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65" r:id="rId4"/>
    <p:sldId id="258" r:id="rId5"/>
    <p:sldId id="259" r:id="rId6"/>
    <p:sldId id="260" r:id="rId7"/>
    <p:sldId id="261" r:id="rId8"/>
    <p:sldId id="262" r:id="rId9"/>
    <p:sldId id="264" r:id="rId10"/>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04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2012/10/11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2012/10/11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2012/10/11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2012/10/11</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pPr/>
              <a:t>2012/10/11</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pPr/>
              <a:t>2012/10/11</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pPr/>
              <a:t>2012/10/11</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2012/10/11</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2012/10/11</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2012/10/11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2012/10/11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pPr/>
              <a:t>2012/10/11</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kinaba\AppData\Local\Microsoft\Windows\Temporary Internet Files\Content.IE5\E5GCK6YQ\MC900331503[1].wmf"/>
          <p:cNvPicPr>
            <a:picLocks noChangeAspect="1" noChangeArrowheads="1"/>
          </p:cNvPicPr>
          <p:nvPr/>
        </p:nvPicPr>
        <p:blipFill>
          <a:blip r:embed="rId2" cstate="print">
            <a:duotone>
              <a:schemeClr val="accent3">
                <a:shade val="45000"/>
                <a:satMod val="135000"/>
              </a:schemeClr>
              <a:prstClr val="white"/>
            </a:duotone>
          </a:blip>
          <a:srcRect/>
          <a:stretch>
            <a:fillRect/>
          </a:stretch>
        </p:blipFill>
        <p:spPr bwMode="auto">
          <a:xfrm>
            <a:off x="7668345" y="144462"/>
            <a:ext cx="1367706" cy="2200817"/>
          </a:xfrm>
          <a:prstGeom prst="rect">
            <a:avLst/>
          </a:prstGeom>
          <a:noFill/>
        </p:spPr>
      </p:pic>
      <p:sp>
        <p:nvSpPr>
          <p:cNvPr id="5" name="コンテンツ プレースホルダ 4"/>
          <p:cNvSpPr>
            <a:spLocks noGrp="1"/>
          </p:cNvSpPr>
          <p:nvPr>
            <p:ph idx="1"/>
          </p:nvPr>
        </p:nvSpPr>
        <p:spPr>
          <a:xfrm>
            <a:off x="107504" y="44624"/>
            <a:ext cx="8712968" cy="6858000"/>
          </a:xfrm>
        </p:spPr>
        <p:txBody>
          <a:bodyPr>
            <a:normAutofit fontScale="62500" lnSpcReduction="20000"/>
          </a:bodyPr>
          <a:lstStyle/>
          <a:p>
            <a:pPr>
              <a:buNone/>
            </a:pPr>
            <a:r>
              <a:rPr lang="ja-JP" altLang="en-US" dirty="0" smtClean="0">
                <a:solidFill>
                  <a:srgbClr val="FF0000"/>
                </a:solidFill>
                <a:latin typeface="HGP創英角ﾎﾟｯﾌﾟ体" pitchFamily="50" charset="-128"/>
                <a:ea typeface="HGP創英角ﾎﾟｯﾌﾟ体" pitchFamily="50" charset="-128"/>
              </a:rPr>
              <a:t>全探索を忘れるな</a:t>
            </a:r>
            <a:endParaRPr lang="en-US" altLang="ja-JP" dirty="0">
              <a:solidFill>
                <a:srgbClr val="FF0000"/>
              </a:solidFill>
              <a:latin typeface="HGP創英角ﾎﾟｯﾌﾟ体" pitchFamily="50" charset="-128"/>
              <a:ea typeface="HGP創英角ﾎﾟｯﾌﾟ体" pitchFamily="50" charset="-128"/>
            </a:endParaRPr>
          </a:p>
          <a:p>
            <a:pPr lvl="1">
              <a:buNone/>
            </a:pPr>
            <a:r>
              <a:rPr lang="ja-JP" altLang="en-US" dirty="0" smtClean="0"/>
              <a:t>まずは何をさておき「全通り試す」計算の計算量を確認</a:t>
            </a:r>
            <a:endParaRPr lang="en-US" altLang="ja-JP" dirty="0"/>
          </a:p>
          <a:p>
            <a:pPr>
              <a:buNone/>
            </a:pPr>
            <a:r>
              <a:rPr lang="ja-JP" altLang="en-US" dirty="0">
                <a:solidFill>
                  <a:srgbClr val="00B050"/>
                </a:solidFill>
                <a:latin typeface="HGP創英角ﾎﾟｯﾌﾟ体" pitchFamily="50" charset="-128"/>
                <a:ea typeface="HGP創英角ﾎﾟｯﾌﾟ体" pitchFamily="50" charset="-128"/>
              </a:rPr>
              <a:t>凸関数じゃないですか </a:t>
            </a:r>
            <a:r>
              <a:rPr lang="en-US" altLang="ja-JP" sz="2600" dirty="0">
                <a:solidFill>
                  <a:srgbClr val="00B050"/>
                </a:solidFill>
                <a:latin typeface="HGP創英角ﾎﾟｯﾌﾟ体" pitchFamily="50" charset="-128"/>
                <a:ea typeface="HGP創英角ﾎﾟｯﾌﾟ体" pitchFamily="50" charset="-128"/>
              </a:rPr>
              <a:t>(</a:t>
            </a:r>
            <a:r>
              <a:rPr lang="ja-JP" altLang="en-US" sz="2600" dirty="0">
                <a:solidFill>
                  <a:srgbClr val="00B050"/>
                </a:solidFill>
                <a:latin typeface="HGP創英角ﾎﾟｯﾌﾟ体" pitchFamily="50" charset="-128"/>
                <a:ea typeface="HGP創英角ﾎﾟｯﾌﾟ体" pitchFamily="50" charset="-128"/>
              </a:rPr>
              <a:t>最大値</a:t>
            </a:r>
            <a:r>
              <a:rPr lang="en-US" altLang="ja-JP" sz="2600" dirty="0">
                <a:solidFill>
                  <a:srgbClr val="00B050"/>
                </a:solidFill>
                <a:latin typeface="HGP創英角ﾎﾟｯﾌﾟ体" pitchFamily="50" charset="-128"/>
                <a:ea typeface="HGP創英角ﾎﾟｯﾌﾟ体" pitchFamily="50" charset="-128"/>
              </a:rPr>
              <a:t>/</a:t>
            </a:r>
            <a:r>
              <a:rPr lang="ja-JP" altLang="en-US" sz="2600" dirty="0">
                <a:solidFill>
                  <a:srgbClr val="00B050"/>
                </a:solidFill>
                <a:latin typeface="HGP創英角ﾎﾟｯﾌﾟ体" pitchFamily="50" charset="-128"/>
                <a:ea typeface="HGP創英角ﾎﾟｯﾌﾟ体" pitchFamily="50" charset="-128"/>
              </a:rPr>
              <a:t>最小値を求める問題</a:t>
            </a:r>
            <a:r>
              <a:rPr lang="en-US" altLang="ja-JP" sz="2600" dirty="0">
                <a:solidFill>
                  <a:srgbClr val="00B050"/>
                </a:solidFill>
                <a:latin typeface="HGP創英角ﾎﾟｯﾌﾟ体" pitchFamily="50" charset="-128"/>
                <a:ea typeface="HGP創英角ﾎﾟｯﾌﾟ体" pitchFamily="50" charset="-128"/>
              </a:rPr>
              <a:t>)</a:t>
            </a:r>
            <a:endParaRPr lang="ja-JP" altLang="en-US" dirty="0"/>
          </a:p>
          <a:p>
            <a:pPr lvl="1">
              <a:buNone/>
            </a:pPr>
            <a:r>
              <a:rPr lang="ja-JP" altLang="en-US" dirty="0"/>
              <a:t>最大値</a:t>
            </a:r>
            <a:r>
              <a:rPr lang="en-US" altLang="ja-JP" dirty="0"/>
              <a:t>/</a:t>
            </a:r>
            <a:r>
              <a:rPr lang="ja-JP" altLang="en-US" dirty="0"/>
              <a:t>最小値は凸関数なら賢さ不要で数値的に三分探索できる</a:t>
            </a:r>
            <a:endParaRPr lang="en-US" altLang="ja-JP" dirty="0"/>
          </a:p>
          <a:p>
            <a:pPr>
              <a:buNone/>
            </a:pPr>
            <a:r>
              <a:rPr lang="ja-JP" altLang="en-US" dirty="0">
                <a:solidFill>
                  <a:srgbClr val="00B050"/>
                </a:solidFill>
                <a:latin typeface="HGP創英角ﾎﾟｯﾌﾟ体" pitchFamily="50" charset="-128"/>
                <a:ea typeface="HGP創英角ﾎﾟｯﾌﾟ体" pitchFamily="50" charset="-128"/>
              </a:rPr>
              <a:t>目的関数を固定する </a:t>
            </a:r>
            <a:r>
              <a:rPr lang="en-US" altLang="ja-JP" sz="2600" dirty="0">
                <a:solidFill>
                  <a:srgbClr val="00B050"/>
                </a:solidFill>
                <a:latin typeface="HGP創英角ﾎﾟｯﾌﾟ体" pitchFamily="50" charset="-128"/>
                <a:ea typeface="HGP創英角ﾎﾟｯﾌﾟ体" pitchFamily="50" charset="-128"/>
              </a:rPr>
              <a:t>(</a:t>
            </a:r>
            <a:r>
              <a:rPr lang="ja-JP" altLang="en-US" sz="2600" dirty="0">
                <a:solidFill>
                  <a:srgbClr val="00B050"/>
                </a:solidFill>
                <a:latin typeface="HGP創英角ﾎﾟｯﾌﾟ体" pitchFamily="50" charset="-128"/>
                <a:ea typeface="HGP創英角ﾎﾟｯﾌﾟ体" pitchFamily="50" charset="-128"/>
              </a:rPr>
              <a:t>最大値</a:t>
            </a:r>
            <a:r>
              <a:rPr lang="en-US" altLang="ja-JP" sz="2600" dirty="0">
                <a:solidFill>
                  <a:srgbClr val="00B050"/>
                </a:solidFill>
                <a:latin typeface="HGP創英角ﾎﾟｯﾌﾟ体" pitchFamily="50" charset="-128"/>
                <a:ea typeface="HGP創英角ﾎﾟｯﾌﾟ体" pitchFamily="50" charset="-128"/>
              </a:rPr>
              <a:t>/</a:t>
            </a:r>
            <a:r>
              <a:rPr lang="ja-JP" altLang="en-US" sz="2600" dirty="0">
                <a:solidFill>
                  <a:srgbClr val="00B050"/>
                </a:solidFill>
                <a:latin typeface="HGP創英角ﾎﾟｯﾌﾟ体" pitchFamily="50" charset="-128"/>
                <a:ea typeface="HGP創英角ﾎﾟｯﾌﾟ体" pitchFamily="50" charset="-128"/>
              </a:rPr>
              <a:t>最小値を最小</a:t>
            </a:r>
            <a:r>
              <a:rPr lang="en-US" altLang="ja-JP" sz="2600" dirty="0">
                <a:solidFill>
                  <a:srgbClr val="00B050"/>
                </a:solidFill>
                <a:latin typeface="HGP創英角ﾎﾟｯﾌﾟ体" pitchFamily="50" charset="-128"/>
                <a:ea typeface="HGP創英角ﾎﾟｯﾌﾟ体" pitchFamily="50" charset="-128"/>
              </a:rPr>
              <a:t>/</a:t>
            </a:r>
            <a:r>
              <a:rPr lang="ja-JP" altLang="en-US" sz="2600" dirty="0">
                <a:solidFill>
                  <a:srgbClr val="00B050"/>
                </a:solidFill>
                <a:latin typeface="HGP創英角ﾎﾟｯﾌﾟ体" pitchFamily="50" charset="-128"/>
                <a:ea typeface="HGP創英角ﾎﾟｯﾌﾟ体" pitchFamily="50" charset="-128"/>
              </a:rPr>
              <a:t>最大化する問題</a:t>
            </a:r>
            <a:r>
              <a:rPr lang="en-US" altLang="ja-JP" sz="2600" dirty="0">
                <a:solidFill>
                  <a:srgbClr val="00B050"/>
                </a:solidFill>
                <a:latin typeface="HGP創英角ﾎﾟｯﾌﾟ体" pitchFamily="50" charset="-128"/>
                <a:ea typeface="HGP創英角ﾎﾟｯﾌﾟ体" pitchFamily="50" charset="-128"/>
              </a:rPr>
              <a:t>)</a:t>
            </a:r>
            <a:endParaRPr lang="en-US" altLang="ja-JP" dirty="0">
              <a:solidFill>
                <a:srgbClr val="00B050"/>
              </a:solidFill>
              <a:latin typeface="HGP創英角ﾎﾟｯﾌﾟ体" pitchFamily="50" charset="-128"/>
              <a:ea typeface="HGP創英角ﾎﾟｯﾌﾟ体" pitchFamily="50" charset="-128"/>
            </a:endParaRPr>
          </a:p>
          <a:p>
            <a:pPr lvl="1">
              <a:buNone/>
            </a:pPr>
            <a:r>
              <a:rPr lang="ja-JP" altLang="en-US" dirty="0"/>
              <a:t> 「最小値 </a:t>
            </a:r>
            <a:r>
              <a:rPr lang="en-US" altLang="ja-JP" dirty="0"/>
              <a:t>x </a:t>
            </a:r>
            <a:r>
              <a:rPr lang="ja-JP" altLang="en-US" dirty="0"/>
              <a:t>にできる？」という問題なら簡単に </a:t>
            </a:r>
            <a:r>
              <a:rPr lang="en-US" altLang="ja-JP" dirty="0"/>
              <a:t>yes/no </a:t>
            </a:r>
            <a:r>
              <a:rPr lang="ja-JP" altLang="en-US" dirty="0"/>
              <a:t>答えられる？</a:t>
            </a:r>
          </a:p>
          <a:p>
            <a:pPr lvl="1">
              <a:buNone/>
            </a:pPr>
            <a:r>
              <a:rPr lang="ja-JP" altLang="en-US" dirty="0"/>
              <a:t>ならば </a:t>
            </a:r>
            <a:r>
              <a:rPr lang="en-US" altLang="ja-JP" dirty="0"/>
              <a:t>x </a:t>
            </a:r>
            <a:r>
              <a:rPr lang="ja-JP" altLang="en-US" dirty="0"/>
              <a:t>を全探索。単調ならば二分探索。</a:t>
            </a:r>
          </a:p>
          <a:p>
            <a:pPr>
              <a:buNone/>
            </a:pPr>
            <a:r>
              <a:rPr lang="ja-JP" altLang="en-US" dirty="0">
                <a:solidFill>
                  <a:srgbClr val="00B050"/>
                </a:solidFill>
                <a:latin typeface="HGP創英角ﾎﾟｯﾌﾟ体" pitchFamily="50" charset="-128"/>
                <a:ea typeface="HGP創英角ﾎﾟｯﾌﾟ体" pitchFamily="50" charset="-128"/>
              </a:rPr>
              <a:t>前から順に固定する </a:t>
            </a:r>
            <a:r>
              <a:rPr lang="en-US" altLang="ja-JP" sz="2600" dirty="0">
                <a:solidFill>
                  <a:srgbClr val="00B050"/>
                </a:solidFill>
                <a:latin typeface="HGP創英角ﾎﾟｯﾌﾟ体" pitchFamily="50" charset="-128"/>
                <a:ea typeface="HGP創英角ﾎﾟｯﾌﾟ体" pitchFamily="50" charset="-128"/>
              </a:rPr>
              <a:t>(</a:t>
            </a:r>
            <a:r>
              <a:rPr lang="ja-JP" altLang="en-US" sz="2600" dirty="0">
                <a:solidFill>
                  <a:srgbClr val="00B050"/>
                </a:solidFill>
                <a:latin typeface="HGP創英角ﾎﾟｯﾌﾟ体" pitchFamily="50" charset="-128"/>
                <a:ea typeface="HGP創英角ﾎﾟｯﾌﾟ体" pitchFamily="50" charset="-128"/>
              </a:rPr>
              <a:t>辞書順最小を求める問題</a:t>
            </a:r>
            <a:r>
              <a:rPr lang="en-US" altLang="ja-JP" sz="2600" dirty="0">
                <a:solidFill>
                  <a:srgbClr val="00B050"/>
                </a:solidFill>
                <a:latin typeface="HGP創英角ﾎﾟｯﾌﾟ体" pitchFamily="50" charset="-128"/>
                <a:ea typeface="HGP創英角ﾎﾟｯﾌﾟ体" pitchFamily="50" charset="-128"/>
              </a:rPr>
              <a:t>)</a:t>
            </a:r>
            <a:endParaRPr lang="en-US" altLang="ja-JP" dirty="0">
              <a:solidFill>
                <a:srgbClr val="00B050"/>
              </a:solidFill>
              <a:latin typeface="HGP創英角ﾎﾟｯﾌﾟ体" pitchFamily="50" charset="-128"/>
              <a:ea typeface="HGP創英角ﾎﾟｯﾌﾟ体" pitchFamily="50" charset="-128"/>
            </a:endParaRPr>
          </a:p>
          <a:p>
            <a:pPr lvl="1">
              <a:buNone/>
            </a:pPr>
            <a:r>
              <a:rPr lang="ja-JP" altLang="en-US" dirty="0"/>
              <a:t>「</a:t>
            </a:r>
            <a:r>
              <a:rPr lang="en-US" altLang="ja-JP" dirty="0"/>
              <a:t>1</a:t>
            </a:r>
            <a:r>
              <a:rPr lang="ja-JP" altLang="en-US" dirty="0"/>
              <a:t>文字目を</a:t>
            </a:r>
            <a:r>
              <a:rPr lang="en-US" altLang="ja-JP" dirty="0"/>
              <a:t>a</a:t>
            </a:r>
            <a:r>
              <a:rPr lang="ja-JP" altLang="en-US" dirty="0"/>
              <a:t>にしたら解がある？ない？」を繰返し１文字ずつ決める</a:t>
            </a:r>
          </a:p>
          <a:p>
            <a:pPr>
              <a:buNone/>
            </a:pPr>
            <a:r>
              <a:rPr lang="ja-JP" altLang="en-US" dirty="0" smtClean="0">
                <a:solidFill>
                  <a:srgbClr val="00B050"/>
                </a:solidFill>
                <a:latin typeface="HGP創英角ﾎﾟｯﾌﾟ体" pitchFamily="50" charset="-128"/>
                <a:ea typeface="HGP創英角ﾎﾟｯﾌﾟ体" pitchFamily="50" charset="-128"/>
              </a:rPr>
              <a:t>黙ってグラフにしてみよう</a:t>
            </a:r>
            <a:endParaRPr lang="en-US" altLang="ja-JP" dirty="0" smtClean="0">
              <a:solidFill>
                <a:srgbClr val="00B050"/>
              </a:solidFill>
              <a:latin typeface="HGP創英角ﾎﾟｯﾌﾟ体" pitchFamily="50" charset="-128"/>
              <a:ea typeface="HGP創英角ﾎﾟｯﾌﾟ体" pitchFamily="50" charset="-128"/>
            </a:endParaRPr>
          </a:p>
          <a:p>
            <a:pPr lvl="1">
              <a:buNone/>
            </a:pPr>
            <a:r>
              <a:rPr lang="ja-JP" altLang="en-US" dirty="0" smtClean="0"/>
              <a:t>探索→状態空間がグラフ。グループ分け→最小カット。整数→</a:t>
            </a:r>
            <a:r>
              <a:rPr lang="en-US" altLang="ja-JP" dirty="0" smtClean="0"/>
              <a:t>mod N </a:t>
            </a:r>
            <a:r>
              <a:rPr lang="ja-JP" altLang="en-US" dirty="0" smtClean="0"/>
              <a:t>で </a:t>
            </a:r>
            <a:r>
              <a:rPr lang="en-US" altLang="ja-JP" dirty="0" smtClean="0"/>
              <a:t>N </a:t>
            </a:r>
            <a:r>
              <a:rPr lang="ja-JP" altLang="en-US" dirty="0" smtClean="0"/>
              <a:t>点グラフ</a:t>
            </a:r>
            <a:endParaRPr lang="en-US" altLang="ja-JP" dirty="0" smtClean="0"/>
          </a:p>
          <a:p>
            <a:pPr>
              <a:buNone/>
            </a:pPr>
            <a:r>
              <a:rPr lang="ja-JP" altLang="en-US" dirty="0" smtClean="0">
                <a:solidFill>
                  <a:srgbClr val="00B050"/>
                </a:solidFill>
                <a:latin typeface="HGP創英角ﾎﾟｯﾌﾟ体" pitchFamily="50" charset="-128"/>
                <a:ea typeface="HGP創英角ﾎﾟｯﾌﾟ体" pitchFamily="50" charset="-128"/>
              </a:rPr>
              <a:t>二部グラフではないですか</a:t>
            </a:r>
            <a:endParaRPr lang="en-US" altLang="ja-JP" dirty="0" smtClean="0">
              <a:solidFill>
                <a:srgbClr val="00B050"/>
              </a:solidFill>
              <a:latin typeface="HGP創英角ﾎﾟｯﾌﾟ体" pitchFamily="50" charset="-128"/>
              <a:ea typeface="HGP創英角ﾎﾟｯﾌﾟ体" pitchFamily="50" charset="-128"/>
            </a:endParaRPr>
          </a:p>
          <a:p>
            <a:pPr lvl="1">
              <a:buNone/>
            </a:pPr>
            <a:r>
              <a:rPr lang="ja-JP" altLang="en-US" dirty="0" smtClean="0"/>
              <a:t>特に二部グラフにならないか注意深く観察しよう。チェス盤白黒など</a:t>
            </a:r>
          </a:p>
          <a:p>
            <a:pPr>
              <a:buNone/>
            </a:pPr>
            <a:r>
              <a:rPr lang="ja-JP" altLang="en-US" dirty="0" smtClean="0">
                <a:solidFill>
                  <a:srgbClr val="00B050"/>
                </a:solidFill>
                <a:latin typeface="HGP創英角ﾎﾟｯﾌﾟ体" pitchFamily="50" charset="-128"/>
                <a:ea typeface="HGP創英角ﾎﾟｯﾌﾟ体" pitchFamily="50" charset="-128"/>
              </a:rPr>
              <a:t>条件反転してみよう</a:t>
            </a:r>
            <a:endParaRPr lang="en-US" altLang="ja-JP" dirty="0" smtClean="0">
              <a:solidFill>
                <a:srgbClr val="00B050"/>
              </a:solidFill>
              <a:latin typeface="HGP創英角ﾎﾟｯﾌﾟ体" pitchFamily="50" charset="-128"/>
              <a:ea typeface="HGP創英角ﾎﾟｯﾌﾟ体" pitchFamily="50" charset="-128"/>
            </a:endParaRPr>
          </a:p>
          <a:p>
            <a:pPr lvl="1">
              <a:buNone/>
            </a:pPr>
            <a:r>
              <a:rPr lang="ja-JP" altLang="en-US" dirty="0" smtClean="0"/>
              <a:t>「○○を満たす物は何個？」 → 「○○を満たさないものは何個？」</a:t>
            </a:r>
          </a:p>
          <a:p>
            <a:pPr>
              <a:buNone/>
            </a:pPr>
            <a:r>
              <a:rPr lang="ja-JP" altLang="en-US" dirty="0" smtClean="0">
                <a:solidFill>
                  <a:srgbClr val="00B050"/>
                </a:solidFill>
                <a:latin typeface="HGP創英角ﾎﾟｯﾌﾟ体" pitchFamily="50" charset="-128"/>
                <a:ea typeface="HGP創英角ﾎﾟｯﾌﾟ体" pitchFamily="50" charset="-128"/>
              </a:rPr>
              <a:t>期待値ならば線形性 </a:t>
            </a:r>
            <a:endParaRPr lang="en-US" altLang="ja-JP" dirty="0" smtClean="0">
              <a:solidFill>
                <a:srgbClr val="00B050"/>
              </a:solidFill>
              <a:latin typeface="HGP創英角ﾎﾟｯﾌﾟ体" pitchFamily="50" charset="-128"/>
              <a:ea typeface="HGP創英角ﾎﾟｯﾌﾟ体" pitchFamily="50" charset="-128"/>
            </a:endParaRPr>
          </a:p>
          <a:p>
            <a:pPr lvl="1">
              <a:buNone/>
            </a:pPr>
            <a:r>
              <a:rPr lang="ja-JP" altLang="en-US" dirty="0" smtClean="0"/>
              <a:t>問題を分解 </a:t>
            </a:r>
            <a:r>
              <a:rPr lang="en-US" altLang="ja-JP" dirty="0" smtClean="0"/>
              <a:t>E(</a:t>
            </a:r>
            <a:r>
              <a:rPr lang="en-US" altLang="ja-JP" dirty="0" err="1" smtClean="0"/>
              <a:t>aX+bY</a:t>
            </a:r>
            <a:r>
              <a:rPr lang="en-US" altLang="ja-JP" dirty="0" smtClean="0"/>
              <a:t>) = </a:t>
            </a:r>
            <a:r>
              <a:rPr lang="en-US" altLang="ja-JP" dirty="0" err="1" smtClean="0"/>
              <a:t>aE</a:t>
            </a:r>
            <a:r>
              <a:rPr lang="en-US" altLang="ja-JP" dirty="0" smtClean="0"/>
              <a:t>(X) + </a:t>
            </a:r>
            <a:r>
              <a:rPr lang="en-US" altLang="ja-JP" dirty="0" err="1" smtClean="0"/>
              <a:t>bE</a:t>
            </a:r>
            <a:r>
              <a:rPr lang="en-US" altLang="ja-JP" dirty="0" smtClean="0"/>
              <a:t>(Y)</a:t>
            </a:r>
          </a:p>
          <a:p>
            <a:pPr>
              <a:buNone/>
            </a:pPr>
            <a:r>
              <a:rPr lang="ja-JP" altLang="en-US" dirty="0" smtClean="0">
                <a:solidFill>
                  <a:srgbClr val="00B050"/>
                </a:solidFill>
                <a:latin typeface="HGP創英角ﾎﾟｯﾌﾟ体" pitchFamily="50" charset="-128"/>
                <a:ea typeface="HGP創英角ﾎﾟｯﾌﾟ体" pitchFamily="50" charset="-128"/>
              </a:rPr>
              <a:t>小さいところで規則を探す </a:t>
            </a:r>
            <a:r>
              <a:rPr lang="en-US" altLang="ja-JP" sz="2600" dirty="0" smtClean="0">
                <a:solidFill>
                  <a:srgbClr val="00B050"/>
                </a:solidFill>
                <a:latin typeface="HGP創英角ﾎﾟｯﾌﾟ体" pitchFamily="50" charset="-128"/>
                <a:ea typeface="HGP創英角ﾎﾟｯﾌﾟ体" pitchFamily="50" charset="-128"/>
              </a:rPr>
              <a:t>(</a:t>
            </a:r>
            <a:r>
              <a:rPr lang="ja-JP" altLang="en-US" sz="2600" dirty="0" smtClean="0">
                <a:solidFill>
                  <a:srgbClr val="00B050"/>
                </a:solidFill>
                <a:latin typeface="HGP創英角ﾎﾟｯﾌﾟ体" pitchFamily="50" charset="-128"/>
                <a:ea typeface="HGP創英角ﾎﾟｯﾌﾟ体" pitchFamily="50" charset="-128"/>
              </a:rPr>
              <a:t>数学ゲー</a:t>
            </a:r>
            <a:r>
              <a:rPr lang="en-US" altLang="ja-JP" sz="2600" dirty="0" smtClean="0">
                <a:solidFill>
                  <a:srgbClr val="00B050"/>
                </a:solidFill>
                <a:latin typeface="HGP創英角ﾎﾟｯﾌﾟ体" pitchFamily="50" charset="-128"/>
                <a:ea typeface="HGP創英角ﾎﾟｯﾌﾟ体" pitchFamily="50" charset="-128"/>
              </a:rPr>
              <a:t>)</a:t>
            </a:r>
            <a:endParaRPr lang="en-US" altLang="ja-JP" dirty="0" smtClean="0">
              <a:solidFill>
                <a:srgbClr val="00B050"/>
              </a:solidFill>
              <a:latin typeface="HGP創英角ﾎﾟｯﾌﾟ体" pitchFamily="50" charset="-128"/>
              <a:ea typeface="HGP創英角ﾎﾟｯﾌﾟ体" pitchFamily="50" charset="-128"/>
            </a:endParaRPr>
          </a:p>
          <a:p>
            <a:pPr lvl="1">
              <a:buNone/>
            </a:pPr>
            <a:r>
              <a:rPr lang="ja-JP" altLang="en-US" dirty="0" smtClean="0"/>
              <a:t>小さい入力を全探索して眺める</a:t>
            </a:r>
            <a:endParaRPr lang="en-US" altLang="ja-JP" dirty="0" smtClean="0"/>
          </a:p>
          <a:p>
            <a:pPr>
              <a:buNone/>
            </a:pPr>
            <a:r>
              <a:rPr lang="ja-JP" altLang="en-US" dirty="0" smtClean="0">
                <a:solidFill>
                  <a:srgbClr val="00B050"/>
                </a:solidFill>
                <a:latin typeface="HG創英角ﾎﾟｯﾌﾟ体" pitchFamily="49" charset="-128"/>
                <a:ea typeface="HG創英角ﾎﾟｯﾌﾟ体" pitchFamily="49" charset="-128"/>
              </a:rPr>
              <a:t>巨大なメモ化は</a:t>
            </a:r>
            <a:r>
              <a:rPr lang="en-US" altLang="ja-JP" dirty="0" smtClean="0">
                <a:solidFill>
                  <a:srgbClr val="00B050"/>
                </a:solidFill>
                <a:latin typeface="HG創英角ﾎﾟｯﾌﾟ体" pitchFamily="49" charset="-128"/>
                <a:ea typeface="HG創英角ﾎﾟｯﾌﾟ体" pitchFamily="49" charset="-128"/>
              </a:rPr>
              <a:t>map</a:t>
            </a:r>
            <a:r>
              <a:rPr lang="ja-JP" altLang="en-US" dirty="0" smtClean="0">
                <a:solidFill>
                  <a:srgbClr val="00B050"/>
                </a:solidFill>
                <a:latin typeface="HG創英角ﾎﾟｯﾌﾟ体" pitchFamily="49" charset="-128"/>
                <a:ea typeface="HG創英角ﾎﾟｯﾌﾟ体" pitchFamily="49" charset="-128"/>
              </a:rPr>
              <a:t>にしない</a:t>
            </a:r>
            <a:r>
              <a:rPr lang="en-US" altLang="ja-JP" dirty="0" smtClean="0">
                <a:solidFill>
                  <a:srgbClr val="00B050"/>
                </a:solidFill>
                <a:latin typeface="HG創英角ﾎﾟｯﾌﾟ体" pitchFamily="49" charset="-128"/>
                <a:ea typeface="HG創英角ﾎﾟｯﾌﾟ体" pitchFamily="49" charset="-128"/>
              </a:rPr>
              <a:t>!</a:t>
            </a:r>
            <a:endParaRPr lang="en-US" dirty="0" smtClean="0">
              <a:solidFill>
                <a:srgbClr val="00B050"/>
              </a:solidFill>
              <a:latin typeface="HG創英角ﾎﾟｯﾌﾟ体" pitchFamily="49" charset="-128"/>
              <a:ea typeface="HG創英角ﾎﾟｯﾌﾟ体" pitchFamily="49" charset="-128"/>
            </a:endParaRPr>
          </a:p>
          <a:p>
            <a:pPr lvl="1">
              <a:buNone/>
            </a:pPr>
            <a:r>
              <a:rPr lang="ja-JP" altLang="en-US" dirty="0" smtClean="0"/>
              <a:t>配列にすると</a:t>
            </a:r>
            <a:r>
              <a:rPr lang="en-US" altLang="ja-JP" dirty="0" smtClean="0"/>
              <a:t>20</a:t>
            </a:r>
            <a:r>
              <a:rPr lang="ja-JP" altLang="en-US" dirty="0" smtClean="0"/>
              <a:t>倍は速い</a:t>
            </a:r>
            <a:endParaRPr lang="en-US" altLang="ja-JP" dirty="0" smtClean="0"/>
          </a:p>
          <a:p>
            <a:pPr>
              <a:buNone/>
            </a:pPr>
            <a:r>
              <a:rPr lang="ja-JP" altLang="en-US" dirty="0" smtClean="0">
                <a:solidFill>
                  <a:srgbClr val="00B050"/>
                </a:solidFill>
                <a:latin typeface="HG創英角ﾎﾟｯﾌﾟ体" pitchFamily="49" charset="-128"/>
                <a:ea typeface="HG創英角ﾎﾟｯﾌﾟ体" pitchFamily="49" charset="-128"/>
              </a:rPr>
              <a:t>無根拠決めつけ全探索</a:t>
            </a:r>
            <a:endParaRPr lang="en-US" altLang="ja-JP" dirty="0">
              <a:solidFill>
                <a:srgbClr val="00B050"/>
              </a:solidFill>
              <a:latin typeface="HG創英角ﾎﾟｯﾌﾟ体" pitchFamily="49" charset="-128"/>
              <a:ea typeface="HG創英角ﾎﾟｯﾌﾟ体" pitchFamily="49" charset="-128"/>
            </a:endParaRPr>
          </a:p>
          <a:p>
            <a:pPr lvl="1">
              <a:buNone/>
            </a:pPr>
            <a:r>
              <a:rPr lang="ja-JP" altLang="en-US" sz="1900" dirty="0" smtClean="0"/>
              <a:t>実はこのケースだけ考えれば十分なのでは？と決めつけ突撃</a:t>
            </a:r>
            <a:endParaRPr lang="en-US" altLang="ja-JP" sz="1900" dirty="0" smtClean="0"/>
          </a:p>
          <a:p>
            <a:pPr lvl="1">
              <a:buNone/>
            </a:pPr>
            <a:r>
              <a:rPr lang="ja-JP" altLang="en-US" sz="1900" dirty="0"/>
              <a:t>するとき</a:t>
            </a:r>
            <a:r>
              <a:rPr lang="ja-JP" altLang="en-US" sz="1900" dirty="0" smtClean="0"/>
              <a:t>は、計算時間の許す限り他のケースも調べるコードを書く</a:t>
            </a:r>
            <a:endParaRPr lang="en-US" altLang="ja-JP" dirty="0"/>
          </a:p>
          <a:p>
            <a:pPr lvl="1">
              <a:buNone/>
            </a:pPr>
            <a:endParaRPr lang="en-US" dirty="0"/>
          </a:p>
        </p:txBody>
      </p:sp>
      <p:graphicFrame>
        <p:nvGraphicFramePr>
          <p:cNvPr id="6" name="コンテンツ プレースホルダ 4"/>
          <p:cNvGraphicFramePr>
            <a:graphicFrameLocks/>
          </p:cNvGraphicFramePr>
          <p:nvPr>
            <p:extLst>
              <p:ext uri="{D42A27DB-BD31-4B8C-83A1-F6EECF244321}">
                <p14:modId xmlns:p14="http://schemas.microsoft.com/office/powerpoint/2010/main" val="1061590238"/>
              </p:ext>
            </p:extLst>
          </p:nvPr>
        </p:nvGraphicFramePr>
        <p:xfrm>
          <a:off x="4355976" y="4581128"/>
          <a:ext cx="4680520" cy="1981200"/>
        </p:xfrm>
        <a:graphic>
          <a:graphicData uri="http://schemas.openxmlformats.org/drawingml/2006/table">
            <a:tbl>
              <a:tblPr firstCol="1" bandRow="1">
                <a:tableStyleId>{F5AB1C69-6EDB-4FF4-983F-18BD219EF322}</a:tableStyleId>
              </a:tblPr>
              <a:tblGrid>
                <a:gridCol w="698586"/>
                <a:gridCol w="1893702"/>
                <a:gridCol w="2088232"/>
              </a:tblGrid>
              <a:tr h="360040">
                <a:tc>
                  <a:txBody>
                    <a:bodyPr/>
                    <a:lstStyle/>
                    <a:p>
                      <a:pPr algn="ctr"/>
                      <a:r>
                        <a:rPr lang="en-US" sz="2000" dirty="0" smtClean="0"/>
                        <a:t>n</a:t>
                      </a:r>
                      <a:r>
                        <a:rPr lang="en-US" sz="2000" baseline="30000" dirty="0" smtClean="0"/>
                        <a:t>4</a:t>
                      </a:r>
                      <a:endParaRPr lang="en-US" sz="2000" baseline="30000" dirty="0"/>
                    </a:p>
                  </a:txBody>
                  <a:tcPr anchor="ctr"/>
                </a:tc>
                <a:tc>
                  <a:txBody>
                    <a:bodyPr/>
                    <a:lstStyle/>
                    <a:p>
                      <a:pPr algn="ctr"/>
                      <a:r>
                        <a:rPr lang="en-US" sz="2000" b="1" dirty="0" smtClean="0">
                          <a:solidFill>
                            <a:schemeClr val="accent5">
                              <a:lumMod val="75000"/>
                            </a:schemeClr>
                          </a:solidFill>
                        </a:rPr>
                        <a:t>60</a:t>
                      </a:r>
                      <a:r>
                        <a:rPr lang="en-US" sz="2000" baseline="30000" dirty="0" smtClean="0"/>
                        <a:t>4</a:t>
                      </a:r>
                      <a:r>
                        <a:rPr lang="en-US" sz="2000" dirty="0" smtClean="0"/>
                        <a:t> </a:t>
                      </a:r>
                      <a:r>
                        <a:rPr lang="ja-JP" altLang="en-US" sz="2000" dirty="0" smtClean="0"/>
                        <a:t>≒ </a:t>
                      </a:r>
                      <a:r>
                        <a:rPr lang="en-US" sz="2000" dirty="0" smtClean="0"/>
                        <a:t>1300</a:t>
                      </a:r>
                      <a:r>
                        <a:rPr lang="ja-JP" altLang="en-US" sz="2000" dirty="0" smtClean="0"/>
                        <a:t>万</a:t>
                      </a:r>
                      <a:endParaRPr lang="en-US" sz="20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ja-JP" sz="2000" b="1" dirty="0" smtClean="0">
                          <a:solidFill>
                            <a:schemeClr val="accent1"/>
                          </a:solidFill>
                        </a:rPr>
                        <a:t>130</a:t>
                      </a:r>
                      <a:r>
                        <a:rPr lang="en-US" altLang="ja-JP" sz="2000" baseline="30000" dirty="0" smtClean="0"/>
                        <a:t>4</a:t>
                      </a:r>
                      <a:r>
                        <a:rPr lang="en-US" altLang="ja-JP" sz="2000" dirty="0" smtClean="0"/>
                        <a:t>/4!</a:t>
                      </a:r>
                      <a:r>
                        <a:rPr lang="ja-JP" altLang="en-US" sz="2000" dirty="0" smtClean="0"/>
                        <a:t>≒</a:t>
                      </a:r>
                      <a:r>
                        <a:rPr lang="en-US" altLang="ja-JP" sz="2000" dirty="0" smtClean="0"/>
                        <a:t>1000</a:t>
                      </a:r>
                      <a:r>
                        <a:rPr lang="ja-JP" altLang="en-US" sz="2000" dirty="0" smtClean="0"/>
                        <a:t>万</a:t>
                      </a:r>
                      <a:endParaRPr lang="en-US" altLang="ja-JP" sz="2000" dirty="0" smtClean="0"/>
                    </a:p>
                  </a:txBody>
                  <a:tcPr anchor="ctr"/>
                </a:tc>
              </a:tr>
              <a:tr h="360040">
                <a:tc>
                  <a:txBody>
                    <a:bodyPr/>
                    <a:lstStyle/>
                    <a:p>
                      <a:pPr algn="ctr"/>
                      <a:r>
                        <a:rPr lang="en-US" sz="2000" dirty="0" smtClean="0"/>
                        <a:t>n</a:t>
                      </a:r>
                      <a:r>
                        <a:rPr lang="en-US" sz="2000" baseline="30000" dirty="0" smtClean="0"/>
                        <a:t>5</a:t>
                      </a:r>
                      <a:endParaRPr lang="en-US" sz="2000" baseline="30000" dirty="0"/>
                    </a:p>
                  </a:txBody>
                  <a:tcPr anchor="ctr"/>
                </a:tc>
                <a:tc>
                  <a:txBody>
                    <a:bodyPr/>
                    <a:lstStyle/>
                    <a:p>
                      <a:pPr algn="ctr"/>
                      <a:r>
                        <a:rPr lang="en-US" sz="2000" b="1" dirty="0" smtClean="0">
                          <a:solidFill>
                            <a:schemeClr val="accent5">
                              <a:lumMod val="75000"/>
                            </a:schemeClr>
                          </a:solidFill>
                        </a:rPr>
                        <a:t>25</a:t>
                      </a:r>
                      <a:r>
                        <a:rPr lang="en-US" sz="2000" baseline="30000" dirty="0" smtClean="0"/>
                        <a:t>5</a:t>
                      </a:r>
                      <a:r>
                        <a:rPr lang="en-US" sz="2000" dirty="0" smtClean="0"/>
                        <a:t> </a:t>
                      </a:r>
                      <a:r>
                        <a:rPr lang="ja-JP" altLang="en-US" sz="2000" dirty="0" smtClean="0"/>
                        <a:t>≒ </a:t>
                      </a:r>
                      <a:r>
                        <a:rPr lang="en-US" altLang="ja-JP" sz="2000" dirty="0" smtClean="0"/>
                        <a:t>1000</a:t>
                      </a:r>
                      <a:r>
                        <a:rPr lang="ja-JP" altLang="en-US" sz="2000" dirty="0" smtClean="0"/>
                        <a:t>万</a:t>
                      </a:r>
                      <a:endParaRPr lang="en-US" sz="2000" dirty="0"/>
                    </a:p>
                  </a:txBody>
                  <a:tcPr anchor="ctr"/>
                </a:tc>
                <a:tc>
                  <a:txBody>
                    <a:bodyPr/>
                    <a:lstStyle/>
                    <a:p>
                      <a:pPr algn="ctr"/>
                      <a:r>
                        <a:rPr lang="en-US" sz="2000" b="1" dirty="0" smtClean="0">
                          <a:solidFill>
                            <a:schemeClr val="accent1"/>
                          </a:solidFill>
                        </a:rPr>
                        <a:t>70</a:t>
                      </a:r>
                      <a:r>
                        <a:rPr lang="en-US" sz="2000" baseline="30000" dirty="0" smtClean="0"/>
                        <a:t>5</a:t>
                      </a:r>
                      <a:r>
                        <a:rPr lang="en-US" sz="2000" dirty="0" smtClean="0"/>
                        <a:t>/5!</a:t>
                      </a:r>
                      <a:r>
                        <a:rPr lang="ja-JP" altLang="en-US" sz="2000" dirty="0" smtClean="0"/>
                        <a:t>≒</a:t>
                      </a:r>
                      <a:r>
                        <a:rPr lang="en-US" altLang="ja-JP" sz="2000" dirty="0" smtClean="0"/>
                        <a:t>1400</a:t>
                      </a:r>
                      <a:r>
                        <a:rPr lang="ja-JP" altLang="en-US" sz="2000" dirty="0" smtClean="0"/>
                        <a:t>万</a:t>
                      </a:r>
                      <a:endParaRPr lang="en-US" sz="2000" dirty="0"/>
                    </a:p>
                  </a:txBody>
                  <a:tcPr anchor="ctr"/>
                </a:tc>
              </a:tr>
              <a:tr h="360040">
                <a:tc>
                  <a:txBody>
                    <a:bodyPr/>
                    <a:lstStyle/>
                    <a:p>
                      <a:pPr algn="ctr"/>
                      <a:r>
                        <a:rPr lang="en-US" altLang="ja-JP" sz="2000" dirty="0" smtClean="0"/>
                        <a:t>Σ </a:t>
                      </a:r>
                      <a:r>
                        <a:rPr lang="en-US" sz="2000" dirty="0" err="1" smtClean="0"/>
                        <a:t>n</a:t>
                      </a:r>
                      <a:r>
                        <a:rPr lang="en-US" sz="2000" baseline="30000" dirty="0" err="1" smtClean="0"/>
                        <a:t>k</a:t>
                      </a:r>
                      <a:endParaRPr lang="en-US" sz="2000" baseline="30000" dirty="0"/>
                    </a:p>
                  </a:txBody>
                  <a:tcPr anchor="ctr"/>
                </a:tc>
                <a:tc>
                  <a:txBody>
                    <a:bodyPr/>
                    <a:lstStyle/>
                    <a:p>
                      <a:pPr algn="ctr"/>
                      <a:r>
                        <a:rPr lang="en-US" altLang="ja-JP" sz="2000" dirty="0" smtClean="0"/>
                        <a:t>Σ&lt;</a:t>
                      </a:r>
                      <a:r>
                        <a:rPr lang="en-US" altLang="ja-JP" sz="2000" b="1" dirty="0" smtClean="0">
                          <a:solidFill>
                            <a:schemeClr val="accent5">
                              <a:lumMod val="75000"/>
                            </a:schemeClr>
                          </a:solidFill>
                        </a:rPr>
                        <a:t>40</a:t>
                      </a:r>
                      <a:r>
                        <a:rPr lang="en-US" altLang="ja-JP" sz="2000" baseline="30000" dirty="0" smtClean="0"/>
                        <a:t>4</a:t>
                      </a:r>
                      <a:r>
                        <a:rPr lang="ja-JP" altLang="en-US" sz="2000" dirty="0" smtClean="0"/>
                        <a:t>≒</a:t>
                      </a:r>
                      <a:r>
                        <a:rPr lang="en-US" altLang="ja-JP" sz="2000" dirty="0" smtClean="0"/>
                        <a:t>2000</a:t>
                      </a:r>
                      <a:r>
                        <a:rPr lang="ja-JP" altLang="en-US" sz="2000" dirty="0" smtClean="0"/>
                        <a:t>万</a:t>
                      </a:r>
                      <a:endParaRPr lang="en-US" sz="20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ja-JP" altLang="en-US" sz="2000" dirty="0" smtClean="0"/>
                        <a:t>≒ </a:t>
                      </a:r>
                      <a:r>
                        <a:rPr lang="en-US" sz="2000" dirty="0" smtClean="0"/>
                        <a:t>n</a:t>
                      </a:r>
                      <a:r>
                        <a:rPr lang="en-US" sz="2000" baseline="30000" dirty="0" smtClean="0"/>
                        <a:t>k+1</a:t>
                      </a:r>
                      <a:r>
                        <a:rPr lang="en-US" sz="2000" dirty="0" smtClean="0"/>
                        <a:t> / k+1</a:t>
                      </a:r>
                    </a:p>
                  </a:txBody>
                  <a:tcPr anchor="ctr"/>
                </a:tc>
              </a:tr>
              <a:tr h="360040">
                <a:tc>
                  <a:txBody>
                    <a:bodyPr/>
                    <a:lstStyle/>
                    <a:p>
                      <a:pPr algn="ctr"/>
                      <a:r>
                        <a:rPr lang="en-US" sz="2000" dirty="0" smtClean="0"/>
                        <a:t>3</a:t>
                      </a:r>
                      <a:r>
                        <a:rPr lang="en-US" sz="2000" baseline="30000" dirty="0" smtClean="0"/>
                        <a:t>n</a:t>
                      </a:r>
                      <a:endParaRPr lang="en-US" sz="2000" baseline="30000" dirty="0"/>
                    </a:p>
                  </a:txBody>
                  <a:tcPr anchor="ctr"/>
                </a:tc>
                <a:tc>
                  <a:txBody>
                    <a:bodyPr/>
                    <a:lstStyle/>
                    <a:p>
                      <a:pPr algn="ctr"/>
                      <a:r>
                        <a:rPr lang="en-US" sz="2000" dirty="0" smtClean="0"/>
                        <a:t>3</a:t>
                      </a:r>
                      <a:r>
                        <a:rPr lang="en-US" sz="2000" b="1" baseline="30000" dirty="0" smtClean="0">
                          <a:solidFill>
                            <a:schemeClr val="accent5">
                              <a:lumMod val="75000"/>
                            </a:schemeClr>
                          </a:solidFill>
                        </a:rPr>
                        <a:t>15</a:t>
                      </a:r>
                      <a:r>
                        <a:rPr lang="en-US" sz="2000" dirty="0" smtClean="0"/>
                        <a:t> </a:t>
                      </a:r>
                      <a:r>
                        <a:rPr lang="ja-JP" altLang="en-US" sz="2000" dirty="0" smtClean="0"/>
                        <a:t>≒ </a:t>
                      </a:r>
                      <a:r>
                        <a:rPr lang="en-US" altLang="ja-JP" sz="2000" dirty="0" smtClean="0"/>
                        <a:t>1500</a:t>
                      </a:r>
                      <a:r>
                        <a:rPr lang="ja-JP" altLang="en-US" sz="2000" dirty="0" smtClean="0"/>
                        <a:t>万</a:t>
                      </a:r>
                      <a:endParaRPr lang="en-US" sz="2000" dirty="0"/>
                    </a:p>
                  </a:txBody>
                  <a:tcPr anchor="ctr"/>
                </a:tc>
                <a:tc>
                  <a:txBody>
                    <a:bodyPr/>
                    <a:lstStyle/>
                    <a:p>
                      <a:pPr algn="ctr"/>
                      <a:endParaRPr lang="en-US" sz="2000" dirty="0"/>
                    </a:p>
                  </a:txBody>
                  <a:tcPr anchor="ctr"/>
                </a:tc>
              </a:tr>
              <a:tr h="360040">
                <a:tc>
                  <a:txBody>
                    <a:bodyPr/>
                    <a:lstStyle/>
                    <a:p>
                      <a:pPr algn="ctr"/>
                      <a:r>
                        <a:rPr lang="en-US" sz="2000" baseline="-25000" dirty="0" smtClean="0"/>
                        <a:t>2n</a:t>
                      </a:r>
                      <a:r>
                        <a:rPr lang="en-US" sz="2000" dirty="0" smtClean="0"/>
                        <a:t>C </a:t>
                      </a:r>
                      <a:r>
                        <a:rPr lang="en-US" sz="2000" baseline="-25000" dirty="0" smtClean="0"/>
                        <a:t>n</a:t>
                      </a:r>
                      <a:endParaRPr lang="en-US" sz="2000" baseline="-25000" dirty="0"/>
                    </a:p>
                  </a:txBody>
                  <a:tcPr anchor="ctr"/>
                </a:tc>
                <a:tc>
                  <a:txBody>
                    <a:bodyPr/>
                    <a:lstStyle/>
                    <a:p>
                      <a:pPr algn="ctr"/>
                      <a:r>
                        <a:rPr lang="en-US" sz="2000" b="1" baseline="-25000" dirty="0" smtClean="0">
                          <a:solidFill>
                            <a:schemeClr val="accent5">
                              <a:lumMod val="75000"/>
                            </a:schemeClr>
                          </a:solidFill>
                        </a:rPr>
                        <a:t>26</a:t>
                      </a:r>
                      <a:r>
                        <a:rPr lang="en-US" sz="2000" dirty="0" smtClean="0"/>
                        <a:t>C</a:t>
                      </a:r>
                      <a:r>
                        <a:rPr lang="en-US" sz="2000" baseline="-25000" dirty="0" smtClean="0"/>
                        <a:t>13</a:t>
                      </a:r>
                      <a:r>
                        <a:rPr lang="en-US" sz="2000" dirty="0" smtClean="0"/>
                        <a:t> </a:t>
                      </a:r>
                      <a:r>
                        <a:rPr lang="ja-JP" altLang="en-US" sz="2000" dirty="0" smtClean="0"/>
                        <a:t>≒ </a:t>
                      </a:r>
                      <a:r>
                        <a:rPr lang="en-US" altLang="ja-JP" sz="2000" dirty="0" smtClean="0"/>
                        <a:t>1000</a:t>
                      </a:r>
                      <a:r>
                        <a:rPr lang="ja-JP" altLang="en-US" sz="2000" dirty="0" smtClean="0"/>
                        <a:t>万</a:t>
                      </a:r>
                      <a:endParaRPr lang="en-US" sz="2000" dirty="0"/>
                    </a:p>
                  </a:txBody>
                  <a:tcPr anchor="ctr"/>
                </a:tc>
                <a:tc>
                  <a:txBody>
                    <a:bodyPr/>
                    <a:lstStyle/>
                    <a:p>
                      <a:pPr algn="ctr"/>
                      <a:r>
                        <a:rPr lang="ja-JP" altLang="en-US" sz="2000" dirty="0" smtClean="0"/>
                        <a:t>≒</a:t>
                      </a:r>
                      <a:r>
                        <a:rPr lang="ja-JP" altLang="en-US" sz="2000" baseline="0" dirty="0" smtClean="0"/>
                        <a:t> </a:t>
                      </a:r>
                      <a:r>
                        <a:rPr lang="en-US" altLang="ja-JP" sz="2000" dirty="0" smtClean="0"/>
                        <a:t>2</a:t>
                      </a:r>
                      <a:r>
                        <a:rPr lang="en-US" altLang="ja-JP" sz="2000" baseline="30000" dirty="0" smtClean="0"/>
                        <a:t>n</a:t>
                      </a:r>
                      <a:r>
                        <a:rPr lang="en-US" altLang="ja-JP" sz="2000" baseline="0" dirty="0" smtClean="0"/>
                        <a:t> / </a:t>
                      </a:r>
                      <a:r>
                        <a:rPr lang="ja-JP" altLang="en-US" sz="2000" baseline="0" dirty="0" smtClean="0"/>
                        <a:t>√</a:t>
                      </a:r>
                      <a:r>
                        <a:rPr lang="en-US" altLang="ja-JP" sz="2000" baseline="0" dirty="0" smtClean="0"/>
                        <a:t>n</a:t>
                      </a:r>
                      <a:endParaRPr lang="en-US" sz="2000" dirty="0"/>
                    </a:p>
                  </a:txBody>
                  <a:tcPr anchor="ctr"/>
                </a:tc>
              </a:tr>
            </a:tbl>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8" name="曲線コネクタ 117"/>
          <p:cNvCxnSpPr>
            <a:stCxn id="106" idx="4"/>
            <a:endCxn id="110" idx="6"/>
          </p:cNvCxnSpPr>
          <p:nvPr/>
        </p:nvCxnSpPr>
        <p:spPr>
          <a:xfrm rot="5400000">
            <a:off x="3748549" y="4612492"/>
            <a:ext cx="259216" cy="340505"/>
          </a:xfrm>
          <a:prstGeom prst="curvedConnector2">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2" name="タイトル 1"/>
          <p:cNvSpPr>
            <a:spLocks noGrp="1"/>
          </p:cNvSpPr>
          <p:nvPr>
            <p:ph type="title"/>
          </p:nvPr>
        </p:nvSpPr>
        <p:spPr/>
        <p:txBody>
          <a:bodyPr/>
          <a:lstStyle/>
          <a:p>
            <a:r>
              <a:rPr lang="ja-JP" altLang="en-US" dirty="0"/>
              <a:t>二部グラフ</a:t>
            </a:r>
            <a:endParaRPr kumimoji="1" lang="ja-JP" altLang="en-US" dirty="0"/>
          </a:p>
        </p:txBody>
      </p:sp>
      <p:sp>
        <p:nvSpPr>
          <p:cNvPr id="4" name="円/楕円 3"/>
          <p:cNvSpPr/>
          <p:nvPr/>
        </p:nvSpPr>
        <p:spPr>
          <a:xfrm>
            <a:off x="971600" y="1916832"/>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5" name="円/楕円 4"/>
          <p:cNvSpPr/>
          <p:nvPr/>
        </p:nvSpPr>
        <p:spPr>
          <a:xfrm>
            <a:off x="1763688" y="2636912"/>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6" name="円/楕円 5"/>
          <p:cNvSpPr/>
          <p:nvPr/>
        </p:nvSpPr>
        <p:spPr>
          <a:xfrm>
            <a:off x="1763688" y="1916832"/>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7" name="円/楕円 6"/>
          <p:cNvSpPr/>
          <p:nvPr/>
        </p:nvSpPr>
        <p:spPr>
          <a:xfrm>
            <a:off x="971600" y="3356992"/>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8" name="円/楕円 7"/>
          <p:cNvSpPr/>
          <p:nvPr/>
        </p:nvSpPr>
        <p:spPr>
          <a:xfrm>
            <a:off x="971600" y="2636912"/>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9" name="円/楕円 8"/>
          <p:cNvSpPr/>
          <p:nvPr/>
        </p:nvSpPr>
        <p:spPr>
          <a:xfrm>
            <a:off x="2483768" y="2636912"/>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10" name="円/楕円 9"/>
          <p:cNvSpPr/>
          <p:nvPr/>
        </p:nvSpPr>
        <p:spPr>
          <a:xfrm>
            <a:off x="2483768" y="1916832"/>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11" name="円/楕円 10"/>
          <p:cNvSpPr/>
          <p:nvPr/>
        </p:nvSpPr>
        <p:spPr>
          <a:xfrm>
            <a:off x="2483768" y="3356992"/>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12" name="円/楕円 11"/>
          <p:cNvSpPr/>
          <p:nvPr/>
        </p:nvSpPr>
        <p:spPr>
          <a:xfrm>
            <a:off x="1763688" y="3356992"/>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13" name="テキスト ボックス 12"/>
          <p:cNvSpPr txBox="1"/>
          <p:nvPr/>
        </p:nvSpPr>
        <p:spPr>
          <a:xfrm>
            <a:off x="323528" y="1403484"/>
            <a:ext cx="3528392" cy="369332"/>
          </a:xfrm>
          <a:prstGeom prst="rect">
            <a:avLst/>
          </a:prstGeom>
          <a:noFill/>
        </p:spPr>
        <p:txBody>
          <a:bodyPr wrap="square" rtlCol="0">
            <a:spAutoFit/>
          </a:bodyPr>
          <a:lstStyle/>
          <a:p>
            <a:r>
              <a:rPr kumimoji="1" lang="en-US" altLang="ja-JP" dirty="0" smtClean="0"/>
              <a:t>n</a:t>
            </a:r>
            <a:r>
              <a:rPr kumimoji="1" lang="ja-JP" altLang="en-US" dirty="0" smtClean="0"/>
              <a:t>次元グリッドの縦横隣接関係</a:t>
            </a:r>
            <a:endParaRPr kumimoji="1" lang="ja-JP" altLang="en-US" dirty="0"/>
          </a:p>
        </p:txBody>
      </p:sp>
      <p:cxnSp>
        <p:nvCxnSpPr>
          <p:cNvPr id="15" name="直線コネクタ 14"/>
          <p:cNvCxnSpPr>
            <a:stCxn id="4" idx="6"/>
            <a:endCxn id="6" idx="2"/>
          </p:cNvCxnSpPr>
          <p:nvPr/>
        </p:nvCxnSpPr>
        <p:spPr>
          <a:xfrm>
            <a:off x="1475656" y="2168860"/>
            <a:ext cx="288032"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6" name="直線コネクタ 15"/>
          <p:cNvCxnSpPr>
            <a:stCxn id="4" idx="4"/>
            <a:endCxn id="8" idx="0"/>
          </p:cNvCxnSpPr>
          <p:nvPr/>
        </p:nvCxnSpPr>
        <p:spPr>
          <a:xfrm>
            <a:off x="1223628" y="2420888"/>
            <a:ext cx="0" cy="216024"/>
          </a:xfrm>
          <a:prstGeom prst="line">
            <a:avLst/>
          </a:prstGeom>
          <a:ln w="38100"/>
        </p:spPr>
        <p:style>
          <a:lnRef idx="1">
            <a:schemeClr val="dk1"/>
          </a:lnRef>
          <a:fillRef idx="0">
            <a:schemeClr val="dk1"/>
          </a:fillRef>
          <a:effectRef idx="0">
            <a:schemeClr val="dk1"/>
          </a:effectRef>
          <a:fontRef idx="minor">
            <a:schemeClr val="tx1"/>
          </a:fontRef>
        </p:style>
      </p:cxnSp>
      <p:cxnSp>
        <p:nvCxnSpPr>
          <p:cNvPr id="19" name="直線コネクタ 18"/>
          <p:cNvCxnSpPr>
            <a:endCxn id="5" idx="0"/>
          </p:cNvCxnSpPr>
          <p:nvPr/>
        </p:nvCxnSpPr>
        <p:spPr>
          <a:xfrm>
            <a:off x="2015716" y="2420888"/>
            <a:ext cx="0" cy="216024"/>
          </a:xfrm>
          <a:prstGeom prst="line">
            <a:avLst/>
          </a:prstGeom>
          <a:ln w="38100"/>
        </p:spPr>
        <p:style>
          <a:lnRef idx="1">
            <a:schemeClr val="dk1"/>
          </a:lnRef>
          <a:fillRef idx="0">
            <a:schemeClr val="dk1"/>
          </a:fillRef>
          <a:effectRef idx="0">
            <a:schemeClr val="dk1"/>
          </a:effectRef>
          <a:fontRef idx="minor">
            <a:schemeClr val="tx1"/>
          </a:fontRef>
        </p:style>
      </p:cxnSp>
      <p:cxnSp>
        <p:nvCxnSpPr>
          <p:cNvPr id="22" name="直線コネクタ 21"/>
          <p:cNvCxnSpPr>
            <a:stCxn id="6" idx="6"/>
            <a:endCxn id="10" idx="2"/>
          </p:cNvCxnSpPr>
          <p:nvPr/>
        </p:nvCxnSpPr>
        <p:spPr>
          <a:xfrm>
            <a:off x="2267744" y="2168860"/>
            <a:ext cx="216024"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26" name="直線コネクタ 25"/>
          <p:cNvCxnSpPr>
            <a:stCxn id="9" idx="0"/>
            <a:endCxn id="10" idx="4"/>
          </p:cNvCxnSpPr>
          <p:nvPr/>
        </p:nvCxnSpPr>
        <p:spPr>
          <a:xfrm flipV="1">
            <a:off x="2735796" y="2420888"/>
            <a:ext cx="0" cy="216024"/>
          </a:xfrm>
          <a:prstGeom prst="line">
            <a:avLst/>
          </a:prstGeom>
          <a:ln w="38100"/>
        </p:spPr>
        <p:style>
          <a:lnRef idx="1">
            <a:schemeClr val="dk1"/>
          </a:lnRef>
          <a:fillRef idx="0">
            <a:schemeClr val="dk1"/>
          </a:fillRef>
          <a:effectRef idx="0">
            <a:schemeClr val="dk1"/>
          </a:effectRef>
          <a:fontRef idx="minor">
            <a:schemeClr val="tx1"/>
          </a:fontRef>
        </p:style>
      </p:cxnSp>
      <p:cxnSp>
        <p:nvCxnSpPr>
          <p:cNvPr id="29" name="直線コネクタ 28"/>
          <p:cNvCxnSpPr>
            <a:stCxn id="11" idx="0"/>
            <a:endCxn id="9" idx="4"/>
          </p:cNvCxnSpPr>
          <p:nvPr/>
        </p:nvCxnSpPr>
        <p:spPr>
          <a:xfrm flipV="1">
            <a:off x="2735796" y="3140968"/>
            <a:ext cx="0" cy="216024"/>
          </a:xfrm>
          <a:prstGeom prst="line">
            <a:avLst/>
          </a:prstGeom>
          <a:ln w="38100"/>
        </p:spPr>
        <p:style>
          <a:lnRef idx="1">
            <a:schemeClr val="dk1"/>
          </a:lnRef>
          <a:fillRef idx="0">
            <a:schemeClr val="dk1"/>
          </a:fillRef>
          <a:effectRef idx="0">
            <a:schemeClr val="dk1"/>
          </a:effectRef>
          <a:fontRef idx="minor">
            <a:schemeClr val="tx1"/>
          </a:fontRef>
        </p:style>
      </p:cxnSp>
      <p:cxnSp>
        <p:nvCxnSpPr>
          <p:cNvPr id="32" name="直線コネクタ 31"/>
          <p:cNvCxnSpPr>
            <a:stCxn id="9" idx="2"/>
            <a:endCxn id="5" idx="6"/>
          </p:cNvCxnSpPr>
          <p:nvPr/>
        </p:nvCxnSpPr>
        <p:spPr>
          <a:xfrm flipH="1">
            <a:off x="2267744" y="2888940"/>
            <a:ext cx="216024"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35" name="直線コネクタ 34"/>
          <p:cNvCxnSpPr>
            <a:stCxn id="5" idx="2"/>
            <a:endCxn id="8" idx="6"/>
          </p:cNvCxnSpPr>
          <p:nvPr/>
        </p:nvCxnSpPr>
        <p:spPr>
          <a:xfrm flipH="1">
            <a:off x="1475656" y="2888940"/>
            <a:ext cx="288032"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38" name="直線コネクタ 37"/>
          <p:cNvCxnSpPr>
            <a:endCxn id="8" idx="4"/>
          </p:cNvCxnSpPr>
          <p:nvPr/>
        </p:nvCxnSpPr>
        <p:spPr>
          <a:xfrm flipV="1">
            <a:off x="1223628" y="3140968"/>
            <a:ext cx="0" cy="216024"/>
          </a:xfrm>
          <a:prstGeom prst="line">
            <a:avLst/>
          </a:prstGeom>
          <a:ln w="38100"/>
        </p:spPr>
        <p:style>
          <a:lnRef idx="1">
            <a:schemeClr val="dk1"/>
          </a:lnRef>
          <a:fillRef idx="0">
            <a:schemeClr val="dk1"/>
          </a:fillRef>
          <a:effectRef idx="0">
            <a:schemeClr val="dk1"/>
          </a:effectRef>
          <a:fontRef idx="minor">
            <a:schemeClr val="tx1"/>
          </a:fontRef>
        </p:style>
      </p:cxnSp>
      <p:cxnSp>
        <p:nvCxnSpPr>
          <p:cNvPr id="42" name="直線コネクタ 41"/>
          <p:cNvCxnSpPr>
            <a:stCxn id="7" idx="6"/>
            <a:endCxn id="12" idx="2"/>
          </p:cNvCxnSpPr>
          <p:nvPr/>
        </p:nvCxnSpPr>
        <p:spPr>
          <a:xfrm>
            <a:off x="1475656" y="3609020"/>
            <a:ext cx="288032"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45" name="直線コネクタ 44"/>
          <p:cNvCxnSpPr>
            <a:stCxn id="12" idx="0"/>
            <a:endCxn id="5" idx="4"/>
          </p:cNvCxnSpPr>
          <p:nvPr/>
        </p:nvCxnSpPr>
        <p:spPr>
          <a:xfrm flipV="1">
            <a:off x="2015716" y="3140968"/>
            <a:ext cx="0" cy="216024"/>
          </a:xfrm>
          <a:prstGeom prst="line">
            <a:avLst/>
          </a:prstGeom>
          <a:ln w="38100"/>
        </p:spPr>
        <p:style>
          <a:lnRef idx="1">
            <a:schemeClr val="dk1"/>
          </a:lnRef>
          <a:fillRef idx="0">
            <a:schemeClr val="dk1"/>
          </a:fillRef>
          <a:effectRef idx="0">
            <a:schemeClr val="dk1"/>
          </a:effectRef>
          <a:fontRef idx="minor">
            <a:schemeClr val="tx1"/>
          </a:fontRef>
        </p:style>
      </p:cxnSp>
      <p:cxnSp>
        <p:nvCxnSpPr>
          <p:cNvPr id="48" name="直線コネクタ 47"/>
          <p:cNvCxnSpPr>
            <a:stCxn id="11" idx="2"/>
            <a:endCxn id="12" idx="6"/>
          </p:cNvCxnSpPr>
          <p:nvPr/>
        </p:nvCxnSpPr>
        <p:spPr>
          <a:xfrm flipH="1">
            <a:off x="2267744" y="3609020"/>
            <a:ext cx="216024" cy="0"/>
          </a:xfrm>
          <a:prstGeom prst="line">
            <a:avLst/>
          </a:prstGeom>
          <a:ln w="38100"/>
        </p:spPr>
        <p:style>
          <a:lnRef idx="1">
            <a:schemeClr val="dk1"/>
          </a:lnRef>
          <a:fillRef idx="0">
            <a:schemeClr val="dk1"/>
          </a:fillRef>
          <a:effectRef idx="0">
            <a:schemeClr val="dk1"/>
          </a:effectRef>
          <a:fontRef idx="minor">
            <a:schemeClr val="tx1"/>
          </a:fontRef>
        </p:style>
      </p:cxnSp>
      <p:sp>
        <p:nvSpPr>
          <p:cNvPr id="51" name="円/楕円 50"/>
          <p:cNvSpPr/>
          <p:nvPr/>
        </p:nvSpPr>
        <p:spPr>
          <a:xfrm>
            <a:off x="7092280" y="1356160"/>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52" name="円/楕円 51"/>
          <p:cNvSpPr/>
          <p:nvPr/>
        </p:nvSpPr>
        <p:spPr>
          <a:xfrm>
            <a:off x="5745565" y="2788568"/>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53" name="円/楕円 52"/>
          <p:cNvSpPr/>
          <p:nvPr/>
        </p:nvSpPr>
        <p:spPr>
          <a:xfrm>
            <a:off x="7596336" y="1988840"/>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54" name="円/楕円 53"/>
          <p:cNvSpPr/>
          <p:nvPr/>
        </p:nvSpPr>
        <p:spPr>
          <a:xfrm>
            <a:off x="6535274" y="2809261"/>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55" name="円/楕円 54"/>
          <p:cNvSpPr/>
          <p:nvPr/>
        </p:nvSpPr>
        <p:spPr>
          <a:xfrm>
            <a:off x="6535274" y="2033228"/>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57" name="円/楕円 56"/>
          <p:cNvSpPr/>
          <p:nvPr/>
        </p:nvSpPr>
        <p:spPr>
          <a:xfrm>
            <a:off x="8172400" y="2852936"/>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58" name="円/楕円 57"/>
          <p:cNvSpPr/>
          <p:nvPr/>
        </p:nvSpPr>
        <p:spPr>
          <a:xfrm>
            <a:off x="7245825" y="2801754"/>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59" name="円/楕円 58"/>
          <p:cNvSpPr/>
          <p:nvPr/>
        </p:nvSpPr>
        <p:spPr>
          <a:xfrm>
            <a:off x="7245825" y="3603944"/>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cxnSp>
        <p:nvCxnSpPr>
          <p:cNvPr id="60" name="直線コネクタ 59"/>
          <p:cNvCxnSpPr>
            <a:stCxn id="51" idx="4"/>
            <a:endCxn id="53" idx="0"/>
          </p:cNvCxnSpPr>
          <p:nvPr/>
        </p:nvCxnSpPr>
        <p:spPr>
          <a:xfrm>
            <a:off x="7344308" y="1860216"/>
            <a:ext cx="504056" cy="128624"/>
          </a:xfrm>
          <a:prstGeom prst="line">
            <a:avLst/>
          </a:prstGeom>
          <a:ln w="38100"/>
        </p:spPr>
        <p:style>
          <a:lnRef idx="1">
            <a:schemeClr val="dk1"/>
          </a:lnRef>
          <a:fillRef idx="0">
            <a:schemeClr val="dk1"/>
          </a:fillRef>
          <a:effectRef idx="0">
            <a:schemeClr val="dk1"/>
          </a:effectRef>
          <a:fontRef idx="minor">
            <a:schemeClr val="tx1"/>
          </a:fontRef>
        </p:style>
      </p:cxnSp>
      <p:cxnSp>
        <p:nvCxnSpPr>
          <p:cNvPr id="61" name="直線コネクタ 60"/>
          <p:cNvCxnSpPr>
            <a:stCxn id="51" idx="4"/>
            <a:endCxn id="55" idx="0"/>
          </p:cNvCxnSpPr>
          <p:nvPr/>
        </p:nvCxnSpPr>
        <p:spPr>
          <a:xfrm flipH="1">
            <a:off x="6787302" y="1860216"/>
            <a:ext cx="557006" cy="173012"/>
          </a:xfrm>
          <a:prstGeom prst="line">
            <a:avLst/>
          </a:prstGeom>
          <a:ln w="38100"/>
        </p:spPr>
        <p:style>
          <a:lnRef idx="1">
            <a:schemeClr val="dk1"/>
          </a:lnRef>
          <a:fillRef idx="0">
            <a:schemeClr val="dk1"/>
          </a:fillRef>
          <a:effectRef idx="0">
            <a:schemeClr val="dk1"/>
          </a:effectRef>
          <a:fontRef idx="minor">
            <a:schemeClr val="tx1"/>
          </a:fontRef>
        </p:style>
      </p:cxnSp>
      <p:cxnSp>
        <p:nvCxnSpPr>
          <p:cNvPr id="63" name="直線コネクタ 62"/>
          <p:cNvCxnSpPr>
            <a:stCxn id="53" idx="4"/>
            <a:endCxn id="57" idx="0"/>
          </p:cNvCxnSpPr>
          <p:nvPr/>
        </p:nvCxnSpPr>
        <p:spPr>
          <a:xfrm>
            <a:off x="7848364" y="2492896"/>
            <a:ext cx="576064" cy="360040"/>
          </a:xfrm>
          <a:prstGeom prst="line">
            <a:avLst/>
          </a:prstGeom>
          <a:ln w="38100"/>
        </p:spPr>
        <p:style>
          <a:lnRef idx="1">
            <a:schemeClr val="dk1"/>
          </a:lnRef>
          <a:fillRef idx="0">
            <a:schemeClr val="dk1"/>
          </a:fillRef>
          <a:effectRef idx="0">
            <a:schemeClr val="dk1"/>
          </a:effectRef>
          <a:fontRef idx="minor">
            <a:schemeClr val="tx1"/>
          </a:fontRef>
        </p:style>
      </p:cxnSp>
      <p:cxnSp>
        <p:nvCxnSpPr>
          <p:cNvPr id="65" name="直線コネクタ 64"/>
          <p:cNvCxnSpPr>
            <a:stCxn id="58" idx="0"/>
            <a:endCxn id="55" idx="4"/>
          </p:cNvCxnSpPr>
          <p:nvPr/>
        </p:nvCxnSpPr>
        <p:spPr>
          <a:xfrm flipH="1" flipV="1">
            <a:off x="6787302" y="2537284"/>
            <a:ext cx="710551" cy="264470"/>
          </a:xfrm>
          <a:prstGeom prst="line">
            <a:avLst/>
          </a:prstGeom>
          <a:ln w="38100"/>
        </p:spPr>
        <p:style>
          <a:lnRef idx="1">
            <a:schemeClr val="dk1"/>
          </a:lnRef>
          <a:fillRef idx="0">
            <a:schemeClr val="dk1"/>
          </a:fillRef>
          <a:effectRef idx="0">
            <a:schemeClr val="dk1"/>
          </a:effectRef>
          <a:fontRef idx="minor">
            <a:schemeClr val="tx1"/>
          </a:fontRef>
        </p:style>
      </p:cxnSp>
      <p:cxnSp>
        <p:nvCxnSpPr>
          <p:cNvPr id="67" name="直線コネクタ 66"/>
          <p:cNvCxnSpPr>
            <a:stCxn id="52" idx="0"/>
            <a:endCxn id="55" idx="4"/>
          </p:cNvCxnSpPr>
          <p:nvPr/>
        </p:nvCxnSpPr>
        <p:spPr>
          <a:xfrm flipV="1">
            <a:off x="5997593" y="2537284"/>
            <a:ext cx="789709" cy="251284"/>
          </a:xfrm>
          <a:prstGeom prst="line">
            <a:avLst/>
          </a:prstGeom>
          <a:ln w="38100"/>
        </p:spPr>
        <p:style>
          <a:lnRef idx="1">
            <a:schemeClr val="dk1"/>
          </a:lnRef>
          <a:fillRef idx="0">
            <a:schemeClr val="dk1"/>
          </a:fillRef>
          <a:effectRef idx="0">
            <a:schemeClr val="dk1"/>
          </a:effectRef>
          <a:fontRef idx="minor">
            <a:schemeClr val="tx1"/>
          </a:fontRef>
        </p:style>
      </p:cxnSp>
      <p:cxnSp>
        <p:nvCxnSpPr>
          <p:cNvPr id="69" name="直線コネクタ 68"/>
          <p:cNvCxnSpPr>
            <a:stCxn id="54" idx="0"/>
            <a:endCxn id="55" idx="4"/>
          </p:cNvCxnSpPr>
          <p:nvPr/>
        </p:nvCxnSpPr>
        <p:spPr>
          <a:xfrm flipV="1">
            <a:off x="6787302" y="2537284"/>
            <a:ext cx="0" cy="271977"/>
          </a:xfrm>
          <a:prstGeom prst="line">
            <a:avLst/>
          </a:prstGeom>
          <a:ln w="38100"/>
        </p:spPr>
        <p:style>
          <a:lnRef idx="1">
            <a:schemeClr val="dk1"/>
          </a:lnRef>
          <a:fillRef idx="0">
            <a:schemeClr val="dk1"/>
          </a:fillRef>
          <a:effectRef idx="0">
            <a:schemeClr val="dk1"/>
          </a:effectRef>
          <a:fontRef idx="minor">
            <a:schemeClr val="tx1"/>
          </a:fontRef>
        </p:style>
      </p:cxnSp>
      <p:sp>
        <p:nvSpPr>
          <p:cNvPr id="72" name="テキスト ボックス 71"/>
          <p:cNvSpPr txBox="1"/>
          <p:nvPr/>
        </p:nvSpPr>
        <p:spPr>
          <a:xfrm>
            <a:off x="6228184" y="1124744"/>
            <a:ext cx="1116124" cy="369332"/>
          </a:xfrm>
          <a:prstGeom prst="rect">
            <a:avLst/>
          </a:prstGeom>
          <a:noFill/>
        </p:spPr>
        <p:txBody>
          <a:bodyPr wrap="square" rtlCol="0">
            <a:spAutoFit/>
          </a:bodyPr>
          <a:lstStyle/>
          <a:p>
            <a:r>
              <a:rPr lang="ja-JP" altLang="en-US" dirty="0"/>
              <a:t>ツリー</a:t>
            </a:r>
            <a:endParaRPr kumimoji="1" lang="ja-JP" altLang="en-US" dirty="0"/>
          </a:p>
        </p:txBody>
      </p:sp>
      <p:cxnSp>
        <p:nvCxnSpPr>
          <p:cNvPr id="102" name="直線コネクタ 101"/>
          <p:cNvCxnSpPr>
            <a:stCxn id="58" idx="4"/>
            <a:endCxn id="59" idx="0"/>
          </p:cNvCxnSpPr>
          <p:nvPr/>
        </p:nvCxnSpPr>
        <p:spPr>
          <a:xfrm>
            <a:off x="7497853" y="3305810"/>
            <a:ext cx="0" cy="298134"/>
          </a:xfrm>
          <a:prstGeom prst="line">
            <a:avLst/>
          </a:prstGeom>
          <a:ln w="38100"/>
        </p:spPr>
        <p:style>
          <a:lnRef idx="1">
            <a:schemeClr val="dk1"/>
          </a:lnRef>
          <a:fillRef idx="0">
            <a:schemeClr val="dk1"/>
          </a:fillRef>
          <a:effectRef idx="0">
            <a:schemeClr val="dk1"/>
          </a:effectRef>
          <a:fontRef idx="minor">
            <a:schemeClr val="tx1"/>
          </a:fontRef>
        </p:style>
      </p:cxnSp>
      <p:sp>
        <p:nvSpPr>
          <p:cNvPr id="106" name="円/楕円 105"/>
          <p:cNvSpPr/>
          <p:nvPr/>
        </p:nvSpPr>
        <p:spPr>
          <a:xfrm>
            <a:off x="3796381" y="4149080"/>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107" name="円/楕円 106"/>
          <p:cNvSpPr/>
          <p:nvPr/>
        </p:nvSpPr>
        <p:spPr>
          <a:xfrm>
            <a:off x="4463988" y="4156268"/>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108" name="円/楕円 107"/>
          <p:cNvSpPr/>
          <p:nvPr/>
        </p:nvSpPr>
        <p:spPr>
          <a:xfrm>
            <a:off x="5104299" y="4156268"/>
            <a:ext cx="504056" cy="504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109" name="円/楕円 108"/>
          <p:cNvSpPr/>
          <p:nvPr/>
        </p:nvSpPr>
        <p:spPr>
          <a:xfrm>
            <a:off x="3203848" y="6093533"/>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110" name="円/楕円 109"/>
          <p:cNvSpPr/>
          <p:nvPr/>
        </p:nvSpPr>
        <p:spPr>
          <a:xfrm>
            <a:off x="3203848" y="4660324"/>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111" name="円/楕円 110"/>
          <p:cNvSpPr/>
          <p:nvPr/>
        </p:nvSpPr>
        <p:spPr>
          <a:xfrm>
            <a:off x="3203848" y="5381073"/>
            <a:ext cx="504056"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112" name="テキスト ボックス 111"/>
          <p:cNvSpPr txBox="1"/>
          <p:nvPr/>
        </p:nvSpPr>
        <p:spPr>
          <a:xfrm>
            <a:off x="3448115" y="3717032"/>
            <a:ext cx="2217955" cy="369332"/>
          </a:xfrm>
          <a:prstGeom prst="rect">
            <a:avLst/>
          </a:prstGeom>
          <a:noFill/>
        </p:spPr>
        <p:txBody>
          <a:bodyPr wrap="square" rtlCol="0">
            <a:spAutoFit/>
          </a:bodyPr>
          <a:lstStyle/>
          <a:p>
            <a:r>
              <a:rPr kumimoji="1" lang="en-US" altLang="ja-JP" dirty="0" smtClean="0"/>
              <a:t>2</a:t>
            </a:r>
            <a:r>
              <a:rPr kumimoji="1" lang="ja-JP" altLang="en-US" dirty="0" smtClean="0"/>
              <a:t>次元グリッドのセル</a:t>
            </a:r>
            <a:endParaRPr kumimoji="1" lang="ja-JP" altLang="en-US" dirty="0"/>
          </a:p>
        </p:txBody>
      </p:sp>
      <p:sp>
        <p:nvSpPr>
          <p:cNvPr id="113" name="ハート 112"/>
          <p:cNvSpPr/>
          <p:nvPr/>
        </p:nvSpPr>
        <p:spPr>
          <a:xfrm>
            <a:off x="3911540" y="4797152"/>
            <a:ext cx="256655" cy="216693"/>
          </a:xfrm>
          <a:prstGeom prst="hear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14" name="ハート 113"/>
          <p:cNvSpPr/>
          <p:nvPr/>
        </p:nvSpPr>
        <p:spPr>
          <a:xfrm>
            <a:off x="4600243" y="5444555"/>
            <a:ext cx="256655" cy="216693"/>
          </a:xfrm>
          <a:prstGeom prst="hear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15" name="ハート 114"/>
          <p:cNvSpPr/>
          <p:nvPr/>
        </p:nvSpPr>
        <p:spPr>
          <a:xfrm>
            <a:off x="5279692" y="5445224"/>
            <a:ext cx="256655" cy="216693"/>
          </a:xfrm>
          <a:prstGeom prst="hear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16" name="ハート 115"/>
          <p:cNvSpPr/>
          <p:nvPr/>
        </p:nvSpPr>
        <p:spPr>
          <a:xfrm>
            <a:off x="4600243" y="6165304"/>
            <a:ext cx="256655" cy="216693"/>
          </a:xfrm>
          <a:prstGeom prst="hear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cxnSp>
        <p:nvCxnSpPr>
          <p:cNvPr id="120" name="曲線コネクタ 119"/>
          <p:cNvCxnSpPr>
            <a:stCxn id="107" idx="4"/>
            <a:endCxn id="111" idx="6"/>
          </p:cNvCxnSpPr>
          <p:nvPr/>
        </p:nvCxnSpPr>
        <p:spPr>
          <a:xfrm rot="5400000">
            <a:off x="3725572" y="4642656"/>
            <a:ext cx="972777" cy="1008112"/>
          </a:xfrm>
          <a:prstGeom prst="curvedConnector2">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23" name="曲線コネクタ 122"/>
          <p:cNvCxnSpPr>
            <a:stCxn id="108" idx="4"/>
            <a:endCxn id="111" idx="6"/>
          </p:cNvCxnSpPr>
          <p:nvPr/>
        </p:nvCxnSpPr>
        <p:spPr>
          <a:xfrm rot="5400000">
            <a:off x="4045728" y="4322501"/>
            <a:ext cx="972777" cy="1648423"/>
          </a:xfrm>
          <a:prstGeom prst="curvedConnector2">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26" name="曲線コネクタ 125"/>
          <p:cNvCxnSpPr>
            <a:stCxn id="107" idx="4"/>
            <a:endCxn id="109" idx="6"/>
          </p:cNvCxnSpPr>
          <p:nvPr/>
        </p:nvCxnSpPr>
        <p:spPr>
          <a:xfrm rot="5400000">
            <a:off x="3369342" y="4998886"/>
            <a:ext cx="1685237" cy="1008112"/>
          </a:xfrm>
          <a:prstGeom prst="curvedConnector2">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38512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a:xfrm>
            <a:off x="3906090" y="1114530"/>
            <a:ext cx="2016224" cy="86409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dirty="0" smtClean="0"/>
              <a:t>最大マッチング</a:t>
            </a:r>
            <a:endParaRPr kumimoji="1" lang="ja-JP" altLang="en-US" dirty="0"/>
          </a:p>
        </p:txBody>
      </p:sp>
      <p:sp>
        <p:nvSpPr>
          <p:cNvPr id="5" name="角丸四角形 4"/>
          <p:cNvSpPr/>
          <p:nvPr/>
        </p:nvSpPr>
        <p:spPr>
          <a:xfrm>
            <a:off x="2145567" y="4777520"/>
            <a:ext cx="2016224" cy="86409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dirty="0" smtClean="0"/>
              <a:t>最小点カバー</a:t>
            </a:r>
            <a:endParaRPr kumimoji="1" lang="ja-JP" altLang="en-US" dirty="0"/>
          </a:p>
        </p:txBody>
      </p:sp>
      <p:sp>
        <p:nvSpPr>
          <p:cNvPr id="6" name="角丸四角形 5"/>
          <p:cNvSpPr/>
          <p:nvPr/>
        </p:nvSpPr>
        <p:spPr>
          <a:xfrm>
            <a:off x="6520323" y="2946025"/>
            <a:ext cx="2437897" cy="86409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ja-JP" altLang="en-US" dirty="0" smtClean="0"/>
              <a:t>最小独立</a:t>
            </a:r>
            <a:r>
              <a:rPr lang="en-US" altLang="ja-JP" dirty="0" smtClean="0"/>
              <a:t>Path</a:t>
            </a:r>
            <a:r>
              <a:rPr lang="ja-JP" altLang="en-US" dirty="0" smtClean="0"/>
              <a:t>カバー</a:t>
            </a:r>
            <a:endParaRPr kumimoji="1" lang="en-US" altLang="ja-JP" dirty="0" smtClean="0"/>
          </a:p>
        </p:txBody>
      </p:sp>
      <p:sp>
        <p:nvSpPr>
          <p:cNvPr id="7" name="角丸四角形 6"/>
          <p:cNvSpPr/>
          <p:nvPr/>
        </p:nvSpPr>
        <p:spPr>
          <a:xfrm>
            <a:off x="6309489" y="5070073"/>
            <a:ext cx="2016224" cy="86409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dirty="0" smtClean="0"/>
              <a:t>最大独立点集合</a:t>
            </a:r>
            <a:endParaRPr kumimoji="1" lang="ja-JP" altLang="en-US" dirty="0"/>
          </a:p>
        </p:txBody>
      </p:sp>
      <p:cxnSp>
        <p:nvCxnSpPr>
          <p:cNvPr id="10" name="直線矢印コネクタ 9"/>
          <p:cNvCxnSpPr>
            <a:stCxn id="4" idx="2"/>
            <a:endCxn id="5" idx="0"/>
          </p:cNvCxnSpPr>
          <p:nvPr/>
        </p:nvCxnSpPr>
        <p:spPr>
          <a:xfrm flipH="1">
            <a:off x="3153679" y="1978626"/>
            <a:ext cx="1760523" cy="2798894"/>
          </a:xfrm>
          <a:prstGeom prst="straightConnector1">
            <a:avLst/>
          </a:prstGeom>
          <a:ln w="57150">
            <a:solidFill>
              <a:schemeClr val="accent4">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直線矢印コネクタ 11"/>
          <p:cNvCxnSpPr>
            <a:stCxn id="7" idx="1"/>
            <a:endCxn id="5" idx="3"/>
          </p:cNvCxnSpPr>
          <p:nvPr/>
        </p:nvCxnSpPr>
        <p:spPr>
          <a:xfrm flipH="1" flipV="1">
            <a:off x="4161791" y="5209568"/>
            <a:ext cx="2147698" cy="292553"/>
          </a:xfrm>
          <a:prstGeom prst="straightConnector1">
            <a:avLst/>
          </a:prstGeom>
          <a:ln w="57150">
            <a:solidFill>
              <a:schemeClr val="accent4">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 name="角丸四角形 14"/>
          <p:cNvSpPr/>
          <p:nvPr/>
        </p:nvSpPr>
        <p:spPr>
          <a:xfrm>
            <a:off x="323528" y="1118883"/>
            <a:ext cx="2016224" cy="86409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dirty="0" smtClean="0"/>
              <a:t>最小辺カバー</a:t>
            </a:r>
            <a:endParaRPr kumimoji="1" lang="ja-JP" altLang="en-US" dirty="0"/>
          </a:p>
        </p:txBody>
      </p:sp>
      <p:sp>
        <p:nvSpPr>
          <p:cNvPr id="16" name="テキスト ボックス 15"/>
          <p:cNvSpPr txBox="1"/>
          <p:nvPr/>
        </p:nvSpPr>
        <p:spPr>
          <a:xfrm>
            <a:off x="3405707" y="3035780"/>
            <a:ext cx="1512168" cy="369332"/>
          </a:xfrm>
          <a:prstGeom prst="rect">
            <a:avLst/>
          </a:prstGeom>
          <a:noFill/>
        </p:spPr>
        <p:txBody>
          <a:bodyPr wrap="square" rtlCol="0">
            <a:spAutoFit/>
          </a:bodyPr>
          <a:lstStyle/>
          <a:p>
            <a:r>
              <a:rPr kumimoji="1" lang="ja-JP" altLang="en-US" dirty="0" smtClean="0"/>
              <a:t>二部グラフ</a:t>
            </a:r>
            <a:endParaRPr kumimoji="1" lang="ja-JP" altLang="en-US" dirty="0"/>
          </a:p>
        </p:txBody>
      </p:sp>
      <p:cxnSp>
        <p:nvCxnSpPr>
          <p:cNvPr id="17" name="直線矢印コネクタ 16"/>
          <p:cNvCxnSpPr>
            <a:stCxn id="15" idx="3"/>
            <a:endCxn id="4" idx="1"/>
          </p:cNvCxnSpPr>
          <p:nvPr/>
        </p:nvCxnSpPr>
        <p:spPr>
          <a:xfrm flipV="1">
            <a:off x="2339752" y="1546578"/>
            <a:ext cx="1566338" cy="4353"/>
          </a:xfrm>
          <a:prstGeom prst="straightConnector1">
            <a:avLst/>
          </a:prstGeom>
          <a:ln w="57150">
            <a:solidFill>
              <a:schemeClr val="accent4">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0" name="テキスト ボックス 19"/>
          <p:cNvSpPr txBox="1"/>
          <p:nvPr/>
        </p:nvSpPr>
        <p:spPr>
          <a:xfrm>
            <a:off x="4905333" y="5024902"/>
            <a:ext cx="792087" cy="369332"/>
          </a:xfrm>
          <a:prstGeom prst="rect">
            <a:avLst/>
          </a:prstGeom>
          <a:noFill/>
        </p:spPr>
        <p:txBody>
          <a:bodyPr wrap="square" rtlCol="0">
            <a:spAutoFit/>
          </a:bodyPr>
          <a:lstStyle/>
          <a:p>
            <a:r>
              <a:rPr lang="ja-JP" altLang="en-US" dirty="0"/>
              <a:t>任意</a:t>
            </a:r>
            <a:endParaRPr kumimoji="1" lang="ja-JP" altLang="en-US" dirty="0"/>
          </a:p>
        </p:txBody>
      </p:sp>
      <p:sp>
        <p:nvSpPr>
          <p:cNvPr id="21" name="テキスト ボックス 20"/>
          <p:cNvSpPr txBox="1"/>
          <p:nvPr/>
        </p:nvSpPr>
        <p:spPr>
          <a:xfrm>
            <a:off x="2843809" y="1181599"/>
            <a:ext cx="792087" cy="369332"/>
          </a:xfrm>
          <a:prstGeom prst="rect">
            <a:avLst/>
          </a:prstGeom>
          <a:noFill/>
        </p:spPr>
        <p:txBody>
          <a:bodyPr wrap="square" rtlCol="0">
            <a:spAutoFit/>
          </a:bodyPr>
          <a:lstStyle/>
          <a:p>
            <a:r>
              <a:rPr lang="ja-JP" altLang="en-US" dirty="0"/>
              <a:t>任意</a:t>
            </a:r>
            <a:endParaRPr kumimoji="1" lang="ja-JP" altLang="en-US" dirty="0"/>
          </a:p>
        </p:txBody>
      </p:sp>
      <p:cxnSp>
        <p:nvCxnSpPr>
          <p:cNvPr id="23" name="直線矢印コネクタ 22"/>
          <p:cNvCxnSpPr>
            <a:stCxn id="6" idx="0"/>
            <a:endCxn id="4" idx="3"/>
          </p:cNvCxnSpPr>
          <p:nvPr/>
        </p:nvCxnSpPr>
        <p:spPr>
          <a:xfrm flipH="1" flipV="1">
            <a:off x="5922314" y="1546578"/>
            <a:ext cx="1816958" cy="1399447"/>
          </a:xfrm>
          <a:prstGeom prst="straightConnector1">
            <a:avLst/>
          </a:prstGeom>
          <a:ln w="57150">
            <a:solidFill>
              <a:schemeClr val="accent4">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7" name="テキスト ボックス 26"/>
          <p:cNvSpPr txBox="1"/>
          <p:nvPr/>
        </p:nvSpPr>
        <p:spPr>
          <a:xfrm>
            <a:off x="6156176" y="1403484"/>
            <a:ext cx="1512168" cy="369332"/>
          </a:xfrm>
          <a:prstGeom prst="rect">
            <a:avLst/>
          </a:prstGeom>
          <a:noFill/>
        </p:spPr>
        <p:txBody>
          <a:bodyPr wrap="square" rtlCol="0">
            <a:spAutoFit/>
          </a:bodyPr>
          <a:lstStyle/>
          <a:p>
            <a:r>
              <a:rPr kumimoji="1" lang="ja-JP" altLang="en-US" dirty="0" smtClean="0"/>
              <a:t>二部グラフ</a:t>
            </a:r>
            <a:endParaRPr kumimoji="1" lang="ja-JP" altLang="en-US" dirty="0"/>
          </a:p>
        </p:txBody>
      </p:sp>
      <p:sp>
        <p:nvSpPr>
          <p:cNvPr id="28" name="テキスト ボックス 27"/>
          <p:cNvSpPr txBox="1"/>
          <p:nvPr/>
        </p:nvSpPr>
        <p:spPr>
          <a:xfrm>
            <a:off x="7452320" y="2433338"/>
            <a:ext cx="663480" cy="369332"/>
          </a:xfrm>
          <a:prstGeom prst="rect">
            <a:avLst/>
          </a:prstGeom>
          <a:noFill/>
        </p:spPr>
        <p:txBody>
          <a:bodyPr wrap="square" rtlCol="0">
            <a:spAutoFit/>
          </a:bodyPr>
          <a:lstStyle/>
          <a:p>
            <a:r>
              <a:rPr kumimoji="1" lang="en-US" altLang="ja-JP" dirty="0" smtClean="0"/>
              <a:t>DAG</a:t>
            </a:r>
            <a:endParaRPr kumimoji="1" lang="ja-JP" altLang="en-US" dirty="0"/>
          </a:p>
        </p:txBody>
      </p:sp>
      <p:cxnSp>
        <p:nvCxnSpPr>
          <p:cNvPr id="55" name="直線矢印コネクタ 54"/>
          <p:cNvCxnSpPr>
            <a:stCxn id="7" idx="0"/>
            <a:endCxn id="6" idx="2"/>
          </p:cNvCxnSpPr>
          <p:nvPr/>
        </p:nvCxnSpPr>
        <p:spPr>
          <a:xfrm flipV="1">
            <a:off x="7317601" y="3810121"/>
            <a:ext cx="421671" cy="1259952"/>
          </a:xfrm>
          <a:prstGeom prst="straightConnector1">
            <a:avLst/>
          </a:prstGeom>
          <a:ln w="57150">
            <a:solidFill>
              <a:schemeClr val="accent4">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8" name="テキスト ボックス 57"/>
          <p:cNvSpPr txBox="1"/>
          <p:nvPr/>
        </p:nvSpPr>
        <p:spPr>
          <a:xfrm>
            <a:off x="7210511" y="4283804"/>
            <a:ext cx="905289" cy="369332"/>
          </a:xfrm>
          <a:prstGeom prst="rect">
            <a:avLst/>
          </a:prstGeom>
          <a:noFill/>
        </p:spPr>
        <p:txBody>
          <a:bodyPr wrap="square" rtlCol="0">
            <a:spAutoFit/>
          </a:bodyPr>
          <a:lstStyle/>
          <a:p>
            <a:r>
              <a:rPr kumimoji="1" lang="ja-JP" altLang="en-US" dirty="0" smtClean="0"/>
              <a:t>推移律</a:t>
            </a:r>
            <a:endParaRPr kumimoji="1" lang="ja-JP" altLang="en-US" dirty="0"/>
          </a:p>
        </p:txBody>
      </p:sp>
    </p:spTree>
    <p:extLst>
      <p:ext uri="{BB962C8B-B14F-4D97-AF65-F5344CB8AC3E}">
        <p14:creationId xmlns:p14="http://schemas.microsoft.com/office/powerpoint/2010/main" val="1416750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最大</a:t>
            </a:r>
            <a:r>
              <a:rPr lang="ja-JP" altLang="en-US" dirty="0" smtClean="0"/>
              <a:t>マッチ</a:t>
            </a:r>
            <a:r>
              <a:rPr lang="en-US" altLang="ja-JP" dirty="0" smtClean="0"/>
              <a:t/>
            </a:r>
            <a:br>
              <a:rPr lang="en-US" altLang="ja-JP" dirty="0" smtClean="0"/>
            </a:br>
            <a:r>
              <a:rPr lang="ja-JP" altLang="en-US" dirty="0" smtClean="0"/>
              <a:t>（最大独立辺集合）</a:t>
            </a:r>
            <a:endParaRPr kumimoji="1" lang="ja-JP" altLang="en-US" dirty="0"/>
          </a:p>
        </p:txBody>
      </p:sp>
      <p:sp>
        <p:nvSpPr>
          <p:cNvPr id="4" name="円/楕円 3"/>
          <p:cNvSpPr/>
          <p:nvPr/>
        </p:nvSpPr>
        <p:spPr>
          <a:xfrm>
            <a:off x="755576" y="2420888"/>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円/楕円 4"/>
          <p:cNvSpPr/>
          <p:nvPr/>
        </p:nvSpPr>
        <p:spPr>
          <a:xfrm>
            <a:off x="755576" y="3284984"/>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円/楕円 5"/>
          <p:cNvSpPr/>
          <p:nvPr/>
        </p:nvSpPr>
        <p:spPr>
          <a:xfrm>
            <a:off x="755576" y="4149080"/>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p:nvSpPr>
        <p:spPr>
          <a:xfrm>
            <a:off x="755576" y="5085184"/>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3347864" y="2924944"/>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3347864" y="3789040"/>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p:nvPr/>
        </p:nvSpPr>
        <p:spPr>
          <a:xfrm>
            <a:off x="3347864" y="4653136"/>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3" name="直線コネクタ 12"/>
          <p:cNvCxnSpPr>
            <a:stCxn id="4" idx="6"/>
            <a:endCxn id="8" idx="2"/>
          </p:cNvCxnSpPr>
          <p:nvPr/>
        </p:nvCxnSpPr>
        <p:spPr>
          <a:xfrm>
            <a:off x="1403648" y="2744924"/>
            <a:ext cx="1944216" cy="504056"/>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a:stCxn id="5" idx="6"/>
            <a:endCxn id="10" idx="2"/>
          </p:cNvCxnSpPr>
          <p:nvPr/>
        </p:nvCxnSpPr>
        <p:spPr>
          <a:xfrm>
            <a:off x="1403648" y="3609020"/>
            <a:ext cx="1944216" cy="1368152"/>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a:stCxn id="6" idx="6"/>
            <a:endCxn id="8" idx="2"/>
          </p:cNvCxnSpPr>
          <p:nvPr/>
        </p:nvCxnSpPr>
        <p:spPr>
          <a:xfrm flipV="1">
            <a:off x="1403648" y="3248980"/>
            <a:ext cx="1944216" cy="122413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直線コネクタ 19"/>
          <p:cNvCxnSpPr>
            <a:stCxn id="7" idx="6"/>
            <a:endCxn id="8" idx="2"/>
          </p:cNvCxnSpPr>
          <p:nvPr/>
        </p:nvCxnSpPr>
        <p:spPr>
          <a:xfrm flipV="1">
            <a:off x="1403648" y="3248980"/>
            <a:ext cx="1944216" cy="216024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直線コネクタ 22"/>
          <p:cNvCxnSpPr>
            <a:stCxn id="5" idx="6"/>
            <a:endCxn id="9" idx="2"/>
          </p:cNvCxnSpPr>
          <p:nvPr/>
        </p:nvCxnSpPr>
        <p:spPr>
          <a:xfrm>
            <a:off x="1403648" y="3609020"/>
            <a:ext cx="1944216" cy="50405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6" name="テキスト ボックス 25"/>
          <p:cNvSpPr txBox="1"/>
          <p:nvPr/>
        </p:nvSpPr>
        <p:spPr>
          <a:xfrm>
            <a:off x="4788024" y="1988840"/>
            <a:ext cx="3960440"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kumimoji="1" lang="en-US" altLang="ja-JP" sz="2400" dirty="0" smtClean="0"/>
              <a:t>max  E’ </a:t>
            </a:r>
            <a:r>
              <a:rPr kumimoji="1" lang="ja-JP" altLang="en-US" sz="2400" dirty="0" smtClean="0"/>
              <a:t>⊂ </a:t>
            </a:r>
            <a:r>
              <a:rPr kumimoji="1" lang="en-US" altLang="ja-JP" sz="2400" dirty="0" smtClean="0"/>
              <a:t>E  where</a:t>
            </a:r>
          </a:p>
          <a:p>
            <a:r>
              <a:rPr kumimoji="1" lang="ja-JP" altLang="en-US" sz="2400" dirty="0" smtClean="0"/>
              <a:t>∀</a:t>
            </a:r>
            <a:r>
              <a:rPr kumimoji="1" lang="en-US" altLang="ja-JP" sz="2400" dirty="0" smtClean="0"/>
              <a:t>e1, e2 </a:t>
            </a:r>
            <a:r>
              <a:rPr kumimoji="1" lang="ja-JP" altLang="en-US" sz="2400" dirty="0" smtClean="0"/>
              <a:t>∈ </a:t>
            </a:r>
            <a:r>
              <a:rPr kumimoji="1" lang="en-US" altLang="ja-JP" sz="2400" dirty="0" smtClean="0"/>
              <a:t>E’.  e1  </a:t>
            </a:r>
            <a:r>
              <a:rPr kumimoji="1" lang="en-US" altLang="ja-JP" sz="2400" i="1" dirty="0" smtClean="0"/>
              <a:t>disjoint</a:t>
            </a:r>
            <a:r>
              <a:rPr kumimoji="1" lang="en-US" altLang="ja-JP" sz="2400" dirty="0" smtClean="0"/>
              <a:t>  e2</a:t>
            </a:r>
            <a:endParaRPr kumimoji="1" lang="ja-JP" altLang="en-US" sz="2400" dirty="0"/>
          </a:p>
        </p:txBody>
      </p:sp>
      <p:sp>
        <p:nvSpPr>
          <p:cNvPr id="27" name="テキスト ボックス 26"/>
          <p:cNvSpPr txBox="1"/>
          <p:nvPr/>
        </p:nvSpPr>
        <p:spPr>
          <a:xfrm>
            <a:off x="4788024" y="3765230"/>
            <a:ext cx="3960440" cy="707886"/>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ja-JP" altLang="en-US" sz="2400" dirty="0" smtClean="0"/>
              <a:t>二部グラフ ： </a:t>
            </a:r>
            <a:r>
              <a:rPr lang="en-US" altLang="ja-JP" sz="2400" dirty="0" smtClean="0"/>
              <a:t>O(VE)</a:t>
            </a:r>
          </a:p>
          <a:p>
            <a:r>
              <a:rPr lang="en-US" altLang="ja-JP" sz="1600" dirty="0" smtClean="0"/>
              <a:t>Proof: </a:t>
            </a:r>
            <a:r>
              <a:rPr lang="ja-JP" altLang="en-US" sz="1600" dirty="0" smtClean="0"/>
              <a:t>左から右に最大フローを流す。</a:t>
            </a:r>
            <a:endParaRPr lang="en-US" altLang="ja-JP" sz="1600" dirty="0" smtClean="0"/>
          </a:p>
        </p:txBody>
      </p:sp>
      <p:sp>
        <p:nvSpPr>
          <p:cNvPr id="29" name="円/楕円 28"/>
          <p:cNvSpPr/>
          <p:nvPr/>
        </p:nvSpPr>
        <p:spPr>
          <a:xfrm>
            <a:off x="755576" y="1556792"/>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円/楕円 29"/>
          <p:cNvSpPr/>
          <p:nvPr/>
        </p:nvSpPr>
        <p:spPr>
          <a:xfrm>
            <a:off x="3347864" y="2060848"/>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1" name="直線コネクタ 30"/>
          <p:cNvCxnSpPr>
            <a:stCxn id="29" idx="6"/>
            <a:endCxn id="30" idx="2"/>
          </p:cNvCxnSpPr>
          <p:nvPr/>
        </p:nvCxnSpPr>
        <p:spPr>
          <a:xfrm>
            <a:off x="1403648" y="1880828"/>
            <a:ext cx="1944216" cy="504056"/>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21" name="テキスト ボックス 20"/>
          <p:cNvSpPr txBox="1"/>
          <p:nvPr/>
        </p:nvSpPr>
        <p:spPr>
          <a:xfrm>
            <a:off x="7099231" y="663079"/>
            <a:ext cx="1937265"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ja-JP" altLang="en-US" sz="2400" dirty="0" smtClean="0"/>
              <a:t>二部グラフ：</a:t>
            </a:r>
            <a:r>
              <a:rPr lang="en-US" altLang="ja-JP" sz="2400" dirty="0" smtClean="0"/>
              <a:t>P</a:t>
            </a:r>
            <a:endParaRPr lang="en-US" altLang="ja-JP" sz="1600" dirty="0" smtClean="0"/>
          </a:p>
        </p:txBody>
      </p:sp>
      <p:sp>
        <p:nvSpPr>
          <p:cNvPr id="22" name="テキスト ボックス 21"/>
          <p:cNvSpPr txBox="1"/>
          <p:nvPr/>
        </p:nvSpPr>
        <p:spPr>
          <a:xfrm>
            <a:off x="8676456" y="116632"/>
            <a:ext cx="360040"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ja-JP" sz="2400" dirty="0" smtClean="0"/>
              <a:t>P</a:t>
            </a:r>
          </a:p>
        </p:txBody>
      </p:sp>
      <p:sp>
        <p:nvSpPr>
          <p:cNvPr id="24" name="テキスト ボックス 23"/>
          <p:cNvSpPr txBox="1"/>
          <p:nvPr/>
        </p:nvSpPr>
        <p:spPr>
          <a:xfrm>
            <a:off x="4785256" y="2931041"/>
            <a:ext cx="3960440" cy="70788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ja-JP" altLang="en-US" sz="2400" dirty="0" smtClean="0"/>
              <a:t>一般：</a:t>
            </a:r>
            <a:r>
              <a:rPr lang="en-US" altLang="ja-JP" sz="2400" dirty="0" smtClean="0"/>
              <a:t>O(V</a:t>
            </a:r>
            <a:r>
              <a:rPr lang="en-US" altLang="ja-JP" sz="2400" baseline="30000" dirty="0" smtClean="0"/>
              <a:t>4</a:t>
            </a:r>
            <a:r>
              <a:rPr lang="en-US" altLang="ja-JP" sz="2400" dirty="0" smtClean="0"/>
              <a:t>) </a:t>
            </a:r>
            <a:r>
              <a:rPr lang="ja-JP" altLang="en-US" sz="2400" dirty="0" smtClean="0"/>
              <a:t>等 らしい</a:t>
            </a:r>
            <a:endParaRPr lang="en-US" altLang="ja-JP" sz="2400" dirty="0" smtClean="0"/>
          </a:p>
          <a:p>
            <a:r>
              <a:rPr lang="en-US" altLang="ja-JP" sz="1600" dirty="0" smtClean="0"/>
              <a:t>Proof: </a:t>
            </a:r>
            <a:r>
              <a:rPr lang="ja-JP" altLang="en-US" sz="1600" dirty="0" smtClean="0"/>
              <a:t>交代路の一般化とか</a:t>
            </a:r>
            <a:endParaRPr lang="en-US" altLang="ja-JP" sz="1600" dirty="0" smtClean="0"/>
          </a:p>
        </p:txBody>
      </p:sp>
    </p:spTree>
    <p:extLst>
      <p:ext uri="{BB962C8B-B14F-4D97-AF65-F5344CB8AC3E}">
        <p14:creationId xmlns:p14="http://schemas.microsoft.com/office/powerpoint/2010/main" val="20836908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最小点カバー</a:t>
            </a:r>
            <a:endParaRPr kumimoji="1" lang="ja-JP" altLang="en-US" dirty="0"/>
          </a:p>
        </p:txBody>
      </p:sp>
      <p:sp>
        <p:nvSpPr>
          <p:cNvPr id="32" name="円/楕円 31"/>
          <p:cNvSpPr/>
          <p:nvPr/>
        </p:nvSpPr>
        <p:spPr>
          <a:xfrm>
            <a:off x="755576" y="2420888"/>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V2</a:t>
            </a:r>
            <a:endParaRPr kumimoji="1" lang="ja-JP" altLang="en-US" dirty="0"/>
          </a:p>
        </p:txBody>
      </p:sp>
      <p:sp>
        <p:nvSpPr>
          <p:cNvPr id="33" name="円/楕円 32"/>
          <p:cNvSpPr/>
          <p:nvPr/>
        </p:nvSpPr>
        <p:spPr>
          <a:xfrm>
            <a:off x="755576" y="3284984"/>
            <a:ext cx="648072" cy="64807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4" name="円/楕円 33"/>
          <p:cNvSpPr/>
          <p:nvPr/>
        </p:nvSpPr>
        <p:spPr>
          <a:xfrm>
            <a:off x="755576" y="4149080"/>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V0</a:t>
            </a:r>
            <a:endParaRPr kumimoji="1" lang="ja-JP" altLang="en-US" dirty="0"/>
          </a:p>
        </p:txBody>
      </p:sp>
      <p:sp>
        <p:nvSpPr>
          <p:cNvPr id="35" name="円/楕円 34"/>
          <p:cNvSpPr/>
          <p:nvPr/>
        </p:nvSpPr>
        <p:spPr>
          <a:xfrm>
            <a:off x="755576" y="5085184"/>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V0</a:t>
            </a:r>
            <a:endParaRPr kumimoji="1" lang="ja-JP" altLang="en-US" dirty="0"/>
          </a:p>
        </p:txBody>
      </p:sp>
      <p:sp>
        <p:nvSpPr>
          <p:cNvPr id="36" name="円/楕円 35"/>
          <p:cNvSpPr/>
          <p:nvPr/>
        </p:nvSpPr>
        <p:spPr>
          <a:xfrm>
            <a:off x="3347864" y="2924944"/>
            <a:ext cx="648072" cy="64807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V1</a:t>
            </a:r>
            <a:endParaRPr kumimoji="1" lang="ja-JP" altLang="en-US" dirty="0"/>
          </a:p>
        </p:txBody>
      </p:sp>
      <p:sp>
        <p:nvSpPr>
          <p:cNvPr id="37" name="円/楕円 36"/>
          <p:cNvSpPr/>
          <p:nvPr/>
        </p:nvSpPr>
        <p:spPr>
          <a:xfrm>
            <a:off x="3347864" y="3789040"/>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8" name="円/楕円 37"/>
          <p:cNvSpPr/>
          <p:nvPr/>
        </p:nvSpPr>
        <p:spPr>
          <a:xfrm>
            <a:off x="3347864" y="4653136"/>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39" name="直線コネクタ 38"/>
          <p:cNvCxnSpPr>
            <a:stCxn id="32" idx="6"/>
            <a:endCxn id="36" idx="2"/>
          </p:cNvCxnSpPr>
          <p:nvPr/>
        </p:nvCxnSpPr>
        <p:spPr>
          <a:xfrm>
            <a:off x="1403648" y="2744924"/>
            <a:ext cx="1944216" cy="504056"/>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a:stCxn id="33" idx="6"/>
            <a:endCxn id="38" idx="2"/>
          </p:cNvCxnSpPr>
          <p:nvPr/>
        </p:nvCxnSpPr>
        <p:spPr>
          <a:xfrm>
            <a:off x="1403648" y="3609020"/>
            <a:ext cx="1944216" cy="1368152"/>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1" name="直線コネクタ 40"/>
          <p:cNvCxnSpPr>
            <a:stCxn id="34" idx="6"/>
            <a:endCxn id="36" idx="2"/>
          </p:cNvCxnSpPr>
          <p:nvPr/>
        </p:nvCxnSpPr>
        <p:spPr>
          <a:xfrm flipV="1">
            <a:off x="1403648" y="3248980"/>
            <a:ext cx="1944216" cy="122413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2" name="直線コネクタ 41"/>
          <p:cNvCxnSpPr>
            <a:stCxn id="35" idx="6"/>
            <a:endCxn id="36" idx="2"/>
          </p:cNvCxnSpPr>
          <p:nvPr/>
        </p:nvCxnSpPr>
        <p:spPr>
          <a:xfrm flipV="1">
            <a:off x="1403648" y="3248980"/>
            <a:ext cx="1944216" cy="216024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3" name="直線コネクタ 42"/>
          <p:cNvCxnSpPr>
            <a:stCxn id="33" idx="6"/>
            <a:endCxn id="37" idx="2"/>
          </p:cNvCxnSpPr>
          <p:nvPr/>
        </p:nvCxnSpPr>
        <p:spPr>
          <a:xfrm>
            <a:off x="1403648" y="3609020"/>
            <a:ext cx="1944216" cy="50405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4" name="円/楕円 43"/>
          <p:cNvSpPr/>
          <p:nvPr/>
        </p:nvSpPr>
        <p:spPr>
          <a:xfrm>
            <a:off x="755576" y="1556792"/>
            <a:ext cx="648072" cy="64807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円/楕円 44"/>
          <p:cNvSpPr/>
          <p:nvPr/>
        </p:nvSpPr>
        <p:spPr>
          <a:xfrm>
            <a:off x="3347864" y="2060848"/>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6" name="直線コネクタ 45"/>
          <p:cNvCxnSpPr>
            <a:stCxn id="44" idx="6"/>
            <a:endCxn id="45" idx="2"/>
          </p:cNvCxnSpPr>
          <p:nvPr/>
        </p:nvCxnSpPr>
        <p:spPr>
          <a:xfrm>
            <a:off x="1403648" y="1880828"/>
            <a:ext cx="1944216" cy="504056"/>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2" name="テキスト ボックス 21"/>
          <p:cNvSpPr txBox="1"/>
          <p:nvPr/>
        </p:nvSpPr>
        <p:spPr>
          <a:xfrm>
            <a:off x="4860032" y="1412776"/>
            <a:ext cx="3888432"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kumimoji="1" lang="en-US" altLang="ja-JP" sz="2400" dirty="0" smtClean="0"/>
              <a:t>min  V’ </a:t>
            </a:r>
            <a:r>
              <a:rPr kumimoji="1" lang="ja-JP" altLang="en-US" sz="2400" dirty="0" smtClean="0"/>
              <a:t>⊂ </a:t>
            </a:r>
            <a:r>
              <a:rPr kumimoji="1" lang="en-US" altLang="ja-JP" sz="2400" dirty="0" smtClean="0"/>
              <a:t>V  where</a:t>
            </a:r>
          </a:p>
          <a:p>
            <a:r>
              <a:rPr kumimoji="1" lang="ja-JP" altLang="en-US" sz="2400" dirty="0" smtClean="0"/>
              <a:t>    ∀</a:t>
            </a:r>
            <a:r>
              <a:rPr kumimoji="1" lang="en-US" altLang="ja-JP" sz="2400" dirty="0" smtClean="0"/>
              <a:t>e </a:t>
            </a:r>
            <a:r>
              <a:rPr kumimoji="1" lang="ja-JP" altLang="en-US" sz="2400" dirty="0" smtClean="0"/>
              <a:t>∈ </a:t>
            </a:r>
            <a:r>
              <a:rPr kumimoji="1" lang="en-US" altLang="ja-JP" sz="2400" dirty="0" smtClean="0"/>
              <a:t>E.  e  </a:t>
            </a:r>
            <a:r>
              <a:rPr kumimoji="1" lang="en-US" altLang="ja-JP" sz="2400" i="1" dirty="0" smtClean="0"/>
              <a:t>intersect</a:t>
            </a:r>
            <a:r>
              <a:rPr kumimoji="1" lang="en-US" altLang="ja-JP" sz="2400" dirty="0" smtClean="0"/>
              <a:t>  V’</a:t>
            </a:r>
            <a:endParaRPr kumimoji="1" lang="ja-JP" altLang="en-US" sz="2400" dirty="0"/>
          </a:p>
        </p:txBody>
      </p:sp>
      <p:sp>
        <p:nvSpPr>
          <p:cNvPr id="23" name="テキスト ボックス 22"/>
          <p:cNvSpPr txBox="1"/>
          <p:nvPr/>
        </p:nvSpPr>
        <p:spPr>
          <a:xfrm>
            <a:off x="4860032" y="3365698"/>
            <a:ext cx="3888432" cy="3231654"/>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altLang="ja-JP" sz="1200" dirty="0" smtClean="0"/>
              <a:t>【</a:t>
            </a:r>
            <a:r>
              <a:rPr lang="ja-JP" altLang="en-US" sz="1200" dirty="0" smtClean="0"/>
              <a:t>二部グラフ</a:t>
            </a:r>
            <a:r>
              <a:rPr lang="en-US" altLang="ja-JP" sz="1200" dirty="0" smtClean="0"/>
              <a:t>】 [</a:t>
            </a:r>
            <a:r>
              <a:rPr lang="en-US" altLang="ja-JP" sz="1200" b="1" dirty="0" smtClean="0"/>
              <a:t>König1931</a:t>
            </a:r>
            <a:r>
              <a:rPr lang="en-US" altLang="ja-JP" sz="1200" dirty="0" smtClean="0"/>
              <a:t>]</a:t>
            </a:r>
          </a:p>
          <a:p>
            <a:r>
              <a:rPr lang="ja-JP" altLang="en-US" sz="2400" dirty="0" smtClean="0"/>
              <a:t>最大マッチ ＝ 最小点カバー</a:t>
            </a:r>
            <a:endParaRPr lang="en-US" altLang="ja-JP" sz="2400" dirty="0" smtClean="0"/>
          </a:p>
          <a:p>
            <a:r>
              <a:rPr lang="en-US" altLang="ja-JP" sz="1400" dirty="0" smtClean="0"/>
              <a:t>V</a:t>
            </a:r>
            <a:r>
              <a:rPr lang="en-US" altLang="ja-JP" sz="1400" baseline="-25000" dirty="0" smtClean="0"/>
              <a:t>0</a:t>
            </a:r>
            <a:r>
              <a:rPr lang="en-US" altLang="ja-JP" sz="1400" dirty="0" smtClean="0"/>
              <a:t> = </a:t>
            </a:r>
            <a:r>
              <a:rPr lang="ja-JP" altLang="en-US" sz="1400" dirty="0" smtClean="0"/>
              <a:t>マッチング </a:t>
            </a:r>
            <a:r>
              <a:rPr lang="en-US" altLang="ja-JP" sz="1400" dirty="0" smtClean="0"/>
              <a:t>E’ </a:t>
            </a:r>
            <a:r>
              <a:rPr lang="ja-JP" altLang="en-US" sz="1400" dirty="0" smtClean="0"/>
              <a:t>に含まれない</a:t>
            </a:r>
            <a:r>
              <a:rPr lang="ja-JP" altLang="en-US" sz="1400" b="1" dirty="0"/>
              <a:t>左</a:t>
            </a:r>
            <a:r>
              <a:rPr lang="ja-JP" altLang="en-US" sz="1400" dirty="0" smtClean="0"/>
              <a:t>点集合から</a:t>
            </a:r>
            <a:r>
              <a:rPr lang="en-US" altLang="ja-JP" sz="1400" dirty="0" smtClean="0"/>
              <a:t/>
            </a:r>
            <a:br>
              <a:rPr lang="en-US" altLang="ja-JP" sz="1400" dirty="0" smtClean="0"/>
            </a:br>
            <a:r>
              <a:rPr lang="ja-JP" altLang="en-US" sz="1400" dirty="0" smtClean="0"/>
              <a:t>交代路による</a:t>
            </a:r>
            <a:r>
              <a:rPr lang="en-US" altLang="ja-JP" sz="1400" dirty="0" smtClean="0"/>
              <a:t>BFS</a:t>
            </a:r>
            <a:r>
              <a:rPr lang="ja-JP" altLang="en-US" sz="1400" dirty="0" smtClean="0"/>
              <a:t>をする（奇数ステップでは</a:t>
            </a:r>
            <a:r>
              <a:rPr lang="en-US" altLang="ja-JP" sz="1400" dirty="0" smtClean="0"/>
              <a:t>E’</a:t>
            </a:r>
            <a:r>
              <a:rPr lang="ja-JP" altLang="en-US" sz="1400" dirty="0" smtClean="0"/>
              <a:t>以外の辺、偶数では</a:t>
            </a:r>
            <a:r>
              <a:rPr lang="en-US" altLang="ja-JP" sz="1400" dirty="0" smtClean="0"/>
              <a:t>E’</a:t>
            </a:r>
            <a:r>
              <a:rPr lang="ja-JP" altLang="en-US" sz="1400" dirty="0" smtClean="0"/>
              <a:t>の辺で進む）。</a:t>
            </a:r>
            <a:r>
              <a:rPr lang="en-US" altLang="ja-JP" sz="1400" dirty="0" smtClean="0"/>
              <a:t>E’ </a:t>
            </a:r>
            <a:r>
              <a:rPr lang="ja-JP" altLang="en-US" sz="1400" dirty="0" smtClean="0"/>
              <a:t>のうち交代</a:t>
            </a:r>
            <a:r>
              <a:rPr lang="ja-JP" altLang="en-US" sz="1400" dirty="0"/>
              <a:t>路</a:t>
            </a:r>
            <a:r>
              <a:rPr lang="ja-JP" altLang="en-US" sz="1400" dirty="0" smtClean="0"/>
              <a:t>に含まれた辺では</a:t>
            </a:r>
            <a:r>
              <a:rPr lang="ja-JP" altLang="en-US" sz="1400" b="1" dirty="0" smtClean="0"/>
              <a:t>右</a:t>
            </a:r>
            <a:r>
              <a:rPr lang="ja-JP" altLang="en-US" sz="1400" dirty="0" smtClean="0"/>
              <a:t>点、</a:t>
            </a:r>
            <a:r>
              <a:rPr lang="en-US" altLang="ja-JP" sz="1400" dirty="0" smtClean="0"/>
              <a:t>else</a:t>
            </a:r>
            <a:r>
              <a:rPr lang="ja-JP" altLang="en-US" sz="1400" b="1" dirty="0" smtClean="0"/>
              <a:t>左</a:t>
            </a:r>
            <a:r>
              <a:rPr lang="ja-JP" altLang="en-US" sz="1400" dirty="0" smtClean="0"/>
              <a:t>点を取ると点カバー。</a:t>
            </a:r>
            <a:endParaRPr lang="en-US" altLang="ja-JP" sz="1400" dirty="0" smtClean="0"/>
          </a:p>
          <a:p>
            <a:r>
              <a:rPr lang="en-US" altLang="ja-JP" sz="1400" dirty="0"/>
              <a:t>Proof</a:t>
            </a:r>
            <a:r>
              <a:rPr lang="en-US" altLang="ja-JP" sz="1400" dirty="0" smtClean="0"/>
              <a:t>:</a:t>
            </a:r>
          </a:p>
          <a:p>
            <a:r>
              <a:rPr lang="ja-JP" altLang="en-US" sz="1400" dirty="0" smtClean="0"/>
              <a:t>・ </a:t>
            </a:r>
            <a:r>
              <a:rPr lang="en-US" altLang="ja-JP" sz="1400" dirty="0" smtClean="0"/>
              <a:t>E’</a:t>
            </a:r>
            <a:r>
              <a:rPr lang="ja-JP" altLang="en-US" sz="1400" dirty="0" smtClean="0"/>
              <a:t>の辺は明らかにカバーされる。</a:t>
            </a:r>
            <a:endParaRPr lang="en-US" altLang="ja-JP" sz="1400" dirty="0" smtClean="0"/>
          </a:p>
          <a:p>
            <a:r>
              <a:rPr lang="ja-JP" altLang="en-US" sz="1400" dirty="0" smtClean="0"/>
              <a:t>・ 奇数長交代路があると反転して最大マッチを伸ばせるので交代路は偶数長。カバーされる。</a:t>
            </a:r>
            <a:endParaRPr lang="en-US" altLang="ja-JP" sz="1400" dirty="0" smtClean="0"/>
          </a:p>
          <a:p>
            <a:r>
              <a:rPr lang="ja-JP" altLang="en-US" sz="1400" dirty="0" smtClean="0"/>
              <a:t>・ 入らない辺は、</a:t>
            </a:r>
            <a:r>
              <a:rPr lang="en-US" altLang="ja-JP" sz="1400" dirty="0" smtClean="0"/>
              <a:t>V</a:t>
            </a:r>
            <a:r>
              <a:rPr lang="en-US" altLang="ja-JP" sz="1400" baseline="-25000" dirty="0" smtClean="0"/>
              <a:t>0</a:t>
            </a:r>
            <a:r>
              <a:rPr lang="ja-JP" altLang="en-US" sz="1400" dirty="0" smtClean="0"/>
              <a:t> の構成より</a:t>
            </a:r>
            <a:r>
              <a:rPr lang="ja-JP" altLang="en-US" sz="1400" b="1" dirty="0" smtClean="0"/>
              <a:t>左</a:t>
            </a:r>
            <a:r>
              <a:rPr lang="ja-JP" altLang="en-US" sz="1400" dirty="0" smtClean="0"/>
              <a:t>点がマッチングに含まれている。そのマッチング辺が交代路に含まれない→</a:t>
            </a:r>
            <a:r>
              <a:rPr lang="ja-JP" altLang="en-US" sz="1400" b="1" dirty="0" smtClean="0"/>
              <a:t>左</a:t>
            </a:r>
            <a:r>
              <a:rPr lang="ja-JP" altLang="en-US" sz="1400" dirty="0" smtClean="0"/>
              <a:t>点がカバーされる。含まれる→今の辺の行き先は交代路の</a:t>
            </a:r>
            <a:r>
              <a:rPr lang="ja-JP" altLang="en-US" sz="1400" b="1" dirty="0" smtClean="0"/>
              <a:t>右</a:t>
            </a:r>
            <a:r>
              <a:rPr lang="ja-JP" altLang="en-US" sz="1400" dirty="0" smtClean="0"/>
              <a:t>点。カバーされる。</a:t>
            </a:r>
            <a:endParaRPr lang="en-US" altLang="ja-JP" sz="1400" dirty="0" smtClean="0"/>
          </a:p>
        </p:txBody>
      </p:sp>
      <p:sp>
        <p:nvSpPr>
          <p:cNvPr id="24" name="テキスト ボックス 23"/>
          <p:cNvSpPr txBox="1"/>
          <p:nvPr/>
        </p:nvSpPr>
        <p:spPr>
          <a:xfrm>
            <a:off x="4869500" y="2348880"/>
            <a:ext cx="3878964" cy="89255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ja-JP" altLang="en-US" sz="2400" dirty="0" smtClean="0"/>
              <a:t>最大マッチ ≦ 最小点カバー</a:t>
            </a:r>
            <a:endParaRPr lang="en-US" altLang="ja-JP" sz="2400" dirty="0" smtClean="0"/>
          </a:p>
          <a:p>
            <a:r>
              <a:rPr lang="en-US" altLang="ja-JP" sz="1400" dirty="0" smtClean="0"/>
              <a:t>Proof:  </a:t>
            </a:r>
            <a:r>
              <a:rPr lang="ja-JP" altLang="en-US" sz="1400" dirty="0" smtClean="0"/>
              <a:t>最大マッチに含まれる辺集合を覆うには</a:t>
            </a:r>
            <a:endParaRPr lang="en-US" altLang="ja-JP" sz="1400" dirty="0" smtClean="0"/>
          </a:p>
          <a:p>
            <a:r>
              <a:rPr lang="ja-JP" altLang="en-US" sz="1400" dirty="0" smtClean="0"/>
              <a:t>             最低でも、それだけの点が必要</a:t>
            </a:r>
            <a:endParaRPr lang="en-US" altLang="ja-JP" sz="1400" dirty="0" smtClean="0"/>
          </a:p>
        </p:txBody>
      </p:sp>
      <p:sp>
        <p:nvSpPr>
          <p:cNvPr id="25" name="テキスト ボックス 24"/>
          <p:cNvSpPr txBox="1"/>
          <p:nvPr/>
        </p:nvSpPr>
        <p:spPr>
          <a:xfrm>
            <a:off x="7751253" y="141395"/>
            <a:ext cx="1278292"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ja-JP" sz="2400" dirty="0" smtClean="0"/>
              <a:t>NP-Hard</a:t>
            </a:r>
          </a:p>
        </p:txBody>
      </p:sp>
      <p:sp>
        <p:nvSpPr>
          <p:cNvPr id="26" name="テキスト ボックス 25"/>
          <p:cNvSpPr txBox="1"/>
          <p:nvPr/>
        </p:nvSpPr>
        <p:spPr>
          <a:xfrm>
            <a:off x="7099231" y="663079"/>
            <a:ext cx="1937265"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ja-JP" altLang="en-US" sz="2400" dirty="0" smtClean="0"/>
              <a:t>二部グラフ：</a:t>
            </a:r>
            <a:r>
              <a:rPr lang="en-US" altLang="ja-JP" sz="2400" dirty="0" smtClean="0"/>
              <a:t>P</a:t>
            </a:r>
            <a:endParaRPr lang="en-US" altLang="ja-JP" sz="1600" dirty="0" smtClean="0"/>
          </a:p>
        </p:txBody>
      </p:sp>
    </p:spTree>
    <p:extLst>
      <p:ext uri="{BB962C8B-B14F-4D97-AF65-F5344CB8AC3E}">
        <p14:creationId xmlns:p14="http://schemas.microsoft.com/office/powerpoint/2010/main" val="38623754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最大独立点集合</a:t>
            </a:r>
            <a:endParaRPr kumimoji="1" lang="ja-JP" altLang="en-US" dirty="0"/>
          </a:p>
        </p:txBody>
      </p:sp>
      <p:sp>
        <p:nvSpPr>
          <p:cNvPr id="4" name="テキスト ボックス 3"/>
          <p:cNvSpPr txBox="1"/>
          <p:nvPr/>
        </p:nvSpPr>
        <p:spPr>
          <a:xfrm>
            <a:off x="4788024" y="2168857"/>
            <a:ext cx="3888432"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kumimoji="1" lang="en-US" altLang="ja-JP" sz="2400" dirty="0" smtClean="0"/>
              <a:t>max  V’ </a:t>
            </a:r>
            <a:r>
              <a:rPr kumimoji="1" lang="ja-JP" altLang="en-US" sz="2400" dirty="0" smtClean="0"/>
              <a:t>⊂ </a:t>
            </a:r>
            <a:r>
              <a:rPr kumimoji="1" lang="en-US" altLang="ja-JP" sz="2400" dirty="0" smtClean="0"/>
              <a:t>V  where</a:t>
            </a:r>
          </a:p>
          <a:p>
            <a:r>
              <a:rPr kumimoji="1" lang="ja-JP" altLang="en-US" sz="2400" dirty="0" smtClean="0"/>
              <a:t>    ∀</a:t>
            </a:r>
            <a:r>
              <a:rPr kumimoji="1" lang="en-US" altLang="ja-JP" sz="2400" dirty="0" smtClean="0"/>
              <a:t>e </a:t>
            </a:r>
            <a:r>
              <a:rPr kumimoji="1" lang="ja-JP" altLang="en-US" sz="2400" dirty="0" smtClean="0"/>
              <a:t>∈ </a:t>
            </a:r>
            <a:r>
              <a:rPr kumimoji="1" lang="en-US" altLang="ja-JP" sz="2400" dirty="0" smtClean="0"/>
              <a:t>E.  e </a:t>
            </a:r>
            <a:r>
              <a:rPr kumimoji="1" lang="ja-JP" altLang="en-US" sz="2400" dirty="0" smtClean="0"/>
              <a:t>⊈ </a:t>
            </a:r>
            <a:r>
              <a:rPr kumimoji="1" lang="en-US" altLang="ja-JP" sz="2400" dirty="0" smtClean="0"/>
              <a:t>V’</a:t>
            </a:r>
            <a:endParaRPr kumimoji="1" lang="ja-JP" altLang="en-US" sz="2400" dirty="0"/>
          </a:p>
        </p:txBody>
      </p:sp>
      <p:sp>
        <p:nvSpPr>
          <p:cNvPr id="6" name="円/楕円 5"/>
          <p:cNvSpPr/>
          <p:nvPr/>
        </p:nvSpPr>
        <p:spPr>
          <a:xfrm>
            <a:off x="755576" y="2420888"/>
            <a:ext cx="648072" cy="64807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円/楕円 6"/>
          <p:cNvSpPr/>
          <p:nvPr/>
        </p:nvSpPr>
        <p:spPr>
          <a:xfrm>
            <a:off x="755576" y="3284984"/>
            <a:ext cx="648072" cy="648072"/>
          </a:xfrm>
          <a:prstGeom prst="ellipse">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円/楕円 7"/>
          <p:cNvSpPr/>
          <p:nvPr/>
        </p:nvSpPr>
        <p:spPr>
          <a:xfrm>
            <a:off x="755576" y="4149080"/>
            <a:ext cx="648072" cy="64807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円/楕円 8"/>
          <p:cNvSpPr/>
          <p:nvPr/>
        </p:nvSpPr>
        <p:spPr>
          <a:xfrm>
            <a:off x="755576" y="5085184"/>
            <a:ext cx="648072" cy="64807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円/楕円 9"/>
          <p:cNvSpPr/>
          <p:nvPr/>
        </p:nvSpPr>
        <p:spPr>
          <a:xfrm>
            <a:off x="3347864" y="2924944"/>
            <a:ext cx="648072" cy="648072"/>
          </a:xfrm>
          <a:prstGeom prst="ellipse">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円/楕円 10"/>
          <p:cNvSpPr/>
          <p:nvPr/>
        </p:nvSpPr>
        <p:spPr>
          <a:xfrm>
            <a:off x="3347864" y="3789040"/>
            <a:ext cx="648072" cy="64807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円/楕円 11"/>
          <p:cNvSpPr/>
          <p:nvPr/>
        </p:nvSpPr>
        <p:spPr>
          <a:xfrm>
            <a:off x="3347864" y="4653136"/>
            <a:ext cx="648072" cy="64807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13" name="直線コネクタ 12"/>
          <p:cNvCxnSpPr>
            <a:stCxn id="6" idx="6"/>
            <a:endCxn id="10" idx="2"/>
          </p:cNvCxnSpPr>
          <p:nvPr/>
        </p:nvCxnSpPr>
        <p:spPr>
          <a:xfrm>
            <a:off x="1403648" y="2744924"/>
            <a:ext cx="1944216" cy="504056"/>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a:stCxn id="7" idx="6"/>
            <a:endCxn id="12" idx="2"/>
          </p:cNvCxnSpPr>
          <p:nvPr/>
        </p:nvCxnSpPr>
        <p:spPr>
          <a:xfrm>
            <a:off x="1403648" y="3609020"/>
            <a:ext cx="1944216" cy="1368152"/>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a:stCxn id="8" idx="6"/>
            <a:endCxn id="10" idx="2"/>
          </p:cNvCxnSpPr>
          <p:nvPr/>
        </p:nvCxnSpPr>
        <p:spPr>
          <a:xfrm flipV="1">
            <a:off x="1403648" y="3248980"/>
            <a:ext cx="1944216" cy="122413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直線コネクタ 15"/>
          <p:cNvCxnSpPr>
            <a:stCxn id="9" idx="6"/>
            <a:endCxn id="10" idx="2"/>
          </p:cNvCxnSpPr>
          <p:nvPr/>
        </p:nvCxnSpPr>
        <p:spPr>
          <a:xfrm flipV="1">
            <a:off x="1403648" y="3248980"/>
            <a:ext cx="1944216" cy="216024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直線コネクタ 16"/>
          <p:cNvCxnSpPr>
            <a:stCxn id="7" idx="6"/>
            <a:endCxn id="11" idx="2"/>
          </p:cNvCxnSpPr>
          <p:nvPr/>
        </p:nvCxnSpPr>
        <p:spPr>
          <a:xfrm>
            <a:off x="1403648" y="3609020"/>
            <a:ext cx="1944216" cy="50405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8" name="円/楕円 17"/>
          <p:cNvSpPr/>
          <p:nvPr/>
        </p:nvSpPr>
        <p:spPr>
          <a:xfrm>
            <a:off x="755576" y="1556792"/>
            <a:ext cx="648072" cy="648072"/>
          </a:xfrm>
          <a:prstGeom prst="ellipse">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円/楕円 18"/>
          <p:cNvSpPr/>
          <p:nvPr/>
        </p:nvSpPr>
        <p:spPr>
          <a:xfrm>
            <a:off x="3347864" y="2060848"/>
            <a:ext cx="648072" cy="64807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0" name="直線コネクタ 19"/>
          <p:cNvCxnSpPr>
            <a:stCxn id="18" idx="6"/>
            <a:endCxn id="19" idx="2"/>
          </p:cNvCxnSpPr>
          <p:nvPr/>
        </p:nvCxnSpPr>
        <p:spPr>
          <a:xfrm>
            <a:off x="1403648" y="1880828"/>
            <a:ext cx="1944216" cy="504056"/>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1" name="テキスト ボックス 20"/>
          <p:cNvSpPr txBox="1"/>
          <p:nvPr/>
        </p:nvSpPr>
        <p:spPr>
          <a:xfrm>
            <a:off x="4797492" y="3104961"/>
            <a:ext cx="3878964" cy="190821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ja-JP" sz="2400" dirty="0" smtClean="0"/>
              <a:t>|V| - </a:t>
            </a:r>
            <a:r>
              <a:rPr lang="ja-JP" altLang="en-US" sz="2400" dirty="0" smtClean="0"/>
              <a:t>最小点カバー </a:t>
            </a:r>
            <a:endParaRPr lang="en-US" altLang="ja-JP" sz="2400" dirty="0" smtClean="0"/>
          </a:p>
          <a:p>
            <a:r>
              <a:rPr lang="en-US" altLang="ja-JP" sz="2400" dirty="0" smtClean="0"/>
              <a:t>              </a:t>
            </a:r>
            <a:r>
              <a:rPr lang="ja-JP" altLang="en-US" sz="2400" dirty="0" smtClean="0"/>
              <a:t>＝ 最大独立点集合</a:t>
            </a:r>
            <a:endParaRPr lang="en-US" altLang="ja-JP" sz="2400" dirty="0" smtClean="0"/>
          </a:p>
          <a:p>
            <a:r>
              <a:rPr lang="en-US" altLang="ja-JP" sz="1400" dirty="0" smtClean="0"/>
              <a:t>Proof: </a:t>
            </a:r>
          </a:p>
          <a:p>
            <a:r>
              <a:rPr lang="ja-JP" altLang="en-US" sz="1400" dirty="0" smtClean="0"/>
              <a:t>点カバー＝全ての辺</a:t>
            </a:r>
            <a:r>
              <a:rPr lang="ja-JP" altLang="en-US" sz="1400" dirty="0"/>
              <a:t>で、</a:t>
            </a:r>
            <a:r>
              <a:rPr lang="ja-JP" altLang="en-US" sz="1400" dirty="0" smtClean="0"/>
              <a:t>どっちかの端は押さえる</a:t>
            </a:r>
            <a:endParaRPr lang="en-US" altLang="ja-JP" sz="1400" dirty="0" smtClean="0"/>
          </a:p>
          <a:p>
            <a:r>
              <a:rPr lang="ja-JP" altLang="en-US" sz="1400" dirty="0"/>
              <a:t>独立点</a:t>
            </a:r>
            <a:r>
              <a:rPr lang="ja-JP" altLang="en-US" sz="1400" dirty="0" smtClean="0"/>
              <a:t>集合＝全ての辺で、両方押える事はない</a:t>
            </a:r>
            <a:endParaRPr lang="en-US" altLang="ja-JP" sz="1400" dirty="0" smtClean="0"/>
          </a:p>
          <a:p>
            <a:r>
              <a:rPr lang="ja-JP" altLang="en-US" sz="1400" dirty="0" smtClean="0"/>
              <a:t>よって最小点カバーの補集合をとれば、</a:t>
            </a:r>
            <a:endParaRPr lang="en-US" altLang="ja-JP" sz="1400" dirty="0" smtClean="0"/>
          </a:p>
          <a:p>
            <a:r>
              <a:rPr lang="ja-JP" altLang="en-US" sz="1400" dirty="0" smtClean="0"/>
              <a:t>最大独立点集合。</a:t>
            </a:r>
            <a:endParaRPr lang="en-US" altLang="ja-JP" sz="1400" dirty="0" smtClean="0"/>
          </a:p>
        </p:txBody>
      </p:sp>
      <p:sp>
        <p:nvSpPr>
          <p:cNvPr id="23" name="テキスト ボックス 22"/>
          <p:cNvSpPr txBox="1"/>
          <p:nvPr/>
        </p:nvSpPr>
        <p:spPr>
          <a:xfrm>
            <a:off x="7751253" y="141395"/>
            <a:ext cx="1278292"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ja-JP" sz="2400" dirty="0" smtClean="0"/>
              <a:t>NP-Hard</a:t>
            </a:r>
          </a:p>
        </p:txBody>
      </p:sp>
      <p:sp>
        <p:nvSpPr>
          <p:cNvPr id="24" name="テキスト ボックス 23"/>
          <p:cNvSpPr txBox="1"/>
          <p:nvPr/>
        </p:nvSpPr>
        <p:spPr>
          <a:xfrm>
            <a:off x="7099231" y="663079"/>
            <a:ext cx="1937265"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ja-JP" altLang="en-US" sz="2400" dirty="0" smtClean="0"/>
              <a:t>二部グラフ：</a:t>
            </a:r>
            <a:r>
              <a:rPr lang="en-US" altLang="ja-JP" sz="2400" dirty="0" smtClean="0"/>
              <a:t>P</a:t>
            </a:r>
            <a:endParaRPr lang="en-US" altLang="ja-JP" sz="1600" dirty="0" smtClean="0"/>
          </a:p>
        </p:txBody>
      </p:sp>
    </p:spTree>
    <p:extLst>
      <p:ext uri="{BB962C8B-B14F-4D97-AF65-F5344CB8AC3E}">
        <p14:creationId xmlns:p14="http://schemas.microsoft.com/office/powerpoint/2010/main" val="25384574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最小</a:t>
            </a:r>
            <a:r>
              <a:rPr lang="ja-JP" altLang="en-US" dirty="0" smtClean="0"/>
              <a:t>辺カバー</a:t>
            </a:r>
            <a:endParaRPr kumimoji="1" lang="ja-JP" altLang="en-US" dirty="0"/>
          </a:p>
        </p:txBody>
      </p:sp>
      <p:sp>
        <p:nvSpPr>
          <p:cNvPr id="4" name="円/楕円 3"/>
          <p:cNvSpPr/>
          <p:nvPr/>
        </p:nvSpPr>
        <p:spPr>
          <a:xfrm>
            <a:off x="755576" y="2420888"/>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円/楕円 4"/>
          <p:cNvSpPr/>
          <p:nvPr/>
        </p:nvSpPr>
        <p:spPr>
          <a:xfrm>
            <a:off x="755576" y="3284984"/>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円/楕円 5"/>
          <p:cNvSpPr/>
          <p:nvPr/>
        </p:nvSpPr>
        <p:spPr>
          <a:xfrm>
            <a:off x="755576" y="4149080"/>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p:nvSpPr>
        <p:spPr>
          <a:xfrm>
            <a:off x="755576" y="5085184"/>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3347864" y="2924944"/>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3347864" y="3789040"/>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p:nvPr/>
        </p:nvSpPr>
        <p:spPr>
          <a:xfrm>
            <a:off x="3347864" y="4653136"/>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3" name="直線コネクタ 12"/>
          <p:cNvCxnSpPr>
            <a:stCxn id="4" idx="6"/>
            <a:endCxn id="8" idx="2"/>
          </p:cNvCxnSpPr>
          <p:nvPr/>
        </p:nvCxnSpPr>
        <p:spPr>
          <a:xfrm>
            <a:off x="1403648" y="2744924"/>
            <a:ext cx="1944216" cy="504056"/>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a:stCxn id="5" idx="6"/>
            <a:endCxn id="10" idx="2"/>
          </p:cNvCxnSpPr>
          <p:nvPr/>
        </p:nvCxnSpPr>
        <p:spPr>
          <a:xfrm>
            <a:off x="1403648" y="3609020"/>
            <a:ext cx="1944216" cy="1368152"/>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a:stCxn id="6" idx="6"/>
            <a:endCxn id="8" idx="2"/>
          </p:cNvCxnSpPr>
          <p:nvPr/>
        </p:nvCxnSpPr>
        <p:spPr>
          <a:xfrm flipV="1">
            <a:off x="1403648" y="3248980"/>
            <a:ext cx="1944216" cy="122413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直線コネクタ 19"/>
          <p:cNvCxnSpPr>
            <a:stCxn id="7" idx="6"/>
            <a:endCxn id="8" idx="2"/>
          </p:cNvCxnSpPr>
          <p:nvPr/>
        </p:nvCxnSpPr>
        <p:spPr>
          <a:xfrm flipV="1">
            <a:off x="1403648" y="3248980"/>
            <a:ext cx="1944216" cy="216024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直線コネクタ 22"/>
          <p:cNvCxnSpPr>
            <a:stCxn id="5" idx="6"/>
            <a:endCxn id="9" idx="2"/>
          </p:cNvCxnSpPr>
          <p:nvPr/>
        </p:nvCxnSpPr>
        <p:spPr>
          <a:xfrm>
            <a:off x="1403648" y="3609020"/>
            <a:ext cx="1944216" cy="50405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円/楕円 28"/>
          <p:cNvSpPr/>
          <p:nvPr/>
        </p:nvSpPr>
        <p:spPr>
          <a:xfrm>
            <a:off x="755576" y="1556792"/>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円/楕円 29"/>
          <p:cNvSpPr/>
          <p:nvPr/>
        </p:nvSpPr>
        <p:spPr>
          <a:xfrm>
            <a:off x="3347864" y="2060848"/>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1" name="直線コネクタ 30"/>
          <p:cNvCxnSpPr>
            <a:stCxn id="29" idx="6"/>
            <a:endCxn id="30" idx="2"/>
          </p:cNvCxnSpPr>
          <p:nvPr/>
        </p:nvCxnSpPr>
        <p:spPr>
          <a:xfrm>
            <a:off x="1403648" y="1880828"/>
            <a:ext cx="1944216" cy="504056"/>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21" name="テキスト ボックス 20"/>
          <p:cNvSpPr txBox="1"/>
          <p:nvPr/>
        </p:nvSpPr>
        <p:spPr>
          <a:xfrm>
            <a:off x="4860032" y="1499300"/>
            <a:ext cx="3888432" cy="156966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kumimoji="1" lang="en-US" altLang="ja-JP" sz="2400" dirty="0" smtClean="0"/>
              <a:t>min  E’ </a:t>
            </a:r>
            <a:r>
              <a:rPr kumimoji="1" lang="ja-JP" altLang="en-US" sz="2400" dirty="0" smtClean="0"/>
              <a:t>⊂ </a:t>
            </a:r>
            <a:r>
              <a:rPr kumimoji="1" lang="en-US" altLang="ja-JP" sz="2400" dirty="0" smtClean="0"/>
              <a:t>E  where</a:t>
            </a:r>
          </a:p>
          <a:p>
            <a:r>
              <a:rPr kumimoji="1" lang="ja-JP" altLang="en-US" sz="2400" dirty="0" smtClean="0"/>
              <a:t>    ∀</a:t>
            </a:r>
            <a:r>
              <a:rPr kumimoji="1" lang="en-US" altLang="ja-JP" sz="2400" dirty="0" smtClean="0"/>
              <a:t>v </a:t>
            </a:r>
            <a:r>
              <a:rPr kumimoji="1" lang="ja-JP" altLang="en-US" sz="2400" dirty="0" smtClean="0"/>
              <a:t>∈ </a:t>
            </a:r>
            <a:r>
              <a:rPr kumimoji="1" lang="en-US" altLang="ja-JP" sz="2400" dirty="0" smtClean="0"/>
              <a:t>V.  v  </a:t>
            </a:r>
            <a:r>
              <a:rPr kumimoji="1" lang="en-US" altLang="ja-JP" sz="2400" i="1" dirty="0" smtClean="0"/>
              <a:t>intersect</a:t>
            </a:r>
            <a:r>
              <a:rPr kumimoji="1" lang="en-US" altLang="ja-JP" sz="2400" dirty="0" smtClean="0"/>
              <a:t>  E’</a:t>
            </a:r>
          </a:p>
          <a:p>
            <a:endParaRPr lang="en-US" altLang="ja-JP" sz="1600" dirty="0" smtClean="0"/>
          </a:p>
          <a:p>
            <a:r>
              <a:rPr kumimoji="1" lang="en-US" altLang="ja-JP" sz="1600" dirty="0" smtClean="0"/>
              <a:t>(or, in short,  min E’ where V=</a:t>
            </a:r>
            <a:r>
              <a:rPr kumimoji="1" lang="ja-JP" altLang="en-US" sz="1600" dirty="0" smtClean="0"/>
              <a:t>∪</a:t>
            </a:r>
            <a:r>
              <a:rPr kumimoji="1" lang="en-US" altLang="ja-JP" sz="1600" dirty="0" smtClean="0"/>
              <a:t>E’ )</a:t>
            </a:r>
          </a:p>
          <a:p>
            <a:r>
              <a:rPr lang="en-US" altLang="ja-JP" sz="1600" dirty="0" smtClean="0"/>
              <a:t>Meaningful only when no isolated vertex</a:t>
            </a:r>
            <a:endParaRPr kumimoji="1" lang="ja-JP" altLang="en-US" sz="1600" dirty="0"/>
          </a:p>
        </p:txBody>
      </p:sp>
      <p:sp>
        <p:nvSpPr>
          <p:cNvPr id="22" name="テキスト ボックス 21"/>
          <p:cNvSpPr txBox="1"/>
          <p:nvPr/>
        </p:nvSpPr>
        <p:spPr>
          <a:xfrm>
            <a:off x="7099231" y="663079"/>
            <a:ext cx="1937265"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ja-JP" altLang="en-US" sz="2400" dirty="0" smtClean="0"/>
              <a:t>二部グラフ：</a:t>
            </a:r>
            <a:r>
              <a:rPr lang="en-US" altLang="ja-JP" sz="2400" dirty="0" smtClean="0"/>
              <a:t>P</a:t>
            </a:r>
            <a:endParaRPr lang="en-US" altLang="ja-JP" sz="1600" dirty="0" smtClean="0"/>
          </a:p>
        </p:txBody>
      </p:sp>
      <p:sp>
        <p:nvSpPr>
          <p:cNvPr id="24" name="テキスト ボックス 23"/>
          <p:cNvSpPr txBox="1"/>
          <p:nvPr/>
        </p:nvSpPr>
        <p:spPr>
          <a:xfrm>
            <a:off x="8676456" y="116632"/>
            <a:ext cx="360040"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ja-JP" sz="2400" dirty="0" smtClean="0"/>
              <a:t>P</a:t>
            </a:r>
          </a:p>
        </p:txBody>
      </p:sp>
      <p:sp>
        <p:nvSpPr>
          <p:cNvPr id="25" name="テキスト ボックス 24"/>
          <p:cNvSpPr txBox="1"/>
          <p:nvPr/>
        </p:nvSpPr>
        <p:spPr>
          <a:xfrm>
            <a:off x="4869500" y="3212976"/>
            <a:ext cx="3878964" cy="292387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ja-JP" altLang="en-US" sz="2400" dirty="0" smtClean="0"/>
              <a:t>最小辺カバー </a:t>
            </a:r>
            <a:endParaRPr lang="en-US" altLang="ja-JP" sz="2400" dirty="0" smtClean="0"/>
          </a:p>
          <a:p>
            <a:r>
              <a:rPr lang="ja-JP" altLang="en-US" sz="2400" dirty="0" smtClean="0"/>
              <a:t>＝ 最大マッチ＋残り頂点数</a:t>
            </a:r>
            <a:endParaRPr lang="en-US" altLang="ja-JP" sz="2400" dirty="0" smtClean="0"/>
          </a:p>
          <a:p>
            <a:r>
              <a:rPr lang="ja-JP" altLang="en-US" sz="2400" dirty="0" smtClean="0"/>
              <a:t>＝ </a:t>
            </a:r>
            <a:r>
              <a:rPr lang="en-US" altLang="ja-JP" sz="2400" dirty="0" smtClean="0"/>
              <a:t>|V| - </a:t>
            </a:r>
            <a:r>
              <a:rPr lang="ja-JP" altLang="en-US" sz="2400" dirty="0" smtClean="0"/>
              <a:t>最大マッチ</a:t>
            </a:r>
            <a:endParaRPr lang="en-US" altLang="ja-JP" sz="2400" dirty="0" smtClean="0"/>
          </a:p>
          <a:p>
            <a:r>
              <a:rPr lang="en-US" altLang="ja-JP" sz="1400" dirty="0" smtClean="0"/>
              <a:t>Proof: </a:t>
            </a:r>
          </a:p>
          <a:p>
            <a:r>
              <a:rPr lang="ja-JP" altLang="en-US" sz="1400" dirty="0" smtClean="0"/>
              <a:t>つまり最大マッチを計算して、あぶれた頂点それぞれについて一つずつ辺を足す。</a:t>
            </a:r>
            <a:endParaRPr lang="en-US" altLang="ja-JP" sz="1400" dirty="0" smtClean="0"/>
          </a:p>
          <a:p>
            <a:r>
              <a:rPr lang="ja-JP" altLang="en-US" sz="1400" dirty="0" smtClean="0"/>
              <a:t>≦ は自明。</a:t>
            </a:r>
            <a:endParaRPr lang="en-US" altLang="ja-JP" sz="1400" dirty="0" smtClean="0"/>
          </a:p>
          <a:p>
            <a:r>
              <a:rPr lang="ja-JP" altLang="en-US" sz="1400" dirty="0" smtClean="0"/>
              <a:t>≧。極小辺カバー </a:t>
            </a:r>
            <a:r>
              <a:rPr lang="en-US" altLang="ja-JP" sz="1400" dirty="0" smtClean="0"/>
              <a:t>E’ </a:t>
            </a:r>
            <a:r>
              <a:rPr lang="ja-JP" altLang="en-US" sz="1400" dirty="0" smtClean="0"/>
              <a:t>をとり、</a:t>
            </a:r>
            <a:r>
              <a:rPr lang="en-US" altLang="ja-JP" sz="1400" dirty="0" smtClean="0"/>
              <a:t>E’ </a:t>
            </a:r>
            <a:r>
              <a:rPr lang="ja-JP" altLang="en-US" sz="1400" dirty="0" smtClean="0"/>
              <a:t>に限定した最大マッチを </a:t>
            </a:r>
            <a:r>
              <a:rPr lang="en-US" altLang="ja-JP" sz="1400" dirty="0" smtClean="0"/>
              <a:t>M </a:t>
            </a:r>
            <a:r>
              <a:rPr lang="ja-JP" altLang="en-US" sz="1400" dirty="0" smtClean="0"/>
              <a:t>とする。点を覆う貢献を数えると</a:t>
            </a:r>
            <a:endParaRPr lang="en-US" altLang="ja-JP" sz="1400" dirty="0" smtClean="0"/>
          </a:p>
          <a:p>
            <a:r>
              <a:rPr lang="en-US" altLang="ja-JP" sz="1400" dirty="0" smtClean="0"/>
              <a:t>|M|*2 + |E’-M| </a:t>
            </a:r>
            <a:r>
              <a:rPr lang="ja-JP" altLang="en-US" sz="1400" dirty="0" smtClean="0"/>
              <a:t>＝ </a:t>
            </a:r>
            <a:r>
              <a:rPr lang="en-US" altLang="ja-JP" sz="1400" dirty="0" smtClean="0"/>
              <a:t>|V| </a:t>
            </a:r>
            <a:r>
              <a:rPr lang="ja-JP" altLang="en-US" sz="1400" dirty="0" err="1" smtClean="0"/>
              <a:t>。</a:t>
            </a:r>
            <a:r>
              <a:rPr lang="ja-JP" altLang="en-US" sz="1400" dirty="0" smtClean="0"/>
              <a:t>よって </a:t>
            </a:r>
            <a:r>
              <a:rPr lang="en-US" altLang="ja-JP" sz="1400" dirty="0" smtClean="0"/>
              <a:t>|E’|=|V|-|M|</a:t>
            </a:r>
            <a:r>
              <a:rPr lang="ja-JP" altLang="en-US" sz="1400" dirty="0" err="1" smtClean="0"/>
              <a:t>。</a:t>
            </a:r>
            <a:endParaRPr lang="en-US" altLang="ja-JP" sz="1400" dirty="0" smtClean="0"/>
          </a:p>
          <a:p>
            <a:r>
              <a:rPr lang="ja-JP" altLang="en-US" sz="1400" dirty="0" smtClean="0"/>
              <a:t>よって </a:t>
            </a:r>
            <a:r>
              <a:rPr lang="en-US" altLang="ja-JP" sz="1400" dirty="0" smtClean="0"/>
              <a:t>|E’| </a:t>
            </a:r>
            <a:r>
              <a:rPr lang="ja-JP" altLang="en-US" sz="1400" dirty="0" smtClean="0"/>
              <a:t>が全体の最大マッチを含む時最適。</a:t>
            </a:r>
            <a:endParaRPr lang="en-US" altLang="ja-JP" sz="1400" dirty="0" smtClean="0"/>
          </a:p>
        </p:txBody>
      </p:sp>
      <p:cxnSp>
        <p:nvCxnSpPr>
          <p:cNvPr id="32" name="直線コネクタ 31"/>
          <p:cNvCxnSpPr>
            <a:stCxn id="6" idx="4"/>
            <a:endCxn id="7" idx="0"/>
          </p:cNvCxnSpPr>
          <p:nvPr/>
        </p:nvCxnSpPr>
        <p:spPr>
          <a:xfrm>
            <a:off x="1079612" y="4797152"/>
            <a:ext cx="0" cy="288032"/>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48433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直線コネクタ 20"/>
          <p:cNvCxnSpPr>
            <a:stCxn id="14" idx="6"/>
            <a:endCxn id="15" idx="2"/>
          </p:cNvCxnSpPr>
          <p:nvPr/>
        </p:nvCxnSpPr>
        <p:spPr>
          <a:xfrm flipV="1">
            <a:off x="1403648" y="2960948"/>
            <a:ext cx="1944216" cy="1944216"/>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p:nvPr>
        </p:nvSpPr>
        <p:spPr/>
        <p:txBody>
          <a:bodyPr>
            <a:normAutofit fontScale="90000"/>
          </a:bodyPr>
          <a:lstStyle/>
          <a:p>
            <a:r>
              <a:rPr kumimoji="1" lang="ja-JP" altLang="en-US" dirty="0" smtClean="0"/>
              <a:t>最小独立</a:t>
            </a:r>
            <a:r>
              <a:rPr kumimoji="1" lang="en-US" altLang="ja-JP" dirty="0" smtClean="0"/>
              <a:t>Path</a:t>
            </a:r>
            <a:r>
              <a:rPr kumimoji="1" lang="ja-JP" altLang="en-US" dirty="0" smtClean="0"/>
              <a:t>カバー</a:t>
            </a:r>
            <a:r>
              <a:rPr kumimoji="1" lang="en-US" altLang="ja-JP" dirty="0" smtClean="0"/>
              <a:t/>
            </a:r>
            <a:br>
              <a:rPr kumimoji="1" lang="en-US" altLang="ja-JP" dirty="0" smtClean="0"/>
            </a:br>
            <a:r>
              <a:rPr kumimoji="1" lang="ja-JP" altLang="en-US" sz="3600" dirty="0" smtClean="0"/>
              <a:t> </a:t>
            </a:r>
            <a:r>
              <a:rPr lang="en-US" altLang="ja-JP" sz="3600" dirty="0" smtClean="0"/>
              <a:t>(</a:t>
            </a:r>
            <a:r>
              <a:rPr lang="ja-JP" altLang="en-US" sz="3600" dirty="0" smtClean="0"/>
              <a:t>有向グラフ </a:t>
            </a:r>
            <a:r>
              <a:rPr lang="en-US" altLang="ja-JP" sz="3600" dirty="0" smtClean="0"/>
              <a:t>; </a:t>
            </a:r>
            <a:r>
              <a:rPr lang="ja-JP" altLang="en-US" sz="3600" dirty="0" smtClean="0"/>
              <a:t>無向でも二重化するだけ</a:t>
            </a:r>
            <a:r>
              <a:rPr lang="en-US" altLang="ja-JP" sz="3600" dirty="0" smtClean="0"/>
              <a:t>)</a:t>
            </a:r>
            <a:endParaRPr kumimoji="1" lang="ja-JP" altLang="en-US" dirty="0"/>
          </a:p>
        </p:txBody>
      </p:sp>
      <p:sp>
        <p:nvSpPr>
          <p:cNvPr id="4" name="テキスト ボックス 3"/>
          <p:cNvSpPr txBox="1"/>
          <p:nvPr/>
        </p:nvSpPr>
        <p:spPr>
          <a:xfrm>
            <a:off x="4869500" y="2852936"/>
            <a:ext cx="3878964" cy="381642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ja-JP" sz="1600" dirty="0" smtClean="0"/>
              <a:t>[</a:t>
            </a:r>
            <a:r>
              <a:rPr lang="en-US" altLang="ja-JP" sz="1600" dirty="0" err="1" smtClean="0"/>
              <a:t>Gallai</a:t>
            </a:r>
            <a:r>
              <a:rPr lang="en-US" altLang="ja-JP" sz="1600" dirty="0" smtClean="0"/>
              <a:t> &amp; </a:t>
            </a:r>
            <a:r>
              <a:rPr lang="en-US" altLang="ja-JP" sz="1600" dirty="0" err="1" smtClean="0"/>
              <a:t>Milgram</a:t>
            </a:r>
            <a:r>
              <a:rPr lang="en-US" altLang="ja-JP" sz="1600" dirty="0" smtClean="0"/>
              <a:t> </a:t>
            </a:r>
            <a:r>
              <a:rPr lang="en-US" altLang="ja-JP" sz="1600" dirty="0" smtClean="0"/>
              <a:t>1960]</a:t>
            </a:r>
          </a:p>
          <a:p>
            <a:r>
              <a:rPr lang="ja-JP" altLang="en-US" sz="2400" dirty="0"/>
              <a:t>最</a:t>
            </a:r>
            <a:r>
              <a:rPr lang="ja-JP" altLang="en-US" sz="2400" dirty="0" smtClean="0"/>
              <a:t>小</a:t>
            </a:r>
            <a:r>
              <a:rPr lang="en-US" altLang="ja-JP" sz="2400" dirty="0" smtClean="0"/>
              <a:t>Path</a:t>
            </a:r>
            <a:r>
              <a:rPr lang="ja-JP" altLang="en-US" sz="2400" dirty="0" smtClean="0"/>
              <a:t>カバー</a:t>
            </a:r>
            <a:endParaRPr lang="en-US" altLang="ja-JP" sz="2400" dirty="0" smtClean="0"/>
          </a:p>
          <a:p>
            <a:r>
              <a:rPr lang="ja-JP" altLang="en-US" sz="2400" dirty="0" smtClean="0"/>
              <a:t>　≦   最小独立</a:t>
            </a:r>
            <a:r>
              <a:rPr lang="en-US" altLang="ja-JP" sz="2400" dirty="0" smtClean="0"/>
              <a:t>Path</a:t>
            </a:r>
            <a:r>
              <a:rPr lang="ja-JP" altLang="en-US" sz="2400" dirty="0" smtClean="0"/>
              <a:t>カバー</a:t>
            </a:r>
            <a:r>
              <a:rPr lang="en-US" altLang="ja-JP" sz="2400" dirty="0" smtClean="0"/>
              <a:t/>
            </a:r>
            <a:br>
              <a:rPr lang="en-US" altLang="ja-JP" sz="2400" dirty="0" smtClean="0"/>
            </a:br>
            <a:r>
              <a:rPr lang="en-US" altLang="ja-JP" sz="2400" dirty="0" smtClean="0"/>
              <a:t>   </a:t>
            </a:r>
            <a:r>
              <a:rPr lang="ja-JP" altLang="en-US" sz="2400" dirty="0" smtClean="0"/>
              <a:t>≦   最大独立点集合</a:t>
            </a:r>
            <a:endParaRPr lang="en-US" altLang="ja-JP" sz="2400" dirty="0" smtClean="0"/>
          </a:p>
          <a:p>
            <a:r>
              <a:rPr lang="en-US" altLang="ja-JP" sz="1400" dirty="0" smtClean="0"/>
              <a:t>Proof: </a:t>
            </a:r>
          </a:p>
          <a:p>
            <a:r>
              <a:rPr lang="en-US" altLang="ja-JP" sz="1400" dirty="0" smtClean="0"/>
              <a:t>Path</a:t>
            </a:r>
            <a:r>
              <a:rPr lang="ja-JP" altLang="en-US" sz="1400" dirty="0" smtClean="0"/>
              <a:t>の最後の頂点の集合を </a:t>
            </a:r>
            <a:r>
              <a:rPr lang="en-US" altLang="ja-JP" sz="1400" dirty="0" err="1" smtClean="0"/>
              <a:t>ter</a:t>
            </a:r>
            <a:r>
              <a:rPr lang="en-US" altLang="ja-JP" sz="1400" dirty="0" smtClean="0"/>
              <a:t>(P) </a:t>
            </a:r>
            <a:r>
              <a:rPr lang="ja-JP" altLang="en-US" sz="1400" dirty="0" smtClean="0"/>
              <a:t>と書く。</a:t>
            </a:r>
            <a:endParaRPr lang="en-US" altLang="ja-JP" sz="1400" dirty="0" smtClean="0"/>
          </a:p>
          <a:p>
            <a:r>
              <a:rPr lang="ja-JP" altLang="en-US" sz="1400" dirty="0" smtClean="0"/>
              <a:t>「</a:t>
            </a:r>
            <a:r>
              <a:rPr lang="en-US" altLang="ja-JP" sz="1400" dirty="0" err="1" smtClean="0"/>
              <a:t>ter</a:t>
            </a:r>
            <a:r>
              <a:rPr lang="en-US" altLang="ja-JP" sz="1400" dirty="0" smtClean="0"/>
              <a:t>(P) </a:t>
            </a:r>
            <a:r>
              <a:rPr lang="ja-JP" altLang="en-US" sz="1400" dirty="0" smtClean="0"/>
              <a:t>が</a:t>
            </a:r>
            <a:r>
              <a:rPr lang="ja-JP" altLang="en-US" sz="1400" b="1" dirty="0" smtClean="0"/>
              <a:t>極小</a:t>
            </a:r>
            <a:r>
              <a:rPr lang="ja-JP" altLang="en-US" sz="1400" dirty="0" smtClean="0"/>
              <a:t>なら </a:t>
            </a:r>
            <a:r>
              <a:rPr lang="en-US" altLang="ja-JP" sz="1400" dirty="0" smtClean="0"/>
              <a:t>|</a:t>
            </a:r>
            <a:r>
              <a:rPr lang="en-US" altLang="ja-JP" sz="1400" dirty="0" err="1" smtClean="0"/>
              <a:t>ter</a:t>
            </a:r>
            <a:r>
              <a:rPr lang="en-US" altLang="ja-JP" sz="1400" dirty="0" smtClean="0"/>
              <a:t>(P)| </a:t>
            </a:r>
            <a:r>
              <a:rPr lang="ja-JP" altLang="en-US" sz="1400" dirty="0" smtClean="0"/>
              <a:t>個の</a:t>
            </a:r>
            <a:r>
              <a:rPr lang="en-US" altLang="ja-JP" sz="1400" dirty="0" smtClean="0"/>
              <a:t>MIS</a:t>
            </a:r>
            <a:r>
              <a:rPr lang="ja-JP" altLang="en-US" sz="1400" dirty="0" smtClean="0"/>
              <a:t>を取れる」</a:t>
            </a:r>
            <a:endParaRPr lang="en-US" altLang="ja-JP" sz="1400" dirty="0" smtClean="0"/>
          </a:p>
          <a:p>
            <a:r>
              <a:rPr lang="ja-JP" altLang="en-US" sz="1400" dirty="0" smtClean="0"/>
              <a:t>を </a:t>
            </a:r>
            <a:r>
              <a:rPr lang="en-US" altLang="ja-JP" sz="1400" dirty="0" smtClean="0"/>
              <a:t>|V| </a:t>
            </a:r>
            <a:r>
              <a:rPr lang="ja-JP" altLang="en-US" sz="1400" dirty="0" smtClean="0"/>
              <a:t>に関する帰納法で示す。</a:t>
            </a:r>
            <a:endParaRPr lang="en-US" altLang="ja-JP" sz="1400" dirty="0" smtClean="0"/>
          </a:p>
          <a:p>
            <a:r>
              <a:rPr lang="en-US" altLang="ja-JP" sz="1400" dirty="0" smtClean="0"/>
              <a:t>- </a:t>
            </a:r>
            <a:r>
              <a:rPr lang="en-US" altLang="ja-JP" sz="1400" dirty="0" err="1" smtClean="0"/>
              <a:t>ter</a:t>
            </a:r>
            <a:r>
              <a:rPr lang="en-US" altLang="ja-JP" sz="1400" dirty="0" smtClean="0"/>
              <a:t>(P) </a:t>
            </a:r>
            <a:r>
              <a:rPr lang="ja-JP" altLang="en-US" sz="1400" dirty="0" smtClean="0"/>
              <a:t>が独立なら証明完。</a:t>
            </a:r>
            <a:endParaRPr lang="en-US" altLang="ja-JP" sz="1400" dirty="0" smtClean="0"/>
          </a:p>
          <a:p>
            <a:r>
              <a:rPr lang="en-US" altLang="ja-JP" sz="1400" dirty="0" smtClean="0"/>
              <a:t>- </a:t>
            </a:r>
            <a:r>
              <a:rPr lang="en-US" altLang="ja-JP" sz="1400" dirty="0" err="1" smtClean="0"/>
              <a:t>ter</a:t>
            </a:r>
            <a:r>
              <a:rPr lang="en-US" altLang="ja-JP" sz="1400" dirty="0" smtClean="0"/>
              <a:t>(P) </a:t>
            </a:r>
            <a:r>
              <a:rPr lang="ja-JP" altLang="en-US" sz="1400" dirty="0" smtClean="0"/>
              <a:t>が独立でない、 </a:t>
            </a:r>
            <a:r>
              <a:rPr lang="en-US" altLang="ja-JP" sz="1400" dirty="0" smtClean="0"/>
              <a:t>v2-&gt; v1 </a:t>
            </a:r>
            <a:r>
              <a:rPr lang="ja-JP" altLang="en-US" sz="1400" dirty="0" err="1" smtClean="0"/>
              <a:t>だった</a:t>
            </a:r>
            <a:r>
              <a:rPr lang="ja-JP" altLang="en-US" sz="1400" dirty="0" smtClean="0"/>
              <a:t>とする。</a:t>
            </a:r>
            <a:endParaRPr lang="en-US" altLang="ja-JP" sz="1400" dirty="0" smtClean="0"/>
          </a:p>
          <a:p>
            <a:r>
              <a:rPr lang="en-US" altLang="ja-JP" sz="1400" dirty="0" smtClean="0"/>
              <a:t>  v1</a:t>
            </a:r>
            <a:r>
              <a:rPr lang="ja-JP" altLang="en-US" sz="1400" dirty="0" smtClean="0"/>
              <a:t>を削ったグラフでの</a:t>
            </a:r>
            <a:r>
              <a:rPr lang="en-US" altLang="ja-JP" sz="1400" dirty="0" smtClean="0"/>
              <a:t>P’=P–v1</a:t>
            </a:r>
            <a:r>
              <a:rPr lang="ja-JP" altLang="en-US" sz="1400" dirty="0" smtClean="0"/>
              <a:t>も極小な事を示す</a:t>
            </a:r>
            <a:endParaRPr lang="en-US" altLang="ja-JP" sz="1400" dirty="0"/>
          </a:p>
          <a:p>
            <a:r>
              <a:rPr lang="ja-JP" altLang="en-US" sz="1400" dirty="0" smtClean="0"/>
              <a:t>　（そうすれば帰納法より</a:t>
            </a:r>
            <a:r>
              <a:rPr lang="en-US" altLang="ja-JP" sz="1400" dirty="0" smtClean="0"/>
              <a:t>|P’|</a:t>
            </a:r>
            <a:r>
              <a:rPr lang="ja-JP" altLang="en-US" sz="1400" dirty="0" smtClean="0"/>
              <a:t>の</a:t>
            </a:r>
            <a:r>
              <a:rPr lang="en-US" altLang="ja-JP" sz="1400" dirty="0" smtClean="0"/>
              <a:t>MIS</a:t>
            </a:r>
            <a:r>
              <a:rPr lang="ja-JP" altLang="en-US" sz="1400" dirty="0" smtClean="0"/>
              <a:t>が取れる）</a:t>
            </a:r>
            <a:endParaRPr lang="en-US" altLang="ja-JP" sz="1400" dirty="0" smtClean="0"/>
          </a:p>
          <a:p>
            <a:r>
              <a:rPr lang="en-US" altLang="ja-JP" sz="1400" dirty="0" smtClean="0"/>
              <a:t>v1</a:t>
            </a:r>
            <a:r>
              <a:rPr lang="ja-JP" altLang="en-US" sz="1400" dirty="0" smtClean="0"/>
              <a:t>の直前以外が減ったもっと小さい</a:t>
            </a:r>
            <a:r>
              <a:rPr lang="en-US" altLang="ja-JP" sz="1400" dirty="0" smtClean="0"/>
              <a:t>Path</a:t>
            </a:r>
            <a:r>
              <a:rPr lang="ja-JP" altLang="en-US" sz="1400" dirty="0" smtClean="0"/>
              <a:t>カバーが</a:t>
            </a:r>
            <a:endParaRPr lang="en-US" altLang="ja-JP" sz="1400" dirty="0" smtClean="0"/>
          </a:p>
          <a:p>
            <a:r>
              <a:rPr lang="ja-JP" altLang="en-US" sz="1400" dirty="0"/>
              <a:t>あったとする</a:t>
            </a:r>
            <a:r>
              <a:rPr lang="ja-JP" altLang="en-US" sz="1400" dirty="0" smtClean="0"/>
              <a:t>と</a:t>
            </a:r>
            <a:r>
              <a:rPr lang="en-US" altLang="ja-JP" sz="1400" dirty="0" smtClean="0"/>
              <a:t>P</a:t>
            </a:r>
            <a:r>
              <a:rPr lang="ja-JP" altLang="en-US" sz="1400" dirty="0" smtClean="0"/>
              <a:t>の極小性に反する。</a:t>
            </a:r>
            <a:r>
              <a:rPr lang="en-US" altLang="ja-JP" sz="1400" dirty="0" smtClean="0"/>
              <a:t>v1</a:t>
            </a:r>
            <a:r>
              <a:rPr lang="ja-JP" altLang="en-US" sz="1400" dirty="0" smtClean="0"/>
              <a:t>が減ったとすると</a:t>
            </a:r>
            <a:r>
              <a:rPr lang="en-US" altLang="ja-JP" sz="1400" dirty="0" smtClean="0"/>
              <a:t>v2</a:t>
            </a:r>
            <a:r>
              <a:rPr lang="ja-JP" altLang="en-US" sz="1400" dirty="0" smtClean="0"/>
              <a:t>に</a:t>
            </a:r>
            <a:r>
              <a:rPr lang="en-US" altLang="ja-JP" sz="1400" dirty="0" smtClean="0"/>
              <a:t>v1</a:t>
            </a:r>
            <a:r>
              <a:rPr lang="ja-JP" altLang="en-US" sz="1400" dirty="0" smtClean="0"/>
              <a:t>を繋げられるのでやはり反する</a:t>
            </a:r>
            <a:endParaRPr lang="en-US" altLang="ja-JP" sz="1400" dirty="0" smtClean="0"/>
          </a:p>
        </p:txBody>
      </p:sp>
      <p:sp>
        <p:nvSpPr>
          <p:cNvPr id="9" name="テキスト ボックス 8"/>
          <p:cNvSpPr txBox="1"/>
          <p:nvPr/>
        </p:nvSpPr>
        <p:spPr>
          <a:xfrm>
            <a:off x="4860032" y="1499300"/>
            <a:ext cx="3888432"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kumimoji="1" lang="en-US" altLang="ja-JP" sz="2400" dirty="0" smtClean="0"/>
              <a:t>min  P </a:t>
            </a:r>
            <a:r>
              <a:rPr kumimoji="1" lang="ja-JP" altLang="en-US" sz="2400" dirty="0" smtClean="0"/>
              <a:t>⊂ </a:t>
            </a:r>
            <a:r>
              <a:rPr kumimoji="1" lang="en-US" altLang="ja-JP" sz="2400" dirty="0" smtClean="0"/>
              <a:t>P(V)  where</a:t>
            </a:r>
          </a:p>
          <a:p>
            <a:r>
              <a:rPr kumimoji="1" lang="ja-JP" altLang="en-US" sz="2400" dirty="0" smtClean="0"/>
              <a:t>       </a:t>
            </a:r>
            <a:r>
              <a:rPr kumimoji="1" lang="en-US" altLang="ja-JP" sz="2400" dirty="0" smtClean="0"/>
              <a:t>V = </a:t>
            </a:r>
            <a:r>
              <a:rPr kumimoji="1" lang="en-US" altLang="ja-JP" sz="2400" i="1" dirty="0" smtClean="0"/>
              <a:t>disjoint</a:t>
            </a:r>
            <a:r>
              <a:rPr kumimoji="1" lang="en-US" altLang="ja-JP" sz="2400" dirty="0" smtClean="0"/>
              <a:t> union of P</a:t>
            </a:r>
            <a:r>
              <a:rPr lang="en-US" altLang="ja-JP" sz="2400" dirty="0" smtClean="0"/>
              <a:t> </a:t>
            </a:r>
            <a:br>
              <a:rPr lang="en-US" altLang="ja-JP" sz="2400" dirty="0" smtClean="0"/>
            </a:br>
            <a:r>
              <a:rPr lang="en-US" altLang="ja-JP" sz="2400" dirty="0" smtClean="0"/>
              <a:t>   and  </a:t>
            </a:r>
            <a:r>
              <a:rPr kumimoji="1" lang="ja-JP" altLang="en-US" sz="2400" dirty="0" smtClean="0"/>
              <a:t>∀</a:t>
            </a:r>
            <a:r>
              <a:rPr kumimoji="1" lang="en-US" altLang="ja-JP" sz="2400" dirty="0" smtClean="0"/>
              <a:t>p</a:t>
            </a:r>
            <a:r>
              <a:rPr kumimoji="1" lang="ja-JP" altLang="en-US" sz="2400" dirty="0" smtClean="0"/>
              <a:t>∈</a:t>
            </a:r>
            <a:r>
              <a:rPr kumimoji="1" lang="en-US" altLang="ja-JP" sz="2400" dirty="0" smtClean="0"/>
              <a:t>P.  p </a:t>
            </a:r>
            <a:r>
              <a:rPr lang="en-US" altLang="ja-JP" sz="2400" dirty="0" smtClean="0"/>
              <a:t>is a path</a:t>
            </a:r>
            <a:endParaRPr kumimoji="1" lang="ja-JP" altLang="en-US" sz="1600" dirty="0"/>
          </a:p>
        </p:txBody>
      </p:sp>
      <p:sp>
        <p:nvSpPr>
          <p:cNvPr id="10" name="テキスト ボックス 9"/>
          <p:cNvSpPr txBox="1"/>
          <p:nvPr/>
        </p:nvSpPr>
        <p:spPr>
          <a:xfrm>
            <a:off x="7751253" y="141395"/>
            <a:ext cx="1278292"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ja-JP" sz="2400" dirty="0" smtClean="0"/>
              <a:t>NP-Hard</a:t>
            </a:r>
          </a:p>
        </p:txBody>
      </p:sp>
      <p:sp>
        <p:nvSpPr>
          <p:cNvPr id="11" name="円/楕円 10"/>
          <p:cNvSpPr/>
          <p:nvPr/>
        </p:nvSpPr>
        <p:spPr>
          <a:xfrm>
            <a:off x="755576" y="2276872"/>
            <a:ext cx="648072" cy="648072"/>
          </a:xfrm>
          <a:prstGeom prst="ellipse">
            <a:avLst/>
          </a:prstGeom>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円/楕円 11"/>
          <p:cNvSpPr/>
          <p:nvPr/>
        </p:nvSpPr>
        <p:spPr>
          <a:xfrm>
            <a:off x="755576" y="2996952"/>
            <a:ext cx="648072" cy="648072"/>
          </a:xfrm>
          <a:prstGeom prst="ellipse">
            <a:avLst/>
          </a:prstGeom>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 name="円/楕円 12"/>
          <p:cNvSpPr/>
          <p:nvPr/>
        </p:nvSpPr>
        <p:spPr>
          <a:xfrm>
            <a:off x="755576" y="3717032"/>
            <a:ext cx="648072" cy="648072"/>
          </a:xfrm>
          <a:prstGeom prst="ellipse">
            <a:avLst/>
          </a:prstGeom>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円/楕円 13"/>
          <p:cNvSpPr/>
          <p:nvPr/>
        </p:nvSpPr>
        <p:spPr>
          <a:xfrm>
            <a:off x="755576" y="4581128"/>
            <a:ext cx="648072" cy="648072"/>
          </a:xfrm>
          <a:prstGeom prst="ellipse">
            <a:avLst/>
          </a:prstGeom>
          <a:solidFill>
            <a:schemeClr val="accent3"/>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dirty="0"/>
          </a:p>
        </p:txBody>
      </p:sp>
      <p:sp>
        <p:nvSpPr>
          <p:cNvPr id="15" name="円/楕円 14"/>
          <p:cNvSpPr/>
          <p:nvPr/>
        </p:nvSpPr>
        <p:spPr>
          <a:xfrm>
            <a:off x="3347864" y="2636912"/>
            <a:ext cx="648072" cy="648072"/>
          </a:xfrm>
          <a:prstGeom prst="ellipse">
            <a:avLst/>
          </a:prstGeom>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円/楕円 15"/>
          <p:cNvSpPr/>
          <p:nvPr/>
        </p:nvSpPr>
        <p:spPr>
          <a:xfrm>
            <a:off x="3347864" y="3429000"/>
            <a:ext cx="648072" cy="648072"/>
          </a:xfrm>
          <a:prstGeom prst="ellipse">
            <a:avLst/>
          </a:prstGeom>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 name="円/楕円 16"/>
          <p:cNvSpPr/>
          <p:nvPr/>
        </p:nvSpPr>
        <p:spPr>
          <a:xfrm>
            <a:off x="3347864" y="4221088"/>
            <a:ext cx="648072" cy="648072"/>
          </a:xfrm>
          <a:prstGeom prst="ellipse">
            <a:avLst/>
          </a:prstGeom>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18" name="直線コネクタ 17"/>
          <p:cNvCxnSpPr>
            <a:stCxn id="11" idx="6"/>
            <a:endCxn id="15" idx="2"/>
          </p:cNvCxnSpPr>
          <p:nvPr/>
        </p:nvCxnSpPr>
        <p:spPr>
          <a:xfrm>
            <a:off x="1403648" y="2600908"/>
            <a:ext cx="1944216" cy="360040"/>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a:stCxn id="12" idx="6"/>
            <a:endCxn id="17" idx="2"/>
          </p:cNvCxnSpPr>
          <p:nvPr/>
        </p:nvCxnSpPr>
        <p:spPr>
          <a:xfrm>
            <a:off x="1403648" y="3320988"/>
            <a:ext cx="1944216" cy="122413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a:stCxn id="13" idx="6"/>
            <a:endCxn id="15" idx="2"/>
          </p:cNvCxnSpPr>
          <p:nvPr/>
        </p:nvCxnSpPr>
        <p:spPr>
          <a:xfrm flipV="1">
            <a:off x="1403648" y="2960948"/>
            <a:ext cx="1944216" cy="1080120"/>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a:stCxn id="12" idx="6"/>
            <a:endCxn id="16" idx="2"/>
          </p:cNvCxnSpPr>
          <p:nvPr/>
        </p:nvCxnSpPr>
        <p:spPr>
          <a:xfrm>
            <a:off x="1403648" y="3320988"/>
            <a:ext cx="1944216" cy="432048"/>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円/楕円 22"/>
          <p:cNvSpPr/>
          <p:nvPr/>
        </p:nvSpPr>
        <p:spPr>
          <a:xfrm>
            <a:off x="755576" y="1556792"/>
            <a:ext cx="648072" cy="648072"/>
          </a:xfrm>
          <a:prstGeom prst="ellipse">
            <a:avLst/>
          </a:prstGeom>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円/楕円 23"/>
          <p:cNvSpPr/>
          <p:nvPr/>
        </p:nvSpPr>
        <p:spPr>
          <a:xfrm>
            <a:off x="3347864" y="1844824"/>
            <a:ext cx="648072" cy="648072"/>
          </a:xfrm>
          <a:prstGeom prst="ellipse">
            <a:avLst/>
          </a:prstGeom>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5" name="直線コネクタ 24"/>
          <p:cNvCxnSpPr>
            <a:stCxn id="23" idx="6"/>
            <a:endCxn id="24" idx="2"/>
          </p:cNvCxnSpPr>
          <p:nvPr/>
        </p:nvCxnSpPr>
        <p:spPr>
          <a:xfrm>
            <a:off x="1403648" y="1880828"/>
            <a:ext cx="1944216" cy="288032"/>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6" name="テキスト ボックス 25"/>
          <p:cNvSpPr txBox="1"/>
          <p:nvPr/>
        </p:nvSpPr>
        <p:spPr>
          <a:xfrm>
            <a:off x="971600" y="5499809"/>
            <a:ext cx="3744416" cy="116955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altLang="ja-JP" sz="1400" dirty="0" smtClean="0"/>
              <a:t>【</a:t>
            </a:r>
            <a:r>
              <a:rPr lang="ja-JP" altLang="en-US" sz="1400" dirty="0" smtClean="0"/>
              <a:t>推移律のあるグラフ</a:t>
            </a:r>
            <a:r>
              <a:rPr lang="en-US" altLang="ja-JP" sz="1400" dirty="0"/>
              <a:t>】</a:t>
            </a:r>
            <a:r>
              <a:rPr lang="en-US" altLang="ja-JP" sz="2400" dirty="0" smtClean="0"/>
              <a:t/>
            </a:r>
            <a:br>
              <a:rPr lang="en-US" altLang="ja-JP" sz="2400" dirty="0" smtClean="0"/>
            </a:br>
            <a:r>
              <a:rPr lang="ja-JP" altLang="en-US" sz="2400" dirty="0" smtClean="0"/>
              <a:t>最小</a:t>
            </a:r>
            <a:r>
              <a:rPr lang="en-US" altLang="ja-JP" sz="2400" dirty="0" smtClean="0"/>
              <a:t>Path</a:t>
            </a:r>
            <a:r>
              <a:rPr lang="ja-JP" altLang="en-US" sz="2400" dirty="0" smtClean="0"/>
              <a:t>カバー＝</a:t>
            </a:r>
            <a:r>
              <a:rPr lang="en-US" altLang="ja-JP" sz="2400" dirty="0" smtClean="0"/>
              <a:t>MIS</a:t>
            </a:r>
            <a:br>
              <a:rPr lang="en-US" altLang="ja-JP" sz="2400" dirty="0" smtClean="0"/>
            </a:br>
            <a:r>
              <a:rPr lang="en-US" altLang="ja-JP" sz="1600" dirty="0" smtClean="0"/>
              <a:t>Proof: </a:t>
            </a:r>
            <a:r>
              <a:rPr lang="ja-JP" altLang="en-US" sz="1600" dirty="0" smtClean="0"/>
              <a:t>≧がすぐ言える。</a:t>
            </a:r>
            <a:endParaRPr lang="en-US" altLang="ja-JP" sz="1600" dirty="0" smtClean="0"/>
          </a:p>
          <a:p>
            <a:r>
              <a:rPr lang="ja-JP" altLang="en-US" sz="1600" dirty="0" smtClean="0"/>
              <a:t>独立なの全部別でカバーするしか内。</a:t>
            </a:r>
            <a:endParaRPr lang="en-US" altLang="ja-JP" sz="1600" dirty="0" smtClean="0"/>
          </a:p>
        </p:txBody>
      </p:sp>
      <p:cxnSp>
        <p:nvCxnSpPr>
          <p:cNvPr id="27" name="直線コネクタ 26"/>
          <p:cNvCxnSpPr>
            <a:stCxn id="13" idx="4"/>
            <a:endCxn id="14" idx="0"/>
          </p:cNvCxnSpPr>
          <p:nvPr/>
        </p:nvCxnSpPr>
        <p:spPr>
          <a:xfrm>
            <a:off x="1079612" y="4365104"/>
            <a:ext cx="0" cy="216024"/>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28" name="テキスト ボックス 27"/>
          <p:cNvSpPr txBox="1"/>
          <p:nvPr/>
        </p:nvSpPr>
        <p:spPr>
          <a:xfrm>
            <a:off x="7956376" y="663079"/>
            <a:ext cx="1080120"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altLang="ja-JP" sz="2400" dirty="0" smtClean="0"/>
              <a:t>DAG</a:t>
            </a:r>
            <a:r>
              <a:rPr lang="ja-JP" altLang="en-US" sz="2400" dirty="0" smtClean="0"/>
              <a:t>：</a:t>
            </a:r>
            <a:r>
              <a:rPr lang="en-US" altLang="ja-JP" sz="2400" dirty="0" smtClean="0"/>
              <a:t>P</a:t>
            </a:r>
            <a:endParaRPr lang="en-US" altLang="ja-JP" sz="1600" dirty="0" smtClean="0"/>
          </a:p>
        </p:txBody>
      </p:sp>
    </p:spTree>
    <p:extLst>
      <p:ext uri="{BB962C8B-B14F-4D97-AF65-F5344CB8AC3E}">
        <p14:creationId xmlns:p14="http://schemas.microsoft.com/office/powerpoint/2010/main" val="17042241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smtClean="0"/>
              <a:t>最小独立</a:t>
            </a:r>
            <a:r>
              <a:rPr kumimoji="1" lang="en-US" altLang="ja-JP" dirty="0" smtClean="0"/>
              <a:t>Path</a:t>
            </a:r>
            <a:r>
              <a:rPr kumimoji="1" lang="ja-JP" altLang="en-US" dirty="0" smtClean="0"/>
              <a:t>カバー</a:t>
            </a:r>
            <a:endParaRPr kumimoji="1" lang="ja-JP" altLang="en-US" dirty="0"/>
          </a:p>
        </p:txBody>
      </p:sp>
      <p:sp>
        <p:nvSpPr>
          <p:cNvPr id="7" name="テキスト ボックス 6"/>
          <p:cNvSpPr txBox="1"/>
          <p:nvPr/>
        </p:nvSpPr>
        <p:spPr>
          <a:xfrm>
            <a:off x="395536" y="1556792"/>
            <a:ext cx="4608512" cy="1200329"/>
          </a:xfrm>
          <a:prstGeom prst="rect">
            <a:avLst/>
          </a:prstGeom>
          <a:noFill/>
        </p:spPr>
        <p:txBody>
          <a:bodyPr wrap="square" rtlCol="0">
            <a:spAutoFit/>
          </a:bodyPr>
          <a:lstStyle/>
          <a:p>
            <a:r>
              <a:rPr kumimoji="1" lang="ja-JP" altLang="en-US" sz="2400" dirty="0" smtClean="0"/>
              <a:t>強制二部グラフ化（</a:t>
            </a:r>
            <a:r>
              <a:rPr kumimoji="1" lang="en-US" altLang="ja-JP" sz="2400" dirty="0" err="1" smtClean="0"/>
              <a:t>src</a:t>
            </a:r>
            <a:r>
              <a:rPr kumimoji="1" lang="en-US" altLang="ja-JP" sz="2400" dirty="0" smtClean="0"/>
              <a:t>/</a:t>
            </a:r>
            <a:r>
              <a:rPr kumimoji="1" lang="en-US" altLang="ja-JP" sz="2400" dirty="0" err="1" smtClean="0"/>
              <a:t>dst</a:t>
            </a:r>
            <a:r>
              <a:rPr kumimoji="1" lang="en-US" altLang="ja-JP" sz="2400" dirty="0" smtClean="0"/>
              <a:t> </a:t>
            </a:r>
            <a:r>
              <a:rPr kumimoji="1" lang="ja-JP" altLang="en-US" sz="2400" dirty="0" smtClean="0"/>
              <a:t>分離）</a:t>
            </a:r>
            <a:endParaRPr kumimoji="1" lang="en-US" altLang="ja-JP" sz="2400" dirty="0" smtClean="0"/>
          </a:p>
          <a:p>
            <a:r>
              <a:rPr kumimoji="1" lang="en-US" altLang="ja-JP" sz="2400" dirty="0" smtClean="0"/>
              <a:t>       G = (V, E)</a:t>
            </a:r>
          </a:p>
          <a:p>
            <a:r>
              <a:rPr kumimoji="1" lang="en-US" altLang="ja-JP" sz="2400" dirty="0" smtClean="0"/>
              <a:t> </a:t>
            </a:r>
            <a:r>
              <a:rPr kumimoji="1" lang="en-US" altLang="ja-JP" sz="2400" dirty="0" smtClean="0">
                <a:sym typeface="Wingdings" pitchFamily="2" charset="2"/>
              </a:rPr>
              <a:t>  G’ = (V</a:t>
            </a:r>
            <a:r>
              <a:rPr kumimoji="1" lang="ja-JP" altLang="en-US" sz="2400" dirty="0" smtClean="0">
                <a:sym typeface="Wingdings" pitchFamily="2" charset="2"/>
              </a:rPr>
              <a:t>∪</a:t>
            </a:r>
            <a:r>
              <a:rPr kumimoji="1" lang="en-US" altLang="ja-JP" sz="2400" dirty="0" smtClean="0">
                <a:sym typeface="Wingdings" pitchFamily="2" charset="2"/>
              </a:rPr>
              <a:t>V’,  {(</a:t>
            </a:r>
            <a:r>
              <a:rPr kumimoji="1" lang="en-US" altLang="ja-JP" sz="2400" dirty="0" err="1" smtClean="0">
                <a:sym typeface="Wingdings" pitchFamily="2" charset="2"/>
              </a:rPr>
              <a:t>v,u</a:t>
            </a:r>
            <a:r>
              <a:rPr kumimoji="1" lang="en-US" altLang="ja-JP" sz="2400" dirty="0" smtClean="0">
                <a:sym typeface="Wingdings" pitchFamily="2" charset="2"/>
              </a:rPr>
              <a:t>’) | (</a:t>
            </a:r>
            <a:r>
              <a:rPr kumimoji="1" lang="en-US" altLang="ja-JP" sz="2400" dirty="0" err="1" smtClean="0">
                <a:sym typeface="Wingdings" pitchFamily="2" charset="2"/>
              </a:rPr>
              <a:t>v,u</a:t>
            </a:r>
            <a:r>
              <a:rPr kumimoji="1" lang="en-US" altLang="ja-JP" sz="2400" dirty="0" smtClean="0">
                <a:sym typeface="Wingdings" pitchFamily="2" charset="2"/>
              </a:rPr>
              <a:t>)</a:t>
            </a:r>
            <a:r>
              <a:rPr kumimoji="1" lang="ja-JP" altLang="en-US" sz="2400" dirty="0" smtClean="0">
                <a:sym typeface="Wingdings" pitchFamily="2" charset="2"/>
              </a:rPr>
              <a:t>∈</a:t>
            </a:r>
            <a:r>
              <a:rPr kumimoji="1" lang="en-US" altLang="ja-JP" sz="2400" dirty="0" smtClean="0">
                <a:sym typeface="Wingdings" pitchFamily="2" charset="2"/>
              </a:rPr>
              <a:t>E})</a:t>
            </a:r>
            <a:endParaRPr kumimoji="1" lang="ja-JP" altLang="en-US" sz="2400" dirty="0"/>
          </a:p>
        </p:txBody>
      </p:sp>
      <p:sp>
        <p:nvSpPr>
          <p:cNvPr id="8" name="テキスト ボックス 7"/>
          <p:cNvSpPr txBox="1"/>
          <p:nvPr/>
        </p:nvSpPr>
        <p:spPr>
          <a:xfrm>
            <a:off x="4860032" y="1499300"/>
            <a:ext cx="3888432"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kumimoji="1" lang="en-US" altLang="ja-JP" sz="2400" dirty="0" smtClean="0"/>
              <a:t>min  P </a:t>
            </a:r>
            <a:r>
              <a:rPr kumimoji="1" lang="ja-JP" altLang="en-US" sz="2400" dirty="0" smtClean="0"/>
              <a:t>⊂ </a:t>
            </a:r>
            <a:r>
              <a:rPr kumimoji="1" lang="en-US" altLang="ja-JP" sz="2400" dirty="0" smtClean="0"/>
              <a:t>P(V)  where</a:t>
            </a:r>
          </a:p>
          <a:p>
            <a:r>
              <a:rPr kumimoji="1" lang="ja-JP" altLang="en-US" sz="2400" dirty="0" smtClean="0"/>
              <a:t>       </a:t>
            </a:r>
            <a:r>
              <a:rPr kumimoji="1" lang="en-US" altLang="ja-JP" sz="2400" dirty="0" smtClean="0"/>
              <a:t>V = </a:t>
            </a:r>
            <a:r>
              <a:rPr kumimoji="1" lang="en-US" altLang="ja-JP" sz="2400" i="1" dirty="0" smtClean="0"/>
              <a:t>disjoint</a:t>
            </a:r>
            <a:r>
              <a:rPr kumimoji="1" lang="en-US" altLang="ja-JP" sz="2400" dirty="0" smtClean="0"/>
              <a:t> union of P</a:t>
            </a:r>
            <a:r>
              <a:rPr lang="en-US" altLang="ja-JP" sz="2400" dirty="0" smtClean="0"/>
              <a:t> </a:t>
            </a:r>
            <a:br>
              <a:rPr lang="en-US" altLang="ja-JP" sz="2400" dirty="0" smtClean="0"/>
            </a:br>
            <a:r>
              <a:rPr lang="en-US" altLang="ja-JP" sz="2400" dirty="0" smtClean="0"/>
              <a:t>   and  </a:t>
            </a:r>
            <a:r>
              <a:rPr kumimoji="1" lang="ja-JP" altLang="en-US" sz="2400" dirty="0" smtClean="0"/>
              <a:t>∀</a:t>
            </a:r>
            <a:r>
              <a:rPr kumimoji="1" lang="en-US" altLang="ja-JP" sz="2400" dirty="0" smtClean="0"/>
              <a:t>p</a:t>
            </a:r>
            <a:r>
              <a:rPr kumimoji="1" lang="ja-JP" altLang="en-US" sz="2400" dirty="0" smtClean="0"/>
              <a:t>∈</a:t>
            </a:r>
            <a:r>
              <a:rPr kumimoji="1" lang="en-US" altLang="ja-JP" sz="2400" dirty="0" smtClean="0"/>
              <a:t>P.  p </a:t>
            </a:r>
            <a:r>
              <a:rPr lang="en-US" altLang="ja-JP" sz="2400" dirty="0" smtClean="0"/>
              <a:t>is a path</a:t>
            </a:r>
            <a:endParaRPr kumimoji="1" lang="ja-JP" altLang="en-US" sz="1600" dirty="0"/>
          </a:p>
        </p:txBody>
      </p:sp>
      <p:sp>
        <p:nvSpPr>
          <p:cNvPr id="9" name="テキスト ボックス 8"/>
          <p:cNvSpPr txBox="1"/>
          <p:nvPr/>
        </p:nvSpPr>
        <p:spPr>
          <a:xfrm>
            <a:off x="4869500" y="2852936"/>
            <a:ext cx="3878964" cy="190821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ja-JP" sz="2400" dirty="0"/>
              <a:t>|V| - </a:t>
            </a:r>
            <a:r>
              <a:rPr lang="ja-JP" altLang="en-US" sz="2400" dirty="0"/>
              <a:t>最小独立</a:t>
            </a:r>
            <a:r>
              <a:rPr lang="en-US" altLang="ja-JP" sz="2400" dirty="0"/>
              <a:t>Path</a:t>
            </a:r>
            <a:r>
              <a:rPr lang="ja-JP" altLang="en-US" sz="2400" dirty="0" smtClean="0"/>
              <a:t>カバー</a:t>
            </a:r>
            <a:endParaRPr lang="en-US" altLang="ja-JP" sz="2400" dirty="0" smtClean="0"/>
          </a:p>
          <a:p>
            <a:r>
              <a:rPr lang="ja-JP" altLang="en-US" sz="2400" dirty="0" smtClean="0"/>
              <a:t>    ≦ 強制</a:t>
            </a:r>
            <a:r>
              <a:rPr lang="ja-JP" altLang="en-US" sz="2400" dirty="0"/>
              <a:t>二部の最大</a:t>
            </a:r>
            <a:r>
              <a:rPr lang="ja-JP" altLang="en-US" sz="2400" dirty="0" smtClean="0"/>
              <a:t>マッチ </a:t>
            </a:r>
            <a:endParaRPr lang="en-US" altLang="ja-JP" sz="2400" dirty="0" smtClean="0"/>
          </a:p>
          <a:p>
            <a:r>
              <a:rPr lang="en-US" altLang="ja-JP" sz="1400" dirty="0" smtClean="0"/>
              <a:t>Proof: </a:t>
            </a:r>
          </a:p>
          <a:p>
            <a:r>
              <a:rPr lang="ja-JP" altLang="en-US" sz="1400" dirty="0" smtClean="0"/>
              <a:t>独立</a:t>
            </a:r>
            <a:r>
              <a:rPr lang="en-US" altLang="ja-JP" sz="1400" dirty="0" smtClean="0"/>
              <a:t>Path</a:t>
            </a:r>
            <a:r>
              <a:rPr lang="ja-JP" altLang="en-US" sz="1400" dirty="0" smtClean="0"/>
              <a:t>カバーの辺を全部突っ込むとマッチングである。（独立</a:t>
            </a:r>
            <a:r>
              <a:rPr lang="en-US" altLang="ja-JP" sz="1400" dirty="0" smtClean="0"/>
              <a:t>Path</a:t>
            </a:r>
            <a:r>
              <a:rPr lang="ja-JP" altLang="en-US" sz="1400" dirty="0" err="1" smtClean="0"/>
              <a:t>なので</a:t>
            </a:r>
            <a:r>
              <a:rPr lang="ja-JP" altLang="en-US" sz="1400" dirty="0" smtClean="0"/>
              <a:t>枝分かれや合流なし。）</a:t>
            </a:r>
            <a:endParaRPr lang="en-US" altLang="ja-JP" sz="1400" dirty="0" smtClean="0"/>
          </a:p>
          <a:p>
            <a:r>
              <a:rPr lang="en-US" altLang="ja-JP" sz="1400" dirty="0" smtClean="0"/>
              <a:t>k</a:t>
            </a:r>
            <a:r>
              <a:rPr lang="ja-JP" altLang="en-US" sz="1400" dirty="0" smtClean="0"/>
              <a:t>本の独立</a:t>
            </a:r>
            <a:r>
              <a:rPr lang="en-US" altLang="ja-JP" sz="1400" dirty="0" smtClean="0"/>
              <a:t>Path</a:t>
            </a:r>
            <a:r>
              <a:rPr lang="ja-JP" altLang="en-US" sz="1400" dirty="0" smtClean="0"/>
              <a:t>カバー</a:t>
            </a:r>
            <a:r>
              <a:rPr lang="en-US" altLang="ja-JP" sz="1400" dirty="0" smtClean="0"/>
              <a:t>P</a:t>
            </a:r>
            <a:r>
              <a:rPr lang="ja-JP" altLang="en-US" sz="1400" dirty="0" smtClean="0"/>
              <a:t>の頂点数は</a:t>
            </a:r>
            <a:r>
              <a:rPr lang="en-US" altLang="ja-JP" sz="1400" dirty="0" smtClean="0"/>
              <a:t> k+|P| =|V| </a:t>
            </a:r>
            <a:r>
              <a:rPr lang="ja-JP" altLang="en-US" sz="1400" dirty="0" smtClean="0"/>
              <a:t>なので、</a:t>
            </a:r>
            <a:r>
              <a:rPr lang="en-US" altLang="ja-JP" sz="1400" dirty="0" smtClean="0"/>
              <a:t>|V| - k </a:t>
            </a:r>
            <a:r>
              <a:rPr lang="ja-JP" altLang="en-US" sz="1400" dirty="0" smtClean="0"/>
              <a:t>のマッチングがこれで得られる。</a:t>
            </a:r>
            <a:endParaRPr lang="en-US" altLang="ja-JP" sz="1400" dirty="0" smtClean="0"/>
          </a:p>
        </p:txBody>
      </p:sp>
      <p:sp>
        <p:nvSpPr>
          <p:cNvPr id="10" name="テキスト ボックス 9"/>
          <p:cNvSpPr txBox="1"/>
          <p:nvPr/>
        </p:nvSpPr>
        <p:spPr>
          <a:xfrm>
            <a:off x="7751253" y="141395"/>
            <a:ext cx="1278292"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ja-JP" sz="2400" dirty="0" smtClean="0"/>
              <a:t>NP-Hard</a:t>
            </a:r>
          </a:p>
        </p:txBody>
      </p:sp>
      <p:sp>
        <p:nvSpPr>
          <p:cNvPr id="11" name="テキスト ボックス 10"/>
          <p:cNvSpPr txBox="1"/>
          <p:nvPr/>
        </p:nvSpPr>
        <p:spPr>
          <a:xfrm>
            <a:off x="7956376" y="663079"/>
            <a:ext cx="1080120"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altLang="ja-JP" sz="2400" dirty="0" smtClean="0"/>
              <a:t>DAG</a:t>
            </a:r>
            <a:r>
              <a:rPr lang="ja-JP" altLang="en-US" sz="2400" dirty="0" smtClean="0"/>
              <a:t>：</a:t>
            </a:r>
            <a:r>
              <a:rPr lang="en-US" altLang="ja-JP" sz="2400" dirty="0" smtClean="0"/>
              <a:t>P</a:t>
            </a:r>
            <a:endParaRPr lang="en-US" altLang="ja-JP" sz="1600" dirty="0" smtClean="0"/>
          </a:p>
        </p:txBody>
      </p:sp>
      <p:sp>
        <p:nvSpPr>
          <p:cNvPr id="12" name="テキスト ボックス 11"/>
          <p:cNvSpPr txBox="1"/>
          <p:nvPr/>
        </p:nvSpPr>
        <p:spPr>
          <a:xfrm>
            <a:off x="420541" y="3573016"/>
            <a:ext cx="4295475" cy="301621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altLang="ja-JP" sz="1400" dirty="0" smtClean="0"/>
              <a:t>【DAG】</a:t>
            </a:r>
            <a:r>
              <a:rPr lang="en-US" altLang="ja-JP" sz="2400" dirty="0"/>
              <a:t/>
            </a:r>
            <a:br>
              <a:rPr lang="en-US" altLang="ja-JP" sz="2400" dirty="0"/>
            </a:br>
            <a:r>
              <a:rPr lang="en-US" altLang="ja-JP" sz="2400" dirty="0"/>
              <a:t>|V| - </a:t>
            </a:r>
            <a:r>
              <a:rPr lang="ja-JP" altLang="en-US" sz="2400" dirty="0"/>
              <a:t>最小独立</a:t>
            </a:r>
            <a:r>
              <a:rPr lang="en-US" altLang="ja-JP" sz="2400" dirty="0"/>
              <a:t>Path</a:t>
            </a:r>
            <a:r>
              <a:rPr lang="ja-JP" altLang="en-US" sz="2400" dirty="0"/>
              <a:t>カバー</a:t>
            </a:r>
            <a:endParaRPr lang="en-US" altLang="ja-JP" sz="2400" dirty="0"/>
          </a:p>
          <a:p>
            <a:r>
              <a:rPr lang="ja-JP" altLang="en-US" sz="2400" dirty="0"/>
              <a:t>    </a:t>
            </a:r>
            <a:r>
              <a:rPr lang="ja-JP" altLang="en-US" sz="2400" dirty="0" smtClean="0"/>
              <a:t>＝ </a:t>
            </a:r>
            <a:r>
              <a:rPr lang="ja-JP" altLang="en-US" sz="2400" dirty="0"/>
              <a:t>強制二部の最大マッチ </a:t>
            </a:r>
            <a:endParaRPr lang="en-US" altLang="ja-JP" sz="2400" dirty="0"/>
          </a:p>
          <a:p>
            <a:r>
              <a:rPr lang="en-US" altLang="ja-JP" sz="1600" dirty="0" smtClean="0"/>
              <a:t>Proof:</a:t>
            </a:r>
          </a:p>
          <a:p>
            <a:r>
              <a:rPr lang="ja-JP" altLang="en-US" sz="1600" dirty="0" smtClean="0"/>
              <a:t>最大マッチを求めて属す辺をすべてとる。</a:t>
            </a:r>
            <a:endParaRPr lang="en-US" altLang="ja-JP" sz="1600" dirty="0" smtClean="0"/>
          </a:p>
          <a:p>
            <a:r>
              <a:rPr lang="ja-JP" altLang="en-US" sz="1600" dirty="0" smtClean="0"/>
              <a:t>マッチに関われなかった頂点を単独でパスと</a:t>
            </a:r>
            <a:endParaRPr lang="en-US" altLang="ja-JP" sz="1600" dirty="0" smtClean="0"/>
          </a:p>
          <a:p>
            <a:r>
              <a:rPr lang="ja-JP" altLang="en-US" sz="1600" dirty="0" smtClean="0"/>
              <a:t>して入れる。すると独立</a:t>
            </a:r>
            <a:r>
              <a:rPr lang="en-US" altLang="ja-JP" sz="1600" dirty="0" smtClean="0"/>
              <a:t>Path</a:t>
            </a:r>
            <a:r>
              <a:rPr lang="ja-JP" altLang="en-US" sz="1600" dirty="0" smtClean="0"/>
              <a:t>カバーである。</a:t>
            </a:r>
            <a:endParaRPr lang="en-US" altLang="ja-JP" sz="1600" dirty="0" smtClean="0"/>
          </a:p>
          <a:p>
            <a:r>
              <a:rPr lang="ja-JP" altLang="en-US" sz="1600" dirty="0" smtClean="0"/>
              <a:t>・ マッチングなので枝分かれ合流はできない</a:t>
            </a:r>
            <a:endParaRPr lang="en-US" altLang="ja-JP" sz="1600" dirty="0" smtClean="0"/>
          </a:p>
          <a:p>
            <a:r>
              <a:rPr lang="ja-JP" altLang="en-US" sz="1600" dirty="0" smtClean="0"/>
              <a:t>・ </a:t>
            </a:r>
            <a:r>
              <a:rPr lang="en-US" altLang="ja-JP" sz="1600" dirty="0" smtClean="0"/>
              <a:t>DAG</a:t>
            </a:r>
            <a:r>
              <a:rPr lang="ja-JP" altLang="en-US" sz="1600" dirty="0" smtClean="0"/>
              <a:t>なので、サイクルもできない。∴独立</a:t>
            </a:r>
            <a:r>
              <a:rPr lang="en-US" altLang="ja-JP" sz="1600" dirty="0" smtClean="0"/>
              <a:t>Path</a:t>
            </a:r>
          </a:p>
          <a:p>
            <a:r>
              <a:rPr lang="ja-JP" altLang="en-US" sz="1600" dirty="0" smtClean="0"/>
              <a:t>・ カバーなのは構成より。</a:t>
            </a:r>
            <a:endParaRPr lang="en-US" altLang="ja-JP" sz="1600" dirty="0" smtClean="0"/>
          </a:p>
          <a:p>
            <a:r>
              <a:rPr lang="ja-JP" altLang="en-US" sz="1600" dirty="0"/>
              <a:t>サイズ</a:t>
            </a:r>
            <a:r>
              <a:rPr lang="ja-JP" altLang="en-US" sz="1600" dirty="0" smtClean="0"/>
              <a:t>は → の議論より。</a:t>
            </a:r>
            <a:endParaRPr lang="en-US" altLang="ja-JP" sz="1600" dirty="0" smtClean="0"/>
          </a:p>
        </p:txBody>
      </p:sp>
    </p:spTree>
    <p:extLst>
      <p:ext uri="{BB962C8B-B14F-4D97-AF65-F5344CB8AC3E}">
        <p14:creationId xmlns:p14="http://schemas.microsoft.com/office/powerpoint/2010/main" val="227111490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302</TotalTime>
  <Words>888</Words>
  <Application>Microsoft Office PowerPoint</Application>
  <PresentationFormat>画面に合わせる (4:3)</PresentationFormat>
  <Paragraphs>153</Paragraphs>
  <Slides>9</Slides>
  <Notes>0</Notes>
  <HiddenSlides>0</HiddenSlides>
  <MMClips>0</MMClips>
  <ScaleCrop>false</ScaleCrop>
  <HeadingPairs>
    <vt:vector size="4" baseType="variant">
      <vt:variant>
        <vt:lpstr>テーマ</vt:lpstr>
      </vt:variant>
      <vt:variant>
        <vt:i4>1</vt:i4>
      </vt:variant>
      <vt:variant>
        <vt:lpstr>スライド タイトル</vt:lpstr>
      </vt:variant>
      <vt:variant>
        <vt:i4>9</vt:i4>
      </vt:variant>
    </vt:vector>
  </HeadingPairs>
  <TitlesOfParts>
    <vt:vector size="10" baseType="lpstr">
      <vt:lpstr>Office テーマ</vt:lpstr>
      <vt:lpstr>PowerPoint プレゼンテーション</vt:lpstr>
      <vt:lpstr>二部グラフ</vt:lpstr>
      <vt:lpstr>PowerPoint プレゼンテーション</vt:lpstr>
      <vt:lpstr>最大マッチ （最大独立辺集合）</vt:lpstr>
      <vt:lpstr>最小点カバー</vt:lpstr>
      <vt:lpstr>最大独立点集合</vt:lpstr>
      <vt:lpstr>最小辺カバー</vt:lpstr>
      <vt:lpstr>最小独立Pathカバー  (有向グラフ ; 無向でも二重化するだけ)</vt:lpstr>
      <vt:lpstr>最小独立Pathカバー</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kinaba</dc:creator>
  <cp:lastModifiedBy>kinaba</cp:lastModifiedBy>
  <cp:revision>50</cp:revision>
  <dcterms:created xsi:type="dcterms:W3CDTF">2011-02-10T05:49:40Z</dcterms:created>
  <dcterms:modified xsi:type="dcterms:W3CDTF">2012-10-11T11:47:23Z</dcterms:modified>
</cp:coreProperties>
</file>