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2011/9/18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2011/9/18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2011/9/18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2011/9/18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2011/9/18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2011/9/18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2011/9/18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2011/9/18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2011/9/18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2011/9/18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2011/9/18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2011/9/18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kinaba\AppData\Local\Microsoft\Windows\Temporary Internet Files\Content.IE5\E5GCK6YQ\MC900331503[1].wmf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668345" y="144462"/>
            <a:ext cx="1367706" cy="2200817"/>
          </a:xfrm>
          <a:prstGeom prst="rect">
            <a:avLst/>
          </a:prstGeom>
          <a:noFill/>
        </p:spPr>
      </p:pic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>
          <a:xfrm>
            <a:off x="107504" y="44624"/>
            <a:ext cx="8712968" cy="68580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ja-JP" altLang="en-US" dirty="0" smtClean="0">
                <a:solidFill>
                  <a:srgbClr val="FF0000"/>
                </a:solidFill>
                <a:latin typeface="HGP創英角ﾎﾟｯﾌﾟ体" pitchFamily="50" charset="-128"/>
                <a:ea typeface="HGP創英角ﾎﾟｯﾌﾟ体" pitchFamily="50" charset="-128"/>
              </a:rPr>
              <a:t>全探索を忘れるな</a:t>
            </a:r>
            <a:endParaRPr lang="en-US" altLang="ja-JP" dirty="0">
              <a:solidFill>
                <a:srgbClr val="FF000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まずは何をさておき「全通り試す」計算の計算量を確認</a:t>
            </a:r>
            <a:endParaRPr lang="en-US" altLang="ja-JP" dirty="0"/>
          </a:p>
          <a:p>
            <a:pPr>
              <a:buNone/>
            </a:pPr>
            <a:r>
              <a:rPr lang="ja-JP" altLang="en-US" dirty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凸関数じゃないですか </a:t>
            </a:r>
            <a:r>
              <a:rPr lang="en-US" altLang="ja-JP" sz="2600" dirty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(</a:t>
            </a:r>
            <a:r>
              <a:rPr lang="ja-JP" altLang="en-US" sz="2600" dirty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最大値</a:t>
            </a:r>
            <a:r>
              <a:rPr lang="en-US" altLang="ja-JP" sz="2600" dirty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/</a:t>
            </a:r>
            <a:r>
              <a:rPr lang="ja-JP" altLang="en-US" sz="2600" dirty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最小値を求める問題</a:t>
            </a:r>
            <a:r>
              <a:rPr lang="en-US" altLang="ja-JP" sz="2600" dirty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)</a:t>
            </a:r>
            <a:endParaRPr lang="ja-JP" altLang="en-US" dirty="0"/>
          </a:p>
          <a:p>
            <a:pPr lvl="1">
              <a:buNone/>
            </a:pPr>
            <a:r>
              <a:rPr lang="ja-JP" altLang="en-US" dirty="0"/>
              <a:t>最大値</a:t>
            </a:r>
            <a:r>
              <a:rPr lang="en-US" altLang="ja-JP" dirty="0"/>
              <a:t>/</a:t>
            </a:r>
            <a:r>
              <a:rPr lang="ja-JP" altLang="en-US" dirty="0"/>
              <a:t>最小値は凸関数なら賢さ不要で数値的に三分探索できる</a:t>
            </a:r>
            <a:endParaRPr lang="en-US" altLang="ja-JP" dirty="0"/>
          </a:p>
          <a:p>
            <a:pPr>
              <a:buNone/>
            </a:pPr>
            <a:r>
              <a:rPr lang="ja-JP" altLang="en-US" dirty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目的関数を固定する </a:t>
            </a:r>
            <a:r>
              <a:rPr lang="en-US" altLang="ja-JP" sz="2600" dirty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(</a:t>
            </a:r>
            <a:r>
              <a:rPr lang="ja-JP" altLang="en-US" sz="2600" dirty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最大値</a:t>
            </a:r>
            <a:r>
              <a:rPr lang="en-US" altLang="ja-JP" sz="2600" dirty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/</a:t>
            </a:r>
            <a:r>
              <a:rPr lang="ja-JP" altLang="en-US" sz="2600" dirty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最小値を最小</a:t>
            </a:r>
            <a:r>
              <a:rPr lang="en-US" altLang="ja-JP" sz="2600" dirty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/</a:t>
            </a:r>
            <a:r>
              <a:rPr lang="ja-JP" altLang="en-US" sz="2600" dirty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最大化する問題</a:t>
            </a:r>
            <a:r>
              <a:rPr lang="en-US" altLang="ja-JP" sz="2600" dirty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)</a:t>
            </a:r>
            <a:endParaRPr lang="en-US" altLang="ja-JP" dirty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/>
              <a:t> 「最小値 </a:t>
            </a:r>
            <a:r>
              <a:rPr lang="en-US" altLang="ja-JP" dirty="0"/>
              <a:t>x </a:t>
            </a:r>
            <a:r>
              <a:rPr lang="ja-JP" altLang="en-US" dirty="0"/>
              <a:t>にできる？」という問題なら簡単に </a:t>
            </a:r>
            <a:r>
              <a:rPr lang="en-US" altLang="ja-JP" dirty="0"/>
              <a:t>yes/no </a:t>
            </a:r>
            <a:r>
              <a:rPr lang="ja-JP" altLang="en-US" dirty="0"/>
              <a:t>答えられる？</a:t>
            </a:r>
          </a:p>
          <a:p>
            <a:pPr lvl="1">
              <a:buNone/>
            </a:pPr>
            <a:r>
              <a:rPr lang="ja-JP" altLang="en-US" dirty="0"/>
              <a:t>ならば </a:t>
            </a:r>
            <a:r>
              <a:rPr lang="en-US" altLang="ja-JP" dirty="0"/>
              <a:t>x </a:t>
            </a:r>
            <a:r>
              <a:rPr lang="ja-JP" altLang="en-US" dirty="0"/>
              <a:t>を全探索。単調ならば二分探索。</a:t>
            </a:r>
          </a:p>
          <a:p>
            <a:pPr>
              <a:buNone/>
            </a:pPr>
            <a:r>
              <a:rPr lang="ja-JP" altLang="en-US" dirty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前から順に固定する </a:t>
            </a:r>
            <a:r>
              <a:rPr lang="en-US" altLang="ja-JP" sz="2600" dirty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(</a:t>
            </a:r>
            <a:r>
              <a:rPr lang="ja-JP" altLang="en-US" sz="2600" dirty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辞書順最小を求める問題</a:t>
            </a:r>
            <a:r>
              <a:rPr lang="en-US" altLang="ja-JP" sz="2600" dirty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)</a:t>
            </a:r>
            <a:endParaRPr lang="en-US" altLang="ja-JP" dirty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/>
              <a:t>「</a:t>
            </a:r>
            <a:r>
              <a:rPr lang="en-US" altLang="ja-JP" dirty="0"/>
              <a:t>1</a:t>
            </a:r>
            <a:r>
              <a:rPr lang="ja-JP" altLang="en-US" dirty="0"/>
              <a:t>文字目を</a:t>
            </a:r>
            <a:r>
              <a:rPr lang="en-US" altLang="ja-JP" dirty="0"/>
              <a:t>a</a:t>
            </a:r>
            <a:r>
              <a:rPr lang="ja-JP" altLang="en-US" dirty="0"/>
              <a:t>にしたら解がある？ない？」を繰返し１文字ずつ決める</a:t>
            </a:r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黙って</a:t>
            </a: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グラフにしてみよう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探索→状態</a:t>
            </a:r>
            <a:r>
              <a:rPr lang="ja-JP" altLang="en-US" dirty="0" smtClean="0"/>
              <a:t>空間がグラフ</a:t>
            </a:r>
            <a:r>
              <a:rPr lang="ja-JP" altLang="en-US" dirty="0" smtClean="0"/>
              <a:t>。グループ</a:t>
            </a:r>
            <a:r>
              <a:rPr lang="ja-JP" altLang="en-US" dirty="0" smtClean="0"/>
              <a:t>分け→最小カット</a:t>
            </a:r>
            <a:r>
              <a:rPr lang="ja-JP" altLang="en-US" dirty="0" smtClean="0"/>
              <a:t>。整数→</a:t>
            </a:r>
            <a:r>
              <a:rPr lang="en-US" altLang="ja-JP" dirty="0" smtClean="0"/>
              <a:t>mod </a:t>
            </a:r>
            <a:r>
              <a:rPr lang="en-US" altLang="ja-JP" dirty="0" smtClean="0"/>
              <a:t>N </a:t>
            </a:r>
            <a:r>
              <a:rPr lang="ja-JP" altLang="en-US" dirty="0" smtClean="0"/>
              <a:t>で </a:t>
            </a:r>
            <a:r>
              <a:rPr lang="en-US" altLang="ja-JP" dirty="0" smtClean="0"/>
              <a:t>N </a:t>
            </a:r>
            <a:r>
              <a:rPr lang="ja-JP" altLang="en-US" dirty="0" smtClean="0"/>
              <a:t>点</a:t>
            </a:r>
            <a:r>
              <a:rPr lang="ja-JP" altLang="en-US" dirty="0" smtClean="0"/>
              <a:t>グラフ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二部グラフではないですか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特に二部グラフにならないか注意深く観察しよう。チェス盤白黒など</a:t>
            </a:r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条件</a:t>
            </a: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反転してみよう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「○○を満たす物は何個？」 → 「○○を満たさないものは何個？」</a:t>
            </a:r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期待値ならば</a:t>
            </a: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線形性 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/>
              <a:t>即座に問題</a:t>
            </a:r>
            <a:r>
              <a:rPr lang="ja-JP" altLang="en-US" dirty="0" smtClean="0"/>
              <a:t>を分解 </a:t>
            </a:r>
            <a:r>
              <a:rPr lang="en-US" altLang="ja-JP" dirty="0" smtClean="0"/>
              <a:t>E(</a:t>
            </a:r>
            <a:r>
              <a:rPr lang="en-US" altLang="ja-JP" dirty="0" err="1" smtClean="0"/>
              <a:t>aX+bY</a:t>
            </a:r>
            <a:r>
              <a:rPr lang="en-US" altLang="ja-JP" dirty="0" smtClean="0"/>
              <a:t>) = </a:t>
            </a:r>
            <a:r>
              <a:rPr lang="en-US" altLang="ja-JP" dirty="0" err="1" smtClean="0"/>
              <a:t>aE</a:t>
            </a:r>
            <a:r>
              <a:rPr lang="en-US" altLang="ja-JP" dirty="0" smtClean="0"/>
              <a:t>(X) + </a:t>
            </a:r>
            <a:r>
              <a:rPr lang="en-US" altLang="ja-JP" dirty="0" err="1" smtClean="0"/>
              <a:t>bE</a:t>
            </a:r>
            <a:r>
              <a:rPr lang="en-US" altLang="ja-JP" dirty="0" smtClean="0"/>
              <a:t>(Y)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小さいところで規則を探す 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(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数学ゲー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)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小さい入力を全探索して眺める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創英角ﾎﾟｯﾌﾟ体" pitchFamily="49" charset="-128"/>
                <a:ea typeface="HG創英角ﾎﾟｯﾌﾟ体" pitchFamily="49" charset="-128"/>
              </a:rPr>
              <a:t>巨大なメモ化は</a:t>
            </a:r>
            <a:r>
              <a:rPr lang="en-US" altLang="ja-JP" dirty="0" smtClean="0">
                <a:solidFill>
                  <a:srgbClr val="00B050"/>
                </a:solidFill>
                <a:latin typeface="HG創英角ﾎﾟｯﾌﾟ体" pitchFamily="49" charset="-128"/>
                <a:ea typeface="HG創英角ﾎﾟｯﾌﾟ体" pitchFamily="49" charset="-128"/>
              </a:rPr>
              <a:t>map</a:t>
            </a:r>
            <a:r>
              <a:rPr lang="ja-JP" altLang="en-US" dirty="0" smtClean="0">
                <a:solidFill>
                  <a:srgbClr val="00B050"/>
                </a:solidFill>
                <a:latin typeface="HG創英角ﾎﾟｯﾌﾟ体" pitchFamily="49" charset="-128"/>
                <a:ea typeface="HG創英角ﾎﾟｯﾌﾟ体" pitchFamily="49" charset="-128"/>
              </a:rPr>
              <a:t>にしない</a:t>
            </a:r>
            <a:r>
              <a:rPr lang="en-US" altLang="ja-JP" dirty="0" smtClean="0">
                <a:solidFill>
                  <a:srgbClr val="00B050"/>
                </a:solidFill>
                <a:latin typeface="HG創英角ﾎﾟｯﾌﾟ体" pitchFamily="49" charset="-128"/>
                <a:ea typeface="HG創英角ﾎﾟｯﾌﾟ体" pitchFamily="49" charset="-128"/>
              </a:rPr>
              <a:t>!</a:t>
            </a:r>
            <a:endParaRPr lang="en-US" dirty="0" smtClean="0">
              <a:solidFill>
                <a:srgbClr val="00B050"/>
              </a:solidFill>
              <a:latin typeface="HG創英角ﾎﾟｯﾌﾟ体" pitchFamily="49" charset="-128"/>
              <a:ea typeface="HG創英角ﾎﾟｯﾌﾟ体" pitchFamily="49" charset="-128"/>
            </a:endParaRPr>
          </a:p>
          <a:p>
            <a:pPr lvl="1">
              <a:buNone/>
            </a:pPr>
            <a:r>
              <a:rPr lang="ja-JP" altLang="en-US" dirty="0" smtClean="0"/>
              <a:t>配列にすると</a:t>
            </a:r>
            <a:r>
              <a:rPr lang="en-US" altLang="ja-JP" dirty="0" smtClean="0"/>
              <a:t>20</a:t>
            </a:r>
            <a:r>
              <a:rPr lang="ja-JP" altLang="en-US" dirty="0" smtClean="0"/>
              <a:t>倍は</a:t>
            </a:r>
            <a:r>
              <a:rPr lang="ja-JP" altLang="en-US" dirty="0" smtClean="0"/>
              <a:t>速い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創英角ﾎﾟｯﾌﾟ体" pitchFamily="49" charset="-128"/>
                <a:ea typeface="HG創英角ﾎﾟｯﾌﾟ体" pitchFamily="49" charset="-128"/>
              </a:rPr>
              <a:t>無根拠決めつけ全探索</a:t>
            </a:r>
            <a:endParaRPr lang="en-US" altLang="ja-JP" dirty="0">
              <a:solidFill>
                <a:srgbClr val="00B050"/>
              </a:solidFill>
              <a:latin typeface="HG創英角ﾎﾟｯﾌﾟ体" pitchFamily="49" charset="-128"/>
              <a:ea typeface="HG創英角ﾎﾟｯﾌﾟ体" pitchFamily="49" charset="-128"/>
            </a:endParaRPr>
          </a:p>
          <a:p>
            <a:pPr lvl="1">
              <a:buNone/>
            </a:pPr>
            <a:r>
              <a:rPr lang="ja-JP" altLang="en-US" sz="1900" dirty="0" smtClean="0"/>
              <a:t>実はこのケースだけ考えれば十分なのでは？と決めつけ突撃</a:t>
            </a:r>
            <a:endParaRPr lang="en-US" altLang="ja-JP" sz="1900" dirty="0" smtClean="0"/>
          </a:p>
          <a:p>
            <a:pPr lvl="1">
              <a:buNone/>
            </a:pPr>
            <a:r>
              <a:rPr lang="ja-JP" altLang="en-US" sz="1900" dirty="0"/>
              <a:t>するとき</a:t>
            </a:r>
            <a:r>
              <a:rPr lang="ja-JP" altLang="en-US" sz="1900" dirty="0" smtClean="0"/>
              <a:t>は、計算時間の許す限り他のケースも調べるコードを書く</a:t>
            </a:r>
            <a:endParaRPr lang="en-US" altLang="ja-JP" dirty="0"/>
          </a:p>
          <a:p>
            <a:pPr lvl="1">
              <a:buNone/>
            </a:pPr>
            <a:endParaRPr lang="en-US" dirty="0"/>
          </a:p>
        </p:txBody>
      </p:sp>
      <p:graphicFrame>
        <p:nvGraphicFramePr>
          <p:cNvPr id="6" name="コンテンツ プレースホル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9452626"/>
              </p:ext>
            </p:extLst>
          </p:nvPr>
        </p:nvGraphicFramePr>
        <p:xfrm>
          <a:off x="4829802" y="4581128"/>
          <a:ext cx="4206694" cy="1981200"/>
        </p:xfrm>
        <a:graphic>
          <a:graphicData uri="http://schemas.openxmlformats.org/drawingml/2006/table">
            <a:tbl>
              <a:tblPr firstCol="1" bandRow="1">
                <a:tableStyleId>{F5AB1C69-6EDB-4FF4-983F-18BD219EF322}</a:tableStyleId>
              </a:tblPr>
              <a:tblGrid>
                <a:gridCol w="746541"/>
                <a:gridCol w="1937324"/>
                <a:gridCol w="1522829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r>
                        <a:rPr lang="en-US" sz="2000" baseline="30000" dirty="0" smtClean="0"/>
                        <a:t>4</a:t>
                      </a:r>
                      <a:endParaRPr lang="en-US" sz="20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60</a:t>
                      </a:r>
                      <a:r>
                        <a:rPr lang="en-US" sz="2000" baseline="30000" dirty="0" smtClean="0"/>
                        <a:t>4</a:t>
                      </a:r>
                      <a:r>
                        <a:rPr lang="en-US" sz="2000" dirty="0" smtClean="0"/>
                        <a:t> </a:t>
                      </a:r>
                      <a:r>
                        <a:rPr lang="ja-JP" altLang="en-US" sz="2000" dirty="0" smtClean="0"/>
                        <a:t>≒ </a:t>
                      </a:r>
                      <a:r>
                        <a:rPr lang="en-US" sz="2000" dirty="0" smtClean="0"/>
                        <a:t>1300</a:t>
                      </a:r>
                      <a:r>
                        <a:rPr lang="ja-JP" altLang="en-US" sz="2000" dirty="0" smtClean="0"/>
                        <a:t>万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r>
                        <a:rPr lang="en-US" sz="2000" baseline="30000" dirty="0" smtClean="0"/>
                        <a:t>5</a:t>
                      </a:r>
                      <a:endParaRPr lang="en-US" sz="20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25</a:t>
                      </a:r>
                      <a:r>
                        <a:rPr lang="en-US" sz="2000" baseline="30000" dirty="0" smtClean="0"/>
                        <a:t>5</a:t>
                      </a:r>
                      <a:r>
                        <a:rPr lang="en-US" sz="2000" dirty="0" smtClean="0"/>
                        <a:t> </a:t>
                      </a:r>
                      <a:r>
                        <a:rPr lang="ja-JP" altLang="en-US" sz="2000" dirty="0" smtClean="0"/>
                        <a:t>≒ </a:t>
                      </a:r>
                      <a:r>
                        <a:rPr lang="en-US" altLang="ja-JP" sz="2000" dirty="0" smtClean="0"/>
                        <a:t>1000</a:t>
                      </a:r>
                      <a:r>
                        <a:rPr lang="ja-JP" altLang="en-US" sz="2000" dirty="0" smtClean="0"/>
                        <a:t>万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000" dirty="0" smtClean="0"/>
                        <a:t>Σ </a:t>
                      </a:r>
                      <a:r>
                        <a:rPr lang="en-US" sz="2000" dirty="0" err="1" smtClean="0"/>
                        <a:t>n</a:t>
                      </a:r>
                      <a:r>
                        <a:rPr lang="en-US" sz="2000" baseline="30000" dirty="0" err="1" smtClean="0"/>
                        <a:t>k</a:t>
                      </a:r>
                      <a:endParaRPr lang="en-US" sz="20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000" dirty="0" smtClean="0"/>
                        <a:t>Σ&lt;</a:t>
                      </a:r>
                      <a:r>
                        <a:rPr lang="en-US" altLang="ja-JP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40</a:t>
                      </a:r>
                      <a:r>
                        <a:rPr lang="en-US" altLang="ja-JP" sz="2000" baseline="30000" dirty="0" smtClean="0"/>
                        <a:t>4</a:t>
                      </a:r>
                      <a:r>
                        <a:rPr lang="ja-JP" altLang="en-US" sz="2000" dirty="0" smtClean="0"/>
                        <a:t>≒</a:t>
                      </a:r>
                      <a:r>
                        <a:rPr lang="en-US" altLang="ja-JP" sz="2000" dirty="0" smtClean="0"/>
                        <a:t>2000</a:t>
                      </a:r>
                      <a:r>
                        <a:rPr lang="ja-JP" altLang="en-US" sz="2000" dirty="0" smtClean="0"/>
                        <a:t>万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dirty="0" smtClean="0"/>
                        <a:t>≒ </a:t>
                      </a:r>
                      <a:r>
                        <a:rPr lang="en-US" sz="2000" dirty="0" smtClean="0"/>
                        <a:t>n</a:t>
                      </a:r>
                      <a:r>
                        <a:rPr lang="en-US" sz="2000" baseline="30000" dirty="0" smtClean="0"/>
                        <a:t>k+1</a:t>
                      </a:r>
                      <a:r>
                        <a:rPr lang="en-US" sz="2000" dirty="0" smtClean="0"/>
                        <a:t> / k+1</a:t>
                      </a: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r>
                        <a:rPr lang="en-US" sz="2000" baseline="30000" dirty="0" smtClean="0"/>
                        <a:t>n</a:t>
                      </a:r>
                      <a:endParaRPr lang="en-US" sz="20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r>
                        <a:rPr lang="en-US" sz="2000" b="1" baseline="30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15</a:t>
                      </a:r>
                      <a:r>
                        <a:rPr lang="en-US" sz="2000" dirty="0" smtClean="0"/>
                        <a:t> </a:t>
                      </a:r>
                      <a:r>
                        <a:rPr lang="ja-JP" altLang="en-US" sz="2000" dirty="0" smtClean="0"/>
                        <a:t>≒ </a:t>
                      </a:r>
                      <a:r>
                        <a:rPr lang="en-US" altLang="ja-JP" sz="2000" dirty="0" smtClean="0"/>
                        <a:t>1500</a:t>
                      </a:r>
                      <a:r>
                        <a:rPr lang="ja-JP" altLang="en-US" sz="2000" dirty="0" smtClean="0"/>
                        <a:t>万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-25000" dirty="0" smtClean="0"/>
                        <a:t>2n</a:t>
                      </a:r>
                      <a:r>
                        <a:rPr lang="en-US" sz="2000" dirty="0" smtClean="0"/>
                        <a:t>C </a:t>
                      </a:r>
                      <a:r>
                        <a:rPr lang="en-US" sz="2000" baseline="-25000" dirty="0" smtClean="0"/>
                        <a:t>n</a:t>
                      </a:r>
                      <a:endParaRPr lang="en-US" sz="20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baseline="-25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26</a:t>
                      </a:r>
                      <a:r>
                        <a:rPr lang="en-US" sz="2000" dirty="0" smtClean="0"/>
                        <a:t>C</a:t>
                      </a:r>
                      <a:r>
                        <a:rPr lang="en-US" sz="2000" baseline="-25000" dirty="0" smtClean="0"/>
                        <a:t>13</a:t>
                      </a:r>
                      <a:r>
                        <a:rPr lang="en-US" sz="2000" dirty="0" smtClean="0"/>
                        <a:t> </a:t>
                      </a:r>
                      <a:r>
                        <a:rPr lang="ja-JP" altLang="en-US" sz="2000" dirty="0" smtClean="0"/>
                        <a:t>≒ </a:t>
                      </a:r>
                      <a:r>
                        <a:rPr lang="en-US" altLang="ja-JP" sz="2000" dirty="0" smtClean="0"/>
                        <a:t>1000</a:t>
                      </a:r>
                      <a:r>
                        <a:rPr lang="ja-JP" altLang="en-US" sz="2000" dirty="0" smtClean="0"/>
                        <a:t>万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000" dirty="0" smtClean="0"/>
                        <a:t>≒</a:t>
                      </a:r>
                      <a:r>
                        <a:rPr lang="ja-JP" altLang="en-US" sz="2000" baseline="0" dirty="0" smtClean="0"/>
                        <a:t> </a:t>
                      </a:r>
                      <a:r>
                        <a:rPr lang="en-US" altLang="ja-JP" sz="2000" dirty="0" smtClean="0"/>
                        <a:t>2</a:t>
                      </a:r>
                      <a:r>
                        <a:rPr lang="en-US" altLang="ja-JP" sz="2000" baseline="30000" dirty="0" smtClean="0"/>
                        <a:t>n</a:t>
                      </a:r>
                      <a:r>
                        <a:rPr lang="en-US" altLang="ja-JP" sz="2000" baseline="0" dirty="0" smtClean="0"/>
                        <a:t> / </a:t>
                      </a:r>
                      <a:r>
                        <a:rPr lang="ja-JP" altLang="en-US" sz="2000" baseline="0" dirty="0" smtClean="0"/>
                        <a:t>√</a:t>
                      </a:r>
                      <a:r>
                        <a:rPr lang="en-US" altLang="ja-JP" sz="2000" baseline="0" dirty="0" smtClean="0"/>
                        <a:t>n</a:t>
                      </a:r>
                      <a:endParaRPr lang="en-US" sz="20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313</Words>
  <Application>Microsoft Office PowerPoint</Application>
  <PresentationFormat>画面に合わせる (4:3)</PresentationFormat>
  <Paragraphs>36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kinaba</dc:creator>
  <cp:lastModifiedBy>kinaba</cp:lastModifiedBy>
  <cp:revision>33</cp:revision>
  <dcterms:created xsi:type="dcterms:W3CDTF">2011-02-10T05:49:40Z</dcterms:created>
  <dcterms:modified xsi:type="dcterms:W3CDTF">2011-09-18T05:23:01Z</dcterms:modified>
</cp:coreProperties>
</file>