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2011/2/11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2011/2/11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2011/2/11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2011/2/11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2011/2/11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2011/2/11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2011/2/11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2011/2/11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2011/2/11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2011/2/11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2011/2/11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2011/2/11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kinaba\AppData\Local\Microsoft\Windows\Temporary Internet Files\Content.IE5\E5GCK6YQ\MC900331503[1].wmf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668345" y="144462"/>
            <a:ext cx="1367706" cy="2200817"/>
          </a:xfrm>
          <a:prstGeom prst="rect">
            <a:avLst/>
          </a:prstGeom>
          <a:noFill/>
        </p:spPr>
      </p:pic>
      <p:sp>
        <p:nvSpPr>
          <p:cNvPr id="5" name="コンテンツ プレースホルダ 4"/>
          <p:cNvSpPr>
            <a:spLocks noGrp="1"/>
          </p:cNvSpPr>
          <p:nvPr>
            <p:ph idx="1"/>
          </p:nvPr>
        </p:nvSpPr>
        <p:spPr>
          <a:xfrm>
            <a:off x="107504" y="116632"/>
            <a:ext cx="8712968" cy="674136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黙ってグラフにしてみよう</a:t>
            </a:r>
            <a:endParaRPr lang="en-US" altLang="ja-JP" dirty="0" smtClean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ja-JP" altLang="en-US" dirty="0" smtClean="0"/>
              <a:t>探索なら状態空間がグラフ。最適にグループ分け→最小カット。</a:t>
            </a:r>
            <a:endParaRPr lang="en-US" altLang="ja-JP" dirty="0" smtClean="0"/>
          </a:p>
          <a:p>
            <a:pPr lvl="1">
              <a:buNone/>
            </a:pPr>
            <a:r>
              <a:rPr lang="ja-JP" altLang="en-US" dirty="0" smtClean="0"/>
              <a:t>数論問題なら </a:t>
            </a:r>
            <a:r>
              <a:rPr lang="en-US" altLang="ja-JP" dirty="0" smtClean="0"/>
              <a:t>mod N </a:t>
            </a:r>
            <a:r>
              <a:rPr lang="ja-JP" altLang="en-US" dirty="0" smtClean="0"/>
              <a:t>で </a:t>
            </a:r>
            <a:r>
              <a:rPr lang="en-US" altLang="ja-JP" dirty="0" smtClean="0"/>
              <a:t>N </a:t>
            </a:r>
            <a:r>
              <a:rPr lang="ja-JP" altLang="en-US" dirty="0" smtClean="0"/>
              <a:t>点グラフ！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二部グラフではないですか</a:t>
            </a:r>
            <a:endParaRPr lang="en-US" altLang="ja-JP" dirty="0" smtClean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ja-JP" altLang="en-US" dirty="0" smtClean="0"/>
              <a:t>特に二部グラフにならないか注意深く観察しよう。チェス盤白黒など</a:t>
            </a:r>
          </a:p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凸関数じゃないですか 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(</a:t>
            </a:r>
            <a:r>
              <a:rPr lang="ja-JP" altLang="en-US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最大値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/</a:t>
            </a:r>
            <a:r>
              <a:rPr lang="ja-JP" altLang="en-US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最小値を求める問題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)</a:t>
            </a:r>
            <a:endParaRPr lang="ja-JP" altLang="en-US" dirty="0" smtClean="0"/>
          </a:p>
          <a:p>
            <a:pPr lvl="1">
              <a:buNone/>
            </a:pPr>
            <a:r>
              <a:rPr lang="ja-JP" altLang="en-US" dirty="0" smtClean="0"/>
              <a:t>最大値</a:t>
            </a:r>
            <a:r>
              <a:rPr lang="en-US" altLang="ja-JP" dirty="0" smtClean="0"/>
              <a:t>/</a:t>
            </a:r>
            <a:r>
              <a:rPr lang="ja-JP" altLang="en-US" dirty="0" smtClean="0"/>
              <a:t>最小値は凸関数なら賢さ不要で数値的に三分探索できる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目的関数を固定する 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(</a:t>
            </a:r>
            <a:r>
              <a:rPr lang="ja-JP" altLang="en-US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最大値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/</a:t>
            </a:r>
            <a:r>
              <a:rPr lang="ja-JP" altLang="en-US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最小値を最小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/</a:t>
            </a:r>
            <a:r>
              <a:rPr lang="ja-JP" altLang="en-US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最大化する問題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)</a:t>
            </a:r>
            <a:endParaRPr lang="en-US" altLang="ja-JP" dirty="0" smtClean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ja-JP" altLang="en-US" dirty="0" smtClean="0"/>
              <a:t> 「最小値 </a:t>
            </a:r>
            <a:r>
              <a:rPr lang="en-US" altLang="ja-JP" dirty="0" smtClean="0"/>
              <a:t>x </a:t>
            </a:r>
            <a:r>
              <a:rPr lang="ja-JP" altLang="en-US" dirty="0" smtClean="0"/>
              <a:t>にできる？」という問題なら簡単に </a:t>
            </a:r>
            <a:r>
              <a:rPr lang="en-US" altLang="ja-JP" dirty="0" smtClean="0"/>
              <a:t>yes/no </a:t>
            </a:r>
            <a:r>
              <a:rPr lang="ja-JP" altLang="en-US" dirty="0" smtClean="0"/>
              <a:t>答えられる？</a:t>
            </a:r>
          </a:p>
          <a:p>
            <a:pPr lvl="1">
              <a:buNone/>
            </a:pPr>
            <a:r>
              <a:rPr lang="ja-JP" altLang="en-US" dirty="0" smtClean="0"/>
              <a:t>ならば </a:t>
            </a:r>
            <a:r>
              <a:rPr lang="en-US" altLang="ja-JP" dirty="0" smtClean="0"/>
              <a:t>x </a:t>
            </a:r>
            <a:r>
              <a:rPr lang="ja-JP" altLang="en-US" dirty="0" smtClean="0"/>
              <a:t>を全探索。単調ならば二分探索。</a:t>
            </a:r>
          </a:p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前から順に固定する 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(</a:t>
            </a:r>
            <a:r>
              <a:rPr lang="ja-JP" altLang="en-US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辞書順最小を求める問題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)</a:t>
            </a:r>
            <a:endParaRPr lang="en-US" altLang="ja-JP" dirty="0" smtClean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ja-JP" altLang="en-US" dirty="0" smtClean="0"/>
              <a:t>「</a:t>
            </a:r>
            <a:r>
              <a:rPr lang="en-US" altLang="ja-JP" dirty="0" smtClean="0"/>
              <a:t>1</a:t>
            </a:r>
            <a:r>
              <a:rPr lang="ja-JP" altLang="en-US" dirty="0" smtClean="0"/>
              <a:t>文字目を</a:t>
            </a:r>
            <a:r>
              <a:rPr lang="en-US" altLang="ja-JP" dirty="0" smtClean="0"/>
              <a:t>a</a:t>
            </a:r>
            <a:r>
              <a:rPr lang="ja-JP" altLang="en-US" dirty="0" smtClean="0"/>
              <a:t>にしたら解がある？ない？」を繰返し１文字ずつ決める</a:t>
            </a:r>
          </a:p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条件反転してみよう</a:t>
            </a:r>
            <a:endParaRPr lang="en-US" altLang="ja-JP" dirty="0" smtClean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ja-JP" altLang="en-US" dirty="0" smtClean="0"/>
              <a:t>「○○を満たす物は何個？」 → 「○○を満たさないものは何個？」</a:t>
            </a:r>
          </a:p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期待値ならば線形性</a:t>
            </a:r>
            <a:endParaRPr lang="en-US" altLang="ja-JP" dirty="0" smtClean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en-US" altLang="ja-JP" dirty="0" smtClean="0"/>
              <a:t>E(</a:t>
            </a:r>
            <a:r>
              <a:rPr lang="en-US" altLang="ja-JP" dirty="0" err="1" smtClean="0"/>
              <a:t>aX+bY</a:t>
            </a:r>
            <a:r>
              <a:rPr lang="en-US" altLang="ja-JP" dirty="0" smtClean="0"/>
              <a:t>) = </a:t>
            </a:r>
            <a:r>
              <a:rPr lang="en-US" altLang="ja-JP" dirty="0" err="1" smtClean="0"/>
              <a:t>aE</a:t>
            </a:r>
            <a:r>
              <a:rPr lang="en-US" altLang="ja-JP" dirty="0" smtClean="0"/>
              <a:t>(X</a:t>
            </a:r>
            <a:r>
              <a:rPr lang="en-US" altLang="ja-JP" dirty="0" smtClean="0"/>
              <a:t>) + </a:t>
            </a:r>
            <a:r>
              <a:rPr lang="en-US" altLang="ja-JP" dirty="0" err="1" smtClean="0"/>
              <a:t>bE</a:t>
            </a:r>
            <a:r>
              <a:rPr lang="en-US" altLang="ja-JP" dirty="0" smtClean="0"/>
              <a:t>(Y)</a:t>
            </a:r>
          </a:p>
          <a:p>
            <a:pPr lvl="1">
              <a:buNone/>
            </a:pPr>
            <a:r>
              <a:rPr lang="ja-JP" altLang="en-US" dirty="0" smtClean="0"/>
              <a:t>期待値</a:t>
            </a:r>
            <a:r>
              <a:rPr lang="ja-JP" altLang="en-US" dirty="0" smtClean="0"/>
              <a:t>なら即座に問題を線形分解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小さいところで規則を探す 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(</a:t>
            </a:r>
            <a:r>
              <a:rPr lang="ja-JP" altLang="en-US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数学ゲー</a:t>
            </a:r>
            <a:r>
              <a:rPr lang="en-US" altLang="ja-JP" sz="26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)</a:t>
            </a:r>
            <a:endParaRPr lang="en-US" altLang="ja-JP" dirty="0" smtClean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lvl="1">
              <a:buNone/>
            </a:pPr>
            <a:r>
              <a:rPr lang="ja-JP" altLang="en-US" dirty="0" smtClean="0"/>
              <a:t>小さい入力を全探索して眺める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>
                <a:solidFill>
                  <a:srgbClr val="FF0000"/>
                </a:solidFill>
                <a:latin typeface="HG創英角ﾎﾟｯﾌﾟ体" pitchFamily="49" charset="-128"/>
                <a:ea typeface="HG創英角ﾎﾟｯﾌﾟ体" pitchFamily="49" charset="-128"/>
              </a:rPr>
              <a:t>巨大な</a:t>
            </a:r>
            <a:r>
              <a:rPr lang="ja-JP" altLang="en-US" dirty="0" smtClean="0">
                <a:solidFill>
                  <a:srgbClr val="FF0000"/>
                </a:solidFill>
                <a:latin typeface="HG創英角ﾎﾟｯﾌﾟ体" pitchFamily="49" charset="-128"/>
                <a:ea typeface="HG創英角ﾎﾟｯﾌﾟ体" pitchFamily="49" charset="-128"/>
              </a:rPr>
              <a:t>メモ化は</a:t>
            </a:r>
            <a:r>
              <a:rPr lang="en-US" altLang="ja-JP" dirty="0" smtClean="0">
                <a:solidFill>
                  <a:srgbClr val="FF0000"/>
                </a:solidFill>
                <a:latin typeface="HG創英角ﾎﾟｯﾌﾟ体" pitchFamily="49" charset="-128"/>
                <a:ea typeface="HG創英角ﾎﾟｯﾌﾟ体" pitchFamily="49" charset="-128"/>
              </a:rPr>
              <a:t>map</a:t>
            </a:r>
            <a:r>
              <a:rPr lang="ja-JP" altLang="en-US" dirty="0" smtClean="0">
                <a:solidFill>
                  <a:srgbClr val="FF0000"/>
                </a:solidFill>
                <a:latin typeface="HG創英角ﾎﾟｯﾌﾟ体" pitchFamily="49" charset="-128"/>
                <a:ea typeface="HG創英角ﾎﾟｯﾌﾟ体" pitchFamily="49" charset="-128"/>
              </a:rPr>
              <a:t>にしない</a:t>
            </a:r>
            <a:r>
              <a:rPr lang="en-US" altLang="ja-JP" dirty="0" smtClean="0">
                <a:solidFill>
                  <a:srgbClr val="FF0000"/>
                </a:solidFill>
                <a:latin typeface="HG創英角ﾎﾟｯﾌﾟ体" pitchFamily="49" charset="-128"/>
                <a:ea typeface="HG創英角ﾎﾟｯﾌﾟ体" pitchFamily="49" charset="-128"/>
              </a:rPr>
              <a:t>!</a:t>
            </a:r>
            <a:endParaRPr lang="en-US" dirty="0" smtClean="0">
              <a:solidFill>
                <a:srgbClr val="FF0000"/>
              </a:solidFill>
              <a:latin typeface="HG創英角ﾎﾟｯﾌﾟ体" pitchFamily="49" charset="-128"/>
              <a:ea typeface="HG創英角ﾎﾟｯﾌﾟ体" pitchFamily="49" charset="-128"/>
            </a:endParaRPr>
          </a:p>
          <a:p>
            <a:pPr lvl="1">
              <a:buNone/>
            </a:pPr>
            <a:r>
              <a:rPr lang="ja-JP" altLang="en-US" dirty="0" smtClean="0"/>
              <a:t>配列にすると</a:t>
            </a:r>
            <a:r>
              <a:rPr lang="en-US" altLang="ja-JP" dirty="0" smtClean="0"/>
              <a:t>20</a:t>
            </a:r>
            <a:r>
              <a:rPr lang="ja-JP" altLang="en-US" dirty="0" smtClean="0"/>
              <a:t>倍は</a:t>
            </a:r>
            <a:r>
              <a:rPr lang="ja-JP" altLang="en-US" dirty="0" smtClean="0"/>
              <a:t>速い</a:t>
            </a:r>
            <a:endParaRPr lang="en-US" dirty="0"/>
          </a:p>
        </p:txBody>
      </p:sp>
      <p:graphicFrame>
        <p:nvGraphicFramePr>
          <p:cNvPr id="6" name="コンテンツ プレースホルダ 4"/>
          <p:cNvGraphicFramePr>
            <a:graphicFrameLocks/>
          </p:cNvGraphicFramePr>
          <p:nvPr/>
        </p:nvGraphicFramePr>
        <p:xfrm>
          <a:off x="4813177" y="4760168"/>
          <a:ext cx="4223319" cy="1981200"/>
        </p:xfrm>
        <a:graphic>
          <a:graphicData uri="http://schemas.openxmlformats.org/drawingml/2006/table">
            <a:tbl>
              <a:tblPr firstCol="1" bandRow="1">
                <a:tableStyleId>{F5AB1C69-6EDB-4FF4-983F-18BD219EF322}</a:tableStyleId>
              </a:tblPr>
              <a:tblGrid>
                <a:gridCol w="749491"/>
                <a:gridCol w="1736914"/>
                <a:gridCol w="1736914"/>
              </a:tblGrid>
              <a:tr h="38114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r>
                        <a:rPr lang="en-US" sz="2000" baseline="30000" dirty="0" smtClean="0"/>
                        <a:t>4</a:t>
                      </a:r>
                      <a:endParaRPr lang="en-US" sz="2000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50</a:t>
                      </a:r>
                      <a:r>
                        <a:rPr lang="en-US" sz="2000" baseline="30000" dirty="0" smtClean="0"/>
                        <a:t>4</a:t>
                      </a:r>
                      <a:r>
                        <a:rPr lang="en-US" sz="2000" dirty="0" smtClean="0"/>
                        <a:t> </a:t>
                      </a:r>
                      <a:r>
                        <a:rPr lang="ja-JP" altLang="en-US" sz="2000" dirty="0" smtClean="0"/>
                        <a:t>≒ </a:t>
                      </a:r>
                      <a:r>
                        <a:rPr lang="en-US" sz="2000" dirty="0" smtClean="0"/>
                        <a:t>625</a:t>
                      </a:r>
                      <a:r>
                        <a:rPr lang="ja-JP" altLang="en-US" sz="2000" dirty="0" smtClean="0"/>
                        <a:t>万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</a:tr>
              <a:tr h="38114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</a:t>
                      </a:r>
                      <a:r>
                        <a:rPr lang="en-US" sz="2000" baseline="30000" dirty="0" smtClean="0"/>
                        <a:t>5</a:t>
                      </a:r>
                      <a:endParaRPr lang="en-US" sz="2000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25</a:t>
                      </a:r>
                      <a:r>
                        <a:rPr lang="en-US" sz="2000" baseline="30000" dirty="0" smtClean="0"/>
                        <a:t>5</a:t>
                      </a:r>
                      <a:r>
                        <a:rPr lang="en-US" sz="2000" dirty="0" smtClean="0"/>
                        <a:t> </a:t>
                      </a:r>
                      <a:r>
                        <a:rPr lang="ja-JP" altLang="en-US" sz="2000" dirty="0" smtClean="0"/>
                        <a:t>≒ </a:t>
                      </a:r>
                      <a:r>
                        <a:rPr lang="en-US" altLang="ja-JP" sz="2000" dirty="0" smtClean="0"/>
                        <a:t>1000</a:t>
                      </a:r>
                      <a:r>
                        <a:rPr lang="ja-JP" altLang="en-US" sz="2000" dirty="0" smtClean="0"/>
                        <a:t>万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</a:tr>
              <a:tr h="381149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2000" dirty="0" smtClean="0"/>
                        <a:t>Σ </a:t>
                      </a:r>
                      <a:r>
                        <a:rPr lang="en-US" sz="2000" dirty="0" err="1" smtClean="0"/>
                        <a:t>n</a:t>
                      </a:r>
                      <a:r>
                        <a:rPr lang="en-US" sz="2000" baseline="30000" dirty="0" err="1" smtClean="0"/>
                        <a:t>k</a:t>
                      </a:r>
                      <a:endParaRPr lang="en-US" sz="2000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000" dirty="0" smtClean="0"/>
                        <a:t>≒ </a:t>
                      </a:r>
                      <a:r>
                        <a:rPr lang="en-US" sz="2000" dirty="0" smtClean="0"/>
                        <a:t>n</a:t>
                      </a:r>
                      <a:r>
                        <a:rPr lang="en-US" sz="2000" baseline="30000" dirty="0" smtClean="0"/>
                        <a:t>k+1</a:t>
                      </a:r>
                      <a:r>
                        <a:rPr lang="en-US" sz="2000" dirty="0" smtClean="0"/>
                        <a:t> / k+1</a:t>
                      </a:r>
                    </a:p>
                  </a:txBody>
                  <a:tcPr anchor="ctr"/>
                </a:tc>
              </a:tr>
              <a:tr h="38114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r>
                        <a:rPr lang="en-US" sz="2000" baseline="30000" dirty="0" smtClean="0"/>
                        <a:t>n</a:t>
                      </a:r>
                      <a:endParaRPr lang="en-US" sz="2000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r>
                        <a:rPr lang="en-US" sz="2000" b="1" baseline="300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15</a:t>
                      </a:r>
                      <a:r>
                        <a:rPr lang="en-US" sz="2000" dirty="0" smtClean="0"/>
                        <a:t> </a:t>
                      </a:r>
                      <a:r>
                        <a:rPr lang="ja-JP" altLang="en-US" sz="2000" dirty="0" smtClean="0"/>
                        <a:t>≒ </a:t>
                      </a:r>
                      <a:r>
                        <a:rPr lang="en-US" altLang="ja-JP" sz="2000" dirty="0" smtClean="0"/>
                        <a:t>1500</a:t>
                      </a:r>
                      <a:r>
                        <a:rPr lang="ja-JP" altLang="en-US" sz="2000" dirty="0" smtClean="0"/>
                        <a:t>万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</a:tr>
              <a:tr h="381149"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-25000" dirty="0" smtClean="0"/>
                        <a:t>2n</a:t>
                      </a:r>
                      <a:r>
                        <a:rPr lang="en-US" sz="2000" dirty="0" smtClean="0"/>
                        <a:t>C </a:t>
                      </a:r>
                      <a:r>
                        <a:rPr lang="en-US" sz="2000" baseline="-25000" dirty="0" smtClean="0"/>
                        <a:t>n</a:t>
                      </a:r>
                      <a:endParaRPr lang="en-US" sz="20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baseline="-250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26</a:t>
                      </a:r>
                      <a:r>
                        <a:rPr lang="en-US" sz="2000" dirty="0" smtClean="0"/>
                        <a:t>C</a:t>
                      </a:r>
                      <a:r>
                        <a:rPr lang="en-US" sz="2000" baseline="-25000" dirty="0" smtClean="0"/>
                        <a:t>13</a:t>
                      </a:r>
                      <a:r>
                        <a:rPr lang="en-US" sz="2000" dirty="0" smtClean="0"/>
                        <a:t> </a:t>
                      </a:r>
                      <a:r>
                        <a:rPr lang="ja-JP" altLang="en-US" sz="2000" dirty="0" smtClean="0"/>
                        <a:t>≒ </a:t>
                      </a:r>
                      <a:r>
                        <a:rPr lang="en-US" altLang="ja-JP" sz="2000" dirty="0" smtClean="0"/>
                        <a:t>1000</a:t>
                      </a:r>
                      <a:r>
                        <a:rPr lang="ja-JP" altLang="en-US" sz="2000" dirty="0" smtClean="0"/>
                        <a:t>万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000" dirty="0" smtClean="0"/>
                        <a:t>≒</a:t>
                      </a:r>
                      <a:r>
                        <a:rPr lang="ja-JP" altLang="en-US" sz="2000" baseline="0" dirty="0" smtClean="0"/>
                        <a:t> </a:t>
                      </a:r>
                      <a:r>
                        <a:rPr lang="en-US" altLang="ja-JP" sz="2000" dirty="0" smtClean="0"/>
                        <a:t>2</a:t>
                      </a:r>
                      <a:r>
                        <a:rPr lang="en-US" altLang="ja-JP" sz="2000" baseline="30000" dirty="0" smtClean="0"/>
                        <a:t>n</a:t>
                      </a:r>
                      <a:r>
                        <a:rPr lang="en-US" altLang="ja-JP" sz="2000" baseline="0" dirty="0" smtClean="0"/>
                        <a:t> / </a:t>
                      </a:r>
                      <a:r>
                        <a:rPr lang="ja-JP" altLang="en-US" sz="2000" baseline="0" dirty="0" smtClean="0"/>
                        <a:t>√</a:t>
                      </a:r>
                      <a:r>
                        <a:rPr lang="en-US" altLang="ja-JP" sz="2000" baseline="0" dirty="0" smtClean="0"/>
                        <a:t>n</a:t>
                      </a:r>
                      <a:endParaRPr lang="en-US" sz="20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264</Words>
  <Application>Microsoft Office PowerPoint</Application>
  <PresentationFormat>画面に合わせる (4:3)</PresentationFormat>
  <Paragraphs>32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スライド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kinaba</dc:creator>
  <cp:lastModifiedBy>kinaba</cp:lastModifiedBy>
  <cp:revision>14</cp:revision>
  <dcterms:created xsi:type="dcterms:W3CDTF">2011-02-10T05:49:40Z</dcterms:created>
  <dcterms:modified xsi:type="dcterms:W3CDTF">2011-02-11T06:15:56Z</dcterms:modified>
</cp:coreProperties>
</file>