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97" r:id="rId3"/>
    <p:sldId id="298" r:id="rId4"/>
    <p:sldId id="299" r:id="rId5"/>
    <p:sldId id="262" r:id="rId6"/>
    <p:sldId id="264" r:id="rId7"/>
    <p:sldId id="306" r:id="rId8"/>
    <p:sldId id="289" r:id="rId9"/>
    <p:sldId id="266" r:id="rId10"/>
    <p:sldId id="303" r:id="rId11"/>
    <p:sldId id="290" r:id="rId12"/>
    <p:sldId id="270" r:id="rId13"/>
    <p:sldId id="260" r:id="rId14"/>
    <p:sldId id="272" r:id="rId15"/>
    <p:sldId id="273" r:id="rId16"/>
    <p:sldId id="274" r:id="rId17"/>
    <p:sldId id="275" r:id="rId18"/>
    <p:sldId id="277" r:id="rId19"/>
    <p:sldId id="278" r:id="rId20"/>
    <p:sldId id="279" r:id="rId21"/>
    <p:sldId id="280" r:id="rId22"/>
    <p:sldId id="304" r:id="rId23"/>
    <p:sldId id="283" r:id="rId24"/>
    <p:sldId id="305" r:id="rId25"/>
    <p:sldId id="286" r:id="rId26"/>
    <p:sldId id="294" r:id="rId27"/>
    <p:sldId id="292" r:id="rId28"/>
    <p:sldId id="293" r:id="rId2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EFCD"/>
    <a:srgbClr val="92D050"/>
    <a:srgbClr val="C5FDDC"/>
    <a:srgbClr val="66FF99"/>
    <a:srgbClr val="FFFFFF"/>
    <a:srgbClr val="F0C2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591" autoAdjust="0"/>
  </p:normalViewPr>
  <p:slideViewPr>
    <p:cSldViewPr>
      <p:cViewPr varScale="1">
        <p:scale>
          <a:sx n="67" d="100"/>
          <a:sy n="67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8D35C1-D0C0-4210-8C62-D0A77B6352BD}" type="datetimeFigureOut">
              <a:rPr kumimoji="1" lang="ja-JP" altLang="en-US" smtClean="0"/>
              <a:pPr/>
              <a:t>2009/7/15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E673DF-5E68-489A-859A-2D2D9EE8FEF3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E673DF-5E68-489A-859A-2D2D9EE8FEF3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Today I’d like to talk about n-</a:t>
            </a:r>
            <a:r>
              <a:rPr kumimoji="1" lang="en-US" altLang="ja-JP" dirty="0" err="1" smtClean="0"/>
              <a:t>ary</a:t>
            </a:r>
            <a:r>
              <a:rPr kumimoji="1" lang="en-US" altLang="ja-JP" dirty="0" smtClean="0"/>
              <a:t> queries</a:t>
            </a:r>
            <a:r>
              <a:rPr kumimoji="1" lang="en-US" altLang="ja-JP" baseline="0" dirty="0" smtClean="0"/>
              <a:t> over trees,</a:t>
            </a:r>
            <a:r>
              <a:rPr kumimoji="1" lang="ja-JP" altLang="en-US" baseline="0" dirty="0" smtClean="0"/>
              <a:t> </a:t>
            </a:r>
            <a:r>
              <a:rPr kumimoji="1" lang="en-US" altLang="ja-JP" baseline="0" dirty="0" smtClean="0"/>
              <a:t>which are </a:t>
            </a:r>
            <a:r>
              <a:rPr kumimoji="1" lang="en-US" altLang="ja-JP" baseline="0" dirty="0" err="1" smtClean="0"/>
              <a:t>funcitons</a:t>
            </a:r>
            <a:r>
              <a:rPr kumimoji="1" lang="en-US" altLang="ja-JP" baseline="0" dirty="0" smtClean="0"/>
              <a:t> that takes a tree as an input,</a:t>
            </a:r>
          </a:p>
          <a:p>
            <a:r>
              <a:rPr kumimoji="1" lang="en-US" altLang="ja-JP" baseline="0" dirty="0" smtClean="0"/>
              <a:t>and returns a set of n-</a:t>
            </a:r>
            <a:r>
              <a:rPr kumimoji="1" lang="en-US" altLang="ja-JP" baseline="0" dirty="0" err="1" smtClean="0"/>
              <a:t>tuples</a:t>
            </a:r>
            <a:r>
              <a:rPr kumimoji="1" lang="en-US" altLang="ja-JP" baseline="0" dirty="0" smtClean="0"/>
              <a:t> of nodes.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E673DF-5E68-489A-859A-2D2D9EE8FEF3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E673DF-5E68-489A-859A-2D2D9EE8FEF3}" type="slidenum">
              <a:rPr kumimoji="1" lang="ja-JP" altLang="en-US" smtClean="0"/>
              <a:pPr/>
              <a:t>26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9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3" name="Group 90"/>
            <p:cNvGrpSpPr>
              <a:grpSpLocks/>
            </p:cNvGrpSpPr>
            <p:nvPr userDrawn="1"/>
          </p:nvGrpSpPr>
          <p:grpSpPr bwMode="auto">
            <a:xfrm>
              <a:off x="696" y="1979"/>
              <a:ext cx="3132" cy="324"/>
              <a:chOff x="696" y="894"/>
              <a:chExt cx="3132" cy="324"/>
            </a:xfrm>
          </p:grpSpPr>
          <p:sp>
            <p:nvSpPr>
              <p:cNvPr id="33878" name="Rectangle 86"/>
              <p:cNvSpPr>
                <a:spLocks noChangeArrowheads="1"/>
              </p:cNvSpPr>
              <p:nvPr userDrawn="1"/>
            </p:nvSpPr>
            <p:spPr bwMode="ltGray">
              <a:xfrm>
                <a:off x="696" y="894"/>
                <a:ext cx="1104" cy="288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3879" name="Rectangle 87"/>
              <p:cNvSpPr>
                <a:spLocks noChangeArrowheads="1"/>
              </p:cNvSpPr>
              <p:nvPr userDrawn="1"/>
            </p:nvSpPr>
            <p:spPr bwMode="ltGray">
              <a:xfrm>
                <a:off x="696" y="1122"/>
                <a:ext cx="1440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3880" name="Rectangle 88"/>
              <p:cNvSpPr>
                <a:spLocks noChangeArrowheads="1"/>
              </p:cNvSpPr>
              <p:nvPr userDrawn="1"/>
            </p:nvSpPr>
            <p:spPr bwMode="ltGray">
              <a:xfrm>
                <a:off x="1716" y="1068"/>
                <a:ext cx="2112" cy="108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3881" name="Rectangle 89"/>
              <p:cNvSpPr>
                <a:spLocks noChangeArrowheads="1"/>
              </p:cNvSpPr>
              <p:nvPr userDrawn="1"/>
            </p:nvSpPr>
            <p:spPr bwMode="ltGray">
              <a:xfrm>
                <a:off x="1713" y="954"/>
                <a:ext cx="1872" cy="144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  <p:sp>
          <p:nvSpPr>
            <p:cNvPr id="33848" name="Rectangle 56"/>
            <p:cNvSpPr>
              <a:spLocks noChangeArrowheads="1"/>
            </p:cNvSpPr>
            <p:nvPr userDrawn="1"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4" name="Group 2"/>
            <p:cNvGrpSpPr>
              <a:grpSpLocks/>
            </p:cNvGrpSpPr>
            <p:nvPr userDrawn="1"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5" name="Group 3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33796" name="Line 4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797" name="Line 5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798" name="Line 6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799" name="Line 7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800" name="Line 8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801" name="Line 9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802" name="Line 10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80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80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80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806" name="Line 14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807" name="Line 15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80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80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81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811" name="Line 19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812" name="Line 20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81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81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81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816" name="Line 24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817" name="Line 25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6" name="Group 26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33819" name="Line 27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820" name="Line 28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821" name="Line 29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822" name="Line 30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823" name="Line 31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824" name="Line 32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825" name="Line 33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826" name="Line 34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827" name="Line 35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828" name="Line 36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829" name="Line 37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830" name="Line 38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831" name="Line 39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832" name="Line 40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833" name="Line 41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834" name="Line 42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835" name="Line 43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836" name="Line 44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837" name="Line 45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838" name="Line 46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839" name="Line 47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840" name="Line 48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841" name="Line 49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842" name="Line 50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843" name="Line 51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844" name="Line 52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845" name="Line 53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846" name="Line 54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33847" name="Line 55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</p:grpSp>
        </p:grpSp>
        <p:sp>
          <p:nvSpPr>
            <p:cNvPr id="33872" name="Line 80"/>
            <p:cNvSpPr>
              <a:spLocks noChangeShapeType="1"/>
            </p:cNvSpPr>
            <p:nvPr userDrawn="1"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8" name="Group 106"/>
            <p:cNvGrpSpPr>
              <a:grpSpLocks/>
            </p:cNvGrpSpPr>
            <p:nvPr userDrawn="1"/>
          </p:nvGrpSpPr>
          <p:grpSpPr bwMode="auto">
            <a:xfrm>
              <a:off x="261" y="1962"/>
              <a:ext cx="3567" cy="1494"/>
              <a:chOff x="261" y="877"/>
              <a:chExt cx="3567" cy="1494"/>
            </a:xfrm>
          </p:grpSpPr>
          <p:sp>
            <p:nvSpPr>
              <p:cNvPr id="33874" name="Line 82"/>
              <p:cNvSpPr>
                <a:spLocks noChangeShapeType="1"/>
              </p:cNvSpPr>
              <p:nvPr/>
            </p:nvSpPr>
            <p:spPr bwMode="ltGray">
              <a:xfrm flipH="1">
                <a:off x="261" y="951"/>
                <a:ext cx="1533" cy="3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3875" name="Line 83"/>
              <p:cNvSpPr>
                <a:spLocks noChangeShapeType="1"/>
              </p:cNvSpPr>
              <p:nvPr/>
            </p:nvSpPr>
            <p:spPr bwMode="ltGray">
              <a:xfrm>
                <a:off x="383" y="879"/>
                <a:ext cx="0" cy="149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3876" name="Arc 84"/>
              <p:cNvSpPr>
                <a:spLocks/>
              </p:cNvSpPr>
              <p:nvPr/>
            </p:nvSpPr>
            <p:spPr bwMode="ltGray">
              <a:xfrm rot="16200000" flipH="1">
                <a:off x="303" y="876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3883" name="Arc 91"/>
              <p:cNvSpPr>
                <a:spLocks/>
              </p:cNvSpPr>
              <p:nvPr userDrawn="1"/>
            </p:nvSpPr>
            <p:spPr bwMode="ltGray">
              <a:xfrm>
                <a:off x="692" y="895"/>
                <a:ext cx="267" cy="209"/>
              </a:xfrm>
              <a:custGeom>
                <a:avLst/>
                <a:gdLst>
                  <a:gd name="G0" fmla="+- 16787 0 0"/>
                  <a:gd name="G1" fmla="+- 8563 0 0"/>
                  <a:gd name="G2" fmla="+- 21600 0 0"/>
                  <a:gd name="T0" fmla="*/ 36617 w 38387"/>
                  <a:gd name="T1" fmla="*/ 0 h 30163"/>
                  <a:gd name="T2" fmla="*/ 0 w 38387"/>
                  <a:gd name="T3" fmla="*/ 22156 h 30163"/>
                  <a:gd name="T4" fmla="*/ 16787 w 38387"/>
                  <a:gd name="T5" fmla="*/ 8563 h 30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387" h="30163" fill="none" extrusionOk="0">
                    <a:moveTo>
                      <a:pt x="36617" y="-1"/>
                    </a:moveTo>
                    <a:cubicBezTo>
                      <a:pt x="37784" y="2703"/>
                      <a:pt x="38387" y="5617"/>
                      <a:pt x="38387" y="8563"/>
                    </a:cubicBezTo>
                    <a:cubicBezTo>
                      <a:pt x="38387" y="20492"/>
                      <a:pt x="28716" y="30163"/>
                      <a:pt x="16787" y="30163"/>
                    </a:cubicBezTo>
                    <a:cubicBezTo>
                      <a:pt x="10269" y="30163"/>
                      <a:pt x="4101" y="27220"/>
                      <a:pt x="0" y="22155"/>
                    </a:cubicBezTo>
                  </a:path>
                  <a:path w="38387" h="30163" stroke="0" extrusionOk="0">
                    <a:moveTo>
                      <a:pt x="36617" y="-1"/>
                    </a:moveTo>
                    <a:cubicBezTo>
                      <a:pt x="37784" y="2703"/>
                      <a:pt x="38387" y="5617"/>
                      <a:pt x="38387" y="8563"/>
                    </a:cubicBezTo>
                    <a:cubicBezTo>
                      <a:pt x="38387" y="20492"/>
                      <a:pt x="28716" y="30163"/>
                      <a:pt x="16787" y="30163"/>
                    </a:cubicBezTo>
                    <a:cubicBezTo>
                      <a:pt x="10269" y="30163"/>
                      <a:pt x="4101" y="27220"/>
                      <a:pt x="0" y="22155"/>
                    </a:cubicBezTo>
                    <a:lnTo>
                      <a:pt x="16787" y="8563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3884" name="Arc 92"/>
              <p:cNvSpPr>
                <a:spLocks/>
              </p:cNvSpPr>
              <p:nvPr userDrawn="1"/>
            </p:nvSpPr>
            <p:spPr bwMode="ltGray">
              <a:xfrm flipV="1">
                <a:off x="834" y="893"/>
                <a:ext cx="288" cy="322"/>
              </a:xfrm>
              <a:custGeom>
                <a:avLst/>
                <a:gdLst>
                  <a:gd name="G0" fmla="+- 21600 0 0"/>
                  <a:gd name="G1" fmla="+- 5361 0 0"/>
                  <a:gd name="G2" fmla="+- 21600 0 0"/>
                  <a:gd name="T0" fmla="*/ 10995 w 21600"/>
                  <a:gd name="T1" fmla="*/ 24179 h 24179"/>
                  <a:gd name="T2" fmla="*/ 676 w 21600"/>
                  <a:gd name="T3" fmla="*/ 0 h 24179"/>
                  <a:gd name="T4" fmla="*/ 21600 w 21600"/>
                  <a:gd name="T5" fmla="*/ 5361 h 24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4179" fill="none" extrusionOk="0">
                    <a:moveTo>
                      <a:pt x="10995" y="24178"/>
                    </a:moveTo>
                    <a:cubicBezTo>
                      <a:pt x="4202" y="20350"/>
                      <a:pt x="0" y="13158"/>
                      <a:pt x="0" y="5361"/>
                    </a:cubicBezTo>
                    <a:cubicBezTo>
                      <a:pt x="-1" y="3552"/>
                      <a:pt x="227" y="1751"/>
                      <a:pt x="675" y="-1"/>
                    </a:cubicBezTo>
                  </a:path>
                  <a:path w="21600" h="24179" stroke="0" extrusionOk="0">
                    <a:moveTo>
                      <a:pt x="10995" y="24178"/>
                    </a:moveTo>
                    <a:cubicBezTo>
                      <a:pt x="4202" y="20350"/>
                      <a:pt x="0" y="13158"/>
                      <a:pt x="0" y="5361"/>
                    </a:cubicBezTo>
                    <a:cubicBezTo>
                      <a:pt x="-1" y="3552"/>
                      <a:pt x="227" y="1751"/>
                      <a:pt x="675" y="-1"/>
                    </a:cubicBezTo>
                    <a:lnTo>
                      <a:pt x="21600" y="5361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3885" name="Arc 93"/>
              <p:cNvSpPr>
                <a:spLocks/>
              </p:cNvSpPr>
              <p:nvPr userDrawn="1"/>
            </p:nvSpPr>
            <p:spPr bwMode="ltGray">
              <a:xfrm flipV="1">
                <a:off x="1124" y="888"/>
                <a:ext cx="288" cy="329"/>
              </a:xfrm>
              <a:custGeom>
                <a:avLst/>
                <a:gdLst>
                  <a:gd name="G0" fmla="+- 0 0 0"/>
                  <a:gd name="G1" fmla="+- 4933 0 0"/>
                  <a:gd name="G2" fmla="+- 21600 0 0"/>
                  <a:gd name="T0" fmla="*/ 21029 w 21600"/>
                  <a:gd name="T1" fmla="*/ 0 h 24653"/>
                  <a:gd name="T2" fmla="*/ 8813 w 21600"/>
                  <a:gd name="T3" fmla="*/ 24653 h 24653"/>
                  <a:gd name="T4" fmla="*/ 0 w 21600"/>
                  <a:gd name="T5" fmla="*/ 4933 h 246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4653" fill="none" extrusionOk="0">
                    <a:moveTo>
                      <a:pt x="21029" y="-1"/>
                    </a:moveTo>
                    <a:cubicBezTo>
                      <a:pt x="21408" y="1616"/>
                      <a:pt x="21600" y="3272"/>
                      <a:pt x="21600" y="4933"/>
                    </a:cubicBezTo>
                    <a:cubicBezTo>
                      <a:pt x="21600" y="13452"/>
                      <a:pt x="16591" y="21176"/>
                      <a:pt x="8813" y="24653"/>
                    </a:cubicBezTo>
                  </a:path>
                  <a:path w="21600" h="24653" stroke="0" extrusionOk="0">
                    <a:moveTo>
                      <a:pt x="21029" y="-1"/>
                    </a:moveTo>
                    <a:cubicBezTo>
                      <a:pt x="21408" y="1616"/>
                      <a:pt x="21600" y="3272"/>
                      <a:pt x="21600" y="4933"/>
                    </a:cubicBezTo>
                    <a:cubicBezTo>
                      <a:pt x="21600" y="13452"/>
                      <a:pt x="16591" y="21176"/>
                      <a:pt x="8813" y="24653"/>
                    </a:cubicBezTo>
                    <a:lnTo>
                      <a:pt x="0" y="4933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3886" name="Line 94"/>
              <p:cNvSpPr>
                <a:spLocks noChangeShapeType="1"/>
              </p:cNvSpPr>
              <p:nvPr userDrawn="1"/>
            </p:nvSpPr>
            <p:spPr bwMode="ltGray">
              <a:xfrm flipV="1">
                <a:off x="720" y="891"/>
                <a:ext cx="417" cy="327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3887" name="Line 95"/>
              <p:cNvSpPr>
                <a:spLocks noChangeShapeType="1"/>
              </p:cNvSpPr>
              <p:nvPr userDrawn="1"/>
            </p:nvSpPr>
            <p:spPr bwMode="ltGray">
              <a:xfrm>
                <a:off x="771" y="891"/>
                <a:ext cx="300" cy="324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3888" name="Arc 96"/>
              <p:cNvSpPr>
                <a:spLocks/>
              </p:cNvSpPr>
              <p:nvPr userDrawn="1"/>
            </p:nvSpPr>
            <p:spPr bwMode="ltGray">
              <a:xfrm flipV="1">
                <a:off x="2708" y="954"/>
                <a:ext cx="727" cy="619"/>
              </a:xfrm>
              <a:custGeom>
                <a:avLst/>
                <a:gdLst>
                  <a:gd name="G0" fmla="+- 18917 0 0"/>
                  <a:gd name="G1" fmla="+- 0 0 0"/>
                  <a:gd name="G2" fmla="+- 21600 0 0"/>
                  <a:gd name="T0" fmla="*/ 4536 w 18917"/>
                  <a:gd name="T1" fmla="*/ 16117 h 16117"/>
                  <a:gd name="T2" fmla="*/ 0 w 18917"/>
                  <a:gd name="T3" fmla="*/ 10426 h 16117"/>
                  <a:gd name="T4" fmla="*/ 18917 w 18917"/>
                  <a:gd name="T5" fmla="*/ 0 h 16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8917" h="16117" fill="none" extrusionOk="0">
                    <a:moveTo>
                      <a:pt x="4536" y="16116"/>
                    </a:moveTo>
                    <a:cubicBezTo>
                      <a:pt x="2713" y="14490"/>
                      <a:pt x="1179" y="12565"/>
                      <a:pt x="-1" y="10426"/>
                    </a:cubicBezTo>
                  </a:path>
                  <a:path w="18917" h="16117" stroke="0" extrusionOk="0">
                    <a:moveTo>
                      <a:pt x="4536" y="16116"/>
                    </a:moveTo>
                    <a:cubicBezTo>
                      <a:pt x="2713" y="14490"/>
                      <a:pt x="1179" y="12565"/>
                      <a:pt x="-1" y="10426"/>
                    </a:cubicBezTo>
                    <a:lnTo>
                      <a:pt x="18917" y="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3889" name="Arc 97"/>
              <p:cNvSpPr>
                <a:spLocks/>
              </p:cNvSpPr>
              <p:nvPr userDrawn="1"/>
            </p:nvSpPr>
            <p:spPr bwMode="ltGray">
              <a:xfrm>
                <a:off x="3076" y="922"/>
                <a:ext cx="425" cy="215"/>
              </a:xfrm>
              <a:custGeom>
                <a:avLst/>
                <a:gdLst>
                  <a:gd name="G0" fmla="+- 21430 0 0"/>
                  <a:gd name="G1" fmla="+- 0 0 0"/>
                  <a:gd name="G2" fmla="+- 21600 0 0"/>
                  <a:gd name="T0" fmla="*/ 42771 w 42771"/>
                  <a:gd name="T1" fmla="*/ 3334 h 21600"/>
                  <a:gd name="T2" fmla="*/ 0 w 42771"/>
                  <a:gd name="T3" fmla="*/ 2703 h 21600"/>
                  <a:gd name="T4" fmla="*/ 21430 w 42771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771" h="21600" fill="none" extrusionOk="0">
                    <a:moveTo>
                      <a:pt x="42771" y="3334"/>
                    </a:moveTo>
                    <a:cubicBezTo>
                      <a:pt x="41128" y="13848"/>
                      <a:pt x="32072" y="21599"/>
                      <a:pt x="21430" y="21600"/>
                    </a:cubicBezTo>
                    <a:cubicBezTo>
                      <a:pt x="10545" y="21600"/>
                      <a:pt x="1361" y="13501"/>
                      <a:pt x="-1" y="2703"/>
                    </a:cubicBezTo>
                  </a:path>
                  <a:path w="42771" h="21600" stroke="0" extrusionOk="0">
                    <a:moveTo>
                      <a:pt x="42771" y="3334"/>
                    </a:moveTo>
                    <a:cubicBezTo>
                      <a:pt x="41128" y="13848"/>
                      <a:pt x="32072" y="21599"/>
                      <a:pt x="21430" y="21600"/>
                    </a:cubicBezTo>
                    <a:cubicBezTo>
                      <a:pt x="10545" y="21600"/>
                      <a:pt x="1361" y="13501"/>
                      <a:pt x="-1" y="2703"/>
                    </a:cubicBezTo>
                    <a:lnTo>
                      <a:pt x="21430" y="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3890" name="Arc 98"/>
              <p:cNvSpPr>
                <a:spLocks/>
              </p:cNvSpPr>
              <p:nvPr userDrawn="1"/>
            </p:nvSpPr>
            <p:spPr bwMode="ltGray">
              <a:xfrm flipH="1" flipV="1">
                <a:off x="3441" y="1037"/>
                <a:ext cx="288" cy="144"/>
              </a:xfrm>
              <a:custGeom>
                <a:avLst/>
                <a:gdLst>
                  <a:gd name="G0" fmla="+- 21571 0 0"/>
                  <a:gd name="G1" fmla="+- 0 0 0"/>
                  <a:gd name="G2" fmla="+- 21600 0 0"/>
                  <a:gd name="T0" fmla="*/ 43129 w 43129"/>
                  <a:gd name="T1" fmla="*/ 1348 h 21600"/>
                  <a:gd name="T2" fmla="*/ 0 w 43129"/>
                  <a:gd name="T3" fmla="*/ 1115 h 21600"/>
                  <a:gd name="T4" fmla="*/ 21571 w 431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29" h="21600" fill="none" extrusionOk="0">
                    <a:moveTo>
                      <a:pt x="43128" y="1347"/>
                    </a:moveTo>
                    <a:cubicBezTo>
                      <a:pt x="42417" y="12731"/>
                      <a:pt x="32976" y="21599"/>
                      <a:pt x="21571" y="21600"/>
                    </a:cubicBezTo>
                    <a:cubicBezTo>
                      <a:pt x="10074" y="21600"/>
                      <a:pt x="593" y="12595"/>
                      <a:pt x="-1" y="1115"/>
                    </a:cubicBezTo>
                  </a:path>
                  <a:path w="43129" h="21600" stroke="0" extrusionOk="0">
                    <a:moveTo>
                      <a:pt x="43128" y="1347"/>
                    </a:moveTo>
                    <a:cubicBezTo>
                      <a:pt x="42417" y="12731"/>
                      <a:pt x="32976" y="21599"/>
                      <a:pt x="21571" y="21600"/>
                    </a:cubicBezTo>
                    <a:cubicBezTo>
                      <a:pt x="10074" y="21600"/>
                      <a:pt x="593" y="12595"/>
                      <a:pt x="-1" y="1115"/>
                    </a:cubicBezTo>
                    <a:lnTo>
                      <a:pt x="21571" y="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3891" name="Arc 99"/>
              <p:cNvSpPr>
                <a:spLocks/>
              </p:cNvSpPr>
              <p:nvPr userDrawn="1"/>
            </p:nvSpPr>
            <p:spPr bwMode="ltGray">
              <a:xfrm flipH="1" flipV="1">
                <a:off x="2745" y="1045"/>
                <a:ext cx="201" cy="130"/>
              </a:xfrm>
              <a:custGeom>
                <a:avLst/>
                <a:gdLst>
                  <a:gd name="G0" fmla="+- 21600 0 0"/>
                  <a:gd name="G1" fmla="+- 6405 0 0"/>
                  <a:gd name="G2" fmla="+- 21600 0 0"/>
                  <a:gd name="T0" fmla="*/ 42229 w 43200"/>
                  <a:gd name="T1" fmla="*/ 0 h 28005"/>
                  <a:gd name="T2" fmla="*/ 764 w 43200"/>
                  <a:gd name="T3" fmla="*/ 710 h 28005"/>
                  <a:gd name="T4" fmla="*/ 21600 w 43200"/>
                  <a:gd name="T5" fmla="*/ 6405 h 280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8005" fill="none" extrusionOk="0">
                    <a:moveTo>
                      <a:pt x="42228" y="0"/>
                    </a:moveTo>
                    <a:cubicBezTo>
                      <a:pt x="42872" y="2074"/>
                      <a:pt x="43200" y="4233"/>
                      <a:pt x="43200" y="6405"/>
                    </a:cubicBezTo>
                    <a:cubicBezTo>
                      <a:pt x="43200" y="18334"/>
                      <a:pt x="33529" y="28005"/>
                      <a:pt x="21600" y="28005"/>
                    </a:cubicBezTo>
                    <a:cubicBezTo>
                      <a:pt x="9670" y="28005"/>
                      <a:pt x="0" y="18334"/>
                      <a:pt x="0" y="6405"/>
                    </a:cubicBezTo>
                    <a:cubicBezTo>
                      <a:pt x="-1" y="4481"/>
                      <a:pt x="257" y="2565"/>
                      <a:pt x="764" y="710"/>
                    </a:cubicBezTo>
                  </a:path>
                  <a:path w="43200" h="28005" stroke="0" extrusionOk="0">
                    <a:moveTo>
                      <a:pt x="42228" y="0"/>
                    </a:moveTo>
                    <a:cubicBezTo>
                      <a:pt x="42872" y="2074"/>
                      <a:pt x="43200" y="4233"/>
                      <a:pt x="43200" y="6405"/>
                    </a:cubicBezTo>
                    <a:cubicBezTo>
                      <a:pt x="43200" y="18334"/>
                      <a:pt x="33529" y="28005"/>
                      <a:pt x="21600" y="28005"/>
                    </a:cubicBezTo>
                    <a:cubicBezTo>
                      <a:pt x="9670" y="28005"/>
                      <a:pt x="0" y="18334"/>
                      <a:pt x="0" y="6405"/>
                    </a:cubicBezTo>
                    <a:cubicBezTo>
                      <a:pt x="-1" y="4481"/>
                      <a:pt x="257" y="2565"/>
                      <a:pt x="764" y="710"/>
                    </a:cubicBezTo>
                    <a:lnTo>
                      <a:pt x="21600" y="640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3892" name="Line 100"/>
              <p:cNvSpPr>
                <a:spLocks noChangeShapeType="1"/>
              </p:cNvSpPr>
              <p:nvPr userDrawn="1"/>
            </p:nvSpPr>
            <p:spPr bwMode="ltGray">
              <a:xfrm>
                <a:off x="2784" y="960"/>
                <a:ext cx="219" cy="21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3893" name="Line 101"/>
              <p:cNvSpPr>
                <a:spLocks noChangeShapeType="1"/>
              </p:cNvSpPr>
              <p:nvPr userDrawn="1"/>
            </p:nvSpPr>
            <p:spPr bwMode="ltGray">
              <a:xfrm>
                <a:off x="3282" y="951"/>
                <a:ext cx="300" cy="22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3894" name="Line 102"/>
              <p:cNvSpPr>
                <a:spLocks noChangeShapeType="1"/>
              </p:cNvSpPr>
              <p:nvPr userDrawn="1"/>
            </p:nvSpPr>
            <p:spPr bwMode="ltGray">
              <a:xfrm flipH="1">
                <a:off x="2976" y="951"/>
                <a:ext cx="300" cy="22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3895" name="Line 103"/>
              <p:cNvSpPr>
                <a:spLocks noChangeShapeType="1"/>
              </p:cNvSpPr>
              <p:nvPr userDrawn="1"/>
            </p:nvSpPr>
            <p:spPr bwMode="ltGray">
              <a:xfrm>
                <a:off x="3279" y="951"/>
                <a:ext cx="0" cy="225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3896" name="Line 104"/>
              <p:cNvSpPr>
                <a:spLocks noChangeShapeType="1"/>
              </p:cNvSpPr>
              <p:nvPr userDrawn="1"/>
            </p:nvSpPr>
            <p:spPr bwMode="ltGray">
              <a:xfrm>
                <a:off x="3579" y="951"/>
                <a:ext cx="0" cy="297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33897" name="Line 105"/>
              <p:cNvSpPr>
                <a:spLocks noChangeShapeType="1"/>
              </p:cNvSpPr>
              <p:nvPr userDrawn="1"/>
            </p:nvSpPr>
            <p:spPr bwMode="ltGray">
              <a:xfrm>
                <a:off x="288" y="1176"/>
                <a:ext cx="3540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</p:grpSp>
      <p:sp>
        <p:nvSpPr>
          <p:cNvPr id="33867" name="Rectangle 75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3868" name="Rectangle 76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886200"/>
            <a:ext cx="6400800" cy="175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pPr/>
              <a:t>2009/7/15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pPr/>
              <a:t>2009/7/15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pPr/>
              <a:t>2009/7/15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pPr/>
              <a:t>2009/7/15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pPr/>
              <a:t>2009/7/15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pPr/>
              <a:t>2009/7/15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pPr/>
              <a:t>2009/7/15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pPr/>
              <a:t>2009/7/15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90ED720-0104-4369-84BC-D37694168613}" type="datetimeFigureOut">
              <a:rPr kumimoji="1" lang="ja-JP" altLang="en-US" smtClean="0"/>
              <a:pPr/>
              <a:t>2009/7/15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4" name="Group 3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8436" name="Line 4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37" name="Line 5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38" name="Line 6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39" name="Line 7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40" name="Line 8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41" name="Line 9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42" name="Line 10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4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4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4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46" name="Line 14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47" name="Line 15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4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4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5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51" name="Line 19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52" name="Line 20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5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5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5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56" name="Line 24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57" name="Line 25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5" name="Group 26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8459" name="Line 27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60" name="Line 28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61" name="Line 29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62" name="Line 30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63" name="Line 31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64" name="Line 32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65" name="Line 33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66" name="Line 34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67" name="Line 35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68" name="Line 36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69" name="Line 37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70" name="Line 38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71" name="Line 39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72" name="Line 40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73" name="Line 41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74" name="Line 42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75" name="Line 43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76" name="Line 44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77" name="Line 45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78" name="Line 46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79" name="Line 47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80" name="Line 48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81" name="Line 49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82" name="Line 50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83" name="Line 51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84" name="Line 52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85" name="Line 53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86" name="Line 54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  <p:sp>
              <p:nvSpPr>
                <p:cNvPr id="18487" name="Line 55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ja-JP" altLang="en-US"/>
                </a:p>
              </p:txBody>
            </p:sp>
          </p:grpSp>
        </p:grpSp>
        <p:sp>
          <p:nvSpPr>
            <p:cNvPr id="18488" name="Rectangle 56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8512" name="Line 80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ja-JP" altLang="en-US"/>
            </a:p>
          </p:txBody>
        </p:sp>
        <p:grpSp>
          <p:nvGrpSpPr>
            <p:cNvPr id="9" name="Group 81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8514" name="Line 82"/>
              <p:cNvSpPr>
                <a:spLocks noChangeShapeType="1"/>
              </p:cNvSpPr>
              <p:nvPr/>
            </p:nvSpPr>
            <p:spPr bwMode="ltGray">
              <a:xfrm flipH="1">
                <a:off x="96" y="1037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8515" name="Line 83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  <p:sp>
            <p:nvSpPr>
              <p:cNvPr id="18516" name="Arc 84"/>
              <p:cNvSpPr>
                <a:spLocks/>
              </p:cNvSpPr>
              <p:nvPr/>
            </p:nvSpPr>
            <p:spPr bwMode="ltGray">
              <a:xfrm flipH="1">
                <a:off x="217" y="916"/>
                <a:ext cx="239" cy="239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ja-JP" altLang="en-US"/>
              </a:p>
            </p:txBody>
          </p:sp>
        </p:grpSp>
      </p:grpSp>
      <p:sp>
        <p:nvSpPr>
          <p:cNvPr id="18507" name="Rectangle 75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8508" name="Rectangle 76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charset="-128"/>
          <a:cs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charset="-128"/>
          <a:cs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charset="-128"/>
          <a:cs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charset="-128"/>
          <a:cs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charset="-128"/>
          <a:cs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charset="-128"/>
          <a:cs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charset="-128"/>
          <a:cs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charset="-128"/>
          <a:cs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90000"/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–"/>
        <a:defRPr kumimoji="1"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90600" y="571480"/>
            <a:ext cx="7772400" cy="2214570"/>
          </a:xfrm>
        </p:spPr>
        <p:txBody>
          <a:bodyPr>
            <a:noAutofit/>
          </a:bodyPr>
          <a:lstStyle/>
          <a:p>
            <a:r>
              <a:rPr lang="en-US" altLang="ja-JP" dirty="0" smtClean="0"/>
              <a:t>Compact Representation</a:t>
            </a:r>
            <a:br>
              <a:rPr lang="en-US" altLang="ja-JP" dirty="0" smtClean="0"/>
            </a:br>
            <a:r>
              <a:rPr lang="en-US" altLang="ja-JP" dirty="0" smtClean="0"/>
              <a:t>  for Answer Sets</a:t>
            </a:r>
            <a:br>
              <a:rPr lang="en-US" altLang="ja-JP" dirty="0" smtClean="0"/>
            </a:br>
            <a:r>
              <a:rPr lang="en-US" altLang="ja-JP" dirty="0" smtClean="0"/>
              <a:t>  of n-</a:t>
            </a:r>
            <a:r>
              <a:rPr lang="en-US" altLang="ja-JP" dirty="0" err="1" smtClean="0"/>
              <a:t>ary</a:t>
            </a:r>
            <a:r>
              <a:rPr lang="en-US" altLang="ja-JP" dirty="0" smtClean="0"/>
              <a:t> Regular Queries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1538" y="4176730"/>
            <a:ext cx="7715304" cy="1752600"/>
          </a:xfrm>
        </p:spPr>
        <p:txBody>
          <a:bodyPr/>
          <a:lstStyle/>
          <a:p>
            <a:pPr algn="r"/>
            <a:r>
              <a:rPr lang="en-US" altLang="ja-JP" sz="2000" dirty="0" smtClean="0"/>
              <a:t>b</a:t>
            </a:r>
            <a:r>
              <a:rPr kumimoji="1" lang="en-US" altLang="ja-JP" sz="2000" dirty="0" smtClean="0"/>
              <a:t>y  </a:t>
            </a:r>
            <a:r>
              <a:rPr kumimoji="1" lang="en-US" altLang="ja-JP" u="sng" dirty="0" smtClean="0"/>
              <a:t>Kazuhiro </a:t>
            </a:r>
            <a:r>
              <a:rPr kumimoji="1" lang="en-US" altLang="ja-JP" u="sng" dirty="0" err="1" smtClean="0"/>
              <a:t>Inaba</a:t>
            </a:r>
            <a:r>
              <a:rPr kumimoji="1" lang="en-US" altLang="ja-JP" sz="2800" dirty="0" smtClean="0"/>
              <a:t> </a:t>
            </a:r>
            <a:r>
              <a:rPr kumimoji="1" lang="en-US" altLang="ja-JP" sz="1800" dirty="0" smtClean="0"/>
              <a:t>(National Institute </a:t>
            </a:r>
            <a:r>
              <a:rPr lang="en-US" altLang="ja-JP" sz="1800" dirty="0" smtClean="0"/>
              <a:t>of Informatics, Japan</a:t>
            </a:r>
            <a:r>
              <a:rPr kumimoji="1" lang="en-US" altLang="ja-JP" sz="1800" dirty="0" smtClean="0"/>
              <a:t>)</a:t>
            </a:r>
            <a:endParaRPr lang="en-US" altLang="ja-JP" sz="2800" dirty="0" smtClean="0"/>
          </a:p>
          <a:p>
            <a:pPr algn="r"/>
            <a:r>
              <a:rPr kumimoji="1" lang="en-US" altLang="ja-JP" sz="2000" dirty="0" smtClean="0"/>
              <a:t>and</a:t>
            </a:r>
            <a:r>
              <a:rPr kumimoji="1" lang="en-US" altLang="ja-JP" sz="2800" dirty="0" smtClean="0"/>
              <a:t> </a:t>
            </a:r>
            <a:r>
              <a:rPr kumimoji="1" lang="en-US" altLang="ja-JP" sz="2800" dirty="0" err="1" smtClean="0"/>
              <a:t>Hauro</a:t>
            </a:r>
            <a:r>
              <a:rPr kumimoji="1" lang="en-US" altLang="ja-JP" sz="2800" dirty="0" smtClean="0"/>
              <a:t> </a:t>
            </a:r>
            <a:r>
              <a:rPr kumimoji="1" lang="en-US" altLang="ja-JP" sz="2800" dirty="0" err="1" smtClean="0"/>
              <a:t>Hosoya</a:t>
            </a:r>
            <a:r>
              <a:rPr kumimoji="1" lang="en-US" altLang="ja-JP" sz="2800" dirty="0" smtClean="0"/>
              <a:t> </a:t>
            </a:r>
            <a:r>
              <a:rPr kumimoji="1" lang="en-US" altLang="ja-JP" sz="1800" dirty="0" smtClean="0"/>
              <a:t>(The Univ</a:t>
            </a:r>
            <a:r>
              <a:rPr lang="en-US" altLang="ja-JP" sz="1800" dirty="0" smtClean="0"/>
              <a:t>ersity of </a:t>
            </a:r>
            <a:r>
              <a:rPr kumimoji="1" lang="en-US" altLang="ja-JP" sz="1800" dirty="0" smtClean="0"/>
              <a:t>Tokyo)</a:t>
            </a:r>
            <a:endParaRPr kumimoji="1" lang="en-US" altLang="ja-JP" sz="2800" dirty="0" smtClean="0"/>
          </a:p>
          <a:p>
            <a:pPr algn="r"/>
            <a:endParaRPr kumimoji="1" lang="en-US" altLang="ja-JP" sz="2400" dirty="0" smtClean="0"/>
          </a:p>
          <a:p>
            <a:pPr algn="r"/>
            <a:r>
              <a:rPr kumimoji="1" lang="en-US" altLang="ja-JP" sz="2400" dirty="0" smtClean="0">
                <a:solidFill>
                  <a:srgbClr val="00B050"/>
                </a:solidFill>
              </a:rPr>
              <a:t>CIAA 2009, Sydney</a:t>
            </a:r>
            <a:endParaRPr kumimoji="1" lang="ja-JP" altLang="en-US" sz="2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Two Evaluation </a:t>
            </a:r>
            <a:r>
              <a:rPr kumimoji="1" lang="en-US" altLang="ja-JP" dirty="0" err="1" smtClean="0"/>
              <a:t>Stategies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メモ 3"/>
          <p:cNvSpPr/>
          <p:nvPr/>
        </p:nvSpPr>
        <p:spPr>
          <a:xfrm>
            <a:off x="214282" y="3857628"/>
            <a:ext cx="4143404" cy="2857520"/>
          </a:xfrm>
          <a:prstGeom prst="foldedCorner">
            <a:avLst/>
          </a:prstGeom>
          <a:solidFill>
            <a:schemeClr val="tx1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2000" dirty="0" smtClean="0"/>
          </a:p>
          <a:p>
            <a:r>
              <a:rPr lang="en-US" altLang="ja-JP" sz="2000" dirty="0" smtClean="0"/>
              <a:t>A := the answer set of</a:t>
            </a:r>
            <a:br>
              <a:rPr lang="en-US" altLang="ja-JP" sz="2000" dirty="0" smtClean="0"/>
            </a:br>
            <a:r>
              <a:rPr lang="en-US" altLang="ja-JP" sz="2000" dirty="0" smtClean="0"/>
              <a:t>    </a:t>
            </a:r>
            <a:r>
              <a:rPr lang="en-US" altLang="ja-JP" sz="2000" b="1" dirty="0" smtClean="0"/>
              <a:t>1-ary query {x | Φ(x)}</a:t>
            </a:r>
          </a:p>
          <a:p>
            <a:endParaRPr lang="en-US" altLang="ja-JP" sz="2000" dirty="0" smtClean="0"/>
          </a:p>
          <a:p>
            <a:r>
              <a:rPr lang="en-US" altLang="ja-JP" sz="2000" b="1" dirty="0" smtClean="0"/>
              <a:t>for each x </a:t>
            </a:r>
            <a:r>
              <a:rPr lang="en-US" altLang="ja-JP" sz="2000" dirty="0" smtClean="0"/>
              <a:t>in A:</a:t>
            </a:r>
          </a:p>
          <a:p>
            <a:pPr lvl="1"/>
            <a:r>
              <a:rPr lang="en-US" altLang="ja-JP" sz="2000" dirty="0" smtClean="0"/>
              <a:t>B := the answer set of</a:t>
            </a:r>
            <a:br>
              <a:rPr lang="en-US" altLang="ja-JP" sz="2000" dirty="0" smtClean="0"/>
            </a:br>
            <a:r>
              <a:rPr lang="en-US" altLang="ja-JP" sz="2000" dirty="0" smtClean="0"/>
              <a:t>    </a:t>
            </a:r>
            <a:r>
              <a:rPr lang="en-US" altLang="ja-JP" sz="2000" b="1" dirty="0" smtClean="0"/>
              <a:t>1-ary query {y | Ψ(</a:t>
            </a:r>
            <a:r>
              <a:rPr lang="en-US" altLang="ja-JP" sz="2000" b="1" dirty="0" err="1" smtClean="0"/>
              <a:t>x,y</a:t>
            </a:r>
            <a:r>
              <a:rPr lang="en-US" altLang="ja-JP" sz="2000" b="1" dirty="0" smtClean="0"/>
              <a:t>)}</a:t>
            </a:r>
            <a:endParaRPr lang="en-US" altLang="ja-JP" sz="2000" dirty="0" smtClean="0"/>
          </a:p>
          <a:p>
            <a:pPr lvl="1"/>
            <a:r>
              <a:rPr lang="en-US" altLang="ja-JP" sz="2000" dirty="0" smtClean="0"/>
              <a:t>for each y in B:</a:t>
            </a:r>
          </a:p>
          <a:p>
            <a:pPr lvl="2"/>
            <a:r>
              <a:rPr lang="en-US" altLang="ja-JP" sz="2000" dirty="0" smtClean="0"/>
              <a:t>print &lt;item&gt;y&lt;/item&gt;</a:t>
            </a:r>
          </a:p>
        </p:txBody>
      </p:sp>
      <p:sp>
        <p:nvSpPr>
          <p:cNvPr id="5" name="メモ 4"/>
          <p:cNvSpPr/>
          <p:nvPr/>
        </p:nvSpPr>
        <p:spPr>
          <a:xfrm>
            <a:off x="4572000" y="3857628"/>
            <a:ext cx="4214842" cy="2928934"/>
          </a:xfrm>
          <a:prstGeom prst="foldedCorner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2000" dirty="0" smtClean="0"/>
          </a:p>
          <a:p>
            <a:r>
              <a:rPr lang="en-US" altLang="ja-JP" sz="2000" dirty="0" smtClean="0"/>
              <a:t>A := the answer set of</a:t>
            </a:r>
            <a:br>
              <a:rPr lang="en-US" altLang="ja-JP" sz="2000" dirty="0" smtClean="0"/>
            </a:br>
            <a:r>
              <a:rPr lang="en-US" altLang="ja-JP" sz="2000" dirty="0" smtClean="0"/>
              <a:t>    </a:t>
            </a:r>
            <a:r>
              <a:rPr lang="en-US" altLang="ja-JP" sz="2000" b="1" dirty="0" smtClean="0"/>
              <a:t>1-ary query {x | Φ(x)}</a:t>
            </a:r>
          </a:p>
          <a:p>
            <a:r>
              <a:rPr lang="en-US" altLang="ja-JP" sz="2000" dirty="0" smtClean="0"/>
              <a:t>C := the answer set of</a:t>
            </a:r>
          </a:p>
          <a:p>
            <a:r>
              <a:rPr lang="en-US" altLang="ja-JP" sz="2000" dirty="0" smtClean="0"/>
              <a:t>    </a:t>
            </a:r>
            <a:r>
              <a:rPr lang="en-US" altLang="ja-JP" sz="2000" b="1" dirty="0" smtClean="0"/>
              <a:t>2-ary query {(</a:t>
            </a:r>
            <a:r>
              <a:rPr lang="en-US" altLang="ja-JP" sz="2000" b="1" dirty="0" err="1" smtClean="0"/>
              <a:t>x,y</a:t>
            </a:r>
            <a:r>
              <a:rPr lang="en-US" altLang="ja-JP" sz="2000" b="1" dirty="0" smtClean="0"/>
              <a:t>) | </a:t>
            </a:r>
            <a:br>
              <a:rPr lang="en-US" altLang="ja-JP" sz="2000" b="1" dirty="0" smtClean="0"/>
            </a:br>
            <a:r>
              <a:rPr lang="en-US" altLang="ja-JP" sz="2000" b="1" dirty="0" smtClean="0"/>
              <a:t>                             Φ(x)&amp;Ψ(</a:t>
            </a:r>
            <a:r>
              <a:rPr lang="en-US" altLang="ja-JP" sz="2000" b="1" dirty="0" err="1" smtClean="0"/>
              <a:t>x,y</a:t>
            </a:r>
            <a:r>
              <a:rPr lang="en-US" altLang="ja-JP" sz="2000" b="1" dirty="0" smtClean="0"/>
              <a:t>)}</a:t>
            </a:r>
          </a:p>
          <a:p>
            <a:r>
              <a:rPr lang="en-US" altLang="ja-JP" sz="2000" b="1" dirty="0" smtClean="0"/>
              <a:t>for each x</a:t>
            </a:r>
            <a:r>
              <a:rPr lang="en-US" altLang="ja-JP" sz="2000" dirty="0" smtClean="0"/>
              <a:t> in A:</a:t>
            </a:r>
          </a:p>
          <a:p>
            <a:pPr lvl="1"/>
            <a:r>
              <a:rPr lang="en-US" altLang="ja-JP" sz="2000" dirty="0" smtClean="0"/>
              <a:t>B := </a:t>
            </a:r>
            <a:r>
              <a:rPr lang="en-US" altLang="ja-JP" sz="2000" b="1" dirty="0" smtClean="0"/>
              <a:t>{y | (</a:t>
            </a:r>
            <a:r>
              <a:rPr lang="en-US" altLang="ja-JP" sz="2000" b="1" dirty="0" err="1" smtClean="0"/>
              <a:t>x,y</a:t>
            </a:r>
            <a:r>
              <a:rPr lang="en-US" altLang="ja-JP" sz="2000" b="1" dirty="0" smtClean="0"/>
              <a:t>)</a:t>
            </a:r>
            <a:r>
              <a:rPr lang="ja-JP" altLang="en-US" sz="2000" b="1" dirty="0" smtClean="0"/>
              <a:t>∈</a:t>
            </a:r>
            <a:r>
              <a:rPr lang="en-US" altLang="ja-JP" sz="2000" b="1" dirty="0" smtClean="0"/>
              <a:t>C}   </a:t>
            </a:r>
            <a:r>
              <a:rPr lang="en-US" altLang="ja-JP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= C</a:t>
            </a:r>
            <a:r>
              <a:rPr lang="en-US" altLang="ja-JP" sz="2000" b="1" baseline="-25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[1:x]</a:t>
            </a:r>
          </a:p>
          <a:p>
            <a:pPr lvl="1"/>
            <a:r>
              <a:rPr lang="en-US" altLang="ja-JP" sz="2000" dirty="0" smtClean="0"/>
              <a:t>for each y in B:</a:t>
            </a:r>
          </a:p>
          <a:p>
            <a:pPr lvl="2"/>
            <a:r>
              <a:rPr lang="en-US" altLang="ja-JP" sz="2000" dirty="0" smtClean="0"/>
              <a:t>print &lt;item&gt;y&lt;/item&gt;;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285984" y="1428736"/>
            <a:ext cx="4357718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b="1" dirty="0" smtClean="0">
                <a:latin typeface="Lucida Console" pitchFamily="49" charset="0"/>
              </a:rPr>
              <a:t>&lt;list&gt;</a:t>
            </a:r>
          </a:p>
          <a:p>
            <a:r>
              <a:rPr lang="en-US" altLang="ja-JP" b="1" dirty="0" smtClean="0">
                <a:latin typeface="Lucida Console" pitchFamily="49" charset="0"/>
              </a:rPr>
              <a:t> {</a:t>
            </a:r>
            <a:r>
              <a:rPr lang="en-US" altLang="ja-JP" b="1" dirty="0" err="1" smtClean="0">
                <a:latin typeface="Lucida Console" pitchFamily="49" charset="0"/>
              </a:rPr>
              <a:t>foreach</a:t>
            </a:r>
            <a:r>
              <a:rPr lang="en-US" altLang="ja-JP" b="1" dirty="0" smtClean="0">
                <a:latin typeface="Lucida Console" pitchFamily="49" charset="0"/>
              </a:rPr>
              <a:t> x </a:t>
            </a:r>
            <a:r>
              <a:rPr lang="en-US" altLang="ja-JP" b="1" dirty="0" err="1" smtClean="0">
                <a:latin typeface="Lucida Console" pitchFamily="49" charset="0"/>
              </a:rPr>
              <a:t>s.t</a:t>
            </a:r>
            <a:r>
              <a:rPr lang="en-US" altLang="ja-JP" b="1" dirty="0" smtClean="0">
                <a:latin typeface="Lucida Console" pitchFamily="49" charset="0"/>
              </a:rPr>
              <a:t>. </a:t>
            </a:r>
            <a:r>
              <a:rPr lang="en-US" altLang="ja-JP" b="1" dirty="0" smtClean="0">
                <a:solidFill>
                  <a:srgbClr val="00B050"/>
                </a:solidFill>
                <a:latin typeface="Lucida Console" pitchFamily="49" charset="0"/>
              </a:rPr>
              <a:t>φ(x)</a:t>
            </a:r>
            <a:r>
              <a:rPr lang="en-US" altLang="ja-JP" b="1" dirty="0" smtClean="0">
                <a:latin typeface="Lucida Console" pitchFamily="49" charset="0"/>
              </a:rPr>
              <a:t>:</a:t>
            </a:r>
          </a:p>
          <a:p>
            <a:r>
              <a:rPr lang="en-US" altLang="ja-JP" b="1" dirty="0" smtClean="0">
                <a:latin typeface="Lucida Console" pitchFamily="49" charset="0"/>
              </a:rPr>
              <a:t>   &lt;item&gt;{x}&lt;/item&gt;</a:t>
            </a:r>
          </a:p>
          <a:p>
            <a:r>
              <a:rPr lang="en-US" altLang="ja-JP" b="1" dirty="0" smtClean="0">
                <a:latin typeface="Lucida Console" pitchFamily="49" charset="0"/>
              </a:rPr>
              <a:t>   &lt;</a:t>
            </a:r>
            <a:r>
              <a:rPr lang="en-US" altLang="ja-JP" b="1" dirty="0" err="1" smtClean="0">
                <a:latin typeface="Lucida Console" pitchFamily="49" charset="0"/>
              </a:rPr>
              <a:t>sublist</a:t>
            </a:r>
            <a:r>
              <a:rPr lang="en-US" altLang="ja-JP" b="1" dirty="0" smtClean="0">
                <a:latin typeface="Lucida Console" pitchFamily="49" charset="0"/>
              </a:rPr>
              <a:t>&gt;</a:t>
            </a:r>
          </a:p>
          <a:p>
            <a:r>
              <a:rPr lang="en-US" altLang="ja-JP" b="1" dirty="0" smtClean="0">
                <a:latin typeface="Lucida Console" pitchFamily="49" charset="0"/>
              </a:rPr>
              <a:t>    {</a:t>
            </a:r>
            <a:r>
              <a:rPr lang="en-US" altLang="ja-JP" b="1" dirty="0" err="1" smtClean="0">
                <a:latin typeface="Lucida Console" pitchFamily="49" charset="0"/>
              </a:rPr>
              <a:t>foreach</a:t>
            </a:r>
            <a:r>
              <a:rPr lang="en-US" altLang="ja-JP" b="1" dirty="0" smtClean="0">
                <a:latin typeface="Lucida Console" pitchFamily="49" charset="0"/>
              </a:rPr>
              <a:t> y </a:t>
            </a:r>
            <a:r>
              <a:rPr lang="en-US" altLang="ja-JP" b="1" dirty="0" err="1" smtClean="0">
                <a:latin typeface="Lucida Console" pitchFamily="49" charset="0"/>
              </a:rPr>
              <a:t>s.t</a:t>
            </a:r>
            <a:r>
              <a:rPr lang="en-US" altLang="ja-JP" b="1" dirty="0" smtClean="0">
                <a:latin typeface="Lucida Console" pitchFamily="49" charset="0"/>
              </a:rPr>
              <a:t>. </a:t>
            </a:r>
            <a:r>
              <a:rPr lang="en-US" altLang="ja-JP" b="1" dirty="0" smtClean="0">
                <a:solidFill>
                  <a:srgbClr val="00B050"/>
                </a:solidFill>
                <a:latin typeface="Lucida Console" pitchFamily="49" charset="0"/>
              </a:rPr>
              <a:t>ψ(</a:t>
            </a:r>
            <a:r>
              <a:rPr lang="en-US" altLang="ja-JP" b="1" dirty="0" err="1" smtClean="0">
                <a:solidFill>
                  <a:srgbClr val="00B050"/>
                </a:solidFill>
                <a:latin typeface="Lucida Console" pitchFamily="49" charset="0"/>
              </a:rPr>
              <a:t>x,y</a:t>
            </a:r>
            <a:r>
              <a:rPr lang="en-US" altLang="ja-JP" b="1" dirty="0" smtClean="0">
                <a:solidFill>
                  <a:srgbClr val="00B050"/>
                </a:solidFill>
                <a:latin typeface="Lucida Console" pitchFamily="49" charset="0"/>
              </a:rPr>
              <a:t>)</a:t>
            </a:r>
            <a:r>
              <a:rPr lang="en-US" altLang="ja-JP" b="1" dirty="0" smtClean="0">
                <a:latin typeface="Lucida Console" pitchFamily="49" charset="0"/>
              </a:rPr>
              <a:t>:</a:t>
            </a:r>
          </a:p>
          <a:p>
            <a:r>
              <a:rPr lang="en-US" altLang="ja-JP" b="1" dirty="0" smtClean="0">
                <a:latin typeface="Lucida Console" pitchFamily="49" charset="0"/>
              </a:rPr>
              <a:t>       &lt;item&gt;{y}&lt;/item&gt;}</a:t>
            </a:r>
          </a:p>
          <a:p>
            <a:r>
              <a:rPr lang="en-US" altLang="ja-JP" b="1" dirty="0" smtClean="0">
                <a:latin typeface="Lucida Console" pitchFamily="49" charset="0"/>
              </a:rPr>
              <a:t>   &lt;/</a:t>
            </a:r>
            <a:r>
              <a:rPr lang="en-US" altLang="ja-JP" b="1" dirty="0" err="1" smtClean="0">
                <a:latin typeface="Lucida Console" pitchFamily="49" charset="0"/>
              </a:rPr>
              <a:t>sublist</a:t>
            </a:r>
            <a:r>
              <a:rPr lang="en-US" altLang="ja-JP" b="1" dirty="0" smtClean="0">
                <a:latin typeface="Lucida Console" pitchFamily="49" charset="0"/>
              </a:rPr>
              <a:t>&gt;}</a:t>
            </a:r>
          </a:p>
          <a:p>
            <a:r>
              <a:rPr kumimoji="1" lang="en-US" altLang="ja-JP" b="1" dirty="0" smtClean="0">
                <a:latin typeface="Lucida Console" pitchFamily="49" charset="0"/>
              </a:rPr>
              <a:t>&lt;/list&gt;</a:t>
            </a:r>
          </a:p>
        </p:txBody>
      </p:sp>
      <p:sp>
        <p:nvSpPr>
          <p:cNvPr id="7" name="下矢印 6"/>
          <p:cNvSpPr/>
          <p:nvPr/>
        </p:nvSpPr>
        <p:spPr>
          <a:xfrm rot="2776964">
            <a:off x="1401352" y="2751896"/>
            <a:ext cx="500066" cy="9286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下矢印 7"/>
          <p:cNvSpPr/>
          <p:nvPr/>
        </p:nvSpPr>
        <p:spPr>
          <a:xfrm rot="19035887">
            <a:off x="7106743" y="2761010"/>
            <a:ext cx="500066" cy="9286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形吹き出し 8"/>
          <p:cNvSpPr/>
          <p:nvPr/>
        </p:nvSpPr>
        <p:spPr>
          <a:xfrm>
            <a:off x="142844" y="214290"/>
            <a:ext cx="4000528" cy="1643074"/>
          </a:xfrm>
          <a:prstGeom prst="wedgeEllipseCallout">
            <a:avLst>
              <a:gd name="adj1" fmla="val -8208"/>
              <a:gd name="adj2" fmla="val 17536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solidFill>
                  <a:schemeClr val="tx2"/>
                </a:solidFill>
              </a:rPr>
              <a:t>O(|t|</a:t>
            </a:r>
            <a:r>
              <a:rPr kumimoji="1" lang="en-US" altLang="ja-JP" sz="2000" baseline="30000" dirty="0" smtClean="0">
                <a:solidFill>
                  <a:schemeClr val="tx2"/>
                </a:solidFill>
              </a:rPr>
              <a:t>2</a:t>
            </a:r>
            <a:r>
              <a:rPr kumimoji="1" lang="en-US" altLang="ja-JP" sz="2000" dirty="0" smtClean="0">
                <a:solidFill>
                  <a:schemeClr val="tx2"/>
                </a:solidFill>
              </a:rPr>
              <a:t>) time</a:t>
            </a:r>
            <a:r>
              <a:rPr kumimoji="1" lang="en-US" altLang="ja-JP" sz="2000" dirty="0" smtClean="0"/>
              <a:t/>
            </a:r>
            <a:br>
              <a:rPr kumimoji="1" lang="en-US" altLang="ja-JP" sz="2000" dirty="0" smtClean="0"/>
            </a:br>
            <a:r>
              <a:rPr kumimoji="1" lang="en-US" altLang="ja-JP" sz="2000" dirty="0" smtClean="0"/>
              <a:t> in “common” cases</a:t>
            </a:r>
          </a:p>
          <a:p>
            <a:pPr algn="ctr"/>
            <a:r>
              <a:rPr lang="en-US" altLang="ja-JP" sz="2000" dirty="0" smtClean="0"/>
              <a:t>(= many x, constant y)</a:t>
            </a:r>
            <a:endParaRPr kumimoji="1" lang="ja-JP" altLang="en-US" sz="2000" dirty="0"/>
          </a:p>
        </p:txBody>
      </p:sp>
      <p:sp>
        <p:nvSpPr>
          <p:cNvPr id="10" name="円形吹き出し 9"/>
          <p:cNvSpPr/>
          <p:nvPr/>
        </p:nvSpPr>
        <p:spPr>
          <a:xfrm>
            <a:off x="4357686" y="142852"/>
            <a:ext cx="3714744" cy="1571636"/>
          </a:xfrm>
          <a:prstGeom prst="wedgeEllipseCallout">
            <a:avLst>
              <a:gd name="adj1" fmla="val -18032"/>
              <a:gd name="adj2" fmla="val 18967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solidFill>
                  <a:srgbClr val="00B050"/>
                </a:solidFill>
              </a:rPr>
              <a:t>O(|t|) time</a:t>
            </a:r>
            <a:r>
              <a:rPr kumimoji="1" lang="en-US" altLang="ja-JP" sz="2000" dirty="0" smtClean="0"/>
              <a:t/>
            </a:r>
            <a:br>
              <a:rPr kumimoji="1" lang="en-US" altLang="ja-JP" sz="2000" dirty="0" smtClean="0"/>
            </a:br>
            <a:r>
              <a:rPr kumimoji="1" lang="en-US" altLang="ja-JP" sz="2000" dirty="0" smtClean="0"/>
              <a:t> in “common” cases</a:t>
            </a:r>
            <a:endParaRPr kumimoji="1" lang="ja-JP" altLang="en-US" sz="2000" dirty="0"/>
          </a:p>
        </p:txBody>
      </p:sp>
      <p:sp>
        <p:nvSpPr>
          <p:cNvPr id="11" name="円形吹き出し 10"/>
          <p:cNvSpPr/>
          <p:nvPr/>
        </p:nvSpPr>
        <p:spPr>
          <a:xfrm>
            <a:off x="714348" y="1714488"/>
            <a:ext cx="4000528" cy="1643074"/>
          </a:xfrm>
          <a:prstGeom prst="wedgeEllipseCallout">
            <a:avLst>
              <a:gd name="adj1" fmla="val -7845"/>
              <a:gd name="adj2" fmla="val 8437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solidFill>
                  <a:schemeClr val="tx2"/>
                </a:solidFill>
              </a:rPr>
              <a:t>O(|t|</a:t>
            </a:r>
            <a:r>
              <a:rPr kumimoji="1" lang="en-US" altLang="ja-JP" sz="2000" baseline="30000" dirty="0" smtClean="0">
                <a:solidFill>
                  <a:schemeClr val="tx2"/>
                </a:solidFill>
              </a:rPr>
              <a:t>2</a:t>
            </a:r>
            <a:r>
              <a:rPr kumimoji="1" lang="en-US" altLang="ja-JP" sz="2000" dirty="0" smtClean="0">
                <a:solidFill>
                  <a:schemeClr val="tx2"/>
                </a:solidFill>
              </a:rPr>
              <a:t>) time</a:t>
            </a:r>
          </a:p>
          <a:p>
            <a:pPr algn="ctr"/>
            <a:r>
              <a:rPr lang="en-US" altLang="ja-JP" sz="2000" dirty="0" smtClean="0">
                <a:solidFill>
                  <a:srgbClr val="00B050"/>
                </a:solidFill>
              </a:rPr>
              <a:t>O(|t|) space</a:t>
            </a:r>
            <a:r>
              <a:rPr kumimoji="1" lang="en-US" altLang="ja-JP" sz="2000" dirty="0" smtClean="0"/>
              <a:t/>
            </a:r>
            <a:br>
              <a:rPr kumimoji="1" lang="en-US" altLang="ja-JP" sz="2000" dirty="0" smtClean="0"/>
            </a:br>
            <a:r>
              <a:rPr kumimoji="1" lang="en-US" altLang="ja-JP" sz="2000" dirty="0" smtClean="0"/>
              <a:t> in “</a:t>
            </a:r>
            <a:r>
              <a:rPr lang="en-US" altLang="ja-JP" sz="2000" dirty="0" smtClean="0"/>
              <a:t>worst</a:t>
            </a:r>
            <a:r>
              <a:rPr kumimoji="1" lang="en-US" altLang="ja-JP" sz="2000" dirty="0" smtClean="0"/>
              <a:t>” cases</a:t>
            </a:r>
          </a:p>
          <a:p>
            <a:pPr algn="ctr"/>
            <a:r>
              <a:rPr lang="en-US" altLang="ja-JP" sz="2000" dirty="0" smtClean="0"/>
              <a:t>(= many x, many y)</a:t>
            </a:r>
            <a:endParaRPr kumimoji="1" lang="ja-JP" altLang="en-US" sz="2000" dirty="0"/>
          </a:p>
        </p:txBody>
      </p:sp>
      <p:sp>
        <p:nvSpPr>
          <p:cNvPr id="12" name="円形吹き出し 11"/>
          <p:cNvSpPr/>
          <p:nvPr/>
        </p:nvSpPr>
        <p:spPr>
          <a:xfrm>
            <a:off x="4857752" y="1714488"/>
            <a:ext cx="4000528" cy="1643074"/>
          </a:xfrm>
          <a:prstGeom prst="wedgeEllipseCallout">
            <a:avLst>
              <a:gd name="adj1" fmla="val -5668"/>
              <a:gd name="adj2" fmla="val 8172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>
                <a:solidFill>
                  <a:schemeClr val="tx2"/>
                </a:solidFill>
              </a:rPr>
              <a:t>O(|t|</a:t>
            </a:r>
            <a:r>
              <a:rPr kumimoji="1" lang="en-US" altLang="ja-JP" sz="2000" baseline="30000" dirty="0" smtClean="0">
                <a:solidFill>
                  <a:schemeClr val="tx2"/>
                </a:solidFill>
              </a:rPr>
              <a:t>2</a:t>
            </a:r>
            <a:r>
              <a:rPr kumimoji="1" lang="en-US" altLang="ja-JP" sz="2000" dirty="0" smtClean="0">
                <a:solidFill>
                  <a:schemeClr val="tx2"/>
                </a:solidFill>
              </a:rPr>
              <a:t>) time</a:t>
            </a:r>
          </a:p>
          <a:p>
            <a:pPr algn="ctr"/>
            <a:r>
              <a:rPr lang="en-US" altLang="ja-JP" sz="2000" dirty="0" smtClean="0">
                <a:solidFill>
                  <a:schemeClr val="tx2"/>
                </a:solidFill>
              </a:rPr>
              <a:t>O(|t|</a:t>
            </a:r>
            <a:r>
              <a:rPr lang="en-US" altLang="ja-JP" sz="2000" baseline="30000" dirty="0" smtClean="0">
                <a:solidFill>
                  <a:schemeClr val="tx2"/>
                </a:solidFill>
              </a:rPr>
              <a:t>2</a:t>
            </a:r>
            <a:r>
              <a:rPr lang="en-US" altLang="ja-JP" sz="2000" dirty="0" smtClean="0">
                <a:solidFill>
                  <a:schemeClr val="tx2"/>
                </a:solidFill>
              </a:rPr>
              <a:t>) space</a:t>
            </a:r>
            <a:r>
              <a:rPr kumimoji="1" lang="en-US" altLang="ja-JP" sz="2000" dirty="0" smtClean="0"/>
              <a:t/>
            </a:r>
            <a:br>
              <a:rPr kumimoji="1" lang="en-US" altLang="ja-JP" sz="2000" dirty="0" smtClean="0"/>
            </a:br>
            <a:r>
              <a:rPr kumimoji="1" lang="en-US" altLang="ja-JP" sz="2000" dirty="0" smtClean="0"/>
              <a:t> in “</a:t>
            </a:r>
            <a:r>
              <a:rPr lang="en-US" altLang="ja-JP" sz="2000" dirty="0" smtClean="0"/>
              <a:t>worst</a:t>
            </a:r>
            <a:r>
              <a:rPr kumimoji="1" lang="en-US" altLang="ja-JP" sz="2000" dirty="0" smtClean="0"/>
              <a:t>” cases</a:t>
            </a:r>
            <a:endParaRPr kumimoji="1" lang="ja-JP" altLang="en-US" sz="2000" dirty="0"/>
          </a:p>
        </p:txBody>
      </p:sp>
      <p:sp>
        <p:nvSpPr>
          <p:cNvPr id="14" name="角丸四角形吹き出し 13"/>
          <p:cNvSpPr/>
          <p:nvPr/>
        </p:nvSpPr>
        <p:spPr>
          <a:xfrm>
            <a:off x="142876" y="4214818"/>
            <a:ext cx="4071934" cy="2143140"/>
          </a:xfrm>
          <a:prstGeom prst="wedgeRoundRectCallout">
            <a:avLst>
              <a:gd name="adj1" fmla="val 61863"/>
              <a:gd name="adj2" fmla="val 26606"/>
              <a:gd name="adj3" fmla="val 16667"/>
            </a:avLst>
          </a:prstGeom>
          <a:solidFill>
            <a:srgbClr val="C5FDDC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b="1" dirty="0" smtClean="0">
                <a:solidFill>
                  <a:srgbClr val="FF0000"/>
                </a:solidFill>
              </a:rPr>
              <a:t>If We Use “SRED”</a:t>
            </a:r>
            <a:br>
              <a:rPr lang="en-US" altLang="ja-JP" b="1" dirty="0" smtClean="0">
                <a:solidFill>
                  <a:srgbClr val="FF0000"/>
                </a:solidFill>
              </a:rPr>
            </a:br>
            <a:r>
              <a:rPr lang="en-US" altLang="ja-JP" b="1" dirty="0" smtClean="0">
                <a:solidFill>
                  <a:srgbClr val="FF0000"/>
                </a:solidFill>
              </a:rPr>
              <a:t> to Represent the Set C …!!</a:t>
            </a:r>
            <a:r>
              <a:rPr lang="en-US" altLang="ja-JP" dirty="0" smtClean="0">
                <a:solidFill>
                  <a:srgbClr val="00B050"/>
                </a:solidFill>
              </a:rPr>
              <a:t/>
            </a:r>
            <a:br>
              <a:rPr lang="en-US" altLang="ja-JP" dirty="0" smtClean="0">
                <a:solidFill>
                  <a:srgbClr val="00B050"/>
                </a:solidFill>
              </a:rPr>
            </a:br>
            <a:r>
              <a:rPr lang="en-US" altLang="ja-JP" sz="2000" dirty="0" smtClean="0">
                <a:solidFill>
                  <a:srgbClr val="00B050"/>
                </a:solidFill>
              </a:rPr>
              <a:t>O(|t|) time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 in “common” cases</a:t>
            </a:r>
            <a:endParaRPr lang="ja-JP" altLang="en-US" dirty="0" smtClean="0"/>
          </a:p>
          <a:p>
            <a:pPr algn="ctr"/>
            <a:endParaRPr lang="en-US" altLang="ja-JP" dirty="0" smtClean="0">
              <a:solidFill>
                <a:schemeClr val="tx2"/>
              </a:solidFill>
            </a:endParaRPr>
          </a:p>
          <a:p>
            <a:pPr algn="ctr"/>
            <a:r>
              <a:rPr lang="en-US" altLang="ja-JP" sz="2000" dirty="0" smtClean="0">
                <a:solidFill>
                  <a:schemeClr val="tx2"/>
                </a:solidFill>
              </a:rPr>
              <a:t>O(|t|</a:t>
            </a:r>
            <a:r>
              <a:rPr lang="en-US" altLang="ja-JP" sz="2000" baseline="30000" dirty="0" smtClean="0">
                <a:solidFill>
                  <a:schemeClr val="tx2"/>
                </a:solidFill>
              </a:rPr>
              <a:t>2</a:t>
            </a:r>
            <a:r>
              <a:rPr lang="en-US" altLang="ja-JP" sz="2000" dirty="0" smtClean="0">
                <a:solidFill>
                  <a:schemeClr val="tx2"/>
                </a:solidFill>
              </a:rPr>
              <a:t>) time  </a:t>
            </a:r>
            <a:r>
              <a:rPr lang="en-US" altLang="ja-JP" sz="2000" dirty="0" smtClean="0">
                <a:solidFill>
                  <a:srgbClr val="00B050"/>
                </a:solidFill>
              </a:rPr>
              <a:t>O(|t|) space</a:t>
            </a:r>
            <a:r>
              <a:rPr lang="en-US" altLang="ja-JP" dirty="0" smtClean="0">
                <a:solidFill>
                  <a:srgbClr val="00B050"/>
                </a:solidFill>
              </a:rPr>
              <a:t> 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 in “worst” cases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2" y="4406900"/>
            <a:ext cx="8064529" cy="1362075"/>
          </a:xfrm>
        </p:spPr>
        <p:txBody>
          <a:bodyPr/>
          <a:lstStyle/>
          <a:p>
            <a:r>
              <a:rPr kumimoji="1" lang="en-US" altLang="ja-JP" dirty="0" smtClean="0"/>
              <a:t>Implementation</a:t>
            </a:r>
            <a:br>
              <a:rPr kumimoji="1" lang="en-US" altLang="ja-JP" dirty="0" smtClean="0"/>
            </a:br>
            <a:r>
              <a:rPr kumimoji="1" lang="en-US" altLang="ja-JP" dirty="0" smtClean="0"/>
              <a:t>  OF Regular queries</a:t>
            </a:r>
            <a:br>
              <a:rPr kumimoji="1" lang="en-US" altLang="ja-JP" dirty="0" smtClean="0"/>
            </a:br>
            <a:r>
              <a:rPr kumimoji="1" lang="en-US" altLang="ja-JP" dirty="0" smtClean="0"/>
              <a:t>  Using “SRED”</a:t>
            </a:r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3200" dirty="0" smtClean="0"/>
              <a:t>(Bottom-up Deterministic)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Tree Automaton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kumimoji="1" lang="en-US" altLang="ja-JP" sz="2400" dirty="0" smtClean="0"/>
              <a:t>(For simplicity, we limit our attention to binary trees)</a:t>
            </a:r>
            <a:endParaRPr kumimoji="1" lang="en-US" altLang="ja-JP" dirty="0" smtClean="0"/>
          </a:p>
          <a:p>
            <a:r>
              <a:rPr kumimoji="1" lang="en-US" altLang="ja-JP" dirty="0" smtClean="0">
                <a:latin typeface="Monotype Corsiva" pitchFamily="66" charset="0"/>
              </a:rPr>
              <a:t>A</a:t>
            </a:r>
            <a:r>
              <a:rPr kumimoji="1" lang="en-US" altLang="ja-JP" dirty="0" smtClean="0"/>
              <a:t> = (Σ</a:t>
            </a:r>
            <a:r>
              <a:rPr kumimoji="1" lang="en-US" altLang="ja-JP" baseline="-25000" dirty="0" smtClean="0"/>
              <a:t>0</a:t>
            </a:r>
            <a:r>
              <a:rPr kumimoji="1" lang="en-US" altLang="ja-JP" dirty="0" smtClean="0"/>
              <a:t>, Σ</a:t>
            </a:r>
            <a:r>
              <a:rPr kumimoji="1" lang="en-US" altLang="ja-JP" baseline="-25000" dirty="0" smtClean="0"/>
              <a:t>2</a:t>
            </a:r>
            <a:r>
              <a:rPr kumimoji="1" lang="en-US" altLang="ja-JP" dirty="0" smtClean="0"/>
              <a:t>, Q, F, δ)</a:t>
            </a:r>
          </a:p>
          <a:p>
            <a:pPr lvl="1"/>
            <a:r>
              <a:rPr lang="en-US" altLang="ja-JP" dirty="0" smtClean="0"/>
              <a:t>Σ</a:t>
            </a:r>
            <a:r>
              <a:rPr lang="en-US" altLang="ja-JP" baseline="-25000" dirty="0" smtClean="0"/>
              <a:t>0</a:t>
            </a:r>
            <a:r>
              <a:rPr lang="en-US" altLang="ja-JP" dirty="0" smtClean="0"/>
              <a:t> : finite set of leaf labels</a:t>
            </a:r>
          </a:p>
          <a:p>
            <a:pPr lvl="1"/>
            <a:r>
              <a:rPr lang="en-US" altLang="ja-JP" dirty="0" smtClean="0"/>
              <a:t>Σ</a:t>
            </a:r>
            <a:r>
              <a:rPr lang="en-US" altLang="ja-JP" baseline="-25000" dirty="0" smtClean="0"/>
              <a:t>2</a:t>
            </a:r>
            <a:r>
              <a:rPr lang="en-US" altLang="ja-JP" dirty="0" smtClean="0"/>
              <a:t> : finite set of internal-node labels</a:t>
            </a:r>
          </a:p>
          <a:p>
            <a:pPr lvl="1"/>
            <a:r>
              <a:rPr kumimoji="1" lang="en-US" altLang="ja-JP" dirty="0" smtClean="0"/>
              <a:t>Q : finite set of states</a:t>
            </a:r>
          </a:p>
          <a:p>
            <a:pPr lvl="1"/>
            <a:r>
              <a:rPr lang="en-US" altLang="ja-JP" dirty="0" smtClean="0"/>
              <a:t>δ :  transition function</a:t>
            </a:r>
            <a:br>
              <a:rPr lang="en-US" altLang="ja-JP" dirty="0" smtClean="0"/>
            </a:br>
            <a:r>
              <a:rPr lang="en-US" altLang="ja-JP" dirty="0" smtClean="0"/>
              <a:t>      (Σ</a:t>
            </a:r>
            <a:r>
              <a:rPr lang="en-US" altLang="ja-JP" baseline="-25000" dirty="0" smtClean="0"/>
              <a:t>0 </a:t>
            </a:r>
            <a:r>
              <a:rPr lang="ja-JP" altLang="en-US" dirty="0" smtClean="0">
                <a:sym typeface="Wingdings" pitchFamily="2" charset="2"/>
              </a:rPr>
              <a:t>  ∪   </a:t>
            </a:r>
            <a:r>
              <a:rPr lang="en-US" altLang="ja-JP" dirty="0" smtClean="0">
                <a:sym typeface="Wingdings" pitchFamily="2" charset="2"/>
              </a:rPr>
              <a:t>Σ</a:t>
            </a:r>
            <a:r>
              <a:rPr lang="en-US" altLang="ja-JP" baseline="-25000" dirty="0" smtClean="0">
                <a:sym typeface="Wingdings" pitchFamily="2" charset="2"/>
              </a:rPr>
              <a:t>2</a:t>
            </a:r>
            <a:r>
              <a:rPr lang="en-US" altLang="ja-JP" dirty="0" smtClean="0">
                <a:sym typeface="Wingdings" pitchFamily="2" charset="2"/>
              </a:rPr>
              <a:t>×Q×Q)  Q</a:t>
            </a:r>
          </a:p>
          <a:p>
            <a:pPr lvl="1"/>
            <a:r>
              <a:rPr kumimoji="1" lang="en-US" altLang="ja-JP" dirty="0" smtClean="0">
                <a:sym typeface="Wingdings" pitchFamily="2" charset="2"/>
              </a:rPr>
              <a:t>F </a:t>
            </a:r>
            <a:r>
              <a:rPr kumimoji="1" lang="ja-JP" altLang="en-US" dirty="0" smtClean="0">
                <a:sym typeface="Wingdings" pitchFamily="2" charset="2"/>
              </a:rPr>
              <a:t>⊆ </a:t>
            </a:r>
            <a:r>
              <a:rPr kumimoji="1" lang="en-US" altLang="ja-JP" dirty="0" smtClean="0">
                <a:sym typeface="Wingdings" pitchFamily="2" charset="2"/>
              </a:rPr>
              <a:t>Q : accepting states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248680" cy="1143000"/>
          </a:xfrm>
        </p:spPr>
        <p:txBody>
          <a:bodyPr/>
          <a:lstStyle/>
          <a:p>
            <a:r>
              <a:rPr kumimoji="1" lang="en-US" altLang="ja-JP" dirty="0" smtClean="0"/>
              <a:t>Example (0-ary):  </a:t>
            </a:r>
            <a:r>
              <a:rPr kumimoji="1" lang="en-US" altLang="ja-JP" cap="small" dirty="0" err="1" smtClean="0"/>
              <a:t>OddLeaves</a:t>
            </a:r>
            <a:endParaRPr kumimoji="1" lang="ja-JP" altLang="en-US" cap="small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Q = {q</a:t>
            </a:r>
            <a:r>
              <a:rPr lang="en-US" altLang="ja-JP" baseline="-25000" dirty="0" smtClean="0"/>
              <a:t>0</a:t>
            </a:r>
            <a:r>
              <a:rPr lang="en-US" altLang="ja-JP" dirty="0" smtClean="0"/>
              <a:t>, q</a:t>
            </a:r>
            <a:r>
              <a:rPr lang="en-US" altLang="ja-JP" baseline="-25000" dirty="0" smtClean="0"/>
              <a:t>1</a:t>
            </a:r>
            <a:r>
              <a:rPr lang="en-US" altLang="ja-JP" dirty="0" smtClean="0"/>
              <a:t>},  F={q</a:t>
            </a:r>
            <a:r>
              <a:rPr lang="en-US" altLang="ja-JP" baseline="-25000" dirty="0" smtClean="0"/>
              <a:t>1</a:t>
            </a:r>
            <a:r>
              <a:rPr lang="en-US" altLang="ja-JP" dirty="0" smtClean="0"/>
              <a:t>}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δ(L) = q</a:t>
            </a:r>
            <a:r>
              <a:rPr lang="en-US" altLang="ja-JP" baseline="-25000" dirty="0" smtClean="0"/>
              <a:t>1</a:t>
            </a:r>
          </a:p>
          <a:p>
            <a:r>
              <a:rPr lang="en-US" altLang="ja-JP" dirty="0" smtClean="0"/>
              <a:t>δ(B, q</a:t>
            </a:r>
            <a:r>
              <a:rPr lang="en-US" altLang="ja-JP" baseline="-25000" dirty="0" smtClean="0"/>
              <a:t>0</a:t>
            </a:r>
            <a:r>
              <a:rPr lang="en-US" altLang="ja-JP" dirty="0" smtClean="0"/>
              <a:t>, q</a:t>
            </a:r>
            <a:r>
              <a:rPr lang="en-US" altLang="ja-JP" baseline="-25000" dirty="0" smtClean="0"/>
              <a:t>0</a:t>
            </a:r>
            <a:r>
              <a:rPr lang="en-US" altLang="ja-JP" dirty="0" smtClean="0"/>
              <a:t>) = q</a:t>
            </a:r>
            <a:r>
              <a:rPr lang="en-US" altLang="ja-JP" baseline="-25000" dirty="0" smtClean="0"/>
              <a:t>0</a:t>
            </a:r>
          </a:p>
          <a:p>
            <a:r>
              <a:rPr lang="en-US" altLang="ja-JP" dirty="0" smtClean="0"/>
              <a:t>δ(B, q</a:t>
            </a:r>
            <a:r>
              <a:rPr lang="en-US" altLang="ja-JP" baseline="-25000" dirty="0" smtClean="0"/>
              <a:t>0</a:t>
            </a:r>
            <a:r>
              <a:rPr lang="en-US" altLang="ja-JP" dirty="0" smtClean="0"/>
              <a:t>, q</a:t>
            </a:r>
            <a:r>
              <a:rPr lang="en-US" altLang="ja-JP" baseline="-25000" dirty="0" smtClean="0"/>
              <a:t>1</a:t>
            </a:r>
            <a:r>
              <a:rPr lang="en-US" altLang="ja-JP" dirty="0" smtClean="0"/>
              <a:t>) = q</a:t>
            </a:r>
            <a:r>
              <a:rPr lang="en-US" altLang="ja-JP" baseline="-25000" dirty="0" smtClean="0"/>
              <a:t>1</a:t>
            </a:r>
            <a:endParaRPr lang="en-US" altLang="ja-JP" dirty="0" smtClean="0"/>
          </a:p>
          <a:p>
            <a:r>
              <a:rPr lang="en-US" altLang="ja-JP" dirty="0" smtClean="0"/>
              <a:t>δ(B, q</a:t>
            </a:r>
            <a:r>
              <a:rPr lang="en-US" altLang="ja-JP" baseline="-25000" dirty="0" smtClean="0"/>
              <a:t>1</a:t>
            </a:r>
            <a:r>
              <a:rPr lang="en-US" altLang="ja-JP" dirty="0" smtClean="0"/>
              <a:t>, q</a:t>
            </a:r>
            <a:r>
              <a:rPr lang="en-US" altLang="ja-JP" baseline="-25000" dirty="0" smtClean="0"/>
              <a:t>0</a:t>
            </a:r>
            <a:r>
              <a:rPr lang="en-US" altLang="ja-JP" dirty="0" smtClean="0"/>
              <a:t>) = q</a:t>
            </a:r>
            <a:r>
              <a:rPr lang="en-US" altLang="ja-JP" baseline="-25000" dirty="0" smtClean="0"/>
              <a:t>1</a:t>
            </a:r>
            <a:endParaRPr lang="en-US" altLang="ja-JP" dirty="0" smtClean="0"/>
          </a:p>
          <a:p>
            <a:r>
              <a:rPr lang="en-US" altLang="ja-JP" dirty="0" smtClean="0"/>
              <a:t>δ(B, q</a:t>
            </a:r>
            <a:r>
              <a:rPr lang="en-US" altLang="ja-JP" baseline="-25000" dirty="0" smtClean="0"/>
              <a:t>1</a:t>
            </a:r>
            <a:r>
              <a:rPr lang="en-US" altLang="ja-JP" dirty="0" smtClean="0"/>
              <a:t>, q</a:t>
            </a:r>
            <a:r>
              <a:rPr lang="en-US" altLang="ja-JP" baseline="-25000" dirty="0" smtClean="0"/>
              <a:t>1</a:t>
            </a:r>
            <a:r>
              <a:rPr lang="en-US" altLang="ja-JP" dirty="0" smtClean="0"/>
              <a:t>) = q</a:t>
            </a:r>
            <a:r>
              <a:rPr lang="en-US" altLang="ja-JP" baseline="-25000" dirty="0" smtClean="0"/>
              <a:t>0</a:t>
            </a:r>
            <a:endParaRPr kumimoji="1" lang="en-US" altLang="ja-JP" dirty="0" smtClean="0"/>
          </a:p>
        </p:txBody>
      </p:sp>
      <p:sp>
        <p:nvSpPr>
          <p:cNvPr id="4" name="円/楕円 3"/>
          <p:cNvSpPr/>
          <p:nvPr/>
        </p:nvSpPr>
        <p:spPr>
          <a:xfrm>
            <a:off x="6500826" y="2928934"/>
            <a:ext cx="714380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bg2"/>
                </a:solidFill>
              </a:rPr>
              <a:t>B</a:t>
            </a:r>
            <a:endParaRPr kumimoji="1" lang="ja-JP" altLang="en-US" sz="2400" dirty="0">
              <a:solidFill>
                <a:schemeClr val="bg2"/>
              </a:solidFill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5929322" y="4071942"/>
            <a:ext cx="714380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bg2"/>
                </a:solidFill>
              </a:rPr>
              <a:t>L</a:t>
            </a:r>
            <a:endParaRPr kumimoji="1" lang="ja-JP" altLang="en-US" sz="2400" dirty="0">
              <a:solidFill>
                <a:schemeClr val="bg2"/>
              </a:solidFill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7072330" y="4071942"/>
            <a:ext cx="714380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bg2"/>
                </a:solidFill>
              </a:rPr>
              <a:t>B</a:t>
            </a:r>
            <a:endParaRPr kumimoji="1" lang="ja-JP" altLang="en-US" sz="2400" dirty="0">
              <a:solidFill>
                <a:schemeClr val="bg2"/>
              </a:solidFill>
            </a:endParaRPr>
          </a:p>
        </p:txBody>
      </p:sp>
      <p:sp>
        <p:nvSpPr>
          <p:cNvPr id="8" name="円/楕円 7"/>
          <p:cNvSpPr/>
          <p:nvPr/>
        </p:nvSpPr>
        <p:spPr>
          <a:xfrm>
            <a:off x="6643702" y="5214950"/>
            <a:ext cx="714380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bg2"/>
                </a:solidFill>
              </a:rPr>
              <a:t>L</a:t>
            </a:r>
            <a:endParaRPr kumimoji="1" lang="ja-JP" altLang="en-US" sz="2400" dirty="0">
              <a:solidFill>
                <a:schemeClr val="bg2"/>
              </a:solidFill>
            </a:endParaRPr>
          </a:p>
        </p:txBody>
      </p:sp>
      <p:sp>
        <p:nvSpPr>
          <p:cNvPr id="9" name="円/楕円 8"/>
          <p:cNvSpPr/>
          <p:nvPr/>
        </p:nvSpPr>
        <p:spPr>
          <a:xfrm>
            <a:off x="7715272" y="5214950"/>
            <a:ext cx="714380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bg2"/>
                </a:solidFill>
              </a:rPr>
              <a:t>L</a:t>
            </a:r>
            <a:endParaRPr kumimoji="1" lang="ja-JP" altLang="en-US" sz="2400" dirty="0">
              <a:solidFill>
                <a:schemeClr val="bg2"/>
              </a:solidFill>
            </a:endParaRPr>
          </a:p>
        </p:txBody>
      </p:sp>
      <p:cxnSp>
        <p:nvCxnSpPr>
          <p:cNvPr id="11" name="直線コネクタ 10"/>
          <p:cNvCxnSpPr>
            <a:stCxn id="4" idx="3"/>
            <a:endCxn id="5" idx="0"/>
          </p:cNvCxnSpPr>
          <p:nvPr/>
        </p:nvCxnSpPr>
        <p:spPr>
          <a:xfrm rot="5400000">
            <a:off x="6179356" y="3645853"/>
            <a:ext cx="533246" cy="318933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>
            <a:stCxn id="4" idx="5"/>
            <a:endCxn id="6" idx="0"/>
          </p:cNvCxnSpPr>
          <p:nvPr/>
        </p:nvCxnSpPr>
        <p:spPr>
          <a:xfrm rot="16200000" flipH="1">
            <a:off x="7003430" y="3645852"/>
            <a:ext cx="533246" cy="318933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>
            <a:stCxn id="8" idx="0"/>
            <a:endCxn id="6" idx="3"/>
          </p:cNvCxnSpPr>
          <p:nvPr/>
        </p:nvCxnSpPr>
        <p:spPr>
          <a:xfrm rot="5400000" flipH="1" flipV="1">
            <a:off x="6822297" y="4860299"/>
            <a:ext cx="533246" cy="176057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>
            <a:stCxn id="9" idx="0"/>
            <a:endCxn id="6" idx="5"/>
          </p:cNvCxnSpPr>
          <p:nvPr/>
        </p:nvCxnSpPr>
        <p:spPr>
          <a:xfrm rot="16200000" flipV="1">
            <a:off x="7610654" y="4753141"/>
            <a:ext cx="533246" cy="390371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7143768" y="2500306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 smtClean="0">
                <a:solidFill>
                  <a:srgbClr val="00B050"/>
                </a:solidFill>
              </a:rPr>
              <a:t>q</a:t>
            </a:r>
            <a:r>
              <a:rPr lang="en-US" altLang="ja-JP" sz="2800" b="1" baseline="-25000" dirty="0" smtClean="0">
                <a:solidFill>
                  <a:srgbClr val="00B050"/>
                </a:solidFill>
              </a:rPr>
              <a:t>1</a:t>
            </a:r>
            <a:endParaRPr kumimoji="1" lang="ja-JP" altLang="en-US" b="1" dirty="0">
              <a:solidFill>
                <a:srgbClr val="00B050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572132" y="3571876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 smtClean="0">
                <a:solidFill>
                  <a:srgbClr val="00B050"/>
                </a:solidFill>
              </a:rPr>
              <a:t>q</a:t>
            </a:r>
            <a:r>
              <a:rPr lang="en-US" altLang="ja-JP" sz="2800" b="1" baseline="-25000" dirty="0" smtClean="0">
                <a:solidFill>
                  <a:srgbClr val="00B050"/>
                </a:solidFill>
              </a:rPr>
              <a:t>1</a:t>
            </a:r>
            <a:endParaRPr kumimoji="1" lang="ja-JP" altLang="en-US" b="1" dirty="0">
              <a:solidFill>
                <a:srgbClr val="00B050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500958" y="3571876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 smtClean="0">
                <a:solidFill>
                  <a:srgbClr val="00B050"/>
                </a:solidFill>
              </a:rPr>
              <a:t>q</a:t>
            </a:r>
            <a:r>
              <a:rPr lang="en-US" altLang="ja-JP" sz="2800" b="1" baseline="-25000" dirty="0" smtClean="0">
                <a:solidFill>
                  <a:srgbClr val="00B050"/>
                </a:solidFill>
              </a:rPr>
              <a:t>0</a:t>
            </a:r>
            <a:endParaRPr kumimoji="1" lang="ja-JP" altLang="en-US" b="1" dirty="0">
              <a:solidFill>
                <a:srgbClr val="00B050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357950" y="4763168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 smtClean="0">
                <a:solidFill>
                  <a:srgbClr val="00B050"/>
                </a:solidFill>
              </a:rPr>
              <a:t>q</a:t>
            </a:r>
            <a:r>
              <a:rPr lang="en-US" altLang="ja-JP" sz="2800" b="1" baseline="-25000" dirty="0" smtClean="0">
                <a:solidFill>
                  <a:srgbClr val="00B050"/>
                </a:solidFill>
              </a:rPr>
              <a:t>1</a:t>
            </a:r>
            <a:endParaRPr kumimoji="1" lang="ja-JP" altLang="en-US" b="1" dirty="0">
              <a:solidFill>
                <a:srgbClr val="00B050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8143900" y="4714884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 smtClean="0">
                <a:solidFill>
                  <a:srgbClr val="00B050"/>
                </a:solidFill>
              </a:rPr>
              <a:t>q</a:t>
            </a:r>
            <a:r>
              <a:rPr lang="en-US" altLang="ja-JP" sz="2800" b="1" baseline="-25000" dirty="0" smtClean="0">
                <a:solidFill>
                  <a:srgbClr val="00B050"/>
                </a:solidFill>
              </a:rPr>
              <a:t>1</a:t>
            </a:r>
            <a:endParaRPr kumimoji="1" lang="ja-JP" altLang="en-US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2" grpId="0"/>
      <p:bldP spid="33" grpId="0"/>
      <p:bldP spid="35" grpId="0"/>
      <p:bldP spid="3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Tree Automaton for Querying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For any n-</a:t>
            </a:r>
            <a:r>
              <a:rPr lang="en-US" altLang="ja-JP" dirty="0" err="1" smtClean="0"/>
              <a:t>ary</a:t>
            </a:r>
            <a:r>
              <a:rPr lang="en-US" altLang="ja-JP" dirty="0" smtClean="0"/>
              <a:t> regular query Φ on trees over Σ</a:t>
            </a:r>
            <a:r>
              <a:rPr lang="en-US" altLang="ja-JP" baseline="-25000" dirty="0" smtClean="0"/>
              <a:t>0</a:t>
            </a:r>
            <a:r>
              <a:rPr lang="en-US" altLang="ja-JP" dirty="0" smtClean="0"/>
              <a:t> </a:t>
            </a:r>
            <a:r>
              <a:rPr lang="ja-JP" altLang="en-US" dirty="0" smtClean="0"/>
              <a:t>∪ </a:t>
            </a:r>
            <a:r>
              <a:rPr lang="en-US" altLang="ja-JP" dirty="0" smtClean="0"/>
              <a:t>Σ</a:t>
            </a:r>
            <a:r>
              <a:rPr lang="en-US" altLang="ja-JP" baseline="-25000" dirty="0" smtClean="0"/>
              <a:t>2</a:t>
            </a:r>
            <a:r>
              <a:rPr lang="en-US" altLang="ja-JP" dirty="0" smtClean="0"/>
              <a:t>,</a:t>
            </a:r>
          </a:p>
          <a:p>
            <a:r>
              <a:rPr lang="en-US" altLang="ja-JP" dirty="0" smtClean="0"/>
              <a:t>There exists a BDTA </a:t>
            </a:r>
            <a:r>
              <a:rPr lang="en-US" altLang="ja-JP" dirty="0" smtClean="0">
                <a:latin typeface="Monotype Corsiva" pitchFamily="66" charset="0"/>
              </a:rPr>
              <a:t>A</a:t>
            </a:r>
            <a:r>
              <a:rPr lang="en-US" altLang="ja-JP" baseline="-25000" dirty="0" smtClean="0"/>
              <a:t>Φ </a:t>
            </a:r>
            <a:r>
              <a:rPr lang="en-US" altLang="ja-JP" dirty="0" smtClean="0"/>
              <a:t>on trees over Σ</a:t>
            </a:r>
            <a:r>
              <a:rPr lang="en-US" altLang="ja-JP" baseline="-25000" dirty="0" smtClean="0"/>
              <a:t>0</a:t>
            </a:r>
            <a:r>
              <a:rPr lang="en-US" altLang="ja-JP" dirty="0" smtClean="0">
                <a:solidFill>
                  <a:srgbClr val="00B050"/>
                </a:solidFill>
              </a:rPr>
              <a:t>×B</a:t>
            </a:r>
            <a:r>
              <a:rPr lang="en-US" altLang="ja-JP" baseline="30000" dirty="0" smtClean="0">
                <a:solidFill>
                  <a:srgbClr val="00B050"/>
                </a:solidFill>
              </a:rPr>
              <a:t>n</a:t>
            </a:r>
            <a:r>
              <a:rPr lang="en-US" altLang="ja-JP" dirty="0" smtClean="0"/>
              <a:t>, Σ</a:t>
            </a:r>
            <a:r>
              <a:rPr lang="en-US" altLang="ja-JP" baseline="-25000" dirty="0" smtClean="0"/>
              <a:t>2</a:t>
            </a:r>
            <a:r>
              <a:rPr lang="en-US" altLang="ja-JP" dirty="0" smtClean="0">
                <a:solidFill>
                  <a:srgbClr val="00B050"/>
                </a:solidFill>
              </a:rPr>
              <a:t>×B</a:t>
            </a:r>
            <a:r>
              <a:rPr lang="en-US" altLang="ja-JP" baseline="30000" dirty="0" smtClean="0">
                <a:solidFill>
                  <a:srgbClr val="00B050"/>
                </a:solidFill>
              </a:rPr>
              <a:t>n</a:t>
            </a:r>
            <a:r>
              <a:rPr lang="en-US" altLang="ja-JP" baseline="30000" dirty="0" smtClean="0"/>
              <a:t>  </a:t>
            </a:r>
            <a:r>
              <a:rPr lang="en-US" altLang="ja-JP" dirty="0" smtClean="0"/>
              <a:t>(where B={0,1}) </a:t>
            </a:r>
            <a:r>
              <a:rPr lang="en-US" altLang="ja-JP" dirty="0" err="1" smtClean="0"/>
              <a:t>s.t</a:t>
            </a:r>
            <a:r>
              <a:rPr lang="en-US" altLang="ja-JP" dirty="0" smtClean="0"/>
              <a:t>.</a:t>
            </a:r>
          </a:p>
          <a:p>
            <a:pPr lvl="1"/>
            <a:r>
              <a:rPr lang="en-US" altLang="ja-JP" dirty="0" smtClean="0"/>
              <a:t> (v</a:t>
            </a:r>
            <a:r>
              <a:rPr lang="en-US" altLang="ja-JP" baseline="-25000" dirty="0" smtClean="0"/>
              <a:t>1</a:t>
            </a:r>
            <a:r>
              <a:rPr lang="en-US" altLang="ja-JP" dirty="0" smtClean="0"/>
              <a:t>,…,</a:t>
            </a:r>
            <a:r>
              <a:rPr lang="en-US" altLang="ja-JP" dirty="0" err="1" smtClean="0"/>
              <a:t>v</a:t>
            </a:r>
            <a:r>
              <a:rPr lang="en-US" altLang="ja-JP" baseline="-25000" dirty="0" err="1" smtClean="0"/>
              <a:t>n</a:t>
            </a:r>
            <a:r>
              <a:rPr lang="en-US" altLang="ja-JP" dirty="0" smtClean="0"/>
              <a:t>)   </a:t>
            </a:r>
            <a:r>
              <a:rPr lang="ja-JP" altLang="en-US" dirty="0" smtClean="0"/>
              <a:t>∈</a:t>
            </a:r>
            <a:r>
              <a:rPr lang="en-US" altLang="ja-JP" dirty="0" smtClean="0"/>
              <a:t>  Φ(t)</a:t>
            </a:r>
          </a:p>
          <a:p>
            <a:pPr lvl="1"/>
            <a:r>
              <a:rPr lang="en-US" altLang="ja-JP" dirty="0" smtClean="0"/>
              <a:t>       </a:t>
            </a:r>
            <a:r>
              <a:rPr lang="en-US" altLang="ja-JP" dirty="0" err="1" smtClean="0"/>
              <a:t>iff</a:t>
            </a:r>
            <a:endParaRPr lang="en-US" altLang="ja-JP" dirty="0" smtClean="0"/>
          </a:p>
          <a:p>
            <a:pPr lvl="1"/>
            <a:r>
              <a:rPr lang="en-US" altLang="ja-JP" dirty="0" smtClean="0">
                <a:latin typeface="Monotype Corsiva" pitchFamily="66" charset="0"/>
              </a:rPr>
              <a:t>A</a:t>
            </a:r>
            <a:r>
              <a:rPr lang="en-US" altLang="ja-JP" baseline="-25000" dirty="0" smtClean="0"/>
              <a:t>Φ  </a:t>
            </a:r>
            <a:r>
              <a:rPr lang="en-US" altLang="ja-JP" dirty="0" smtClean="0"/>
              <a:t>accepts the tree mark(t,v</a:t>
            </a:r>
            <a:r>
              <a:rPr lang="en-US" altLang="ja-JP" baseline="-25000" dirty="0" smtClean="0"/>
              <a:t>1</a:t>
            </a:r>
            <a:r>
              <a:rPr lang="en-US" altLang="ja-JP" dirty="0" smtClean="0"/>
              <a:t>,…,</a:t>
            </a:r>
            <a:r>
              <a:rPr lang="en-US" altLang="ja-JP" dirty="0" err="1" smtClean="0"/>
              <a:t>v</a:t>
            </a:r>
            <a:r>
              <a:rPr lang="en-US" altLang="ja-JP" baseline="-25000" dirty="0" err="1" smtClean="0"/>
              <a:t>n</a:t>
            </a:r>
            <a:r>
              <a:rPr lang="en-US" altLang="ja-JP" dirty="0" smtClean="0"/>
              <a:t>)</a:t>
            </a:r>
          </a:p>
          <a:p>
            <a:pPr lvl="2"/>
            <a:r>
              <a:rPr lang="en-US" altLang="ja-JP" dirty="0" smtClean="0"/>
              <a:t>mark(t,…)  =  t with the </a:t>
            </a:r>
            <a:r>
              <a:rPr lang="en-US" altLang="ja-JP" dirty="0" err="1" smtClean="0"/>
              <a:t>i-th</a:t>
            </a:r>
            <a:r>
              <a:rPr lang="en-US" altLang="ja-JP" dirty="0" smtClean="0"/>
              <a:t> B component is</a:t>
            </a:r>
            <a:br>
              <a:rPr lang="en-US" altLang="ja-JP" dirty="0" smtClean="0"/>
            </a:br>
            <a:r>
              <a:rPr lang="en-US" altLang="ja-JP" dirty="0" smtClean="0"/>
              <a:t>1 at vi and 0 at other nodes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Example (1-ary):  </a:t>
            </a:r>
            <a:r>
              <a:rPr lang="en-US" altLang="ja-JP" cap="small" dirty="0" smtClean="0"/>
              <a:t>Leftmost</a:t>
            </a:r>
            <a:endParaRPr kumimoji="1" lang="ja-JP" altLang="en-US" cap="small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00062" y="1905000"/>
            <a:ext cx="7772400" cy="4114800"/>
          </a:xfrm>
        </p:spPr>
        <p:txBody>
          <a:bodyPr/>
          <a:lstStyle/>
          <a:p>
            <a:r>
              <a:rPr lang="en-US" altLang="ja-JP" dirty="0" smtClean="0"/>
              <a:t>Q = {q</a:t>
            </a:r>
            <a:r>
              <a:rPr lang="en-US" altLang="ja-JP" baseline="-25000" dirty="0" smtClean="0"/>
              <a:t>0</a:t>
            </a:r>
            <a:r>
              <a:rPr lang="en-US" altLang="ja-JP" dirty="0" smtClean="0"/>
              <a:t>, q</a:t>
            </a:r>
            <a:r>
              <a:rPr lang="en-US" altLang="ja-JP" baseline="-25000" dirty="0" smtClean="0"/>
              <a:t>1</a:t>
            </a:r>
            <a:r>
              <a:rPr lang="en-US" altLang="ja-JP" dirty="0" smtClean="0"/>
              <a:t>},  F={q</a:t>
            </a:r>
            <a:r>
              <a:rPr lang="en-US" altLang="ja-JP" baseline="-25000" dirty="0" smtClean="0"/>
              <a:t>1</a:t>
            </a:r>
            <a:r>
              <a:rPr lang="en-US" altLang="ja-JP" dirty="0" smtClean="0"/>
              <a:t>}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δ(L0) = q</a:t>
            </a:r>
            <a:r>
              <a:rPr lang="en-US" altLang="ja-JP" baseline="-25000" dirty="0" smtClean="0"/>
              <a:t>0</a:t>
            </a:r>
            <a:endParaRPr lang="en-US" altLang="ja-JP" dirty="0" smtClean="0"/>
          </a:p>
          <a:p>
            <a:r>
              <a:rPr lang="en-US" altLang="ja-JP" dirty="0" smtClean="0"/>
              <a:t>δ(L1) = q</a:t>
            </a:r>
            <a:r>
              <a:rPr lang="en-US" altLang="ja-JP" baseline="-25000" dirty="0" smtClean="0"/>
              <a:t>1</a:t>
            </a:r>
            <a:endParaRPr lang="en-US" altLang="ja-JP" dirty="0" smtClean="0"/>
          </a:p>
          <a:p>
            <a:r>
              <a:rPr lang="en-US" altLang="ja-JP" dirty="0" smtClean="0"/>
              <a:t>δ(B0, q</a:t>
            </a:r>
            <a:r>
              <a:rPr lang="en-US" altLang="ja-JP" baseline="-25000" dirty="0" smtClean="0"/>
              <a:t>1</a:t>
            </a:r>
            <a:r>
              <a:rPr lang="en-US" altLang="ja-JP" dirty="0" smtClean="0"/>
              <a:t>, q</a:t>
            </a:r>
            <a:r>
              <a:rPr lang="en-US" altLang="ja-JP" baseline="-25000" dirty="0" smtClean="0"/>
              <a:t>0</a:t>
            </a:r>
            <a:r>
              <a:rPr lang="en-US" altLang="ja-JP" dirty="0" smtClean="0"/>
              <a:t>) = q</a:t>
            </a:r>
            <a:r>
              <a:rPr lang="en-US" altLang="ja-JP" baseline="-25000" dirty="0" smtClean="0"/>
              <a:t>1</a:t>
            </a:r>
            <a:endParaRPr lang="en-US" altLang="ja-JP" dirty="0" smtClean="0"/>
          </a:p>
          <a:p>
            <a:r>
              <a:rPr lang="en-US" altLang="ja-JP" dirty="0" smtClean="0"/>
              <a:t>δ(</a:t>
            </a:r>
            <a:r>
              <a:rPr lang="en-US" altLang="ja-JP" sz="2400" dirty="0" smtClean="0"/>
              <a:t>otherwise</a:t>
            </a:r>
            <a:r>
              <a:rPr lang="en-US" altLang="ja-JP" dirty="0" smtClean="0"/>
              <a:t>) = q</a:t>
            </a:r>
            <a:r>
              <a:rPr lang="en-US" altLang="ja-JP" baseline="-25000" dirty="0" smtClean="0"/>
              <a:t>0</a:t>
            </a:r>
            <a:endParaRPr lang="en-US" altLang="ja-JP" dirty="0" smtClean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786314" y="3834474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 smtClean="0">
                <a:solidFill>
                  <a:srgbClr val="00B050"/>
                </a:solidFill>
              </a:rPr>
              <a:t>q</a:t>
            </a:r>
            <a:r>
              <a:rPr lang="en-US" altLang="ja-JP" sz="2800" b="1" baseline="-25000" dirty="0" smtClean="0">
                <a:solidFill>
                  <a:srgbClr val="00B050"/>
                </a:solidFill>
              </a:rPr>
              <a:t>1</a:t>
            </a:r>
            <a:endParaRPr kumimoji="1" lang="ja-JP" altLang="en-US" b="1" dirty="0">
              <a:solidFill>
                <a:srgbClr val="00B050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714744" y="5191796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 smtClean="0">
                <a:solidFill>
                  <a:srgbClr val="00B050"/>
                </a:solidFill>
              </a:rPr>
              <a:t>q</a:t>
            </a:r>
            <a:r>
              <a:rPr lang="en-US" altLang="ja-JP" sz="2800" b="1" baseline="-25000" dirty="0" smtClean="0">
                <a:solidFill>
                  <a:srgbClr val="00B050"/>
                </a:solidFill>
              </a:rPr>
              <a:t>1</a:t>
            </a:r>
            <a:endParaRPr kumimoji="1" lang="ja-JP" altLang="en-US" b="1" dirty="0">
              <a:solidFill>
                <a:srgbClr val="00B050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429256" y="4977482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 smtClean="0">
                <a:solidFill>
                  <a:srgbClr val="00B050"/>
                </a:solidFill>
              </a:rPr>
              <a:t>q</a:t>
            </a:r>
            <a:r>
              <a:rPr lang="en-US" altLang="ja-JP" sz="2800" b="1" baseline="-25000" dirty="0" smtClean="0">
                <a:solidFill>
                  <a:srgbClr val="00B050"/>
                </a:solidFill>
              </a:rPr>
              <a:t>0</a:t>
            </a:r>
            <a:endParaRPr kumimoji="1" lang="ja-JP" altLang="en-US" b="1" dirty="0">
              <a:solidFill>
                <a:srgbClr val="00B050"/>
              </a:solidFill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857884" y="6049052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 smtClean="0">
                <a:solidFill>
                  <a:srgbClr val="00B050"/>
                </a:solidFill>
              </a:rPr>
              <a:t>q</a:t>
            </a:r>
            <a:r>
              <a:rPr lang="en-US" altLang="ja-JP" sz="2800" b="1" baseline="-25000" dirty="0" smtClean="0">
                <a:solidFill>
                  <a:srgbClr val="00B050"/>
                </a:solidFill>
              </a:rPr>
              <a:t>0</a:t>
            </a:r>
            <a:endParaRPr kumimoji="1" lang="ja-JP" altLang="en-US" b="1" dirty="0">
              <a:solidFill>
                <a:srgbClr val="00B050"/>
              </a:solidFill>
            </a:endParaRPr>
          </a:p>
        </p:txBody>
      </p:sp>
      <p:grpSp>
        <p:nvGrpSpPr>
          <p:cNvPr id="54" name="グループ化 53"/>
          <p:cNvGrpSpPr/>
          <p:nvPr/>
        </p:nvGrpSpPr>
        <p:grpSpPr>
          <a:xfrm>
            <a:off x="6715140" y="1571612"/>
            <a:ext cx="1785950" cy="2143140"/>
            <a:chOff x="2143108" y="3000372"/>
            <a:chExt cx="2500330" cy="3000396"/>
          </a:xfrm>
        </p:grpSpPr>
        <p:sp>
          <p:nvSpPr>
            <p:cNvPr id="40" name="円/楕円 39"/>
            <p:cNvSpPr/>
            <p:nvPr/>
          </p:nvSpPr>
          <p:spPr>
            <a:xfrm>
              <a:off x="2714612" y="3000372"/>
              <a:ext cx="714380" cy="7143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bg2"/>
                  </a:solidFill>
                </a:rPr>
                <a:t>B</a:t>
              </a:r>
              <a:endParaRPr kumimoji="1" lang="ja-JP" altLang="en-US" sz="2400" dirty="0">
                <a:solidFill>
                  <a:schemeClr val="bg2"/>
                </a:solidFill>
              </a:endParaRPr>
            </a:p>
          </p:txBody>
        </p:sp>
        <p:sp>
          <p:nvSpPr>
            <p:cNvPr id="41" name="円/楕円 40"/>
            <p:cNvSpPr/>
            <p:nvPr/>
          </p:nvSpPr>
          <p:spPr>
            <a:xfrm>
              <a:off x="2143108" y="4143380"/>
              <a:ext cx="714380" cy="7143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bg2"/>
                  </a:solidFill>
                </a:rPr>
                <a:t>L</a:t>
              </a:r>
              <a:endParaRPr kumimoji="1" lang="ja-JP" altLang="en-US" sz="2400" dirty="0">
                <a:solidFill>
                  <a:schemeClr val="bg2"/>
                </a:solidFill>
              </a:endParaRPr>
            </a:p>
          </p:txBody>
        </p:sp>
        <p:sp>
          <p:nvSpPr>
            <p:cNvPr id="42" name="円/楕円 41"/>
            <p:cNvSpPr/>
            <p:nvPr/>
          </p:nvSpPr>
          <p:spPr>
            <a:xfrm>
              <a:off x="3286116" y="4143380"/>
              <a:ext cx="714380" cy="7143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bg2"/>
                  </a:solidFill>
                </a:rPr>
                <a:t>B</a:t>
              </a:r>
              <a:endParaRPr kumimoji="1" lang="ja-JP" altLang="en-US" sz="2400" dirty="0">
                <a:solidFill>
                  <a:schemeClr val="bg2"/>
                </a:solidFill>
              </a:endParaRPr>
            </a:p>
          </p:txBody>
        </p:sp>
        <p:sp>
          <p:nvSpPr>
            <p:cNvPr id="43" name="円/楕円 42"/>
            <p:cNvSpPr/>
            <p:nvPr/>
          </p:nvSpPr>
          <p:spPr>
            <a:xfrm>
              <a:off x="2857488" y="5286388"/>
              <a:ext cx="714380" cy="7143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bg2"/>
                  </a:solidFill>
                </a:rPr>
                <a:t>L</a:t>
              </a:r>
              <a:endParaRPr kumimoji="1" lang="ja-JP" altLang="en-US" sz="2400" dirty="0">
                <a:solidFill>
                  <a:schemeClr val="bg2"/>
                </a:solidFill>
              </a:endParaRPr>
            </a:p>
          </p:txBody>
        </p:sp>
        <p:sp>
          <p:nvSpPr>
            <p:cNvPr id="44" name="円/楕円 43"/>
            <p:cNvSpPr/>
            <p:nvPr/>
          </p:nvSpPr>
          <p:spPr>
            <a:xfrm>
              <a:off x="3929058" y="5286388"/>
              <a:ext cx="714380" cy="7143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bg2"/>
                  </a:solidFill>
                </a:rPr>
                <a:t>L</a:t>
              </a:r>
              <a:endParaRPr kumimoji="1" lang="ja-JP" altLang="en-US" sz="2400" dirty="0">
                <a:solidFill>
                  <a:schemeClr val="bg2"/>
                </a:solidFill>
              </a:endParaRPr>
            </a:p>
          </p:txBody>
        </p:sp>
        <p:cxnSp>
          <p:nvCxnSpPr>
            <p:cNvPr id="45" name="直線コネクタ 44"/>
            <p:cNvCxnSpPr>
              <a:stCxn id="40" idx="3"/>
              <a:endCxn id="41" idx="0"/>
            </p:cNvCxnSpPr>
            <p:nvPr/>
          </p:nvCxnSpPr>
          <p:spPr>
            <a:xfrm rot="5400000">
              <a:off x="2393142" y="3717291"/>
              <a:ext cx="533246" cy="318933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/>
            <p:cNvCxnSpPr>
              <a:stCxn id="40" idx="5"/>
              <a:endCxn id="42" idx="0"/>
            </p:cNvCxnSpPr>
            <p:nvPr/>
          </p:nvCxnSpPr>
          <p:spPr>
            <a:xfrm rot="16200000" flipH="1">
              <a:off x="3217216" y="3717290"/>
              <a:ext cx="533246" cy="318933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/>
            <p:cNvCxnSpPr>
              <a:stCxn id="43" idx="0"/>
              <a:endCxn id="42" idx="3"/>
            </p:cNvCxnSpPr>
            <p:nvPr/>
          </p:nvCxnSpPr>
          <p:spPr>
            <a:xfrm rot="5400000" flipH="1" flipV="1">
              <a:off x="3036083" y="4931737"/>
              <a:ext cx="533246" cy="176057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/>
            <p:cNvCxnSpPr>
              <a:stCxn id="44" idx="0"/>
              <a:endCxn id="42" idx="5"/>
            </p:cNvCxnSpPr>
            <p:nvPr/>
          </p:nvCxnSpPr>
          <p:spPr>
            <a:xfrm rot="16200000" flipV="1">
              <a:off x="3824440" y="4824579"/>
              <a:ext cx="533246" cy="390371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グループ化 54"/>
          <p:cNvGrpSpPr/>
          <p:nvPr/>
        </p:nvGrpSpPr>
        <p:grpSpPr>
          <a:xfrm>
            <a:off x="4143372" y="4334540"/>
            <a:ext cx="1785950" cy="2143140"/>
            <a:chOff x="2143108" y="3000372"/>
            <a:chExt cx="2500330" cy="3000396"/>
          </a:xfrm>
        </p:grpSpPr>
        <p:sp>
          <p:nvSpPr>
            <p:cNvPr id="56" name="円/楕円 55"/>
            <p:cNvSpPr/>
            <p:nvPr/>
          </p:nvSpPr>
          <p:spPr>
            <a:xfrm>
              <a:off x="2714612" y="3000372"/>
              <a:ext cx="714380" cy="7143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bg2"/>
                  </a:solidFill>
                </a:rPr>
                <a:t>B0</a:t>
              </a:r>
              <a:endParaRPr kumimoji="1" lang="ja-JP" altLang="en-US" sz="2400" dirty="0">
                <a:solidFill>
                  <a:schemeClr val="bg2"/>
                </a:solidFill>
              </a:endParaRPr>
            </a:p>
          </p:txBody>
        </p:sp>
        <p:sp>
          <p:nvSpPr>
            <p:cNvPr id="57" name="円/楕円 56"/>
            <p:cNvSpPr/>
            <p:nvPr/>
          </p:nvSpPr>
          <p:spPr>
            <a:xfrm>
              <a:off x="2143108" y="4143380"/>
              <a:ext cx="714380" cy="7143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bg2"/>
                  </a:solidFill>
                </a:rPr>
                <a:t>L1</a:t>
              </a:r>
              <a:endParaRPr kumimoji="1" lang="ja-JP" altLang="en-US" sz="2400" dirty="0">
                <a:solidFill>
                  <a:schemeClr val="bg2"/>
                </a:solidFill>
              </a:endParaRPr>
            </a:p>
          </p:txBody>
        </p:sp>
        <p:sp>
          <p:nvSpPr>
            <p:cNvPr id="58" name="円/楕円 57"/>
            <p:cNvSpPr/>
            <p:nvPr/>
          </p:nvSpPr>
          <p:spPr>
            <a:xfrm>
              <a:off x="3286116" y="4143380"/>
              <a:ext cx="714380" cy="7143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bg2"/>
                  </a:solidFill>
                </a:rPr>
                <a:t>B0</a:t>
              </a:r>
              <a:endParaRPr kumimoji="1" lang="ja-JP" altLang="en-US" sz="2400" dirty="0">
                <a:solidFill>
                  <a:schemeClr val="bg2"/>
                </a:solidFill>
              </a:endParaRPr>
            </a:p>
          </p:txBody>
        </p:sp>
        <p:sp>
          <p:nvSpPr>
            <p:cNvPr id="59" name="円/楕円 58"/>
            <p:cNvSpPr/>
            <p:nvPr/>
          </p:nvSpPr>
          <p:spPr>
            <a:xfrm>
              <a:off x="2857488" y="5286388"/>
              <a:ext cx="714380" cy="7143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bg2"/>
                  </a:solidFill>
                </a:rPr>
                <a:t>L0</a:t>
              </a:r>
              <a:endParaRPr kumimoji="1" lang="ja-JP" altLang="en-US" sz="2400" dirty="0">
                <a:solidFill>
                  <a:schemeClr val="bg2"/>
                </a:solidFill>
              </a:endParaRPr>
            </a:p>
          </p:txBody>
        </p:sp>
        <p:sp>
          <p:nvSpPr>
            <p:cNvPr id="60" name="円/楕円 59"/>
            <p:cNvSpPr/>
            <p:nvPr/>
          </p:nvSpPr>
          <p:spPr>
            <a:xfrm>
              <a:off x="3929058" y="5286388"/>
              <a:ext cx="714380" cy="7143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bg2"/>
                  </a:solidFill>
                </a:rPr>
                <a:t>L0</a:t>
              </a:r>
              <a:endParaRPr kumimoji="1" lang="ja-JP" altLang="en-US" sz="2400" dirty="0">
                <a:solidFill>
                  <a:schemeClr val="bg2"/>
                </a:solidFill>
              </a:endParaRPr>
            </a:p>
          </p:txBody>
        </p:sp>
        <p:cxnSp>
          <p:nvCxnSpPr>
            <p:cNvPr id="61" name="直線コネクタ 60"/>
            <p:cNvCxnSpPr>
              <a:stCxn id="56" idx="3"/>
              <a:endCxn id="57" idx="0"/>
            </p:cNvCxnSpPr>
            <p:nvPr/>
          </p:nvCxnSpPr>
          <p:spPr>
            <a:xfrm rot="5400000">
              <a:off x="2393142" y="3717291"/>
              <a:ext cx="533246" cy="318933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/>
            <p:cNvCxnSpPr>
              <a:stCxn id="56" idx="5"/>
              <a:endCxn id="58" idx="0"/>
            </p:cNvCxnSpPr>
            <p:nvPr/>
          </p:nvCxnSpPr>
          <p:spPr>
            <a:xfrm rot="16200000" flipH="1">
              <a:off x="3217216" y="3717290"/>
              <a:ext cx="533246" cy="318933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>
              <a:stCxn id="59" idx="0"/>
              <a:endCxn id="58" idx="3"/>
            </p:cNvCxnSpPr>
            <p:nvPr/>
          </p:nvCxnSpPr>
          <p:spPr>
            <a:xfrm rot="5400000" flipH="1" flipV="1">
              <a:off x="3036083" y="4931737"/>
              <a:ext cx="533246" cy="176057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>
              <a:stCxn id="60" idx="0"/>
              <a:endCxn id="58" idx="5"/>
            </p:cNvCxnSpPr>
            <p:nvPr/>
          </p:nvCxnSpPr>
          <p:spPr>
            <a:xfrm rot="16200000" flipV="1">
              <a:off x="3824440" y="4824579"/>
              <a:ext cx="533246" cy="390371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テキスト ボックス 64"/>
          <p:cNvSpPr txBox="1"/>
          <p:nvPr/>
        </p:nvSpPr>
        <p:spPr>
          <a:xfrm>
            <a:off x="4143372" y="5977614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 smtClean="0">
                <a:solidFill>
                  <a:srgbClr val="00B050"/>
                </a:solidFill>
              </a:rPr>
              <a:t>q</a:t>
            </a:r>
            <a:r>
              <a:rPr lang="en-US" altLang="ja-JP" sz="2800" b="1" baseline="-25000" dirty="0" smtClean="0">
                <a:solidFill>
                  <a:srgbClr val="00B050"/>
                </a:solidFill>
              </a:rPr>
              <a:t>0</a:t>
            </a:r>
            <a:endParaRPr kumimoji="1" lang="ja-JP" altLang="en-US" b="1" dirty="0">
              <a:solidFill>
                <a:srgbClr val="00B050"/>
              </a:solidFill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7358082" y="3834474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 smtClean="0">
                <a:solidFill>
                  <a:srgbClr val="00B050"/>
                </a:solidFill>
              </a:rPr>
              <a:t>q</a:t>
            </a:r>
            <a:r>
              <a:rPr lang="en-US" altLang="ja-JP" sz="2800" b="1" baseline="-25000" dirty="0" smtClean="0">
                <a:solidFill>
                  <a:srgbClr val="00B050"/>
                </a:solidFill>
              </a:rPr>
              <a:t>0</a:t>
            </a:r>
            <a:endParaRPr kumimoji="1" lang="ja-JP" altLang="en-US" b="1" dirty="0">
              <a:solidFill>
                <a:srgbClr val="00B050"/>
              </a:solidFill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6286512" y="5191796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 smtClean="0">
                <a:solidFill>
                  <a:srgbClr val="00B050"/>
                </a:solidFill>
              </a:rPr>
              <a:t>q</a:t>
            </a:r>
            <a:r>
              <a:rPr lang="en-US" altLang="ja-JP" sz="2800" b="1" baseline="-25000" dirty="0" smtClean="0">
                <a:solidFill>
                  <a:srgbClr val="00B050"/>
                </a:solidFill>
              </a:rPr>
              <a:t>0</a:t>
            </a:r>
            <a:endParaRPr kumimoji="1" lang="ja-JP" altLang="en-US" b="1" dirty="0">
              <a:solidFill>
                <a:srgbClr val="00B050"/>
              </a:solidFill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8001024" y="4977482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 smtClean="0">
                <a:solidFill>
                  <a:srgbClr val="00B050"/>
                </a:solidFill>
              </a:rPr>
              <a:t>q</a:t>
            </a:r>
            <a:r>
              <a:rPr lang="en-US" altLang="ja-JP" sz="2800" b="1" baseline="-25000" dirty="0" smtClean="0">
                <a:solidFill>
                  <a:srgbClr val="00B050"/>
                </a:solidFill>
              </a:rPr>
              <a:t>1</a:t>
            </a:r>
            <a:endParaRPr kumimoji="1" lang="ja-JP" altLang="en-US" b="1" dirty="0">
              <a:solidFill>
                <a:srgbClr val="00B050"/>
              </a:solidFill>
            </a:endParaRPr>
          </a:p>
        </p:txBody>
      </p:sp>
      <p:grpSp>
        <p:nvGrpSpPr>
          <p:cNvPr id="84" name="グループ化 83"/>
          <p:cNvGrpSpPr/>
          <p:nvPr/>
        </p:nvGrpSpPr>
        <p:grpSpPr>
          <a:xfrm>
            <a:off x="6715140" y="4334540"/>
            <a:ext cx="1785950" cy="2143140"/>
            <a:chOff x="2143108" y="3000372"/>
            <a:chExt cx="2500330" cy="3000396"/>
          </a:xfrm>
        </p:grpSpPr>
        <p:sp>
          <p:nvSpPr>
            <p:cNvPr id="85" name="円/楕円 84"/>
            <p:cNvSpPr/>
            <p:nvPr/>
          </p:nvSpPr>
          <p:spPr>
            <a:xfrm>
              <a:off x="2714612" y="3000372"/>
              <a:ext cx="714380" cy="7143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bg2"/>
                  </a:solidFill>
                </a:rPr>
                <a:t>B0</a:t>
              </a:r>
              <a:endParaRPr kumimoji="1" lang="ja-JP" altLang="en-US" sz="2400" dirty="0">
                <a:solidFill>
                  <a:schemeClr val="bg2"/>
                </a:solidFill>
              </a:endParaRPr>
            </a:p>
          </p:txBody>
        </p:sp>
        <p:sp>
          <p:nvSpPr>
            <p:cNvPr id="86" name="円/楕円 85"/>
            <p:cNvSpPr/>
            <p:nvPr/>
          </p:nvSpPr>
          <p:spPr>
            <a:xfrm>
              <a:off x="2143108" y="4143380"/>
              <a:ext cx="714380" cy="7143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bg2"/>
                  </a:solidFill>
                </a:rPr>
                <a:t>L0</a:t>
              </a:r>
              <a:endParaRPr kumimoji="1" lang="ja-JP" altLang="en-US" sz="2400" dirty="0">
                <a:solidFill>
                  <a:schemeClr val="bg2"/>
                </a:solidFill>
              </a:endParaRPr>
            </a:p>
          </p:txBody>
        </p:sp>
        <p:sp>
          <p:nvSpPr>
            <p:cNvPr id="87" name="円/楕円 86"/>
            <p:cNvSpPr/>
            <p:nvPr/>
          </p:nvSpPr>
          <p:spPr>
            <a:xfrm>
              <a:off x="3286116" y="4143380"/>
              <a:ext cx="714380" cy="7143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bg2"/>
                  </a:solidFill>
                </a:rPr>
                <a:t>B0</a:t>
              </a:r>
              <a:endParaRPr kumimoji="1" lang="ja-JP" altLang="en-US" sz="2400" dirty="0">
                <a:solidFill>
                  <a:schemeClr val="bg2"/>
                </a:solidFill>
              </a:endParaRPr>
            </a:p>
          </p:txBody>
        </p:sp>
        <p:sp>
          <p:nvSpPr>
            <p:cNvPr id="88" name="円/楕円 87"/>
            <p:cNvSpPr/>
            <p:nvPr/>
          </p:nvSpPr>
          <p:spPr>
            <a:xfrm>
              <a:off x="2857488" y="5286388"/>
              <a:ext cx="714380" cy="7143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bg2"/>
                  </a:solidFill>
                </a:rPr>
                <a:t>L1</a:t>
              </a:r>
              <a:endParaRPr kumimoji="1" lang="ja-JP" altLang="en-US" sz="2400" dirty="0">
                <a:solidFill>
                  <a:schemeClr val="bg2"/>
                </a:solidFill>
              </a:endParaRPr>
            </a:p>
          </p:txBody>
        </p:sp>
        <p:sp>
          <p:nvSpPr>
            <p:cNvPr id="89" name="円/楕円 88"/>
            <p:cNvSpPr/>
            <p:nvPr/>
          </p:nvSpPr>
          <p:spPr>
            <a:xfrm>
              <a:off x="3929058" y="5286388"/>
              <a:ext cx="714380" cy="7143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bg2"/>
                  </a:solidFill>
                </a:rPr>
                <a:t>L0</a:t>
              </a:r>
              <a:endParaRPr kumimoji="1" lang="ja-JP" altLang="en-US" sz="2400" dirty="0">
                <a:solidFill>
                  <a:schemeClr val="bg2"/>
                </a:solidFill>
              </a:endParaRPr>
            </a:p>
          </p:txBody>
        </p:sp>
        <p:cxnSp>
          <p:nvCxnSpPr>
            <p:cNvPr id="90" name="直線コネクタ 89"/>
            <p:cNvCxnSpPr>
              <a:stCxn id="85" idx="3"/>
              <a:endCxn id="86" idx="0"/>
            </p:cNvCxnSpPr>
            <p:nvPr/>
          </p:nvCxnSpPr>
          <p:spPr>
            <a:xfrm rot="5400000">
              <a:off x="2393142" y="3717291"/>
              <a:ext cx="533246" cy="318933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コネクタ 90"/>
            <p:cNvCxnSpPr>
              <a:stCxn id="85" idx="5"/>
              <a:endCxn id="87" idx="0"/>
            </p:cNvCxnSpPr>
            <p:nvPr/>
          </p:nvCxnSpPr>
          <p:spPr>
            <a:xfrm rot="16200000" flipH="1">
              <a:off x="3217216" y="3717290"/>
              <a:ext cx="533246" cy="318933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コネクタ 91"/>
            <p:cNvCxnSpPr>
              <a:stCxn id="88" idx="0"/>
              <a:endCxn id="87" idx="3"/>
            </p:cNvCxnSpPr>
            <p:nvPr/>
          </p:nvCxnSpPr>
          <p:spPr>
            <a:xfrm rot="5400000" flipH="1" flipV="1">
              <a:off x="3036083" y="4931737"/>
              <a:ext cx="533246" cy="176057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コネクタ 92"/>
            <p:cNvCxnSpPr>
              <a:stCxn id="89" idx="0"/>
              <a:endCxn id="87" idx="5"/>
            </p:cNvCxnSpPr>
            <p:nvPr/>
          </p:nvCxnSpPr>
          <p:spPr>
            <a:xfrm rot="16200000" flipV="1">
              <a:off x="3824440" y="4824579"/>
              <a:ext cx="533246" cy="390371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テキスト ボックス 93"/>
          <p:cNvSpPr txBox="1"/>
          <p:nvPr/>
        </p:nvSpPr>
        <p:spPr>
          <a:xfrm>
            <a:off x="6715140" y="5977614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 smtClean="0">
                <a:solidFill>
                  <a:srgbClr val="00B050"/>
                </a:solidFill>
              </a:rPr>
              <a:t>q</a:t>
            </a:r>
            <a:r>
              <a:rPr lang="en-US" altLang="ja-JP" sz="2800" b="1" baseline="-25000" dirty="0" smtClean="0">
                <a:solidFill>
                  <a:srgbClr val="00B050"/>
                </a:solidFill>
              </a:rPr>
              <a:t>1</a:t>
            </a:r>
            <a:endParaRPr kumimoji="1" lang="ja-JP" altLang="en-US" b="1" dirty="0">
              <a:solidFill>
                <a:srgbClr val="00B050"/>
              </a:solidFill>
            </a:endParaRP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8429652" y="5977614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 smtClean="0">
                <a:solidFill>
                  <a:srgbClr val="00B050"/>
                </a:solidFill>
              </a:rPr>
              <a:t>q</a:t>
            </a:r>
            <a:r>
              <a:rPr lang="en-US" altLang="ja-JP" sz="2800" b="1" baseline="-25000" dirty="0" smtClean="0">
                <a:solidFill>
                  <a:srgbClr val="00B050"/>
                </a:solidFill>
              </a:rPr>
              <a:t>0</a:t>
            </a:r>
            <a:endParaRPr kumimoji="1" lang="ja-JP" altLang="en-US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2" grpId="0"/>
      <p:bldP spid="33" grpId="0"/>
      <p:bldP spid="36" grpId="0"/>
      <p:bldP spid="65" grpId="0"/>
      <p:bldP spid="81" grpId="0"/>
      <p:bldP spid="82" grpId="0"/>
      <p:bldP spid="83" grpId="0"/>
      <p:bldP spid="94" grpId="0"/>
      <p:bldP spid="9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320118" cy="1143000"/>
          </a:xfrm>
        </p:spPr>
        <p:txBody>
          <a:bodyPr/>
          <a:lstStyle/>
          <a:p>
            <a:r>
              <a:rPr kumimoji="1" lang="en-US" altLang="ja-JP" dirty="0" smtClean="0"/>
              <a:t>NA: Naïve n-</a:t>
            </a:r>
            <a:r>
              <a:rPr kumimoji="1" lang="en-US" altLang="ja-JP" dirty="0" err="1" smtClean="0"/>
              <a:t>ary</a:t>
            </a:r>
            <a:r>
              <a:rPr kumimoji="1" lang="en-US" altLang="ja-JP" dirty="0" smtClean="0"/>
              <a:t> Query Algorithm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For each </a:t>
            </a:r>
            <a:r>
              <a:rPr kumimoji="1" lang="en-US" altLang="ja-JP" dirty="0" err="1" smtClean="0"/>
              <a:t>tuple</a:t>
            </a:r>
            <a:r>
              <a:rPr kumimoji="1" lang="en-US" altLang="ja-JP" dirty="0" smtClean="0"/>
              <a:t> (v</a:t>
            </a:r>
            <a:r>
              <a:rPr lang="en-US" altLang="ja-JP" baseline="-25000" dirty="0" smtClean="0"/>
              <a:t>1</a:t>
            </a:r>
            <a:r>
              <a:rPr kumimoji="1" lang="en-US" altLang="ja-JP" dirty="0" smtClean="0"/>
              <a:t>,..,v</a:t>
            </a:r>
            <a:r>
              <a:rPr lang="en-US" altLang="ja-JP" baseline="-25000" dirty="0" smtClean="0"/>
              <a:t>n</a:t>
            </a:r>
            <a:r>
              <a:rPr kumimoji="1" lang="en-US" altLang="ja-JP" dirty="0" smtClean="0"/>
              <a:t>) </a:t>
            </a:r>
            <a:r>
              <a:rPr kumimoji="1" lang="ja-JP" altLang="en-US" dirty="0" smtClean="0"/>
              <a:t>∈</a:t>
            </a:r>
            <a:r>
              <a:rPr kumimoji="1" lang="en-US" altLang="ja-JP" dirty="0" smtClean="0"/>
              <a:t>Node(t)</a:t>
            </a:r>
            <a:r>
              <a:rPr kumimoji="1" lang="en-US" altLang="ja-JP" baseline="30000" dirty="0" smtClean="0"/>
              <a:t>n</a:t>
            </a:r>
          </a:p>
          <a:p>
            <a:pPr lvl="1"/>
            <a:r>
              <a:rPr lang="en-US" altLang="ja-JP" dirty="0" smtClean="0"/>
              <a:t>Generate  mark(t, v</a:t>
            </a:r>
            <a:r>
              <a:rPr lang="en-US" altLang="ja-JP" baseline="-25000" dirty="0" smtClean="0"/>
              <a:t>1</a:t>
            </a:r>
            <a:r>
              <a:rPr lang="en-US" altLang="ja-JP" dirty="0" smtClean="0"/>
              <a:t>, …, </a:t>
            </a:r>
            <a:r>
              <a:rPr lang="en-US" altLang="ja-JP" dirty="0" err="1" smtClean="0"/>
              <a:t>v</a:t>
            </a:r>
            <a:r>
              <a:rPr lang="en-US" altLang="ja-JP" baseline="-25000" dirty="0" err="1" smtClean="0"/>
              <a:t>n</a:t>
            </a:r>
            <a:r>
              <a:rPr lang="en-US" altLang="ja-JP" dirty="0" smtClean="0"/>
              <a:t>)</a:t>
            </a:r>
          </a:p>
          <a:p>
            <a:pPr lvl="1"/>
            <a:r>
              <a:rPr kumimoji="1" lang="en-US" altLang="ja-JP" dirty="0" smtClean="0"/>
              <a:t>Run </a:t>
            </a:r>
            <a:r>
              <a:rPr lang="en-US" altLang="ja-JP" dirty="0" smtClean="0">
                <a:latin typeface="Monotype Corsiva" pitchFamily="66" charset="0"/>
              </a:rPr>
              <a:t>A</a:t>
            </a:r>
            <a:r>
              <a:rPr lang="en-US" altLang="ja-JP" baseline="-25000" dirty="0" smtClean="0"/>
              <a:t>Φ </a:t>
            </a:r>
            <a:r>
              <a:rPr kumimoji="1" lang="en-US" altLang="ja-JP" dirty="0" smtClean="0"/>
              <a:t>on it</a:t>
            </a:r>
          </a:p>
          <a:p>
            <a:pPr lvl="2"/>
            <a:r>
              <a:rPr lang="en-US" altLang="ja-JP" dirty="0" smtClean="0"/>
              <a:t>If accepted, then (v</a:t>
            </a:r>
            <a:r>
              <a:rPr lang="en-US" altLang="ja-JP" baseline="-25000" dirty="0" smtClean="0"/>
              <a:t>1</a:t>
            </a:r>
            <a:r>
              <a:rPr lang="en-US" altLang="ja-JP" dirty="0" smtClean="0"/>
              <a:t>,…,</a:t>
            </a:r>
            <a:r>
              <a:rPr lang="en-US" altLang="ja-JP" dirty="0" err="1" smtClean="0"/>
              <a:t>v</a:t>
            </a:r>
            <a:r>
              <a:rPr lang="en-US" altLang="ja-JP" baseline="-25000" dirty="0" err="1" smtClean="0"/>
              <a:t>n</a:t>
            </a:r>
            <a:r>
              <a:rPr lang="en-US" altLang="ja-JP" dirty="0" smtClean="0"/>
              <a:t>) is one of the answer</a:t>
            </a:r>
          </a:p>
          <a:p>
            <a:pPr lvl="2"/>
            <a:endParaRPr kumimoji="1" lang="en-US" altLang="ja-JP" dirty="0" smtClean="0"/>
          </a:p>
          <a:p>
            <a:pPr lvl="2"/>
            <a:endParaRPr lang="en-US" altLang="ja-JP" dirty="0" smtClean="0"/>
          </a:p>
          <a:p>
            <a:r>
              <a:rPr kumimoji="1" lang="en-US" altLang="ja-JP" dirty="0" smtClean="0"/>
              <a:t>Run </a:t>
            </a:r>
            <a:r>
              <a:rPr lang="en-US" altLang="ja-JP" dirty="0" smtClean="0">
                <a:latin typeface="Monotype Corsiva" pitchFamily="66" charset="0"/>
              </a:rPr>
              <a:t>A</a:t>
            </a:r>
            <a:r>
              <a:rPr lang="en-US" altLang="ja-JP" baseline="-25000" dirty="0" smtClean="0"/>
              <a:t>Φ </a:t>
            </a:r>
            <a:r>
              <a:rPr kumimoji="1" lang="en-US" altLang="ja-JP" dirty="0" smtClean="0"/>
              <a:t>on t O(|</a:t>
            </a:r>
            <a:r>
              <a:rPr kumimoji="1" lang="en-US" altLang="ja-JP" dirty="0" err="1" smtClean="0"/>
              <a:t>t|</a:t>
            </a:r>
            <a:r>
              <a:rPr kumimoji="1" lang="en-US" altLang="ja-JP" baseline="30000" dirty="0" err="1" smtClean="0"/>
              <a:t>n</a:t>
            </a:r>
            <a:r>
              <a:rPr kumimoji="1" lang="en-US" altLang="ja-JP" dirty="0" smtClean="0"/>
              <a:t>) times =</a:t>
            </a:r>
            <a:r>
              <a:rPr kumimoji="1" lang="en-US" altLang="ja-JP" dirty="0" smtClean="0">
                <a:sym typeface="Wingdings" pitchFamily="2" charset="2"/>
              </a:rPr>
              <a:t> O(|t|</a:t>
            </a:r>
            <a:r>
              <a:rPr kumimoji="1" lang="en-US" altLang="ja-JP" baseline="30000" dirty="0" smtClean="0">
                <a:sym typeface="Wingdings" pitchFamily="2" charset="2"/>
              </a:rPr>
              <a:t>n+1</a:t>
            </a:r>
            <a:r>
              <a:rPr kumimoji="1" lang="en-US" altLang="ja-JP" dirty="0" smtClean="0">
                <a:sym typeface="Wingdings" pitchFamily="2" charset="2"/>
              </a:rPr>
              <a:t>)</a:t>
            </a:r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OA: One-Pass Algorithm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For each combination of</a:t>
            </a:r>
            <a:br>
              <a:rPr kumimoji="1" lang="en-US" altLang="ja-JP" dirty="0" smtClean="0"/>
            </a:br>
            <a:r>
              <a:rPr kumimoji="1" lang="en-US" altLang="ja-JP" dirty="0" smtClean="0"/>
              <a:t>node v,  state q,  and b</a:t>
            </a:r>
            <a:r>
              <a:rPr kumimoji="1" lang="en-US" altLang="ja-JP" baseline="-25000" dirty="0" smtClean="0"/>
              <a:t>1</a:t>
            </a:r>
            <a:r>
              <a:rPr kumimoji="1" lang="en-US" altLang="ja-JP" dirty="0" smtClean="0"/>
              <a:t>, …, </a:t>
            </a:r>
            <a:r>
              <a:rPr kumimoji="1" lang="en-US" altLang="ja-JP" dirty="0" err="1" smtClean="0"/>
              <a:t>b</a:t>
            </a:r>
            <a:r>
              <a:rPr lang="en-US" altLang="ja-JP" baseline="-25000" dirty="0" err="1" smtClean="0"/>
              <a:t>n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∈ </a:t>
            </a:r>
            <a:r>
              <a:rPr kumimoji="1" lang="en-US" altLang="ja-JP" dirty="0" smtClean="0"/>
              <a:t>B</a:t>
            </a:r>
          </a:p>
          <a:p>
            <a:pPr lvl="1"/>
            <a:r>
              <a:rPr kumimoji="1" lang="en-US" altLang="ja-JP" dirty="0" smtClean="0"/>
              <a:t>Compute the set</a:t>
            </a:r>
            <a:br>
              <a:rPr kumimoji="1" lang="en-US" altLang="ja-JP" dirty="0" smtClean="0"/>
            </a:br>
            <a:r>
              <a:rPr kumimoji="1" lang="en-US" altLang="ja-JP" dirty="0" smtClean="0"/>
              <a:t>  </a:t>
            </a:r>
            <a:r>
              <a:rPr kumimoji="1" lang="en-US" altLang="ja-JP" dirty="0" err="1" smtClean="0">
                <a:solidFill>
                  <a:srgbClr val="00B050"/>
                </a:solidFill>
              </a:rPr>
              <a:t>r</a:t>
            </a:r>
            <a:r>
              <a:rPr kumimoji="1" lang="en-US" altLang="ja-JP" baseline="-25000" dirty="0" err="1" smtClean="0">
                <a:solidFill>
                  <a:srgbClr val="00B050"/>
                </a:solidFill>
              </a:rPr>
              <a:t>v</a:t>
            </a:r>
            <a:r>
              <a:rPr kumimoji="1" lang="en-US" altLang="ja-JP" dirty="0" smtClean="0">
                <a:solidFill>
                  <a:srgbClr val="00B050"/>
                </a:solidFill>
              </a:rPr>
              <a:t> (q, b</a:t>
            </a:r>
            <a:r>
              <a:rPr lang="en-US" altLang="ja-JP" baseline="-25000" dirty="0" smtClean="0">
                <a:solidFill>
                  <a:srgbClr val="00B050"/>
                </a:solidFill>
              </a:rPr>
              <a:t>1</a:t>
            </a:r>
            <a:r>
              <a:rPr kumimoji="1" lang="en-US" altLang="ja-JP" dirty="0" smtClean="0">
                <a:solidFill>
                  <a:srgbClr val="00B050"/>
                </a:solidFill>
              </a:rPr>
              <a:t>, …., </a:t>
            </a:r>
            <a:r>
              <a:rPr kumimoji="1" lang="en-US" altLang="ja-JP" dirty="0" err="1" smtClean="0">
                <a:solidFill>
                  <a:srgbClr val="00B050"/>
                </a:solidFill>
              </a:rPr>
              <a:t>b</a:t>
            </a:r>
            <a:r>
              <a:rPr lang="en-US" altLang="ja-JP" baseline="-25000" dirty="0" err="1" smtClean="0">
                <a:solidFill>
                  <a:srgbClr val="00B050"/>
                </a:solidFill>
              </a:rPr>
              <a:t>n</a:t>
            </a:r>
            <a:r>
              <a:rPr kumimoji="1" lang="en-US" altLang="ja-JP" dirty="0" smtClean="0">
                <a:solidFill>
                  <a:srgbClr val="00B050"/>
                </a:solidFill>
              </a:rPr>
              <a:t>)  </a:t>
            </a:r>
            <a:r>
              <a:rPr lang="ja-JP" altLang="en-US" dirty="0" smtClean="0">
                <a:solidFill>
                  <a:srgbClr val="00B050"/>
                </a:solidFill>
              </a:rPr>
              <a:t>⊆  </a:t>
            </a:r>
            <a:r>
              <a:rPr lang="en-US" altLang="ja-JP" dirty="0" smtClean="0">
                <a:solidFill>
                  <a:srgbClr val="00B050"/>
                </a:solidFill>
              </a:rPr>
              <a:t>(Node(t)</a:t>
            </a:r>
            <a:r>
              <a:rPr lang="ja-JP" altLang="en-US" dirty="0" smtClean="0">
                <a:solidFill>
                  <a:srgbClr val="00B050"/>
                </a:solidFill>
              </a:rPr>
              <a:t>∪</a:t>
            </a:r>
            <a:r>
              <a:rPr lang="en-US" altLang="ja-JP" dirty="0" smtClean="0">
                <a:solidFill>
                  <a:srgbClr val="00B050"/>
                </a:solidFill>
              </a:rPr>
              <a:t>{</a:t>
            </a:r>
            <a:r>
              <a:rPr lang="ja-JP" altLang="en-US" dirty="0" smtClean="0">
                <a:solidFill>
                  <a:srgbClr val="00B050"/>
                </a:solidFill>
              </a:rPr>
              <a:t>⊥</a:t>
            </a:r>
            <a:r>
              <a:rPr lang="en-US" altLang="ja-JP" dirty="0" smtClean="0">
                <a:solidFill>
                  <a:srgbClr val="00B050"/>
                </a:solidFill>
              </a:rPr>
              <a:t>})</a:t>
            </a:r>
            <a:r>
              <a:rPr lang="en-US" altLang="ja-JP" baseline="30000" dirty="0" smtClean="0">
                <a:solidFill>
                  <a:srgbClr val="00B050"/>
                </a:solidFill>
              </a:rPr>
              <a:t>n</a:t>
            </a:r>
            <a:r>
              <a:rPr lang="en-US" altLang="ja-JP" baseline="30000" dirty="0" smtClean="0"/>
              <a:t>  </a:t>
            </a:r>
            <a:r>
              <a:rPr lang="en-US" altLang="ja-JP" dirty="0" err="1" smtClean="0"/>
              <a:t>s.t</a:t>
            </a:r>
            <a:r>
              <a:rPr lang="en-US" altLang="ja-JP" dirty="0" smtClean="0"/>
              <a:t>.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(v</a:t>
            </a:r>
            <a:r>
              <a:rPr lang="en-US" altLang="ja-JP" baseline="-25000" dirty="0" smtClean="0"/>
              <a:t>1</a:t>
            </a:r>
            <a:r>
              <a:rPr kumimoji="1" lang="en-US" altLang="ja-JP" dirty="0" smtClean="0"/>
              <a:t>, …, </a:t>
            </a:r>
            <a:r>
              <a:rPr kumimoji="1" lang="en-US" altLang="ja-JP" dirty="0" err="1" smtClean="0"/>
              <a:t>v</a:t>
            </a:r>
            <a:r>
              <a:rPr lang="en-US" altLang="ja-JP" baseline="-25000" dirty="0" err="1" smtClean="0"/>
              <a:t>n</a:t>
            </a:r>
            <a:r>
              <a:rPr kumimoji="1" lang="en-US" altLang="ja-JP" dirty="0" smtClean="0"/>
              <a:t>)  </a:t>
            </a:r>
            <a:r>
              <a:rPr kumimoji="1" lang="ja-JP" altLang="en-US" dirty="0" smtClean="0"/>
              <a:t>∈ 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r</a:t>
            </a:r>
            <a:r>
              <a:rPr lang="en-US" altLang="ja-JP" baseline="-25000" dirty="0" err="1" smtClean="0"/>
              <a:t>v</a:t>
            </a:r>
            <a:r>
              <a:rPr lang="en-US" altLang="ja-JP" dirty="0" smtClean="0"/>
              <a:t> (q, b</a:t>
            </a:r>
            <a:r>
              <a:rPr lang="en-US" altLang="ja-JP" baseline="-25000" dirty="0" smtClean="0"/>
              <a:t>1</a:t>
            </a:r>
            <a:r>
              <a:rPr lang="en-US" altLang="ja-JP" dirty="0" smtClean="0"/>
              <a:t>, …., </a:t>
            </a:r>
            <a:r>
              <a:rPr lang="en-US" altLang="ja-JP" dirty="0" err="1" smtClean="0"/>
              <a:t>b</a:t>
            </a:r>
            <a:r>
              <a:rPr lang="en-US" altLang="ja-JP" baseline="-25000" dirty="0" err="1" smtClean="0"/>
              <a:t>n</a:t>
            </a:r>
            <a:r>
              <a:rPr lang="en-US" altLang="ja-JP" dirty="0" smtClean="0"/>
              <a:t>)</a:t>
            </a:r>
          </a:p>
          <a:p>
            <a:pPr lvl="1">
              <a:buNone/>
            </a:pPr>
            <a:r>
              <a:rPr lang="en-US" altLang="ja-JP" dirty="0" smtClean="0"/>
              <a:t>     </a:t>
            </a:r>
            <a:r>
              <a:rPr lang="en-US" altLang="ja-JP" dirty="0" err="1" smtClean="0"/>
              <a:t>i</a:t>
            </a:r>
            <a:r>
              <a:rPr kumimoji="1" lang="en-US" altLang="ja-JP" dirty="0" err="1" smtClean="0"/>
              <a:t>ff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</a:t>
            </a:r>
            <a:r>
              <a:rPr lang="ja-JP" altLang="en-US" dirty="0" smtClean="0"/>
              <a:t>∀</a:t>
            </a:r>
            <a:r>
              <a:rPr lang="en-US" altLang="ja-JP" dirty="0" err="1" smtClean="0"/>
              <a:t>i</a:t>
            </a:r>
            <a:r>
              <a:rPr lang="en-US" altLang="ja-JP" dirty="0" smtClean="0"/>
              <a:t> : “descendant v</a:t>
            </a:r>
            <a:r>
              <a:rPr lang="en-US" altLang="ja-JP" baseline="-25000" dirty="0" smtClean="0"/>
              <a:t>i</a:t>
            </a:r>
            <a:r>
              <a:rPr lang="en-US" altLang="ja-JP" dirty="0" smtClean="0"/>
              <a:t> of v is marked and b</a:t>
            </a:r>
            <a:r>
              <a:rPr lang="en-US" altLang="ja-JP" baseline="-25000" dirty="0" smtClean="0"/>
              <a:t>i</a:t>
            </a:r>
            <a:r>
              <a:rPr lang="en-US" altLang="ja-JP" dirty="0" smtClean="0"/>
              <a:t>=1” or “v</a:t>
            </a:r>
            <a:r>
              <a:rPr lang="en-US" altLang="ja-JP" baseline="-25000" dirty="0" smtClean="0"/>
              <a:t>i</a:t>
            </a:r>
            <a:r>
              <a:rPr lang="en-US" altLang="ja-JP" dirty="0" smtClean="0"/>
              <a:t>=</a:t>
            </a:r>
            <a:r>
              <a:rPr lang="ja-JP" altLang="en-US" dirty="0" smtClean="0"/>
              <a:t>⊥ </a:t>
            </a:r>
            <a:r>
              <a:rPr lang="en-US" altLang="ja-JP" dirty="0" smtClean="0"/>
              <a:t>and b</a:t>
            </a:r>
            <a:r>
              <a:rPr lang="en-US" altLang="ja-JP" baseline="-25000" dirty="0" smtClean="0"/>
              <a:t>i</a:t>
            </a:r>
            <a:r>
              <a:rPr lang="en-US" altLang="ja-JP" dirty="0" smtClean="0"/>
              <a:t>=0”) </a:t>
            </a:r>
            <a:r>
              <a:rPr lang="ja-JP" altLang="en-US" dirty="0" smtClean="0"/>
              <a:t>⇒ </a:t>
            </a:r>
            <a:r>
              <a:rPr lang="en-US" altLang="ja-JP" dirty="0" smtClean="0"/>
              <a:t>“automaton assigns  q  at node v” 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Example (2-ary):  </a:t>
            </a:r>
            <a:r>
              <a:rPr lang="en-US" altLang="ja-JP" cap="small" dirty="0" err="1" smtClean="0"/>
              <a:t>Left&amp;Right</a:t>
            </a:r>
            <a:endParaRPr kumimoji="1" lang="ja-JP" altLang="en-US" cap="small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00062" y="1905000"/>
            <a:ext cx="8272466" cy="4114800"/>
          </a:xfrm>
        </p:spPr>
        <p:txBody>
          <a:bodyPr/>
          <a:lstStyle/>
          <a:p>
            <a:r>
              <a:rPr lang="en-US" altLang="ja-JP" dirty="0" smtClean="0"/>
              <a:t>Q = {q</a:t>
            </a:r>
            <a:r>
              <a:rPr lang="en-US" altLang="ja-JP" baseline="-25000" dirty="0" smtClean="0"/>
              <a:t>0</a:t>
            </a:r>
            <a:r>
              <a:rPr lang="en-US" altLang="ja-JP" dirty="0" smtClean="0"/>
              <a:t>, q</a:t>
            </a:r>
            <a:r>
              <a:rPr lang="en-US" altLang="ja-JP" baseline="-25000" dirty="0" smtClean="0"/>
              <a:t>1</a:t>
            </a:r>
            <a:r>
              <a:rPr lang="en-US" altLang="ja-JP" dirty="0" smtClean="0"/>
              <a:t>, q</a:t>
            </a:r>
            <a:r>
              <a:rPr lang="en-US" altLang="ja-JP" baseline="-25000" dirty="0" smtClean="0"/>
              <a:t>2</a:t>
            </a:r>
            <a:r>
              <a:rPr lang="en-US" altLang="ja-JP" dirty="0" smtClean="0"/>
              <a:t>, q</a:t>
            </a:r>
            <a:r>
              <a:rPr lang="en-US" altLang="ja-JP" baseline="-25000" dirty="0" smtClean="0"/>
              <a:t>3</a:t>
            </a:r>
            <a:r>
              <a:rPr lang="en-US" altLang="ja-JP" dirty="0" smtClean="0"/>
              <a:t>, q</a:t>
            </a:r>
            <a:r>
              <a:rPr lang="en-US" altLang="ja-JP" baseline="-25000" dirty="0" smtClean="0"/>
              <a:t>4</a:t>
            </a:r>
            <a:r>
              <a:rPr lang="en-US" altLang="ja-JP" dirty="0" smtClean="0"/>
              <a:t>},  F={q</a:t>
            </a:r>
            <a:r>
              <a:rPr lang="en-US" altLang="ja-JP" baseline="-25000" dirty="0" smtClean="0"/>
              <a:t>3</a:t>
            </a:r>
            <a:r>
              <a:rPr lang="en-US" altLang="ja-JP" dirty="0" smtClean="0"/>
              <a:t>}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δ(L00) = δ(B10, q</a:t>
            </a:r>
            <a:r>
              <a:rPr lang="en-US" altLang="ja-JP" baseline="-25000" dirty="0" smtClean="0"/>
              <a:t>0</a:t>
            </a:r>
            <a:r>
              <a:rPr lang="en-US" altLang="ja-JP" dirty="0" smtClean="0"/>
              <a:t>, q</a:t>
            </a:r>
            <a:r>
              <a:rPr lang="en-US" altLang="ja-JP" baseline="-25000" dirty="0" smtClean="0"/>
              <a:t>0</a:t>
            </a:r>
            <a:r>
              <a:rPr lang="en-US" altLang="ja-JP" dirty="0" smtClean="0"/>
              <a:t>) = q</a:t>
            </a:r>
            <a:r>
              <a:rPr lang="en-US" altLang="ja-JP" baseline="-25000" dirty="0" smtClean="0"/>
              <a:t>0 </a:t>
            </a:r>
          </a:p>
          <a:p>
            <a:r>
              <a:rPr lang="en-US" altLang="ja-JP" dirty="0" smtClean="0"/>
              <a:t>δ(L10) = δ(B10, q</a:t>
            </a:r>
            <a:r>
              <a:rPr lang="en-US" altLang="ja-JP" baseline="-25000" dirty="0" smtClean="0"/>
              <a:t>0</a:t>
            </a:r>
            <a:r>
              <a:rPr lang="en-US" altLang="ja-JP" dirty="0" smtClean="0"/>
              <a:t>, q</a:t>
            </a:r>
            <a:r>
              <a:rPr lang="en-US" altLang="ja-JP" baseline="-25000" dirty="0" smtClean="0"/>
              <a:t>0</a:t>
            </a:r>
            <a:r>
              <a:rPr lang="en-US" altLang="ja-JP" dirty="0" smtClean="0"/>
              <a:t>) = q</a:t>
            </a:r>
            <a:r>
              <a:rPr lang="en-US" altLang="ja-JP" baseline="-25000" dirty="0" smtClean="0"/>
              <a:t>1 </a:t>
            </a:r>
          </a:p>
          <a:p>
            <a:r>
              <a:rPr lang="en-US" altLang="ja-JP" dirty="0" smtClean="0"/>
              <a:t>δ(L01) = δ(B01, q</a:t>
            </a:r>
            <a:r>
              <a:rPr lang="en-US" altLang="ja-JP" baseline="-25000" dirty="0" smtClean="0"/>
              <a:t>0</a:t>
            </a:r>
            <a:r>
              <a:rPr lang="en-US" altLang="ja-JP" dirty="0" smtClean="0"/>
              <a:t>, q</a:t>
            </a:r>
            <a:r>
              <a:rPr lang="en-US" altLang="ja-JP" baseline="-25000" dirty="0" smtClean="0"/>
              <a:t>0</a:t>
            </a:r>
            <a:r>
              <a:rPr lang="en-US" altLang="ja-JP" dirty="0" smtClean="0"/>
              <a:t>) = q</a:t>
            </a:r>
            <a:r>
              <a:rPr lang="en-US" altLang="ja-JP" baseline="-25000" dirty="0" smtClean="0"/>
              <a:t>2</a:t>
            </a:r>
            <a:endParaRPr lang="en-US" altLang="ja-JP" dirty="0" smtClean="0"/>
          </a:p>
          <a:p>
            <a:r>
              <a:rPr lang="en-US" altLang="ja-JP" dirty="0" smtClean="0"/>
              <a:t>δ(B00, q</a:t>
            </a:r>
            <a:r>
              <a:rPr lang="en-US" altLang="ja-JP" baseline="-25000" dirty="0" smtClean="0"/>
              <a:t>1</a:t>
            </a:r>
            <a:r>
              <a:rPr lang="en-US" altLang="ja-JP" dirty="0" smtClean="0"/>
              <a:t>, q</a:t>
            </a:r>
            <a:r>
              <a:rPr lang="en-US" altLang="ja-JP" baseline="-25000" dirty="0" smtClean="0"/>
              <a:t>2</a:t>
            </a:r>
            <a:r>
              <a:rPr lang="en-US" altLang="ja-JP" dirty="0" smtClean="0"/>
              <a:t>) = q</a:t>
            </a:r>
            <a:r>
              <a:rPr lang="en-US" altLang="ja-JP" baseline="-25000" dirty="0" smtClean="0"/>
              <a:t>3</a:t>
            </a:r>
            <a:endParaRPr lang="en-US" altLang="ja-JP" dirty="0" smtClean="0"/>
          </a:p>
          <a:p>
            <a:r>
              <a:rPr lang="en-US" altLang="ja-JP" dirty="0" smtClean="0"/>
              <a:t>δ(B00, q</a:t>
            </a:r>
            <a:r>
              <a:rPr lang="en-US" altLang="ja-JP" baseline="-25000" dirty="0" smtClean="0"/>
              <a:t>0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q</a:t>
            </a:r>
            <a:r>
              <a:rPr lang="en-US" altLang="ja-JP" baseline="-25000" dirty="0" err="1" smtClean="0"/>
              <a:t>i</a:t>
            </a:r>
            <a:r>
              <a:rPr lang="en-US" altLang="ja-JP" dirty="0" smtClean="0"/>
              <a:t>) = δ(B00, </a:t>
            </a:r>
            <a:r>
              <a:rPr lang="en-US" altLang="ja-JP" dirty="0" err="1" smtClean="0"/>
              <a:t>q</a:t>
            </a:r>
            <a:r>
              <a:rPr lang="en-US" altLang="ja-JP" baseline="-25000" dirty="0" err="1" smtClean="0"/>
              <a:t>i</a:t>
            </a:r>
            <a:r>
              <a:rPr lang="en-US" altLang="ja-JP" dirty="0" smtClean="0"/>
              <a:t>, q</a:t>
            </a:r>
            <a:r>
              <a:rPr lang="en-US" altLang="ja-JP" baseline="-25000" dirty="0" smtClean="0"/>
              <a:t>0</a:t>
            </a:r>
            <a:r>
              <a:rPr lang="en-US" altLang="ja-JP" dirty="0" smtClean="0"/>
              <a:t>) = </a:t>
            </a:r>
            <a:r>
              <a:rPr lang="en-US" altLang="ja-JP" dirty="0" err="1" smtClean="0"/>
              <a:t>q</a:t>
            </a:r>
            <a:r>
              <a:rPr lang="en-US" altLang="ja-JP" baseline="-25000" dirty="0" err="1" smtClean="0"/>
              <a:t>i</a:t>
            </a:r>
            <a:r>
              <a:rPr lang="en-US" altLang="ja-JP" baseline="-25000" dirty="0" smtClean="0"/>
              <a:t>   (for </a:t>
            </a:r>
            <a:r>
              <a:rPr lang="en-US" altLang="ja-JP" baseline="-25000" dirty="0" err="1" smtClean="0"/>
              <a:t>i</a:t>
            </a:r>
            <a:r>
              <a:rPr lang="en-US" altLang="ja-JP" baseline="-25000" dirty="0" smtClean="0"/>
              <a:t>=1,2)</a:t>
            </a:r>
          </a:p>
          <a:p>
            <a:r>
              <a:rPr lang="en-US" altLang="ja-JP" dirty="0" smtClean="0"/>
              <a:t>δ(</a:t>
            </a:r>
            <a:r>
              <a:rPr lang="en-US" altLang="ja-JP" sz="2400" dirty="0" smtClean="0"/>
              <a:t>otherwise</a:t>
            </a:r>
            <a:r>
              <a:rPr lang="en-US" altLang="ja-JP" dirty="0" smtClean="0"/>
              <a:t>) = q</a:t>
            </a:r>
            <a:r>
              <a:rPr lang="en-US" altLang="ja-JP" baseline="-25000" dirty="0" smtClean="0"/>
              <a:t>4</a:t>
            </a:r>
            <a:endParaRPr lang="en-US" altLang="ja-JP" dirty="0" smtClean="0"/>
          </a:p>
        </p:txBody>
      </p:sp>
      <p:grpSp>
        <p:nvGrpSpPr>
          <p:cNvPr id="19" name="グループ化 53"/>
          <p:cNvGrpSpPr/>
          <p:nvPr/>
        </p:nvGrpSpPr>
        <p:grpSpPr>
          <a:xfrm>
            <a:off x="6715140" y="1571612"/>
            <a:ext cx="1785950" cy="2143140"/>
            <a:chOff x="2143108" y="3000372"/>
            <a:chExt cx="2500330" cy="3000396"/>
          </a:xfrm>
        </p:grpSpPr>
        <p:sp>
          <p:nvSpPr>
            <p:cNvPr id="20" name="円/楕円 19"/>
            <p:cNvSpPr/>
            <p:nvPr/>
          </p:nvSpPr>
          <p:spPr>
            <a:xfrm>
              <a:off x="2714612" y="3000372"/>
              <a:ext cx="714380" cy="7143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bg2"/>
                  </a:solidFill>
                </a:rPr>
                <a:t>B</a:t>
              </a:r>
              <a:endParaRPr kumimoji="1" lang="ja-JP" altLang="en-US" sz="2400" dirty="0">
                <a:solidFill>
                  <a:schemeClr val="bg2"/>
                </a:solidFill>
              </a:endParaRPr>
            </a:p>
          </p:txBody>
        </p:sp>
        <p:sp>
          <p:nvSpPr>
            <p:cNvPr id="21" name="円/楕円 20"/>
            <p:cNvSpPr/>
            <p:nvPr/>
          </p:nvSpPr>
          <p:spPr>
            <a:xfrm>
              <a:off x="2143108" y="4143380"/>
              <a:ext cx="714380" cy="7143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bg2"/>
                  </a:solidFill>
                </a:rPr>
                <a:t>L</a:t>
              </a:r>
              <a:endParaRPr kumimoji="1" lang="ja-JP" altLang="en-US" sz="2400" dirty="0">
                <a:solidFill>
                  <a:schemeClr val="bg2"/>
                </a:solidFill>
              </a:endParaRPr>
            </a:p>
          </p:txBody>
        </p:sp>
        <p:sp>
          <p:nvSpPr>
            <p:cNvPr id="22" name="円/楕円 21"/>
            <p:cNvSpPr/>
            <p:nvPr/>
          </p:nvSpPr>
          <p:spPr>
            <a:xfrm>
              <a:off x="3286116" y="4143380"/>
              <a:ext cx="714380" cy="7143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bg2"/>
                  </a:solidFill>
                </a:rPr>
                <a:t>B</a:t>
              </a:r>
              <a:endParaRPr kumimoji="1" lang="ja-JP" altLang="en-US" sz="2400" dirty="0">
                <a:solidFill>
                  <a:schemeClr val="bg2"/>
                </a:solidFill>
              </a:endParaRPr>
            </a:p>
          </p:txBody>
        </p:sp>
        <p:sp>
          <p:nvSpPr>
            <p:cNvPr id="23" name="円/楕円 22"/>
            <p:cNvSpPr/>
            <p:nvPr/>
          </p:nvSpPr>
          <p:spPr>
            <a:xfrm>
              <a:off x="2857488" y="5286388"/>
              <a:ext cx="714380" cy="7143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bg2"/>
                  </a:solidFill>
                </a:rPr>
                <a:t>L</a:t>
              </a:r>
              <a:endParaRPr kumimoji="1" lang="ja-JP" altLang="en-US" sz="2400" dirty="0">
                <a:solidFill>
                  <a:schemeClr val="bg2"/>
                </a:solidFill>
              </a:endParaRPr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3929058" y="5286388"/>
              <a:ext cx="714380" cy="7143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bg2"/>
                  </a:solidFill>
                </a:rPr>
                <a:t>L</a:t>
              </a:r>
              <a:endParaRPr kumimoji="1" lang="ja-JP" altLang="en-US" sz="2400" dirty="0">
                <a:solidFill>
                  <a:schemeClr val="bg2"/>
                </a:solidFill>
              </a:endParaRPr>
            </a:p>
          </p:txBody>
        </p:sp>
        <p:cxnSp>
          <p:nvCxnSpPr>
            <p:cNvPr id="25" name="直線コネクタ 24"/>
            <p:cNvCxnSpPr>
              <a:stCxn id="20" idx="3"/>
              <a:endCxn id="21" idx="0"/>
            </p:cNvCxnSpPr>
            <p:nvPr/>
          </p:nvCxnSpPr>
          <p:spPr>
            <a:xfrm rot="5400000">
              <a:off x="2393142" y="3717291"/>
              <a:ext cx="533246" cy="318933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>
              <a:stCxn id="20" idx="5"/>
              <a:endCxn id="22" idx="0"/>
            </p:cNvCxnSpPr>
            <p:nvPr/>
          </p:nvCxnSpPr>
          <p:spPr>
            <a:xfrm rot="16200000" flipH="1">
              <a:off x="3217216" y="3717290"/>
              <a:ext cx="533246" cy="318933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>
              <a:stCxn id="23" idx="0"/>
              <a:endCxn id="22" idx="3"/>
            </p:cNvCxnSpPr>
            <p:nvPr/>
          </p:nvCxnSpPr>
          <p:spPr>
            <a:xfrm rot="5400000" flipH="1" flipV="1">
              <a:off x="3036083" y="4931737"/>
              <a:ext cx="533246" cy="176057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>
              <a:stCxn id="24" idx="0"/>
              <a:endCxn id="22" idx="5"/>
            </p:cNvCxnSpPr>
            <p:nvPr/>
          </p:nvCxnSpPr>
          <p:spPr>
            <a:xfrm rot="16200000" flipV="1">
              <a:off x="3824440" y="4824579"/>
              <a:ext cx="533246" cy="390371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53"/>
          <p:cNvGrpSpPr/>
          <p:nvPr/>
        </p:nvGrpSpPr>
        <p:grpSpPr>
          <a:xfrm>
            <a:off x="214282" y="3576088"/>
            <a:ext cx="3526056" cy="2996184"/>
            <a:chOff x="2738811" y="3320612"/>
            <a:chExt cx="3154139" cy="2680156"/>
          </a:xfrm>
        </p:grpSpPr>
        <p:sp>
          <p:nvSpPr>
            <p:cNvPr id="5" name="円/楕円 4"/>
            <p:cNvSpPr/>
            <p:nvPr/>
          </p:nvSpPr>
          <p:spPr>
            <a:xfrm>
              <a:off x="3622003" y="3320612"/>
              <a:ext cx="714380" cy="7143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bg2"/>
                  </a:solidFill>
                </a:rPr>
                <a:t>B</a:t>
              </a:r>
              <a:endParaRPr kumimoji="1" lang="ja-JP" altLang="en-US" sz="2400" dirty="0">
                <a:solidFill>
                  <a:schemeClr val="bg2"/>
                </a:solidFill>
              </a:endParaRPr>
            </a:p>
          </p:txBody>
        </p:sp>
        <p:sp>
          <p:nvSpPr>
            <p:cNvPr id="6" name="円/楕円 5"/>
            <p:cNvSpPr/>
            <p:nvPr/>
          </p:nvSpPr>
          <p:spPr>
            <a:xfrm>
              <a:off x="2738811" y="4403194"/>
              <a:ext cx="714380" cy="7143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bg2"/>
                  </a:solidFill>
                </a:rPr>
                <a:t>L</a:t>
              </a:r>
              <a:endParaRPr kumimoji="1" lang="ja-JP" altLang="en-US" sz="2400" dirty="0">
                <a:solidFill>
                  <a:schemeClr val="bg2"/>
                </a:solidFill>
              </a:endParaRPr>
            </a:p>
          </p:txBody>
        </p:sp>
        <p:sp>
          <p:nvSpPr>
            <p:cNvPr id="7" name="円/楕円 6"/>
            <p:cNvSpPr/>
            <p:nvPr/>
          </p:nvSpPr>
          <p:spPr>
            <a:xfrm>
              <a:off x="4528094" y="4395515"/>
              <a:ext cx="714380" cy="7143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bg2"/>
                  </a:solidFill>
                </a:rPr>
                <a:t>B</a:t>
              </a:r>
              <a:endParaRPr kumimoji="1" lang="ja-JP" altLang="en-US" sz="2400" dirty="0">
                <a:solidFill>
                  <a:schemeClr val="bg2"/>
                </a:solidFill>
              </a:endParaRPr>
            </a:p>
          </p:txBody>
        </p:sp>
        <p:sp>
          <p:nvSpPr>
            <p:cNvPr id="8" name="円/楕円 7"/>
            <p:cNvSpPr/>
            <p:nvPr/>
          </p:nvSpPr>
          <p:spPr>
            <a:xfrm>
              <a:off x="4028318" y="5286388"/>
              <a:ext cx="714380" cy="7143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bg2"/>
                  </a:solidFill>
                </a:rPr>
                <a:t>L</a:t>
              </a:r>
              <a:endParaRPr kumimoji="1" lang="ja-JP" altLang="en-US" sz="2400" dirty="0">
                <a:solidFill>
                  <a:schemeClr val="bg2"/>
                </a:solidFill>
              </a:endParaRPr>
            </a:p>
          </p:txBody>
        </p:sp>
        <p:sp>
          <p:nvSpPr>
            <p:cNvPr id="9" name="円/楕円 8"/>
            <p:cNvSpPr/>
            <p:nvPr/>
          </p:nvSpPr>
          <p:spPr>
            <a:xfrm>
              <a:off x="5178570" y="5286388"/>
              <a:ext cx="714380" cy="7143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bg2"/>
                  </a:solidFill>
                </a:rPr>
                <a:t>L</a:t>
              </a:r>
              <a:endParaRPr kumimoji="1" lang="ja-JP" altLang="en-US" sz="2400" dirty="0">
                <a:solidFill>
                  <a:schemeClr val="bg2"/>
                </a:solidFill>
              </a:endParaRPr>
            </a:p>
          </p:txBody>
        </p:sp>
        <p:cxnSp>
          <p:nvCxnSpPr>
            <p:cNvPr id="10" name="直線コネクタ 9"/>
            <p:cNvCxnSpPr>
              <a:stCxn id="5" idx="3"/>
              <a:endCxn id="6" idx="0"/>
            </p:cNvCxnSpPr>
            <p:nvPr/>
          </p:nvCxnSpPr>
          <p:spPr>
            <a:xfrm rot="5400000">
              <a:off x="3174902" y="3851474"/>
              <a:ext cx="472821" cy="63062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>
              <a:stCxn id="5" idx="5"/>
              <a:endCxn id="7" idx="0"/>
            </p:cNvCxnSpPr>
            <p:nvPr/>
          </p:nvCxnSpPr>
          <p:spPr>
            <a:xfrm rot="16200000" flipH="1">
              <a:off x="4325953" y="3836184"/>
              <a:ext cx="465141" cy="653521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>
              <a:stCxn id="8" idx="0"/>
              <a:endCxn id="7" idx="3"/>
            </p:cNvCxnSpPr>
            <p:nvPr/>
          </p:nvCxnSpPr>
          <p:spPr>
            <a:xfrm rot="5400000" flipH="1" flipV="1">
              <a:off x="4368555" y="5022231"/>
              <a:ext cx="281112" cy="247204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>
              <a:stCxn id="9" idx="0"/>
              <a:endCxn id="7" idx="5"/>
            </p:cNvCxnSpPr>
            <p:nvPr/>
          </p:nvCxnSpPr>
          <p:spPr>
            <a:xfrm rot="16200000" flipV="1">
              <a:off x="5196252" y="4946879"/>
              <a:ext cx="281112" cy="397906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テキスト ボックス 16"/>
          <p:cNvSpPr txBox="1"/>
          <p:nvPr/>
        </p:nvSpPr>
        <p:spPr>
          <a:xfrm>
            <a:off x="1857356" y="3571876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00B050"/>
                </a:solidFill>
              </a:rPr>
              <a:t>←</a:t>
            </a:r>
            <a:r>
              <a:rPr kumimoji="1" lang="en-US" altLang="ja-JP" sz="2400" b="1" dirty="0" smtClean="0">
                <a:solidFill>
                  <a:srgbClr val="00B050"/>
                </a:solidFill>
              </a:rPr>
              <a:t>v</a:t>
            </a:r>
            <a:r>
              <a:rPr lang="en-US" altLang="ja-JP" sz="2400" b="1" baseline="-25000" dirty="0" smtClean="0">
                <a:solidFill>
                  <a:srgbClr val="00B050"/>
                </a:solidFill>
              </a:rPr>
              <a:t>1</a:t>
            </a:r>
            <a:endParaRPr kumimoji="1" lang="ja-JP" altLang="en-US" sz="1600" b="1" dirty="0">
              <a:solidFill>
                <a:srgbClr val="00B050"/>
              </a:solidFill>
            </a:endParaRPr>
          </a:p>
        </p:txBody>
      </p:sp>
      <p:sp>
        <p:nvSpPr>
          <p:cNvPr id="15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0"/>
            <a:ext cx="4143372" cy="2309818"/>
          </a:xfrm>
          <a:solidFill>
            <a:schemeClr val="tx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altLang="ja-JP" sz="2400" dirty="0" smtClean="0"/>
              <a:t>δ(L00) = δ(B10, q</a:t>
            </a:r>
            <a:r>
              <a:rPr lang="en-US" altLang="ja-JP" sz="2400" baseline="-25000" dirty="0" smtClean="0"/>
              <a:t>0</a:t>
            </a:r>
            <a:r>
              <a:rPr lang="en-US" altLang="ja-JP" sz="2400" dirty="0" smtClean="0"/>
              <a:t>, q</a:t>
            </a:r>
            <a:r>
              <a:rPr lang="en-US" altLang="ja-JP" sz="2400" baseline="-25000" dirty="0" smtClean="0"/>
              <a:t>0</a:t>
            </a:r>
            <a:r>
              <a:rPr lang="en-US" altLang="ja-JP" sz="2400" dirty="0" smtClean="0"/>
              <a:t>) = q</a:t>
            </a:r>
            <a:r>
              <a:rPr lang="en-US" altLang="ja-JP" sz="2400" baseline="-25000" dirty="0" smtClean="0"/>
              <a:t>0 </a:t>
            </a:r>
          </a:p>
          <a:p>
            <a:pPr>
              <a:buNone/>
            </a:pPr>
            <a:r>
              <a:rPr lang="en-US" altLang="ja-JP" sz="2400" dirty="0" smtClean="0"/>
              <a:t>δ(L10) = δ(B10, q</a:t>
            </a:r>
            <a:r>
              <a:rPr lang="en-US" altLang="ja-JP" sz="2400" baseline="-25000" dirty="0" smtClean="0"/>
              <a:t>0</a:t>
            </a:r>
            <a:r>
              <a:rPr lang="en-US" altLang="ja-JP" sz="2400" dirty="0" smtClean="0"/>
              <a:t>, q</a:t>
            </a:r>
            <a:r>
              <a:rPr lang="en-US" altLang="ja-JP" sz="2400" baseline="-25000" dirty="0" smtClean="0"/>
              <a:t>0</a:t>
            </a:r>
            <a:r>
              <a:rPr lang="en-US" altLang="ja-JP" sz="2400" dirty="0" smtClean="0"/>
              <a:t>) = q</a:t>
            </a:r>
            <a:r>
              <a:rPr lang="en-US" altLang="ja-JP" sz="2400" baseline="-25000" dirty="0" smtClean="0"/>
              <a:t>1 </a:t>
            </a:r>
          </a:p>
          <a:p>
            <a:pPr>
              <a:buNone/>
            </a:pPr>
            <a:r>
              <a:rPr lang="en-US" altLang="ja-JP" sz="2400" dirty="0" smtClean="0"/>
              <a:t>δ(L01) = δ(B01, q</a:t>
            </a:r>
            <a:r>
              <a:rPr lang="en-US" altLang="ja-JP" sz="2400" baseline="-25000" dirty="0" smtClean="0"/>
              <a:t>0</a:t>
            </a:r>
            <a:r>
              <a:rPr lang="en-US" altLang="ja-JP" sz="2400" dirty="0" smtClean="0"/>
              <a:t>, q</a:t>
            </a:r>
            <a:r>
              <a:rPr lang="en-US" altLang="ja-JP" sz="2400" baseline="-25000" dirty="0" smtClean="0"/>
              <a:t>0</a:t>
            </a:r>
            <a:r>
              <a:rPr lang="en-US" altLang="ja-JP" sz="2400" dirty="0" smtClean="0"/>
              <a:t>) = q</a:t>
            </a:r>
            <a:r>
              <a:rPr lang="en-US" altLang="ja-JP" sz="2400" baseline="-25000" dirty="0" smtClean="0"/>
              <a:t>2</a:t>
            </a:r>
            <a:endParaRPr lang="en-US" altLang="ja-JP" sz="2400" dirty="0" smtClean="0"/>
          </a:p>
          <a:p>
            <a:pPr>
              <a:buNone/>
            </a:pPr>
            <a:r>
              <a:rPr lang="en-US" altLang="ja-JP" sz="2400" dirty="0" smtClean="0"/>
              <a:t>δ(B00, q</a:t>
            </a:r>
            <a:r>
              <a:rPr lang="en-US" altLang="ja-JP" sz="2400" baseline="-25000" dirty="0" smtClean="0"/>
              <a:t>1</a:t>
            </a:r>
            <a:r>
              <a:rPr lang="en-US" altLang="ja-JP" sz="2400" dirty="0" smtClean="0"/>
              <a:t>, q</a:t>
            </a:r>
            <a:r>
              <a:rPr lang="en-US" altLang="ja-JP" sz="2400" baseline="-25000" dirty="0" smtClean="0"/>
              <a:t>2</a:t>
            </a:r>
            <a:r>
              <a:rPr lang="en-US" altLang="ja-JP" sz="2400" dirty="0" smtClean="0"/>
              <a:t>) = q</a:t>
            </a:r>
            <a:r>
              <a:rPr lang="en-US" altLang="ja-JP" sz="2400" baseline="-25000" dirty="0" smtClean="0"/>
              <a:t>3</a:t>
            </a:r>
            <a:endParaRPr lang="en-US" altLang="ja-JP" sz="2400" dirty="0" smtClean="0"/>
          </a:p>
          <a:p>
            <a:pPr>
              <a:buNone/>
            </a:pPr>
            <a:r>
              <a:rPr lang="en-US" altLang="ja-JP" sz="2400" dirty="0" smtClean="0"/>
              <a:t>δ(B00, q</a:t>
            </a:r>
            <a:r>
              <a:rPr lang="en-US" altLang="ja-JP" sz="2400" baseline="-25000" dirty="0" smtClean="0"/>
              <a:t>0</a:t>
            </a:r>
            <a:r>
              <a:rPr lang="en-US" altLang="ja-JP" sz="2400" dirty="0" smtClean="0"/>
              <a:t>, q</a:t>
            </a:r>
            <a:r>
              <a:rPr lang="en-US" altLang="ja-JP" sz="2400" baseline="-25000" dirty="0" smtClean="0"/>
              <a:t>2</a:t>
            </a:r>
            <a:r>
              <a:rPr lang="en-US" altLang="ja-JP" sz="2400" dirty="0" smtClean="0"/>
              <a:t>) = q</a:t>
            </a:r>
            <a:r>
              <a:rPr lang="en-US" altLang="ja-JP" sz="2400" baseline="-25000" dirty="0" smtClean="0"/>
              <a:t>2               </a:t>
            </a:r>
            <a:r>
              <a:rPr lang="en-US" altLang="ja-JP" sz="2400" dirty="0" smtClean="0"/>
              <a:t>…</a:t>
            </a:r>
          </a:p>
        </p:txBody>
      </p:sp>
      <p:sp>
        <p:nvSpPr>
          <p:cNvPr id="16" name="角丸四角形吹き出し 15"/>
          <p:cNvSpPr/>
          <p:nvPr/>
        </p:nvSpPr>
        <p:spPr>
          <a:xfrm>
            <a:off x="0" y="2214554"/>
            <a:ext cx="3643338" cy="2143140"/>
          </a:xfrm>
          <a:prstGeom prst="wedgeRoundRectCallout">
            <a:avLst>
              <a:gd name="adj1" fmla="val -30394"/>
              <a:gd name="adj2" fmla="val 74985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400" dirty="0" smtClean="0"/>
              <a:t>r</a:t>
            </a:r>
            <a:r>
              <a:rPr lang="en-US" altLang="ja-JP" sz="2400" baseline="-25000" dirty="0" smtClean="0"/>
              <a:t>v2</a:t>
            </a:r>
            <a:r>
              <a:rPr lang="en-US" altLang="ja-JP" sz="2400" dirty="0" smtClean="0"/>
              <a:t>(q</a:t>
            </a:r>
            <a:r>
              <a:rPr lang="en-US" altLang="ja-JP" sz="2400" baseline="-25000" dirty="0" smtClean="0"/>
              <a:t>0</a:t>
            </a:r>
            <a:r>
              <a:rPr lang="en-US" altLang="ja-JP" sz="2400" dirty="0" smtClean="0"/>
              <a:t>, 00) = { (</a:t>
            </a:r>
            <a:r>
              <a:rPr lang="ja-JP" altLang="en-US" sz="2400" dirty="0" smtClean="0"/>
              <a:t>⊥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⊥</a:t>
            </a:r>
            <a:r>
              <a:rPr lang="en-US" altLang="ja-JP" sz="2400" dirty="0" smtClean="0"/>
              <a:t>) }</a:t>
            </a:r>
          </a:p>
          <a:p>
            <a:r>
              <a:rPr lang="en-US" altLang="ja-JP" sz="2400" dirty="0" smtClean="0"/>
              <a:t>r</a:t>
            </a:r>
            <a:r>
              <a:rPr lang="en-US" altLang="ja-JP" sz="2400" baseline="-25000" dirty="0" smtClean="0"/>
              <a:t>v2</a:t>
            </a:r>
            <a:r>
              <a:rPr kumimoji="1" lang="en-US" altLang="ja-JP" sz="2400" dirty="0" smtClean="0"/>
              <a:t>(q</a:t>
            </a:r>
            <a:r>
              <a:rPr kumimoji="1" lang="en-US" altLang="ja-JP" sz="2400" baseline="-25000" dirty="0" smtClean="0"/>
              <a:t>1</a:t>
            </a:r>
            <a:r>
              <a:rPr kumimoji="1" lang="en-US" altLang="ja-JP" sz="2400" dirty="0" smtClean="0"/>
              <a:t>, 10) = { (v2,</a:t>
            </a:r>
            <a:r>
              <a:rPr kumimoji="1" lang="ja-JP" altLang="en-US" sz="2400" dirty="0" smtClean="0"/>
              <a:t>⊥</a:t>
            </a:r>
            <a:r>
              <a:rPr kumimoji="1" lang="en-US" altLang="ja-JP" sz="2400" dirty="0" smtClean="0"/>
              <a:t>) }</a:t>
            </a:r>
          </a:p>
          <a:p>
            <a:r>
              <a:rPr lang="en-US" altLang="ja-JP" sz="2400" dirty="0" smtClean="0"/>
              <a:t>r</a:t>
            </a:r>
            <a:r>
              <a:rPr lang="en-US" altLang="ja-JP" sz="2400" baseline="-25000" dirty="0" smtClean="0"/>
              <a:t>v2</a:t>
            </a:r>
            <a:r>
              <a:rPr lang="en-US" altLang="ja-JP" sz="2400" dirty="0" smtClean="0"/>
              <a:t>(q</a:t>
            </a:r>
            <a:r>
              <a:rPr lang="en-US" altLang="ja-JP" sz="2400" baseline="-25000" dirty="0" smtClean="0"/>
              <a:t>2</a:t>
            </a:r>
            <a:r>
              <a:rPr lang="en-US" altLang="ja-JP" sz="2400" dirty="0" smtClean="0"/>
              <a:t>, 01) = { (</a:t>
            </a:r>
            <a:r>
              <a:rPr lang="ja-JP" altLang="en-US" sz="2400" dirty="0" smtClean="0"/>
              <a:t>⊥</a:t>
            </a:r>
            <a:r>
              <a:rPr lang="en-US" altLang="ja-JP" sz="2400" dirty="0" smtClean="0"/>
              <a:t>,v2) }</a:t>
            </a:r>
          </a:p>
          <a:p>
            <a:r>
              <a:rPr lang="en-US" altLang="ja-JP" sz="2400" dirty="0" smtClean="0"/>
              <a:t>r</a:t>
            </a:r>
            <a:r>
              <a:rPr lang="en-US" altLang="ja-JP" sz="2400" baseline="-25000" dirty="0" smtClean="0"/>
              <a:t>v2</a:t>
            </a:r>
            <a:r>
              <a:rPr lang="en-US" altLang="ja-JP" sz="2400" dirty="0" smtClean="0"/>
              <a:t>(q</a:t>
            </a:r>
            <a:r>
              <a:rPr lang="en-US" altLang="ja-JP" sz="2400" baseline="-25000" dirty="0" smtClean="0"/>
              <a:t>4</a:t>
            </a:r>
            <a:r>
              <a:rPr lang="en-US" altLang="ja-JP" sz="2400" dirty="0" smtClean="0"/>
              <a:t>, 11) = { (v2,v2) }</a:t>
            </a:r>
          </a:p>
          <a:p>
            <a:r>
              <a:rPr lang="en-US" altLang="ja-JP" sz="2400" dirty="0" smtClean="0"/>
              <a:t>r</a:t>
            </a:r>
            <a:r>
              <a:rPr lang="en-US" altLang="ja-JP" sz="2400" baseline="-25000" dirty="0" smtClean="0"/>
              <a:t>v2</a:t>
            </a:r>
            <a:r>
              <a:rPr lang="en-US" altLang="ja-JP" sz="2400" dirty="0" smtClean="0"/>
              <a:t>(_,    _) = {}</a:t>
            </a:r>
            <a:endParaRPr kumimoji="1" lang="ja-JP" altLang="en-US" sz="24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85786" y="4929198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00B050"/>
                </a:solidFill>
              </a:rPr>
              <a:t>←</a:t>
            </a:r>
            <a:r>
              <a:rPr kumimoji="1" lang="en-US" altLang="ja-JP" sz="2400" b="1" dirty="0" smtClean="0">
                <a:solidFill>
                  <a:srgbClr val="00B050"/>
                </a:solidFill>
              </a:rPr>
              <a:t>v</a:t>
            </a:r>
            <a:r>
              <a:rPr lang="en-US" altLang="ja-JP" sz="2400" b="1" baseline="-25000" dirty="0" smtClean="0">
                <a:solidFill>
                  <a:srgbClr val="00B050"/>
                </a:solidFill>
              </a:rPr>
              <a:t>2</a:t>
            </a:r>
            <a:endParaRPr kumimoji="1" lang="ja-JP" altLang="en-US" sz="1600" b="1" dirty="0">
              <a:solidFill>
                <a:srgbClr val="00B05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786050" y="4929198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00B050"/>
                </a:solidFill>
              </a:rPr>
              <a:t>←</a:t>
            </a:r>
            <a:r>
              <a:rPr kumimoji="1" lang="en-US" altLang="ja-JP" sz="2400" b="1" dirty="0" smtClean="0">
                <a:solidFill>
                  <a:srgbClr val="00B050"/>
                </a:solidFill>
              </a:rPr>
              <a:t>v</a:t>
            </a:r>
            <a:r>
              <a:rPr lang="en-US" altLang="ja-JP" sz="2400" b="1" baseline="-25000" dirty="0" smtClean="0">
                <a:solidFill>
                  <a:srgbClr val="00B050"/>
                </a:solidFill>
              </a:rPr>
              <a:t>3</a:t>
            </a:r>
            <a:endParaRPr kumimoji="1" lang="ja-JP" altLang="en-US" sz="1600" b="1" dirty="0">
              <a:solidFill>
                <a:srgbClr val="00B05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143108" y="5929330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00B050"/>
                </a:solidFill>
              </a:rPr>
              <a:t>←</a:t>
            </a:r>
            <a:r>
              <a:rPr kumimoji="1" lang="en-US" altLang="ja-JP" sz="2400" b="1" dirty="0" smtClean="0">
                <a:solidFill>
                  <a:srgbClr val="00B050"/>
                </a:solidFill>
              </a:rPr>
              <a:t>v</a:t>
            </a:r>
            <a:r>
              <a:rPr lang="en-US" altLang="ja-JP" sz="2400" b="1" baseline="-25000" dirty="0" smtClean="0">
                <a:solidFill>
                  <a:srgbClr val="00B050"/>
                </a:solidFill>
              </a:rPr>
              <a:t>4</a:t>
            </a:r>
            <a:endParaRPr kumimoji="1" lang="ja-JP" altLang="en-US" sz="1600" b="1" dirty="0">
              <a:solidFill>
                <a:srgbClr val="00B05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428992" y="5929330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00B050"/>
                </a:solidFill>
              </a:rPr>
              <a:t>←</a:t>
            </a:r>
            <a:r>
              <a:rPr kumimoji="1" lang="en-US" altLang="ja-JP" sz="2400" b="1" dirty="0" smtClean="0">
                <a:solidFill>
                  <a:srgbClr val="00B050"/>
                </a:solidFill>
              </a:rPr>
              <a:t>v</a:t>
            </a:r>
            <a:r>
              <a:rPr lang="en-US" altLang="ja-JP" sz="2400" b="1" baseline="-25000" dirty="0" smtClean="0">
                <a:solidFill>
                  <a:srgbClr val="00B050"/>
                </a:solidFill>
              </a:rPr>
              <a:t>5</a:t>
            </a:r>
            <a:endParaRPr kumimoji="1" lang="ja-JP" altLang="en-US" sz="1600" b="1" dirty="0">
              <a:solidFill>
                <a:srgbClr val="00B050"/>
              </a:solidFill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0" y="5857892"/>
            <a:ext cx="1571636" cy="785818"/>
          </a:xfrm>
          <a:prstGeom prst="wedgeRoundRectCallout">
            <a:avLst>
              <a:gd name="adj1" fmla="val 68682"/>
              <a:gd name="adj2" fmla="val -2217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 anchor="ctr"/>
          <a:lstStyle/>
          <a:p>
            <a:r>
              <a:rPr lang="en-US" altLang="ja-JP" sz="2400" dirty="0" smtClean="0"/>
              <a:t>r</a:t>
            </a:r>
            <a:r>
              <a:rPr lang="en-US" altLang="ja-JP" sz="2400" baseline="-25000" dirty="0" smtClean="0"/>
              <a:t>v4</a:t>
            </a:r>
            <a:r>
              <a:rPr lang="en-US" altLang="ja-JP" sz="2400" dirty="0" smtClean="0"/>
              <a:t>, r</a:t>
            </a:r>
            <a:r>
              <a:rPr lang="en-US" altLang="ja-JP" sz="2400" baseline="-25000" dirty="0" smtClean="0"/>
              <a:t>v5</a:t>
            </a:r>
            <a:r>
              <a:rPr lang="en-US" altLang="ja-JP" dirty="0" smtClean="0"/>
              <a:t> :</a:t>
            </a:r>
            <a:br>
              <a:rPr lang="en-US" altLang="ja-JP" dirty="0" smtClean="0"/>
            </a:br>
            <a:r>
              <a:rPr lang="en-US" altLang="ja-JP" dirty="0" smtClean="0"/>
              <a:t>similar to</a:t>
            </a:r>
            <a:r>
              <a:rPr lang="en-US" altLang="ja-JP" sz="2400" dirty="0" smtClean="0"/>
              <a:t> r</a:t>
            </a:r>
            <a:r>
              <a:rPr lang="en-US" altLang="ja-JP" sz="2400" baseline="-25000" dirty="0" smtClean="0"/>
              <a:t>v2</a:t>
            </a:r>
            <a:endParaRPr lang="ja-JP" altLang="en-US" sz="2400" dirty="0"/>
          </a:p>
        </p:txBody>
      </p:sp>
      <p:sp>
        <p:nvSpPr>
          <p:cNvPr id="25" name="角丸四角形吹き出し 24"/>
          <p:cNvSpPr/>
          <p:nvPr/>
        </p:nvSpPr>
        <p:spPr>
          <a:xfrm>
            <a:off x="4071934" y="214290"/>
            <a:ext cx="4929222" cy="6429420"/>
          </a:xfrm>
          <a:prstGeom prst="wedgeRoundRectCallout">
            <a:avLst>
              <a:gd name="adj1" fmla="val -64668"/>
              <a:gd name="adj2" fmla="val 23443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rIns="36000" rtlCol="0" anchor="ctr"/>
          <a:lstStyle/>
          <a:p>
            <a:r>
              <a:rPr lang="en-US" altLang="ja-JP" sz="2400" dirty="0" smtClean="0">
                <a:solidFill>
                  <a:srgbClr val="00B050"/>
                </a:solidFill>
              </a:rPr>
              <a:t>r</a:t>
            </a:r>
            <a:r>
              <a:rPr lang="en-US" altLang="ja-JP" sz="2400" baseline="-25000" dirty="0" smtClean="0">
                <a:solidFill>
                  <a:srgbClr val="00B050"/>
                </a:solidFill>
              </a:rPr>
              <a:t>v3</a:t>
            </a:r>
            <a:r>
              <a:rPr lang="en-US" altLang="ja-JP" sz="2400" dirty="0" smtClean="0">
                <a:solidFill>
                  <a:srgbClr val="00B050"/>
                </a:solidFill>
              </a:rPr>
              <a:t>(q</a:t>
            </a:r>
            <a:r>
              <a:rPr lang="en-US" altLang="ja-JP" sz="2400" baseline="-25000" dirty="0" smtClean="0">
                <a:solidFill>
                  <a:srgbClr val="00B050"/>
                </a:solidFill>
              </a:rPr>
              <a:t>0</a:t>
            </a:r>
            <a:r>
              <a:rPr lang="en-US" altLang="ja-JP" sz="2400" dirty="0" smtClean="0">
                <a:solidFill>
                  <a:srgbClr val="00B050"/>
                </a:solidFill>
              </a:rPr>
              <a:t>, 00)</a:t>
            </a:r>
          </a:p>
          <a:p>
            <a:r>
              <a:rPr lang="en-US" altLang="ja-JP" sz="2400" dirty="0" smtClean="0"/>
              <a:t>= r</a:t>
            </a:r>
            <a:r>
              <a:rPr lang="en-US" altLang="ja-JP" sz="2400" baseline="-25000" dirty="0" smtClean="0"/>
              <a:t>v4</a:t>
            </a:r>
            <a:r>
              <a:rPr lang="en-US" altLang="ja-JP" sz="2400" dirty="0" smtClean="0"/>
              <a:t>(q</a:t>
            </a:r>
            <a:r>
              <a:rPr lang="en-US" altLang="ja-JP" sz="2400" baseline="-25000" dirty="0" smtClean="0"/>
              <a:t>0</a:t>
            </a:r>
            <a:r>
              <a:rPr lang="en-US" altLang="ja-JP" sz="2400" dirty="0" smtClean="0"/>
              <a:t>,00)*{(</a:t>
            </a:r>
            <a:r>
              <a:rPr lang="ja-JP" altLang="en-US" sz="2400" dirty="0" smtClean="0"/>
              <a:t>⊥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⊥</a:t>
            </a:r>
            <a:r>
              <a:rPr lang="en-US" altLang="ja-JP" sz="2400" dirty="0" smtClean="0"/>
              <a:t>)}*r</a:t>
            </a:r>
            <a:r>
              <a:rPr lang="en-US" altLang="ja-JP" sz="2400" baseline="-25000" dirty="0" smtClean="0"/>
              <a:t>v5</a:t>
            </a:r>
            <a:r>
              <a:rPr lang="en-US" altLang="ja-JP" sz="2400" dirty="0" smtClean="0"/>
              <a:t>(q</a:t>
            </a:r>
            <a:r>
              <a:rPr lang="en-US" altLang="ja-JP" sz="2400" baseline="-25000" dirty="0" smtClean="0"/>
              <a:t>0</a:t>
            </a:r>
            <a:r>
              <a:rPr lang="en-US" altLang="ja-JP" sz="2400" dirty="0" smtClean="0"/>
              <a:t>,00)</a:t>
            </a:r>
            <a:br>
              <a:rPr lang="en-US" altLang="ja-JP" sz="2400" dirty="0" smtClean="0"/>
            </a:br>
            <a:r>
              <a:rPr lang="en-US" altLang="ja-JP" sz="2400" dirty="0" smtClean="0">
                <a:solidFill>
                  <a:srgbClr val="00B050"/>
                </a:solidFill>
              </a:rPr>
              <a:t>= {(</a:t>
            </a:r>
            <a:r>
              <a:rPr lang="ja-JP" altLang="en-US" sz="2400" dirty="0" smtClean="0">
                <a:solidFill>
                  <a:srgbClr val="00B050"/>
                </a:solidFill>
              </a:rPr>
              <a:t>⊥</a:t>
            </a:r>
            <a:r>
              <a:rPr lang="en-US" altLang="ja-JP" sz="2400" dirty="0" smtClean="0">
                <a:solidFill>
                  <a:srgbClr val="00B050"/>
                </a:solidFill>
              </a:rPr>
              <a:t>,</a:t>
            </a:r>
            <a:r>
              <a:rPr lang="ja-JP" altLang="en-US" sz="2400" dirty="0" smtClean="0">
                <a:solidFill>
                  <a:srgbClr val="00B050"/>
                </a:solidFill>
              </a:rPr>
              <a:t>⊥</a:t>
            </a:r>
            <a:r>
              <a:rPr lang="en-US" altLang="ja-JP" sz="2400" dirty="0" smtClean="0">
                <a:solidFill>
                  <a:srgbClr val="00B050"/>
                </a:solidFill>
              </a:rPr>
              <a:t>)}</a:t>
            </a:r>
          </a:p>
          <a:p>
            <a:r>
              <a:rPr lang="en-US" altLang="ja-JP" sz="1000" dirty="0" smtClean="0"/>
              <a:t>---------------------------------------------------------------------------------------------------</a:t>
            </a:r>
          </a:p>
          <a:p>
            <a:r>
              <a:rPr lang="en-US" altLang="ja-JP" sz="2400" dirty="0" smtClean="0">
                <a:solidFill>
                  <a:srgbClr val="00B050"/>
                </a:solidFill>
              </a:rPr>
              <a:t>r</a:t>
            </a:r>
            <a:r>
              <a:rPr lang="en-US" altLang="ja-JP" sz="2400" baseline="-25000" dirty="0" smtClean="0">
                <a:solidFill>
                  <a:srgbClr val="00B050"/>
                </a:solidFill>
              </a:rPr>
              <a:t>v3</a:t>
            </a:r>
            <a:r>
              <a:rPr lang="en-US" altLang="ja-JP" sz="2400" dirty="0" smtClean="0">
                <a:solidFill>
                  <a:srgbClr val="00B050"/>
                </a:solidFill>
              </a:rPr>
              <a:t>(q</a:t>
            </a:r>
            <a:r>
              <a:rPr lang="en-US" altLang="ja-JP" sz="2400" baseline="-25000" dirty="0" smtClean="0">
                <a:solidFill>
                  <a:srgbClr val="00B050"/>
                </a:solidFill>
              </a:rPr>
              <a:t>3</a:t>
            </a:r>
            <a:r>
              <a:rPr lang="en-US" altLang="ja-JP" sz="2400" dirty="0" smtClean="0">
                <a:solidFill>
                  <a:srgbClr val="00B050"/>
                </a:solidFill>
              </a:rPr>
              <a:t>, 11)</a:t>
            </a:r>
          </a:p>
          <a:p>
            <a:r>
              <a:rPr lang="en-US" altLang="ja-JP" sz="2400" dirty="0" smtClean="0"/>
              <a:t>=  r</a:t>
            </a:r>
            <a:r>
              <a:rPr lang="en-US" altLang="ja-JP" sz="2400" baseline="-25000" dirty="0" smtClean="0"/>
              <a:t>v4</a:t>
            </a:r>
            <a:r>
              <a:rPr lang="en-US" altLang="ja-JP" sz="2400" dirty="0" smtClean="0"/>
              <a:t>(q</a:t>
            </a:r>
            <a:r>
              <a:rPr lang="en-US" altLang="ja-JP" sz="2400" baseline="-25000" dirty="0" smtClean="0"/>
              <a:t>1</a:t>
            </a:r>
            <a:r>
              <a:rPr lang="en-US" altLang="ja-JP" sz="2400" dirty="0" smtClean="0"/>
              <a:t>,00)*{(</a:t>
            </a:r>
            <a:r>
              <a:rPr lang="ja-JP" altLang="en-US" sz="2400" dirty="0" smtClean="0"/>
              <a:t>⊥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⊥</a:t>
            </a:r>
            <a:r>
              <a:rPr lang="en-US" altLang="ja-JP" sz="2400" dirty="0" smtClean="0"/>
              <a:t>)}*r</a:t>
            </a:r>
            <a:r>
              <a:rPr lang="en-US" altLang="ja-JP" sz="2400" baseline="-25000" dirty="0" smtClean="0"/>
              <a:t>v5</a:t>
            </a:r>
            <a:r>
              <a:rPr lang="en-US" altLang="ja-JP" sz="2400" dirty="0" smtClean="0"/>
              <a:t>(q</a:t>
            </a:r>
            <a:r>
              <a:rPr lang="en-US" altLang="ja-JP" sz="2400" baseline="-25000" dirty="0" smtClean="0"/>
              <a:t>2</a:t>
            </a:r>
            <a:r>
              <a:rPr lang="en-US" altLang="ja-JP" sz="2400" dirty="0" smtClean="0"/>
              <a:t>,11)</a:t>
            </a:r>
          </a:p>
          <a:p>
            <a:r>
              <a:rPr lang="ja-JP" altLang="en-US" sz="2400" dirty="0" smtClean="0"/>
              <a:t>∪</a:t>
            </a:r>
            <a:r>
              <a:rPr lang="en-US" altLang="ja-JP" sz="2400" dirty="0" smtClean="0"/>
              <a:t> r</a:t>
            </a:r>
            <a:r>
              <a:rPr lang="en-US" altLang="ja-JP" sz="2400" baseline="-25000" dirty="0" smtClean="0"/>
              <a:t>v4</a:t>
            </a:r>
            <a:r>
              <a:rPr lang="en-US" altLang="ja-JP" sz="2400" dirty="0" smtClean="0"/>
              <a:t>(q</a:t>
            </a:r>
            <a:r>
              <a:rPr lang="en-US" altLang="ja-JP" sz="2400" baseline="-25000" dirty="0" smtClean="0"/>
              <a:t>1</a:t>
            </a:r>
            <a:r>
              <a:rPr lang="en-US" altLang="ja-JP" sz="2400" dirty="0" smtClean="0"/>
              <a:t>,01)*{(</a:t>
            </a:r>
            <a:r>
              <a:rPr lang="ja-JP" altLang="en-US" sz="2400" dirty="0" smtClean="0"/>
              <a:t>⊥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⊥</a:t>
            </a:r>
            <a:r>
              <a:rPr lang="en-US" altLang="ja-JP" sz="2400" dirty="0" smtClean="0"/>
              <a:t>)}*r</a:t>
            </a:r>
            <a:r>
              <a:rPr lang="en-US" altLang="ja-JP" sz="2400" baseline="-25000" dirty="0" smtClean="0"/>
              <a:t>v5</a:t>
            </a:r>
            <a:r>
              <a:rPr lang="en-US" altLang="ja-JP" sz="2400" dirty="0" smtClean="0"/>
              <a:t>(q</a:t>
            </a:r>
            <a:r>
              <a:rPr lang="en-US" altLang="ja-JP" sz="2400" baseline="-25000" dirty="0" smtClean="0"/>
              <a:t>2</a:t>
            </a:r>
            <a:r>
              <a:rPr lang="en-US" altLang="ja-JP" sz="2400" dirty="0" smtClean="0"/>
              <a:t>,10)</a:t>
            </a:r>
            <a:br>
              <a:rPr lang="en-US" altLang="ja-JP" sz="2400" dirty="0" smtClean="0"/>
            </a:br>
            <a:r>
              <a:rPr lang="ja-JP" altLang="en-US" sz="2400" dirty="0" smtClean="0"/>
              <a:t>∪</a:t>
            </a:r>
            <a:r>
              <a:rPr lang="en-US" altLang="ja-JP" sz="2400" dirty="0" smtClean="0"/>
              <a:t> r</a:t>
            </a:r>
            <a:r>
              <a:rPr lang="en-US" altLang="ja-JP" sz="2400" baseline="-25000" dirty="0" smtClean="0"/>
              <a:t>v4</a:t>
            </a:r>
            <a:r>
              <a:rPr lang="en-US" altLang="ja-JP" sz="2400" dirty="0" smtClean="0"/>
              <a:t>(q</a:t>
            </a:r>
            <a:r>
              <a:rPr lang="en-US" altLang="ja-JP" sz="2400" baseline="-25000" dirty="0" smtClean="0"/>
              <a:t>1</a:t>
            </a:r>
            <a:r>
              <a:rPr lang="en-US" altLang="ja-JP" sz="2400" dirty="0" smtClean="0"/>
              <a:t>,10)*{(</a:t>
            </a:r>
            <a:r>
              <a:rPr lang="ja-JP" altLang="en-US" sz="2400" dirty="0" smtClean="0"/>
              <a:t>⊥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⊥</a:t>
            </a:r>
            <a:r>
              <a:rPr lang="en-US" altLang="ja-JP" sz="2400" dirty="0" smtClean="0"/>
              <a:t>)}*r</a:t>
            </a:r>
            <a:r>
              <a:rPr lang="en-US" altLang="ja-JP" sz="2400" baseline="-25000" dirty="0" smtClean="0"/>
              <a:t>v5</a:t>
            </a:r>
            <a:r>
              <a:rPr lang="en-US" altLang="ja-JP" sz="2400" dirty="0" smtClean="0"/>
              <a:t>(q</a:t>
            </a:r>
            <a:r>
              <a:rPr lang="en-US" altLang="ja-JP" sz="2400" baseline="-25000" dirty="0" smtClean="0"/>
              <a:t>2</a:t>
            </a:r>
            <a:r>
              <a:rPr lang="en-US" altLang="ja-JP" sz="2400" dirty="0" smtClean="0"/>
              <a:t>,01)</a:t>
            </a:r>
            <a:br>
              <a:rPr lang="en-US" altLang="ja-JP" sz="2400" dirty="0" smtClean="0"/>
            </a:br>
            <a:r>
              <a:rPr lang="ja-JP" altLang="en-US" sz="2400" dirty="0" smtClean="0"/>
              <a:t>   </a:t>
            </a:r>
            <a:r>
              <a:rPr lang="en-US" altLang="ja-JP" sz="2400" dirty="0" smtClean="0"/>
              <a:t>    </a:t>
            </a:r>
            <a:r>
              <a:rPr lang="en-US" altLang="ja-JP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(= {(v4,</a:t>
            </a:r>
            <a:r>
              <a:rPr lang="ja-JP" altLang="en-US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⊥</a:t>
            </a:r>
            <a:r>
              <a:rPr lang="en-US" altLang="ja-JP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)}*{(</a:t>
            </a:r>
            <a:r>
              <a:rPr lang="ja-JP" altLang="en-US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⊥</a:t>
            </a:r>
            <a:r>
              <a:rPr lang="en-US" altLang="ja-JP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,</a:t>
            </a:r>
            <a:r>
              <a:rPr lang="ja-JP" altLang="en-US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⊥</a:t>
            </a:r>
            <a:r>
              <a:rPr lang="en-US" altLang="ja-JP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)}*{(</a:t>
            </a:r>
            <a:r>
              <a:rPr lang="ja-JP" altLang="en-US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⊥</a:t>
            </a:r>
            <a:r>
              <a:rPr lang="en-US" altLang="ja-JP" sz="20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,v5)}</a:t>
            </a:r>
            <a:endParaRPr lang="en-US" altLang="ja-JP" sz="2800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r>
              <a:rPr lang="ja-JP" altLang="en-US" sz="2400" dirty="0" smtClean="0"/>
              <a:t>∪</a:t>
            </a:r>
            <a:r>
              <a:rPr lang="en-US" altLang="ja-JP" sz="2400" dirty="0" smtClean="0"/>
              <a:t> r</a:t>
            </a:r>
            <a:r>
              <a:rPr lang="en-US" altLang="ja-JP" sz="2400" baseline="-25000" dirty="0" smtClean="0"/>
              <a:t>v4</a:t>
            </a:r>
            <a:r>
              <a:rPr lang="en-US" altLang="ja-JP" sz="2400" dirty="0" smtClean="0"/>
              <a:t>(q</a:t>
            </a:r>
            <a:r>
              <a:rPr lang="en-US" altLang="ja-JP" sz="2400" baseline="-25000" dirty="0" smtClean="0"/>
              <a:t>1</a:t>
            </a:r>
            <a:r>
              <a:rPr lang="en-US" altLang="ja-JP" sz="2400" dirty="0" smtClean="0"/>
              <a:t>,11)*{(</a:t>
            </a:r>
            <a:r>
              <a:rPr lang="ja-JP" altLang="en-US" sz="2400" dirty="0" smtClean="0"/>
              <a:t>⊥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⊥</a:t>
            </a:r>
            <a:r>
              <a:rPr lang="en-US" altLang="ja-JP" sz="2400" dirty="0" smtClean="0"/>
              <a:t>)}*r</a:t>
            </a:r>
            <a:r>
              <a:rPr lang="en-US" altLang="ja-JP" sz="2400" baseline="-25000" dirty="0" smtClean="0"/>
              <a:t>v5</a:t>
            </a:r>
            <a:r>
              <a:rPr lang="en-US" altLang="ja-JP" sz="2400" dirty="0" smtClean="0"/>
              <a:t>(q</a:t>
            </a:r>
            <a:r>
              <a:rPr lang="en-US" altLang="ja-JP" sz="2400" baseline="-25000" dirty="0" smtClean="0"/>
              <a:t>2</a:t>
            </a:r>
            <a:r>
              <a:rPr lang="en-US" altLang="ja-JP" sz="2400" dirty="0" smtClean="0"/>
              <a:t>,01)</a:t>
            </a:r>
            <a:br>
              <a:rPr lang="en-US" altLang="ja-JP" sz="2400" dirty="0" smtClean="0"/>
            </a:br>
            <a:r>
              <a:rPr lang="en-US" altLang="ja-JP" sz="2400" dirty="0" smtClean="0">
                <a:solidFill>
                  <a:srgbClr val="00B050"/>
                </a:solidFill>
              </a:rPr>
              <a:t>= {(v4,v5)}</a:t>
            </a:r>
          </a:p>
          <a:p>
            <a:r>
              <a:rPr lang="en-US" altLang="ja-JP" sz="1000" dirty="0" smtClean="0"/>
              <a:t>---------------------------------------------------------------------------------------------------</a:t>
            </a:r>
          </a:p>
          <a:p>
            <a:r>
              <a:rPr lang="en-US" altLang="ja-JP" sz="2400" dirty="0" smtClean="0">
                <a:solidFill>
                  <a:srgbClr val="00B050"/>
                </a:solidFill>
              </a:rPr>
              <a:t>r</a:t>
            </a:r>
            <a:r>
              <a:rPr lang="en-US" altLang="ja-JP" sz="2400" baseline="-25000" dirty="0" smtClean="0">
                <a:solidFill>
                  <a:srgbClr val="00B050"/>
                </a:solidFill>
              </a:rPr>
              <a:t>v3</a:t>
            </a:r>
            <a:r>
              <a:rPr lang="en-US" altLang="ja-JP" sz="2400" dirty="0" smtClean="0">
                <a:solidFill>
                  <a:srgbClr val="00B050"/>
                </a:solidFill>
              </a:rPr>
              <a:t>(q</a:t>
            </a:r>
            <a:r>
              <a:rPr lang="en-US" altLang="ja-JP" sz="2400" baseline="-25000" dirty="0" smtClean="0">
                <a:solidFill>
                  <a:srgbClr val="00B050"/>
                </a:solidFill>
              </a:rPr>
              <a:t>2</a:t>
            </a:r>
            <a:r>
              <a:rPr lang="en-US" altLang="ja-JP" sz="2400" dirty="0" smtClean="0">
                <a:solidFill>
                  <a:srgbClr val="00B050"/>
                </a:solidFill>
              </a:rPr>
              <a:t>, 01)</a:t>
            </a:r>
          </a:p>
          <a:p>
            <a:r>
              <a:rPr lang="en-US" altLang="ja-JP" sz="2400" dirty="0" smtClean="0"/>
              <a:t>=  r</a:t>
            </a:r>
            <a:r>
              <a:rPr lang="en-US" altLang="ja-JP" sz="2400" baseline="-25000" dirty="0" smtClean="0"/>
              <a:t>v4</a:t>
            </a:r>
            <a:r>
              <a:rPr lang="en-US" altLang="ja-JP" sz="2400" dirty="0" smtClean="0"/>
              <a:t>(q</a:t>
            </a:r>
            <a:r>
              <a:rPr lang="en-US" altLang="ja-JP" sz="2400" baseline="-25000" dirty="0" smtClean="0"/>
              <a:t>0</a:t>
            </a:r>
            <a:r>
              <a:rPr lang="en-US" altLang="ja-JP" sz="2400" dirty="0" smtClean="0"/>
              <a:t>,00)*{(</a:t>
            </a:r>
            <a:r>
              <a:rPr lang="ja-JP" altLang="en-US" sz="2400" dirty="0" smtClean="0"/>
              <a:t>⊥</a:t>
            </a:r>
            <a:r>
              <a:rPr lang="en-US" altLang="ja-JP" sz="2400" dirty="0" smtClean="0"/>
              <a:t>,v3)}*r</a:t>
            </a:r>
            <a:r>
              <a:rPr lang="en-US" altLang="ja-JP" sz="2400" baseline="-25000" dirty="0" smtClean="0"/>
              <a:t>v5</a:t>
            </a:r>
            <a:r>
              <a:rPr lang="en-US" altLang="ja-JP" sz="2400" dirty="0" smtClean="0"/>
              <a:t>(q</a:t>
            </a:r>
            <a:r>
              <a:rPr lang="en-US" altLang="ja-JP" sz="2400" baseline="-25000" dirty="0" smtClean="0"/>
              <a:t>0</a:t>
            </a:r>
            <a:r>
              <a:rPr lang="en-US" altLang="ja-JP" sz="2400" dirty="0" smtClean="0"/>
              <a:t>,00)</a:t>
            </a:r>
          </a:p>
          <a:p>
            <a:r>
              <a:rPr lang="ja-JP" altLang="en-US" sz="2400" dirty="0" smtClean="0"/>
              <a:t>∪</a:t>
            </a:r>
            <a:r>
              <a:rPr lang="en-US" altLang="ja-JP" sz="2400" dirty="0" smtClean="0"/>
              <a:t> r</a:t>
            </a:r>
            <a:r>
              <a:rPr lang="en-US" altLang="ja-JP" sz="2400" baseline="-25000" dirty="0" smtClean="0"/>
              <a:t>v4</a:t>
            </a:r>
            <a:r>
              <a:rPr lang="en-US" altLang="ja-JP" sz="2400" dirty="0" smtClean="0"/>
              <a:t>(q</a:t>
            </a:r>
            <a:r>
              <a:rPr lang="en-US" altLang="ja-JP" sz="2400" baseline="-25000" dirty="0" smtClean="0"/>
              <a:t>0</a:t>
            </a:r>
            <a:r>
              <a:rPr lang="en-US" altLang="ja-JP" sz="2400" dirty="0" smtClean="0"/>
              <a:t>,00)*{(</a:t>
            </a:r>
            <a:r>
              <a:rPr lang="ja-JP" altLang="en-US" sz="2400" dirty="0" smtClean="0"/>
              <a:t>⊥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⊥</a:t>
            </a:r>
            <a:r>
              <a:rPr lang="en-US" altLang="ja-JP" sz="2400" dirty="0" smtClean="0"/>
              <a:t>)}*r</a:t>
            </a:r>
            <a:r>
              <a:rPr lang="en-US" altLang="ja-JP" sz="2400" baseline="-25000" dirty="0" smtClean="0"/>
              <a:t>v5</a:t>
            </a:r>
            <a:r>
              <a:rPr lang="en-US" altLang="ja-JP" sz="2400" dirty="0" smtClean="0"/>
              <a:t>(q</a:t>
            </a:r>
            <a:r>
              <a:rPr lang="en-US" altLang="ja-JP" sz="2400" baseline="-25000" dirty="0" smtClean="0"/>
              <a:t>2</a:t>
            </a:r>
            <a:r>
              <a:rPr lang="en-US" altLang="ja-JP" sz="2400" dirty="0" smtClean="0"/>
              <a:t>,01)</a:t>
            </a:r>
          </a:p>
          <a:p>
            <a:r>
              <a:rPr lang="ja-JP" altLang="en-US" sz="2400" dirty="0" smtClean="0"/>
              <a:t>∪</a:t>
            </a:r>
            <a:r>
              <a:rPr lang="en-US" altLang="ja-JP" sz="2400" dirty="0" smtClean="0"/>
              <a:t> r</a:t>
            </a:r>
            <a:r>
              <a:rPr lang="en-US" altLang="ja-JP" sz="2400" baseline="-25000" dirty="0" smtClean="0"/>
              <a:t>v4</a:t>
            </a:r>
            <a:r>
              <a:rPr lang="en-US" altLang="ja-JP" sz="2400" dirty="0" smtClean="0"/>
              <a:t>(q</a:t>
            </a:r>
            <a:r>
              <a:rPr lang="en-US" altLang="ja-JP" sz="2400" baseline="-25000" dirty="0" smtClean="0"/>
              <a:t>2</a:t>
            </a:r>
            <a:r>
              <a:rPr lang="en-US" altLang="ja-JP" sz="2400" dirty="0" smtClean="0"/>
              <a:t>,01)*{(</a:t>
            </a:r>
            <a:r>
              <a:rPr lang="ja-JP" altLang="en-US" sz="2400" dirty="0" smtClean="0"/>
              <a:t>⊥</a:t>
            </a:r>
            <a:r>
              <a:rPr lang="en-US" altLang="ja-JP" sz="2400" dirty="0" smtClean="0"/>
              <a:t>,</a:t>
            </a:r>
            <a:r>
              <a:rPr lang="ja-JP" altLang="en-US" sz="2400" dirty="0" smtClean="0"/>
              <a:t>⊥</a:t>
            </a:r>
            <a:r>
              <a:rPr lang="en-US" altLang="ja-JP" sz="2400" dirty="0" smtClean="0"/>
              <a:t>)}*r</a:t>
            </a:r>
            <a:r>
              <a:rPr lang="en-US" altLang="ja-JP" sz="2400" baseline="-25000" dirty="0" smtClean="0"/>
              <a:t>v5</a:t>
            </a:r>
            <a:r>
              <a:rPr lang="en-US" altLang="ja-JP" sz="2400" dirty="0" smtClean="0"/>
              <a:t>(q</a:t>
            </a:r>
            <a:r>
              <a:rPr lang="en-US" altLang="ja-JP" sz="2400" baseline="-25000" dirty="0" smtClean="0"/>
              <a:t>2</a:t>
            </a:r>
            <a:r>
              <a:rPr lang="en-US" altLang="ja-JP" sz="2400" dirty="0" smtClean="0"/>
              <a:t>,00)</a:t>
            </a:r>
            <a:br>
              <a:rPr lang="en-US" altLang="ja-JP" sz="2400" dirty="0" smtClean="0"/>
            </a:br>
            <a:r>
              <a:rPr kumimoji="1" lang="en-US" altLang="ja-JP" sz="2400" dirty="0" smtClean="0">
                <a:solidFill>
                  <a:srgbClr val="00B050"/>
                </a:solidFill>
              </a:rPr>
              <a:t>= {(</a:t>
            </a:r>
            <a:r>
              <a:rPr kumimoji="1" lang="ja-JP" altLang="en-US" sz="2400" dirty="0" smtClean="0">
                <a:solidFill>
                  <a:srgbClr val="00B050"/>
                </a:solidFill>
              </a:rPr>
              <a:t>⊥</a:t>
            </a:r>
            <a:r>
              <a:rPr kumimoji="1" lang="en-US" altLang="ja-JP" sz="2400" dirty="0" smtClean="0">
                <a:solidFill>
                  <a:srgbClr val="00B050"/>
                </a:solidFill>
              </a:rPr>
              <a:t>,v3), (</a:t>
            </a:r>
            <a:r>
              <a:rPr kumimoji="1" lang="ja-JP" altLang="en-US" sz="2400" dirty="0" smtClean="0">
                <a:solidFill>
                  <a:srgbClr val="00B050"/>
                </a:solidFill>
              </a:rPr>
              <a:t>⊥</a:t>
            </a:r>
            <a:r>
              <a:rPr kumimoji="1" lang="en-US" altLang="ja-JP" sz="2400" dirty="0" smtClean="0">
                <a:solidFill>
                  <a:srgbClr val="00B050"/>
                </a:solidFill>
              </a:rPr>
              <a:t>,v4), (</a:t>
            </a:r>
            <a:r>
              <a:rPr kumimoji="1" lang="ja-JP" altLang="en-US" sz="2400" dirty="0" smtClean="0">
                <a:solidFill>
                  <a:srgbClr val="00B050"/>
                </a:solidFill>
              </a:rPr>
              <a:t>⊥</a:t>
            </a:r>
            <a:r>
              <a:rPr kumimoji="1" lang="en-US" altLang="ja-JP" sz="2400" dirty="0" smtClean="0">
                <a:solidFill>
                  <a:srgbClr val="00B050"/>
                </a:solidFill>
              </a:rPr>
              <a:t>,v5)}</a:t>
            </a:r>
          </a:p>
          <a:p>
            <a:r>
              <a:rPr lang="en-US" altLang="ja-JP" sz="2400" dirty="0" smtClean="0"/>
              <a:t>    …</a:t>
            </a:r>
            <a:endParaRPr kumimoji="1" lang="ja-JP" altLang="en-US" sz="2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3" grpId="0" animBg="1"/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105804" cy="1143000"/>
          </a:xfrm>
        </p:spPr>
        <p:txBody>
          <a:bodyPr/>
          <a:lstStyle/>
          <a:p>
            <a:r>
              <a:rPr kumimoji="1" lang="en-US" altLang="ja-JP" sz="3200" cap="small" dirty="0" smtClean="0"/>
              <a:t>Background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N-</a:t>
            </a:r>
            <a:r>
              <a:rPr kumimoji="1" lang="en-US" altLang="ja-JP" dirty="0" err="1" smtClean="0"/>
              <a:t>ary</a:t>
            </a:r>
            <a:r>
              <a:rPr kumimoji="1" lang="en-US" altLang="ja-JP" dirty="0" smtClean="0"/>
              <a:t> Query over Trees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… is a function that</a:t>
            </a:r>
          </a:p>
          <a:p>
            <a:pPr lvl="1"/>
            <a:r>
              <a:rPr lang="en-US" altLang="ja-JP" dirty="0" smtClean="0"/>
              <a:t>Takes a tree </a:t>
            </a:r>
            <a:r>
              <a:rPr lang="en-US" altLang="ja-JP" i="1" dirty="0" smtClean="0"/>
              <a:t>t</a:t>
            </a:r>
            <a:r>
              <a:rPr lang="en-US" altLang="ja-JP" dirty="0" smtClean="0"/>
              <a:t>  as an input, and</a:t>
            </a:r>
          </a:p>
          <a:p>
            <a:pPr lvl="1"/>
            <a:r>
              <a:rPr kumimoji="1" lang="en-US" altLang="ja-JP" dirty="0" smtClean="0"/>
              <a:t>Returns some set of n-</a:t>
            </a:r>
            <a:r>
              <a:rPr kumimoji="1" lang="en-US" altLang="ja-JP" dirty="0" err="1" smtClean="0"/>
              <a:t>tuples</a:t>
            </a:r>
            <a:r>
              <a:rPr kumimoji="1" lang="en-US" altLang="ja-JP" dirty="0" smtClean="0"/>
              <a:t> of nodes of </a:t>
            </a:r>
            <a:r>
              <a:rPr kumimoji="1" lang="en-US" altLang="ja-JP" i="1" dirty="0" smtClean="0"/>
              <a:t>t</a:t>
            </a:r>
          </a:p>
          <a:p>
            <a:r>
              <a:rPr lang="en-US" altLang="ja-JP" dirty="0" smtClean="0"/>
              <a:t>Examples:</a:t>
            </a:r>
          </a:p>
          <a:p>
            <a:pPr lvl="1"/>
            <a:r>
              <a:rPr kumimoji="1" lang="en-US" altLang="ja-JP" dirty="0" smtClean="0"/>
              <a:t>1-ary: “select the leftmost leaf node”</a:t>
            </a:r>
          </a:p>
          <a:p>
            <a:pPr lvl="1"/>
            <a:r>
              <a:rPr lang="en-US" altLang="ja-JP" dirty="0" smtClean="0"/>
              <a:t>2-ary: “select all pairs (</a:t>
            </a:r>
            <a:r>
              <a:rPr lang="en-US" altLang="ja-JP" i="1" dirty="0" err="1" smtClean="0"/>
              <a:t>x</a:t>
            </a:r>
            <a:r>
              <a:rPr lang="en-US" altLang="ja-JP" dirty="0" err="1" smtClean="0"/>
              <a:t>,</a:t>
            </a:r>
            <a:r>
              <a:rPr lang="en-US" altLang="ja-JP" i="1" dirty="0" err="1" smtClean="0"/>
              <a:t>y</a:t>
            </a:r>
            <a:r>
              <a:rPr lang="en-US" altLang="ja-JP" dirty="0" smtClean="0"/>
              <a:t>) </a:t>
            </a:r>
            <a:r>
              <a:rPr lang="en-US" altLang="ja-JP" dirty="0" err="1" smtClean="0"/>
              <a:t>s.t</a:t>
            </a:r>
            <a:r>
              <a:rPr lang="en-US" altLang="ja-JP" dirty="0" smtClean="0"/>
              <a:t>. </a:t>
            </a:r>
            <a:r>
              <a:rPr lang="en-US" altLang="ja-JP" i="1" dirty="0" smtClean="0"/>
              <a:t>x</a:t>
            </a:r>
            <a:r>
              <a:rPr lang="en-US" altLang="ja-JP" dirty="0" smtClean="0"/>
              <a:t> is taken</a:t>
            </a:r>
            <a:br>
              <a:rPr lang="en-US" altLang="ja-JP" dirty="0" smtClean="0"/>
            </a:br>
            <a:r>
              <a:rPr lang="en-US" altLang="ja-JP" dirty="0" smtClean="0"/>
              <a:t>		 from the left </a:t>
            </a:r>
            <a:r>
              <a:rPr lang="en-US" altLang="ja-JP" dirty="0" err="1" smtClean="0"/>
              <a:t>subtree</a:t>
            </a:r>
            <a:r>
              <a:rPr lang="en-US" altLang="ja-JP" dirty="0" smtClean="0"/>
              <a:t> of the root,</a:t>
            </a:r>
            <a:br>
              <a:rPr lang="en-US" altLang="ja-JP" dirty="0" smtClean="0"/>
            </a:br>
            <a:r>
              <a:rPr lang="en-US" altLang="ja-JP" dirty="0" smtClean="0"/>
              <a:t>		 and </a:t>
            </a:r>
            <a:r>
              <a:rPr lang="en-US" altLang="ja-JP" i="1" dirty="0" smtClean="0"/>
              <a:t>y</a:t>
            </a:r>
            <a:r>
              <a:rPr lang="en-US" altLang="ja-JP" dirty="0" smtClean="0"/>
              <a:t> is from the right”</a:t>
            </a:r>
          </a:p>
          <a:p>
            <a:pPr lvl="1"/>
            <a:r>
              <a:rPr kumimoji="1" lang="en-US" altLang="ja-JP" dirty="0" smtClean="0"/>
              <a:t>0-ary: “is the number of leaves odd?”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Example (2-ary):  </a:t>
            </a:r>
            <a:r>
              <a:rPr lang="en-US" altLang="ja-JP" cap="small" dirty="0" err="1" smtClean="0"/>
              <a:t>Left&amp;Right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Q = {q</a:t>
            </a:r>
            <a:r>
              <a:rPr lang="en-US" altLang="ja-JP" baseline="-25000" dirty="0" smtClean="0"/>
              <a:t>0</a:t>
            </a:r>
            <a:r>
              <a:rPr lang="en-US" altLang="ja-JP" dirty="0" smtClean="0"/>
              <a:t>, q</a:t>
            </a:r>
            <a:r>
              <a:rPr lang="en-US" altLang="ja-JP" baseline="-25000" dirty="0" smtClean="0"/>
              <a:t>1</a:t>
            </a:r>
            <a:r>
              <a:rPr lang="en-US" altLang="ja-JP" dirty="0" smtClean="0"/>
              <a:t>, q</a:t>
            </a:r>
            <a:r>
              <a:rPr lang="en-US" altLang="ja-JP" baseline="-25000" dirty="0" smtClean="0"/>
              <a:t>2</a:t>
            </a:r>
            <a:r>
              <a:rPr lang="en-US" altLang="ja-JP" dirty="0" smtClean="0"/>
              <a:t>, q</a:t>
            </a:r>
            <a:r>
              <a:rPr lang="en-US" altLang="ja-JP" baseline="-25000" dirty="0" smtClean="0"/>
              <a:t>3</a:t>
            </a:r>
            <a:r>
              <a:rPr lang="en-US" altLang="ja-JP" dirty="0" smtClean="0"/>
              <a:t>, q</a:t>
            </a:r>
            <a:r>
              <a:rPr lang="en-US" altLang="ja-JP" baseline="-25000" dirty="0" smtClean="0"/>
              <a:t>4</a:t>
            </a:r>
            <a:r>
              <a:rPr lang="en-US" altLang="ja-JP" dirty="0" smtClean="0"/>
              <a:t>},  F={q</a:t>
            </a:r>
            <a:r>
              <a:rPr lang="en-US" altLang="ja-JP" baseline="-25000" dirty="0" smtClean="0"/>
              <a:t>3</a:t>
            </a:r>
            <a:r>
              <a:rPr lang="en-US" altLang="ja-JP" dirty="0" smtClean="0"/>
              <a:t>}</a:t>
            </a:r>
          </a:p>
          <a:p>
            <a:r>
              <a:rPr kumimoji="1" lang="en-US" altLang="ja-JP" dirty="0" smtClean="0"/>
              <a:t>Eventually…</a:t>
            </a:r>
            <a:endParaRPr kumimoji="1" lang="ja-JP" altLang="en-US" dirty="0"/>
          </a:p>
        </p:txBody>
      </p:sp>
      <p:sp>
        <p:nvSpPr>
          <p:cNvPr id="14" name="角丸四角形吹き出し 13"/>
          <p:cNvSpPr/>
          <p:nvPr/>
        </p:nvSpPr>
        <p:spPr>
          <a:xfrm>
            <a:off x="3143240" y="3500438"/>
            <a:ext cx="5715040" cy="928694"/>
          </a:xfrm>
          <a:prstGeom prst="wedgeRoundRectCallout">
            <a:avLst>
              <a:gd name="adj1" fmla="val -69780"/>
              <a:gd name="adj2" fmla="val 17191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rIns="90000" rtlCol="0" anchor="ctr"/>
          <a:lstStyle/>
          <a:p>
            <a:r>
              <a:rPr lang="en-US" altLang="ja-JP" sz="2400" dirty="0" smtClean="0">
                <a:solidFill>
                  <a:schemeClr val="tx1"/>
                </a:solidFill>
              </a:rPr>
              <a:t>r</a:t>
            </a:r>
            <a:r>
              <a:rPr lang="en-US" altLang="ja-JP" sz="2400" baseline="-25000" dirty="0" smtClean="0">
                <a:solidFill>
                  <a:schemeClr val="tx1"/>
                </a:solidFill>
              </a:rPr>
              <a:t>v1</a:t>
            </a:r>
            <a:r>
              <a:rPr lang="en-US" altLang="ja-JP" sz="2400" dirty="0" smtClean="0">
                <a:solidFill>
                  <a:schemeClr val="tx1"/>
                </a:solidFill>
              </a:rPr>
              <a:t>(q</a:t>
            </a:r>
            <a:r>
              <a:rPr lang="en-US" altLang="ja-JP" sz="2400" baseline="-25000" dirty="0" smtClean="0">
                <a:solidFill>
                  <a:schemeClr val="tx1"/>
                </a:solidFill>
              </a:rPr>
              <a:t>3</a:t>
            </a:r>
            <a:r>
              <a:rPr lang="en-US" altLang="ja-JP" sz="2400" dirty="0" smtClean="0">
                <a:solidFill>
                  <a:schemeClr val="tx1"/>
                </a:solidFill>
              </a:rPr>
              <a:t>, 11) = {(v2,v3), (v2,v4), (v2,v5)}</a:t>
            </a:r>
          </a:p>
          <a:p>
            <a:r>
              <a:rPr lang="en-US" altLang="ja-JP" sz="2400" dirty="0" smtClean="0">
                <a:solidFill>
                  <a:schemeClr val="tx1"/>
                </a:solidFill>
              </a:rPr>
              <a:t>…</a:t>
            </a:r>
          </a:p>
        </p:txBody>
      </p:sp>
      <p:grpSp>
        <p:nvGrpSpPr>
          <p:cNvPr id="15" name="グループ化 53"/>
          <p:cNvGrpSpPr/>
          <p:nvPr/>
        </p:nvGrpSpPr>
        <p:grpSpPr>
          <a:xfrm>
            <a:off x="214282" y="3576088"/>
            <a:ext cx="3526056" cy="2996184"/>
            <a:chOff x="2738811" y="3320612"/>
            <a:chExt cx="3154139" cy="2680156"/>
          </a:xfrm>
        </p:grpSpPr>
        <p:sp>
          <p:nvSpPr>
            <p:cNvPr id="16" name="円/楕円 15"/>
            <p:cNvSpPr/>
            <p:nvPr/>
          </p:nvSpPr>
          <p:spPr>
            <a:xfrm>
              <a:off x="3622003" y="3320612"/>
              <a:ext cx="714380" cy="7143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bg2"/>
                  </a:solidFill>
                </a:rPr>
                <a:t>B</a:t>
              </a:r>
              <a:endParaRPr kumimoji="1" lang="ja-JP" altLang="en-US" sz="2400" dirty="0">
                <a:solidFill>
                  <a:schemeClr val="bg2"/>
                </a:solidFill>
              </a:endParaRPr>
            </a:p>
          </p:txBody>
        </p:sp>
        <p:sp>
          <p:nvSpPr>
            <p:cNvPr id="17" name="円/楕円 16"/>
            <p:cNvSpPr/>
            <p:nvPr/>
          </p:nvSpPr>
          <p:spPr>
            <a:xfrm>
              <a:off x="2738811" y="4403194"/>
              <a:ext cx="714380" cy="7143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bg2"/>
                  </a:solidFill>
                </a:rPr>
                <a:t>L</a:t>
              </a:r>
              <a:endParaRPr kumimoji="1" lang="ja-JP" altLang="en-US" sz="2400" dirty="0">
                <a:solidFill>
                  <a:schemeClr val="bg2"/>
                </a:solidFill>
              </a:endParaRPr>
            </a:p>
          </p:txBody>
        </p:sp>
        <p:sp>
          <p:nvSpPr>
            <p:cNvPr id="18" name="円/楕円 17"/>
            <p:cNvSpPr/>
            <p:nvPr/>
          </p:nvSpPr>
          <p:spPr>
            <a:xfrm>
              <a:off x="4528094" y="4395515"/>
              <a:ext cx="714380" cy="7143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bg2"/>
                  </a:solidFill>
                </a:rPr>
                <a:t>B</a:t>
              </a:r>
              <a:endParaRPr kumimoji="1" lang="ja-JP" altLang="en-US" sz="2400" dirty="0">
                <a:solidFill>
                  <a:schemeClr val="bg2"/>
                </a:solidFill>
              </a:endParaRPr>
            </a:p>
          </p:txBody>
        </p:sp>
        <p:sp>
          <p:nvSpPr>
            <p:cNvPr id="19" name="円/楕円 18"/>
            <p:cNvSpPr/>
            <p:nvPr/>
          </p:nvSpPr>
          <p:spPr>
            <a:xfrm>
              <a:off x="4028318" y="5286388"/>
              <a:ext cx="714380" cy="7143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bg2"/>
                  </a:solidFill>
                </a:rPr>
                <a:t>L</a:t>
              </a:r>
              <a:endParaRPr kumimoji="1" lang="ja-JP" altLang="en-US" sz="2400" dirty="0">
                <a:solidFill>
                  <a:schemeClr val="bg2"/>
                </a:solidFill>
              </a:endParaRPr>
            </a:p>
          </p:txBody>
        </p:sp>
        <p:sp>
          <p:nvSpPr>
            <p:cNvPr id="20" name="円/楕円 19"/>
            <p:cNvSpPr/>
            <p:nvPr/>
          </p:nvSpPr>
          <p:spPr>
            <a:xfrm>
              <a:off x="5178570" y="5286388"/>
              <a:ext cx="714380" cy="71438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bg2"/>
                  </a:solidFill>
                </a:rPr>
                <a:t>L</a:t>
              </a:r>
              <a:endParaRPr kumimoji="1" lang="ja-JP" altLang="en-US" sz="2400" dirty="0">
                <a:solidFill>
                  <a:schemeClr val="bg2"/>
                </a:solidFill>
              </a:endParaRPr>
            </a:p>
          </p:txBody>
        </p:sp>
        <p:cxnSp>
          <p:nvCxnSpPr>
            <p:cNvPr id="21" name="直線コネクタ 20"/>
            <p:cNvCxnSpPr>
              <a:stCxn id="16" idx="3"/>
              <a:endCxn id="17" idx="0"/>
            </p:cNvCxnSpPr>
            <p:nvPr/>
          </p:nvCxnSpPr>
          <p:spPr>
            <a:xfrm rot="5400000">
              <a:off x="3174902" y="3851474"/>
              <a:ext cx="472821" cy="63062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>
              <a:stCxn id="16" idx="5"/>
              <a:endCxn id="18" idx="0"/>
            </p:cNvCxnSpPr>
            <p:nvPr/>
          </p:nvCxnSpPr>
          <p:spPr>
            <a:xfrm rot="16200000" flipH="1">
              <a:off x="4325953" y="3836184"/>
              <a:ext cx="465141" cy="653521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>
              <a:stCxn id="19" idx="0"/>
              <a:endCxn id="18" idx="3"/>
            </p:cNvCxnSpPr>
            <p:nvPr/>
          </p:nvCxnSpPr>
          <p:spPr>
            <a:xfrm rot="5400000" flipH="1" flipV="1">
              <a:off x="4368555" y="5022231"/>
              <a:ext cx="281112" cy="247204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>
              <a:stCxn id="20" idx="0"/>
              <a:endCxn id="18" idx="5"/>
            </p:cNvCxnSpPr>
            <p:nvPr/>
          </p:nvCxnSpPr>
          <p:spPr>
            <a:xfrm rot="16200000" flipV="1">
              <a:off x="5196252" y="4946879"/>
              <a:ext cx="281112" cy="397906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テキスト ボックス 24"/>
          <p:cNvSpPr txBox="1"/>
          <p:nvPr/>
        </p:nvSpPr>
        <p:spPr>
          <a:xfrm>
            <a:off x="1857356" y="3571876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00B050"/>
                </a:solidFill>
              </a:rPr>
              <a:t>←</a:t>
            </a:r>
            <a:r>
              <a:rPr kumimoji="1" lang="en-US" altLang="ja-JP" sz="2400" b="1" dirty="0" smtClean="0">
                <a:solidFill>
                  <a:srgbClr val="00B050"/>
                </a:solidFill>
              </a:rPr>
              <a:t>v</a:t>
            </a:r>
            <a:r>
              <a:rPr lang="en-US" altLang="ja-JP" sz="2400" b="1" baseline="-25000" dirty="0" smtClean="0">
                <a:solidFill>
                  <a:srgbClr val="00B050"/>
                </a:solidFill>
              </a:rPr>
              <a:t>1</a:t>
            </a:r>
            <a:endParaRPr kumimoji="1" lang="ja-JP" altLang="en-US" sz="1600" b="1" dirty="0">
              <a:solidFill>
                <a:srgbClr val="00B05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85786" y="4929198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00B050"/>
                </a:solidFill>
              </a:rPr>
              <a:t>←</a:t>
            </a:r>
            <a:r>
              <a:rPr kumimoji="1" lang="en-US" altLang="ja-JP" sz="2400" b="1" dirty="0" smtClean="0">
                <a:solidFill>
                  <a:srgbClr val="00B050"/>
                </a:solidFill>
              </a:rPr>
              <a:t>v</a:t>
            </a:r>
            <a:r>
              <a:rPr lang="en-US" altLang="ja-JP" sz="2400" b="1" baseline="-25000" dirty="0" smtClean="0">
                <a:solidFill>
                  <a:srgbClr val="00B050"/>
                </a:solidFill>
              </a:rPr>
              <a:t>2</a:t>
            </a:r>
            <a:endParaRPr kumimoji="1" lang="ja-JP" altLang="en-US" sz="1600" b="1" dirty="0">
              <a:solidFill>
                <a:srgbClr val="00B050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786050" y="4929198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00B050"/>
                </a:solidFill>
              </a:rPr>
              <a:t>←</a:t>
            </a:r>
            <a:r>
              <a:rPr kumimoji="1" lang="en-US" altLang="ja-JP" sz="2400" b="1" dirty="0" smtClean="0">
                <a:solidFill>
                  <a:srgbClr val="00B050"/>
                </a:solidFill>
              </a:rPr>
              <a:t>v</a:t>
            </a:r>
            <a:r>
              <a:rPr lang="en-US" altLang="ja-JP" sz="2400" b="1" baseline="-25000" dirty="0" smtClean="0">
                <a:solidFill>
                  <a:srgbClr val="00B050"/>
                </a:solidFill>
              </a:rPr>
              <a:t>3</a:t>
            </a:r>
            <a:endParaRPr kumimoji="1" lang="ja-JP" altLang="en-US" sz="1600" b="1" dirty="0">
              <a:solidFill>
                <a:srgbClr val="00B050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143108" y="5929330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00B050"/>
                </a:solidFill>
              </a:rPr>
              <a:t>←</a:t>
            </a:r>
            <a:r>
              <a:rPr kumimoji="1" lang="en-US" altLang="ja-JP" sz="2400" b="1" dirty="0" smtClean="0">
                <a:solidFill>
                  <a:srgbClr val="00B050"/>
                </a:solidFill>
              </a:rPr>
              <a:t>v</a:t>
            </a:r>
            <a:r>
              <a:rPr lang="en-US" altLang="ja-JP" sz="2400" b="1" baseline="-25000" dirty="0" smtClean="0">
                <a:solidFill>
                  <a:srgbClr val="00B050"/>
                </a:solidFill>
              </a:rPr>
              <a:t>4</a:t>
            </a:r>
            <a:endParaRPr kumimoji="1" lang="ja-JP" altLang="en-US" sz="1600" b="1" dirty="0">
              <a:solidFill>
                <a:srgbClr val="00B050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428992" y="5929330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00B050"/>
                </a:solidFill>
              </a:rPr>
              <a:t>←</a:t>
            </a:r>
            <a:r>
              <a:rPr kumimoji="1" lang="en-US" altLang="ja-JP" sz="2400" b="1" dirty="0" smtClean="0">
                <a:solidFill>
                  <a:srgbClr val="00B050"/>
                </a:solidFill>
              </a:rPr>
              <a:t>v</a:t>
            </a:r>
            <a:r>
              <a:rPr lang="en-US" altLang="ja-JP" sz="2400" b="1" baseline="-25000" dirty="0" smtClean="0">
                <a:solidFill>
                  <a:srgbClr val="00B050"/>
                </a:solidFill>
              </a:rPr>
              <a:t>5</a:t>
            </a:r>
            <a:endParaRPr kumimoji="1" lang="ja-JP" altLang="en-US" sz="16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391556" cy="1143000"/>
          </a:xfrm>
        </p:spPr>
        <p:txBody>
          <a:bodyPr/>
          <a:lstStyle/>
          <a:p>
            <a:r>
              <a:rPr kumimoji="1" lang="en-US" altLang="ja-JP" dirty="0" smtClean="0"/>
              <a:t>Time Complexity of OA: O(|t|</a:t>
            </a:r>
            <a:r>
              <a:rPr kumimoji="1" lang="en-US" altLang="ja-JP" baseline="30000" dirty="0" smtClean="0"/>
              <a:t>n+1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One-pass traversal:  |t|</a:t>
            </a:r>
          </a:p>
          <a:p>
            <a:r>
              <a:rPr lang="en-US" altLang="ja-JP" dirty="0" smtClean="0"/>
              <a:t>For each node,</a:t>
            </a:r>
          </a:p>
          <a:p>
            <a:pPr lvl="1"/>
            <a:r>
              <a:rPr kumimoji="1" lang="en-US" altLang="ja-JP" dirty="0" smtClean="0"/>
              <a:t>|Q|×2</a:t>
            </a:r>
            <a:r>
              <a:rPr kumimoji="1" lang="en-US" altLang="ja-JP" baseline="30000" dirty="0" smtClean="0"/>
              <a:t>n</a:t>
            </a:r>
            <a:r>
              <a:rPr kumimoji="1" lang="en-US" altLang="ja-JP" dirty="0" smtClean="0"/>
              <a:t>  entries of r are filled</a:t>
            </a:r>
          </a:p>
          <a:p>
            <a:pPr lvl="1"/>
            <a:r>
              <a:rPr lang="en-US" altLang="ja-JP" dirty="0" smtClean="0"/>
              <a:t>Need  O(|Q|</a:t>
            </a:r>
            <a:r>
              <a:rPr lang="en-US" altLang="ja-JP" baseline="30000" dirty="0" smtClean="0"/>
              <a:t>2</a:t>
            </a:r>
            <a:r>
              <a:rPr lang="en-US" altLang="ja-JP" dirty="0" smtClean="0"/>
              <a:t> </a:t>
            </a:r>
            <a:r>
              <a:rPr lang="ja-JP" altLang="en-US" dirty="0" smtClean="0"/>
              <a:t>・</a:t>
            </a:r>
            <a:r>
              <a:rPr lang="en-US" altLang="ja-JP" dirty="0" smtClean="0"/>
              <a:t>3</a:t>
            </a:r>
            <a:r>
              <a:rPr lang="en-US" altLang="ja-JP" baseline="30000" dirty="0" smtClean="0"/>
              <a:t>n</a:t>
            </a:r>
            <a:r>
              <a:rPr lang="en-US" altLang="ja-JP" dirty="0" smtClean="0"/>
              <a:t>)  </a:t>
            </a:r>
            <a:r>
              <a:rPr lang="ja-JP" altLang="en-US" dirty="0" smtClean="0"/>
              <a:t>∪ </a:t>
            </a:r>
            <a:r>
              <a:rPr lang="en-US" altLang="ja-JP" dirty="0" smtClean="0"/>
              <a:t>and * operations</a:t>
            </a:r>
          </a:p>
          <a:p>
            <a:pPr lvl="1"/>
            <a:r>
              <a:rPr kumimoji="1" lang="en-US" altLang="ja-JP" dirty="0" smtClean="0"/>
              <a:t>Each operand set of </a:t>
            </a:r>
            <a:r>
              <a:rPr lang="ja-JP" altLang="en-US" dirty="0" smtClean="0"/>
              <a:t>∪ </a:t>
            </a:r>
            <a:r>
              <a:rPr lang="en-US" altLang="ja-JP" dirty="0" smtClean="0"/>
              <a:t>and * may be as large as O( |</a:t>
            </a:r>
            <a:r>
              <a:rPr lang="en-US" altLang="ja-JP" dirty="0" err="1" smtClean="0"/>
              <a:t>t|</a:t>
            </a:r>
            <a:r>
              <a:rPr lang="en-US" altLang="ja-JP" baseline="30000" dirty="0" err="1" smtClean="0"/>
              <a:t>n</a:t>
            </a:r>
            <a:r>
              <a:rPr lang="en-US" altLang="ja-JP" dirty="0" smtClean="0"/>
              <a:t> )</a:t>
            </a:r>
          </a:p>
          <a:p>
            <a:pPr lvl="2"/>
            <a:r>
              <a:rPr kumimoji="1" lang="en-US" altLang="ja-JP" dirty="0" smtClean="0">
                <a:sym typeface="Wingdings" pitchFamily="2" charset="2"/>
              </a:rPr>
              <a:t> each operation takes </a:t>
            </a:r>
            <a:r>
              <a:rPr lang="en-US" altLang="ja-JP" dirty="0" smtClean="0">
                <a:solidFill>
                  <a:schemeClr val="tx2"/>
                </a:solidFill>
              </a:rPr>
              <a:t>O(|</a:t>
            </a:r>
            <a:r>
              <a:rPr lang="en-US" altLang="ja-JP" dirty="0" err="1" smtClean="0">
                <a:solidFill>
                  <a:schemeClr val="tx2"/>
                </a:solidFill>
              </a:rPr>
              <a:t>t|</a:t>
            </a:r>
            <a:r>
              <a:rPr lang="en-US" altLang="ja-JP" baseline="30000" dirty="0" err="1" smtClean="0">
                <a:solidFill>
                  <a:schemeClr val="tx2"/>
                </a:solidFill>
              </a:rPr>
              <a:t>n</a:t>
            </a:r>
            <a:r>
              <a:rPr lang="en-US" altLang="ja-JP" dirty="0" smtClean="0">
                <a:solidFill>
                  <a:schemeClr val="tx2"/>
                </a:solidFill>
              </a:rPr>
              <a:t>)</a:t>
            </a:r>
            <a:r>
              <a:rPr lang="en-US" altLang="ja-JP" dirty="0" smtClean="0"/>
              <a:t> time in the worst case, as long as the “</a:t>
            </a:r>
            <a:r>
              <a:rPr lang="en-US" altLang="ja-JP" dirty="0" err="1" smtClean="0"/>
              <a:t>set”s</a:t>
            </a:r>
            <a:r>
              <a:rPr lang="en-US" altLang="ja-JP" dirty="0" smtClean="0"/>
              <a:t> are represented by usual data structure (lists, </a:t>
            </a:r>
            <a:r>
              <a:rPr lang="en-US" altLang="ja-JP" dirty="0" err="1" smtClean="0"/>
              <a:t>rb</a:t>
            </a:r>
            <a:r>
              <a:rPr lang="en-US" altLang="ja-JP" dirty="0" smtClean="0"/>
              <a:t>-trees,…)</a:t>
            </a:r>
            <a:endParaRPr kumimoji="1" lang="ja-JP" altLang="en-US" dirty="0"/>
          </a:p>
        </p:txBody>
      </p:sp>
      <p:grpSp>
        <p:nvGrpSpPr>
          <p:cNvPr id="6" name="グループ化 5"/>
          <p:cNvGrpSpPr/>
          <p:nvPr/>
        </p:nvGrpSpPr>
        <p:grpSpPr>
          <a:xfrm>
            <a:off x="1571604" y="2428868"/>
            <a:ext cx="6929486" cy="1714512"/>
            <a:chOff x="1571604" y="2428868"/>
            <a:chExt cx="6929486" cy="1714512"/>
          </a:xfrm>
        </p:grpSpPr>
        <p:sp>
          <p:nvSpPr>
            <p:cNvPr id="4" name="正方形/長方形 3"/>
            <p:cNvSpPr/>
            <p:nvPr/>
          </p:nvSpPr>
          <p:spPr>
            <a:xfrm>
              <a:off x="1571604" y="3000372"/>
              <a:ext cx="6715172" cy="1143008"/>
            </a:xfrm>
            <a:prstGeom prst="rect">
              <a:avLst/>
            </a:prstGeom>
            <a:solidFill>
              <a:srgbClr val="92D050">
                <a:alpha val="30980"/>
              </a:srgbClr>
            </a:solidFill>
            <a:ln w="76200">
              <a:solidFill>
                <a:srgbClr val="00B05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2400"/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5000628" y="2428868"/>
              <a:ext cx="350046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800" b="1" dirty="0" smtClean="0">
                  <a:solidFill>
                    <a:srgbClr val="00B050"/>
                  </a:solidFill>
                </a:rPr>
                <a:t>Constant </a:t>
              </a:r>
              <a:r>
                <a:rPr kumimoji="1" lang="en-US" altLang="ja-JP" sz="2800" b="1" dirty="0" err="1" smtClean="0">
                  <a:solidFill>
                    <a:srgbClr val="00B050"/>
                  </a:solidFill>
                </a:rPr>
                <a:t>wrt</a:t>
              </a:r>
              <a:r>
                <a:rPr kumimoji="1" lang="en-US" altLang="ja-JP" sz="2800" b="1" dirty="0" smtClean="0">
                  <a:solidFill>
                    <a:srgbClr val="00B050"/>
                  </a:solidFill>
                </a:rPr>
                <a:t> |t|!</a:t>
              </a:r>
              <a:endParaRPr kumimoji="1" lang="ja-JP" altLang="en-US" sz="2800" b="1" dirty="0">
                <a:solidFill>
                  <a:srgbClr val="00B050"/>
                </a:solidFill>
              </a:endParaRPr>
            </a:p>
          </p:txBody>
        </p:sp>
      </p:grpSp>
      <p:sp>
        <p:nvSpPr>
          <p:cNvPr id="7" name="角丸四角形吹き出し 6"/>
          <p:cNvSpPr/>
          <p:nvPr/>
        </p:nvSpPr>
        <p:spPr>
          <a:xfrm>
            <a:off x="214282" y="5143512"/>
            <a:ext cx="3857652" cy="1357322"/>
          </a:xfrm>
          <a:prstGeom prst="wedgeRoundRectCallout">
            <a:avLst>
              <a:gd name="adj1" fmla="val 80181"/>
              <a:gd name="adj2" fmla="val -39087"/>
              <a:gd name="adj3" fmla="val 16667"/>
            </a:avLst>
          </a:prstGeom>
          <a:ln w="762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What happens if we have a set representation with </a:t>
            </a:r>
            <a:r>
              <a:rPr kumimoji="1" lang="en-US" altLang="ja-JP" sz="2400" dirty="0" smtClean="0">
                <a:solidFill>
                  <a:srgbClr val="00B050"/>
                </a:solidFill>
              </a:rPr>
              <a:t>O(1)</a:t>
            </a:r>
            <a:r>
              <a:rPr kumimoji="1" lang="en-US" altLang="ja-JP" sz="2400" dirty="0" smtClean="0"/>
              <a:t> operations??  </a:t>
            </a:r>
            <a:endParaRPr kumimoji="1" lang="ja-JP" altLang="en-US" sz="2400" dirty="0"/>
          </a:p>
        </p:txBody>
      </p:sp>
      <p:sp>
        <p:nvSpPr>
          <p:cNvPr id="9" name="角丸四角形吹き出し 8"/>
          <p:cNvSpPr/>
          <p:nvPr/>
        </p:nvSpPr>
        <p:spPr>
          <a:xfrm>
            <a:off x="5572132" y="5572140"/>
            <a:ext cx="2714644" cy="1071570"/>
          </a:xfrm>
          <a:prstGeom prst="wedgeRoundRectCallout">
            <a:avLst>
              <a:gd name="adj1" fmla="val -116003"/>
              <a:gd name="adj2" fmla="val 1097"/>
              <a:gd name="adj3" fmla="val 16667"/>
            </a:avLst>
          </a:prstGeom>
          <a:ln w="762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/>
              <a:t>O(|t|) Time </a:t>
            </a:r>
            <a:r>
              <a:rPr kumimoji="1" lang="en-US" altLang="ja-JP" sz="2800" dirty="0" err="1" smtClean="0"/>
              <a:t>Quering</a:t>
            </a:r>
            <a:r>
              <a:rPr kumimoji="1" lang="en-US" altLang="ja-JP" sz="2800" dirty="0" smtClean="0"/>
              <a:t>!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rgbClr val="FF0000"/>
                </a:solidFill>
              </a:rPr>
              <a:t>!! Our Main Idea !!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838200" y="1714488"/>
            <a:ext cx="8020080" cy="4114800"/>
          </a:xfrm>
        </p:spPr>
        <p:txBody>
          <a:bodyPr/>
          <a:lstStyle/>
          <a:p>
            <a:r>
              <a:rPr kumimoji="1" lang="en-US" altLang="ja-JP" dirty="0" smtClean="0"/>
              <a:t>SRED:</a:t>
            </a:r>
            <a:br>
              <a:rPr kumimoji="1" lang="en-US" altLang="ja-JP" dirty="0" smtClean="0"/>
            </a:br>
            <a:r>
              <a:rPr kumimoji="1" lang="en-US" altLang="ja-JP" dirty="0" smtClean="0">
                <a:solidFill>
                  <a:srgbClr val="FF0000"/>
                </a:solidFill>
              </a:rPr>
              <a:t>S</a:t>
            </a:r>
            <a:r>
              <a:rPr kumimoji="1" lang="en-US" altLang="ja-JP" dirty="0" smtClean="0"/>
              <a:t>et </a:t>
            </a:r>
            <a:r>
              <a:rPr kumimoji="1" lang="en-US" altLang="ja-JP" dirty="0" smtClean="0">
                <a:solidFill>
                  <a:srgbClr val="FF0000"/>
                </a:solidFill>
              </a:rPr>
              <a:t>R</a:t>
            </a:r>
            <a:r>
              <a:rPr kumimoji="1" lang="en-US" altLang="ja-JP" dirty="0" smtClean="0"/>
              <a:t>epresentation by </a:t>
            </a:r>
            <a:r>
              <a:rPr kumimoji="1" lang="en-US" altLang="ja-JP" dirty="0" smtClean="0">
                <a:solidFill>
                  <a:srgbClr val="FF0000"/>
                </a:solidFill>
              </a:rPr>
              <a:t>E</a:t>
            </a:r>
            <a:r>
              <a:rPr kumimoji="1" lang="en-US" altLang="ja-JP" dirty="0" smtClean="0"/>
              <a:t>xpression </a:t>
            </a:r>
            <a:r>
              <a:rPr kumimoji="1" lang="en-US" altLang="ja-JP" dirty="0" err="1" smtClean="0">
                <a:solidFill>
                  <a:srgbClr val="FF0000"/>
                </a:solidFill>
              </a:rPr>
              <a:t>D</a:t>
            </a:r>
            <a:r>
              <a:rPr kumimoji="1" lang="en-US" altLang="ja-JP" dirty="0" err="1" smtClean="0"/>
              <a:t>ags</a:t>
            </a:r>
            <a:endParaRPr kumimoji="1" lang="en-US" altLang="ja-JP" dirty="0" smtClean="0"/>
          </a:p>
          <a:p>
            <a:pPr lvl="1"/>
            <a:r>
              <a:rPr lang="en-US" altLang="ja-JP" sz="2400" dirty="0" smtClean="0"/>
              <a:t>Set is </a:t>
            </a:r>
            <a:r>
              <a:rPr lang="en-US" altLang="ja-JP" sz="2400" dirty="0" err="1" smtClean="0"/>
              <a:t>Repr’d</a:t>
            </a:r>
            <a:r>
              <a:rPr lang="en-US" altLang="ja-JP" sz="2400" dirty="0" smtClean="0"/>
              <a:t> by a Symbolic Expression Producing it</a:t>
            </a:r>
            <a:endParaRPr kumimoji="1" lang="en-US" altLang="ja-JP" sz="2400" dirty="0" smtClean="0"/>
          </a:p>
        </p:txBody>
      </p:sp>
      <p:sp>
        <p:nvSpPr>
          <p:cNvPr id="14" name="円/楕円 13"/>
          <p:cNvSpPr/>
          <p:nvPr/>
        </p:nvSpPr>
        <p:spPr>
          <a:xfrm>
            <a:off x="1195052" y="4429132"/>
            <a:ext cx="642943" cy="6429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bg2"/>
                </a:solidFill>
              </a:rPr>
              <a:t>B</a:t>
            </a:r>
            <a:endParaRPr kumimoji="1" lang="ja-JP" altLang="en-US" sz="2400" dirty="0">
              <a:solidFill>
                <a:schemeClr val="bg2"/>
              </a:solidFill>
            </a:endParaRPr>
          </a:p>
        </p:txBody>
      </p:sp>
      <p:sp>
        <p:nvSpPr>
          <p:cNvPr id="15" name="円/楕円 14"/>
          <p:cNvSpPr/>
          <p:nvPr/>
        </p:nvSpPr>
        <p:spPr>
          <a:xfrm>
            <a:off x="571471" y="5286387"/>
            <a:ext cx="642943" cy="6429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bg2"/>
                </a:solidFill>
              </a:rPr>
              <a:t>L</a:t>
            </a:r>
            <a:endParaRPr kumimoji="1" lang="ja-JP" altLang="en-US" sz="2400" dirty="0">
              <a:solidFill>
                <a:schemeClr val="bg2"/>
              </a:solidFill>
            </a:endParaRPr>
          </a:p>
        </p:txBody>
      </p:sp>
      <p:sp>
        <p:nvSpPr>
          <p:cNvPr id="16" name="円/楕円 15"/>
          <p:cNvSpPr/>
          <p:nvPr/>
        </p:nvSpPr>
        <p:spPr>
          <a:xfrm>
            <a:off x="1785918" y="5260795"/>
            <a:ext cx="668535" cy="6685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bg2"/>
                </a:solidFill>
              </a:rPr>
              <a:t>B</a:t>
            </a:r>
            <a:endParaRPr kumimoji="1" lang="ja-JP" altLang="en-US" sz="2400" dirty="0">
              <a:solidFill>
                <a:schemeClr val="bg2"/>
              </a:solidFill>
            </a:endParaRPr>
          </a:p>
        </p:txBody>
      </p:sp>
      <p:sp>
        <p:nvSpPr>
          <p:cNvPr id="17" name="円/楕円 16"/>
          <p:cNvSpPr/>
          <p:nvPr/>
        </p:nvSpPr>
        <p:spPr>
          <a:xfrm>
            <a:off x="1201619" y="6072206"/>
            <a:ext cx="642942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bg2"/>
                </a:solidFill>
              </a:rPr>
              <a:t>L</a:t>
            </a:r>
            <a:endParaRPr kumimoji="1" lang="ja-JP" altLang="en-US" sz="2400" dirty="0">
              <a:solidFill>
                <a:schemeClr val="bg2"/>
              </a:solidFill>
            </a:endParaRPr>
          </a:p>
        </p:txBody>
      </p:sp>
      <p:sp>
        <p:nvSpPr>
          <p:cNvPr id="18" name="円/楕円 17"/>
          <p:cNvSpPr/>
          <p:nvPr/>
        </p:nvSpPr>
        <p:spPr>
          <a:xfrm>
            <a:off x="2416937" y="6059409"/>
            <a:ext cx="655739" cy="6557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bg2"/>
                </a:solidFill>
              </a:rPr>
              <a:t>L</a:t>
            </a:r>
            <a:endParaRPr kumimoji="1" lang="ja-JP" altLang="en-US" sz="2400" dirty="0">
              <a:solidFill>
                <a:schemeClr val="bg2"/>
              </a:solidFill>
            </a:endParaRPr>
          </a:p>
        </p:txBody>
      </p:sp>
      <p:cxnSp>
        <p:nvCxnSpPr>
          <p:cNvPr id="19" name="直線コネクタ 18"/>
          <p:cNvCxnSpPr>
            <a:stCxn id="14" idx="3"/>
            <a:endCxn id="15" idx="0"/>
          </p:cNvCxnSpPr>
          <p:nvPr/>
        </p:nvCxnSpPr>
        <p:spPr>
          <a:xfrm rot="5400000">
            <a:off x="936842" y="4934019"/>
            <a:ext cx="308469" cy="396266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>
            <a:stCxn id="14" idx="5"/>
            <a:endCxn id="16" idx="0"/>
          </p:cNvCxnSpPr>
          <p:nvPr/>
        </p:nvCxnSpPr>
        <p:spPr>
          <a:xfrm rot="16200000" flipH="1">
            <a:off x="1790574" y="4931182"/>
            <a:ext cx="282877" cy="376348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>
            <a:stCxn id="17" idx="0"/>
            <a:endCxn id="16" idx="3"/>
          </p:cNvCxnSpPr>
          <p:nvPr/>
        </p:nvCxnSpPr>
        <p:spPr>
          <a:xfrm rot="5400000" flipH="1" flipV="1">
            <a:off x="1583066" y="5771450"/>
            <a:ext cx="240781" cy="360733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stCxn id="18" idx="0"/>
            <a:endCxn id="16" idx="5"/>
          </p:cNvCxnSpPr>
          <p:nvPr/>
        </p:nvCxnSpPr>
        <p:spPr>
          <a:xfrm rot="16200000" flipV="1">
            <a:off x="2436686" y="5751287"/>
            <a:ext cx="227984" cy="388259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1571604" y="4506327"/>
            <a:ext cx="805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00B050"/>
                </a:solidFill>
              </a:rPr>
              <a:t>←</a:t>
            </a:r>
            <a:r>
              <a:rPr kumimoji="1" lang="en-US" altLang="ja-JP" sz="2400" b="1" dirty="0" smtClean="0">
                <a:solidFill>
                  <a:srgbClr val="00B050"/>
                </a:solidFill>
              </a:rPr>
              <a:t>v</a:t>
            </a:r>
            <a:r>
              <a:rPr lang="en-US" altLang="ja-JP" sz="2400" b="1" baseline="-25000" dirty="0" smtClean="0">
                <a:solidFill>
                  <a:srgbClr val="00B050"/>
                </a:solidFill>
              </a:rPr>
              <a:t>1</a:t>
            </a:r>
            <a:endParaRPr kumimoji="1" lang="ja-JP" altLang="en-US" sz="1600" b="1" dirty="0">
              <a:solidFill>
                <a:srgbClr val="00B050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000100" y="5396227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00B050"/>
                </a:solidFill>
              </a:rPr>
              <a:t>←</a:t>
            </a:r>
            <a:r>
              <a:rPr kumimoji="1" lang="en-US" altLang="ja-JP" sz="2400" b="1" dirty="0" smtClean="0">
                <a:solidFill>
                  <a:srgbClr val="00B050"/>
                </a:solidFill>
              </a:rPr>
              <a:t>v</a:t>
            </a:r>
            <a:r>
              <a:rPr lang="en-US" altLang="ja-JP" sz="2400" b="1" baseline="-25000" dirty="0" smtClean="0">
                <a:solidFill>
                  <a:srgbClr val="00B050"/>
                </a:solidFill>
              </a:rPr>
              <a:t>2</a:t>
            </a:r>
            <a:endParaRPr kumimoji="1" lang="ja-JP" altLang="en-US" sz="1600" b="1" dirty="0">
              <a:solidFill>
                <a:srgbClr val="00B050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214546" y="5357826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00B050"/>
                </a:solidFill>
              </a:rPr>
              <a:t>←</a:t>
            </a:r>
            <a:r>
              <a:rPr kumimoji="1" lang="en-US" altLang="ja-JP" sz="2400" b="1" dirty="0" smtClean="0">
                <a:solidFill>
                  <a:srgbClr val="00B050"/>
                </a:solidFill>
              </a:rPr>
              <a:t>v</a:t>
            </a:r>
            <a:r>
              <a:rPr lang="en-US" altLang="ja-JP" sz="2400" b="1" baseline="-25000" dirty="0" smtClean="0">
                <a:solidFill>
                  <a:srgbClr val="00B050"/>
                </a:solidFill>
              </a:rPr>
              <a:t>3</a:t>
            </a:r>
            <a:endParaRPr kumimoji="1" lang="ja-JP" altLang="en-US" sz="1600" b="1" dirty="0">
              <a:solidFill>
                <a:srgbClr val="00B05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571604" y="6182045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00B050"/>
                </a:solidFill>
              </a:rPr>
              <a:t>←</a:t>
            </a:r>
            <a:r>
              <a:rPr kumimoji="1" lang="en-US" altLang="ja-JP" sz="2400" b="1" dirty="0" smtClean="0">
                <a:solidFill>
                  <a:srgbClr val="00B050"/>
                </a:solidFill>
              </a:rPr>
              <a:t>v</a:t>
            </a:r>
            <a:r>
              <a:rPr lang="en-US" altLang="ja-JP" sz="2400" b="1" baseline="-25000" dirty="0" smtClean="0">
                <a:solidFill>
                  <a:srgbClr val="00B050"/>
                </a:solidFill>
              </a:rPr>
              <a:t>4</a:t>
            </a:r>
            <a:endParaRPr kumimoji="1" lang="ja-JP" altLang="en-US" sz="1600" b="1" dirty="0">
              <a:solidFill>
                <a:srgbClr val="00B050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786924" y="6110607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00B050"/>
                </a:solidFill>
              </a:rPr>
              <a:t>←</a:t>
            </a:r>
            <a:r>
              <a:rPr kumimoji="1" lang="en-US" altLang="ja-JP" sz="2400" b="1" dirty="0" smtClean="0">
                <a:solidFill>
                  <a:srgbClr val="00B050"/>
                </a:solidFill>
              </a:rPr>
              <a:t>v</a:t>
            </a:r>
            <a:r>
              <a:rPr lang="en-US" altLang="ja-JP" sz="2400" b="1" baseline="-25000" dirty="0" smtClean="0">
                <a:solidFill>
                  <a:srgbClr val="00B050"/>
                </a:solidFill>
              </a:rPr>
              <a:t>5</a:t>
            </a:r>
            <a:endParaRPr kumimoji="1" lang="ja-JP" altLang="en-US" sz="1600" b="1" dirty="0">
              <a:solidFill>
                <a:srgbClr val="00B050"/>
              </a:solidFill>
            </a:endParaRPr>
          </a:p>
        </p:txBody>
      </p:sp>
      <p:sp>
        <p:nvSpPr>
          <p:cNvPr id="42" name="角丸四角形吹き出し 41"/>
          <p:cNvSpPr/>
          <p:nvPr/>
        </p:nvSpPr>
        <p:spPr>
          <a:xfrm>
            <a:off x="214282" y="3214686"/>
            <a:ext cx="3357554" cy="1000132"/>
          </a:xfrm>
          <a:prstGeom prst="wedgeRoundRectCallout">
            <a:avLst>
              <a:gd name="adj1" fmla="val -15416"/>
              <a:gd name="adj2" fmla="val 80966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0000" rIns="90000" rtlCol="0" anchor="ctr"/>
          <a:lstStyle/>
          <a:p>
            <a:r>
              <a:rPr lang="en-US" altLang="ja-JP" sz="2000" dirty="0" smtClean="0">
                <a:solidFill>
                  <a:schemeClr val="tx1"/>
                </a:solidFill>
              </a:rPr>
              <a:t>Instead of</a:t>
            </a:r>
            <a:br>
              <a:rPr lang="en-US" altLang="ja-JP" sz="2000" dirty="0" smtClean="0">
                <a:solidFill>
                  <a:schemeClr val="tx1"/>
                </a:solidFill>
              </a:rPr>
            </a:br>
            <a:r>
              <a:rPr lang="en-US" altLang="ja-JP" sz="2000" dirty="0" smtClean="0">
                <a:solidFill>
                  <a:schemeClr val="tx1"/>
                </a:solidFill>
              </a:rPr>
              <a:t>{(v2,v3), (v2,v4), (v2,v5)}</a:t>
            </a:r>
          </a:p>
        </p:txBody>
      </p:sp>
      <p:grpSp>
        <p:nvGrpSpPr>
          <p:cNvPr id="41" name="グループ化 40"/>
          <p:cNvGrpSpPr/>
          <p:nvPr/>
        </p:nvGrpSpPr>
        <p:grpSpPr>
          <a:xfrm>
            <a:off x="3714744" y="3214686"/>
            <a:ext cx="5429256" cy="3643314"/>
            <a:chOff x="3714744" y="3214686"/>
            <a:chExt cx="5429256" cy="3643314"/>
          </a:xfrm>
        </p:grpSpPr>
        <p:sp>
          <p:nvSpPr>
            <p:cNvPr id="52" name="角丸四角形吹き出し 51"/>
            <p:cNvSpPr/>
            <p:nvPr/>
          </p:nvSpPr>
          <p:spPr>
            <a:xfrm>
              <a:off x="3714744" y="3214686"/>
              <a:ext cx="5429256" cy="3643314"/>
            </a:xfrm>
            <a:prstGeom prst="wedgeRoundRectCallout">
              <a:avLst>
                <a:gd name="adj1" fmla="val -68953"/>
                <a:gd name="adj2" fmla="val -7048"/>
                <a:gd name="adj3" fmla="val 16667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en-US" altLang="ja-JP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We Use</a:t>
              </a:r>
              <a:endParaRPr kumimoji="1" lang="ja-JP" altLang="en-US" b="1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28" name="円/楕円 27"/>
            <p:cNvSpPr/>
            <p:nvPr/>
          </p:nvSpPr>
          <p:spPr>
            <a:xfrm>
              <a:off x="5357818" y="3286124"/>
              <a:ext cx="1285884" cy="7986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kumimoji="1" lang="en-US" altLang="ja-JP" sz="5400" dirty="0" smtClean="0">
                  <a:solidFill>
                    <a:schemeClr val="bg2"/>
                  </a:solidFill>
                </a:rPr>
                <a:t>*</a:t>
              </a:r>
              <a:endParaRPr kumimoji="1" lang="ja-JP" altLang="en-US" sz="4800" dirty="0">
                <a:solidFill>
                  <a:schemeClr val="bg2"/>
                </a:solidFill>
              </a:endParaRPr>
            </a:p>
          </p:txBody>
        </p:sp>
        <p:sp>
          <p:nvSpPr>
            <p:cNvPr id="29" name="円/楕円 28"/>
            <p:cNvSpPr/>
            <p:nvPr/>
          </p:nvSpPr>
          <p:spPr>
            <a:xfrm>
              <a:off x="3857620" y="4441929"/>
              <a:ext cx="2071702" cy="7986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bg2"/>
                  </a:solidFill>
                </a:rPr>
                <a:t>{(v2,</a:t>
              </a:r>
              <a:r>
                <a:rPr kumimoji="1" lang="ja-JP" altLang="en-US" sz="2400" dirty="0" smtClean="0">
                  <a:solidFill>
                    <a:schemeClr val="bg2"/>
                  </a:solidFill>
                </a:rPr>
                <a:t>⊥</a:t>
              </a:r>
              <a:r>
                <a:rPr kumimoji="1" lang="en-US" altLang="ja-JP" sz="2400" dirty="0" smtClean="0">
                  <a:solidFill>
                    <a:schemeClr val="bg2"/>
                  </a:solidFill>
                </a:rPr>
                <a:t>)}</a:t>
              </a:r>
            </a:p>
          </p:txBody>
        </p:sp>
        <p:sp>
          <p:nvSpPr>
            <p:cNvPr id="30" name="円/楕円 29"/>
            <p:cNvSpPr/>
            <p:nvPr/>
          </p:nvSpPr>
          <p:spPr>
            <a:xfrm>
              <a:off x="5857885" y="4929198"/>
              <a:ext cx="941522" cy="7986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ja-JP" altLang="en-US" sz="4800" dirty="0" smtClean="0">
                  <a:solidFill>
                    <a:schemeClr val="bg2"/>
                  </a:solidFill>
                </a:rPr>
                <a:t>∪</a:t>
              </a:r>
              <a:endParaRPr kumimoji="1" lang="ja-JP" altLang="en-US" sz="4800" dirty="0">
                <a:solidFill>
                  <a:schemeClr val="bg2"/>
                </a:solidFill>
              </a:endParaRPr>
            </a:p>
          </p:txBody>
        </p:sp>
        <p:sp>
          <p:nvSpPr>
            <p:cNvPr id="31" name="円/楕円 30"/>
            <p:cNvSpPr/>
            <p:nvPr/>
          </p:nvSpPr>
          <p:spPr>
            <a:xfrm>
              <a:off x="4786345" y="5929330"/>
              <a:ext cx="2025859" cy="7986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bg2"/>
                  </a:solidFill>
                </a:rPr>
                <a:t>{(</a:t>
              </a:r>
              <a:r>
                <a:rPr kumimoji="1" lang="ja-JP" altLang="en-US" sz="2400" dirty="0" smtClean="0">
                  <a:solidFill>
                    <a:schemeClr val="bg2"/>
                  </a:solidFill>
                </a:rPr>
                <a:t>⊥</a:t>
              </a:r>
              <a:r>
                <a:rPr lang="en-US" altLang="ja-JP" sz="2400" dirty="0" smtClean="0">
                  <a:solidFill>
                    <a:schemeClr val="bg2"/>
                  </a:solidFill>
                </a:rPr>
                <a:t>,v4</a:t>
              </a:r>
              <a:r>
                <a:rPr kumimoji="1" lang="en-US" altLang="ja-JP" sz="2400" dirty="0" smtClean="0">
                  <a:solidFill>
                    <a:schemeClr val="bg2"/>
                  </a:solidFill>
                </a:rPr>
                <a:t>)}</a:t>
              </a:r>
              <a:endParaRPr kumimoji="1" lang="ja-JP" altLang="en-US" sz="1200" dirty="0">
                <a:solidFill>
                  <a:schemeClr val="bg2"/>
                </a:solidFill>
              </a:endParaRPr>
            </a:p>
          </p:txBody>
        </p:sp>
        <p:sp>
          <p:nvSpPr>
            <p:cNvPr id="32" name="円/楕円 31"/>
            <p:cNvSpPr/>
            <p:nvPr/>
          </p:nvSpPr>
          <p:spPr>
            <a:xfrm>
              <a:off x="6929486" y="5929330"/>
              <a:ext cx="2071670" cy="7986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bg2"/>
                  </a:solidFill>
                </a:rPr>
                <a:t>{(</a:t>
              </a:r>
              <a:r>
                <a:rPr kumimoji="1" lang="ja-JP" altLang="en-US" sz="2400" dirty="0" smtClean="0">
                  <a:solidFill>
                    <a:schemeClr val="bg2"/>
                  </a:solidFill>
                </a:rPr>
                <a:t>⊥</a:t>
              </a:r>
              <a:r>
                <a:rPr kumimoji="1" lang="en-US" altLang="ja-JP" sz="2400" dirty="0" smtClean="0">
                  <a:solidFill>
                    <a:schemeClr val="bg2"/>
                  </a:solidFill>
                </a:rPr>
                <a:t>,v5)}</a:t>
              </a:r>
              <a:r>
                <a:rPr lang="en-US" altLang="ja-JP" sz="1400" dirty="0" smtClean="0">
                  <a:solidFill>
                    <a:schemeClr val="bg2"/>
                  </a:solidFill>
                </a:rPr>
                <a:t> </a:t>
              </a:r>
              <a:endParaRPr kumimoji="1" lang="ja-JP" altLang="en-US" sz="2400" dirty="0">
                <a:solidFill>
                  <a:schemeClr val="bg2"/>
                </a:solidFill>
              </a:endParaRPr>
            </a:p>
          </p:txBody>
        </p:sp>
        <p:cxnSp>
          <p:nvCxnSpPr>
            <p:cNvPr id="33" name="直線コネクタ 32"/>
            <p:cNvCxnSpPr>
              <a:stCxn id="28" idx="3"/>
              <a:endCxn id="29" idx="0"/>
            </p:cNvCxnSpPr>
            <p:nvPr/>
          </p:nvCxnSpPr>
          <p:spPr>
            <a:xfrm rot="5400000">
              <a:off x="4982729" y="3878527"/>
              <a:ext cx="474144" cy="65266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>
              <a:stCxn id="28" idx="5"/>
              <a:endCxn id="37" idx="0"/>
            </p:cNvCxnSpPr>
            <p:nvPr/>
          </p:nvCxnSpPr>
          <p:spPr>
            <a:xfrm rot="16200000" flipH="1">
              <a:off x="6655004" y="3768170"/>
              <a:ext cx="175595" cy="574824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>
              <a:stCxn id="31" idx="0"/>
              <a:endCxn id="30" idx="3"/>
            </p:cNvCxnSpPr>
            <p:nvPr/>
          </p:nvCxnSpPr>
          <p:spPr>
            <a:xfrm rot="5400000" flipH="1" flipV="1">
              <a:off x="5738286" y="5671849"/>
              <a:ext cx="318471" cy="196493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コネクタ 35"/>
            <p:cNvCxnSpPr>
              <a:stCxn id="32" idx="0"/>
              <a:endCxn id="30" idx="5"/>
            </p:cNvCxnSpPr>
            <p:nvPr/>
          </p:nvCxnSpPr>
          <p:spPr>
            <a:xfrm rot="16200000" flipV="1">
              <a:off x="7154188" y="5118196"/>
              <a:ext cx="318471" cy="1303797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円/楕円 36"/>
            <p:cNvSpPr/>
            <p:nvPr/>
          </p:nvSpPr>
          <p:spPr>
            <a:xfrm>
              <a:off x="6630905" y="4143380"/>
              <a:ext cx="798615" cy="7986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kumimoji="1" lang="ja-JP" altLang="en-US" sz="4800" dirty="0" smtClean="0">
                  <a:solidFill>
                    <a:schemeClr val="bg2"/>
                  </a:solidFill>
                </a:rPr>
                <a:t>∪</a:t>
              </a:r>
              <a:endParaRPr kumimoji="1" lang="ja-JP" altLang="en-US" sz="4800" dirty="0">
                <a:solidFill>
                  <a:schemeClr val="bg2"/>
                </a:solidFill>
              </a:endParaRPr>
            </a:p>
          </p:txBody>
        </p:sp>
        <p:sp>
          <p:nvSpPr>
            <p:cNvPr id="38" name="円/楕円 37"/>
            <p:cNvSpPr/>
            <p:nvPr/>
          </p:nvSpPr>
          <p:spPr>
            <a:xfrm>
              <a:off x="6929485" y="4929198"/>
              <a:ext cx="2071670" cy="7986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bg2"/>
                  </a:solidFill>
                </a:rPr>
                <a:t>{(</a:t>
              </a:r>
              <a:r>
                <a:rPr kumimoji="1" lang="ja-JP" altLang="en-US" sz="2400" dirty="0" smtClean="0">
                  <a:solidFill>
                    <a:schemeClr val="bg2"/>
                  </a:solidFill>
                </a:rPr>
                <a:t>⊥</a:t>
              </a:r>
              <a:r>
                <a:rPr kumimoji="1" lang="en-US" altLang="ja-JP" sz="2400" dirty="0" smtClean="0">
                  <a:solidFill>
                    <a:schemeClr val="bg2"/>
                  </a:solidFill>
                </a:rPr>
                <a:t>,v3)}</a:t>
              </a:r>
              <a:endParaRPr kumimoji="1" lang="ja-JP" altLang="en-US" sz="1600" dirty="0">
                <a:solidFill>
                  <a:schemeClr val="bg2"/>
                </a:solidFill>
              </a:endParaRPr>
            </a:p>
          </p:txBody>
        </p:sp>
        <p:cxnSp>
          <p:nvCxnSpPr>
            <p:cNvPr id="39" name="直線コネクタ 38"/>
            <p:cNvCxnSpPr>
              <a:stCxn id="38" idx="0"/>
              <a:endCxn id="37" idx="5"/>
            </p:cNvCxnSpPr>
            <p:nvPr/>
          </p:nvCxnSpPr>
          <p:spPr>
            <a:xfrm rot="16200000" flipV="1">
              <a:off x="7586865" y="4550742"/>
              <a:ext cx="104157" cy="652755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/>
            <p:cNvCxnSpPr>
              <a:stCxn id="37" idx="3"/>
              <a:endCxn id="30" idx="0"/>
            </p:cNvCxnSpPr>
            <p:nvPr/>
          </p:nvCxnSpPr>
          <p:spPr>
            <a:xfrm rot="5400000">
              <a:off x="6486175" y="4667512"/>
              <a:ext cx="104157" cy="419214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BNF for SRED (Simplified)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</a:t>
            </a:r>
            <a:r>
              <a:rPr lang="en-US" altLang="ja-JP" dirty="0" smtClean="0"/>
              <a:t> ::= </a:t>
            </a:r>
          </a:p>
          <a:p>
            <a:pPr lvl="1"/>
            <a:r>
              <a:rPr lang="en-US" altLang="ja-JP" dirty="0" smtClean="0"/>
              <a:t>Empty             -- {}</a:t>
            </a:r>
          </a:p>
          <a:p>
            <a:pPr lvl="1"/>
            <a:r>
              <a:rPr lang="en-US" altLang="ja-JP" dirty="0" smtClean="0"/>
              <a:t>Unit                -- {(</a:t>
            </a:r>
            <a:r>
              <a:rPr lang="ja-JP" altLang="en-US" dirty="0" smtClean="0"/>
              <a:t>⊥</a:t>
            </a:r>
            <a:r>
              <a:rPr lang="en-US" altLang="ja-JP" dirty="0" smtClean="0"/>
              <a:t>,…,</a:t>
            </a:r>
            <a:r>
              <a:rPr lang="ja-JP" altLang="en-US" dirty="0" smtClean="0"/>
              <a:t>⊥</a:t>
            </a:r>
            <a:r>
              <a:rPr lang="en-US" altLang="ja-JP" dirty="0" smtClean="0"/>
              <a:t>)}</a:t>
            </a:r>
          </a:p>
          <a:p>
            <a:pPr lvl="1"/>
            <a:r>
              <a:rPr lang="en-US" altLang="ja-JP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NESET</a:t>
            </a:r>
          </a:p>
          <a:p>
            <a:r>
              <a:rPr lang="en-US" altLang="ja-JP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NESET</a:t>
            </a:r>
            <a:r>
              <a:rPr lang="en-US" altLang="ja-JP" dirty="0" smtClean="0"/>
              <a:t> ::= 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Singleton( </a:t>
            </a:r>
            <a:r>
              <a:rPr kumimoji="1" lang="en-US" altLang="ja-JP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ELEMENT</a:t>
            </a:r>
            <a:r>
              <a:rPr kumimoji="1" lang="en-US" altLang="ja-JP" dirty="0" smtClean="0"/>
              <a:t> )</a:t>
            </a:r>
          </a:p>
          <a:p>
            <a:pPr lvl="1"/>
            <a:r>
              <a:rPr lang="en-US" altLang="ja-JP" dirty="0" err="1" smtClean="0"/>
              <a:t>DisjointUnion</a:t>
            </a:r>
            <a:r>
              <a:rPr lang="en-US" altLang="ja-JP" dirty="0" smtClean="0"/>
              <a:t>( </a:t>
            </a:r>
            <a:r>
              <a:rPr lang="en-US" altLang="ja-JP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NESET</a:t>
            </a:r>
            <a:r>
              <a:rPr lang="en-US" altLang="ja-JP" dirty="0" smtClean="0"/>
              <a:t>, </a:t>
            </a:r>
            <a:r>
              <a:rPr lang="en-US" altLang="ja-JP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NESET</a:t>
            </a:r>
            <a:r>
              <a:rPr lang="en-US" altLang="ja-JP" dirty="0" smtClean="0"/>
              <a:t> )</a:t>
            </a:r>
          </a:p>
          <a:p>
            <a:pPr lvl="1"/>
            <a:r>
              <a:rPr kumimoji="1" lang="en-US" altLang="ja-JP" dirty="0" smtClean="0"/>
              <a:t>Product( </a:t>
            </a:r>
            <a:r>
              <a:rPr kumimoji="1" lang="en-US" altLang="ja-JP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NESET</a:t>
            </a:r>
            <a:r>
              <a:rPr kumimoji="1" lang="en-US" altLang="ja-JP" dirty="0" smtClean="0"/>
              <a:t>, </a:t>
            </a:r>
            <a:r>
              <a:rPr kumimoji="1" lang="en-US" altLang="ja-JP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NESET</a:t>
            </a:r>
            <a:r>
              <a:rPr kumimoji="1" lang="en-US" altLang="ja-JP" dirty="0" smtClean="0"/>
              <a:t> )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838200" y="1690686"/>
            <a:ext cx="7772400" cy="4114800"/>
          </a:xfr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4" name="二等辺三角形 3"/>
          <p:cNvSpPr/>
          <p:nvPr/>
        </p:nvSpPr>
        <p:spPr>
          <a:xfrm>
            <a:off x="214282" y="642918"/>
            <a:ext cx="2500330" cy="221457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Input</a:t>
            </a:r>
            <a:br>
              <a:rPr kumimoji="1" lang="en-US" altLang="ja-JP" sz="2800" dirty="0" smtClean="0">
                <a:solidFill>
                  <a:schemeClr val="tx1"/>
                </a:solidFill>
              </a:rPr>
            </a:br>
            <a:r>
              <a:rPr kumimoji="1" lang="en-US" altLang="ja-JP" sz="2800" dirty="0" smtClean="0">
                <a:solidFill>
                  <a:schemeClr val="tx1"/>
                </a:solidFill>
              </a:rPr>
              <a:t>Tree</a:t>
            </a:r>
          </a:p>
          <a:p>
            <a:pPr algn="ctr"/>
            <a:r>
              <a:rPr lang="en-US" altLang="ja-JP" sz="2000" dirty="0" smtClean="0">
                <a:solidFill>
                  <a:schemeClr val="tx1"/>
                </a:solidFill>
              </a:rPr>
              <a:t>size: IN</a:t>
            </a:r>
            <a:br>
              <a:rPr lang="en-US" altLang="ja-JP" sz="2000" dirty="0" smtClean="0">
                <a:solidFill>
                  <a:schemeClr val="tx1"/>
                </a:solidFill>
              </a:rPr>
            </a:br>
            <a:r>
              <a:rPr lang="en-US" altLang="ja-JP" sz="2000" dirty="0" smtClean="0">
                <a:solidFill>
                  <a:schemeClr val="tx1"/>
                </a:solidFill>
              </a:rPr>
              <a:t>height: H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algn="ctr"/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6" name="雲 5"/>
          <p:cNvSpPr/>
          <p:nvPr/>
        </p:nvSpPr>
        <p:spPr>
          <a:xfrm>
            <a:off x="6072198" y="142852"/>
            <a:ext cx="2643206" cy="3214710"/>
          </a:xfrm>
          <a:prstGeom prst="clou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Set of</a:t>
            </a:r>
            <a:br>
              <a:rPr lang="en-US" altLang="ja-JP" sz="2800" dirty="0" smtClean="0">
                <a:solidFill>
                  <a:schemeClr val="tx1"/>
                </a:solidFill>
              </a:rPr>
            </a:br>
            <a:r>
              <a:rPr lang="en-US" altLang="ja-JP" sz="2800" dirty="0" smtClean="0">
                <a:solidFill>
                  <a:schemeClr val="tx1"/>
                </a:solidFill>
              </a:rPr>
              <a:t>Output </a:t>
            </a:r>
            <a:r>
              <a:rPr lang="en-US" altLang="ja-JP" sz="2800" dirty="0" err="1" smtClean="0">
                <a:solidFill>
                  <a:schemeClr val="tx1"/>
                </a:solidFill>
              </a:rPr>
              <a:t>Tuples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algn="ctr"/>
            <a:endParaRPr lang="en-US" altLang="ja-JP" sz="28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sz="2000" dirty="0" smtClean="0">
                <a:solidFill>
                  <a:schemeClr val="tx1"/>
                </a:solidFill>
              </a:rPr>
              <a:t>s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ize: OUT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∈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O(</a:t>
            </a:r>
            <a:r>
              <a:rPr kumimoji="1" lang="en-US" altLang="ja-JP" sz="2000" dirty="0" err="1" smtClean="0">
                <a:solidFill>
                  <a:schemeClr val="tx1"/>
                </a:solidFill>
              </a:rPr>
              <a:t>IN</a:t>
            </a:r>
            <a:r>
              <a:rPr kumimoji="1" lang="en-US" altLang="ja-JP" sz="2000" baseline="30000" dirty="0" err="1" smtClean="0">
                <a:solidFill>
                  <a:schemeClr val="tx1"/>
                </a:solidFill>
              </a:rPr>
              <a:t>n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)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8" name="右矢印 7"/>
          <p:cNvSpPr/>
          <p:nvPr/>
        </p:nvSpPr>
        <p:spPr>
          <a:xfrm rot="2132436">
            <a:off x="729716" y="3517908"/>
            <a:ext cx="2189545" cy="508815"/>
          </a:xfrm>
          <a:prstGeom prst="rightArrow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000" b="1" dirty="0" smtClean="0">
                <a:solidFill>
                  <a:schemeClr val="tx1"/>
                </a:solidFill>
              </a:rPr>
              <a:t>Run Query</a:t>
            </a:r>
          </a:p>
          <a:p>
            <a:pPr algn="ctr"/>
            <a:endParaRPr lang="en-US" altLang="ja-JP" sz="20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sz="2000" b="1" dirty="0" smtClean="0">
                <a:solidFill>
                  <a:schemeClr val="tx1"/>
                </a:solidFill>
              </a:rPr>
              <a:t>O(IN)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10" name="ハート 9"/>
          <p:cNvSpPr/>
          <p:nvPr/>
        </p:nvSpPr>
        <p:spPr>
          <a:xfrm>
            <a:off x="2786050" y="3571876"/>
            <a:ext cx="2571768" cy="2714644"/>
          </a:xfrm>
          <a:prstGeom prst="hear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en-US" altLang="ja-JP" sz="2400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</a:rPr>
              <a:t>“SRED”</a:t>
            </a:r>
          </a:p>
          <a:p>
            <a:pPr algn="ctr"/>
            <a:r>
              <a:rPr lang="en-US" altLang="ja-JP" sz="2400" dirty="0" smtClean="0">
                <a:solidFill>
                  <a:schemeClr val="tx1"/>
                </a:solidFill>
              </a:rPr>
              <a:t>Data Structure</a:t>
            </a:r>
          </a:p>
          <a:p>
            <a:pPr algn="ctr"/>
            <a:endParaRPr lang="en-US" altLang="ja-JP" sz="2400" b="1" dirty="0" smtClean="0">
              <a:solidFill>
                <a:schemeClr val="tx1"/>
              </a:solidFill>
            </a:endParaRPr>
          </a:p>
          <a:p>
            <a:pPr algn="ctr"/>
            <a:endParaRPr lang="en-US" altLang="ja-JP" sz="2400" b="1" dirty="0" smtClean="0">
              <a:solidFill>
                <a:schemeClr val="tx1"/>
              </a:solidFill>
            </a:endParaRPr>
          </a:p>
          <a:p>
            <a:pPr algn="ctr"/>
            <a:endParaRPr lang="en-US" altLang="ja-JP" sz="2400" b="1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sz="2400" b="1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sz="2400" b="1" dirty="0" smtClean="0">
              <a:solidFill>
                <a:schemeClr val="tx1"/>
              </a:solidFill>
            </a:endParaRPr>
          </a:p>
        </p:txBody>
      </p:sp>
      <p:sp>
        <p:nvSpPr>
          <p:cNvPr id="14" name="右矢印 13"/>
          <p:cNvSpPr/>
          <p:nvPr/>
        </p:nvSpPr>
        <p:spPr>
          <a:xfrm rot="19567502">
            <a:off x="5223544" y="3312398"/>
            <a:ext cx="1787231" cy="508815"/>
          </a:xfrm>
          <a:prstGeom prst="rightArrow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000" b="1" dirty="0" err="1" smtClean="0">
                <a:solidFill>
                  <a:schemeClr val="tx1"/>
                </a:solidFill>
              </a:rPr>
              <a:t>Enum</a:t>
            </a:r>
            <a:r>
              <a:rPr kumimoji="1" lang="en-US" altLang="ja-JP" sz="2000" b="1" dirty="0" smtClean="0">
                <a:solidFill>
                  <a:schemeClr val="tx1"/>
                </a:solidFill>
              </a:rPr>
              <a:t/>
            </a:r>
            <a:br>
              <a:rPr kumimoji="1" lang="en-US" altLang="ja-JP" sz="2000" b="1" dirty="0" smtClean="0">
                <a:solidFill>
                  <a:schemeClr val="tx1"/>
                </a:solidFill>
              </a:rPr>
            </a:br>
            <a:endParaRPr lang="en-US" altLang="ja-JP" sz="20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sz="2000" b="1" dirty="0" smtClean="0">
                <a:solidFill>
                  <a:schemeClr val="tx1"/>
                </a:solidFill>
              </a:rPr>
              <a:t>O(OUT)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15" name="タイトル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Properties of SRED</a:t>
            </a:r>
            <a:br>
              <a:rPr kumimoji="1" lang="en-US" altLang="ja-JP" dirty="0" smtClean="0"/>
            </a:br>
            <a:endParaRPr kumimoji="1" lang="ja-JP" altLang="en-US" dirty="0"/>
          </a:p>
        </p:txBody>
      </p:sp>
      <p:sp>
        <p:nvSpPr>
          <p:cNvPr id="16" name="右矢印 15"/>
          <p:cNvSpPr/>
          <p:nvPr/>
        </p:nvSpPr>
        <p:spPr>
          <a:xfrm>
            <a:off x="6561459" y="5500702"/>
            <a:ext cx="1787231" cy="285752"/>
          </a:xfrm>
          <a:prstGeom prst="rightArrow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2000" b="1" dirty="0" smtClean="0">
                <a:solidFill>
                  <a:schemeClr val="tx1"/>
                </a:solidFill>
              </a:rPr>
              <a:t>“Projection”: O(H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・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α)</a:t>
            </a:r>
          </a:p>
          <a:p>
            <a:pPr algn="ctr"/>
            <a:endParaRPr lang="en-US" altLang="ja-JP" sz="2000" b="1" dirty="0" smtClean="0">
              <a:solidFill>
                <a:schemeClr val="tx1"/>
              </a:solidFill>
            </a:endParaRPr>
          </a:p>
          <a:p>
            <a:pPr algn="ctr"/>
            <a:endParaRPr lang="en-US" altLang="ja-JP" sz="2000" b="1" dirty="0" smtClean="0">
              <a:solidFill>
                <a:schemeClr val="tx1"/>
              </a:solidFill>
            </a:endParaRPr>
          </a:p>
        </p:txBody>
      </p:sp>
      <p:sp>
        <p:nvSpPr>
          <p:cNvPr id="17" name="右矢印 16"/>
          <p:cNvSpPr/>
          <p:nvPr/>
        </p:nvSpPr>
        <p:spPr>
          <a:xfrm>
            <a:off x="6561459" y="4357694"/>
            <a:ext cx="1787231" cy="285752"/>
          </a:xfrm>
          <a:prstGeom prst="rightArrow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2000" b="1" dirty="0" err="1" smtClean="0">
                <a:solidFill>
                  <a:schemeClr val="tx1"/>
                </a:solidFill>
              </a:rPr>
              <a:t>isMember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: O(H)</a:t>
            </a:r>
          </a:p>
          <a:p>
            <a:pPr algn="ctr"/>
            <a:endParaRPr kumimoji="1" lang="en-US" altLang="ja-JP" sz="2000" b="1" dirty="0" smtClean="0">
              <a:solidFill>
                <a:schemeClr val="tx1"/>
              </a:solidFill>
            </a:endParaRPr>
          </a:p>
          <a:p>
            <a:pPr algn="ctr"/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18" name="右矢印 17"/>
          <p:cNvSpPr/>
          <p:nvPr/>
        </p:nvSpPr>
        <p:spPr>
          <a:xfrm>
            <a:off x="6570983" y="6072206"/>
            <a:ext cx="1787231" cy="285752"/>
          </a:xfrm>
          <a:prstGeom prst="rightArrow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2000" b="1" dirty="0" smtClean="0">
                <a:solidFill>
                  <a:schemeClr val="tx1"/>
                </a:solidFill>
              </a:rPr>
              <a:t>“Selection”: O(H)</a:t>
            </a:r>
          </a:p>
          <a:p>
            <a:pPr algn="ctr"/>
            <a:endParaRPr lang="en-US" altLang="ja-JP" sz="2000" b="1" dirty="0" smtClean="0">
              <a:solidFill>
                <a:schemeClr val="tx1"/>
              </a:solidFill>
            </a:endParaRPr>
          </a:p>
          <a:p>
            <a:pPr algn="ctr"/>
            <a:endParaRPr lang="en-US" altLang="ja-JP" sz="2000" b="1" dirty="0" smtClean="0">
              <a:solidFill>
                <a:schemeClr val="tx1"/>
              </a:solidFill>
            </a:endParaRPr>
          </a:p>
        </p:txBody>
      </p:sp>
      <p:sp>
        <p:nvSpPr>
          <p:cNvPr id="19" name="右矢印 18"/>
          <p:cNvSpPr/>
          <p:nvPr/>
        </p:nvSpPr>
        <p:spPr>
          <a:xfrm>
            <a:off x="6572264" y="4929198"/>
            <a:ext cx="1787231" cy="285752"/>
          </a:xfrm>
          <a:prstGeom prst="rightArrow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2000" b="1" dirty="0" smtClean="0">
                <a:solidFill>
                  <a:schemeClr val="tx1"/>
                </a:solidFill>
              </a:rPr>
              <a:t>Get-Size: O(min(I,O))</a:t>
            </a:r>
          </a:p>
          <a:p>
            <a:pPr algn="ctr"/>
            <a:endParaRPr lang="en-US" altLang="ja-JP" sz="2000" b="1" dirty="0" smtClean="0">
              <a:solidFill>
                <a:schemeClr val="tx1"/>
              </a:solidFill>
            </a:endParaRPr>
          </a:p>
          <a:p>
            <a:pPr algn="ctr"/>
            <a:endParaRPr lang="en-US" altLang="ja-JP" sz="2000" b="1" dirty="0" smtClean="0">
              <a:solidFill>
                <a:schemeClr val="tx1"/>
              </a:solidFill>
            </a:endParaRPr>
          </a:p>
        </p:txBody>
      </p:sp>
      <p:sp>
        <p:nvSpPr>
          <p:cNvPr id="22" name="円形吹き出し 21"/>
          <p:cNvSpPr/>
          <p:nvPr/>
        </p:nvSpPr>
        <p:spPr>
          <a:xfrm>
            <a:off x="0" y="4500570"/>
            <a:ext cx="2714612" cy="1643074"/>
          </a:xfrm>
          <a:prstGeom prst="wedgeEllipseCallout">
            <a:avLst>
              <a:gd name="adj1" fmla="val 9177"/>
              <a:gd name="adj2" fmla="val -7000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Because, </a:t>
            </a:r>
            <a:r>
              <a:rPr kumimoji="1" lang="ja-JP" altLang="en-US" sz="2000" dirty="0" smtClean="0"/>
              <a:t>∪ </a:t>
            </a:r>
            <a:r>
              <a:rPr kumimoji="1" lang="en-US" altLang="ja-JP" sz="2000" dirty="0" smtClean="0"/>
              <a:t>and * are </a:t>
            </a:r>
            <a:r>
              <a:rPr kumimoji="1" lang="en-US" altLang="ja-JP" sz="2000" dirty="0" smtClean="0">
                <a:solidFill>
                  <a:srgbClr val="00B050"/>
                </a:solidFill>
              </a:rPr>
              <a:t>almost trivially </a:t>
            </a:r>
            <a:r>
              <a:rPr kumimoji="1" lang="en-US" altLang="ja-JP" sz="2000" dirty="0" smtClean="0"/>
              <a:t>in O(1)</a:t>
            </a:r>
            <a:endParaRPr kumimoji="1" lang="ja-JP" altLang="en-US" sz="20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857488" y="4572008"/>
            <a:ext cx="17145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/>
              <a:t>Size:</a:t>
            </a:r>
            <a:br>
              <a:rPr kumimoji="1" lang="en-US" altLang="ja-JP" sz="2400" b="1" dirty="0" smtClean="0"/>
            </a:br>
            <a:r>
              <a:rPr kumimoji="1" lang="en-US" altLang="ja-JP" sz="2400" b="1" dirty="0" smtClean="0"/>
              <a:t>O(min(IN,</a:t>
            </a:r>
            <a:endParaRPr kumimoji="1" lang="ja-JP" altLang="en-US" sz="2400" b="1" dirty="0"/>
          </a:p>
        </p:txBody>
      </p:sp>
      <p:sp>
        <p:nvSpPr>
          <p:cNvPr id="24" name="円形吹き出し 23"/>
          <p:cNvSpPr/>
          <p:nvPr/>
        </p:nvSpPr>
        <p:spPr>
          <a:xfrm>
            <a:off x="1643042" y="5715016"/>
            <a:ext cx="2571768" cy="1071594"/>
          </a:xfrm>
          <a:prstGeom prst="wedgeEllipseCallout">
            <a:avLst>
              <a:gd name="adj1" fmla="val 44525"/>
              <a:gd name="adj2" fmla="val -84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O(IN) time </a:t>
            </a:r>
            <a:r>
              <a:rPr kumimoji="1" lang="en-US" altLang="ja-JP" sz="2000" dirty="0" smtClean="0">
                <a:sym typeface="Wingdings" pitchFamily="2" charset="2"/>
              </a:rPr>
              <a:t></a:t>
            </a:r>
            <a:r>
              <a:rPr kumimoji="1" lang="en-US" altLang="ja-JP" sz="2000" dirty="0" smtClean="0"/>
              <a:t> O(IN) space</a:t>
            </a:r>
            <a:endParaRPr kumimoji="1" lang="ja-JP" altLang="en-US" sz="20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429124" y="4929198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/>
              <a:t>OUT))</a:t>
            </a:r>
            <a:endParaRPr kumimoji="1" lang="ja-JP" altLang="en-US" sz="2400" b="1" dirty="0"/>
          </a:p>
        </p:txBody>
      </p:sp>
      <p:sp>
        <p:nvSpPr>
          <p:cNvPr id="26" name="円形吹き出し 25"/>
          <p:cNvSpPr/>
          <p:nvPr/>
        </p:nvSpPr>
        <p:spPr>
          <a:xfrm>
            <a:off x="3857620" y="5715016"/>
            <a:ext cx="2428892" cy="1071594"/>
          </a:xfrm>
          <a:prstGeom prst="wedgeEllipseCallout">
            <a:avLst>
              <a:gd name="adj1" fmla="val -8526"/>
              <a:gd name="adj2" fmla="val -8602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/>
              <a:t>Thanks to empty-set elimination </a:t>
            </a:r>
            <a:endParaRPr kumimoji="1" lang="ja-JP" altLang="en-US" sz="2000" dirty="0"/>
          </a:p>
        </p:txBody>
      </p:sp>
      <p:sp>
        <p:nvSpPr>
          <p:cNvPr id="27" name="円形吹き出し 26"/>
          <p:cNvSpPr/>
          <p:nvPr/>
        </p:nvSpPr>
        <p:spPr>
          <a:xfrm>
            <a:off x="3500430" y="1857340"/>
            <a:ext cx="2428892" cy="1071594"/>
          </a:xfrm>
          <a:prstGeom prst="wedgeEllipseCallout">
            <a:avLst>
              <a:gd name="adj1" fmla="val 43462"/>
              <a:gd name="adj2" fmla="val 7245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000" dirty="0" smtClean="0"/>
              <a:t>Thanks to empty-set elimination </a:t>
            </a:r>
            <a:endParaRPr kumimoji="1" lang="ja-JP" altLang="en-US" sz="2000" dirty="0"/>
          </a:p>
        </p:txBody>
      </p:sp>
      <p:sp>
        <p:nvSpPr>
          <p:cNvPr id="20" name="円形吹き出し 19"/>
          <p:cNvSpPr/>
          <p:nvPr/>
        </p:nvSpPr>
        <p:spPr>
          <a:xfrm>
            <a:off x="7000860" y="2500306"/>
            <a:ext cx="2143140" cy="1071594"/>
          </a:xfrm>
          <a:prstGeom prst="wedgeEllipseCallout">
            <a:avLst>
              <a:gd name="adj1" fmla="val -16110"/>
              <a:gd name="adj2" fmla="val 8533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2000" dirty="0" smtClean="0"/>
              <a:t>Very Easy</a:t>
            </a:r>
            <a:br>
              <a:rPr kumimoji="1" lang="en-US" altLang="ja-JP" sz="2000" dirty="0" smtClean="0"/>
            </a:br>
            <a:r>
              <a:rPr kumimoji="1" lang="en-US" altLang="ja-JP" sz="2000" dirty="0" smtClean="0"/>
              <a:t> to Derive</a:t>
            </a: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2" grpId="0" animBg="1"/>
      <p:bldP spid="23" grpId="0"/>
      <p:bldP spid="24" grpId="0" animBg="1"/>
      <p:bldP spid="25" grpId="0"/>
      <p:bldP spid="26" grpId="0" animBg="1"/>
      <p:bldP spid="27" grpId="0" animBg="1"/>
      <p:bldP spid="2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O(OUT) Enumeration of SRED</a:t>
            </a:r>
            <a:br>
              <a:rPr lang="en-US" altLang="ja-JP" dirty="0" smtClean="0"/>
            </a:br>
            <a:r>
              <a:rPr lang="en-US" altLang="ja-JP" sz="2800" dirty="0" smtClean="0"/>
              <a:t>(or, “decompression”)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571472" y="1905000"/>
            <a:ext cx="8572528" cy="4114800"/>
          </a:xfrm>
        </p:spPr>
        <p:txBody>
          <a:bodyPr/>
          <a:lstStyle/>
          <a:p>
            <a:r>
              <a:rPr lang="en-US" altLang="ja-JP" dirty="0" smtClean="0">
                <a:solidFill>
                  <a:srgbClr val="00B050"/>
                </a:solidFill>
              </a:rPr>
              <a:t>Simple Recursion is Enough!</a:t>
            </a:r>
            <a:br>
              <a:rPr lang="en-US" altLang="ja-JP" dirty="0" smtClean="0">
                <a:solidFill>
                  <a:srgbClr val="00B050"/>
                </a:solidFill>
              </a:rPr>
            </a:br>
            <a:r>
              <a:rPr lang="en-US" altLang="ja-JP" sz="2400" dirty="0" smtClean="0">
                <a:solidFill>
                  <a:srgbClr val="00B050"/>
                </a:solidFill>
              </a:rPr>
              <a:t>(assumption:  </a:t>
            </a:r>
            <a:r>
              <a:rPr lang="ja-JP" altLang="en-US" sz="2400" dirty="0" smtClean="0">
                <a:solidFill>
                  <a:srgbClr val="00B050"/>
                </a:solidFill>
              </a:rPr>
              <a:t>∪ </a:t>
            </a:r>
            <a:r>
              <a:rPr lang="en-US" altLang="ja-JP" sz="2400" dirty="0" smtClean="0">
                <a:solidFill>
                  <a:srgbClr val="00B050"/>
                </a:solidFill>
              </a:rPr>
              <a:t>is O(1), * is O(out) )</a:t>
            </a:r>
            <a:endParaRPr lang="en-US" altLang="ja-JP" dirty="0" smtClean="0">
              <a:solidFill>
                <a:srgbClr val="00B050"/>
              </a:solidFill>
            </a:endParaRPr>
          </a:p>
          <a:p>
            <a:pPr lvl="1"/>
            <a:r>
              <a:rPr lang="en-US" altLang="ja-JP" dirty="0" err="1" smtClean="0"/>
              <a:t>eval</a:t>
            </a:r>
            <a:r>
              <a:rPr lang="en-US" altLang="ja-JP" dirty="0" smtClean="0"/>
              <a:t>(Empty)			= {}</a:t>
            </a:r>
          </a:p>
          <a:p>
            <a:pPr lvl="1"/>
            <a:r>
              <a:rPr lang="en-US" altLang="ja-JP" dirty="0" err="1" smtClean="0"/>
              <a:t>eval</a:t>
            </a:r>
            <a:r>
              <a:rPr lang="en-US" altLang="ja-JP" dirty="0" smtClean="0"/>
              <a:t>(Unit)			= {(</a:t>
            </a:r>
            <a:r>
              <a:rPr lang="ja-JP" altLang="en-US" dirty="0" smtClean="0"/>
              <a:t>⊥</a:t>
            </a:r>
            <a:r>
              <a:rPr lang="en-US" altLang="ja-JP" dirty="0" smtClean="0"/>
              <a:t>,…,</a:t>
            </a:r>
            <a:r>
              <a:rPr lang="ja-JP" altLang="en-US" dirty="0" smtClean="0"/>
              <a:t>⊥</a:t>
            </a:r>
            <a:r>
              <a:rPr lang="en-US" altLang="ja-JP" dirty="0" smtClean="0"/>
              <a:t>)}</a:t>
            </a:r>
          </a:p>
          <a:p>
            <a:pPr lvl="1"/>
            <a:r>
              <a:rPr lang="en-US" altLang="ja-JP" dirty="0" err="1" smtClean="0"/>
              <a:t>eval</a:t>
            </a:r>
            <a:r>
              <a:rPr lang="en-US" altLang="ja-JP" dirty="0" smtClean="0"/>
              <a:t>(Singleton(e))		= {e}</a:t>
            </a:r>
            <a:endParaRPr lang="ja-JP" altLang="en-US" dirty="0" smtClean="0"/>
          </a:p>
          <a:p>
            <a:pPr lvl="1"/>
            <a:r>
              <a:rPr lang="en-US" altLang="ja-JP" dirty="0" err="1" smtClean="0"/>
              <a:t>eval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DisjointUnion</a:t>
            </a:r>
            <a:r>
              <a:rPr lang="en-US" altLang="ja-JP" dirty="0" smtClean="0"/>
              <a:t>(s</a:t>
            </a:r>
            <a:r>
              <a:rPr lang="en-US" altLang="ja-JP" baseline="-25000" dirty="0" smtClean="0"/>
              <a:t>1</a:t>
            </a:r>
            <a:r>
              <a:rPr lang="en-US" altLang="ja-JP" dirty="0" smtClean="0"/>
              <a:t>,s</a:t>
            </a:r>
            <a:r>
              <a:rPr lang="en-US" altLang="ja-JP" baseline="-25000" dirty="0" smtClean="0"/>
              <a:t>2</a:t>
            </a:r>
            <a:r>
              <a:rPr lang="en-US" altLang="ja-JP" dirty="0" smtClean="0"/>
              <a:t>)) = </a:t>
            </a:r>
            <a:r>
              <a:rPr lang="en-US" altLang="ja-JP" dirty="0" err="1" smtClean="0"/>
              <a:t>eval</a:t>
            </a:r>
            <a:r>
              <a:rPr lang="en-US" altLang="ja-JP" dirty="0" smtClean="0"/>
              <a:t>(s</a:t>
            </a:r>
            <a:r>
              <a:rPr lang="en-US" altLang="ja-JP" baseline="-25000" dirty="0" smtClean="0"/>
              <a:t>1</a:t>
            </a:r>
            <a:r>
              <a:rPr lang="en-US" altLang="ja-JP" dirty="0" smtClean="0"/>
              <a:t>) </a:t>
            </a:r>
            <a:r>
              <a:rPr lang="ja-JP" altLang="en-US" dirty="0" smtClean="0"/>
              <a:t>∪ </a:t>
            </a:r>
            <a:r>
              <a:rPr lang="en-US" altLang="ja-JP" dirty="0" err="1" smtClean="0"/>
              <a:t>eval</a:t>
            </a:r>
            <a:r>
              <a:rPr lang="en-US" altLang="ja-JP" dirty="0" smtClean="0"/>
              <a:t>(s</a:t>
            </a:r>
            <a:r>
              <a:rPr lang="en-US" altLang="ja-JP" baseline="-25000" dirty="0" smtClean="0"/>
              <a:t>2</a:t>
            </a:r>
            <a:r>
              <a:rPr lang="en-US" altLang="ja-JP" dirty="0" smtClean="0"/>
              <a:t>)</a:t>
            </a:r>
          </a:p>
          <a:p>
            <a:pPr lvl="1"/>
            <a:r>
              <a:rPr lang="en-US" altLang="ja-JP" dirty="0" err="1" smtClean="0"/>
              <a:t>e</a:t>
            </a:r>
            <a:r>
              <a:rPr kumimoji="1" lang="en-US" altLang="ja-JP" dirty="0" err="1" smtClean="0"/>
              <a:t>val</a:t>
            </a:r>
            <a:r>
              <a:rPr kumimoji="1" lang="en-US" altLang="ja-JP" dirty="0" smtClean="0"/>
              <a:t>(Product(s</a:t>
            </a:r>
            <a:r>
              <a:rPr kumimoji="1" lang="en-US" altLang="ja-JP" baseline="-25000" dirty="0" smtClean="0"/>
              <a:t>1</a:t>
            </a:r>
            <a:r>
              <a:rPr kumimoji="1" lang="en-US" altLang="ja-JP" dirty="0" smtClean="0"/>
              <a:t>,s</a:t>
            </a:r>
            <a:r>
              <a:rPr kumimoji="1" lang="en-US" altLang="ja-JP" baseline="-25000" dirty="0" smtClean="0"/>
              <a:t>2</a:t>
            </a:r>
            <a:r>
              <a:rPr kumimoji="1" lang="en-US" altLang="ja-JP" dirty="0" smtClean="0"/>
              <a:t>))	= </a:t>
            </a:r>
            <a:r>
              <a:rPr kumimoji="1" lang="en-US" altLang="ja-JP" dirty="0" err="1" smtClean="0"/>
              <a:t>eval</a:t>
            </a:r>
            <a:r>
              <a:rPr lang="en-US" altLang="ja-JP" dirty="0" smtClean="0"/>
              <a:t>(</a:t>
            </a:r>
            <a:r>
              <a:rPr kumimoji="1" lang="en-US" altLang="ja-JP" dirty="0" smtClean="0"/>
              <a:t>s</a:t>
            </a:r>
            <a:r>
              <a:rPr kumimoji="1" lang="en-US" altLang="ja-JP" baseline="-25000" dirty="0" smtClean="0"/>
              <a:t>1</a:t>
            </a:r>
            <a:r>
              <a:rPr kumimoji="1" lang="en-US" altLang="ja-JP" dirty="0" smtClean="0"/>
              <a:t>) * </a:t>
            </a:r>
            <a:r>
              <a:rPr kumimoji="1" lang="en-US" altLang="ja-JP" dirty="0" err="1" smtClean="0"/>
              <a:t>eval</a:t>
            </a:r>
            <a:r>
              <a:rPr lang="en-US" altLang="ja-JP" dirty="0" smtClean="0"/>
              <a:t>(</a:t>
            </a:r>
            <a:r>
              <a:rPr kumimoji="1" lang="en-US" altLang="ja-JP" dirty="0" smtClean="0"/>
              <a:t>s</a:t>
            </a:r>
            <a:r>
              <a:rPr kumimoji="1" lang="en-US" altLang="ja-JP" baseline="-25000" dirty="0" smtClean="0"/>
              <a:t>2</a:t>
            </a:r>
            <a:r>
              <a:rPr kumimoji="1" lang="en-US" altLang="ja-JP" dirty="0" smtClean="0"/>
              <a:t>)</a:t>
            </a:r>
          </a:p>
          <a:p>
            <a:r>
              <a:rPr lang="en-US" altLang="ja-JP" sz="2800" dirty="0" smtClean="0">
                <a:solidFill>
                  <a:srgbClr val="00B050"/>
                </a:solidFill>
              </a:rPr>
              <a:t>(NOTE: A bit more clever </a:t>
            </a:r>
            <a:r>
              <a:rPr lang="en-US" altLang="ja-JP" sz="2800" dirty="0" err="1" smtClean="0">
                <a:solidFill>
                  <a:srgbClr val="00B050"/>
                </a:solidFill>
              </a:rPr>
              <a:t>impl</a:t>
            </a:r>
            <a:r>
              <a:rPr lang="en-US" altLang="ja-JP" sz="2800" dirty="0" smtClean="0">
                <a:solidFill>
                  <a:srgbClr val="00B050"/>
                </a:solidFill>
              </a:rPr>
              <a:t>. enables</a:t>
            </a:r>
            <a:br>
              <a:rPr lang="en-US" altLang="ja-JP" sz="2800" dirty="0" smtClean="0">
                <a:solidFill>
                  <a:srgbClr val="00B050"/>
                </a:solidFill>
              </a:rPr>
            </a:br>
            <a:r>
              <a:rPr lang="en-US" altLang="ja-JP" sz="2800" dirty="0" smtClean="0">
                <a:solidFill>
                  <a:srgbClr val="00B050"/>
                </a:solidFill>
              </a:rPr>
              <a:t>  O(OUT) time &amp; O(1) working space)</a:t>
            </a:r>
            <a:endParaRPr kumimoji="1" lang="en-US" altLang="ja-JP" sz="2800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For Advanced Operations…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>
                <a:solidFill>
                  <a:schemeClr val="bg2"/>
                </a:solidFill>
              </a:rPr>
              <a:t>Actually we add a little more information on each SRED node</a:t>
            </a:r>
          </a:p>
          <a:p>
            <a:pPr lvl="1"/>
            <a:r>
              <a:rPr lang="en-US" altLang="ja-JP" dirty="0" smtClean="0">
                <a:solidFill>
                  <a:schemeClr val="bg2"/>
                </a:solidFill>
              </a:rPr>
              <a:t>“Type”</a:t>
            </a:r>
          </a:p>
          <a:p>
            <a:pPr lvl="1"/>
            <a:r>
              <a:rPr kumimoji="1" lang="en-US" altLang="ja-JP" dirty="0" smtClean="0">
                <a:solidFill>
                  <a:schemeClr val="bg2"/>
                </a:solidFill>
              </a:rPr>
              <a:t>“Origin”</a:t>
            </a:r>
            <a:endParaRPr kumimoji="1" lang="ja-JP" altLang="en-US" dirty="0">
              <a:solidFill>
                <a:schemeClr val="bg2"/>
              </a:solidFill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3714744" y="3214686"/>
            <a:ext cx="5429256" cy="3643314"/>
            <a:chOff x="3714744" y="3214686"/>
            <a:chExt cx="5429256" cy="3643314"/>
          </a:xfrm>
        </p:grpSpPr>
        <p:sp>
          <p:nvSpPr>
            <p:cNvPr id="8" name="角丸四角形吹き出し 7"/>
            <p:cNvSpPr/>
            <p:nvPr/>
          </p:nvSpPr>
          <p:spPr>
            <a:xfrm>
              <a:off x="3714744" y="3214686"/>
              <a:ext cx="5429256" cy="3643314"/>
            </a:xfrm>
            <a:prstGeom prst="wedgeRoundRectCallout">
              <a:avLst>
                <a:gd name="adj1" fmla="val -68953"/>
                <a:gd name="adj2" fmla="val -7048"/>
                <a:gd name="adj3" fmla="val 16667"/>
              </a:avLst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lang="en-US" altLang="ja-JP" b="1" dirty="0" smtClean="0">
                  <a:solidFill>
                    <a:schemeClr val="tx2">
                      <a:lumMod val="60000"/>
                      <a:lumOff val="40000"/>
                    </a:schemeClr>
                  </a:solidFill>
                </a:rPr>
                <a:t>We Use</a:t>
              </a:r>
              <a:endParaRPr kumimoji="1" lang="ja-JP" altLang="en-US" b="1" dirty="0">
                <a:solidFill>
                  <a:schemeClr val="tx2">
                    <a:lumMod val="60000"/>
                    <a:lumOff val="40000"/>
                  </a:schemeClr>
                </a:solidFill>
              </a:endParaRPr>
            </a:p>
          </p:txBody>
        </p:sp>
        <p:sp>
          <p:nvSpPr>
            <p:cNvPr id="9" name="円/楕円 8"/>
            <p:cNvSpPr/>
            <p:nvPr/>
          </p:nvSpPr>
          <p:spPr>
            <a:xfrm>
              <a:off x="5357818" y="3273327"/>
              <a:ext cx="1285884" cy="7986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kumimoji="1" lang="en-US" altLang="ja-JP" sz="5400" dirty="0" smtClean="0">
                  <a:solidFill>
                    <a:schemeClr val="bg2"/>
                  </a:solidFill>
                </a:rPr>
                <a:t>*</a:t>
              </a:r>
              <a:endParaRPr kumimoji="1" lang="ja-JP" altLang="en-US" sz="4800" dirty="0">
                <a:solidFill>
                  <a:schemeClr val="bg2"/>
                </a:solidFill>
              </a:endParaRPr>
            </a:p>
          </p:txBody>
        </p:sp>
        <p:sp>
          <p:nvSpPr>
            <p:cNvPr id="10" name="円/楕円 9"/>
            <p:cNvSpPr/>
            <p:nvPr/>
          </p:nvSpPr>
          <p:spPr>
            <a:xfrm>
              <a:off x="3857620" y="4441929"/>
              <a:ext cx="2071702" cy="7986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bg2"/>
                  </a:solidFill>
                </a:rPr>
                <a:t>{(v2,</a:t>
              </a:r>
              <a:r>
                <a:rPr kumimoji="1" lang="ja-JP" altLang="en-US" sz="2400" dirty="0" smtClean="0">
                  <a:solidFill>
                    <a:schemeClr val="bg2"/>
                  </a:solidFill>
                </a:rPr>
                <a:t>⊥</a:t>
              </a:r>
              <a:r>
                <a:rPr kumimoji="1" lang="en-US" altLang="ja-JP" sz="2400" dirty="0" smtClean="0">
                  <a:solidFill>
                    <a:schemeClr val="bg2"/>
                  </a:solidFill>
                </a:rPr>
                <a:t>)}</a:t>
              </a:r>
            </a:p>
            <a:p>
              <a:pPr algn="ctr"/>
              <a:r>
                <a:rPr lang="en-US" altLang="ja-JP" sz="1600" dirty="0" smtClean="0">
                  <a:solidFill>
                    <a:schemeClr val="bg2"/>
                  </a:solidFill>
                </a:rPr>
                <a:t> </a:t>
              </a:r>
              <a:endParaRPr kumimoji="1" lang="en-US" altLang="ja-JP" sz="2400" dirty="0" smtClean="0">
                <a:solidFill>
                  <a:schemeClr val="bg2"/>
                </a:solidFill>
              </a:endParaRPr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5857885" y="4929198"/>
              <a:ext cx="941522" cy="7986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ja-JP" altLang="en-US" sz="3600" dirty="0" smtClean="0">
                  <a:solidFill>
                    <a:schemeClr val="bg2"/>
                  </a:solidFill>
                </a:rPr>
                <a:t>∪</a:t>
              </a:r>
              <a:endParaRPr lang="en-US" altLang="ja-JP" sz="3600" dirty="0" smtClean="0">
                <a:solidFill>
                  <a:schemeClr val="bg2"/>
                </a:solidFill>
              </a:endParaRPr>
            </a:p>
            <a:p>
              <a:pPr algn="ctr"/>
              <a:r>
                <a:rPr kumimoji="1" lang="en-US" altLang="ja-JP" sz="2000" dirty="0" smtClean="0">
                  <a:solidFill>
                    <a:schemeClr val="bg2"/>
                  </a:solidFill>
                </a:rPr>
                <a:t> </a:t>
              </a:r>
              <a:endParaRPr kumimoji="1" lang="ja-JP" altLang="en-US" sz="3600" dirty="0">
                <a:solidFill>
                  <a:schemeClr val="bg2"/>
                </a:solidFill>
              </a:endParaRPr>
            </a:p>
          </p:txBody>
        </p:sp>
        <p:sp>
          <p:nvSpPr>
            <p:cNvPr id="12" name="円/楕円 11"/>
            <p:cNvSpPr/>
            <p:nvPr/>
          </p:nvSpPr>
          <p:spPr>
            <a:xfrm>
              <a:off x="4786345" y="5929330"/>
              <a:ext cx="2025859" cy="7986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bg2"/>
                  </a:solidFill>
                </a:rPr>
                <a:t>{(</a:t>
              </a:r>
              <a:r>
                <a:rPr kumimoji="1" lang="ja-JP" altLang="en-US" sz="2400" dirty="0" smtClean="0">
                  <a:solidFill>
                    <a:schemeClr val="bg2"/>
                  </a:solidFill>
                </a:rPr>
                <a:t>⊥</a:t>
              </a:r>
              <a:r>
                <a:rPr lang="en-US" altLang="ja-JP" sz="2400" dirty="0" smtClean="0">
                  <a:solidFill>
                    <a:schemeClr val="bg2"/>
                  </a:solidFill>
                </a:rPr>
                <a:t>,v4</a:t>
              </a:r>
              <a:r>
                <a:rPr kumimoji="1" lang="en-US" altLang="ja-JP" sz="2400" dirty="0" smtClean="0">
                  <a:solidFill>
                    <a:schemeClr val="bg2"/>
                  </a:solidFill>
                </a:rPr>
                <a:t>)}</a:t>
              </a:r>
            </a:p>
            <a:p>
              <a:pPr algn="ctr"/>
              <a:r>
                <a:rPr kumimoji="1" lang="en-US" altLang="ja-JP" sz="1000" dirty="0" smtClean="0">
                  <a:solidFill>
                    <a:schemeClr val="bg2"/>
                  </a:solidFill>
                </a:rPr>
                <a:t> </a:t>
              </a:r>
              <a:endParaRPr kumimoji="1" lang="en-US" altLang="ja-JP" sz="2400" dirty="0" smtClean="0">
                <a:solidFill>
                  <a:schemeClr val="bg2"/>
                </a:solidFill>
              </a:endParaRPr>
            </a:p>
            <a:p>
              <a:pPr algn="ctr"/>
              <a:r>
                <a:rPr kumimoji="1" lang="en-US" altLang="ja-JP" sz="1200" dirty="0" smtClean="0">
                  <a:solidFill>
                    <a:schemeClr val="bg2"/>
                  </a:solidFill>
                </a:rPr>
                <a:t> </a:t>
              </a:r>
              <a:endParaRPr kumimoji="1" lang="ja-JP" altLang="en-US" sz="1200" dirty="0">
                <a:solidFill>
                  <a:schemeClr val="bg2"/>
                </a:solidFill>
              </a:endParaRPr>
            </a:p>
          </p:txBody>
        </p:sp>
        <p:sp>
          <p:nvSpPr>
            <p:cNvPr id="13" name="円/楕円 12"/>
            <p:cNvSpPr/>
            <p:nvPr/>
          </p:nvSpPr>
          <p:spPr>
            <a:xfrm>
              <a:off x="6929486" y="5929330"/>
              <a:ext cx="2071670" cy="7986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bg2"/>
                  </a:solidFill>
                </a:rPr>
                <a:t>{(</a:t>
              </a:r>
              <a:r>
                <a:rPr kumimoji="1" lang="ja-JP" altLang="en-US" sz="2400" dirty="0" smtClean="0">
                  <a:solidFill>
                    <a:schemeClr val="bg2"/>
                  </a:solidFill>
                </a:rPr>
                <a:t>⊥</a:t>
              </a:r>
              <a:r>
                <a:rPr kumimoji="1" lang="en-US" altLang="ja-JP" sz="2400" dirty="0" smtClean="0">
                  <a:solidFill>
                    <a:schemeClr val="bg2"/>
                  </a:solidFill>
                </a:rPr>
                <a:t>,v5)}</a:t>
              </a:r>
            </a:p>
            <a:p>
              <a:pPr algn="ctr"/>
              <a:r>
                <a:rPr lang="en-US" altLang="ja-JP" sz="1400" dirty="0" smtClean="0">
                  <a:solidFill>
                    <a:schemeClr val="bg2"/>
                  </a:solidFill>
                </a:rPr>
                <a:t> </a:t>
              </a:r>
              <a:endParaRPr kumimoji="1" lang="ja-JP" altLang="en-US" sz="2400" dirty="0">
                <a:solidFill>
                  <a:schemeClr val="bg2"/>
                </a:solidFill>
              </a:endParaRPr>
            </a:p>
          </p:txBody>
        </p:sp>
        <p:cxnSp>
          <p:nvCxnSpPr>
            <p:cNvPr id="14" name="直線コネクタ 13"/>
            <p:cNvCxnSpPr>
              <a:stCxn id="9" idx="3"/>
              <a:endCxn id="10" idx="0"/>
            </p:cNvCxnSpPr>
            <p:nvPr/>
          </p:nvCxnSpPr>
          <p:spPr>
            <a:xfrm rot="5400000">
              <a:off x="4976331" y="3872128"/>
              <a:ext cx="486941" cy="652660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>
              <a:stCxn id="9" idx="5"/>
              <a:endCxn id="18" idx="0"/>
            </p:cNvCxnSpPr>
            <p:nvPr/>
          </p:nvCxnSpPr>
          <p:spPr>
            <a:xfrm rot="16200000" flipH="1">
              <a:off x="6648605" y="3761772"/>
              <a:ext cx="188392" cy="574824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>
              <a:stCxn id="12" idx="0"/>
              <a:endCxn id="11" idx="3"/>
            </p:cNvCxnSpPr>
            <p:nvPr/>
          </p:nvCxnSpPr>
          <p:spPr>
            <a:xfrm rot="5400000" flipH="1" flipV="1">
              <a:off x="5738286" y="5671849"/>
              <a:ext cx="318471" cy="196493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>
              <a:stCxn id="13" idx="0"/>
              <a:endCxn id="11" idx="5"/>
            </p:cNvCxnSpPr>
            <p:nvPr/>
          </p:nvCxnSpPr>
          <p:spPr>
            <a:xfrm rot="16200000" flipV="1">
              <a:off x="7154188" y="5118196"/>
              <a:ext cx="318471" cy="1303797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円/楕円 17"/>
            <p:cNvSpPr/>
            <p:nvPr/>
          </p:nvSpPr>
          <p:spPr>
            <a:xfrm>
              <a:off x="6630905" y="4143380"/>
              <a:ext cx="798615" cy="7986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kumimoji="1" lang="ja-JP" altLang="en-US" sz="3600" dirty="0" smtClean="0">
                  <a:solidFill>
                    <a:schemeClr val="bg2"/>
                  </a:solidFill>
                </a:rPr>
                <a:t>∪</a:t>
              </a:r>
              <a:endParaRPr kumimoji="1" lang="en-US" altLang="ja-JP" sz="3600" dirty="0" smtClean="0">
                <a:solidFill>
                  <a:schemeClr val="bg2"/>
                </a:solidFill>
              </a:endParaRPr>
            </a:p>
            <a:p>
              <a:pPr algn="ctr"/>
              <a:r>
                <a:rPr lang="en-US" altLang="ja-JP" sz="2000" dirty="0" smtClean="0">
                  <a:solidFill>
                    <a:schemeClr val="bg2"/>
                  </a:solidFill>
                </a:rPr>
                <a:t> </a:t>
              </a:r>
              <a:endParaRPr kumimoji="1" lang="ja-JP" altLang="en-US" sz="4800" dirty="0">
                <a:solidFill>
                  <a:schemeClr val="bg2"/>
                </a:solidFill>
              </a:endParaRPr>
            </a:p>
          </p:txBody>
        </p:sp>
        <p:sp>
          <p:nvSpPr>
            <p:cNvPr id="19" name="円/楕円 18"/>
            <p:cNvSpPr/>
            <p:nvPr/>
          </p:nvSpPr>
          <p:spPr>
            <a:xfrm>
              <a:off x="6929485" y="4929198"/>
              <a:ext cx="2071670" cy="798615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dirty="0" smtClean="0">
                  <a:solidFill>
                    <a:schemeClr val="bg2"/>
                  </a:solidFill>
                </a:rPr>
                <a:t>{(</a:t>
              </a:r>
              <a:r>
                <a:rPr kumimoji="1" lang="ja-JP" altLang="en-US" sz="2400" dirty="0" smtClean="0">
                  <a:solidFill>
                    <a:schemeClr val="bg2"/>
                  </a:solidFill>
                </a:rPr>
                <a:t>⊥</a:t>
              </a:r>
              <a:r>
                <a:rPr kumimoji="1" lang="en-US" altLang="ja-JP" sz="2400" dirty="0" smtClean="0">
                  <a:solidFill>
                    <a:schemeClr val="bg2"/>
                  </a:solidFill>
                </a:rPr>
                <a:t>,v3)}</a:t>
              </a:r>
            </a:p>
            <a:p>
              <a:pPr algn="ctr"/>
              <a:endParaRPr kumimoji="1" lang="ja-JP" altLang="en-US" sz="1600" dirty="0">
                <a:solidFill>
                  <a:schemeClr val="bg2"/>
                </a:solidFill>
              </a:endParaRPr>
            </a:p>
          </p:txBody>
        </p:sp>
        <p:cxnSp>
          <p:nvCxnSpPr>
            <p:cNvPr id="20" name="直線コネクタ 19"/>
            <p:cNvCxnSpPr>
              <a:stCxn id="19" idx="0"/>
              <a:endCxn id="18" idx="5"/>
            </p:cNvCxnSpPr>
            <p:nvPr/>
          </p:nvCxnSpPr>
          <p:spPr>
            <a:xfrm rot="16200000" flipV="1">
              <a:off x="7586865" y="4550742"/>
              <a:ext cx="104157" cy="652755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>
              <a:stCxn id="18" idx="3"/>
              <a:endCxn id="11" idx="0"/>
            </p:cNvCxnSpPr>
            <p:nvPr/>
          </p:nvCxnSpPr>
          <p:spPr>
            <a:xfrm rot="5400000">
              <a:off x="6486175" y="4667512"/>
              <a:ext cx="104157" cy="419214"/>
            </a:xfrm>
            <a:prstGeom prst="line">
              <a:avLst/>
            </a:prstGeom>
            <a:ln w="28575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円/楕円 21"/>
          <p:cNvSpPr/>
          <p:nvPr/>
        </p:nvSpPr>
        <p:spPr>
          <a:xfrm>
            <a:off x="1195052" y="4429132"/>
            <a:ext cx="642943" cy="6429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bg2"/>
                </a:solidFill>
              </a:rPr>
              <a:t>B</a:t>
            </a:r>
            <a:endParaRPr kumimoji="1" lang="ja-JP" altLang="en-US" sz="2400" dirty="0">
              <a:solidFill>
                <a:schemeClr val="bg2"/>
              </a:solidFill>
            </a:endParaRPr>
          </a:p>
        </p:txBody>
      </p:sp>
      <p:sp>
        <p:nvSpPr>
          <p:cNvPr id="23" name="円/楕円 22"/>
          <p:cNvSpPr/>
          <p:nvPr/>
        </p:nvSpPr>
        <p:spPr>
          <a:xfrm>
            <a:off x="571471" y="5286387"/>
            <a:ext cx="642943" cy="6429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bg2"/>
                </a:solidFill>
              </a:rPr>
              <a:t>L</a:t>
            </a:r>
            <a:endParaRPr kumimoji="1" lang="ja-JP" altLang="en-US" sz="2400" dirty="0">
              <a:solidFill>
                <a:schemeClr val="bg2"/>
              </a:solidFill>
            </a:endParaRPr>
          </a:p>
        </p:txBody>
      </p:sp>
      <p:sp>
        <p:nvSpPr>
          <p:cNvPr id="24" name="円/楕円 23"/>
          <p:cNvSpPr/>
          <p:nvPr/>
        </p:nvSpPr>
        <p:spPr>
          <a:xfrm>
            <a:off x="1785918" y="5260795"/>
            <a:ext cx="668535" cy="66853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bg2"/>
                </a:solidFill>
              </a:rPr>
              <a:t>B</a:t>
            </a:r>
            <a:endParaRPr kumimoji="1" lang="ja-JP" altLang="en-US" sz="2400" dirty="0">
              <a:solidFill>
                <a:schemeClr val="bg2"/>
              </a:solidFill>
            </a:endParaRPr>
          </a:p>
        </p:txBody>
      </p:sp>
      <p:sp>
        <p:nvSpPr>
          <p:cNvPr id="25" name="円/楕円 24"/>
          <p:cNvSpPr/>
          <p:nvPr/>
        </p:nvSpPr>
        <p:spPr>
          <a:xfrm>
            <a:off x="1201619" y="6072206"/>
            <a:ext cx="642942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bg2"/>
                </a:solidFill>
              </a:rPr>
              <a:t>L</a:t>
            </a:r>
            <a:endParaRPr kumimoji="1" lang="ja-JP" altLang="en-US" sz="2400" dirty="0">
              <a:solidFill>
                <a:schemeClr val="bg2"/>
              </a:solidFill>
            </a:endParaRPr>
          </a:p>
        </p:txBody>
      </p:sp>
      <p:sp>
        <p:nvSpPr>
          <p:cNvPr id="26" name="円/楕円 25"/>
          <p:cNvSpPr/>
          <p:nvPr/>
        </p:nvSpPr>
        <p:spPr>
          <a:xfrm>
            <a:off x="2416937" y="6059409"/>
            <a:ext cx="655739" cy="6557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bg2"/>
                </a:solidFill>
              </a:rPr>
              <a:t>L</a:t>
            </a:r>
            <a:endParaRPr kumimoji="1" lang="ja-JP" altLang="en-US" sz="2400" dirty="0">
              <a:solidFill>
                <a:schemeClr val="bg2"/>
              </a:solidFill>
            </a:endParaRPr>
          </a:p>
        </p:txBody>
      </p:sp>
      <p:cxnSp>
        <p:nvCxnSpPr>
          <p:cNvPr id="27" name="直線コネクタ 26"/>
          <p:cNvCxnSpPr>
            <a:stCxn id="22" idx="3"/>
            <a:endCxn id="23" idx="0"/>
          </p:cNvCxnSpPr>
          <p:nvPr/>
        </p:nvCxnSpPr>
        <p:spPr>
          <a:xfrm rot="5400000">
            <a:off x="936842" y="4934019"/>
            <a:ext cx="308469" cy="396266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>
            <a:stCxn id="22" idx="5"/>
            <a:endCxn id="24" idx="0"/>
          </p:cNvCxnSpPr>
          <p:nvPr/>
        </p:nvCxnSpPr>
        <p:spPr>
          <a:xfrm rot="16200000" flipH="1">
            <a:off x="1790574" y="4931182"/>
            <a:ext cx="282877" cy="376348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>
            <a:stCxn id="25" idx="0"/>
            <a:endCxn id="24" idx="3"/>
          </p:cNvCxnSpPr>
          <p:nvPr/>
        </p:nvCxnSpPr>
        <p:spPr>
          <a:xfrm rot="5400000" flipH="1" flipV="1">
            <a:off x="1583066" y="5771450"/>
            <a:ext cx="240781" cy="360733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>
            <a:stCxn id="26" idx="0"/>
            <a:endCxn id="24" idx="5"/>
          </p:cNvCxnSpPr>
          <p:nvPr/>
        </p:nvCxnSpPr>
        <p:spPr>
          <a:xfrm rot="16200000" flipV="1">
            <a:off x="2436686" y="5751287"/>
            <a:ext cx="227984" cy="388259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1571604" y="4506327"/>
            <a:ext cx="805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00B050"/>
                </a:solidFill>
              </a:rPr>
              <a:t>←</a:t>
            </a:r>
            <a:r>
              <a:rPr kumimoji="1" lang="en-US" altLang="ja-JP" sz="2400" b="1" dirty="0" smtClean="0">
                <a:solidFill>
                  <a:srgbClr val="00B050"/>
                </a:solidFill>
              </a:rPr>
              <a:t>v</a:t>
            </a:r>
            <a:r>
              <a:rPr lang="en-US" altLang="ja-JP" sz="2400" b="1" baseline="-25000" dirty="0" smtClean="0">
                <a:solidFill>
                  <a:srgbClr val="00B050"/>
                </a:solidFill>
              </a:rPr>
              <a:t>1</a:t>
            </a:r>
            <a:endParaRPr kumimoji="1" lang="ja-JP" altLang="en-US" sz="1600" b="1" dirty="0">
              <a:solidFill>
                <a:srgbClr val="00B050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000100" y="5396227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00B050"/>
                </a:solidFill>
              </a:rPr>
              <a:t>←</a:t>
            </a:r>
            <a:r>
              <a:rPr kumimoji="1" lang="en-US" altLang="ja-JP" sz="2400" b="1" dirty="0" smtClean="0">
                <a:solidFill>
                  <a:srgbClr val="00B050"/>
                </a:solidFill>
              </a:rPr>
              <a:t>v</a:t>
            </a:r>
            <a:r>
              <a:rPr lang="en-US" altLang="ja-JP" sz="2400" b="1" baseline="-25000" dirty="0" smtClean="0">
                <a:solidFill>
                  <a:srgbClr val="00B050"/>
                </a:solidFill>
              </a:rPr>
              <a:t>2</a:t>
            </a:r>
            <a:endParaRPr kumimoji="1" lang="ja-JP" altLang="en-US" sz="1600" b="1" dirty="0">
              <a:solidFill>
                <a:srgbClr val="00B050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214546" y="5357826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00B050"/>
                </a:solidFill>
              </a:rPr>
              <a:t>←</a:t>
            </a:r>
            <a:r>
              <a:rPr kumimoji="1" lang="en-US" altLang="ja-JP" sz="2400" b="1" dirty="0" smtClean="0">
                <a:solidFill>
                  <a:srgbClr val="00B050"/>
                </a:solidFill>
              </a:rPr>
              <a:t>v</a:t>
            </a:r>
            <a:r>
              <a:rPr lang="en-US" altLang="ja-JP" sz="2400" b="1" baseline="-25000" dirty="0" smtClean="0">
                <a:solidFill>
                  <a:srgbClr val="00B050"/>
                </a:solidFill>
              </a:rPr>
              <a:t>3</a:t>
            </a:r>
            <a:endParaRPr kumimoji="1" lang="ja-JP" altLang="en-US" sz="1600" b="1" dirty="0">
              <a:solidFill>
                <a:srgbClr val="00B050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571604" y="6182045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00B050"/>
                </a:solidFill>
              </a:rPr>
              <a:t>←</a:t>
            </a:r>
            <a:r>
              <a:rPr kumimoji="1" lang="en-US" altLang="ja-JP" sz="2400" b="1" dirty="0" smtClean="0">
                <a:solidFill>
                  <a:srgbClr val="00B050"/>
                </a:solidFill>
              </a:rPr>
              <a:t>v</a:t>
            </a:r>
            <a:r>
              <a:rPr lang="en-US" altLang="ja-JP" sz="2400" b="1" baseline="-25000" dirty="0" smtClean="0">
                <a:solidFill>
                  <a:srgbClr val="00B050"/>
                </a:solidFill>
              </a:rPr>
              <a:t>4</a:t>
            </a:r>
            <a:endParaRPr kumimoji="1" lang="ja-JP" altLang="en-US" sz="1600" b="1" dirty="0">
              <a:solidFill>
                <a:srgbClr val="00B050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786924" y="6110607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>
                <a:solidFill>
                  <a:srgbClr val="00B050"/>
                </a:solidFill>
              </a:rPr>
              <a:t>←</a:t>
            </a:r>
            <a:r>
              <a:rPr kumimoji="1" lang="en-US" altLang="ja-JP" sz="2400" b="1" dirty="0" smtClean="0">
                <a:solidFill>
                  <a:srgbClr val="00B050"/>
                </a:solidFill>
              </a:rPr>
              <a:t>v</a:t>
            </a:r>
            <a:r>
              <a:rPr lang="en-US" altLang="ja-JP" sz="2400" b="1" baseline="-25000" dirty="0" smtClean="0">
                <a:solidFill>
                  <a:srgbClr val="00B050"/>
                </a:solidFill>
              </a:rPr>
              <a:t>5</a:t>
            </a:r>
            <a:endParaRPr kumimoji="1" lang="ja-JP" altLang="en-US" sz="1600" b="1" dirty="0">
              <a:solidFill>
                <a:srgbClr val="00B050"/>
              </a:solidFill>
            </a:endParaRPr>
          </a:p>
        </p:txBody>
      </p:sp>
      <p:grpSp>
        <p:nvGrpSpPr>
          <p:cNvPr id="43" name="グループ化 42"/>
          <p:cNvGrpSpPr/>
          <p:nvPr/>
        </p:nvGrpSpPr>
        <p:grpSpPr>
          <a:xfrm>
            <a:off x="4500562" y="3702610"/>
            <a:ext cx="4000528" cy="3012538"/>
            <a:chOff x="4500562" y="3774048"/>
            <a:chExt cx="4000528" cy="3012538"/>
          </a:xfrm>
        </p:grpSpPr>
        <p:sp>
          <p:nvSpPr>
            <p:cNvPr id="36" name="テキスト ボックス 35"/>
            <p:cNvSpPr txBox="1"/>
            <p:nvPr/>
          </p:nvSpPr>
          <p:spPr>
            <a:xfrm>
              <a:off x="5624209" y="3774048"/>
              <a:ext cx="8766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b="1" dirty="0" smtClean="0">
                  <a:solidFill>
                    <a:srgbClr val="FF0000"/>
                  </a:solidFill>
                </a:rPr>
                <a:t>11 </a:t>
              </a:r>
              <a:r>
                <a:rPr kumimoji="1" lang="en-US" altLang="ja-JP" b="1" dirty="0" smtClean="0">
                  <a:solidFill>
                    <a:srgbClr val="FF0000"/>
                  </a:solidFill>
                </a:rPr>
                <a:t>v</a:t>
              </a:r>
              <a:r>
                <a:rPr lang="en-US" altLang="ja-JP" b="1" baseline="-25000" dirty="0" smtClean="0">
                  <a:solidFill>
                    <a:srgbClr val="FF0000"/>
                  </a:solidFill>
                </a:rPr>
                <a:t>1</a:t>
              </a:r>
              <a:endParaRPr kumimoji="1" lang="ja-JP" alt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4500562" y="4917056"/>
              <a:ext cx="8766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b="1" dirty="0" smtClean="0">
                  <a:solidFill>
                    <a:srgbClr val="FF0000"/>
                  </a:solidFill>
                </a:rPr>
                <a:t>10 </a:t>
              </a:r>
              <a:r>
                <a:rPr kumimoji="1" lang="en-US" altLang="ja-JP" b="1" dirty="0" smtClean="0">
                  <a:solidFill>
                    <a:srgbClr val="FF0000"/>
                  </a:solidFill>
                </a:rPr>
                <a:t>v</a:t>
              </a:r>
              <a:r>
                <a:rPr lang="en-US" altLang="ja-JP" b="1" baseline="-25000" dirty="0" smtClean="0">
                  <a:solidFill>
                    <a:srgbClr val="FF0000"/>
                  </a:solidFill>
                </a:rPr>
                <a:t>2</a:t>
              </a:r>
              <a:endParaRPr kumimoji="1" lang="ja-JP" alt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7572396" y="5429264"/>
              <a:ext cx="8766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b="1" dirty="0" smtClean="0">
                  <a:solidFill>
                    <a:srgbClr val="FF0000"/>
                  </a:solidFill>
                </a:rPr>
                <a:t>01 </a:t>
              </a:r>
              <a:r>
                <a:rPr kumimoji="1" lang="en-US" altLang="ja-JP" b="1" dirty="0" smtClean="0">
                  <a:solidFill>
                    <a:srgbClr val="FF0000"/>
                  </a:solidFill>
                </a:rPr>
                <a:t>v</a:t>
              </a:r>
              <a:r>
                <a:rPr lang="en-US" altLang="ja-JP" b="1" baseline="-25000" dirty="0" smtClean="0">
                  <a:solidFill>
                    <a:srgbClr val="FF0000"/>
                  </a:solidFill>
                </a:rPr>
                <a:t>3</a:t>
              </a:r>
              <a:endParaRPr kumimoji="1" lang="ja-JP" alt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6643702" y="4572008"/>
              <a:ext cx="8766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b="1" dirty="0" smtClean="0">
                  <a:solidFill>
                    <a:srgbClr val="FF0000"/>
                  </a:solidFill>
                </a:rPr>
                <a:t>01 </a:t>
              </a:r>
              <a:r>
                <a:rPr kumimoji="1" lang="en-US" altLang="ja-JP" b="1" dirty="0" smtClean="0">
                  <a:solidFill>
                    <a:srgbClr val="FF0000"/>
                  </a:solidFill>
                </a:rPr>
                <a:t>v</a:t>
              </a:r>
              <a:r>
                <a:rPr lang="en-US" altLang="ja-JP" b="1" baseline="-25000" dirty="0" smtClean="0">
                  <a:solidFill>
                    <a:srgbClr val="FF0000"/>
                  </a:solidFill>
                </a:rPr>
                <a:t>3</a:t>
              </a:r>
              <a:endParaRPr kumimoji="1" lang="ja-JP" alt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5929322" y="5417122"/>
              <a:ext cx="8766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b="1" dirty="0" smtClean="0">
                  <a:solidFill>
                    <a:srgbClr val="FF0000"/>
                  </a:solidFill>
                </a:rPr>
                <a:t>01 </a:t>
              </a:r>
              <a:r>
                <a:rPr kumimoji="1" lang="en-US" altLang="ja-JP" b="1" dirty="0" smtClean="0">
                  <a:solidFill>
                    <a:srgbClr val="FF0000"/>
                  </a:solidFill>
                </a:rPr>
                <a:t>v</a:t>
              </a:r>
              <a:r>
                <a:rPr lang="en-US" altLang="ja-JP" b="1" baseline="-25000" dirty="0" smtClean="0">
                  <a:solidFill>
                    <a:srgbClr val="FF0000"/>
                  </a:solidFill>
                </a:rPr>
                <a:t>3</a:t>
              </a:r>
              <a:endParaRPr kumimoji="1" lang="ja-JP" alt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5357818" y="6417254"/>
              <a:ext cx="8766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b="1" dirty="0" smtClean="0">
                  <a:solidFill>
                    <a:srgbClr val="FF0000"/>
                  </a:solidFill>
                </a:rPr>
                <a:t>01 </a:t>
              </a:r>
              <a:r>
                <a:rPr kumimoji="1" lang="en-US" altLang="ja-JP" b="1" dirty="0" smtClean="0">
                  <a:solidFill>
                    <a:srgbClr val="FF0000"/>
                  </a:solidFill>
                </a:rPr>
                <a:t>v</a:t>
              </a:r>
              <a:r>
                <a:rPr lang="en-US" altLang="ja-JP" b="1" baseline="-25000" dirty="0" smtClean="0">
                  <a:solidFill>
                    <a:srgbClr val="FF0000"/>
                  </a:solidFill>
                </a:rPr>
                <a:t>4</a:t>
              </a:r>
              <a:endParaRPr kumimoji="1" lang="ja-JP" altLang="en-US" sz="1200" b="1" dirty="0">
                <a:solidFill>
                  <a:srgbClr val="FF0000"/>
                </a:solidFill>
              </a:endParaRP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7624473" y="6417254"/>
              <a:ext cx="8766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b="1" dirty="0" smtClean="0">
                  <a:solidFill>
                    <a:srgbClr val="FF0000"/>
                  </a:solidFill>
                </a:rPr>
                <a:t>01 </a:t>
              </a:r>
              <a:r>
                <a:rPr kumimoji="1" lang="en-US" altLang="ja-JP" b="1" dirty="0" smtClean="0">
                  <a:solidFill>
                    <a:srgbClr val="FF0000"/>
                  </a:solidFill>
                </a:rPr>
                <a:t>v</a:t>
              </a:r>
              <a:r>
                <a:rPr lang="en-US" altLang="ja-JP" b="1" baseline="-25000" dirty="0" smtClean="0">
                  <a:solidFill>
                    <a:srgbClr val="FF0000"/>
                  </a:solidFill>
                </a:rPr>
                <a:t>5</a:t>
              </a:r>
              <a:endParaRPr kumimoji="1" lang="ja-JP" altLang="en-US" sz="1200" b="1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“Selection” on SRED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S</a:t>
            </a:r>
            <a:r>
              <a:rPr lang="en-US" altLang="ja-JP" baseline="-25000" dirty="0" smtClean="0"/>
              <a:t>[i:v]</a:t>
            </a:r>
            <a:r>
              <a:rPr lang="en-US" altLang="ja-JP" dirty="0" smtClean="0"/>
              <a:t> = {(v</a:t>
            </a:r>
            <a:r>
              <a:rPr lang="en-US" altLang="ja-JP" baseline="-25000" dirty="0" smtClean="0"/>
              <a:t>1</a:t>
            </a:r>
            <a:r>
              <a:rPr lang="en-US" altLang="ja-JP" dirty="0" smtClean="0"/>
              <a:t>,…,v</a:t>
            </a:r>
            <a:r>
              <a:rPr lang="en-US" altLang="ja-JP" baseline="-25000" dirty="0" smtClean="0"/>
              <a:t>i-1</a:t>
            </a:r>
            <a:r>
              <a:rPr lang="en-US" altLang="ja-JP" dirty="0" smtClean="0"/>
              <a:t>,v</a:t>
            </a:r>
            <a:r>
              <a:rPr lang="en-US" altLang="ja-JP" baseline="-25000" dirty="0" smtClean="0"/>
              <a:t>i+1</a:t>
            </a:r>
            <a:r>
              <a:rPr lang="en-US" altLang="ja-JP" dirty="0" smtClean="0"/>
              <a:t>,…,</a:t>
            </a:r>
            <a:r>
              <a:rPr lang="en-US" altLang="ja-JP" dirty="0" err="1" smtClean="0"/>
              <a:t>v</a:t>
            </a:r>
            <a:r>
              <a:rPr lang="en-US" altLang="ja-JP" baseline="-25000" dirty="0" err="1" smtClean="0"/>
              <a:t>n</a:t>
            </a:r>
            <a:r>
              <a:rPr lang="en-US" altLang="ja-JP" dirty="0" smtClean="0"/>
              <a:t>) |</a:t>
            </a:r>
            <a:br>
              <a:rPr lang="en-US" altLang="ja-JP" dirty="0" smtClean="0"/>
            </a:br>
            <a:r>
              <a:rPr lang="en-US" altLang="ja-JP" dirty="0" smtClean="0"/>
              <a:t>              (v</a:t>
            </a:r>
            <a:r>
              <a:rPr lang="en-US" altLang="ja-JP" baseline="-25000" dirty="0" smtClean="0"/>
              <a:t>1</a:t>
            </a:r>
            <a:r>
              <a:rPr lang="en-US" altLang="ja-JP" dirty="0" smtClean="0"/>
              <a:t>,…,v</a:t>
            </a:r>
            <a:r>
              <a:rPr lang="en-US" altLang="ja-JP" baseline="-25000" dirty="0" smtClean="0"/>
              <a:t>i-1</a:t>
            </a:r>
            <a:r>
              <a:rPr lang="en-US" altLang="ja-JP" dirty="0" smtClean="0"/>
              <a:t>,  v,  v</a:t>
            </a:r>
            <a:r>
              <a:rPr lang="en-US" altLang="ja-JP" baseline="-25000" dirty="0" smtClean="0"/>
              <a:t>i+1</a:t>
            </a:r>
            <a:r>
              <a:rPr lang="en-US" altLang="ja-JP" dirty="0" smtClean="0"/>
              <a:t>,…,</a:t>
            </a:r>
            <a:r>
              <a:rPr lang="en-US" altLang="ja-JP" dirty="0" err="1" smtClean="0"/>
              <a:t>v</a:t>
            </a:r>
            <a:r>
              <a:rPr lang="en-US" altLang="ja-JP" baseline="-25000" dirty="0" err="1" smtClean="0"/>
              <a:t>n</a:t>
            </a:r>
            <a:r>
              <a:rPr lang="en-US" altLang="ja-JP" dirty="0" smtClean="0"/>
              <a:t>) </a:t>
            </a:r>
            <a:r>
              <a:rPr lang="ja-JP" altLang="en-US" dirty="0" smtClean="0"/>
              <a:t>∈</a:t>
            </a:r>
            <a:r>
              <a:rPr lang="en-US" altLang="ja-JP" dirty="0" smtClean="0"/>
              <a:t>S}</a:t>
            </a:r>
          </a:p>
          <a:p>
            <a:pPr lvl="1"/>
            <a:r>
              <a:rPr lang="en-US" altLang="ja-JP" dirty="0" smtClean="0">
                <a:solidFill>
                  <a:srgbClr val="00B050"/>
                </a:solidFill>
              </a:rPr>
              <a:t>Again, Simple Recursion!</a:t>
            </a:r>
          </a:p>
          <a:p>
            <a:pPr lvl="1"/>
            <a:r>
              <a:rPr lang="en-US" altLang="ja-JP" dirty="0" smtClean="0"/>
              <a:t>(S</a:t>
            </a:r>
            <a:r>
              <a:rPr lang="ja-JP" altLang="en-US" dirty="0" smtClean="0"/>
              <a:t>∪</a:t>
            </a:r>
            <a:r>
              <a:rPr lang="en-US" altLang="ja-JP" dirty="0" smtClean="0"/>
              <a:t>T)</a:t>
            </a:r>
            <a:r>
              <a:rPr lang="en-US" altLang="ja-JP" baseline="-25000" dirty="0" smtClean="0"/>
              <a:t> [i:v]</a:t>
            </a:r>
            <a:r>
              <a:rPr lang="en-US" altLang="ja-JP" dirty="0" smtClean="0"/>
              <a:t>         	= S</a:t>
            </a:r>
            <a:r>
              <a:rPr lang="en-US" altLang="ja-JP" baseline="-25000" dirty="0" smtClean="0"/>
              <a:t>[i:v]</a:t>
            </a:r>
            <a:r>
              <a:rPr lang="en-US" altLang="ja-JP" dirty="0" smtClean="0"/>
              <a:t> </a:t>
            </a:r>
            <a:r>
              <a:rPr lang="ja-JP" altLang="en-US" dirty="0" smtClean="0"/>
              <a:t>∪ </a:t>
            </a:r>
            <a:r>
              <a:rPr lang="en-US" altLang="ja-JP" dirty="0" smtClean="0"/>
              <a:t>T</a:t>
            </a:r>
            <a:r>
              <a:rPr lang="en-US" altLang="ja-JP" baseline="-25000" dirty="0" smtClean="0"/>
              <a:t>[i:v]</a:t>
            </a:r>
          </a:p>
          <a:p>
            <a:pPr lvl="1"/>
            <a:r>
              <a:rPr lang="en-US" altLang="ja-JP" dirty="0" smtClean="0"/>
              <a:t>(S</a:t>
            </a:r>
            <a:r>
              <a:rPr lang="en-US" altLang="ja-JP" baseline="30000" dirty="0" smtClean="0">
                <a:solidFill>
                  <a:srgbClr val="FF0000"/>
                </a:solidFill>
              </a:rPr>
              <a:t>t1,u1</a:t>
            </a:r>
            <a:r>
              <a:rPr lang="en-US" altLang="ja-JP" dirty="0" smtClean="0"/>
              <a:t> * T</a:t>
            </a:r>
            <a:r>
              <a:rPr lang="en-US" altLang="ja-JP" baseline="30000" dirty="0" smtClean="0">
                <a:solidFill>
                  <a:srgbClr val="FF0000"/>
                </a:solidFill>
              </a:rPr>
              <a:t>t2,v2</a:t>
            </a:r>
            <a:r>
              <a:rPr lang="en-US" altLang="ja-JP" dirty="0" smtClean="0"/>
              <a:t>)</a:t>
            </a:r>
            <a:r>
              <a:rPr lang="en-US" altLang="ja-JP" baseline="-25000" dirty="0" smtClean="0"/>
              <a:t>[i:v]</a:t>
            </a:r>
            <a:r>
              <a:rPr lang="en-US" altLang="ja-JP" dirty="0" smtClean="0"/>
              <a:t>	= S</a:t>
            </a:r>
            <a:r>
              <a:rPr lang="en-US" altLang="ja-JP" baseline="-25000" dirty="0" smtClean="0"/>
              <a:t>[i:v]</a:t>
            </a:r>
            <a:r>
              <a:rPr lang="en-US" altLang="ja-JP" baseline="30000" dirty="0" smtClean="0">
                <a:solidFill>
                  <a:srgbClr val="FF0000"/>
                </a:solidFill>
              </a:rPr>
              <a:t> </a:t>
            </a:r>
            <a:r>
              <a:rPr lang="en-US" altLang="ja-JP" dirty="0" smtClean="0"/>
              <a:t>* T  if </a:t>
            </a:r>
            <a:r>
              <a:rPr lang="en-US" altLang="ja-JP" dirty="0" err="1" smtClean="0"/>
              <a:t>i</a:t>
            </a:r>
            <a:r>
              <a:rPr lang="ja-JP" altLang="en-US" dirty="0" smtClean="0"/>
              <a:t>∈</a:t>
            </a:r>
            <a:r>
              <a:rPr lang="en-US" altLang="ja-JP" dirty="0" smtClean="0"/>
              <a:t>t1</a:t>
            </a:r>
            <a:br>
              <a:rPr lang="en-US" altLang="ja-JP" dirty="0" smtClean="0"/>
            </a:br>
            <a:r>
              <a:rPr lang="en-US" altLang="ja-JP" dirty="0" smtClean="0"/>
              <a:t>                        	= S</a:t>
            </a:r>
            <a:r>
              <a:rPr lang="en-US" altLang="ja-JP" baseline="30000" dirty="0" smtClean="0">
                <a:solidFill>
                  <a:srgbClr val="FF0000"/>
                </a:solidFill>
              </a:rPr>
              <a:t> </a:t>
            </a:r>
            <a:r>
              <a:rPr lang="en-US" altLang="ja-JP" dirty="0" smtClean="0"/>
              <a:t>* T</a:t>
            </a:r>
            <a:r>
              <a:rPr lang="en-US" altLang="ja-JP" baseline="-25000" dirty="0" smtClean="0"/>
              <a:t>[i:v]</a:t>
            </a:r>
            <a:r>
              <a:rPr lang="en-US" altLang="ja-JP" dirty="0" smtClean="0"/>
              <a:t>  if </a:t>
            </a:r>
            <a:r>
              <a:rPr lang="en-US" altLang="ja-JP" dirty="0" err="1" smtClean="0"/>
              <a:t>i</a:t>
            </a:r>
            <a:r>
              <a:rPr lang="ja-JP" altLang="en-US" dirty="0" smtClean="0"/>
              <a:t>∈</a:t>
            </a:r>
            <a:r>
              <a:rPr lang="en-US" altLang="ja-JP" dirty="0" smtClean="0"/>
              <a:t>t2</a:t>
            </a:r>
          </a:p>
          <a:p>
            <a:pPr lvl="1"/>
            <a:r>
              <a:rPr lang="en-US" altLang="ja-JP" dirty="0" err="1" smtClean="0"/>
              <a:t>S</a:t>
            </a:r>
            <a:r>
              <a:rPr lang="en-US" altLang="ja-JP" baseline="30000" dirty="0" err="1" smtClean="0">
                <a:solidFill>
                  <a:srgbClr val="FF0000"/>
                </a:solidFill>
              </a:rPr>
              <a:t>t,u</a:t>
            </a:r>
            <a:r>
              <a:rPr lang="en-US" altLang="ja-JP" dirty="0" smtClean="0"/>
              <a:t>[i:v] = {}  if v is not a descendant of </a:t>
            </a:r>
            <a:r>
              <a:rPr lang="en-US" altLang="ja-JP" dirty="0" smtClean="0">
                <a:solidFill>
                  <a:srgbClr val="FF0000"/>
                </a:solidFill>
              </a:rPr>
              <a:t>u</a:t>
            </a:r>
          </a:p>
          <a:p>
            <a:r>
              <a:rPr lang="en-US" altLang="ja-JP" dirty="0" smtClean="0">
                <a:solidFill>
                  <a:srgbClr val="00B050"/>
                </a:solidFill>
              </a:rPr>
              <a:t>Other operations are also easy as long as they interact well with</a:t>
            </a:r>
            <a:r>
              <a:rPr lang="ja-JP" altLang="en-US" dirty="0" smtClean="0">
                <a:solidFill>
                  <a:srgbClr val="00B050"/>
                </a:solidFill>
              </a:rPr>
              <a:t>∪</a:t>
            </a:r>
            <a:r>
              <a:rPr lang="en-US" altLang="ja-JP" dirty="0" smtClean="0">
                <a:solidFill>
                  <a:srgbClr val="00B050"/>
                </a:solidFill>
              </a:rPr>
              <a:t> and *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00232" y="177378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def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Comparison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838200" y="1671654"/>
            <a:ext cx="8020080" cy="4114800"/>
          </a:xfrm>
        </p:spPr>
        <p:txBody>
          <a:bodyPr/>
          <a:lstStyle/>
          <a:p>
            <a:r>
              <a:rPr lang="en-US" sz="2000" dirty="0" smtClean="0"/>
              <a:t>H. </a:t>
            </a:r>
            <a:r>
              <a:rPr lang="en-US" sz="2000" dirty="0" err="1" smtClean="0"/>
              <a:t>Meuss</a:t>
            </a:r>
            <a:r>
              <a:rPr lang="en-US" sz="2000" dirty="0" smtClean="0"/>
              <a:t>, K. U. Schulz, and F. </a:t>
            </a:r>
            <a:r>
              <a:rPr lang="en-US" sz="2000" dirty="0" err="1" smtClean="0"/>
              <a:t>Bry</a:t>
            </a:r>
            <a:r>
              <a:rPr lang="en-US" sz="2000" dirty="0" smtClean="0"/>
              <a:t>, </a:t>
            </a:r>
            <a:r>
              <a:rPr lang="en-US" altLang="ja-JP" sz="2000" dirty="0" smtClean="0"/>
              <a:t>“</a:t>
            </a:r>
            <a:r>
              <a:rPr lang="en-US" sz="2000" dirty="0" smtClean="0"/>
              <a:t>Towards Aggregated Answers for </a:t>
            </a:r>
            <a:r>
              <a:rPr lang="en-US" sz="2000" dirty="0" err="1" smtClean="0"/>
              <a:t>Semistructured</a:t>
            </a:r>
            <a:r>
              <a:rPr lang="en-US" sz="2000" dirty="0" smtClean="0"/>
              <a:t> Data”,  ICDT 2001</a:t>
            </a:r>
          </a:p>
          <a:p>
            <a:pPr lvl="1"/>
            <a:r>
              <a:rPr lang="en-US" sz="2000" dirty="0" smtClean="0"/>
              <a:t>Limited Expressiveness &lt; Regular</a:t>
            </a:r>
            <a:endParaRPr lang="en-US" altLang="ja-JP" sz="2000" dirty="0" smtClean="0"/>
          </a:p>
          <a:p>
            <a:r>
              <a:rPr lang="en-US" altLang="ja-JP" sz="2000" dirty="0" smtClean="0"/>
              <a:t>G. </a:t>
            </a:r>
            <a:r>
              <a:rPr lang="en-US" altLang="ja-JP" sz="2000" dirty="0" err="1" smtClean="0"/>
              <a:t>Bagan</a:t>
            </a:r>
            <a:r>
              <a:rPr lang="en-US" altLang="ja-JP" sz="2000" dirty="0" smtClean="0"/>
              <a:t>, “</a:t>
            </a:r>
            <a:r>
              <a:rPr lang="en-US" sz="2000" dirty="0" smtClean="0"/>
              <a:t>MSO Queries on Tree Decomposable Structures Are Computable with Linear Delay”, CSL 2006</a:t>
            </a:r>
          </a:p>
          <a:p>
            <a:pPr lvl="1"/>
            <a:r>
              <a:rPr lang="en-US" altLang="ja-JP" sz="2000" dirty="0" smtClean="0"/>
              <a:t>“Enumeration” only</a:t>
            </a:r>
            <a:endParaRPr lang="ja-JP" altLang="en-US" sz="1600" dirty="0" smtClean="0"/>
          </a:p>
          <a:p>
            <a:r>
              <a:rPr lang="en-US" altLang="ja-JP" sz="2000" dirty="0" smtClean="0"/>
              <a:t>B. </a:t>
            </a:r>
            <a:r>
              <a:rPr lang="en-US" altLang="ja-JP" sz="2000" dirty="0" err="1" smtClean="0"/>
              <a:t>Courcelle</a:t>
            </a:r>
            <a:r>
              <a:rPr lang="en-US" altLang="ja-JP" sz="2000" dirty="0" smtClean="0"/>
              <a:t>, </a:t>
            </a:r>
            <a:r>
              <a:rPr kumimoji="1" lang="en-US" altLang="ja-JP" sz="2000" dirty="0" smtClean="0"/>
              <a:t>“</a:t>
            </a:r>
            <a:r>
              <a:rPr lang="en-US" sz="2000" dirty="0" smtClean="0"/>
              <a:t>Linear Delay Enumeration and Monadic Second-Order Logic”, to appear in </a:t>
            </a:r>
            <a:r>
              <a:rPr lang="en-US" altLang="ja-JP" sz="2000" dirty="0" smtClean="0"/>
              <a:t>Discrete Applied Mathematics, 2009</a:t>
            </a:r>
          </a:p>
          <a:p>
            <a:pPr lvl="1"/>
            <a:r>
              <a:rPr lang="en-US" altLang="ja-JP" sz="2000" dirty="0" smtClean="0"/>
              <a:t>“Enumeration” only </a:t>
            </a:r>
          </a:p>
          <a:p>
            <a:pPr lvl="1"/>
            <a:r>
              <a:rPr lang="en-US" altLang="ja-JP" sz="2000" dirty="0" smtClean="0"/>
              <a:t>His “AND-OR-DAG” is quite similar to SRED (say, “*-</a:t>
            </a:r>
            <a:r>
              <a:rPr lang="ja-JP" altLang="en-US" sz="2000" dirty="0" smtClean="0"/>
              <a:t>∪</a:t>
            </a:r>
            <a:r>
              <a:rPr lang="en-US" altLang="ja-JP" sz="2000" dirty="0" smtClean="0"/>
              <a:t>-DAG”),</a:t>
            </a:r>
            <a:br>
              <a:rPr lang="en-US" altLang="ja-JP" sz="2000" dirty="0" smtClean="0"/>
            </a:br>
            <a:r>
              <a:rPr lang="en-US" altLang="ja-JP" sz="2000" dirty="0" smtClean="0"/>
              <a:t>but no clear set-theoretic meaning is assigned; hence it is not at all straightforward to derive other operations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like selection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85736"/>
            <a:ext cx="8534400" cy="1143000"/>
          </a:xfrm>
        </p:spPr>
        <p:txBody>
          <a:bodyPr/>
          <a:lstStyle/>
          <a:p>
            <a:r>
              <a:rPr lang="en-US" altLang="ja-JP" sz="3200" cap="small" dirty="0" smtClean="0"/>
              <a:t>Background</a:t>
            </a:r>
            <a:r>
              <a:rPr lang="en-US" altLang="ja-JP" cap="small" dirty="0" smtClean="0"/>
              <a:t/>
            </a:r>
            <a:br>
              <a:rPr lang="en-US" altLang="ja-JP" cap="small" dirty="0" smtClean="0"/>
            </a:br>
            <a:r>
              <a:rPr kumimoji="1" lang="en-US" altLang="ja-JP" dirty="0" smtClean="0"/>
              <a:t>N-</a:t>
            </a:r>
            <a:r>
              <a:rPr kumimoji="1" lang="en-US" altLang="ja-JP" dirty="0" err="1" smtClean="0"/>
              <a:t>ary</a:t>
            </a:r>
            <a:r>
              <a:rPr kumimoji="1" lang="en-US" altLang="ja-JP" dirty="0" smtClean="0"/>
              <a:t> </a:t>
            </a:r>
            <a:r>
              <a:rPr kumimoji="1" lang="en-US" altLang="ja-JP" dirty="0" smtClean="0">
                <a:solidFill>
                  <a:srgbClr val="FF0000"/>
                </a:solidFill>
              </a:rPr>
              <a:t>Regular</a:t>
            </a:r>
            <a:r>
              <a:rPr kumimoji="1" lang="en-US" altLang="ja-JP" dirty="0" smtClean="0"/>
              <a:t> Queries over Trees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Query definable by </a:t>
            </a:r>
            <a:r>
              <a:rPr kumimoji="1" lang="en-US" altLang="ja-JP" dirty="0" smtClean="0">
                <a:solidFill>
                  <a:srgbClr val="FF0000"/>
                </a:solidFill>
              </a:rPr>
              <a:t>a tree automaton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Regular</a:t>
            </a:r>
          </a:p>
          <a:p>
            <a:pPr lvl="1"/>
            <a:r>
              <a:rPr lang="en-US" altLang="ja-JP" dirty="0" err="1" smtClean="0"/>
              <a:t>iff</a:t>
            </a:r>
            <a:r>
              <a:rPr lang="en-US" altLang="ja-JP" dirty="0" smtClean="0"/>
              <a:t> definable by Monadic 2</a:t>
            </a:r>
            <a:r>
              <a:rPr lang="en-US" altLang="ja-JP" baseline="30000" dirty="0" smtClean="0"/>
              <a:t>nd</a:t>
            </a:r>
            <a:r>
              <a:rPr lang="en-US" altLang="ja-JP" dirty="0" smtClean="0"/>
              <a:t>-Order Logic</a:t>
            </a:r>
          </a:p>
          <a:p>
            <a:pPr lvl="1"/>
            <a:r>
              <a:rPr lang="en-US" altLang="ja-JP" dirty="0" err="1" smtClean="0"/>
              <a:t>iff</a:t>
            </a:r>
            <a:r>
              <a:rPr lang="en-US" altLang="ja-JP" dirty="0" smtClean="0"/>
              <a:t> definable by Modal μ-Calculus</a:t>
            </a:r>
          </a:p>
          <a:p>
            <a:pPr lvl="1"/>
            <a:r>
              <a:rPr lang="en-US" altLang="ja-JP" dirty="0" err="1" smtClean="0"/>
              <a:t>iff</a:t>
            </a:r>
            <a:r>
              <a:rPr lang="en-US" altLang="ja-JP" dirty="0" smtClean="0"/>
              <a:t> definable by Monadic </a:t>
            </a:r>
            <a:r>
              <a:rPr lang="en-US" altLang="ja-JP" dirty="0" err="1" smtClean="0"/>
              <a:t>Datalog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iff</a:t>
            </a:r>
            <a:r>
              <a:rPr lang="en-US" altLang="ja-JP" dirty="0" smtClean="0"/>
              <a:t> definable by Boolean Attribute Grammar</a:t>
            </a:r>
          </a:p>
          <a:p>
            <a:pPr lvl="1"/>
            <a:r>
              <a:rPr lang="en-US" altLang="ja-JP" dirty="0" smtClean="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3200" cap="small" dirty="0" smtClean="0"/>
              <a:t>Background</a:t>
            </a:r>
            <a:r>
              <a:rPr lang="en-US" altLang="ja-JP" cap="small" dirty="0" smtClean="0"/>
              <a:t/>
            </a:r>
            <a:br>
              <a:rPr lang="en-US" altLang="ja-JP" cap="small" dirty="0" smtClean="0"/>
            </a:br>
            <a:r>
              <a:rPr kumimoji="1" lang="en-US" altLang="ja-JP" dirty="0" smtClean="0"/>
              <a:t>Efficiency of Regular Queries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Given a query q (</a:t>
            </a:r>
            <a:r>
              <a:rPr kumimoji="1" lang="en-US" altLang="ja-JP" dirty="0" err="1" smtClean="0"/>
              <a:t>represnted</a:t>
            </a:r>
            <a:r>
              <a:rPr kumimoji="1" lang="en-US" altLang="ja-JP" dirty="0" smtClean="0"/>
              <a:t> by an automaton </a:t>
            </a:r>
            <a:r>
              <a:rPr lang="en-US" altLang="ja-JP" b="1" dirty="0" smtClean="0">
                <a:latin typeface="Monotype Corsiva" pitchFamily="66" charset="0"/>
              </a:rPr>
              <a:t>A</a:t>
            </a:r>
            <a:r>
              <a:rPr kumimoji="1" lang="en-US" altLang="ja-JP" dirty="0" smtClean="0"/>
              <a:t>), and an input tree t,</a:t>
            </a:r>
            <a:br>
              <a:rPr kumimoji="1" lang="en-US" altLang="ja-JP" dirty="0" smtClean="0"/>
            </a:br>
            <a:r>
              <a:rPr kumimoji="1" lang="en-US" altLang="ja-JP" dirty="0" smtClean="0"/>
              <a:t>we can compute q(t) in…</a:t>
            </a:r>
          </a:p>
          <a:p>
            <a:endParaRPr lang="en-US" altLang="ja-JP" sz="4400" dirty="0" smtClean="0">
              <a:solidFill>
                <a:srgbClr val="00B050"/>
              </a:solidFill>
            </a:endParaRPr>
          </a:p>
          <a:p>
            <a:r>
              <a:rPr lang="en-US" altLang="ja-JP" sz="4400" b="1" dirty="0" smtClean="0">
                <a:solidFill>
                  <a:srgbClr val="00B050"/>
                </a:solidFill>
              </a:rPr>
              <a:t>O(</a:t>
            </a:r>
            <a:r>
              <a:rPr lang="en-US" altLang="ja-JP" sz="4400" b="1" dirty="0" smtClean="0">
                <a:solidFill>
                  <a:schemeClr val="bg1">
                    <a:lumMod val="65000"/>
                  </a:schemeClr>
                </a:solidFill>
              </a:rPr>
              <a:t>|</a:t>
            </a:r>
            <a:r>
              <a:rPr lang="en-US" altLang="ja-JP" sz="4400" b="1" dirty="0" smtClean="0">
                <a:solidFill>
                  <a:schemeClr val="bg1">
                    <a:lumMod val="65000"/>
                  </a:schemeClr>
                </a:solidFill>
                <a:latin typeface="Monotype Corsiva" pitchFamily="66" charset="0"/>
              </a:rPr>
              <a:t>A</a:t>
            </a:r>
            <a:r>
              <a:rPr lang="en-US" altLang="ja-JP" sz="4400" b="1" dirty="0" smtClean="0">
                <a:solidFill>
                  <a:schemeClr val="bg1">
                    <a:lumMod val="65000"/>
                  </a:schemeClr>
                </a:solidFill>
              </a:rPr>
              <a:t>|</a:t>
            </a:r>
            <a:r>
              <a:rPr lang="ja-JP" altLang="en-US" sz="4400" b="1" dirty="0" smtClean="0">
                <a:solidFill>
                  <a:schemeClr val="bg1">
                    <a:lumMod val="65000"/>
                  </a:schemeClr>
                </a:solidFill>
              </a:rPr>
              <a:t>・</a:t>
            </a:r>
            <a:r>
              <a:rPr lang="en-US" altLang="ja-JP" sz="4400" b="1" dirty="0" smtClean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en-US" altLang="ja-JP" sz="4400" b="1" dirty="0" smtClean="0">
                <a:solidFill>
                  <a:srgbClr val="00B050"/>
                </a:solidFill>
              </a:rPr>
              <a:t>|t|+|q(t)|</a:t>
            </a:r>
            <a:r>
              <a:rPr lang="en-US" altLang="ja-JP" sz="4400" b="1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  <a:r>
              <a:rPr lang="en-US" altLang="ja-JP" sz="4400" b="1" dirty="0" smtClean="0">
                <a:solidFill>
                  <a:srgbClr val="00B050"/>
                </a:solidFill>
              </a:rPr>
              <a:t>)</a:t>
            </a:r>
            <a:r>
              <a:rPr lang="en-US" altLang="ja-JP" dirty="0" smtClean="0"/>
              <a:t> time</a:t>
            </a:r>
            <a:br>
              <a:rPr lang="en-US" altLang="ja-JP" dirty="0" smtClean="0"/>
            </a:br>
            <a:r>
              <a:rPr lang="en-US" altLang="ja-JP" dirty="0" smtClean="0"/>
              <a:t>                [</a:t>
            </a:r>
            <a:r>
              <a:rPr lang="en-US" altLang="ja-JP" dirty="0" err="1" smtClean="0"/>
              <a:t>Flum</a:t>
            </a:r>
            <a:r>
              <a:rPr lang="en-US" altLang="ja-JP" dirty="0" smtClean="0"/>
              <a:t> &amp; Frick &amp; </a:t>
            </a:r>
            <a:r>
              <a:rPr lang="en-US" altLang="ja-JP" dirty="0" err="1" smtClean="0"/>
              <a:t>Grohe</a:t>
            </a:r>
            <a:r>
              <a:rPr lang="en-US" altLang="ja-JP" dirty="0" smtClean="0"/>
              <a:t> 2002]</a:t>
            </a:r>
          </a:p>
          <a:p>
            <a:pPr lvl="1"/>
            <a:r>
              <a:rPr lang="en-US" altLang="ja-JP" dirty="0" smtClean="0"/>
              <a:t>(In some sense) optimal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“Optimal”, but…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rgbClr val="00B050"/>
                </a:solidFill>
              </a:rPr>
              <a:t>O( </a:t>
            </a:r>
            <a:r>
              <a:rPr lang="en-US" altLang="ja-JP" dirty="0" smtClean="0">
                <a:solidFill>
                  <a:schemeClr val="bg1">
                    <a:lumMod val="65000"/>
                  </a:schemeClr>
                </a:solidFill>
              </a:rPr>
              <a:t>|</a:t>
            </a:r>
            <a:r>
              <a:rPr lang="en-US" altLang="ja-JP" dirty="0" smtClean="0">
                <a:solidFill>
                  <a:schemeClr val="bg1">
                    <a:lumMod val="65000"/>
                  </a:schemeClr>
                </a:solidFill>
                <a:latin typeface="Monotype Corsiva" pitchFamily="66" charset="0"/>
              </a:rPr>
              <a:t>A </a:t>
            </a:r>
            <a:r>
              <a:rPr lang="en-US" altLang="ja-JP" dirty="0" smtClean="0">
                <a:solidFill>
                  <a:schemeClr val="bg1">
                    <a:lumMod val="65000"/>
                  </a:schemeClr>
                </a:solidFill>
              </a:rPr>
              <a:t>|</a:t>
            </a:r>
            <a:r>
              <a:rPr lang="ja-JP" altLang="en-US" dirty="0" smtClean="0">
                <a:solidFill>
                  <a:schemeClr val="bg1">
                    <a:lumMod val="65000"/>
                  </a:schemeClr>
                </a:solidFill>
              </a:rPr>
              <a:t>・</a:t>
            </a:r>
            <a:r>
              <a:rPr lang="en-US" altLang="ja-JP" dirty="0" smtClean="0">
                <a:solidFill>
                  <a:schemeClr val="bg1">
                    <a:lumMod val="65000"/>
                  </a:schemeClr>
                </a:solidFill>
              </a:rPr>
              <a:t>( </a:t>
            </a:r>
            <a:r>
              <a:rPr lang="en-US" altLang="ja-JP" dirty="0" smtClean="0">
                <a:solidFill>
                  <a:srgbClr val="00B050"/>
                </a:solidFill>
              </a:rPr>
              <a:t>|t| + </a:t>
            </a:r>
            <a:r>
              <a:rPr lang="en-US" altLang="ja-JP" sz="6600" dirty="0" smtClean="0">
                <a:solidFill>
                  <a:srgbClr val="00B050"/>
                </a:solidFill>
              </a:rPr>
              <a:t>|q(t)|</a:t>
            </a:r>
            <a:r>
              <a:rPr lang="en-US" altLang="ja-JP" dirty="0" smtClean="0">
                <a:solidFill>
                  <a:srgbClr val="00B050"/>
                </a:solidFill>
              </a:rPr>
              <a:t> </a:t>
            </a:r>
            <a:r>
              <a:rPr lang="en-US" altLang="ja-JP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  <a:r>
              <a:rPr lang="ja-JP" altLang="en-US" dirty="0" smtClean="0">
                <a:solidFill>
                  <a:srgbClr val="00B050"/>
                </a:solidFill>
              </a:rPr>
              <a:t> </a:t>
            </a:r>
            <a:r>
              <a:rPr lang="en-US" altLang="ja-JP" dirty="0" smtClean="0">
                <a:solidFill>
                  <a:srgbClr val="00B050"/>
                </a:solidFill>
              </a:rPr>
              <a:t>) </a:t>
            </a:r>
          </a:p>
          <a:p>
            <a:pPr lvl="1"/>
            <a:r>
              <a:rPr lang="ja-JP" altLang="en-US" dirty="0" smtClean="0"/>
              <a:t>～</a:t>
            </a:r>
            <a:r>
              <a:rPr lang="en-US" altLang="ja-JP" dirty="0" smtClean="0"/>
              <a:t>|</a:t>
            </a:r>
            <a:r>
              <a:rPr lang="en-US" altLang="ja-JP" dirty="0" err="1" smtClean="0"/>
              <a:t>t|</a:t>
            </a:r>
            <a:r>
              <a:rPr lang="en-US" altLang="ja-JP" baseline="30000" dirty="0" err="1" smtClean="0"/>
              <a:t>n</a:t>
            </a:r>
            <a:r>
              <a:rPr lang="en-US" altLang="ja-JP" dirty="0" smtClean="0"/>
              <a:t>   f</a:t>
            </a:r>
            <a:r>
              <a:rPr kumimoji="1" lang="en-US" altLang="ja-JP" dirty="0" smtClean="0"/>
              <a:t>or n-</a:t>
            </a:r>
            <a:r>
              <a:rPr kumimoji="1" lang="en-US" altLang="ja-JP" dirty="0" err="1" smtClean="0"/>
              <a:t>ary</a:t>
            </a:r>
            <a:r>
              <a:rPr kumimoji="1" lang="en-US" altLang="ja-JP" dirty="0" smtClean="0"/>
              <a:t> queries in the worst case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In some applications, we do not need the </a:t>
            </a:r>
            <a:r>
              <a:rPr kumimoji="1" lang="en-US" altLang="ja-JP" dirty="0" smtClean="0">
                <a:solidFill>
                  <a:srgbClr val="FF0000"/>
                </a:solidFill>
              </a:rPr>
              <a:t>concrete list</a:t>
            </a:r>
            <a:r>
              <a:rPr kumimoji="1" lang="en-US" altLang="ja-JP" dirty="0" smtClean="0"/>
              <a:t> of all the answers</a:t>
            </a:r>
          </a:p>
          <a:p>
            <a:pPr lvl="1"/>
            <a:r>
              <a:rPr lang="en-US" altLang="ja-JP" dirty="0" smtClean="0"/>
              <a:t>At least, don’t need to list up them all at the same time</a:t>
            </a:r>
            <a:endParaRPr kumimoji="1" lang="ja-JP" altLang="en-US" dirty="0"/>
          </a:p>
        </p:txBody>
      </p:sp>
      <p:sp>
        <p:nvSpPr>
          <p:cNvPr id="4" name="円形吹き出し 3"/>
          <p:cNvSpPr/>
          <p:nvPr/>
        </p:nvSpPr>
        <p:spPr>
          <a:xfrm>
            <a:off x="5857884" y="428604"/>
            <a:ext cx="2500330" cy="1214446"/>
          </a:xfrm>
          <a:prstGeom prst="wedgeEllipseCallout">
            <a:avLst>
              <a:gd name="adj1" fmla="val -47246"/>
              <a:gd name="adj2" fmla="val 7186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/>
              <a:t>Still Big 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二等辺三角形 3"/>
          <p:cNvSpPr/>
          <p:nvPr/>
        </p:nvSpPr>
        <p:spPr>
          <a:xfrm>
            <a:off x="214282" y="857232"/>
            <a:ext cx="2500330" cy="221457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Input</a:t>
            </a:r>
            <a:br>
              <a:rPr kumimoji="1" lang="en-US" altLang="ja-JP" sz="2800" dirty="0" smtClean="0">
                <a:solidFill>
                  <a:schemeClr val="tx1"/>
                </a:solidFill>
              </a:rPr>
            </a:br>
            <a:r>
              <a:rPr kumimoji="1" lang="en-US" altLang="ja-JP" sz="2800" dirty="0" smtClean="0">
                <a:solidFill>
                  <a:schemeClr val="tx1"/>
                </a:solidFill>
              </a:rPr>
              <a:t>Tree</a:t>
            </a:r>
          </a:p>
          <a:p>
            <a:pPr algn="ctr"/>
            <a:r>
              <a:rPr lang="en-US" altLang="ja-JP" sz="2000" dirty="0" smtClean="0">
                <a:solidFill>
                  <a:schemeClr val="tx1"/>
                </a:solidFill>
              </a:rPr>
              <a:t>size: IN</a:t>
            </a:r>
            <a:br>
              <a:rPr lang="en-US" altLang="ja-JP" sz="2000" dirty="0" smtClean="0">
                <a:solidFill>
                  <a:schemeClr val="tx1"/>
                </a:solidFill>
              </a:rPr>
            </a:br>
            <a:r>
              <a:rPr lang="en-US" altLang="ja-JP" sz="2000" dirty="0" smtClean="0">
                <a:solidFill>
                  <a:schemeClr val="tx1"/>
                </a:solidFill>
              </a:rPr>
              <a:t>height: H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algn="ctr"/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5" name="右矢印 4"/>
          <p:cNvSpPr/>
          <p:nvPr/>
        </p:nvSpPr>
        <p:spPr>
          <a:xfrm>
            <a:off x="2714612" y="2000240"/>
            <a:ext cx="3071834" cy="500066"/>
          </a:xfrm>
          <a:prstGeom prst="rightArrow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 smtClean="0">
                <a:solidFill>
                  <a:schemeClr val="tx1"/>
                </a:solidFill>
              </a:rPr>
              <a:t>Run Query</a:t>
            </a:r>
          </a:p>
          <a:p>
            <a:pPr algn="ctr"/>
            <a:r>
              <a:rPr kumimoji="1" lang="en-US" altLang="ja-JP" sz="2000" b="1" dirty="0" smtClean="0">
                <a:solidFill>
                  <a:schemeClr val="tx1"/>
                </a:solidFill>
              </a:rPr>
              <a:t/>
            </a:r>
            <a:br>
              <a:rPr kumimoji="1" lang="en-US" altLang="ja-JP" sz="2000" b="1" dirty="0" smtClean="0">
                <a:solidFill>
                  <a:schemeClr val="tx1"/>
                </a:solidFill>
              </a:rPr>
            </a:br>
            <a:r>
              <a:rPr kumimoji="1" lang="en-US" altLang="ja-JP" sz="2000" b="1" dirty="0" smtClean="0">
                <a:solidFill>
                  <a:schemeClr val="tx1"/>
                </a:solidFill>
              </a:rPr>
              <a:t>O( IN + OUT)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6" name="雲 5"/>
          <p:cNvSpPr/>
          <p:nvPr/>
        </p:nvSpPr>
        <p:spPr>
          <a:xfrm>
            <a:off x="6072198" y="142852"/>
            <a:ext cx="2643206" cy="3214710"/>
          </a:xfrm>
          <a:prstGeom prst="clou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Set of</a:t>
            </a:r>
            <a:br>
              <a:rPr lang="en-US" altLang="ja-JP" sz="2800" dirty="0" smtClean="0">
                <a:solidFill>
                  <a:schemeClr val="tx1"/>
                </a:solidFill>
              </a:rPr>
            </a:br>
            <a:r>
              <a:rPr lang="en-US" altLang="ja-JP" sz="2800" dirty="0" smtClean="0">
                <a:solidFill>
                  <a:schemeClr val="tx1"/>
                </a:solidFill>
              </a:rPr>
              <a:t>Output </a:t>
            </a:r>
            <a:r>
              <a:rPr lang="en-US" altLang="ja-JP" sz="2800" dirty="0" err="1" smtClean="0">
                <a:solidFill>
                  <a:schemeClr val="tx1"/>
                </a:solidFill>
              </a:rPr>
              <a:t>Tuples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algn="ctr"/>
            <a:endParaRPr lang="en-US" altLang="ja-JP" sz="28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sz="2000" dirty="0" smtClean="0">
                <a:solidFill>
                  <a:schemeClr val="tx1"/>
                </a:solidFill>
              </a:rPr>
              <a:t>s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ize: OUT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∈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O(</a:t>
            </a:r>
            <a:r>
              <a:rPr kumimoji="1" lang="en-US" altLang="ja-JP" sz="2000" dirty="0" err="1" smtClean="0">
                <a:solidFill>
                  <a:schemeClr val="tx1"/>
                </a:solidFill>
              </a:rPr>
              <a:t>IN</a:t>
            </a:r>
            <a:r>
              <a:rPr kumimoji="1" lang="en-US" altLang="ja-JP" sz="2000" baseline="30000" dirty="0" err="1" smtClean="0">
                <a:solidFill>
                  <a:schemeClr val="tx1"/>
                </a:solidFill>
              </a:rPr>
              <a:t>n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)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8" name="右矢印 7"/>
          <p:cNvSpPr/>
          <p:nvPr/>
        </p:nvSpPr>
        <p:spPr>
          <a:xfrm rot="2132436">
            <a:off x="729716" y="3732222"/>
            <a:ext cx="2189545" cy="508815"/>
          </a:xfrm>
          <a:prstGeom prst="rightArrow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000" b="1" dirty="0" smtClean="0">
                <a:solidFill>
                  <a:schemeClr val="tx1"/>
                </a:solidFill>
              </a:rPr>
              <a:t>Run Query</a:t>
            </a:r>
          </a:p>
          <a:p>
            <a:pPr algn="ctr"/>
            <a:endParaRPr lang="en-US" altLang="ja-JP" sz="20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sz="2000" b="1" dirty="0" smtClean="0">
                <a:solidFill>
                  <a:schemeClr val="tx1"/>
                </a:solidFill>
              </a:rPr>
              <a:t>O(IN)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10" name="ハート 9"/>
          <p:cNvSpPr/>
          <p:nvPr/>
        </p:nvSpPr>
        <p:spPr>
          <a:xfrm>
            <a:off x="2786050" y="3786190"/>
            <a:ext cx="2571768" cy="2714644"/>
          </a:xfrm>
          <a:prstGeom prst="hear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en-US" altLang="ja-JP" sz="2400" b="1" dirty="0" smtClean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2400" b="1" dirty="0" smtClean="0">
                <a:solidFill>
                  <a:schemeClr val="tx1"/>
                </a:solidFill>
              </a:rPr>
              <a:t>“SRED”</a:t>
            </a:r>
          </a:p>
          <a:p>
            <a:pPr algn="ctr"/>
            <a:r>
              <a:rPr lang="en-US" altLang="ja-JP" sz="2400" b="1" dirty="0" smtClean="0">
                <a:solidFill>
                  <a:schemeClr val="tx1"/>
                </a:solidFill>
              </a:rPr>
              <a:t>Data structure</a:t>
            </a:r>
            <a:r>
              <a:rPr kumimoji="1" lang="en-US" altLang="ja-JP" sz="2400" b="1" dirty="0" smtClean="0">
                <a:solidFill>
                  <a:schemeClr val="tx1"/>
                </a:solidFill>
              </a:rPr>
              <a:t/>
            </a:r>
            <a:br>
              <a:rPr kumimoji="1" lang="en-US" altLang="ja-JP" sz="2400" b="1" dirty="0" smtClean="0">
                <a:solidFill>
                  <a:schemeClr val="tx1"/>
                </a:solidFill>
              </a:rPr>
            </a:br>
            <a:endParaRPr kumimoji="1" lang="en-US" altLang="ja-JP" sz="24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sz="2400" b="1" dirty="0" smtClean="0">
                <a:solidFill>
                  <a:schemeClr val="tx1"/>
                </a:solidFill>
              </a:rPr>
              <a:t>size: O(min(IN,OUT))</a:t>
            </a:r>
            <a:endParaRPr kumimoji="1" lang="en-US" altLang="ja-JP" sz="2400" b="1" dirty="0" smtClean="0">
              <a:solidFill>
                <a:schemeClr val="tx1"/>
              </a:solidFill>
            </a:endParaRPr>
          </a:p>
        </p:txBody>
      </p:sp>
      <p:sp>
        <p:nvSpPr>
          <p:cNvPr id="14" name="右矢印 13"/>
          <p:cNvSpPr/>
          <p:nvPr/>
        </p:nvSpPr>
        <p:spPr>
          <a:xfrm rot="19567502">
            <a:off x="5223544" y="3526712"/>
            <a:ext cx="1787231" cy="508815"/>
          </a:xfrm>
          <a:prstGeom prst="rightArrow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000" b="1" dirty="0" err="1" smtClean="0">
                <a:solidFill>
                  <a:schemeClr val="tx1"/>
                </a:solidFill>
              </a:rPr>
              <a:t>Enum</a:t>
            </a:r>
            <a:r>
              <a:rPr kumimoji="1" lang="en-US" altLang="ja-JP" sz="2000" b="1" dirty="0" smtClean="0">
                <a:solidFill>
                  <a:schemeClr val="tx1"/>
                </a:solidFill>
              </a:rPr>
              <a:t/>
            </a:r>
            <a:br>
              <a:rPr kumimoji="1" lang="en-US" altLang="ja-JP" sz="2000" b="1" dirty="0" smtClean="0">
                <a:solidFill>
                  <a:schemeClr val="tx1"/>
                </a:solidFill>
              </a:rPr>
            </a:br>
            <a:endParaRPr lang="en-US" altLang="ja-JP" sz="20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sz="2000" b="1" dirty="0" smtClean="0">
                <a:solidFill>
                  <a:schemeClr val="tx1"/>
                </a:solidFill>
              </a:rPr>
              <a:t>O(OUT)</a:t>
            </a:r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15" name="タイトル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右矢印 15"/>
          <p:cNvSpPr/>
          <p:nvPr/>
        </p:nvSpPr>
        <p:spPr>
          <a:xfrm>
            <a:off x="6561459" y="5715016"/>
            <a:ext cx="1787231" cy="285752"/>
          </a:xfrm>
          <a:prstGeom prst="rightArrow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2000" b="1" dirty="0" smtClean="0">
                <a:solidFill>
                  <a:schemeClr val="tx1"/>
                </a:solidFill>
              </a:rPr>
              <a:t>“Projection”: O(H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・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α)</a:t>
            </a:r>
          </a:p>
          <a:p>
            <a:pPr algn="ctr"/>
            <a:endParaRPr lang="en-US" altLang="ja-JP" sz="2000" b="1" dirty="0" smtClean="0">
              <a:solidFill>
                <a:schemeClr val="tx1"/>
              </a:solidFill>
            </a:endParaRPr>
          </a:p>
          <a:p>
            <a:pPr algn="ctr"/>
            <a:endParaRPr lang="en-US" altLang="ja-JP" sz="2000" b="1" dirty="0" smtClean="0">
              <a:solidFill>
                <a:schemeClr val="tx1"/>
              </a:solidFill>
            </a:endParaRPr>
          </a:p>
        </p:txBody>
      </p:sp>
      <p:sp>
        <p:nvSpPr>
          <p:cNvPr id="17" name="右矢印 16"/>
          <p:cNvSpPr/>
          <p:nvPr/>
        </p:nvSpPr>
        <p:spPr>
          <a:xfrm>
            <a:off x="6561459" y="4572008"/>
            <a:ext cx="1787231" cy="285752"/>
          </a:xfrm>
          <a:prstGeom prst="rightArrow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2000" b="1" dirty="0" err="1" smtClean="0">
                <a:solidFill>
                  <a:schemeClr val="tx1"/>
                </a:solidFill>
              </a:rPr>
              <a:t>isMember</a:t>
            </a:r>
            <a:r>
              <a:rPr lang="en-US" altLang="ja-JP" sz="2000" b="1" dirty="0" smtClean="0">
                <a:solidFill>
                  <a:schemeClr val="tx1"/>
                </a:solidFill>
              </a:rPr>
              <a:t>: O(H)</a:t>
            </a:r>
          </a:p>
          <a:p>
            <a:pPr algn="ctr"/>
            <a:endParaRPr kumimoji="1" lang="en-US" altLang="ja-JP" sz="2000" b="1" dirty="0" smtClean="0">
              <a:solidFill>
                <a:schemeClr val="tx1"/>
              </a:solidFill>
            </a:endParaRPr>
          </a:p>
          <a:p>
            <a:pPr algn="ctr"/>
            <a:endParaRPr kumimoji="1" lang="ja-JP" altLang="en-US" sz="2000" b="1" dirty="0">
              <a:solidFill>
                <a:schemeClr val="tx1"/>
              </a:solidFill>
            </a:endParaRPr>
          </a:p>
        </p:txBody>
      </p:sp>
      <p:sp>
        <p:nvSpPr>
          <p:cNvPr id="18" name="右矢印 17"/>
          <p:cNvSpPr/>
          <p:nvPr/>
        </p:nvSpPr>
        <p:spPr>
          <a:xfrm>
            <a:off x="6570983" y="6286520"/>
            <a:ext cx="1787231" cy="285752"/>
          </a:xfrm>
          <a:prstGeom prst="rightArrow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2000" b="1" dirty="0" smtClean="0">
                <a:solidFill>
                  <a:schemeClr val="tx1"/>
                </a:solidFill>
              </a:rPr>
              <a:t>“Selection”: O(H)</a:t>
            </a:r>
          </a:p>
          <a:p>
            <a:pPr algn="ctr"/>
            <a:endParaRPr lang="en-US" altLang="ja-JP" sz="2000" b="1" dirty="0" smtClean="0">
              <a:solidFill>
                <a:schemeClr val="tx1"/>
              </a:solidFill>
            </a:endParaRPr>
          </a:p>
          <a:p>
            <a:pPr algn="ctr"/>
            <a:endParaRPr lang="en-US" altLang="ja-JP" sz="2000" b="1" dirty="0" smtClean="0">
              <a:solidFill>
                <a:schemeClr val="tx1"/>
              </a:solidFill>
            </a:endParaRPr>
          </a:p>
        </p:txBody>
      </p:sp>
      <p:sp>
        <p:nvSpPr>
          <p:cNvPr id="19" name="右矢印 18"/>
          <p:cNvSpPr/>
          <p:nvPr/>
        </p:nvSpPr>
        <p:spPr>
          <a:xfrm>
            <a:off x="6572264" y="5143512"/>
            <a:ext cx="1787231" cy="285752"/>
          </a:xfrm>
          <a:prstGeom prst="rightArrow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ja-JP" sz="2000" b="1" dirty="0" smtClean="0">
                <a:solidFill>
                  <a:schemeClr val="tx1"/>
                </a:solidFill>
              </a:rPr>
              <a:t>Get-Size: O(min(I,O))</a:t>
            </a:r>
          </a:p>
          <a:p>
            <a:pPr algn="ctr"/>
            <a:endParaRPr lang="en-US" altLang="ja-JP" sz="2000" b="1" dirty="0" smtClean="0">
              <a:solidFill>
                <a:schemeClr val="tx1"/>
              </a:solidFill>
            </a:endParaRPr>
          </a:p>
          <a:p>
            <a:pPr algn="ctr"/>
            <a:endParaRPr lang="en-US" altLang="ja-JP" sz="2000" b="1" dirty="0" smtClean="0">
              <a:solidFill>
                <a:schemeClr val="tx1"/>
              </a:solidFill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642910" y="2857496"/>
            <a:ext cx="8358246" cy="3786214"/>
            <a:chOff x="500034" y="2857496"/>
            <a:chExt cx="8358246" cy="3786214"/>
          </a:xfrm>
        </p:grpSpPr>
        <p:sp>
          <p:nvSpPr>
            <p:cNvPr id="20" name="正方形/長方形 19"/>
            <p:cNvSpPr/>
            <p:nvPr/>
          </p:nvSpPr>
          <p:spPr>
            <a:xfrm>
              <a:off x="500034" y="2857496"/>
              <a:ext cx="8358246" cy="3786214"/>
            </a:xfrm>
            <a:prstGeom prst="rect">
              <a:avLst/>
            </a:prstGeom>
            <a:solidFill>
              <a:srgbClr val="F0C2FF">
                <a:alpha val="21176"/>
              </a:srgbClr>
            </a:solidFill>
            <a:ln w="57150"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2928926" y="2928934"/>
              <a:ext cx="278608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dirty="0" smtClean="0">
                  <a:solidFill>
                    <a:srgbClr val="FF0000"/>
                  </a:solidFill>
                </a:rPr>
                <a:t>Today’s Topic</a:t>
              </a:r>
              <a:endParaRPr kumimoji="1" lang="ja-JP" altLang="en-US" sz="3200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4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Outline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14348" y="1905000"/>
            <a:ext cx="8305800" cy="4114800"/>
          </a:xfrm>
        </p:spPr>
        <p:txBody>
          <a:bodyPr/>
          <a:lstStyle/>
          <a:p>
            <a:pPr marL="514350" indent="-514350">
              <a:buFont typeface="+mj-ea"/>
              <a:buAutoNum type="circleNumDbPlain"/>
            </a:pPr>
            <a:r>
              <a:rPr kumimoji="1" lang="en-US" altLang="ja-JP" dirty="0" smtClean="0">
                <a:solidFill>
                  <a:schemeClr val="bg1">
                    <a:lumMod val="75000"/>
                  </a:schemeClr>
                </a:solidFill>
              </a:rPr>
              <a:t>Introduction</a:t>
            </a:r>
          </a:p>
          <a:p>
            <a:pPr lvl="1"/>
            <a:r>
              <a:rPr lang="en-US" altLang="ja-JP" dirty="0" smtClean="0">
                <a:solidFill>
                  <a:schemeClr val="bg1">
                    <a:lumMod val="75000"/>
                  </a:schemeClr>
                </a:solidFill>
              </a:rPr>
              <a:t>N-</a:t>
            </a:r>
            <a:r>
              <a:rPr lang="en-US" altLang="ja-JP" dirty="0" err="1" smtClean="0">
                <a:solidFill>
                  <a:schemeClr val="bg1">
                    <a:lumMod val="75000"/>
                  </a:schemeClr>
                </a:solidFill>
              </a:rPr>
              <a:t>ary</a:t>
            </a:r>
            <a:r>
              <a:rPr lang="en-US" altLang="ja-JP" dirty="0" smtClean="0">
                <a:solidFill>
                  <a:schemeClr val="bg1">
                    <a:lumMod val="75000"/>
                  </a:schemeClr>
                </a:solidFill>
              </a:rPr>
              <a:t> Regular Queries &amp; Their Complexity</a:t>
            </a:r>
          </a:p>
          <a:p>
            <a:pPr marL="514350" indent="-514350">
              <a:buFont typeface="+mj-ea"/>
              <a:buAutoNum type="circleNumDbPlain"/>
            </a:pPr>
            <a:r>
              <a:rPr lang="en-US" altLang="ja-JP" dirty="0" smtClean="0"/>
              <a:t>Application</a:t>
            </a:r>
          </a:p>
          <a:p>
            <a:pPr lvl="1"/>
            <a:r>
              <a:rPr kumimoji="1" lang="en-US" altLang="ja-JP" dirty="0" smtClean="0"/>
              <a:t>When Do We Need Compact Representation?</a:t>
            </a:r>
          </a:p>
          <a:p>
            <a:pPr marL="514350" indent="-514350">
              <a:buFont typeface="+mj-ea"/>
              <a:buAutoNum type="circleNumDbPlain"/>
            </a:pPr>
            <a:r>
              <a:rPr lang="en-US" altLang="ja-JP" dirty="0" smtClean="0"/>
              <a:t>Algorithm</a:t>
            </a:r>
          </a:p>
          <a:p>
            <a:pPr lvl="1"/>
            <a:r>
              <a:rPr lang="en-US" altLang="ja-JP" dirty="0" smtClean="0"/>
              <a:t>Query Algorithm (Suitable for “SRED” </a:t>
            </a:r>
            <a:r>
              <a:rPr lang="en-US" altLang="ja-JP" dirty="0" err="1" smtClean="0"/>
              <a:t>Repr</a:t>
            </a:r>
            <a:r>
              <a:rPr lang="en-US" altLang="ja-JP" dirty="0" smtClean="0"/>
              <a:t>.)</a:t>
            </a:r>
          </a:p>
          <a:p>
            <a:pPr lvl="1"/>
            <a:r>
              <a:rPr kumimoji="1" lang="en-US" altLang="ja-JP" dirty="0" smtClean="0"/>
              <a:t>“SRED” Data Structure</a:t>
            </a:r>
          </a:p>
          <a:p>
            <a:pPr marL="514350" indent="-514350">
              <a:buFont typeface="+mj-ea"/>
              <a:buAutoNum type="circleNumDbPlain"/>
            </a:pPr>
            <a:r>
              <a:rPr lang="en-US" altLang="ja-JP" dirty="0" smtClean="0"/>
              <a:t>Conclusion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Application</a:t>
            </a:r>
            <a:br>
              <a:rPr lang="en-US" altLang="ja-JP" dirty="0" smtClean="0"/>
            </a:br>
            <a:r>
              <a:rPr lang="en-US" altLang="ja-JP" dirty="0" smtClean="0"/>
              <a:t>   (In XML Translation)</a:t>
            </a:r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248680" cy="1143000"/>
          </a:xfrm>
        </p:spPr>
        <p:txBody>
          <a:bodyPr/>
          <a:lstStyle/>
          <a:p>
            <a:r>
              <a:rPr lang="en-US" altLang="ja-JP" dirty="0" smtClean="0"/>
              <a:t>“Relative” Queries in XML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838200" y="1905000"/>
            <a:ext cx="7948642" cy="4114800"/>
          </a:xfrm>
        </p:spPr>
        <p:txBody>
          <a:bodyPr/>
          <a:lstStyle/>
          <a:p>
            <a:endParaRPr lang="en-US" altLang="ja-JP" sz="2800" dirty="0" smtClean="0"/>
          </a:p>
          <a:p>
            <a:endParaRPr lang="en-US" altLang="ja-JP" sz="2800" dirty="0" smtClean="0"/>
          </a:p>
          <a:p>
            <a:endParaRPr lang="en-US" altLang="ja-JP" sz="2800" dirty="0" smtClean="0"/>
          </a:p>
          <a:p>
            <a:endParaRPr lang="en-US" altLang="ja-JP" sz="2800" dirty="0" smtClean="0"/>
          </a:p>
          <a:p>
            <a:endParaRPr lang="en-US" altLang="ja-JP" sz="2800" dirty="0" smtClean="0"/>
          </a:p>
          <a:p>
            <a:endParaRPr lang="en-US" altLang="ja-JP" sz="2800" dirty="0" smtClean="0"/>
          </a:p>
          <a:p>
            <a:r>
              <a:rPr lang="en-US" altLang="ja-JP" sz="2800" dirty="0" smtClean="0"/>
              <a:t>Select y relative to x</a:t>
            </a:r>
          </a:p>
          <a:p>
            <a:pPr lvl="1"/>
            <a:r>
              <a:rPr lang="en-US" altLang="ja-JP" sz="2400" dirty="0" smtClean="0"/>
              <a:t>In many cases, # of y for each x is constant. E.g.,</a:t>
            </a:r>
          </a:p>
          <a:p>
            <a:pPr lvl="2"/>
            <a:r>
              <a:rPr lang="en-US" altLang="ja-JP" sz="2000" dirty="0" smtClean="0"/>
              <a:t>“select the child labeled &lt;name&gt;”, “select next &lt;h2&gt;”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14348" y="1739334"/>
            <a:ext cx="5357850" cy="30469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400" b="1" dirty="0" smtClean="0">
                <a:latin typeface="Lucida Console" pitchFamily="49" charset="0"/>
              </a:rPr>
              <a:t>&lt;list&gt;</a:t>
            </a:r>
          </a:p>
          <a:p>
            <a:r>
              <a:rPr lang="en-US" altLang="ja-JP" sz="2400" b="1" dirty="0" smtClean="0">
                <a:latin typeface="Lucida Console" pitchFamily="49" charset="0"/>
              </a:rPr>
              <a:t> {</a:t>
            </a:r>
            <a:r>
              <a:rPr lang="en-US" altLang="ja-JP" sz="2400" b="1" dirty="0" err="1" smtClean="0">
                <a:latin typeface="Lucida Console" pitchFamily="49" charset="0"/>
              </a:rPr>
              <a:t>foreach</a:t>
            </a:r>
            <a:r>
              <a:rPr lang="en-US" altLang="ja-JP" sz="2400" b="1" dirty="0" smtClean="0">
                <a:latin typeface="Lucida Console" pitchFamily="49" charset="0"/>
              </a:rPr>
              <a:t> x </a:t>
            </a:r>
            <a:r>
              <a:rPr lang="en-US" altLang="ja-JP" sz="2400" b="1" dirty="0" err="1" smtClean="0">
                <a:latin typeface="Lucida Console" pitchFamily="49" charset="0"/>
              </a:rPr>
              <a:t>s.t</a:t>
            </a:r>
            <a:r>
              <a:rPr lang="en-US" altLang="ja-JP" sz="2400" b="1" dirty="0" smtClean="0">
                <a:latin typeface="Lucida Console" pitchFamily="49" charset="0"/>
              </a:rPr>
              <a:t>. </a:t>
            </a:r>
            <a:r>
              <a:rPr lang="en-US" altLang="ja-JP" sz="2400" b="1" dirty="0" smtClean="0">
                <a:solidFill>
                  <a:srgbClr val="00B050"/>
                </a:solidFill>
                <a:latin typeface="Lucida Console" pitchFamily="49" charset="0"/>
              </a:rPr>
              <a:t>φ(x)</a:t>
            </a:r>
            <a:r>
              <a:rPr lang="en-US" altLang="ja-JP" sz="2400" b="1" dirty="0" smtClean="0">
                <a:latin typeface="Lucida Console" pitchFamily="49" charset="0"/>
              </a:rPr>
              <a:t>:</a:t>
            </a:r>
          </a:p>
          <a:p>
            <a:r>
              <a:rPr lang="en-US" altLang="ja-JP" sz="2400" b="1" dirty="0" smtClean="0">
                <a:latin typeface="Lucida Console" pitchFamily="49" charset="0"/>
              </a:rPr>
              <a:t>   &lt;item&gt;{x}&lt;/item&gt;</a:t>
            </a:r>
          </a:p>
          <a:p>
            <a:r>
              <a:rPr lang="en-US" altLang="ja-JP" sz="2400" b="1" dirty="0" smtClean="0">
                <a:latin typeface="Lucida Console" pitchFamily="49" charset="0"/>
              </a:rPr>
              <a:t>   &lt;</a:t>
            </a:r>
            <a:r>
              <a:rPr lang="en-US" altLang="ja-JP" sz="2400" b="1" dirty="0" err="1" smtClean="0">
                <a:latin typeface="Lucida Console" pitchFamily="49" charset="0"/>
              </a:rPr>
              <a:t>sublist</a:t>
            </a:r>
            <a:r>
              <a:rPr lang="en-US" altLang="ja-JP" sz="2400" b="1" dirty="0" smtClean="0">
                <a:latin typeface="Lucida Console" pitchFamily="49" charset="0"/>
              </a:rPr>
              <a:t>&gt;</a:t>
            </a:r>
          </a:p>
          <a:p>
            <a:r>
              <a:rPr lang="en-US" altLang="ja-JP" sz="2400" b="1" dirty="0" smtClean="0">
                <a:latin typeface="Lucida Console" pitchFamily="49" charset="0"/>
              </a:rPr>
              <a:t>    {</a:t>
            </a:r>
            <a:r>
              <a:rPr lang="en-US" altLang="ja-JP" sz="2400" b="1" dirty="0" err="1" smtClean="0">
                <a:latin typeface="Lucida Console" pitchFamily="49" charset="0"/>
              </a:rPr>
              <a:t>foreach</a:t>
            </a:r>
            <a:r>
              <a:rPr lang="en-US" altLang="ja-JP" sz="2400" b="1" dirty="0" smtClean="0">
                <a:latin typeface="Lucida Console" pitchFamily="49" charset="0"/>
              </a:rPr>
              <a:t> y </a:t>
            </a:r>
            <a:r>
              <a:rPr lang="en-US" altLang="ja-JP" sz="2400" b="1" dirty="0" err="1" smtClean="0">
                <a:latin typeface="Lucida Console" pitchFamily="49" charset="0"/>
              </a:rPr>
              <a:t>s.t</a:t>
            </a:r>
            <a:r>
              <a:rPr lang="en-US" altLang="ja-JP" sz="2400" b="1" dirty="0" smtClean="0">
                <a:latin typeface="Lucida Console" pitchFamily="49" charset="0"/>
              </a:rPr>
              <a:t>. </a:t>
            </a:r>
            <a:r>
              <a:rPr lang="en-US" altLang="ja-JP" sz="2400" b="1" dirty="0" smtClean="0">
                <a:solidFill>
                  <a:srgbClr val="00B050"/>
                </a:solidFill>
                <a:latin typeface="Lucida Console" pitchFamily="49" charset="0"/>
              </a:rPr>
              <a:t>ψ(</a:t>
            </a:r>
            <a:r>
              <a:rPr lang="en-US" altLang="ja-JP" sz="2400" b="1" dirty="0" err="1" smtClean="0">
                <a:solidFill>
                  <a:srgbClr val="00B050"/>
                </a:solidFill>
                <a:latin typeface="Lucida Console" pitchFamily="49" charset="0"/>
              </a:rPr>
              <a:t>x,y</a:t>
            </a:r>
            <a:r>
              <a:rPr lang="en-US" altLang="ja-JP" sz="2400" b="1" dirty="0" smtClean="0">
                <a:solidFill>
                  <a:srgbClr val="00B050"/>
                </a:solidFill>
                <a:latin typeface="Lucida Console" pitchFamily="49" charset="0"/>
              </a:rPr>
              <a:t>)</a:t>
            </a:r>
            <a:r>
              <a:rPr lang="en-US" altLang="ja-JP" sz="2400" b="1" dirty="0" smtClean="0">
                <a:latin typeface="Lucida Console" pitchFamily="49" charset="0"/>
              </a:rPr>
              <a:t>:</a:t>
            </a:r>
          </a:p>
          <a:p>
            <a:r>
              <a:rPr lang="en-US" altLang="ja-JP" sz="2400" b="1" dirty="0" smtClean="0">
                <a:latin typeface="Lucida Console" pitchFamily="49" charset="0"/>
              </a:rPr>
              <a:t>       &lt;item&gt;{y}&lt;/item&gt;}</a:t>
            </a:r>
          </a:p>
          <a:p>
            <a:r>
              <a:rPr lang="en-US" altLang="ja-JP" sz="2400" b="1" dirty="0" smtClean="0">
                <a:latin typeface="Lucida Console" pitchFamily="49" charset="0"/>
              </a:rPr>
              <a:t>   &lt;/</a:t>
            </a:r>
            <a:r>
              <a:rPr lang="en-US" altLang="ja-JP" sz="2400" b="1" dirty="0" err="1" smtClean="0">
                <a:latin typeface="Lucida Console" pitchFamily="49" charset="0"/>
              </a:rPr>
              <a:t>sublist</a:t>
            </a:r>
            <a:r>
              <a:rPr lang="en-US" altLang="ja-JP" sz="2400" b="1" dirty="0" smtClean="0">
                <a:latin typeface="Lucida Console" pitchFamily="49" charset="0"/>
              </a:rPr>
              <a:t>&gt;}</a:t>
            </a:r>
          </a:p>
          <a:p>
            <a:r>
              <a:rPr kumimoji="1" lang="en-US" altLang="ja-JP" sz="2400" b="1" dirty="0" smtClean="0">
                <a:latin typeface="Lucida Console" pitchFamily="49" charset="0"/>
              </a:rPr>
              <a:t>&lt;/list&gt;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PRNT_TP01068987">
  <a:themeElements>
    <a:clrScheme name="BLUEPRNT_TP01068987 2">
      <a:dk1>
        <a:srgbClr val="40458C"/>
      </a:dk1>
      <a:lt1>
        <a:srgbClr val="FFFFFF"/>
      </a:lt1>
      <a:dk2>
        <a:srgbClr val="9900CC"/>
      </a:dk2>
      <a:lt2>
        <a:srgbClr val="1B285F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NT_TP01068987">
      <a:majorFont>
        <a:latin typeface="Tahoma"/>
        <a:ea typeface="ＭＳ Ｐゴシック"/>
        <a:cs typeface="Tahoma"/>
      </a:majorFont>
      <a:minorFont>
        <a:latin typeface="Tahoma"/>
        <a:ea typeface="ＭＳ Ｐゴシック"/>
        <a:cs typeface="Taho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UEPRNT_TP01068987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NT_TP01068987 2">
        <a:dk1>
          <a:srgbClr val="40458C"/>
        </a:dk1>
        <a:lt1>
          <a:srgbClr val="FFFFFF"/>
        </a:lt1>
        <a:dk2>
          <a:srgbClr val="9900CC"/>
        </a:dk2>
        <a:lt2>
          <a:srgbClr val="1B285F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NT_TP01068987 3">
        <a:dk1>
          <a:srgbClr val="000000"/>
        </a:dk1>
        <a:lt1>
          <a:srgbClr val="FFFFFF"/>
        </a:lt1>
        <a:dk2>
          <a:srgbClr val="4D4D4D"/>
        </a:dk2>
        <a:lt2>
          <a:srgbClr val="333333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NT_TP01068987 4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NT_TP01068987 5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NT_TP01068987 6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NT_TP01068987 7">
        <a:dk1>
          <a:srgbClr val="003D62"/>
        </a:dk1>
        <a:lt1>
          <a:srgbClr val="E3F0F9"/>
        </a:lt1>
        <a:dk2>
          <a:srgbClr val="006699"/>
        </a:dk2>
        <a:lt2>
          <a:srgbClr val="000000"/>
        </a:lt2>
        <a:accent1>
          <a:srgbClr val="9AC0EA"/>
        </a:accent1>
        <a:accent2>
          <a:srgbClr val="80C3C8"/>
        </a:accent2>
        <a:accent3>
          <a:srgbClr val="EFF6FB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NT_TP01068987 8">
        <a:dk1>
          <a:srgbClr val="003D62"/>
        </a:dk1>
        <a:lt1>
          <a:srgbClr val="FFFFFF"/>
        </a:lt1>
        <a:dk2>
          <a:srgbClr val="006699"/>
        </a:dk2>
        <a:lt2>
          <a:srgbClr val="000000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NT_TP01068987 9">
        <a:dk1>
          <a:srgbClr val="333300"/>
        </a:dk1>
        <a:lt1>
          <a:srgbClr val="FFFFFF"/>
        </a:lt1>
        <a:dk2>
          <a:srgbClr val="663300"/>
        </a:dk2>
        <a:lt2>
          <a:srgbClr val="000000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Blueprint design template</Template>
  <TotalTime>3552</TotalTime>
  <Words>1527</Words>
  <Application>Microsoft Office PowerPoint</Application>
  <PresentationFormat>画面に合わせる (4:3)</PresentationFormat>
  <Paragraphs>393</Paragraphs>
  <Slides>28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28</vt:i4>
      </vt:variant>
    </vt:vector>
  </HeadingPairs>
  <TitlesOfParts>
    <vt:vector size="29" baseType="lpstr">
      <vt:lpstr>BLUEPRNT_TP01068987</vt:lpstr>
      <vt:lpstr>Compact Representation   for Answer Sets   of n-ary Regular Queries</vt:lpstr>
      <vt:lpstr>Background N-ary Query over Trees</vt:lpstr>
      <vt:lpstr>Background N-ary Regular Queries over Trees</vt:lpstr>
      <vt:lpstr>Background Efficiency of Regular Queries</vt:lpstr>
      <vt:lpstr>“Optimal”, but…</vt:lpstr>
      <vt:lpstr>スライド 6</vt:lpstr>
      <vt:lpstr>Outline</vt:lpstr>
      <vt:lpstr>Application    (In XML Translation)</vt:lpstr>
      <vt:lpstr>“Relative” Queries in XML</vt:lpstr>
      <vt:lpstr>Two Evaluation Stategies</vt:lpstr>
      <vt:lpstr>Implementation   OF Regular queries   Using “SRED”</vt:lpstr>
      <vt:lpstr>(Bottom-up Deterministic) Tree Automaton</vt:lpstr>
      <vt:lpstr>Example (0-ary):  OddLeaves</vt:lpstr>
      <vt:lpstr>Tree Automaton for Querying</vt:lpstr>
      <vt:lpstr>Example (1-ary):  Leftmost</vt:lpstr>
      <vt:lpstr>NA: Naïve n-ary Query Algorithm</vt:lpstr>
      <vt:lpstr>OA: One-Pass Algorithm</vt:lpstr>
      <vt:lpstr>Example (2-ary):  Left&amp;Right</vt:lpstr>
      <vt:lpstr>スライド 19</vt:lpstr>
      <vt:lpstr>Example (2-ary):  Left&amp;Right</vt:lpstr>
      <vt:lpstr>Time Complexity of OA: O(|t|n+1)</vt:lpstr>
      <vt:lpstr>!! Our Main Idea !!</vt:lpstr>
      <vt:lpstr>BNF for SRED (Simplified)</vt:lpstr>
      <vt:lpstr>Properties of SRED </vt:lpstr>
      <vt:lpstr>O(OUT) Enumeration of SRED (or, “decompression”)</vt:lpstr>
      <vt:lpstr>For Advanced Operations…</vt:lpstr>
      <vt:lpstr>“Selection” on SRED</vt:lpstr>
      <vt:lpstr>Comparison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Compact Representation   for Answer Sets   of n-ary Regular Tree Queries</dc:title>
  <dc:creator>kinaba</dc:creator>
  <cp:lastModifiedBy>kinaba</cp:lastModifiedBy>
  <cp:revision>369</cp:revision>
  <dcterms:created xsi:type="dcterms:W3CDTF">2009-06-09T04:29:02Z</dcterms:created>
  <dcterms:modified xsi:type="dcterms:W3CDTF">2009-07-15T03:52:02Z</dcterms:modified>
</cp:coreProperties>
</file>