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61" r:id="rId3"/>
    <p:sldId id="277" r:id="rId4"/>
    <p:sldId id="262" r:id="rId5"/>
    <p:sldId id="286" r:id="rId6"/>
    <p:sldId id="279" r:id="rId7"/>
    <p:sldId id="305" r:id="rId8"/>
    <p:sldId id="280" r:id="rId9"/>
    <p:sldId id="258" r:id="rId10"/>
    <p:sldId id="260" r:id="rId11"/>
    <p:sldId id="285" r:id="rId12"/>
    <p:sldId id="259" r:id="rId13"/>
    <p:sldId id="288" r:id="rId14"/>
    <p:sldId id="284" r:id="rId15"/>
    <p:sldId id="302" r:id="rId16"/>
    <p:sldId id="303" r:id="rId17"/>
    <p:sldId id="304" r:id="rId18"/>
    <p:sldId id="265" r:id="rId19"/>
    <p:sldId id="283" r:id="rId20"/>
    <p:sldId id="290" r:id="rId21"/>
    <p:sldId id="267" r:id="rId22"/>
    <p:sldId id="298" r:id="rId23"/>
    <p:sldId id="269" r:id="rId24"/>
    <p:sldId id="292" r:id="rId25"/>
    <p:sldId id="273" r:id="rId26"/>
    <p:sldId id="268" r:id="rId27"/>
    <p:sldId id="294" r:id="rId28"/>
    <p:sldId id="299" r:id="rId29"/>
    <p:sldId id="306" r:id="rId30"/>
    <p:sldId id="270" r:id="rId31"/>
    <p:sldId id="271" r:id="rId32"/>
    <p:sldId id="272" r:id="rId33"/>
    <p:sldId id="307" r:id="rId34"/>
    <p:sldId id="295" r:id="rId35"/>
    <p:sldId id="308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64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25EDD-80D8-4408-B14D-DDD883F6454D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8E731-D5C3-4C16-A8CC-AFE6BF39CA38}" type="slidenum">
              <a:rPr lang="en-US" smtClean="0"/>
              <a:pPr/>
              <a:t>&lt;#&gt;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8E731-D5C3-4C16-A8CC-AFE6BF39CA3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8E731-D5C3-4C16-A8CC-AFE6BF39CA38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スライド番号プレースホルダ 5"/>
          <p:cNvSpPr txBox="1">
            <a:spLocks/>
          </p:cNvSpPr>
          <p:nvPr userDrawn="1"/>
        </p:nvSpPr>
        <p:spPr>
          <a:xfrm>
            <a:off x="8244408" y="188640"/>
            <a:ext cx="745232" cy="28803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&lt;#&gt;</a:t>
            </a:fld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/35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2011/1/27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83768" y="3412976"/>
            <a:ext cx="6400800" cy="2392288"/>
          </a:xfrm>
        </p:spPr>
        <p:txBody>
          <a:bodyPr>
            <a:noAutofit/>
          </a:bodyPr>
          <a:lstStyle/>
          <a:p>
            <a:pPr algn="r"/>
            <a:r>
              <a:rPr lang="en-US" sz="4400" dirty="0" smtClean="0"/>
              <a:t>Kazuhiro Inaba</a:t>
            </a:r>
            <a:br>
              <a:rPr lang="en-US" sz="4400" dirty="0" smtClean="0"/>
            </a:br>
            <a:r>
              <a:rPr lang="en-US" sz="2400" dirty="0" smtClean="0"/>
              <a:t>National Institute of Informatics</a:t>
            </a:r>
            <a:r>
              <a:rPr lang="en-US" sz="2400" smtClean="0"/>
              <a:t>, Japan</a:t>
            </a:r>
            <a:endParaRPr lang="en-US" sz="4400" dirty="0" smtClean="0"/>
          </a:p>
          <a:p>
            <a:pPr algn="r"/>
            <a:endParaRPr lang="en-US" sz="3200" dirty="0" smtClean="0"/>
          </a:p>
          <a:p>
            <a:pPr algn="r"/>
            <a:r>
              <a:rPr lang="en-US" sz="3200" dirty="0" smtClean="0"/>
              <a:t>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DIKU-IST Workshop, 2011</a:t>
            </a:r>
            <a:endParaRPr lang="en-US" sz="32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400" dirty="0" smtClean="0"/>
              <a:t>Modal-</a:t>
            </a:r>
            <a:r>
              <a:rPr lang="en-US" altLang="ja-JP" sz="4400" dirty="0" smtClean="0"/>
              <a:t>μ Definable</a:t>
            </a:r>
            <a:br>
              <a:rPr lang="en-US" altLang="ja-JP" sz="4400" dirty="0" smtClean="0"/>
            </a:br>
            <a:r>
              <a:rPr lang="en-US" altLang="ja-JP" sz="4400" dirty="0" smtClean="0"/>
              <a:t>Graph Transduction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 Logics on Graphs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73224" y="1953344"/>
            <a:ext cx="8219256" cy="37799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ja-JP" sz="2800" dirty="0" smtClean="0"/>
              <a:t>φ ::=</a:t>
            </a:r>
          </a:p>
          <a:p>
            <a:pPr lvl="1">
              <a:buNone/>
            </a:pPr>
            <a:r>
              <a:rPr lang="en-US" altLang="ja-JP" sz="2800" dirty="0" smtClean="0"/>
              <a:t>| False | </a:t>
            </a:r>
            <a:r>
              <a:rPr lang="ja-JP" altLang="en-US" sz="2800" dirty="0" smtClean="0"/>
              <a:t>￢ </a:t>
            </a:r>
            <a:r>
              <a:rPr lang="en-US" altLang="ja-JP" sz="2800" dirty="0" smtClean="0"/>
              <a:t>φ | φ</a:t>
            </a:r>
            <a:r>
              <a:rPr lang="ja-JP" altLang="en-US" sz="2800" dirty="0" smtClean="0"/>
              <a:t> ∨</a:t>
            </a:r>
            <a:r>
              <a:rPr lang="en-US" altLang="ja-JP" sz="2800" dirty="0" smtClean="0"/>
              <a:t> φ </a:t>
            </a:r>
          </a:p>
          <a:p>
            <a:pPr lvl="1">
              <a:buNone/>
            </a:pPr>
            <a:r>
              <a:rPr lang="en-US" altLang="ja-JP" sz="2800" dirty="0" smtClean="0"/>
              <a:t>| σ(x)  (for σ</a:t>
            </a:r>
            <a:r>
              <a:rPr lang="ja-JP" altLang="en-US" sz="2800" dirty="0" smtClean="0"/>
              <a:t>∈</a:t>
            </a:r>
            <a:r>
              <a:rPr lang="en-US" altLang="ja-JP" sz="2800" dirty="0" smtClean="0"/>
              <a:t>Σ)	</a:t>
            </a:r>
            <a:r>
              <a:rPr lang="en-US" altLang="ja-JP" sz="2800" dirty="0" smtClean="0">
                <a:solidFill>
                  <a:srgbClr val="FF0000"/>
                </a:solidFill>
              </a:rPr>
              <a:t>“node x is labeled σ”</a:t>
            </a:r>
          </a:p>
          <a:p>
            <a:pPr lvl="1">
              <a:buNone/>
            </a:pPr>
            <a:r>
              <a:rPr lang="en-US" altLang="ja-JP" sz="2800" dirty="0" smtClean="0"/>
              <a:t>| edge(x, y)	</a:t>
            </a:r>
            <a:r>
              <a:rPr lang="en-US" altLang="ja-JP" sz="2800" dirty="0" smtClean="0">
                <a:solidFill>
                  <a:srgbClr val="FF0000"/>
                </a:solidFill>
              </a:rPr>
              <a:t>“an edge connects x to y”</a:t>
            </a:r>
          </a:p>
          <a:p>
            <a:pPr lvl="1">
              <a:buNone/>
            </a:pPr>
            <a:r>
              <a:rPr lang="en-US" altLang="ja-JP" sz="2800" dirty="0" smtClean="0"/>
              <a:t>| </a:t>
            </a:r>
            <a:r>
              <a:rPr lang="ja-JP" altLang="en-US" sz="2800" dirty="0" smtClean="0"/>
              <a:t>∃</a:t>
            </a:r>
            <a:r>
              <a:rPr lang="en-US" altLang="ja-JP" sz="2800" dirty="0" smtClean="0"/>
              <a:t>x. φ 		</a:t>
            </a:r>
            <a:r>
              <a:rPr lang="en-US" altLang="ja-JP" sz="2800" dirty="0" smtClean="0">
                <a:solidFill>
                  <a:srgbClr val="FF0000"/>
                </a:solidFill>
              </a:rPr>
              <a:t>“there’s x that makes ψ hold”</a:t>
            </a:r>
            <a:endParaRPr lang="en-US" altLang="ja-JP" sz="2800" dirty="0" smtClean="0"/>
          </a:p>
          <a:p>
            <a:pPr lvl="5"/>
            <a:endParaRPr lang="en-US" altLang="ja-JP" dirty="0" smtClean="0"/>
          </a:p>
          <a:p>
            <a:pPr lvl="1">
              <a:buNone/>
            </a:pPr>
            <a:r>
              <a:rPr lang="en-US" altLang="ja-JP" sz="2800" dirty="0" smtClean="0"/>
              <a:t>| </a:t>
            </a:r>
            <a:r>
              <a:rPr lang="ja-JP" altLang="en-US" sz="2800" dirty="0" smtClean="0"/>
              <a:t>∃</a:t>
            </a:r>
            <a:r>
              <a:rPr lang="en-US" altLang="ja-JP" sz="2800" dirty="0" smtClean="0"/>
              <a:t>S. φ 	</a:t>
            </a:r>
            <a:r>
              <a:rPr lang="en-US" altLang="ja-JP" sz="2800" dirty="0" smtClean="0">
                <a:solidFill>
                  <a:srgbClr val="FF0000"/>
                </a:solidFill>
              </a:rPr>
              <a:t>“there’s a set S that makes ψ hold”</a:t>
            </a: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| x </a:t>
            </a:r>
            <a:r>
              <a:rPr lang="ja-JP" altLang="en-US" sz="2800" dirty="0" smtClean="0"/>
              <a:t>∈ </a:t>
            </a:r>
            <a:r>
              <a:rPr lang="en-US" altLang="ja-JP" sz="2800" dirty="0" smtClean="0"/>
              <a:t>S	</a:t>
            </a:r>
            <a:r>
              <a:rPr lang="en-US" altLang="ja-JP" sz="2800" dirty="0" smtClean="0">
                <a:solidFill>
                  <a:srgbClr val="FF0000"/>
                </a:solidFill>
              </a:rPr>
              <a:t>“x is in S”</a:t>
            </a:r>
            <a:endParaRPr lang="en-US" sz="2800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601216" y="1918320"/>
            <a:ext cx="7848872" cy="2518792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FO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13184" y="1628800"/>
            <a:ext cx="8424936" cy="4392488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b"/>
          <a:lstStyle/>
          <a:p>
            <a:pPr algn="r"/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MSO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03648" y="6135687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We can define </a:t>
            </a:r>
            <a:r>
              <a:rPr lang="en-US" altLang="ja-JP" sz="2400" i="1" dirty="0" smtClean="0"/>
              <a:t>True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altLang="ja-JP" sz="2400" i="1" dirty="0" smtClean="0"/>
              <a:t>φ</a:t>
            </a:r>
            <a:r>
              <a:rPr lang="ja-JP" altLang="en-US" sz="2400" i="1" dirty="0" smtClean="0"/>
              <a:t>∧</a:t>
            </a:r>
            <a:r>
              <a:rPr lang="en-US" altLang="ja-JP" sz="2400" i="1" dirty="0" smtClean="0"/>
              <a:t>φ 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altLang="ja-JP" sz="2400" i="1" dirty="0" smtClean="0"/>
              <a:t>φ</a:t>
            </a:r>
            <a:r>
              <a:rPr lang="ja-JP" altLang="en-US" sz="2400" i="1" dirty="0" smtClean="0"/>
              <a:t>→</a:t>
            </a:r>
            <a:r>
              <a:rPr lang="en-US" altLang="ja-JP" sz="2400" i="1" dirty="0" smtClean="0"/>
              <a:t>φ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ja-JP" altLang="en-US" sz="2400" i="1" dirty="0" smtClean="0"/>
              <a:t>∀</a:t>
            </a:r>
            <a:r>
              <a:rPr lang="en-US" altLang="ja-JP" sz="2400" i="1" dirty="0" smtClean="0"/>
              <a:t>x.φ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ja-JP" altLang="en-US" sz="2400" i="1" dirty="0" smtClean="0"/>
              <a:t>∀</a:t>
            </a:r>
            <a:r>
              <a:rPr lang="en-US" altLang="ja-JP" sz="2400" i="1" dirty="0" smtClean="0"/>
              <a:t>S.φ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graph G=(V,E,</a:t>
            </a:r>
            <a:r>
              <a:rPr lang="en-US" altLang="ja-JP" dirty="0" smtClean="0"/>
              <a:t>π)</a:t>
            </a:r>
            <a:r>
              <a:rPr lang="en-US" dirty="0" smtClean="0"/>
              <a:t> and an environment</a:t>
            </a:r>
            <a:br>
              <a:rPr lang="en-US" dirty="0" smtClean="0"/>
            </a:br>
            <a:r>
              <a:rPr lang="en-US" altLang="ja-JP" dirty="0" smtClean="0"/>
              <a:t>Γ : Var</a:t>
            </a:r>
            <a:r>
              <a:rPr lang="ja-JP" altLang="en-US" dirty="0" smtClean="0"/>
              <a:t>→</a:t>
            </a:r>
            <a:r>
              <a:rPr lang="en-US" altLang="ja-JP" dirty="0" smtClean="0"/>
              <a:t>V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altLang="ja-JP" sz="3200" b="1" dirty="0" smtClean="0"/>
              <a:t>G, Γ </a:t>
            </a:r>
            <a:r>
              <a:rPr lang="ja-JP" altLang="en-US" sz="3200" b="1" dirty="0" smtClean="0"/>
              <a:t>⊧ </a:t>
            </a:r>
            <a:r>
              <a:rPr lang="en-US" altLang="ja-JP" sz="3200" b="1" dirty="0" smtClean="0"/>
              <a:t>σ(x)</a:t>
            </a:r>
            <a:r>
              <a:rPr lang="en-US" altLang="ja-JP" dirty="0" smtClean="0"/>
              <a:t>		   iff  σ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π(Γ(x))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“node x is labeled σ”</a:t>
            </a:r>
            <a:endParaRPr lang="en-US" altLang="ja-JP" dirty="0" smtClean="0"/>
          </a:p>
          <a:p>
            <a:pPr lvl="1"/>
            <a:r>
              <a:rPr lang="en-US" sz="3200" b="1" dirty="0" smtClean="0"/>
              <a:t>G, </a:t>
            </a:r>
            <a:r>
              <a:rPr lang="en-US" altLang="ja-JP" sz="3200" b="1" dirty="0" smtClean="0"/>
              <a:t>Γ </a:t>
            </a:r>
            <a:r>
              <a:rPr lang="ja-JP" altLang="en-US" sz="3200" b="1" dirty="0" smtClean="0"/>
              <a:t>⊧ </a:t>
            </a:r>
            <a:r>
              <a:rPr lang="en-US" altLang="ja-JP" sz="3200" b="1" dirty="0" smtClean="0"/>
              <a:t>edge(x, y)  </a:t>
            </a:r>
            <a:r>
              <a:rPr lang="en-US" dirty="0" smtClean="0"/>
              <a:t>iff  (</a:t>
            </a:r>
            <a:r>
              <a:rPr lang="en-US" altLang="ja-JP" dirty="0" smtClean="0"/>
              <a:t>Γ(x), Γ(y))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E</a:t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“an edge connects x to y”</a:t>
            </a:r>
            <a:endParaRPr lang="en-US" altLang="ja-JP" dirty="0" smtClean="0"/>
          </a:p>
          <a:p>
            <a:pPr lvl="1"/>
            <a:r>
              <a:rPr lang="en-US" altLang="ja-JP" sz="3200" b="1" dirty="0" smtClean="0"/>
              <a:t>G, Γ </a:t>
            </a:r>
            <a:r>
              <a:rPr lang="ja-JP" altLang="en-US" sz="3200" b="1" dirty="0" smtClean="0"/>
              <a:t>⊧ ∃</a:t>
            </a:r>
            <a:r>
              <a:rPr lang="en-US" altLang="ja-JP" sz="3200" b="1" dirty="0" smtClean="0"/>
              <a:t>x.φ</a:t>
            </a:r>
            <a:r>
              <a:rPr lang="en-US" altLang="ja-JP" dirty="0" smtClean="0"/>
              <a:t>  iff  there’s v</a:t>
            </a:r>
            <a:r>
              <a:rPr lang="ja-JP" altLang="en-US" dirty="0" smtClean="0"/>
              <a:t>∈</a:t>
            </a:r>
            <a:r>
              <a:rPr lang="en-US" altLang="ja-JP" dirty="0" smtClean="0"/>
              <a:t>V s.t. G,Γ[x:v]</a:t>
            </a:r>
            <a:r>
              <a:rPr lang="ja-JP" altLang="en-US" dirty="0" smtClean="0"/>
              <a:t> ⊧ </a:t>
            </a:r>
            <a:r>
              <a:rPr lang="en-US" altLang="ja-JP" dirty="0" smtClean="0"/>
              <a:t>φ</a:t>
            </a:r>
          </a:p>
          <a:p>
            <a:pPr lvl="1">
              <a:buNone/>
            </a:pPr>
            <a:r>
              <a:rPr lang="en-US" altLang="ja-JP" dirty="0" smtClean="0"/>
              <a:t>…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 Logics on Graphs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93912" y="1916832"/>
            <a:ext cx="7772400" cy="3925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2800" dirty="0" smtClean="0"/>
              <a:t>ψ ::=</a:t>
            </a:r>
          </a:p>
          <a:p>
            <a:pPr lvl="1">
              <a:buNone/>
            </a:pPr>
            <a:r>
              <a:rPr lang="en-US" altLang="ja-JP" sz="2800" dirty="0" smtClean="0"/>
              <a:t>| False | </a:t>
            </a:r>
            <a:r>
              <a:rPr lang="ja-JP" altLang="en-US" sz="2800" dirty="0" smtClean="0"/>
              <a:t>￢ </a:t>
            </a:r>
            <a:r>
              <a:rPr lang="en-US" altLang="ja-JP" sz="2800" dirty="0" smtClean="0"/>
              <a:t>φ | φ </a:t>
            </a:r>
            <a:r>
              <a:rPr lang="ja-JP" altLang="en-US" sz="2800" dirty="0" smtClean="0"/>
              <a:t>∨</a:t>
            </a:r>
            <a:r>
              <a:rPr lang="en-US" altLang="ja-JP" sz="2800" dirty="0" smtClean="0"/>
              <a:t> φ </a:t>
            </a:r>
          </a:p>
          <a:p>
            <a:pPr lvl="1">
              <a:buNone/>
            </a:pPr>
            <a:r>
              <a:rPr lang="en-US" altLang="ja-JP" sz="2800" dirty="0" smtClean="0"/>
              <a:t>| σ  (for σ</a:t>
            </a:r>
            <a:r>
              <a:rPr lang="ja-JP" altLang="en-US" sz="2800" dirty="0" smtClean="0"/>
              <a:t>∈</a:t>
            </a:r>
            <a:r>
              <a:rPr lang="en-US" altLang="ja-JP" sz="2800" dirty="0" smtClean="0"/>
              <a:t>Σ)	</a:t>
            </a:r>
            <a:r>
              <a:rPr lang="en-US" altLang="ja-JP" sz="2800" dirty="0" smtClean="0">
                <a:solidFill>
                  <a:srgbClr val="7030A0"/>
                </a:solidFill>
              </a:rPr>
              <a:t>“current node is labeled σ”</a:t>
            </a:r>
          </a:p>
          <a:p>
            <a:pPr lvl="1">
              <a:buNone/>
            </a:pPr>
            <a:r>
              <a:rPr lang="en-US" altLang="ja-JP" sz="2800" dirty="0" smtClean="0"/>
              <a:t>| </a:t>
            </a:r>
            <a:r>
              <a:rPr lang="ja-JP" altLang="en-US" sz="2800" dirty="0" smtClean="0"/>
              <a:t>◇</a:t>
            </a:r>
            <a:r>
              <a:rPr lang="en-US" altLang="ja-JP" sz="2800" dirty="0" smtClean="0"/>
              <a:t>φ  </a:t>
            </a:r>
            <a:r>
              <a:rPr lang="en-US" altLang="ja-JP" sz="2800" dirty="0" smtClean="0">
                <a:solidFill>
                  <a:srgbClr val="7030A0"/>
                </a:solidFill>
              </a:rPr>
              <a:t>“current node has an outgoing edge</a:t>
            </a:r>
            <a:br>
              <a:rPr lang="en-US" altLang="ja-JP" sz="2800" dirty="0" smtClean="0">
                <a:solidFill>
                  <a:srgbClr val="7030A0"/>
                </a:solidFill>
              </a:rPr>
            </a:br>
            <a:r>
              <a:rPr lang="en-US" altLang="ja-JP" sz="2800" dirty="0" smtClean="0">
                <a:solidFill>
                  <a:srgbClr val="7030A0"/>
                </a:solidFill>
              </a:rPr>
              <a:t>           whose destination satisfies </a:t>
            </a:r>
            <a:r>
              <a:rPr lang="en-US" altLang="ja-JP" sz="2800" dirty="0" smtClean="0">
                <a:solidFill>
                  <a:srgbClr val="7030A0"/>
                </a:solidFill>
              </a:rPr>
              <a:t>φ”</a:t>
            </a:r>
            <a:endParaRPr lang="en-US" altLang="ja-JP" sz="2800" dirty="0" smtClean="0">
              <a:solidFill>
                <a:srgbClr val="7030A0"/>
              </a:solidFill>
            </a:endParaRPr>
          </a:p>
          <a:p>
            <a:pPr lvl="1">
              <a:buNone/>
            </a:pPr>
            <a:endParaRPr lang="en-US" altLang="ja-JP" sz="1200" dirty="0" smtClean="0">
              <a:solidFill>
                <a:srgbClr val="7030A0"/>
              </a:solidFill>
            </a:endParaRPr>
          </a:p>
          <a:p>
            <a:pPr lvl="1">
              <a:buNone/>
            </a:pPr>
            <a:r>
              <a:rPr lang="en-US" sz="2800" dirty="0" smtClean="0"/>
              <a:t>| X</a:t>
            </a:r>
          </a:p>
          <a:p>
            <a:pPr lvl="1">
              <a:buNone/>
            </a:pPr>
            <a:r>
              <a:rPr lang="en-US" altLang="ja-JP" sz="2800" dirty="0" smtClean="0"/>
              <a:t>| μX.φ </a:t>
            </a:r>
            <a:r>
              <a:rPr lang="en-US" altLang="ja-JP" sz="2800" dirty="0" smtClean="0">
                <a:solidFill>
                  <a:srgbClr val="7030A0"/>
                </a:solidFill>
              </a:rPr>
              <a:t>“least fixpoint”</a:t>
            </a:r>
            <a:r>
              <a:rPr lang="en-US" altLang="ja-JP" sz="2800" dirty="0" smtClean="0"/>
              <a:t> </a:t>
            </a:r>
            <a:r>
              <a:rPr lang="en-US" altLang="ja-JP" sz="1800" dirty="0" smtClean="0"/>
              <a:t>(X must be in even # of </a:t>
            </a:r>
            <a:r>
              <a:rPr lang="ja-JP" altLang="en-US" sz="1800" dirty="0" smtClean="0"/>
              <a:t>￢</a:t>
            </a:r>
            <a:r>
              <a:rPr lang="en-US" altLang="ja-JP" sz="1800" dirty="0" smtClean="0"/>
              <a:t>)</a:t>
            </a:r>
            <a:endParaRPr 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594928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We Can Define: </a:t>
            </a:r>
            <a:r>
              <a:rPr lang="ja-JP" altLang="en-US" sz="2400" i="1" dirty="0" smtClean="0"/>
              <a:t>□</a:t>
            </a:r>
            <a:r>
              <a:rPr lang="en-US" altLang="ja-JP" sz="2400" i="1" dirty="0" smtClean="0"/>
              <a:t>φ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 (dual of </a:t>
            </a:r>
            <a:r>
              <a:rPr lang="ja-JP" altLang="en-US" sz="2400" i="1" dirty="0" smtClean="0">
                <a:solidFill>
                  <a:schemeClr val="bg1">
                    <a:lumMod val="50000"/>
                  </a:schemeClr>
                </a:solidFill>
              </a:rPr>
              <a:t>◇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) and </a:t>
            </a:r>
            <a:r>
              <a:rPr lang="en-US" altLang="ja-JP" sz="2400" i="1" dirty="0" smtClean="0"/>
              <a:t>νX.φ</a:t>
            </a:r>
            <a:r>
              <a:rPr lang="en-US" altLang="ja-JP" sz="2400" i="1" dirty="0" smtClean="0">
                <a:solidFill>
                  <a:schemeClr val="bg1">
                    <a:lumMod val="50000"/>
                  </a:schemeClr>
                </a:solidFill>
              </a:rPr>
              <a:t> (GreatestFixPt)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11560" y="1916832"/>
            <a:ext cx="7848872" cy="2448272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3600" b="1" dirty="0" smtClean="0">
                <a:solidFill>
                  <a:srgbClr val="00B0F0"/>
                </a:solidFill>
              </a:rPr>
              <a:t>M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3528" y="1628800"/>
            <a:ext cx="8424936" cy="4032448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b"/>
          <a:lstStyle/>
          <a:p>
            <a:pPr algn="r"/>
            <a:r>
              <a:rPr lang="en-US" sz="3600" b="1" dirty="0" smtClean="0">
                <a:solidFill>
                  <a:srgbClr val="0070C0"/>
                </a:solidFill>
              </a:rPr>
              <a:t>M</a:t>
            </a:r>
            <a:r>
              <a:rPr lang="en-US" altLang="ja-JP" sz="3600" b="1" dirty="0" smtClean="0">
                <a:solidFill>
                  <a:srgbClr val="0070C0"/>
                </a:solidFill>
              </a:rPr>
              <a:t>μ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50088" cy="4572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 a graph G=(V,E,</a:t>
            </a:r>
            <a:r>
              <a:rPr lang="en-US" altLang="ja-JP" sz="2800" dirty="0" smtClean="0"/>
              <a:t>π),</a:t>
            </a:r>
            <a:r>
              <a:rPr lang="en-US" sz="2800" dirty="0" smtClean="0"/>
              <a:t> an environment</a:t>
            </a:r>
            <a:br>
              <a:rPr lang="en-US" sz="2800" dirty="0" smtClean="0"/>
            </a:br>
            <a:r>
              <a:rPr lang="en-US" altLang="ja-JP" sz="2800" dirty="0" smtClean="0"/>
              <a:t>Γ : Var</a:t>
            </a:r>
            <a:r>
              <a:rPr lang="ja-JP" altLang="en-US" sz="2800" dirty="0" smtClean="0"/>
              <a:t>→</a:t>
            </a:r>
            <a:r>
              <a:rPr lang="en-US" altLang="ja-JP" sz="2800" dirty="0" smtClean="0"/>
              <a:t>2</a:t>
            </a:r>
            <a:r>
              <a:rPr lang="en-US" altLang="ja-JP" sz="2800" baseline="30000" dirty="0" smtClean="0"/>
              <a:t>V</a:t>
            </a:r>
            <a:r>
              <a:rPr lang="en-US" altLang="ja-JP" sz="2800" dirty="0" smtClean="0"/>
              <a:t>, and the current node v </a:t>
            </a:r>
            <a:r>
              <a:rPr lang="ja-JP" altLang="en-US" sz="2800" dirty="0" smtClean="0"/>
              <a:t>∈ </a:t>
            </a:r>
            <a:r>
              <a:rPr lang="en-US" altLang="ja-JP" sz="2800" dirty="0" smtClean="0"/>
              <a:t>V</a:t>
            </a:r>
          </a:p>
          <a:p>
            <a:endParaRPr lang="en-US" sz="2800" dirty="0" smtClean="0"/>
          </a:p>
          <a:p>
            <a:pPr lvl="1"/>
            <a:r>
              <a:rPr lang="en-US" altLang="ja-JP" sz="3200" b="1" dirty="0" smtClean="0"/>
              <a:t>G, v, Γ </a:t>
            </a:r>
            <a:r>
              <a:rPr lang="ja-JP" altLang="en-US" sz="3200" b="1" dirty="0" smtClean="0"/>
              <a:t>⊧ </a:t>
            </a:r>
            <a:r>
              <a:rPr lang="en-US" altLang="ja-JP" sz="3200" b="1" dirty="0" smtClean="0"/>
              <a:t>σ</a:t>
            </a:r>
            <a:r>
              <a:rPr lang="en-US" altLang="ja-JP" dirty="0" smtClean="0"/>
              <a:t>	    iff  σ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π(v)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7030A0"/>
                </a:solidFill>
              </a:rPr>
              <a:t>		“current node is labeled σ”</a:t>
            </a:r>
            <a:endParaRPr lang="en-US" altLang="ja-JP" dirty="0" smtClean="0"/>
          </a:p>
          <a:p>
            <a:pPr lvl="1"/>
            <a:r>
              <a:rPr lang="en-US" sz="3200" b="1" dirty="0" smtClean="0"/>
              <a:t>G, v, </a:t>
            </a:r>
            <a:r>
              <a:rPr lang="en-US" altLang="ja-JP" sz="3200" b="1" dirty="0" smtClean="0"/>
              <a:t>Γ </a:t>
            </a:r>
            <a:r>
              <a:rPr lang="ja-JP" altLang="en-US" sz="3200" b="1" dirty="0" smtClean="0"/>
              <a:t>⊧ ◇</a:t>
            </a:r>
            <a:r>
              <a:rPr lang="en-US" altLang="ja-JP" sz="3200" b="1" dirty="0" smtClean="0"/>
              <a:t>φ</a:t>
            </a:r>
            <a:r>
              <a:rPr lang="en-US" altLang="ja-JP" dirty="0" smtClean="0"/>
              <a:t>  </a:t>
            </a:r>
            <a:r>
              <a:rPr lang="en-US" dirty="0" smtClean="0"/>
              <a:t>iff  there’s w (v,w)</a:t>
            </a:r>
            <a:r>
              <a:rPr lang="ja-JP" altLang="en-US" dirty="0" smtClean="0"/>
              <a:t>∈</a:t>
            </a:r>
            <a:r>
              <a:rPr lang="en-US" altLang="ja-JP" dirty="0" smtClean="0"/>
              <a:t>E &amp; G,w,Γ </a:t>
            </a:r>
            <a:r>
              <a:rPr lang="ja-JP" altLang="en-US" dirty="0" smtClean="0"/>
              <a:t>⊧ </a:t>
            </a:r>
            <a:r>
              <a:rPr lang="en-US" altLang="ja-JP" dirty="0" smtClean="0"/>
              <a:t>φ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7030A0"/>
                </a:solidFill>
              </a:rPr>
              <a:t>		“current node has an outgoing edge</a:t>
            </a:r>
            <a:br>
              <a:rPr lang="en-US" altLang="ja-JP" dirty="0" smtClean="0">
                <a:solidFill>
                  <a:srgbClr val="7030A0"/>
                </a:solidFill>
              </a:rPr>
            </a:br>
            <a:r>
              <a:rPr lang="en-US" altLang="ja-JP" dirty="0" smtClean="0">
                <a:solidFill>
                  <a:srgbClr val="7030A0"/>
                </a:solidFill>
              </a:rPr>
              <a:t>           whose destination </a:t>
            </a:r>
            <a:r>
              <a:rPr lang="en-US" altLang="ja-JP" smtClean="0">
                <a:solidFill>
                  <a:srgbClr val="7030A0"/>
                </a:solidFill>
              </a:rPr>
              <a:t>satisfies φ”</a:t>
            </a:r>
            <a:endParaRPr lang="en-US" altLang="ja-JP" dirty="0" smtClean="0"/>
          </a:p>
          <a:p>
            <a:pPr lvl="1"/>
            <a:r>
              <a:rPr lang="en-US" altLang="ja-JP" sz="3200" b="1" dirty="0" smtClean="0"/>
              <a:t>G, v, Γ </a:t>
            </a:r>
            <a:r>
              <a:rPr lang="ja-JP" altLang="en-US" sz="3200" b="1" dirty="0" smtClean="0"/>
              <a:t>⊧ </a:t>
            </a:r>
            <a:r>
              <a:rPr lang="en-US" altLang="ja-JP" sz="3200" b="1" dirty="0" smtClean="0"/>
              <a:t>μY. φ</a:t>
            </a:r>
            <a:r>
              <a:rPr lang="en-US" altLang="ja-JP" dirty="0" smtClean="0"/>
              <a:t>	iff  v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LFP(F)</a:t>
            </a:r>
          </a:p>
          <a:p>
            <a:pPr lvl="1">
              <a:buNone/>
            </a:pPr>
            <a:r>
              <a:rPr lang="en-US" altLang="ja-JP" dirty="0" smtClean="0"/>
              <a:t>		where F(A) = {w</a:t>
            </a:r>
            <a:r>
              <a:rPr lang="ja-JP" altLang="en-US" dirty="0" smtClean="0"/>
              <a:t>∈</a:t>
            </a:r>
            <a:r>
              <a:rPr lang="en-US" altLang="ja-JP" dirty="0" smtClean="0"/>
              <a:t>V | G, w, Γ[Y:A]</a:t>
            </a:r>
            <a:r>
              <a:rPr lang="ja-JP" altLang="en-US" dirty="0" smtClean="0"/>
              <a:t> ⊧ </a:t>
            </a:r>
            <a:r>
              <a:rPr lang="en-US" altLang="ja-JP" dirty="0" smtClean="0"/>
              <a:t>φ}</a:t>
            </a:r>
          </a:p>
          <a:p>
            <a:pPr lvl="1">
              <a:buNone/>
            </a:pPr>
            <a:r>
              <a:rPr lang="en-US" altLang="ja-JP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“From the node x, we can reach a σ-node”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∀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S. ( (x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∈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S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∧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∀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y.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∀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z.(y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∈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∧  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(edge(y,z)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∈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S)))</a:t>
            </a:r>
            <a:b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∃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y. (y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∈ 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S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∧ 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σ(y)))</a:t>
            </a:r>
            <a:endParaRPr lang="en-US" altLang="ja-JP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dirty="0" smtClean="0"/>
              <a:t>“Confluence”</a:t>
            </a:r>
          </a:p>
          <a:p>
            <a:pPr lvl="1">
              <a:buNone/>
            </a:pPr>
            <a:r>
              <a:rPr lang="en-US" altLang="ja-JP" dirty="0" smtClean="0"/>
              <a:t>		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∀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y.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∀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z. ( edge(x,y)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∧ 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edge(x,z)</a:t>
            </a:r>
            <a:b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           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∃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w. (edge(y,w) 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∧ 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</a:rPr>
              <a:t>edge(z,w)) )</a:t>
            </a:r>
            <a:endParaRPr lang="en-US" altLang="ja-JP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dirty="0" smtClean="0"/>
              <a:t>“From the current node, we can reach a σ-node”</a:t>
            </a:r>
          </a:p>
          <a:p>
            <a:pPr lvl="1">
              <a:buNone/>
            </a:pPr>
            <a:r>
              <a:rPr lang="en-US" altLang="ja-JP" dirty="0" smtClean="0"/>
              <a:t>		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μY. (σ  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∨  ◇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Y)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r>
              <a:rPr lang="en-US" altLang="ja-JP" dirty="0" smtClean="0"/>
              <a:t>“Confluence”</a:t>
            </a:r>
          </a:p>
          <a:p>
            <a:pPr lvl="1">
              <a:buNone/>
            </a:pPr>
            <a:r>
              <a:rPr lang="en-US" altLang="ja-JP" dirty="0" smtClean="0"/>
              <a:t>		</a:t>
            </a:r>
            <a:r>
              <a:rPr lang="en-US" altLang="ja-JP" dirty="0" smtClean="0">
                <a:solidFill>
                  <a:srgbClr val="0070C0"/>
                </a:solidFill>
              </a:rPr>
              <a:t>(No way to express it in Modal-μ)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MSO</a:t>
            </a:r>
            <a:r>
              <a:rPr lang="en-US" altLang="ja-JP" sz="3200" dirty="0" smtClean="0"/>
              <a:t> Definable </a:t>
            </a:r>
            <a:r>
              <a:rPr lang="en-US" sz="2800" dirty="0" smtClean="0"/>
              <a:t>(1-copying)</a:t>
            </a:r>
            <a:r>
              <a:rPr lang="en-US" sz="3200" dirty="0" smtClean="0"/>
              <a:t> </a:t>
            </a:r>
            <a:r>
              <a:rPr lang="en-US" altLang="ja-JP" sz="3200" dirty="0" smtClean="0"/>
              <a:t>Transduction</a:t>
            </a:r>
            <a:br>
              <a:rPr lang="en-US" altLang="ja-JP" sz="3200" dirty="0" smtClean="0"/>
            </a:br>
            <a:r>
              <a:rPr lang="en-US" altLang="ja-JP" sz="3200" dirty="0" smtClean="0"/>
              <a:t>					[Courcelle 94]</a:t>
            </a:r>
            <a:endParaRPr 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set of MSO formulas </a:t>
            </a:r>
            <a:r>
              <a:rPr lang="en-US" b="1" dirty="0" smtClean="0"/>
              <a:t>T</a:t>
            </a:r>
            <a:r>
              <a:rPr lang="en-US" dirty="0" smtClean="0"/>
              <a:t> =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ja-JP" altLang="en-US" dirty="0" smtClean="0"/>
              <a:t>・ </a:t>
            </a:r>
            <a:r>
              <a:rPr lang="en-US" altLang="ja-JP" b="1" dirty="0" smtClean="0"/>
              <a:t>σ</a:t>
            </a:r>
            <a:r>
              <a:rPr lang="en-US" altLang="ja-JP" b="1" baseline="-25000" dirty="0" smtClean="0"/>
              <a:t>OUT</a:t>
            </a:r>
            <a:r>
              <a:rPr lang="en-US" altLang="ja-JP" b="1" dirty="0" smtClean="0"/>
              <a:t>(x)</a:t>
            </a:r>
            <a:r>
              <a:rPr lang="en-US" altLang="ja-JP" dirty="0" smtClean="0"/>
              <a:t>            for each σ</a:t>
            </a:r>
            <a:r>
              <a:rPr lang="ja-JP" altLang="en-US" dirty="0" smtClean="0"/>
              <a:t>∈</a:t>
            </a:r>
            <a:r>
              <a:rPr lang="en-US" altLang="ja-JP" dirty="0" smtClean="0"/>
              <a:t>Σ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・ </a:t>
            </a:r>
            <a:r>
              <a:rPr lang="en-US" altLang="ja-JP" b="1" dirty="0" smtClean="0"/>
              <a:t>edge</a:t>
            </a:r>
            <a:r>
              <a:rPr lang="en-US" altLang="ja-JP" b="1" baseline="-25000" dirty="0" smtClean="0"/>
              <a:t>OUT</a:t>
            </a:r>
            <a:r>
              <a:rPr lang="en-US" altLang="ja-JP" b="1" dirty="0" smtClean="0"/>
              <a:t>(x,y)</a:t>
            </a:r>
          </a:p>
          <a:p>
            <a:pPr>
              <a:buNone/>
            </a:pPr>
            <a:r>
              <a:rPr lang="en-US" dirty="0" smtClean="0"/>
              <a:t>	defines  a transformation  </a:t>
            </a:r>
            <a:r>
              <a:rPr lang="en-US" b="1" dirty="0" smtClean="0"/>
              <a:t>f</a:t>
            </a:r>
            <a:r>
              <a:rPr lang="en-US" b="1" baseline="-25000" dirty="0" smtClean="0"/>
              <a:t>T</a:t>
            </a:r>
            <a:r>
              <a:rPr lang="en-US" dirty="0" smtClean="0"/>
              <a:t>  converting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G = (V, E, </a:t>
            </a:r>
            <a:r>
              <a:rPr lang="en-US" altLang="ja-JP" b="1" dirty="0" smtClean="0"/>
              <a:t>π)</a:t>
            </a:r>
            <a:r>
              <a:rPr lang="en-US" altLang="ja-JP" dirty="0" smtClean="0"/>
              <a:t>    into  </a:t>
            </a:r>
            <a:r>
              <a:rPr lang="en-US" altLang="ja-JP" dirty="0" smtClean="0">
                <a:sym typeface="Wingdings" pitchFamily="2" charset="2"/>
              </a:rPr>
              <a:t> </a:t>
            </a:r>
            <a:r>
              <a:rPr lang="en-US" altLang="ja-JP" b="1" dirty="0" smtClean="0">
                <a:sym typeface="Wingdings" pitchFamily="2" charset="2"/>
              </a:rPr>
              <a:t>G’ = (V, E’, π’)</a:t>
            </a:r>
            <a:r>
              <a:rPr lang="en-US" altLang="ja-JP" dirty="0" smtClean="0">
                <a:sym typeface="Wingdings" pitchFamily="2" charset="2"/>
              </a:rPr>
              <a:t>   where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π’( v ) = { σ | </a:t>
            </a:r>
            <a:r>
              <a:rPr lang="en-US" sz="2800" b="1" dirty="0" smtClean="0">
                <a:solidFill>
                  <a:srgbClr val="C00000"/>
                </a:solidFill>
              </a:rPr>
              <a:t>G, x:v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σ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OUT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(x) }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  <a:sym typeface="Wingdings" pitchFamily="2" charset="2"/>
              </a:rPr>
              <a:t>E’	 = { (v, w) |  G, x:v, y:w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 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edge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OUT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(x,y)</a:t>
            </a:r>
            <a:r>
              <a:rPr lang="en-US" sz="2800" b="1" dirty="0" smtClean="0">
                <a:solidFill>
                  <a:srgbClr val="C00000"/>
                </a:solidFill>
                <a:sym typeface="Wingdings" pitchFamily="2" charset="2"/>
              </a:rPr>
              <a:t> }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altLang="ja-JP" dirty="0" smtClean="0"/>
              <a:t>Σ = {a, b, A, B})</a:t>
            </a:r>
            <a:endParaRPr lang="en-US" dirty="0"/>
          </a:p>
        </p:txBody>
      </p:sp>
      <p:grpSp>
        <p:nvGrpSpPr>
          <p:cNvPr id="3" name="グループ化 4"/>
          <p:cNvGrpSpPr/>
          <p:nvPr/>
        </p:nvGrpSpPr>
        <p:grpSpPr>
          <a:xfrm>
            <a:off x="-36512" y="2276872"/>
            <a:ext cx="2304256" cy="1944216"/>
            <a:chOff x="1115616" y="2564904"/>
            <a:chExt cx="2304256" cy="1944216"/>
          </a:xfrm>
        </p:grpSpPr>
        <p:sp>
          <p:nvSpPr>
            <p:cNvPr id="6" name="円/楕円 5"/>
            <p:cNvSpPr/>
            <p:nvPr/>
          </p:nvSpPr>
          <p:spPr>
            <a:xfrm>
              <a:off x="1115616" y="400506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7" name="図形 45"/>
            <p:cNvCxnSpPr>
              <a:stCxn id="6" idx="0"/>
              <a:endCxn id="8" idx="1"/>
            </p:cNvCxnSpPr>
            <p:nvPr/>
          </p:nvCxnSpPr>
          <p:spPr>
            <a:xfrm rot="5400000" flipH="1" flipV="1">
              <a:off x="1034872" y="2924944"/>
              <a:ext cx="1376888" cy="783352"/>
            </a:xfrm>
            <a:prstGeom prst="curvedConnector3">
              <a:avLst>
                <a:gd name="adj1" fmla="val 12119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円/楕円 7"/>
            <p:cNvSpPr/>
            <p:nvPr/>
          </p:nvSpPr>
          <p:spPr>
            <a:xfrm>
              <a:off x="2051720" y="256490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a</a:t>
              </a:r>
              <a:endParaRPr lang="en-US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2123728" y="407707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987824" y="335699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11" name="図形 45"/>
            <p:cNvCxnSpPr>
              <a:stCxn id="8" idx="3"/>
              <a:endCxn id="6" idx="7"/>
            </p:cNvCxnSpPr>
            <p:nvPr/>
          </p:nvCxnSpPr>
          <p:spPr>
            <a:xfrm rot="5400000">
              <a:off x="1232364" y="3185708"/>
              <a:ext cx="1134656" cy="630600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図形 45"/>
            <p:cNvCxnSpPr>
              <a:stCxn id="8" idx="4"/>
              <a:endCxn id="9" idx="0"/>
            </p:cNvCxnSpPr>
            <p:nvPr/>
          </p:nvCxnSpPr>
          <p:spPr>
            <a:xfrm rot="16200000" flipH="1">
              <a:off x="1763688" y="3501008"/>
              <a:ext cx="1080120" cy="72008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図形 45"/>
            <p:cNvCxnSpPr>
              <a:stCxn id="8" idx="6"/>
              <a:endCxn id="10" idx="0"/>
            </p:cNvCxnSpPr>
            <p:nvPr/>
          </p:nvCxnSpPr>
          <p:spPr>
            <a:xfrm>
              <a:off x="2483768" y="2780928"/>
              <a:ext cx="720080" cy="57606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図形 45"/>
            <p:cNvCxnSpPr>
              <a:stCxn id="9" idx="5"/>
              <a:endCxn id="10" idx="4"/>
            </p:cNvCxnSpPr>
            <p:nvPr/>
          </p:nvCxnSpPr>
          <p:spPr>
            <a:xfrm rot="5400000" flipH="1" flipV="1">
              <a:off x="2519772" y="3761772"/>
              <a:ext cx="656808" cy="711344"/>
            </a:xfrm>
            <a:prstGeom prst="curvedConnector3">
              <a:avLst>
                <a:gd name="adj1" fmla="val -4443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14"/>
          <p:cNvGrpSpPr/>
          <p:nvPr/>
        </p:nvGrpSpPr>
        <p:grpSpPr>
          <a:xfrm>
            <a:off x="6876256" y="2204864"/>
            <a:ext cx="2232248" cy="1872208"/>
            <a:chOff x="6084168" y="2708920"/>
            <a:chExt cx="2232248" cy="1872208"/>
          </a:xfrm>
        </p:grpSpPr>
        <p:grpSp>
          <p:nvGrpSpPr>
            <p:cNvPr id="15" name="グループ化 89"/>
            <p:cNvGrpSpPr/>
            <p:nvPr/>
          </p:nvGrpSpPr>
          <p:grpSpPr>
            <a:xfrm>
              <a:off x="6084168" y="2708920"/>
              <a:ext cx="2232248" cy="1872208"/>
              <a:chOff x="6084168" y="2564904"/>
              <a:chExt cx="2232248" cy="1872208"/>
            </a:xfrm>
          </p:grpSpPr>
          <p:sp>
            <p:nvSpPr>
              <p:cNvPr id="18" name="円/楕円 17"/>
              <p:cNvSpPr/>
              <p:nvPr/>
            </p:nvSpPr>
            <p:spPr>
              <a:xfrm>
                <a:off x="6084168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9" name="円/楕円 18"/>
              <p:cNvSpPr/>
              <p:nvPr/>
            </p:nvSpPr>
            <p:spPr>
              <a:xfrm>
                <a:off x="6660232" y="256490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20" name="円/楕円 19"/>
              <p:cNvSpPr/>
              <p:nvPr/>
            </p:nvSpPr>
            <p:spPr>
              <a:xfrm>
                <a:off x="7092280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1" name="円/楕円 20"/>
              <p:cNvSpPr/>
              <p:nvPr/>
            </p:nvSpPr>
            <p:spPr>
              <a:xfrm>
                <a:off x="7884368" y="364502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cxnSp>
            <p:nvCxnSpPr>
              <p:cNvPr id="22" name="図形 21"/>
              <p:cNvCxnSpPr>
                <a:stCxn id="19" idx="4"/>
                <a:endCxn id="19" idx="0"/>
              </p:cNvCxnSpPr>
              <p:nvPr/>
            </p:nvCxnSpPr>
            <p:spPr>
              <a:xfrm rot="5400000" flipH="1">
                <a:off x="6660232" y="2780928"/>
                <a:ext cx="432048" cy="1588"/>
              </a:xfrm>
              <a:prstGeom prst="curvedConnector5">
                <a:avLst>
                  <a:gd name="adj1" fmla="val -52911"/>
                  <a:gd name="adj2" fmla="val 43703162"/>
                  <a:gd name="adj3" fmla="val 152911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図形 22"/>
              <p:cNvCxnSpPr>
                <a:stCxn id="19" idx="5"/>
                <a:endCxn id="21" idx="2"/>
              </p:cNvCxnSpPr>
              <p:nvPr/>
            </p:nvCxnSpPr>
            <p:spPr>
              <a:xfrm rot="16200000" flipH="1">
                <a:off x="6993004" y="2969684"/>
                <a:ext cx="927368" cy="855360"/>
              </a:xfrm>
              <a:prstGeom prst="curvedConnector2">
                <a:avLst/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図形 82"/>
              <p:cNvCxnSpPr>
                <a:stCxn id="18" idx="7"/>
                <a:endCxn id="21" idx="0"/>
              </p:cNvCxnSpPr>
              <p:nvPr/>
            </p:nvCxnSpPr>
            <p:spPr>
              <a:xfrm rot="5400000" flipH="1" flipV="1">
                <a:off x="7065012" y="3032956"/>
                <a:ext cx="423312" cy="1647448"/>
              </a:xfrm>
              <a:prstGeom prst="curvedConnector3">
                <a:avLst>
                  <a:gd name="adj1" fmla="val 154003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図形 82"/>
              <p:cNvCxnSpPr>
                <a:stCxn id="18" idx="5"/>
                <a:endCxn id="20" idx="4"/>
              </p:cNvCxnSpPr>
              <p:nvPr/>
            </p:nvCxnSpPr>
            <p:spPr>
              <a:xfrm rot="16200000" flipH="1">
                <a:off x="6848988" y="3977796"/>
                <a:ext cx="63272" cy="855360"/>
              </a:xfrm>
              <a:prstGeom prst="curvedConnector3">
                <a:avLst>
                  <a:gd name="adj1" fmla="val 461297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図形 16"/>
            <p:cNvCxnSpPr>
              <a:stCxn id="18" idx="3"/>
              <a:endCxn id="18" idx="1"/>
            </p:cNvCxnSpPr>
            <p:nvPr/>
          </p:nvCxnSpPr>
          <p:spPr>
            <a:xfrm rot="5400000" flipH="1">
              <a:off x="5994688" y="4365104"/>
              <a:ext cx="305504" cy="1588"/>
            </a:xfrm>
            <a:prstGeom prst="curvedConnector5">
              <a:avLst>
                <a:gd name="adj1" fmla="val -74827"/>
                <a:gd name="adj2" fmla="val 28021230"/>
                <a:gd name="adj3" fmla="val 174827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右矢印 3"/>
          <p:cNvSpPr/>
          <p:nvPr/>
        </p:nvSpPr>
        <p:spPr>
          <a:xfrm>
            <a:off x="2411760" y="1268760"/>
            <a:ext cx="4176464" cy="4104456"/>
          </a:xfrm>
          <a:prstGeom prst="rightArrow">
            <a:avLst>
              <a:gd name="adj1" fmla="val 50000"/>
              <a:gd name="adj2" fmla="val 368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400" b="1" dirty="0" smtClean="0"/>
              <a:t>edge</a:t>
            </a:r>
            <a:r>
              <a:rPr lang="en-US" altLang="ja-JP" sz="2400" b="1" baseline="-25000" dirty="0" smtClean="0"/>
              <a:t>OUT</a:t>
            </a:r>
            <a:r>
              <a:rPr lang="en-US" sz="2400" b="1" dirty="0" smtClean="0"/>
              <a:t>(x, y)  </a:t>
            </a:r>
            <a:r>
              <a:rPr lang="ja-JP" altLang="en-US" sz="2400" b="1" dirty="0" smtClean="0"/>
              <a:t>≡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 smtClean="0"/>
              <a:t> ∃</a:t>
            </a:r>
            <a:r>
              <a:rPr lang="en-US" altLang="ja-JP" sz="2400" b="1" dirty="0" smtClean="0"/>
              <a:t>z.(edge(x,z)</a:t>
            </a:r>
            <a:r>
              <a:rPr lang="ja-JP" altLang="en-US" sz="2400" b="1" dirty="0" smtClean="0"/>
              <a:t>∧ </a:t>
            </a:r>
            <a:r>
              <a:rPr lang="en-US" altLang="ja-JP" sz="2400" b="1" dirty="0" smtClean="0"/>
              <a:t>edge(z,y))</a:t>
            </a:r>
            <a:endParaRPr lang="ja-JP" altLang="en-US" sz="2400" b="1" i="1" dirty="0" smtClean="0"/>
          </a:p>
          <a:p>
            <a:r>
              <a:rPr lang="en-US" altLang="ja-JP" sz="2400" b="1" dirty="0" smtClean="0"/>
              <a:t>a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(x) </a:t>
            </a:r>
            <a:r>
              <a:rPr lang="ja-JP" altLang="en-US" sz="2400" b="1" dirty="0" smtClean="0"/>
              <a:t>≡  </a:t>
            </a:r>
            <a:r>
              <a:rPr lang="en-US" altLang="ja-JP" sz="2400" b="1" dirty="0" smtClean="0"/>
              <a:t>b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(x)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False</a:t>
            </a:r>
          </a:p>
          <a:p>
            <a:r>
              <a:rPr lang="en-US" altLang="ja-JP" sz="2400" b="1" dirty="0" smtClean="0"/>
              <a:t>A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(x) </a:t>
            </a:r>
            <a:r>
              <a:rPr lang="ja-JP" altLang="en-US" sz="2400" b="1" dirty="0" smtClean="0"/>
              <a:t>≡  </a:t>
            </a:r>
            <a:r>
              <a:rPr lang="en-US" altLang="ja-JP" sz="2400" b="1" dirty="0" smtClean="0"/>
              <a:t>a(x)</a:t>
            </a:r>
          </a:p>
          <a:p>
            <a:r>
              <a:rPr lang="en-US" sz="2400" b="1" dirty="0" smtClean="0"/>
              <a:t>B</a:t>
            </a:r>
            <a:r>
              <a:rPr lang="en-US" altLang="ja-JP" sz="2400" b="1" baseline="-25000" dirty="0" smtClean="0"/>
              <a:t>OUT</a:t>
            </a:r>
            <a:r>
              <a:rPr lang="en-US" sz="2400" b="1" dirty="0" smtClean="0"/>
              <a:t>(x) </a:t>
            </a:r>
            <a:r>
              <a:rPr lang="ja-JP" altLang="en-US" sz="2400" b="1" dirty="0" smtClean="0"/>
              <a:t>≡  </a:t>
            </a:r>
            <a:r>
              <a:rPr lang="en-US" sz="2400" b="1" dirty="0" smtClean="0"/>
              <a:t>b(x)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Pre-Image is Easily Obtained</a:t>
            </a:r>
            <a:endParaRPr lang="en-US" dirty="0"/>
          </a:p>
        </p:txBody>
      </p:sp>
      <p:grpSp>
        <p:nvGrpSpPr>
          <p:cNvPr id="3" name="グループ化 4"/>
          <p:cNvGrpSpPr/>
          <p:nvPr/>
        </p:nvGrpSpPr>
        <p:grpSpPr>
          <a:xfrm>
            <a:off x="-36512" y="2276872"/>
            <a:ext cx="2304256" cy="1944216"/>
            <a:chOff x="1115616" y="2564904"/>
            <a:chExt cx="2304256" cy="1944216"/>
          </a:xfrm>
        </p:grpSpPr>
        <p:sp>
          <p:nvSpPr>
            <p:cNvPr id="6" name="円/楕円 5"/>
            <p:cNvSpPr/>
            <p:nvPr/>
          </p:nvSpPr>
          <p:spPr>
            <a:xfrm>
              <a:off x="1115616" y="400506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7" name="図形 45"/>
            <p:cNvCxnSpPr>
              <a:stCxn id="6" idx="0"/>
              <a:endCxn id="8" idx="1"/>
            </p:cNvCxnSpPr>
            <p:nvPr/>
          </p:nvCxnSpPr>
          <p:spPr>
            <a:xfrm rot="5400000" flipH="1" flipV="1">
              <a:off x="1034872" y="2924944"/>
              <a:ext cx="1376888" cy="783352"/>
            </a:xfrm>
            <a:prstGeom prst="curvedConnector3">
              <a:avLst>
                <a:gd name="adj1" fmla="val 12119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円/楕円 7"/>
            <p:cNvSpPr/>
            <p:nvPr/>
          </p:nvSpPr>
          <p:spPr>
            <a:xfrm>
              <a:off x="2051720" y="256490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a</a:t>
              </a:r>
              <a:endParaRPr lang="en-US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2123728" y="407707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987824" y="335699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11" name="図形 45"/>
            <p:cNvCxnSpPr>
              <a:stCxn id="8" idx="3"/>
              <a:endCxn id="6" idx="7"/>
            </p:cNvCxnSpPr>
            <p:nvPr/>
          </p:nvCxnSpPr>
          <p:spPr>
            <a:xfrm rot="5400000">
              <a:off x="1232364" y="3185708"/>
              <a:ext cx="1134656" cy="630600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図形 45"/>
            <p:cNvCxnSpPr>
              <a:stCxn id="8" idx="4"/>
              <a:endCxn id="9" idx="0"/>
            </p:cNvCxnSpPr>
            <p:nvPr/>
          </p:nvCxnSpPr>
          <p:spPr>
            <a:xfrm rot="16200000" flipH="1">
              <a:off x="1763688" y="3501008"/>
              <a:ext cx="1080120" cy="72008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図形 45"/>
            <p:cNvCxnSpPr>
              <a:stCxn id="8" idx="6"/>
              <a:endCxn id="10" idx="0"/>
            </p:cNvCxnSpPr>
            <p:nvPr/>
          </p:nvCxnSpPr>
          <p:spPr>
            <a:xfrm>
              <a:off x="2483768" y="2780928"/>
              <a:ext cx="720080" cy="57606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図形 45"/>
            <p:cNvCxnSpPr>
              <a:stCxn id="9" idx="5"/>
              <a:endCxn id="10" idx="4"/>
            </p:cNvCxnSpPr>
            <p:nvPr/>
          </p:nvCxnSpPr>
          <p:spPr>
            <a:xfrm rot="5400000" flipH="1" flipV="1">
              <a:off x="2519772" y="3761772"/>
              <a:ext cx="656808" cy="711344"/>
            </a:xfrm>
            <a:prstGeom prst="curvedConnector3">
              <a:avLst>
                <a:gd name="adj1" fmla="val -4443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14"/>
          <p:cNvGrpSpPr/>
          <p:nvPr/>
        </p:nvGrpSpPr>
        <p:grpSpPr>
          <a:xfrm>
            <a:off x="6876256" y="2204864"/>
            <a:ext cx="2232248" cy="1872208"/>
            <a:chOff x="6084168" y="2708920"/>
            <a:chExt cx="2232248" cy="1872208"/>
          </a:xfrm>
        </p:grpSpPr>
        <p:grpSp>
          <p:nvGrpSpPr>
            <p:cNvPr id="15" name="グループ化 89"/>
            <p:cNvGrpSpPr/>
            <p:nvPr/>
          </p:nvGrpSpPr>
          <p:grpSpPr>
            <a:xfrm>
              <a:off x="6084168" y="2708920"/>
              <a:ext cx="2232248" cy="1872208"/>
              <a:chOff x="6084168" y="2564904"/>
              <a:chExt cx="2232248" cy="1872208"/>
            </a:xfrm>
          </p:grpSpPr>
          <p:sp>
            <p:nvSpPr>
              <p:cNvPr id="18" name="円/楕円 17"/>
              <p:cNvSpPr/>
              <p:nvPr/>
            </p:nvSpPr>
            <p:spPr>
              <a:xfrm>
                <a:off x="6084168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9" name="円/楕円 18"/>
              <p:cNvSpPr/>
              <p:nvPr/>
            </p:nvSpPr>
            <p:spPr>
              <a:xfrm>
                <a:off x="6660232" y="256490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20" name="円/楕円 19"/>
              <p:cNvSpPr/>
              <p:nvPr/>
            </p:nvSpPr>
            <p:spPr>
              <a:xfrm>
                <a:off x="7092280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1" name="円/楕円 20"/>
              <p:cNvSpPr/>
              <p:nvPr/>
            </p:nvSpPr>
            <p:spPr>
              <a:xfrm>
                <a:off x="7884368" y="364502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cxnSp>
            <p:nvCxnSpPr>
              <p:cNvPr id="22" name="図形 21"/>
              <p:cNvCxnSpPr>
                <a:stCxn id="19" idx="4"/>
                <a:endCxn id="19" idx="0"/>
              </p:cNvCxnSpPr>
              <p:nvPr/>
            </p:nvCxnSpPr>
            <p:spPr>
              <a:xfrm rot="5400000" flipH="1">
                <a:off x="6660232" y="2780928"/>
                <a:ext cx="432048" cy="1588"/>
              </a:xfrm>
              <a:prstGeom prst="curvedConnector5">
                <a:avLst>
                  <a:gd name="adj1" fmla="val -52911"/>
                  <a:gd name="adj2" fmla="val 43703162"/>
                  <a:gd name="adj3" fmla="val 152911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図形 22"/>
              <p:cNvCxnSpPr>
                <a:stCxn id="19" idx="5"/>
                <a:endCxn id="21" idx="2"/>
              </p:cNvCxnSpPr>
              <p:nvPr/>
            </p:nvCxnSpPr>
            <p:spPr>
              <a:xfrm rot="16200000" flipH="1">
                <a:off x="6993004" y="2969684"/>
                <a:ext cx="927368" cy="855360"/>
              </a:xfrm>
              <a:prstGeom prst="curvedConnector2">
                <a:avLst/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図形 82"/>
              <p:cNvCxnSpPr>
                <a:stCxn id="18" idx="7"/>
                <a:endCxn id="21" idx="0"/>
              </p:cNvCxnSpPr>
              <p:nvPr/>
            </p:nvCxnSpPr>
            <p:spPr>
              <a:xfrm rot="5400000" flipH="1" flipV="1">
                <a:off x="7065012" y="3032956"/>
                <a:ext cx="423312" cy="1647448"/>
              </a:xfrm>
              <a:prstGeom prst="curvedConnector3">
                <a:avLst>
                  <a:gd name="adj1" fmla="val 154003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図形 82"/>
              <p:cNvCxnSpPr>
                <a:stCxn id="18" idx="5"/>
                <a:endCxn id="20" idx="4"/>
              </p:cNvCxnSpPr>
              <p:nvPr/>
            </p:nvCxnSpPr>
            <p:spPr>
              <a:xfrm rot="16200000" flipH="1">
                <a:off x="6848988" y="3977796"/>
                <a:ext cx="63272" cy="855360"/>
              </a:xfrm>
              <a:prstGeom prst="curvedConnector3">
                <a:avLst>
                  <a:gd name="adj1" fmla="val 461297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図形 16"/>
            <p:cNvCxnSpPr>
              <a:stCxn id="18" idx="3"/>
              <a:endCxn id="18" idx="1"/>
            </p:cNvCxnSpPr>
            <p:nvPr/>
          </p:nvCxnSpPr>
          <p:spPr>
            <a:xfrm rot="5400000" flipH="1">
              <a:off x="5994688" y="4365104"/>
              <a:ext cx="305504" cy="1588"/>
            </a:xfrm>
            <a:prstGeom prst="curvedConnector5">
              <a:avLst>
                <a:gd name="adj1" fmla="val -74827"/>
                <a:gd name="adj2" fmla="val 28021230"/>
                <a:gd name="adj3" fmla="val 174827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雲 25"/>
          <p:cNvSpPr/>
          <p:nvPr/>
        </p:nvSpPr>
        <p:spPr>
          <a:xfrm>
            <a:off x="5940152" y="4725144"/>
            <a:ext cx="3168352" cy="194421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</a:rPr>
              <a:t>∀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x. A(x) 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→ ∃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y.</a:t>
            </a:r>
            <a:br>
              <a:rPr lang="en-US" altLang="ja-JP" sz="2400" b="1" dirty="0" smtClean="0">
                <a:solidFill>
                  <a:schemeClr val="tx1"/>
                </a:solidFill>
              </a:rPr>
            </a:br>
            <a:r>
              <a:rPr lang="en-US" altLang="ja-JP" sz="2400" b="1" dirty="0" smtClean="0">
                <a:solidFill>
                  <a:schemeClr val="tx1"/>
                </a:solidFill>
              </a:rPr>
              <a:t>   edge(x,y)</a:t>
            </a:r>
            <a:br>
              <a:rPr lang="en-US" altLang="ja-JP" sz="2400" b="1" dirty="0" smtClean="0">
                <a:solidFill>
                  <a:schemeClr val="tx1"/>
                </a:solidFill>
              </a:rPr>
            </a:br>
            <a:r>
              <a:rPr lang="en-US" altLang="ja-JP" sz="2400" b="1" dirty="0" smtClean="0">
                <a:solidFill>
                  <a:schemeClr val="tx1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∧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A(y)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 rot="10800000" flipV="1">
            <a:off x="4355977" y="4932726"/>
            <a:ext cx="1584175" cy="1592617"/>
          </a:xfrm>
          <a:prstGeom prst="rightArrow">
            <a:avLst>
              <a:gd name="adj1" fmla="val 50000"/>
              <a:gd name="adj2" fmla="val 3425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i="1" dirty="0" smtClean="0"/>
              <a:t>Inline Expansion</a:t>
            </a:r>
            <a:endParaRPr kumimoji="1" lang="ja-JP" altLang="en-US" b="1" i="1" dirty="0"/>
          </a:p>
        </p:txBody>
      </p:sp>
      <p:sp>
        <p:nvSpPr>
          <p:cNvPr id="28" name="雲 27"/>
          <p:cNvSpPr/>
          <p:nvPr/>
        </p:nvSpPr>
        <p:spPr>
          <a:xfrm>
            <a:off x="-396552" y="4797152"/>
            <a:ext cx="4752528" cy="194421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</a:rPr>
              <a:t>∀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x.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a(x)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→ ∃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y.</a:t>
            </a:r>
            <a:br>
              <a:rPr lang="en-US" altLang="ja-JP" sz="2400" b="1" dirty="0" smtClean="0">
                <a:solidFill>
                  <a:schemeClr val="tx1"/>
                </a:solidFill>
              </a:rPr>
            </a:br>
            <a:r>
              <a:rPr lang="en-US" altLang="ja-JP" sz="2400" b="1" dirty="0" smtClean="0">
                <a:solidFill>
                  <a:schemeClr val="tx1"/>
                </a:solidFill>
              </a:rPr>
              <a:t>  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∃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z.(edge(x,z) 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∧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edge(z,y))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</a:t>
            </a:r>
            <a:br>
              <a:rPr lang="en-US" altLang="ja-JP" sz="2400" b="1" dirty="0" smtClean="0">
                <a:solidFill>
                  <a:schemeClr val="tx1"/>
                </a:solidFill>
              </a:rPr>
            </a:br>
            <a:r>
              <a:rPr lang="en-US" altLang="ja-JP" sz="2400" b="1" dirty="0" smtClean="0">
                <a:solidFill>
                  <a:schemeClr val="tx1"/>
                </a:solidFill>
              </a:rPr>
              <a:t>  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∧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a(y)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2411760" y="1268760"/>
            <a:ext cx="4176464" cy="4104456"/>
          </a:xfrm>
          <a:prstGeom prst="rightArrow">
            <a:avLst>
              <a:gd name="adj1" fmla="val 50000"/>
              <a:gd name="adj2" fmla="val 368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400" b="1" dirty="0" smtClean="0"/>
              <a:t>edge</a:t>
            </a:r>
            <a:r>
              <a:rPr lang="en-US" altLang="ja-JP" sz="2400" b="1" baseline="-25000" dirty="0" smtClean="0"/>
              <a:t>OUT</a:t>
            </a:r>
            <a:r>
              <a:rPr lang="en-US" sz="2400" b="1" dirty="0" smtClean="0"/>
              <a:t>(x, y)  </a:t>
            </a:r>
            <a:r>
              <a:rPr lang="ja-JP" altLang="en-US" sz="2400" b="1" dirty="0" smtClean="0"/>
              <a:t>≡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 smtClean="0"/>
              <a:t> ∃</a:t>
            </a:r>
            <a:r>
              <a:rPr lang="en-US" altLang="ja-JP" sz="2400" b="1" dirty="0" smtClean="0"/>
              <a:t>z.(edge(x,z)</a:t>
            </a:r>
            <a:r>
              <a:rPr lang="ja-JP" altLang="en-US" sz="2400" b="1" dirty="0" smtClean="0"/>
              <a:t>∧ </a:t>
            </a:r>
            <a:r>
              <a:rPr lang="en-US" altLang="ja-JP" sz="2400" b="1" dirty="0" smtClean="0"/>
              <a:t>edge(z,y))</a:t>
            </a:r>
            <a:endParaRPr lang="ja-JP" altLang="en-US" sz="2400" b="1" i="1" dirty="0" smtClean="0"/>
          </a:p>
          <a:p>
            <a:r>
              <a:rPr lang="en-US" altLang="ja-JP" sz="2400" b="1" dirty="0" smtClean="0"/>
              <a:t>a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(x) </a:t>
            </a:r>
            <a:r>
              <a:rPr lang="ja-JP" altLang="en-US" sz="2400" b="1" dirty="0" smtClean="0"/>
              <a:t>≡  </a:t>
            </a:r>
            <a:r>
              <a:rPr lang="en-US" altLang="ja-JP" sz="2400" b="1" dirty="0" smtClean="0"/>
              <a:t>b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(x)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False</a:t>
            </a:r>
          </a:p>
          <a:p>
            <a:r>
              <a:rPr lang="en-US" altLang="ja-JP" sz="2400" b="1" dirty="0" smtClean="0"/>
              <a:t>A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(x) </a:t>
            </a:r>
            <a:r>
              <a:rPr lang="ja-JP" altLang="en-US" sz="2400" b="1" dirty="0" smtClean="0"/>
              <a:t>≡  </a:t>
            </a:r>
            <a:r>
              <a:rPr lang="en-US" altLang="ja-JP" sz="2400" b="1" dirty="0" smtClean="0"/>
              <a:t>a(x)</a:t>
            </a:r>
          </a:p>
          <a:p>
            <a:r>
              <a:rPr lang="en-US" sz="2400" b="1" dirty="0" smtClean="0"/>
              <a:t>B</a:t>
            </a:r>
            <a:r>
              <a:rPr lang="en-US" altLang="ja-JP" sz="2400" b="1" baseline="-25000" dirty="0" smtClean="0"/>
              <a:t>OUT</a:t>
            </a:r>
            <a:r>
              <a:rPr lang="en-US" sz="2400" b="1" dirty="0" smtClean="0"/>
              <a:t>(x) </a:t>
            </a:r>
            <a:r>
              <a:rPr lang="ja-JP" altLang="en-US" sz="2400" b="1" dirty="0" smtClean="0"/>
              <a:t>≡  </a:t>
            </a:r>
            <a:r>
              <a:rPr lang="en-US" sz="2400" b="1" dirty="0" smtClean="0"/>
              <a:t>b(x)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4056" y="274638"/>
            <a:ext cx="7772400" cy="1143000"/>
          </a:xfrm>
        </p:spPr>
        <p:txBody>
          <a:bodyPr/>
          <a:lstStyle/>
          <a:p>
            <a:r>
              <a:rPr lang="en-US" dirty="0" smtClean="0"/>
              <a:t>Expressiveness &amp; Complexity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81944" y="2132856"/>
            <a:ext cx="7056784" cy="1944216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FO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11560" y="1772816"/>
            <a:ext cx="7859216" cy="4392488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b"/>
          <a:lstStyle/>
          <a:p>
            <a:pPr algn="r"/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MSO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81944" y="2132856"/>
            <a:ext cx="4166120" cy="194421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3600" b="1" dirty="0" smtClean="0">
                <a:solidFill>
                  <a:srgbClr val="00B0F0"/>
                </a:solidFill>
              </a:rPr>
              <a:t>Modal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981944" y="2132856"/>
            <a:ext cx="4166120" cy="3672408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b"/>
          <a:lstStyle/>
          <a:p>
            <a:pPr algn="r"/>
            <a:r>
              <a:rPr lang="en-US" sz="3600" b="1" dirty="0" smtClean="0">
                <a:solidFill>
                  <a:srgbClr val="0070C0"/>
                </a:solidFill>
              </a:rPr>
              <a:t>Modal-</a:t>
            </a:r>
            <a:r>
              <a:rPr lang="en-US" altLang="ja-JP" sz="3600" b="1" dirty="0" smtClean="0">
                <a:solidFill>
                  <a:srgbClr val="0070C0"/>
                </a:solidFill>
              </a:rPr>
              <a:t>μ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37797" y="3068960"/>
            <a:ext cx="885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◇</a:t>
            </a:r>
            <a:r>
              <a:rPr lang="en-US" altLang="ja-JP" sz="3200" dirty="0" smtClean="0"/>
              <a:t>φ</a:t>
            </a:r>
            <a:endParaRPr 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1687849" y="4869160"/>
            <a:ext cx="1079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μX.φ</a:t>
            </a:r>
            <a:endParaRPr 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6732240" y="4797152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∃</a:t>
            </a:r>
            <a:r>
              <a:rPr lang="en-US" altLang="ja-JP" sz="3200" dirty="0" smtClean="0"/>
              <a:t>S.φ</a:t>
            </a:r>
            <a:endParaRPr lang="en-US" sz="3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736424" y="2852936"/>
            <a:ext cx="1071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∃</a:t>
            </a:r>
            <a:r>
              <a:rPr lang="en-US" altLang="ja-JP" sz="3200" dirty="0" smtClean="0"/>
              <a:t>x.φ</a:t>
            </a:r>
            <a:endParaRPr lang="en-US" sz="3200" dirty="0"/>
          </a:p>
        </p:txBody>
      </p:sp>
      <p:sp>
        <p:nvSpPr>
          <p:cNvPr id="12" name="雲 11"/>
          <p:cNvSpPr/>
          <p:nvPr/>
        </p:nvSpPr>
        <p:spPr>
          <a:xfrm>
            <a:off x="2987824" y="3212976"/>
            <a:ext cx="2088232" cy="648072"/>
          </a:xfrm>
          <a:prstGeom prst="cloud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PSPACE</a:t>
            </a:r>
            <a:endParaRPr lang="en-US" sz="2400" dirty="0"/>
          </a:p>
        </p:txBody>
      </p:sp>
      <p:sp>
        <p:nvSpPr>
          <p:cNvPr id="13" name="雲 12"/>
          <p:cNvSpPr/>
          <p:nvPr/>
        </p:nvSpPr>
        <p:spPr>
          <a:xfrm>
            <a:off x="2987824" y="4221088"/>
            <a:ext cx="2088232" cy="648072"/>
          </a:xfrm>
          <a:prstGeom prst="clou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EXPTIME</a:t>
            </a:r>
            <a:endParaRPr lang="en-US" sz="2400" dirty="0"/>
          </a:p>
        </p:txBody>
      </p:sp>
      <p:sp>
        <p:nvSpPr>
          <p:cNvPr id="14" name="雲 13"/>
          <p:cNvSpPr/>
          <p:nvPr/>
        </p:nvSpPr>
        <p:spPr>
          <a:xfrm>
            <a:off x="5436096" y="3573016"/>
            <a:ext cx="2232248" cy="1008112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/>
              <a:t>Undecidable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4056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Expressiveness &amp; Complexity</a:t>
            </a:r>
            <a:br>
              <a:rPr lang="en-US" dirty="0" smtClean="0"/>
            </a:br>
            <a:r>
              <a:rPr lang="en-US" dirty="0" smtClean="0"/>
              <a:t>(on “tree-like” graphs)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81944" y="2132856"/>
            <a:ext cx="7056784" cy="1944216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FO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11560" y="1772816"/>
            <a:ext cx="7859216" cy="4392488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b"/>
          <a:lstStyle/>
          <a:p>
            <a:pPr algn="r"/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MSO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81944" y="2132856"/>
            <a:ext cx="4166120" cy="194421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3600" b="1" dirty="0" smtClean="0">
                <a:solidFill>
                  <a:srgbClr val="00B0F0"/>
                </a:solidFill>
              </a:rPr>
              <a:t>Modal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981944" y="2132856"/>
            <a:ext cx="4166120" cy="3672408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b"/>
          <a:lstStyle/>
          <a:p>
            <a:pPr algn="r"/>
            <a:r>
              <a:rPr lang="en-US" sz="3600" b="1" dirty="0" smtClean="0">
                <a:solidFill>
                  <a:srgbClr val="0070C0"/>
                </a:solidFill>
              </a:rPr>
              <a:t>Modal-</a:t>
            </a:r>
            <a:r>
              <a:rPr lang="en-US" altLang="ja-JP" sz="3600" b="1" dirty="0" smtClean="0">
                <a:solidFill>
                  <a:srgbClr val="0070C0"/>
                </a:solidFill>
              </a:rPr>
              <a:t>μ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37797" y="3068960"/>
            <a:ext cx="885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◇</a:t>
            </a:r>
            <a:r>
              <a:rPr lang="en-US" altLang="ja-JP" sz="3200" dirty="0" smtClean="0"/>
              <a:t>φ</a:t>
            </a:r>
            <a:endParaRPr 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1687849" y="4869160"/>
            <a:ext cx="1079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μX.φ</a:t>
            </a:r>
            <a:endParaRPr 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6732240" y="4797152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∃</a:t>
            </a:r>
            <a:r>
              <a:rPr lang="en-US" altLang="ja-JP" sz="3200" dirty="0" smtClean="0"/>
              <a:t>S.φ</a:t>
            </a:r>
            <a:endParaRPr lang="en-US" sz="3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736424" y="2852936"/>
            <a:ext cx="1071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∃</a:t>
            </a:r>
            <a:r>
              <a:rPr lang="en-US" altLang="ja-JP" sz="3200" dirty="0" smtClean="0"/>
              <a:t>x.φ</a:t>
            </a:r>
            <a:endParaRPr lang="en-US" sz="3200" dirty="0"/>
          </a:p>
        </p:txBody>
      </p:sp>
      <p:sp>
        <p:nvSpPr>
          <p:cNvPr id="12" name="雲 11"/>
          <p:cNvSpPr/>
          <p:nvPr/>
        </p:nvSpPr>
        <p:spPr>
          <a:xfrm>
            <a:off x="2987824" y="3212976"/>
            <a:ext cx="2088232" cy="648072"/>
          </a:xfrm>
          <a:prstGeom prst="cloud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PSPACE</a:t>
            </a:r>
            <a:endParaRPr lang="en-US" sz="2400" dirty="0"/>
          </a:p>
        </p:txBody>
      </p:sp>
      <p:sp>
        <p:nvSpPr>
          <p:cNvPr id="13" name="雲 12"/>
          <p:cNvSpPr/>
          <p:nvPr/>
        </p:nvSpPr>
        <p:spPr>
          <a:xfrm>
            <a:off x="2987824" y="4221088"/>
            <a:ext cx="2088232" cy="648072"/>
          </a:xfrm>
          <a:prstGeom prst="clou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EXPTIME</a:t>
            </a:r>
            <a:endParaRPr lang="en-US" sz="2400" dirty="0"/>
          </a:p>
        </p:txBody>
      </p:sp>
      <p:sp>
        <p:nvSpPr>
          <p:cNvPr id="14" name="雲 13"/>
          <p:cNvSpPr/>
          <p:nvPr/>
        </p:nvSpPr>
        <p:spPr>
          <a:xfrm>
            <a:off x="5364088" y="3573016"/>
            <a:ext cx="2592288" cy="1080120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/>
              <a:t>NonElementary</a:t>
            </a:r>
            <a:endParaRPr lang="en-US" sz="2400" dirty="0"/>
          </a:p>
        </p:txBody>
      </p:sp>
      <p:sp>
        <p:nvSpPr>
          <p:cNvPr id="1026" name="Tree"/>
          <p:cNvSpPr>
            <a:spLocks noEditPoints="1" noChangeArrowheads="1"/>
          </p:cNvSpPr>
          <p:nvPr/>
        </p:nvSpPr>
        <p:spPr bwMode="auto">
          <a:xfrm>
            <a:off x="7236296" y="332656"/>
            <a:ext cx="936104" cy="936104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 to Do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/>
          </a:bodyPr>
          <a:lstStyle/>
          <a:p>
            <a:r>
              <a:rPr lang="en-US" dirty="0" smtClean="0"/>
              <a:t>Verification of </a:t>
            </a:r>
            <a:r>
              <a:rPr lang="en-US" b="1" dirty="0" smtClean="0">
                <a:solidFill>
                  <a:srgbClr val="C00000"/>
                </a:solidFill>
              </a:rPr>
              <a:t>Graph-to-Graph Transformations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e.g., Queries on Graph-Structured Database</a:t>
            </a:r>
            <a:br>
              <a:rPr lang="en-US" dirty="0" smtClean="0"/>
            </a:br>
            <a:r>
              <a:rPr lang="en-US" dirty="0" smtClean="0"/>
              <a:t>  or   Transformations of XML with “id” links</a:t>
            </a:r>
            <a:endParaRPr lang="en-US" dirty="0"/>
          </a:p>
        </p:txBody>
      </p:sp>
      <p:sp>
        <p:nvSpPr>
          <p:cNvPr id="27" name="右矢印 26"/>
          <p:cNvSpPr/>
          <p:nvPr/>
        </p:nvSpPr>
        <p:spPr>
          <a:xfrm>
            <a:off x="3817607" y="2852936"/>
            <a:ext cx="2050537" cy="150372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500" b="1" i="1" dirty="0" smtClean="0"/>
              <a:t>f</a:t>
            </a:r>
            <a:endParaRPr kumimoji="1" lang="ja-JP" altLang="en-US" sz="1100" b="1" i="1" dirty="0"/>
          </a:p>
        </p:txBody>
      </p:sp>
      <p:grpSp>
        <p:nvGrpSpPr>
          <p:cNvPr id="91" name="グループ化 90"/>
          <p:cNvGrpSpPr/>
          <p:nvPr/>
        </p:nvGrpSpPr>
        <p:grpSpPr>
          <a:xfrm>
            <a:off x="1115616" y="2708920"/>
            <a:ext cx="2304256" cy="1944216"/>
            <a:chOff x="1115616" y="2564904"/>
            <a:chExt cx="2304256" cy="1944216"/>
          </a:xfrm>
        </p:grpSpPr>
        <p:sp>
          <p:nvSpPr>
            <p:cNvPr id="45" name="円/楕円 44"/>
            <p:cNvSpPr/>
            <p:nvPr/>
          </p:nvSpPr>
          <p:spPr>
            <a:xfrm>
              <a:off x="1115616" y="400506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46" name="図形 45"/>
            <p:cNvCxnSpPr>
              <a:stCxn id="45" idx="0"/>
              <a:endCxn id="51" idx="1"/>
            </p:cNvCxnSpPr>
            <p:nvPr/>
          </p:nvCxnSpPr>
          <p:spPr>
            <a:xfrm rot="5400000" flipH="1" flipV="1">
              <a:off x="1034872" y="2924944"/>
              <a:ext cx="1376888" cy="783352"/>
            </a:xfrm>
            <a:prstGeom prst="curvedConnector3">
              <a:avLst>
                <a:gd name="adj1" fmla="val 12119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円/楕円 50"/>
            <p:cNvSpPr/>
            <p:nvPr/>
          </p:nvSpPr>
          <p:spPr>
            <a:xfrm>
              <a:off x="2051720" y="256490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a</a:t>
              </a:r>
              <a:endParaRPr lang="en-US" dirty="0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2123728" y="407707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2987824" y="335699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61" name="図形 45"/>
            <p:cNvCxnSpPr>
              <a:stCxn id="51" idx="3"/>
              <a:endCxn id="45" idx="7"/>
            </p:cNvCxnSpPr>
            <p:nvPr/>
          </p:nvCxnSpPr>
          <p:spPr>
            <a:xfrm rot="5400000">
              <a:off x="1232364" y="3185708"/>
              <a:ext cx="1134656" cy="630600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図形 45"/>
            <p:cNvCxnSpPr>
              <a:stCxn id="51" idx="4"/>
              <a:endCxn id="52" idx="0"/>
            </p:cNvCxnSpPr>
            <p:nvPr/>
          </p:nvCxnSpPr>
          <p:spPr>
            <a:xfrm rot="16200000" flipH="1">
              <a:off x="1763688" y="3501008"/>
              <a:ext cx="1080120" cy="72008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図形 45"/>
            <p:cNvCxnSpPr>
              <a:stCxn id="51" idx="6"/>
              <a:endCxn id="53" idx="0"/>
            </p:cNvCxnSpPr>
            <p:nvPr/>
          </p:nvCxnSpPr>
          <p:spPr>
            <a:xfrm>
              <a:off x="2483768" y="2780928"/>
              <a:ext cx="720080" cy="57606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図形 45"/>
            <p:cNvCxnSpPr>
              <a:stCxn id="52" idx="5"/>
              <a:endCxn id="53" idx="4"/>
            </p:cNvCxnSpPr>
            <p:nvPr/>
          </p:nvCxnSpPr>
          <p:spPr>
            <a:xfrm rot="5400000" flipH="1" flipV="1">
              <a:off x="2519772" y="3761772"/>
              <a:ext cx="656808" cy="711344"/>
            </a:xfrm>
            <a:prstGeom prst="curvedConnector3">
              <a:avLst>
                <a:gd name="adj1" fmla="val -4443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グループ化 96"/>
          <p:cNvGrpSpPr/>
          <p:nvPr/>
        </p:nvGrpSpPr>
        <p:grpSpPr>
          <a:xfrm>
            <a:off x="6156176" y="2708920"/>
            <a:ext cx="2232248" cy="1872208"/>
            <a:chOff x="6084168" y="2708920"/>
            <a:chExt cx="2232248" cy="1872208"/>
          </a:xfrm>
        </p:grpSpPr>
        <p:grpSp>
          <p:nvGrpSpPr>
            <p:cNvPr id="90" name="グループ化 89"/>
            <p:cNvGrpSpPr/>
            <p:nvPr/>
          </p:nvGrpSpPr>
          <p:grpSpPr>
            <a:xfrm>
              <a:off x="6084168" y="2708920"/>
              <a:ext cx="2232248" cy="1872208"/>
              <a:chOff x="6084168" y="2564904"/>
              <a:chExt cx="2232248" cy="1872208"/>
            </a:xfrm>
          </p:grpSpPr>
          <p:sp>
            <p:nvSpPr>
              <p:cNvPr id="54" name="円/楕円 53"/>
              <p:cNvSpPr/>
              <p:nvPr/>
            </p:nvSpPr>
            <p:spPr>
              <a:xfrm>
                <a:off x="6084168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5" name="円/楕円 54"/>
              <p:cNvSpPr/>
              <p:nvPr/>
            </p:nvSpPr>
            <p:spPr>
              <a:xfrm>
                <a:off x="6660232" y="256490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6" name="円/楕円 55"/>
              <p:cNvSpPr/>
              <p:nvPr/>
            </p:nvSpPr>
            <p:spPr>
              <a:xfrm>
                <a:off x="7092280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7" name="円/楕円 56"/>
              <p:cNvSpPr/>
              <p:nvPr/>
            </p:nvSpPr>
            <p:spPr>
              <a:xfrm>
                <a:off x="7884368" y="364502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cxnSp>
            <p:nvCxnSpPr>
              <p:cNvPr id="58" name="図形 57"/>
              <p:cNvCxnSpPr>
                <a:stCxn id="55" idx="4"/>
                <a:endCxn id="55" idx="0"/>
              </p:cNvCxnSpPr>
              <p:nvPr/>
            </p:nvCxnSpPr>
            <p:spPr>
              <a:xfrm rot="5400000" flipH="1">
                <a:off x="6660232" y="2780928"/>
                <a:ext cx="432048" cy="1588"/>
              </a:xfrm>
              <a:prstGeom prst="curvedConnector5">
                <a:avLst>
                  <a:gd name="adj1" fmla="val -52911"/>
                  <a:gd name="adj2" fmla="val 43703162"/>
                  <a:gd name="adj3" fmla="val 152911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図形 77"/>
              <p:cNvCxnSpPr>
                <a:stCxn id="55" idx="5"/>
                <a:endCxn id="57" idx="2"/>
              </p:cNvCxnSpPr>
              <p:nvPr/>
            </p:nvCxnSpPr>
            <p:spPr>
              <a:xfrm rot="16200000" flipH="1">
                <a:off x="6993004" y="2969684"/>
                <a:ext cx="927368" cy="855360"/>
              </a:xfrm>
              <a:prstGeom prst="curvedConnector2">
                <a:avLst/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図形 82"/>
              <p:cNvCxnSpPr>
                <a:stCxn id="54" idx="7"/>
                <a:endCxn id="57" idx="0"/>
              </p:cNvCxnSpPr>
              <p:nvPr/>
            </p:nvCxnSpPr>
            <p:spPr>
              <a:xfrm rot="5400000" flipH="1" flipV="1">
                <a:off x="7065012" y="3032956"/>
                <a:ext cx="423312" cy="1647448"/>
              </a:xfrm>
              <a:prstGeom prst="curvedConnector3">
                <a:avLst>
                  <a:gd name="adj1" fmla="val 154003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図形 82"/>
              <p:cNvCxnSpPr>
                <a:stCxn id="54" idx="5"/>
                <a:endCxn id="56" idx="4"/>
              </p:cNvCxnSpPr>
              <p:nvPr/>
            </p:nvCxnSpPr>
            <p:spPr>
              <a:xfrm rot="16200000" flipH="1">
                <a:off x="6848988" y="3977796"/>
                <a:ext cx="63272" cy="855360"/>
              </a:xfrm>
              <a:prstGeom prst="curvedConnector3">
                <a:avLst>
                  <a:gd name="adj1" fmla="val 461297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図形 91"/>
            <p:cNvCxnSpPr>
              <a:stCxn id="54" idx="3"/>
              <a:endCxn id="54" idx="1"/>
            </p:cNvCxnSpPr>
            <p:nvPr/>
          </p:nvCxnSpPr>
          <p:spPr>
            <a:xfrm rot="5400000" flipH="1">
              <a:off x="5994688" y="4365104"/>
              <a:ext cx="305504" cy="1588"/>
            </a:xfrm>
            <a:prstGeom prst="curvedConnector5">
              <a:avLst>
                <a:gd name="adj1" fmla="val -74827"/>
                <a:gd name="adj2" fmla="val 28021230"/>
                <a:gd name="adj3" fmla="val 174827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Modal-</a:t>
            </a:r>
            <a:r>
              <a:rPr lang="en-US" altLang="ja-JP" dirty="0" smtClean="0"/>
              <a:t>μ and M</a:t>
            </a:r>
            <a:r>
              <a:rPr lang="en-US" dirty="0" smtClean="0"/>
              <a:t>SO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Complexity of Validity Checking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Modal-</a:t>
            </a:r>
            <a:r>
              <a:rPr lang="en-US" altLang="ja-JP" b="1" dirty="0" smtClean="0">
                <a:solidFill>
                  <a:srgbClr val="0070C0"/>
                </a:solidFill>
              </a:rPr>
              <a:t>μ : EXPTIME-complete</a:t>
            </a:r>
          </a:p>
          <a:p>
            <a:pPr lvl="1"/>
            <a:r>
              <a:rPr lang="en-US" dirty="0" smtClean="0"/>
              <a:t>MSO : Undecidable (Even in Trees, HyperEXP)</a:t>
            </a:r>
          </a:p>
          <a:p>
            <a:endParaRPr lang="en-US" dirty="0" smtClean="0"/>
          </a:p>
          <a:p>
            <a:r>
              <a:rPr lang="en-US" dirty="0" smtClean="0"/>
              <a:t>Expressive Power</a:t>
            </a:r>
          </a:p>
          <a:p>
            <a:pPr lvl="1"/>
            <a:r>
              <a:rPr lang="en-US" dirty="0" smtClean="0"/>
              <a:t>Modal-</a:t>
            </a:r>
            <a:r>
              <a:rPr lang="en-US" altLang="ja-JP" dirty="0" smtClean="0"/>
              <a:t>μ</a:t>
            </a:r>
            <a:r>
              <a:rPr lang="ja-JP" altLang="en-US" dirty="0" smtClean="0"/>
              <a:t>  </a:t>
            </a:r>
            <a:r>
              <a:rPr lang="en-US" altLang="ja-JP" dirty="0" smtClean="0"/>
              <a:t>=  </a:t>
            </a:r>
            <a:r>
              <a:rPr lang="en-US" altLang="ja-JP" b="1" i="1" dirty="0" smtClean="0">
                <a:solidFill>
                  <a:srgbClr val="0070C0"/>
                </a:solidFill>
              </a:rPr>
              <a:t>Bisimulation-Invariant</a:t>
            </a:r>
            <a:r>
              <a:rPr lang="en-US" altLang="ja-JP" b="1" dirty="0" smtClean="0">
                <a:solidFill>
                  <a:srgbClr val="0070C0"/>
                </a:solidFill>
              </a:rPr>
              <a:t> Subset of MSO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[Janin &amp; Walukiewicz 96]</a:t>
            </a:r>
            <a:endParaRPr lang="en-US" dirty="0" smtClean="0"/>
          </a:p>
          <a:p>
            <a:pPr lvl="1"/>
            <a:r>
              <a:rPr lang="en-US" dirty="0" smtClean="0"/>
              <a:t>“Bisimulation-Invariant” </a:t>
            </a:r>
            <a:r>
              <a:rPr lang="ja-JP" altLang="en-US" sz="2800" b="1" dirty="0" smtClean="0"/>
              <a:t>≃</a:t>
            </a:r>
            <a:endParaRPr lang="en-US" b="1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 </a:t>
            </a:r>
            <a:r>
              <a:rPr lang="en-US" altLang="ja-JP" dirty="0" smtClean="0"/>
              <a:t>“Physical equality of pointers cannot be checked”</a:t>
            </a:r>
          </a:p>
          <a:p>
            <a:pPr lvl="1"/>
            <a:r>
              <a:rPr lang="en-US" altLang="ja-JP" dirty="0" smtClean="0"/>
              <a:t>Not a severe restriction for purely functional programs!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Modal-</a:t>
            </a:r>
            <a:r>
              <a:rPr lang="en-US" altLang="ja-JP" sz="3600" dirty="0" smtClean="0"/>
              <a:t>μ Definable </a:t>
            </a:r>
            <a:r>
              <a:rPr lang="en-US" sz="2700" dirty="0" smtClean="0"/>
              <a:t>(1-copying)</a:t>
            </a:r>
            <a:r>
              <a:rPr lang="en-US" sz="3600" dirty="0" smtClean="0"/>
              <a:t> </a:t>
            </a:r>
            <a:r>
              <a:rPr lang="en-US" altLang="ja-JP" sz="3600" dirty="0" smtClean="0"/>
              <a:t>Transduction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 set of Modal-</a:t>
            </a:r>
            <a:r>
              <a:rPr lang="en-US" altLang="ja-JP" dirty="0" smtClean="0"/>
              <a:t>μ</a:t>
            </a:r>
            <a:r>
              <a:rPr lang="en-US" dirty="0" smtClean="0"/>
              <a:t> formulas T =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ja-JP" altLang="en-US" dirty="0" smtClean="0"/>
              <a:t>・</a:t>
            </a:r>
            <a:r>
              <a:rPr lang="en-US" dirty="0" smtClean="0"/>
              <a:t> </a:t>
            </a:r>
            <a:r>
              <a:rPr lang="en-US" altLang="ja-JP" dirty="0" smtClean="0"/>
              <a:t>σ</a:t>
            </a:r>
            <a:r>
              <a:rPr lang="en-US" altLang="ja-JP" baseline="-25000" dirty="0" smtClean="0"/>
              <a:t>OUT</a:t>
            </a:r>
            <a:r>
              <a:rPr lang="en-US" altLang="ja-JP" dirty="0" smtClean="0"/>
              <a:t>        for each σ</a:t>
            </a:r>
            <a:r>
              <a:rPr lang="ja-JP" altLang="en-US" dirty="0" smtClean="0"/>
              <a:t>∈</a:t>
            </a:r>
            <a:r>
              <a:rPr lang="en-US" altLang="ja-JP" dirty="0" smtClean="0"/>
              <a:t>Σ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・</a:t>
            </a:r>
            <a:r>
              <a:rPr lang="en-US" altLang="ja-JP" dirty="0" smtClean="0"/>
              <a:t> edge</a:t>
            </a:r>
            <a:r>
              <a:rPr lang="en-US" altLang="ja-JP" baseline="-25000" dirty="0" smtClean="0"/>
              <a:t>OUT</a:t>
            </a:r>
            <a:r>
              <a:rPr lang="en-US" altLang="ja-JP" dirty="0" smtClean="0"/>
              <a:t>   an </a:t>
            </a:r>
            <a:r>
              <a:rPr lang="en-US" altLang="ja-JP" b="1" i="1" dirty="0" smtClean="0">
                <a:solidFill>
                  <a:srgbClr val="0070C0"/>
                </a:solidFill>
              </a:rPr>
              <a:t>existential</a:t>
            </a:r>
            <a:r>
              <a:rPr lang="en-US" altLang="ja-JP" dirty="0" smtClean="0"/>
              <a:t> formula Fv={X} </a:t>
            </a:r>
          </a:p>
          <a:p>
            <a:pPr>
              <a:buNone/>
            </a:pPr>
            <a:r>
              <a:rPr lang="en-US" dirty="0" smtClean="0"/>
              <a:t>	defines  a transformation  </a:t>
            </a:r>
            <a:r>
              <a:rPr lang="en-US" b="1" dirty="0" smtClean="0"/>
              <a:t>f</a:t>
            </a:r>
            <a:r>
              <a:rPr lang="en-US" b="1" baseline="-25000" dirty="0" smtClean="0"/>
              <a:t>T</a:t>
            </a:r>
            <a:r>
              <a:rPr lang="en-US" dirty="0" smtClean="0"/>
              <a:t> converting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G = (V, E, </a:t>
            </a:r>
            <a:r>
              <a:rPr lang="en-US" altLang="ja-JP" b="1" dirty="0" smtClean="0"/>
              <a:t>π)</a:t>
            </a:r>
            <a:r>
              <a:rPr lang="en-US" altLang="ja-JP" dirty="0" smtClean="0"/>
              <a:t>    into  </a:t>
            </a:r>
            <a:r>
              <a:rPr lang="en-US" altLang="ja-JP" dirty="0" smtClean="0">
                <a:sym typeface="Wingdings" pitchFamily="2" charset="2"/>
              </a:rPr>
              <a:t> </a:t>
            </a:r>
            <a:r>
              <a:rPr lang="en-US" altLang="ja-JP" b="1" dirty="0" smtClean="0">
                <a:sym typeface="Wingdings" pitchFamily="2" charset="2"/>
              </a:rPr>
              <a:t>G’ = (V, E’, π’)</a:t>
            </a:r>
            <a:r>
              <a:rPr lang="en-US" altLang="ja-JP" dirty="0" smtClean="0">
                <a:sym typeface="Wingdings" pitchFamily="2" charset="2"/>
              </a:rPr>
              <a:t>   where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π’( v ) = { σ | </a:t>
            </a:r>
            <a:r>
              <a:rPr lang="en-US" sz="2800" b="1" dirty="0" smtClean="0">
                <a:solidFill>
                  <a:srgbClr val="0070C0"/>
                </a:solidFill>
              </a:rPr>
              <a:t>G, v 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σ</a:t>
            </a:r>
            <a:r>
              <a:rPr lang="en-US" altLang="ja-JP" sz="28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 }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E’	 = { (v, w) |  G, v, X:{w}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 ⊧ 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edge</a:t>
            </a:r>
            <a:r>
              <a:rPr lang="en-US" altLang="ja-JP" sz="28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 }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altLang="ja-JP" dirty="0" smtClean="0"/>
              <a:t>Σ = {a, b, A, B})</a:t>
            </a:r>
            <a:endParaRPr lang="en-US" dirty="0"/>
          </a:p>
        </p:txBody>
      </p:sp>
      <p:grpSp>
        <p:nvGrpSpPr>
          <p:cNvPr id="3" name="グループ化 4"/>
          <p:cNvGrpSpPr/>
          <p:nvPr/>
        </p:nvGrpSpPr>
        <p:grpSpPr>
          <a:xfrm>
            <a:off x="-36512" y="2276872"/>
            <a:ext cx="2304256" cy="1944216"/>
            <a:chOff x="1115616" y="2564904"/>
            <a:chExt cx="2304256" cy="1944216"/>
          </a:xfrm>
        </p:grpSpPr>
        <p:sp>
          <p:nvSpPr>
            <p:cNvPr id="6" name="円/楕円 5"/>
            <p:cNvSpPr/>
            <p:nvPr/>
          </p:nvSpPr>
          <p:spPr>
            <a:xfrm>
              <a:off x="1115616" y="400506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7" name="図形 45"/>
            <p:cNvCxnSpPr>
              <a:stCxn id="6" idx="0"/>
              <a:endCxn id="8" idx="1"/>
            </p:cNvCxnSpPr>
            <p:nvPr/>
          </p:nvCxnSpPr>
          <p:spPr>
            <a:xfrm rot="5400000" flipH="1" flipV="1">
              <a:off x="1034872" y="2924944"/>
              <a:ext cx="1376888" cy="783352"/>
            </a:xfrm>
            <a:prstGeom prst="curvedConnector3">
              <a:avLst>
                <a:gd name="adj1" fmla="val 12119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円/楕円 7"/>
            <p:cNvSpPr/>
            <p:nvPr/>
          </p:nvSpPr>
          <p:spPr>
            <a:xfrm>
              <a:off x="2051720" y="256490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a</a:t>
              </a:r>
              <a:endParaRPr lang="en-US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2123728" y="407707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987824" y="335699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11" name="図形 45"/>
            <p:cNvCxnSpPr>
              <a:stCxn id="8" idx="3"/>
              <a:endCxn id="6" idx="7"/>
            </p:cNvCxnSpPr>
            <p:nvPr/>
          </p:nvCxnSpPr>
          <p:spPr>
            <a:xfrm rot="5400000">
              <a:off x="1232364" y="3185708"/>
              <a:ext cx="1134656" cy="630600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図形 45"/>
            <p:cNvCxnSpPr>
              <a:stCxn id="8" idx="4"/>
              <a:endCxn id="9" idx="0"/>
            </p:cNvCxnSpPr>
            <p:nvPr/>
          </p:nvCxnSpPr>
          <p:spPr>
            <a:xfrm rot="16200000" flipH="1">
              <a:off x="1763688" y="3501008"/>
              <a:ext cx="1080120" cy="72008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図形 45"/>
            <p:cNvCxnSpPr>
              <a:stCxn id="8" idx="6"/>
              <a:endCxn id="10" idx="0"/>
            </p:cNvCxnSpPr>
            <p:nvPr/>
          </p:nvCxnSpPr>
          <p:spPr>
            <a:xfrm>
              <a:off x="2483768" y="2780928"/>
              <a:ext cx="720080" cy="57606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図形 45"/>
            <p:cNvCxnSpPr>
              <a:stCxn id="9" idx="5"/>
              <a:endCxn id="10" idx="4"/>
            </p:cNvCxnSpPr>
            <p:nvPr/>
          </p:nvCxnSpPr>
          <p:spPr>
            <a:xfrm rot="5400000" flipH="1" flipV="1">
              <a:off x="2519772" y="3761772"/>
              <a:ext cx="656808" cy="711344"/>
            </a:xfrm>
            <a:prstGeom prst="curvedConnector3">
              <a:avLst>
                <a:gd name="adj1" fmla="val -4443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14"/>
          <p:cNvGrpSpPr/>
          <p:nvPr/>
        </p:nvGrpSpPr>
        <p:grpSpPr>
          <a:xfrm>
            <a:off x="6876256" y="2204864"/>
            <a:ext cx="2232248" cy="1872208"/>
            <a:chOff x="6084168" y="2708920"/>
            <a:chExt cx="2232248" cy="1872208"/>
          </a:xfrm>
        </p:grpSpPr>
        <p:grpSp>
          <p:nvGrpSpPr>
            <p:cNvPr id="15" name="グループ化 89"/>
            <p:cNvGrpSpPr/>
            <p:nvPr/>
          </p:nvGrpSpPr>
          <p:grpSpPr>
            <a:xfrm>
              <a:off x="6084168" y="2708920"/>
              <a:ext cx="2232248" cy="1872208"/>
              <a:chOff x="6084168" y="2564904"/>
              <a:chExt cx="2232248" cy="1872208"/>
            </a:xfrm>
          </p:grpSpPr>
          <p:sp>
            <p:nvSpPr>
              <p:cNvPr id="18" name="円/楕円 17"/>
              <p:cNvSpPr/>
              <p:nvPr/>
            </p:nvSpPr>
            <p:spPr>
              <a:xfrm>
                <a:off x="6084168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9" name="円/楕円 18"/>
              <p:cNvSpPr/>
              <p:nvPr/>
            </p:nvSpPr>
            <p:spPr>
              <a:xfrm>
                <a:off x="6660232" y="256490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20" name="円/楕円 19"/>
              <p:cNvSpPr/>
              <p:nvPr/>
            </p:nvSpPr>
            <p:spPr>
              <a:xfrm>
                <a:off x="7092280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1" name="円/楕円 20"/>
              <p:cNvSpPr/>
              <p:nvPr/>
            </p:nvSpPr>
            <p:spPr>
              <a:xfrm>
                <a:off x="7884368" y="364502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cxnSp>
            <p:nvCxnSpPr>
              <p:cNvPr id="22" name="図形 21"/>
              <p:cNvCxnSpPr>
                <a:stCxn id="19" idx="4"/>
                <a:endCxn id="19" idx="0"/>
              </p:cNvCxnSpPr>
              <p:nvPr/>
            </p:nvCxnSpPr>
            <p:spPr>
              <a:xfrm rot="5400000" flipH="1">
                <a:off x="6660232" y="2780928"/>
                <a:ext cx="432048" cy="1588"/>
              </a:xfrm>
              <a:prstGeom prst="curvedConnector5">
                <a:avLst>
                  <a:gd name="adj1" fmla="val -52911"/>
                  <a:gd name="adj2" fmla="val 43703162"/>
                  <a:gd name="adj3" fmla="val 152911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図形 22"/>
              <p:cNvCxnSpPr>
                <a:stCxn id="19" idx="5"/>
                <a:endCxn id="21" idx="2"/>
              </p:cNvCxnSpPr>
              <p:nvPr/>
            </p:nvCxnSpPr>
            <p:spPr>
              <a:xfrm rot="16200000" flipH="1">
                <a:off x="6993004" y="2969684"/>
                <a:ext cx="927368" cy="855360"/>
              </a:xfrm>
              <a:prstGeom prst="curvedConnector2">
                <a:avLst/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図形 82"/>
              <p:cNvCxnSpPr>
                <a:stCxn id="18" idx="7"/>
                <a:endCxn id="21" idx="0"/>
              </p:cNvCxnSpPr>
              <p:nvPr/>
            </p:nvCxnSpPr>
            <p:spPr>
              <a:xfrm rot="5400000" flipH="1" flipV="1">
                <a:off x="7065012" y="3032956"/>
                <a:ext cx="423312" cy="1647448"/>
              </a:xfrm>
              <a:prstGeom prst="curvedConnector3">
                <a:avLst>
                  <a:gd name="adj1" fmla="val 154003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図形 82"/>
              <p:cNvCxnSpPr>
                <a:stCxn id="18" idx="5"/>
                <a:endCxn id="20" idx="4"/>
              </p:cNvCxnSpPr>
              <p:nvPr/>
            </p:nvCxnSpPr>
            <p:spPr>
              <a:xfrm rot="16200000" flipH="1">
                <a:off x="6848988" y="3977796"/>
                <a:ext cx="63272" cy="855360"/>
              </a:xfrm>
              <a:prstGeom prst="curvedConnector3">
                <a:avLst>
                  <a:gd name="adj1" fmla="val 461297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図形 16"/>
            <p:cNvCxnSpPr>
              <a:stCxn id="18" idx="3"/>
              <a:endCxn id="18" idx="1"/>
            </p:cNvCxnSpPr>
            <p:nvPr/>
          </p:nvCxnSpPr>
          <p:spPr>
            <a:xfrm rot="5400000" flipH="1">
              <a:off x="5994688" y="4365104"/>
              <a:ext cx="305504" cy="1588"/>
            </a:xfrm>
            <a:prstGeom prst="curvedConnector5">
              <a:avLst>
                <a:gd name="adj1" fmla="val -74827"/>
                <a:gd name="adj2" fmla="val 28021230"/>
                <a:gd name="adj3" fmla="val 174827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雲 25"/>
          <p:cNvSpPr/>
          <p:nvPr/>
        </p:nvSpPr>
        <p:spPr>
          <a:xfrm>
            <a:off x="6228184" y="4725144"/>
            <a:ext cx="2664296" cy="194421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400" b="1" dirty="0" smtClean="0">
                <a:solidFill>
                  <a:schemeClr val="tx1"/>
                </a:solidFill>
              </a:rPr>
              <a:t>A 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→ ◇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A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 rot="10800000" flipV="1">
            <a:off x="4355977" y="4932726"/>
            <a:ext cx="1584175" cy="1592617"/>
          </a:xfrm>
          <a:prstGeom prst="rightArrow">
            <a:avLst>
              <a:gd name="adj1" fmla="val 50000"/>
              <a:gd name="adj2" fmla="val 3425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i="1" dirty="0"/>
          </a:p>
        </p:txBody>
      </p:sp>
      <p:sp>
        <p:nvSpPr>
          <p:cNvPr id="28" name="雲 27"/>
          <p:cNvSpPr/>
          <p:nvPr/>
        </p:nvSpPr>
        <p:spPr>
          <a:xfrm>
            <a:off x="1115616" y="4797152"/>
            <a:ext cx="3096344" cy="194421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a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→ 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◇◇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2411760" y="1268760"/>
            <a:ext cx="4176464" cy="4104456"/>
          </a:xfrm>
          <a:prstGeom prst="rightArrow">
            <a:avLst>
              <a:gd name="adj1" fmla="val 50000"/>
              <a:gd name="adj2" fmla="val 368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3200" b="1" dirty="0" smtClean="0"/>
              <a:t>edge</a:t>
            </a:r>
            <a:r>
              <a:rPr lang="en-US" altLang="ja-JP" sz="3200" b="1" baseline="-25000" dirty="0" smtClean="0"/>
              <a:t>OUT</a:t>
            </a:r>
            <a:r>
              <a:rPr lang="en-US" sz="3200" b="1" dirty="0" smtClean="0"/>
              <a:t>  </a:t>
            </a:r>
            <a:r>
              <a:rPr lang="ja-JP" altLang="en-US" sz="3200" b="1" dirty="0" smtClean="0"/>
              <a:t>≡ ◇◇</a:t>
            </a:r>
            <a:r>
              <a:rPr lang="en-US" altLang="ja-JP" sz="3200" b="1" dirty="0" smtClean="0"/>
              <a:t>X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altLang="ja-JP" sz="2400" b="1" dirty="0" smtClean="0"/>
              <a:t>a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≡  </a:t>
            </a:r>
            <a:r>
              <a:rPr lang="en-US" altLang="ja-JP" sz="2400" b="1" dirty="0" smtClean="0"/>
              <a:t>b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False</a:t>
            </a:r>
          </a:p>
          <a:p>
            <a:r>
              <a:rPr lang="en-US" altLang="ja-JP" sz="2400" b="1" dirty="0" smtClean="0"/>
              <a:t>A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≡  </a:t>
            </a:r>
            <a:r>
              <a:rPr lang="en-US" altLang="ja-JP" sz="2400" b="1" dirty="0" smtClean="0"/>
              <a:t>a</a:t>
            </a:r>
          </a:p>
          <a:p>
            <a:r>
              <a:rPr lang="en-US" sz="2400" b="1" dirty="0" smtClean="0"/>
              <a:t>B</a:t>
            </a:r>
            <a:r>
              <a:rPr lang="en-US" altLang="ja-JP" sz="2400" b="1" baseline="-25000" dirty="0" smtClean="0"/>
              <a:t>OUT</a:t>
            </a:r>
            <a:r>
              <a:rPr lang="en-US" sz="2400" b="1" dirty="0" smtClean="0"/>
              <a:t> </a:t>
            </a:r>
            <a:r>
              <a:rPr lang="ja-JP" altLang="en-US" sz="2400" b="1" dirty="0" smtClean="0"/>
              <a:t>≡  </a:t>
            </a:r>
            <a:r>
              <a:rPr lang="en-US" sz="2400" b="1" dirty="0" smtClean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Existential Formula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6072" cy="4572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 formula e with one free variable X is</a:t>
            </a:r>
            <a:br>
              <a:rPr lang="en-US" altLang="ja-JP" dirty="0" smtClean="0"/>
            </a:br>
            <a:r>
              <a:rPr lang="en-US" altLang="ja-JP" sz="2800" b="1" i="1" dirty="0" smtClean="0"/>
              <a:t>existential</a:t>
            </a:r>
            <a:r>
              <a:rPr lang="en-US" altLang="ja-JP" dirty="0" smtClean="0"/>
              <a:t>, if</a:t>
            </a:r>
          </a:p>
          <a:p>
            <a:endParaRPr lang="en-US" altLang="ja-JP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ja-JP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ja-JP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dirty="0" smtClean="0"/>
              <a:t>Examples:</a:t>
            </a:r>
          </a:p>
          <a:p>
            <a:pPr lvl="1"/>
            <a:r>
              <a:rPr lang="en-US" altLang="ja-JP" dirty="0" smtClean="0"/>
              <a:t>“X </a:t>
            </a:r>
            <a:r>
              <a:rPr lang="ja-JP" altLang="en-US" dirty="0" smtClean="0"/>
              <a:t>∨ </a:t>
            </a:r>
            <a:r>
              <a:rPr lang="en-US" altLang="ja-JP" dirty="0" smtClean="0"/>
              <a:t>True”   is not existential  (Consider </a:t>
            </a:r>
            <a:r>
              <a:rPr lang="en-US" altLang="ja-JP" dirty="0" smtClean="0"/>
              <a:t>P={}).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</a:t>
            </a:r>
            <a:r>
              <a:rPr lang="ja-JP" altLang="en-US" dirty="0" smtClean="0"/>
              <a:t>◇</a:t>
            </a:r>
            <a:r>
              <a:rPr lang="en-US" altLang="ja-JP" dirty="0" smtClean="0"/>
              <a:t>X”	is existential.</a:t>
            </a:r>
          </a:p>
          <a:p>
            <a:pPr lvl="1"/>
            <a:r>
              <a:rPr lang="en-US" altLang="ja-JP" dirty="0" smtClean="0"/>
              <a:t>“</a:t>
            </a:r>
            <a:r>
              <a:rPr lang="ja-JP" altLang="en-US" dirty="0" smtClean="0"/>
              <a:t>□</a:t>
            </a:r>
            <a:r>
              <a:rPr lang="en-US" altLang="ja-JP" dirty="0" smtClean="0"/>
              <a:t>X”	is not    (when v is a leaf node …).</a:t>
            </a:r>
          </a:p>
          <a:p>
            <a:pPr lvl="1"/>
            <a:r>
              <a:rPr lang="en-US" altLang="ja-JP" dirty="0" smtClean="0"/>
              <a:t>“σ” 	is not, but “X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σ” is.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899592" y="2492896"/>
            <a:ext cx="7632848" cy="1152128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for all 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G=(</a:t>
            </a:r>
            <a:r>
              <a:rPr lang="en-US" altLang="ja-JP" sz="2800" b="1" dirty="0" err="1" smtClean="0">
                <a:solidFill>
                  <a:srgbClr val="C00000"/>
                </a:solidFill>
              </a:rPr>
              <a:t>V,E,π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), v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∈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V,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P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⊆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V</a:t>
            </a:r>
            <a:endParaRPr lang="en-US" altLang="ja-JP" sz="28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 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G, v, X:P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e     iff    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∃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w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∈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P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.  G, v, X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:{w}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 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e</a:t>
            </a:r>
            <a:endParaRPr lang="en-US" altLang="ja-JP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Condition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50088" cy="4572000"/>
          </a:xfrm>
        </p:spPr>
        <p:txBody>
          <a:bodyPr>
            <a:normAutofit/>
          </a:bodyPr>
          <a:lstStyle/>
          <a:p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2"/>
            <a:endParaRPr lang="en-US" altLang="ja-JP" dirty="0" smtClean="0"/>
          </a:p>
          <a:p>
            <a:r>
              <a:rPr lang="en-US" altLang="ja-JP" dirty="0" smtClean="0"/>
              <a:t>Theorem:</a:t>
            </a:r>
            <a:br>
              <a:rPr lang="en-US" altLang="ja-JP" dirty="0" smtClean="0"/>
            </a:br>
            <a:r>
              <a:rPr lang="en-US" altLang="ja-JP" dirty="0" smtClean="0"/>
              <a:t>e is existential if it is in the following syntax</a:t>
            </a:r>
          </a:p>
          <a:p>
            <a:pPr lvl="3"/>
            <a:endParaRPr lang="en-US" altLang="ja-JP" dirty="0" smtClean="0"/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	 </a:t>
            </a:r>
            <a:r>
              <a:rPr lang="en-US" b="1" dirty="0" smtClean="0">
                <a:solidFill>
                  <a:srgbClr val="00B050"/>
                </a:solidFill>
              </a:rPr>
              <a:t>e ::= False | X | Y | e </a:t>
            </a:r>
            <a:r>
              <a:rPr lang="ja-JP" altLang="en-US" b="1" dirty="0" smtClean="0">
                <a:solidFill>
                  <a:srgbClr val="00B050"/>
                </a:solidFill>
              </a:rPr>
              <a:t>∨ </a:t>
            </a:r>
            <a:r>
              <a:rPr lang="en-US" altLang="ja-JP" b="1" dirty="0" smtClean="0">
                <a:solidFill>
                  <a:srgbClr val="00B050"/>
                </a:solidFill>
              </a:rPr>
              <a:t>e |</a:t>
            </a:r>
            <a:r>
              <a:rPr lang="ja-JP" altLang="en-US" b="1" dirty="0" smtClean="0">
                <a:solidFill>
                  <a:srgbClr val="00B050"/>
                </a:solidFill>
              </a:rPr>
              <a:t> ◇</a:t>
            </a:r>
            <a:r>
              <a:rPr lang="en-US" altLang="ja-JP" b="1" dirty="0" smtClean="0">
                <a:solidFill>
                  <a:srgbClr val="00B050"/>
                </a:solidFill>
              </a:rPr>
              <a:t>e | μY. e</a:t>
            </a:r>
            <a:br>
              <a:rPr lang="en-US" altLang="ja-JP" b="1" dirty="0" smtClean="0">
                <a:solidFill>
                  <a:srgbClr val="00B050"/>
                </a:solidFill>
              </a:rPr>
            </a:br>
            <a:r>
              <a:rPr lang="en-US" altLang="ja-JP" b="1" dirty="0" smtClean="0">
                <a:solidFill>
                  <a:srgbClr val="00B050"/>
                </a:solidFill>
              </a:rPr>
              <a:t>      | e </a:t>
            </a:r>
            <a:r>
              <a:rPr lang="ja-JP" altLang="en-US" b="1" dirty="0" smtClean="0">
                <a:solidFill>
                  <a:srgbClr val="00B050"/>
                </a:solidFill>
              </a:rPr>
              <a:t>∧ </a:t>
            </a:r>
            <a:r>
              <a:rPr lang="en-US" altLang="ja-JP" b="1" dirty="0" smtClean="0">
                <a:solidFill>
                  <a:srgbClr val="00B050"/>
                </a:solidFill>
              </a:rPr>
              <a:t>φ   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where φ is any formula without free variables</a:t>
            </a:r>
            <a:r>
              <a:rPr lang="en-US" altLang="ja-JP" sz="2000" b="1" dirty="0" smtClean="0">
                <a:solidFill>
                  <a:srgbClr val="C00000"/>
                </a:solidFill>
              </a:rPr>
              <a:t/>
            </a:r>
            <a:br>
              <a:rPr lang="en-US" altLang="ja-JP" sz="2000" b="1" dirty="0" smtClean="0">
                <a:solidFill>
                  <a:srgbClr val="C00000"/>
                </a:solidFill>
              </a:rPr>
            </a:br>
            <a:r>
              <a:rPr lang="en-US" altLang="ja-JP" sz="2000" b="1" dirty="0" smtClean="0">
                <a:solidFill>
                  <a:srgbClr val="C00000"/>
                </a:solidFill>
              </a:rPr>
              <a:t/>
            </a:r>
            <a:br>
              <a:rPr lang="en-US" altLang="ja-JP" sz="2000" b="1" dirty="0" smtClean="0">
                <a:solidFill>
                  <a:srgbClr val="C00000"/>
                </a:solidFill>
              </a:rPr>
            </a:br>
            <a:r>
              <a:rPr lang="en-US" altLang="ja-JP" sz="2400" dirty="0" smtClean="0"/>
              <a:t>(True, </a:t>
            </a:r>
            <a:r>
              <a:rPr lang="ja-JP" altLang="en-US" sz="2400" dirty="0" smtClean="0"/>
              <a:t>￢</a:t>
            </a:r>
            <a:r>
              <a:rPr lang="en-US" altLang="ja-JP" sz="2400" dirty="0" smtClean="0"/>
              <a:t>, σ, </a:t>
            </a:r>
            <a:r>
              <a:rPr lang="ja-JP" altLang="en-US" sz="2400" dirty="0" smtClean="0"/>
              <a:t>□</a:t>
            </a:r>
            <a:r>
              <a:rPr lang="en-US" altLang="ja-JP" sz="2400" dirty="0" smtClean="0"/>
              <a:t>, and GFP must be “guarded” by _ </a:t>
            </a:r>
            <a:r>
              <a:rPr lang="ja-JP" altLang="en-US" sz="2400" dirty="0" smtClean="0"/>
              <a:t>∧ </a:t>
            </a:r>
            <a:r>
              <a:rPr lang="en-US" altLang="ja-JP" sz="2400" dirty="0" smtClean="0"/>
              <a:t>_)</a:t>
            </a:r>
            <a:endParaRPr lang="en-US" altLang="ja-JP" dirty="0" smtClean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67544" y="5919663"/>
            <a:ext cx="8352928" cy="769441"/>
            <a:chOff x="467544" y="5919663"/>
            <a:chExt cx="6858908" cy="769441"/>
          </a:xfrm>
        </p:grpSpPr>
        <p:pic>
          <p:nvPicPr>
            <p:cNvPr id="1026" name="Picture 2" descr="C:\Users\kinaba\AppData\Local\Microsoft\Windows\Temporary Internet Files\Content.IE5\Q0XZFGJI\MM900234752[1]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7544" y="5949280"/>
              <a:ext cx="553621" cy="618753"/>
            </a:xfrm>
            <a:prstGeom prst="rect">
              <a:avLst/>
            </a:prstGeom>
            <a:noFill/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1043608" y="5919663"/>
              <a:ext cx="628284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cap="small" dirty="0" smtClean="0"/>
                <a:t>Open Question</a:t>
              </a:r>
              <a:r>
                <a:rPr lang="en-US" altLang="ja-JP" sz="2400" dirty="0" smtClean="0"/>
                <a:t>: is this a necessary condition </a:t>
              </a:r>
              <a:r>
                <a:rPr lang="en-US" altLang="ja-JP" sz="2400" dirty="0" smtClean="0"/>
                <a:t>?</a:t>
              </a:r>
              <a:br>
                <a:rPr lang="en-US" altLang="ja-JP" sz="2400" dirty="0" smtClean="0"/>
              </a:br>
              <a:r>
                <a:rPr lang="en-US" altLang="ja-JP" sz="1600" dirty="0" smtClean="0"/>
                <a:t>(i.e., do all existential formulas have logically-equivalent forms in this syntax?)</a:t>
              </a:r>
              <a:r>
                <a:rPr lang="en-US" altLang="ja-JP" sz="2000" dirty="0" smtClean="0"/>
                <a:t> </a:t>
              </a:r>
              <a:endParaRPr lang="en-US" altLang="ja-JP" sz="2400" dirty="0" smtClean="0"/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827584" y="1412776"/>
            <a:ext cx="7632848" cy="1152128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for all 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G=(</a:t>
            </a:r>
            <a:r>
              <a:rPr lang="en-US" altLang="ja-JP" sz="2800" b="1" dirty="0" err="1" smtClean="0">
                <a:solidFill>
                  <a:srgbClr val="C00000"/>
                </a:solidFill>
              </a:rPr>
              <a:t>V,E,π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), v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∈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V,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P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⊆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V</a:t>
            </a:r>
            <a:endParaRPr lang="en-US" altLang="ja-JP" sz="28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 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G, v, X:P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e     iff    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∃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w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∈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P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.  G, v, X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:{w}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 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e</a:t>
            </a:r>
            <a:endParaRPr lang="en-US" altLang="ja-JP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8856984" cy="4572000"/>
          </a:xfrm>
        </p:spPr>
        <p:txBody>
          <a:bodyPr/>
          <a:lstStyle/>
          <a:p>
            <a:r>
              <a:rPr lang="en-US" dirty="0" smtClean="0"/>
              <a:t>edge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 </a:t>
            </a:r>
            <a:r>
              <a:rPr lang="en-US" altLang="ja-JP" dirty="0" smtClean="0"/>
              <a:t>X					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edge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OUT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≡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edge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 </a:t>
            </a:r>
            <a:r>
              <a:rPr lang="en-US" altLang="ja-JP" dirty="0" smtClean="0"/>
              <a:t>μY. ((X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a) </a:t>
            </a:r>
            <a:r>
              <a:rPr lang="ja-JP" altLang="en-US" dirty="0" smtClean="0"/>
              <a:t>∨ ◇</a:t>
            </a:r>
            <a:r>
              <a:rPr lang="en-US" altLang="ja-JP" dirty="0" smtClean="0"/>
              <a:t>Y)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						      edge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OUT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≡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∧◇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endParaRPr lang="en-US" dirty="0" smtClean="0"/>
          </a:p>
          <a:p>
            <a:r>
              <a:rPr lang="en-US" dirty="0" smtClean="0"/>
              <a:t>edge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 </a:t>
            </a:r>
            <a:r>
              <a:rPr lang="en-US" altLang="ja-JP" dirty="0" smtClean="0"/>
              <a:t>μY. ((X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a </a:t>
            </a:r>
            <a:r>
              <a:rPr lang="ja-JP" altLang="en-US" dirty="0" smtClean="0"/>
              <a:t>∧ □</a:t>
            </a:r>
            <a:r>
              <a:rPr lang="en-US" altLang="ja-JP" dirty="0" smtClean="0"/>
              <a:t>b) </a:t>
            </a:r>
            <a:r>
              <a:rPr lang="ja-JP" altLang="en-US" dirty="0" smtClean="0"/>
              <a:t>∨ </a:t>
            </a:r>
            <a:r>
              <a:rPr lang="en-US" altLang="ja-JP" dirty="0" smtClean="0"/>
              <a:t>(</a:t>
            </a:r>
            <a:r>
              <a:rPr lang="ja-JP" altLang="en-US" dirty="0" smtClean="0"/>
              <a:t>￢</a:t>
            </a:r>
            <a:r>
              <a:rPr lang="en-US" altLang="ja-JP" dirty="0" smtClean="0"/>
              <a:t>a </a:t>
            </a:r>
            <a:r>
              <a:rPr lang="ja-JP" altLang="en-US" dirty="0" smtClean="0"/>
              <a:t>∧ ◇</a:t>
            </a:r>
            <a:r>
              <a:rPr lang="en-US" altLang="ja-JP" dirty="0" smtClean="0"/>
              <a:t>Y)</a:t>
            </a:r>
            <a:endParaRPr lang="en-US" dirty="0" smtClean="0"/>
          </a:p>
        </p:txBody>
      </p:sp>
      <p:sp>
        <p:nvSpPr>
          <p:cNvPr id="4" name="円/楕円 3"/>
          <p:cNvSpPr/>
          <p:nvPr/>
        </p:nvSpPr>
        <p:spPr>
          <a:xfrm>
            <a:off x="3405064" y="155679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図形 45"/>
          <p:cNvCxnSpPr>
            <a:stCxn id="4" idx="6"/>
            <a:endCxn id="8" idx="2"/>
          </p:cNvCxnSpPr>
          <p:nvPr/>
        </p:nvCxnSpPr>
        <p:spPr>
          <a:xfrm>
            <a:off x="3837112" y="1772816"/>
            <a:ext cx="720080" cy="1588"/>
          </a:xfrm>
          <a:prstGeom prst="curvedConnector3">
            <a:avLst>
              <a:gd name="adj1" fmla="val 50000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4557192" y="155679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円/楕円 8"/>
          <p:cNvSpPr/>
          <p:nvPr/>
        </p:nvSpPr>
        <p:spPr>
          <a:xfrm>
            <a:off x="5061248" y="1052736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図形 45"/>
          <p:cNvCxnSpPr>
            <a:stCxn id="4" idx="7"/>
            <a:endCxn id="9" idx="2"/>
          </p:cNvCxnSpPr>
          <p:nvPr/>
        </p:nvCxnSpPr>
        <p:spPr>
          <a:xfrm rot="5400000" flipH="1" flipV="1">
            <a:off x="4241892" y="800708"/>
            <a:ext cx="351304" cy="1287408"/>
          </a:xfrm>
          <a:prstGeom prst="curvedConnector2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図形 45"/>
          <p:cNvCxnSpPr>
            <a:stCxn id="4" idx="2"/>
            <a:endCxn id="4" idx="4"/>
          </p:cNvCxnSpPr>
          <p:nvPr/>
        </p:nvCxnSpPr>
        <p:spPr>
          <a:xfrm rot="10800000" flipH="1" flipV="1">
            <a:off x="3405064" y="1772816"/>
            <a:ext cx="216024" cy="216024"/>
          </a:xfrm>
          <a:prstGeom prst="curvedConnector4">
            <a:avLst>
              <a:gd name="adj1" fmla="val -291812"/>
              <a:gd name="adj2" fmla="val 205822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1172816" y="350100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図形 45"/>
          <p:cNvCxnSpPr>
            <a:stCxn id="30" idx="6"/>
            <a:endCxn id="33" idx="2"/>
          </p:cNvCxnSpPr>
          <p:nvPr/>
        </p:nvCxnSpPr>
        <p:spPr>
          <a:xfrm>
            <a:off x="1604864" y="3717032"/>
            <a:ext cx="720080" cy="1588"/>
          </a:xfrm>
          <a:prstGeom prst="curvedConnector3">
            <a:avLst>
              <a:gd name="adj1" fmla="val 50000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2324944" y="350100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4" name="円/楕円 33"/>
          <p:cNvSpPr/>
          <p:nvPr/>
        </p:nvSpPr>
        <p:spPr>
          <a:xfrm>
            <a:off x="3549080" y="350100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円/楕円 34"/>
          <p:cNvSpPr/>
          <p:nvPr/>
        </p:nvSpPr>
        <p:spPr>
          <a:xfrm>
            <a:off x="4773216" y="350100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36" name="図形 45"/>
          <p:cNvCxnSpPr>
            <a:stCxn id="33" idx="6"/>
            <a:endCxn id="34" idx="2"/>
          </p:cNvCxnSpPr>
          <p:nvPr/>
        </p:nvCxnSpPr>
        <p:spPr>
          <a:xfrm>
            <a:off x="2756992" y="3717032"/>
            <a:ext cx="792088" cy="1588"/>
          </a:xfrm>
          <a:prstGeom prst="curvedConnector3">
            <a:avLst>
              <a:gd name="adj1" fmla="val 50000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図形 45"/>
          <p:cNvCxnSpPr>
            <a:stCxn id="34" idx="6"/>
            <a:endCxn id="35" idx="2"/>
          </p:cNvCxnSpPr>
          <p:nvPr/>
        </p:nvCxnSpPr>
        <p:spPr>
          <a:xfrm>
            <a:off x="3981128" y="3717032"/>
            <a:ext cx="792088" cy="1588"/>
          </a:xfrm>
          <a:prstGeom prst="curvedConnector3">
            <a:avLst>
              <a:gd name="adj1" fmla="val 50000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図形 45"/>
          <p:cNvCxnSpPr>
            <a:stCxn id="30" idx="4"/>
            <a:endCxn id="33" idx="4"/>
          </p:cNvCxnSpPr>
          <p:nvPr/>
        </p:nvCxnSpPr>
        <p:spPr>
          <a:xfrm rot="16200000" flipH="1">
            <a:off x="1964904" y="3356992"/>
            <a:ext cx="1588" cy="1152128"/>
          </a:xfrm>
          <a:prstGeom prst="curvedConnector3">
            <a:avLst>
              <a:gd name="adj1" fmla="val 14395466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図形 45"/>
          <p:cNvCxnSpPr>
            <a:stCxn id="30" idx="7"/>
            <a:endCxn id="35" idx="0"/>
          </p:cNvCxnSpPr>
          <p:nvPr/>
        </p:nvCxnSpPr>
        <p:spPr>
          <a:xfrm rot="5400000" flipH="1" flipV="1">
            <a:off x="3233780" y="1808820"/>
            <a:ext cx="63272" cy="3447648"/>
          </a:xfrm>
          <a:prstGeom prst="curvedConnector3">
            <a:avLst>
              <a:gd name="adj1" fmla="val 921130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図形 45"/>
          <p:cNvCxnSpPr>
            <a:stCxn id="8" idx="4"/>
            <a:endCxn id="4" idx="5"/>
          </p:cNvCxnSpPr>
          <p:nvPr/>
        </p:nvCxnSpPr>
        <p:spPr>
          <a:xfrm rot="5400000" flipH="1">
            <a:off x="4241892" y="1457516"/>
            <a:ext cx="63272" cy="999376"/>
          </a:xfrm>
          <a:prstGeom prst="curvedConnector3">
            <a:avLst>
              <a:gd name="adj1" fmla="val -361297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図形 45"/>
          <p:cNvCxnSpPr>
            <a:stCxn id="8" idx="6"/>
            <a:endCxn id="8" idx="4"/>
          </p:cNvCxnSpPr>
          <p:nvPr/>
        </p:nvCxnSpPr>
        <p:spPr>
          <a:xfrm flipH="1">
            <a:off x="4773216" y="1772816"/>
            <a:ext cx="216024" cy="216024"/>
          </a:xfrm>
          <a:prstGeom prst="curvedConnector4">
            <a:avLst>
              <a:gd name="adj1" fmla="val -266158"/>
              <a:gd name="adj2" fmla="val 205822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図形 45"/>
          <p:cNvCxnSpPr>
            <a:stCxn id="9" idx="7"/>
            <a:endCxn id="9" idx="5"/>
          </p:cNvCxnSpPr>
          <p:nvPr/>
        </p:nvCxnSpPr>
        <p:spPr>
          <a:xfrm rot="16200000" flipH="1">
            <a:off x="5277272" y="1268760"/>
            <a:ext cx="305504" cy="1588"/>
          </a:xfrm>
          <a:prstGeom prst="curvedConnector5">
            <a:avLst>
              <a:gd name="adj1" fmla="val -74827"/>
              <a:gd name="adj2" fmla="val 37618136"/>
              <a:gd name="adj3" fmla="val 174827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図形 45"/>
          <p:cNvCxnSpPr>
            <a:stCxn id="34" idx="4"/>
            <a:endCxn id="35" idx="4"/>
          </p:cNvCxnSpPr>
          <p:nvPr/>
        </p:nvCxnSpPr>
        <p:spPr>
          <a:xfrm rot="16200000" flipH="1">
            <a:off x="4377172" y="3320988"/>
            <a:ext cx="1588" cy="1224136"/>
          </a:xfrm>
          <a:prstGeom prst="curvedConnector3">
            <a:avLst>
              <a:gd name="adj1" fmla="val 14395466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図形 45"/>
          <p:cNvCxnSpPr>
            <a:stCxn id="33" idx="0"/>
            <a:endCxn id="35" idx="1"/>
          </p:cNvCxnSpPr>
          <p:nvPr/>
        </p:nvCxnSpPr>
        <p:spPr>
          <a:xfrm rot="16200000" flipH="1">
            <a:off x="3657092" y="2384884"/>
            <a:ext cx="63272" cy="2295520"/>
          </a:xfrm>
          <a:prstGeom prst="curvedConnector3">
            <a:avLst>
              <a:gd name="adj1" fmla="val -361297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図形 45"/>
          <p:cNvCxnSpPr>
            <a:stCxn id="33" idx="4"/>
            <a:endCxn id="33" idx="6"/>
          </p:cNvCxnSpPr>
          <p:nvPr/>
        </p:nvCxnSpPr>
        <p:spPr>
          <a:xfrm rot="5400000" flipH="1" flipV="1">
            <a:off x="2540968" y="3717032"/>
            <a:ext cx="216024" cy="216024"/>
          </a:xfrm>
          <a:prstGeom prst="curvedConnector4">
            <a:avLst>
              <a:gd name="adj1" fmla="val -105822"/>
              <a:gd name="adj2" fmla="val 205822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図形 45"/>
          <p:cNvCxnSpPr>
            <a:stCxn id="35" idx="5"/>
            <a:endCxn id="35" idx="6"/>
          </p:cNvCxnSpPr>
          <p:nvPr/>
        </p:nvCxnSpPr>
        <p:spPr>
          <a:xfrm rot="5400000" flipH="1" flipV="1">
            <a:off x="5097252" y="3761772"/>
            <a:ext cx="152752" cy="63272"/>
          </a:xfrm>
          <a:prstGeom prst="curvedConnector4">
            <a:avLst>
              <a:gd name="adj1" fmla="val -191076"/>
              <a:gd name="adj2" fmla="val 461297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円/楕円 76"/>
          <p:cNvSpPr/>
          <p:nvPr/>
        </p:nvSpPr>
        <p:spPr>
          <a:xfrm>
            <a:off x="1244824" y="522920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78" name="図形 45"/>
          <p:cNvCxnSpPr>
            <a:stCxn id="81" idx="3"/>
            <a:endCxn id="104" idx="5"/>
          </p:cNvCxnSpPr>
          <p:nvPr/>
        </p:nvCxnSpPr>
        <p:spPr>
          <a:xfrm rot="5400000">
            <a:off x="4016735" y="5498303"/>
            <a:ext cx="216818" cy="1422688"/>
          </a:xfrm>
          <a:prstGeom prst="curvedConnector3">
            <a:avLst>
              <a:gd name="adj1" fmla="val 234616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円/楕円 78"/>
          <p:cNvSpPr/>
          <p:nvPr/>
        </p:nvSpPr>
        <p:spPr>
          <a:xfrm>
            <a:off x="1460848" y="594928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1" name="円/楕円 80"/>
          <p:cNvSpPr/>
          <p:nvPr/>
        </p:nvSpPr>
        <p:spPr>
          <a:xfrm>
            <a:off x="4773216" y="573246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82" name="図形 45"/>
          <p:cNvCxnSpPr>
            <a:stCxn id="79" idx="2"/>
            <a:endCxn id="77" idx="3"/>
          </p:cNvCxnSpPr>
          <p:nvPr/>
        </p:nvCxnSpPr>
        <p:spPr>
          <a:xfrm rot="10800000">
            <a:off x="1308096" y="5597976"/>
            <a:ext cx="152752" cy="567328"/>
          </a:xfrm>
          <a:prstGeom prst="curvedConnector2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図形 45"/>
          <p:cNvCxnSpPr>
            <a:stCxn id="96" idx="6"/>
            <a:endCxn id="81" idx="0"/>
          </p:cNvCxnSpPr>
          <p:nvPr/>
        </p:nvCxnSpPr>
        <p:spPr>
          <a:xfrm>
            <a:off x="4413176" y="5373216"/>
            <a:ext cx="576064" cy="359246"/>
          </a:xfrm>
          <a:prstGeom prst="curvedConnector2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図形 45"/>
          <p:cNvCxnSpPr>
            <a:stCxn id="77" idx="7"/>
            <a:endCxn id="94" idx="1"/>
          </p:cNvCxnSpPr>
          <p:nvPr/>
        </p:nvCxnSpPr>
        <p:spPr>
          <a:xfrm rot="5400000" flipH="1" flipV="1">
            <a:off x="2144924" y="4761148"/>
            <a:ext cx="1588" cy="1062648"/>
          </a:xfrm>
          <a:prstGeom prst="curvedConnector3">
            <a:avLst>
              <a:gd name="adj1" fmla="val 18379849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円/楕円 93"/>
          <p:cNvSpPr/>
          <p:nvPr/>
        </p:nvSpPr>
        <p:spPr>
          <a:xfrm>
            <a:off x="2612976" y="522920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6" name="円/楕円 95"/>
          <p:cNvSpPr/>
          <p:nvPr/>
        </p:nvSpPr>
        <p:spPr>
          <a:xfrm>
            <a:off x="3981128" y="515719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4" name="円/楕円 103"/>
          <p:cNvSpPr/>
          <p:nvPr/>
        </p:nvSpPr>
        <p:spPr>
          <a:xfrm>
            <a:off x="3045024" y="594928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7" name="図形 45"/>
          <p:cNvCxnSpPr>
            <a:stCxn id="94" idx="7"/>
            <a:endCxn id="96" idx="1"/>
          </p:cNvCxnSpPr>
          <p:nvPr/>
        </p:nvCxnSpPr>
        <p:spPr>
          <a:xfrm rot="5400000" flipH="1" flipV="1">
            <a:off x="3477072" y="4725144"/>
            <a:ext cx="72008" cy="1062648"/>
          </a:xfrm>
          <a:prstGeom prst="curvedConnector3">
            <a:avLst>
              <a:gd name="adj1" fmla="val 505333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図形 45"/>
          <p:cNvCxnSpPr>
            <a:stCxn id="104" idx="3"/>
            <a:endCxn id="79" idx="5"/>
          </p:cNvCxnSpPr>
          <p:nvPr/>
        </p:nvCxnSpPr>
        <p:spPr>
          <a:xfrm rot="5400000">
            <a:off x="2468960" y="5678720"/>
            <a:ext cx="1588" cy="1278672"/>
          </a:xfrm>
          <a:prstGeom prst="curvedConnector3">
            <a:avLst>
              <a:gd name="adj1" fmla="val 18379849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図形 45"/>
          <p:cNvCxnSpPr>
            <a:stCxn id="94" idx="5"/>
            <a:endCxn id="81" idx="2"/>
          </p:cNvCxnSpPr>
          <p:nvPr/>
        </p:nvCxnSpPr>
        <p:spPr>
          <a:xfrm rot="16200000" flipH="1">
            <a:off x="3702229" y="4877499"/>
            <a:ext cx="350510" cy="1791464"/>
          </a:xfrm>
          <a:prstGeom prst="curvedConnector2">
            <a:avLst/>
          </a:prstGeom>
          <a:ln w="762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図形 45"/>
          <p:cNvCxnSpPr>
            <a:stCxn id="79" idx="1"/>
            <a:endCxn id="79" idx="7"/>
          </p:cNvCxnSpPr>
          <p:nvPr/>
        </p:nvCxnSpPr>
        <p:spPr>
          <a:xfrm rot="5400000" flipH="1" flipV="1">
            <a:off x="1676872" y="5859800"/>
            <a:ext cx="1588" cy="305504"/>
          </a:xfrm>
          <a:prstGeom prst="curvedConnector3">
            <a:avLst>
              <a:gd name="adj1" fmla="val 18379849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図形 45"/>
          <p:cNvCxnSpPr>
            <a:stCxn id="79" idx="6"/>
            <a:endCxn id="94" idx="4"/>
          </p:cNvCxnSpPr>
          <p:nvPr/>
        </p:nvCxnSpPr>
        <p:spPr>
          <a:xfrm flipV="1">
            <a:off x="1892896" y="5661248"/>
            <a:ext cx="936104" cy="504056"/>
          </a:xfrm>
          <a:prstGeom prst="curvedConnector2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円/楕円 137"/>
          <p:cNvSpPr/>
          <p:nvPr/>
        </p:nvSpPr>
        <p:spPr>
          <a:xfrm>
            <a:off x="6372200" y="2421683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9" name="図形 45"/>
          <p:cNvCxnSpPr>
            <a:stCxn id="138" idx="6"/>
            <a:endCxn id="140" idx="2"/>
          </p:cNvCxnSpPr>
          <p:nvPr/>
        </p:nvCxnSpPr>
        <p:spPr>
          <a:xfrm>
            <a:off x="6804248" y="2637707"/>
            <a:ext cx="561256" cy="1588"/>
          </a:xfrm>
          <a:prstGeom prst="curvedConnector3">
            <a:avLst>
              <a:gd name="adj1" fmla="val 50000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円/楕円 139"/>
          <p:cNvSpPr/>
          <p:nvPr/>
        </p:nvSpPr>
        <p:spPr>
          <a:xfrm>
            <a:off x="7365504" y="2421683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1" name="円/楕円 140"/>
          <p:cNvSpPr/>
          <p:nvPr/>
        </p:nvSpPr>
        <p:spPr>
          <a:xfrm>
            <a:off x="8460432" y="2421683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2" name="図形 45"/>
          <p:cNvCxnSpPr>
            <a:stCxn id="140" idx="6"/>
            <a:endCxn id="141" idx="2"/>
          </p:cNvCxnSpPr>
          <p:nvPr/>
        </p:nvCxnSpPr>
        <p:spPr>
          <a:xfrm>
            <a:off x="7797552" y="2637707"/>
            <a:ext cx="662880" cy="1588"/>
          </a:xfrm>
          <a:prstGeom prst="curvedConnector3">
            <a:avLst>
              <a:gd name="adj1" fmla="val 50000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図形 45"/>
          <p:cNvCxnSpPr>
            <a:stCxn id="140" idx="0"/>
            <a:endCxn id="138" idx="0"/>
          </p:cNvCxnSpPr>
          <p:nvPr/>
        </p:nvCxnSpPr>
        <p:spPr>
          <a:xfrm rot="16200000" flipV="1">
            <a:off x="7084876" y="1925031"/>
            <a:ext cx="1588" cy="993304"/>
          </a:xfrm>
          <a:prstGeom prst="curvedConnector3">
            <a:avLst>
              <a:gd name="adj1" fmla="val 14395466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図形 45"/>
          <p:cNvCxnSpPr>
            <a:stCxn id="140" idx="0"/>
            <a:endCxn id="141" idx="0"/>
          </p:cNvCxnSpPr>
          <p:nvPr/>
        </p:nvCxnSpPr>
        <p:spPr>
          <a:xfrm rot="5400000" flipH="1" flipV="1">
            <a:off x="8128992" y="1874219"/>
            <a:ext cx="1588" cy="1094928"/>
          </a:xfrm>
          <a:prstGeom prst="curvedConnector3">
            <a:avLst>
              <a:gd name="adj1" fmla="val 14395466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図形 45"/>
          <p:cNvCxnSpPr>
            <a:stCxn id="140" idx="3"/>
            <a:endCxn id="140" idx="5"/>
          </p:cNvCxnSpPr>
          <p:nvPr/>
        </p:nvCxnSpPr>
        <p:spPr>
          <a:xfrm rot="16200000" flipH="1">
            <a:off x="7581528" y="2637707"/>
            <a:ext cx="1588" cy="305504"/>
          </a:xfrm>
          <a:prstGeom prst="curvedConnector3">
            <a:avLst>
              <a:gd name="adj1" fmla="val 29721735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テキスト ボックス 159"/>
          <p:cNvSpPr txBox="1"/>
          <p:nvPr/>
        </p:nvSpPr>
        <p:spPr>
          <a:xfrm>
            <a:off x="6480720" y="1023119"/>
            <a:ext cx="248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(Non-Examples)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1" name="円/楕円 160"/>
          <p:cNvSpPr/>
          <p:nvPr/>
        </p:nvSpPr>
        <p:spPr>
          <a:xfrm>
            <a:off x="7380312" y="4725145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円/楕円 161"/>
          <p:cNvSpPr/>
          <p:nvPr/>
        </p:nvSpPr>
        <p:spPr>
          <a:xfrm>
            <a:off x="8316416" y="4725145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3" name="図形 45"/>
          <p:cNvCxnSpPr>
            <a:stCxn id="161" idx="0"/>
            <a:endCxn id="161" idx="6"/>
          </p:cNvCxnSpPr>
          <p:nvPr/>
        </p:nvCxnSpPr>
        <p:spPr>
          <a:xfrm rot="16200000" flipH="1">
            <a:off x="7596336" y="4725145"/>
            <a:ext cx="216024" cy="216024"/>
          </a:xfrm>
          <a:prstGeom prst="curvedConnector4">
            <a:avLst>
              <a:gd name="adj1" fmla="val -105822"/>
              <a:gd name="adj2" fmla="val 205822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図形 45"/>
          <p:cNvCxnSpPr>
            <a:stCxn id="161" idx="5"/>
            <a:endCxn id="162" idx="3"/>
          </p:cNvCxnSpPr>
          <p:nvPr/>
        </p:nvCxnSpPr>
        <p:spPr>
          <a:xfrm rot="16200000" flipH="1">
            <a:off x="8064388" y="4778621"/>
            <a:ext cx="1588" cy="630600"/>
          </a:xfrm>
          <a:prstGeom prst="curvedConnector3">
            <a:avLst>
              <a:gd name="adj1" fmla="val 18379849"/>
            </a:avLst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図形 45"/>
          <p:cNvCxnSpPr>
            <a:stCxn id="161" idx="2"/>
            <a:endCxn id="161" idx="4"/>
          </p:cNvCxnSpPr>
          <p:nvPr/>
        </p:nvCxnSpPr>
        <p:spPr>
          <a:xfrm rot="10800000" flipH="1" flipV="1">
            <a:off x="7380312" y="4941169"/>
            <a:ext cx="216024" cy="216024"/>
          </a:xfrm>
          <a:prstGeom prst="curvedConnector4">
            <a:avLst>
              <a:gd name="adj1" fmla="val -202023"/>
              <a:gd name="adj2" fmla="val 289197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Pre-Image Computation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T = (</a:t>
            </a:r>
            <a:r>
              <a:rPr lang="en-US" altLang="ja-JP" dirty="0" smtClean="0"/>
              <a:t>σ</a:t>
            </a:r>
            <a:r>
              <a:rPr lang="en-US" altLang="ja-JP" baseline="-25000" dirty="0" smtClean="0"/>
              <a:t>OUT</a:t>
            </a:r>
            <a:r>
              <a:rPr lang="en-US" dirty="0" smtClean="0"/>
              <a:t>, </a:t>
            </a:r>
            <a:r>
              <a:rPr lang="en-US" altLang="ja-JP" dirty="0" smtClean="0"/>
              <a:t>e</a:t>
            </a:r>
            <a:r>
              <a:rPr lang="en-US" altLang="ja-JP" baseline="-25000" dirty="0" smtClean="0"/>
              <a:t>OUT</a:t>
            </a:r>
            <a:r>
              <a:rPr lang="en-US" dirty="0" smtClean="0"/>
              <a:t>), define</a:t>
            </a:r>
          </a:p>
          <a:p>
            <a:r>
              <a:rPr lang="en-US" dirty="0" smtClean="0"/>
              <a:t>inv( False</a:t>
            </a:r>
            <a:r>
              <a:rPr lang="en-US" altLang="ja-JP" dirty="0" smtClean="0"/>
              <a:t> )	= False</a:t>
            </a:r>
          </a:p>
          <a:p>
            <a:r>
              <a:rPr lang="en-US" altLang="ja-JP" dirty="0" smtClean="0"/>
              <a:t>inv( </a:t>
            </a:r>
            <a:r>
              <a:rPr lang="ja-JP" altLang="en-US" dirty="0" smtClean="0"/>
              <a:t>￢ </a:t>
            </a:r>
            <a:r>
              <a:rPr lang="en-US" altLang="ja-JP" dirty="0" smtClean="0"/>
              <a:t>φ )		= </a:t>
            </a:r>
            <a:r>
              <a:rPr lang="ja-JP" altLang="en-US" dirty="0" smtClean="0"/>
              <a:t>￢ </a:t>
            </a:r>
            <a:r>
              <a:rPr lang="en-US" altLang="ja-JP" dirty="0" smtClean="0"/>
              <a:t>inv( φ )</a:t>
            </a:r>
          </a:p>
          <a:p>
            <a:r>
              <a:rPr lang="en-US" altLang="ja-JP" dirty="0" smtClean="0"/>
              <a:t>inv( φ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</a:t>
            </a:r>
            <a:r>
              <a:rPr lang="ja-JP" altLang="en-US" dirty="0" smtClean="0"/>
              <a:t>∨ </a:t>
            </a:r>
            <a:r>
              <a:rPr lang="en-US" altLang="ja-JP" dirty="0" smtClean="0"/>
              <a:t>φ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 )	= inv( φ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) </a:t>
            </a:r>
            <a:r>
              <a:rPr lang="ja-JP" altLang="en-US" dirty="0" smtClean="0"/>
              <a:t>∨ </a:t>
            </a:r>
            <a:r>
              <a:rPr lang="en-US" altLang="ja-JP" dirty="0" smtClean="0"/>
              <a:t>inv( φ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 )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inv( σ )		= σ</a:t>
            </a:r>
            <a:r>
              <a:rPr lang="en-US" altLang="ja-JP" b="1" baseline="-25000" dirty="0" smtClean="0">
                <a:solidFill>
                  <a:srgbClr val="0070C0"/>
                </a:solidFill>
              </a:rPr>
              <a:t>OUT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inv( </a:t>
            </a:r>
            <a:r>
              <a:rPr lang="ja-JP" altLang="en-US" b="1" dirty="0" smtClean="0">
                <a:solidFill>
                  <a:srgbClr val="0070C0"/>
                </a:solidFill>
              </a:rPr>
              <a:t>◇ </a:t>
            </a:r>
            <a:r>
              <a:rPr lang="en-US" altLang="ja-JP" b="1" dirty="0" smtClean="0">
                <a:solidFill>
                  <a:srgbClr val="0070C0"/>
                </a:solidFill>
              </a:rPr>
              <a:t>φ )	= edge</a:t>
            </a:r>
            <a:r>
              <a:rPr lang="en-US" altLang="ja-JP" b="1" baseline="-25000" dirty="0" smtClean="0">
                <a:solidFill>
                  <a:srgbClr val="0070C0"/>
                </a:solidFill>
              </a:rPr>
              <a:t>OUT </a:t>
            </a:r>
            <a:r>
              <a:rPr lang="en-US" altLang="ja-JP" b="1" dirty="0" smtClean="0">
                <a:solidFill>
                  <a:srgbClr val="0070C0"/>
                </a:solidFill>
              </a:rPr>
              <a:t>[X / inv(φ)]</a:t>
            </a:r>
          </a:p>
          <a:p>
            <a:r>
              <a:rPr lang="en-US" altLang="ja-JP" dirty="0" smtClean="0"/>
              <a:t>inv( Y )		= Y</a:t>
            </a:r>
          </a:p>
          <a:p>
            <a:r>
              <a:rPr lang="en-US" altLang="ja-JP" dirty="0" smtClean="0"/>
              <a:t>inv( μY. φ )	= μY. inv(φ)</a:t>
            </a:r>
            <a:endParaRPr lang="en-US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755576" y="5445224"/>
            <a:ext cx="7920880" cy="936104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Theorem:   </a:t>
            </a:r>
            <a:r>
              <a:rPr lang="en-US" sz="2800" b="1" dirty="0" smtClean="0">
                <a:solidFill>
                  <a:srgbClr val="C00000"/>
                </a:solidFill>
              </a:rPr>
              <a:t>f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T</a:t>
            </a:r>
            <a:r>
              <a:rPr lang="en-US" sz="2800" b="1" dirty="0" smtClean="0">
                <a:solidFill>
                  <a:srgbClr val="C00000"/>
                </a:solidFill>
              </a:rPr>
              <a:t>(G), v 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φ     iff    </a:t>
            </a:r>
            <a:r>
              <a:rPr lang="en-US" sz="2800" b="1" dirty="0" smtClean="0">
                <a:solidFill>
                  <a:srgbClr val="C00000"/>
                </a:solidFill>
              </a:rPr>
              <a:t>G, v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inv(φ)</a:t>
            </a:r>
            <a:endParaRPr lang="en-US" altLang="ja-JP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the Theorem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2420888"/>
            <a:ext cx="8229600" cy="3598912"/>
          </a:xfrm>
        </p:spPr>
        <p:txBody>
          <a:bodyPr>
            <a:normAutofit/>
          </a:bodyPr>
          <a:lstStyle/>
          <a:p>
            <a:r>
              <a:rPr lang="en-US" dirty="0" smtClean="0"/>
              <a:t>By Induction on </a:t>
            </a:r>
            <a:r>
              <a:rPr lang="en-US" altLang="ja-JP" dirty="0" smtClean="0"/>
              <a:t>φ. The essential case is: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	G, v </a:t>
            </a:r>
            <a:r>
              <a:rPr lang="ja-JP" altLang="en-US" sz="24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400" b="1" dirty="0" smtClean="0">
                <a:solidFill>
                  <a:srgbClr val="C00000"/>
                </a:solidFill>
                <a:sym typeface="Wingdings" pitchFamily="2" charset="2"/>
              </a:rPr>
              <a:t>inv(</a:t>
            </a:r>
            <a:r>
              <a:rPr lang="ja-JP" altLang="en-US" sz="2400" b="1" dirty="0" smtClean="0">
                <a:solidFill>
                  <a:srgbClr val="C00000"/>
                </a:solidFill>
                <a:sym typeface="Wingdings" pitchFamily="2" charset="2"/>
              </a:rPr>
              <a:t>◇</a:t>
            </a:r>
            <a:r>
              <a:rPr lang="en-US" altLang="ja-JP" sz="2400" b="1" dirty="0" smtClean="0">
                <a:solidFill>
                  <a:srgbClr val="C00000"/>
                </a:solidFill>
                <a:sym typeface="Wingdings" pitchFamily="2" charset="2"/>
              </a:rPr>
              <a:t>φ)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iff	G,v</a:t>
            </a:r>
            <a:r>
              <a:rPr lang="en-US" altLang="ja-JP" dirty="0" smtClean="0"/>
              <a:t> </a:t>
            </a:r>
            <a:r>
              <a:rPr lang="ja-JP" altLang="en-US" sz="2800" b="1" dirty="0" smtClean="0"/>
              <a:t>⊧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 </a:t>
            </a:r>
            <a:r>
              <a:rPr lang="en-US" altLang="ja-JP" dirty="0" smtClean="0"/>
              <a:t>edge</a:t>
            </a:r>
            <a:r>
              <a:rPr lang="en-US" altLang="ja-JP" baseline="-25000" dirty="0" smtClean="0"/>
              <a:t>OUT </a:t>
            </a:r>
            <a:r>
              <a:rPr lang="en-US" altLang="ja-JP" dirty="0" smtClean="0"/>
              <a:t>[X / inv(φ)]	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(definition of inv)</a:t>
            </a:r>
            <a:endParaRPr lang="en-US" altLang="ja-JP" dirty="0" smtClean="0"/>
          </a:p>
          <a:p>
            <a:pPr>
              <a:buNone/>
            </a:pPr>
            <a:r>
              <a:rPr lang="en-US" dirty="0" smtClean="0"/>
              <a:t>	iff	</a:t>
            </a:r>
            <a:r>
              <a:rPr lang="ja-JP" altLang="en-US" dirty="0" smtClean="0"/>
              <a:t>∃</a:t>
            </a:r>
            <a:r>
              <a:rPr lang="en-US" altLang="ja-JP" dirty="0" smtClean="0"/>
              <a:t>w (G,v,X:{w}</a:t>
            </a:r>
            <a:r>
              <a:rPr lang="ja-JP" altLang="en-US" sz="2800" b="1" dirty="0" smtClean="0"/>
              <a:t> ⊧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 </a:t>
            </a:r>
            <a:r>
              <a:rPr lang="en-US" altLang="ja-JP" dirty="0" smtClean="0"/>
              <a:t>edge</a:t>
            </a:r>
            <a:r>
              <a:rPr lang="en-US" altLang="ja-JP" baseline="-25000" dirty="0" smtClean="0"/>
              <a:t>OUT</a:t>
            </a:r>
            <a:r>
              <a:rPr lang="en-US" altLang="ja-JP" dirty="0" smtClean="0"/>
              <a:t> and G,w</a:t>
            </a:r>
            <a:r>
              <a:rPr lang="ja-JP" altLang="en-US" sz="2400" b="1" dirty="0" smtClean="0"/>
              <a:t> ⊧</a:t>
            </a:r>
            <a:r>
              <a:rPr lang="en-US" altLang="ja-JP" dirty="0" smtClean="0"/>
              <a:t>inv(φ))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  (ext)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	iff	</a:t>
            </a:r>
            <a:r>
              <a:rPr lang="ja-JP" altLang="en-US" dirty="0" smtClean="0"/>
              <a:t>∃</a:t>
            </a:r>
            <a:r>
              <a:rPr lang="en-US" altLang="ja-JP" dirty="0" smtClean="0"/>
              <a:t>w ((v,w) in E’ and G,w</a:t>
            </a:r>
            <a:r>
              <a:rPr lang="ja-JP" altLang="en-US" sz="2400" b="1" dirty="0" smtClean="0"/>
              <a:t> ⊧</a:t>
            </a:r>
            <a:r>
              <a:rPr lang="en-US" altLang="ja-JP" dirty="0" smtClean="0"/>
              <a:t>inv(φ))	 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(def of E’)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	iff	</a:t>
            </a:r>
            <a:r>
              <a:rPr lang="ja-JP" altLang="en-US" dirty="0" smtClean="0"/>
              <a:t>∃</a:t>
            </a:r>
            <a:r>
              <a:rPr lang="en-US" altLang="ja-JP" dirty="0" smtClean="0"/>
              <a:t>w ((v,w) in E’ and f</a:t>
            </a:r>
            <a:r>
              <a:rPr lang="en-US" altLang="ja-JP" baseline="-25000" dirty="0" smtClean="0"/>
              <a:t>T</a:t>
            </a:r>
            <a:r>
              <a:rPr lang="en-US" altLang="ja-JP" dirty="0" smtClean="0"/>
              <a:t>(G),w</a:t>
            </a:r>
            <a:r>
              <a:rPr lang="ja-JP" altLang="en-US" sz="2400" b="1" dirty="0" smtClean="0"/>
              <a:t> ⊧</a:t>
            </a:r>
            <a:r>
              <a:rPr lang="en-US" altLang="ja-JP" dirty="0" smtClean="0"/>
              <a:t>φ)			 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(IH)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ja-JP" dirty="0" smtClean="0"/>
              <a:t>	iff	</a:t>
            </a:r>
            <a:r>
              <a:rPr lang="en-US" sz="2400" b="1" dirty="0" smtClean="0">
                <a:solidFill>
                  <a:srgbClr val="C0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T</a:t>
            </a:r>
            <a:r>
              <a:rPr lang="en-US" sz="2400" b="1" dirty="0" smtClean="0">
                <a:solidFill>
                  <a:srgbClr val="C00000"/>
                </a:solidFill>
              </a:rPr>
              <a:t>(G), v  </a:t>
            </a:r>
            <a:r>
              <a:rPr lang="ja-JP" altLang="en-US" sz="2400" b="1" dirty="0" smtClean="0">
                <a:solidFill>
                  <a:srgbClr val="C00000"/>
                </a:solidFill>
              </a:rPr>
              <a:t>⊧ </a:t>
            </a:r>
            <a:r>
              <a:rPr lang="ja-JP" altLang="en-US" sz="2400" b="1" dirty="0" smtClean="0">
                <a:solidFill>
                  <a:srgbClr val="C00000"/>
                </a:solidFill>
                <a:sym typeface="Wingdings" pitchFamily="2" charset="2"/>
              </a:rPr>
              <a:t>◇</a:t>
            </a:r>
            <a:r>
              <a:rPr lang="en-US" altLang="ja-JP" sz="2400" b="1" dirty="0" smtClean="0">
                <a:solidFill>
                  <a:srgbClr val="C00000"/>
                </a:solidFill>
                <a:sym typeface="Wingdings" pitchFamily="2" charset="2"/>
              </a:rPr>
              <a:t>φ</a:t>
            </a:r>
            <a:r>
              <a:rPr lang="en-US" altLang="ja-JP" dirty="0" smtClean="0">
                <a:sym typeface="Wingdings" pitchFamily="2" charset="2"/>
              </a:rPr>
              <a:t>			 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(definition of 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◇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altLang="ja-JP" sz="2400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827584" y="1484784"/>
            <a:ext cx="7704856" cy="648072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Theorem:   </a:t>
            </a:r>
            <a:r>
              <a:rPr lang="en-US" sz="2800" b="1" dirty="0" smtClean="0">
                <a:solidFill>
                  <a:srgbClr val="C00000"/>
                </a:solidFill>
              </a:rPr>
              <a:t>f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T</a:t>
            </a:r>
            <a:r>
              <a:rPr lang="en-US" sz="2800" b="1" dirty="0" smtClean="0">
                <a:solidFill>
                  <a:srgbClr val="C00000"/>
                </a:solidFill>
              </a:rPr>
              <a:t>(G), v 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φ     iff    </a:t>
            </a:r>
            <a:r>
              <a:rPr lang="en-US" sz="2800" b="1" dirty="0" smtClean="0">
                <a:solidFill>
                  <a:srgbClr val="C00000"/>
                </a:solidFill>
              </a:rPr>
              <a:t>G, v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inv(φ)</a:t>
            </a:r>
            <a:endParaRPr lang="en-US" altLang="ja-JP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n-copying</a:t>
            </a:r>
            <a:br>
              <a:rPr lang="en-US" sz="3600" dirty="0" smtClean="0"/>
            </a:br>
            <a:r>
              <a:rPr lang="en-US" sz="3600" dirty="0" smtClean="0"/>
              <a:t>Modal-</a:t>
            </a:r>
            <a:r>
              <a:rPr lang="en-US" altLang="ja-JP" sz="3600" dirty="0" smtClean="0"/>
              <a:t>μ Definable</a:t>
            </a:r>
            <a:r>
              <a:rPr lang="en-US" sz="3600" dirty="0" smtClean="0"/>
              <a:t> </a:t>
            </a:r>
            <a:r>
              <a:rPr lang="en-US" altLang="ja-JP" sz="3600" dirty="0" smtClean="0"/>
              <a:t>Transduction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 set of Modal-</a:t>
            </a:r>
            <a:r>
              <a:rPr lang="en-US" altLang="ja-JP" dirty="0" smtClean="0"/>
              <a:t>μ</a:t>
            </a:r>
            <a:r>
              <a:rPr lang="en-US" dirty="0" smtClean="0"/>
              <a:t> formulas T =</a:t>
            </a:r>
          </a:p>
          <a:p>
            <a:pPr>
              <a:buNone/>
            </a:pPr>
            <a:r>
              <a:rPr lang="en-US" dirty="0" smtClean="0"/>
              <a:t>	  </a:t>
            </a:r>
            <a:r>
              <a:rPr lang="ja-JP" altLang="en-US" dirty="0" smtClean="0"/>
              <a:t>・</a:t>
            </a:r>
            <a:r>
              <a:rPr lang="en-US" dirty="0" smtClean="0"/>
              <a:t> </a:t>
            </a:r>
            <a:r>
              <a:rPr lang="en-US" altLang="ja-JP" dirty="0" smtClean="0"/>
              <a:t>σ</a:t>
            </a:r>
            <a:r>
              <a:rPr lang="en-US" altLang="ja-JP" baseline="30000" dirty="0" smtClean="0"/>
              <a:t>k</a:t>
            </a:r>
            <a:r>
              <a:rPr lang="en-US" altLang="ja-JP" baseline="-25000" dirty="0" smtClean="0"/>
              <a:t>OUT</a:t>
            </a:r>
            <a:r>
              <a:rPr lang="en-US" altLang="ja-JP" dirty="0" smtClean="0"/>
              <a:t>        for each σ</a:t>
            </a:r>
            <a:r>
              <a:rPr lang="ja-JP" altLang="en-US" dirty="0" smtClean="0"/>
              <a:t>∈</a:t>
            </a:r>
            <a:r>
              <a:rPr lang="en-US" altLang="ja-JP" dirty="0" smtClean="0"/>
              <a:t>Σ, k</a:t>
            </a:r>
            <a:r>
              <a:rPr lang="ja-JP" altLang="en-US" dirty="0" smtClean="0"/>
              <a:t>∈</a:t>
            </a:r>
            <a:r>
              <a:rPr lang="en-US" altLang="ja-JP" dirty="0" smtClean="0"/>
              <a:t>{1 .. n}</a:t>
            </a:r>
          </a:p>
          <a:p>
            <a:pPr>
              <a:buNone/>
            </a:pPr>
            <a:r>
              <a:rPr lang="en-US" altLang="ja-JP" dirty="0" smtClean="0"/>
              <a:t>	  </a:t>
            </a:r>
            <a:r>
              <a:rPr lang="ja-JP" altLang="en-US" dirty="0" smtClean="0"/>
              <a:t>・</a:t>
            </a:r>
            <a:r>
              <a:rPr lang="en-US" altLang="ja-JP" dirty="0" smtClean="0"/>
              <a:t> edge</a:t>
            </a:r>
            <a:r>
              <a:rPr lang="en-US" altLang="ja-JP" baseline="30000" dirty="0" smtClean="0"/>
              <a:t>ik</a:t>
            </a:r>
            <a:r>
              <a:rPr lang="en-US" altLang="ja-JP" baseline="-25000" dirty="0" smtClean="0"/>
              <a:t>OUT</a:t>
            </a:r>
            <a:r>
              <a:rPr lang="en-US" altLang="ja-JP" dirty="0" smtClean="0"/>
              <a:t>  for each i, k</a:t>
            </a:r>
            <a:r>
              <a:rPr lang="ja-JP" altLang="en-US" dirty="0" smtClean="0"/>
              <a:t>∈</a:t>
            </a:r>
            <a:r>
              <a:rPr lang="en-US" altLang="ja-JP" dirty="0" smtClean="0"/>
              <a:t>{1 .. n} : </a:t>
            </a:r>
            <a:r>
              <a:rPr lang="en-US" altLang="ja-JP" b="1" i="1" dirty="0" smtClean="0">
                <a:solidFill>
                  <a:srgbClr val="0070C0"/>
                </a:solidFill>
              </a:rPr>
              <a:t>existential</a:t>
            </a:r>
            <a:endParaRPr lang="en-US" altLang="ja-JP" dirty="0" smtClean="0"/>
          </a:p>
          <a:p>
            <a:pPr>
              <a:buNone/>
            </a:pPr>
            <a:r>
              <a:rPr lang="en-US" dirty="0" smtClean="0"/>
              <a:t>	defines  a transformation  </a:t>
            </a:r>
            <a:r>
              <a:rPr lang="en-US" b="1" dirty="0" smtClean="0"/>
              <a:t>f</a:t>
            </a:r>
            <a:r>
              <a:rPr lang="en-US" b="1" baseline="-25000" dirty="0" smtClean="0"/>
              <a:t>T</a:t>
            </a:r>
            <a:r>
              <a:rPr lang="en-US" dirty="0" smtClean="0"/>
              <a:t> converting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G = (V, E, </a:t>
            </a:r>
            <a:r>
              <a:rPr lang="en-US" altLang="ja-JP" b="1" dirty="0" smtClean="0"/>
              <a:t>π)</a:t>
            </a:r>
            <a:r>
              <a:rPr lang="en-US" altLang="ja-JP" dirty="0" smtClean="0"/>
              <a:t>   into </a:t>
            </a:r>
            <a:r>
              <a:rPr lang="en-US" altLang="ja-JP" dirty="0" smtClean="0">
                <a:sym typeface="Wingdings" pitchFamily="2" charset="2"/>
              </a:rPr>
              <a:t> </a:t>
            </a:r>
            <a:r>
              <a:rPr lang="en-US" altLang="ja-JP" b="1" dirty="0" smtClean="0">
                <a:sym typeface="Wingdings" pitchFamily="2" charset="2"/>
              </a:rPr>
              <a:t>G’ = (V*{1..n}, E’, π’)</a:t>
            </a:r>
            <a:r>
              <a:rPr lang="en-US" altLang="ja-JP" dirty="0" smtClean="0">
                <a:sym typeface="Wingdings" pitchFamily="2" charset="2"/>
              </a:rPr>
              <a:t> where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π’( &lt;v,k&gt; ) = { σ | </a:t>
            </a:r>
            <a:r>
              <a:rPr lang="en-US" sz="2800" b="1" dirty="0" smtClean="0">
                <a:solidFill>
                  <a:srgbClr val="0070C0"/>
                </a:solidFill>
              </a:rPr>
              <a:t>G, v 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σ</a:t>
            </a:r>
            <a:r>
              <a:rPr lang="en-US" altLang="ja-JP" sz="2800" b="1" baseline="30000" dirty="0" smtClean="0">
                <a:solidFill>
                  <a:srgbClr val="0070C0"/>
                </a:solidFill>
                <a:sym typeface="Wingdings" pitchFamily="2" charset="2"/>
              </a:rPr>
              <a:t>k</a:t>
            </a:r>
            <a:r>
              <a:rPr lang="en-US" altLang="ja-JP" sz="28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 }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E’	 = { (&lt;v,i&gt;, &lt;w,k&gt;)</a:t>
            </a:r>
            <a:b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</a:br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       |  G, v, X:{w}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 ⊧ 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edge</a:t>
            </a:r>
            <a:r>
              <a:rPr lang="en-US" altLang="ja-JP" sz="2800" b="1" baseline="30000" dirty="0" smtClean="0">
                <a:solidFill>
                  <a:srgbClr val="0070C0"/>
                </a:solidFill>
                <a:sym typeface="Wingdings" pitchFamily="2" charset="2"/>
              </a:rPr>
              <a:t>ik</a:t>
            </a:r>
            <a:r>
              <a:rPr lang="en-US" altLang="ja-JP" sz="28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sz="2800" b="1" dirty="0" smtClean="0">
                <a:solidFill>
                  <a:srgbClr val="0070C0"/>
                </a:solidFill>
                <a:sym typeface="Wingdings" pitchFamily="2" charset="2"/>
              </a:rPr>
              <a:t> }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altLang="ja-JP" dirty="0" smtClean="0"/>
              <a:t>Σ = {a, b, A, B})</a:t>
            </a:r>
            <a:endParaRPr lang="en-US" dirty="0"/>
          </a:p>
        </p:txBody>
      </p:sp>
      <p:grpSp>
        <p:nvGrpSpPr>
          <p:cNvPr id="3" name="グループ化 4"/>
          <p:cNvGrpSpPr/>
          <p:nvPr/>
        </p:nvGrpSpPr>
        <p:grpSpPr>
          <a:xfrm>
            <a:off x="251520" y="2276872"/>
            <a:ext cx="1872208" cy="1944216"/>
            <a:chOff x="1403648" y="2564904"/>
            <a:chExt cx="1872208" cy="1944216"/>
          </a:xfrm>
        </p:grpSpPr>
        <p:sp>
          <p:nvSpPr>
            <p:cNvPr id="8" name="円/楕円 7"/>
            <p:cNvSpPr/>
            <p:nvPr/>
          </p:nvSpPr>
          <p:spPr>
            <a:xfrm>
              <a:off x="2051720" y="256490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a</a:t>
              </a:r>
              <a:endParaRPr lang="en-US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403648" y="407707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843808" y="400506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12" name="図形 45"/>
            <p:cNvCxnSpPr>
              <a:stCxn id="8" idx="2"/>
              <a:endCxn id="9" idx="0"/>
            </p:cNvCxnSpPr>
            <p:nvPr/>
          </p:nvCxnSpPr>
          <p:spPr>
            <a:xfrm rot="10800000" flipV="1">
              <a:off x="1619672" y="2780928"/>
              <a:ext cx="432048" cy="129614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図形 45"/>
            <p:cNvCxnSpPr>
              <a:stCxn id="10" idx="0"/>
              <a:endCxn id="8" idx="6"/>
            </p:cNvCxnSpPr>
            <p:nvPr/>
          </p:nvCxnSpPr>
          <p:spPr>
            <a:xfrm rot="16200000" flipV="1">
              <a:off x="2159732" y="3104964"/>
              <a:ext cx="1224136" cy="57606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図形 45"/>
            <p:cNvCxnSpPr>
              <a:stCxn id="9" idx="5"/>
              <a:endCxn id="10" idx="4"/>
            </p:cNvCxnSpPr>
            <p:nvPr/>
          </p:nvCxnSpPr>
          <p:spPr>
            <a:xfrm rot="5400000" flipH="1" flipV="1">
              <a:off x="2411760" y="3797776"/>
              <a:ext cx="8736" cy="1287408"/>
            </a:xfrm>
            <a:prstGeom prst="curvedConnector3">
              <a:avLst>
                <a:gd name="adj1" fmla="val -3341026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雲 25"/>
          <p:cNvSpPr/>
          <p:nvPr/>
        </p:nvSpPr>
        <p:spPr>
          <a:xfrm>
            <a:off x="6228184" y="4725144"/>
            <a:ext cx="2664296" cy="194421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400" b="1" dirty="0" smtClean="0">
                <a:solidFill>
                  <a:schemeClr val="tx1"/>
                </a:solidFill>
              </a:rPr>
              <a:t>&lt;u,2&gt; </a:t>
            </a:r>
            <a:r>
              <a:rPr lang="ja-JP" altLang="en-US" sz="2400" dirty="0" smtClean="0">
                <a:solidFill>
                  <a:schemeClr val="tx1"/>
                </a:solidFill>
              </a:rPr>
              <a:t>⊧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A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→◇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b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 rot="10800000" flipV="1">
            <a:off x="5364088" y="4932726"/>
            <a:ext cx="1224136" cy="1592617"/>
          </a:xfrm>
          <a:prstGeom prst="rightArrow">
            <a:avLst>
              <a:gd name="adj1" fmla="val 50000"/>
              <a:gd name="adj2" fmla="val 3425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i="1" dirty="0"/>
          </a:p>
        </p:txBody>
      </p:sp>
      <p:sp>
        <p:nvSpPr>
          <p:cNvPr id="28" name="雲 27"/>
          <p:cNvSpPr/>
          <p:nvPr/>
        </p:nvSpPr>
        <p:spPr>
          <a:xfrm>
            <a:off x="1403648" y="4797152"/>
            <a:ext cx="3816424" cy="194421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400" dirty="0" smtClean="0">
                <a:solidFill>
                  <a:schemeClr val="tx1"/>
                </a:solidFill>
              </a:rPr>
              <a:t>u</a:t>
            </a:r>
            <a:r>
              <a:rPr lang="ja-JP" altLang="en-US" sz="2400" dirty="0" smtClean="0">
                <a:solidFill>
                  <a:schemeClr val="tx1"/>
                </a:solidFill>
              </a:rPr>
              <a:t> ⊧ </a:t>
            </a:r>
            <a:r>
              <a:rPr lang="en-US" altLang="ja-JP" sz="2400" dirty="0" smtClean="0">
                <a:solidFill>
                  <a:schemeClr val="tx1"/>
                </a:solidFill>
              </a:rPr>
              <a:t>A</a:t>
            </a:r>
            <a:r>
              <a:rPr lang="en-US" altLang="ja-JP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OUT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ja-JP" altLang="en-US" sz="2400" dirty="0" smtClean="0">
                <a:solidFill>
                  <a:schemeClr val="tx1"/>
                </a:solidFill>
              </a:rPr>
              <a:t>→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( edge</a:t>
            </a:r>
            <a:r>
              <a:rPr lang="en-US" altLang="ja-JP" sz="2400" baseline="30000" dirty="0" smtClean="0">
                <a:solidFill>
                  <a:schemeClr val="tx1"/>
                </a:solidFill>
              </a:rPr>
              <a:t>21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OUT </a:t>
            </a:r>
            <a:r>
              <a:rPr lang="en-US" altLang="ja-JP" sz="2400" dirty="0" smtClean="0">
                <a:solidFill>
                  <a:schemeClr val="tx1"/>
                </a:solidFill>
              </a:rPr>
              <a:t>[b</a:t>
            </a:r>
            <a:r>
              <a:rPr lang="en-US" altLang="ja-JP" sz="2400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OUT</a:t>
            </a:r>
            <a:r>
              <a:rPr lang="en-US" altLang="ja-JP" sz="2400" dirty="0" smtClean="0">
                <a:solidFill>
                  <a:schemeClr val="tx1"/>
                </a:solidFill>
              </a:rPr>
              <a:t>]</a:t>
            </a: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∨ </a:t>
            </a:r>
            <a:r>
              <a:rPr lang="en-US" altLang="ja-JP" sz="2400" dirty="0" smtClean="0">
                <a:solidFill>
                  <a:schemeClr val="tx1"/>
                </a:solidFill>
              </a:rPr>
              <a:t>edge</a:t>
            </a:r>
            <a:r>
              <a:rPr lang="en-US" altLang="ja-JP" sz="2400" baseline="30000" dirty="0" smtClean="0">
                <a:solidFill>
                  <a:schemeClr val="tx1"/>
                </a:solidFill>
              </a:rPr>
              <a:t>22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OUT </a:t>
            </a:r>
            <a:r>
              <a:rPr lang="en-US" altLang="ja-JP" sz="2400" dirty="0" smtClean="0">
                <a:solidFill>
                  <a:schemeClr val="tx1"/>
                </a:solidFill>
              </a:rPr>
              <a:t>[b</a:t>
            </a:r>
            <a:r>
              <a:rPr lang="en-US" altLang="ja-JP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OUT</a:t>
            </a:r>
            <a:r>
              <a:rPr lang="en-US" altLang="ja-JP" sz="2400" dirty="0" smtClean="0">
                <a:solidFill>
                  <a:schemeClr val="tx1"/>
                </a:solidFill>
              </a:rPr>
              <a:t>] )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2411760" y="1268760"/>
            <a:ext cx="4176464" cy="4104456"/>
          </a:xfrm>
          <a:prstGeom prst="rightArrow">
            <a:avLst>
              <a:gd name="adj1" fmla="val 50000"/>
              <a:gd name="adj2" fmla="val 368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3200" b="1" dirty="0" smtClean="0"/>
              <a:t>edge</a:t>
            </a:r>
            <a:r>
              <a:rPr lang="en-US" sz="3200" b="1" baseline="30000" dirty="0" smtClean="0"/>
              <a:t>12</a:t>
            </a:r>
            <a:r>
              <a:rPr lang="en-US" altLang="ja-JP" sz="3200" b="1" baseline="-25000" dirty="0" smtClean="0"/>
              <a:t>OUT</a:t>
            </a:r>
            <a:r>
              <a:rPr lang="en-US" sz="3200" b="1" dirty="0" smtClean="0"/>
              <a:t>  </a:t>
            </a:r>
            <a:r>
              <a:rPr lang="ja-JP" altLang="en-US" sz="3200" b="1" dirty="0" smtClean="0"/>
              <a:t>≡ </a:t>
            </a:r>
            <a:r>
              <a:rPr lang="en-US" altLang="ja-JP" sz="3200" b="1" dirty="0" smtClean="0"/>
              <a:t>X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sz="3200" b="1" dirty="0" smtClean="0"/>
              <a:t>edge</a:t>
            </a:r>
            <a:r>
              <a:rPr lang="en-US" sz="3200" b="1" baseline="30000" dirty="0" smtClean="0"/>
              <a:t>21</a:t>
            </a:r>
            <a:r>
              <a:rPr lang="en-US" altLang="ja-JP" sz="3200" b="1" baseline="-25000" dirty="0" smtClean="0"/>
              <a:t>OUT</a:t>
            </a:r>
            <a:r>
              <a:rPr lang="en-US" sz="3200" b="1" dirty="0" smtClean="0"/>
              <a:t>  </a:t>
            </a:r>
            <a:r>
              <a:rPr lang="ja-JP" altLang="en-US" sz="3200" b="1" dirty="0" smtClean="0"/>
              <a:t>≡ ◇</a:t>
            </a:r>
            <a:r>
              <a:rPr lang="en-US" altLang="ja-JP" sz="3200" b="1" dirty="0" smtClean="0"/>
              <a:t>X</a:t>
            </a:r>
            <a:endParaRPr lang="en-US" altLang="ja-JP" sz="2400" b="1" dirty="0" smtClean="0"/>
          </a:p>
          <a:p>
            <a:r>
              <a:rPr lang="en-US" altLang="ja-JP" sz="2400" b="1" dirty="0" smtClean="0"/>
              <a:t>a</a:t>
            </a:r>
            <a:r>
              <a:rPr lang="en-US" altLang="ja-JP" sz="2400" b="1" baseline="30000" dirty="0" smtClean="0"/>
              <a:t>1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A</a:t>
            </a:r>
            <a:r>
              <a:rPr lang="en-US" altLang="ja-JP" sz="2400" b="1" baseline="30000" dirty="0" smtClean="0"/>
              <a:t>2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a</a:t>
            </a:r>
          </a:p>
          <a:p>
            <a:r>
              <a:rPr lang="en-US" altLang="ja-JP" sz="2400" b="1" dirty="0" smtClean="0"/>
              <a:t>b</a:t>
            </a:r>
            <a:r>
              <a:rPr lang="en-US" altLang="ja-JP" sz="2400" b="1" baseline="30000" dirty="0" smtClean="0"/>
              <a:t>1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B</a:t>
            </a:r>
            <a:r>
              <a:rPr lang="en-US" altLang="ja-JP" sz="2400" b="1" baseline="30000" dirty="0" smtClean="0"/>
              <a:t>2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b</a:t>
            </a:r>
          </a:p>
          <a:p>
            <a:r>
              <a:rPr lang="en-US" altLang="ja-JP" sz="2400" b="1" dirty="0" smtClean="0"/>
              <a:t>otherwise </a:t>
            </a:r>
            <a:r>
              <a:rPr lang="ja-JP" altLang="en-US" sz="2400" b="1" dirty="0" smtClean="0"/>
              <a:t>≡ </a:t>
            </a:r>
            <a:r>
              <a:rPr lang="en-US" altLang="ja-JP" sz="2400" b="1" dirty="0" smtClean="0"/>
              <a:t>False</a:t>
            </a:r>
            <a:endParaRPr lang="en-US" sz="2400" b="1" dirty="0" smtClean="0"/>
          </a:p>
        </p:txBody>
      </p:sp>
      <p:sp>
        <p:nvSpPr>
          <p:cNvPr id="36" name="円/楕円 35"/>
          <p:cNvSpPr/>
          <p:nvPr/>
        </p:nvSpPr>
        <p:spPr>
          <a:xfrm>
            <a:off x="7956376" y="227687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</a:t>
            </a:r>
            <a:endParaRPr lang="en-US" dirty="0"/>
          </a:p>
        </p:txBody>
      </p:sp>
      <p:sp>
        <p:nvSpPr>
          <p:cNvPr id="37" name="円/楕円 36"/>
          <p:cNvSpPr/>
          <p:nvPr/>
        </p:nvSpPr>
        <p:spPr>
          <a:xfrm>
            <a:off x="6732240" y="371703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8" name="円/楕円 37"/>
          <p:cNvSpPr/>
          <p:nvPr/>
        </p:nvSpPr>
        <p:spPr>
          <a:xfrm>
            <a:off x="8388424" y="371703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9" name="図形 45"/>
          <p:cNvCxnSpPr>
            <a:stCxn id="36" idx="0"/>
            <a:endCxn id="42" idx="0"/>
          </p:cNvCxnSpPr>
          <p:nvPr/>
        </p:nvCxnSpPr>
        <p:spPr>
          <a:xfrm rot="16200000" flipV="1">
            <a:off x="7920372" y="2024844"/>
            <a:ext cx="1588" cy="504056"/>
          </a:xfrm>
          <a:prstGeom prst="curvedConnector3">
            <a:avLst>
              <a:gd name="adj1" fmla="val 43186411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図形 45"/>
          <p:cNvCxnSpPr>
            <a:stCxn id="51" idx="0"/>
            <a:endCxn id="36" idx="6"/>
          </p:cNvCxnSpPr>
          <p:nvPr/>
        </p:nvCxnSpPr>
        <p:spPr>
          <a:xfrm rot="16200000" flipV="1">
            <a:off x="8136396" y="2744924"/>
            <a:ext cx="720080" cy="216024"/>
          </a:xfrm>
          <a:prstGeom prst="curvedConnector2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図形 45"/>
          <p:cNvCxnSpPr>
            <a:stCxn id="37" idx="4"/>
            <a:endCxn id="45" idx="4"/>
          </p:cNvCxnSpPr>
          <p:nvPr/>
        </p:nvCxnSpPr>
        <p:spPr>
          <a:xfrm rot="16200000" flipH="1">
            <a:off x="7200292" y="3897052"/>
            <a:ext cx="1588" cy="504056"/>
          </a:xfrm>
          <a:prstGeom prst="curvedConnector3">
            <a:avLst>
              <a:gd name="adj1" fmla="val 26609832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7452320" y="227687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</a:t>
            </a:r>
            <a:endParaRPr lang="en-US" dirty="0"/>
          </a:p>
        </p:txBody>
      </p:sp>
      <p:sp>
        <p:nvSpPr>
          <p:cNvPr id="45" name="円/楕円 44"/>
          <p:cNvSpPr/>
          <p:nvPr/>
        </p:nvSpPr>
        <p:spPr>
          <a:xfrm>
            <a:off x="7236296" y="371703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46" name="図形 45"/>
          <p:cNvCxnSpPr>
            <a:stCxn id="42" idx="2"/>
            <a:endCxn id="37" idx="0"/>
          </p:cNvCxnSpPr>
          <p:nvPr/>
        </p:nvCxnSpPr>
        <p:spPr>
          <a:xfrm rot="10800000" flipV="1">
            <a:off x="6948264" y="2492896"/>
            <a:ext cx="504056" cy="1224136"/>
          </a:xfrm>
          <a:prstGeom prst="curvedConnector2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/楕円 50"/>
          <p:cNvSpPr/>
          <p:nvPr/>
        </p:nvSpPr>
        <p:spPr>
          <a:xfrm>
            <a:off x="8388424" y="3212976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55" name="図形 45"/>
          <p:cNvCxnSpPr>
            <a:stCxn id="45" idx="5"/>
            <a:endCxn id="38" idx="4"/>
          </p:cNvCxnSpPr>
          <p:nvPr/>
        </p:nvCxnSpPr>
        <p:spPr>
          <a:xfrm rot="16200000" flipH="1">
            <a:off x="8073124" y="3617756"/>
            <a:ext cx="63272" cy="999376"/>
          </a:xfrm>
          <a:prstGeom prst="curvedConnector3">
            <a:avLst>
              <a:gd name="adj1" fmla="val 461297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図形 45"/>
          <p:cNvCxnSpPr>
            <a:stCxn id="38" idx="6"/>
            <a:endCxn id="51" idx="5"/>
          </p:cNvCxnSpPr>
          <p:nvPr/>
        </p:nvCxnSpPr>
        <p:spPr>
          <a:xfrm flipH="1" flipV="1">
            <a:off x="8757200" y="3581752"/>
            <a:ext cx="63272" cy="351304"/>
          </a:xfrm>
          <a:prstGeom prst="curvedConnector4">
            <a:avLst>
              <a:gd name="adj1" fmla="val -361297"/>
              <a:gd name="adj2" fmla="val 71741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雲 64"/>
          <p:cNvSpPr/>
          <p:nvPr/>
        </p:nvSpPr>
        <p:spPr>
          <a:xfrm>
            <a:off x="-216024" y="4509120"/>
            <a:ext cx="2195736" cy="141277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400" dirty="0" smtClean="0">
                <a:solidFill>
                  <a:schemeClr val="tx1"/>
                </a:solidFill>
              </a:rPr>
              <a:t>u</a:t>
            </a:r>
            <a:r>
              <a:rPr lang="ja-JP" altLang="en-US" sz="2400" dirty="0" smtClean="0">
                <a:solidFill>
                  <a:schemeClr val="tx1"/>
                </a:solidFill>
              </a:rPr>
              <a:t> ⊧ </a:t>
            </a:r>
            <a:r>
              <a:rPr lang="en-US" altLang="ja-JP" sz="2400" dirty="0" smtClean="0">
                <a:solidFill>
                  <a:schemeClr val="tx1"/>
                </a:solidFill>
              </a:rPr>
              <a:t>a </a:t>
            </a:r>
            <a:r>
              <a:rPr lang="ja-JP" altLang="en-US" sz="2400" dirty="0" smtClean="0">
                <a:solidFill>
                  <a:schemeClr val="tx1"/>
                </a:solidFill>
              </a:rPr>
              <a:t>→ ◇</a:t>
            </a:r>
            <a:r>
              <a:rPr lang="en-US" altLang="ja-JP" sz="2400" dirty="0" smtClean="0">
                <a:solidFill>
                  <a:schemeClr val="tx1"/>
                </a:solidFill>
              </a:rPr>
              <a:t>b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 rot="2205424">
            <a:off x="837157" y="5586863"/>
            <a:ext cx="946442" cy="566926"/>
            <a:chOff x="817246" y="5670386"/>
            <a:chExt cx="946442" cy="566926"/>
          </a:xfrm>
        </p:grpSpPr>
        <p:sp>
          <p:nvSpPr>
            <p:cNvPr id="66" name="正方形/長方形 65"/>
            <p:cNvSpPr/>
            <p:nvPr/>
          </p:nvSpPr>
          <p:spPr>
            <a:xfrm>
              <a:off x="817246" y="5670386"/>
              <a:ext cx="936104" cy="21602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827584" y="6021288"/>
              <a:ext cx="936104" cy="21602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 to Do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/>
          </a:bodyPr>
          <a:lstStyle/>
          <a:p>
            <a:r>
              <a:rPr lang="en-US" dirty="0" smtClean="0"/>
              <a:t>Verification of Graph-to-Graph Transformations</a:t>
            </a:r>
            <a:br>
              <a:rPr lang="en-US" dirty="0" smtClean="0"/>
            </a:br>
            <a:r>
              <a:rPr lang="en-US" dirty="0" smtClean="0"/>
              <a:t>with respect to </a:t>
            </a:r>
            <a:r>
              <a:rPr lang="en-US" b="1" dirty="0" smtClean="0">
                <a:solidFill>
                  <a:srgbClr val="C00000"/>
                </a:solidFill>
              </a:rPr>
              <a:t>input/output specifications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5" name="右矢印 44"/>
          <p:cNvSpPr/>
          <p:nvPr/>
        </p:nvSpPr>
        <p:spPr>
          <a:xfrm>
            <a:off x="3817607" y="2852936"/>
            <a:ext cx="2050537" cy="150372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500" b="1" i="1" dirty="0" smtClean="0"/>
              <a:t>f</a:t>
            </a:r>
            <a:endParaRPr kumimoji="1" lang="ja-JP" altLang="en-US" sz="1100" b="1" i="1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179512" y="3861048"/>
            <a:ext cx="1512168" cy="1275892"/>
            <a:chOff x="1115616" y="2564904"/>
            <a:chExt cx="2304256" cy="1944216"/>
          </a:xfrm>
        </p:grpSpPr>
        <p:sp>
          <p:nvSpPr>
            <p:cNvPr id="47" name="円/楕円 46"/>
            <p:cNvSpPr/>
            <p:nvPr/>
          </p:nvSpPr>
          <p:spPr>
            <a:xfrm>
              <a:off x="1115616" y="400506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48" name="図形 45"/>
            <p:cNvCxnSpPr>
              <a:stCxn id="47" idx="0"/>
              <a:endCxn id="49" idx="1"/>
            </p:cNvCxnSpPr>
            <p:nvPr/>
          </p:nvCxnSpPr>
          <p:spPr>
            <a:xfrm rot="5400000" flipH="1" flipV="1">
              <a:off x="1034872" y="2924944"/>
              <a:ext cx="1376888" cy="783352"/>
            </a:xfrm>
            <a:prstGeom prst="curvedConnector3">
              <a:avLst>
                <a:gd name="adj1" fmla="val 12119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円/楕円 48"/>
            <p:cNvSpPr/>
            <p:nvPr/>
          </p:nvSpPr>
          <p:spPr>
            <a:xfrm>
              <a:off x="2051720" y="2564904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a</a:t>
              </a:r>
              <a:endParaRPr lang="en-US" dirty="0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2123728" y="407707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2987824" y="3356992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52" name="図形 45"/>
            <p:cNvCxnSpPr>
              <a:stCxn id="49" idx="3"/>
              <a:endCxn id="47" idx="7"/>
            </p:cNvCxnSpPr>
            <p:nvPr/>
          </p:nvCxnSpPr>
          <p:spPr>
            <a:xfrm rot="5400000">
              <a:off x="1232364" y="3185708"/>
              <a:ext cx="1134656" cy="630600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図形 45"/>
            <p:cNvCxnSpPr>
              <a:stCxn id="49" idx="4"/>
              <a:endCxn id="50" idx="0"/>
            </p:cNvCxnSpPr>
            <p:nvPr/>
          </p:nvCxnSpPr>
          <p:spPr>
            <a:xfrm rot="16200000" flipH="1">
              <a:off x="1763688" y="3501008"/>
              <a:ext cx="1080120" cy="72008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図形 45"/>
            <p:cNvCxnSpPr>
              <a:stCxn id="49" idx="6"/>
              <a:endCxn id="51" idx="0"/>
            </p:cNvCxnSpPr>
            <p:nvPr/>
          </p:nvCxnSpPr>
          <p:spPr>
            <a:xfrm>
              <a:off x="2483768" y="2780928"/>
              <a:ext cx="720080" cy="57606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図形 45"/>
            <p:cNvCxnSpPr>
              <a:stCxn id="50" idx="5"/>
              <a:endCxn id="51" idx="4"/>
            </p:cNvCxnSpPr>
            <p:nvPr/>
          </p:nvCxnSpPr>
          <p:spPr>
            <a:xfrm rot="5400000" flipH="1" flipV="1">
              <a:off x="2519772" y="3761772"/>
              <a:ext cx="656808" cy="711344"/>
            </a:xfrm>
            <a:prstGeom prst="curvedConnector3">
              <a:avLst>
                <a:gd name="adj1" fmla="val -4443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7576950" y="4077072"/>
            <a:ext cx="1459546" cy="1224136"/>
            <a:chOff x="6084168" y="2708920"/>
            <a:chExt cx="2232248" cy="1872208"/>
          </a:xfrm>
        </p:grpSpPr>
        <p:grpSp>
          <p:nvGrpSpPr>
            <p:cNvPr id="57" name="グループ化 89"/>
            <p:cNvGrpSpPr/>
            <p:nvPr/>
          </p:nvGrpSpPr>
          <p:grpSpPr>
            <a:xfrm>
              <a:off x="6084168" y="2708920"/>
              <a:ext cx="2232248" cy="1872208"/>
              <a:chOff x="6084168" y="2564904"/>
              <a:chExt cx="2232248" cy="1872208"/>
            </a:xfrm>
          </p:grpSpPr>
          <p:sp>
            <p:nvSpPr>
              <p:cNvPr id="59" name="円/楕円 58"/>
              <p:cNvSpPr/>
              <p:nvPr/>
            </p:nvSpPr>
            <p:spPr>
              <a:xfrm>
                <a:off x="6084168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6660232" y="256490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1" name="円/楕円 60"/>
              <p:cNvSpPr/>
              <p:nvPr/>
            </p:nvSpPr>
            <p:spPr>
              <a:xfrm>
                <a:off x="7092280" y="400506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62" name="円/楕円 61"/>
              <p:cNvSpPr/>
              <p:nvPr/>
            </p:nvSpPr>
            <p:spPr>
              <a:xfrm>
                <a:off x="7884368" y="3645024"/>
                <a:ext cx="432048" cy="432048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  <p:cxnSp>
            <p:nvCxnSpPr>
              <p:cNvPr id="63" name="図形 62"/>
              <p:cNvCxnSpPr>
                <a:stCxn id="60" idx="4"/>
                <a:endCxn id="60" idx="0"/>
              </p:cNvCxnSpPr>
              <p:nvPr/>
            </p:nvCxnSpPr>
            <p:spPr>
              <a:xfrm rot="5400000" flipH="1">
                <a:off x="6660232" y="2780928"/>
                <a:ext cx="432048" cy="1588"/>
              </a:xfrm>
              <a:prstGeom prst="curvedConnector5">
                <a:avLst>
                  <a:gd name="adj1" fmla="val -52911"/>
                  <a:gd name="adj2" fmla="val 43703162"/>
                  <a:gd name="adj3" fmla="val 152911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図形 63"/>
              <p:cNvCxnSpPr>
                <a:stCxn id="60" idx="5"/>
                <a:endCxn id="62" idx="2"/>
              </p:cNvCxnSpPr>
              <p:nvPr/>
            </p:nvCxnSpPr>
            <p:spPr>
              <a:xfrm rot="16200000" flipH="1">
                <a:off x="6993004" y="2969684"/>
                <a:ext cx="927368" cy="855360"/>
              </a:xfrm>
              <a:prstGeom prst="curvedConnector2">
                <a:avLst/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図形 82"/>
              <p:cNvCxnSpPr>
                <a:stCxn id="59" idx="7"/>
                <a:endCxn id="62" idx="0"/>
              </p:cNvCxnSpPr>
              <p:nvPr/>
            </p:nvCxnSpPr>
            <p:spPr>
              <a:xfrm rot="5400000" flipH="1" flipV="1">
                <a:off x="7065012" y="3032956"/>
                <a:ext cx="423312" cy="1647448"/>
              </a:xfrm>
              <a:prstGeom prst="curvedConnector3">
                <a:avLst>
                  <a:gd name="adj1" fmla="val 154003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図形 82"/>
              <p:cNvCxnSpPr>
                <a:stCxn id="59" idx="5"/>
                <a:endCxn id="61" idx="4"/>
              </p:cNvCxnSpPr>
              <p:nvPr/>
            </p:nvCxnSpPr>
            <p:spPr>
              <a:xfrm rot="16200000" flipH="1">
                <a:off x="6848988" y="3977796"/>
                <a:ext cx="63272" cy="855360"/>
              </a:xfrm>
              <a:prstGeom prst="curvedConnector3">
                <a:avLst>
                  <a:gd name="adj1" fmla="val 461297"/>
                </a:avLst>
              </a:prstGeom>
              <a:ln w="76200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図形 57"/>
            <p:cNvCxnSpPr>
              <a:stCxn id="59" idx="3"/>
              <a:endCxn id="59" idx="1"/>
            </p:cNvCxnSpPr>
            <p:nvPr/>
          </p:nvCxnSpPr>
          <p:spPr>
            <a:xfrm rot="5400000" flipH="1">
              <a:off x="5994688" y="4365104"/>
              <a:ext cx="305504" cy="1588"/>
            </a:xfrm>
            <a:prstGeom prst="curvedConnector5">
              <a:avLst>
                <a:gd name="adj1" fmla="val -74827"/>
                <a:gd name="adj2" fmla="val 28021230"/>
                <a:gd name="adj3" fmla="val 174827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角丸四角形 66"/>
          <p:cNvSpPr/>
          <p:nvPr/>
        </p:nvSpPr>
        <p:spPr>
          <a:xfrm>
            <a:off x="1259632" y="5373216"/>
            <a:ext cx="6840760" cy="108012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verify whether or not: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for any graph G,   G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IN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⇒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f(G)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OUT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8" name="雲 67"/>
          <p:cNvSpPr/>
          <p:nvPr/>
        </p:nvSpPr>
        <p:spPr>
          <a:xfrm>
            <a:off x="1043608" y="2348880"/>
            <a:ext cx="2736304" cy="194421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3200" b="1" dirty="0" smtClean="0">
                <a:solidFill>
                  <a:schemeClr val="tx1"/>
                </a:solidFill>
              </a:rPr>
              <a:t>φ</a:t>
            </a:r>
            <a:r>
              <a:rPr lang="en-US" altLang="ja-JP" sz="3200" b="1" baseline="-25000" dirty="0" smtClean="0">
                <a:solidFill>
                  <a:schemeClr val="tx1"/>
                </a:solidFill>
              </a:rPr>
              <a:t>IN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“From (a) we can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  reach (a) again.”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9" name="雲 68"/>
          <p:cNvSpPr/>
          <p:nvPr/>
        </p:nvSpPr>
        <p:spPr>
          <a:xfrm>
            <a:off x="5796136" y="2348880"/>
            <a:ext cx="2736304" cy="18002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3200" b="1" dirty="0" smtClean="0">
                <a:solidFill>
                  <a:schemeClr val="tx1"/>
                </a:solidFill>
              </a:rPr>
              <a:t>φ</a:t>
            </a:r>
            <a:r>
              <a:rPr lang="en-US" altLang="ja-JP" sz="3200" b="1" baseline="-25000" dirty="0" smtClean="0">
                <a:solidFill>
                  <a:schemeClr val="tx1"/>
                </a:solidFill>
              </a:rPr>
              <a:t>OUT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“From (A) we can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  reach (A) again.”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Mutual structural recursion</a:t>
            </a:r>
            <a:r>
              <a:rPr lang="en-US" dirty="0" smtClean="0"/>
              <a:t> (without accumulating parameters) can be dealt with.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For the detail of structural recursion over graphs, see [Buneman, Fernandez &amp; Suciu 00]</a:t>
            </a:r>
          </a:p>
          <a:p>
            <a:r>
              <a:rPr lang="en-US" dirty="0" smtClean="0"/>
              <a:t>fun ev(            x ) =                    od(x)</a:t>
            </a:r>
          </a:p>
          <a:p>
            <a:r>
              <a:rPr lang="en-US" dirty="0" smtClean="0"/>
              <a:t>fun ev(            x ) =            od(x)</a:t>
            </a:r>
          </a:p>
          <a:p>
            <a:r>
              <a:rPr lang="en-US" dirty="0" smtClean="0"/>
              <a:t>fun od(            x ) =            ev(x)</a:t>
            </a:r>
          </a:p>
          <a:p>
            <a:r>
              <a:rPr lang="en-US" dirty="0" smtClean="0"/>
              <a:t>fun od(            x ) =                     ev(x)</a:t>
            </a:r>
          </a:p>
          <a:p>
            <a:endParaRPr lang="en-US" dirty="0"/>
          </a:p>
        </p:txBody>
      </p:sp>
      <p:sp>
        <p:nvSpPr>
          <p:cNvPr id="4" name="円/楕円 3"/>
          <p:cNvSpPr/>
          <p:nvPr/>
        </p:nvSpPr>
        <p:spPr>
          <a:xfrm>
            <a:off x="2411760" y="314096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</a:t>
            </a:r>
            <a:endParaRPr lang="en-US" dirty="0"/>
          </a:p>
        </p:txBody>
      </p:sp>
      <p:cxnSp>
        <p:nvCxnSpPr>
          <p:cNvPr id="5" name="図形 45"/>
          <p:cNvCxnSpPr>
            <a:stCxn id="4" idx="6"/>
          </p:cNvCxnSpPr>
          <p:nvPr/>
        </p:nvCxnSpPr>
        <p:spPr>
          <a:xfrm>
            <a:off x="2843808" y="3356992"/>
            <a:ext cx="576064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4355976" y="314096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</a:t>
            </a:r>
            <a:endParaRPr lang="en-US" dirty="0"/>
          </a:p>
        </p:txBody>
      </p:sp>
      <p:cxnSp>
        <p:nvCxnSpPr>
          <p:cNvPr id="9" name="図形 45"/>
          <p:cNvCxnSpPr>
            <a:stCxn id="8" idx="6"/>
            <a:endCxn id="10" idx="2"/>
          </p:cNvCxnSpPr>
          <p:nvPr/>
        </p:nvCxnSpPr>
        <p:spPr>
          <a:xfrm>
            <a:off x="4788024" y="3356992"/>
            <a:ext cx="504056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5292080" y="314096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1" name="図形 45"/>
          <p:cNvCxnSpPr>
            <a:stCxn id="10" idx="6"/>
          </p:cNvCxnSpPr>
          <p:nvPr/>
        </p:nvCxnSpPr>
        <p:spPr>
          <a:xfrm>
            <a:off x="5724128" y="3356992"/>
            <a:ext cx="432048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2411760" y="3645024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endParaRPr lang="en-US" dirty="0"/>
          </a:p>
        </p:txBody>
      </p:sp>
      <p:cxnSp>
        <p:nvCxnSpPr>
          <p:cNvPr id="15" name="図形 45"/>
          <p:cNvCxnSpPr>
            <a:stCxn id="14" idx="6"/>
          </p:cNvCxnSpPr>
          <p:nvPr/>
        </p:nvCxnSpPr>
        <p:spPr>
          <a:xfrm>
            <a:off x="2843808" y="3861048"/>
            <a:ext cx="576064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4355976" y="3645024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endParaRPr lang="en-US" dirty="0"/>
          </a:p>
        </p:txBody>
      </p:sp>
      <p:cxnSp>
        <p:nvCxnSpPr>
          <p:cNvPr id="17" name="図形 45"/>
          <p:cNvCxnSpPr>
            <a:stCxn id="16" idx="6"/>
          </p:cNvCxnSpPr>
          <p:nvPr/>
        </p:nvCxnSpPr>
        <p:spPr>
          <a:xfrm>
            <a:off x="4788024" y="3861048"/>
            <a:ext cx="504056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2411760" y="4653136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endParaRPr lang="en-US" dirty="0"/>
          </a:p>
        </p:txBody>
      </p:sp>
      <p:cxnSp>
        <p:nvCxnSpPr>
          <p:cNvPr id="24" name="図形 45"/>
          <p:cNvCxnSpPr>
            <a:stCxn id="23" idx="6"/>
          </p:cNvCxnSpPr>
          <p:nvPr/>
        </p:nvCxnSpPr>
        <p:spPr>
          <a:xfrm>
            <a:off x="2843808" y="4869160"/>
            <a:ext cx="576064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4139952" y="29249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76056" y="29249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2411760" y="414908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</a:t>
            </a:r>
            <a:endParaRPr lang="en-US" dirty="0"/>
          </a:p>
        </p:txBody>
      </p:sp>
      <p:cxnSp>
        <p:nvCxnSpPr>
          <p:cNvPr id="29" name="図形 45"/>
          <p:cNvCxnSpPr>
            <a:stCxn id="28" idx="6"/>
          </p:cNvCxnSpPr>
          <p:nvPr/>
        </p:nvCxnSpPr>
        <p:spPr>
          <a:xfrm>
            <a:off x="2843808" y="4365104"/>
            <a:ext cx="576064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355976" y="4653136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endParaRPr lang="en-US" dirty="0"/>
          </a:p>
        </p:txBody>
      </p:sp>
      <p:cxnSp>
        <p:nvCxnSpPr>
          <p:cNvPr id="31" name="図形 45"/>
          <p:cNvCxnSpPr>
            <a:stCxn id="30" idx="6"/>
            <a:endCxn id="34" idx="2"/>
          </p:cNvCxnSpPr>
          <p:nvPr/>
        </p:nvCxnSpPr>
        <p:spPr>
          <a:xfrm>
            <a:off x="4788024" y="4869160"/>
            <a:ext cx="504056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>
          <a:xfrm>
            <a:off x="4355976" y="414908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</a:t>
            </a:r>
            <a:endParaRPr lang="en-US" dirty="0"/>
          </a:p>
        </p:txBody>
      </p:sp>
      <p:cxnSp>
        <p:nvCxnSpPr>
          <p:cNvPr id="33" name="図形 45"/>
          <p:cNvCxnSpPr>
            <a:stCxn id="32" idx="6"/>
          </p:cNvCxnSpPr>
          <p:nvPr/>
        </p:nvCxnSpPr>
        <p:spPr>
          <a:xfrm>
            <a:off x="4788024" y="4365104"/>
            <a:ext cx="504056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5292080" y="4653136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endParaRPr lang="en-US" dirty="0"/>
          </a:p>
        </p:txBody>
      </p:sp>
      <p:cxnSp>
        <p:nvCxnSpPr>
          <p:cNvPr id="35" name="図形 45"/>
          <p:cNvCxnSpPr>
            <a:stCxn id="34" idx="6"/>
          </p:cNvCxnSpPr>
          <p:nvPr/>
        </p:nvCxnSpPr>
        <p:spPr>
          <a:xfrm>
            <a:off x="5724128" y="4869160"/>
            <a:ext cx="504056" cy="1588"/>
          </a:xfrm>
          <a:prstGeom prst="curvedConnector3">
            <a:avLst>
              <a:gd name="adj1" fmla="val 50000"/>
            </a:avLst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139952" y="396499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3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139952" y="34290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139952" y="450912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3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76056" y="450912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4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347864" y="5157192"/>
            <a:ext cx="5688632" cy="15841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edge</a:t>
            </a:r>
            <a:r>
              <a:rPr lang="en-US" sz="2400" baseline="30000" dirty="0" smtClean="0"/>
              <a:t>12</a:t>
            </a:r>
            <a:r>
              <a:rPr lang="en-US" sz="2400" baseline="-25000" dirty="0" smtClean="0"/>
              <a:t>OUT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≡</a:t>
            </a:r>
            <a:r>
              <a:rPr lang="en-US" sz="2400" dirty="0" smtClean="0"/>
              <a:t> a </a:t>
            </a:r>
            <a:r>
              <a:rPr lang="ja-JP" altLang="en-US" sz="2400" dirty="0" smtClean="0"/>
              <a:t>∧ </a:t>
            </a:r>
            <a:r>
              <a:rPr lang="en-US" altLang="ja-JP" sz="2400" dirty="0" smtClean="0"/>
              <a:t>X</a:t>
            </a:r>
            <a:r>
              <a:rPr lang="en-US" sz="2400" dirty="0" smtClean="0"/>
              <a:t>    edge</a:t>
            </a:r>
            <a:r>
              <a:rPr lang="en-US" sz="2400" baseline="30000" dirty="0" smtClean="0"/>
              <a:t>23</a:t>
            </a:r>
            <a:r>
              <a:rPr lang="en-US" sz="2400" baseline="-25000" dirty="0" smtClean="0"/>
              <a:t>OUT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≡ </a:t>
            </a:r>
            <a:r>
              <a:rPr lang="en-US" altLang="ja-JP" sz="2400" dirty="0" smtClean="0"/>
              <a:t>a </a:t>
            </a:r>
            <a:r>
              <a:rPr lang="ja-JP" altLang="en-US" sz="2400" dirty="0" smtClean="0"/>
              <a:t>∧ ◇</a:t>
            </a:r>
            <a:r>
              <a:rPr lang="en-US" altLang="ja-JP" sz="2400" dirty="0" smtClean="0"/>
              <a:t>X</a:t>
            </a:r>
          </a:p>
          <a:p>
            <a:r>
              <a:rPr lang="en-US" sz="2400" dirty="0" smtClean="0"/>
              <a:t>edge</a:t>
            </a:r>
            <a:r>
              <a:rPr lang="en-US" sz="2400" baseline="30000" dirty="0" smtClean="0"/>
              <a:t>13</a:t>
            </a:r>
            <a:r>
              <a:rPr lang="en-US" sz="2400" baseline="-25000" dirty="0" smtClean="0"/>
              <a:t>OUT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≡</a:t>
            </a:r>
            <a:r>
              <a:rPr lang="en-US" sz="2400" dirty="0" smtClean="0"/>
              <a:t> a</a:t>
            </a:r>
            <a:r>
              <a:rPr lang="ja-JP" altLang="en-US" sz="2400" dirty="0" smtClean="0"/>
              <a:t> ∧ ◇</a:t>
            </a:r>
            <a:r>
              <a:rPr lang="en-US" altLang="ja-JP" sz="2400" dirty="0" smtClean="0"/>
              <a:t>X</a:t>
            </a:r>
            <a:endParaRPr lang="en-US" sz="2400" dirty="0" smtClean="0"/>
          </a:p>
          <a:p>
            <a:r>
              <a:rPr lang="en-US" sz="2400" dirty="0" smtClean="0"/>
              <a:t>edge</a:t>
            </a:r>
            <a:r>
              <a:rPr lang="en-US" sz="2400" baseline="30000" dirty="0" smtClean="0"/>
              <a:t>31</a:t>
            </a:r>
            <a:r>
              <a:rPr lang="en-US" sz="2400" baseline="-25000" dirty="0" smtClean="0"/>
              <a:t>OUT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≡</a:t>
            </a:r>
            <a:r>
              <a:rPr lang="en-US" sz="2400" dirty="0" smtClean="0"/>
              <a:t> b</a:t>
            </a:r>
            <a:r>
              <a:rPr lang="ja-JP" altLang="en-US" sz="2400" dirty="0" smtClean="0"/>
              <a:t> ∧ ◇</a:t>
            </a:r>
            <a:r>
              <a:rPr lang="en-US" altLang="ja-JP" sz="2400" dirty="0" smtClean="0"/>
              <a:t>X</a:t>
            </a:r>
            <a:endParaRPr lang="en-US" sz="2400" dirty="0" smtClean="0"/>
          </a:p>
          <a:p>
            <a:r>
              <a:rPr lang="en-US" sz="2400" dirty="0" smtClean="0"/>
              <a:t>edge</a:t>
            </a:r>
            <a:r>
              <a:rPr lang="en-US" sz="2400" baseline="30000" dirty="0" smtClean="0"/>
              <a:t>34</a:t>
            </a:r>
            <a:r>
              <a:rPr lang="en-US" sz="2400" baseline="-25000" dirty="0" smtClean="0"/>
              <a:t>OUT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≡</a:t>
            </a:r>
            <a:r>
              <a:rPr lang="en-US" sz="2400" dirty="0" smtClean="0"/>
              <a:t> b </a:t>
            </a:r>
            <a:r>
              <a:rPr lang="ja-JP" altLang="en-US" sz="2400" dirty="0" smtClean="0"/>
              <a:t>∧ </a:t>
            </a:r>
            <a:r>
              <a:rPr lang="en-US" altLang="ja-JP" sz="2400" dirty="0" smtClean="0"/>
              <a:t>X</a:t>
            </a:r>
            <a:r>
              <a:rPr lang="en-US" sz="2400" dirty="0" smtClean="0"/>
              <a:t>    edge</a:t>
            </a:r>
            <a:r>
              <a:rPr lang="en-US" sz="2400" baseline="30000" dirty="0" smtClean="0"/>
              <a:t>41</a:t>
            </a:r>
            <a:r>
              <a:rPr lang="en-US" sz="2400" baseline="-25000" dirty="0" smtClean="0"/>
              <a:t>OUT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≡ </a:t>
            </a:r>
            <a:r>
              <a:rPr lang="en-US" altLang="ja-JP" sz="2400" dirty="0" smtClean="0"/>
              <a:t>b </a:t>
            </a:r>
            <a:r>
              <a:rPr lang="ja-JP" altLang="en-US" sz="2400" dirty="0" smtClean="0"/>
              <a:t>∧ ◇</a:t>
            </a:r>
            <a:r>
              <a:rPr lang="en-US" altLang="ja-JP" sz="2400" dirty="0" smtClean="0"/>
              <a:t>X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Pre-Image Computation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424936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inv</a:t>
            </a:r>
            <a:r>
              <a:rPr lang="en-US" baseline="-25000" dirty="0" smtClean="0"/>
              <a:t>k </a:t>
            </a:r>
            <a:r>
              <a:rPr lang="en-US" dirty="0" smtClean="0"/>
              <a:t>( False, </a:t>
            </a:r>
            <a:r>
              <a:rPr lang="en-US" altLang="ja-JP" dirty="0" smtClean="0"/>
              <a:t>Δ )	= False</a:t>
            </a:r>
          </a:p>
          <a:p>
            <a:r>
              <a:rPr lang="en-US" altLang="ja-JP" dirty="0" smtClean="0"/>
              <a:t>inv</a:t>
            </a:r>
            <a:r>
              <a:rPr lang="en-US" baseline="-25000" dirty="0" smtClean="0"/>
              <a:t>k </a:t>
            </a:r>
            <a:r>
              <a:rPr lang="en-US" altLang="ja-JP" dirty="0" smtClean="0"/>
              <a:t>( </a:t>
            </a:r>
            <a:r>
              <a:rPr lang="ja-JP" altLang="en-US" dirty="0" smtClean="0"/>
              <a:t>￢</a:t>
            </a:r>
            <a:r>
              <a:rPr lang="en-US" altLang="ja-JP" dirty="0" smtClean="0"/>
              <a:t>φ</a:t>
            </a:r>
            <a:r>
              <a:rPr lang="en-US" dirty="0" smtClean="0"/>
              <a:t> , </a:t>
            </a:r>
            <a:r>
              <a:rPr lang="en-US" altLang="ja-JP" dirty="0" smtClean="0"/>
              <a:t>Δ )	= </a:t>
            </a:r>
            <a:r>
              <a:rPr lang="ja-JP" altLang="en-US" dirty="0" smtClean="0"/>
              <a:t>￢ </a:t>
            </a:r>
            <a:r>
              <a:rPr lang="en-US" altLang="ja-JP" dirty="0" smtClean="0"/>
              <a:t>inv</a:t>
            </a:r>
            <a:r>
              <a:rPr lang="en-US" baseline="-25000" dirty="0" smtClean="0"/>
              <a:t>k </a:t>
            </a:r>
            <a:r>
              <a:rPr lang="en-US" altLang="ja-JP" dirty="0" smtClean="0"/>
              <a:t>( φ</a:t>
            </a:r>
            <a:r>
              <a:rPr lang="en-US" dirty="0" smtClean="0"/>
              <a:t>, </a:t>
            </a:r>
            <a:r>
              <a:rPr lang="en-US" altLang="ja-JP" dirty="0" smtClean="0"/>
              <a:t>Δ )</a:t>
            </a:r>
          </a:p>
          <a:p>
            <a:r>
              <a:rPr lang="en-US" altLang="ja-JP" dirty="0" smtClean="0"/>
              <a:t>inv</a:t>
            </a:r>
            <a:r>
              <a:rPr lang="en-US" baseline="-25000" dirty="0" smtClean="0"/>
              <a:t>k </a:t>
            </a:r>
            <a:r>
              <a:rPr lang="en-US" altLang="ja-JP" dirty="0" smtClean="0"/>
              <a:t>( φ</a:t>
            </a:r>
            <a:r>
              <a:rPr lang="en-US" altLang="ja-JP" baseline="-25000" dirty="0" smtClean="0"/>
              <a:t>1</a:t>
            </a:r>
            <a:r>
              <a:rPr lang="ja-JP" altLang="en-US" dirty="0" smtClean="0"/>
              <a:t>∨</a:t>
            </a:r>
            <a:r>
              <a:rPr lang="en-US" altLang="ja-JP" dirty="0" smtClean="0"/>
              <a:t>φ</a:t>
            </a:r>
            <a:r>
              <a:rPr lang="en-US" altLang="ja-JP" baseline="-25000" dirty="0" smtClean="0"/>
              <a:t>2</a:t>
            </a:r>
            <a:r>
              <a:rPr lang="en-US" dirty="0" smtClean="0"/>
              <a:t>, </a:t>
            </a:r>
            <a:r>
              <a:rPr lang="en-US" altLang="ja-JP" dirty="0" smtClean="0"/>
              <a:t>Δ )	= inv</a:t>
            </a:r>
            <a:r>
              <a:rPr lang="en-US" baseline="-25000" dirty="0" smtClean="0"/>
              <a:t>k </a:t>
            </a:r>
            <a:r>
              <a:rPr lang="en-US" altLang="ja-JP" dirty="0" smtClean="0"/>
              <a:t>( φ</a:t>
            </a:r>
            <a:r>
              <a:rPr lang="en-US" altLang="ja-JP" baseline="-25000" dirty="0" smtClean="0"/>
              <a:t>1</a:t>
            </a:r>
            <a:r>
              <a:rPr lang="en-US" dirty="0" smtClean="0"/>
              <a:t>, </a:t>
            </a:r>
            <a:r>
              <a:rPr lang="en-US" altLang="ja-JP" dirty="0" smtClean="0"/>
              <a:t>Δ ) </a:t>
            </a:r>
            <a:r>
              <a:rPr lang="ja-JP" altLang="en-US" dirty="0" smtClean="0"/>
              <a:t>∨ </a:t>
            </a:r>
            <a:r>
              <a:rPr lang="en-US" altLang="ja-JP" dirty="0" smtClean="0"/>
              <a:t>inv</a:t>
            </a:r>
            <a:r>
              <a:rPr lang="en-US" baseline="-25000" dirty="0" smtClean="0"/>
              <a:t>k </a:t>
            </a:r>
            <a:r>
              <a:rPr lang="en-US" altLang="ja-JP" dirty="0" smtClean="0"/>
              <a:t>( φ</a:t>
            </a:r>
            <a:r>
              <a:rPr lang="en-US" altLang="ja-JP" baseline="-25000" dirty="0" smtClean="0"/>
              <a:t>2</a:t>
            </a:r>
            <a:r>
              <a:rPr lang="en-US" dirty="0" smtClean="0"/>
              <a:t>, </a:t>
            </a:r>
            <a:r>
              <a:rPr lang="en-US" altLang="ja-JP" dirty="0" smtClean="0"/>
              <a:t>Δ )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inv</a:t>
            </a:r>
            <a:r>
              <a:rPr lang="en-US" b="1" baseline="-25000" dirty="0" smtClean="0">
                <a:solidFill>
                  <a:srgbClr val="0070C0"/>
                </a:solidFill>
              </a:rPr>
              <a:t>k </a:t>
            </a:r>
            <a:r>
              <a:rPr lang="en-US" altLang="ja-JP" b="1" dirty="0" smtClean="0">
                <a:solidFill>
                  <a:srgbClr val="0070C0"/>
                </a:solidFill>
              </a:rPr>
              <a:t>( σ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altLang="ja-JP" b="1" dirty="0" smtClean="0">
                <a:solidFill>
                  <a:srgbClr val="0070C0"/>
                </a:solidFill>
              </a:rPr>
              <a:t>Δ )	= σ</a:t>
            </a:r>
            <a:r>
              <a:rPr lang="en-US" b="1" baseline="30000" dirty="0" smtClean="0">
                <a:solidFill>
                  <a:srgbClr val="0070C0"/>
                </a:solidFill>
              </a:rPr>
              <a:t>k</a:t>
            </a:r>
            <a:r>
              <a:rPr lang="en-US" b="1" baseline="-25000" dirty="0" smtClean="0">
                <a:solidFill>
                  <a:srgbClr val="0070C0"/>
                </a:solidFill>
              </a:rPr>
              <a:t>OUT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inv</a:t>
            </a:r>
            <a:r>
              <a:rPr lang="en-US" b="1" baseline="-25000" dirty="0" smtClean="0">
                <a:solidFill>
                  <a:srgbClr val="0070C0"/>
                </a:solidFill>
              </a:rPr>
              <a:t>k </a:t>
            </a:r>
            <a:r>
              <a:rPr lang="en-US" altLang="ja-JP" b="1" dirty="0" smtClean="0">
                <a:solidFill>
                  <a:srgbClr val="0070C0"/>
                </a:solidFill>
              </a:rPr>
              <a:t>( </a:t>
            </a:r>
            <a:r>
              <a:rPr lang="ja-JP" altLang="en-US" b="1" dirty="0" smtClean="0">
                <a:solidFill>
                  <a:srgbClr val="0070C0"/>
                </a:solidFill>
              </a:rPr>
              <a:t>◇</a:t>
            </a:r>
            <a:r>
              <a:rPr lang="en-US" altLang="ja-JP" b="1" dirty="0" smtClean="0">
                <a:solidFill>
                  <a:srgbClr val="0070C0"/>
                </a:solidFill>
              </a:rPr>
              <a:t>φ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altLang="ja-JP" b="1" dirty="0" smtClean="0">
                <a:solidFill>
                  <a:srgbClr val="0070C0"/>
                </a:solidFill>
              </a:rPr>
              <a:t>Δ )	= </a:t>
            </a:r>
            <a:r>
              <a:rPr lang="ja-JP" altLang="en-US" sz="3600" b="1" dirty="0" smtClean="0">
                <a:solidFill>
                  <a:srgbClr val="0070C0"/>
                </a:solidFill>
              </a:rPr>
              <a:t>∨</a:t>
            </a:r>
            <a:r>
              <a:rPr lang="en-US" altLang="ja-JP" b="1" baseline="-25000" dirty="0" smtClean="0">
                <a:solidFill>
                  <a:srgbClr val="0070C0"/>
                </a:solidFill>
              </a:rPr>
              <a:t>j</a:t>
            </a:r>
            <a:r>
              <a:rPr lang="ja-JP" altLang="en-US" b="1" baseline="-25000" dirty="0" smtClean="0">
                <a:solidFill>
                  <a:srgbClr val="0070C0"/>
                </a:solidFill>
              </a:rPr>
              <a:t>∈</a:t>
            </a:r>
            <a:r>
              <a:rPr lang="en-US" altLang="ja-JP" b="1" baseline="-25000" dirty="0" smtClean="0">
                <a:solidFill>
                  <a:srgbClr val="0070C0"/>
                </a:solidFill>
              </a:rPr>
              <a:t>{1..n}</a:t>
            </a:r>
            <a:r>
              <a:rPr lang="ja-JP" altLang="en-US" b="1" dirty="0" smtClean="0">
                <a:solidFill>
                  <a:srgbClr val="0070C0"/>
                </a:solidFill>
              </a:rPr>
              <a:t> </a:t>
            </a:r>
            <a:r>
              <a:rPr lang="en-US" altLang="ja-JP" b="1" dirty="0" smtClean="0">
                <a:solidFill>
                  <a:srgbClr val="0070C0"/>
                </a:solidFill>
              </a:rPr>
              <a:t>edge</a:t>
            </a:r>
            <a:r>
              <a:rPr lang="en-US" altLang="ja-JP" b="1" baseline="30000" dirty="0" smtClean="0">
                <a:solidFill>
                  <a:srgbClr val="0070C0"/>
                </a:solidFill>
              </a:rPr>
              <a:t>kj</a:t>
            </a:r>
            <a:r>
              <a:rPr lang="en-US" b="1" baseline="-25000" dirty="0" smtClean="0">
                <a:solidFill>
                  <a:srgbClr val="0070C0"/>
                </a:solidFill>
              </a:rPr>
              <a:t>OUT </a:t>
            </a:r>
            <a:r>
              <a:rPr lang="en-US" altLang="ja-JP" b="1" dirty="0" smtClean="0">
                <a:solidFill>
                  <a:srgbClr val="0070C0"/>
                </a:solidFill>
              </a:rPr>
              <a:t>[X / inv</a:t>
            </a:r>
            <a:r>
              <a:rPr lang="en-US" altLang="ja-JP" b="1" baseline="-25000" dirty="0" smtClean="0">
                <a:solidFill>
                  <a:srgbClr val="0070C0"/>
                </a:solidFill>
              </a:rPr>
              <a:t>j</a:t>
            </a:r>
            <a:r>
              <a:rPr lang="en-US" altLang="ja-JP" b="1" dirty="0" smtClean="0">
                <a:solidFill>
                  <a:srgbClr val="0070C0"/>
                </a:solidFill>
              </a:rPr>
              <a:t>(φ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altLang="ja-JP" b="1" dirty="0" smtClean="0">
                <a:solidFill>
                  <a:srgbClr val="0070C0"/>
                </a:solidFill>
              </a:rPr>
              <a:t>Δ)]</a:t>
            </a:r>
          </a:p>
          <a:p>
            <a:r>
              <a:rPr lang="en-US" altLang="ja-JP" b="1" dirty="0" smtClean="0">
                <a:solidFill>
                  <a:srgbClr val="00B050"/>
                </a:solidFill>
              </a:rPr>
              <a:t>inv</a:t>
            </a:r>
            <a:r>
              <a:rPr lang="en-US" b="1" baseline="-25000" dirty="0" smtClean="0">
                <a:solidFill>
                  <a:srgbClr val="00B050"/>
                </a:solidFill>
              </a:rPr>
              <a:t>k </a:t>
            </a:r>
            <a:r>
              <a:rPr lang="en-US" altLang="ja-JP" b="1" dirty="0" smtClean="0">
                <a:solidFill>
                  <a:srgbClr val="00B050"/>
                </a:solidFill>
              </a:rPr>
              <a:t>( Y</a:t>
            </a:r>
            <a:r>
              <a:rPr lang="en-US" b="1" dirty="0" smtClean="0">
                <a:solidFill>
                  <a:srgbClr val="00B050"/>
                </a:solidFill>
              </a:rPr>
              <a:t>, </a:t>
            </a:r>
            <a:r>
              <a:rPr lang="en-US" altLang="ja-JP" b="1" dirty="0" smtClean="0">
                <a:solidFill>
                  <a:srgbClr val="00B050"/>
                </a:solidFill>
              </a:rPr>
              <a:t>Δ )	= Y</a:t>
            </a:r>
            <a:r>
              <a:rPr lang="en-US" b="1" baseline="-25000" dirty="0" smtClean="0">
                <a:solidFill>
                  <a:srgbClr val="00B050"/>
                </a:solidFill>
              </a:rPr>
              <a:t>k</a:t>
            </a:r>
            <a:r>
              <a:rPr lang="en-US" b="1" dirty="0" smtClean="0">
                <a:solidFill>
                  <a:srgbClr val="00B050"/>
                </a:solidFill>
              </a:rPr>
              <a:t>    if  k</a:t>
            </a:r>
            <a:r>
              <a:rPr lang="ja-JP" altLang="en-US" b="1" dirty="0" smtClean="0">
                <a:solidFill>
                  <a:srgbClr val="00B050"/>
                </a:solidFill>
              </a:rPr>
              <a:t>∈</a:t>
            </a:r>
            <a:r>
              <a:rPr lang="en-US" altLang="ja-JP" b="1" dirty="0" smtClean="0">
                <a:solidFill>
                  <a:srgbClr val="00B050"/>
                </a:solidFill>
              </a:rPr>
              <a:t>S</a:t>
            </a:r>
          </a:p>
          <a:p>
            <a:r>
              <a:rPr lang="en-US" altLang="ja-JP" b="1" dirty="0" smtClean="0">
                <a:solidFill>
                  <a:srgbClr val="00B050"/>
                </a:solidFill>
              </a:rPr>
              <a:t>inv</a:t>
            </a:r>
            <a:r>
              <a:rPr lang="en-US" b="1" baseline="-25000" dirty="0" smtClean="0">
                <a:solidFill>
                  <a:srgbClr val="00B050"/>
                </a:solidFill>
              </a:rPr>
              <a:t>k </a:t>
            </a:r>
            <a:r>
              <a:rPr lang="en-US" altLang="ja-JP" b="1" dirty="0" smtClean="0">
                <a:solidFill>
                  <a:srgbClr val="00B050"/>
                </a:solidFill>
              </a:rPr>
              <a:t>( Y</a:t>
            </a:r>
            <a:r>
              <a:rPr lang="en-US" b="1" dirty="0" smtClean="0">
                <a:solidFill>
                  <a:srgbClr val="00B050"/>
                </a:solidFill>
              </a:rPr>
              <a:t>, </a:t>
            </a:r>
            <a:r>
              <a:rPr lang="en-US" altLang="ja-JP" b="1" dirty="0" smtClean="0">
                <a:solidFill>
                  <a:srgbClr val="00B050"/>
                </a:solidFill>
              </a:rPr>
              <a:t>Δ )	= μY</a:t>
            </a:r>
            <a:r>
              <a:rPr lang="en-US" altLang="ja-JP" b="1" baseline="-25000" dirty="0" smtClean="0">
                <a:solidFill>
                  <a:srgbClr val="00B050"/>
                </a:solidFill>
              </a:rPr>
              <a:t>k</a:t>
            </a:r>
            <a:r>
              <a:rPr lang="en-US" altLang="ja-JP" b="1" dirty="0" smtClean="0">
                <a:solidFill>
                  <a:srgbClr val="00B050"/>
                </a:solidFill>
              </a:rPr>
              <a:t>. inv</a:t>
            </a:r>
            <a:r>
              <a:rPr lang="en-US" altLang="ja-JP" b="1" baseline="-25000" dirty="0" smtClean="0">
                <a:solidFill>
                  <a:srgbClr val="00B050"/>
                </a:solidFill>
              </a:rPr>
              <a:t>k</a:t>
            </a:r>
            <a:r>
              <a:rPr lang="en-US" altLang="ja-JP" b="1" dirty="0" smtClean="0">
                <a:solidFill>
                  <a:srgbClr val="00B050"/>
                </a:solidFill>
              </a:rPr>
              <a:t>( φ, Δ[Y</a:t>
            </a:r>
            <a:r>
              <a:rPr lang="ja-JP" altLang="en-US" b="1" dirty="0" smtClean="0">
                <a:solidFill>
                  <a:srgbClr val="00B050"/>
                </a:solidFill>
              </a:rPr>
              <a:t>→</a:t>
            </a:r>
            <a:r>
              <a:rPr lang="en-US" altLang="ja-JP" b="1" dirty="0" smtClean="0">
                <a:solidFill>
                  <a:srgbClr val="00B050"/>
                </a:solidFill>
              </a:rPr>
              <a:t>&lt;S</a:t>
            </a:r>
            <a:r>
              <a:rPr lang="ja-JP" altLang="en-US" b="1" dirty="0" smtClean="0">
                <a:solidFill>
                  <a:srgbClr val="00B050"/>
                </a:solidFill>
              </a:rPr>
              <a:t>∪</a:t>
            </a:r>
            <a:r>
              <a:rPr lang="en-US" altLang="ja-JP" b="1" dirty="0" smtClean="0">
                <a:solidFill>
                  <a:srgbClr val="00B050"/>
                </a:solidFill>
              </a:rPr>
              <a:t>{k},φ&gt;] )</a:t>
            </a:r>
          </a:p>
          <a:p>
            <a:pPr>
              <a:buNone/>
            </a:pPr>
            <a:r>
              <a:rPr lang="en-US" altLang="ja-JP" b="1" dirty="0" smtClean="0">
                <a:solidFill>
                  <a:srgbClr val="00B050"/>
                </a:solidFill>
              </a:rPr>
              <a:t>					             where (S,φ) = Δ(Y)</a:t>
            </a:r>
          </a:p>
          <a:p>
            <a:r>
              <a:rPr lang="en-US" altLang="ja-JP" b="1" dirty="0" smtClean="0">
                <a:solidFill>
                  <a:srgbClr val="00B050"/>
                </a:solidFill>
              </a:rPr>
              <a:t>inv</a:t>
            </a:r>
            <a:r>
              <a:rPr lang="en-US" b="1" baseline="-25000" dirty="0" smtClean="0">
                <a:solidFill>
                  <a:srgbClr val="00B050"/>
                </a:solidFill>
              </a:rPr>
              <a:t>k </a:t>
            </a:r>
            <a:r>
              <a:rPr lang="en-US" altLang="ja-JP" b="1" dirty="0" smtClean="0">
                <a:solidFill>
                  <a:srgbClr val="00B050"/>
                </a:solidFill>
              </a:rPr>
              <a:t>( μY.φ</a:t>
            </a:r>
            <a:r>
              <a:rPr lang="en-US" b="1" dirty="0" smtClean="0">
                <a:solidFill>
                  <a:srgbClr val="00B050"/>
                </a:solidFill>
              </a:rPr>
              <a:t> , </a:t>
            </a:r>
            <a:r>
              <a:rPr lang="en-US" altLang="ja-JP" b="1" dirty="0" smtClean="0">
                <a:solidFill>
                  <a:srgbClr val="00B050"/>
                </a:solidFill>
              </a:rPr>
              <a:t>Δ )	= μY</a:t>
            </a:r>
            <a:r>
              <a:rPr lang="en-US" altLang="ja-JP" b="1" baseline="-25000" dirty="0" smtClean="0">
                <a:solidFill>
                  <a:srgbClr val="00B050"/>
                </a:solidFill>
              </a:rPr>
              <a:t>k</a:t>
            </a:r>
            <a:r>
              <a:rPr lang="en-US" altLang="ja-JP" b="1" dirty="0" smtClean="0">
                <a:solidFill>
                  <a:srgbClr val="00B050"/>
                </a:solidFill>
              </a:rPr>
              <a:t>. inv</a:t>
            </a:r>
            <a:r>
              <a:rPr lang="en-US" altLang="ja-JP" b="1" baseline="-25000" dirty="0" smtClean="0">
                <a:solidFill>
                  <a:srgbClr val="00B050"/>
                </a:solidFill>
              </a:rPr>
              <a:t>k</a:t>
            </a:r>
            <a:r>
              <a:rPr lang="en-US" altLang="ja-JP" b="1" dirty="0" smtClean="0">
                <a:solidFill>
                  <a:srgbClr val="00B050"/>
                </a:solidFill>
              </a:rPr>
              <a:t>( φ, Δ[Y</a:t>
            </a:r>
            <a:r>
              <a:rPr lang="ja-JP" altLang="en-US" b="1" dirty="0" smtClean="0">
                <a:solidFill>
                  <a:srgbClr val="00B050"/>
                </a:solidFill>
              </a:rPr>
              <a:t>→</a:t>
            </a:r>
            <a:r>
              <a:rPr lang="en-US" altLang="ja-JP" b="1" dirty="0" smtClean="0">
                <a:solidFill>
                  <a:srgbClr val="00B050"/>
                </a:solidFill>
              </a:rPr>
              <a:t>&lt;{k},φ&gt;] )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39552" y="5949280"/>
            <a:ext cx="8316416" cy="648072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Thm:  </a:t>
            </a:r>
            <a:r>
              <a:rPr lang="en-US" sz="2800" b="1" dirty="0" smtClean="0">
                <a:solidFill>
                  <a:srgbClr val="C00000"/>
                </a:solidFill>
              </a:rPr>
              <a:t>f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T</a:t>
            </a:r>
            <a:r>
              <a:rPr lang="en-US" sz="2800" b="1" dirty="0" smtClean="0">
                <a:solidFill>
                  <a:srgbClr val="C00000"/>
                </a:solidFill>
              </a:rPr>
              <a:t>(G), &lt;v,k&gt; 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φ     iff    </a:t>
            </a:r>
            <a:r>
              <a:rPr lang="en-US" sz="2800" b="1" dirty="0" smtClean="0">
                <a:solidFill>
                  <a:srgbClr val="C00000"/>
                </a:solidFill>
              </a:rPr>
              <a:t>G,v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inv</a:t>
            </a:r>
            <a:r>
              <a:rPr lang="en-US" altLang="ja-JP" sz="2800" b="1" baseline="-25000" dirty="0" smtClean="0">
                <a:solidFill>
                  <a:srgbClr val="C00000"/>
                </a:solidFill>
                <a:sym typeface="Wingdings" pitchFamily="2" charset="2"/>
              </a:rPr>
              <a:t>k</a:t>
            </a:r>
            <a:r>
              <a:rPr lang="en-US" altLang="ja-JP" sz="2800" b="1" dirty="0" smtClean="0">
                <a:solidFill>
                  <a:srgbClr val="C00000"/>
                </a:solidFill>
                <a:sym typeface="Wingdings" pitchFamily="2" charset="2"/>
              </a:rPr>
              <a:t>(φ, {})</a:t>
            </a:r>
            <a:endParaRPr lang="en-US" altLang="ja-JP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7808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edge</a:t>
            </a:r>
            <a:r>
              <a:rPr lang="en-US" baseline="30000" dirty="0" smtClean="0"/>
              <a:t>11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 </a:t>
            </a:r>
            <a:r>
              <a:rPr lang="en-US" dirty="0" smtClean="0"/>
              <a:t>edge</a:t>
            </a:r>
            <a:r>
              <a:rPr lang="en-US" baseline="30000" dirty="0" smtClean="0"/>
              <a:t>12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 </a:t>
            </a:r>
            <a:r>
              <a:rPr lang="en-US" dirty="0" smtClean="0"/>
              <a:t>edge</a:t>
            </a:r>
            <a:r>
              <a:rPr lang="en-US" baseline="30000" dirty="0" smtClean="0"/>
              <a:t>21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 </a:t>
            </a:r>
            <a:r>
              <a:rPr lang="en-US" dirty="0" smtClean="0"/>
              <a:t>edge</a:t>
            </a:r>
            <a:r>
              <a:rPr lang="en-US" baseline="30000" dirty="0" smtClean="0"/>
              <a:t>22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 ◇</a:t>
            </a:r>
            <a:r>
              <a:rPr lang="en-US" altLang="ja-JP" dirty="0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OUT</a:t>
            </a:r>
            <a:r>
              <a:rPr lang="en-US" dirty="0" smtClean="0"/>
              <a:t> </a:t>
            </a:r>
            <a:r>
              <a:rPr lang="ja-JP" altLang="en-US" dirty="0" smtClean="0"/>
              <a:t>≡</a:t>
            </a:r>
            <a:r>
              <a:rPr lang="en-US" altLang="ja-JP" dirty="0" smtClean="0"/>
              <a:t> a</a:t>
            </a:r>
            <a:r>
              <a:rPr lang="en-US" altLang="ja-JP" baseline="30000" dirty="0" smtClean="0"/>
              <a:t>2</a:t>
            </a:r>
            <a:r>
              <a:rPr lang="en-US" altLang="ja-JP" baseline="-25000" dirty="0" smtClean="0"/>
              <a:t>OUT</a:t>
            </a:r>
            <a:r>
              <a:rPr lang="en-US" altLang="ja-JP" dirty="0" smtClean="0"/>
              <a:t> </a:t>
            </a:r>
            <a:r>
              <a:rPr lang="ja-JP" altLang="en-US" dirty="0" smtClean="0"/>
              <a:t>≡ </a:t>
            </a:r>
            <a:r>
              <a:rPr lang="en-US" altLang="ja-JP" dirty="0" smtClean="0"/>
              <a:t>a</a:t>
            </a:r>
          </a:p>
          <a:p>
            <a:endParaRPr lang="en-US" dirty="0" smtClean="0"/>
          </a:p>
          <a:p>
            <a:r>
              <a:rPr lang="en-US" altLang="ja-JP" dirty="0" smtClean="0"/>
              <a:t>f(G), &lt;v,1&gt;  </a:t>
            </a:r>
            <a:r>
              <a:rPr lang="ja-JP" altLang="en-US" sz="2800" dirty="0" smtClean="0"/>
              <a:t>⊧  </a:t>
            </a:r>
            <a:r>
              <a:rPr lang="en-US" altLang="ja-JP" dirty="0" smtClean="0"/>
              <a:t>μY. (a </a:t>
            </a:r>
            <a:r>
              <a:rPr lang="ja-JP" altLang="en-US" dirty="0" smtClean="0"/>
              <a:t>∧ ◇</a:t>
            </a:r>
            <a:r>
              <a:rPr lang="en-US" altLang="ja-JP" dirty="0" smtClean="0"/>
              <a:t>Y)</a:t>
            </a:r>
          </a:p>
          <a:p>
            <a:r>
              <a:rPr lang="en-US" altLang="ja-JP" dirty="0" smtClean="0"/>
              <a:t>G, v  </a:t>
            </a:r>
            <a:r>
              <a:rPr lang="ja-JP" altLang="en-US" sz="2800" dirty="0" smtClean="0"/>
              <a:t>⊧  </a:t>
            </a:r>
            <a:r>
              <a:rPr lang="en-US" altLang="ja-JP" sz="2800" dirty="0" smtClean="0"/>
              <a:t>μY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. inv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( </a:t>
            </a:r>
            <a:r>
              <a:rPr lang="en-US" altLang="ja-JP" dirty="0" smtClean="0"/>
              <a:t>a </a:t>
            </a:r>
            <a:r>
              <a:rPr lang="ja-JP" altLang="en-US" dirty="0" smtClean="0"/>
              <a:t>∧ ◇</a:t>
            </a:r>
            <a:r>
              <a:rPr lang="en-US" altLang="ja-JP" dirty="0" smtClean="0"/>
              <a:t>Y )</a:t>
            </a:r>
          </a:p>
          <a:p>
            <a:r>
              <a:rPr lang="en-US" altLang="ja-JP" dirty="0" smtClean="0"/>
              <a:t>G, v  </a:t>
            </a:r>
            <a:r>
              <a:rPr lang="ja-JP" altLang="en-US" sz="2800" dirty="0" smtClean="0"/>
              <a:t>⊧  </a:t>
            </a:r>
            <a:r>
              <a:rPr lang="en-US" altLang="ja-JP" sz="2800" dirty="0" smtClean="0"/>
              <a:t>μY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.     a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(</a:t>
            </a:r>
            <a:r>
              <a:rPr lang="ja-JP" altLang="en-US" dirty="0" smtClean="0"/>
              <a:t>◇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inv</a:t>
            </a:r>
            <a:r>
              <a:rPr lang="en-US" altLang="ja-JP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(</a:t>
            </a:r>
            <a:r>
              <a:rPr lang="en-US" altLang="ja-JP" b="1" dirty="0" smtClean="0">
                <a:solidFill>
                  <a:srgbClr val="0070C0"/>
                </a:solidFill>
              </a:rPr>
              <a:t>Y)</a:t>
            </a:r>
            <a:r>
              <a:rPr lang="en-US" altLang="ja-JP" dirty="0" smtClean="0"/>
              <a:t> </a:t>
            </a:r>
            <a:r>
              <a:rPr lang="ja-JP" altLang="en-US" dirty="0" smtClean="0"/>
              <a:t>∨ ◇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inv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b="1" dirty="0" smtClean="0">
                <a:solidFill>
                  <a:srgbClr val="C00000"/>
                </a:solidFill>
              </a:rPr>
              <a:t>Y)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G, v  </a:t>
            </a:r>
            <a:r>
              <a:rPr lang="ja-JP" altLang="en-US" sz="2800" dirty="0" smtClean="0"/>
              <a:t>⊧  </a:t>
            </a:r>
            <a:r>
              <a:rPr lang="en-US" altLang="ja-JP" sz="2800" dirty="0" smtClean="0"/>
              <a:t>μY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.   a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(</a:t>
            </a:r>
            <a:r>
              <a:rPr lang="ja-JP" altLang="en-US" dirty="0" smtClean="0"/>
              <a:t>◇</a:t>
            </a:r>
            <a:r>
              <a:rPr lang="en-US" altLang="ja-JP" b="1" dirty="0" smtClean="0">
                <a:solidFill>
                  <a:srgbClr val="0070C0"/>
                </a:solidFill>
              </a:rPr>
              <a:t>Y</a:t>
            </a:r>
            <a:r>
              <a:rPr lang="en-US" altLang="ja-JP" sz="2400" b="1" baseline="-25000" dirty="0" smtClean="0">
                <a:solidFill>
                  <a:srgbClr val="0070C0"/>
                </a:solidFill>
              </a:rPr>
              <a:t>1</a:t>
            </a:r>
            <a:r>
              <a:rPr lang="ja-JP" altLang="en-US" dirty="0" smtClean="0"/>
              <a:t> ∨ ◇</a:t>
            </a:r>
            <a:r>
              <a:rPr lang="en-US" altLang="ja-JP" b="1" dirty="0" smtClean="0">
                <a:solidFill>
                  <a:srgbClr val="C00000"/>
                </a:solidFill>
              </a:rPr>
              <a:t>μY</a:t>
            </a:r>
            <a:r>
              <a:rPr lang="en-US" altLang="ja-JP" b="1" baseline="-25000" dirty="0" smtClean="0">
                <a:solidFill>
                  <a:srgbClr val="C00000"/>
                </a:solidFill>
              </a:rPr>
              <a:t>2</a:t>
            </a:r>
            <a:r>
              <a:rPr lang="en-US" altLang="ja-JP" b="1" dirty="0" smtClean="0">
                <a:solidFill>
                  <a:srgbClr val="C00000"/>
                </a:solidFill>
              </a:rPr>
              <a:t>.inv</a:t>
            </a:r>
            <a:r>
              <a:rPr lang="en-US" altLang="ja-JP" b="1" baseline="-25000" dirty="0" smtClean="0">
                <a:solidFill>
                  <a:srgbClr val="C00000"/>
                </a:solidFill>
              </a:rPr>
              <a:t>2</a:t>
            </a:r>
            <a:r>
              <a:rPr lang="en-US" altLang="ja-JP" b="1" dirty="0" smtClean="0">
                <a:solidFill>
                  <a:srgbClr val="C00000"/>
                </a:solidFill>
              </a:rPr>
              <a:t>(a</a:t>
            </a:r>
            <a:r>
              <a:rPr lang="ja-JP" altLang="en-US" b="1" dirty="0" smtClean="0">
                <a:solidFill>
                  <a:srgbClr val="C00000"/>
                </a:solidFill>
              </a:rPr>
              <a:t>∧◇</a:t>
            </a:r>
            <a:r>
              <a:rPr lang="en-US" altLang="ja-JP" b="1" dirty="0" smtClean="0">
                <a:solidFill>
                  <a:srgbClr val="C00000"/>
                </a:solidFill>
              </a:rPr>
              <a:t>Y)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G, v  </a:t>
            </a:r>
            <a:r>
              <a:rPr lang="ja-JP" altLang="en-US" sz="2800" dirty="0" smtClean="0"/>
              <a:t>⊧  </a:t>
            </a:r>
            <a:r>
              <a:rPr lang="en-US" altLang="ja-JP" sz="2800" dirty="0" smtClean="0"/>
              <a:t>μY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. a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(</a:t>
            </a:r>
            <a:r>
              <a:rPr lang="ja-JP" altLang="en-US" dirty="0" smtClean="0"/>
              <a:t>◇</a:t>
            </a:r>
            <a:r>
              <a:rPr lang="en-US" altLang="ja-JP" dirty="0" smtClean="0"/>
              <a:t>Y</a:t>
            </a:r>
            <a:r>
              <a:rPr lang="en-US" altLang="ja-JP" sz="2400" baseline="-25000" dirty="0" smtClean="0"/>
              <a:t>1</a:t>
            </a:r>
            <a:r>
              <a:rPr lang="ja-JP" altLang="en-US" dirty="0" smtClean="0"/>
              <a:t> ∨ ◇</a:t>
            </a:r>
            <a:r>
              <a:rPr lang="en-US" altLang="ja-JP" dirty="0" smtClean="0"/>
              <a:t>μY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.</a:t>
            </a:r>
            <a:r>
              <a:rPr lang="en-US" altLang="ja-JP" sz="2000" dirty="0" smtClean="0"/>
              <a:t> a</a:t>
            </a:r>
            <a:r>
              <a:rPr lang="ja-JP" altLang="en-US" sz="2000" dirty="0" smtClean="0"/>
              <a:t>∧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◇</a:t>
            </a:r>
            <a:r>
              <a:rPr lang="en-US" altLang="ja-JP" sz="1800" b="1" dirty="0" smtClean="0">
                <a:solidFill>
                  <a:srgbClr val="0070C0"/>
                </a:solidFill>
              </a:rPr>
              <a:t>inv</a:t>
            </a:r>
            <a:r>
              <a:rPr lang="en-US" altLang="ja-JP" sz="1800" b="1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sz="1800" b="1" dirty="0" smtClean="0">
                <a:solidFill>
                  <a:srgbClr val="0070C0"/>
                </a:solidFill>
              </a:rPr>
              <a:t>(</a:t>
            </a:r>
            <a:r>
              <a:rPr lang="en-US" altLang="ja-JP" sz="2000" b="1" dirty="0" smtClean="0">
                <a:solidFill>
                  <a:srgbClr val="0070C0"/>
                </a:solidFill>
              </a:rPr>
              <a:t>Y)</a:t>
            </a:r>
            <a:r>
              <a:rPr lang="ja-JP" altLang="en-US" sz="2000" dirty="0" smtClean="0"/>
              <a:t>∨◇</a:t>
            </a:r>
            <a:r>
              <a:rPr lang="en-US" altLang="ja-JP" sz="2000" b="1" dirty="0" smtClean="0">
                <a:solidFill>
                  <a:srgbClr val="0070C0"/>
                </a:solidFill>
              </a:rPr>
              <a:t>inv</a:t>
            </a:r>
            <a:r>
              <a:rPr lang="en-US" altLang="ja-JP" sz="2000" b="1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sz="2000" b="1" dirty="0" smtClean="0">
                <a:solidFill>
                  <a:srgbClr val="0070C0"/>
                </a:solidFill>
              </a:rPr>
              <a:t>(Y)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G, v  </a:t>
            </a:r>
            <a:r>
              <a:rPr lang="ja-JP" altLang="en-US" sz="2800" dirty="0" smtClean="0"/>
              <a:t>⊧  </a:t>
            </a:r>
            <a:r>
              <a:rPr lang="en-US" altLang="ja-JP" sz="2800" dirty="0" smtClean="0"/>
              <a:t>μY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. a </a:t>
            </a:r>
            <a:r>
              <a:rPr lang="ja-JP" altLang="en-US" dirty="0" smtClean="0"/>
              <a:t>∧ </a:t>
            </a:r>
            <a:r>
              <a:rPr lang="en-US" altLang="ja-JP" dirty="0" smtClean="0"/>
              <a:t>(</a:t>
            </a:r>
            <a:r>
              <a:rPr lang="ja-JP" altLang="en-US" dirty="0" smtClean="0"/>
              <a:t>◇</a:t>
            </a:r>
            <a:r>
              <a:rPr lang="en-US" altLang="ja-JP" dirty="0" smtClean="0"/>
              <a:t>Y</a:t>
            </a:r>
            <a:r>
              <a:rPr lang="en-US" altLang="ja-JP" sz="2400" baseline="-25000" dirty="0" smtClean="0"/>
              <a:t>1</a:t>
            </a:r>
            <a:r>
              <a:rPr lang="ja-JP" altLang="en-US" dirty="0" smtClean="0"/>
              <a:t> ∨ ◇</a:t>
            </a:r>
            <a:r>
              <a:rPr lang="en-US" altLang="ja-JP" dirty="0" smtClean="0"/>
              <a:t>μY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. a</a:t>
            </a:r>
            <a:r>
              <a:rPr lang="ja-JP" altLang="en-US" dirty="0" smtClean="0"/>
              <a:t>∧</a:t>
            </a:r>
            <a:r>
              <a:rPr lang="en-US" altLang="ja-JP" dirty="0" smtClean="0"/>
              <a:t>(</a:t>
            </a:r>
            <a:r>
              <a:rPr lang="ja-JP" altLang="en-US" dirty="0" smtClean="0"/>
              <a:t>◇</a:t>
            </a:r>
            <a:r>
              <a:rPr lang="en-US" altLang="ja-JP" b="1" dirty="0" smtClean="0">
                <a:solidFill>
                  <a:srgbClr val="0070C0"/>
                </a:solidFill>
              </a:rPr>
              <a:t>Y</a:t>
            </a:r>
            <a:r>
              <a:rPr lang="en-US" altLang="ja-JP" b="1" baseline="-25000" dirty="0" smtClean="0">
                <a:solidFill>
                  <a:srgbClr val="0070C0"/>
                </a:solidFill>
              </a:rPr>
              <a:t>1</a:t>
            </a:r>
            <a:r>
              <a:rPr lang="ja-JP" altLang="en-US" dirty="0" smtClean="0"/>
              <a:t>∨◇</a:t>
            </a:r>
            <a:r>
              <a:rPr lang="en-US" altLang="ja-JP" b="1" dirty="0" smtClean="0">
                <a:solidFill>
                  <a:srgbClr val="0070C0"/>
                </a:solidFill>
              </a:rPr>
              <a:t>Y</a:t>
            </a:r>
            <a:r>
              <a:rPr lang="en-US" altLang="ja-JP" b="1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dirty="0" smtClean="0"/>
              <a:t>))</a:t>
            </a:r>
            <a:endParaRPr lang="en-US" dirty="0" smtClean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940152" y="2132856"/>
            <a:ext cx="2880320" cy="1015663"/>
            <a:chOff x="467544" y="5721062"/>
            <a:chExt cx="2880320" cy="1015663"/>
          </a:xfrm>
        </p:grpSpPr>
        <p:pic>
          <p:nvPicPr>
            <p:cNvPr id="5" name="Picture 2" descr="C:\Users\kinaba\AppData\Local\Microsoft\Windows\Temporary Internet Files\Content.IE5\Q0XZFGJI\MM900234752[1]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7544" y="5949280"/>
              <a:ext cx="553621" cy="618753"/>
            </a:xfrm>
            <a:prstGeom prst="rect">
              <a:avLst/>
            </a:prstGeom>
            <a:noFill/>
          </p:spPr>
        </p:pic>
        <p:sp>
          <p:nvSpPr>
            <p:cNvPr id="6" name="テキスト ボックス 5"/>
            <p:cNvSpPr txBox="1"/>
            <p:nvPr/>
          </p:nvSpPr>
          <p:spPr>
            <a:xfrm>
              <a:off x="1043608" y="5721062"/>
              <a:ext cx="23042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cap="small" dirty="0" smtClean="0"/>
                <a:t>Open Question</a:t>
              </a:r>
              <a:r>
                <a:rPr lang="en-US" altLang="ja-JP" sz="2000" dirty="0" smtClean="0"/>
                <a:t>: can inv(μ) be shorter</a:t>
              </a:r>
              <a:br>
                <a:rPr lang="en-US" altLang="ja-JP" sz="2000" dirty="0" smtClean="0"/>
              </a:br>
              <a:r>
                <a:rPr lang="en-US" altLang="ja-JP" sz="2000" dirty="0" smtClean="0"/>
                <a:t>than (n-1)!+1  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Useful Results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1547664" y="3068960"/>
            <a:ext cx="5900192" cy="50405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Construction is analogous to inv(</a:t>
            </a:r>
            <a:r>
              <a:rPr lang="en-US" altLang="ja-JP" dirty="0" smtClean="0"/>
              <a:t>φ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99592" y="1556792"/>
            <a:ext cx="6120680" cy="144016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Theorem:</a:t>
            </a:r>
            <a:br>
              <a:rPr lang="en-US" altLang="ja-JP" sz="2800" b="1" dirty="0" smtClean="0">
                <a:solidFill>
                  <a:srgbClr val="C00000"/>
                </a:solidFill>
              </a:rPr>
            </a:br>
            <a:r>
              <a:rPr lang="en-US" altLang="ja-JP" sz="2800" b="1" dirty="0" smtClean="0">
                <a:solidFill>
                  <a:srgbClr val="C00000"/>
                </a:solidFill>
              </a:rPr>
              <a:t>Modal-μ Definable Transduction is closed under composition.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403648" y="4077072"/>
            <a:ext cx="7488832" cy="144016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ja-JP" sz="2800" b="1" dirty="0" smtClean="0">
                <a:solidFill>
                  <a:srgbClr val="C00000"/>
                </a:solidFill>
              </a:rPr>
              <a:t>Theorem:</a:t>
            </a:r>
            <a:br>
              <a:rPr lang="en-US" altLang="ja-JP" sz="2800" b="1" dirty="0" smtClean="0">
                <a:solidFill>
                  <a:srgbClr val="C00000"/>
                </a:solidFill>
              </a:rPr>
            </a:br>
            <a:r>
              <a:rPr lang="en-US" altLang="ja-JP" sz="2800" b="1" dirty="0" smtClean="0">
                <a:solidFill>
                  <a:srgbClr val="C00000"/>
                </a:solidFill>
              </a:rPr>
              <a:t> Modal-μ Definable Transduction</a:t>
            </a:r>
          </a:p>
          <a:p>
            <a:pPr>
              <a:buNone/>
            </a:pPr>
            <a:r>
              <a:rPr lang="ja-JP" altLang="en-US" sz="2800" b="1" dirty="0" smtClean="0">
                <a:solidFill>
                  <a:srgbClr val="C00000"/>
                </a:solidFill>
              </a:rPr>
              <a:t> ⇔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MSO Definable &amp; Bisimulation-Invariant.</a:t>
            </a: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971600" y="5661248"/>
            <a:ext cx="7988424" cy="9361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known that Bisimulation-Invariant MSO transduction is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equal to structural recursion [Colcombet &amp; L</a:t>
            </a:r>
            <a:r>
              <a:rPr kumimoji="0" lang="en-US" altLang="ja-JP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ding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ja-JP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04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Modal-</a:t>
            </a:r>
            <a:r>
              <a:rPr lang="en-US" altLang="ja-JP" dirty="0" smtClean="0"/>
              <a:t>μ Definable Transduction</a:t>
            </a:r>
          </a:p>
          <a:p>
            <a:pPr lvl="1"/>
            <a:r>
              <a:rPr lang="en-US" altLang="ja-JP" dirty="0" smtClean="0"/>
              <a:t>Pre-Image of a modal-μ sentence is computable</a:t>
            </a:r>
          </a:p>
          <a:p>
            <a:pPr lvl="1"/>
            <a:r>
              <a:rPr lang="en-US" altLang="ja-JP" dirty="0" smtClean="0"/>
              <a:t>Structural recursion is expressible</a:t>
            </a:r>
          </a:p>
          <a:p>
            <a:pPr lvl="1"/>
            <a:r>
              <a:rPr lang="en-US" dirty="0" smtClean="0"/>
              <a:t>(Not in the talk)</a:t>
            </a:r>
          </a:p>
          <a:p>
            <a:pPr lvl="2"/>
            <a:r>
              <a:rPr lang="en-US" dirty="0" smtClean="0"/>
              <a:t>Node-erasing transformations</a:t>
            </a:r>
          </a:p>
          <a:p>
            <a:pPr lvl="2"/>
            <a:r>
              <a:rPr lang="en-US" dirty="0" smtClean="0"/>
              <a:t>Edge-labeled graphs</a:t>
            </a:r>
          </a:p>
          <a:p>
            <a:pPr lvl="2"/>
            <a:r>
              <a:rPr lang="en-US" dirty="0" smtClean="0"/>
              <a:t>Transformations with multiple inputs/outputs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Implementation </a:t>
            </a:r>
          </a:p>
          <a:p>
            <a:pPr lvl="1"/>
            <a:r>
              <a:rPr lang="en-US" dirty="0" smtClean="0"/>
              <a:t>Addition of </a:t>
            </a:r>
            <a:r>
              <a:rPr lang="en-US" b="1" dirty="0" smtClean="0">
                <a:solidFill>
                  <a:srgbClr val="0070C0"/>
                </a:solidFill>
              </a:rPr>
              <a:t>Backward Modality</a:t>
            </a:r>
          </a:p>
          <a:p>
            <a:pPr lvl="2"/>
            <a:r>
              <a:rPr lang="en-US" altLang="ja-JP" dirty="0" smtClean="0"/>
              <a:t>( G,v</a:t>
            </a:r>
            <a:r>
              <a:rPr lang="ja-JP" altLang="en-US" dirty="0" smtClean="0"/>
              <a:t> ⊧</a:t>
            </a:r>
            <a:r>
              <a:rPr lang="en-US" altLang="ja-JP" dirty="0" smtClean="0"/>
              <a:t> </a:t>
            </a:r>
            <a:r>
              <a:rPr lang="ja-JP" altLang="en-US" dirty="0" smtClean="0"/>
              <a:t>◆</a:t>
            </a:r>
            <a:r>
              <a:rPr lang="en-US" altLang="ja-JP" dirty="0" smtClean="0"/>
              <a:t>φ     iff     there’s </a:t>
            </a:r>
            <a:r>
              <a:rPr lang="en-US" altLang="ja-JP" b="1" dirty="0" smtClean="0">
                <a:solidFill>
                  <a:srgbClr val="0070C0"/>
                </a:solidFill>
              </a:rPr>
              <a:t>(w,v)</a:t>
            </a:r>
            <a:r>
              <a:rPr lang="ja-JP" altLang="en-US" b="1" dirty="0" smtClean="0">
                <a:solidFill>
                  <a:srgbClr val="0070C0"/>
                </a:solidFill>
              </a:rPr>
              <a:t>∈</a:t>
            </a:r>
            <a:r>
              <a:rPr lang="en-US" altLang="ja-JP" b="1" dirty="0" smtClean="0">
                <a:solidFill>
                  <a:srgbClr val="0070C0"/>
                </a:solidFill>
              </a:rPr>
              <a:t>E</a:t>
            </a:r>
            <a:r>
              <a:rPr lang="en-US" altLang="ja-JP" dirty="0" smtClean="0"/>
              <a:t>  s.t. G,w</a:t>
            </a:r>
            <a:r>
              <a:rPr lang="ja-JP" altLang="en-US" dirty="0" smtClean="0"/>
              <a:t> ⊧</a:t>
            </a:r>
            <a:r>
              <a:rPr lang="en-US" altLang="ja-JP" dirty="0" smtClean="0"/>
              <a:t> φ )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Syntactic necessary condition for edge</a:t>
            </a:r>
            <a:r>
              <a:rPr lang="en-US" b="1" baseline="-25000" dirty="0" smtClean="0">
                <a:solidFill>
                  <a:srgbClr val="0070C0"/>
                </a:solidFill>
              </a:rPr>
              <a:t>OUT</a:t>
            </a:r>
          </a:p>
          <a:p>
            <a:pPr lvl="1"/>
            <a:r>
              <a:rPr lang="en-US" dirty="0" smtClean="0"/>
              <a:t>More concise formula for </a:t>
            </a:r>
            <a:r>
              <a:rPr lang="en-US" b="1" dirty="0" smtClean="0">
                <a:solidFill>
                  <a:srgbClr val="0070C0"/>
                </a:solidFill>
              </a:rPr>
              <a:t>inv(</a:t>
            </a:r>
            <a:r>
              <a:rPr lang="en-US" altLang="ja-JP" b="1" dirty="0" smtClean="0">
                <a:solidFill>
                  <a:srgbClr val="0070C0"/>
                </a:solidFill>
              </a:rPr>
              <a:t>μY.φ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496944" cy="48965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Trakhtenbrot</a:t>
            </a:r>
            <a:r>
              <a:rPr lang="en-US" dirty="0" smtClean="0">
                <a:solidFill>
                  <a:srgbClr val="0070C0"/>
                </a:solidFill>
              </a:rPr>
              <a:t> 50] </a:t>
            </a:r>
            <a:r>
              <a:rPr lang="en-US" b="1" dirty="0" smtClean="0">
                <a:solidFill>
                  <a:srgbClr val="0070C0"/>
                </a:solidFill>
              </a:rPr>
              <a:t>Impossibility of an Algorithm for the Decision Problem for Finite Classes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Satisfiability</a:t>
            </a:r>
            <a:r>
              <a:rPr lang="en-US" dirty="0" smtClean="0">
                <a:solidFill>
                  <a:srgbClr val="0070C0"/>
                </a:solidFill>
              </a:rPr>
              <a:t> of FO on graphs is </a:t>
            </a:r>
            <a:r>
              <a:rPr lang="en-US" dirty="0" err="1" smtClean="0">
                <a:solidFill>
                  <a:srgbClr val="0070C0"/>
                </a:solidFill>
              </a:rPr>
              <a:t>undecidable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[Meyer 74] </a:t>
            </a:r>
            <a:r>
              <a:rPr lang="en-US" b="1" dirty="0" smtClean="0">
                <a:solidFill>
                  <a:srgbClr val="0070C0"/>
                </a:solidFill>
              </a:rPr>
              <a:t>Weak monadic second order theory of successor is not elementary-recursive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Satisfiability</a:t>
            </a:r>
            <a:r>
              <a:rPr lang="en-US" dirty="0" smtClean="0">
                <a:solidFill>
                  <a:srgbClr val="0070C0"/>
                </a:solidFill>
              </a:rPr>
              <a:t> of MSO on finite strings is Non-Elementary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[Robertson 74] </a:t>
            </a:r>
            <a:r>
              <a:rPr lang="en-US" b="1" dirty="0" smtClean="0">
                <a:solidFill>
                  <a:srgbClr val="0070C0"/>
                </a:solidFill>
              </a:rPr>
              <a:t>Structure of Complexity in the Weak Monadic Second-Order Theories of the Natural Numbers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Satisfiability</a:t>
            </a:r>
            <a:r>
              <a:rPr lang="en-US" dirty="0" smtClean="0">
                <a:solidFill>
                  <a:srgbClr val="0070C0"/>
                </a:solidFill>
              </a:rPr>
              <a:t> of FO[&lt;] on finite strings is Non-Elementary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[Lander 77] </a:t>
            </a:r>
            <a:r>
              <a:rPr lang="en-US" b="1" dirty="0" smtClean="0">
                <a:solidFill>
                  <a:srgbClr val="0070C0"/>
                </a:solidFill>
              </a:rPr>
              <a:t>The Computational Complexity of Provability in Systems of Propositional Modal Logic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Satisfiability</a:t>
            </a:r>
            <a:r>
              <a:rPr lang="en-US" dirty="0" smtClean="0">
                <a:solidFill>
                  <a:srgbClr val="0070C0"/>
                </a:solidFill>
              </a:rPr>
              <a:t> of Modal Logic on graphs is PSPACE-complete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Emereson</a:t>
            </a:r>
            <a:r>
              <a:rPr lang="en-US" dirty="0" smtClean="0">
                <a:solidFill>
                  <a:srgbClr val="0070C0"/>
                </a:solidFill>
              </a:rPr>
              <a:t> &amp; </a:t>
            </a:r>
            <a:r>
              <a:rPr lang="en-US" dirty="0" err="1" smtClean="0">
                <a:solidFill>
                  <a:srgbClr val="0070C0"/>
                </a:solidFill>
              </a:rPr>
              <a:t>Jutla</a:t>
            </a:r>
            <a:r>
              <a:rPr lang="en-US" dirty="0" smtClean="0">
                <a:solidFill>
                  <a:srgbClr val="0070C0"/>
                </a:solidFill>
              </a:rPr>
              <a:t> 88] </a:t>
            </a:r>
            <a:r>
              <a:rPr lang="en-US" b="1" dirty="0" smtClean="0">
                <a:solidFill>
                  <a:srgbClr val="0070C0"/>
                </a:solidFill>
              </a:rPr>
              <a:t>The Complexity of Tree Automata and Logics of Programs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Satisiability</a:t>
            </a:r>
            <a:r>
              <a:rPr lang="en-US" dirty="0" smtClean="0">
                <a:solidFill>
                  <a:srgbClr val="0070C0"/>
                </a:solidFill>
              </a:rPr>
              <a:t> of Modal-</a:t>
            </a:r>
            <a:r>
              <a:rPr lang="en-US" altLang="ja-JP" dirty="0" smtClean="0">
                <a:solidFill>
                  <a:srgbClr val="0070C0"/>
                </a:solidFill>
              </a:rPr>
              <a:t>μ on graphs is EXPTIME-complete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[van </a:t>
            </a:r>
            <a:r>
              <a:rPr lang="en-US" dirty="0" err="1" smtClean="0">
                <a:solidFill>
                  <a:srgbClr val="00B050"/>
                </a:solidFill>
              </a:rPr>
              <a:t>Benthem</a:t>
            </a:r>
            <a:r>
              <a:rPr lang="en-US" dirty="0" smtClean="0">
                <a:solidFill>
                  <a:srgbClr val="00B050"/>
                </a:solidFill>
              </a:rPr>
              <a:t> 86] </a:t>
            </a:r>
            <a:r>
              <a:rPr lang="en-US" b="1" dirty="0" smtClean="0">
                <a:solidFill>
                  <a:srgbClr val="00B050"/>
                </a:solidFill>
              </a:rPr>
              <a:t>Essays in Logical Semantics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FO </a:t>
            </a:r>
            <a:r>
              <a:rPr lang="ja-JP" altLang="en-US" dirty="0" smtClean="0">
                <a:solidFill>
                  <a:srgbClr val="00B050"/>
                </a:solidFill>
              </a:rPr>
              <a:t>∩ </a:t>
            </a:r>
            <a:r>
              <a:rPr lang="en-US" altLang="ja-JP" dirty="0" err="1" smtClean="0">
                <a:solidFill>
                  <a:srgbClr val="00B050"/>
                </a:solidFill>
              </a:rPr>
              <a:t>Bisim</a:t>
            </a:r>
            <a:r>
              <a:rPr lang="en-US" dirty="0" smtClean="0">
                <a:solidFill>
                  <a:srgbClr val="00B050"/>
                </a:solidFill>
              </a:rPr>
              <a:t> = Modal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 err="1" smtClean="0">
                <a:solidFill>
                  <a:srgbClr val="00B050"/>
                </a:solidFill>
              </a:rPr>
              <a:t>Janin</a:t>
            </a:r>
            <a:r>
              <a:rPr lang="en-US" dirty="0" smtClean="0">
                <a:solidFill>
                  <a:srgbClr val="00B050"/>
                </a:solidFill>
              </a:rPr>
              <a:t> &amp; </a:t>
            </a:r>
            <a:r>
              <a:rPr lang="en-US" dirty="0" err="1" smtClean="0">
                <a:solidFill>
                  <a:srgbClr val="00B050"/>
                </a:solidFill>
              </a:rPr>
              <a:t>Walukiewicz</a:t>
            </a:r>
            <a:r>
              <a:rPr lang="en-US" dirty="0" smtClean="0">
                <a:solidFill>
                  <a:srgbClr val="00B050"/>
                </a:solidFill>
              </a:rPr>
              <a:t> 96] </a:t>
            </a:r>
            <a:r>
              <a:rPr lang="en-US" b="1" dirty="0" smtClean="0">
                <a:solidFill>
                  <a:srgbClr val="00B050"/>
                </a:solidFill>
              </a:rPr>
              <a:t>On the Expressive Completeness of the Propositional mu-Calculus with Respect to Monadic Second Order Logic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MSO </a:t>
            </a:r>
            <a:r>
              <a:rPr lang="ja-JP" altLang="en-US" dirty="0" smtClean="0">
                <a:solidFill>
                  <a:srgbClr val="00B050"/>
                </a:solidFill>
              </a:rPr>
              <a:t>∩ </a:t>
            </a:r>
            <a:r>
              <a:rPr lang="en-US" altLang="ja-JP" dirty="0" err="1" smtClean="0">
                <a:solidFill>
                  <a:srgbClr val="00B050"/>
                </a:solidFill>
              </a:rPr>
              <a:t>Bisim</a:t>
            </a:r>
            <a:r>
              <a:rPr lang="en-US" dirty="0" smtClean="0">
                <a:solidFill>
                  <a:srgbClr val="00B050"/>
                </a:solidFill>
              </a:rPr>
              <a:t> = Modal-</a:t>
            </a:r>
            <a:r>
              <a:rPr lang="en-US" altLang="ja-JP" dirty="0" smtClean="0">
                <a:solidFill>
                  <a:srgbClr val="00B050"/>
                </a:solidFill>
              </a:rPr>
              <a:t>μ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 err="1" smtClean="0">
                <a:solidFill>
                  <a:srgbClr val="00B050"/>
                </a:solidFill>
              </a:rPr>
              <a:t>Colcombet</a:t>
            </a:r>
            <a:r>
              <a:rPr lang="en-US" dirty="0" smtClean="0">
                <a:solidFill>
                  <a:srgbClr val="00B050"/>
                </a:solidFill>
              </a:rPr>
              <a:t> &amp; </a:t>
            </a:r>
            <a:r>
              <a:rPr lang="en-US" dirty="0" err="1" smtClean="0">
                <a:solidFill>
                  <a:srgbClr val="00B050"/>
                </a:solidFill>
              </a:rPr>
              <a:t>Löding</a:t>
            </a:r>
            <a:r>
              <a:rPr lang="en-US" dirty="0" smtClean="0">
                <a:solidFill>
                  <a:srgbClr val="00B050"/>
                </a:solidFill>
              </a:rPr>
              <a:t> 04] </a:t>
            </a:r>
            <a:r>
              <a:rPr lang="en-US" b="1" dirty="0" smtClean="0">
                <a:solidFill>
                  <a:srgbClr val="00B050"/>
                </a:solidFill>
              </a:rPr>
              <a:t>On the Expressiveness of Deterministic Transducers over Infinite Trees 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MSO-Definable Graph Transduction </a:t>
            </a:r>
            <a:r>
              <a:rPr lang="ja-JP" altLang="en-US" dirty="0" smtClean="0">
                <a:solidFill>
                  <a:srgbClr val="00B050"/>
                </a:solidFill>
              </a:rPr>
              <a:t>∩ </a:t>
            </a:r>
            <a:r>
              <a:rPr lang="en-US" altLang="ja-JP" dirty="0" err="1" smtClean="0">
                <a:solidFill>
                  <a:srgbClr val="00B050"/>
                </a:solidFill>
              </a:rPr>
              <a:t>Bisim</a:t>
            </a:r>
            <a:r>
              <a:rPr lang="en-US" altLang="ja-JP" dirty="0" smtClean="0">
                <a:solidFill>
                  <a:srgbClr val="00B050"/>
                </a:solidFill>
              </a:rPr>
              <a:t> =  Structural Recursion</a:t>
            </a:r>
          </a:p>
          <a:p>
            <a:pPr>
              <a:buNone/>
            </a:pPr>
            <a:r>
              <a:rPr lang="en-US" altLang="ja-JP" dirty="0" smtClean="0"/>
              <a:t>[</a:t>
            </a:r>
            <a:r>
              <a:rPr lang="en-US" altLang="ja-JP" dirty="0" err="1" smtClean="0"/>
              <a:t>Courcelle</a:t>
            </a:r>
            <a:r>
              <a:rPr lang="en-US" altLang="ja-JP" dirty="0" smtClean="0"/>
              <a:t> 94] </a:t>
            </a:r>
            <a:r>
              <a:rPr lang="en-US" b="1" dirty="0" smtClean="0"/>
              <a:t>Monadic Second-Order Definable Graph Transductions: A Survey</a:t>
            </a:r>
            <a:r>
              <a:rPr 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On MSO-Definable Transduction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右矢印 9"/>
          <p:cNvSpPr/>
          <p:nvPr/>
        </p:nvSpPr>
        <p:spPr>
          <a:xfrm rot="10800000">
            <a:off x="3347865" y="3933056"/>
            <a:ext cx="2592287" cy="783647"/>
          </a:xfrm>
          <a:prstGeom prst="rightArrow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b="1" i="1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Verification by Pre-Image</a:t>
            </a:r>
            <a:br>
              <a:rPr lang="en-US" dirty="0" smtClean="0"/>
            </a:br>
            <a:r>
              <a:rPr lang="en-US" sz="2200" dirty="0" smtClean="0"/>
              <a:t>(a.k.a. “weakest precondition” or “inverse type inference”)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1484784"/>
            <a:ext cx="8136904" cy="108012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Given </a:t>
            </a:r>
            <a:r>
              <a:rPr lang="en-US" sz="2400" b="1" dirty="0" smtClean="0">
                <a:solidFill>
                  <a:schemeClr val="tx1"/>
                </a:solidFill>
              </a:rPr>
              <a:t>f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altLang="ja-JP" sz="2400" b="1" dirty="0" smtClean="0"/>
              <a:t>φ</a:t>
            </a:r>
            <a:r>
              <a:rPr lang="en-US" altLang="ja-JP" sz="2400" b="1" baseline="-25000" dirty="0" smtClean="0"/>
              <a:t>OUT</a:t>
            </a:r>
            <a:r>
              <a:rPr lang="en-US" altLang="ja-JP" sz="2400" baseline="-25000" dirty="0" smtClean="0"/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, compute </a:t>
            </a:r>
            <a:r>
              <a:rPr lang="en-US" sz="2400" b="1" dirty="0" smtClean="0">
                <a:solidFill>
                  <a:srgbClr val="0070C0"/>
                </a:solidFill>
              </a:rPr>
              <a:t>inv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f</a:t>
            </a:r>
            <a:r>
              <a:rPr lang="en-US" sz="2400" b="1" dirty="0" smtClean="0">
                <a:solidFill>
                  <a:srgbClr val="0070C0"/>
                </a:solidFill>
              </a:rPr>
              <a:t>(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φ</a:t>
            </a:r>
            <a:r>
              <a:rPr lang="en-US" altLang="ja-JP" sz="24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sz="2400" b="1" dirty="0" smtClean="0">
                <a:solidFill>
                  <a:srgbClr val="0070C0"/>
                </a:solidFill>
              </a:rPr>
              <a:t>)</a:t>
            </a:r>
            <a:r>
              <a:rPr lang="en-US" sz="2400" dirty="0" smtClean="0"/>
              <a:t> such that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for any graph G,   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f(G)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φ</a:t>
            </a:r>
            <a:r>
              <a:rPr lang="en-US" altLang="ja-JP" sz="28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sz="2800" b="1" dirty="0" smtClean="0">
                <a:solidFill>
                  <a:srgbClr val="0070C0"/>
                </a:solidFill>
              </a:rPr>
              <a:t>  iff  G 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⊧ </a:t>
            </a:r>
            <a:r>
              <a:rPr lang="en-US" sz="2800" b="1" dirty="0" smtClean="0">
                <a:solidFill>
                  <a:srgbClr val="0070C0"/>
                </a:solidFill>
              </a:rPr>
              <a:t>inv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(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φ</a:t>
            </a:r>
            <a:r>
              <a:rPr lang="en-US" altLang="ja-JP" sz="28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528" y="5085184"/>
            <a:ext cx="8352928" cy="144016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Then </a:t>
            </a:r>
            <a:r>
              <a:rPr lang="en-US" sz="2800" b="1" dirty="0" smtClean="0">
                <a:solidFill>
                  <a:srgbClr val="C00000"/>
                </a:solidFill>
              </a:rPr>
              <a:t>“for any graph G,   G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IN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⇒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f(G)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OUT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”</a:t>
            </a: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iff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   </a:t>
            </a:r>
            <a:r>
              <a:rPr lang="en-US" sz="2800" b="1" dirty="0" smtClean="0">
                <a:solidFill>
                  <a:srgbClr val="C00000"/>
                </a:solidFill>
              </a:rPr>
              <a:t>“for any graph G,   G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⊧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IN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→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inv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OUT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))”</a:t>
            </a: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         i.e., 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IN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→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inv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(φ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OUT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schemeClr val="tx1"/>
                </a:solidFill>
              </a:rPr>
              <a:t> is </a:t>
            </a:r>
            <a:r>
              <a:rPr lang="en-US" altLang="ja-JP" sz="2800" b="1" i="1" dirty="0" smtClean="0">
                <a:solidFill>
                  <a:schemeClr val="tx1"/>
                </a:solidFill>
              </a:rPr>
              <a:t>valid</a:t>
            </a:r>
          </a:p>
        </p:txBody>
      </p:sp>
      <p:sp>
        <p:nvSpPr>
          <p:cNvPr id="6" name="右矢印 5"/>
          <p:cNvSpPr/>
          <p:nvPr/>
        </p:nvSpPr>
        <p:spPr>
          <a:xfrm>
            <a:off x="3817607" y="2852936"/>
            <a:ext cx="2050537" cy="150372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500" b="1" i="1" dirty="0" smtClean="0"/>
              <a:t>f</a:t>
            </a:r>
            <a:endParaRPr kumimoji="1" lang="ja-JP" altLang="en-US" sz="1100" b="1" i="1" dirty="0"/>
          </a:p>
        </p:txBody>
      </p:sp>
      <p:sp>
        <p:nvSpPr>
          <p:cNvPr id="8" name="雲 7"/>
          <p:cNvSpPr/>
          <p:nvPr/>
        </p:nvSpPr>
        <p:spPr>
          <a:xfrm>
            <a:off x="5940152" y="2780928"/>
            <a:ext cx="2837648" cy="201622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3200" b="1" dirty="0" smtClean="0">
                <a:solidFill>
                  <a:schemeClr val="tx1"/>
                </a:solidFill>
              </a:rPr>
              <a:t>φ</a:t>
            </a:r>
            <a:r>
              <a:rPr lang="en-US" altLang="ja-JP" sz="3200" b="1" baseline="-25000" dirty="0" smtClean="0">
                <a:solidFill>
                  <a:schemeClr val="tx1"/>
                </a:solidFill>
              </a:rPr>
              <a:t>OUT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9" name="雲 8"/>
          <p:cNvSpPr/>
          <p:nvPr/>
        </p:nvSpPr>
        <p:spPr>
          <a:xfrm>
            <a:off x="683568" y="2708920"/>
            <a:ext cx="2880320" cy="2160239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r>
              <a:rPr lang="en-US" altLang="ja-JP" sz="2000" b="1" dirty="0" smtClean="0">
                <a:solidFill>
                  <a:schemeClr val="tx1"/>
                </a:solidFill>
              </a:rPr>
              <a:t>inv</a:t>
            </a:r>
            <a:r>
              <a:rPr lang="en-US" altLang="ja-JP" sz="2000" b="1" baseline="-25000" dirty="0" smtClean="0">
                <a:solidFill>
                  <a:schemeClr val="tx1"/>
                </a:solidFill>
              </a:rPr>
              <a:t>f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(φ</a:t>
            </a:r>
            <a:r>
              <a:rPr lang="en-US" altLang="ja-JP" sz="2000" b="1" baseline="-25000" dirty="0" smtClean="0">
                <a:solidFill>
                  <a:schemeClr val="tx1"/>
                </a:solidFill>
              </a:rPr>
              <a:t>OUT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)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雲 6"/>
          <p:cNvSpPr/>
          <p:nvPr/>
        </p:nvSpPr>
        <p:spPr>
          <a:xfrm>
            <a:off x="1619673" y="3501008"/>
            <a:ext cx="1368151" cy="93610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3200" b="1" dirty="0" smtClean="0">
                <a:solidFill>
                  <a:schemeClr val="tx1"/>
                </a:solidFill>
              </a:rPr>
              <a:t>φ</a:t>
            </a:r>
            <a:r>
              <a:rPr lang="en-US" altLang="ja-JP" sz="3200" b="1" baseline="-25000" dirty="0" smtClean="0">
                <a:solidFill>
                  <a:schemeClr val="tx1"/>
                </a:solidFill>
              </a:rPr>
              <a:t>IN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More Concrete…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6072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Which logic can we use for specifying </a:t>
            </a:r>
            <a:r>
              <a:rPr lang="en-US" altLang="ja-JP" b="1" dirty="0" smtClean="0"/>
              <a:t>φ</a:t>
            </a:r>
            <a:r>
              <a:rPr lang="en-US" altLang="ja-JP" b="1" baseline="-25000" dirty="0" smtClean="0"/>
              <a:t>IN/OUT</a:t>
            </a:r>
            <a:r>
              <a:rPr lang="en-US" altLang="ja-JP" dirty="0" smtClean="0"/>
              <a:t> 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Must be strong enough to express useful conditions.</a:t>
            </a:r>
          </a:p>
          <a:p>
            <a:pPr lvl="1"/>
            <a:r>
              <a:rPr lang="en-US" dirty="0" smtClean="0"/>
              <a:t>Must be weak enough to have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decidable validity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kind of transformation </a:t>
            </a:r>
            <a:r>
              <a:rPr lang="en-US" b="1" i="1" dirty="0" smtClean="0"/>
              <a:t>f</a:t>
            </a:r>
            <a:r>
              <a:rPr lang="en-US" dirty="0" smtClean="0"/>
              <a:t> can be verified 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must be able to </a:t>
            </a:r>
            <a:r>
              <a:rPr lang="en-US" b="1" dirty="0" smtClean="0">
                <a:solidFill>
                  <a:srgbClr val="0070C0"/>
                </a:solidFill>
              </a:rPr>
              <a:t>compute the pre-image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78080" cy="4572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Take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Modal-</a:t>
            </a:r>
            <a:r>
              <a:rPr lang="en-US" altLang="ja-JP" b="1" dirty="0" smtClean="0">
                <a:solidFill>
                  <a:schemeClr val="accent1">
                    <a:lumMod val="75000"/>
                  </a:schemeClr>
                </a:solidFill>
              </a:rPr>
              <a:t>μ Calculus</a:t>
            </a:r>
            <a:r>
              <a:rPr lang="en-US" altLang="ja-JP" dirty="0" smtClean="0"/>
              <a:t> as the specification logic</a:t>
            </a:r>
          </a:p>
          <a:p>
            <a:pPr lvl="1"/>
            <a:r>
              <a:rPr lang="en-US" altLang="ja-JP" dirty="0" smtClean="0"/>
              <a:t>(At least for trees) capture all existing XML-Schemas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Define a new model of graph transformation</a:t>
            </a:r>
            <a:br>
              <a:rPr lang="en-US" altLang="ja-JP" dirty="0" smtClean="0"/>
            </a:br>
            <a:r>
              <a:rPr lang="en-US" altLang="ja-JP" dirty="0" smtClean="0"/>
              <a:t>called </a:t>
            </a:r>
            <a:r>
              <a:rPr lang="en-US" altLang="ja-JP" b="1" i="1" dirty="0" smtClean="0">
                <a:solidFill>
                  <a:srgbClr val="0070C0"/>
                </a:solidFill>
              </a:rPr>
              <a:t>Modal-μ Definable Transduction</a:t>
            </a:r>
          </a:p>
          <a:p>
            <a:pPr lvl="1"/>
            <a:r>
              <a:rPr lang="en-US" altLang="ja-JP" dirty="0" smtClean="0"/>
              <a:t>Pre-image of modal-μ sentence can be</a:t>
            </a:r>
            <a:br>
              <a:rPr lang="en-US" altLang="ja-JP" dirty="0" smtClean="0"/>
            </a:br>
            <a:r>
              <a:rPr lang="en-US" altLang="ja-JP" dirty="0" smtClean="0"/>
              <a:t>fully automatically computed</a:t>
            </a:r>
          </a:p>
          <a:p>
            <a:pPr lvl="1"/>
            <a:r>
              <a:rPr lang="en-US" dirty="0" smtClean="0"/>
              <a:t>Expressive enough to capture</a:t>
            </a:r>
            <a:br>
              <a:rPr lang="en-US" dirty="0" smtClean="0"/>
            </a:br>
            <a:r>
              <a:rPr lang="en-US" dirty="0" smtClean="0"/>
              <a:t>(unnested) structural recursion on graphs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50088" cy="4572000"/>
          </a:xfrm>
        </p:spPr>
        <p:txBody>
          <a:bodyPr/>
          <a:lstStyle/>
          <a:p>
            <a:r>
              <a:rPr lang="en-US" dirty="0" smtClean="0"/>
              <a:t>MSO </a:t>
            </a:r>
            <a:r>
              <a:rPr lang="en-US" sz="2000" dirty="0" smtClean="0"/>
              <a:t>(Monadic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-Order Logic)</a:t>
            </a:r>
            <a:r>
              <a:rPr lang="en-US" dirty="0" smtClean="0"/>
              <a:t> Definable Transduction</a:t>
            </a:r>
          </a:p>
          <a:p>
            <a:pPr lvl="1"/>
            <a:r>
              <a:rPr lang="en-US" dirty="0" smtClean="0"/>
              <a:t>Overall structure is more or less the same.</a:t>
            </a:r>
          </a:p>
          <a:p>
            <a:pPr lvl="1"/>
            <a:r>
              <a:rPr lang="en-US" dirty="0" smtClean="0"/>
              <a:t>Ours is a proposal to use </a:t>
            </a:r>
            <a:r>
              <a:rPr lang="en-US" b="1" dirty="0" smtClean="0">
                <a:solidFill>
                  <a:srgbClr val="0070C0"/>
                </a:solidFill>
              </a:rPr>
              <a:t>Modal-</a:t>
            </a:r>
            <a:r>
              <a:rPr lang="en-US" altLang="ja-JP" b="1" dirty="0" smtClean="0">
                <a:solidFill>
                  <a:srgbClr val="0070C0"/>
                </a:solidFill>
              </a:rPr>
              <a:t>μ </a:t>
            </a:r>
            <a:r>
              <a:rPr lang="en-US" b="1" dirty="0" smtClean="0">
                <a:solidFill>
                  <a:srgbClr val="0070C0"/>
                </a:solidFill>
              </a:rPr>
              <a:t>instead of</a:t>
            </a:r>
            <a:r>
              <a:rPr lang="en-US" altLang="ja-JP" b="1" dirty="0" smtClean="0">
                <a:solidFill>
                  <a:srgbClr val="0070C0"/>
                </a:solidFill>
                <a:sym typeface="Wingdings" pitchFamily="2" charset="2"/>
              </a:rPr>
              <a:t> MSO</a:t>
            </a:r>
            <a:endParaRPr lang="en-US" b="1" dirty="0" smtClean="0">
              <a:solidFill>
                <a:srgbClr val="0070C0"/>
              </a:solidFill>
            </a:endParaRPr>
          </a:p>
          <a:p>
            <a:pPr lvl="4"/>
            <a:endParaRPr lang="en-US" dirty="0" smtClean="0"/>
          </a:p>
          <a:p>
            <a:r>
              <a:rPr lang="en-US" dirty="0" smtClean="0"/>
              <a:t>Hoare-Style Verification of Imperative Programs</a:t>
            </a:r>
          </a:p>
          <a:p>
            <a:pPr lvl="1"/>
            <a:r>
              <a:rPr lang="en-US" dirty="0" smtClean="0"/>
              <a:t>Ours don’t deal with pointers or destructive updates.</a:t>
            </a:r>
          </a:p>
          <a:p>
            <a:pPr lvl="1"/>
            <a:r>
              <a:rPr lang="en-US" dirty="0" smtClean="0"/>
              <a:t>Rather, it is more suitable for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functional programs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Structural recursion</a:t>
            </a:r>
            <a:r>
              <a:rPr lang="en-US" dirty="0" smtClean="0"/>
              <a:t> is handled</a:t>
            </a:r>
            <a:br>
              <a:rPr lang="en-US" dirty="0" smtClean="0"/>
            </a:br>
            <a:r>
              <a:rPr lang="en-US" dirty="0" smtClean="0"/>
              <a:t>without any annotations</a:t>
            </a:r>
          </a:p>
          <a:p>
            <a:pPr lvl="1"/>
            <a:endParaRPr 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12160" y="4289028"/>
            <a:ext cx="2880320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{ </a:t>
            </a:r>
            <a:r>
              <a:rPr lang="en-US" altLang="ja-JP" dirty="0" smtClean="0"/>
              <a:t>φ</a:t>
            </a:r>
            <a:r>
              <a:rPr lang="en-US" altLang="ja-JP" baseline="-25000" dirty="0" smtClean="0"/>
              <a:t>IN</a:t>
            </a:r>
            <a:r>
              <a:rPr lang="en-US" altLang="ja-JP" dirty="0" smtClean="0"/>
              <a:t> 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p := root</a:t>
            </a:r>
          </a:p>
          <a:p>
            <a:r>
              <a:rPr lang="en-US" dirty="0" smtClean="0"/>
              <a:t>   while  p != null do</a:t>
            </a:r>
          </a:p>
          <a:p>
            <a:r>
              <a:rPr lang="en-US" dirty="0" smtClean="0"/>
              <a:t>      q := p.next</a:t>
            </a:r>
          </a:p>
          <a:p>
            <a:r>
              <a:rPr lang="en-US" dirty="0" smtClean="0"/>
              <a:t>      p.next := p.next.next</a:t>
            </a:r>
          </a:p>
          <a:p>
            <a:r>
              <a:rPr lang="en-US" dirty="0" smtClean="0"/>
              <a:t>      p := q</a:t>
            </a:r>
          </a:p>
          <a:p>
            <a:r>
              <a:rPr lang="en-US" dirty="0" smtClean="0"/>
              <a:t>   end</a:t>
            </a:r>
          </a:p>
          <a:p>
            <a:r>
              <a:rPr lang="en-US" dirty="0" smtClean="0"/>
              <a:t>{ </a:t>
            </a:r>
            <a:r>
              <a:rPr lang="en-US" altLang="ja-JP" dirty="0" smtClean="0"/>
              <a:t>φ</a:t>
            </a:r>
            <a:r>
              <a:rPr lang="en-US" altLang="ja-JP" baseline="-25000" dirty="0" smtClean="0"/>
              <a:t>OUT</a:t>
            </a:r>
            <a:r>
              <a:rPr lang="en-US" altLang="ja-JP" dirty="0" smtClean="0"/>
              <a:t> 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91680" y="5589240"/>
            <a:ext cx="4032448" cy="10156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fun f( {$l: $x} ) = {cap($l) : g($x)}</a:t>
            </a:r>
          </a:p>
          <a:p>
            <a:r>
              <a:rPr lang="en-US" sz="2000" dirty="0" smtClean="0"/>
              <a:t>fun g( {_: $x} ) = f($x)</a:t>
            </a:r>
          </a:p>
          <a:p>
            <a:r>
              <a:rPr lang="en-US" sz="2000" dirty="0" smtClean="0"/>
              <a:t>{ </a:t>
            </a:r>
            <a:r>
              <a:rPr lang="en-US" altLang="ja-JP" sz="2000" dirty="0" smtClean="0"/>
              <a:t>φ</a:t>
            </a:r>
            <a:r>
              <a:rPr lang="en-US" altLang="ja-JP" sz="2000" baseline="-25000" dirty="0" smtClean="0"/>
              <a:t>IN</a:t>
            </a:r>
            <a:r>
              <a:rPr lang="en-US" altLang="ja-JP" sz="2000" dirty="0" smtClean="0"/>
              <a:t> </a:t>
            </a:r>
            <a:r>
              <a:rPr lang="en-US" sz="2000" dirty="0" smtClean="0"/>
              <a:t>}   f   { </a:t>
            </a:r>
            <a:r>
              <a:rPr lang="en-US" altLang="ja-JP" sz="2000" dirty="0" smtClean="0"/>
              <a:t>φ</a:t>
            </a:r>
            <a:r>
              <a:rPr lang="en-US" altLang="ja-JP" sz="2000" baseline="-25000" dirty="0" smtClean="0"/>
              <a:t>OUT</a:t>
            </a:r>
            <a:r>
              <a:rPr lang="en-US" altLang="ja-JP" sz="2000" dirty="0" smtClean="0"/>
              <a:t> </a:t>
            </a:r>
            <a:r>
              <a:rPr lang="en-US" sz="2000" dirty="0" smtClean="0"/>
              <a:t>}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Kinds of Logics on Graphs</a:t>
            </a:r>
          </a:p>
          <a:p>
            <a:pPr lvl="1"/>
            <a:r>
              <a:rPr lang="en-US" dirty="0" smtClean="0"/>
              <a:t>Predicate Logics</a:t>
            </a:r>
          </a:p>
          <a:p>
            <a:pPr lvl="1"/>
            <a:r>
              <a:rPr lang="en-US" dirty="0" smtClean="0"/>
              <a:t>Modal Logics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Why Modal-</a:t>
            </a:r>
            <a:r>
              <a:rPr lang="en-US" altLang="ja-JP" b="1" dirty="0" smtClean="0">
                <a:solidFill>
                  <a:srgbClr val="0070C0"/>
                </a:solidFill>
              </a:rPr>
              <a:t>μ ?</a:t>
            </a:r>
            <a:endParaRPr lang="en-US" b="1" dirty="0" smtClean="0">
              <a:solidFill>
                <a:srgbClr val="0070C0"/>
              </a:solidFill>
            </a:endParaRPr>
          </a:p>
          <a:p>
            <a:pPr lvl="4"/>
            <a:endParaRPr lang="en-US" dirty="0" smtClean="0"/>
          </a:p>
          <a:p>
            <a:r>
              <a:rPr lang="en-US" dirty="0" smtClean="0"/>
              <a:t>Review: Predicate-Logic Based Approach</a:t>
            </a:r>
          </a:p>
          <a:p>
            <a:pPr lvl="1"/>
            <a:r>
              <a:rPr lang="en-US" dirty="0" smtClean="0"/>
              <a:t>MSO-Definable Graph Transduction [Courcelle 94]</a:t>
            </a:r>
          </a:p>
          <a:p>
            <a:pPr lvl="4"/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Our Work: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Modal-</a:t>
            </a:r>
            <a:r>
              <a:rPr lang="en-US" altLang="ja-JP" b="1" dirty="0" smtClean="0">
                <a:solidFill>
                  <a:srgbClr val="0070C0"/>
                </a:solidFill>
              </a:rPr>
              <a:t>μ Definable Graph Transduction</a:t>
            </a:r>
          </a:p>
          <a:p>
            <a:pPr lvl="1"/>
            <a:r>
              <a:rPr lang="en-US" altLang="ja-JP" b="1" dirty="0" smtClean="0">
                <a:solidFill>
                  <a:srgbClr val="0070C0"/>
                </a:solidFill>
              </a:rPr>
              <a:t>Computation of Pre-Image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(in Today’s Talk)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Σ : Finite Nonempty Alphabet</a:t>
            </a:r>
            <a:endParaRPr lang="en-US" dirty="0" smtClean="0"/>
          </a:p>
          <a:p>
            <a:r>
              <a:rPr lang="en-US" dirty="0" smtClean="0"/>
              <a:t>G = (V, E, </a:t>
            </a:r>
            <a:r>
              <a:rPr lang="en-US" altLang="ja-JP" dirty="0" smtClean="0"/>
              <a:t>π)</a:t>
            </a:r>
          </a:p>
          <a:p>
            <a:pPr lvl="1"/>
            <a:r>
              <a:rPr lang="en-US" dirty="0" smtClean="0"/>
              <a:t>V			Set of Nodes</a:t>
            </a:r>
          </a:p>
          <a:p>
            <a:pPr lvl="1"/>
            <a:r>
              <a:rPr lang="en-US" dirty="0" smtClean="0"/>
              <a:t>E </a:t>
            </a:r>
            <a:r>
              <a:rPr lang="ja-JP" altLang="en-US" dirty="0" smtClean="0"/>
              <a:t>⊆ </a:t>
            </a:r>
            <a:r>
              <a:rPr lang="en-US" altLang="ja-JP" dirty="0" smtClean="0"/>
              <a:t>V × V	Set of Directed Edges</a:t>
            </a:r>
          </a:p>
          <a:p>
            <a:pPr lvl="1"/>
            <a:r>
              <a:rPr lang="en-US" altLang="ja-JP" dirty="0" smtClean="0"/>
              <a:t>π  : V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2</a:t>
            </a:r>
            <a:r>
              <a:rPr lang="en-US" altLang="ja-JP" baseline="30000" dirty="0" smtClean="0"/>
              <a:t>Σ</a:t>
            </a:r>
            <a:r>
              <a:rPr lang="en-US" altLang="ja-JP" dirty="0" smtClean="0"/>
              <a:t> 	Labels on Nodes</a:t>
            </a:r>
            <a:endParaRPr lang="en-US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1403648" y="4221088"/>
            <a:ext cx="2304256" cy="1944216"/>
            <a:chOff x="1691680" y="4221088"/>
            <a:chExt cx="2304256" cy="1944216"/>
          </a:xfrm>
        </p:grpSpPr>
        <p:sp>
          <p:nvSpPr>
            <p:cNvPr id="5" name="円/楕円 4"/>
            <p:cNvSpPr/>
            <p:nvPr/>
          </p:nvSpPr>
          <p:spPr>
            <a:xfrm>
              <a:off x="1691680" y="5661248"/>
              <a:ext cx="432048" cy="4320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6" name="図形 45"/>
            <p:cNvCxnSpPr>
              <a:stCxn id="5" idx="0"/>
              <a:endCxn id="7" idx="1"/>
            </p:cNvCxnSpPr>
            <p:nvPr/>
          </p:nvCxnSpPr>
          <p:spPr>
            <a:xfrm rot="5400000" flipH="1" flipV="1">
              <a:off x="1610936" y="4581128"/>
              <a:ext cx="1376888" cy="783352"/>
            </a:xfrm>
            <a:prstGeom prst="curvedConnector3">
              <a:avLst>
                <a:gd name="adj1" fmla="val 12119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円/楕円 6"/>
            <p:cNvSpPr/>
            <p:nvPr/>
          </p:nvSpPr>
          <p:spPr>
            <a:xfrm>
              <a:off x="2627784" y="4221088"/>
              <a:ext cx="432048" cy="43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/>
                <a:t>a b</a:t>
              </a:r>
              <a:endParaRPr lang="en-US" dirty="0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2699792" y="5733256"/>
              <a:ext cx="432048" cy="43204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3563888" y="5013176"/>
              <a:ext cx="432048" cy="43204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10" name="図形 45"/>
            <p:cNvCxnSpPr>
              <a:stCxn id="7" idx="3"/>
              <a:endCxn id="5" idx="7"/>
            </p:cNvCxnSpPr>
            <p:nvPr/>
          </p:nvCxnSpPr>
          <p:spPr>
            <a:xfrm rot="5400000">
              <a:off x="1808428" y="4841892"/>
              <a:ext cx="1134656" cy="630600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図形 45"/>
            <p:cNvCxnSpPr>
              <a:stCxn id="7" idx="4"/>
              <a:endCxn id="8" idx="0"/>
            </p:cNvCxnSpPr>
            <p:nvPr/>
          </p:nvCxnSpPr>
          <p:spPr>
            <a:xfrm rot="16200000" flipH="1">
              <a:off x="2339752" y="5157192"/>
              <a:ext cx="1080120" cy="72008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図形 45"/>
            <p:cNvCxnSpPr>
              <a:stCxn id="7" idx="6"/>
              <a:endCxn id="9" idx="0"/>
            </p:cNvCxnSpPr>
            <p:nvPr/>
          </p:nvCxnSpPr>
          <p:spPr>
            <a:xfrm>
              <a:off x="3059832" y="4437112"/>
              <a:ext cx="720080" cy="576064"/>
            </a:xfrm>
            <a:prstGeom prst="curvedConnector2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図形 45"/>
            <p:cNvCxnSpPr>
              <a:stCxn id="8" idx="5"/>
              <a:endCxn id="9" idx="4"/>
            </p:cNvCxnSpPr>
            <p:nvPr/>
          </p:nvCxnSpPr>
          <p:spPr>
            <a:xfrm rot="5400000" flipH="1" flipV="1">
              <a:off x="3095836" y="5417956"/>
              <a:ext cx="656808" cy="711344"/>
            </a:xfrm>
            <a:prstGeom prst="curvedConnector3">
              <a:avLst>
                <a:gd name="adj1" fmla="val -44438"/>
              </a:avLst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テキスト ボックス 17"/>
          <p:cNvSpPr txBox="1"/>
          <p:nvPr/>
        </p:nvSpPr>
        <p:spPr>
          <a:xfrm>
            <a:off x="4788024" y="3775680"/>
            <a:ext cx="2016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Σ = {a, b}</a:t>
            </a:r>
            <a:endParaRPr lang="en-US" sz="2800" dirty="0" smtClean="0"/>
          </a:p>
          <a:p>
            <a:r>
              <a:rPr lang="en-US" sz="2800" dirty="0" smtClean="0"/>
              <a:t>V = {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} </a:t>
            </a:r>
            <a:endParaRPr lang="en-US" sz="2800" dirty="0"/>
          </a:p>
        </p:txBody>
      </p:sp>
      <p:sp>
        <p:nvSpPr>
          <p:cNvPr id="14" name="円/楕円 13"/>
          <p:cNvSpPr/>
          <p:nvPr/>
        </p:nvSpPr>
        <p:spPr>
          <a:xfrm>
            <a:off x="5652120" y="5431864"/>
            <a:ext cx="432048" cy="43204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円/楕円 14"/>
          <p:cNvSpPr/>
          <p:nvPr/>
        </p:nvSpPr>
        <p:spPr>
          <a:xfrm>
            <a:off x="5652120" y="42797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/>
              <a:t>a b</a:t>
            </a:r>
            <a:endParaRPr lang="en-US" dirty="0"/>
          </a:p>
        </p:txBody>
      </p:sp>
      <p:sp>
        <p:nvSpPr>
          <p:cNvPr id="16" name="円/楕円 15"/>
          <p:cNvSpPr/>
          <p:nvPr/>
        </p:nvSpPr>
        <p:spPr>
          <a:xfrm>
            <a:off x="5652120" y="600792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円/楕円 16"/>
          <p:cNvSpPr/>
          <p:nvPr/>
        </p:nvSpPr>
        <p:spPr>
          <a:xfrm>
            <a:off x="5652120" y="4855800"/>
            <a:ext cx="432048" cy="43204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88224" y="3714125"/>
            <a:ext cx="201622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π =</a:t>
            </a:r>
          </a:p>
          <a:p>
            <a:r>
              <a:rPr lang="ja-JP" altLang="en-US" sz="3600" dirty="0" smtClean="0"/>
              <a:t>→ </a:t>
            </a:r>
            <a:r>
              <a:rPr lang="en-US" altLang="ja-JP" sz="3600" dirty="0" smtClean="0"/>
              <a:t>{a,b}</a:t>
            </a:r>
          </a:p>
          <a:p>
            <a:r>
              <a:rPr lang="ja-JP" altLang="en-US" sz="3600" dirty="0" smtClean="0"/>
              <a:t>→ </a:t>
            </a:r>
            <a:r>
              <a:rPr lang="en-US" altLang="ja-JP" sz="3600" dirty="0" smtClean="0"/>
              <a:t>{a}</a:t>
            </a:r>
          </a:p>
          <a:p>
            <a:r>
              <a:rPr lang="ja-JP" altLang="en-US" sz="3600" dirty="0" smtClean="0"/>
              <a:t>→ </a:t>
            </a:r>
            <a:r>
              <a:rPr lang="en-US" altLang="ja-JP" sz="3600" dirty="0" smtClean="0"/>
              <a:t>{b}</a:t>
            </a:r>
          </a:p>
          <a:p>
            <a:r>
              <a:rPr lang="ja-JP" altLang="en-US" sz="3600" dirty="0" smtClean="0"/>
              <a:t>→ </a:t>
            </a:r>
            <a:r>
              <a:rPr lang="en-US" altLang="ja-JP" sz="3600" dirty="0" smtClean="0"/>
              <a:t>{}</a:t>
            </a:r>
            <a:endParaRPr lang="en-US" sz="3600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4067944" y="4869160"/>
            <a:ext cx="576064" cy="432048"/>
            <a:chOff x="4355976" y="4869160"/>
            <a:chExt cx="576064" cy="432048"/>
          </a:xfrm>
        </p:grpSpPr>
        <p:sp>
          <p:nvSpPr>
            <p:cNvPr id="21" name="正方形/長方形 20"/>
            <p:cNvSpPr/>
            <p:nvPr/>
          </p:nvSpPr>
          <p:spPr>
            <a:xfrm>
              <a:off x="4355976" y="4869160"/>
              <a:ext cx="57606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355976" y="5157192"/>
              <a:ext cx="57606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2973</TotalTime>
  <Words>1514</Words>
  <Application>Microsoft Office PowerPoint</Application>
  <PresentationFormat>画面に合わせる (4:3)</PresentationFormat>
  <Paragraphs>443</Paragraphs>
  <Slides>35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6" baseType="lpstr">
      <vt:lpstr>ジャパネスク</vt:lpstr>
      <vt:lpstr>Modal-μ Definable Graph Transduction</vt:lpstr>
      <vt:lpstr>What We Want to Do</vt:lpstr>
      <vt:lpstr>What We Want to Do</vt:lpstr>
      <vt:lpstr>Verification by Pre-Image (a.k.a. “weakest precondition” or “inverse type inference”)</vt:lpstr>
      <vt:lpstr>To Be More Concrete…</vt:lpstr>
      <vt:lpstr>Our Approach</vt:lpstr>
      <vt:lpstr>Related Work</vt:lpstr>
      <vt:lpstr>Outline</vt:lpstr>
      <vt:lpstr>Graphs (in Today’s Talk)</vt:lpstr>
      <vt:lpstr>Predicate Logics on Graphs</vt:lpstr>
      <vt:lpstr>Semantics</vt:lpstr>
      <vt:lpstr>Modal Logics on Graphs</vt:lpstr>
      <vt:lpstr>Semantics</vt:lpstr>
      <vt:lpstr>Examples</vt:lpstr>
      <vt:lpstr>MSO Definable (1-copying) Transduction      [Courcelle 94]</vt:lpstr>
      <vt:lpstr>Example (Σ = {a, b, A, B})</vt:lpstr>
      <vt:lpstr>Pre-Image is Easily Obtained</vt:lpstr>
      <vt:lpstr>Expressiveness &amp; Complexity</vt:lpstr>
      <vt:lpstr>Expressiveness &amp; Complexity (on “tree-like” graphs)</vt:lpstr>
      <vt:lpstr>Modal-μ and MSO</vt:lpstr>
      <vt:lpstr>Modal-μ Definable (1-copying) Transduction</vt:lpstr>
      <vt:lpstr>Example (Σ = {a, b, A, B})</vt:lpstr>
      <vt:lpstr>Existential Formula</vt:lpstr>
      <vt:lpstr>Syntactic Condition</vt:lpstr>
      <vt:lpstr>More Examples</vt:lpstr>
      <vt:lpstr>Pre-Image Computation</vt:lpstr>
      <vt:lpstr>Proof of the Theorem</vt:lpstr>
      <vt:lpstr>n-copying Modal-μ Definable Transduction</vt:lpstr>
      <vt:lpstr>Example (Σ = {a, b, A, B})</vt:lpstr>
      <vt:lpstr>Example</vt:lpstr>
      <vt:lpstr>Pre-Image Computation</vt:lpstr>
      <vt:lpstr>Example</vt:lpstr>
      <vt:lpstr>Some Useful Results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Modal-μ Definable Graph Transduction</dc:title>
  <dc:creator>kinaba</dc:creator>
  <cp:lastModifiedBy>kinaba</cp:lastModifiedBy>
  <cp:revision>351</cp:revision>
  <dcterms:created xsi:type="dcterms:W3CDTF">2011-01-06T05:31:55Z</dcterms:created>
  <dcterms:modified xsi:type="dcterms:W3CDTF">2011-01-27T05:36:53Z</dcterms:modified>
</cp:coreProperties>
</file>