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79" r:id="rId5"/>
    <p:sldId id="258" r:id="rId6"/>
    <p:sldId id="266" r:id="rId7"/>
    <p:sldId id="262" r:id="rId8"/>
    <p:sldId id="263" r:id="rId9"/>
    <p:sldId id="264" r:id="rId10"/>
    <p:sldId id="268" r:id="rId11"/>
    <p:sldId id="269" r:id="rId12"/>
    <p:sldId id="265" r:id="rId13"/>
    <p:sldId id="270" r:id="rId14"/>
    <p:sldId id="277" r:id="rId15"/>
    <p:sldId id="271" r:id="rId16"/>
    <p:sldId id="272" r:id="rId17"/>
    <p:sldId id="273" r:id="rId18"/>
    <p:sldId id="276" r:id="rId19"/>
    <p:sldId id="278" r:id="rId20"/>
    <p:sldId id="280" r:id="rId21"/>
    <p:sldId id="282" r:id="rId22"/>
    <p:sldId id="283" r:id="rId23"/>
    <p:sldId id="284" r:id="rId24"/>
    <p:sldId id="281" r:id="rId25"/>
    <p:sldId id="261" r:id="rId26"/>
    <p:sldId id="286" r:id="rId27"/>
    <p:sldId id="287" r:id="rId28"/>
    <p:sldId id="285" r:id="rId29"/>
    <p:sldId id="288" r:id="rId30"/>
    <p:sldId id="289" r:id="rId31"/>
    <p:sldId id="290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2" r:id="rId42"/>
    <p:sldId id="304" r:id="rId43"/>
    <p:sldId id="306" r:id="rId44"/>
    <p:sldId id="307" r:id="rId45"/>
    <p:sldId id="308" r:id="rId4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5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defTabSz="914400" rtl="0" eaLnBrk="1" latinLnBrk="0" hangingPunct="1">
        <a:spcBef>
          <a:spcPts val="400"/>
        </a:spcBef>
        <a:buNone/>
        <a:defRPr kumimoji="1"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kumimoji="1"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2426" y="3068314"/>
            <a:ext cx="5299694" cy="1368798"/>
          </a:xfrm>
        </p:spPr>
        <p:txBody>
          <a:bodyPr/>
          <a:lstStyle/>
          <a:p>
            <a:pPr latinLnBrk="1"/>
            <a:r>
              <a:rPr lang="ja-JP" altLang="en-US" b="1" i="0" dirty="0"/>
              <a:t>スタート</a:t>
            </a:r>
            <a:r>
              <a:rPr lang="en-US" altLang="ja-JP" b="1" i="0" dirty="0"/>
              <a:t>C language</a:t>
            </a:r>
            <a:r>
              <a:rPr lang="ja-JP" altLang="en-US" b="1" i="0" dirty="0">
                <a:solidFill>
                  <a:srgbClr val="92D050"/>
                </a:solidFill>
              </a:rPr>
              <a:t>面白論文紹介</a:t>
            </a:r>
            <a:r>
              <a:rPr lang="en-US" altLang="ja-JP" b="1" i="0" dirty="0">
                <a:solidFill>
                  <a:srgbClr val="92D050"/>
                </a:solidFill>
              </a:rPr>
              <a:t>&amp;</a:t>
            </a:r>
            <a:r>
              <a:rPr lang="ja-JP" altLang="en-US" b="1" i="0" dirty="0">
                <a:solidFill>
                  <a:srgbClr val="92D050"/>
                </a:solidFill>
              </a:rPr>
              <a:t>読み会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426" y="457200"/>
            <a:ext cx="8252022" cy="243839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Towards</a:t>
            </a:r>
            <a:br>
              <a:rPr kumimoji="1" lang="en-US" altLang="ja-JP" dirty="0" smtClean="0"/>
            </a:br>
            <a:r>
              <a:rPr kumimoji="1" lang="en-US" altLang="ja-JP" dirty="0" smtClean="0"/>
              <a:t>Higher-Order Syntax of</a:t>
            </a:r>
            <a:br>
              <a:rPr kumimoji="1" lang="en-US" altLang="ja-JP" dirty="0" smtClean="0"/>
            </a:br>
            <a:r>
              <a:rPr kumimoji="1" lang="en-US" altLang="ja-JP" dirty="0" smtClean="0"/>
              <a:t>C Programming Language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4128" y="47878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発表者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kinaba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606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24030" cy="4724400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lang="ja-JP" altLang="en-US" dirty="0"/>
              <a:t>文脈自由</a:t>
            </a:r>
            <a:r>
              <a:rPr lang="ja-JP" altLang="en-US" dirty="0" smtClean="0"/>
              <a:t>じゃ</a:t>
            </a:r>
            <a:r>
              <a:rPr lang="ja-JP" altLang="en-US" dirty="0"/>
              <a:t>ない</a:t>
            </a:r>
            <a:r>
              <a:rPr lang="ja-JP" altLang="en-US" dirty="0" smtClean="0"/>
              <a:t>なら、</a:t>
            </a:r>
            <a:r>
              <a:rPr lang="en-US" altLang="ja-JP" dirty="0" smtClean="0">
                <a:solidFill>
                  <a:srgbClr val="FFFF00"/>
                </a:solidFill>
              </a:rPr>
              <a:t>BNF</a:t>
            </a:r>
            <a:r>
              <a:rPr lang="ja-JP" altLang="en-US" dirty="0" smtClean="0">
                <a:solidFill>
                  <a:srgbClr val="FFFF00"/>
                </a:solidFill>
              </a:rPr>
              <a:t>より強力な</a:t>
            </a:r>
            <a:r>
              <a:rPr kumimoji="1" lang="ja-JP" altLang="en-US" dirty="0" smtClean="0">
                <a:solidFill>
                  <a:srgbClr val="FFFF00"/>
                </a:solidFill>
              </a:rPr>
              <a:t>文法記述言語</a:t>
            </a:r>
            <a:r>
              <a:rPr kumimoji="1" lang="ja-JP" altLang="en-US" dirty="0" smtClean="0"/>
              <a:t>で書けばいいじゃない！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b="1" dirty="0" smtClean="0"/>
              <a:t>ISO/IEC 9899:1999</a:t>
            </a:r>
            <a:r>
              <a:rPr lang="en-US" altLang="ja-JP" dirty="0" smtClean="0"/>
              <a:t>    </a:t>
            </a:r>
            <a:r>
              <a:rPr lang="ja-JP" altLang="en-US" dirty="0" smtClean="0"/>
              <a:t>自然言語で書いてある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b="1" dirty="0" err="1" smtClean="0"/>
              <a:t>gcc</a:t>
            </a:r>
            <a:r>
              <a:rPr lang="en-US" altLang="ja-JP" b="1" dirty="0" smtClean="0"/>
              <a:t>, clang, ..</a:t>
            </a:r>
            <a:r>
              <a:rPr lang="en-US" altLang="ja-JP" dirty="0" smtClean="0"/>
              <a:t>.</a:t>
            </a:r>
            <a:r>
              <a:rPr kumimoji="1" lang="ja-JP" altLang="en-US" dirty="0" smtClean="0"/>
              <a:t> ： </a:t>
            </a:r>
            <a:r>
              <a:rPr kumimoji="1" lang="en-US" altLang="ja-JP" dirty="0" smtClean="0"/>
              <a:t>C</a:t>
            </a:r>
            <a:r>
              <a:rPr lang="ja-JP" altLang="en-US" dirty="0"/>
              <a:t> </a:t>
            </a:r>
            <a:r>
              <a:rPr lang="ja-JP" altLang="en-US" dirty="0" smtClean="0"/>
              <a:t>や </a:t>
            </a:r>
            <a:r>
              <a:rPr lang="en-US" altLang="ja-JP" dirty="0" smtClean="0"/>
              <a:t>C++ </a:t>
            </a:r>
            <a:r>
              <a:rPr kumimoji="1" lang="ja-JP" altLang="en-US" dirty="0" smtClean="0"/>
              <a:t>で書いてある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b="1" dirty="0" err="1" smtClean="0"/>
              <a:t>CompCert</a:t>
            </a:r>
            <a:r>
              <a:rPr lang="en-US" altLang="ja-JP" b="1" dirty="0" smtClean="0"/>
              <a:t> (Coq</a:t>
            </a:r>
            <a:r>
              <a:rPr lang="ja-JP" altLang="en-US" b="1" dirty="0" smtClean="0"/>
              <a:t>で証明された</a:t>
            </a:r>
            <a:r>
              <a:rPr lang="en-US" altLang="ja-JP" b="1" dirty="0" smtClean="0"/>
              <a:t>C</a:t>
            </a:r>
            <a:r>
              <a:rPr lang="ja-JP" altLang="en-US" b="1" dirty="0" smtClean="0"/>
              <a:t>コンパイラ</a:t>
            </a:r>
            <a:r>
              <a:rPr lang="en-US" altLang="ja-JP" b="1" dirty="0" smtClean="0"/>
              <a:t>)</a:t>
            </a:r>
            <a:r>
              <a:rPr lang="en-US" altLang="ja-JP" dirty="0" smtClean="0"/>
              <a:t> </a:t>
            </a:r>
            <a:r>
              <a:rPr lang="ja-JP" altLang="en-US" dirty="0" smtClean="0"/>
              <a:t>：パーサだけ </a:t>
            </a:r>
            <a:r>
              <a:rPr lang="en-US" altLang="ja-JP" dirty="0" err="1" smtClean="0"/>
              <a:t>OCaml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で書いてあった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Elsa/</a:t>
            </a:r>
            <a:r>
              <a:rPr lang="en-US" altLang="ja-JP" dirty="0"/>
              <a:t>Elkhound</a:t>
            </a:r>
            <a:r>
              <a:rPr lang="en-US" altLang="ja-JP" dirty="0" smtClean="0"/>
              <a:t> C++ Parser</a:t>
            </a:r>
            <a:r>
              <a:rPr lang="ja-JP" altLang="en-US" dirty="0" smtClean="0"/>
              <a:t>： </a:t>
            </a:r>
            <a:r>
              <a:rPr lang="en-US" altLang="ja-JP" dirty="0" smtClean="0"/>
              <a:t>GLR</a:t>
            </a:r>
            <a:r>
              <a:rPr lang="ja-JP" altLang="en-US" dirty="0" smtClean="0"/>
              <a:t>構文解析で頑張るが結局最後は</a:t>
            </a:r>
            <a:r>
              <a:rPr lang="en-US" altLang="ja-JP" dirty="0" smtClean="0"/>
              <a:t>C++</a:t>
            </a:r>
            <a:r>
              <a:rPr lang="ja-JP" altLang="en-US" dirty="0" err="1" smtClean="0"/>
              <a:t>。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</a:t>
            </a:r>
            <a:r>
              <a:rPr lang="ja-JP" altLang="en-US" dirty="0"/>
              <a:t>の文法は文脈自由ではないと言われる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20772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180014" cy="5134312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lang="ja-JP" altLang="en-US" dirty="0"/>
              <a:t>文脈自由</a:t>
            </a:r>
            <a:r>
              <a:rPr lang="ja-JP" altLang="en-US" dirty="0" smtClean="0"/>
              <a:t>じゃ</a:t>
            </a:r>
            <a:r>
              <a:rPr lang="ja-JP" altLang="en-US" dirty="0"/>
              <a:t>ない</a:t>
            </a:r>
            <a:r>
              <a:rPr lang="ja-JP" altLang="en-US" dirty="0" smtClean="0"/>
              <a:t>なら、</a:t>
            </a:r>
            <a:r>
              <a:rPr lang="en-US" altLang="ja-JP" dirty="0" smtClean="0">
                <a:solidFill>
                  <a:srgbClr val="FFFF00"/>
                </a:solidFill>
              </a:rPr>
              <a:t>BNF</a:t>
            </a:r>
            <a:r>
              <a:rPr lang="ja-JP" altLang="en-US" dirty="0" smtClean="0">
                <a:solidFill>
                  <a:srgbClr val="FFFF00"/>
                </a:solidFill>
              </a:rPr>
              <a:t>より強力な</a:t>
            </a:r>
            <a:r>
              <a:rPr kumimoji="1" lang="ja-JP" altLang="en-US" dirty="0" smtClean="0">
                <a:solidFill>
                  <a:srgbClr val="FFFF00"/>
                </a:solidFill>
              </a:rPr>
              <a:t>文法記述言語</a:t>
            </a:r>
            <a:r>
              <a:rPr kumimoji="1" lang="ja-JP" altLang="en-US" dirty="0" smtClean="0"/>
              <a:t>で書けばいいじゃない！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b="1" dirty="0" smtClean="0"/>
              <a:t>ISO/IEC 9899:1999</a:t>
            </a:r>
            <a:r>
              <a:rPr lang="en-US" altLang="ja-JP" dirty="0" smtClean="0"/>
              <a:t>    </a:t>
            </a:r>
            <a:r>
              <a:rPr lang="ja-JP" altLang="en-US" dirty="0" smtClean="0"/>
              <a:t>自然言語で書いてある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b="1" dirty="0" err="1" smtClean="0"/>
              <a:t>gcc</a:t>
            </a:r>
            <a:r>
              <a:rPr lang="en-US" altLang="ja-JP" b="1" dirty="0" smtClean="0"/>
              <a:t>, clang, ..</a:t>
            </a:r>
            <a:r>
              <a:rPr lang="en-US" altLang="ja-JP" dirty="0" smtClean="0"/>
              <a:t>.</a:t>
            </a:r>
            <a:r>
              <a:rPr kumimoji="1" lang="ja-JP" altLang="en-US" dirty="0" smtClean="0"/>
              <a:t> ： </a:t>
            </a:r>
            <a:r>
              <a:rPr kumimoji="1" lang="en-US" altLang="ja-JP" dirty="0" smtClean="0"/>
              <a:t>C</a:t>
            </a:r>
            <a:r>
              <a:rPr lang="ja-JP" altLang="en-US" dirty="0"/>
              <a:t> </a:t>
            </a:r>
            <a:r>
              <a:rPr lang="ja-JP" altLang="en-US" dirty="0" smtClean="0"/>
              <a:t>や </a:t>
            </a:r>
            <a:r>
              <a:rPr lang="en-US" altLang="ja-JP" dirty="0" smtClean="0"/>
              <a:t>C++ </a:t>
            </a:r>
            <a:r>
              <a:rPr kumimoji="1" lang="ja-JP" altLang="en-US" dirty="0" smtClean="0"/>
              <a:t>で書いてある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b="1" dirty="0" err="1" smtClean="0"/>
              <a:t>CompCert</a:t>
            </a:r>
            <a:r>
              <a:rPr lang="en-US" altLang="ja-JP" b="1" dirty="0" smtClean="0"/>
              <a:t> (Coq</a:t>
            </a:r>
            <a:r>
              <a:rPr lang="ja-JP" altLang="en-US" b="1" dirty="0" smtClean="0"/>
              <a:t>で証明された</a:t>
            </a:r>
            <a:r>
              <a:rPr lang="en-US" altLang="ja-JP" b="1" dirty="0" smtClean="0"/>
              <a:t>C</a:t>
            </a:r>
            <a:r>
              <a:rPr lang="ja-JP" altLang="en-US" b="1" dirty="0" smtClean="0"/>
              <a:t>コンパイラ</a:t>
            </a:r>
            <a:r>
              <a:rPr lang="en-US" altLang="ja-JP" b="1" dirty="0" smtClean="0"/>
              <a:t>)</a:t>
            </a:r>
            <a:r>
              <a:rPr lang="en-US" altLang="ja-JP" dirty="0" smtClean="0"/>
              <a:t> </a:t>
            </a:r>
            <a:r>
              <a:rPr lang="ja-JP" altLang="en-US" dirty="0" smtClean="0"/>
              <a:t>：パーサだけ </a:t>
            </a:r>
            <a:r>
              <a:rPr lang="en-US" altLang="ja-JP" dirty="0" err="1" smtClean="0"/>
              <a:t>OCaml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で書いてあった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　　</a:t>
            </a:r>
            <a:r>
              <a:rPr lang="en-US" altLang="ja-JP" dirty="0"/>
              <a:t>Elsa/Elkhound C++ Parser</a:t>
            </a:r>
            <a:r>
              <a:rPr lang="ja-JP" altLang="en-US" dirty="0"/>
              <a:t>： </a:t>
            </a:r>
            <a:r>
              <a:rPr lang="en-US" altLang="ja-JP" dirty="0"/>
              <a:t>GLR</a:t>
            </a:r>
            <a:r>
              <a:rPr lang="ja-JP" altLang="en-US" dirty="0"/>
              <a:t>構文解析で頑張るが結局最後は</a:t>
            </a:r>
            <a:r>
              <a:rPr lang="en-US" altLang="ja-JP" dirty="0"/>
              <a:t>C++</a:t>
            </a:r>
            <a:r>
              <a:rPr lang="ja-JP" altLang="en-US" dirty="0" err="1"/>
              <a:t>。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なぜ揃いも揃って</a:t>
            </a:r>
            <a:r>
              <a:rPr lang="ja-JP" altLang="en-US" dirty="0" smtClean="0">
                <a:solidFill>
                  <a:srgbClr val="FFFF00"/>
                </a:solidFill>
              </a:rPr>
              <a:t>チューリング完全な言語</a:t>
            </a:r>
            <a:r>
              <a:rPr lang="ja-JP" altLang="en-US" dirty="0" smtClean="0"/>
              <a:t>を使うのか。根性が足りない。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</a:t>
            </a:r>
            <a:r>
              <a:rPr lang="ja-JP" altLang="en-US" dirty="0"/>
              <a:t>の文法は文脈自由ではないと言われる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1914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kinaba\AppData\Local\Microsoft\Windows\Temporary Internet Files\Content.IE5\02CEJ77N\MC90043874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36912"/>
            <a:ext cx="2949792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雲形吹き出し 7"/>
          <p:cNvSpPr/>
          <p:nvPr/>
        </p:nvSpPr>
        <p:spPr>
          <a:xfrm>
            <a:off x="791580" y="1268760"/>
            <a:ext cx="4320480" cy="5400600"/>
          </a:xfrm>
          <a:prstGeom prst="cloudCallout">
            <a:avLst>
              <a:gd name="adj1" fmla="val 69786"/>
              <a:gd name="adj2" fmla="val -3557"/>
            </a:avLst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チューリング完全脳の恐怖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838254" y="4797152"/>
            <a:ext cx="2232248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1: </a:t>
            </a:r>
            <a:r>
              <a:rPr kumimoji="1" lang="ja-JP" altLang="en-US" dirty="0" smtClean="0"/>
              <a:t>正規表現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835696" y="3645024"/>
            <a:ext cx="2232248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2: </a:t>
            </a:r>
            <a:r>
              <a:rPr kumimoji="1" lang="ja-JP" altLang="en-US" dirty="0" smtClean="0"/>
              <a:t>文脈自由文法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1835696" y="2492896"/>
            <a:ext cx="2232248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∞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チューリングマシン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26167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572000" y="2276872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Consolas" pitchFamily="49" charset="0"/>
                <a:cs typeface="Consolas" pitchFamily="49" charset="0"/>
              </a:rPr>
              <a:t>拡張表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kumimoji="1" lang="en-US" altLang="ja-JP" dirty="0" smtClean="0"/>
              <a:t>L</a:t>
            </a:r>
            <a:r>
              <a:rPr kumimoji="1" lang="ja-JP" altLang="en-US" dirty="0" smtClean="0"/>
              <a:t>システム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127994" y="3982380"/>
            <a:ext cx="2016006" cy="10668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他色々</a:t>
            </a:r>
            <a:endParaRPr kumimoji="1" lang="ja-JP" alt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095836" y="6021288"/>
            <a:ext cx="3960440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1: </a:t>
            </a:r>
            <a:r>
              <a:rPr kumimoji="1" lang="ja-JP" altLang="en-US" dirty="0" smtClean="0"/>
              <a:t>正規表現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259632" y="5373216"/>
            <a:ext cx="300633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2: </a:t>
            </a:r>
            <a:r>
              <a:rPr kumimoji="1" lang="ja-JP" altLang="en-US" dirty="0" smtClean="0"/>
              <a:t>文脈自由文法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6372200" y="5373216"/>
            <a:ext cx="230425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PEG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539552" y="4077072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多重</a:t>
            </a:r>
            <a:r>
              <a:rPr kumimoji="1" lang="en-US" altLang="ja-JP" dirty="0" smtClean="0"/>
              <a:t>CFG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539552" y="472514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木結合文法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2411760" y="3429000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CbV</a:t>
            </a:r>
            <a:r>
              <a:rPr lang="ja-JP" altLang="en-US" dirty="0" smtClean="0"/>
              <a:t>マクロ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179512" y="3429000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添字文法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1295636" y="2132856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高階文法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655676" y="6021288"/>
            <a:ext cx="14401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Consolas" pitchFamily="49" charset="0"/>
                <a:cs typeface="Consolas" pitchFamily="49" charset="0"/>
              </a:rPr>
              <a:t>0</a:t>
            </a:r>
            <a:r>
              <a:rPr kumimoji="1" lang="en-US" altLang="ja-JP" dirty="0" smtClean="0"/>
              <a:t>L</a:t>
            </a:r>
            <a:r>
              <a:rPr kumimoji="1" lang="ja-JP" altLang="en-US" dirty="0" smtClean="0"/>
              <a:t>システム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3059832" y="1751929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帰納的木変形文法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4788024" y="4077072"/>
            <a:ext cx="194421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Boolean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3527884" y="4725144"/>
            <a:ext cx="1476164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And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1259632" y="2780928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Quote</a:t>
            </a:r>
            <a:r>
              <a:rPr lang="ja-JP" altLang="en-US" dirty="0" smtClean="0"/>
              <a:t>マクロ文法</a:t>
            </a:r>
            <a:endParaRPr kumimoji="1"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4031940" y="1300445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文脈依存文法</a:t>
            </a:r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4572000" y="76470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再帰文法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6804248" y="76470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停止証明付き計算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508104" y="188640"/>
            <a:ext cx="2232248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∞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チューリングマシン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771800" y="4077072"/>
            <a:ext cx="756084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範囲結合文法</a:t>
            </a:r>
            <a:endParaRPr kumimoji="1" lang="ja-JP" altLang="en-US" dirty="0"/>
          </a:p>
        </p:txBody>
      </p:sp>
      <p:sp>
        <p:nvSpPr>
          <p:cNvPr id="25" name="タイトル 2"/>
          <p:cNvSpPr txBox="1">
            <a:spLocks/>
          </p:cNvSpPr>
          <p:nvPr/>
        </p:nvSpPr>
        <p:spPr>
          <a:xfrm>
            <a:off x="504826" y="3810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kumimoji="1"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ja-JP" altLang="en-US" smtClean="0"/>
              <a:t>現実を見よう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22370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4572000" y="2276872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Consolas" pitchFamily="49" charset="0"/>
                <a:cs typeface="Consolas" pitchFamily="49" charset="0"/>
              </a:rPr>
              <a:t>拡張表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kumimoji="1" lang="en-US" altLang="ja-JP" dirty="0" smtClean="0"/>
              <a:t>L</a:t>
            </a:r>
            <a:r>
              <a:rPr kumimoji="1" lang="ja-JP" altLang="en-US" dirty="0" smtClean="0"/>
              <a:t>システム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127994" y="3982380"/>
            <a:ext cx="2016006" cy="10668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他色々</a:t>
            </a:r>
            <a:endParaRPr kumimoji="1" lang="ja-JP" alt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095836" y="6021288"/>
            <a:ext cx="3960440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1: </a:t>
            </a:r>
            <a:r>
              <a:rPr kumimoji="1" lang="ja-JP" altLang="en-US" dirty="0" smtClean="0"/>
              <a:t>正規表現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259632" y="5373216"/>
            <a:ext cx="300633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2: </a:t>
            </a:r>
            <a:r>
              <a:rPr kumimoji="1" lang="ja-JP" altLang="en-US" dirty="0" smtClean="0"/>
              <a:t>文脈自由文法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6372200" y="5373216"/>
            <a:ext cx="230425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PEG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539552" y="4077072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多重</a:t>
            </a:r>
            <a:r>
              <a:rPr kumimoji="1" lang="en-US" altLang="ja-JP" dirty="0" smtClean="0"/>
              <a:t>CFG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539552" y="472514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木結合文法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2411760" y="3429000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CbV</a:t>
            </a:r>
            <a:r>
              <a:rPr lang="ja-JP" altLang="en-US" dirty="0" smtClean="0"/>
              <a:t>マクロ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179512" y="3429000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添字文法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1295636" y="2132856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高階文法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655676" y="6021288"/>
            <a:ext cx="14401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Consolas" pitchFamily="49" charset="0"/>
                <a:cs typeface="Consolas" pitchFamily="49" charset="0"/>
              </a:rPr>
              <a:t>0</a:t>
            </a:r>
            <a:r>
              <a:rPr kumimoji="1" lang="en-US" altLang="ja-JP" dirty="0" smtClean="0"/>
              <a:t>L</a:t>
            </a:r>
            <a:r>
              <a:rPr kumimoji="1" lang="ja-JP" altLang="en-US" dirty="0" smtClean="0"/>
              <a:t>システム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3059832" y="1751929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帰納的木変形文法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4788024" y="4077072"/>
            <a:ext cx="194421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Boolean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3527884" y="4725144"/>
            <a:ext cx="1476164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And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1259632" y="2780928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Quote</a:t>
            </a:r>
            <a:r>
              <a:rPr lang="ja-JP" altLang="en-US" dirty="0" smtClean="0"/>
              <a:t>マクロ文法</a:t>
            </a:r>
            <a:endParaRPr kumimoji="1" lang="ja-JP" altLang="en-US" dirty="0"/>
          </a:p>
        </p:txBody>
      </p:sp>
      <p:sp>
        <p:nvSpPr>
          <p:cNvPr id="16" name="角丸四角形 15"/>
          <p:cNvSpPr/>
          <p:nvPr/>
        </p:nvSpPr>
        <p:spPr>
          <a:xfrm>
            <a:off x="4031940" y="1300445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文脈依存文法</a:t>
            </a:r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4572000" y="76470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再帰文法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6804248" y="76470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停止証明付き計算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508104" y="188640"/>
            <a:ext cx="2232248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∞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チューリングマシン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771800" y="4077072"/>
            <a:ext cx="756084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範囲結合文法</a:t>
            </a:r>
            <a:endParaRPr kumimoji="1" lang="ja-JP" altLang="en-US" dirty="0"/>
          </a:p>
        </p:txBody>
      </p:sp>
      <p:sp>
        <p:nvSpPr>
          <p:cNvPr id="25" name="タイトル 2"/>
          <p:cNvSpPr txBox="1">
            <a:spLocks/>
          </p:cNvSpPr>
          <p:nvPr/>
        </p:nvSpPr>
        <p:spPr>
          <a:xfrm>
            <a:off x="504826" y="3810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kumimoji="1"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ja-JP" altLang="en-US" smtClean="0"/>
              <a:t>現実を見よう</a:t>
            </a:r>
            <a:endParaRPr lang="ja-JP" altLang="en-US" dirty="0"/>
          </a:p>
        </p:txBody>
      </p:sp>
      <p:sp>
        <p:nvSpPr>
          <p:cNvPr id="2" name="角丸四角形 1"/>
          <p:cNvSpPr/>
          <p:nvPr/>
        </p:nvSpPr>
        <p:spPr>
          <a:xfrm>
            <a:off x="1043608" y="1624481"/>
            <a:ext cx="6984776" cy="4072771"/>
          </a:xfrm>
          <a:prstGeom prst="roundRect">
            <a:avLst/>
          </a:prstGeom>
          <a:solidFill>
            <a:srgbClr val="4A5A7A">
              <a:alpha val="7803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/>
              <a:t>この辺の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中間的な表現力を持つ言語を使って</a:t>
            </a:r>
            <a:endParaRPr lang="en-US" altLang="ja-JP" sz="3200" dirty="0" smtClean="0"/>
          </a:p>
          <a:p>
            <a:pPr algn="ctr"/>
            <a:r>
              <a:rPr kumimoji="1" lang="en-US" altLang="ja-JP" sz="3200" dirty="0" smtClean="0"/>
              <a:t>C</a:t>
            </a:r>
            <a:r>
              <a:rPr kumimoji="1" lang="ja-JP" altLang="en-US" sz="3200" dirty="0" smtClean="0"/>
              <a:t>言語の文法を記述してみたい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296764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4031940" y="1300445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文脈依存文法</a:t>
            </a:r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4572000" y="76470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再帰文法</a:t>
            </a:r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6804248" y="76470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停止証明付き計算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508104" y="188640"/>
            <a:ext cx="2232248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∞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チューリングマシン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4221088"/>
            <a:ext cx="7680960" cy="172819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この辺なら書けるはずだけど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人類に</a:t>
            </a:r>
            <a:r>
              <a:rPr lang="ja-JP" altLang="en-US" dirty="0" smtClean="0"/>
              <a:t>は</a:t>
            </a:r>
            <a:r>
              <a:rPr lang="ja-JP" altLang="en-US" dirty="0"/>
              <a:t>難しい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43384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095836" y="6021288"/>
            <a:ext cx="3960440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1: </a:t>
            </a:r>
            <a:r>
              <a:rPr kumimoji="1" lang="ja-JP" altLang="en-US" dirty="0" smtClean="0"/>
              <a:t>正規表現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259632" y="5373216"/>
            <a:ext cx="300633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2: </a:t>
            </a:r>
            <a:r>
              <a:rPr kumimoji="1" lang="ja-JP" altLang="en-US" dirty="0" smtClean="0"/>
              <a:t>文脈自由文法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539552" y="4077072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多重</a:t>
            </a:r>
            <a:r>
              <a:rPr kumimoji="1" lang="en-US" altLang="ja-JP" dirty="0" smtClean="0"/>
              <a:t>CFG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539552" y="4725144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木結合文法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2411760" y="3429000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CbV</a:t>
            </a:r>
            <a:r>
              <a:rPr lang="ja-JP" altLang="en-US" dirty="0" smtClean="0"/>
              <a:t>マクロ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179512" y="3429000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添字文法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655676" y="6021288"/>
            <a:ext cx="14401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Consolas" pitchFamily="49" charset="0"/>
                <a:cs typeface="Consolas" pitchFamily="49" charset="0"/>
              </a:rPr>
              <a:t>0</a:t>
            </a:r>
            <a:r>
              <a:rPr kumimoji="1" lang="en-US" altLang="ja-JP" dirty="0" smtClean="0"/>
              <a:t>L</a:t>
            </a:r>
            <a:r>
              <a:rPr kumimoji="1" lang="ja-JP" altLang="en-US" dirty="0" smtClean="0"/>
              <a:t>システム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771800" y="4077072"/>
            <a:ext cx="756084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範囲結合文法</a:t>
            </a:r>
            <a:endParaRPr kumimoji="1" lang="ja-JP" altLang="en-US" dirty="0"/>
          </a:p>
        </p:txBody>
      </p:sp>
      <p:sp>
        <p:nvSpPr>
          <p:cNvPr id="25" name="タイトル 2"/>
          <p:cNvSpPr txBox="1">
            <a:spLocks/>
          </p:cNvSpPr>
          <p:nvPr/>
        </p:nvSpPr>
        <p:spPr>
          <a:xfrm>
            <a:off x="504826" y="1714128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kumimoji="1"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ja-JP" altLang="en-US" dirty="0" smtClean="0"/>
              <a:t>この辺では無理そうな気がなんとなくする</a:t>
            </a:r>
            <a:endParaRPr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6372200" y="5373216"/>
            <a:ext cx="230425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PEG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18109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1295636" y="2132856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高階文法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3059832" y="1751929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帰納的木変形文法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1259632" y="2780928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Quote</a:t>
            </a:r>
            <a:r>
              <a:rPr lang="ja-JP" altLang="en-US" dirty="0" smtClean="0"/>
              <a:t>マクロ文法</a:t>
            </a:r>
            <a:endParaRPr kumimoji="1" lang="ja-JP" altLang="en-US" dirty="0"/>
          </a:p>
        </p:txBody>
      </p:sp>
      <p:sp>
        <p:nvSpPr>
          <p:cNvPr id="25" name="タイトル 2"/>
          <p:cNvSpPr txBox="1">
            <a:spLocks/>
          </p:cNvSpPr>
          <p:nvPr/>
        </p:nvSpPr>
        <p:spPr>
          <a:xfrm>
            <a:off x="504826" y="3810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kumimoji="1"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ja-JP" altLang="en-US" dirty="0" smtClean="0"/>
              <a:t>この辺で頑張ってみる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56195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AutoNum type="alphaUcPeriod"/>
            </a:pPr>
            <a:r>
              <a:rPr kumimoji="1" lang="ja-JP" altLang="en-US" dirty="0" smtClean="0"/>
              <a:t>ツールで扱えない。</a:t>
            </a:r>
            <a:endParaRPr kumimoji="1" lang="en-US" altLang="ja-JP" dirty="0" smtClean="0"/>
          </a:p>
          <a:p>
            <a:r>
              <a:rPr lang="en-US" altLang="ja-JP" dirty="0" smtClean="0"/>
              <a:t>BNF</a:t>
            </a:r>
            <a:r>
              <a:rPr lang="ja-JP" altLang="en-US" dirty="0" smtClean="0"/>
              <a:t>で書いてあればそのままほぼコピペで </a:t>
            </a:r>
            <a:r>
              <a:rPr lang="en-US" altLang="ja-JP" dirty="0" err="1" smtClean="0"/>
              <a:t>yacc</a:t>
            </a:r>
            <a:r>
              <a:rPr lang="en-US" altLang="ja-JP" dirty="0" smtClean="0"/>
              <a:t> (</a:t>
            </a:r>
            <a:r>
              <a:rPr lang="ja-JP" altLang="en-US" dirty="0" smtClean="0"/>
              <a:t>など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に持って行ける。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IDE, </a:t>
            </a:r>
            <a:r>
              <a:rPr lang="ja-JP" altLang="en-US" dirty="0" smtClean="0"/>
              <a:t>エディタ</a:t>
            </a:r>
            <a:r>
              <a:rPr lang="en-US" altLang="ja-JP" dirty="0" smtClean="0"/>
              <a:t>, </a:t>
            </a:r>
            <a:r>
              <a:rPr lang="ja-JP" altLang="en-US" dirty="0" smtClean="0"/>
              <a:t>静的解析器</a:t>
            </a:r>
            <a:r>
              <a:rPr lang="en-US" altLang="ja-JP" dirty="0" smtClean="0"/>
              <a:t>, lint, </a:t>
            </a:r>
            <a:r>
              <a:rPr lang="ja-JP" altLang="en-US" dirty="0" smtClean="0"/>
              <a:t>構造化</a:t>
            </a:r>
            <a:r>
              <a:rPr lang="en-US" altLang="ja-JP" dirty="0" smtClean="0"/>
              <a:t>diff, </a:t>
            </a:r>
            <a:r>
              <a:rPr lang="ja-JP" altLang="en-US" dirty="0" smtClean="0"/>
              <a:t>色分けマークアップツール</a:t>
            </a:r>
            <a:r>
              <a:rPr lang="en-US" altLang="ja-JP" dirty="0"/>
              <a:t> </a:t>
            </a:r>
            <a:r>
              <a:rPr lang="ja-JP" altLang="en-US" dirty="0" smtClean="0"/>
              <a:t>等の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パーサに</a:t>
            </a:r>
            <a:r>
              <a:rPr lang="ja-JP" altLang="en-US" dirty="0"/>
              <a:t>即座に</a:t>
            </a:r>
            <a:r>
              <a:rPr lang="ja-JP" altLang="en-US" dirty="0" smtClean="0"/>
              <a:t>転用できる。</a:t>
            </a:r>
            <a:endParaRPr lang="en-US" altLang="ja-JP" dirty="0" smtClean="0"/>
          </a:p>
          <a:p>
            <a:pPr marL="342900" indent="-342900">
              <a:buAutoNum type="alphaUcPeriod"/>
            </a:pPr>
            <a:r>
              <a:rPr lang="ja-JP" altLang="en-US" dirty="0" smtClean="0"/>
              <a:t>他言語に自動的に持って行くのが難しい。</a:t>
            </a:r>
            <a:endParaRPr lang="en-US" altLang="ja-JP" dirty="0" smtClean="0"/>
          </a:p>
          <a:p>
            <a:r>
              <a:rPr lang="en-US" altLang="ja-JP" dirty="0" smtClean="0"/>
              <a:t>Eclipse</a:t>
            </a:r>
            <a:r>
              <a:rPr lang="ja-JP" altLang="en-US" dirty="0" smtClean="0"/>
              <a:t>上の開発環境作りたいのに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で書いたコンパイラが仕様書しかない等々。</a:t>
            </a:r>
            <a:endParaRPr lang="en-US" altLang="ja-JP" dirty="0" smtClean="0"/>
          </a:p>
          <a:p>
            <a:pPr marL="342900" indent="-342900">
              <a:buAutoNum type="alphaUcPeriod"/>
            </a:pPr>
            <a:r>
              <a:rPr lang="ja-JP" altLang="en-US" dirty="0" smtClean="0"/>
              <a:t>抽象性・非決定性がないことが多い</a:t>
            </a:r>
            <a:endParaRPr lang="en-US" altLang="ja-JP" dirty="0" smtClean="0"/>
          </a:p>
          <a:p>
            <a:r>
              <a:rPr lang="ja-JP" altLang="en-US" smtClean="0"/>
              <a:t>どこまでが仕様でどこまでが実装の都合なのか境界が曖昧。</a:t>
            </a:r>
            <a:endParaRPr lang="en-US" altLang="ja-JP" dirty="0" smtClean="0"/>
          </a:p>
          <a:p>
            <a:pPr marL="342900" indent="-342900">
              <a:buAutoNum type="alphaUcPeriod"/>
            </a:pPr>
            <a:r>
              <a:rPr lang="ja-JP" altLang="en-US" dirty="0" smtClean="0"/>
              <a:t>安全でない</a:t>
            </a:r>
            <a:endParaRPr lang="en-US" altLang="ja-JP" dirty="0" smtClean="0"/>
          </a:p>
          <a:p>
            <a:r>
              <a:rPr lang="ja-JP" altLang="en-US" dirty="0" smtClean="0"/>
              <a:t>コードジェネレータの吐くコードが意図した通りに</a:t>
            </a:r>
            <a:r>
              <a:rPr lang="en-US" altLang="ja-JP" dirty="0" smtClean="0"/>
              <a:t>parse</a:t>
            </a:r>
            <a:r>
              <a:rPr lang="ja-JP" altLang="en-US" dirty="0" smtClean="0"/>
              <a:t>されることの証明をどう書けば良いのか？どう検証すればよいのか？</a:t>
            </a:r>
            <a:endParaRPr lang="en-US" altLang="ja-JP" dirty="0" smtClean="0"/>
          </a:p>
          <a:p>
            <a:pPr marL="342900" indent="-342900">
              <a:buAutoNum type="alphaUcPeriod"/>
            </a:pPr>
            <a:r>
              <a:rPr kumimoji="1" lang="ja-JP" altLang="en-US" dirty="0" smtClean="0"/>
              <a:t>文法の複雑さをなんとなくの感覚でしか議論できない。</a:t>
            </a:r>
            <a:endParaRPr kumimoji="1" lang="en-US" altLang="ja-JP" dirty="0" smtClean="0"/>
          </a:p>
          <a:p>
            <a:r>
              <a:rPr lang="ja-JP" altLang="en-US" dirty="0" smtClean="0"/>
              <a:t>現状「</a:t>
            </a:r>
            <a:r>
              <a:rPr lang="en-US" altLang="ja-JP" dirty="0" smtClean="0"/>
              <a:t>Regular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LALR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CF</a:t>
            </a:r>
            <a:r>
              <a:rPr lang="ja-JP" altLang="en-US" dirty="0" smtClean="0"/>
              <a:t>」「その他」の</a:t>
            </a:r>
            <a:r>
              <a:rPr lang="ja-JP" altLang="en-US" dirty="0"/>
              <a:t>４</a:t>
            </a:r>
            <a:r>
              <a:rPr lang="ja-JP" altLang="en-US" dirty="0" smtClean="0"/>
              <a:t>分類しか無いに等しいが、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実際はほとんどが「その他」なので、現実の言語はほとんど何も分類されていない。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Q. </a:t>
            </a:r>
            <a:r>
              <a:rPr kumimoji="1" lang="ja-JP" altLang="en-US" dirty="0" smtClean="0"/>
              <a:t>その前に、</a:t>
            </a:r>
            <a:r>
              <a:rPr lang="ja-JP" altLang="en-US" dirty="0" smtClean="0"/>
              <a:t>なぜ強力すぎる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文法記述言語ではいけないのか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23929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1295636" y="2132856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高階文法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3059832" y="1751929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帰納的木変形文法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1259632" y="2780928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Quote</a:t>
            </a:r>
            <a:r>
              <a:rPr lang="ja-JP" altLang="en-US" dirty="0" smtClean="0"/>
              <a:t>マクロ文法</a:t>
            </a:r>
            <a:endParaRPr kumimoji="1" lang="ja-JP" altLang="en-US" dirty="0"/>
          </a:p>
        </p:txBody>
      </p:sp>
      <p:sp>
        <p:nvSpPr>
          <p:cNvPr id="25" name="タイトル 2"/>
          <p:cNvSpPr txBox="1">
            <a:spLocks/>
          </p:cNvSpPr>
          <p:nvPr/>
        </p:nvSpPr>
        <p:spPr>
          <a:xfrm>
            <a:off x="504826" y="3810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kumimoji="1"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ja-JP" altLang="en-US" dirty="0" smtClean="0"/>
              <a:t>そういうわけで、この辺で頑張ってみる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85263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338" y="229269"/>
            <a:ext cx="4874950" cy="644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1772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Towards</a:t>
            </a:r>
            <a:br>
              <a:rPr lang="en-US" altLang="ja-JP" dirty="0"/>
            </a:br>
            <a:r>
              <a:rPr lang="en-US" altLang="ja-JP" dirty="0"/>
              <a:t>Higher-Order Syntax of</a:t>
            </a:r>
            <a:br>
              <a:rPr lang="en-US" altLang="ja-JP" dirty="0"/>
            </a:br>
            <a:r>
              <a:rPr lang="en-US" altLang="ja-JP" dirty="0"/>
              <a:t>C Programming Language</a:t>
            </a:r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 Preliminaries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99165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パラメタ付き</a:t>
            </a:r>
            <a:r>
              <a:rPr kumimoji="1" lang="ja-JP" altLang="en-US" dirty="0" smtClean="0"/>
              <a:t>文脈自由文法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（↓はインデントの深さでブロックを表現する文法簡易バージョン）</a:t>
            </a:r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Macro Grammar [Fischer 68]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251520" y="2492896"/>
            <a:ext cx="8604448" cy="33843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b="1" dirty="0" smtClean="0"/>
              <a:t>STATEMENT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 |  </a:t>
            </a:r>
            <a:r>
              <a:rPr lang="en-US" sz="2400" b="1" dirty="0" smtClean="0"/>
              <a:t>STATEMENT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/>
              <a:t>STATEMENT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b="1" dirty="0" smtClean="0"/>
              <a:t>S_IF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  | </a:t>
            </a:r>
            <a:r>
              <a:rPr lang="en-US" sz="2400" b="1" dirty="0" smtClean="0"/>
              <a:t>S_WHILE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  |  </a:t>
            </a:r>
            <a:r>
              <a:rPr lang="en-US" sz="2400" b="1" dirty="0" smtClean="0"/>
              <a:t>S_EXPR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</a:t>
            </a:r>
          </a:p>
          <a:p>
            <a:r>
              <a:rPr lang="en-US" sz="2400" b="1" dirty="0" smtClean="0"/>
              <a:t>S_IF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	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if	       </a:t>
            </a:r>
            <a:r>
              <a:rPr lang="en-US" sz="2400" b="1" dirty="0" smtClean="0"/>
              <a:t>EXPR</a:t>
            </a:r>
            <a:r>
              <a:rPr lang="en-US" sz="2400" dirty="0" smtClean="0"/>
              <a:t>  \n 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\t)</a:t>
            </a:r>
          </a:p>
          <a:p>
            <a:r>
              <a:rPr lang="en-US" sz="2400" b="1" dirty="0" smtClean="0"/>
              <a:t>S_WHILE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while  </a:t>
            </a:r>
            <a:r>
              <a:rPr lang="en-US" sz="2400" b="1" dirty="0" smtClean="0"/>
              <a:t>EXPR</a:t>
            </a:r>
            <a:r>
              <a:rPr lang="en-US" sz="2400" dirty="0" smtClean="0"/>
              <a:t>   \n  </a:t>
            </a:r>
            <a:r>
              <a:rPr lang="en-US" sz="2400" b="1" dirty="0" smtClean="0"/>
              <a:t>BLOCK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\t)</a:t>
            </a:r>
          </a:p>
          <a:p>
            <a:r>
              <a:rPr lang="en-US" sz="2400" b="1" dirty="0" smtClean="0"/>
              <a:t>S_EXPR</a:t>
            </a:r>
            <a:r>
              <a:rPr lang="en-US" sz="2400" dirty="0" smtClean="0"/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)	::=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dirty="0" smtClean="0"/>
              <a:t>  </a:t>
            </a:r>
            <a:r>
              <a:rPr lang="en-US" sz="2400" b="1" dirty="0" smtClean="0"/>
              <a:t>E</a:t>
            </a:r>
          </a:p>
          <a:p>
            <a:r>
              <a:rPr lang="en-US" sz="2400" b="1" dirty="0" smtClean="0"/>
              <a:t>E</a:t>
            </a:r>
            <a:r>
              <a:rPr lang="en-US" sz="2400" dirty="0" smtClean="0"/>
              <a:t>		::= </a:t>
            </a:r>
            <a:r>
              <a:rPr lang="en-US" sz="2400" b="1" dirty="0" smtClean="0"/>
              <a:t>E</a:t>
            </a:r>
            <a:r>
              <a:rPr lang="en-US" sz="2400" dirty="0" smtClean="0"/>
              <a:t> + </a:t>
            </a:r>
            <a:r>
              <a:rPr lang="en-US" sz="2400" b="1" dirty="0" smtClean="0"/>
              <a:t>E</a:t>
            </a:r>
            <a:r>
              <a:rPr lang="en-US" sz="2400" dirty="0" smtClean="0"/>
              <a:t>  |  </a:t>
            </a:r>
            <a:r>
              <a:rPr lang="en-US" sz="2400" b="1" dirty="0" smtClean="0"/>
              <a:t>E</a:t>
            </a:r>
            <a:r>
              <a:rPr lang="en-US" sz="2400" dirty="0" smtClean="0"/>
              <a:t> * </a:t>
            </a:r>
            <a:r>
              <a:rPr lang="en-US" sz="2400" b="1" dirty="0" smtClean="0"/>
              <a:t>E</a:t>
            </a:r>
            <a:r>
              <a:rPr lang="en-US" sz="2400" dirty="0" smtClean="0"/>
              <a:t>  |   …</a:t>
            </a:r>
          </a:p>
          <a:p>
            <a:r>
              <a:rPr lang="en-US" sz="2400" b="1" dirty="0" smtClean="0"/>
              <a:t>PROGRAM</a:t>
            </a:r>
            <a:r>
              <a:rPr lang="en-US" sz="2400" dirty="0" smtClean="0"/>
              <a:t>	::= </a:t>
            </a:r>
            <a:r>
              <a:rPr lang="en-US" sz="2400" b="1" dirty="0" smtClean="0"/>
              <a:t>BLOCK</a:t>
            </a:r>
            <a:r>
              <a:rPr lang="en-US" sz="2400" dirty="0" smtClean="0"/>
              <a:t>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34613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Fischer </a:t>
            </a:r>
            <a:r>
              <a:rPr kumimoji="1" lang="ja-JP" altLang="en-US" dirty="0" err="1" smtClean="0"/>
              <a:t>さんが</a:t>
            </a:r>
            <a:r>
              <a:rPr kumimoji="1" lang="ja-JP" altLang="en-US" dirty="0" smtClean="0"/>
              <a:t>提案したのは３種類</a:t>
            </a:r>
            <a:endParaRPr kumimoji="1" lang="en-US" altLang="ja-JP" dirty="0" smtClean="0"/>
          </a:p>
          <a:p>
            <a:r>
              <a:rPr kumimoji="1" lang="en-US" altLang="ja-JP" dirty="0" smtClean="0"/>
              <a:t>  OI Macro Grammar  :  </a:t>
            </a:r>
            <a:r>
              <a:rPr kumimoji="1" lang="ja-JP" altLang="en-US" dirty="0" smtClean="0"/>
              <a:t>パラメタを </a:t>
            </a:r>
            <a:r>
              <a:rPr kumimoji="1" lang="en-US" altLang="ja-JP" dirty="0" smtClean="0"/>
              <a:t>call-by-name </a:t>
            </a:r>
            <a:r>
              <a:rPr kumimoji="1" lang="ja-JP" altLang="en-US" dirty="0" err="1" smtClean="0"/>
              <a:t>で遅</a:t>
            </a:r>
            <a:r>
              <a:rPr kumimoji="1" lang="ja-JP" altLang="en-US" dirty="0" smtClean="0"/>
              <a:t>延評価する</a:t>
            </a:r>
            <a:endParaRPr kumimoji="1" lang="en-US" altLang="ja-JP" dirty="0" smtClean="0"/>
          </a:p>
          <a:p>
            <a:r>
              <a:rPr lang="en-US" altLang="ja-JP" dirty="0" smtClean="0"/>
              <a:t>  IO Macro Grammar : </a:t>
            </a:r>
            <a:r>
              <a:rPr lang="ja-JP" altLang="en-US" dirty="0" smtClean="0"/>
              <a:t>パラメタを </a:t>
            </a:r>
            <a:r>
              <a:rPr lang="en-US" altLang="ja-JP" dirty="0" smtClean="0"/>
              <a:t>call-by-value </a:t>
            </a:r>
            <a:r>
              <a:rPr lang="ja-JP" altLang="en-US" dirty="0" smtClean="0"/>
              <a:t>で正格評価する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 </a:t>
            </a:r>
            <a:r>
              <a:rPr kumimoji="1" lang="en-US" altLang="ja-JP" dirty="0" smtClean="0"/>
              <a:t>Quoted Macro Grammar : </a:t>
            </a:r>
            <a:r>
              <a:rPr lang="en-US" altLang="ja-JP" dirty="0" smtClean="0"/>
              <a:t>quote</a:t>
            </a:r>
            <a:r>
              <a:rPr lang="ja-JP" altLang="en-US" dirty="0" smtClean="0"/>
              <a:t>と</a:t>
            </a:r>
            <a:r>
              <a:rPr lang="en-US" altLang="ja-JP" dirty="0" smtClean="0"/>
              <a:t>unquote</a:t>
            </a:r>
            <a:r>
              <a:rPr lang="ja-JP" altLang="en-US" dirty="0" smtClean="0"/>
              <a:t>でどっちの評価モードか</a:t>
            </a:r>
            <a:r>
              <a:rPr kumimoji="1" lang="ja-JP" altLang="en-US" dirty="0" smtClean="0"/>
              <a:t>明示できる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Macro Grammar [Fischer 68] </a:t>
            </a:r>
            <a:r>
              <a:rPr lang="ja-JP" altLang="en-US" dirty="0"/>
              <a:t>とは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187624" y="2852936"/>
            <a:ext cx="532859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/>
              <a:t>AORB</a:t>
            </a:r>
            <a:r>
              <a:rPr lang="en-US" sz="3200" dirty="0" smtClean="0"/>
              <a:t>	::= a | b</a:t>
            </a:r>
          </a:p>
          <a:p>
            <a:r>
              <a:rPr lang="en-US" sz="3200" b="1" dirty="0" smtClean="0"/>
              <a:t>PAIR</a:t>
            </a:r>
            <a:r>
              <a:rPr lang="en-US" sz="3200" dirty="0" smtClean="0"/>
              <a:t>(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)	::=  &lt;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</a:t>
            </a:r>
            <a:r>
              <a:rPr lang="ja-JP" altLang="en-US" sz="3200" dirty="0" smtClean="0"/>
              <a:t>  </a:t>
            </a:r>
            <a:r>
              <a:rPr lang="en-US" sz="3200" dirty="0" smtClean="0"/>
              <a:t>,   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dirty="0" smtClean="0"/>
              <a:t>   &gt;</a:t>
            </a:r>
          </a:p>
          <a:p>
            <a:r>
              <a:rPr lang="en-US" sz="3200" b="1" dirty="0" smtClean="0"/>
              <a:t>S</a:t>
            </a:r>
            <a:r>
              <a:rPr lang="en-US" sz="3200" dirty="0" smtClean="0"/>
              <a:t>		::= </a:t>
            </a:r>
            <a:r>
              <a:rPr lang="en-US" sz="3200" b="1" dirty="0" smtClean="0"/>
              <a:t>PAIR</a:t>
            </a:r>
            <a:r>
              <a:rPr lang="en-US" sz="3200" dirty="0" smtClean="0"/>
              <a:t>( </a:t>
            </a:r>
            <a:r>
              <a:rPr lang="en-US" sz="3200" b="1" dirty="0" smtClean="0"/>
              <a:t>AORB</a:t>
            </a:r>
            <a:r>
              <a:rPr lang="en-US" sz="3200" dirty="0" smtClean="0"/>
              <a:t> 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6128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108006" cy="4724400"/>
          </a:xfrm>
        </p:spPr>
        <p:txBody>
          <a:bodyPr/>
          <a:lstStyle/>
          <a:p>
            <a:r>
              <a:rPr lang="en-US" altLang="ja-JP" dirty="0" smtClean="0"/>
              <a:t>Context Free Grammar</a:t>
            </a:r>
          </a:p>
          <a:p>
            <a:r>
              <a:rPr lang="ja-JP" altLang="en-US" dirty="0" smtClean="0"/>
              <a:t>　　各規則の型は </a:t>
            </a:r>
            <a:r>
              <a:rPr lang="en-US" altLang="ja-JP" dirty="0" smtClean="0"/>
              <a:t>:: string</a:t>
            </a:r>
          </a:p>
          <a:p>
            <a:r>
              <a:rPr lang="en-US" altLang="ja-JP" dirty="0" smtClean="0"/>
              <a:t>Macro Grammar</a:t>
            </a:r>
          </a:p>
          <a:p>
            <a:r>
              <a:rPr lang="ja-JP" altLang="en-US" dirty="0" smtClean="0"/>
              <a:t>　　各規則は、</a:t>
            </a:r>
            <a:r>
              <a:rPr kumimoji="1" lang="ja-JP" altLang="en-US" dirty="0" smtClean="0"/>
              <a:t>文字列を返す式を引数としてとって、文字列を返す </a:t>
            </a:r>
            <a:r>
              <a:rPr kumimoji="1" lang="en-US" altLang="ja-JP" dirty="0" smtClean="0"/>
              <a:t>:: </a:t>
            </a:r>
            <a:r>
              <a:rPr kumimoji="1" lang="en-US" altLang="ja-JP" dirty="0" err="1" smtClean="0"/>
              <a:t>string</a:t>
            </a:r>
            <a:r>
              <a:rPr kumimoji="1" lang="en-US" altLang="ja-JP" dirty="0" err="1" smtClean="0">
                <a:sym typeface="Wingdings" pitchFamily="2" charset="2"/>
              </a:rPr>
              <a:t>string</a:t>
            </a:r>
            <a:endParaRPr kumimoji="1" lang="en-US" altLang="ja-JP" dirty="0" smtClean="0">
              <a:sym typeface="Wingdings" pitchFamily="2" charset="2"/>
            </a:endParaRPr>
          </a:p>
          <a:p>
            <a:r>
              <a:rPr lang="en-US" altLang="ja-JP" dirty="0" smtClean="0">
                <a:sym typeface="Wingdings" pitchFamily="2" charset="2"/>
              </a:rPr>
              <a:t>Higher-Order Grammar</a:t>
            </a:r>
          </a:p>
          <a:p>
            <a:r>
              <a:rPr lang="ja-JP" altLang="en-US" dirty="0">
                <a:sym typeface="Wingdings" pitchFamily="2" charset="2"/>
              </a:rPr>
              <a:t>　</a:t>
            </a:r>
            <a:r>
              <a:rPr lang="ja-JP" altLang="en-US" dirty="0" smtClean="0">
                <a:sym typeface="Wingdings" pitchFamily="2" charset="2"/>
              </a:rPr>
              <a:t>　</a:t>
            </a:r>
            <a:r>
              <a:rPr lang="en-US" altLang="ja-JP" dirty="0" smtClean="0">
                <a:sym typeface="Wingdings" pitchFamily="2" charset="2"/>
              </a:rPr>
              <a:t>((string  string)  string)  string  string </a:t>
            </a:r>
            <a:r>
              <a:rPr lang="ja-JP" altLang="en-US" dirty="0" smtClean="0">
                <a:sym typeface="Wingdings" pitchFamily="2" charset="2"/>
              </a:rPr>
              <a:t>みたいな高階規則を考えよう</a:t>
            </a:r>
            <a:endParaRPr lang="en-US" altLang="ja-JP" dirty="0">
              <a:sym typeface="Wingdings" pitchFamily="2" charset="2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Higher-Order Grammar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475656" y="4149080"/>
            <a:ext cx="5400600" cy="23762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TYPE1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TYPE2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begin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end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|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   ::=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|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|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UBE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 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(if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::=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(while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UBE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::=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beginend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TYPE2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PROGRAM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::= 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SS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TYPE1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425134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Towards</a:t>
            </a:r>
            <a:br>
              <a:rPr lang="en-US" altLang="ja-JP" dirty="0"/>
            </a:br>
            <a:r>
              <a:rPr lang="en-US" altLang="ja-JP" dirty="0"/>
              <a:t>Higher-Order Syntax of</a:t>
            </a:r>
            <a:br>
              <a:rPr lang="en-US" altLang="ja-JP" dirty="0"/>
            </a:br>
            <a:r>
              <a:rPr lang="en-US" altLang="ja-JP" dirty="0"/>
              <a:t>C Programming Language</a:t>
            </a:r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3. Formalizing C Syntax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66520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パラメタ渡しを使って、「今宣言された変数の名前」とか「型の名前」とか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持ち回っていけば文脈情報が表現できそうな気がする！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それだけ</a:t>
            </a:r>
            <a:r>
              <a:rPr lang="ja-JP" altLang="en-US" dirty="0" smtClean="0"/>
              <a:t>で難しくても、なんかハイヤーオーダーパワーで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どうにかなりそうな気がする！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期待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13114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（優先順位とか複雑な型とか無視して簡略化）</a:t>
            </a:r>
            <a:endParaRPr kumimoji="1" lang="en-US" altLang="ja-JP" dirty="0" smtClean="0"/>
          </a:p>
          <a:p>
            <a:r>
              <a:rPr lang="ja-JP" altLang="en-US" dirty="0" smtClean="0"/>
              <a:t>「今使える型名と変数名」をパラメタに持たせる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やってみる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95936" y="4365104"/>
            <a:ext cx="4392488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/>
            </a:r>
            <a:br>
              <a:rPr lang="en-US" altLang="ja-JP" b="1" dirty="0">
                <a:latin typeface="Consolas" pitchFamily="49" charset="0"/>
                <a:cs typeface="Consolas" pitchFamily="49" charset="0"/>
              </a:rPr>
            </a:b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endParaRPr lang="en-US" altLang="ja-JP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endParaRPr lang="en-US" altLang="ja-JP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endParaRPr lang="en-US" altLang="ja-JP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altLang="ja-JP" dirty="0">
              <a:solidFill>
                <a:srgbClr val="7030A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67544" y="2348880"/>
            <a:ext cx="3528392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EXPR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::=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TYPE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EXPR</a:t>
            </a:r>
            <a:br>
              <a:rPr lang="en-US" b="1" dirty="0" smtClean="0">
                <a:latin typeface="Consolas" pitchFamily="49" charset="0"/>
                <a:cs typeface="Consolas" pitchFamily="49" charset="0"/>
              </a:rPr>
            </a:b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EXPR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EXPR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VAR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6" name="右矢印 5"/>
          <p:cNvSpPr/>
          <p:nvPr/>
        </p:nvSpPr>
        <p:spPr>
          <a:xfrm rot="2168621">
            <a:off x="3737382" y="3627468"/>
            <a:ext cx="1152128" cy="72008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1932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ja-JP" altLang="en-US" dirty="0"/>
              <a:t>わりと</a:t>
            </a:r>
            <a:r>
              <a:rPr lang="ja-JP" altLang="en-US" dirty="0" smtClean="0"/>
              <a:t>よい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EXPR(  </a:t>
            </a:r>
            <a:r>
              <a:rPr lang="en-US" altLang="ja-JP" dirty="0" err="1" smtClean="0"/>
              <a:t>size_t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ptr</a:t>
            </a:r>
            <a:r>
              <a:rPr lang="en-US" altLang="ja-JP" dirty="0" smtClean="0"/>
              <a:t> | m | a )  </a:t>
            </a:r>
            <a:r>
              <a:rPr lang="ja-JP" altLang="en-US" dirty="0" smtClean="0"/>
              <a:t>は曖昧性無く以下を区別する。</a:t>
            </a:r>
            <a:endParaRPr lang="en-US" altLang="ja-JP" dirty="0" smtClean="0"/>
          </a:p>
          <a:p>
            <a:r>
              <a:rPr kumimoji="1" lang="ja-JP" altLang="en-US" dirty="0"/>
              <a:t>引数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call-by-name </a:t>
            </a:r>
            <a:r>
              <a:rPr kumimoji="1" lang="ja-JP" altLang="en-US" dirty="0" smtClean="0"/>
              <a:t>で解釈</a:t>
            </a:r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やってみる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717432" y="4877503"/>
            <a:ext cx="4104456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n = (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size_t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)*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ptr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965904" y="4869160"/>
            <a:ext cx="3062480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f = (m) * a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79712" y="57332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キャスト式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12160" y="57239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かけ算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2339752" y="2204864"/>
            <a:ext cx="4392488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/>
            </a:r>
            <a:br>
              <a:rPr lang="en-US" altLang="ja-JP" b="1" dirty="0">
                <a:latin typeface="Consolas" pitchFamily="49" charset="0"/>
                <a:cs typeface="Consolas" pitchFamily="49" charset="0"/>
              </a:rPr>
            </a:b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endParaRPr lang="en-US" altLang="ja-JP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endParaRPr lang="en-US" altLang="ja-JP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endParaRPr lang="en-US" altLang="ja-JP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altLang="ja-JP" dirty="0">
              <a:solidFill>
                <a:srgbClr val="7030A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0986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ja-JP" altLang="en-US" dirty="0" smtClean="0"/>
              <a:t>（いろいろ無視して簡略化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宣言の扱い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115616" y="4221088"/>
            <a:ext cx="7560840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err="1" smtClean="0">
                <a:latin typeface="Consolas" pitchFamily="49" charset="0"/>
                <a:cs typeface="Consolas" pitchFamily="49" charset="0"/>
              </a:rPr>
              <a:t>BlockItems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D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Empty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               |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D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b="1" dirty="0" err="1">
                <a:latin typeface="Consolas" pitchFamily="49" charset="0"/>
                <a:cs typeface="Consolas" pitchFamily="49" charset="0"/>
              </a:rPr>
              <a:t>BlockItems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br>
              <a:rPr lang="en-US" altLang="ja-JP" dirty="0">
                <a:latin typeface="Consolas" pitchFamily="49" charset="0"/>
                <a:cs typeface="Consolas" pitchFamily="49" charset="0"/>
              </a:rPr>
            </a:b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            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br>
              <a:rPr lang="en-US" altLang="ja-JP" dirty="0" smtClean="0">
                <a:latin typeface="Consolas" pitchFamily="49" charset="0"/>
                <a:cs typeface="Consolas" pitchFamily="49" charset="0"/>
              </a:rPr>
            </a:b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where 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Empty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::= </a:t>
            </a: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::=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endParaRPr lang="en-US" altLang="ja-JP" dirty="0">
              <a:solidFill>
                <a:srgbClr val="7030A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::=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 x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51520" y="1988840"/>
            <a:ext cx="4752528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BlockItems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::=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 (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BlockItems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::=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TYPE ID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TYPE VAR </a:t>
            </a:r>
            <a:r>
              <a:rPr lang="en-US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::=</a:t>
            </a:r>
            <a:r>
              <a:rPr lang="en-US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EXPR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b="1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右矢印 5"/>
          <p:cNvSpPr/>
          <p:nvPr/>
        </p:nvSpPr>
        <p:spPr>
          <a:xfrm rot="2168621">
            <a:off x="4614529" y="3195421"/>
            <a:ext cx="1152128" cy="72008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5925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変数宣言は、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宣言される変数名</a:t>
            </a:r>
            <a:r>
              <a:rPr kumimoji="1" lang="en-US" altLang="ja-JP" dirty="0" smtClean="0">
                <a:solidFill>
                  <a:srgbClr val="FF0000"/>
                </a:solidFill>
              </a:rPr>
              <a:t>(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cbv</a:t>
            </a:r>
            <a:r>
              <a:rPr kumimoji="1" lang="en-US" altLang="ja-JP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dirty="0" smtClean="0"/>
              <a:t>と、今既にある型名</a:t>
            </a:r>
            <a:r>
              <a:rPr lang="en-US" altLang="ja-JP" dirty="0"/>
              <a:t>(</a:t>
            </a:r>
            <a:r>
              <a:rPr lang="en-US" altLang="ja-JP" dirty="0" err="1"/>
              <a:t>cbn</a:t>
            </a:r>
            <a:r>
              <a:rPr lang="en-US" altLang="ja-JP" dirty="0"/>
              <a:t>) 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変数名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cbn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を受け取って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変数宣言 </a:t>
            </a:r>
            <a:r>
              <a:rPr kumimoji="1" lang="en-US" altLang="ja-JP" dirty="0" smtClean="0"/>
              <a:t>“t x;” </a:t>
            </a:r>
            <a:r>
              <a:rPr lang="ja-JP" altLang="en-US" dirty="0" smtClean="0"/>
              <a:t>を生成して、更新された名前環境を</a:t>
            </a:r>
            <a:r>
              <a:rPr lang="ja-JP" altLang="en-US" dirty="0" smtClean="0">
                <a:solidFill>
                  <a:srgbClr val="FF0000"/>
                </a:solidFill>
              </a:rPr>
              <a:t>継続 </a:t>
            </a:r>
            <a:r>
              <a:rPr lang="en-US" altLang="ja-JP" dirty="0" smtClean="0">
                <a:solidFill>
                  <a:srgbClr val="FF0000"/>
                </a:solidFill>
              </a:rPr>
              <a:t>k </a:t>
            </a:r>
            <a:r>
              <a:rPr lang="ja-JP" altLang="en-US" dirty="0" smtClean="0"/>
              <a:t>に渡す。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型宣言も同様</a:t>
            </a:r>
            <a:r>
              <a:rPr lang="ja-JP" altLang="en-US" dirty="0"/>
              <a:t>。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宣言の扱い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27584" y="1916832"/>
            <a:ext cx="6120680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::=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 x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755576" y="4581128"/>
            <a:ext cx="6408712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::=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5733256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注目</a:t>
            </a:r>
            <a:r>
              <a:rPr lang="ja-JP" altLang="en-US" dirty="0" smtClean="0"/>
              <a:t>ポイント：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cbv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cbn</a:t>
            </a:r>
            <a:r>
              <a:rPr lang="en-US" altLang="ja-JP" dirty="0" smtClean="0"/>
              <a:t> </a:t>
            </a:r>
            <a:r>
              <a:rPr lang="ja-JP" altLang="en-US" dirty="0" smtClean="0"/>
              <a:t>引数、どっちも必要そう。</a:t>
            </a:r>
            <a:endParaRPr lang="en-US" altLang="ja-JP" dirty="0" smtClean="0"/>
          </a:p>
          <a:p>
            <a:r>
              <a:rPr kumimoji="1" lang="ja-JP" altLang="en-US" dirty="0" smtClean="0"/>
              <a:t>　継続渡し形式なのは、趣味で高階関数使いたかっただけで、別に要らないと思います。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45563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3920480"/>
          </a:xfrm>
        </p:spPr>
        <p:txBody>
          <a:bodyPr>
            <a:normAutofit/>
          </a:bodyPr>
          <a:lstStyle/>
          <a:p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ja-JP" altLang="en-US" dirty="0" smtClean="0"/>
              <a:t>面白い論文が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見つからなかった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ので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捏造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538" y="229269"/>
            <a:ext cx="4874950" cy="644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03713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宣言の扱い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83568" y="1268760"/>
            <a:ext cx="7560840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err="1" smtClean="0">
                <a:latin typeface="Consolas" pitchFamily="49" charset="0"/>
                <a:cs typeface="Consolas" pitchFamily="49" charset="0"/>
              </a:rPr>
              <a:t>BlockItems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D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Empty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               |</a:t>
            </a:r>
            <a:r>
              <a:rPr lang="en-US" altLang="ja-JP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D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b="1" dirty="0" err="1">
                <a:latin typeface="Consolas" pitchFamily="49" charset="0"/>
                <a:cs typeface="Consolas" pitchFamily="49" charset="0"/>
              </a:rPr>
              <a:t>BlockItems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br>
              <a:rPr lang="en-US" altLang="ja-JP" dirty="0">
                <a:latin typeface="Consolas" pitchFamily="49" charset="0"/>
                <a:cs typeface="Consolas" pitchFamily="49" charset="0"/>
              </a:rPr>
            </a:b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            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br>
              <a:rPr lang="en-US" altLang="ja-JP" dirty="0" smtClean="0">
                <a:latin typeface="Consolas" pitchFamily="49" charset="0"/>
                <a:cs typeface="Consolas" pitchFamily="49" charset="0"/>
              </a:rPr>
            </a:b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EXPR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where </a:t>
            </a:r>
            <a:r>
              <a:rPr lang="en-US" altLang="ja-JP" b="1" dirty="0">
                <a:latin typeface="Consolas" pitchFamily="49" charset="0"/>
                <a:cs typeface="Consolas" pitchFamily="49" charset="0"/>
              </a:rPr>
              <a:t>Empty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::= </a:t>
            </a: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::=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endParaRPr lang="en-US" altLang="ja-JP" dirty="0">
              <a:solidFill>
                <a:srgbClr val="7030A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::=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 x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v</a:t>
            </a:r>
            <a:r>
              <a:rPr lang="en-US" altLang="ja-JP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051720" y="4509120"/>
            <a:ext cx="5150712" cy="164784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LPCSTR x;</a:t>
            </a:r>
          </a:p>
          <a:p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x y;</a:t>
            </a:r>
          </a:p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(x)*y;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400506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BlockItems</a:t>
            </a:r>
            <a:r>
              <a:rPr kumimoji="1" lang="en-US" altLang="ja-JP" dirty="0" smtClean="0"/>
              <a:t>(LPCSTR, {}) </a:t>
            </a:r>
            <a:r>
              <a:rPr kumimoji="1" lang="ja-JP" altLang="en-US" dirty="0" smtClean="0"/>
              <a:t>が以下を一通りに</a:t>
            </a:r>
            <a:r>
              <a:rPr kumimoji="1" lang="en-US" altLang="ja-JP" dirty="0" smtClean="0"/>
              <a:t>parse</a:t>
            </a:r>
            <a:r>
              <a:rPr kumimoji="1" lang="ja-JP" altLang="en-US" dirty="0" smtClean="0"/>
              <a:t>することが確かめられる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98985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Towards</a:t>
            </a:r>
            <a:br>
              <a:rPr lang="en-US" altLang="ja-JP" dirty="0"/>
            </a:br>
            <a:r>
              <a:rPr lang="en-US" altLang="ja-JP" dirty="0"/>
              <a:t>Higher-Order Syntax of</a:t>
            </a:r>
            <a:br>
              <a:rPr lang="en-US" altLang="ja-JP" dirty="0"/>
            </a:br>
            <a:r>
              <a:rPr lang="en-US" altLang="ja-JP" dirty="0"/>
              <a:t>C Programming Language</a:t>
            </a:r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4. Conflicting Names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7615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これはエラー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これは </a:t>
            </a:r>
            <a:r>
              <a:rPr kumimoji="1" lang="en-US" altLang="ja-JP" dirty="0" smtClean="0"/>
              <a:t>OK 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問題点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907704" y="1484784"/>
            <a:ext cx="2952328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907704" y="3933056"/>
            <a:ext cx="2952328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94202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・ </a:t>
            </a:r>
            <a:r>
              <a:rPr kumimoji="1" lang="en-US" altLang="ja-JP" dirty="0" smtClean="0"/>
              <a:t>inner scope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定義と </a:t>
            </a:r>
            <a:r>
              <a:rPr kumimoji="1" lang="en-US" altLang="ja-JP" dirty="0" smtClean="0"/>
              <a:t>outer scope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定義</a:t>
            </a:r>
            <a:r>
              <a:rPr lang="ja-JP" altLang="en-US" dirty="0"/>
              <a:t>は</a:t>
            </a:r>
            <a:r>
              <a:rPr kumimoji="1" lang="ja-JP" altLang="en-US" dirty="0" smtClean="0"/>
              <a:t>区別する必要がある</a:t>
            </a:r>
            <a:endParaRPr kumimoji="1" lang="en-US" altLang="ja-JP" dirty="0" smtClean="0"/>
          </a:p>
          <a:p>
            <a:r>
              <a:rPr lang="ja-JP" altLang="en-US" dirty="0" smtClean="0"/>
              <a:t>・ </a:t>
            </a:r>
            <a:r>
              <a:rPr lang="en-US" altLang="ja-JP" dirty="0" smtClean="0"/>
              <a:t>inner scope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衝突はエラーにする必要がある</a:t>
            </a:r>
            <a:endParaRPr lang="en-US" altLang="ja-JP" dirty="0" smtClean="0"/>
          </a:p>
          <a:p>
            <a:r>
              <a:rPr kumimoji="1" lang="ja-JP" altLang="en-US" dirty="0" smtClean="0"/>
              <a:t>・ </a:t>
            </a:r>
            <a:r>
              <a:rPr kumimoji="1" lang="en-US" altLang="ja-JP" dirty="0" smtClean="0"/>
              <a:t>outer scope </a:t>
            </a:r>
            <a:r>
              <a:rPr kumimoji="1" lang="ja-JP" altLang="en-US" dirty="0" smtClean="0"/>
              <a:t>との衝突は、外の </a:t>
            </a:r>
            <a:r>
              <a:rPr kumimoji="1" lang="en-US" altLang="ja-JP" dirty="0" smtClean="0"/>
              <a:t>scope </a:t>
            </a:r>
            <a:r>
              <a:rPr kumimoji="1" lang="ja-JP" altLang="en-US" dirty="0" smtClean="0"/>
              <a:t>を「隠す」必要がある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＞ </a:t>
            </a:r>
            <a:r>
              <a:rPr lang="en-US" altLang="ja-JP" dirty="0" smtClean="0"/>
              <a:t>“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x;”</a:t>
            </a:r>
            <a:r>
              <a:rPr lang="ja-JP" altLang="en-US" dirty="0" smtClean="0"/>
              <a:t> より後で </a:t>
            </a:r>
            <a:r>
              <a:rPr lang="en-US" altLang="ja-JP" dirty="0" smtClean="0"/>
              <a:t>x </a:t>
            </a:r>
            <a:r>
              <a:rPr lang="ja-JP" altLang="en-US" dirty="0" smtClean="0"/>
              <a:t>を型名として使うコードは構文エラーにする必要あり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問題点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71600" y="1772816"/>
            <a:ext cx="2952328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427984" y="1772816"/>
            <a:ext cx="2952328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 x;</a:t>
            </a:r>
          </a:p>
          <a:p>
            <a:r>
              <a:rPr lang="en-US" altLang="ja-JP" sz="2400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11414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高階文法パワーでどうにかなるか？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19196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・ </a:t>
            </a:r>
            <a:r>
              <a:rPr lang="en-US" altLang="ja-JP" dirty="0"/>
              <a:t>inner scope </a:t>
            </a:r>
            <a:r>
              <a:rPr lang="ja-JP" altLang="en-US" dirty="0" err="1"/>
              <a:t>での</a:t>
            </a:r>
            <a:r>
              <a:rPr lang="ja-JP" altLang="en-US" dirty="0"/>
              <a:t>定義と </a:t>
            </a:r>
            <a:r>
              <a:rPr lang="en-US" altLang="ja-JP" dirty="0"/>
              <a:t>outer scope </a:t>
            </a:r>
            <a:r>
              <a:rPr lang="ja-JP" altLang="en-US" dirty="0" err="1"/>
              <a:t>での</a:t>
            </a:r>
            <a:r>
              <a:rPr lang="ja-JP" altLang="en-US" dirty="0"/>
              <a:t>定義は区別する必要が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dirty="0" smtClean="0">
                <a:solidFill>
                  <a:srgbClr val="92D050"/>
                </a:solidFill>
              </a:rPr>
              <a:t>　　＞ どうにでもなる</a:t>
            </a:r>
            <a:endParaRPr lang="en-US" altLang="ja-JP" dirty="0" smtClean="0">
              <a:solidFill>
                <a:srgbClr val="92D050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・ </a:t>
            </a:r>
            <a:r>
              <a:rPr lang="en-US" altLang="ja-JP" dirty="0"/>
              <a:t>inner scope </a:t>
            </a:r>
            <a:r>
              <a:rPr lang="ja-JP" altLang="en-US" dirty="0" err="1"/>
              <a:t>での</a:t>
            </a:r>
            <a:r>
              <a:rPr lang="ja-JP" altLang="en-US" dirty="0"/>
              <a:t>衝突はエラーにする必要がある</a:t>
            </a:r>
            <a:endParaRPr lang="en-US" altLang="ja-JP" dirty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　　　＞ 無理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・ </a:t>
            </a:r>
            <a:r>
              <a:rPr lang="en-US" altLang="ja-JP" dirty="0"/>
              <a:t>outer scope </a:t>
            </a:r>
            <a:r>
              <a:rPr lang="ja-JP" altLang="en-US" dirty="0"/>
              <a:t>との衝突は、外の </a:t>
            </a:r>
            <a:r>
              <a:rPr lang="en-US" altLang="ja-JP" dirty="0"/>
              <a:t>scope </a:t>
            </a:r>
            <a:r>
              <a:rPr lang="ja-JP" altLang="en-US" dirty="0"/>
              <a:t>を「隠す」必要がある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　　＞ </a:t>
            </a:r>
            <a:r>
              <a:rPr lang="ja-JP" altLang="en-US" dirty="0" smtClean="0">
                <a:solidFill>
                  <a:srgbClr val="FF0000"/>
                </a:solidFill>
              </a:rPr>
              <a:t>無理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高階文法パワーでどうにかなるか？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64039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Towards</a:t>
            </a:r>
            <a:br>
              <a:rPr lang="en-US" altLang="ja-JP" dirty="0"/>
            </a:br>
            <a:r>
              <a:rPr lang="en-US" altLang="ja-JP" dirty="0"/>
              <a:t>Higher-Order Syntax of</a:t>
            </a:r>
            <a:br>
              <a:rPr lang="en-US" altLang="ja-JP" dirty="0"/>
            </a:br>
            <a:r>
              <a:rPr lang="en-US" altLang="ja-JP" dirty="0"/>
              <a:t>C Programming Language</a:t>
            </a:r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5. Future Work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27994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・ </a:t>
            </a:r>
            <a:r>
              <a:rPr lang="en-US" altLang="ja-JP" dirty="0" smtClean="0"/>
              <a:t>inner scope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衝突はエラーにする必要がある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　　　＞ 無理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・ </a:t>
            </a:r>
            <a:r>
              <a:rPr lang="en-US" altLang="ja-JP" dirty="0"/>
              <a:t>outer scope </a:t>
            </a:r>
            <a:r>
              <a:rPr lang="ja-JP" altLang="en-US" dirty="0"/>
              <a:t>との衝突は、外の </a:t>
            </a:r>
            <a:r>
              <a:rPr lang="en-US" altLang="ja-JP" dirty="0"/>
              <a:t>scope </a:t>
            </a:r>
            <a:r>
              <a:rPr lang="ja-JP" altLang="en-US" dirty="0"/>
              <a:t>を「隠す」必要がある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　　＞ </a:t>
            </a:r>
            <a:r>
              <a:rPr lang="ja-JP" altLang="en-US" dirty="0" smtClean="0">
                <a:solidFill>
                  <a:srgbClr val="FF0000"/>
                </a:solidFill>
              </a:rPr>
              <a:t>無理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高階</a:t>
            </a:r>
            <a:r>
              <a:rPr lang="ja-JP" altLang="en-US" dirty="0"/>
              <a:t>文法</a:t>
            </a:r>
            <a:r>
              <a:rPr lang="ja-JP" altLang="en-US" dirty="0" smtClean="0"/>
              <a:t>でもまだ無理なことがわかりました。</a:t>
            </a:r>
            <a:endParaRPr lang="en-US" altLang="ja-JP" dirty="0" smtClean="0"/>
          </a:p>
          <a:p>
            <a:r>
              <a:rPr kumimoji="1" lang="ja-JP" altLang="en-US" dirty="0" smtClean="0"/>
              <a:t>では、文法へのさらなる拡張として、何が必要か？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60231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en-US" altLang="ja-JP" dirty="0" err="1" smtClean="0"/>
              <a:t>nondeterminism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Foo </a:t>
            </a:r>
            <a:r>
              <a:rPr lang="ja-JP" altLang="en-US" dirty="0" smtClean="0"/>
              <a:t>にマッチするものか </a:t>
            </a:r>
            <a:r>
              <a:rPr lang="en-US" altLang="ja-JP" dirty="0" smtClean="0"/>
              <a:t>Bar </a:t>
            </a:r>
            <a:r>
              <a:rPr lang="ja-JP" altLang="en-US" dirty="0" smtClean="0"/>
              <a:t>にマッチするものか、どっちか</a:t>
            </a:r>
            <a:r>
              <a:rPr lang="en-US" altLang="ja-JP" dirty="0" smtClean="0"/>
              <a:t> 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　　</a:t>
            </a:r>
            <a:r>
              <a:rPr kumimoji="1" lang="en-US" altLang="ja-JP" dirty="0" smtClean="0"/>
              <a:t>CFG </a:t>
            </a:r>
            <a:r>
              <a:rPr kumimoji="1" lang="ja-JP" altLang="en-US" dirty="0" smtClean="0"/>
              <a:t>やその上の高階文法は、非決定性の足し算しかできない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anti-</a:t>
            </a:r>
            <a:r>
              <a:rPr kumimoji="1" lang="en-US" altLang="ja-JP" dirty="0" err="1" smtClean="0"/>
              <a:t>nondeterminism</a:t>
            </a:r>
            <a:endParaRPr kumimoji="1" lang="en-US" altLang="ja-JP" dirty="0" smtClean="0"/>
          </a:p>
          <a:p>
            <a:r>
              <a:rPr lang="ja-JP" altLang="en-US" dirty="0"/>
              <a:t>　　</a:t>
            </a:r>
            <a:r>
              <a:rPr lang="en-US" altLang="ja-JP" dirty="0"/>
              <a:t>Foo </a:t>
            </a:r>
            <a:r>
              <a:rPr lang="ja-JP" altLang="en-US" dirty="0"/>
              <a:t>にマッチする</a:t>
            </a:r>
            <a:r>
              <a:rPr lang="ja-JP" altLang="en-US" dirty="0" smtClean="0"/>
              <a:t>もののうち </a:t>
            </a:r>
            <a:r>
              <a:rPr lang="en-US" altLang="ja-JP" dirty="0" smtClean="0"/>
              <a:t>Bar </a:t>
            </a:r>
            <a:r>
              <a:rPr lang="ja-JP" altLang="en-US" dirty="0"/>
              <a:t>に</a:t>
            </a:r>
            <a:r>
              <a:rPr lang="ja-JP" altLang="en-US" dirty="0" smtClean="0"/>
              <a:t>マッチしないもの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。</a:t>
            </a:r>
            <a:r>
              <a:rPr lang="ja-JP" altLang="en-US" dirty="0" smtClean="0"/>
              <a:t>引き算が必要。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195736" y="2397820"/>
            <a:ext cx="1872208" cy="98727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nsolas" pitchFamily="49" charset="0"/>
                <a:cs typeface="Consolas" pitchFamily="49" charset="0"/>
              </a:rPr>
              <a:t>Foo | Bar</a:t>
            </a:r>
            <a:endParaRPr lang="en-US" b="1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23728" y="5013176"/>
            <a:ext cx="1872208" cy="98727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nsolas" pitchFamily="49" charset="0"/>
                <a:cs typeface="Consolas" pitchFamily="49" charset="0"/>
              </a:rPr>
              <a:t>Foo - Bar</a:t>
            </a:r>
            <a:endParaRPr lang="en-US" b="1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78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ja-JP" altLang="en-US" dirty="0"/>
              <a:t>・ </a:t>
            </a:r>
            <a:r>
              <a:rPr lang="en-US" altLang="ja-JP" dirty="0"/>
              <a:t>inner scope </a:t>
            </a:r>
            <a:r>
              <a:rPr lang="ja-JP" altLang="en-US" dirty="0" err="1"/>
              <a:t>での</a:t>
            </a:r>
            <a:r>
              <a:rPr lang="ja-JP" altLang="en-US" dirty="0"/>
              <a:t>衝突はエラーにする必要がある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　　</a:t>
            </a:r>
            <a:r>
              <a:rPr lang="ja-JP" altLang="en-US" dirty="0" smtClean="0">
                <a:solidFill>
                  <a:srgbClr val="FF0000"/>
                </a:solidFill>
              </a:rPr>
              <a:t>＞</a:t>
            </a:r>
            <a:r>
              <a:rPr lang="ja-JP" altLang="en-US" dirty="0">
                <a:solidFill>
                  <a:srgbClr val="FF0000"/>
                </a:solidFill>
              </a:rPr>
              <a:t>引き算あれば</a:t>
            </a:r>
            <a:r>
              <a:rPr lang="ja-JP" altLang="en-US" dirty="0" smtClean="0">
                <a:solidFill>
                  <a:srgbClr val="FF0000"/>
                </a:solidFill>
              </a:rPr>
              <a:t>できる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・ </a:t>
            </a:r>
            <a:r>
              <a:rPr lang="en-US" altLang="ja-JP" dirty="0"/>
              <a:t>outer scope </a:t>
            </a:r>
            <a:r>
              <a:rPr lang="ja-JP" altLang="en-US" dirty="0"/>
              <a:t>との衝突は、外の </a:t>
            </a:r>
            <a:r>
              <a:rPr lang="en-US" altLang="ja-JP" dirty="0"/>
              <a:t>scope </a:t>
            </a:r>
            <a:r>
              <a:rPr lang="ja-JP" altLang="en-US" dirty="0"/>
              <a:t>を「隠す」必要がある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　　＞ </a:t>
            </a:r>
            <a:r>
              <a:rPr lang="ja-JP" altLang="en-US" dirty="0" smtClean="0">
                <a:solidFill>
                  <a:srgbClr val="FF0000"/>
                </a:solidFill>
              </a:rPr>
              <a:t>引き算あればできる</a:t>
            </a:r>
            <a:endParaRPr lang="en-US" altLang="ja-JP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79512" y="3861048"/>
            <a:ext cx="8784976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ID-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br>
              <a:rPr lang="en-US" altLang="ja-JP" dirty="0">
                <a:latin typeface="Consolas" pitchFamily="49" charset="0"/>
                <a:cs typeface="Consolas" pitchFamily="49" charset="0"/>
              </a:rPr>
            </a:b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                       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 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altLang="ja-JP" dirty="0" smtClean="0">
                <a:latin typeface="Consolas" pitchFamily="49" charset="0"/>
                <a:cs typeface="Consolas" pitchFamily="49" charset="0"/>
              </a:rPr>
            </a:b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::=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err="1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                                      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ov</a:t>
            </a:r>
            <a:r>
              <a:rPr lang="en-US" altLang="ja-JP" b="1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tp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ja-JP" dirty="0">
              <a:solidFill>
                <a:srgbClr val="7030A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VDecl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 ::=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b="1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 </a:t>
            </a: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altLang="ja-JP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                                      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ot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ov</a:t>
            </a:r>
            <a:r>
              <a:rPr lang="en-US" altLang="ja-JP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it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iv</a:t>
            </a:r>
            <a:r>
              <a:rPr lang="en-US" altLang="ja-JP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|</a:t>
            </a:r>
            <a:r>
              <a:rPr lang="en-US" altLang="ja-JP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dirty="0" smtClean="0">
                <a:latin typeface="Consolas" pitchFamily="49" charset="0"/>
                <a:cs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2436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Towards</a:t>
            </a:r>
            <a:br>
              <a:rPr lang="en-US" altLang="ja-JP" dirty="0"/>
            </a:br>
            <a:r>
              <a:rPr lang="en-US" altLang="ja-JP" dirty="0"/>
              <a:t>Higher-Order Syntax of</a:t>
            </a:r>
            <a:br>
              <a:rPr lang="en-US" altLang="ja-JP" dirty="0"/>
            </a:br>
            <a:r>
              <a:rPr lang="en-US" altLang="ja-JP" dirty="0"/>
              <a:t>C Programming Language</a:t>
            </a:r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Introduction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7040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372200" y="5373216"/>
            <a:ext cx="230425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PEG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295636" y="2132856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高階文法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788024" y="4077072"/>
            <a:ext cx="194421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Boolean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259632" y="2780928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Quote</a:t>
            </a:r>
            <a:r>
              <a:rPr lang="ja-JP" altLang="en-US" dirty="0" smtClean="0"/>
              <a:t>マクロ文法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8064" y="285293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引き算的なものが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できる人たち↓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7604" y="3894147"/>
            <a:ext cx="2916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パラメタ渡し</a:t>
            </a:r>
            <a:r>
              <a:rPr kumimoji="1" lang="ja-JP" altLang="en-US" sz="2400" dirty="0" smtClean="0"/>
              <a:t>的なものが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できる人たち↑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409287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このようなものを考えるとよいのではないでしょうか</a:t>
            </a:r>
            <a:r>
              <a:rPr lang="ja-JP" altLang="en-US" dirty="0" smtClean="0"/>
              <a:t>！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最終結論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735796" y="2640453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高階文法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2699792" y="4221088"/>
            <a:ext cx="223224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Quote</a:t>
            </a:r>
            <a:r>
              <a:rPr lang="ja-JP" altLang="en-US" dirty="0" smtClean="0"/>
              <a:t>マクロ文法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3851920" y="2640453"/>
            <a:ext cx="230425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PEG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139952" y="4221088"/>
            <a:ext cx="194421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Boolean</a:t>
            </a:r>
            <a:r>
              <a:rPr kumimoji="1" lang="ja-JP" altLang="en-US" dirty="0" smtClean="0"/>
              <a:t>文法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5733256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i="1" dirty="0" smtClean="0">
                <a:solidFill>
                  <a:schemeClr val="tx1">
                    <a:lumMod val="65000"/>
                  </a:schemeClr>
                </a:solidFill>
              </a:rPr>
              <a:t>注意：</a:t>
            </a:r>
            <a:endParaRPr lang="en-US" altLang="ja-JP" i="1" dirty="0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ja-JP" altLang="en-US" i="1" dirty="0">
                <a:solidFill>
                  <a:schemeClr val="tx1">
                    <a:lumMod val="65000"/>
                  </a:schemeClr>
                </a:solidFill>
              </a:rPr>
              <a:t>　</a:t>
            </a:r>
            <a:r>
              <a:rPr lang="ja-JP" altLang="en-US" i="1" dirty="0" smtClean="0">
                <a:solidFill>
                  <a:schemeClr val="tx1">
                    <a:lumMod val="65000"/>
                  </a:schemeClr>
                </a:solidFill>
              </a:rPr>
              <a:t>引き算的なもの入りの文法の意味論を綺麗に定めるのは</a:t>
            </a:r>
            <a:r>
              <a:rPr lang="ja-JP" altLang="en-US" i="1" dirty="0">
                <a:solidFill>
                  <a:schemeClr val="tx1">
                    <a:lumMod val="65000"/>
                  </a:schemeClr>
                </a:solidFill>
              </a:rPr>
              <a:t>難しい</a:t>
            </a:r>
            <a:r>
              <a:rPr lang="ja-JP" altLang="en-US" i="1" dirty="0" smtClean="0">
                <a:solidFill>
                  <a:schemeClr val="tx1">
                    <a:lumMod val="65000"/>
                  </a:schemeClr>
                </a:solidFill>
              </a:rPr>
              <a:t>の</a:t>
            </a:r>
            <a:r>
              <a:rPr lang="ja-JP" altLang="en-US" i="1" dirty="0">
                <a:solidFill>
                  <a:schemeClr val="tx1">
                    <a:lumMod val="65000"/>
                  </a:schemeClr>
                </a:solidFill>
              </a:rPr>
              <a:t>で</a:t>
            </a:r>
            <a:r>
              <a:rPr lang="ja-JP" altLang="en-US" i="1" dirty="0" smtClean="0">
                <a:solidFill>
                  <a:schemeClr val="tx1">
                    <a:lumMod val="65000"/>
                  </a:schemeClr>
                </a:solidFill>
              </a:rPr>
              <a:t>、</a:t>
            </a:r>
            <a:r>
              <a:rPr lang="en-US" altLang="ja-JP" i="1" dirty="0" smtClean="0">
                <a:solidFill>
                  <a:schemeClr val="tx1">
                    <a:lumMod val="65000"/>
                  </a:schemeClr>
                </a:solidFill>
              </a:rPr>
              <a:t/>
            </a:r>
            <a:br>
              <a:rPr lang="en-US" altLang="ja-JP" i="1" dirty="0" smtClean="0">
                <a:solidFill>
                  <a:schemeClr val="tx1">
                    <a:lumMod val="65000"/>
                  </a:schemeClr>
                </a:solidFill>
              </a:rPr>
            </a:br>
            <a:r>
              <a:rPr lang="ja-JP" altLang="en-US" i="1" dirty="0" smtClean="0">
                <a:solidFill>
                  <a:schemeClr val="tx1">
                    <a:lumMod val="65000"/>
                  </a:schemeClr>
                </a:solidFill>
              </a:rPr>
              <a:t>　うかつにやるとチューリング完全な言語で書くのと何もかわらなくなってしまいます。注意。</a:t>
            </a:r>
            <a:endParaRPr kumimoji="1" lang="ja-JP" altLang="en-US" i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8158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2426" y="3068314"/>
            <a:ext cx="5299694" cy="1368798"/>
          </a:xfrm>
        </p:spPr>
        <p:txBody>
          <a:bodyPr/>
          <a:lstStyle/>
          <a:p>
            <a:pPr latinLnBrk="1"/>
            <a:r>
              <a:rPr lang="ja-JP" altLang="en-US" b="1" i="0" dirty="0" smtClean="0"/>
              <a:t>次回予告</a:t>
            </a:r>
            <a:endParaRPr lang="ja-JP" altLang="en-US" b="1" i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426" y="457200"/>
            <a:ext cx="8252022" cy="2438399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Towards</a:t>
            </a:r>
            <a:br>
              <a:rPr kumimoji="1" lang="en-US" altLang="ja-JP" dirty="0" smtClean="0"/>
            </a:br>
            <a:r>
              <a:rPr kumimoji="1" lang="en-US" altLang="ja-JP" dirty="0" smtClean="0"/>
              <a:t>Higher-Order Syntax of</a:t>
            </a:r>
            <a:br>
              <a:rPr kumimoji="1" lang="en-US" altLang="ja-JP" dirty="0" smtClean="0"/>
            </a:br>
            <a:r>
              <a:rPr kumimoji="1" lang="en-US" altLang="ja-JP" dirty="0" smtClean="0"/>
              <a:t>C</a:t>
            </a:r>
            <a:r>
              <a:rPr kumimoji="1" lang="en-US" altLang="ja-JP" dirty="0" smtClean="0">
                <a:solidFill>
                  <a:srgbClr val="FFFF00"/>
                </a:solidFill>
              </a:rPr>
              <a:t>++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4128" y="47878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発表者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kinaba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541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なぜか。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468046" cy="10668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文法は文脈自由ではないと言われる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73416" y="2069191"/>
            <a:ext cx="2486415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FILE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kumimoji="1" lang="en-US" altLang="ja-JP" sz="3200" b="1" dirty="0" err="1" smtClean="0">
                <a:latin typeface="Consolas" pitchFamily="49" charset="0"/>
                <a:cs typeface="Consolas" pitchFamily="49" charset="0"/>
              </a:rPr>
              <a:t>fp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7713" y="2069191"/>
            <a:ext cx="3638543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width * height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39552" y="3221319"/>
            <a:ext cx="4104456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n = (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size_t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)*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ptr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788024" y="3212976"/>
            <a:ext cx="3062480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f = (m) * a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39552" y="4437112"/>
            <a:ext cx="4248472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strdup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(*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ja-JP" sz="3200" b="1" smtClean="0">
                <a:latin typeface="Consolas" pitchFamily="49" charset="0"/>
                <a:cs typeface="Consolas" pitchFamily="49" charset="0"/>
              </a:rPr>
              <a:t>)[9];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932040" y="4445455"/>
            <a:ext cx="3888432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byte (*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bufs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)[9];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37411" y="5589240"/>
            <a:ext cx="2558424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puts(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275856" y="5589240"/>
            <a:ext cx="3062480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clock_t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(t);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2518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539496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C++ </a:t>
            </a:r>
            <a:r>
              <a:rPr kumimoji="1" lang="ja-JP" altLang="en-US" dirty="0" smtClean="0"/>
              <a:t>は、</a:t>
            </a:r>
            <a:r>
              <a:rPr kumimoji="1" lang="ja-JP" altLang="en-US" dirty="0" smtClean="0">
                <a:solidFill>
                  <a:srgbClr val="FFFF00"/>
                </a:solidFill>
              </a:rPr>
              <a:t>どれだけ文脈情報を持っていても</a:t>
            </a:r>
            <a:r>
              <a:rPr kumimoji="1" lang="ja-JP" altLang="en-US" dirty="0" smtClean="0"/>
              <a:t>、</a:t>
            </a:r>
            <a:r>
              <a:rPr kumimoji="1" lang="ja-JP" altLang="en-US" dirty="0" smtClean="0">
                <a:solidFill>
                  <a:srgbClr val="92D050"/>
                </a:solidFill>
              </a:rPr>
              <a:t>上から順には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parse </a:t>
            </a:r>
            <a:r>
              <a:rPr kumimoji="1" lang="ja-JP" altLang="en-US" dirty="0" smtClean="0"/>
              <a:t>できない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曖昧性の問題は </a:t>
            </a: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と本質的にはほぼ同じ（優先度付き非決定性で書けそう）</a:t>
            </a:r>
            <a:endParaRPr kumimoji="1" lang="en-US" altLang="ja-JP" dirty="0" smtClean="0"/>
          </a:p>
          <a:p>
            <a:r>
              <a:rPr lang="en-US" altLang="ja-JP" dirty="0" smtClean="0"/>
              <a:t>template </a:t>
            </a:r>
            <a:r>
              <a:rPr lang="ja-JP" altLang="en-US" dirty="0"/>
              <a:t>に</a:t>
            </a:r>
            <a:r>
              <a:rPr lang="ja-JP" altLang="en-US" dirty="0" smtClean="0"/>
              <a:t>よる複雑化は、まあどうにかなる。</a:t>
            </a:r>
            <a:endParaRPr lang="en-US" altLang="ja-JP" dirty="0" smtClean="0"/>
          </a:p>
          <a:p>
            <a:r>
              <a:rPr kumimoji="1" lang="ja-JP" altLang="en-US" dirty="0"/>
              <a:t>の</a:t>
            </a:r>
            <a:r>
              <a:rPr kumimoji="1" lang="ja-JP" altLang="en-US" dirty="0" smtClean="0"/>
              <a:t>で、根本問題は上のパターンだと思われる。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そんなものは大した問題ではない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860032" y="1948819"/>
            <a:ext cx="4104456" cy="33843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class Foo {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Foo() {</a:t>
            </a:r>
          </a:p>
          <a:p>
            <a:r>
              <a:rPr lang="en-US" altLang="ja-JP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 hello * world;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8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hello;</a:t>
            </a: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8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world;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};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51520" y="1916832"/>
            <a:ext cx="4536504" cy="34163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class Foo {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Foo() {</a:t>
            </a:r>
          </a:p>
          <a:p>
            <a:r>
              <a:rPr lang="en-US" altLang="ja-JP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 hello * world;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800" b="1" dirty="0" err="1" smtClean="0">
                <a:latin typeface="Consolas" pitchFamily="49" charset="0"/>
                <a:cs typeface="Consolas" pitchFamily="49" charset="0"/>
              </a:rPr>
              <a:t>typedef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hello;</a:t>
            </a: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8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 world;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b="1" dirty="0" smtClean="0">
                <a:latin typeface="Consolas" pitchFamily="49" charset="0"/>
                <a:cs typeface="Consolas" pitchFamily="49" charset="0"/>
              </a:rPr>
              <a:t>};</a:t>
            </a:r>
            <a:endParaRPr lang="en-US" altLang="ja-JP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521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Towards C++ Parsing by </a:t>
            </a:r>
            <a:endParaRPr kumimoji="1" lang="en-US" altLang="ja-JP" dirty="0" smtClean="0"/>
          </a:p>
          <a:p>
            <a:r>
              <a:rPr lang="en-US" altLang="ja-JP" sz="2800" dirty="0" smtClean="0"/>
              <a:t>Higher-Order-Delimited-Continuation PEG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お楽しみに（？）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次回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06968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なぜか。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の文法は文脈自由ではないと言われる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39268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なぜか。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の文法は文脈自由ではないと言われる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73416" y="2069191"/>
            <a:ext cx="2486415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FILE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kumimoji="1" lang="en-US" altLang="ja-JP" sz="3200" b="1" dirty="0" err="1" smtClean="0">
                <a:latin typeface="Consolas" pitchFamily="49" charset="0"/>
                <a:cs typeface="Consolas" pitchFamily="49" charset="0"/>
              </a:rPr>
              <a:t>fp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7713" y="2069191"/>
            <a:ext cx="3638543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width * height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39552" y="3221319"/>
            <a:ext cx="4104456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n = (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size_t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)*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ptr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788024" y="3212976"/>
            <a:ext cx="3062480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f = (m) * a</a:t>
            </a:r>
            <a:r>
              <a:rPr kumimoji="1"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39552" y="4437112"/>
            <a:ext cx="4248472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strdup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(*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ja-JP" sz="3200" b="1" smtClean="0">
                <a:latin typeface="Consolas" pitchFamily="49" charset="0"/>
                <a:cs typeface="Consolas" pitchFamily="49" charset="0"/>
              </a:rPr>
              <a:t>)[9];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932040" y="4445455"/>
            <a:ext cx="3888432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byte (*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bufs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)[9];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37411" y="5589240"/>
            <a:ext cx="2558424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puts(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275856" y="5589240"/>
            <a:ext cx="3062480" cy="7837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</a:rPr>
              <a:t>clock_t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 (t);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0070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>
          <a:xfrm>
            <a:off x="352426" y="404664"/>
            <a:ext cx="8396038" cy="360040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すごくどうでもい</a:t>
            </a:r>
            <a:r>
              <a:rPr kumimoji="1" lang="ja-JP" altLang="en-US" dirty="0" smtClean="0"/>
              <a:t>いんですけど、いろいろ面白いですね。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485435" y="4373447"/>
            <a:ext cx="2952328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(a(*)(b))*c;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88891" y="1082889"/>
            <a:ext cx="2088232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(a)*b*c;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88891" y="1894882"/>
            <a:ext cx="2124236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(a*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b*c;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88891" y="2678627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(a*b)*c;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88891" y="3462372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(a*b*c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88891" y="5029862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a(*b)*c;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88891" y="5813607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a(*b*c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974796" y="1101299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a*(b)*c;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009947" y="1894882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a*(b*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039190" y="2674979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a*(b*c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039190" y="4246116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a*b(*c);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059832" y="5002415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a*b*</a:t>
            </a:r>
            <a:r>
              <a:rPr lang="en-US" altLang="ja-JP" sz="32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c);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467194" y="2717263"/>
            <a:ext cx="2664296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a(*b)(*c);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467194" y="1920979"/>
            <a:ext cx="2664296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(a*)b(*c);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88891" y="4246117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a()*b*c;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039190" y="3462372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a*b()*c;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059832" y="5786160"/>
            <a:ext cx="2160240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a*b*c();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67194" y="1137234"/>
            <a:ext cx="2664296" cy="7837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b="1" dirty="0" smtClean="0">
                <a:latin typeface="Consolas" pitchFamily="49" charset="0"/>
                <a:cs typeface="Consolas" pitchFamily="49" charset="0"/>
              </a:rPr>
              <a:t>(a*)(b*)c;</a:t>
            </a:r>
            <a:endParaRPr kumimoji="1" lang="ja-JP" altLang="en-US" sz="32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コンテンツ プレースホルダー 1"/>
          <p:cNvSpPr txBox="1">
            <a:spLocks/>
          </p:cNvSpPr>
          <p:nvPr/>
        </p:nvSpPr>
        <p:spPr>
          <a:xfrm>
            <a:off x="5456738" y="5913062"/>
            <a:ext cx="3579758" cy="756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 kumimoji="1" sz="1800" b="0" i="0" kern="1200" cap="none" spc="30" baseline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-1714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2pPr>
            <a:lvl3pPr marL="344488" indent="-1651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3pPr>
            <a:lvl4pPr marL="517525" indent="-1698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4pPr>
            <a:lvl5pPr marL="688975" indent="-173038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5pPr>
            <a:lvl6pPr marL="8686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58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817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クイズ：</a:t>
            </a:r>
            <a:r>
              <a:rPr lang="en-US" altLang="ja-JP" dirty="0" smtClean="0"/>
              <a:t>a*b*c; </a:t>
            </a:r>
            <a:r>
              <a:rPr lang="ja-JP" altLang="en-US" dirty="0" smtClean="0"/>
              <a:t>に括弧を入れて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宣言文をつくることはできるか</a:t>
            </a:r>
            <a:r>
              <a:rPr lang="ja-JP" altLang="en-US" dirty="0"/>
              <a:t>？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6799342" y="3645024"/>
            <a:ext cx="0" cy="601093"/>
          </a:xfrm>
          <a:prstGeom prst="line">
            <a:avLst/>
          </a:prstGeom>
          <a:ln w="127000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781579" y="5229200"/>
            <a:ext cx="0" cy="601093"/>
          </a:xfrm>
          <a:prstGeom prst="line">
            <a:avLst/>
          </a:prstGeom>
          <a:ln w="127000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8706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根本原因は、型名 と 変数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関数名 が 文脈情報を持ってないと区別できないこと。</a:t>
            </a:r>
            <a:endParaRPr kumimoji="1" lang="en-US" altLang="ja-JP" dirty="0" smtClean="0"/>
          </a:p>
          <a:p>
            <a:r>
              <a:rPr lang="en-US" altLang="ja-JP" dirty="0" smtClean="0"/>
              <a:t>cf.</a:t>
            </a:r>
          </a:p>
          <a:p>
            <a:r>
              <a:rPr lang="ja-JP" altLang="en-US" dirty="0" smtClean="0"/>
              <a:t>　　</a:t>
            </a:r>
            <a:r>
              <a:rPr lang="en-US" altLang="ja-JP" dirty="0" err="1" smtClean="0"/>
              <a:t>goto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のラベル名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err="1" smtClean="0"/>
              <a:t>struct</a:t>
            </a:r>
            <a:r>
              <a:rPr lang="en-US" altLang="ja-JP" dirty="0" smtClean="0"/>
              <a:t> </a:t>
            </a:r>
            <a:r>
              <a:rPr kumimoji="1" lang="ja-JP" altLang="en-US" dirty="0" smtClean="0"/>
              <a:t>や</a:t>
            </a:r>
            <a:r>
              <a:rPr lang="en-US" altLang="ja-JP" dirty="0"/>
              <a:t> </a:t>
            </a:r>
            <a:r>
              <a:rPr lang="en-US" altLang="ja-JP" dirty="0" err="1" smtClean="0"/>
              <a:t>enum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の名前</a:t>
            </a:r>
            <a:endParaRPr lang="en-US" altLang="ja-JP" dirty="0" smtClean="0"/>
          </a:p>
          <a:p>
            <a:r>
              <a:rPr kumimoji="1" lang="ja-JP" altLang="en-US" dirty="0" smtClean="0"/>
              <a:t>　　は文法的に区別できる。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</a:t>
            </a:r>
            <a:r>
              <a:rPr lang="ja-JP" altLang="en-US" dirty="0"/>
              <a:t>の文法は文脈自由ではないと言われる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06371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lang="ja-JP" altLang="en-US" dirty="0"/>
              <a:t>文脈自由</a:t>
            </a:r>
            <a:r>
              <a:rPr lang="ja-JP" altLang="en-US" dirty="0" smtClean="0"/>
              <a:t>じゃ</a:t>
            </a:r>
            <a:r>
              <a:rPr lang="ja-JP" altLang="en-US" dirty="0"/>
              <a:t>ない</a:t>
            </a:r>
            <a:r>
              <a:rPr lang="ja-JP" altLang="en-US" dirty="0" smtClean="0"/>
              <a:t>なら、</a:t>
            </a:r>
            <a:r>
              <a:rPr lang="en-US" altLang="ja-JP" dirty="0" smtClean="0">
                <a:solidFill>
                  <a:srgbClr val="FFFF00"/>
                </a:solidFill>
              </a:rPr>
              <a:t>BNF</a:t>
            </a:r>
            <a:r>
              <a:rPr lang="ja-JP" altLang="en-US" dirty="0" smtClean="0">
                <a:solidFill>
                  <a:srgbClr val="FFFF00"/>
                </a:solidFill>
              </a:rPr>
              <a:t>より強力な</a:t>
            </a:r>
            <a:r>
              <a:rPr kumimoji="1" lang="ja-JP" altLang="en-US" dirty="0" smtClean="0">
                <a:solidFill>
                  <a:srgbClr val="FFFF00"/>
                </a:solidFill>
              </a:rPr>
              <a:t>文法記述言語</a:t>
            </a:r>
            <a:r>
              <a:rPr kumimoji="1" lang="ja-JP" altLang="en-US" dirty="0" smtClean="0"/>
              <a:t>で書けばいいじゃない！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</a:t>
            </a:r>
            <a:r>
              <a:rPr lang="ja-JP" altLang="en-US" dirty="0"/>
              <a:t>の文法は文脈自由ではないと言われる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05206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ユーザー定義 1">
      <a:majorFont>
        <a:latin typeface="Corbel"/>
        <a:ea typeface="Meiryo UI"/>
        <a:cs typeface=""/>
      </a:majorFont>
      <a:minorFont>
        <a:latin typeface="Corbel"/>
        <a:ea typeface="Meiryo UI"/>
        <a:cs typeface="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TC101790491[[fn=光と影]]</Template>
  <TotalTime>463</TotalTime>
  <Words>1562</Words>
  <Application>Microsoft Office PowerPoint</Application>
  <PresentationFormat>画面に合わせる (4:3)</PresentationFormat>
  <Paragraphs>414</Paragraphs>
  <Slides>45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46" baseType="lpstr">
      <vt:lpstr>Mylar</vt:lpstr>
      <vt:lpstr>Towards Higher-Order Syntax of C Programming Language</vt:lpstr>
      <vt:lpstr>PowerPoint プレゼンテーション</vt:lpstr>
      <vt:lpstr> 面白い論文が 見つからなかった ので 捏造</vt:lpstr>
      <vt:lpstr>1. Introduction</vt:lpstr>
      <vt:lpstr>Cの文法は文脈自由ではないと言われる</vt:lpstr>
      <vt:lpstr>Cの文法は文脈自由ではないと言われる</vt:lpstr>
      <vt:lpstr>PowerPoint プレゼンテーション</vt:lpstr>
      <vt:lpstr>Cの文法は文脈自由ではないと言われる</vt:lpstr>
      <vt:lpstr>Cの文法は文脈自由ではないと言われる</vt:lpstr>
      <vt:lpstr>Cの文法は文脈自由ではないと言われる</vt:lpstr>
      <vt:lpstr>Cの文法は文脈自由ではないと言われる</vt:lpstr>
      <vt:lpstr>チューリング完全脳の恐怖</vt:lpstr>
      <vt:lpstr>他色々</vt:lpstr>
      <vt:lpstr>他色々</vt:lpstr>
      <vt:lpstr>この辺なら書けるはずだけど 人類には難しい</vt:lpstr>
      <vt:lpstr>PowerPoint プレゼンテーション</vt:lpstr>
      <vt:lpstr>PowerPoint プレゼンテーション</vt:lpstr>
      <vt:lpstr>Q. その前に、なぜ強力すぎる 文法記述言語ではいけないのか</vt:lpstr>
      <vt:lpstr>PowerPoint プレゼンテーション</vt:lpstr>
      <vt:lpstr>2. Preliminaries </vt:lpstr>
      <vt:lpstr>Macro Grammar [Fischer 68] とは</vt:lpstr>
      <vt:lpstr>Macro Grammar [Fischer 68] とは</vt:lpstr>
      <vt:lpstr>Higher-Order Grammar</vt:lpstr>
      <vt:lpstr>3. Formalizing C Syntax</vt:lpstr>
      <vt:lpstr>期待</vt:lpstr>
      <vt:lpstr>やってみる</vt:lpstr>
      <vt:lpstr>やってみる</vt:lpstr>
      <vt:lpstr>宣言の扱い</vt:lpstr>
      <vt:lpstr>宣言の扱い</vt:lpstr>
      <vt:lpstr>宣言の扱い</vt:lpstr>
      <vt:lpstr>4. Conflicting Names</vt:lpstr>
      <vt:lpstr>問題点</vt:lpstr>
      <vt:lpstr>問題点</vt:lpstr>
      <vt:lpstr>高階文法パワーでどうにかなるか？</vt:lpstr>
      <vt:lpstr>高階文法パワーでどうにかなるか？</vt:lpstr>
      <vt:lpstr>5. Future Work</vt:lpstr>
      <vt:lpstr>結論</vt:lpstr>
      <vt:lpstr>提案</vt:lpstr>
      <vt:lpstr>提案</vt:lpstr>
      <vt:lpstr>提案</vt:lpstr>
      <vt:lpstr>最終結論</vt:lpstr>
      <vt:lpstr>Towards Higher-Order Syntax of C++</vt:lpstr>
      <vt:lpstr>C++の文法は文脈自由ではないと言われる</vt:lpstr>
      <vt:lpstr>そんなものは大した問題ではない</vt:lpstr>
      <vt:lpstr>次回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C-Language Syntax in Higher-Order Grammar</dc:title>
  <dc:creator>kinaba</dc:creator>
  <cp:lastModifiedBy>kinaba</cp:lastModifiedBy>
  <cp:revision>159</cp:revision>
  <dcterms:created xsi:type="dcterms:W3CDTF">2011-09-23T09:30:42Z</dcterms:created>
  <dcterms:modified xsi:type="dcterms:W3CDTF">2011-10-01T15:11:00Z</dcterms:modified>
</cp:coreProperties>
</file>