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1"/>
  </p:notesMasterIdLst>
  <p:sldIdLst>
    <p:sldId id="256" r:id="rId2"/>
    <p:sldId id="257" r:id="rId3"/>
    <p:sldId id="258" r:id="rId4"/>
    <p:sldId id="261" r:id="rId5"/>
    <p:sldId id="259" r:id="rId6"/>
    <p:sldId id="266" r:id="rId7"/>
    <p:sldId id="265" r:id="rId8"/>
    <p:sldId id="260" r:id="rId9"/>
    <p:sldId id="269" r:id="rId10"/>
    <p:sldId id="272" r:id="rId11"/>
    <p:sldId id="262" r:id="rId12"/>
    <p:sldId id="263" r:id="rId13"/>
    <p:sldId id="270" r:id="rId14"/>
    <p:sldId id="271" r:id="rId15"/>
    <p:sldId id="264" r:id="rId16"/>
    <p:sldId id="273" r:id="rId17"/>
    <p:sldId id="267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  <a:srgbClr val="FDC0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4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B4DBF-D515-40E1-82D9-F52B57EA0899}" type="datetimeFigureOut">
              <a:rPr kumimoji="1" lang="ja-JP" altLang="en-US" smtClean="0"/>
              <a:pPr/>
              <a:t>2010/8/9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FE76-2BFA-44CD-A51D-B824F04E96D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57FE76-2BFA-44CD-A51D-B824F04E96D1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57FE76-2BFA-44CD-A51D-B824F04E96D1}" type="slidenum">
              <a:rPr kumimoji="1" lang="ja-JP" altLang="en-US" smtClean="0"/>
              <a:pPr/>
              <a:t>23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1339" y="1268413"/>
            <a:ext cx="8241323" cy="1441450"/>
          </a:xfrm>
        </p:spPr>
        <p:txBody>
          <a:bodyPr/>
          <a:lstStyle>
            <a:lvl1pPr>
              <a:defRPr>
                <a:solidFill>
                  <a:srgbClr val="587E3E"/>
                </a:solidFill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1339" y="3213101"/>
            <a:ext cx="8241323" cy="18716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2010/8/9</a:t>
            </a:fld>
            <a:endParaRPr kumimoji="1" lang="ja-JP" alt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976197" y="6245225"/>
            <a:ext cx="3323492" cy="476250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65681" y="6245225"/>
            <a:ext cx="1926980" cy="476250"/>
          </a:xfrm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2010/8/9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66389" y="490539"/>
            <a:ext cx="1994388" cy="56356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83224" y="490539"/>
            <a:ext cx="5842489" cy="56356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2010/8/9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2010/8/9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2010/8/9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83224" y="1700213"/>
            <a:ext cx="3918438" cy="4425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9" y="1700213"/>
            <a:ext cx="3918438" cy="4425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2010/8/9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2010/8/9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2010/8/9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2010/8/9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2010/8/9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2010/8/9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83223" y="490539"/>
            <a:ext cx="7977554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3223" y="1700213"/>
            <a:ext cx="7977554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2010/8/9</a:t>
            </a:fld>
            <a:endParaRPr kumimoji="1" lang="ja-JP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1012" y="6245225"/>
            <a:ext cx="28575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kumimoji="1" lang="ja-JP" altLang="en-US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9312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4C6D35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4C6D35"/>
          </a:solidFill>
          <a:latin typeface="ＭＳ Ｐ明朝" charset="-128"/>
          <a:ea typeface="ＭＳ Ｐ明朝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4C6D35"/>
          </a:solidFill>
          <a:latin typeface="ＭＳ Ｐ明朝" charset="-128"/>
          <a:ea typeface="ＭＳ Ｐ明朝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4C6D35"/>
          </a:solidFill>
          <a:latin typeface="ＭＳ Ｐ明朝" charset="-128"/>
          <a:ea typeface="ＭＳ Ｐ明朝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4C6D35"/>
          </a:solidFill>
          <a:latin typeface="ＭＳ Ｐ明朝" charset="-128"/>
          <a:ea typeface="ＭＳ Ｐ明朝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4C6D35"/>
          </a:solidFill>
          <a:latin typeface="ＭＳ Ｐ明朝" charset="-128"/>
          <a:ea typeface="ＭＳ Ｐ明朝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4C6D35"/>
          </a:solidFill>
          <a:latin typeface="ＭＳ Ｐ明朝" charset="-128"/>
          <a:ea typeface="ＭＳ Ｐ明朝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4C6D35"/>
          </a:solidFill>
          <a:latin typeface="ＭＳ Ｐ明朝" charset="-128"/>
          <a:ea typeface="ＭＳ Ｐ明朝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>
          <a:solidFill>
            <a:srgbClr val="4C6D35"/>
          </a:solidFill>
          <a:latin typeface="ＭＳ Ｐ明朝" charset="-128"/>
          <a:ea typeface="ＭＳ Ｐ明朝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witdoc.com/c/xrwhnm" TargetMode="External"/><Relationship Id="rId2" Type="http://schemas.openxmlformats.org/officeDocument/2006/relationships/hyperlink" Target="mailto:kinaba@nii.ac.jp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z="6600" b="1" dirty="0" smtClean="0"/>
              <a:t>IRP</a:t>
            </a:r>
            <a:r>
              <a:rPr kumimoji="1" lang="ja-JP" altLang="en-US" sz="6600" b="1" dirty="0" smtClean="0"/>
              <a:t>∩</a:t>
            </a:r>
            <a:r>
              <a:rPr kumimoji="1" lang="en-US" altLang="ja-JP" sz="6600" b="1" dirty="0" smtClean="0"/>
              <a:t>LSI is not RE</a:t>
            </a:r>
            <a:endParaRPr kumimoji="1" lang="ja-JP" altLang="en-US" sz="66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1339" y="4653136"/>
            <a:ext cx="8241323" cy="1704822"/>
          </a:xfrm>
        </p:spPr>
        <p:txBody>
          <a:bodyPr/>
          <a:lstStyle/>
          <a:p>
            <a:pPr algn="r"/>
            <a:r>
              <a:rPr lang="en-US" altLang="ja-JP" sz="2400" dirty="0" smtClean="0"/>
              <a:t>presentation </a:t>
            </a:r>
            <a:r>
              <a:rPr lang="en-US" altLang="ja-JP" sz="2400" dirty="0" smtClean="0"/>
              <a:t>by </a:t>
            </a:r>
            <a:r>
              <a:rPr kumimoji="1" lang="en-US" altLang="ja-JP" sz="2400" dirty="0" smtClean="0"/>
              <a:t>Kazuhiro Inaba (NII, </a:t>
            </a:r>
            <a:r>
              <a:rPr lang="en-US" altLang="ja-JP" sz="2400" dirty="0" smtClean="0">
                <a:hlinkClick r:id="rId2"/>
              </a:rPr>
              <a:t>kinaba@nii.ac.jp</a:t>
            </a:r>
            <a:r>
              <a:rPr kumimoji="1" lang="en-US" altLang="ja-JP" sz="2400" dirty="0" smtClean="0"/>
              <a:t>)</a:t>
            </a:r>
            <a:r>
              <a:rPr lang="en-US" altLang="ja-JP" sz="2400" dirty="0" smtClean="0"/>
              <a:t> </a:t>
            </a:r>
            <a:endParaRPr kumimoji="1" lang="en-US" altLang="ja-JP" sz="3600" dirty="0"/>
          </a:p>
          <a:p>
            <a:pPr algn="r"/>
            <a:r>
              <a:rPr lang="en-US" altLang="ja-JP" sz="3600" dirty="0" smtClean="0"/>
              <a:t>IPL-Group Seminar</a:t>
            </a:r>
            <a:br>
              <a:rPr lang="en-US" altLang="ja-JP" sz="3600" dirty="0" smtClean="0"/>
            </a:br>
            <a:r>
              <a:rPr lang="en-US" altLang="ja-JP" sz="3600" dirty="0" smtClean="0"/>
              <a:t> May 25, 2010</a:t>
            </a:r>
            <a:endParaRPr kumimoji="1" lang="en-US" altLang="ja-JP" sz="3600" dirty="0" smtClean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 bwMode="auto">
          <a:xfrm>
            <a:off x="603739" y="2564904"/>
            <a:ext cx="8241323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642D"/>
                </a:solidFill>
                <a:latin typeface="+mj-lt"/>
              </a:rPr>
              <a:t>( Introduction of the manuscript:</a:t>
            </a:r>
            <a:br>
              <a:rPr lang="en-US" sz="2400" b="1" dirty="0" smtClean="0">
                <a:solidFill>
                  <a:srgbClr val="00642D"/>
                </a:solidFill>
                <a:latin typeface="+mj-lt"/>
              </a:rPr>
            </a:br>
            <a:r>
              <a:rPr lang="en-US" sz="2400" b="1" dirty="0" smtClean="0">
                <a:solidFill>
                  <a:srgbClr val="00642D"/>
                </a:solidFill>
                <a:latin typeface="+mj-lt"/>
              </a:rPr>
              <a:t>   Tetsuya </a:t>
            </a:r>
            <a:r>
              <a:rPr lang="en-US" sz="2400" b="1" dirty="0" err="1" smtClean="0">
                <a:solidFill>
                  <a:srgbClr val="00642D"/>
                </a:solidFill>
                <a:latin typeface="+mj-lt"/>
              </a:rPr>
              <a:t>Ishiu</a:t>
            </a:r>
            <a:r>
              <a:rPr lang="en-US" sz="2400" b="1" dirty="0" smtClean="0">
                <a:solidFill>
                  <a:srgbClr val="00642D"/>
                </a:solidFill>
                <a:latin typeface="+mj-lt"/>
              </a:rPr>
              <a:t>, “IRP </a:t>
            </a:r>
            <a:r>
              <a:rPr lang="en-US" sz="2400" b="1" dirty="0" smtClean="0">
                <a:solidFill>
                  <a:srgbClr val="00642D"/>
                </a:solidFill>
                <a:latin typeface="+mj-lt"/>
              </a:rPr>
              <a:t>is Strictly Larger Than </a:t>
            </a:r>
            <a:r>
              <a:rPr lang="en-US" sz="2400" b="1" dirty="0" smtClean="0">
                <a:solidFill>
                  <a:srgbClr val="00642D"/>
                </a:solidFill>
                <a:latin typeface="+mj-lt"/>
              </a:rPr>
              <a:t>MTT”</a:t>
            </a:r>
          </a:p>
          <a:p>
            <a:pPr lvl="0" algn="r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642D"/>
                </a:solidFill>
                <a:latin typeface="+mj-lt"/>
                <a:hlinkClick r:id="rId3"/>
              </a:rPr>
              <a:t>http</a:t>
            </a:r>
            <a:r>
              <a:rPr lang="en-US" sz="2400" b="1" smtClean="0">
                <a:solidFill>
                  <a:srgbClr val="00642D"/>
                </a:solidFill>
                <a:latin typeface="+mj-lt"/>
                <a:hlinkClick r:id="rId3"/>
              </a:rPr>
              <a:t>://</a:t>
            </a:r>
            <a:r>
              <a:rPr lang="en-US" sz="2400" b="1" smtClean="0">
                <a:solidFill>
                  <a:srgbClr val="00642D"/>
                </a:solidFill>
                <a:latin typeface="+mj-lt"/>
                <a:hlinkClick r:id="rId3"/>
              </a:rPr>
              <a:t>twitdoc.com/c/xrwhnm</a:t>
            </a:r>
            <a:r>
              <a:rPr lang="en-US" sz="2400" b="1" smtClean="0">
                <a:solidFill>
                  <a:srgbClr val="00642D"/>
                </a:solidFill>
                <a:latin typeface="+mj-lt"/>
              </a:rPr>
              <a:t> )</a:t>
            </a:r>
            <a:endParaRPr kumimoji="1" lang="en-US" altLang="ja-JP" sz="3600" b="1" i="0" u="none" strike="noStrike" kern="0" cap="none" spc="0" normalizeH="0" baseline="0" noProof="0" dirty="0" smtClean="0">
              <a:ln>
                <a:noFill/>
              </a:ln>
              <a:solidFill>
                <a:srgbClr val="00642D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One Example: MTT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dirty="0" smtClean="0"/>
              <a:t>MTT = </a:t>
            </a:r>
            <a:r>
              <a:rPr lang="en-US" altLang="ja-JP" sz="2800" dirty="0" smtClean="0"/>
              <a:t>The class of</a:t>
            </a:r>
            <a:r>
              <a:rPr kumimoji="1" lang="en-US" altLang="ja-JP" sz="2800" dirty="0" smtClean="0"/>
              <a:t> functions on trees defined by (mutual) structural recursion + accumulating parameters</a:t>
            </a:r>
          </a:p>
          <a:p>
            <a:r>
              <a:rPr lang="en-US" altLang="ja-JP" sz="2800" dirty="0" smtClean="0"/>
              <a:t>MTT* = Finite composition of MTTs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071670" y="3643314"/>
            <a:ext cx="6929486" cy="1569660"/>
          </a:xfrm>
          <a:prstGeom prst="rect">
            <a:avLst/>
          </a:prstGeom>
          <a:solidFill>
            <a:srgbClr val="CCFFFF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1" dirty="0" smtClean="0">
                <a:latin typeface="Lucida Console" pitchFamily="49" charset="0"/>
              </a:rPr>
              <a:t>MTT ::= FUN … FUN</a:t>
            </a:r>
            <a:br>
              <a:rPr lang="en-US" altLang="ja-JP" sz="2400" b="1" dirty="0" smtClean="0">
                <a:latin typeface="Lucida Console" pitchFamily="49" charset="0"/>
              </a:rPr>
            </a:br>
            <a:r>
              <a:rPr lang="en-US" altLang="ja-JP" sz="2400" b="1" dirty="0" smtClean="0">
                <a:latin typeface="Lucida Console" pitchFamily="49" charset="0"/>
              </a:rPr>
              <a:t>FUN ::= f(</a:t>
            </a:r>
            <a:r>
              <a:rPr lang="en-US" altLang="ja-JP" sz="2400" b="1" dirty="0" smtClean="0">
                <a:solidFill>
                  <a:srgbClr val="0070C0"/>
                </a:solidFill>
                <a:latin typeface="Lucida Console" pitchFamily="49" charset="0"/>
              </a:rPr>
              <a:t>A(</a:t>
            </a:r>
            <a:r>
              <a:rPr lang="en-US" altLang="ja-JP" sz="2400" b="1" dirty="0" smtClean="0">
                <a:latin typeface="Lucida Console" pitchFamily="49" charset="0"/>
              </a:rPr>
              <a:t>x</a:t>
            </a:r>
            <a:r>
              <a:rPr lang="en-US" altLang="ja-JP" sz="2400" b="1" baseline="-25000" dirty="0" smtClean="0">
                <a:latin typeface="Lucida Console" pitchFamily="49" charset="0"/>
              </a:rPr>
              <a:t>1</a:t>
            </a:r>
            <a:r>
              <a:rPr lang="en-US" altLang="ja-JP" sz="2400" b="1" dirty="0" smtClean="0">
                <a:solidFill>
                  <a:srgbClr val="0070C0"/>
                </a:solidFill>
                <a:latin typeface="Lucida Console" pitchFamily="49" charset="0"/>
              </a:rPr>
              <a:t>,</a:t>
            </a:r>
            <a:r>
              <a:rPr lang="en-US" altLang="ja-JP" sz="2400" b="1" dirty="0" smtClean="0">
                <a:latin typeface="Lucida Console" pitchFamily="49" charset="0"/>
              </a:rPr>
              <a:t>…</a:t>
            </a:r>
            <a:r>
              <a:rPr lang="en-US" altLang="ja-JP" sz="2400" b="1" dirty="0" smtClean="0">
                <a:solidFill>
                  <a:srgbClr val="0070C0"/>
                </a:solidFill>
                <a:latin typeface="Lucida Console" pitchFamily="49" charset="0"/>
              </a:rPr>
              <a:t>,</a:t>
            </a:r>
            <a:r>
              <a:rPr lang="en-US" altLang="ja-JP" sz="2400" b="1" dirty="0" err="1" smtClean="0">
                <a:latin typeface="Lucida Console" pitchFamily="49" charset="0"/>
              </a:rPr>
              <a:t>x</a:t>
            </a:r>
            <a:r>
              <a:rPr lang="en-US" altLang="ja-JP" sz="2400" b="1" baseline="-25000" dirty="0" err="1" smtClean="0">
                <a:latin typeface="Lucida Console" pitchFamily="49" charset="0"/>
              </a:rPr>
              <a:t>n</a:t>
            </a:r>
            <a:r>
              <a:rPr lang="en-US" altLang="ja-JP" sz="2400" b="1" dirty="0" smtClean="0">
                <a:solidFill>
                  <a:srgbClr val="0070C0"/>
                </a:solidFill>
                <a:latin typeface="Lucida Console" pitchFamily="49" charset="0"/>
              </a:rPr>
              <a:t>)</a:t>
            </a:r>
            <a:r>
              <a:rPr lang="en-US" altLang="ja-JP" sz="2400" b="1" dirty="0" smtClean="0">
                <a:latin typeface="Lucida Console" pitchFamily="49" charset="0"/>
              </a:rPr>
              <a:t>, y</a:t>
            </a:r>
            <a:r>
              <a:rPr lang="en-US" altLang="ja-JP" sz="2400" b="1" baseline="-25000" dirty="0" smtClean="0">
                <a:latin typeface="Lucida Console" pitchFamily="49" charset="0"/>
              </a:rPr>
              <a:t>1</a:t>
            </a:r>
            <a:r>
              <a:rPr lang="en-US" altLang="ja-JP" sz="2400" b="1" dirty="0" smtClean="0">
                <a:latin typeface="Lucida Console" pitchFamily="49" charset="0"/>
              </a:rPr>
              <a:t>,…,</a:t>
            </a:r>
            <a:r>
              <a:rPr lang="en-US" altLang="ja-JP" sz="2400" b="1" dirty="0" err="1" smtClean="0">
                <a:latin typeface="Lucida Console" pitchFamily="49" charset="0"/>
              </a:rPr>
              <a:t>y</a:t>
            </a:r>
            <a:r>
              <a:rPr lang="en-US" altLang="ja-JP" sz="2400" b="1" baseline="-25000" dirty="0" err="1" smtClean="0">
                <a:latin typeface="Lucida Console" pitchFamily="49" charset="0"/>
              </a:rPr>
              <a:t>k</a:t>
            </a:r>
            <a:r>
              <a:rPr lang="en-US" altLang="ja-JP" sz="2400" b="1" dirty="0" smtClean="0">
                <a:latin typeface="Lucida Console" pitchFamily="49" charset="0"/>
              </a:rPr>
              <a:t>)</a:t>
            </a:r>
            <a:r>
              <a:rPr lang="ja-JP" altLang="en-US" sz="2400" b="1" dirty="0" smtClean="0">
                <a:latin typeface="Lucida Console" pitchFamily="49" charset="0"/>
              </a:rPr>
              <a:t>　→　</a:t>
            </a:r>
            <a:r>
              <a:rPr lang="en-US" altLang="ja-JP" sz="2400" b="1" dirty="0" smtClean="0">
                <a:latin typeface="Lucida Console" pitchFamily="49" charset="0"/>
              </a:rPr>
              <a:t>RHS</a:t>
            </a:r>
            <a:br>
              <a:rPr lang="en-US" altLang="ja-JP" sz="2400" b="1" dirty="0" smtClean="0">
                <a:latin typeface="Lucida Console" pitchFamily="49" charset="0"/>
              </a:rPr>
            </a:br>
            <a:r>
              <a:rPr lang="en-US" altLang="ja-JP" sz="2400" b="1" dirty="0" smtClean="0">
                <a:latin typeface="Lucida Console" pitchFamily="49" charset="0"/>
              </a:rPr>
              <a:t>RHS </a:t>
            </a:r>
            <a:r>
              <a:rPr lang="en-US" altLang="ja-JP" sz="2400" b="1" dirty="0">
                <a:latin typeface="Lucida Console" pitchFamily="49" charset="0"/>
              </a:rPr>
              <a:t>::= </a:t>
            </a:r>
            <a:r>
              <a:rPr lang="en-US" altLang="ja-JP" sz="2400" b="1" dirty="0" smtClean="0">
                <a:solidFill>
                  <a:srgbClr val="00B050"/>
                </a:solidFill>
                <a:latin typeface="Lucida Console" pitchFamily="49" charset="0"/>
              </a:rPr>
              <a:t>C( </a:t>
            </a:r>
            <a:r>
              <a:rPr lang="en-US" altLang="ja-JP" sz="2400" b="1" dirty="0">
                <a:latin typeface="Lucida Console" pitchFamily="49" charset="0"/>
              </a:rPr>
              <a:t>RHS</a:t>
            </a:r>
            <a:r>
              <a:rPr lang="en-US" altLang="ja-JP" sz="2400" b="1" dirty="0">
                <a:solidFill>
                  <a:srgbClr val="00B050"/>
                </a:solidFill>
                <a:latin typeface="Lucida Console" pitchFamily="49" charset="0"/>
              </a:rPr>
              <a:t>,</a:t>
            </a:r>
            <a:r>
              <a:rPr lang="en-US" altLang="ja-JP" sz="2400" b="1" dirty="0">
                <a:latin typeface="Lucida Console" pitchFamily="49" charset="0"/>
              </a:rPr>
              <a:t> …</a:t>
            </a:r>
            <a:r>
              <a:rPr lang="en-US" altLang="ja-JP" sz="2400" b="1" dirty="0">
                <a:solidFill>
                  <a:srgbClr val="00B050"/>
                </a:solidFill>
                <a:latin typeface="Lucida Console" pitchFamily="49" charset="0"/>
              </a:rPr>
              <a:t> ,</a:t>
            </a:r>
            <a:r>
              <a:rPr lang="en-US" altLang="ja-JP" sz="2400" b="1" dirty="0">
                <a:latin typeface="Lucida Console" pitchFamily="49" charset="0"/>
              </a:rPr>
              <a:t> RHS </a:t>
            </a:r>
            <a:r>
              <a:rPr lang="en-US" altLang="ja-JP" sz="2400" b="1" dirty="0">
                <a:solidFill>
                  <a:srgbClr val="00B050"/>
                </a:solidFill>
                <a:latin typeface="Lucida Console" pitchFamily="49" charset="0"/>
              </a:rPr>
              <a:t>)</a:t>
            </a:r>
            <a:endParaRPr lang="en-US" altLang="ja-JP" sz="2400" b="1" dirty="0">
              <a:latin typeface="Lucida Console" pitchFamily="49" charset="0"/>
            </a:endParaRPr>
          </a:p>
          <a:p>
            <a:r>
              <a:rPr lang="en-US" altLang="ja-JP" sz="2400" b="1" dirty="0">
                <a:latin typeface="Lucida Console" pitchFamily="49" charset="0"/>
              </a:rPr>
              <a:t>      | </a:t>
            </a:r>
            <a:r>
              <a:rPr lang="en-US" altLang="ja-JP" sz="2400" b="1" dirty="0" smtClean="0">
                <a:latin typeface="Lucida Console" pitchFamily="49" charset="0"/>
              </a:rPr>
              <a:t>f(x</a:t>
            </a:r>
            <a:r>
              <a:rPr lang="en-US" altLang="ja-JP" sz="2400" b="1" baseline="-25000" dirty="0" smtClean="0">
                <a:latin typeface="Lucida Console" pitchFamily="49" charset="0"/>
              </a:rPr>
              <a:t>i</a:t>
            </a:r>
            <a:r>
              <a:rPr lang="en-US" altLang="ja-JP" sz="2400" b="1" dirty="0">
                <a:latin typeface="Lucida Console" pitchFamily="49" charset="0"/>
              </a:rPr>
              <a:t>, RHS, …, RHS</a:t>
            </a:r>
            <a:r>
              <a:rPr lang="en-US" altLang="ja-JP" sz="2400" b="1" dirty="0" smtClean="0">
                <a:latin typeface="Lucida Console" pitchFamily="49" charset="0"/>
              </a:rPr>
              <a:t>) </a:t>
            </a:r>
            <a:r>
              <a:rPr lang="en-US" altLang="ja-JP" sz="2400" b="1" dirty="0">
                <a:latin typeface="Lucida Console" pitchFamily="49" charset="0"/>
              </a:rPr>
              <a:t>| </a:t>
            </a:r>
            <a:r>
              <a:rPr lang="en-US" altLang="ja-JP" sz="2400" b="1" dirty="0" err="1">
                <a:latin typeface="Lucida Console" pitchFamily="49" charset="0"/>
              </a:rPr>
              <a:t>y</a:t>
            </a:r>
            <a:r>
              <a:rPr lang="en-US" altLang="ja-JP" sz="2400" b="1" baseline="-25000" dirty="0" err="1">
                <a:latin typeface="Lucida Console" pitchFamily="49" charset="0"/>
              </a:rPr>
              <a:t>i</a:t>
            </a:r>
            <a:endParaRPr lang="en-US" altLang="ja-JP" sz="2400" b="1" baseline="-25000" dirty="0">
              <a:latin typeface="Lucida Console" pitchFamily="49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566896" y="5413733"/>
            <a:ext cx="7434260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b="1" dirty="0">
                <a:latin typeface="Lucida Console" pitchFamily="49" charset="0"/>
              </a:rPr>
              <a:t>start( </a:t>
            </a:r>
            <a:r>
              <a:rPr lang="en-US" altLang="ja-JP" sz="2000" b="1" dirty="0">
                <a:solidFill>
                  <a:srgbClr val="0070C0"/>
                </a:solidFill>
                <a:latin typeface="Lucida Console" pitchFamily="49" charset="0"/>
              </a:rPr>
              <a:t>A(</a:t>
            </a:r>
            <a:r>
              <a:rPr lang="en-US" altLang="ja-JP" sz="2000" b="1" dirty="0">
                <a:latin typeface="Lucida Console" pitchFamily="49" charset="0"/>
              </a:rPr>
              <a:t>x</a:t>
            </a:r>
            <a:r>
              <a:rPr lang="en-US" altLang="ja-JP" sz="2000" b="1" baseline="-25000" dirty="0">
                <a:latin typeface="Lucida Console" pitchFamily="49" charset="0"/>
              </a:rPr>
              <a:t>1</a:t>
            </a:r>
            <a:r>
              <a:rPr lang="en-US" altLang="ja-JP" sz="2000" b="1" dirty="0">
                <a:solidFill>
                  <a:srgbClr val="0070C0"/>
                </a:solidFill>
                <a:latin typeface="Lucida Console" pitchFamily="49" charset="0"/>
              </a:rPr>
              <a:t>)</a:t>
            </a:r>
            <a:r>
              <a:rPr lang="en-US" altLang="ja-JP" sz="2000" b="1" dirty="0">
                <a:latin typeface="Lucida Console" pitchFamily="49" charset="0"/>
              </a:rPr>
              <a:t> )	</a:t>
            </a:r>
            <a:r>
              <a:rPr lang="en-US" altLang="ja-JP" sz="2000" b="1" dirty="0" smtClean="0">
                <a:latin typeface="Lucida Console" pitchFamily="49" charset="0"/>
              </a:rPr>
              <a:t>→ </a:t>
            </a:r>
            <a:r>
              <a:rPr lang="en-US" altLang="ja-JP" sz="2000" b="1" dirty="0">
                <a:latin typeface="Lucida Console" pitchFamily="49" charset="0"/>
              </a:rPr>
              <a:t>double( x</a:t>
            </a:r>
            <a:r>
              <a:rPr lang="en-US" altLang="ja-JP" sz="2000" b="1" baseline="-25000" dirty="0">
                <a:latin typeface="Lucida Console" pitchFamily="49" charset="0"/>
              </a:rPr>
              <a:t>1</a:t>
            </a:r>
            <a:r>
              <a:rPr lang="en-US" altLang="ja-JP" sz="2000" b="1" dirty="0">
                <a:latin typeface="Lucida Console" pitchFamily="49" charset="0"/>
              </a:rPr>
              <a:t>, double(x</a:t>
            </a:r>
            <a:r>
              <a:rPr lang="en-US" altLang="ja-JP" sz="2000" b="1" baseline="-25000" dirty="0">
                <a:latin typeface="Lucida Console" pitchFamily="49" charset="0"/>
              </a:rPr>
              <a:t>1</a:t>
            </a:r>
            <a:r>
              <a:rPr lang="en-US" altLang="ja-JP" sz="2000" b="1" dirty="0">
                <a:latin typeface="Lucida Console" pitchFamily="49" charset="0"/>
              </a:rPr>
              <a:t>, </a:t>
            </a:r>
            <a:r>
              <a:rPr lang="en-US" altLang="ja-JP" sz="2000" b="1" dirty="0">
                <a:solidFill>
                  <a:srgbClr val="00B050"/>
                </a:solidFill>
                <a:latin typeface="Lucida Console" pitchFamily="49" charset="0"/>
              </a:rPr>
              <a:t>E</a:t>
            </a:r>
            <a:r>
              <a:rPr lang="en-US" altLang="ja-JP" sz="2000" b="1" dirty="0">
                <a:latin typeface="Lucida Console" pitchFamily="49" charset="0"/>
              </a:rPr>
              <a:t>) )</a:t>
            </a:r>
          </a:p>
          <a:p>
            <a:r>
              <a:rPr lang="en-US" altLang="ja-JP" sz="2000" b="1" dirty="0" smtClean="0">
                <a:latin typeface="Lucida Console" pitchFamily="49" charset="0"/>
              </a:rPr>
              <a:t>double</a:t>
            </a:r>
            <a:r>
              <a:rPr lang="en-US" altLang="ja-JP" sz="2000" b="1" dirty="0">
                <a:latin typeface="Lucida Console" pitchFamily="49" charset="0"/>
              </a:rPr>
              <a:t>( </a:t>
            </a:r>
            <a:r>
              <a:rPr lang="en-US" altLang="ja-JP" sz="2000" b="1" dirty="0">
                <a:solidFill>
                  <a:srgbClr val="0070C0"/>
                </a:solidFill>
                <a:latin typeface="Lucida Console" pitchFamily="49" charset="0"/>
              </a:rPr>
              <a:t>A(</a:t>
            </a:r>
            <a:r>
              <a:rPr lang="en-US" altLang="ja-JP" sz="2000" b="1" dirty="0">
                <a:latin typeface="Lucida Console" pitchFamily="49" charset="0"/>
              </a:rPr>
              <a:t>x</a:t>
            </a:r>
            <a:r>
              <a:rPr lang="en-US" altLang="ja-JP" sz="2000" b="1" baseline="-25000" dirty="0">
                <a:latin typeface="Lucida Console" pitchFamily="49" charset="0"/>
              </a:rPr>
              <a:t>1</a:t>
            </a:r>
            <a:r>
              <a:rPr lang="en-US" altLang="ja-JP" sz="2000" b="1" dirty="0">
                <a:solidFill>
                  <a:srgbClr val="0070C0"/>
                </a:solidFill>
                <a:latin typeface="Lucida Console" pitchFamily="49" charset="0"/>
              </a:rPr>
              <a:t>)</a:t>
            </a:r>
            <a:r>
              <a:rPr lang="en-US" altLang="ja-JP" sz="2000" b="1" dirty="0">
                <a:latin typeface="Lucida Console" pitchFamily="49" charset="0"/>
              </a:rPr>
              <a:t>, </a:t>
            </a:r>
            <a:r>
              <a:rPr lang="en-US" altLang="ja-JP" sz="2000" b="1" dirty="0" smtClean="0">
                <a:latin typeface="Lucida Console" pitchFamily="49" charset="0"/>
              </a:rPr>
              <a:t>y</a:t>
            </a:r>
            <a:r>
              <a:rPr lang="en-US" altLang="ja-JP" sz="2000" b="1" baseline="-25000" dirty="0" smtClean="0">
                <a:latin typeface="Lucida Console" pitchFamily="49" charset="0"/>
              </a:rPr>
              <a:t>1</a:t>
            </a:r>
            <a:r>
              <a:rPr lang="en-US" altLang="ja-JP" sz="2000" b="1" dirty="0" smtClean="0">
                <a:latin typeface="Lucida Console" pitchFamily="49" charset="0"/>
              </a:rPr>
              <a:t>)</a:t>
            </a:r>
            <a:r>
              <a:rPr lang="en-US" altLang="ja-JP" sz="2000" b="1" dirty="0">
                <a:latin typeface="Lucida Console" pitchFamily="49" charset="0"/>
              </a:rPr>
              <a:t>	→ double( x</a:t>
            </a:r>
            <a:r>
              <a:rPr lang="en-US" altLang="ja-JP" sz="2000" b="1" baseline="-25000" dirty="0">
                <a:latin typeface="Lucida Console" pitchFamily="49" charset="0"/>
              </a:rPr>
              <a:t>1</a:t>
            </a:r>
            <a:r>
              <a:rPr lang="en-US" altLang="ja-JP" sz="2000" b="1" dirty="0">
                <a:latin typeface="Lucida Console" pitchFamily="49" charset="0"/>
              </a:rPr>
              <a:t>, double(x</a:t>
            </a:r>
            <a:r>
              <a:rPr lang="en-US" altLang="ja-JP" sz="2000" b="1" baseline="-25000" dirty="0">
                <a:latin typeface="Lucida Console" pitchFamily="49" charset="0"/>
              </a:rPr>
              <a:t>1</a:t>
            </a:r>
            <a:r>
              <a:rPr lang="en-US" altLang="ja-JP" sz="2000" b="1" dirty="0">
                <a:latin typeface="Lucida Console" pitchFamily="49" charset="0"/>
              </a:rPr>
              <a:t>, y</a:t>
            </a:r>
            <a:r>
              <a:rPr lang="en-US" altLang="ja-JP" sz="2000" b="1" baseline="-25000" dirty="0">
                <a:latin typeface="Lucida Console" pitchFamily="49" charset="0"/>
              </a:rPr>
              <a:t>1</a:t>
            </a:r>
            <a:r>
              <a:rPr lang="en-US" altLang="ja-JP" sz="2000" b="1" dirty="0">
                <a:latin typeface="Lucida Console" pitchFamily="49" charset="0"/>
              </a:rPr>
              <a:t>) )</a:t>
            </a:r>
          </a:p>
          <a:p>
            <a:r>
              <a:rPr lang="en-US" altLang="ja-JP" sz="2000" b="1" dirty="0">
                <a:latin typeface="Lucida Console" pitchFamily="49" charset="0"/>
              </a:rPr>
              <a:t>double( </a:t>
            </a:r>
            <a:r>
              <a:rPr lang="en-US" altLang="ja-JP" sz="2000" b="1" dirty="0">
                <a:solidFill>
                  <a:srgbClr val="0070C0"/>
                </a:solidFill>
                <a:latin typeface="Lucida Console" pitchFamily="49" charset="0"/>
              </a:rPr>
              <a:t>B</a:t>
            </a:r>
            <a:r>
              <a:rPr lang="en-US" altLang="ja-JP" sz="2000" b="1" dirty="0">
                <a:latin typeface="Lucida Console" pitchFamily="49" charset="0"/>
              </a:rPr>
              <a:t>, y</a:t>
            </a:r>
            <a:r>
              <a:rPr lang="en-US" altLang="ja-JP" sz="2000" b="1" baseline="-25000" dirty="0">
                <a:latin typeface="Lucida Console" pitchFamily="49" charset="0"/>
              </a:rPr>
              <a:t>1</a:t>
            </a:r>
            <a:r>
              <a:rPr lang="en-US" altLang="ja-JP" sz="2000" b="1" dirty="0">
                <a:latin typeface="Lucida Console" pitchFamily="49" charset="0"/>
              </a:rPr>
              <a:t> )	→ </a:t>
            </a:r>
            <a:r>
              <a:rPr lang="en-US" altLang="ja-JP" sz="2000" b="1" dirty="0" smtClean="0">
                <a:solidFill>
                  <a:srgbClr val="00B050"/>
                </a:solidFill>
                <a:latin typeface="Lucida Console" pitchFamily="49" charset="0"/>
              </a:rPr>
              <a:t>C(</a:t>
            </a:r>
            <a:r>
              <a:rPr lang="en-US" altLang="ja-JP" sz="2000" b="1" dirty="0" smtClean="0">
                <a:latin typeface="Lucida Console" pitchFamily="49" charset="0"/>
              </a:rPr>
              <a:t> </a:t>
            </a:r>
            <a:r>
              <a:rPr lang="en-US" altLang="ja-JP" sz="2000" b="1" dirty="0">
                <a:latin typeface="Lucida Console" pitchFamily="49" charset="0"/>
              </a:rPr>
              <a:t>y</a:t>
            </a:r>
            <a:r>
              <a:rPr lang="en-US" altLang="ja-JP" sz="2000" b="1" baseline="-25000" dirty="0">
                <a:latin typeface="Lucida Console" pitchFamily="49" charset="0"/>
              </a:rPr>
              <a:t>1</a:t>
            </a:r>
            <a:r>
              <a:rPr lang="en-US" altLang="ja-JP" sz="2000" b="1" dirty="0">
                <a:solidFill>
                  <a:srgbClr val="00B050"/>
                </a:solidFill>
                <a:latin typeface="Lucida Console" pitchFamily="49" charset="0"/>
              </a:rPr>
              <a:t>,</a:t>
            </a:r>
            <a:r>
              <a:rPr lang="en-US" altLang="ja-JP" sz="2000" b="1" dirty="0">
                <a:latin typeface="Lucida Console" pitchFamily="49" charset="0"/>
              </a:rPr>
              <a:t> y</a:t>
            </a:r>
            <a:r>
              <a:rPr lang="en-US" altLang="ja-JP" sz="2000" b="1" baseline="-25000" dirty="0">
                <a:latin typeface="Lucida Console" pitchFamily="49" charset="0"/>
              </a:rPr>
              <a:t>1</a:t>
            </a:r>
            <a:r>
              <a:rPr lang="en-US" altLang="ja-JP" sz="2000" b="1" dirty="0">
                <a:latin typeface="Lucida Console" pitchFamily="49" charset="0"/>
              </a:rPr>
              <a:t> </a:t>
            </a:r>
            <a:r>
              <a:rPr lang="en-US" altLang="ja-JP" sz="2000" b="1" dirty="0" smtClean="0">
                <a:solidFill>
                  <a:srgbClr val="00B050"/>
                </a:solidFill>
                <a:latin typeface="Lucida Console" pitchFamily="49" charset="0"/>
              </a:rPr>
              <a:t>)</a:t>
            </a:r>
            <a:endParaRPr lang="en-US" altLang="ja-JP" sz="2000" b="1" dirty="0">
              <a:solidFill>
                <a:srgbClr val="00B050"/>
              </a:solidFill>
              <a:latin typeface="Lucida Console" pitchFamily="49" charset="0"/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642910" y="4357694"/>
            <a:ext cx="1000132" cy="642942"/>
          </a:xfrm>
          <a:prstGeom prst="wedgeRoundRectCallout">
            <a:avLst>
              <a:gd name="adj1" fmla="val 106612"/>
              <a:gd name="adj2" fmla="val 19403"/>
              <a:gd name="adj3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Syntax</a:t>
            </a:r>
            <a:endParaRPr kumimoji="1" lang="ja-JP" altLang="en-US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285720" y="5643578"/>
            <a:ext cx="1000132" cy="642942"/>
          </a:xfrm>
          <a:prstGeom prst="wedgeRoundRectCallout">
            <a:avLst>
              <a:gd name="adj1" fmla="val 85833"/>
              <a:gd name="adj2" fmla="val 19403"/>
              <a:gd name="adj3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Example</a:t>
            </a:r>
            <a:endParaRPr kumimoji="1" lang="ja-JP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Question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Do they cover all IRP transformations?</a:t>
            </a:r>
          </a:p>
          <a:p>
            <a:pPr lvl="1"/>
            <a:endParaRPr lang="en-US" altLang="ja-JP" sz="3600" dirty="0" smtClean="0"/>
          </a:p>
          <a:p>
            <a:pPr lvl="1"/>
            <a:r>
              <a:rPr lang="en-US" altLang="ja-JP" sz="3600" dirty="0" smtClean="0"/>
              <a:t>MTT* = PTT* = ATT* = .. </a:t>
            </a:r>
            <a:r>
              <a:rPr lang="en-US" altLang="ja-JP" sz="3600" b="1" dirty="0" smtClean="0">
                <a:solidFill>
                  <a:srgbClr val="FF0000"/>
                </a:solidFill>
              </a:rPr>
              <a:t>= IRP ?</a:t>
            </a:r>
          </a:p>
          <a:p>
            <a:pPr lvl="2"/>
            <a:r>
              <a:rPr lang="ja-JP" altLang="en-US" dirty="0" smtClean="0"/>
              <a:t> </a:t>
            </a:r>
            <a:r>
              <a:rPr lang="ja-JP" altLang="en-US" sz="3200" dirty="0" smtClean="0"/>
              <a:t>⊆ </a:t>
            </a:r>
            <a:r>
              <a:rPr lang="en-US" altLang="ja-JP" sz="3200" dirty="0" smtClean="0"/>
              <a:t>is known</a:t>
            </a:r>
          </a:p>
          <a:p>
            <a:pPr lvl="2"/>
            <a:r>
              <a:rPr kumimoji="1" lang="ja-JP" altLang="en-US" sz="3200" dirty="0" smtClean="0"/>
              <a:t>⊇ </a:t>
            </a:r>
            <a:r>
              <a:rPr kumimoji="1" lang="en-US" altLang="ja-JP" sz="3200" dirty="0" smtClean="0"/>
              <a:t>?</a:t>
            </a:r>
          </a:p>
          <a:p>
            <a:endParaRPr kumimoji="1" lang="en-US" altLang="ja-JP" dirty="0" smtClean="0"/>
          </a:p>
          <a:p>
            <a:pPr>
              <a:buNone/>
            </a:pPr>
            <a:r>
              <a:rPr lang="en-US" altLang="ja-JP" sz="2400" dirty="0" smtClean="0"/>
              <a:t>(Attribution: I’ve first heard this question from Sebastian </a:t>
            </a:r>
            <a:r>
              <a:rPr lang="en-US" altLang="ja-JP" sz="2400" dirty="0" err="1" smtClean="0"/>
              <a:t>Maneth</a:t>
            </a:r>
            <a:r>
              <a:rPr lang="en-US" altLang="ja-JP" sz="2400" dirty="0" smtClean="0"/>
              <a:t>, who heard it from Keisuke Nakano)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Answer: “No”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K. Inaba, PPL 2010 Short Presentation</a:t>
            </a:r>
          </a:p>
          <a:p>
            <a:pPr lvl="3"/>
            <a:endParaRPr kumimoji="1" lang="en-US" altLang="ja-JP" dirty="0" smtClean="0"/>
          </a:p>
          <a:p>
            <a:pPr algn="ctr">
              <a:buNone/>
            </a:pPr>
            <a:r>
              <a:rPr lang="en-US" altLang="ja-JP" sz="4400" b="1" dirty="0" smtClean="0"/>
              <a:t>   tower( “a..a” ) = “</a:t>
            </a:r>
            <a:r>
              <a:rPr lang="en-US" altLang="ja-JP" sz="4400" b="1" dirty="0" err="1" smtClean="0"/>
              <a:t>aa</a:t>
            </a:r>
            <a:r>
              <a:rPr lang="en-US" altLang="ja-JP" sz="4400" b="1" dirty="0" smtClean="0"/>
              <a:t>…</a:t>
            </a:r>
            <a:r>
              <a:rPr lang="en-US" altLang="ja-JP" sz="4400" b="1" dirty="0" err="1" smtClean="0"/>
              <a:t>aa</a:t>
            </a:r>
            <a:r>
              <a:rPr lang="en-US" altLang="ja-JP" sz="4400" b="1" dirty="0" smtClean="0"/>
              <a:t>”</a:t>
            </a:r>
            <a:endParaRPr lang="en-US" altLang="ja-JP" b="1" dirty="0" smtClean="0"/>
          </a:p>
          <a:p>
            <a:pPr lvl="1" algn="r">
              <a:buNone/>
            </a:pPr>
            <a:r>
              <a:rPr lang="en-US" altLang="ja-JP" dirty="0" smtClean="0">
                <a:solidFill>
                  <a:srgbClr val="0070C0"/>
                </a:solidFill>
              </a:rPr>
              <a:t>where  2</a:t>
            </a:r>
            <a:r>
              <a:rPr lang="en-US" altLang="ja-JP" b="1" dirty="0" smtClean="0">
                <a:solidFill>
                  <a:srgbClr val="0070C0"/>
                </a:solidFill>
              </a:rPr>
              <a:t>^^</a:t>
            </a:r>
            <a:r>
              <a:rPr lang="en-US" altLang="ja-JP" dirty="0" smtClean="0">
                <a:solidFill>
                  <a:srgbClr val="0070C0"/>
                </a:solidFill>
              </a:rPr>
              <a:t>0 = 1,   2</a:t>
            </a:r>
            <a:r>
              <a:rPr lang="en-US" altLang="ja-JP" b="1" dirty="0" smtClean="0">
                <a:solidFill>
                  <a:srgbClr val="0070C0"/>
                </a:solidFill>
              </a:rPr>
              <a:t>^^</a:t>
            </a:r>
            <a:r>
              <a:rPr lang="en-US" altLang="ja-JP" dirty="0" smtClean="0">
                <a:solidFill>
                  <a:srgbClr val="0070C0"/>
                </a:solidFill>
              </a:rPr>
              <a:t>(n+1) = 2</a:t>
            </a:r>
            <a:r>
              <a:rPr lang="en-US" altLang="ja-JP" baseline="30000" dirty="0" smtClean="0">
                <a:solidFill>
                  <a:srgbClr val="0070C0"/>
                </a:solidFill>
              </a:rPr>
              <a:t>2</a:t>
            </a:r>
            <a:r>
              <a:rPr lang="en-US" altLang="ja-JP" b="1" baseline="30000" dirty="0" smtClean="0">
                <a:solidFill>
                  <a:srgbClr val="0070C0"/>
                </a:solidFill>
              </a:rPr>
              <a:t>^^</a:t>
            </a:r>
            <a:r>
              <a:rPr lang="en-US" altLang="ja-JP" baseline="30000" dirty="0" smtClean="0">
                <a:solidFill>
                  <a:srgbClr val="0070C0"/>
                </a:solidFill>
              </a:rPr>
              <a:t>n</a:t>
            </a:r>
            <a:endParaRPr lang="en-US" altLang="ja-JP" sz="4000" baseline="30000" dirty="0" smtClean="0">
              <a:solidFill>
                <a:srgbClr val="0070C0"/>
              </a:solidFill>
            </a:endParaRPr>
          </a:p>
          <a:p>
            <a:pPr lvl="1">
              <a:buNone/>
            </a:pPr>
            <a:r>
              <a:rPr kumimoji="1" lang="en-US" altLang="ja-JP" dirty="0" smtClean="0"/>
              <a:t>is </a:t>
            </a:r>
            <a:r>
              <a:rPr lang="en-US" altLang="ja-JP" dirty="0" smtClean="0"/>
              <a:t>IRP but not in MTT*</a:t>
            </a:r>
          </a:p>
          <a:p>
            <a:pPr lvl="6"/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But its growth is </a:t>
            </a:r>
            <a:r>
              <a:rPr lang="en-US" altLang="ja-JP" dirty="0" err="1" smtClean="0"/>
              <a:t>toooooooooo</a:t>
            </a:r>
            <a:r>
              <a:rPr lang="en-US" altLang="ja-JP" dirty="0" smtClean="0"/>
              <a:t> fast!</a:t>
            </a:r>
          </a:p>
          <a:p>
            <a:pPr lvl="1"/>
            <a:r>
              <a:rPr lang="en-US" altLang="ja-JP" dirty="0" smtClean="0"/>
              <a:t>Aren’t there any “milder” counterexample?</a:t>
            </a:r>
            <a:endParaRPr kumimoji="1" lang="ja-JP" altLang="en-US" dirty="0"/>
          </a:p>
        </p:txBody>
      </p:sp>
      <p:sp>
        <p:nvSpPr>
          <p:cNvPr id="4" name="右中かっこ 3"/>
          <p:cNvSpPr/>
          <p:nvPr/>
        </p:nvSpPr>
        <p:spPr>
          <a:xfrm rot="16200000">
            <a:off x="6893735" y="1964521"/>
            <a:ext cx="357192" cy="1571634"/>
          </a:xfrm>
          <a:prstGeom prst="rightBrace">
            <a:avLst>
              <a:gd name="adj1" fmla="val 28835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00826" y="2129845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 smtClean="0"/>
              <a:t>2^^n</a:t>
            </a:r>
            <a:endParaRPr kumimoji="1" lang="ja-JP" altLang="en-US" sz="3200" dirty="0"/>
          </a:p>
        </p:txBody>
      </p:sp>
      <p:sp>
        <p:nvSpPr>
          <p:cNvPr id="6" name="右中かっこ 5"/>
          <p:cNvSpPr/>
          <p:nvPr/>
        </p:nvSpPr>
        <p:spPr>
          <a:xfrm rot="16200000">
            <a:off x="3964777" y="2178836"/>
            <a:ext cx="285751" cy="1071568"/>
          </a:xfrm>
          <a:prstGeom prst="rightBrace">
            <a:avLst>
              <a:gd name="adj1" fmla="val 28835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29058" y="2058407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 smtClean="0"/>
              <a:t>n</a:t>
            </a:r>
            <a:endParaRPr kumimoji="1" lang="ja-JP" altLang="en-US" sz="3200" dirty="0"/>
          </a:p>
        </p:txBody>
      </p:sp>
      <p:sp>
        <p:nvSpPr>
          <p:cNvPr id="8" name="角丸四角形 7"/>
          <p:cNvSpPr/>
          <p:nvPr/>
        </p:nvSpPr>
        <p:spPr>
          <a:xfrm>
            <a:off x="571472" y="4857760"/>
            <a:ext cx="8001056" cy="114300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LSI: Linear Size Increase =</a:t>
            </a:r>
            <a:br>
              <a:rPr kumimoji="1" lang="en-US" altLang="ja-JP" dirty="0" smtClean="0"/>
            </a:br>
            <a:r>
              <a:rPr kumimoji="1" lang="ja-JP" altLang="en-US" dirty="0" smtClean="0"/>
              <a:t>∃</a:t>
            </a:r>
            <a:r>
              <a:rPr kumimoji="1" lang="en-US" altLang="ja-JP" dirty="0" smtClean="0"/>
              <a:t>c. </a:t>
            </a:r>
            <a:r>
              <a:rPr kumimoji="1" lang="ja-JP" altLang="en-US" dirty="0" smtClean="0"/>
              <a:t>∀</a:t>
            </a:r>
            <a:r>
              <a:rPr kumimoji="1" lang="en-US" altLang="ja-JP" dirty="0" smtClean="0"/>
              <a:t>t. </a:t>
            </a:r>
            <a:r>
              <a:rPr kumimoji="1" lang="en-US" altLang="ja-JP" dirty="0" err="1" smtClean="0"/>
              <a:t>len</a:t>
            </a:r>
            <a:r>
              <a:rPr kumimoji="1" lang="en-US" altLang="ja-JP" dirty="0" smtClean="0"/>
              <a:t>(f(t))</a:t>
            </a:r>
            <a:r>
              <a:rPr kumimoji="1" lang="ja-JP" altLang="en-US" dirty="0" smtClean="0"/>
              <a:t>＜</a:t>
            </a:r>
            <a:r>
              <a:rPr lang="en-US" altLang="ja-JP" dirty="0" smtClean="0"/>
              <a:t>c</a:t>
            </a:r>
            <a:r>
              <a:rPr lang="ja-JP" altLang="en-US" dirty="0" smtClean="0"/>
              <a:t>・</a:t>
            </a:r>
            <a:r>
              <a:rPr lang="en-US" altLang="ja-JP" dirty="0" err="1" smtClean="0"/>
              <a:t>len</a:t>
            </a:r>
            <a:r>
              <a:rPr lang="en-US" altLang="ja-JP" dirty="0" smtClean="0"/>
              <a:t>(t)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42910" y="1857364"/>
            <a:ext cx="7786742" cy="4214842"/>
          </a:xfrm>
          <a:prstGeom prst="roundRect">
            <a:avLst/>
          </a:prstGeo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3200" dirty="0" smtClean="0"/>
              <a:t>MTT* = PTT* = ATT* = …</a:t>
            </a:r>
            <a:endParaRPr kumimoji="1" lang="ja-JP" altLang="en-US" sz="3200" dirty="0"/>
          </a:p>
        </p:txBody>
      </p:sp>
      <p:sp>
        <p:nvSpPr>
          <p:cNvPr id="8" name="角丸四角形 7"/>
          <p:cNvSpPr/>
          <p:nvPr/>
        </p:nvSpPr>
        <p:spPr>
          <a:xfrm>
            <a:off x="1000100" y="3000372"/>
            <a:ext cx="5572164" cy="29289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MTT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429124" y="2714620"/>
            <a:ext cx="3714776" cy="27860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kumimoji="1" lang="en-US" altLang="ja-JP" sz="2000" dirty="0" smtClean="0">
                <a:solidFill>
                  <a:schemeClr val="tx1"/>
                </a:solidFill>
              </a:rPr>
              <a:t>PTT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428728" y="3571876"/>
            <a:ext cx="5000660" cy="221457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ATT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786314" y="4143380"/>
            <a:ext cx="928694" cy="121444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T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4929190" y="3857628"/>
            <a:ext cx="1214446" cy="9286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kumimoji="1" lang="en-US" altLang="ja-JP" sz="2000" dirty="0" smtClean="0">
                <a:solidFill>
                  <a:schemeClr val="tx1"/>
                </a:solidFill>
              </a:rPr>
              <a:t>B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643042" y="4143380"/>
            <a:ext cx="4572032" cy="150019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MSOTT</a:t>
            </a:r>
            <a:r>
              <a:rPr kumimoji="1" lang="en-US" altLang="ja-JP" sz="3200" b="1" dirty="0" smtClean="0">
                <a:solidFill>
                  <a:srgbClr val="FF0000"/>
                </a:solidFill>
              </a:rPr>
              <a:t/>
            </a:r>
            <a:br>
              <a:rPr kumimoji="1" lang="en-US" altLang="ja-JP" sz="3200" b="1" dirty="0" smtClean="0">
                <a:solidFill>
                  <a:srgbClr val="FF0000"/>
                </a:solidFill>
              </a:rPr>
            </a:br>
            <a:r>
              <a:rPr kumimoji="1" lang="en-US" altLang="ja-JP" b="1" dirty="0" smtClean="0">
                <a:solidFill>
                  <a:srgbClr val="FF0000"/>
                </a:solidFill>
              </a:rPr>
              <a:t>= MSOTT*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/>
            </a:r>
            <a:br>
              <a:rPr kumimoji="1" lang="en-US" altLang="ja-JP" sz="2400" b="1" dirty="0" smtClean="0">
                <a:solidFill>
                  <a:srgbClr val="FF0000"/>
                </a:solidFill>
              </a:rPr>
            </a:br>
            <a:r>
              <a:rPr lang="en-US" altLang="ja-JP" b="1" dirty="0" smtClean="0">
                <a:solidFill>
                  <a:srgbClr val="FF0000"/>
                </a:solidFill>
              </a:rPr>
              <a:t>= (MTT*=PTT*=…)</a:t>
            </a:r>
            <a:r>
              <a:rPr lang="ja-JP" altLang="en-US" b="1" dirty="0" smtClean="0">
                <a:solidFill>
                  <a:srgbClr val="FF0000"/>
                </a:solidFill>
              </a:rPr>
              <a:t>∩</a:t>
            </a:r>
            <a:r>
              <a:rPr lang="en-US" altLang="ja-JP" b="1" dirty="0" smtClean="0">
                <a:solidFill>
                  <a:srgbClr val="FF0000"/>
                </a:solidFill>
              </a:rPr>
              <a:t>LSI</a:t>
            </a:r>
            <a:br>
              <a:rPr lang="en-US" altLang="ja-JP" b="1" dirty="0" smtClean="0">
                <a:solidFill>
                  <a:srgbClr val="FF0000"/>
                </a:solidFill>
              </a:rPr>
            </a:br>
            <a:r>
              <a:rPr lang="en-US" altLang="ja-JP" b="1" dirty="0" smtClean="0">
                <a:solidFill>
                  <a:srgbClr val="FF0000"/>
                </a:solidFill>
              </a:rPr>
              <a:t>= (MTT</a:t>
            </a:r>
            <a:r>
              <a:rPr lang="ja-JP" altLang="en-US" b="1" dirty="0" smtClean="0">
                <a:solidFill>
                  <a:srgbClr val="FF0000"/>
                </a:solidFill>
              </a:rPr>
              <a:t>∩</a:t>
            </a:r>
            <a:r>
              <a:rPr lang="en-US" altLang="ja-JP" b="1" dirty="0" smtClean="0">
                <a:solidFill>
                  <a:srgbClr val="FF0000"/>
                </a:solidFill>
              </a:rPr>
              <a:t>LSI)* = …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000628" y="4429132"/>
            <a:ext cx="642942" cy="2952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2000" dirty="0" smtClean="0">
                <a:solidFill>
                  <a:schemeClr val="tx1"/>
                </a:solidFill>
              </a:rPr>
              <a:t>GSM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New Question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MSOTT</a:t>
            </a:r>
            <a:br>
              <a:rPr lang="en-US" altLang="ja-JP" dirty="0" smtClean="0"/>
            </a:br>
            <a:r>
              <a:rPr lang="en-US" altLang="ja-JP" dirty="0" smtClean="0"/>
              <a:t>  = (MTT*=PTT*=ATT*=…)</a:t>
            </a:r>
            <a:r>
              <a:rPr lang="ja-JP" altLang="en-US" dirty="0" smtClean="0"/>
              <a:t>∩</a:t>
            </a:r>
            <a:r>
              <a:rPr lang="en-US" altLang="ja-JP" dirty="0" smtClean="0"/>
              <a:t>LSI</a:t>
            </a:r>
            <a:br>
              <a:rPr lang="en-US" altLang="ja-JP" dirty="0" smtClean="0"/>
            </a:br>
            <a:r>
              <a:rPr lang="en-US" altLang="ja-JP" dirty="0" smtClean="0"/>
              <a:t>  </a:t>
            </a:r>
            <a:r>
              <a:rPr lang="en-US" altLang="ja-JP" b="1" dirty="0" smtClean="0">
                <a:solidFill>
                  <a:srgbClr val="FF0000"/>
                </a:solidFill>
              </a:rPr>
              <a:t>= IRP </a:t>
            </a:r>
            <a:r>
              <a:rPr lang="ja-JP" altLang="en-US" b="1" dirty="0" smtClean="0">
                <a:solidFill>
                  <a:srgbClr val="FF0000"/>
                </a:solidFill>
              </a:rPr>
              <a:t>∩ </a:t>
            </a:r>
            <a:r>
              <a:rPr lang="en-US" altLang="ja-JP" b="1" dirty="0" smtClean="0">
                <a:solidFill>
                  <a:srgbClr val="FF0000"/>
                </a:solidFill>
              </a:rPr>
              <a:t>LSI ?</a:t>
            </a:r>
          </a:p>
          <a:p>
            <a:endParaRPr kumimoji="1" lang="en-US" altLang="ja-JP" dirty="0" smtClean="0"/>
          </a:p>
          <a:p>
            <a:pPr lvl="1"/>
            <a:r>
              <a:rPr lang="ja-JP" altLang="en-US" sz="3600" dirty="0" smtClean="0"/>
              <a:t>⊆ </a:t>
            </a:r>
            <a:r>
              <a:rPr lang="en-US" altLang="ja-JP" sz="3600" dirty="0" smtClean="0"/>
              <a:t>is known</a:t>
            </a:r>
          </a:p>
          <a:p>
            <a:pPr lvl="1"/>
            <a:r>
              <a:rPr lang="ja-JP" altLang="en-US" sz="3600" dirty="0" smtClean="0"/>
              <a:t>⊇ </a:t>
            </a:r>
            <a:r>
              <a:rPr lang="en-US" altLang="ja-JP" sz="3600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There exists a IRP</a:t>
            </a:r>
            <a:r>
              <a:rPr lang="ja-JP" altLang="en-US" dirty="0" smtClean="0"/>
              <a:t>∩</a:t>
            </a:r>
            <a:r>
              <a:rPr lang="en-US" altLang="ja-JP" dirty="0" smtClean="0"/>
              <a:t>LSI transformation</a:t>
            </a:r>
            <a:br>
              <a:rPr lang="en-US" altLang="ja-JP" dirty="0" smtClean="0"/>
            </a:br>
            <a:r>
              <a:rPr lang="en-US" altLang="ja-JP" dirty="0" smtClean="0"/>
              <a:t>that cannot be written in MSOTT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Main Theorem of This Talk</a:t>
            </a:r>
            <a:endParaRPr lang="en-US" altLang="ja-JP" b="1" i="1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1214414" y="4143380"/>
            <a:ext cx="7143800" cy="135732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lang="en-US" altLang="ja-JP" sz="2800" b="1" i="1" dirty="0" smtClean="0"/>
              <a:t>The class of </a:t>
            </a:r>
            <a:r>
              <a:rPr lang="en-US" altLang="ja-JP" sz="2800" b="1" dirty="0" smtClean="0"/>
              <a:t>IRP</a:t>
            </a:r>
            <a:r>
              <a:rPr lang="ja-JP" altLang="en-US" sz="2800" b="1" dirty="0" smtClean="0"/>
              <a:t>∩</a:t>
            </a:r>
            <a:r>
              <a:rPr lang="en-US" altLang="ja-JP" sz="2800" b="1" dirty="0" smtClean="0"/>
              <a:t>LSI</a:t>
            </a:r>
            <a:r>
              <a:rPr lang="en-US" altLang="ja-JP" sz="2800" b="1" i="1" dirty="0" smtClean="0"/>
              <a:t> transformations</a:t>
            </a:r>
            <a:br>
              <a:rPr lang="en-US" altLang="ja-JP" sz="2800" b="1" i="1" dirty="0" smtClean="0"/>
            </a:br>
            <a:r>
              <a:rPr lang="en-US" altLang="ja-JP" sz="2800" b="1" i="1" dirty="0" smtClean="0"/>
              <a:t> is not recursively enumerable.</a:t>
            </a:r>
            <a:r>
              <a:rPr lang="en-US" altLang="ja-JP" b="1" i="1" dirty="0" smtClean="0"/>
              <a:t/>
            </a:r>
            <a:br>
              <a:rPr lang="en-US" altLang="ja-JP" b="1" i="1" dirty="0" smtClean="0"/>
            </a:br>
            <a:r>
              <a:rPr lang="en-US" altLang="ja-JP" sz="2000" b="1" i="1" dirty="0" smtClean="0"/>
              <a:t>(There’s no Turing machine that enumerates all of them)</a:t>
            </a:r>
            <a:endParaRPr lang="en-US" altLang="ja-JP" b="1" i="1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Answer: “No”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The Proof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Overview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Basic idea is</a:t>
            </a:r>
          </a:p>
          <a:p>
            <a:pPr lvl="1"/>
            <a:r>
              <a:rPr lang="en-US" altLang="ja-JP" dirty="0" smtClean="0"/>
              <a:t>the </a:t>
            </a:r>
            <a:r>
              <a:rPr lang="en-US" altLang="ja-JP" dirty="0" err="1" smtClean="0"/>
              <a:t>Diagonalization</a:t>
            </a:r>
            <a:r>
              <a:rPr lang="en-US" altLang="ja-JP" dirty="0" smtClean="0"/>
              <a:t>  (</a:t>
            </a:r>
            <a:r>
              <a:rPr lang="ja-JP" altLang="en-US" dirty="0" smtClean="0"/>
              <a:t>対角線論法</a:t>
            </a:r>
            <a:r>
              <a:rPr lang="en-US" altLang="ja-JP" dirty="0" smtClean="0"/>
              <a:t>)</a:t>
            </a:r>
          </a:p>
          <a:p>
            <a:pPr lvl="2"/>
            <a:r>
              <a:rPr lang="en-US" altLang="ja-JP" b="1" dirty="0" smtClean="0">
                <a:solidFill>
                  <a:srgbClr val="FF0000"/>
                </a:solidFill>
              </a:rPr>
              <a:t>“Give me a enumeration {g1, g2, g3, …} of the class of functions.  Then I will show you a function  f  </a:t>
            </a:r>
            <a:r>
              <a:rPr lang="en-US" altLang="ja-JP" b="1" i="1" dirty="0" smtClean="0">
                <a:solidFill>
                  <a:srgbClr val="FF0000"/>
                </a:solidFill>
              </a:rPr>
              <a:t>not</a:t>
            </a:r>
            <a:r>
              <a:rPr lang="en-US" altLang="ja-JP" b="1" dirty="0" smtClean="0">
                <a:solidFill>
                  <a:srgbClr val="FF0000"/>
                </a:solidFill>
              </a:rPr>
              <a:t> in the enumeration.”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1071538" y="1785926"/>
            <a:ext cx="7143800" cy="135732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lang="en-US" altLang="ja-JP" sz="2800" b="1" i="1" dirty="0" smtClean="0"/>
              <a:t>The class of </a:t>
            </a:r>
            <a:r>
              <a:rPr lang="en-US" altLang="ja-JP" sz="2800" b="1" dirty="0" smtClean="0"/>
              <a:t>IRP</a:t>
            </a:r>
            <a:r>
              <a:rPr lang="ja-JP" altLang="en-US" sz="2800" b="1" dirty="0" smtClean="0"/>
              <a:t>∩</a:t>
            </a:r>
            <a:r>
              <a:rPr lang="en-US" altLang="ja-JP" sz="2800" b="1" dirty="0" smtClean="0"/>
              <a:t>LSI</a:t>
            </a:r>
            <a:r>
              <a:rPr lang="en-US" altLang="ja-JP" sz="2800" b="1" i="1" dirty="0" smtClean="0"/>
              <a:t> transformations</a:t>
            </a:r>
            <a:br>
              <a:rPr lang="en-US" altLang="ja-JP" sz="2800" b="1" i="1" dirty="0" smtClean="0"/>
            </a:br>
            <a:r>
              <a:rPr lang="en-US" altLang="ja-JP" sz="2800" b="1" i="1" dirty="0" smtClean="0"/>
              <a:t> is not recursively enumerable.</a:t>
            </a:r>
            <a:r>
              <a:rPr lang="en-US" altLang="ja-JP" b="1" i="1" dirty="0" smtClean="0"/>
              <a:t/>
            </a:r>
            <a:br>
              <a:rPr lang="en-US" altLang="ja-JP" b="1" i="1" dirty="0" smtClean="0"/>
            </a:br>
            <a:r>
              <a:rPr lang="en-US" altLang="ja-JP" sz="2000" b="1" i="1" dirty="0" smtClean="0"/>
              <a:t>(There’s no Turing machine that enumerates all of them)</a:t>
            </a:r>
            <a:endParaRPr lang="en-US" altLang="ja-JP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Diagonalization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US" altLang="ja-JP" dirty="0" smtClean="0"/>
              <a:t>(Assuming a fixed alphabet,) we can enumerate all string/trees: {t1, t2, t3, …}</a:t>
            </a:r>
          </a:p>
          <a:p>
            <a:pPr marL="342900" lvl="1" indent="-342900"/>
            <a:r>
              <a:rPr lang="en-US" altLang="ja-JP" dirty="0" smtClean="0"/>
              <a:t>Given enumeration {g1, g2, g3, …} of the class</a:t>
            </a:r>
          </a:p>
          <a:p>
            <a:pPr marL="342900" lvl="1" indent="-342900"/>
            <a:endParaRPr lang="en-US" altLang="ja-JP" dirty="0" smtClean="0"/>
          </a:p>
          <a:p>
            <a:pPr marL="342900" lvl="1" indent="-342900"/>
            <a:r>
              <a:rPr lang="en-US" altLang="ja-JP" dirty="0" smtClean="0"/>
              <a:t>We construct f as:</a:t>
            </a:r>
          </a:p>
          <a:p>
            <a:pPr marL="742950" lvl="2" indent="-342900"/>
            <a:r>
              <a:rPr lang="en-US" altLang="ja-JP" dirty="0" smtClean="0"/>
              <a:t>f( </a:t>
            </a:r>
            <a:r>
              <a:rPr lang="en-US" altLang="ja-JP" dirty="0" err="1" smtClean="0"/>
              <a:t>ti</a:t>
            </a:r>
            <a:r>
              <a:rPr lang="en-US" altLang="ja-JP" dirty="0" smtClean="0"/>
              <a:t> ) := arbitrary tree</a:t>
            </a:r>
            <a:br>
              <a:rPr lang="en-US" altLang="ja-JP" dirty="0" smtClean="0"/>
            </a:br>
            <a:r>
              <a:rPr lang="en-US" altLang="ja-JP" dirty="0" smtClean="0"/>
              <a:t>             except </a:t>
            </a:r>
            <a:r>
              <a:rPr lang="en-US" altLang="ja-JP" dirty="0" err="1" smtClean="0"/>
              <a:t>gi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ti</a:t>
            </a:r>
            <a:r>
              <a:rPr lang="en-US" altLang="ja-JP" dirty="0" smtClean="0"/>
              <a:t>)</a:t>
            </a:r>
          </a:p>
          <a:p>
            <a:pPr marL="342900" lvl="1" indent="-342900"/>
            <a:r>
              <a:rPr lang="en-US" altLang="ja-JP" dirty="0" smtClean="0">
                <a:solidFill>
                  <a:srgbClr val="FF0000"/>
                </a:solidFill>
              </a:rPr>
              <a:t>Caution!</a:t>
            </a:r>
          </a:p>
          <a:p>
            <a:pPr marL="742950" lvl="2" indent="-342900"/>
            <a:r>
              <a:rPr lang="en-US" altLang="ja-JP" dirty="0" smtClean="0">
                <a:solidFill>
                  <a:srgbClr val="FF0000"/>
                </a:solidFill>
              </a:rPr>
              <a:t>f may not be IRP nor LSI</a:t>
            </a:r>
          </a:p>
          <a:p>
            <a:pPr marL="742950" lvl="2" indent="-342900"/>
            <a:endParaRPr lang="en-US" altLang="ja-JP" dirty="0" smtClean="0"/>
          </a:p>
          <a:p>
            <a:pPr marL="342900" lvl="1" indent="-342900"/>
            <a:endParaRPr lang="en-US" altLang="ja-JP" dirty="0" smtClean="0"/>
          </a:p>
        </p:txBody>
      </p:sp>
      <p:graphicFrame>
        <p:nvGraphicFramePr>
          <p:cNvPr id="4" name="コンテンツ プレースホルダ 3"/>
          <p:cNvGraphicFramePr>
            <a:graphicFrameLocks/>
          </p:cNvGraphicFramePr>
          <p:nvPr/>
        </p:nvGraphicFramePr>
        <p:xfrm>
          <a:off x="5000628" y="3391874"/>
          <a:ext cx="400052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754"/>
                <a:gridCol w="666754"/>
                <a:gridCol w="666754"/>
                <a:gridCol w="666754"/>
                <a:gridCol w="666754"/>
                <a:gridCol w="666754"/>
              </a:tblGrid>
              <a:tr h="518160"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t1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t2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t3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t4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348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g1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×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</a:tr>
              <a:tr h="4348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g2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×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</a:tr>
              <a:tr h="4348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g3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×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</a:tr>
              <a:tr h="4348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g4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×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</a:tr>
              <a:tr h="4348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…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…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Diagonalization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dirty="0" smtClean="0"/>
          </a:p>
          <a:p>
            <a:pPr lvl="2"/>
            <a:endParaRPr lang="en-US" altLang="ja-JP" dirty="0" smtClean="0"/>
          </a:p>
          <a:p>
            <a:pPr lvl="2"/>
            <a:endParaRPr lang="en-US" altLang="ja-JP" dirty="0" smtClean="0"/>
          </a:p>
          <a:p>
            <a:r>
              <a:rPr lang="en-US" altLang="ja-JP" dirty="0" smtClean="0"/>
              <a:t>What we really want is this:</a:t>
            </a:r>
          </a:p>
          <a:p>
            <a:pPr marL="800100" lvl="3" indent="-342900"/>
            <a:r>
              <a:rPr lang="en-US" altLang="ja-JP" sz="2800" b="1" dirty="0" smtClean="0"/>
              <a:t>“Give me a enumeration {g1, g2, g3, …} of the IRP </a:t>
            </a:r>
            <a:r>
              <a:rPr lang="ja-JP" altLang="en-US" sz="2800" b="1" dirty="0" smtClean="0"/>
              <a:t>∩ </a:t>
            </a:r>
            <a:r>
              <a:rPr lang="en-US" altLang="ja-JP" sz="2800" b="1" dirty="0" smtClean="0"/>
              <a:t>LSI functions.  Then I will show you a function  f  </a:t>
            </a:r>
            <a:r>
              <a:rPr lang="en-US" altLang="ja-JP" sz="2800" b="1" i="1" dirty="0" smtClean="0">
                <a:solidFill>
                  <a:srgbClr val="FF0000"/>
                </a:solidFill>
              </a:rPr>
              <a:t>not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 in the enumeration</a:t>
            </a:r>
            <a:r>
              <a:rPr lang="en-US" altLang="ja-JP" sz="2800" b="1" dirty="0" smtClean="0"/>
              <a:t> </a:t>
            </a:r>
            <a:r>
              <a:rPr lang="en-US" altLang="ja-JP" sz="2800" b="1" i="1" dirty="0" smtClean="0">
                <a:solidFill>
                  <a:srgbClr val="0070C0"/>
                </a:solidFill>
              </a:rPr>
              <a:t>but</a:t>
            </a:r>
            <a:r>
              <a:rPr lang="en-US" altLang="ja-JP" sz="2800" b="1" dirty="0" smtClean="0">
                <a:solidFill>
                  <a:srgbClr val="0070C0"/>
                </a:solidFill>
              </a:rPr>
              <a:t> in IRP</a:t>
            </a:r>
            <a:r>
              <a:rPr lang="ja-JP" altLang="en-US" sz="2800" b="1" dirty="0" smtClean="0">
                <a:solidFill>
                  <a:srgbClr val="0070C0"/>
                </a:solidFill>
              </a:rPr>
              <a:t>∩</a:t>
            </a:r>
            <a:r>
              <a:rPr lang="en-US" altLang="ja-JP" sz="2800" b="1" dirty="0" smtClean="0">
                <a:solidFill>
                  <a:srgbClr val="0070C0"/>
                </a:solidFill>
              </a:rPr>
              <a:t>LSI</a:t>
            </a:r>
            <a:r>
              <a:rPr lang="en-US" altLang="ja-JP" sz="2800" b="1" dirty="0" smtClean="0"/>
              <a:t>.”</a:t>
            </a:r>
          </a:p>
          <a:p>
            <a:pPr marL="1257300" lvl="4" indent="-342900"/>
            <a:r>
              <a:rPr lang="en-US" altLang="ja-JP" sz="2800" dirty="0" smtClean="0"/>
              <a:t>which derives contradiction.</a:t>
            </a:r>
          </a:p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071538" y="1785926"/>
            <a:ext cx="7143800" cy="135732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lang="en-US" altLang="ja-JP" sz="2800" b="1" i="1" dirty="0" smtClean="0"/>
              <a:t>The class of </a:t>
            </a:r>
            <a:r>
              <a:rPr lang="en-US" altLang="ja-JP" sz="2800" b="1" dirty="0" smtClean="0"/>
              <a:t>IRP</a:t>
            </a:r>
            <a:r>
              <a:rPr lang="ja-JP" altLang="en-US" sz="2800" b="1" dirty="0" smtClean="0"/>
              <a:t>∩</a:t>
            </a:r>
            <a:r>
              <a:rPr lang="en-US" altLang="ja-JP" sz="2800" b="1" dirty="0" smtClean="0"/>
              <a:t>LSI</a:t>
            </a:r>
            <a:r>
              <a:rPr lang="en-US" altLang="ja-JP" sz="2800" b="1" i="1" dirty="0" smtClean="0"/>
              <a:t> transformations</a:t>
            </a:r>
            <a:br>
              <a:rPr lang="en-US" altLang="ja-JP" sz="2800" b="1" i="1" dirty="0" smtClean="0"/>
            </a:br>
            <a:r>
              <a:rPr lang="en-US" altLang="ja-JP" sz="2800" b="1" i="1" dirty="0" smtClean="0"/>
              <a:t> is not recursively enumerable.</a:t>
            </a:r>
            <a:r>
              <a:rPr lang="en-US" altLang="ja-JP" b="1" i="1" dirty="0" smtClean="0"/>
              <a:t/>
            </a:r>
            <a:br>
              <a:rPr lang="en-US" altLang="ja-JP" b="1" i="1" dirty="0" smtClean="0"/>
            </a:br>
            <a:r>
              <a:rPr lang="en-US" altLang="ja-JP" sz="2000" b="1" i="1" dirty="0" smtClean="0"/>
              <a:t>(There’s no Turing machine that enumerates all of them)</a:t>
            </a:r>
            <a:endParaRPr lang="en-US" altLang="ja-JP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The Talk is about a Property on…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String/Tree Transformations</a:t>
            </a:r>
          </a:p>
          <a:p>
            <a:pPr lvl="1"/>
            <a:r>
              <a:rPr lang="en-US" altLang="ja-JP" dirty="0" smtClean="0"/>
              <a:t>e.g., </a:t>
            </a:r>
          </a:p>
          <a:p>
            <a:endParaRPr lang="en-US" altLang="ja-JP" dirty="0" smtClean="0"/>
          </a:p>
          <a:p>
            <a:pPr lvl="8"/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and</a:t>
            </a:r>
          </a:p>
          <a:p>
            <a:r>
              <a:rPr kumimoji="1" lang="en-US" altLang="ja-JP" dirty="0" smtClean="0"/>
              <a:t>Regular Languages</a:t>
            </a:r>
          </a:p>
          <a:p>
            <a:pPr lvl="1"/>
            <a:r>
              <a:rPr lang="en-US" altLang="ja-JP" dirty="0" smtClean="0"/>
              <a:t>e.g.,</a:t>
            </a:r>
            <a:endParaRPr kumimoji="1" lang="ja-JP" altLang="en-US" dirty="0"/>
          </a:p>
        </p:txBody>
      </p:sp>
      <p:sp>
        <p:nvSpPr>
          <p:cNvPr id="4" name="コンテンツ プレースホルダ 2"/>
          <p:cNvSpPr txBox="1">
            <a:spLocks/>
          </p:cNvSpPr>
          <p:nvPr/>
        </p:nvSpPr>
        <p:spPr>
          <a:xfrm>
            <a:off x="2643174" y="2357430"/>
            <a:ext cx="5286412" cy="50006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HGS平成明朝体W9" pitchFamily="18" charset="-128"/>
                <a:cs typeface="+mn-cs"/>
              </a:rPr>
              <a:t> dup(s)</a:t>
            </a:r>
            <a:r>
              <a:rPr kumimoji="1" lang="en-US" altLang="ja-JP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HGS平成明朝体W9" pitchFamily="18" charset="-128"/>
                <a:cs typeface="+mn-cs"/>
              </a:rPr>
              <a:t> </a:t>
            </a: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HGS平成明朝体W9" pitchFamily="18" charset="-128"/>
                <a:cs typeface="+mn-cs"/>
              </a:rPr>
              <a:t>= s ++ s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HGS平成明朝体W9" pitchFamily="18" charset="-128"/>
              <a:cs typeface="+mn-cs"/>
            </a:endParaRPr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>
          <a:xfrm>
            <a:off x="2643174" y="5000636"/>
            <a:ext cx="1357322" cy="6429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HGS平成明朝体W9" pitchFamily="18" charset="-128"/>
                <a:cs typeface="+mn-cs"/>
              </a:rPr>
              <a:t>a*|b*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HGS平成明朝体W9" pitchFamily="18" charset="-128"/>
              <a:cs typeface="+mn-cs"/>
            </a:endParaRPr>
          </a:p>
        </p:txBody>
      </p:sp>
      <p:sp>
        <p:nvSpPr>
          <p:cNvPr id="6" name="コンテンツ プレースホルダ 2"/>
          <p:cNvSpPr txBox="1">
            <a:spLocks/>
          </p:cNvSpPr>
          <p:nvPr/>
        </p:nvSpPr>
        <p:spPr>
          <a:xfrm>
            <a:off x="2643174" y="3000372"/>
            <a:ext cx="5286412" cy="10001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ja-JP" sz="4400" dirty="0" smtClean="0">
                <a:solidFill>
                  <a:schemeClr val="tx1"/>
                </a:solidFill>
                <a:latin typeface="Calibri" pitchFamily="34" charset="0"/>
                <a:ea typeface="HGS平成明朝体W9" pitchFamily="18" charset="-128"/>
              </a:rPr>
              <a:t> reverse([]) = []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HGS平成明朝体W9" pitchFamily="18" charset="-128"/>
                <a:cs typeface="+mn-cs"/>
              </a:rPr>
              <a:t> reverse(x:xs)= reverse(</a:t>
            </a:r>
            <a:r>
              <a:rPr kumimoji="1" lang="en-US" altLang="ja-JP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HGS平成明朝体W9" pitchFamily="18" charset="-128"/>
                <a:cs typeface="+mn-cs"/>
              </a:rPr>
              <a:t>xs</a:t>
            </a: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HGS平成明朝体W9" pitchFamily="18" charset="-128"/>
                <a:cs typeface="+mn-cs"/>
              </a:rPr>
              <a:t>)++[x]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HGS平成明朝体W9" pitchFamily="18" charset="-128"/>
              <a:cs typeface="+mn-cs"/>
            </a:endParaRPr>
          </a:p>
        </p:txBody>
      </p:sp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4357686" y="5000636"/>
            <a:ext cx="2571768" cy="6429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HGS平成明朝体W9" pitchFamily="18" charset="-128"/>
                <a:cs typeface="+mn-cs"/>
              </a:rPr>
              <a:t>a((</a:t>
            </a:r>
            <a:r>
              <a:rPr kumimoji="1" lang="en-US" altLang="ja-JP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HGS平成明朝体W9" pitchFamily="18" charset="-128"/>
                <a:cs typeface="+mn-cs"/>
              </a:rPr>
              <a:t>a|b</a:t>
            </a: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HGS平成明朝体W9" pitchFamily="18" charset="-128"/>
                <a:cs typeface="+mn-cs"/>
              </a:rPr>
              <a:t>)*|c)*b</a:t>
            </a:r>
            <a:endParaRPr kumimoji="1" lang="en-US" altLang="ja-JP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HGS平成明朝体W9" pitchFamily="18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Diagonalization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/>
            <a:r>
              <a:rPr lang="en-US" altLang="ja-JP" dirty="0" smtClean="0"/>
              <a:t>We can enumerate all regular languages:</a:t>
            </a:r>
            <a:br>
              <a:rPr lang="en-US" altLang="ja-JP" dirty="0" smtClean="0"/>
            </a:br>
            <a:r>
              <a:rPr lang="en-US" altLang="ja-JP" dirty="0" smtClean="0"/>
              <a:t>   {R1, R2, R3, …}</a:t>
            </a:r>
          </a:p>
          <a:p>
            <a:pPr marL="342900" lvl="1" indent="-342900"/>
            <a:r>
              <a:rPr lang="en-US" altLang="ja-JP" dirty="0" smtClean="0"/>
              <a:t>Given enumeration {g1, g2, g3, …} of the class</a:t>
            </a:r>
          </a:p>
          <a:p>
            <a:pPr marL="342900" lvl="1" indent="-342900"/>
            <a:endParaRPr lang="en-US" altLang="ja-JP" dirty="0" smtClean="0"/>
          </a:p>
          <a:p>
            <a:pPr marL="342900" lvl="1" indent="-342900"/>
            <a:r>
              <a:rPr lang="en-US" altLang="ja-JP" dirty="0" smtClean="0"/>
              <a:t>We construct f so that:</a:t>
            </a:r>
          </a:p>
          <a:p>
            <a:pPr marL="742950" lvl="2" indent="-342900"/>
            <a:r>
              <a:rPr lang="en-US" altLang="ja-JP" sz="2800" b="1" dirty="0" smtClean="0"/>
              <a:t>f( t ) </a:t>
            </a:r>
            <a:r>
              <a:rPr lang="ja-JP" altLang="en-US" sz="2800" b="1" dirty="0" smtClean="0"/>
              <a:t>≠ </a:t>
            </a:r>
            <a:r>
              <a:rPr lang="en-US" altLang="ja-JP" sz="2800" b="1" dirty="0" err="1" smtClean="0"/>
              <a:t>gi</a:t>
            </a:r>
            <a:r>
              <a:rPr lang="en-US" altLang="ja-JP" sz="2800" b="1" dirty="0" smtClean="0"/>
              <a:t>(t) for some</a:t>
            </a:r>
            <a:br>
              <a:rPr lang="en-US" altLang="ja-JP" sz="2800" b="1" dirty="0" smtClean="0"/>
            </a:br>
            <a:r>
              <a:rPr lang="en-US" altLang="ja-JP" sz="2800" b="1" dirty="0" smtClean="0"/>
              <a:t>   t </a:t>
            </a:r>
            <a:r>
              <a:rPr lang="ja-JP" altLang="en-US" sz="3600" dirty="0" smtClean="0"/>
              <a:t>⇜</a:t>
            </a:r>
            <a:r>
              <a:rPr lang="en-US" altLang="ja-JP" sz="2800" b="1" dirty="0" smtClean="0"/>
              <a:t> {R1,R2,…,</a:t>
            </a:r>
            <a:r>
              <a:rPr lang="en-US" altLang="ja-JP" sz="2800" b="1" dirty="0" err="1" smtClean="0"/>
              <a:t>Ri</a:t>
            </a:r>
            <a:r>
              <a:rPr lang="en-US" altLang="ja-JP" sz="2800" b="1" dirty="0" smtClean="0"/>
              <a:t>}</a:t>
            </a:r>
          </a:p>
          <a:p>
            <a:pPr marL="742950" lvl="2" indent="-342900"/>
            <a:r>
              <a:rPr lang="en-US" altLang="ja-JP" sz="2800" b="1" dirty="0" smtClean="0"/>
              <a:t>f</a:t>
            </a:r>
            <a:r>
              <a:rPr lang="en-US" altLang="ja-JP" sz="2800" b="1" baseline="30000" dirty="0" smtClean="0"/>
              <a:t>-1</a:t>
            </a:r>
            <a:r>
              <a:rPr lang="en-US" altLang="ja-JP" sz="2800" b="1" dirty="0" smtClean="0"/>
              <a:t>( </a:t>
            </a:r>
            <a:r>
              <a:rPr lang="en-US" altLang="ja-JP" sz="2800" b="1" dirty="0" err="1" smtClean="0"/>
              <a:t>Ri</a:t>
            </a:r>
            <a:r>
              <a:rPr lang="en-US" altLang="ja-JP" sz="2800" b="1" dirty="0" smtClean="0"/>
              <a:t> ) = </a:t>
            </a:r>
            <a:r>
              <a:rPr lang="en-US" altLang="ja-JP" sz="2800" b="1" i="1" dirty="0" smtClean="0"/>
              <a:t>almost</a:t>
            </a:r>
            <a:r>
              <a:rPr lang="en-US" altLang="ja-JP" sz="2800" b="1" dirty="0" smtClean="0"/>
              <a:t> </a:t>
            </a:r>
            <a:r>
              <a:rPr lang="en-US" altLang="ja-JP" sz="2800" b="1" dirty="0" err="1" smtClean="0"/>
              <a:t>Ri</a:t>
            </a:r>
            <a:endParaRPr lang="en-US" altLang="ja-JP" sz="2800" b="1" dirty="0" smtClean="0"/>
          </a:p>
        </p:txBody>
      </p:sp>
      <p:graphicFrame>
        <p:nvGraphicFramePr>
          <p:cNvPr id="4" name="コンテンツ プレースホルダ 3"/>
          <p:cNvGraphicFramePr>
            <a:graphicFrameLocks/>
          </p:cNvGraphicFramePr>
          <p:nvPr/>
        </p:nvGraphicFramePr>
        <p:xfrm>
          <a:off x="5000628" y="3391874"/>
          <a:ext cx="400052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754"/>
                <a:gridCol w="666754"/>
                <a:gridCol w="666754"/>
                <a:gridCol w="666754"/>
                <a:gridCol w="666754"/>
                <a:gridCol w="666754"/>
              </a:tblGrid>
              <a:tr h="518160">
                <a:tc>
                  <a:txBody>
                    <a:bodyPr/>
                    <a:lstStyle/>
                    <a:p>
                      <a:pPr algn="ctr"/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R1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R2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R3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R4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4348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g1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×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</a:tr>
              <a:tr h="4348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g2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×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</a:tr>
              <a:tr h="4348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g3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×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</a:tr>
              <a:tr h="4348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g4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×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</a:tr>
              <a:tr h="43481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…</a:t>
                      </a:r>
                      <a:endParaRPr kumimoji="1" lang="ja-JP" alt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/>
                        <a:t>…</a:t>
                      </a:r>
                      <a:endParaRPr kumimoji="1" lang="ja-JP" altLang="en-US" sz="28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Preparation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3600" dirty="0" smtClean="0"/>
              <a:t>Known facts on Regular Languages</a:t>
            </a:r>
          </a:p>
          <a:p>
            <a:pPr lvl="1"/>
            <a:r>
              <a:rPr lang="en-US" altLang="ja-JP" sz="3200" dirty="0" smtClean="0"/>
              <a:t>All finite sets are regular</a:t>
            </a:r>
          </a:p>
          <a:p>
            <a:pPr lvl="1"/>
            <a:r>
              <a:rPr lang="en-US" altLang="ja-JP" sz="3200" dirty="0" smtClean="0"/>
              <a:t>They are closed under </a:t>
            </a:r>
            <a:r>
              <a:rPr lang="en-US" altLang="ja-JP" sz="3200" dirty="0" err="1" smtClean="0"/>
              <a:t>boolean</a:t>
            </a:r>
            <a:r>
              <a:rPr lang="en-US" altLang="ja-JP" sz="3200" dirty="0" smtClean="0"/>
              <a:t> ops.</a:t>
            </a:r>
          </a:p>
          <a:p>
            <a:pPr lvl="2"/>
            <a:r>
              <a:rPr kumimoji="1" lang="en-US" altLang="ja-JP" dirty="0" smtClean="0"/>
              <a:t>If  R1, R2 </a:t>
            </a:r>
            <a:r>
              <a:rPr kumimoji="1" lang="ja-JP" altLang="en-US" dirty="0" smtClean="0"/>
              <a:t>∈ </a:t>
            </a:r>
            <a:r>
              <a:rPr kumimoji="1" lang="en-US" altLang="ja-JP" dirty="0" smtClean="0"/>
              <a:t>REG then</a:t>
            </a:r>
          </a:p>
          <a:p>
            <a:pPr lvl="3"/>
            <a:r>
              <a:rPr lang="en-US" altLang="ja-JP" dirty="0" smtClean="0"/>
              <a:t>R1 </a:t>
            </a:r>
            <a:r>
              <a:rPr lang="ja-JP" altLang="en-US" dirty="0" smtClean="0"/>
              <a:t>∩ </a:t>
            </a:r>
            <a:r>
              <a:rPr lang="en-US" altLang="ja-JP" dirty="0" smtClean="0"/>
              <a:t>R2 </a:t>
            </a:r>
            <a:r>
              <a:rPr lang="ja-JP" altLang="en-US" dirty="0" smtClean="0"/>
              <a:t>∈ </a:t>
            </a:r>
            <a:r>
              <a:rPr lang="en-US" altLang="ja-JP" dirty="0" smtClean="0"/>
              <a:t>REG</a:t>
            </a:r>
          </a:p>
          <a:p>
            <a:pPr lvl="3"/>
            <a:r>
              <a:rPr kumimoji="1" lang="en-US" altLang="ja-JP" dirty="0" smtClean="0"/>
              <a:t>R1 </a:t>
            </a:r>
            <a:r>
              <a:rPr kumimoji="1" lang="ja-JP" altLang="en-US" dirty="0" smtClean="0"/>
              <a:t>∪ </a:t>
            </a:r>
            <a:r>
              <a:rPr kumimoji="1" lang="en-US" altLang="ja-JP" dirty="0" smtClean="0"/>
              <a:t>R2 </a:t>
            </a:r>
            <a:r>
              <a:rPr kumimoji="1" lang="ja-JP" altLang="en-US" dirty="0" smtClean="0"/>
              <a:t>∈ </a:t>
            </a:r>
            <a:r>
              <a:rPr kumimoji="1" lang="en-US" altLang="ja-JP" dirty="0" smtClean="0"/>
              <a:t>REG</a:t>
            </a:r>
          </a:p>
          <a:p>
            <a:pPr lvl="3"/>
            <a:r>
              <a:rPr lang="ja-JP" altLang="en-US" dirty="0" smtClean="0"/>
              <a:t>～</a:t>
            </a:r>
            <a:r>
              <a:rPr lang="en-US" altLang="ja-JP" dirty="0" smtClean="0"/>
              <a:t>R1 </a:t>
            </a:r>
            <a:r>
              <a:rPr lang="ja-JP" altLang="en-US" dirty="0" smtClean="0"/>
              <a:t>∈ </a:t>
            </a:r>
            <a:r>
              <a:rPr lang="en-US" altLang="ja-JP" dirty="0" smtClean="0"/>
              <a:t>REG</a:t>
            </a:r>
            <a:endParaRPr kumimoji="1" lang="en-US" altLang="ja-JP" dirty="0" smtClean="0"/>
          </a:p>
          <a:p>
            <a:pPr lvl="1"/>
            <a:r>
              <a:rPr lang="en-US" altLang="ja-JP" sz="3600" i="1" dirty="0" smtClean="0"/>
              <a:t>“Slenderness”</a:t>
            </a:r>
            <a:r>
              <a:rPr lang="en-US" altLang="ja-JP" sz="3600" dirty="0" smtClean="0"/>
              <a:t> is decidable</a:t>
            </a:r>
          </a:p>
          <a:p>
            <a:pPr lvl="2">
              <a:buNone/>
            </a:pP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Paun&amp;Salomaa</a:t>
            </a:r>
            <a:r>
              <a:rPr lang="en-US" altLang="ja-JP" sz="1800" dirty="0" smtClean="0"/>
              <a:t> 1993] “Language-Theoretic Problems Arising from Richelieu Cryptosystems”, TCS(116), pp.339-357</a:t>
            </a:r>
            <a:endParaRPr lang="ja-JP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Preparation: Slenderness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 set L of string is slender </a:t>
            </a:r>
            <a:r>
              <a:rPr kumimoji="1" lang="en-US" altLang="ja-JP" dirty="0" err="1" smtClean="0"/>
              <a:t>iff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∃</a:t>
            </a:r>
            <a:r>
              <a:rPr kumimoji="1" lang="en-US" altLang="ja-JP" dirty="0" smtClean="0"/>
              <a:t>c. </a:t>
            </a:r>
            <a:r>
              <a:rPr kumimoji="1" lang="ja-JP" altLang="en-US" dirty="0" smtClean="0"/>
              <a:t>∀</a:t>
            </a:r>
            <a:r>
              <a:rPr kumimoji="1" lang="en-US" altLang="ja-JP" dirty="0" smtClean="0"/>
              <a:t>n.  #{s | s</a:t>
            </a:r>
            <a:r>
              <a:rPr kumimoji="1" lang="ja-JP" altLang="en-US" dirty="0" smtClean="0"/>
              <a:t>∈</a:t>
            </a:r>
            <a:r>
              <a:rPr kumimoji="1" lang="en-US" altLang="ja-JP" dirty="0" smtClean="0"/>
              <a:t>L, </a:t>
            </a:r>
            <a:r>
              <a:rPr kumimoji="1" lang="en-US" altLang="ja-JP" dirty="0" err="1" smtClean="0"/>
              <a:t>len</a:t>
            </a:r>
            <a:r>
              <a:rPr kumimoji="1" lang="en-US" altLang="ja-JP" dirty="0" smtClean="0"/>
              <a:t>(s)=n } </a:t>
            </a:r>
            <a:r>
              <a:rPr lang="ja-JP" altLang="en-US" dirty="0" smtClean="0"/>
              <a:t>  </a:t>
            </a:r>
            <a:r>
              <a:rPr kumimoji="1" lang="ja-JP" altLang="en-US" dirty="0" smtClean="0"/>
              <a:t>≦   </a:t>
            </a:r>
            <a:r>
              <a:rPr kumimoji="1" lang="en-US" altLang="ja-JP" dirty="0" smtClean="0"/>
              <a:t>c</a:t>
            </a:r>
          </a:p>
          <a:p>
            <a:pPr lvl="2"/>
            <a:r>
              <a:rPr kumimoji="1" lang="en-US" altLang="ja-JP" dirty="0" smtClean="0"/>
              <a:t>{1, 11, 111, 1111, …}    is slender</a:t>
            </a:r>
          </a:p>
          <a:p>
            <a:pPr lvl="2"/>
            <a:r>
              <a:rPr kumimoji="1" lang="en-US" altLang="ja-JP" dirty="0" smtClean="0"/>
              <a:t>{0, 1, 10, 11, 100, 101, …}    is not slender</a:t>
            </a:r>
          </a:p>
          <a:p>
            <a:pPr lvl="2"/>
            <a:r>
              <a:rPr lang="en-US" altLang="ja-JP" dirty="0" smtClean="0"/>
              <a:t>L1,L2</a:t>
            </a:r>
            <a:r>
              <a:rPr lang="ja-JP" altLang="en-US" dirty="0" smtClean="0"/>
              <a:t> </a:t>
            </a:r>
            <a:r>
              <a:rPr lang="en-US" altLang="ja-JP" dirty="0" smtClean="0"/>
              <a:t>is </a:t>
            </a:r>
            <a:r>
              <a:rPr kumimoji="1" lang="en-US" altLang="ja-JP" dirty="0" smtClean="0"/>
              <a:t>slender  </a:t>
            </a:r>
            <a:r>
              <a:rPr kumimoji="1" lang="en-US" altLang="ja-JP" dirty="0" smtClean="0">
                <a:sym typeface="Wingdings" pitchFamily="2" charset="2"/>
              </a:rPr>
              <a:t>  L1</a:t>
            </a:r>
            <a:r>
              <a:rPr lang="ja-JP" altLang="en-US" dirty="0" smtClean="0">
                <a:sym typeface="Wingdings" pitchFamily="2" charset="2"/>
              </a:rPr>
              <a:t>∪</a:t>
            </a:r>
            <a:r>
              <a:rPr lang="en-US" altLang="ja-JP" dirty="0" smtClean="0">
                <a:sym typeface="Wingdings" pitchFamily="2" charset="2"/>
              </a:rPr>
              <a:t>L2</a:t>
            </a:r>
            <a:r>
              <a:rPr lang="ja-JP" altLang="en-US" dirty="0" smtClean="0">
                <a:sym typeface="Wingdings" pitchFamily="2" charset="2"/>
              </a:rPr>
              <a:t> </a:t>
            </a:r>
            <a:r>
              <a:rPr lang="en-US" altLang="ja-JP" dirty="0" smtClean="0">
                <a:sym typeface="Wingdings" pitchFamily="2" charset="2"/>
              </a:rPr>
              <a:t>is </a:t>
            </a:r>
            <a:r>
              <a:rPr kumimoji="1" lang="en-US" altLang="ja-JP" dirty="0" smtClean="0"/>
              <a:t>slender</a:t>
            </a:r>
          </a:p>
          <a:p>
            <a:pPr lvl="2"/>
            <a:r>
              <a:rPr lang="en-US" altLang="ja-JP" dirty="0" smtClean="0">
                <a:solidFill>
                  <a:srgbClr val="FF0000"/>
                </a:solidFill>
              </a:rPr>
              <a:t>L1,L2</a:t>
            </a:r>
            <a:r>
              <a:rPr lang="ja-JP" altLang="en-US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is co-slender  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  L1</a:t>
            </a:r>
            <a:r>
              <a:rPr lang="ja-JP" altLang="en-US" dirty="0" smtClean="0">
                <a:solidFill>
                  <a:srgbClr val="FF0000"/>
                </a:solidFill>
                <a:sym typeface="Wingdings" pitchFamily="2" charset="2"/>
              </a:rPr>
              <a:t>∩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L2</a:t>
            </a:r>
            <a:r>
              <a:rPr lang="ja-JP" alt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is co-</a:t>
            </a:r>
            <a:r>
              <a:rPr lang="en-US" altLang="ja-JP" dirty="0" smtClean="0">
                <a:solidFill>
                  <a:srgbClr val="FF0000"/>
                </a:solidFill>
              </a:rPr>
              <a:t>slender</a:t>
            </a:r>
          </a:p>
          <a:p>
            <a:r>
              <a:rPr lang="en-US" altLang="ja-JP" dirty="0" smtClean="0"/>
              <a:t>Co-slender </a:t>
            </a:r>
            <a:r>
              <a:rPr lang="ja-JP" altLang="en-US" dirty="0" smtClean="0"/>
              <a:t>⇔ </a:t>
            </a:r>
            <a:r>
              <a:rPr lang="en-US" altLang="ja-JP" dirty="0" smtClean="0"/>
              <a:t>complement is slender 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Not co-slender </a:t>
            </a:r>
            <a:r>
              <a:rPr lang="ja-JP" altLang="en-US" dirty="0" smtClean="0">
                <a:solidFill>
                  <a:srgbClr val="FF0000"/>
                </a:solidFill>
              </a:rPr>
              <a:t>⇔ </a:t>
            </a:r>
            <a:r>
              <a:rPr lang="en-US" altLang="ja-JP" dirty="0" smtClean="0">
                <a:solidFill>
                  <a:srgbClr val="FF0000"/>
                </a:solidFill>
              </a:rPr>
              <a:t>a plenty of supply of</a:t>
            </a:r>
            <a:br>
              <a:rPr lang="en-US" altLang="ja-JP" dirty="0" smtClean="0">
                <a:solidFill>
                  <a:srgbClr val="FF0000"/>
                </a:solidFill>
              </a:rPr>
            </a:br>
            <a:r>
              <a:rPr lang="en-US" altLang="ja-JP" dirty="0" smtClean="0">
                <a:solidFill>
                  <a:srgbClr val="FF0000"/>
                </a:solidFill>
              </a:rPr>
              <a:t>                            non-members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571472" y="1714488"/>
            <a:ext cx="8001056" cy="107157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Main Lemma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83223" y="1357298"/>
            <a:ext cx="7977554" cy="5286412"/>
          </a:xfrm>
        </p:spPr>
        <p:txBody>
          <a:bodyPr/>
          <a:lstStyle/>
          <a:p>
            <a:pPr>
              <a:buNone/>
            </a:pPr>
            <a:r>
              <a:rPr lang="en-US" altLang="ja-JP" sz="2400" dirty="0" smtClean="0"/>
              <a:t>Let {g</a:t>
            </a:r>
            <a:r>
              <a:rPr lang="en-US" altLang="ja-JP" sz="2400" baseline="-25000" dirty="0" smtClean="0"/>
              <a:t>1</a:t>
            </a:r>
            <a:r>
              <a:rPr lang="en-US" altLang="ja-JP" sz="2400" dirty="0" smtClean="0"/>
              <a:t>, g</a:t>
            </a:r>
            <a:r>
              <a:rPr lang="en-US" altLang="ja-JP" sz="2400" baseline="-25000" dirty="0" smtClean="0"/>
              <a:t>2</a:t>
            </a:r>
            <a:r>
              <a:rPr lang="en-US" altLang="ja-JP" sz="2400" dirty="0" smtClean="0"/>
              <a:t>, … } be an enumeration of total functions.</a:t>
            </a:r>
          </a:p>
          <a:p>
            <a:pPr>
              <a:buNone/>
            </a:pPr>
            <a:r>
              <a:rPr kumimoji="1" lang="en-US" altLang="ja-JP" sz="2400" dirty="0" smtClean="0"/>
              <a:t>Let {R</a:t>
            </a:r>
            <a:r>
              <a:rPr lang="en-US" altLang="ja-JP" sz="2400" baseline="-25000" dirty="0" smtClean="0"/>
              <a:t>1</a:t>
            </a:r>
            <a:r>
              <a:rPr kumimoji="1" lang="en-US" altLang="ja-JP" sz="2400" dirty="0" smtClean="0"/>
              <a:t>, R</a:t>
            </a:r>
            <a:r>
              <a:rPr lang="en-US" altLang="ja-JP" sz="2400" baseline="-25000" dirty="0" smtClean="0"/>
              <a:t>2</a:t>
            </a:r>
            <a:r>
              <a:rPr kumimoji="1" lang="en-US" altLang="ja-JP" sz="2400" dirty="0" smtClean="0"/>
              <a:t>, … } be an enumeration of all regular langs.</a:t>
            </a:r>
            <a:endParaRPr lang="en-US" altLang="ja-JP" sz="2000" dirty="0" smtClean="0"/>
          </a:p>
          <a:p>
            <a:pPr>
              <a:buNone/>
            </a:pPr>
            <a:r>
              <a:rPr lang="en-US" altLang="ja-JP" sz="2400" dirty="0" smtClean="0"/>
              <a:t>Then we can construct {(f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,D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), (f</a:t>
            </a:r>
            <a:r>
              <a:rPr lang="en-US" altLang="ja-JP" sz="2400" baseline="-25000" dirty="0" smtClean="0"/>
              <a:t>1</a:t>
            </a:r>
            <a:r>
              <a:rPr lang="en-US" altLang="ja-JP" sz="2400" dirty="0" smtClean="0"/>
              <a:t>,D</a:t>
            </a:r>
            <a:r>
              <a:rPr lang="en-US" altLang="ja-JP" sz="2400" baseline="-25000" dirty="0" smtClean="0"/>
              <a:t>1</a:t>
            </a:r>
            <a:r>
              <a:rPr lang="en-US" altLang="ja-JP" sz="2400" dirty="0" smtClean="0"/>
              <a:t>), …} such that</a:t>
            </a:r>
          </a:p>
          <a:p>
            <a:r>
              <a:rPr lang="en-US" altLang="ja-JP" sz="2400" dirty="0" smtClean="0"/>
              <a:t>Φ=f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⊆ </a:t>
            </a:r>
            <a:r>
              <a:rPr lang="en-US" altLang="ja-JP" sz="2400" dirty="0" smtClean="0"/>
              <a:t>f</a:t>
            </a:r>
            <a:r>
              <a:rPr lang="en-US" altLang="ja-JP" sz="2400" baseline="-25000" dirty="0" smtClean="0"/>
              <a:t>1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⊆ </a:t>
            </a:r>
            <a:r>
              <a:rPr lang="en-US" altLang="ja-JP" sz="2400" dirty="0" smtClean="0"/>
              <a:t>f</a:t>
            </a:r>
            <a:r>
              <a:rPr lang="en-US" altLang="ja-JP" sz="2400" baseline="-25000" dirty="0" smtClean="0"/>
              <a:t>2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⊆ </a:t>
            </a:r>
            <a:r>
              <a:rPr lang="en-US" altLang="ja-JP" sz="2400" dirty="0" smtClean="0"/>
              <a:t>…</a:t>
            </a:r>
          </a:p>
          <a:p>
            <a:r>
              <a:rPr lang="en-US" altLang="ja-JP" sz="2400" dirty="0" smtClean="0"/>
              <a:t>Φ=D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⊆ </a:t>
            </a:r>
            <a:r>
              <a:rPr lang="en-US" altLang="ja-JP" sz="2400" dirty="0" smtClean="0"/>
              <a:t>D</a:t>
            </a:r>
            <a:r>
              <a:rPr lang="en-US" altLang="ja-JP" sz="2400" baseline="-25000" dirty="0" smtClean="0"/>
              <a:t>1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⊆ </a:t>
            </a:r>
            <a:r>
              <a:rPr lang="en-US" altLang="ja-JP" sz="2400" dirty="0" smtClean="0"/>
              <a:t>D</a:t>
            </a:r>
            <a:r>
              <a:rPr lang="en-US" altLang="ja-JP" sz="2400" baseline="-25000" dirty="0" smtClean="0"/>
              <a:t>2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⊆ </a:t>
            </a:r>
            <a:r>
              <a:rPr lang="en-US" altLang="ja-JP" sz="2400" dirty="0" smtClean="0"/>
              <a:t>…</a:t>
            </a:r>
          </a:p>
          <a:p>
            <a:r>
              <a:rPr lang="en-US" altLang="ja-JP" sz="2400" dirty="0" smtClean="0"/>
              <a:t>Either   </a:t>
            </a:r>
            <a:r>
              <a:rPr lang="en-US" altLang="ja-JP" sz="2400" dirty="0" err="1" smtClean="0"/>
              <a:t>R</a:t>
            </a:r>
            <a:r>
              <a:rPr lang="en-US" altLang="ja-JP" sz="2400" baseline="-25000" dirty="0" err="1" smtClean="0"/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⊆ </a:t>
            </a:r>
            <a:r>
              <a:rPr lang="en-US" altLang="ja-JP" sz="2400" dirty="0" smtClean="0"/>
              <a:t>D</a:t>
            </a:r>
            <a:r>
              <a:rPr lang="en-US" altLang="ja-JP" sz="2400" baseline="-25000" dirty="0" smtClean="0"/>
              <a:t>i</a:t>
            </a:r>
            <a:r>
              <a:rPr lang="en-US" altLang="ja-JP" sz="2400" dirty="0" smtClean="0"/>
              <a:t>   or  </a:t>
            </a:r>
            <a:r>
              <a:rPr lang="ja-JP" altLang="en-US" sz="2400" dirty="0" smtClean="0"/>
              <a:t>～</a:t>
            </a:r>
            <a:r>
              <a:rPr lang="en-US" altLang="ja-JP" sz="2400" dirty="0" err="1" smtClean="0"/>
              <a:t>R</a:t>
            </a:r>
            <a:r>
              <a:rPr lang="en-US" altLang="ja-JP" sz="2400" baseline="-25000" dirty="0" err="1" smtClean="0"/>
              <a:t>i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⊆ </a:t>
            </a:r>
            <a:r>
              <a:rPr lang="en-US" altLang="ja-JP" sz="2400" dirty="0" smtClean="0"/>
              <a:t>D</a:t>
            </a:r>
            <a:r>
              <a:rPr lang="en-US" altLang="ja-JP" sz="2400" baseline="-25000" dirty="0" smtClean="0"/>
              <a:t>i</a:t>
            </a:r>
            <a:endParaRPr lang="en-US" altLang="ja-JP" sz="2400" dirty="0" smtClean="0"/>
          </a:p>
          <a:p>
            <a:r>
              <a:rPr lang="ja-JP" altLang="en-US" sz="2400" dirty="0" smtClean="0"/>
              <a:t>∃</a:t>
            </a:r>
            <a:r>
              <a:rPr lang="en-US" altLang="ja-JP" sz="2400" dirty="0" smtClean="0"/>
              <a:t>x</a:t>
            </a:r>
            <a:r>
              <a:rPr lang="ja-JP" altLang="en-US" sz="2400" dirty="0" smtClean="0"/>
              <a:t>∈</a:t>
            </a:r>
            <a:r>
              <a:rPr lang="en-US" altLang="ja-JP" sz="2400" dirty="0" smtClean="0"/>
              <a:t>D</a:t>
            </a:r>
            <a:r>
              <a:rPr lang="en-US" altLang="ja-JP" sz="2400" baseline="-25000" dirty="0" smtClean="0"/>
              <a:t>i</a:t>
            </a:r>
            <a:r>
              <a:rPr lang="en-US" altLang="ja-JP" sz="2400" dirty="0" smtClean="0"/>
              <a:t>. </a:t>
            </a:r>
            <a:r>
              <a:rPr lang="en-US" altLang="ja-JP" sz="2400" dirty="0" err="1" smtClean="0"/>
              <a:t>f</a:t>
            </a:r>
            <a:r>
              <a:rPr lang="en-US" altLang="ja-JP" sz="2400" baseline="-25000" dirty="0" err="1" smtClean="0"/>
              <a:t>i</a:t>
            </a:r>
            <a:r>
              <a:rPr lang="en-US" altLang="ja-JP" sz="2400" dirty="0" smtClean="0"/>
              <a:t>(x) </a:t>
            </a:r>
            <a:r>
              <a:rPr lang="ja-JP" altLang="en-US" sz="2400" b="1" dirty="0" smtClean="0"/>
              <a:t>≠</a:t>
            </a:r>
            <a:r>
              <a:rPr lang="ja-JP" altLang="en-US" sz="2400" dirty="0" smtClean="0"/>
              <a:t> </a:t>
            </a:r>
            <a:r>
              <a:rPr lang="en-US" altLang="ja-JP" sz="2400" dirty="0" err="1" smtClean="0"/>
              <a:t>g</a:t>
            </a:r>
            <a:r>
              <a:rPr lang="en-US" altLang="ja-JP" sz="2400" baseline="-25000" dirty="0" err="1" smtClean="0"/>
              <a:t>i</a:t>
            </a:r>
            <a:r>
              <a:rPr lang="en-US" altLang="ja-JP" sz="2400" dirty="0" smtClean="0"/>
              <a:t>(x) </a:t>
            </a:r>
          </a:p>
          <a:p>
            <a:r>
              <a:rPr lang="en-US" altLang="ja-JP" sz="2400" dirty="0" smtClean="0"/>
              <a:t>D</a:t>
            </a:r>
            <a:r>
              <a:rPr lang="en-US" altLang="ja-JP" sz="2400" baseline="-25000" dirty="0" smtClean="0"/>
              <a:t>i</a:t>
            </a:r>
            <a:r>
              <a:rPr lang="en-US" altLang="ja-JP" sz="2400" dirty="0" smtClean="0"/>
              <a:t> is not co-slender </a:t>
            </a:r>
          </a:p>
          <a:p>
            <a:r>
              <a:rPr lang="en-US" altLang="ja-JP" sz="2400" dirty="0" err="1" smtClean="0"/>
              <a:t>f</a:t>
            </a:r>
            <a:r>
              <a:rPr lang="en-US" altLang="ja-JP" sz="2400" baseline="-25000" dirty="0" err="1" smtClean="0"/>
              <a:t>i</a:t>
            </a:r>
            <a:r>
              <a:rPr lang="en-US" altLang="ja-JP" sz="2400" dirty="0" smtClean="0"/>
              <a:t> is </a:t>
            </a:r>
            <a:r>
              <a:rPr lang="en-US" altLang="ja-JP" sz="2400" dirty="0" err="1" smtClean="0"/>
              <a:t>bijective</a:t>
            </a:r>
            <a:r>
              <a:rPr lang="en-US" altLang="ja-JP" sz="2400" dirty="0" smtClean="0"/>
              <a:t> on D</a:t>
            </a:r>
            <a:r>
              <a:rPr lang="en-US" altLang="ja-JP" sz="2400" baseline="-25000" dirty="0" smtClean="0"/>
              <a:t>i</a:t>
            </a:r>
            <a:endParaRPr lang="en-US" altLang="ja-JP" sz="2400" dirty="0" smtClean="0"/>
          </a:p>
          <a:p>
            <a:r>
              <a:rPr lang="en-US" altLang="ja-JP" sz="2400" dirty="0" smtClean="0"/>
              <a:t>For all but finitely many x</a:t>
            </a:r>
            <a:r>
              <a:rPr lang="ja-JP" altLang="en-US" sz="2400" dirty="0" smtClean="0"/>
              <a:t>∈</a:t>
            </a:r>
            <a:r>
              <a:rPr lang="en-US" altLang="ja-JP" sz="2400" dirty="0" smtClean="0"/>
              <a:t>D</a:t>
            </a:r>
            <a:r>
              <a:rPr lang="en-US" altLang="ja-JP" sz="2400" baseline="-25000" dirty="0" smtClean="0"/>
              <a:t>i</a:t>
            </a:r>
            <a:r>
              <a:rPr lang="en-US" altLang="ja-JP" sz="2400" dirty="0" smtClean="0"/>
              <a:t>,  </a:t>
            </a:r>
            <a:r>
              <a:rPr lang="en-US" altLang="ja-JP" sz="2400" dirty="0" err="1" smtClean="0"/>
              <a:t>f</a:t>
            </a:r>
            <a:r>
              <a:rPr lang="en-US" altLang="ja-JP" sz="2400" baseline="-25000" dirty="0" err="1" smtClean="0"/>
              <a:t>i</a:t>
            </a:r>
            <a:r>
              <a:rPr lang="en-US" altLang="ja-JP" sz="2400" dirty="0" smtClean="0"/>
              <a:t>(x) = x </a:t>
            </a:r>
          </a:p>
          <a:p>
            <a:r>
              <a:rPr lang="ja-JP" altLang="en-US" sz="2400" dirty="0" smtClean="0"/>
              <a:t>∀</a:t>
            </a:r>
            <a:r>
              <a:rPr lang="en-US" altLang="ja-JP" sz="2400" dirty="0" smtClean="0"/>
              <a:t>x</a:t>
            </a:r>
            <a:r>
              <a:rPr lang="ja-JP" altLang="en-US" sz="2400" dirty="0" smtClean="0"/>
              <a:t>∈</a:t>
            </a:r>
            <a:r>
              <a:rPr lang="en-US" altLang="ja-JP" sz="2400" dirty="0" smtClean="0"/>
              <a:t>D</a:t>
            </a:r>
            <a:r>
              <a:rPr lang="en-US" altLang="ja-JP" sz="2400" baseline="-25000" dirty="0" smtClean="0"/>
              <a:t>i</a:t>
            </a:r>
            <a:r>
              <a:rPr lang="en-US" altLang="ja-JP" sz="2400" dirty="0" smtClean="0"/>
              <a:t>.  </a:t>
            </a:r>
            <a:r>
              <a:rPr lang="en-US" altLang="ja-JP" sz="2400" dirty="0" err="1" smtClean="0"/>
              <a:t>len</a:t>
            </a:r>
            <a:r>
              <a:rPr lang="en-US" altLang="ja-JP" sz="2400" dirty="0" smtClean="0"/>
              <a:t>( </a:t>
            </a:r>
            <a:r>
              <a:rPr lang="en-US" altLang="ja-JP" sz="2400" dirty="0" err="1" smtClean="0"/>
              <a:t>f</a:t>
            </a:r>
            <a:r>
              <a:rPr lang="en-US" altLang="ja-JP" sz="2400" baseline="-25000" dirty="0" err="1" smtClean="0"/>
              <a:t>i</a:t>
            </a:r>
            <a:r>
              <a:rPr lang="en-US" altLang="ja-JP" sz="2400" dirty="0" smtClean="0"/>
              <a:t>(x) ) = </a:t>
            </a:r>
            <a:r>
              <a:rPr lang="en-US" altLang="ja-JP" sz="2400" dirty="0" err="1" smtClean="0"/>
              <a:t>len</a:t>
            </a:r>
            <a:r>
              <a:rPr lang="en-US" altLang="ja-JP" sz="2400" dirty="0" smtClean="0"/>
              <a:t>(x)</a:t>
            </a:r>
          </a:p>
          <a:p>
            <a:endParaRPr lang="en-US" altLang="ja-JP" sz="2400" dirty="0" smtClean="0"/>
          </a:p>
          <a:p>
            <a:pPr lvl="1">
              <a:buNone/>
            </a:pPr>
            <a:endParaRPr kumimoji="1" lang="ja-JP" altLang="en-US" sz="20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71934" y="2786058"/>
            <a:ext cx="49292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  <a:t># increasing list of partial functions</a:t>
            </a:r>
            <a:endParaRPr kumimoji="1" lang="ja-JP" altLang="en-US" sz="16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95904" y="5814972"/>
            <a:ext cx="2990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  <a:t># linear size increase</a:t>
            </a:r>
            <a:endParaRPr kumimoji="1" lang="ja-JP" altLang="en-US" sz="16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86380" y="3364056"/>
            <a:ext cx="30718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  <a:t># eventually covers all</a:t>
            </a:r>
            <a:b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</a:br>
            <a: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  <a:t>   regular languages</a:t>
            </a:r>
            <a:endParaRPr kumimoji="1" lang="ja-JP" altLang="en-US" sz="16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72296" y="5100592"/>
            <a:ext cx="24288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  <a:t># almost identity</a:t>
            </a:r>
            <a:b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</a:br>
            <a: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  <a:t>  (hence IRP)</a:t>
            </a:r>
            <a:endParaRPr kumimoji="1" lang="ja-JP" altLang="en-US" sz="16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14876" y="4500570"/>
            <a:ext cx="3643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  <a:t># technical detail</a:t>
            </a:r>
            <a:endParaRPr kumimoji="1" lang="ja-JP" altLang="en-US" sz="16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14876" y="4071942"/>
            <a:ext cx="3643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  <a:t># different from every </a:t>
            </a:r>
            <a:r>
              <a:rPr kumimoji="1" lang="en-US" altLang="ja-JP" sz="2000" b="1" dirty="0" err="1" smtClean="0">
                <a:solidFill>
                  <a:srgbClr val="00B050"/>
                </a:solidFill>
                <a:latin typeface="+mj-lt"/>
              </a:rPr>
              <a:t>g</a:t>
            </a:r>
            <a:r>
              <a:rPr kumimoji="1" lang="en-US" altLang="ja-JP" sz="2000" b="1" baseline="-25000" dirty="0" err="1" smtClean="0">
                <a:solidFill>
                  <a:srgbClr val="00B050"/>
                </a:solidFill>
                <a:latin typeface="+mj-lt"/>
              </a:rPr>
              <a:t>i</a:t>
            </a:r>
            <a:endParaRPr kumimoji="1" lang="ja-JP" altLang="en-US" sz="1600" b="1" baseline="-25000" dirty="0">
              <a:solidFill>
                <a:srgbClr val="00B05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Proof of the Main Lemma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By Induction</a:t>
            </a:r>
          </a:p>
          <a:p>
            <a:pPr lvl="1"/>
            <a:r>
              <a:rPr lang="en-US" altLang="ja-JP" dirty="0" smtClean="0"/>
              <a:t>f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 = D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 = Φ</a:t>
            </a:r>
          </a:p>
          <a:p>
            <a:pPr lvl="1"/>
            <a:r>
              <a:rPr kumimoji="1" lang="en-US" altLang="ja-JP" dirty="0" smtClean="0"/>
              <a:t>Suppose we already have </a:t>
            </a:r>
            <a:r>
              <a:rPr lang="en-US" altLang="ja-JP" dirty="0" smtClean="0"/>
              <a:t>f</a:t>
            </a:r>
            <a:r>
              <a:rPr lang="en-US" altLang="ja-JP" baseline="-25000" dirty="0" smtClean="0"/>
              <a:t>n</a:t>
            </a:r>
            <a:r>
              <a:rPr lang="en-US" altLang="ja-JP" dirty="0" smtClean="0"/>
              <a:t> and </a:t>
            </a:r>
            <a:r>
              <a:rPr lang="en-US" altLang="ja-JP" dirty="0" err="1" smtClean="0"/>
              <a:t>D</a:t>
            </a:r>
            <a:r>
              <a:rPr lang="en-US" altLang="ja-JP" baseline="-25000" dirty="0" err="1" smtClean="0"/>
              <a:t>n</a:t>
            </a:r>
            <a:r>
              <a:rPr lang="en-US" altLang="ja-JP" baseline="-25000" dirty="0" smtClean="0"/>
              <a:t> </a:t>
            </a:r>
            <a:r>
              <a:rPr kumimoji="1" lang="en-US" altLang="ja-JP" dirty="0" smtClean="0"/>
              <a:t>, and</a:t>
            </a:r>
            <a:br>
              <a:rPr kumimoji="1" lang="en-US" altLang="ja-JP" dirty="0" smtClean="0"/>
            </a:br>
            <a:r>
              <a:rPr kumimoji="1" lang="en-US" altLang="ja-JP" dirty="0" smtClean="0"/>
              <a:t>construct </a:t>
            </a:r>
            <a:r>
              <a:rPr lang="en-US" altLang="ja-JP" dirty="0" smtClean="0"/>
              <a:t>f</a:t>
            </a:r>
            <a:r>
              <a:rPr lang="en-US" altLang="ja-JP" baseline="-25000" dirty="0" smtClean="0"/>
              <a:t>n+1</a:t>
            </a:r>
            <a:r>
              <a:rPr lang="en-US" altLang="ja-JP" dirty="0" smtClean="0"/>
              <a:t> and D</a:t>
            </a:r>
            <a:r>
              <a:rPr lang="en-US" altLang="ja-JP" baseline="-25000" dirty="0" smtClean="0"/>
              <a:t>n+1</a:t>
            </a:r>
            <a:r>
              <a:rPr kumimoji="1" lang="en-US" altLang="ja-JP" dirty="0" smtClean="0"/>
              <a:t>.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1643042" y="3786190"/>
            <a:ext cx="6572296" cy="2428892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Set of</a:t>
            </a:r>
            <a:br>
              <a:rPr kumimoji="1" lang="en-US" altLang="ja-JP" b="1" dirty="0" smtClean="0">
                <a:solidFill>
                  <a:schemeClr val="tx1"/>
                </a:solidFill>
              </a:rPr>
            </a:br>
            <a:r>
              <a:rPr kumimoji="1" lang="en-US" altLang="ja-JP" b="1" dirty="0" smtClean="0">
                <a:solidFill>
                  <a:schemeClr val="tx1"/>
                </a:solidFill>
              </a:rPr>
              <a:t>All Strings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071802" y="4071942"/>
            <a:ext cx="4929222" cy="200026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2400" b="1" dirty="0" smtClean="0">
                <a:solidFill>
                  <a:srgbClr val="7030A0"/>
                </a:solidFill>
              </a:rPr>
              <a:t>D</a:t>
            </a:r>
            <a:r>
              <a:rPr kumimoji="1" lang="en-US" altLang="ja-JP" sz="2400" b="1" baseline="-25000" dirty="0" smtClean="0">
                <a:solidFill>
                  <a:srgbClr val="7030A0"/>
                </a:solidFill>
              </a:rPr>
              <a:t>n+1</a:t>
            </a:r>
            <a:r>
              <a:rPr kumimoji="1" lang="en-US" altLang="ja-JP" sz="2400" b="1" dirty="0" smtClean="0">
                <a:solidFill>
                  <a:srgbClr val="7030A0"/>
                </a:solidFill>
              </a:rPr>
              <a:t> = </a:t>
            </a:r>
            <a:r>
              <a:rPr kumimoji="1" lang="en-US" altLang="ja-JP" sz="2400" b="1" dirty="0" err="1" smtClean="0">
                <a:solidFill>
                  <a:srgbClr val="7030A0"/>
                </a:solidFill>
              </a:rPr>
              <a:t>dom</a:t>
            </a:r>
            <a:r>
              <a:rPr kumimoji="1" lang="en-US" altLang="ja-JP" sz="2400" b="1" dirty="0" smtClean="0">
                <a:solidFill>
                  <a:srgbClr val="7030A0"/>
                </a:solidFill>
              </a:rPr>
              <a:t>(f</a:t>
            </a:r>
            <a:r>
              <a:rPr kumimoji="1" lang="en-US" altLang="ja-JP" sz="2400" b="1" baseline="-25000" dirty="0" smtClean="0">
                <a:solidFill>
                  <a:srgbClr val="7030A0"/>
                </a:solidFill>
              </a:rPr>
              <a:t>n+1</a:t>
            </a:r>
            <a:r>
              <a:rPr kumimoji="1" lang="en-US" altLang="ja-JP" sz="2400" b="1" dirty="0" smtClean="0">
                <a:solidFill>
                  <a:srgbClr val="7030A0"/>
                </a:solidFill>
              </a:rPr>
              <a:t>)</a:t>
            </a:r>
          </a:p>
          <a:p>
            <a:endParaRPr lang="en-US" altLang="ja-JP" sz="2400" b="1" dirty="0" smtClean="0">
              <a:solidFill>
                <a:srgbClr val="7030A0"/>
              </a:solidFill>
            </a:endParaRPr>
          </a:p>
          <a:p>
            <a:endParaRPr kumimoji="1" lang="en-US" altLang="ja-JP" sz="2400" b="1" dirty="0" smtClean="0">
              <a:solidFill>
                <a:srgbClr val="7030A0"/>
              </a:solidFill>
            </a:endParaRPr>
          </a:p>
          <a:p>
            <a:endParaRPr lang="en-US" altLang="ja-JP" sz="2400" b="1" dirty="0" smtClean="0">
              <a:solidFill>
                <a:srgbClr val="7030A0"/>
              </a:solidFill>
            </a:endParaRPr>
          </a:p>
          <a:p>
            <a:pPr algn="r"/>
            <a:r>
              <a:rPr kumimoji="1" lang="en-US" altLang="ja-JP" sz="2400" b="1" dirty="0" smtClean="0">
                <a:solidFill>
                  <a:srgbClr val="7030A0"/>
                </a:solidFill>
              </a:rPr>
              <a:t>where f</a:t>
            </a:r>
            <a:r>
              <a:rPr kumimoji="1" lang="en-US" altLang="ja-JP" sz="2400" b="1" baseline="-25000" dirty="0" smtClean="0">
                <a:solidFill>
                  <a:srgbClr val="7030A0"/>
                </a:solidFill>
              </a:rPr>
              <a:t>n+1 </a:t>
            </a:r>
            <a:r>
              <a:rPr kumimoji="1" lang="ja-JP" altLang="en-US" sz="2400" b="1" dirty="0" smtClean="0">
                <a:solidFill>
                  <a:srgbClr val="7030A0"/>
                </a:solidFill>
              </a:rPr>
              <a:t>≠ </a:t>
            </a:r>
            <a:r>
              <a:rPr kumimoji="1" lang="en-US" altLang="ja-JP" sz="2400" b="1" dirty="0" smtClean="0">
                <a:solidFill>
                  <a:srgbClr val="7030A0"/>
                </a:solidFill>
              </a:rPr>
              <a:t>g</a:t>
            </a:r>
            <a:r>
              <a:rPr kumimoji="1" lang="en-US" altLang="ja-JP" sz="2400" b="1" baseline="-25000" dirty="0" smtClean="0">
                <a:solidFill>
                  <a:srgbClr val="7030A0"/>
                </a:solidFill>
              </a:rPr>
              <a:t>n+1</a:t>
            </a:r>
            <a:endParaRPr kumimoji="1" lang="ja-JP" altLang="en-US" sz="2400" b="1" baseline="-25000" dirty="0">
              <a:solidFill>
                <a:srgbClr val="7030A0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5786446" y="4214818"/>
            <a:ext cx="1785950" cy="142876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2800" dirty="0" smtClean="0">
                <a:solidFill>
                  <a:schemeClr val="tx1"/>
                </a:solidFill>
              </a:rPr>
              <a:t>R</a:t>
            </a:r>
            <a:r>
              <a:rPr kumimoji="1" lang="en-US" altLang="ja-JP" sz="2800" baseline="-25000" dirty="0" smtClean="0">
                <a:solidFill>
                  <a:schemeClr val="tx1"/>
                </a:solidFill>
              </a:rPr>
              <a:t>n+1</a:t>
            </a:r>
            <a:endParaRPr kumimoji="1" lang="ja-JP" altLang="en-US" sz="2800" baseline="-25000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643306" y="4643446"/>
            <a:ext cx="2857520" cy="100013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err="1" smtClean="0">
                <a:solidFill>
                  <a:srgbClr val="7030A0"/>
                </a:solidFill>
              </a:rPr>
              <a:t>D</a:t>
            </a:r>
            <a:r>
              <a:rPr kumimoji="1" lang="en-US" altLang="ja-JP" sz="2400" baseline="-25000" dirty="0" err="1" smtClean="0">
                <a:solidFill>
                  <a:srgbClr val="7030A0"/>
                </a:solidFill>
              </a:rPr>
              <a:t>n</a:t>
            </a:r>
            <a:r>
              <a:rPr kumimoji="1" lang="en-US" altLang="ja-JP" sz="2400" dirty="0" smtClean="0">
                <a:solidFill>
                  <a:srgbClr val="7030A0"/>
                </a:solidFill>
              </a:rPr>
              <a:t> = </a:t>
            </a:r>
            <a:r>
              <a:rPr kumimoji="1" lang="en-US" altLang="ja-JP" sz="2400" dirty="0" err="1" smtClean="0">
                <a:solidFill>
                  <a:srgbClr val="7030A0"/>
                </a:solidFill>
              </a:rPr>
              <a:t>dom</a:t>
            </a:r>
            <a:r>
              <a:rPr kumimoji="1" lang="en-US" altLang="ja-JP" sz="2400" dirty="0" smtClean="0">
                <a:solidFill>
                  <a:srgbClr val="7030A0"/>
                </a:solidFill>
              </a:rPr>
              <a:t>(f</a:t>
            </a:r>
            <a:r>
              <a:rPr kumimoji="1" lang="en-US" altLang="ja-JP" sz="2400" baseline="-25000" dirty="0" smtClean="0">
                <a:solidFill>
                  <a:srgbClr val="7030A0"/>
                </a:solidFill>
              </a:rPr>
              <a:t>n</a:t>
            </a:r>
            <a:r>
              <a:rPr kumimoji="1" lang="en-US" altLang="ja-JP" sz="2400" dirty="0" smtClean="0">
                <a:solidFill>
                  <a:srgbClr val="7030A0"/>
                </a:solidFill>
              </a:rPr>
              <a:t>)</a:t>
            </a:r>
            <a:endParaRPr kumimoji="1" lang="ja-JP" altLang="en-US" sz="2400" dirty="0">
              <a:solidFill>
                <a:srgbClr val="7030A0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857884" y="0"/>
            <a:ext cx="3286116" cy="364333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Requirements</a:t>
            </a:r>
          </a:p>
          <a:p>
            <a:pPr>
              <a:buFontTx/>
              <a:buChar char="-"/>
            </a:pPr>
            <a:r>
              <a:rPr kumimoji="1" lang="en-US" altLang="ja-JP" sz="2400" dirty="0" smtClean="0">
                <a:solidFill>
                  <a:schemeClr val="tx1"/>
                </a:solidFill>
              </a:rPr>
              <a:t> D</a:t>
            </a:r>
            <a:r>
              <a:rPr kumimoji="1" lang="en-US" altLang="ja-JP" sz="2400" baseline="-25000" dirty="0" smtClean="0">
                <a:solidFill>
                  <a:schemeClr val="tx1"/>
                </a:solidFill>
              </a:rPr>
              <a:t>n+1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must cover </a:t>
            </a:r>
            <a:br>
              <a:rPr kumimoji="1" lang="en-US" altLang="ja-JP" sz="2400" dirty="0" smtClean="0">
                <a:solidFill>
                  <a:schemeClr val="tx1"/>
                </a:solidFill>
              </a:rPr>
            </a:br>
            <a:r>
              <a:rPr kumimoji="1" lang="en-US" altLang="ja-JP" sz="2400" dirty="0" smtClean="0">
                <a:solidFill>
                  <a:schemeClr val="tx1"/>
                </a:solidFill>
              </a:rPr>
              <a:t> either R</a:t>
            </a:r>
            <a:r>
              <a:rPr kumimoji="1" lang="en-US" altLang="ja-JP" sz="2400" baseline="-25000" dirty="0" smtClean="0">
                <a:solidFill>
                  <a:schemeClr val="tx1"/>
                </a:solidFill>
              </a:rPr>
              <a:t>n+1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or 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～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R</a:t>
            </a:r>
            <a:r>
              <a:rPr kumimoji="1" lang="en-US" altLang="ja-JP" sz="2400" baseline="-25000" dirty="0" smtClean="0">
                <a:solidFill>
                  <a:schemeClr val="tx1"/>
                </a:solidFill>
              </a:rPr>
              <a:t>n+1</a:t>
            </a:r>
          </a:p>
          <a:p>
            <a:pPr>
              <a:buFontTx/>
              <a:buChar char="-"/>
            </a:pPr>
            <a:endParaRPr kumimoji="1" lang="en-US" altLang="ja-JP" sz="11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kumimoji="1" lang="en-US" altLang="ja-JP" sz="2400" dirty="0" smtClean="0">
                <a:solidFill>
                  <a:schemeClr val="tx1"/>
                </a:solidFill>
              </a:rPr>
              <a:t> D</a:t>
            </a:r>
            <a:r>
              <a:rPr kumimoji="1" lang="en-US" altLang="ja-JP" sz="2400" baseline="-25000" dirty="0" smtClean="0">
                <a:solidFill>
                  <a:schemeClr val="tx1"/>
                </a:solidFill>
              </a:rPr>
              <a:t>n+1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must not be</a:t>
            </a:r>
            <a:br>
              <a:rPr kumimoji="1" lang="en-US" altLang="ja-JP" sz="2400" dirty="0" smtClean="0">
                <a:solidFill>
                  <a:schemeClr val="tx1"/>
                </a:solidFill>
              </a:rPr>
            </a:br>
            <a:r>
              <a:rPr kumimoji="1" lang="en-US" altLang="ja-JP" sz="2400" dirty="0" smtClean="0">
                <a:solidFill>
                  <a:schemeClr val="tx1"/>
                </a:solidFill>
              </a:rPr>
              <a:t> co-slender</a:t>
            </a:r>
          </a:p>
          <a:p>
            <a:pPr>
              <a:buFontTx/>
              <a:buChar char="-"/>
            </a:pPr>
            <a:r>
              <a:rPr lang="en-US" altLang="ja-JP" sz="1100" dirty="0" smtClean="0">
                <a:solidFill>
                  <a:schemeClr val="tx1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altLang="ja-JP" sz="2400" dirty="0" smtClean="0">
                <a:solidFill>
                  <a:schemeClr val="tx1"/>
                </a:solidFill>
              </a:rPr>
              <a:t> D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n+1</a:t>
            </a:r>
            <a:r>
              <a:rPr lang="en-US" altLang="ja-JP" sz="2400" dirty="0" smtClean="0">
                <a:solidFill>
                  <a:schemeClr val="tx1"/>
                </a:solidFill>
              </a:rPr>
              <a:t> must have </a:t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elems</a:t>
            </a:r>
            <a:r>
              <a:rPr lang="en-US" altLang="ja-JP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</a:rPr>
              <a:t>to</a:t>
            </a:r>
            <a:r>
              <a:rPr lang="en-US" altLang="ja-JP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</a:rPr>
              <a:t>distinguish </a:t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r>
              <a:rPr lang="en-US" altLang="ja-JP" sz="2400" dirty="0" smtClean="0">
                <a:solidFill>
                  <a:schemeClr val="tx1"/>
                </a:solidFill>
              </a:rPr>
              <a:t> g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n+1</a:t>
            </a:r>
            <a:r>
              <a:rPr lang="en-US" altLang="ja-JP" sz="2400" dirty="0" smtClean="0">
                <a:solidFill>
                  <a:schemeClr val="tx1"/>
                </a:solidFill>
              </a:rPr>
              <a:t> and f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n+1</a:t>
            </a:r>
            <a:endParaRPr kumimoji="1" lang="ja-JP" altLang="en-US" sz="2400" baseline="-25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Proof of the Main Lemma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err="1" smtClean="0"/>
              <a:t>D</a:t>
            </a:r>
            <a:r>
              <a:rPr lang="en-US" altLang="ja-JP" baseline="-25000" dirty="0" err="1" smtClean="0"/>
              <a:t>n</a:t>
            </a:r>
            <a:r>
              <a:rPr lang="en-US" altLang="ja-JP" dirty="0" smtClean="0"/>
              <a:t> is not co-slender. </a:t>
            </a:r>
            <a:r>
              <a:rPr lang="en-US" altLang="ja-JP" dirty="0" smtClean="0">
                <a:sym typeface="Wingdings" pitchFamily="2" charset="2"/>
              </a:rPr>
              <a:t>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/>
              <a:t> Take  x, y </a:t>
            </a:r>
            <a:r>
              <a:rPr lang="ja-JP" altLang="en-US" dirty="0" smtClean="0"/>
              <a:t>∈ ～</a:t>
            </a:r>
            <a:r>
              <a:rPr lang="en-US" altLang="ja-JP" dirty="0" err="1" smtClean="0"/>
              <a:t>D</a:t>
            </a:r>
            <a:r>
              <a:rPr lang="en-US" altLang="ja-JP" baseline="-25000" dirty="0" err="1" smtClean="0"/>
              <a:t>n</a:t>
            </a:r>
            <a:r>
              <a:rPr lang="en-US" altLang="ja-JP" dirty="0" smtClean="0"/>
              <a:t>  </a:t>
            </a:r>
            <a:r>
              <a:rPr lang="en-US" altLang="ja-JP" dirty="0" err="1" smtClean="0"/>
              <a:t>s.t</a:t>
            </a:r>
            <a:r>
              <a:rPr lang="en-US" altLang="ja-JP" dirty="0" smtClean="0"/>
              <a:t>. </a:t>
            </a:r>
            <a:r>
              <a:rPr lang="en-US" altLang="ja-JP" dirty="0" err="1" smtClean="0"/>
              <a:t>len</a:t>
            </a:r>
            <a:r>
              <a:rPr lang="en-US" altLang="ja-JP" dirty="0" smtClean="0"/>
              <a:t>(x)=</a:t>
            </a:r>
            <a:r>
              <a:rPr lang="en-US" altLang="ja-JP" dirty="0" err="1" smtClean="0"/>
              <a:t>len</a:t>
            </a:r>
            <a:r>
              <a:rPr lang="en-US" altLang="ja-JP" dirty="0" smtClean="0"/>
              <a:t>(y) but x</a:t>
            </a:r>
            <a:r>
              <a:rPr lang="ja-JP" altLang="en-US" b="1" dirty="0" smtClean="0"/>
              <a:t>≠</a:t>
            </a:r>
            <a:r>
              <a:rPr lang="en-US" altLang="ja-JP" dirty="0" smtClean="0"/>
              <a:t>y</a:t>
            </a:r>
          </a:p>
          <a:p>
            <a:pPr lvl="3"/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Then Take</a:t>
            </a:r>
          </a:p>
          <a:p>
            <a:r>
              <a:rPr lang="en-US" altLang="ja-JP" dirty="0" smtClean="0"/>
              <a:t>D</a:t>
            </a:r>
            <a:r>
              <a:rPr lang="en-US" altLang="ja-JP" baseline="-25000" dirty="0" smtClean="0"/>
              <a:t>n+1</a:t>
            </a:r>
            <a:r>
              <a:rPr lang="en-US" altLang="ja-JP" dirty="0" smtClean="0"/>
              <a:t> := </a:t>
            </a:r>
            <a:r>
              <a:rPr lang="en-US" altLang="ja-JP" dirty="0" err="1" smtClean="0"/>
              <a:t>D</a:t>
            </a:r>
            <a:r>
              <a:rPr lang="en-US" altLang="ja-JP" baseline="-25000" dirty="0" err="1" smtClean="0"/>
              <a:t>n</a:t>
            </a:r>
            <a:r>
              <a:rPr lang="en-US" altLang="ja-JP" dirty="0" smtClean="0"/>
              <a:t> </a:t>
            </a:r>
            <a:r>
              <a:rPr lang="ja-JP" altLang="en-US" dirty="0" smtClean="0"/>
              <a:t>∪ </a:t>
            </a:r>
            <a:r>
              <a:rPr lang="en-US" altLang="ja-JP" dirty="0" smtClean="0"/>
              <a:t>{</a:t>
            </a:r>
            <a:r>
              <a:rPr lang="en-US" altLang="ja-JP" dirty="0" err="1" smtClean="0"/>
              <a:t>x,y</a:t>
            </a:r>
            <a:r>
              <a:rPr lang="en-US" altLang="ja-JP" dirty="0" smtClean="0"/>
              <a:t>} </a:t>
            </a:r>
            <a:r>
              <a:rPr lang="ja-JP" altLang="en-US" dirty="0" smtClean="0"/>
              <a:t>∪ </a:t>
            </a:r>
            <a:r>
              <a:rPr lang="en-US" altLang="ja-JP" dirty="0" err="1" smtClean="0"/>
              <a:t>R</a:t>
            </a:r>
            <a:r>
              <a:rPr lang="en-US" altLang="ja-JP" baseline="-25000" dirty="0" err="1" smtClean="0"/>
              <a:t>n</a:t>
            </a:r>
            <a:endParaRPr lang="en-US" altLang="ja-JP" baseline="-25000" dirty="0" smtClean="0"/>
          </a:p>
          <a:p>
            <a:pPr lvl="1"/>
            <a:r>
              <a:rPr lang="en-US" altLang="ja-JP" dirty="0" smtClean="0"/>
              <a:t>if it is not co-slender</a:t>
            </a:r>
          </a:p>
          <a:p>
            <a:r>
              <a:rPr lang="en-US" altLang="ja-JP" dirty="0" smtClean="0"/>
              <a:t>D</a:t>
            </a:r>
            <a:r>
              <a:rPr lang="en-US" altLang="ja-JP" baseline="-25000" dirty="0" smtClean="0"/>
              <a:t>n+1</a:t>
            </a:r>
            <a:r>
              <a:rPr lang="en-US" altLang="ja-JP" dirty="0" smtClean="0"/>
              <a:t> := </a:t>
            </a:r>
            <a:r>
              <a:rPr lang="en-US" altLang="ja-JP" dirty="0" err="1" smtClean="0"/>
              <a:t>D</a:t>
            </a:r>
            <a:r>
              <a:rPr lang="en-US" altLang="ja-JP" baseline="-25000" dirty="0" err="1" smtClean="0"/>
              <a:t>n</a:t>
            </a:r>
            <a:r>
              <a:rPr lang="en-US" altLang="ja-JP" dirty="0" smtClean="0"/>
              <a:t> </a:t>
            </a:r>
            <a:r>
              <a:rPr lang="ja-JP" altLang="en-US" dirty="0" smtClean="0"/>
              <a:t>∪ </a:t>
            </a:r>
            <a:r>
              <a:rPr lang="en-US" altLang="ja-JP" dirty="0" smtClean="0"/>
              <a:t>{</a:t>
            </a:r>
            <a:r>
              <a:rPr lang="en-US" altLang="ja-JP" dirty="0" err="1" smtClean="0"/>
              <a:t>x,y</a:t>
            </a:r>
            <a:r>
              <a:rPr lang="en-US" altLang="ja-JP" dirty="0" smtClean="0"/>
              <a:t>} </a:t>
            </a:r>
            <a:r>
              <a:rPr lang="ja-JP" altLang="en-US" dirty="0" smtClean="0"/>
              <a:t>∪ ～</a:t>
            </a:r>
            <a:r>
              <a:rPr lang="en-US" altLang="ja-JP" dirty="0" err="1" smtClean="0"/>
              <a:t>R</a:t>
            </a:r>
            <a:r>
              <a:rPr lang="en-US" altLang="ja-JP" baseline="-25000" dirty="0" err="1" smtClean="0"/>
              <a:t>n</a:t>
            </a:r>
            <a:endParaRPr lang="en-US" altLang="ja-JP" baseline="-25000" dirty="0" smtClean="0"/>
          </a:p>
          <a:p>
            <a:pPr lvl="1"/>
            <a:r>
              <a:rPr lang="en-US" altLang="ja-JP" dirty="0" smtClean="0"/>
              <a:t>otherwise</a:t>
            </a:r>
            <a:endParaRPr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5857884" y="2857496"/>
            <a:ext cx="3286116" cy="364333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Requirements</a:t>
            </a:r>
          </a:p>
          <a:p>
            <a:pPr>
              <a:buFontTx/>
              <a:buChar char="-"/>
            </a:pPr>
            <a:r>
              <a:rPr kumimoji="1" lang="en-US" altLang="ja-JP" sz="2400" dirty="0" smtClean="0">
                <a:solidFill>
                  <a:schemeClr val="tx1"/>
                </a:solidFill>
              </a:rPr>
              <a:t> D</a:t>
            </a:r>
            <a:r>
              <a:rPr kumimoji="1" lang="en-US" altLang="ja-JP" sz="2400" baseline="-25000" dirty="0" smtClean="0">
                <a:solidFill>
                  <a:schemeClr val="tx1"/>
                </a:solidFill>
              </a:rPr>
              <a:t>n+1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must cover </a:t>
            </a:r>
            <a:br>
              <a:rPr kumimoji="1" lang="en-US" altLang="ja-JP" sz="2400" dirty="0" smtClean="0">
                <a:solidFill>
                  <a:schemeClr val="tx1"/>
                </a:solidFill>
              </a:rPr>
            </a:br>
            <a:r>
              <a:rPr kumimoji="1" lang="en-US" altLang="ja-JP" sz="2400" dirty="0" smtClean="0">
                <a:solidFill>
                  <a:schemeClr val="tx1"/>
                </a:solidFill>
              </a:rPr>
              <a:t> either R</a:t>
            </a:r>
            <a:r>
              <a:rPr kumimoji="1" lang="en-US" altLang="ja-JP" sz="2400" baseline="-25000" dirty="0" smtClean="0">
                <a:solidFill>
                  <a:schemeClr val="tx1"/>
                </a:solidFill>
              </a:rPr>
              <a:t>n+1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or 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～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R</a:t>
            </a:r>
            <a:r>
              <a:rPr kumimoji="1" lang="en-US" altLang="ja-JP" sz="2400" baseline="-25000" dirty="0" smtClean="0">
                <a:solidFill>
                  <a:schemeClr val="tx1"/>
                </a:solidFill>
              </a:rPr>
              <a:t>n+1</a:t>
            </a:r>
          </a:p>
          <a:p>
            <a:pPr>
              <a:buFontTx/>
              <a:buChar char="-"/>
            </a:pPr>
            <a:endParaRPr kumimoji="1" lang="en-US" altLang="ja-JP" sz="11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kumimoji="1" lang="en-US" altLang="ja-JP" sz="2400" dirty="0" smtClean="0">
                <a:solidFill>
                  <a:schemeClr val="tx1"/>
                </a:solidFill>
              </a:rPr>
              <a:t> D</a:t>
            </a:r>
            <a:r>
              <a:rPr kumimoji="1" lang="en-US" altLang="ja-JP" sz="2400" baseline="-25000" dirty="0" smtClean="0">
                <a:solidFill>
                  <a:schemeClr val="tx1"/>
                </a:solidFill>
              </a:rPr>
              <a:t>n+1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must not be</a:t>
            </a:r>
            <a:br>
              <a:rPr kumimoji="1" lang="en-US" altLang="ja-JP" sz="2400" dirty="0" smtClean="0">
                <a:solidFill>
                  <a:schemeClr val="tx1"/>
                </a:solidFill>
              </a:rPr>
            </a:br>
            <a:r>
              <a:rPr kumimoji="1" lang="en-US" altLang="ja-JP" sz="2400" dirty="0" smtClean="0">
                <a:solidFill>
                  <a:schemeClr val="tx1"/>
                </a:solidFill>
              </a:rPr>
              <a:t> co-slender</a:t>
            </a:r>
          </a:p>
          <a:p>
            <a:pPr>
              <a:buFontTx/>
              <a:buChar char="-"/>
            </a:pPr>
            <a:r>
              <a:rPr lang="en-US" altLang="ja-JP" sz="1100" dirty="0" smtClean="0">
                <a:solidFill>
                  <a:schemeClr val="tx1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altLang="ja-JP" sz="2400" dirty="0" smtClean="0">
                <a:solidFill>
                  <a:schemeClr val="tx1"/>
                </a:solidFill>
              </a:rPr>
              <a:t> D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n+1</a:t>
            </a:r>
            <a:r>
              <a:rPr lang="en-US" altLang="ja-JP" sz="2400" dirty="0" smtClean="0">
                <a:solidFill>
                  <a:schemeClr val="tx1"/>
                </a:solidFill>
              </a:rPr>
              <a:t> must have </a:t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err="1" smtClean="0">
                <a:solidFill>
                  <a:schemeClr val="tx1"/>
                </a:solidFill>
              </a:rPr>
              <a:t>elems</a:t>
            </a:r>
            <a:r>
              <a:rPr lang="en-US" altLang="ja-JP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</a:rPr>
              <a:t>to</a:t>
            </a:r>
            <a:r>
              <a:rPr lang="en-US" altLang="ja-JP" sz="2000" dirty="0" smtClean="0">
                <a:solidFill>
                  <a:schemeClr val="tx1"/>
                </a:solidFill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</a:rPr>
              <a:t>distinguish </a:t>
            </a:r>
            <a:br>
              <a:rPr lang="en-US" altLang="ja-JP" sz="2400" dirty="0" smtClean="0">
                <a:solidFill>
                  <a:schemeClr val="tx1"/>
                </a:solidFill>
              </a:rPr>
            </a:br>
            <a:r>
              <a:rPr lang="en-US" altLang="ja-JP" sz="2400" dirty="0" smtClean="0">
                <a:solidFill>
                  <a:schemeClr val="tx1"/>
                </a:solidFill>
              </a:rPr>
              <a:t> g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n+1</a:t>
            </a:r>
            <a:r>
              <a:rPr lang="en-US" altLang="ja-JP" sz="2400" dirty="0" smtClean="0">
                <a:solidFill>
                  <a:schemeClr val="tx1"/>
                </a:solidFill>
              </a:rPr>
              <a:t> and f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n+1</a:t>
            </a:r>
            <a:endParaRPr kumimoji="1" lang="ja-JP" altLang="en-US" sz="2400" baseline="-250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14678" y="5500702"/>
            <a:ext cx="24288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rgbClr val="00B050"/>
                </a:solidFill>
                <a:latin typeface="+mj-lt"/>
                <a:sym typeface="Wingdings" pitchFamily="2" charset="2"/>
              </a:rPr>
              <a:t>↑</a:t>
            </a:r>
            <a: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  <a:t>this </a:t>
            </a:r>
            <a:r>
              <a:rPr lang="en-US" altLang="ja-JP" sz="2000" b="1" dirty="0" smtClean="0">
                <a:solidFill>
                  <a:srgbClr val="00B050"/>
                </a:solidFill>
                <a:latin typeface="+mj-lt"/>
              </a:rPr>
              <a:t>becomes</a:t>
            </a:r>
            <a: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  <a:t/>
            </a:r>
            <a:b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</a:br>
            <a: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  <a:t>  not-co-slender!</a:t>
            </a:r>
            <a:endParaRPr kumimoji="1" lang="ja-JP" altLang="en-US" sz="1600" b="1" dirty="0">
              <a:solidFill>
                <a:srgbClr val="00B05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Proof of the Main Lemma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We then construct f</a:t>
            </a:r>
            <a:r>
              <a:rPr kumimoji="1" lang="en-US" altLang="ja-JP" baseline="-25000" dirty="0" smtClean="0"/>
              <a:t>n+1</a:t>
            </a:r>
            <a:r>
              <a:rPr kumimoji="1" lang="en-US" altLang="ja-JP" dirty="0" smtClean="0"/>
              <a:t> </a:t>
            </a:r>
          </a:p>
          <a:p>
            <a:pPr lvl="1"/>
            <a:r>
              <a:rPr lang="en-US" altLang="ja-JP" dirty="0" smtClean="0"/>
              <a:t>f</a:t>
            </a:r>
            <a:r>
              <a:rPr lang="en-US" altLang="ja-JP" baseline="-25000" dirty="0" smtClean="0"/>
              <a:t>n+1</a:t>
            </a:r>
            <a:r>
              <a:rPr lang="en-US" altLang="ja-JP" dirty="0" smtClean="0"/>
              <a:t>( s ) = f</a:t>
            </a:r>
            <a:r>
              <a:rPr lang="en-US" altLang="ja-JP" baseline="-25000" dirty="0" smtClean="0"/>
              <a:t>n</a:t>
            </a:r>
            <a:r>
              <a:rPr lang="en-US" altLang="ja-JP" dirty="0" smtClean="0"/>
              <a:t>(s)    if  s </a:t>
            </a:r>
            <a:r>
              <a:rPr lang="ja-JP" altLang="en-US" dirty="0" smtClean="0"/>
              <a:t>∈ </a:t>
            </a:r>
            <a:r>
              <a:rPr lang="en-US" altLang="ja-JP" dirty="0" err="1" smtClean="0"/>
              <a:t>D</a:t>
            </a:r>
            <a:r>
              <a:rPr lang="en-US" altLang="ja-JP" baseline="-25000" dirty="0" err="1" smtClean="0"/>
              <a:t>n</a:t>
            </a:r>
            <a:endParaRPr lang="en-US" altLang="ja-JP" baseline="-25000" dirty="0" smtClean="0"/>
          </a:p>
          <a:p>
            <a:pPr lvl="1"/>
            <a:r>
              <a:rPr kumimoji="1" lang="en-US" altLang="ja-JP" dirty="0" smtClean="0"/>
              <a:t>if g</a:t>
            </a:r>
            <a:r>
              <a:rPr kumimoji="1" lang="en-US" altLang="ja-JP" baseline="-25000" dirty="0" smtClean="0"/>
              <a:t>n+1</a:t>
            </a:r>
            <a:r>
              <a:rPr kumimoji="1" lang="en-US" altLang="ja-JP" dirty="0" smtClean="0"/>
              <a:t>(x) = x</a:t>
            </a:r>
          </a:p>
          <a:p>
            <a:pPr lvl="2"/>
            <a:r>
              <a:rPr kumimoji="1" lang="en-US" altLang="ja-JP" dirty="0" smtClean="0"/>
              <a:t>f</a:t>
            </a:r>
            <a:r>
              <a:rPr kumimoji="1" lang="en-US" altLang="ja-JP" baseline="-25000" dirty="0" smtClean="0"/>
              <a:t>n+1</a:t>
            </a:r>
            <a:r>
              <a:rPr kumimoji="1" lang="en-US" altLang="ja-JP" dirty="0" smtClean="0"/>
              <a:t>( x ) = y</a:t>
            </a:r>
          </a:p>
          <a:p>
            <a:pPr lvl="2"/>
            <a:r>
              <a:rPr lang="en-US" altLang="ja-JP" dirty="0" smtClean="0"/>
              <a:t>f</a:t>
            </a:r>
            <a:r>
              <a:rPr lang="en-US" altLang="ja-JP" baseline="-25000" dirty="0" smtClean="0"/>
              <a:t>n+1</a:t>
            </a:r>
            <a:r>
              <a:rPr lang="en-US" altLang="ja-JP" dirty="0" smtClean="0"/>
              <a:t>( y ) = x</a:t>
            </a:r>
          </a:p>
          <a:p>
            <a:pPr lvl="1"/>
            <a:r>
              <a:rPr kumimoji="1" lang="en-US" altLang="ja-JP" dirty="0" smtClean="0"/>
              <a:t>otherwise</a:t>
            </a:r>
          </a:p>
          <a:p>
            <a:pPr lvl="2"/>
            <a:r>
              <a:rPr lang="en-US" altLang="ja-JP" dirty="0" smtClean="0"/>
              <a:t>f</a:t>
            </a:r>
            <a:r>
              <a:rPr lang="en-US" altLang="ja-JP" baseline="-25000" dirty="0" smtClean="0"/>
              <a:t>n+1</a:t>
            </a:r>
            <a:r>
              <a:rPr lang="en-US" altLang="ja-JP" dirty="0" smtClean="0"/>
              <a:t>( x ) = x</a:t>
            </a:r>
          </a:p>
          <a:p>
            <a:pPr lvl="2"/>
            <a:r>
              <a:rPr lang="en-US" altLang="ja-JP" dirty="0" smtClean="0"/>
              <a:t>f</a:t>
            </a:r>
            <a:r>
              <a:rPr lang="en-US" altLang="ja-JP" baseline="-25000" dirty="0" smtClean="0"/>
              <a:t>n+1</a:t>
            </a:r>
            <a:r>
              <a:rPr lang="en-US" altLang="ja-JP" dirty="0" smtClean="0"/>
              <a:t>( y ) = y</a:t>
            </a:r>
          </a:p>
          <a:p>
            <a:pPr lvl="1"/>
            <a:r>
              <a:rPr lang="en-US" altLang="ja-JP" dirty="0" smtClean="0"/>
              <a:t>f</a:t>
            </a:r>
            <a:r>
              <a:rPr lang="en-US" altLang="ja-JP" baseline="-25000" dirty="0" smtClean="0"/>
              <a:t>n+1</a:t>
            </a:r>
            <a:r>
              <a:rPr lang="en-US" altLang="ja-JP" dirty="0" smtClean="0"/>
              <a:t>( s ) = s    for all other s </a:t>
            </a:r>
            <a:r>
              <a:rPr lang="ja-JP" altLang="en-US" dirty="0" smtClean="0"/>
              <a:t>∈ </a:t>
            </a:r>
            <a:r>
              <a:rPr lang="en-US" altLang="ja-JP" dirty="0" smtClean="0"/>
              <a:t>D</a:t>
            </a:r>
            <a:r>
              <a:rPr lang="en-US" altLang="ja-JP" baseline="-25000" dirty="0" smtClean="0"/>
              <a:t>n+1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5143504" y="2928934"/>
            <a:ext cx="3857620" cy="250033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Requirements</a:t>
            </a:r>
          </a:p>
          <a:p>
            <a:r>
              <a:rPr lang="en-US" altLang="ja-JP" sz="2400" dirty="0" smtClean="0">
                <a:solidFill>
                  <a:schemeClr val="tx1"/>
                </a:solidFill>
              </a:rPr>
              <a:t>- f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n</a:t>
            </a:r>
            <a:r>
              <a:rPr lang="en-US" altLang="ja-JP" sz="2400" dirty="0" smtClean="0">
                <a:solidFill>
                  <a:schemeClr val="tx1"/>
                </a:solidFill>
              </a:rPr>
              <a:t> </a:t>
            </a:r>
            <a:r>
              <a:rPr lang="ja-JP" altLang="en-US" sz="2400" dirty="0" smtClean="0">
                <a:solidFill>
                  <a:schemeClr val="tx1"/>
                </a:solidFill>
              </a:rPr>
              <a:t>⊆ </a:t>
            </a:r>
            <a:r>
              <a:rPr lang="en-US" altLang="ja-JP" sz="2400" dirty="0" smtClean="0">
                <a:solidFill>
                  <a:schemeClr val="tx1"/>
                </a:solidFill>
              </a:rPr>
              <a:t>f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n+1</a:t>
            </a:r>
            <a:endParaRPr kumimoji="1" lang="en-US" altLang="ja-JP" sz="2400" baseline="-250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kumimoji="1" lang="en-US" altLang="ja-JP" sz="2400" dirty="0" smtClean="0">
                <a:solidFill>
                  <a:schemeClr val="tx1"/>
                </a:solidFill>
              </a:rPr>
              <a:t> f</a:t>
            </a:r>
            <a:r>
              <a:rPr kumimoji="1" lang="en-US" altLang="ja-JP" sz="2400" baseline="-25000" dirty="0" smtClean="0">
                <a:solidFill>
                  <a:schemeClr val="tx1"/>
                </a:solidFill>
              </a:rPr>
              <a:t>n+1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is </a:t>
            </a:r>
            <a:r>
              <a:rPr kumimoji="1" lang="en-US" altLang="ja-JP" sz="2400" dirty="0" err="1" smtClean="0">
                <a:solidFill>
                  <a:schemeClr val="tx1"/>
                </a:solidFill>
              </a:rPr>
              <a:t>bijection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on D</a:t>
            </a:r>
            <a:r>
              <a:rPr kumimoji="1" lang="en-US" altLang="ja-JP" sz="2400" baseline="-25000" dirty="0" smtClean="0">
                <a:solidFill>
                  <a:schemeClr val="tx1"/>
                </a:solidFill>
              </a:rPr>
              <a:t>n+1</a:t>
            </a:r>
            <a:endParaRPr kumimoji="1" lang="en-US" altLang="ja-JP" sz="11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kumimoji="1" lang="en-US" altLang="ja-JP" sz="2400" dirty="0" smtClean="0">
                <a:solidFill>
                  <a:schemeClr val="tx1"/>
                </a:solidFill>
              </a:rPr>
              <a:t> f</a:t>
            </a:r>
            <a:r>
              <a:rPr kumimoji="1" lang="en-US" altLang="ja-JP" sz="2400" baseline="-25000" dirty="0" smtClean="0">
                <a:solidFill>
                  <a:schemeClr val="tx1"/>
                </a:solidFill>
              </a:rPr>
              <a:t>n+1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is length preserving</a:t>
            </a:r>
            <a:endParaRPr lang="en-US" altLang="ja-JP" sz="11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altLang="ja-JP" sz="2400" dirty="0" smtClean="0">
                <a:solidFill>
                  <a:schemeClr val="tx1"/>
                </a:solidFill>
              </a:rPr>
              <a:t> f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n+1</a:t>
            </a:r>
            <a:r>
              <a:rPr lang="en-US" altLang="ja-JP" sz="2400" dirty="0" smtClean="0">
                <a:solidFill>
                  <a:schemeClr val="tx1"/>
                </a:solidFill>
              </a:rPr>
              <a:t> differs from g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n+1</a:t>
            </a:r>
          </a:p>
          <a:p>
            <a:pPr>
              <a:buFontTx/>
              <a:buChar char="-"/>
            </a:pPr>
            <a:r>
              <a:rPr kumimoji="1" lang="en-US" altLang="ja-JP" sz="2400" dirty="0" smtClean="0">
                <a:solidFill>
                  <a:schemeClr val="tx1"/>
                </a:solidFill>
              </a:rPr>
              <a:t> f</a:t>
            </a:r>
            <a:r>
              <a:rPr kumimoji="1" lang="en-US" altLang="ja-JP" sz="2400" baseline="-25000" dirty="0" smtClean="0">
                <a:solidFill>
                  <a:schemeClr val="tx1"/>
                </a:solidFill>
              </a:rPr>
              <a:t>n+1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 is almost identity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572396" y="6000768"/>
            <a:ext cx="928694" cy="57150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Q.E.D.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Main Theorem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Suppose it is. By previous lemma,</a:t>
            </a:r>
          </a:p>
          <a:p>
            <a:r>
              <a:rPr kumimoji="1" lang="en-US" altLang="ja-JP" dirty="0" smtClean="0"/>
              <a:t>let  f = </a:t>
            </a:r>
            <a:r>
              <a:rPr kumimoji="1" lang="ja-JP" altLang="en-US" dirty="0" smtClean="0"/>
              <a:t>∪</a:t>
            </a:r>
            <a:r>
              <a:rPr kumimoji="1" lang="en-US" altLang="ja-JP" baseline="-25000" dirty="0" err="1" smtClean="0"/>
              <a:t>i</a:t>
            </a:r>
            <a:r>
              <a:rPr kumimoji="1" lang="ja-JP" altLang="en-US" baseline="-25000" dirty="0" smtClean="0"/>
              <a:t>∈</a:t>
            </a:r>
            <a:r>
              <a:rPr kumimoji="1" lang="en-US" altLang="ja-JP" baseline="-25000" dirty="0" smtClean="0"/>
              <a:t>Nat </a:t>
            </a:r>
            <a:r>
              <a:rPr kumimoji="1" lang="en-US" altLang="ja-JP" dirty="0" err="1" smtClean="0"/>
              <a:t>f</a:t>
            </a:r>
            <a:r>
              <a:rPr kumimoji="1" lang="en-US" altLang="ja-JP" baseline="-25000" dirty="0" err="1" smtClean="0"/>
              <a:t>i</a:t>
            </a:r>
            <a:endParaRPr kumimoji="1" lang="en-US" altLang="ja-JP" baseline="-25000" dirty="0" smtClean="0"/>
          </a:p>
          <a:p>
            <a:pPr lvl="1"/>
            <a:r>
              <a:rPr kumimoji="1" lang="en-US" altLang="ja-JP" dirty="0" smtClean="0"/>
              <a:t>f is equal to none of {g</a:t>
            </a:r>
            <a:r>
              <a:rPr kumimoji="1" lang="en-US" altLang="ja-JP" baseline="-25000" dirty="0" smtClean="0"/>
              <a:t>1</a:t>
            </a:r>
            <a:r>
              <a:rPr kumimoji="1" lang="en-US" altLang="ja-JP" dirty="0" smtClean="0"/>
              <a:t>, g</a:t>
            </a:r>
            <a:r>
              <a:rPr kumimoji="1" lang="en-US" altLang="ja-JP" baseline="-25000" dirty="0" smtClean="0"/>
              <a:t>2</a:t>
            </a:r>
            <a:r>
              <a:rPr kumimoji="1" lang="en-US" altLang="ja-JP" dirty="0" smtClean="0"/>
              <a:t>, …}</a:t>
            </a:r>
          </a:p>
          <a:p>
            <a:pPr lvl="1"/>
            <a:r>
              <a:rPr kumimoji="1" lang="en-US" altLang="ja-JP" dirty="0" smtClean="0"/>
              <a:t>f is a total function</a:t>
            </a:r>
          </a:p>
          <a:p>
            <a:pPr lvl="2"/>
            <a:r>
              <a:rPr lang="en-US" altLang="ja-JP" dirty="0" smtClean="0"/>
              <a:t>Because each singleton {</a:t>
            </a:r>
            <a:r>
              <a:rPr lang="en-US" altLang="ja-JP" dirty="0" err="1" smtClean="0"/>
              <a:t>s</a:t>
            </a:r>
            <a:r>
              <a:rPr lang="en-US" altLang="ja-JP" baseline="-25000" dirty="0" err="1" smtClean="0"/>
              <a:t>i</a:t>
            </a:r>
            <a:r>
              <a:rPr lang="en-US" altLang="ja-JP" dirty="0" smtClean="0"/>
              <a:t>} regular set must be covered by D</a:t>
            </a:r>
            <a:r>
              <a:rPr lang="en-US" altLang="ja-JP" baseline="-25000" dirty="0" smtClean="0"/>
              <a:t>i</a:t>
            </a:r>
            <a:r>
              <a:rPr lang="en-US" altLang="ja-JP" dirty="0" smtClean="0"/>
              <a:t>=</a:t>
            </a:r>
            <a:r>
              <a:rPr lang="en-US" altLang="ja-JP" dirty="0" err="1" smtClean="0"/>
              <a:t>dom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f</a:t>
            </a:r>
            <a:r>
              <a:rPr lang="en-US" altLang="ja-JP" baseline="-25000" dirty="0" err="1" smtClean="0"/>
              <a:t>i</a:t>
            </a:r>
            <a:r>
              <a:rPr lang="en-US" altLang="ja-JP" dirty="0" smtClean="0"/>
              <a:t>) eventually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f is LSI  </a:t>
            </a:r>
            <a:r>
              <a:rPr lang="en-US" altLang="ja-JP" dirty="0" smtClean="0"/>
              <a:t>(in fact, length-preserving)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f is</a:t>
            </a:r>
            <a:r>
              <a:rPr kumimoji="1" lang="en-US" altLang="ja-JP" dirty="0" smtClean="0"/>
              <a:t> IRP</a:t>
            </a:r>
          </a:p>
          <a:p>
            <a:pPr lvl="2"/>
            <a:r>
              <a:rPr lang="en-US" altLang="ja-JP" dirty="0" smtClean="0"/>
              <a:t>next page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071538" y="428604"/>
            <a:ext cx="7143800" cy="114300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lang="en-US" altLang="ja-JP" sz="2800" b="1" i="1" dirty="0" smtClean="0">
                <a:solidFill>
                  <a:srgbClr val="00642D"/>
                </a:solidFill>
              </a:rPr>
              <a:t>The class of </a:t>
            </a:r>
            <a:r>
              <a:rPr lang="en-US" altLang="ja-JP" sz="2800" b="1" dirty="0" smtClean="0">
                <a:solidFill>
                  <a:srgbClr val="00642D"/>
                </a:solidFill>
              </a:rPr>
              <a:t>IRP</a:t>
            </a:r>
            <a:r>
              <a:rPr lang="ja-JP" altLang="en-US" sz="2800" b="1" dirty="0" smtClean="0">
                <a:solidFill>
                  <a:srgbClr val="00642D"/>
                </a:solidFill>
              </a:rPr>
              <a:t>∩</a:t>
            </a:r>
            <a:r>
              <a:rPr lang="en-US" altLang="ja-JP" sz="2800" b="1" dirty="0" smtClean="0">
                <a:solidFill>
                  <a:srgbClr val="00642D"/>
                </a:solidFill>
              </a:rPr>
              <a:t>LSI</a:t>
            </a:r>
            <a:r>
              <a:rPr lang="en-US" altLang="ja-JP" sz="2800" b="1" i="1" dirty="0" smtClean="0">
                <a:solidFill>
                  <a:srgbClr val="00642D"/>
                </a:solidFill>
              </a:rPr>
              <a:t> transformations</a:t>
            </a:r>
            <a:br>
              <a:rPr lang="en-US" altLang="ja-JP" sz="2800" b="1" i="1" dirty="0" smtClean="0">
                <a:solidFill>
                  <a:srgbClr val="00642D"/>
                </a:solidFill>
              </a:rPr>
            </a:br>
            <a:r>
              <a:rPr lang="en-US" altLang="ja-JP" sz="2800" b="1" i="1" dirty="0" smtClean="0">
                <a:solidFill>
                  <a:srgbClr val="00642D"/>
                </a:solidFill>
              </a:rPr>
              <a:t> is not recursively enumerable.</a:t>
            </a:r>
            <a:endParaRPr lang="en-US" altLang="ja-JP" b="1" i="1" dirty="0" smtClean="0">
              <a:solidFill>
                <a:srgbClr val="00642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Main Theorem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f is IRP  </a:t>
            </a:r>
            <a:r>
              <a:rPr kumimoji="1" lang="en-US" altLang="ja-JP" sz="2000" dirty="0" smtClean="0"/>
              <a:t>(</a:t>
            </a:r>
            <a:r>
              <a:rPr lang="en-US" altLang="ja-JP" sz="2000" dirty="0" smtClean="0"/>
              <a:t>In fact, f is FRP by almost the same proof, too.)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Take any regular set </a:t>
            </a:r>
            <a:r>
              <a:rPr lang="en-US" altLang="ja-JP" dirty="0" err="1" smtClean="0"/>
              <a:t>R</a:t>
            </a:r>
            <a:r>
              <a:rPr lang="en-US" altLang="ja-JP" baseline="-25000" dirty="0" err="1" smtClean="0"/>
              <a:t>i</a:t>
            </a:r>
            <a:r>
              <a:rPr lang="en-US" altLang="ja-JP" dirty="0" smtClean="0"/>
              <a:t>.</a:t>
            </a:r>
          </a:p>
          <a:p>
            <a:pPr lvl="1"/>
            <a:r>
              <a:rPr kumimoji="1" lang="en-US" altLang="ja-JP" dirty="0" smtClean="0"/>
              <a:t>If </a:t>
            </a:r>
            <a:r>
              <a:rPr kumimoji="1" lang="en-US" altLang="ja-JP" dirty="0" err="1" smtClean="0"/>
              <a:t>R</a:t>
            </a:r>
            <a:r>
              <a:rPr kumimoji="1" lang="en-US" altLang="ja-JP" baseline="-25000" dirty="0" err="1" smtClean="0"/>
              <a:t>i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⊆ </a:t>
            </a:r>
            <a:r>
              <a:rPr kumimoji="1" lang="en-US" altLang="ja-JP" dirty="0" smtClean="0"/>
              <a:t>D</a:t>
            </a:r>
            <a:r>
              <a:rPr kumimoji="1" lang="en-US" altLang="ja-JP" baseline="-25000" dirty="0" smtClean="0"/>
              <a:t>i</a:t>
            </a:r>
          </a:p>
          <a:p>
            <a:pPr lvl="2"/>
            <a:r>
              <a:rPr lang="en-US" altLang="ja-JP" dirty="0" smtClean="0"/>
              <a:t>Since </a:t>
            </a:r>
            <a:r>
              <a:rPr lang="en-US" altLang="ja-JP" dirty="0" err="1" smtClean="0"/>
              <a:t>f</a:t>
            </a:r>
            <a:r>
              <a:rPr lang="en-US" altLang="ja-JP" baseline="-25000" dirty="0" err="1" smtClean="0"/>
              <a:t>i</a:t>
            </a:r>
            <a:r>
              <a:rPr lang="en-US" altLang="ja-JP" dirty="0" smtClean="0"/>
              <a:t> is </a:t>
            </a:r>
            <a:r>
              <a:rPr lang="en-US" altLang="ja-JP" dirty="0" err="1" smtClean="0"/>
              <a:t>bijection</a:t>
            </a:r>
            <a:r>
              <a:rPr lang="en-US" altLang="ja-JP" dirty="0" smtClean="0"/>
              <a:t> &amp; identity except fin. points,</a:t>
            </a:r>
            <a:br>
              <a:rPr lang="en-US" altLang="ja-JP" dirty="0" smtClean="0"/>
            </a:br>
            <a:r>
              <a:rPr lang="en-US" altLang="ja-JP" dirty="0" smtClean="0"/>
              <a:t>f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R</a:t>
            </a:r>
            <a:r>
              <a:rPr lang="en-US" altLang="ja-JP" baseline="-25000" dirty="0" err="1" smtClean="0"/>
              <a:t>i</a:t>
            </a:r>
            <a:r>
              <a:rPr lang="en-US" altLang="ja-JP" dirty="0" smtClean="0"/>
              <a:t>) =  f</a:t>
            </a:r>
            <a:r>
              <a:rPr lang="en-US" altLang="ja-JP" baseline="-25000" dirty="0" smtClean="0"/>
              <a:t>i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R</a:t>
            </a:r>
            <a:r>
              <a:rPr lang="en-US" altLang="ja-JP" baseline="-25000" dirty="0" err="1" smtClean="0"/>
              <a:t>i</a:t>
            </a:r>
            <a:r>
              <a:rPr lang="en-US" altLang="ja-JP" dirty="0" smtClean="0"/>
              <a:t>)  differs only finitely from </a:t>
            </a:r>
            <a:r>
              <a:rPr lang="en-US" altLang="ja-JP" dirty="0" err="1" smtClean="0"/>
              <a:t>R</a:t>
            </a:r>
            <a:r>
              <a:rPr lang="en-US" altLang="ja-JP" baseline="-25000" dirty="0" err="1" smtClean="0"/>
              <a:t>i</a:t>
            </a:r>
            <a:r>
              <a:rPr lang="en-US" altLang="ja-JP" baseline="-25000" dirty="0" smtClean="0"/>
              <a:t/>
            </a:r>
            <a:br>
              <a:rPr lang="en-US" altLang="ja-JP" baseline="-25000" dirty="0" smtClean="0"/>
            </a:br>
            <a:r>
              <a:rPr lang="en-US" altLang="ja-JP" dirty="0" smtClean="0">
                <a:sym typeface="Wingdings" pitchFamily="2" charset="2"/>
              </a:rPr>
              <a:t>  </a:t>
            </a:r>
            <a:r>
              <a:rPr kumimoji="1" lang="en-US" altLang="ja-JP" dirty="0" smtClean="0"/>
              <a:t> regular</a:t>
            </a:r>
          </a:p>
          <a:p>
            <a:pPr lvl="1"/>
            <a:r>
              <a:rPr lang="en-US" altLang="ja-JP" dirty="0" smtClean="0"/>
              <a:t>If </a:t>
            </a:r>
            <a:r>
              <a:rPr lang="ja-JP" altLang="en-US" dirty="0" smtClean="0"/>
              <a:t>～</a:t>
            </a:r>
            <a:r>
              <a:rPr lang="en-US" altLang="ja-JP" dirty="0" err="1" smtClean="0"/>
              <a:t>R</a:t>
            </a:r>
            <a:r>
              <a:rPr lang="en-US" altLang="ja-JP" baseline="-25000" dirty="0" err="1" smtClean="0"/>
              <a:t>i</a:t>
            </a:r>
            <a:r>
              <a:rPr lang="en-US" altLang="ja-JP" dirty="0" smtClean="0"/>
              <a:t> </a:t>
            </a:r>
            <a:r>
              <a:rPr lang="ja-JP" altLang="en-US" dirty="0" smtClean="0"/>
              <a:t>⊆ </a:t>
            </a:r>
            <a:r>
              <a:rPr lang="en-US" altLang="ja-JP" dirty="0" smtClean="0"/>
              <a:t>D</a:t>
            </a:r>
            <a:r>
              <a:rPr lang="en-US" altLang="ja-JP" baseline="-25000" dirty="0" smtClean="0"/>
              <a:t>i</a:t>
            </a:r>
          </a:p>
          <a:p>
            <a:pPr lvl="2"/>
            <a:r>
              <a:rPr kumimoji="1" lang="en-US" altLang="ja-JP" dirty="0" smtClean="0"/>
              <a:t>Similarly, </a:t>
            </a:r>
            <a:r>
              <a:rPr lang="en-US" altLang="ja-JP" dirty="0" smtClean="0"/>
              <a:t>f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(</a:t>
            </a:r>
            <a:r>
              <a:rPr lang="ja-JP" altLang="en-US" dirty="0" smtClean="0"/>
              <a:t>～</a:t>
            </a:r>
            <a:r>
              <a:rPr lang="en-US" altLang="ja-JP" dirty="0" err="1" smtClean="0"/>
              <a:t>R</a:t>
            </a:r>
            <a:r>
              <a:rPr lang="en-US" altLang="ja-JP" baseline="-25000" dirty="0" err="1" smtClean="0"/>
              <a:t>i</a:t>
            </a:r>
            <a:r>
              <a:rPr lang="en-US" altLang="ja-JP" dirty="0" smtClean="0"/>
              <a:t>) is regular</a:t>
            </a:r>
          </a:p>
          <a:p>
            <a:pPr lvl="2"/>
            <a:r>
              <a:rPr kumimoji="1" lang="en-US" altLang="ja-JP" dirty="0" smtClean="0"/>
              <a:t>f is also a </a:t>
            </a:r>
            <a:r>
              <a:rPr kumimoji="1" lang="en-US" altLang="ja-JP" dirty="0" err="1" smtClean="0"/>
              <a:t>bijection</a:t>
            </a:r>
            <a:r>
              <a:rPr kumimoji="1" lang="en-US" altLang="ja-JP" dirty="0" smtClean="0"/>
              <a:t>, so </a:t>
            </a:r>
            <a:r>
              <a:rPr lang="en-US" altLang="ja-JP" dirty="0" smtClean="0"/>
              <a:t>f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R</a:t>
            </a:r>
            <a:r>
              <a:rPr lang="en-US" altLang="ja-JP" baseline="-25000" dirty="0" err="1" smtClean="0"/>
              <a:t>i</a:t>
            </a:r>
            <a:r>
              <a:rPr lang="en-US" altLang="ja-JP" dirty="0" smtClean="0"/>
              <a:t>)=</a:t>
            </a:r>
            <a:r>
              <a:rPr lang="ja-JP" altLang="en-US" dirty="0" smtClean="0"/>
              <a:t>～</a:t>
            </a:r>
            <a:r>
              <a:rPr lang="en-US" altLang="ja-JP" dirty="0" smtClean="0"/>
              <a:t>f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(</a:t>
            </a:r>
            <a:r>
              <a:rPr lang="ja-JP" altLang="en-US" dirty="0" smtClean="0"/>
              <a:t>～</a:t>
            </a:r>
            <a:r>
              <a:rPr lang="en-US" altLang="ja-JP" dirty="0" err="1" smtClean="0"/>
              <a:t>R</a:t>
            </a:r>
            <a:r>
              <a:rPr lang="en-US" altLang="ja-JP" baseline="-25000" dirty="0" err="1" smtClean="0"/>
              <a:t>i</a:t>
            </a:r>
            <a:r>
              <a:rPr lang="en-US" altLang="ja-JP" dirty="0" smtClean="0"/>
              <a:t>)</a:t>
            </a:r>
            <a:br>
              <a:rPr lang="en-US" altLang="ja-JP" dirty="0" smtClean="0"/>
            </a:br>
            <a:r>
              <a:rPr lang="en-US" altLang="ja-JP" dirty="0" smtClean="0"/>
              <a:t>  </a:t>
            </a:r>
            <a:r>
              <a:rPr lang="en-US" altLang="ja-JP" dirty="0" smtClean="0">
                <a:sym typeface="Wingdings" pitchFamily="2" charset="2"/>
              </a:rPr>
              <a:t> regular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643702" y="6000768"/>
            <a:ext cx="1857388" cy="57150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Contradiction.</a:t>
            </a:r>
            <a:br>
              <a:rPr lang="en-US" altLang="ja-JP" dirty="0" smtClean="0"/>
            </a:br>
            <a:r>
              <a:rPr lang="en-US" altLang="ja-JP" dirty="0" smtClean="0"/>
              <a:t>Q.E.D.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Notes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83223" y="1428736"/>
            <a:ext cx="7977554" cy="4425950"/>
          </a:xfrm>
        </p:spPr>
        <p:txBody>
          <a:bodyPr/>
          <a:lstStyle/>
          <a:p>
            <a:r>
              <a:rPr kumimoji="1" lang="en-US" altLang="ja-JP" dirty="0" smtClean="0"/>
              <a:t>If {g1, g2, … } is an enumeration of computable total functions,</a:t>
            </a:r>
          </a:p>
          <a:p>
            <a:pPr lvl="1"/>
            <a:r>
              <a:rPr kumimoji="1" lang="en-US" altLang="ja-JP" dirty="0" smtClean="0"/>
              <a:t>Then the f is a computable function.</a:t>
            </a:r>
          </a:p>
          <a:p>
            <a:pPr lvl="1"/>
            <a:r>
              <a:rPr lang="en-US" altLang="ja-JP" dirty="0" smtClean="0"/>
              <a:t>f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 (as a mapping on regular languages) is computable.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785786" y="4000528"/>
            <a:ext cx="7643834" cy="24288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/>
            <a:r>
              <a:rPr lang="en-US" altLang="ja-JP" sz="2800" b="1" i="1" dirty="0" smtClean="0">
                <a:solidFill>
                  <a:schemeClr val="tx1"/>
                </a:solidFill>
              </a:rPr>
              <a:t>&lt;Summary&gt;  There exists f such that</a:t>
            </a:r>
          </a:p>
          <a:p>
            <a:pPr marL="0" lvl="1"/>
            <a:r>
              <a:rPr lang="en-US" altLang="ja-JP" sz="2800" b="1" i="1" dirty="0" smtClean="0">
                <a:solidFill>
                  <a:schemeClr val="tx1"/>
                </a:solidFill>
              </a:rPr>
              <a:t> - f :: string</a:t>
            </a:r>
            <a:r>
              <a:rPr lang="en-US" altLang="ja-JP" sz="2800" b="1" i="1" dirty="0" smtClean="0">
                <a:solidFill>
                  <a:schemeClr val="tx1"/>
                </a:solidFill>
                <a:sym typeface="Wingdings" pitchFamily="2" charset="2"/>
              </a:rPr>
              <a:t> string </a:t>
            </a:r>
            <a:r>
              <a:rPr lang="en-US" altLang="ja-JP" sz="2800" b="1" i="1" dirty="0" smtClean="0">
                <a:solidFill>
                  <a:schemeClr val="tx1"/>
                </a:solidFill>
              </a:rPr>
              <a:t>is computable &amp; total</a:t>
            </a:r>
            <a:br>
              <a:rPr lang="en-US" altLang="ja-JP" sz="2800" b="1" i="1" dirty="0" smtClean="0">
                <a:solidFill>
                  <a:schemeClr val="tx1"/>
                </a:solidFill>
              </a:rPr>
            </a:br>
            <a:r>
              <a:rPr lang="en-US" altLang="ja-JP" sz="2800" b="1" i="1" dirty="0" smtClean="0">
                <a:solidFill>
                  <a:schemeClr val="tx1"/>
                </a:solidFill>
              </a:rPr>
              <a:t> - f</a:t>
            </a:r>
            <a:r>
              <a:rPr lang="en-US" altLang="ja-JP" sz="2800" b="1" i="1" baseline="30000" dirty="0" smtClean="0">
                <a:solidFill>
                  <a:schemeClr val="tx1"/>
                </a:solidFill>
              </a:rPr>
              <a:t>-1</a:t>
            </a:r>
            <a:r>
              <a:rPr lang="en-US" altLang="ja-JP" sz="2800" b="1" i="1" dirty="0" smtClean="0">
                <a:solidFill>
                  <a:schemeClr val="tx1"/>
                </a:solidFill>
              </a:rPr>
              <a:t> :: REG</a:t>
            </a:r>
            <a:r>
              <a:rPr lang="en-US" altLang="ja-JP" sz="2800" b="1" i="1" dirty="0" smtClean="0">
                <a:solidFill>
                  <a:schemeClr val="tx1"/>
                </a:solidFill>
                <a:sym typeface="Wingdings" pitchFamily="2" charset="2"/>
              </a:rPr>
              <a:t> REG </a:t>
            </a:r>
            <a:r>
              <a:rPr lang="en-US" altLang="ja-JP" sz="2800" b="1" i="1" dirty="0" smtClean="0">
                <a:solidFill>
                  <a:schemeClr val="tx1"/>
                </a:solidFill>
              </a:rPr>
              <a:t>is computable &amp; total</a:t>
            </a:r>
            <a:br>
              <a:rPr lang="en-US" altLang="ja-JP" sz="2800" b="1" i="1" dirty="0" smtClean="0">
                <a:solidFill>
                  <a:schemeClr val="tx1"/>
                </a:solidFill>
              </a:rPr>
            </a:br>
            <a:r>
              <a:rPr lang="en-US" altLang="ja-JP" sz="2800" b="1" i="1" dirty="0" smtClean="0">
                <a:solidFill>
                  <a:schemeClr val="tx1"/>
                </a:solidFill>
              </a:rPr>
              <a:t> - f is length-preserving, IRP, and FRP</a:t>
            </a:r>
          </a:p>
          <a:p>
            <a:pPr marL="0" lvl="1"/>
            <a:r>
              <a:rPr lang="en-US" altLang="ja-JP" sz="2800" b="1" i="1" dirty="0" smtClean="0">
                <a:solidFill>
                  <a:schemeClr val="tx1"/>
                </a:solidFill>
              </a:rPr>
              <a:t> - f is not in MSOTT = MTT*</a:t>
            </a:r>
            <a:r>
              <a:rPr lang="ja-JP" altLang="en-US" sz="2800" b="1" i="1" dirty="0" smtClean="0">
                <a:solidFill>
                  <a:schemeClr val="tx1"/>
                </a:solidFill>
              </a:rPr>
              <a:t>∩</a:t>
            </a:r>
            <a:r>
              <a:rPr lang="en-US" altLang="ja-JP" sz="2800" b="1" i="1" dirty="0" smtClean="0">
                <a:solidFill>
                  <a:schemeClr val="tx1"/>
                </a:solidFill>
              </a:rPr>
              <a:t>LSI</a:t>
            </a:r>
            <a:endParaRPr lang="en-US" altLang="ja-JP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The Property </a:t>
            </a:r>
            <a:r>
              <a:rPr kumimoji="1" lang="en-US" altLang="ja-JP" dirty="0" smtClean="0">
                <a:solidFill>
                  <a:srgbClr val="FF0000"/>
                </a:solidFill>
              </a:rPr>
              <a:t>IRP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I</a:t>
            </a:r>
            <a:r>
              <a:rPr kumimoji="1" lang="en-US" altLang="ja-JP" dirty="0" smtClean="0"/>
              <a:t>nverse 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R</a:t>
            </a:r>
            <a:r>
              <a:rPr kumimoji="1" lang="en-US" altLang="ja-JP" dirty="0" smtClean="0"/>
              <a:t>egularity </a:t>
            </a:r>
            <a:r>
              <a:rPr kumimoji="1" lang="en-US" altLang="ja-JP" b="1" dirty="0" smtClean="0">
                <a:solidFill>
                  <a:srgbClr val="FF0000"/>
                </a:solidFill>
              </a:rPr>
              <a:t>P</a:t>
            </a:r>
            <a:r>
              <a:rPr kumimoji="1" lang="en-US" altLang="ja-JP" dirty="0" smtClean="0"/>
              <a:t>reserving</a:t>
            </a:r>
          </a:p>
          <a:p>
            <a:pPr lvl="1"/>
            <a:r>
              <a:rPr lang="en-US" altLang="ja-JP" dirty="0" smtClean="0"/>
              <a:t>A function  f  is IRP </a:t>
            </a:r>
            <a:r>
              <a:rPr lang="en-US" altLang="ja-JP" dirty="0" err="1" smtClean="0"/>
              <a:t>iff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For any regular language L,</a:t>
            </a:r>
            <a:br>
              <a:rPr kumimoji="1" lang="en-US" altLang="ja-JP" dirty="0" smtClean="0"/>
            </a:br>
            <a:r>
              <a:rPr kumimoji="1" lang="en-US" altLang="ja-JP" dirty="0" smtClean="0"/>
              <a:t>the inv. </a:t>
            </a:r>
            <a:r>
              <a:rPr kumimoji="1" lang="en-US" altLang="ja-JP" dirty="0" err="1" smtClean="0"/>
              <a:t>img</a:t>
            </a:r>
            <a:r>
              <a:rPr kumimoji="1" lang="en-US" altLang="ja-JP" dirty="0" smtClean="0"/>
              <a:t>.  </a:t>
            </a:r>
            <a:r>
              <a:rPr lang="en-US" altLang="ja-JP" dirty="0" smtClean="0"/>
              <a:t>f</a:t>
            </a:r>
            <a:r>
              <a:rPr lang="en-US" altLang="ja-JP" baseline="30000" dirty="0" smtClean="0"/>
              <a:t>-1</a:t>
            </a:r>
            <a:r>
              <a:rPr lang="en-US" altLang="ja-JP" dirty="0" smtClean="0"/>
              <a:t>(L)  =  {s | f(s) </a:t>
            </a:r>
            <a:r>
              <a:rPr lang="ja-JP" altLang="en-US" dirty="0" smtClean="0"/>
              <a:t>∈ </a:t>
            </a:r>
            <a:r>
              <a:rPr lang="en-US" altLang="ja-JP" dirty="0" smtClean="0"/>
              <a:t>L}  is regular</a:t>
            </a:r>
          </a:p>
          <a:p>
            <a:pPr lvl="3"/>
            <a:endParaRPr kumimoji="1" lang="en-US" altLang="ja-JP" dirty="0" smtClean="0"/>
          </a:p>
          <a:p>
            <a:r>
              <a:rPr lang="en-US" altLang="ja-JP" dirty="0" smtClean="0"/>
              <a:t>Example: “dup” and “reverse”</a:t>
            </a:r>
          </a:p>
          <a:p>
            <a:pPr lvl="1"/>
            <a:r>
              <a:rPr kumimoji="1" lang="en-US" altLang="ja-JP" dirty="0" smtClean="0"/>
              <a:t>Example:</a:t>
            </a:r>
            <a:endParaRPr kumimoji="1" lang="ja-JP" altLang="en-US" dirty="0"/>
          </a:p>
        </p:txBody>
      </p:sp>
      <p:sp>
        <p:nvSpPr>
          <p:cNvPr id="4" name="右矢印 3"/>
          <p:cNvSpPr/>
          <p:nvPr/>
        </p:nvSpPr>
        <p:spPr>
          <a:xfrm>
            <a:off x="4572000" y="4429132"/>
            <a:ext cx="2286016" cy="2071702"/>
          </a:xfrm>
          <a:prstGeom prst="rightArrow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accent6">
                    <a:lumMod val="50000"/>
                  </a:schemeClr>
                </a:solidFill>
              </a:rPr>
              <a:t>dup(s) =</a:t>
            </a:r>
            <a:br>
              <a:rPr kumimoji="1" lang="en-US" altLang="ja-JP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kumimoji="1" lang="en-US" altLang="ja-JP" sz="3200" dirty="0" smtClean="0">
                <a:solidFill>
                  <a:schemeClr val="accent6">
                    <a:lumMod val="50000"/>
                  </a:schemeClr>
                </a:solidFill>
              </a:rPr>
              <a:t>s ++ s</a:t>
            </a:r>
            <a:endParaRPr kumimoji="1" lang="ja-JP" altLang="en-US" sz="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7000892" y="4929198"/>
            <a:ext cx="1285884" cy="1143008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000" dirty="0" smtClean="0"/>
              <a:t>a*b*</a:t>
            </a:r>
            <a:endParaRPr kumimoji="1" lang="ja-JP" altLang="en-US" sz="2000" dirty="0"/>
          </a:p>
        </p:txBody>
      </p:sp>
      <p:sp>
        <p:nvSpPr>
          <p:cNvPr id="6" name="円/楕円 5"/>
          <p:cNvSpPr/>
          <p:nvPr/>
        </p:nvSpPr>
        <p:spPr>
          <a:xfrm>
            <a:off x="3143240" y="4929198"/>
            <a:ext cx="1285884" cy="1143008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000" dirty="0" smtClean="0"/>
              <a:t>???</a:t>
            </a:r>
            <a:endParaRPr kumimoji="1" lang="ja-JP" altLang="en-US" sz="2000" dirty="0"/>
          </a:p>
        </p:txBody>
      </p:sp>
      <p:sp>
        <p:nvSpPr>
          <p:cNvPr id="7" name="円/楕円 6"/>
          <p:cNvSpPr/>
          <p:nvPr/>
        </p:nvSpPr>
        <p:spPr>
          <a:xfrm>
            <a:off x="3143240" y="4929198"/>
            <a:ext cx="1285884" cy="1143008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4000" dirty="0" smtClean="0"/>
              <a:t>a*|b*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Agenda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Why you should be interested in IRP?</a:t>
            </a:r>
          </a:p>
          <a:p>
            <a:pPr lvl="1"/>
            <a: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>IRP-based </a:t>
            </a:r>
            <a:r>
              <a:rPr lang="en-US" altLang="ja-JP" sz="2400" dirty="0" err="1" smtClean="0">
                <a:solidFill>
                  <a:schemeClr val="bg2">
                    <a:lumMod val="75000"/>
                  </a:schemeClr>
                </a:solidFill>
              </a:rPr>
              <a:t>typechecking</a:t>
            </a:r>
            <a:endParaRPr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r>
              <a:rPr kumimoji="1"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>Always-IRP computation models</a:t>
            </a:r>
          </a:p>
          <a:p>
            <a:pPr lvl="3"/>
            <a:endParaRPr lang="en-US" altLang="ja-JP" dirty="0" smtClean="0"/>
          </a:p>
          <a:p>
            <a:r>
              <a:rPr lang="en-US" altLang="ja-JP" dirty="0" smtClean="0"/>
              <a:t>Q: “Do the models cover all IRP?”</a:t>
            </a:r>
          </a:p>
          <a:p>
            <a:r>
              <a:rPr lang="en-US" altLang="ja-JP" dirty="0" smtClean="0"/>
              <a:t>A: “No, IRP</a:t>
            </a:r>
            <a:r>
              <a:rPr lang="ja-JP" altLang="en-US" dirty="0" smtClean="0"/>
              <a:t>∩</a:t>
            </a:r>
            <a:r>
              <a:rPr lang="en-US" altLang="ja-JP" dirty="0" smtClean="0"/>
              <a:t>LSI is not RE.”</a:t>
            </a:r>
            <a:endParaRPr kumimoji="1"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>Proof Tech. 1: Clever </a:t>
            </a:r>
            <a:r>
              <a:rPr lang="en-US" altLang="ja-JP" sz="2400" dirty="0" err="1" smtClean="0">
                <a:solidFill>
                  <a:schemeClr val="bg2">
                    <a:lumMod val="75000"/>
                  </a:schemeClr>
                </a:solidFill>
              </a:rPr>
              <a:t>diagonalization</a:t>
            </a:r>
            <a:endParaRPr lang="en-US" altLang="ja-JP" sz="2400" dirty="0" smtClean="0">
              <a:solidFill>
                <a:schemeClr val="bg2">
                  <a:lumMod val="75000"/>
                </a:schemeClr>
              </a:solidFill>
            </a:endParaRPr>
          </a:p>
          <a:p>
            <a:pPr lvl="1"/>
            <a:r>
              <a:rPr lang="en-US" altLang="ja-JP" sz="2400" dirty="0" smtClean="0">
                <a:solidFill>
                  <a:schemeClr val="bg2">
                    <a:lumMod val="75000"/>
                  </a:schemeClr>
                </a:solidFill>
              </a:rPr>
              <a:t>Proof Tech. 2: Slenderness of languages</a:t>
            </a:r>
            <a:endParaRPr kumimoji="1" lang="ja-JP" alt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Why IRP?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Typechecking</a:t>
            </a:r>
            <a:r>
              <a:rPr kumimoji="1" lang="en-US" altLang="ja-JP" dirty="0" smtClean="0"/>
              <a:t>    </a:t>
            </a:r>
            <a:r>
              <a:rPr lang="en-US" altLang="ja-JP" sz="4000" b="1" dirty="0" smtClean="0">
                <a:solidFill>
                  <a:srgbClr val="0070C0"/>
                </a:solidFill>
              </a:rPr>
              <a:t>f :: L</a:t>
            </a:r>
            <a:r>
              <a:rPr lang="en-US" altLang="ja-JP" sz="4000" b="1" baseline="-25000" dirty="0" smtClean="0">
                <a:solidFill>
                  <a:srgbClr val="0070C0"/>
                </a:solidFill>
              </a:rPr>
              <a:t>IN </a:t>
            </a:r>
            <a:r>
              <a:rPr lang="ja-JP" altLang="en-US" sz="4000" b="1" dirty="0" smtClean="0">
                <a:solidFill>
                  <a:srgbClr val="0070C0"/>
                </a:solidFill>
              </a:rPr>
              <a:t>→ </a:t>
            </a:r>
            <a:r>
              <a:rPr lang="en-US" altLang="ja-JP" sz="4000" b="1" dirty="0" smtClean="0">
                <a:solidFill>
                  <a:srgbClr val="0070C0"/>
                </a:solidFill>
              </a:rPr>
              <a:t>L</a:t>
            </a:r>
            <a:r>
              <a:rPr lang="en-US" altLang="ja-JP" sz="4000" b="1" baseline="-25000" dirty="0" smtClean="0">
                <a:solidFill>
                  <a:srgbClr val="0070C0"/>
                </a:solidFill>
              </a:rPr>
              <a:t>OUT</a:t>
            </a:r>
            <a:r>
              <a:rPr lang="en-US" altLang="ja-JP" sz="4000" b="1" dirty="0" smtClean="0">
                <a:solidFill>
                  <a:srgbClr val="0070C0"/>
                </a:solidFill>
              </a:rPr>
              <a:t> </a:t>
            </a:r>
            <a:r>
              <a:rPr lang="ja-JP" altLang="en-US" sz="4000" b="1" dirty="0" smtClean="0">
                <a:solidFill>
                  <a:srgbClr val="0070C0"/>
                </a:solidFill>
              </a:rPr>
              <a:t>？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Verify that a transformation always generates valid outputs from valid inputs.</a:t>
            </a:r>
            <a:endParaRPr kumimoji="1"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785786" y="3571876"/>
          <a:ext cx="7572429" cy="215271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24143"/>
                <a:gridCol w="2524143"/>
                <a:gridCol w="2524143"/>
              </a:tblGrid>
              <a:tr h="52782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f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L</a:t>
                      </a:r>
                      <a:r>
                        <a:rPr kumimoji="1" lang="en-US" altLang="ja-JP" sz="3200" baseline="-25000" dirty="0" smtClean="0"/>
                        <a:t>IN</a:t>
                      </a:r>
                      <a:endParaRPr kumimoji="1" lang="ja-JP" altLang="en-US" sz="3200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 dirty="0" smtClean="0"/>
                        <a:t>L</a:t>
                      </a:r>
                      <a:r>
                        <a:rPr kumimoji="1" lang="en-US" altLang="ja-JP" sz="3200" baseline="-25000" dirty="0" smtClean="0"/>
                        <a:t>OUT</a:t>
                      </a:r>
                      <a:endParaRPr kumimoji="1" lang="ja-JP" altLang="en-US" baseline="-25000" dirty="0"/>
                    </a:p>
                  </a:txBody>
                  <a:tcPr anchor="ctr"/>
                </a:tc>
              </a:tr>
              <a:tr h="8295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XSLT Template for </a:t>
                      </a:r>
                      <a:r>
                        <a:rPr kumimoji="1" lang="en-US" altLang="ja-JP" dirty="0" err="1" smtClean="0"/>
                        <a:t>formating</a:t>
                      </a:r>
                      <a:r>
                        <a:rPr kumimoji="1" lang="en-US" altLang="ja-JP" baseline="0" dirty="0" smtClean="0"/>
                        <a:t> bookmarks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XBEL  Schema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XHTML</a:t>
                      </a:r>
                      <a:r>
                        <a:rPr kumimoji="1" lang="en-US" altLang="ja-JP" baseline="0" dirty="0" smtClean="0"/>
                        <a:t>  Schema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74409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PHP Script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Arbitrary</a:t>
                      </a:r>
                      <a:r>
                        <a:rPr kumimoji="1" lang="en-US" altLang="ja-JP" baseline="0" dirty="0" smtClean="0"/>
                        <a:t> String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String not containing “&lt;script&gt;”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Why IRP?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Typechecking</a:t>
            </a:r>
            <a:r>
              <a:rPr kumimoji="1" lang="en-US" altLang="ja-JP" dirty="0" smtClean="0"/>
              <a:t>    </a:t>
            </a:r>
            <a:r>
              <a:rPr lang="en-US" altLang="ja-JP" sz="4000" b="1" dirty="0" smtClean="0">
                <a:solidFill>
                  <a:srgbClr val="0070C0"/>
                </a:solidFill>
              </a:rPr>
              <a:t>f :: L</a:t>
            </a:r>
            <a:r>
              <a:rPr lang="en-US" altLang="ja-JP" sz="4000" b="1" baseline="-25000" dirty="0" smtClean="0">
                <a:solidFill>
                  <a:srgbClr val="0070C0"/>
                </a:solidFill>
              </a:rPr>
              <a:t>IN</a:t>
            </a:r>
            <a:r>
              <a:rPr lang="ja-JP" altLang="en-US" sz="4000" b="1" baseline="-25000" dirty="0" smtClean="0">
                <a:solidFill>
                  <a:srgbClr val="0070C0"/>
                </a:solidFill>
              </a:rPr>
              <a:t> </a:t>
            </a:r>
            <a:r>
              <a:rPr lang="ja-JP" altLang="en-US" sz="4000" b="1" dirty="0" smtClean="0">
                <a:solidFill>
                  <a:srgbClr val="0070C0"/>
                </a:solidFill>
              </a:rPr>
              <a:t>→ </a:t>
            </a:r>
            <a:r>
              <a:rPr lang="en-US" altLang="ja-JP" sz="4000" b="1" dirty="0" smtClean="0">
                <a:solidFill>
                  <a:srgbClr val="0070C0"/>
                </a:solidFill>
              </a:rPr>
              <a:t>L</a:t>
            </a:r>
            <a:r>
              <a:rPr lang="en-US" altLang="ja-JP" sz="4000" b="1" baseline="-25000" dirty="0" smtClean="0">
                <a:solidFill>
                  <a:srgbClr val="0070C0"/>
                </a:solidFill>
              </a:rPr>
              <a:t>OUT</a:t>
            </a:r>
            <a:r>
              <a:rPr lang="en-US" altLang="ja-JP" sz="4000" b="1" dirty="0" smtClean="0">
                <a:solidFill>
                  <a:srgbClr val="0070C0"/>
                </a:solidFill>
              </a:rPr>
              <a:t> </a:t>
            </a:r>
            <a:r>
              <a:rPr lang="ja-JP" altLang="en-US" sz="4000" b="1" dirty="0" smtClean="0">
                <a:solidFill>
                  <a:srgbClr val="0070C0"/>
                </a:solidFill>
              </a:rPr>
              <a:t>？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If f is IRP, we can check this by …</a:t>
            </a:r>
          </a:p>
          <a:p>
            <a:pPr lvl="1"/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	</a:t>
            </a:r>
            <a:r>
              <a:rPr lang="en-US" altLang="ja-JP" sz="3600" dirty="0" smtClean="0"/>
              <a:t>f is type-correct</a:t>
            </a:r>
            <a:r>
              <a:rPr lang="ja-JP" altLang="en-US" sz="3600" dirty="0" smtClean="0"/>
              <a:t>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</a:t>
            </a:r>
            <a:r>
              <a:rPr lang="ja-JP" altLang="en-US" sz="3200" dirty="0" smtClean="0"/>
              <a:t>⇔ </a:t>
            </a:r>
            <a:r>
              <a:rPr lang="en-US" altLang="ja-JP" sz="4000" b="1" dirty="0" smtClean="0"/>
              <a:t>f(L</a:t>
            </a:r>
            <a:r>
              <a:rPr lang="en-US" altLang="ja-JP" sz="4000" b="1" baseline="-25000" dirty="0" smtClean="0"/>
              <a:t>IN</a:t>
            </a:r>
            <a:r>
              <a:rPr lang="en-US" altLang="ja-JP" sz="4000" b="1" dirty="0" smtClean="0"/>
              <a:t>) </a:t>
            </a:r>
            <a:r>
              <a:rPr lang="ja-JP" altLang="en-US" sz="4000" b="1" dirty="0" smtClean="0"/>
              <a:t>⊆ </a:t>
            </a:r>
            <a:r>
              <a:rPr lang="en-US" altLang="ja-JP" sz="4000" b="1" dirty="0" smtClean="0"/>
              <a:t>L</a:t>
            </a:r>
            <a:r>
              <a:rPr lang="en-US" altLang="ja-JP" sz="4000" b="1" baseline="-25000" dirty="0" smtClean="0"/>
              <a:t>OUT </a:t>
            </a:r>
            <a:r>
              <a:rPr lang="en-US" altLang="ja-JP" sz="3600" b="1" baseline="-25000" dirty="0" smtClean="0"/>
              <a:t/>
            </a:r>
            <a:br>
              <a:rPr lang="en-US" altLang="ja-JP" sz="3600" b="1" baseline="-25000" dirty="0" smtClean="0"/>
            </a:br>
            <a:r>
              <a:rPr lang="en-US" altLang="ja-JP" sz="3600" b="1" baseline="-25000" dirty="0" smtClean="0"/>
              <a:t> </a:t>
            </a:r>
            <a:r>
              <a:rPr lang="ja-JP" altLang="en-US" sz="3200" dirty="0" smtClean="0"/>
              <a:t>⇔</a:t>
            </a:r>
            <a:r>
              <a:rPr lang="ja-JP" altLang="en-US" dirty="0" smtClean="0"/>
              <a:t>  </a:t>
            </a:r>
            <a:r>
              <a:rPr lang="en-US" altLang="ja-JP" sz="4800" b="1" dirty="0" smtClean="0">
                <a:solidFill>
                  <a:srgbClr val="FF0000"/>
                </a:solidFill>
              </a:rPr>
              <a:t>L</a:t>
            </a:r>
            <a:r>
              <a:rPr lang="en-US" altLang="ja-JP" sz="4800" b="1" baseline="-25000" dirty="0" smtClean="0">
                <a:solidFill>
                  <a:srgbClr val="FF0000"/>
                </a:solidFill>
              </a:rPr>
              <a:t>IN </a:t>
            </a:r>
            <a:r>
              <a:rPr lang="ja-JP" altLang="en-US" sz="4800" b="1" dirty="0" smtClean="0">
                <a:solidFill>
                  <a:srgbClr val="FF0000"/>
                </a:solidFill>
              </a:rPr>
              <a:t>⊆ </a:t>
            </a:r>
            <a:r>
              <a:rPr lang="en-US" altLang="ja-JP" sz="4800" b="1" dirty="0" smtClean="0">
                <a:solidFill>
                  <a:srgbClr val="FF0000"/>
                </a:solidFill>
              </a:rPr>
              <a:t>f</a:t>
            </a:r>
            <a:r>
              <a:rPr lang="en-US" altLang="ja-JP" sz="4800" b="1" baseline="30000" dirty="0" smtClean="0">
                <a:solidFill>
                  <a:srgbClr val="FF0000"/>
                </a:solidFill>
              </a:rPr>
              <a:t>-1</a:t>
            </a:r>
            <a:r>
              <a:rPr lang="en-US" altLang="ja-JP" sz="4800" b="1" dirty="0" smtClean="0">
                <a:solidFill>
                  <a:srgbClr val="FF0000"/>
                </a:solidFill>
              </a:rPr>
              <a:t>(L</a:t>
            </a:r>
            <a:r>
              <a:rPr lang="en-US" altLang="ja-JP" sz="4800" b="1" baseline="-25000" dirty="0" smtClean="0">
                <a:solidFill>
                  <a:srgbClr val="FF0000"/>
                </a:solidFill>
              </a:rPr>
              <a:t>OUT</a:t>
            </a:r>
            <a:r>
              <a:rPr lang="en-US" altLang="ja-JP" sz="4800" b="1" dirty="0" smtClean="0">
                <a:solidFill>
                  <a:srgbClr val="FF0000"/>
                </a:solidFill>
              </a:rPr>
              <a:t>)</a:t>
            </a:r>
            <a:endParaRPr lang="ja-JP" altLang="en-US" b="1" dirty="0" smtClean="0">
              <a:solidFill>
                <a:srgbClr val="FF0000"/>
              </a:solidFill>
            </a:endParaRPr>
          </a:p>
          <a:p>
            <a:pPr lvl="1"/>
            <a:endParaRPr kumimoji="1"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00430" y="5857892"/>
            <a:ext cx="507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(for experts: </a:t>
            </a:r>
            <a:r>
              <a:rPr kumimoji="1" lang="en-US" altLang="ja-JP" i="1" dirty="0" smtClean="0"/>
              <a:t> f is assumed to be deterministic)</a:t>
            </a:r>
            <a:endParaRPr kumimoji="1" lang="ja-JP" alt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FAQ: Why </a:t>
            </a:r>
            <a:r>
              <a:rPr kumimoji="1" lang="en-US" altLang="ja-JP" sz="6600" dirty="0" smtClean="0">
                <a:solidFill>
                  <a:srgbClr val="FF0000"/>
                </a:solidFill>
              </a:rPr>
              <a:t>I</a:t>
            </a:r>
            <a:r>
              <a:rPr kumimoji="1" lang="en-US" altLang="ja-JP" dirty="0" smtClean="0"/>
              <a:t>RP?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ForwardRP</a:t>
            </a:r>
            <a:r>
              <a:rPr lang="en-US" altLang="ja-JP" dirty="0" smtClean="0"/>
              <a:t> also enables </a:t>
            </a:r>
            <a:r>
              <a:rPr lang="en-US" altLang="ja-JP" dirty="0" err="1" smtClean="0"/>
              <a:t>typechecking</a:t>
            </a:r>
            <a:endParaRPr lang="en-US" altLang="ja-JP" dirty="0" smtClean="0"/>
          </a:p>
          <a:p>
            <a:pPr lvl="1"/>
            <a:r>
              <a:rPr lang="en-US" altLang="ja-JP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FRP-based checking: f(L</a:t>
            </a:r>
            <a:r>
              <a:rPr lang="en-US" altLang="ja-JP" sz="3200" b="1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</a:t>
            </a:r>
            <a:r>
              <a:rPr lang="en-US" altLang="ja-JP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 </a:t>
            </a:r>
            <a:r>
              <a:rPr lang="ja-JP" altLang="en-US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⊆ </a:t>
            </a:r>
            <a:r>
              <a:rPr lang="en-US" altLang="ja-JP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</a:t>
            </a:r>
            <a:r>
              <a:rPr lang="en-US" altLang="ja-JP" sz="2400" b="1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OUT </a:t>
            </a:r>
            <a:endParaRPr lang="en-US" altLang="ja-JP" sz="1600" b="1" baseline="-250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altLang="ja-JP" sz="3200" b="1" dirty="0" smtClean="0">
                <a:solidFill>
                  <a:srgbClr val="FF0000"/>
                </a:solidFill>
              </a:rPr>
              <a:t>IRP-based checking : L</a:t>
            </a:r>
            <a:r>
              <a:rPr lang="en-US" altLang="ja-JP" sz="3200" b="1" baseline="-25000" dirty="0" smtClean="0">
                <a:solidFill>
                  <a:srgbClr val="FF0000"/>
                </a:solidFill>
              </a:rPr>
              <a:t>IN </a:t>
            </a:r>
            <a:r>
              <a:rPr lang="ja-JP" altLang="en-US" sz="3200" b="1" dirty="0" smtClean="0">
                <a:solidFill>
                  <a:srgbClr val="FF0000"/>
                </a:solidFill>
              </a:rPr>
              <a:t>⊆ 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f</a:t>
            </a:r>
            <a:r>
              <a:rPr lang="en-US" altLang="ja-JP" sz="3200" b="1" baseline="30000" dirty="0" smtClean="0">
                <a:solidFill>
                  <a:srgbClr val="FF0000"/>
                </a:solidFill>
              </a:rPr>
              <a:t>-1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(L</a:t>
            </a:r>
            <a:r>
              <a:rPr lang="en-US" altLang="ja-JP" sz="3200" b="1" baseline="-25000" dirty="0" smtClean="0">
                <a:solidFill>
                  <a:srgbClr val="FF0000"/>
                </a:solidFill>
              </a:rPr>
              <a:t>OUT</a:t>
            </a:r>
            <a:r>
              <a:rPr lang="en-US" altLang="ja-JP" sz="3200" b="1" dirty="0" smtClean="0">
                <a:solidFill>
                  <a:srgbClr val="FF0000"/>
                </a:solidFill>
              </a:rPr>
              <a:t>)</a:t>
            </a:r>
            <a:endParaRPr kumimoji="1" lang="en-US" altLang="ja-JP" sz="3200" dirty="0" smtClean="0"/>
          </a:p>
          <a:p>
            <a:pPr lvl="5"/>
            <a:endParaRPr lang="en-US" altLang="ja-JP" dirty="0" smtClean="0"/>
          </a:p>
          <a:p>
            <a:r>
              <a:rPr kumimoji="1" lang="en-US" altLang="ja-JP" dirty="0" smtClean="0"/>
              <a:t>Reasons</a:t>
            </a:r>
          </a:p>
          <a:p>
            <a:pPr lvl="1"/>
            <a:r>
              <a:rPr lang="en-US" altLang="ja-JP" dirty="0" smtClean="0"/>
              <a:t>IRP provides more useful </a:t>
            </a:r>
            <a:r>
              <a:rPr lang="en-US" altLang="ja-JP" u="sng" dirty="0" smtClean="0"/>
              <a:t>counter examples</a:t>
            </a:r>
            <a:r>
              <a:rPr lang="en-US" altLang="ja-JP" dirty="0" smtClean="0"/>
              <a:t>.</a:t>
            </a:r>
          </a:p>
          <a:p>
            <a:pPr lvl="1"/>
            <a:r>
              <a:rPr kumimoji="1" lang="en-US" altLang="ja-JP" dirty="0" smtClean="0"/>
              <a:t>Many functions </a:t>
            </a:r>
            <a:r>
              <a:rPr kumimoji="1" lang="en-US" altLang="ja-JP" u="sng" dirty="0" smtClean="0"/>
              <a:t>in practice tend to be IRP</a:t>
            </a:r>
            <a:r>
              <a:rPr kumimoji="1" lang="en-US" altLang="ja-JP" dirty="0" smtClean="0"/>
              <a:t>,</a:t>
            </a:r>
            <a:r>
              <a:rPr lang="en-US" altLang="ja-JP" dirty="0" smtClean="0"/>
              <a:t> but not so for FRP.   E.g.,</a:t>
            </a:r>
            <a:r>
              <a:rPr kumimoji="1" lang="en-US" altLang="ja-JP" dirty="0" smtClean="0"/>
              <a:t> “dup”.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IRP-Based </a:t>
            </a:r>
            <a:r>
              <a:rPr kumimoji="1" lang="en-US" altLang="ja-JP" dirty="0" err="1" smtClean="0"/>
              <a:t>Typechecking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Not all transformations are IRP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The trend is to define a </a:t>
            </a:r>
            <a:r>
              <a:rPr lang="en-US" altLang="ja-JP" i="1" dirty="0" smtClean="0"/>
              <a:t>restricted</a:t>
            </a:r>
            <a:r>
              <a:rPr lang="en-US" altLang="ja-JP" dirty="0" smtClean="0"/>
              <a:t> language whose programs are always IRP</a:t>
            </a:r>
          </a:p>
          <a:p>
            <a:pPr lvl="1"/>
            <a:r>
              <a:rPr kumimoji="1" lang="en-US" altLang="ja-JP" dirty="0" smtClean="0"/>
              <a:t>and present sound &amp; complete </a:t>
            </a:r>
            <a:r>
              <a:rPr kumimoji="1" lang="en-US" altLang="ja-JP" dirty="0" err="1" smtClean="0"/>
              <a:t>typechecking</a:t>
            </a:r>
            <a:r>
              <a:rPr kumimoji="1" lang="en-US" altLang="ja-JP" dirty="0" smtClean="0"/>
              <a:t> for them</a:t>
            </a:r>
          </a:p>
          <a:p>
            <a:pPr lvl="1"/>
            <a:r>
              <a:rPr lang="en-US" altLang="ja-JP" dirty="0" smtClean="0"/>
              <a:t>or use them as clearly defined targets for approximate checking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Famous Computation Models of</a:t>
            </a:r>
            <a:br>
              <a:rPr kumimoji="1" lang="en-US" altLang="ja-JP" dirty="0" smtClean="0"/>
            </a:br>
            <a:r>
              <a:rPr kumimoji="1" lang="en-US" altLang="ja-JP" dirty="0" smtClean="0"/>
              <a:t> IRP Tree Transformations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42910" y="1946283"/>
            <a:ext cx="7786742" cy="4214842"/>
          </a:xfrm>
          <a:prstGeom prst="roundRect">
            <a:avLst/>
          </a:prstGeo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sz="3200" dirty="0" smtClean="0"/>
              <a:t>MTT* = PTT* = ATT* = …</a:t>
            </a:r>
            <a:endParaRPr kumimoji="1" lang="ja-JP" altLang="en-US" sz="3200" baseline="30000" dirty="0"/>
          </a:p>
        </p:txBody>
      </p:sp>
      <p:sp>
        <p:nvSpPr>
          <p:cNvPr id="8" name="角丸四角形 7"/>
          <p:cNvSpPr/>
          <p:nvPr/>
        </p:nvSpPr>
        <p:spPr>
          <a:xfrm>
            <a:off x="1000100" y="3089291"/>
            <a:ext cx="5572164" cy="292895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MTT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[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Engelfriet&amp;Vogler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1985]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143372" y="2803539"/>
            <a:ext cx="4000528" cy="278608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kumimoji="1" lang="en-US" altLang="ja-JP" sz="2800" dirty="0" smtClean="0">
                <a:solidFill>
                  <a:schemeClr val="tx1"/>
                </a:solidFill>
              </a:rPr>
              <a:t>PTT</a:t>
            </a:r>
          </a:p>
          <a:p>
            <a:pPr algn="r"/>
            <a:r>
              <a:rPr lang="en-US" altLang="ja-JP" sz="1600" dirty="0" smtClean="0">
                <a:solidFill>
                  <a:schemeClr val="tx1"/>
                </a:solidFill>
              </a:rPr>
              <a:t>[</a:t>
            </a:r>
            <a:r>
              <a:rPr lang="en-US" altLang="ja-JP" sz="1600" dirty="0" err="1" smtClean="0">
                <a:solidFill>
                  <a:schemeClr val="tx1"/>
                </a:solidFill>
              </a:rPr>
              <a:t>Milo&amp;Suciu</a:t>
            </a:r>
            <a:r>
              <a:rPr lang="en-US" altLang="ja-JP" sz="1600" dirty="0" smtClean="0">
                <a:solidFill>
                  <a:schemeClr val="tx1"/>
                </a:solidFill>
              </a:rPr>
              <a:t>&amp;</a:t>
            </a:r>
            <a:br>
              <a:rPr lang="en-US" altLang="ja-JP" sz="1600" dirty="0" smtClean="0">
                <a:solidFill>
                  <a:schemeClr val="tx1"/>
                </a:solidFill>
              </a:rPr>
            </a:br>
            <a:r>
              <a:rPr lang="en-US" altLang="ja-JP" sz="1600" dirty="0" err="1" smtClean="0">
                <a:solidFill>
                  <a:schemeClr val="tx1"/>
                </a:solidFill>
              </a:rPr>
              <a:t>Vianu</a:t>
            </a:r>
            <a:r>
              <a:rPr lang="en-US" altLang="ja-JP" sz="1600" dirty="0" smtClean="0">
                <a:solidFill>
                  <a:schemeClr val="tx1"/>
                </a:solidFill>
              </a:rPr>
              <a:t> 2000]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500166" y="3803671"/>
            <a:ext cx="4929222" cy="207170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ATT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[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Fülop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1981]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357686" y="4232299"/>
            <a:ext cx="1357322" cy="121444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T</a:t>
            </a: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[Thatcher70, Rounds70]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4929190" y="3946547"/>
            <a:ext cx="1214446" cy="92869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kumimoji="1" lang="en-US" altLang="ja-JP" sz="2800" dirty="0" smtClean="0">
                <a:solidFill>
                  <a:schemeClr val="tx1"/>
                </a:solidFill>
              </a:rPr>
              <a:t>B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2071670" y="4446613"/>
            <a:ext cx="4143404" cy="12858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MSOTT</a:t>
            </a:r>
            <a:br>
              <a:rPr kumimoji="1" lang="en-US" altLang="ja-JP" sz="2800" dirty="0" smtClean="0">
                <a:solidFill>
                  <a:schemeClr val="tx1"/>
                </a:solidFill>
              </a:rPr>
            </a:br>
            <a:r>
              <a:rPr lang="en-US" altLang="ja-JP" sz="1600" dirty="0" smtClean="0">
                <a:solidFill>
                  <a:schemeClr val="tx1"/>
                </a:solidFill>
              </a:rPr>
              <a:t>[</a:t>
            </a:r>
            <a:r>
              <a:rPr lang="en-US" altLang="ja-JP" sz="1600" dirty="0" err="1" smtClean="0">
                <a:solidFill>
                  <a:schemeClr val="tx1"/>
                </a:solidFill>
              </a:rPr>
              <a:t>Courcelle</a:t>
            </a:r>
            <a:r>
              <a:rPr lang="en-US" altLang="ja-JP" sz="1600" dirty="0" smtClean="0">
                <a:solidFill>
                  <a:schemeClr val="tx1"/>
                </a:solidFill>
              </a:rPr>
              <a:t> 1994]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5000628" y="4518051"/>
            <a:ext cx="642942" cy="2952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r>
              <a:rPr lang="en-US" altLang="ja-JP" sz="2000" dirty="0" smtClean="0">
                <a:solidFill>
                  <a:schemeClr val="tx1"/>
                </a:solidFill>
              </a:rPr>
              <a:t>GSM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14744" y="1576951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(note: X* := {f1</a:t>
            </a:r>
            <a:r>
              <a:rPr lang="ja-JP" altLang="en-US" i="1" dirty="0" smtClean="0"/>
              <a:t>・</a:t>
            </a:r>
            <a:r>
              <a:rPr lang="en-US" altLang="ja-JP" i="1" dirty="0" smtClean="0"/>
              <a:t>f2</a:t>
            </a:r>
            <a:r>
              <a:rPr lang="ja-JP" altLang="en-US" i="1" dirty="0" smtClean="0"/>
              <a:t>・</a:t>
            </a:r>
            <a:r>
              <a:rPr lang="en-US" altLang="ja-JP" i="1" dirty="0" smtClean="0"/>
              <a:t>…</a:t>
            </a:r>
            <a:r>
              <a:rPr lang="ja-JP" altLang="en-US" i="1" dirty="0" smtClean="0"/>
              <a:t>・</a:t>
            </a:r>
            <a:r>
              <a:rPr lang="en-US" altLang="ja-JP" i="1" dirty="0" smtClean="0"/>
              <a:t>fn  | n</a:t>
            </a:r>
            <a:r>
              <a:rPr lang="ja-JP" altLang="en-US" i="1" dirty="0" smtClean="0"/>
              <a:t>∈</a:t>
            </a:r>
            <a:r>
              <a:rPr lang="en-US" altLang="ja-JP" i="1" dirty="0" smtClean="0"/>
              <a:t>Nat, </a:t>
            </a:r>
            <a:r>
              <a:rPr lang="en-US" altLang="ja-JP" i="1" dirty="0" err="1" smtClean="0"/>
              <a:t>fi</a:t>
            </a:r>
            <a:r>
              <a:rPr lang="ja-JP" altLang="en-US" i="1" dirty="0" smtClean="0"/>
              <a:t>∈</a:t>
            </a:r>
            <a:r>
              <a:rPr lang="en-US" altLang="ja-JP" i="1" dirty="0" smtClean="0"/>
              <a:t>X })</a:t>
            </a:r>
            <a:endParaRPr kumimoji="1" lang="ja-JP" alt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ユーザー定義 9">
      <a:majorFont>
        <a:latin typeface="Comic Sans MS"/>
        <a:ea typeface="HG創英角ﾎﾟｯﾌﾟ体"/>
        <a:cs typeface=""/>
      </a:majorFont>
      <a:minorFont>
        <a:latin typeface="Trebuchet MS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鶴と旭</Template>
  <TotalTime>833</TotalTime>
  <Words>1415</Words>
  <Application>Microsoft Office PowerPoint</Application>
  <PresentationFormat>画面に合わせる (4:3)</PresentationFormat>
  <Paragraphs>308</Paragraphs>
  <Slides>29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0" baseType="lpstr">
      <vt:lpstr>1_デザインの設定</vt:lpstr>
      <vt:lpstr>IRP∩LSI is not RE</vt:lpstr>
      <vt:lpstr>The Talk is about a Property on…</vt:lpstr>
      <vt:lpstr>The Property IRP</vt:lpstr>
      <vt:lpstr>Agenda</vt:lpstr>
      <vt:lpstr>Why IRP?</vt:lpstr>
      <vt:lpstr>Why IRP?</vt:lpstr>
      <vt:lpstr>FAQ: Why IRP?</vt:lpstr>
      <vt:lpstr>IRP-Based Typechecking</vt:lpstr>
      <vt:lpstr>Famous Computation Models of  IRP Tree Transformations</vt:lpstr>
      <vt:lpstr>One Example: MTT</vt:lpstr>
      <vt:lpstr>Question</vt:lpstr>
      <vt:lpstr>Answer: “No”</vt:lpstr>
      <vt:lpstr>LSI: Linear Size Increase = ∃c. ∀t. len(f(t))＜c・len(t) </vt:lpstr>
      <vt:lpstr>New Question</vt:lpstr>
      <vt:lpstr>Answer: “No”</vt:lpstr>
      <vt:lpstr>The Proof</vt:lpstr>
      <vt:lpstr>Overview</vt:lpstr>
      <vt:lpstr>Diagonalization</vt:lpstr>
      <vt:lpstr>Diagonalization</vt:lpstr>
      <vt:lpstr>Diagonalization</vt:lpstr>
      <vt:lpstr>Preparation</vt:lpstr>
      <vt:lpstr>Preparation: Slenderness</vt:lpstr>
      <vt:lpstr>Main Lemma</vt:lpstr>
      <vt:lpstr>Proof of the Main Lemma</vt:lpstr>
      <vt:lpstr>Proof of the Main Lemma</vt:lpstr>
      <vt:lpstr>Proof of the Main Lemma</vt:lpstr>
      <vt:lpstr>Main Theorem</vt:lpstr>
      <vt:lpstr>Main Theorem</vt:lpstr>
      <vt:lpstr>Notes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IRP is not RE</dc:title>
  <dc:creator>kinaba</dc:creator>
  <cp:lastModifiedBy>kinaba</cp:lastModifiedBy>
  <cp:revision>562</cp:revision>
  <dcterms:created xsi:type="dcterms:W3CDTF">2010-05-11T01:16:19Z</dcterms:created>
  <dcterms:modified xsi:type="dcterms:W3CDTF">2010-08-09T06:16:02Z</dcterms:modified>
</cp:coreProperties>
</file>