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708" r:id="rId3"/>
    <p:sldMasterId id="2147483720" r:id="rId4"/>
  </p:sldMasterIdLst>
  <p:notesMasterIdLst>
    <p:notesMasterId r:id="rId45"/>
  </p:notesMasterIdLst>
  <p:sldIdLst>
    <p:sldId id="256" r:id="rId5"/>
    <p:sldId id="258" r:id="rId6"/>
    <p:sldId id="270" r:id="rId7"/>
    <p:sldId id="257" r:id="rId8"/>
    <p:sldId id="260" r:id="rId9"/>
    <p:sldId id="261" r:id="rId10"/>
    <p:sldId id="265" r:id="rId11"/>
    <p:sldId id="259" r:id="rId12"/>
    <p:sldId id="262" r:id="rId13"/>
    <p:sldId id="266" r:id="rId14"/>
    <p:sldId id="267" r:id="rId15"/>
    <p:sldId id="302" r:id="rId16"/>
    <p:sldId id="269" r:id="rId17"/>
    <p:sldId id="271" r:id="rId18"/>
    <p:sldId id="272" r:id="rId19"/>
    <p:sldId id="273" r:id="rId20"/>
    <p:sldId id="277" r:id="rId21"/>
    <p:sldId id="278" r:id="rId22"/>
    <p:sldId id="279" r:id="rId23"/>
    <p:sldId id="280" r:id="rId24"/>
    <p:sldId id="282" r:id="rId25"/>
    <p:sldId id="283" r:id="rId26"/>
    <p:sldId id="285" r:id="rId27"/>
    <p:sldId id="303" r:id="rId28"/>
    <p:sldId id="286" r:id="rId29"/>
    <p:sldId id="295" r:id="rId30"/>
    <p:sldId id="287" r:id="rId31"/>
    <p:sldId id="288" r:id="rId32"/>
    <p:sldId id="289" r:id="rId33"/>
    <p:sldId id="290" r:id="rId34"/>
    <p:sldId id="292" r:id="rId35"/>
    <p:sldId id="296" r:id="rId36"/>
    <p:sldId id="293" r:id="rId37"/>
    <p:sldId id="294" r:id="rId38"/>
    <p:sldId id="299" r:id="rId39"/>
    <p:sldId id="297" r:id="rId40"/>
    <p:sldId id="298" r:id="rId41"/>
    <p:sldId id="304" r:id="rId42"/>
    <p:sldId id="300" r:id="rId43"/>
    <p:sldId id="301" r:id="rId44"/>
  </p:sldIdLst>
  <p:sldSz cx="9144000" cy="6858000" type="screen4x3"/>
  <p:notesSz cx="6858000" cy="9144000"/>
  <p:custShowLst>
    <p:custShow name="Semantics" id="0">
      <p:sldLst>
        <p:sld r:id="rId13"/>
      </p:sldLst>
    </p:custShow>
  </p:custShow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660" autoAdjust="0"/>
  </p:normalViewPr>
  <p:slideViewPr>
    <p:cSldViewPr>
      <p:cViewPr varScale="1">
        <p:scale>
          <a:sx n="58" d="100"/>
          <a:sy n="58" d="100"/>
        </p:scale>
        <p:origin x="-170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4FC010-B5EC-4F04-91D8-303398367A1B}" type="datetimeFigureOut">
              <a:rPr kumimoji="1" lang="ja-JP" altLang="en-US" smtClean="0"/>
              <a:pPr/>
              <a:t>2009/10/27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EBA60D-2932-4403-8C19-10605F1E098A}"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基本をおさえるにはこの辺。</a:t>
            </a:r>
            <a:endParaRPr kumimoji="1" lang="en-US" altLang="ja-JP" dirty="0" smtClean="0"/>
          </a:p>
          <a:p>
            <a:r>
              <a:rPr kumimoji="1" lang="en-US" altLang="ja-JP" dirty="0" smtClean="0"/>
              <a:t>[BU73]</a:t>
            </a:r>
          </a:p>
          <a:p>
            <a:r>
              <a:rPr kumimoji="1" lang="ja-JP" altLang="en-US" dirty="0" smtClean="0"/>
              <a:t>　</a:t>
            </a:r>
            <a:r>
              <a:rPr kumimoji="1" lang="en-US" altLang="ja-JP" dirty="0" smtClean="0"/>
              <a:t>TS </a:t>
            </a:r>
            <a:r>
              <a:rPr kumimoji="1" lang="ja-JP" altLang="en-US" dirty="0" smtClean="0"/>
              <a:t>と </a:t>
            </a:r>
            <a:r>
              <a:rPr kumimoji="1" lang="en-US" altLang="ja-JP" dirty="0" err="1" smtClean="0"/>
              <a:t>gTS</a:t>
            </a:r>
            <a:r>
              <a:rPr kumimoji="1" lang="en-US" altLang="ja-JP" baseline="0" dirty="0" smtClean="0"/>
              <a:t> (generalized TS) </a:t>
            </a:r>
            <a:r>
              <a:rPr kumimoji="1" lang="ja-JP" altLang="en-US" baseline="0" dirty="0" smtClean="0"/>
              <a:t>という文法の形式化。</a:t>
            </a:r>
            <a:r>
              <a:rPr kumimoji="1" lang="en-US" altLang="ja-JP" baseline="0" dirty="0" smtClean="0"/>
              <a:t>TS</a:t>
            </a:r>
            <a:r>
              <a:rPr kumimoji="1" lang="ja-JP" altLang="en-US" baseline="0" dirty="0" smtClean="0"/>
              <a:t>は</a:t>
            </a:r>
            <a:r>
              <a:rPr kumimoji="1" lang="en-US" altLang="ja-JP" baseline="0" dirty="0" smtClean="0"/>
              <a:t>predicate-free PEG</a:t>
            </a:r>
            <a:r>
              <a:rPr kumimoji="1" lang="ja-JP" altLang="en-US" baseline="0" dirty="0" smtClean="0"/>
              <a:t>とだいたい等価。</a:t>
            </a:r>
            <a:r>
              <a:rPr kumimoji="1" lang="en-US" altLang="ja-JP" baseline="0" dirty="0" err="1" smtClean="0"/>
              <a:t>gTS</a:t>
            </a:r>
            <a:r>
              <a:rPr kumimoji="1" lang="ja-JP" altLang="en-US" baseline="0" dirty="0" smtClean="0"/>
              <a:t>は</a:t>
            </a:r>
            <a:r>
              <a:rPr kumimoji="1" lang="en-US" altLang="ja-JP" baseline="0" dirty="0" smtClean="0"/>
              <a:t>PEG</a:t>
            </a:r>
            <a:r>
              <a:rPr kumimoji="1" lang="ja-JP" altLang="en-US" baseline="0" dirty="0" smtClean="0"/>
              <a:t>とだいたい等価。</a:t>
            </a:r>
            <a:endParaRPr kumimoji="1" lang="en-US" altLang="ja-JP" baseline="0" dirty="0" smtClean="0"/>
          </a:p>
          <a:p>
            <a:r>
              <a:rPr kumimoji="1" lang="ja-JP" altLang="en-US" dirty="0" smtClean="0"/>
              <a:t>　</a:t>
            </a:r>
            <a:r>
              <a:rPr kumimoji="1" lang="en-US" altLang="ja-JP" dirty="0" smtClean="0"/>
              <a:t>“A</a:t>
            </a:r>
            <a:r>
              <a:rPr kumimoji="1" lang="ja-JP" altLang="en-US" dirty="0" smtClean="0"/>
              <a:t>←</a:t>
            </a:r>
            <a:r>
              <a:rPr kumimoji="1" lang="en-US" altLang="ja-JP" dirty="0" smtClean="0"/>
              <a:t>BC/D”</a:t>
            </a:r>
            <a:r>
              <a:rPr kumimoji="1" lang="ja-JP" altLang="en-US" dirty="0" smtClean="0"/>
              <a:t>という形のルールだけ使える</a:t>
            </a:r>
            <a:r>
              <a:rPr kumimoji="1" lang="en-US" altLang="ja-JP" dirty="0" smtClean="0"/>
              <a:t>PEG</a:t>
            </a:r>
            <a:r>
              <a:rPr kumimoji="1" lang="ja-JP" altLang="en-US" dirty="0" smtClean="0"/>
              <a:t>が</a:t>
            </a:r>
            <a:r>
              <a:rPr kumimoji="1" lang="en-US" altLang="ja-JP" dirty="0" smtClean="0"/>
              <a:t>TS</a:t>
            </a:r>
            <a:r>
              <a:rPr kumimoji="1" lang="ja-JP" altLang="en-US" dirty="0" err="1" smtClean="0"/>
              <a:t>。</a:t>
            </a:r>
            <a:r>
              <a:rPr kumimoji="1" lang="en-US" altLang="ja-JP" dirty="0" smtClean="0"/>
              <a:t>”A</a:t>
            </a:r>
            <a:r>
              <a:rPr kumimoji="1" lang="ja-JP" altLang="en-US" dirty="0" smtClean="0"/>
              <a:t>←</a:t>
            </a:r>
            <a:r>
              <a:rPr kumimoji="1" lang="en-US" altLang="ja-JP" dirty="0" smtClean="0"/>
              <a:t>(&amp;B)C/(!B)D”</a:t>
            </a:r>
            <a:r>
              <a:rPr kumimoji="1" lang="ja-JP" altLang="en-US" dirty="0" smtClean="0"/>
              <a:t>という形のルールだけ使えるのが</a:t>
            </a:r>
            <a:r>
              <a:rPr kumimoji="1" lang="en-US" altLang="ja-JP" dirty="0" err="1" smtClean="0"/>
              <a:t>gTS</a:t>
            </a:r>
            <a:r>
              <a:rPr kumimoji="1" lang="ja-JP" altLang="en-US" dirty="0" err="1" smtClean="0"/>
              <a:t>。</a:t>
            </a:r>
            <a:endParaRPr kumimoji="1" lang="en-US" altLang="ja-JP" dirty="0" smtClean="0"/>
          </a:p>
          <a:p>
            <a:r>
              <a:rPr kumimoji="1" lang="ja-JP" altLang="en-US" dirty="0" smtClean="0"/>
              <a:t>　色々な性質（</a:t>
            </a:r>
            <a:r>
              <a:rPr kumimoji="1" lang="en-US" altLang="ja-JP" dirty="0" smtClean="0"/>
              <a:t>intersection</a:t>
            </a:r>
            <a:r>
              <a:rPr kumimoji="1" lang="ja-JP" altLang="en-US" dirty="0" smtClean="0"/>
              <a:t>に関して閉じている等々等々）の証明。テーブル作ってメモ化して</a:t>
            </a:r>
            <a:r>
              <a:rPr kumimoji="1" lang="en-US" altLang="ja-JP" dirty="0" smtClean="0"/>
              <a:t>O(n)</a:t>
            </a:r>
            <a:r>
              <a:rPr kumimoji="1" lang="ja-JP" altLang="en-US" dirty="0" smtClean="0"/>
              <a:t>時間で</a:t>
            </a:r>
            <a:r>
              <a:rPr kumimoji="1" lang="en-US" altLang="ja-JP" dirty="0" smtClean="0"/>
              <a:t>parse</a:t>
            </a:r>
            <a:r>
              <a:rPr kumimoji="1" lang="ja-JP" altLang="en-US" dirty="0" smtClean="0"/>
              <a:t>するアルゴリズムの提示。</a:t>
            </a:r>
            <a:endParaRPr kumimoji="1" lang="en-US" altLang="ja-JP" dirty="0" smtClean="0"/>
          </a:p>
          <a:p>
            <a:r>
              <a:rPr kumimoji="1" lang="en-US" altLang="ja-JP" dirty="0" smtClean="0"/>
              <a:t>[Ford02]</a:t>
            </a:r>
          </a:p>
          <a:p>
            <a:r>
              <a:rPr kumimoji="1" lang="ja-JP" altLang="en-US" dirty="0" smtClean="0"/>
              <a:t>　</a:t>
            </a:r>
            <a:r>
              <a:rPr kumimoji="1" lang="en-US" altLang="ja-JP" dirty="0" smtClean="0"/>
              <a:t>PEG(</a:t>
            </a:r>
            <a:r>
              <a:rPr kumimoji="1" lang="ja-JP" altLang="en-US" dirty="0" smtClean="0"/>
              <a:t>という名前は当時ついていなかったけど</a:t>
            </a:r>
            <a:r>
              <a:rPr kumimoji="1" lang="en-US" altLang="ja-JP" dirty="0" smtClean="0"/>
              <a:t>)</a:t>
            </a:r>
            <a:r>
              <a:rPr kumimoji="1" lang="ja-JP" altLang="en-US" dirty="0" smtClean="0"/>
              <a:t>を、遅延評価を使ったトリックで</a:t>
            </a:r>
            <a:r>
              <a:rPr kumimoji="1" lang="en-US" altLang="ja-JP" dirty="0" smtClean="0"/>
              <a:t>O(n)</a:t>
            </a:r>
            <a:r>
              <a:rPr kumimoji="1" lang="ja-JP" altLang="en-US" dirty="0" smtClean="0"/>
              <a:t>時間で</a:t>
            </a:r>
            <a:r>
              <a:rPr kumimoji="1" lang="en-US" altLang="ja-JP" dirty="0" smtClean="0"/>
              <a:t>parse</a:t>
            </a:r>
            <a:r>
              <a:rPr kumimoji="1" lang="ja-JP" altLang="en-US" dirty="0" smtClean="0"/>
              <a:t>するアルゴリズムの提示。</a:t>
            </a:r>
            <a:endParaRPr kumimoji="1" lang="en-US" altLang="ja-JP" dirty="0" smtClean="0"/>
          </a:p>
          <a:p>
            <a:r>
              <a:rPr kumimoji="1" lang="ja-JP" altLang="en-US" dirty="0" smtClean="0"/>
              <a:t>　</a:t>
            </a:r>
            <a:r>
              <a:rPr kumimoji="1" lang="en-US" altLang="ja-JP" dirty="0" smtClean="0"/>
              <a:t>TS</a:t>
            </a:r>
            <a:r>
              <a:rPr kumimoji="1" lang="ja-JP" altLang="en-US" dirty="0" smtClean="0"/>
              <a:t>や</a:t>
            </a:r>
            <a:r>
              <a:rPr kumimoji="1" lang="en-US" altLang="ja-JP" dirty="0" err="1" smtClean="0"/>
              <a:t>gTS</a:t>
            </a:r>
            <a:r>
              <a:rPr kumimoji="1" lang="ja-JP" altLang="en-US" dirty="0" smtClean="0"/>
              <a:t>と違って </a:t>
            </a:r>
            <a:r>
              <a:rPr kumimoji="1" lang="en-US" altLang="ja-JP" dirty="0" smtClean="0"/>
              <a:t>/ </a:t>
            </a:r>
            <a:r>
              <a:rPr kumimoji="1" lang="ja-JP" altLang="en-US" dirty="0" smtClean="0"/>
              <a:t>や </a:t>
            </a:r>
            <a:r>
              <a:rPr kumimoji="1" lang="en-US" altLang="ja-JP" dirty="0" smtClean="0"/>
              <a:t>&amp; </a:t>
            </a:r>
            <a:r>
              <a:rPr kumimoji="1" lang="ja-JP" altLang="en-US" dirty="0" smtClean="0"/>
              <a:t>や </a:t>
            </a:r>
            <a:r>
              <a:rPr kumimoji="1" lang="en-US" altLang="ja-JP" dirty="0" smtClean="0"/>
              <a:t>! </a:t>
            </a:r>
            <a:r>
              <a:rPr kumimoji="1" lang="ja-JP" altLang="en-US" dirty="0" smtClean="0"/>
              <a:t>を使った任意の式を書けるのが</a:t>
            </a:r>
            <a:r>
              <a:rPr kumimoji="1" lang="en-US" altLang="ja-JP" dirty="0" smtClean="0"/>
              <a:t>PEG</a:t>
            </a:r>
            <a:r>
              <a:rPr kumimoji="1" lang="ja-JP" altLang="en-US" dirty="0" err="1" smtClean="0"/>
              <a:t>。</a:t>
            </a:r>
            <a:endParaRPr kumimoji="1" lang="en-US" altLang="ja-JP" dirty="0" smtClean="0"/>
          </a:p>
          <a:p>
            <a:r>
              <a:rPr kumimoji="1" lang="en-US" altLang="ja-JP" dirty="0" smtClean="0"/>
              <a:t>[Ford04]</a:t>
            </a:r>
          </a:p>
          <a:p>
            <a:r>
              <a:rPr kumimoji="1" lang="ja-JP" altLang="en-US" dirty="0" smtClean="0"/>
              <a:t>　</a:t>
            </a:r>
            <a:r>
              <a:rPr kumimoji="1" lang="en-US" altLang="ja-JP" dirty="0" smtClean="0"/>
              <a:t>PEG</a:t>
            </a:r>
            <a:r>
              <a:rPr kumimoji="1" lang="ja-JP" altLang="en-US" dirty="0" smtClean="0"/>
              <a:t>という名前で</a:t>
            </a:r>
            <a:r>
              <a:rPr kumimoji="1" lang="en-US" altLang="ja-JP" dirty="0" smtClean="0"/>
              <a:t>Ford02</a:t>
            </a:r>
            <a:r>
              <a:rPr kumimoji="1" lang="ja-JP" altLang="en-US" dirty="0" smtClean="0"/>
              <a:t>の文法を整理してみましたという論文。</a:t>
            </a:r>
            <a:r>
              <a:rPr kumimoji="1" lang="en-US" altLang="ja-JP" dirty="0" err="1" smtClean="0"/>
              <a:t>Lexer</a:t>
            </a:r>
            <a:r>
              <a:rPr kumimoji="1" lang="ja-JP" altLang="en-US" dirty="0" smtClean="0"/>
              <a:t>と</a:t>
            </a:r>
            <a:r>
              <a:rPr kumimoji="1" lang="en-US" altLang="ja-JP" dirty="0" smtClean="0"/>
              <a:t>Parser</a:t>
            </a:r>
            <a:r>
              <a:rPr kumimoji="1" lang="ja-JP" altLang="en-US" dirty="0" err="1" smtClean="0"/>
              <a:t>を統</a:t>
            </a:r>
            <a:r>
              <a:rPr kumimoji="1" lang="ja-JP" altLang="en-US" dirty="0" smtClean="0"/>
              <a:t>合したような文法で便利、という例の増強。</a:t>
            </a:r>
            <a:endParaRPr kumimoji="1" lang="en-US" altLang="ja-JP" dirty="0" smtClean="0"/>
          </a:p>
          <a:p>
            <a:r>
              <a:rPr kumimoji="1" lang="ja-JP" altLang="en-US" dirty="0" smtClean="0"/>
              <a:t>　理論的には、空文字列を含まない言語なら</a:t>
            </a:r>
            <a:r>
              <a:rPr kumimoji="1" lang="en-US" altLang="ja-JP" dirty="0" smtClean="0"/>
              <a:t>predicate</a:t>
            </a:r>
            <a:r>
              <a:rPr kumimoji="1" lang="ja-JP" altLang="en-US" dirty="0" smtClean="0"/>
              <a:t>は消せる（つまり</a:t>
            </a:r>
            <a:r>
              <a:rPr kumimoji="1" lang="en-US" altLang="ja-JP" dirty="0" smtClean="0"/>
              <a:t>TS=</a:t>
            </a:r>
            <a:r>
              <a:rPr kumimoji="1" lang="en-US" altLang="ja-JP" dirty="0" err="1" smtClean="0"/>
              <a:t>gTS</a:t>
            </a:r>
            <a:r>
              <a:rPr kumimoji="1" lang="ja-JP" altLang="en-US" dirty="0" smtClean="0"/>
              <a:t>）し、空文字列を含むと消せない、という結果がメイン。</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2</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例。中途半端に入力を喰って</a:t>
            </a:r>
            <a:r>
              <a:rPr kumimoji="1" lang="en-US" altLang="ja-JP" dirty="0" smtClean="0"/>
              <a:t>success</a:t>
            </a:r>
            <a:r>
              <a:rPr kumimoji="1" lang="ja-JP" altLang="en-US" dirty="0" smtClean="0"/>
              <a:t>することも。</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11</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選択 </a:t>
            </a:r>
            <a:r>
              <a:rPr kumimoji="1" lang="en-US" altLang="ja-JP" dirty="0" smtClean="0"/>
              <a:t>/ </a:t>
            </a:r>
            <a:r>
              <a:rPr kumimoji="1" lang="ja-JP" altLang="en-US" dirty="0" err="1" smtClean="0"/>
              <a:t>の優</a:t>
            </a:r>
            <a:r>
              <a:rPr kumimoji="1" lang="ja-JP" altLang="en-US" dirty="0" smtClean="0"/>
              <a:t>先度ルールが問題となる例。</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12</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Ford</a:t>
            </a:r>
            <a:r>
              <a:rPr kumimoji="1" lang="ja-JP" altLang="en-US" dirty="0" smtClean="0"/>
              <a:t>は</a:t>
            </a:r>
            <a:r>
              <a:rPr kumimoji="1" lang="en-US" altLang="ja-JP" dirty="0" smtClean="0"/>
              <a:t>”recognition-based”</a:t>
            </a:r>
            <a:r>
              <a:rPr kumimoji="1" lang="ja-JP" altLang="en-US" dirty="0" smtClean="0"/>
              <a:t>と言ってるけどどういう意味？</a:t>
            </a:r>
            <a:endParaRPr kumimoji="1" lang="en-US" altLang="ja-JP" dirty="0" smtClean="0"/>
          </a:p>
          <a:p>
            <a:r>
              <a:rPr kumimoji="1" lang="ja-JP" altLang="en-US" dirty="0" smtClean="0"/>
              <a:t>言語を定義するんじゃなくてパーザを定義しているという意味です。</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13</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目次</a:t>
            </a:r>
            <a:endParaRPr kumimoji="1" lang="en-US" altLang="ja-JP" dirty="0" smtClean="0"/>
          </a:p>
          <a:p>
            <a:r>
              <a:rPr kumimoji="1" lang="en-US" altLang="ja-JP" dirty="0" smtClean="0"/>
              <a:t>PEG</a:t>
            </a:r>
            <a:r>
              <a:rPr kumimoji="1" lang="ja-JP" altLang="en-US" dirty="0" smtClean="0"/>
              <a:t>の構文解析アルゴリズムの話をする。</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14</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O(n)</a:t>
            </a:r>
            <a:r>
              <a:rPr kumimoji="1" lang="ja-JP" altLang="en-US" dirty="0" smtClean="0"/>
              <a:t>時間で</a:t>
            </a:r>
            <a:r>
              <a:rPr kumimoji="1" lang="en-US" altLang="ja-JP" dirty="0" smtClean="0"/>
              <a:t>parse</a:t>
            </a:r>
            <a:r>
              <a:rPr kumimoji="1" lang="ja-JP" altLang="en-US" dirty="0" smtClean="0"/>
              <a:t>できる。</a:t>
            </a:r>
            <a:endParaRPr kumimoji="1" lang="en-US" altLang="ja-JP" dirty="0" smtClean="0"/>
          </a:p>
          <a:p>
            <a:r>
              <a:rPr kumimoji="1" lang="ja-JP" altLang="en-US" dirty="0" smtClean="0"/>
              <a:t>メモ化すればできる。</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15</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手段１： テーブルを用意して普通にメモ化</a:t>
            </a:r>
            <a:endParaRPr kumimoji="1" lang="en-US" altLang="ja-JP" dirty="0" smtClean="0"/>
          </a:p>
          <a:p>
            <a:r>
              <a:rPr kumimoji="1" lang="ja-JP" altLang="en-US" dirty="0" smtClean="0"/>
              <a:t>手段２： なんか遅延評価でかっこよくやる</a:t>
            </a:r>
            <a:endParaRPr kumimoji="1" lang="en-US" altLang="ja-JP" dirty="0" smtClean="0"/>
          </a:p>
          <a:p>
            <a:endParaRPr kumimoji="1" lang="en-US" altLang="ja-JP" dirty="0" smtClean="0"/>
          </a:p>
          <a:p>
            <a:r>
              <a:rPr kumimoji="1" lang="ja-JP" altLang="en-US" dirty="0" smtClean="0"/>
              <a:t>今から手段２の方を軽く紹介する</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16</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セマンティクスをそのまま書き下した状態。メモ化してない。</a:t>
            </a:r>
          </a:p>
          <a:p>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17</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ところで、</a:t>
            </a:r>
            <a:r>
              <a:rPr kumimoji="1" lang="en-US" altLang="ja-JP" dirty="0" smtClean="0"/>
              <a:t>parser</a:t>
            </a:r>
            <a:r>
              <a:rPr kumimoji="1" lang="ja-JP" altLang="en-US" dirty="0" smtClean="0"/>
              <a:t>って、</a:t>
            </a:r>
            <a:r>
              <a:rPr kumimoji="1" lang="en-US" altLang="ja-JP" dirty="0" smtClean="0"/>
              <a:t>success/failure</a:t>
            </a:r>
            <a:r>
              <a:rPr kumimoji="1" lang="ja-JP" altLang="en-US" dirty="0" smtClean="0"/>
              <a:t>以外に、</a:t>
            </a:r>
            <a:r>
              <a:rPr kumimoji="1" lang="en-US" altLang="ja-JP" dirty="0" smtClean="0"/>
              <a:t>parse</a:t>
            </a:r>
            <a:r>
              <a:rPr kumimoji="1" lang="ja-JP" altLang="en-US" dirty="0" smtClean="0"/>
              <a:t>結果の値を返したりできないと意味ないよね？どうするの？</a:t>
            </a:r>
            <a:endParaRPr kumimoji="1" lang="en-US" altLang="ja-JP" dirty="0" smtClean="0"/>
          </a:p>
          <a:p>
            <a:r>
              <a:rPr kumimoji="1" lang="ja-JP" altLang="en-US" dirty="0" smtClean="0"/>
              <a:t>こうする。</a:t>
            </a:r>
            <a:endParaRPr kumimoji="1" lang="en-US" altLang="ja-JP" dirty="0" smtClean="0"/>
          </a:p>
          <a:p>
            <a:r>
              <a:rPr kumimoji="1" lang="ja-JP" altLang="en-US" dirty="0" smtClean="0"/>
              <a:t>返値に値を入れるだけ。ここでは</a:t>
            </a:r>
            <a:r>
              <a:rPr kumimoji="1" lang="en-US" altLang="ja-JP" dirty="0" smtClean="0"/>
              <a:t>a</a:t>
            </a:r>
            <a:r>
              <a:rPr kumimoji="1" lang="ja-JP" altLang="en-US" dirty="0" smtClean="0"/>
              <a:t>の個数を数えてみた。</a:t>
            </a:r>
            <a:endParaRPr kumimoji="1" lang="en-US" altLang="ja-JP" dirty="0" smtClean="0"/>
          </a:p>
          <a:p>
            <a:r>
              <a:rPr kumimoji="1" lang="ja-JP" altLang="en-US" dirty="0" smtClean="0"/>
              <a:t>まだメモ化してない。</a:t>
            </a:r>
            <a:endParaRPr kumimoji="1" lang="en-US" altLang="ja-JP" dirty="0" smtClean="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18</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lnSpcReduction="10000"/>
          </a:bodyPr>
          <a:lstStyle/>
          <a:p>
            <a:r>
              <a:rPr kumimoji="1" lang="ja-JP" altLang="en-US" dirty="0" smtClean="0"/>
              <a:t>遅延評価によるメモ化した。</a:t>
            </a:r>
            <a:endParaRPr kumimoji="1" lang="en-US" altLang="ja-JP" dirty="0" smtClean="0"/>
          </a:p>
          <a:p>
            <a:endParaRPr kumimoji="1" lang="en-US" altLang="ja-JP" dirty="0" smtClean="0"/>
          </a:p>
          <a:p>
            <a:r>
              <a:rPr kumimoji="1" lang="en-US" altLang="ja-JP" dirty="0" err="1" smtClean="0"/>
              <a:t>Deriv</a:t>
            </a:r>
            <a:r>
              <a:rPr kumimoji="1" lang="ja-JP" altLang="en-US" dirty="0" smtClean="0"/>
              <a:t>構造体は、</a:t>
            </a:r>
            <a:r>
              <a:rPr kumimoji="1" lang="en-US" altLang="ja-JP" dirty="0" smtClean="0"/>
              <a:t>[[S]] </a:t>
            </a:r>
            <a:r>
              <a:rPr kumimoji="1" lang="ja-JP" altLang="en-US" dirty="0" smtClean="0"/>
              <a:t>で</a:t>
            </a:r>
            <a:r>
              <a:rPr kumimoji="1" lang="en-US" altLang="ja-JP" dirty="0" smtClean="0"/>
              <a:t>parse</a:t>
            </a:r>
            <a:r>
              <a:rPr kumimoji="1" lang="ja-JP" altLang="en-US" dirty="0" smtClean="0"/>
              <a:t>した結果と、</a:t>
            </a:r>
            <a:r>
              <a:rPr kumimoji="1" lang="en-US" altLang="ja-JP" dirty="0" smtClean="0"/>
              <a:t>[[a]]</a:t>
            </a:r>
            <a:r>
              <a:rPr kumimoji="1" lang="ja-JP" altLang="en-US" dirty="0" smtClean="0"/>
              <a:t>で</a:t>
            </a:r>
            <a:r>
              <a:rPr kumimoji="1" lang="en-US" altLang="ja-JP" dirty="0" smtClean="0"/>
              <a:t>parse</a:t>
            </a:r>
            <a:r>
              <a:rPr kumimoji="1" lang="ja-JP" altLang="en-US" dirty="0" smtClean="0"/>
              <a:t>した結果のペア。</a:t>
            </a:r>
            <a:endParaRPr kumimoji="1" lang="en-US" altLang="ja-JP" dirty="0" smtClean="0"/>
          </a:p>
          <a:p>
            <a:r>
              <a:rPr kumimoji="1" lang="en-US" altLang="ja-JP" dirty="0" err="1" smtClean="0"/>
              <a:t>doParse</a:t>
            </a:r>
            <a:r>
              <a:rPr kumimoji="1" lang="ja-JP" altLang="en-US" dirty="0" smtClean="0"/>
              <a:t>関数は、文字列を受け取って</a:t>
            </a:r>
            <a:r>
              <a:rPr kumimoji="1" lang="en-US" altLang="ja-JP" dirty="0" err="1" smtClean="0"/>
              <a:t>Deriv</a:t>
            </a:r>
            <a:r>
              <a:rPr kumimoji="1" lang="ja-JP" altLang="en-US" dirty="0" smtClean="0"/>
              <a:t>を返す。</a:t>
            </a:r>
            <a:endParaRPr kumimoji="1" lang="en-US" altLang="ja-JP" dirty="0" smtClean="0"/>
          </a:p>
          <a:p>
            <a:r>
              <a:rPr kumimoji="1" lang="ja-JP" altLang="en-US" dirty="0" smtClean="0"/>
              <a:t>（前ページのだと</a:t>
            </a:r>
            <a:r>
              <a:rPr kumimoji="1" lang="en-US" altLang="ja-JP" dirty="0" smtClean="0"/>
              <a:t>[[S]]</a:t>
            </a:r>
            <a:r>
              <a:rPr kumimoji="1" lang="ja-JP" altLang="en-US" dirty="0" smtClean="0"/>
              <a:t>で</a:t>
            </a:r>
            <a:r>
              <a:rPr kumimoji="1" lang="en-US" altLang="ja-JP" dirty="0" smtClean="0"/>
              <a:t>parse</a:t>
            </a:r>
            <a:r>
              <a:rPr kumimoji="1" lang="ja-JP" altLang="en-US" dirty="0" smtClean="0"/>
              <a:t>した結果だけを返していたけど、実装の都合上全部返す）</a:t>
            </a:r>
            <a:endParaRPr kumimoji="1" lang="en-US" altLang="ja-JP" dirty="0" smtClean="0"/>
          </a:p>
          <a:p>
            <a:endParaRPr kumimoji="1" lang="en-US" altLang="ja-JP" dirty="0" smtClean="0"/>
          </a:p>
          <a:p>
            <a:r>
              <a:rPr kumimoji="1" lang="en-US" altLang="ja-JP" dirty="0" smtClean="0"/>
              <a:t>parse </a:t>
            </a:r>
            <a:r>
              <a:rPr kumimoji="1" lang="ja-JP" altLang="en-US" dirty="0" smtClean="0"/>
              <a:t>した結果は、前ページだと </a:t>
            </a:r>
            <a:r>
              <a:rPr kumimoji="1" lang="en-US" altLang="ja-JP" dirty="0" smtClean="0"/>
              <a:t>Maybe (</a:t>
            </a:r>
            <a:r>
              <a:rPr kumimoji="1" lang="en-US" altLang="ja-JP" dirty="0" err="1" smtClean="0"/>
              <a:t>Int</a:t>
            </a:r>
            <a:r>
              <a:rPr kumimoji="1" lang="en-US" altLang="ja-JP" dirty="0" smtClean="0"/>
              <a:t>, String) </a:t>
            </a:r>
            <a:r>
              <a:rPr kumimoji="1" lang="ja-JP" altLang="en-US" dirty="0" smtClean="0"/>
              <a:t>で </a:t>
            </a:r>
            <a:r>
              <a:rPr kumimoji="1" lang="en-US" altLang="ja-JP" dirty="0" smtClean="0"/>
              <a:t>String </a:t>
            </a:r>
            <a:r>
              <a:rPr kumimoji="1" lang="ja-JP" altLang="en-US" dirty="0" smtClean="0"/>
              <a:t>は残りの文字列だったけど、</a:t>
            </a:r>
            <a:endParaRPr kumimoji="1" lang="en-US" altLang="ja-JP" dirty="0" smtClean="0"/>
          </a:p>
          <a:p>
            <a:r>
              <a:rPr kumimoji="1" lang="ja-JP" altLang="en-US" dirty="0" smtClean="0"/>
              <a:t>ここが、</a:t>
            </a:r>
            <a:r>
              <a:rPr kumimoji="1" lang="en-US" altLang="ja-JP" dirty="0" smtClean="0"/>
              <a:t>Maybe (</a:t>
            </a:r>
            <a:r>
              <a:rPr kumimoji="1" lang="en-US" altLang="ja-JP" dirty="0" err="1" smtClean="0"/>
              <a:t>Int</a:t>
            </a:r>
            <a:r>
              <a:rPr kumimoji="1" lang="en-US" altLang="ja-JP" dirty="0" smtClean="0"/>
              <a:t>, </a:t>
            </a:r>
            <a:r>
              <a:rPr kumimoji="1" lang="en-US" altLang="ja-JP" dirty="0" err="1" smtClean="0"/>
              <a:t>Deriv</a:t>
            </a:r>
            <a:r>
              <a:rPr kumimoji="1" lang="en-US" altLang="ja-JP" dirty="0" smtClean="0"/>
              <a:t>) </a:t>
            </a:r>
            <a:r>
              <a:rPr kumimoji="1" lang="ja-JP" altLang="en-US" dirty="0" smtClean="0"/>
              <a:t>に変わる。残りの文字列を</a:t>
            </a:r>
            <a:r>
              <a:rPr kumimoji="1" lang="en-US" altLang="ja-JP" dirty="0" err="1" smtClean="0"/>
              <a:t>doParse</a:t>
            </a:r>
            <a:r>
              <a:rPr kumimoji="1" lang="ja-JP" altLang="en-US" dirty="0" smtClean="0"/>
              <a:t>した結果が入る。</a:t>
            </a:r>
            <a:endParaRPr kumimoji="1" lang="en-US" altLang="ja-JP" dirty="0" smtClean="0"/>
          </a:p>
          <a:p>
            <a:r>
              <a:rPr kumimoji="1" lang="ja-JP" altLang="en-US" dirty="0" smtClean="0"/>
              <a:t>といっても、</a:t>
            </a:r>
            <a:r>
              <a:rPr kumimoji="1" lang="en-US" altLang="ja-JP" dirty="0" smtClean="0"/>
              <a:t>Haskell</a:t>
            </a:r>
            <a:r>
              <a:rPr kumimoji="1" lang="ja-JP" altLang="en-US" dirty="0" err="1" smtClean="0"/>
              <a:t>なので遅</a:t>
            </a:r>
            <a:r>
              <a:rPr kumimoji="1" lang="ja-JP" altLang="en-US" dirty="0" smtClean="0"/>
              <a:t>延評価なので、実際には</a:t>
            </a:r>
            <a:r>
              <a:rPr kumimoji="1" lang="en-US" altLang="ja-JP" dirty="0" err="1" smtClean="0"/>
              <a:t>doParse</a:t>
            </a:r>
            <a:r>
              <a:rPr kumimoji="1" lang="ja-JP" altLang="en-US" dirty="0" smtClean="0"/>
              <a:t>はまだ行われていない。</a:t>
            </a:r>
            <a:endParaRPr kumimoji="1" lang="en-US" altLang="ja-JP" dirty="0" smtClean="0"/>
          </a:p>
          <a:p>
            <a:endParaRPr kumimoji="1" lang="en-US" altLang="ja-JP" dirty="0" smtClean="0"/>
          </a:p>
          <a:p>
            <a:r>
              <a:rPr kumimoji="1" lang="en-US" altLang="ja-JP" dirty="0" err="1" smtClean="0"/>
              <a:t>resultA</a:t>
            </a:r>
            <a:r>
              <a:rPr kumimoji="1" lang="en-US" altLang="ja-JP" dirty="0" smtClean="0"/>
              <a:t> </a:t>
            </a:r>
            <a:r>
              <a:rPr kumimoji="1" lang="ja-JP" altLang="en-US" dirty="0" smtClean="0"/>
              <a:t>（</a:t>
            </a:r>
            <a:r>
              <a:rPr kumimoji="1" lang="en-US" altLang="ja-JP" dirty="0" smtClean="0"/>
              <a:t>[[a]]</a:t>
            </a:r>
            <a:r>
              <a:rPr kumimoji="1" lang="ja-JP" altLang="en-US" dirty="0" smtClean="0"/>
              <a:t>で</a:t>
            </a:r>
            <a:r>
              <a:rPr kumimoji="1" lang="en-US" altLang="ja-JP" dirty="0" smtClean="0"/>
              <a:t>parse</a:t>
            </a:r>
            <a:r>
              <a:rPr kumimoji="1" lang="ja-JP" altLang="en-US" dirty="0" smtClean="0"/>
              <a:t>した結果）の定義は普通。先頭が </a:t>
            </a:r>
            <a:r>
              <a:rPr kumimoji="1" lang="en-US" altLang="ja-JP" dirty="0" smtClean="0"/>
              <a:t>a </a:t>
            </a:r>
            <a:r>
              <a:rPr kumimoji="1" lang="ja-JP" altLang="en-US" dirty="0" smtClean="0"/>
              <a:t>だったら、残りの文字列</a:t>
            </a:r>
            <a:r>
              <a:rPr kumimoji="1" lang="en-US" altLang="ja-JP" dirty="0" smtClean="0"/>
              <a:t>…</a:t>
            </a:r>
            <a:r>
              <a:rPr kumimoji="1" lang="ja-JP" altLang="en-US" dirty="0" smtClean="0"/>
              <a:t>を</a:t>
            </a:r>
            <a:r>
              <a:rPr kumimoji="1" lang="en-US" altLang="ja-JP" dirty="0" err="1" smtClean="0"/>
              <a:t>doParse</a:t>
            </a:r>
            <a:r>
              <a:rPr kumimoji="1" lang="ja-JP" altLang="en-US" dirty="0" smtClean="0"/>
              <a:t>した結果、を返す。</a:t>
            </a:r>
            <a:endParaRPr kumimoji="1" lang="en-US" altLang="ja-JP" dirty="0" smtClean="0"/>
          </a:p>
          <a:p>
            <a:r>
              <a:rPr kumimoji="1" lang="ja-JP" altLang="en-US" dirty="0" smtClean="0"/>
              <a:t>（ここは素直に書くと </a:t>
            </a:r>
            <a:r>
              <a:rPr kumimoji="1" lang="en-US" altLang="ja-JP" dirty="0" smtClean="0"/>
              <a:t>Just (1, </a:t>
            </a:r>
            <a:r>
              <a:rPr kumimoji="1" lang="en-US" altLang="ja-JP" dirty="0" err="1" smtClean="0"/>
              <a:t>doParse</a:t>
            </a:r>
            <a:r>
              <a:rPr kumimoji="1" lang="en-US" altLang="ja-JP" dirty="0" smtClean="0"/>
              <a:t> t) </a:t>
            </a:r>
            <a:r>
              <a:rPr kumimoji="1" lang="ja-JP" altLang="en-US" dirty="0" err="1" smtClean="0"/>
              <a:t>。</a:t>
            </a:r>
            <a:r>
              <a:rPr kumimoji="1" lang="ja-JP" altLang="en-US" dirty="0" smtClean="0"/>
              <a:t>実際この例はこれでいい。</a:t>
            </a:r>
            <a:r>
              <a:rPr kumimoji="1" lang="en-US" altLang="ja-JP" dirty="0" smtClean="0"/>
              <a:t>next</a:t>
            </a:r>
            <a:r>
              <a:rPr kumimoji="1" lang="ja-JP" altLang="en-US" dirty="0" smtClean="0"/>
              <a:t>と一旦変数に置いているのは、</a:t>
            </a:r>
            <a:endParaRPr kumimoji="1" lang="en-US" altLang="ja-JP" dirty="0" smtClean="0"/>
          </a:p>
          <a:p>
            <a:r>
              <a:rPr kumimoji="1" lang="ja-JP" altLang="en-US" dirty="0" smtClean="0"/>
              <a:t>　</a:t>
            </a:r>
            <a:r>
              <a:rPr kumimoji="1" lang="en-US" altLang="ja-JP" dirty="0" smtClean="0"/>
              <a:t>a</a:t>
            </a:r>
            <a:r>
              <a:rPr kumimoji="1" lang="ja-JP" altLang="en-US" dirty="0" smtClean="0"/>
              <a:t>以外の文字もあるような文法を考えた時には、こうしておかないとメモ化が効かないため。</a:t>
            </a:r>
            <a:endParaRPr kumimoji="1" lang="en-US" altLang="ja-JP" dirty="0" smtClean="0"/>
          </a:p>
          <a:p>
            <a:r>
              <a:rPr kumimoji="1" lang="ja-JP" altLang="en-US" dirty="0" smtClean="0"/>
              <a:t>　　</a:t>
            </a:r>
            <a:r>
              <a:rPr kumimoji="1" lang="en-US" altLang="ja-JP" dirty="0" err="1" smtClean="0"/>
              <a:t>resultA</a:t>
            </a:r>
            <a:r>
              <a:rPr kumimoji="1" lang="en-US" altLang="ja-JP" dirty="0" smtClean="0"/>
              <a:t> = … Just(1,</a:t>
            </a:r>
            <a:r>
              <a:rPr kumimoji="1" lang="en-US" altLang="ja-JP" baseline="0" dirty="0" smtClean="0"/>
              <a:t> </a:t>
            </a:r>
            <a:r>
              <a:rPr kumimoji="1" lang="en-US" altLang="ja-JP" baseline="0" dirty="0" err="1" smtClean="0"/>
              <a:t>doParse</a:t>
            </a:r>
            <a:r>
              <a:rPr kumimoji="1" lang="en-US" altLang="ja-JP" baseline="0" dirty="0" smtClean="0"/>
              <a:t> t)</a:t>
            </a:r>
          </a:p>
          <a:p>
            <a:r>
              <a:rPr kumimoji="1" lang="ja-JP" altLang="en-US" baseline="0" dirty="0" smtClean="0"/>
              <a:t>　　</a:t>
            </a:r>
            <a:r>
              <a:rPr kumimoji="1" lang="en-US" altLang="ja-JP" baseline="0" dirty="0" err="1" smtClean="0"/>
              <a:t>resultB</a:t>
            </a:r>
            <a:r>
              <a:rPr kumimoji="1" lang="en-US" altLang="ja-JP" baseline="0" dirty="0" smtClean="0"/>
              <a:t> = … Just(1, </a:t>
            </a:r>
            <a:r>
              <a:rPr kumimoji="1" lang="en-US" altLang="ja-JP" baseline="0" dirty="0" err="1" smtClean="0"/>
              <a:t>doParse</a:t>
            </a:r>
            <a:r>
              <a:rPr kumimoji="1" lang="en-US" altLang="ja-JP" baseline="0" dirty="0" smtClean="0"/>
              <a:t> t)</a:t>
            </a:r>
          </a:p>
          <a:p>
            <a:r>
              <a:rPr kumimoji="1" lang="ja-JP" altLang="en-US" baseline="0" dirty="0" smtClean="0"/>
              <a:t>　だと同じ</a:t>
            </a:r>
            <a:r>
              <a:rPr kumimoji="1" lang="en-US" altLang="ja-JP" baseline="0" dirty="0" smtClean="0"/>
              <a:t>t</a:t>
            </a:r>
            <a:r>
              <a:rPr kumimoji="1" lang="ja-JP" altLang="en-US" baseline="0" dirty="0" smtClean="0"/>
              <a:t>を２回</a:t>
            </a:r>
            <a:r>
              <a:rPr kumimoji="1" lang="en-US" altLang="ja-JP" baseline="0" dirty="0" smtClean="0"/>
              <a:t>parse</a:t>
            </a:r>
            <a:r>
              <a:rPr kumimoji="1" lang="ja-JP" altLang="en-US" baseline="0" dirty="0" smtClean="0"/>
              <a:t>してしまうおそれがあるけど、</a:t>
            </a:r>
            <a:endParaRPr kumimoji="1" lang="en-US" altLang="ja-JP" dirty="0" smtClean="0"/>
          </a:p>
          <a:p>
            <a:r>
              <a:rPr kumimoji="1" lang="ja-JP" altLang="en-US" dirty="0" smtClean="0"/>
              <a:t>　　</a:t>
            </a:r>
            <a:r>
              <a:rPr kumimoji="1" lang="en-US" altLang="ja-JP" dirty="0" err="1" smtClean="0"/>
              <a:t>resultA</a:t>
            </a:r>
            <a:r>
              <a:rPr kumimoji="1" lang="en-US" altLang="ja-JP" dirty="0" smtClean="0"/>
              <a:t> = … Just(1,</a:t>
            </a:r>
            <a:r>
              <a:rPr kumimoji="1" lang="en-US" altLang="ja-JP" baseline="0" dirty="0" smtClean="0"/>
              <a:t> next)</a:t>
            </a:r>
          </a:p>
          <a:p>
            <a:r>
              <a:rPr kumimoji="1" lang="ja-JP" altLang="en-US" baseline="0" dirty="0" smtClean="0"/>
              <a:t>　　</a:t>
            </a:r>
            <a:r>
              <a:rPr kumimoji="1" lang="en-US" altLang="ja-JP" baseline="0" dirty="0" err="1" smtClean="0"/>
              <a:t>resultB</a:t>
            </a:r>
            <a:r>
              <a:rPr kumimoji="1" lang="en-US" altLang="ja-JP" baseline="0" dirty="0" smtClean="0"/>
              <a:t> = … Just(1, next)</a:t>
            </a:r>
          </a:p>
          <a:p>
            <a:r>
              <a:rPr kumimoji="1" lang="ja-JP" altLang="en-US" baseline="0" dirty="0" smtClean="0"/>
              <a:t>　　</a:t>
            </a:r>
            <a:r>
              <a:rPr kumimoji="1" lang="en-US" altLang="ja-JP" baseline="0" dirty="0" smtClean="0"/>
              <a:t>next = </a:t>
            </a:r>
            <a:r>
              <a:rPr kumimoji="1" lang="en-US" altLang="ja-JP" baseline="0" dirty="0" err="1" smtClean="0"/>
              <a:t>doParse</a:t>
            </a:r>
            <a:r>
              <a:rPr kumimoji="1" lang="en-US" altLang="ja-JP" baseline="0" dirty="0" smtClean="0"/>
              <a:t> (tail s)</a:t>
            </a:r>
          </a:p>
          <a:p>
            <a:r>
              <a:rPr kumimoji="1" lang="ja-JP" altLang="en-US" baseline="0" dirty="0" smtClean="0"/>
              <a:t>　なら１回しか評価されない</a:t>
            </a:r>
            <a:r>
              <a:rPr kumimoji="1" lang="ja-JP" altLang="en-US" dirty="0" smtClean="0"/>
              <a:t>）</a:t>
            </a:r>
            <a:endParaRPr kumimoji="1" lang="en-US" altLang="ja-JP" dirty="0" smtClean="0"/>
          </a:p>
          <a:p>
            <a:endParaRPr kumimoji="1" lang="en-US" altLang="ja-JP" dirty="0" smtClean="0"/>
          </a:p>
          <a:p>
            <a:r>
              <a:rPr kumimoji="1" lang="en-US" altLang="ja-JP" dirty="0" err="1" smtClean="0"/>
              <a:t>resultS</a:t>
            </a:r>
            <a:r>
              <a:rPr kumimoji="1" lang="en-US" altLang="ja-JP" dirty="0" smtClean="0"/>
              <a:t> </a:t>
            </a:r>
            <a:r>
              <a:rPr kumimoji="1" lang="ja-JP" altLang="en-US" dirty="0" smtClean="0"/>
              <a:t>は、</a:t>
            </a:r>
            <a:r>
              <a:rPr kumimoji="1" lang="en-US" altLang="ja-JP" dirty="0" err="1" smtClean="0"/>
              <a:t>parseS</a:t>
            </a:r>
            <a:r>
              <a:rPr kumimoji="1" lang="en-US" altLang="ja-JP" dirty="0" smtClean="0"/>
              <a:t> </a:t>
            </a:r>
            <a:r>
              <a:rPr kumimoji="1" lang="ja-JP" altLang="en-US" dirty="0" smtClean="0"/>
              <a:t>関数で作る。引数に「今この位置で</a:t>
            </a:r>
            <a:r>
              <a:rPr kumimoji="1" lang="en-US" altLang="ja-JP" dirty="0" smtClean="0"/>
              <a:t>parse</a:t>
            </a:r>
            <a:r>
              <a:rPr kumimoji="1" lang="ja-JP" altLang="en-US" dirty="0" smtClean="0"/>
              <a:t>した結果」である</a:t>
            </a:r>
            <a:r>
              <a:rPr kumimoji="1" lang="en-US" altLang="ja-JP" dirty="0" smtClean="0"/>
              <a:t>(</a:t>
            </a:r>
            <a:r>
              <a:rPr kumimoji="1" lang="en-US" altLang="ja-JP" dirty="0" err="1" smtClean="0"/>
              <a:t>resultS</a:t>
            </a:r>
            <a:r>
              <a:rPr kumimoji="1" lang="en-US" altLang="ja-JP" dirty="0" smtClean="0"/>
              <a:t>,</a:t>
            </a:r>
            <a:r>
              <a:rPr kumimoji="1" lang="en-US" altLang="ja-JP" baseline="0" dirty="0" smtClean="0"/>
              <a:t> </a:t>
            </a:r>
            <a:r>
              <a:rPr kumimoji="1" lang="en-US" altLang="ja-JP" baseline="0" dirty="0" err="1" smtClean="0"/>
              <a:t>resultA</a:t>
            </a:r>
            <a:r>
              <a:rPr kumimoji="1" lang="en-US" altLang="ja-JP" baseline="0" dirty="0" smtClean="0"/>
              <a:t>)</a:t>
            </a:r>
            <a:r>
              <a:rPr kumimoji="1" lang="ja-JP" altLang="en-US" baseline="0" dirty="0" smtClean="0"/>
              <a:t>を渡す。</a:t>
            </a:r>
            <a:endParaRPr kumimoji="1" lang="en-US" altLang="ja-JP" baseline="0" dirty="0" smtClean="0"/>
          </a:p>
          <a:p>
            <a:r>
              <a:rPr kumimoji="1" lang="en-US" altLang="ja-JP" baseline="0" dirty="0" err="1" smtClean="0"/>
              <a:t>resultS</a:t>
            </a:r>
            <a:r>
              <a:rPr kumimoji="1" lang="ja-JP" altLang="en-US" baseline="0" dirty="0" smtClean="0"/>
              <a:t>は今から作るところなので、すごい循環論法に陥っている気がするけれど、左再帰のない文法だけを考えているので、</a:t>
            </a:r>
            <a:endParaRPr kumimoji="1" lang="en-US" altLang="ja-JP" baseline="0" dirty="0" smtClean="0"/>
          </a:p>
          <a:p>
            <a:r>
              <a:rPr kumimoji="1" lang="en-US" altLang="ja-JP" baseline="0" dirty="0" err="1" smtClean="0"/>
              <a:t>parseS</a:t>
            </a:r>
            <a:r>
              <a:rPr kumimoji="1" lang="ja-JP" altLang="en-US" baseline="0" dirty="0" smtClean="0"/>
              <a:t>のなかでは、</a:t>
            </a:r>
            <a:r>
              <a:rPr kumimoji="1" lang="en-US" altLang="ja-JP" baseline="0" dirty="0" err="1" smtClean="0"/>
              <a:t>resultS</a:t>
            </a:r>
            <a:r>
              <a:rPr kumimoji="1" lang="ja-JP" altLang="en-US" baseline="0" dirty="0" smtClean="0"/>
              <a:t>を触らないはずなので、これは遅延評価するとうまくうごく。</a:t>
            </a:r>
            <a:endParaRPr kumimoji="1" lang="en-US" altLang="ja-JP" baseline="0" dirty="0" smtClean="0"/>
          </a:p>
          <a:p>
            <a:endParaRPr kumimoji="1" lang="en-US" altLang="ja-JP" dirty="0" smtClean="0"/>
          </a:p>
          <a:p>
            <a:r>
              <a:rPr kumimoji="1" lang="en-US" altLang="ja-JP" dirty="0" err="1" smtClean="0"/>
              <a:t>parseS</a:t>
            </a:r>
            <a:r>
              <a:rPr kumimoji="1" lang="ja-JP" altLang="en-US" dirty="0" smtClean="0"/>
              <a:t>の定義は次で。</a:t>
            </a:r>
            <a:endParaRPr kumimoji="1" lang="en-US" altLang="ja-JP" dirty="0" smtClean="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19</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err="1" smtClean="0"/>
              <a:t>parseS</a:t>
            </a:r>
            <a:r>
              <a:rPr kumimoji="1" lang="ja-JP" altLang="en-US" dirty="0" smtClean="0"/>
              <a:t>関数の定義。</a:t>
            </a:r>
            <a:endParaRPr kumimoji="1" lang="en-US" altLang="ja-JP" dirty="0" smtClean="0"/>
          </a:p>
          <a:p>
            <a:r>
              <a:rPr kumimoji="1" lang="ja-JP" altLang="en-US" dirty="0" smtClean="0"/>
              <a:t>基本的には、前のメモ化されてない定義と構造は同じ。</a:t>
            </a:r>
            <a:endParaRPr kumimoji="1" lang="en-US" altLang="ja-JP" dirty="0" smtClean="0"/>
          </a:p>
          <a:p>
            <a:r>
              <a:rPr kumimoji="1" lang="ja-JP" altLang="en-US" dirty="0" smtClean="0"/>
              <a:t>ただし、</a:t>
            </a:r>
            <a:r>
              <a:rPr kumimoji="1" lang="en-US" altLang="ja-JP" dirty="0" smtClean="0"/>
              <a:t>parse</a:t>
            </a:r>
            <a:r>
              <a:rPr kumimoji="1" lang="ja-JP" altLang="en-US" dirty="0" smtClean="0"/>
              <a:t>系の関数を自分で呼び出すことはせずに、引数や返値にすでに入っている</a:t>
            </a:r>
            <a:r>
              <a:rPr kumimoji="1" lang="en-US" altLang="ja-JP" dirty="0" err="1" smtClean="0"/>
              <a:t>Deriv</a:t>
            </a:r>
            <a:r>
              <a:rPr kumimoji="1" lang="ja-JP" altLang="en-US" dirty="0" smtClean="0"/>
              <a:t>構造体の中身を使う。</a:t>
            </a:r>
            <a:endParaRPr kumimoji="1" lang="en-US" altLang="ja-JP" dirty="0" smtClean="0"/>
          </a:p>
          <a:p>
            <a:endParaRPr kumimoji="1" lang="en-US" altLang="ja-JP" dirty="0" smtClean="0"/>
          </a:p>
          <a:p>
            <a:r>
              <a:rPr kumimoji="1" lang="ja-JP" altLang="en-US" dirty="0" smtClean="0"/>
              <a:t>これで、やたら循環している定義に見えるけれど、遅延評価マジックでうまく動いて、しかも、遅延評価サンクを</a:t>
            </a:r>
            <a:endParaRPr kumimoji="1" lang="en-US" altLang="ja-JP" dirty="0" smtClean="0"/>
          </a:p>
          <a:p>
            <a:r>
              <a:rPr kumimoji="1" lang="en-US" altLang="ja-JP" dirty="0" smtClean="0"/>
              <a:t>next</a:t>
            </a:r>
            <a:r>
              <a:rPr kumimoji="1" lang="ja-JP" altLang="en-US" dirty="0" smtClean="0"/>
              <a:t>変数で共有しているので、各ポジションに対して１回ずつしか</a:t>
            </a:r>
            <a:r>
              <a:rPr kumimoji="1" lang="en-US" altLang="ja-JP" dirty="0" err="1" smtClean="0"/>
              <a:t>doParse</a:t>
            </a:r>
            <a:r>
              <a:rPr kumimoji="1" lang="ja-JP" altLang="en-US" dirty="0" smtClean="0"/>
              <a:t>は呼ばれず、</a:t>
            </a:r>
            <a:r>
              <a:rPr kumimoji="1" lang="en-US" altLang="ja-JP" dirty="0" smtClean="0"/>
              <a:t>O(n)</a:t>
            </a:r>
            <a:r>
              <a:rPr kumimoji="1" lang="ja-JP" altLang="en-US" dirty="0" smtClean="0"/>
              <a:t>時間で終わる。わーい。</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20</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目次</a:t>
            </a:r>
            <a:endParaRPr kumimoji="1" lang="en-US" altLang="ja-JP" dirty="0" smtClean="0"/>
          </a:p>
          <a:p>
            <a:r>
              <a:rPr kumimoji="1" lang="ja-JP" altLang="en-US" dirty="0" smtClean="0"/>
              <a:t>まず</a:t>
            </a:r>
            <a:r>
              <a:rPr kumimoji="1" lang="en-US" altLang="ja-JP" dirty="0" smtClean="0"/>
              <a:t>PEG</a:t>
            </a:r>
            <a:r>
              <a:rPr kumimoji="1" lang="ja-JP" altLang="en-US" dirty="0" smtClean="0"/>
              <a:t>のシンプルな一部分から紹介するので気持ちをつかんでね。</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3</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ところで、メモ化で</a:t>
            </a:r>
            <a:r>
              <a:rPr kumimoji="1" lang="en-US" altLang="ja-JP" dirty="0" smtClean="0"/>
              <a:t>O(n)</a:t>
            </a:r>
            <a:r>
              <a:rPr kumimoji="1" lang="ja-JP" altLang="en-US" dirty="0" smtClean="0"/>
              <a:t>の構文解析ができればいいんなら、</a:t>
            </a:r>
            <a:endParaRPr kumimoji="1" lang="en-US" altLang="ja-JP" dirty="0" smtClean="0"/>
          </a:p>
          <a:p>
            <a:r>
              <a:rPr kumimoji="1" lang="ja-JP" altLang="en-US" dirty="0" smtClean="0"/>
              <a:t>もっと色々文法に機能増やしてもいいのではないか。</a:t>
            </a:r>
            <a:endParaRPr kumimoji="1" lang="en-US" altLang="ja-JP" dirty="0" smtClean="0"/>
          </a:p>
          <a:p>
            <a:endParaRPr kumimoji="1" lang="en-US" altLang="ja-JP" dirty="0" smtClean="0"/>
          </a:p>
          <a:p>
            <a:r>
              <a:rPr kumimoji="1" lang="ja-JP" altLang="en-US" dirty="0" smtClean="0"/>
              <a:t>たとえば先読み</a:t>
            </a:r>
            <a:r>
              <a:rPr kumimoji="1" lang="en-US" altLang="ja-JP" dirty="0" smtClean="0"/>
              <a:t>(syntactic predicate)</a:t>
            </a:r>
            <a:r>
              <a:rPr kumimoji="1" lang="ja-JP" altLang="en-US" dirty="0" smtClean="0"/>
              <a:t>とか。</a:t>
            </a:r>
            <a:endParaRPr kumimoji="1" lang="en-US" altLang="ja-JP" dirty="0" smtClean="0"/>
          </a:p>
          <a:p>
            <a:r>
              <a:rPr kumimoji="1" lang="en-US" altLang="ja-JP" dirty="0" smtClean="0"/>
              <a:t>&amp;e </a:t>
            </a:r>
            <a:r>
              <a:rPr kumimoji="1" lang="ja-JP" altLang="en-US" dirty="0" smtClean="0"/>
              <a:t>は肯定先読み。</a:t>
            </a:r>
            <a:r>
              <a:rPr kumimoji="1" lang="en-US" altLang="ja-JP" dirty="0" smtClean="0"/>
              <a:t>e</a:t>
            </a:r>
            <a:r>
              <a:rPr kumimoji="1" lang="ja-JP" altLang="en-US" dirty="0" smtClean="0"/>
              <a:t>がマッチするときは何も消費せず先に進む。マッチしないときは失敗。</a:t>
            </a:r>
            <a:endParaRPr kumimoji="1" lang="en-US" altLang="ja-JP" dirty="0" smtClean="0"/>
          </a:p>
          <a:p>
            <a:r>
              <a:rPr kumimoji="1" lang="ja-JP" altLang="en-US" dirty="0" smtClean="0"/>
              <a:t>「</a:t>
            </a:r>
            <a:r>
              <a:rPr kumimoji="1" lang="en-US" altLang="ja-JP" dirty="0" smtClean="0"/>
              <a:t>e</a:t>
            </a:r>
            <a:r>
              <a:rPr kumimoji="1" lang="ja-JP" altLang="en-US" dirty="0" smtClean="0"/>
              <a:t>で読める」ということを確認だけして実際には</a:t>
            </a:r>
            <a:r>
              <a:rPr kumimoji="1" lang="en-US" altLang="ja-JP" dirty="0" smtClean="0"/>
              <a:t>e</a:t>
            </a:r>
            <a:r>
              <a:rPr kumimoji="1" lang="ja-JP" altLang="en-US" dirty="0" smtClean="0"/>
              <a:t>で読まない文法。</a:t>
            </a:r>
            <a:endParaRPr kumimoji="1" lang="en-US" altLang="ja-JP" dirty="0" smtClean="0"/>
          </a:p>
          <a:p>
            <a:r>
              <a:rPr kumimoji="1" lang="en-US" altLang="ja-JP" dirty="0" smtClean="0"/>
              <a:t>!e </a:t>
            </a:r>
            <a:r>
              <a:rPr kumimoji="1" lang="ja-JP" altLang="en-US" dirty="0" smtClean="0"/>
              <a:t>は否定先読み。</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21</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というわけで、</a:t>
            </a:r>
            <a:r>
              <a:rPr kumimoji="1" lang="en-US" altLang="ja-JP" dirty="0" smtClean="0"/>
              <a:t>predicate-free PEG</a:t>
            </a:r>
            <a:r>
              <a:rPr kumimoji="1" lang="ja-JP" altLang="en-US" dirty="0" smtClean="0"/>
              <a:t>に</a:t>
            </a:r>
            <a:r>
              <a:rPr kumimoji="1" lang="en-US" altLang="ja-JP" dirty="0" smtClean="0"/>
              <a:t>&amp;</a:t>
            </a:r>
            <a:r>
              <a:rPr kumimoji="1" lang="ja-JP" altLang="en-US" dirty="0" smtClean="0"/>
              <a:t>と</a:t>
            </a:r>
            <a:r>
              <a:rPr kumimoji="1" lang="en-US" altLang="ja-JP" dirty="0" smtClean="0"/>
              <a:t>!</a:t>
            </a:r>
            <a:r>
              <a:rPr kumimoji="1" lang="ja-JP" altLang="en-US" dirty="0" smtClean="0"/>
              <a:t>と、あと幾つかシンタックスシュガーを入れたのが</a:t>
            </a:r>
            <a:r>
              <a:rPr kumimoji="1" lang="en-US" altLang="ja-JP" dirty="0" smtClean="0"/>
              <a:t>PEG</a:t>
            </a:r>
            <a:r>
              <a:rPr kumimoji="1" lang="ja-JP" altLang="en-US" dirty="0" err="1" smtClean="0"/>
              <a:t>。</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22</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こんな変な言語が書ける。</a:t>
            </a:r>
            <a:endParaRPr kumimoji="1" lang="en-US" altLang="ja-JP" dirty="0" smtClean="0"/>
          </a:p>
          <a:p>
            <a:r>
              <a:rPr kumimoji="1" lang="ja-JP" altLang="en-US" dirty="0" smtClean="0"/>
              <a:t>（宿題：ちなみにこれは</a:t>
            </a:r>
            <a:r>
              <a:rPr kumimoji="1" lang="en-US" altLang="ja-JP" dirty="0" smtClean="0"/>
              <a:t>predicate</a:t>
            </a:r>
            <a:r>
              <a:rPr kumimoji="1" lang="ja-JP" altLang="en-US" dirty="0" smtClean="0"/>
              <a:t>なしでも書ける）</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23</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C</a:t>
            </a:r>
            <a:r>
              <a:rPr kumimoji="1" lang="ja-JP" altLang="en-US" dirty="0" smtClean="0"/>
              <a:t>形式のコメント。</a:t>
            </a:r>
            <a:endParaRPr kumimoji="1" lang="en-US" altLang="ja-JP" dirty="0" smtClean="0"/>
          </a:p>
          <a:p>
            <a:r>
              <a:rPr kumimoji="1" lang="ja-JP" altLang="en-US" dirty="0" smtClean="0"/>
              <a:t>正規言語なんだけど、先読みとか最短</a:t>
            </a:r>
            <a:r>
              <a:rPr kumimoji="1" lang="en-US" altLang="ja-JP" dirty="0" smtClean="0"/>
              <a:t>*</a:t>
            </a:r>
            <a:r>
              <a:rPr kumimoji="1" lang="ja-JP" altLang="en-US" dirty="0" smtClean="0"/>
              <a:t>とか頑張った機能のない正規表現だと</a:t>
            </a:r>
            <a:r>
              <a:rPr kumimoji="1" lang="ja-JP" altLang="en-US" dirty="0" err="1" smtClean="0"/>
              <a:t>書くのめん</a:t>
            </a:r>
            <a:r>
              <a:rPr kumimoji="1" lang="ja-JP" altLang="en-US" dirty="0" smtClean="0"/>
              <a:t>どくさい。</a:t>
            </a:r>
            <a:endParaRPr kumimoji="1" lang="en-US" altLang="ja-JP" dirty="0" smtClean="0"/>
          </a:p>
          <a:p>
            <a:r>
              <a:rPr kumimoji="1" lang="en-US" altLang="ja-JP" dirty="0" smtClean="0"/>
              <a:t>PEG</a:t>
            </a:r>
            <a:r>
              <a:rPr kumimoji="1" lang="ja-JP" altLang="en-US" dirty="0" smtClean="0"/>
              <a:t>なららくちん。</a:t>
            </a:r>
            <a:endParaRPr kumimoji="1" lang="en-US" altLang="ja-JP" dirty="0" smtClean="0"/>
          </a:p>
          <a:p>
            <a:r>
              <a:rPr kumimoji="1" lang="ja-JP" altLang="en-US" dirty="0" smtClean="0"/>
              <a:t>もっと本格的な</a:t>
            </a:r>
            <a:r>
              <a:rPr kumimoji="1" lang="en-US" altLang="ja-JP" dirty="0" smtClean="0"/>
              <a:t>predicate</a:t>
            </a:r>
            <a:r>
              <a:rPr kumimoji="1" lang="ja-JP" altLang="en-US" dirty="0" smtClean="0"/>
              <a:t>の使用例はあとで見せる。</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24</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目次。</a:t>
            </a:r>
            <a:endParaRPr kumimoji="1" lang="en-US" altLang="ja-JP" dirty="0" smtClean="0"/>
          </a:p>
          <a:p>
            <a:r>
              <a:rPr kumimoji="1" lang="ja-JP" altLang="en-US" dirty="0" smtClean="0"/>
              <a:t>形式言語理論的な</a:t>
            </a:r>
            <a:r>
              <a:rPr kumimoji="1" lang="en-US" altLang="ja-JP" dirty="0" smtClean="0"/>
              <a:t>PEG</a:t>
            </a:r>
            <a:r>
              <a:rPr kumimoji="1" lang="ja-JP" altLang="en-US" dirty="0" smtClean="0"/>
              <a:t>の性質。</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25</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とりあえず、</a:t>
            </a:r>
            <a:r>
              <a:rPr kumimoji="1" lang="en-US" altLang="ja-JP" dirty="0" smtClean="0"/>
              <a:t>PEG</a:t>
            </a:r>
            <a:r>
              <a:rPr kumimoji="1" lang="ja-JP" altLang="en-US" dirty="0" smtClean="0"/>
              <a:t>は</a:t>
            </a:r>
            <a:r>
              <a:rPr kumimoji="1" lang="en-US" altLang="ja-JP" dirty="0" smtClean="0"/>
              <a:t>parser</a:t>
            </a:r>
            <a:r>
              <a:rPr kumimoji="1" lang="ja-JP" altLang="en-US" dirty="0" smtClean="0"/>
              <a:t>を定義するものだったはずなので、</a:t>
            </a:r>
            <a:r>
              <a:rPr kumimoji="1" lang="en-US" altLang="ja-JP" dirty="0" smtClean="0"/>
              <a:t>PEG</a:t>
            </a:r>
            <a:r>
              <a:rPr kumimoji="1" lang="ja-JP" altLang="en-US" dirty="0" smtClean="0"/>
              <a:t>が定義する言語ってなんだ、</a:t>
            </a:r>
            <a:endParaRPr kumimoji="1" lang="en-US" altLang="ja-JP" dirty="0" smtClean="0"/>
          </a:p>
          <a:p>
            <a:r>
              <a:rPr kumimoji="1" lang="ja-JP" altLang="en-US" dirty="0" smtClean="0"/>
              <a:t>と言われると、改めて定義しないといけない。まあ色々な定義がある。</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27</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Ford</a:t>
            </a:r>
            <a:r>
              <a:rPr kumimoji="1" lang="ja-JP" altLang="en-US" dirty="0" err="1" smtClean="0"/>
              <a:t>さんは</a:t>
            </a:r>
            <a:r>
              <a:rPr kumimoji="1" lang="ja-JP" altLang="en-US" dirty="0" smtClean="0"/>
              <a:t>色々証明している。</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28</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err="1" smtClean="0"/>
              <a:t>Birman</a:t>
            </a:r>
            <a:r>
              <a:rPr kumimoji="1" lang="ja-JP" altLang="en-US" dirty="0" err="1" smtClean="0"/>
              <a:t>さんも</a:t>
            </a:r>
            <a:r>
              <a:rPr kumimoji="1" lang="ja-JP" altLang="en-US" dirty="0" smtClean="0"/>
              <a:t>色々証明している。</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29</a:t>
            </a:fld>
            <a:endParaRPr kumimoji="1"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いる。</a:t>
            </a:r>
            <a:r>
              <a:rPr kumimoji="1" lang="en-US" altLang="ja-JP" dirty="0" smtClean="0"/>
              <a:t>Chandler </a:t>
            </a:r>
            <a:r>
              <a:rPr kumimoji="1" lang="ja-JP" altLang="en-US" dirty="0" err="1" smtClean="0"/>
              <a:t>さんの</a:t>
            </a:r>
            <a:r>
              <a:rPr kumimoji="1" lang="ja-JP" altLang="en-US" dirty="0" smtClean="0"/>
              <a:t>結果に繋げてさらに色々な性質を引っ張り出している。</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30</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もっと面白そうなトピックとして、「</a:t>
            </a:r>
            <a:r>
              <a:rPr kumimoji="1" lang="en-US" altLang="ja-JP" dirty="0" smtClean="0"/>
              <a:t>syntactic predicate</a:t>
            </a:r>
            <a:r>
              <a:rPr kumimoji="1" lang="en-US" altLang="ja-JP" baseline="0" dirty="0" smtClean="0"/>
              <a:t> </a:t>
            </a:r>
            <a:r>
              <a:rPr kumimoji="1" lang="ja-JP" altLang="en-US" baseline="0" dirty="0" smtClean="0"/>
              <a:t>は本当に必要か？」というのがある。</a:t>
            </a:r>
            <a:endParaRPr kumimoji="1" lang="en-US" altLang="ja-JP" baseline="0" dirty="0" smtClean="0"/>
          </a:p>
          <a:p>
            <a:r>
              <a:rPr kumimoji="1" lang="en-US" altLang="ja-JP" baseline="0" dirty="0" smtClean="0"/>
              <a:t>/ </a:t>
            </a:r>
            <a:r>
              <a:rPr kumimoji="1" lang="ja-JP" altLang="en-US" baseline="0" dirty="0" smtClean="0"/>
              <a:t>を使ってシンタックスシュガーとして定義できるんじゃないの？</a:t>
            </a:r>
            <a:endParaRPr kumimoji="1" lang="en-US" altLang="ja-JP" baseline="0" dirty="0" smtClean="0"/>
          </a:p>
          <a:p>
            <a:endParaRPr kumimoji="1" lang="en-US" altLang="ja-JP" baseline="0" dirty="0" smtClean="0"/>
          </a:p>
          <a:p>
            <a:endParaRPr kumimoji="1" lang="en-US" altLang="ja-JP" baseline="0" dirty="0" smtClean="0"/>
          </a:p>
          <a:p>
            <a:r>
              <a:rPr kumimoji="1" lang="ja-JP" altLang="en-US" dirty="0" smtClean="0"/>
              <a:t>→ 空文字列を受理しないような言語なら、できる。</a:t>
            </a:r>
            <a:endParaRPr kumimoji="1" lang="en-US" altLang="ja-JP" dirty="0" smtClean="0"/>
          </a:p>
          <a:p>
            <a:r>
              <a:rPr kumimoji="1" lang="en-US" altLang="ja-JP" dirty="0" smtClean="0"/>
              <a:t>- &amp;e </a:t>
            </a:r>
            <a:r>
              <a:rPr kumimoji="1" lang="ja-JP" altLang="en-US" dirty="0" smtClean="0"/>
              <a:t>は </a:t>
            </a:r>
            <a:r>
              <a:rPr kumimoji="1" lang="en-US" altLang="ja-JP" dirty="0" smtClean="0"/>
              <a:t>!!e </a:t>
            </a:r>
            <a:r>
              <a:rPr kumimoji="1" lang="ja-JP" altLang="en-US" dirty="0" err="1" smtClean="0"/>
              <a:t>なので</a:t>
            </a:r>
            <a:r>
              <a:rPr kumimoji="1" lang="ja-JP" altLang="en-US" dirty="0" smtClean="0"/>
              <a:t>消せる</a:t>
            </a:r>
            <a:endParaRPr kumimoji="1" lang="en-US" altLang="ja-JP" dirty="0" smtClean="0"/>
          </a:p>
          <a:p>
            <a:pPr>
              <a:buFontTx/>
              <a:buChar char="-"/>
            </a:pPr>
            <a:r>
              <a:rPr kumimoji="1" lang="en-US" altLang="ja-JP" dirty="0" smtClean="0"/>
              <a:t> !e </a:t>
            </a:r>
            <a:r>
              <a:rPr kumimoji="1" lang="ja-JP" altLang="en-US" dirty="0" smtClean="0"/>
              <a:t>は、うしろに空文字列を受理しないような式が続いてたら、</a:t>
            </a:r>
            <a:r>
              <a:rPr kumimoji="1" lang="en-US" altLang="ja-JP" dirty="0" smtClean="0"/>
              <a:t>(e </a:t>
            </a:r>
            <a:r>
              <a:rPr kumimoji="1" lang="ja-JP" altLang="en-US" dirty="0" smtClean="0"/>
              <a:t>残りの文字列を全部食い尽くす表現 </a:t>
            </a:r>
            <a:r>
              <a:rPr kumimoji="1" lang="en-US" altLang="ja-JP" dirty="0" smtClean="0"/>
              <a:t>/ </a:t>
            </a:r>
            <a:r>
              <a:rPr kumimoji="1" lang="ja-JP" altLang="en-US" dirty="0" smtClean="0"/>
              <a:t>空文字列</a:t>
            </a:r>
            <a:r>
              <a:rPr kumimoji="1" lang="en-US" altLang="ja-JP" dirty="0" smtClean="0"/>
              <a:t>) </a:t>
            </a:r>
            <a:r>
              <a:rPr kumimoji="1" lang="ja-JP" altLang="en-US" dirty="0" smtClean="0"/>
              <a:t>に等しいので消せる</a:t>
            </a:r>
            <a:endParaRPr kumimoji="1" lang="en-US" altLang="ja-JP" dirty="0" smtClean="0"/>
          </a:p>
          <a:p>
            <a:pPr>
              <a:buFontTx/>
              <a:buNone/>
            </a:pPr>
            <a:r>
              <a:rPr kumimoji="1" lang="ja-JP" altLang="en-US" dirty="0" smtClean="0"/>
              <a:t>あとは、空文字列を受理しない言語なら、</a:t>
            </a:r>
            <a:r>
              <a:rPr kumimoji="1" lang="en-US" altLang="ja-JP" dirty="0" smtClean="0"/>
              <a:t>!e</a:t>
            </a:r>
            <a:r>
              <a:rPr kumimoji="1" lang="en-US" altLang="ja-JP" baseline="0" dirty="0" smtClean="0"/>
              <a:t> </a:t>
            </a:r>
            <a:r>
              <a:rPr kumimoji="1" lang="ja-JP" altLang="en-US" baseline="0" dirty="0" smtClean="0"/>
              <a:t>を↑こういう位置だけにもってくるようにできることを証明すればよいので、論文参照のこと。</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31</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PEG</a:t>
            </a:r>
            <a:r>
              <a:rPr kumimoji="1" lang="ja-JP" altLang="en-US" dirty="0" err="1" smtClean="0"/>
              <a:t>って</a:t>
            </a:r>
            <a:r>
              <a:rPr kumimoji="1" lang="ja-JP" altLang="en-US" dirty="0" smtClean="0"/>
              <a:t>なによ？</a:t>
            </a:r>
            <a:endParaRPr kumimoji="1" lang="en-US" altLang="ja-JP" dirty="0" smtClean="0"/>
          </a:p>
          <a:p>
            <a:r>
              <a:rPr kumimoji="1" lang="en-US" altLang="ja-JP" dirty="0" smtClean="0"/>
              <a:t>- </a:t>
            </a:r>
            <a:r>
              <a:rPr kumimoji="1" lang="ja-JP" altLang="en-US" dirty="0" smtClean="0"/>
              <a:t>文法</a:t>
            </a:r>
            <a:endParaRPr kumimoji="1" lang="en-US" altLang="ja-JP" dirty="0" smtClean="0"/>
          </a:p>
          <a:p>
            <a:pPr>
              <a:buFontTx/>
              <a:buChar char="-"/>
            </a:pPr>
            <a:r>
              <a:rPr kumimoji="1" lang="ja-JP" altLang="en-US" baseline="0" dirty="0" smtClean="0"/>
              <a:t>プログラミング言語の文法記述向け。自然言語</a:t>
            </a:r>
            <a:r>
              <a:rPr kumimoji="1" lang="en-US" altLang="ja-JP" baseline="0" dirty="0" smtClean="0"/>
              <a:t>(</a:t>
            </a:r>
            <a:r>
              <a:rPr kumimoji="1" lang="ja-JP" altLang="en-US" baseline="0" dirty="0" smtClean="0"/>
              <a:t>曖昧な文法が要る</a:t>
            </a:r>
            <a:r>
              <a:rPr kumimoji="1" lang="en-US" altLang="ja-JP" baseline="0" dirty="0" smtClean="0"/>
              <a:t>)</a:t>
            </a:r>
            <a:r>
              <a:rPr kumimoji="1" lang="ja-JP" altLang="en-US" baseline="0" dirty="0" smtClean="0"/>
              <a:t>やプログラム解析</a:t>
            </a:r>
            <a:r>
              <a:rPr kumimoji="1" lang="en-US" altLang="ja-JP" baseline="0" dirty="0" smtClean="0"/>
              <a:t>(emptiness</a:t>
            </a:r>
            <a:r>
              <a:rPr kumimoji="1" lang="ja-JP" altLang="en-US" baseline="0" dirty="0" smtClean="0"/>
              <a:t>判定等々が要る</a:t>
            </a:r>
            <a:r>
              <a:rPr kumimoji="1" lang="en-US" altLang="ja-JP" baseline="0" dirty="0" smtClean="0"/>
              <a:t>)</a:t>
            </a:r>
            <a:r>
              <a:rPr kumimoji="1" lang="ja-JP" altLang="en-US" baseline="0" dirty="0" smtClean="0"/>
              <a:t>用途ではない</a:t>
            </a:r>
            <a:endParaRPr kumimoji="1" lang="en-US" altLang="ja-JP" baseline="0" dirty="0" smtClean="0"/>
          </a:p>
          <a:p>
            <a:pPr>
              <a:buFontTx/>
              <a:buChar char="-"/>
            </a:pPr>
            <a:r>
              <a:rPr kumimoji="1" lang="en-US" altLang="ja-JP" baseline="0" dirty="0" smtClean="0"/>
              <a:t> O(n)</a:t>
            </a:r>
            <a:r>
              <a:rPr kumimoji="1" lang="ja-JP" altLang="en-US" baseline="0" dirty="0" smtClean="0"/>
              <a:t>時間で</a:t>
            </a:r>
            <a:r>
              <a:rPr kumimoji="1" lang="en-US" altLang="ja-JP" baseline="0" dirty="0" smtClean="0"/>
              <a:t>parse</a:t>
            </a:r>
            <a:r>
              <a:rPr kumimoji="1" lang="ja-JP" altLang="en-US" baseline="0" dirty="0" smtClean="0"/>
              <a:t>できる</a:t>
            </a:r>
            <a:endParaRPr kumimoji="1" lang="en-US" altLang="ja-JP" baseline="0" dirty="0" smtClean="0"/>
          </a:p>
          <a:p>
            <a:pPr>
              <a:buFontTx/>
              <a:buChar char="-"/>
            </a:pPr>
            <a:r>
              <a:rPr kumimoji="1" lang="en-US" altLang="ja-JP" baseline="0" dirty="0" smtClean="0"/>
              <a:t> LR(k)</a:t>
            </a:r>
            <a:r>
              <a:rPr kumimoji="1" lang="ja-JP" altLang="en-US" baseline="0" dirty="0" smtClean="0"/>
              <a:t>文法で書けるものは全部書ける</a:t>
            </a:r>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4</a:t>
            </a:fld>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空文字列を受理するような言語の場合、</a:t>
            </a:r>
            <a:r>
              <a:rPr kumimoji="1" lang="en-US" altLang="ja-JP" dirty="0" smtClean="0"/>
              <a:t>predicate </a:t>
            </a:r>
            <a:r>
              <a:rPr kumimoji="1" lang="ja-JP" altLang="en-US" dirty="0" smtClean="0"/>
              <a:t>は真に意味がある。絶対消せない。</a:t>
            </a:r>
            <a:endParaRPr kumimoji="1" lang="en-US" altLang="ja-JP" dirty="0" smtClean="0"/>
          </a:p>
          <a:p>
            <a:endParaRPr kumimoji="1" lang="en-US" altLang="ja-JP" dirty="0" smtClean="0"/>
          </a:p>
          <a:p>
            <a:r>
              <a:rPr kumimoji="1" lang="ja-JP" altLang="en-US" dirty="0" smtClean="0"/>
              <a:t>というか、空文字列を受理する </a:t>
            </a:r>
            <a:r>
              <a:rPr kumimoji="1" lang="en-US" altLang="ja-JP" dirty="0" smtClean="0"/>
              <a:t>predicate-free</a:t>
            </a:r>
            <a:r>
              <a:rPr kumimoji="1" lang="en-US" altLang="ja-JP" baseline="0" dirty="0" smtClean="0"/>
              <a:t> PEG </a:t>
            </a:r>
            <a:r>
              <a:rPr kumimoji="1" lang="ja-JP" altLang="en-US" baseline="0" dirty="0" smtClean="0"/>
              <a:t>はどんな文字列も受理してしまう子になってしまうので、</a:t>
            </a:r>
            <a:endParaRPr kumimoji="1" lang="en-US" altLang="ja-JP" baseline="0" dirty="0" smtClean="0"/>
          </a:p>
          <a:p>
            <a:r>
              <a:rPr kumimoji="1" lang="ja-JP" altLang="en-US" baseline="0" dirty="0" smtClean="0"/>
              <a:t>そもそもあんまり意味ない。</a:t>
            </a:r>
            <a:endParaRPr kumimoji="1" lang="en-US" altLang="ja-JP" baseline="0" dirty="0" smtClean="0"/>
          </a:p>
          <a:p>
            <a:endParaRPr kumimoji="1" lang="en-US" altLang="ja-JP" baseline="0" dirty="0" smtClean="0"/>
          </a:p>
          <a:p>
            <a:r>
              <a:rPr kumimoji="1" lang="ja-JP" altLang="en-US" baseline="0" dirty="0" smtClean="0"/>
              <a:t>実用的には、</a:t>
            </a:r>
            <a:r>
              <a:rPr kumimoji="1" lang="en-US" altLang="ja-JP" baseline="0" dirty="0" smtClean="0"/>
              <a:t>EOF </a:t>
            </a:r>
            <a:r>
              <a:rPr kumimoji="1" lang="ja-JP" altLang="en-US" baseline="0" dirty="0" smtClean="0"/>
              <a:t>とか文字列終端の </a:t>
            </a:r>
            <a:r>
              <a:rPr kumimoji="1" lang="en-US" altLang="ja-JP" baseline="0" dirty="0" smtClean="0"/>
              <a:t>‘\0’ </a:t>
            </a:r>
            <a:r>
              <a:rPr kumimoji="1" lang="ja-JP" altLang="en-US" baseline="0" dirty="0" err="1" smtClean="0"/>
              <a:t>まで</a:t>
            </a:r>
            <a:r>
              <a:rPr kumimoji="1" lang="ja-JP" altLang="en-US" baseline="0" dirty="0" smtClean="0"/>
              <a:t>含めて</a:t>
            </a:r>
            <a:r>
              <a:rPr kumimoji="1" lang="en-US" altLang="ja-JP" baseline="0" dirty="0" smtClean="0"/>
              <a:t>parse</a:t>
            </a:r>
            <a:r>
              <a:rPr kumimoji="1" lang="ja-JP" altLang="en-US" baseline="0" dirty="0" smtClean="0"/>
              <a:t>するような文法を常に考えるようにすれば、</a:t>
            </a:r>
            <a:endParaRPr kumimoji="1" lang="en-US" altLang="ja-JP" baseline="0" dirty="0" smtClean="0"/>
          </a:p>
          <a:p>
            <a:r>
              <a:rPr kumimoji="1" lang="ja-JP" altLang="en-US" baseline="0" dirty="0" smtClean="0"/>
              <a:t>空文字列を受理することはなくせるはずなので、そういうことを</a:t>
            </a:r>
            <a:r>
              <a:rPr kumimoji="1" lang="ja-JP" altLang="en-US" baseline="0" dirty="0" err="1" smtClean="0"/>
              <a:t>し</a:t>
            </a:r>
            <a:r>
              <a:rPr kumimoji="1" lang="ja-JP" altLang="en-US" baseline="0" dirty="0" smtClean="0"/>
              <a:t>てれば、</a:t>
            </a:r>
            <a:r>
              <a:rPr kumimoji="1" lang="en-US" altLang="ja-JP" baseline="0" dirty="0" smtClean="0"/>
              <a:t>predicate</a:t>
            </a:r>
            <a:r>
              <a:rPr kumimoji="1" lang="ja-JP" altLang="en-US" baseline="0" dirty="0" smtClean="0"/>
              <a:t>はただの</a:t>
            </a:r>
            <a:r>
              <a:rPr kumimoji="1" lang="en-US" altLang="ja-JP" baseline="0" dirty="0" smtClean="0"/>
              <a:t>syntax sugar</a:t>
            </a:r>
            <a:r>
              <a:rPr kumimoji="1" lang="ja-JP" altLang="en-US" baseline="0" dirty="0" smtClean="0"/>
              <a:t>と言えなくもないかも。</a:t>
            </a:r>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32</a:t>
            </a:fld>
            <a:endParaRPr kumimoji="1" lang="ja-JP"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目次。</a:t>
            </a:r>
            <a:endParaRPr kumimoji="1" lang="en-US" altLang="ja-JP" dirty="0" smtClean="0"/>
          </a:p>
          <a:p>
            <a:r>
              <a:rPr kumimoji="1" lang="ja-JP" altLang="en-US" dirty="0" smtClean="0"/>
              <a:t>実用面。</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33</a:t>
            </a:fld>
            <a:endParaRPr kumimoji="1" lang="ja-JP"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どういう文法だと</a:t>
            </a:r>
            <a:r>
              <a:rPr kumimoji="1" lang="en-US" altLang="ja-JP" dirty="0" smtClean="0"/>
              <a:t>PEG</a:t>
            </a:r>
            <a:r>
              <a:rPr kumimoji="1" lang="ja-JP" altLang="en-US" dirty="0" smtClean="0"/>
              <a:t>を使いたくなるの？</a:t>
            </a:r>
            <a:endParaRPr kumimoji="1" lang="en-US" altLang="ja-JP" dirty="0" smtClean="0"/>
          </a:p>
          <a:p>
            <a:r>
              <a:rPr kumimoji="1" lang="en-US" altLang="ja-JP" dirty="0" err="1" smtClean="0"/>
              <a:t>Lexer</a:t>
            </a:r>
            <a:r>
              <a:rPr kumimoji="1" lang="ja-JP" altLang="en-US" dirty="0" smtClean="0"/>
              <a:t>と</a:t>
            </a:r>
            <a:r>
              <a:rPr kumimoji="1" lang="en-US" altLang="ja-JP" dirty="0" smtClean="0"/>
              <a:t>Parser</a:t>
            </a:r>
            <a:r>
              <a:rPr kumimoji="1" lang="ja-JP" altLang="en-US" dirty="0" smtClean="0"/>
              <a:t>を混ぜたいときとか。</a:t>
            </a:r>
            <a:endParaRPr kumimoji="1" lang="en-US" altLang="ja-JP" dirty="0" smtClean="0"/>
          </a:p>
          <a:p>
            <a:pPr>
              <a:buFontTx/>
              <a:buChar char="-"/>
            </a:pPr>
            <a:r>
              <a:rPr kumimoji="1" lang="en-US" altLang="ja-JP" dirty="0" smtClean="0"/>
              <a:t> C++/Java</a:t>
            </a:r>
            <a:r>
              <a:rPr kumimoji="1" lang="ja-JP" altLang="en-US" dirty="0" smtClean="0"/>
              <a:t>等、テンプレートの閉じ括弧</a:t>
            </a:r>
            <a:endParaRPr kumimoji="1" lang="en-US" altLang="ja-JP" dirty="0" smtClean="0"/>
          </a:p>
          <a:p>
            <a:pPr>
              <a:buFontTx/>
              <a:buChar char="-"/>
            </a:pPr>
            <a:r>
              <a:rPr kumimoji="1" lang="en-US" altLang="ja-JP" dirty="0" smtClean="0"/>
              <a:t> </a:t>
            </a:r>
            <a:r>
              <a:rPr kumimoji="1" lang="en-US" altLang="ja-JP" dirty="0" err="1" smtClean="0"/>
              <a:t>OCaml</a:t>
            </a:r>
            <a:r>
              <a:rPr kumimoji="1" lang="en-US" altLang="ja-JP" dirty="0" smtClean="0"/>
              <a:t>/Pascal</a:t>
            </a:r>
            <a:r>
              <a:rPr kumimoji="1" lang="ja-JP" altLang="en-US" dirty="0" smtClean="0"/>
              <a:t>等、ネストしたコメント</a:t>
            </a:r>
            <a:endParaRPr kumimoji="1" lang="en-US" altLang="ja-JP" dirty="0" smtClean="0"/>
          </a:p>
          <a:p>
            <a:pPr>
              <a:buFontTx/>
              <a:buChar char="-"/>
            </a:pPr>
            <a:r>
              <a:rPr kumimoji="1" lang="en-US" altLang="ja-JP" baseline="0" dirty="0" smtClean="0"/>
              <a:t> Ruby</a:t>
            </a:r>
            <a:r>
              <a:rPr kumimoji="1" lang="ja-JP" altLang="en-US" baseline="0" dirty="0" smtClean="0"/>
              <a:t>等、文字列リテラル内の埋め込みコード</a:t>
            </a:r>
            <a:endParaRPr kumimoji="1" lang="en-US" altLang="ja-JP" baseline="0" dirty="0" smtClean="0"/>
          </a:p>
          <a:p>
            <a:pPr>
              <a:buFontTx/>
              <a:buChar char="-"/>
            </a:pPr>
            <a:endParaRPr kumimoji="1" lang="en-US" altLang="ja-JP" baseline="0" dirty="0" smtClean="0"/>
          </a:p>
          <a:p>
            <a:pPr>
              <a:buFontTx/>
              <a:buNone/>
            </a:pPr>
            <a:r>
              <a:rPr kumimoji="1" lang="en-US" altLang="ja-JP" dirty="0" smtClean="0"/>
              <a:t>LL(1)</a:t>
            </a:r>
            <a:r>
              <a:rPr kumimoji="1" lang="ja-JP" altLang="en-US" dirty="0" smtClean="0"/>
              <a:t>や</a:t>
            </a:r>
            <a:r>
              <a:rPr kumimoji="1" lang="en-US" altLang="ja-JP" dirty="0" smtClean="0"/>
              <a:t>LALR(1)</a:t>
            </a:r>
            <a:r>
              <a:rPr kumimoji="1" lang="ja-JP" altLang="en-US" dirty="0" smtClean="0"/>
              <a:t>のパーザだと、</a:t>
            </a:r>
            <a:r>
              <a:rPr kumimoji="1" lang="en-US" altLang="ja-JP" dirty="0" err="1" smtClean="0"/>
              <a:t>Lexing</a:t>
            </a:r>
            <a:r>
              <a:rPr kumimoji="1" lang="ja-JP" altLang="en-US" dirty="0" smtClean="0"/>
              <a:t>後のトークン列を対象とする文法なら「１トークン先読み」ができるけど、</a:t>
            </a:r>
            <a:endParaRPr kumimoji="1" lang="en-US" altLang="ja-JP" dirty="0" smtClean="0"/>
          </a:p>
          <a:p>
            <a:pPr>
              <a:buFontTx/>
              <a:buNone/>
            </a:pPr>
            <a:r>
              <a:rPr kumimoji="1" lang="en-US" altLang="ja-JP" dirty="0" err="1" smtClean="0"/>
              <a:t>Lexer</a:t>
            </a:r>
            <a:r>
              <a:rPr kumimoji="1" lang="ja-JP" altLang="en-US" dirty="0" smtClean="0"/>
              <a:t>を混ぜて</a:t>
            </a:r>
            <a:r>
              <a:rPr kumimoji="1" lang="en-US" altLang="ja-JP" dirty="0" smtClean="0"/>
              <a:t>LL(1)</a:t>
            </a:r>
            <a:r>
              <a:rPr kumimoji="1" lang="ja-JP" altLang="en-US" dirty="0" smtClean="0"/>
              <a:t>や</a:t>
            </a:r>
            <a:r>
              <a:rPr kumimoji="1" lang="en-US" altLang="ja-JP" dirty="0" smtClean="0"/>
              <a:t>LALR(1)</a:t>
            </a:r>
            <a:r>
              <a:rPr kumimoji="1" lang="ja-JP" altLang="en-US" dirty="0" smtClean="0"/>
              <a:t>パーザにしようとすると、「</a:t>
            </a:r>
            <a:r>
              <a:rPr kumimoji="1" lang="en-US" altLang="ja-JP" dirty="0" smtClean="0"/>
              <a:t>1</a:t>
            </a:r>
            <a:r>
              <a:rPr kumimoji="1" lang="ja-JP" altLang="en-US" dirty="0" smtClean="0"/>
              <a:t>文字先読み」しかできない文法になってしまって、</a:t>
            </a:r>
            <a:endParaRPr kumimoji="1" lang="en-US" altLang="ja-JP" dirty="0" smtClean="0"/>
          </a:p>
          <a:p>
            <a:pPr>
              <a:buFontTx/>
              <a:buNone/>
            </a:pPr>
            <a:r>
              <a:rPr kumimoji="1" lang="ja-JP" altLang="en-US" dirty="0" smtClean="0"/>
              <a:t>これでは普通まともなものは書けない。一方、</a:t>
            </a:r>
            <a:r>
              <a:rPr kumimoji="1" lang="en-US" altLang="ja-JP" dirty="0" err="1" smtClean="0"/>
              <a:t>PEG&amp;PackratParsing</a:t>
            </a:r>
            <a:r>
              <a:rPr kumimoji="1" lang="ja-JP" altLang="en-US" dirty="0" smtClean="0"/>
              <a:t>なら、そんな心配はない。</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35</a:t>
            </a:fld>
            <a:endParaRPr kumimoji="1" lang="ja-JP"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いろいろな実装。</a:t>
            </a:r>
            <a:endParaRPr kumimoji="1" lang="en-US" altLang="ja-JP" dirty="0" smtClean="0"/>
          </a:p>
          <a:p>
            <a:pPr>
              <a:buFontTx/>
              <a:buChar char="-"/>
            </a:pPr>
            <a:r>
              <a:rPr kumimoji="1" lang="ja-JP" altLang="en-US" dirty="0" smtClean="0"/>
              <a:t> 遅延評価で</a:t>
            </a:r>
            <a:r>
              <a:rPr kumimoji="1" lang="en-US" altLang="ja-JP" dirty="0" smtClean="0"/>
              <a:t>Packrat</a:t>
            </a:r>
            <a:r>
              <a:rPr kumimoji="1" lang="en-US" altLang="ja-JP" baseline="0" dirty="0" smtClean="0"/>
              <a:t> Parsing</a:t>
            </a:r>
            <a:r>
              <a:rPr kumimoji="1" lang="ja-JP" altLang="en-US" baseline="0" dirty="0" smtClean="0"/>
              <a:t>してるものもあれば</a:t>
            </a:r>
            <a:endParaRPr kumimoji="1" lang="en-US" altLang="ja-JP" baseline="0" dirty="0" smtClean="0"/>
          </a:p>
          <a:p>
            <a:pPr>
              <a:buFontTx/>
              <a:buChar char="-"/>
            </a:pPr>
            <a:r>
              <a:rPr kumimoji="1" lang="en-US" altLang="ja-JP" dirty="0" smtClean="0"/>
              <a:t> </a:t>
            </a:r>
            <a:r>
              <a:rPr kumimoji="1" lang="ja-JP" altLang="en-US" dirty="0" smtClean="0"/>
              <a:t>テーブルつかうものもあれば</a:t>
            </a:r>
            <a:endParaRPr kumimoji="1" lang="en-US" altLang="ja-JP" dirty="0" smtClean="0"/>
          </a:p>
          <a:p>
            <a:pPr>
              <a:buFontTx/>
              <a:buChar char="-"/>
            </a:pPr>
            <a:r>
              <a:rPr kumimoji="1" lang="en-US" altLang="ja-JP" dirty="0" smtClean="0"/>
              <a:t> </a:t>
            </a:r>
            <a:r>
              <a:rPr kumimoji="1" lang="ja-JP" altLang="en-US" dirty="0" smtClean="0"/>
              <a:t>そもそもメモ化してないものもあれば</a:t>
            </a:r>
            <a:endParaRPr kumimoji="1" lang="en-US" altLang="ja-JP" dirty="0" smtClean="0"/>
          </a:p>
          <a:p>
            <a:pPr>
              <a:buFontTx/>
              <a:buNone/>
            </a:pPr>
            <a:r>
              <a:rPr kumimoji="1" lang="ja-JP" altLang="en-US" dirty="0" smtClean="0"/>
              <a:t>色々ある。</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36</a:t>
            </a:fld>
            <a:endParaRPr kumimoji="1" lang="ja-JP"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たぶん一番真剣に使われている実装は</a:t>
            </a:r>
            <a:r>
              <a:rPr kumimoji="1" lang="en-US" altLang="ja-JP" dirty="0" smtClean="0"/>
              <a:t>Rats!</a:t>
            </a:r>
            <a:r>
              <a:rPr kumimoji="1" lang="ja-JP" altLang="en-US" dirty="0" err="1" smtClean="0"/>
              <a:t>。</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Fortress</a:t>
            </a:r>
            <a:r>
              <a:rPr kumimoji="1" lang="ja-JP" altLang="en-US" dirty="0" smtClean="0"/>
              <a:t>の実装に使われていることで有名。</a:t>
            </a:r>
            <a:endParaRPr kumimoji="1" lang="en-US" altLang="ja-JP" dirty="0" smtClean="0"/>
          </a:p>
          <a:p>
            <a:endParaRPr kumimoji="1" lang="en-US" altLang="ja-JP" dirty="0" smtClean="0"/>
          </a:p>
          <a:p>
            <a:r>
              <a:rPr kumimoji="1" lang="en-US" altLang="ja-JP" dirty="0" smtClean="0"/>
              <a:t>PLDI</a:t>
            </a:r>
            <a:r>
              <a:rPr kumimoji="1" lang="ja-JP" altLang="en-US" dirty="0" smtClean="0"/>
              <a:t>に論文も出てた。図は論文からの引用。</a:t>
            </a:r>
            <a:endParaRPr kumimoji="1" lang="en-US" altLang="ja-JP" dirty="0" smtClean="0"/>
          </a:p>
          <a:p>
            <a:r>
              <a:rPr kumimoji="1" lang="en-US" altLang="ja-JP" dirty="0" smtClean="0"/>
              <a:t>- </a:t>
            </a:r>
            <a:r>
              <a:rPr kumimoji="1" lang="ja-JP" altLang="en-US" dirty="0" smtClean="0"/>
              <a:t>文法記述が簡潔にできた</a:t>
            </a:r>
            <a:endParaRPr kumimoji="1" lang="en-US" altLang="ja-JP" dirty="0" smtClean="0"/>
          </a:p>
          <a:p>
            <a:r>
              <a:rPr kumimoji="1" lang="en-US" altLang="ja-JP" dirty="0" smtClean="0"/>
              <a:t>- Throughput (KB/s) </a:t>
            </a:r>
            <a:r>
              <a:rPr kumimoji="1" lang="ja-JP" altLang="en-US" dirty="0" smtClean="0"/>
              <a:t>は、</a:t>
            </a:r>
            <a:r>
              <a:rPr kumimoji="1" lang="en-US" altLang="ja-JP" dirty="0" smtClean="0"/>
              <a:t>LL</a:t>
            </a:r>
            <a:r>
              <a:rPr kumimoji="1" lang="ja-JP" altLang="en-US" dirty="0" smtClean="0"/>
              <a:t>パーザと比べると劣るけど、まあ悪くない。</a:t>
            </a:r>
            <a:r>
              <a:rPr kumimoji="1" lang="en-US" altLang="ja-JP" dirty="0" smtClean="0"/>
              <a:t>GLR</a:t>
            </a:r>
            <a:r>
              <a:rPr kumimoji="1" lang="ja-JP" altLang="en-US" dirty="0" smtClean="0"/>
              <a:t>系パーザよりずっとマシ</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37</a:t>
            </a:fld>
            <a:endParaRPr kumimoji="1" lang="ja-JP"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ところで</a:t>
            </a:r>
            <a:r>
              <a:rPr kumimoji="1" lang="en-US" altLang="ja-JP" dirty="0" smtClean="0"/>
              <a:t>Fortress</a:t>
            </a:r>
            <a:r>
              <a:rPr kumimoji="1" lang="ja-JP" altLang="en-US" dirty="0" err="1" smtClean="0"/>
              <a:t>って</a:t>
            </a:r>
            <a:r>
              <a:rPr kumimoji="1" lang="ja-JP" altLang="en-US" dirty="0" smtClean="0"/>
              <a:t>なんで</a:t>
            </a:r>
            <a:r>
              <a:rPr kumimoji="1" lang="en-US" altLang="ja-JP" dirty="0" smtClean="0"/>
              <a:t>PEG</a:t>
            </a:r>
            <a:r>
              <a:rPr kumimoji="1" lang="ja-JP" altLang="en-US" dirty="0" smtClean="0"/>
              <a:t>使ってるんですかね。</a:t>
            </a:r>
            <a:endParaRPr kumimoji="1" lang="en-US" altLang="ja-JP" dirty="0" smtClean="0"/>
          </a:p>
          <a:p>
            <a:endParaRPr kumimoji="1" lang="en-US" altLang="ja-JP" dirty="0" smtClean="0"/>
          </a:p>
          <a:p>
            <a:r>
              <a:rPr kumimoji="1" lang="ja-JP" altLang="en-US" dirty="0" smtClean="0"/>
              <a:t>適当に</a:t>
            </a:r>
            <a:r>
              <a:rPr kumimoji="1" lang="en-US" altLang="ja-JP" dirty="0" smtClean="0"/>
              <a:t>predicate</a:t>
            </a:r>
            <a:r>
              <a:rPr kumimoji="1" lang="ja-JP" altLang="en-US" dirty="0" smtClean="0"/>
              <a:t>使ってそう</a:t>
            </a:r>
            <a:r>
              <a:rPr kumimoji="1" lang="ja-JP" altLang="en-US" dirty="0" err="1" smtClean="0"/>
              <a:t>な</a:t>
            </a:r>
            <a:r>
              <a:rPr kumimoji="1" lang="ja-JP" altLang="en-US" dirty="0" smtClean="0"/>
              <a:t>ところを</a:t>
            </a:r>
            <a:r>
              <a:rPr kumimoji="1" lang="en-US" altLang="ja-JP" dirty="0" err="1" smtClean="0"/>
              <a:t>grep</a:t>
            </a:r>
            <a:r>
              <a:rPr kumimoji="1" lang="ja-JP" altLang="en-US" dirty="0" smtClean="0"/>
              <a:t>してみた。抜粋。他にも結構ある。</a:t>
            </a:r>
            <a:endParaRPr kumimoji="1" lang="en-US" altLang="ja-JP" dirty="0" smtClean="0"/>
          </a:p>
          <a:p>
            <a:r>
              <a:rPr kumimoji="1" lang="en-US" altLang="ja-JP" dirty="0" smtClean="0"/>
              <a:t>!( … )</a:t>
            </a:r>
            <a:r>
              <a:rPr kumimoji="1" lang="en-US" altLang="ja-JP" baseline="0" dirty="0" smtClean="0"/>
              <a:t> </a:t>
            </a:r>
            <a:r>
              <a:rPr kumimoji="1" lang="ja-JP" altLang="en-US" baseline="0" dirty="0" smtClean="0"/>
              <a:t>の中に </a:t>
            </a:r>
            <a:r>
              <a:rPr kumimoji="1" lang="en-US" altLang="ja-JP" baseline="0" dirty="0" err="1" smtClean="0"/>
              <a:t>Expr</a:t>
            </a:r>
            <a:r>
              <a:rPr kumimoji="1" lang="en-US" altLang="ja-JP" baseline="0" dirty="0" smtClean="0"/>
              <a:t> </a:t>
            </a:r>
            <a:r>
              <a:rPr kumimoji="1" lang="ja-JP" altLang="en-US" baseline="0" dirty="0" smtClean="0"/>
              <a:t>とかあって、これは正規言語ですらない、フルの</a:t>
            </a:r>
            <a:r>
              <a:rPr kumimoji="1" lang="en-US" altLang="ja-JP" baseline="0" dirty="0" smtClean="0"/>
              <a:t>PEG</a:t>
            </a:r>
            <a:r>
              <a:rPr kumimoji="1" lang="ja-JP" altLang="en-US" baseline="0" dirty="0" smtClean="0"/>
              <a:t>で書いてあるような文法なので、</a:t>
            </a:r>
            <a:endParaRPr kumimoji="1" lang="en-US" altLang="ja-JP" baseline="0" dirty="0" smtClean="0"/>
          </a:p>
          <a:p>
            <a:r>
              <a:rPr kumimoji="1" lang="en-US" altLang="ja-JP" baseline="0" dirty="0" smtClean="0"/>
              <a:t>Intersection </a:t>
            </a:r>
            <a:r>
              <a:rPr kumimoji="1" lang="ja-JP" altLang="en-US" baseline="0" dirty="0" smtClean="0"/>
              <a:t>に関して閉じていない</a:t>
            </a:r>
            <a:r>
              <a:rPr kumimoji="1" lang="en-US" altLang="ja-JP" baseline="0" dirty="0" smtClean="0"/>
              <a:t>CFG</a:t>
            </a:r>
            <a:r>
              <a:rPr kumimoji="1" lang="ja-JP" altLang="en-US" baseline="0" dirty="0" smtClean="0"/>
              <a:t>とかでは絶対出来ない芸当。</a:t>
            </a:r>
            <a:r>
              <a:rPr kumimoji="1" lang="ja-JP" altLang="en-US" baseline="0" dirty="0" err="1" smtClean="0"/>
              <a:t>なので</a:t>
            </a:r>
            <a:r>
              <a:rPr kumimoji="1" lang="ja-JP" altLang="en-US" baseline="0" dirty="0" smtClean="0"/>
              <a:t>割と意味があって</a:t>
            </a:r>
            <a:r>
              <a:rPr kumimoji="1" lang="en-US" altLang="ja-JP" baseline="0" dirty="0" smtClean="0"/>
              <a:t>PEG</a:t>
            </a:r>
            <a:r>
              <a:rPr kumimoji="1" lang="ja-JP" altLang="en-US" baseline="0" dirty="0" smtClean="0"/>
              <a:t>使ってるのかも。</a:t>
            </a:r>
            <a:endParaRPr kumimoji="1" lang="en-US" altLang="ja-JP" baseline="0" dirty="0" smtClean="0"/>
          </a:p>
          <a:p>
            <a:endParaRPr kumimoji="1" lang="en-US" altLang="ja-JP" baseline="0" dirty="0" smtClean="0"/>
          </a:p>
          <a:p>
            <a:r>
              <a:rPr kumimoji="1" lang="ja-JP" altLang="en-US" baseline="0" dirty="0" smtClean="0"/>
              <a:t>疑問： </a:t>
            </a:r>
            <a:r>
              <a:rPr kumimoji="1" lang="en-US" altLang="ja-JP" baseline="0" dirty="0" smtClean="0"/>
              <a:t>LALR</a:t>
            </a:r>
            <a:r>
              <a:rPr kumimoji="1" lang="ja-JP" altLang="en-US" baseline="0" dirty="0" smtClean="0"/>
              <a:t>パーザで普通に構文木を作ってからこういうダメなのをエラーにする、という実装ではだめだったのか？</a:t>
            </a:r>
            <a:endParaRPr kumimoji="1" lang="en-US" altLang="ja-JP" baseline="0" dirty="0" smtClean="0"/>
          </a:p>
          <a:p>
            <a:r>
              <a:rPr kumimoji="1" lang="ja-JP" altLang="en-US" baseline="0" dirty="0" smtClean="0"/>
              <a:t>→ 結構それは難しいことになりそうかも、と</a:t>
            </a:r>
            <a:r>
              <a:rPr kumimoji="1" lang="en-US" altLang="ja-JP" baseline="0" dirty="0" smtClean="0"/>
              <a:t>Fortress</a:t>
            </a:r>
            <a:r>
              <a:rPr kumimoji="1" lang="ja-JP" altLang="en-US" baseline="0" dirty="0" smtClean="0"/>
              <a:t>使いの人が言っていたような気がする。</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38</a:t>
            </a:fld>
            <a:endParaRPr kumimoji="1" lang="ja-JP"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話を戻して</a:t>
            </a:r>
            <a:r>
              <a:rPr kumimoji="1" lang="en-US" altLang="ja-JP" dirty="0" smtClean="0"/>
              <a:t>Rats!</a:t>
            </a:r>
            <a:r>
              <a:rPr kumimoji="1" lang="ja-JP" altLang="en-US" dirty="0" err="1" smtClean="0"/>
              <a:t>。</a:t>
            </a:r>
            <a:r>
              <a:rPr kumimoji="1" lang="ja-JP" altLang="en-US" dirty="0" smtClean="0"/>
              <a:t>色々と最適化した実装になってる。</a:t>
            </a:r>
            <a:endParaRPr kumimoji="1" lang="en-US" altLang="ja-JP" dirty="0" smtClean="0"/>
          </a:p>
          <a:p>
            <a:r>
              <a:rPr kumimoji="1" lang="ja-JP" altLang="en-US" dirty="0" smtClean="0"/>
              <a:t>これくらい頑張らないと</a:t>
            </a:r>
            <a:r>
              <a:rPr kumimoji="1" lang="en-US" altLang="ja-JP" dirty="0" smtClean="0"/>
              <a:t>LL</a:t>
            </a:r>
            <a:r>
              <a:rPr kumimoji="1" lang="ja-JP" altLang="en-US" dirty="0" smtClean="0"/>
              <a:t>パーザと勝負になる速度域に達しないというのは、大変なことであるなあ、という見方もある。</a:t>
            </a:r>
            <a:endParaRPr kumimoji="1" lang="en-US" altLang="ja-JP" dirty="0" smtClean="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39</a:t>
            </a:fld>
            <a:endParaRPr kumimoji="1" lang="ja-JP"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おしまい。</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40</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PEG </a:t>
            </a:r>
            <a:r>
              <a:rPr kumimoji="1" lang="ja-JP" altLang="en-US" dirty="0" smtClean="0"/>
              <a:t>の </a:t>
            </a:r>
            <a:r>
              <a:rPr kumimoji="1" lang="en-US" altLang="ja-JP" dirty="0" smtClean="0"/>
              <a:t>B / C </a:t>
            </a:r>
            <a:r>
              <a:rPr kumimoji="1" lang="ja-JP" altLang="en-US" dirty="0" smtClean="0"/>
              <a:t>は、</a:t>
            </a:r>
            <a:r>
              <a:rPr kumimoji="1" lang="en-US" altLang="ja-JP" dirty="0" smtClean="0"/>
              <a:t>B </a:t>
            </a:r>
            <a:r>
              <a:rPr kumimoji="1" lang="ja-JP" altLang="en-US" dirty="0" smtClean="0"/>
              <a:t>でマッチできるときは絶対に </a:t>
            </a:r>
            <a:r>
              <a:rPr kumimoji="1" lang="en-US" altLang="ja-JP" dirty="0" smtClean="0"/>
              <a:t>B </a:t>
            </a:r>
            <a:r>
              <a:rPr kumimoji="1" lang="ja-JP" altLang="en-US" dirty="0" smtClean="0"/>
              <a:t>を使わないといけない</a:t>
            </a:r>
            <a:endParaRPr kumimoji="1" lang="en-US" altLang="ja-JP" dirty="0" smtClean="0"/>
          </a:p>
          <a:p>
            <a:r>
              <a:rPr kumimoji="1" lang="en-US" altLang="ja-JP" dirty="0" smtClean="0"/>
              <a:t>CFG </a:t>
            </a:r>
            <a:r>
              <a:rPr kumimoji="1" lang="ja-JP" altLang="en-US" dirty="0" smtClean="0"/>
              <a:t>の </a:t>
            </a:r>
            <a:r>
              <a:rPr kumimoji="1" lang="en-US" altLang="ja-JP" dirty="0" smtClean="0"/>
              <a:t>B | C </a:t>
            </a:r>
            <a:r>
              <a:rPr kumimoji="1" lang="ja-JP" altLang="en-US" dirty="0" smtClean="0"/>
              <a:t>は、どっちでも、後ろがうまく行く方を選んでいい</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5</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PEG</a:t>
            </a:r>
            <a:r>
              <a:rPr kumimoji="1" lang="ja-JP" altLang="en-US" dirty="0" smtClean="0"/>
              <a:t>と</a:t>
            </a:r>
            <a:r>
              <a:rPr kumimoji="1" lang="en-US" altLang="ja-JP" dirty="0" smtClean="0"/>
              <a:t>CFG</a:t>
            </a:r>
            <a:r>
              <a:rPr kumimoji="1" lang="ja-JP" altLang="en-US" dirty="0" smtClean="0"/>
              <a:t>の違いを見せる例。特にいみはない。</a:t>
            </a:r>
            <a:endParaRPr kumimoji="1" lang="en-US" altLang="ja-JP" dirty="0" smtClean="0"/>
          </a:p>
          <a:p>
            <a:r>
              <a:rPr kumimoji="1" lang="en-US" altLang="ja-JP" dirty="0" smtClean="0"/>
              <a:t>- PEG </a:t>
            </a:r>
            <a:r>
              <a:rPr kumimoji="1" lang="ja-JP" altLang="en-US" dirty="0" smtClean="0"/>
              <a:t>だと </a:t>
            </a:r>
            <a:r>
              <a:rPr kumimoji="1" lang="en-US" altLang="ja-JP" dirty="0" smtClean="0"/>
              <a:t>A </a:t>
            </a:r>
            <a:r>
              <a:rPr kumimoji="1" lang="ja-JP" altLang="en-US" dirty="0" smtClean="0"/>
              <a:t>が </a:t>
            </a:r>
            <a:r>
              <a:rPr kumimoji="1" lang="en-US" altLang="ja-JP" dirty="0" smtClean="0"/>
              <a:t>greedy </a:t>
            </a:r>
            <a:r>
              <a:rPr kumimoji="1" lang="ja-JP" altLang="en-US" dirty="0" smtClean="0"/>
              <a:t>に全部喰ってしまうので、後ろの </a:t>
            </a:r>
            <a:r>
              <a:rPr kumimoji="1" lang="en-US" altLang="ja-JP" dirty="0" smtClean="0"/>
              <a:t>a b c </a:t>
            </a:r>
            <a:r>
              <a:rPr kumimoji="1" lang="ja-JP" altLang="en-US" dirty="0" smtClean="0"/>
              <a:t>のための </a:t>
            </a:r>
            <a:r>
              <a:rPr kumimoji="1" lang="en-US" altLang="ja-JP" dirty="0" smtClean="0"/>
              <a:t>a </a:t>
            </a:r>
            <a:r>
              <a:rPr kumimoji="1" lang="ja-JP" altLang="en-US" dirty="0" smtClean="0"/>
              <a:t>が残らないので</a:t>
            </a:r>
            <a:r>
              <a:rPr kumimoji="1" lang="en-US" altLang="ja-JP" dirty="0" smtClean="0"/>
              <a:t>fail</a:t>
            </a:r>
            <a:r>
              <a:rPr kumimoji="1" lang="ja-JP" altLang="en-US" dirty="0" err="1" smtClean="0"/>
              <a:t>。</a:t>
            </a:r>
            <a:endParaRPr kumimoji="1" lang="en-US" altLang="ja-JP" dirty="0" smtClean="0"/>
          </a:p>
          <a:p>
            <a:pPr>
              <a:buFontTx/>
              <a:buChar char="-"/>
            </a:pPr>
            <a:r>
              <a:rPr kumimoji="1" lang="en-US" altLang="ja-JP" dirty="0" smtClean="0"/>
              <a:t> CFG </a:t>
            </a:r>
            <a:r>
              <a:rPr kumimoji="1" lang="ja-JP" altLang="en-US" dirty="0" smtClean="0"/>
              <a:t>なら </a:t>
            </a:r>
            <a:r>
              <a:rPr kumimoji="1" lang="en-US" altLang="ja-JP" dirty="0" smtClean="0"/>
              <a:t>A </a:t>
            </a:r>
            <a:r>
              <a:rPr kumimoji="1" lang="ja-JP" altLang="en-US" dirty="0" smtClean="0"/>
              <a:t>が、後ろの </a:t>
            </a:r>
            <a:r>
              <a:rPr kumimoji="1" lang="en-US" altLang="ja-JP" dirty="0" smtClean="0"/>
              <a:t>a b c </a:t>
            </a:r>
            <a:r>
              <a:rPr kumimoji="1" lang="ja-JP" altLang="en-US" dirty="0" smtClean="0"/>
              <a:t>が上手くいくように</a:t>
            </a:r>
            <a:r>
              <a:rPr kumimoji="1" lang="en-US" altLang="ja-JP" dirty="0" smtClean="0"/>
              <a:t>2</a:t>
            </a:r>
            <a:r>
              <a:rPr kumimoji="1" lang="ja-JP" altLang="en-US" dirty="0" smtClean="0"/>
              <a:t>個だけ </a:t>
            </a:r>
            <a:r>
              <a:rPr kumimoji="1" lang="en-US" altLang="ja-JP" dirty="0" smtClean="0"/>
              <a:t>“</a:t>
            </a:r>
            <a:r>
              <a:rPr kumimoji="1" lang="en-US" altLang="ja-JP" dirty="0" err="1" smtClean="0"/>
              <a:t>aa</a:t>
            </a:r>
            <a:r>
              <a:rPr kumimoji="1" lang="en-US" altLang="ja-JP" dirty="0" smtClean="0"/>
              <a:t>” </a:t>
            </a:r>
            <a:r>
              <a:rPr kumimoji="1" lang="ja-JP" altLang="en-US" dirty="0" smtClean="0"/>
              <a:t>喰うという挙動をしていいので</a:t>
            </a:r>
            <a:r>
              <a:rPr kumimoji="1" lang="en-US" altLang="ja-JP" dirty="0" smtClean="0"/>
              <a:t>success</a:t>
            </a:r>
            <a:r>
              <a:rPr kumimoji="1" lang="ja-JP" altLang="en-US" dirty="0" err="1" smtClean="0"/>
              <a:t>。</a:t>
            </a:r>
            <a:endParaRPr kumimoji="1" lang="en-US" altLang="ja-JP" dirty="0" smtClean="0"/>
          </a:p>
          <a:p>
            <a:pPr>
              <a:buFontTx/>
              <a:buChar char="-"/>
            </a:pPr>
            <a:endParaRPr kumimoji="1" lang="en-US" altLang="ja-JP" dirty="0" smtClean="0"/>
          </a:p>
          <a:p>
            <a:pPr>
              <a:buFontTx/>
              <a:buChar char="-"/>
            </a:pPr>
            <a:endParaRPr kumimoji="1" lang="en-US" altLang="ja-JP" dirty="0" smtClean="0"/>
          </a:p>
          <a:p>
            <a:pPr>
              <a:buFontTx/>
              <a:buNone/>
            </a:pPr>
            <a:r>
              <a:rPr kumimoji="1" lang="ja-JP" altLang="en-US" dirty="0" smtClean="0"/>
              <a:t>「バックトラックする論理型言語でいうと、</a:t>
            </a:r>
            <a:r>
              <a:rPr kumimoji="1" lang="en-US" altLang="ja-JP" dirty="0" smtClean="0"/>
              <a:t>e1/e2 </a:t>
            </a:r>
            <a:r>
              <a:rPr kumimoji="1" lang="ja-JP" altLang="en-US" dirty="0" smtClean="0"/>
              <a:t>のあとには常にカットが入ってる状態、と思えばいいか？」</a:t>
            </a:r>
            <a:endParaRPr kumimoji="1" lang="en-US" altLang="ja-JP" dirty="0" smtClean="0"/>
          </a:p>
          <a:p>
            <a:pPr>
              <a:buFontTx/>
              <a:buNone/>
            </a:pPr>
            <a:r>
              <a:rPr kumimoji="1" lang="ja-JP" altLang="en-US" dirty="0" smtClean="0"/>
              <a:t>という質問があったけれど、それでいいと思います。</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6</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実用的な例で。</a:t>
            </a:r>
            <a:endParaRPr kumimoji="1" lang="en-US" altLang="ja-JP" dirty="0" smtClean="0"/>
          </a:p>
          <a:p>
            <a:r>
              <a:rPr kumimoji="1" lang="en-US" altLang="ja-JP" dirty="0" smtClean="0"/>
              <a:t>- CFG</a:t>
            </a:r>
            <a:r>
              <a:rPr kumimoji="1" lang="ja-JP" altLang="en-US" dirty="0" smtClean="0"/>
              <a:t>の「どっちもマッチする場合はどっちでもいい」ルールだと、</a:t>
            </a:r>
            <a:r>
              <a:rPr kumimoji="1" lang="en-US" altLang="ja-JP" dirty="0" smtClean="0"/>
              <a:t>C</a:t>
            </a:r>
            <a:r>
              <a:rPr kumimoji="1" lang="ja-JP" altLang="en-US" dirty="0" smtClean="0"/>
              <a:t>とか</a:t>
            </a:r>
            <a:r>
              <a:rPr kumimoji="1" lang="en-US" altLang="ja-JP" dirty="0" smtClean="0"/>
              <a:t>Java</a:t>
            </a:r>
            <a:r>
              <a:rPr kumimoji="1" lang="ja-JP" altLang="en-US" dirty="0" smtClean="0"/>
              <a:t>のぶらさがり</a:t>
            </a:r>
            <a:r>
              <a:rPr kumimoji="1" lang="en-US" altLang="ja-JP" dirty="0" smtClean="0"/>
              <a:t>else</a:t>
            </a:r>
            <a:r>
              <a:rPr kumimoji="1" lang="ja-JP" altLang="en-US" dirty="0" smtClean="0"/>
              <a:t>が素直に表現できない</a:t>
            </a:r>
            <a:endParaRPr kumimoji="1" lang="en-US" altLang="ja-JP" dirty="0" smtClean="0"/>
          </a:p>
          <a:p>
            <a:r>
              <a:rPr kumimoji="1" lang="en-US" altLang="ja-JP" dirty="0" smtClean="0"/>
              <a:t>- PEG</a:t>
            </a:r>
            <a:r>
              <a:rPr kumimoji="1" lang="ja-JP" altLang="en-US" dirty="0" smtClean="0"/>
              <a:t>だと「どっちもマッチするなら先を優先」ルールだと、表現できる</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7</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フォーマルな定義</a:t>
            </a:r>
            <a:endParaRPr kumimoji="1" lang="en-US" altLang="ja-JP" dirty="0" smtClean="0"/>
          </a:p>
          <a:p>
            <a:r>
              <a:rPr kumimoji="1" lang="en-US" altLang="ja-JP" dirty="0" smtClean="0"/>
              <a:t>- </a:t>
            </a:r>
            <a:r>
              <a:rPr kumimoji="1" lang="ja-JP" altLang="en-US" dirty="0" smtClean="0"/>
              <a:t>あとで </a:t>
            </a:r>
            <a:r>
              <a:rPr kumimoji="1" lang="en-US" altLang="ja-JP" dirty="0" smtClean="0"/>
              <a:t>predicate-free </a:t>
            </a:r>
            <a:r>
              <a:rPr kumimoji="1" lang="ja-JP" altLang="en-US" dirty="0" smtClean="0"/>
              <a:t>じゃない、フルパワーの</a:t>
            </a:r>
            <a:r>
              <a:rPr kumimoji="1" lang="en-US" altLang="ja-JP" dirty="0" smtClean="0"/>
              <a:t>PEG</a:t>
            </a:r>
            <a:r>
              <a:rPr kumimoji="1" lang="ja-JP" altLang="en-US" dirty="0" smtClean="0"/>
              <a:t>を定義します</a:t>
            </a:r>
            <a:endParaRPr kumimoji="1" lang="en-US" altLang="ja-JP" dirty="0" smtClean="0"/>
          </a:p>
          <a:p>
            <a:r>
              <a:rPr kumimoji="1" lang="en-US" altLang="ja-JP" dirty="0" smtClean="0"/>
              <a:t>- </a:t>
            </a:r>
            <a:r>
              <a:rPr kumimoji="1" lang="ja-JP" altLang="en-US" dirty="0" smtClean="0"/>
              <a:t>左再帰のない</a:t>
            </a:r>
            <a:r>
              <a:rPr kumimoji="1" lang="en-US" altLang="ja-JP" dirty="0" smtClean="0"/>
              <a:t>PEG</a:t>
            </a:r>
            <a:r>
              <a:rPr kumimoji="1" lang="ja-JP" altLang="en-US" dirty="0" smtClean="0"/>
              <a:t>を特に </a:t>
            </a:r>
            <a:r>
              <a:rPr kumimoji="1" lang="en-US" altLang="ja-JP" dirty="0" smtClean="0"/>
              <a:t>well-formed PEG </a:t>
            </a:r>
            <a:r>
              <a:rPr kumimoji="1" lang="ja-JP" altLang="en-US" dirty="0" smtClean="0"/>
              <a:t>と呼んだりもする</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8</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Parse</a:t>
            </a:r>
            <a:r>
              <a:rPr kumimoji="1" lang="ja-JP" altLang="en-US" dirty="0" smtClean="0"/>
              <a:t>してみて、うまく</a:t>
            </a:r>
            <a:r>
              <a:rPr kumimoji="1" lang="en-US" altLang="ja-JP" dirty="0" smtClean="0"/>
              <a:t>parse</a:t>
            </a:r>
            <a:r>
              <a:rPr kumimoji="1" lang="ja-JP" altLang="en-US" dirty="0" smtClean="0"/>
              <a:t>できたら残りの文字列を返す、</a:t>
            </a:r>
            <a:r>
              <a:rPr kumimoji="1" lang="en-US" altLang="ja-JP" dirty="0" smtClean="0"/>
              <a:t>parse</a:t>
            </a:r>
            <a:r>
              <a:rPr kumimoji="1" lang="ja-JP" altLang="en-US" dirty="0" smtClean="0"/>
              <a:t>できなければエラー値</a:t>
            </a:r>
            <a:r>
              <a:rPr kumimoji="1" lang="en-US" altLang="ja-JP" dirty="0" smtClean="0"/>
              <a:t>(Nothing, None, null)</a:t>
            </a:r>
            <a:r>
              <a:rPr kumimoji="1" lang="ja-JP" altLang="en-US" dirty="0" smtClean="0"/>
              <a:t>を返す、というのが</a:t>
            </a:r>
            <a:r>
              <a:rPr kumimoji="1" lang="en-US" altLang="ja-JP" dirty="0" smtClean="0"/>
              <a:t>PEG</a:t>
            </a:r>
            <a:r>
              <a:rPr kumimoji="1" lang="ja-JP" altLang="en-US" dirty="0" smtClean="0"/>
              <a:t>の式の意味。</a:t>
            </a:r>
          </a:p>
          <a:p>
            <a:endParaRPr kumimoji="1" lang="en-US" altLang="ja-JP" dirty="0" smtClean="0"/>
          </a:p>
          <a:p>
            <a:r>
              <a:rPr kumimoji="1" lang="en-US" altLang="ja-JP" dirty="0" smtClean="0"/>
              <a:t>Haskell </a:t>
            </a:r>
            <a:r>
              <a:rPr kumimoji="1" lang="ja-JP" altLang="en-US" dirty="0" smtClean="0"/>
              <a:t>のコードが読めることを前提とした説明。</a:t>
            </a:r>
            <a:endParaRPr kumimoji="1" lang="en-US" altLang="ja-JP" dirty="0" smtClean="0"/>
          </a:p>
          <a:p>
            <a:r>
              <a:rPr kumimoji="1" lang="en-US" altLang="ja-JP" dirty="0" smtClean="0"/>
              <a:t>- </a:t>
            </a:r>
            <a:r>
              <a:rPr kumimoji="1" lang="en-US" altLang="ja-JP" dirty="0" err="1" smtClean="0"/>
              <a:t>OCaml</a:t>
            </a:r>
            <a:r>
              <a:rPr kumimoji="1" lang="en-US" altLang="ja-JP" dirty="0" smtClean="0"/>
              <a:t> </a:t>
            </a:r>
            <a:r>
              <a:rPr kumimoji="1" lang="ja-JP" altLang="en-US" dirty="0" smtClean="0"/>
              <a:t>な人は </a:t>
            </a:r>
            <a:r>
              <a:rPr kumimoji="1" lang="en-US" altLang="ja-JP" dirty="0" smtClean="0"/>
              <a:t>Maybe x</a:t>
            </a:r>
            <a:r>
              <a:rPr kumimoji="1" lang="en-US" altLang="ja-JP" baseline="0" dirty="0" smtClean="0"/>
              <a:t> </a:t>
            </a:r>
            <a:r>
              <a:rPr kumimoji="1" lang="ja-JP" altLang="en-US" dirty="0" smtClean="0"/>
              <a:t>→ </a:t>
            </a:r>
            <a:r>
              <a:rPr kumimoji="1" lang="en-US" altLang="ja-JP" dirty="0" smtClean="0"/>
              <a:t>x option</a:t>
            </a:r>
            <a:r>
              <a:rPr kumimoji="1" lang="ja-JP" altLang="en-US" dirty="0" err="1" smtClean="0"/>
              <a:t>、</a:t>
            </a:r>
            <a:r>
              <a:rPr kumimoji="1" lang="en-US" altLang="ja-JP" dirty="0" smtClean="0"/>
              <a:t>Just x</a:t>
            </a:r>
            <a:r>
              <a:rPr kumimoji="1" lang="ja-JP" altLang="en-US" dirty="0" smtClean="0"/>
              <a:t>→</a:t>
            </a:r>
            <a:r>
              <a:rPr kumimoji="1" lang="en-US" altLang="ja-JP" dirty="0" smtClean="0"/>
              <a:t>Some x</a:t>
            </a:r>
            <a:r>
              <a:rPr kumimoji="1" lang="ja-JP" altLang="en-US" dirty="0" err="1" smtClean="0"/>
              <a:t>、</a:t>
            </a:r>
            <a:r>
              <a:rPr kumimoji="1" lang="en-US" altLang="ja-JP" dirty="0" smtClean="0"/>
              <a:t>Nothing</a:t>
            </a:r>
            <a:r>
              <a:rPr kumimoji="1" lang="ja-JP" altLang="en-US" dirty="0" smtClean="0"/>
              <a:t>→</a:t>
            </a:r>
            <a:r>
              <a:rPr kumimoji="1" lang="en-US" altLang="ja-JP" dirty="0" smtClean="0"/>
              <a:t>None </a:t>
            </a:r>
            <a:r>
              <a:rPr kumimoji="1" lang="ja-JP" altLang="en-US" dirty="0" smtClean="0"/>
              <a:t>と読み替えるべし</a:t>
            </a:r>
            <a:endParaRPr kumimoji="1" lang="en-US" altLang="ja-JP" dirty="0" smtClean="0"/>
          </a:p>
          <a:p>
            <a:pPr>
              <a:buFontTx/>
              <a:buChar char="-"/>
            </a:pPr>
            <a:r>
              <a:rPr kumimoji="1" lang="en-US" altLang="ja-JP" dirty="0" smtClean="0"/>
              <a:t> Java/C#</a:t>
            </a:r>
            <a:r>
              <a:rPr kumimoji="1" lang="ja-JP" altLang="en-US" dirty="0" smtClean="0"/>
              <a:t>な人は、</a:t>
            </a:r>
            <a:r>
              <a:rPr kumimoji="1" lang="en-US" altLang="ja-JP" dirty="0" smtClean="0"/>
              <a:t>Maybe x</a:t>
            </a:r>
            <a:r>
              <a:rPr kumimoji="1" lang="ja-JP" altLang="en-US" dirty="0" smtClean="0"/>
              <a:t>→</a:t>
            </a:r>
            <a:r>
              <a:rPr kumimoji="1" lang="en-US" altLang="ja-JP" dirty="0" smtClean="0"/>
              <a:t>x</a:t>
            </a:r>
            <a:r>
              <a:rPr kumimoji="1" lang="ja-JP" altLang="en-US" dirty="0" err="1" smtClean="0"/>
              <a:t>、</a:t>
            </a:r>
            <a:r>
              <a:rPr kumimoji="1" lang="en-US" altLang="ja-JP" dirty="0" smtClean="0"/>
              <a:t>Just x </a:t>
            </a:r>
            <a:r>
              <a:rPr kumimoji="1" lang="ja-JP" altLang="en-US" dirty="0" smtClean="0"/>
              <a:t>→ </a:t>
            </a:r>
            <a:r>
              <a:rPr kumimoji="1" lang="en-US" altLang="ja-JP" dirty="0" smtClean="0"/>
              <a:t>x</a:t>
            </a:r>
            <a:r>
              <a:rPr kumimoji="1" lang="ja-JP" altLang="en-US" dirty="0" err="1" smtClean="0"/>
              <a:t>、</a:t>
            </a:r>
            <a:r>
              <a:rPr kumimoji="1" lang="en-US" altLang="ja-JP" dirty="0" smtClean="0"/>
              <a:t>Nothing</a:t>
            </a:r>
            <a:r>
              <a:rPr kumimoji="1" lang="ja-JP" altLang="en-US" dirty="0" smtClean="0"/>
              <a:t>→</a:t>
            </a:r>
            <a:r>
              <a:rPr kumimoji="1" lang="en-US" altLang="ja-JP" dirty="0" smtClean="0"/>
              <a:t>null </a:t>
            </a:r>
            <a:r>
              <a:rPr kumimoji="1" lang="ja-JP" altLang="en-US" dirty="0" smtClean="0"/>
              <a:t>と読み替えるべし</a:t>
            </a:r>
            <a:endParaRPr kumimoji="1" lang="en-US" altLang="ja-JP" dirty="0" smtClean="0"/>
          </a:p>
          <a:p>
            <a:pPr>
              <a:buFontTx/>
              <a:buChar char="-"/>
            </a:pPr>
            <a:r>
              <a:rPr kumimoji="1" lang="en-US" altLang="ja-JP" baseline="0" dirty="0" smtClean="0"/>
              <a:t> </a:t>
            </a:r>
            <a:r>
              <a:rPr kumimoji="1" lang="ja-JP" altLang="en-US" baseline="0" dirty="0" smtClean="0"/>
              <a:t>モナド大好き人間はモナドで書き直すと大変綺麗になるので、読者への宿題とします</a:t>
            </a:r>
            <a:endParaRPr kumimoji="1" lang="en-US" altLang="ja-JP" baseline="0" dirty="0" smtClean="0"/>
          </a:p>
          <a:p>
            <a:pPr>
              <a:buFontTx/>
              <a:buChar char="-"/>
            </a:pPr>
            <a:r>
              <a:rPr kumimoji="1" lang="en-US" altLang="ja-JP" baseline="0" dirty="0" smtClean="0"/>
              <a:t> Maybe</a:t>
            </a:r>
            <a:r>
              <a:rPr kumimoji="1" lang="ja-JP" altLang="en-US" baseline="0" dirty="0" smtClean="0"/>
              <a:t>モナドで書いたあとそれをリストモナドにしてみるとそれも面白いのでやってみるべし</a:t>
            </a:r>
            <a:endParaRPr kumimoji="1" lang="en-US" altLang="ja-JP" dirty="0" smtClean="0"/>
          </a:p>
          <a:p>
            <a:endParaRPr kumimoji="1" lang="en-US" altLang="ja-JP" dirty="0" smtClean="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9</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例。</a:t>
            </a:r>
            <a:endParaRPr kumimoji="1" lang="ja-JP" altLang="en-US" dirty="0"/>
          </a:p>
        </p:txBody>
      </p:sp>
      <p:sp>
        <p:nvSpPr>
          <p:cNvPr id="4" name="スライド番号プレースホルダ 3"/>
          <p:cNvSpPr>
            <a:spLocks noGrp="1"/>
          </p:cNvSpPr>
          <p:nvPr>
            <p:ph type="sldNum" sz="quarter" idx="10"/>
          </p:nvPr>
        </p:nvSpPr>
        <p:spPr/>
        <p:txBody>
          <a:bodyPr/>
          <a:lstStyle/>
          <a:p>
            <a:fld id="{DBEBA60D-2932-4403-8C19-10605F1E098A}" type="slidenum">
              <a:rPr kumimoji="1" lang="ja-JP" altLang="en-US" smtClean="0"/>
              <a:pPr/>
              <a:t>10</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2291" name="Rectangle 3"/>
          <p:cNvSpPr>
            <a:spLocks noGrp="1" noChangeArrowheads="1"/>
          </p:cNvSpPr>
          <p:nvPr>
            <p:ph type="ctrTitle"/>
          </p:nvPr>
        </p:nvSpPr>
        <p:spPr>
          <a:xfrm>
            <a:off x="451339" y="1268413"/>
            <a:ext cx="8241323" cy="1441450"/>
          </a:xfrm>
        </p:spPr>
        <p:txBody>
          <a:bodyPr/>
          <a:lstStyle>
            <a:lvl1pPr>
              <a:defRPr>
                <a:solidFill>
                  <a:srgbClr val="587E3E"/>
                </a:solidFill>
              </a:defRPr>
            </a:lvl1pPr>
          </a:lstStyle>
          <a:p>
            <a:r>
              <a:rPr lang="ja-JP" altLang="en-US" smtClean="0"/>
              <a:t>マスタ タイトルの書式設定</a:t>
            </a:r>
            <a:endParaRPr lang="ja-JP" altLang="en-US"/>
          </a:p>
        </p:txBody>
      </p:sp>
      <p:sp>
        <p:nvSpPr>
          <p:cNvPr id="12292" name="Rectangle 4"/>
          <p:cNvSpPr>
            <a:spLocks noGrp="1" noChangeArrowheads="1"/>
          </p:cNvSpPr>
          <p:nvPr>
            <p:ph type="subTitle" idx="1"/>
          </p:nvPr>
        </p:nvSpPr>
        <p:spPr>
          <a:xfrm>
            <a:off x="451339" y="3213103"/>
            <a:ext cx="8241323" cy="1871663"/>
          </a:xfrm>
        </p:spPr>
        <p:txBody>
          <a:bodyPr/>
          <a:lstStyle>
            <a:lvl1pPr marL="0" indent="0" algn="ctr">
              <a:buFontTx/>
              <a:buNone/>
              <a:defRPr/>
            </a:lvl1pPr>
          </a:lstStyle>
          <a:p>
            <a:r>
              <a:rPr lang="ja-JP" altLang="en-US" smtClean="0"/>
              <a:t>マスタ サブタイトルの書式設定</a:t>
            </a:r>
            <a:endParaRPr lang="ja-JP" altLang="en-US"/>
          </a:p>
        </p:txBody>
      </p:sp>
      <p:sp>
        <p:nvSpPr>
          <p:cNvPr id="12293" name="Rectangle 5"/>
          <p:cNvSpPr>
            <a:spLocks noGrp="1" noChangeArrowheads="1"/>
          </p:cNvSpPr>
          <p:nvPr>
            <p:ph type="dt" sz="half" idx="2"/>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12294" name="Rectangle 6"/>
          <p:cNvSpPr>
            <a:spLocks noGrp="1" noChangeArrowheads="1"/>
          </p:cNvSpPr>
          <p:nvPr>
            <p:ph type="ftr" sz="quarter" idx="3"/>
          </p:nvPr>
        </p:nvSpPr>
        <p:spPr>
          <a:xfrm>
            <a:off x="2976197" y="6245225"/>
            <a:ext cx="3323492" cy="476250"/>
          </a:xfrm>
        </p:spPr>
        <p:txBody>
          <a:bodyPr/>
          <a:lstStyle>
            <a:lvl1pPr>
              <a:defRPr/>
            </a:lvl1pPr>
          </a:lstStyle>
          <a:p>
            <a:endParaRPr kumimoji="1" lang="ja-JP" altLang="en-US"/>
          </a:p>
        </p:txBody>
      </p:sp>
      <p:sp>
        <p:nvSpPr>
          <p:cNvPr id="12295" name="Rectangle 7"/>
          <p:cNvSpPr>
            <a:spLocks noGrp="1" noChangeArrowheads="1"/>
          </p:cNvSpPr>
          <p:nvPr>
            <p:ph type="sldNum" sz="quarter" idx="4"/>
          </p:nvPr>
        </p:nvSpPr>
        <p:spPr>
          <a:xfrm>
            <a:off x="6765681" y="6245225"/>
            <a:ext cx="1926980" cy="476250"/>
          </a:xfr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66389" y="490541"/>
            <a:ext cx="1994388" cy="56356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83225" y="490541"/>
            <a:ext cx="5842489" cy="56356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2291" name="Rectangle 3"/>
          <p:cNvSpPr>
            <a:spLocks noGrp="1" noChangeArrowheads="1"/>
          </p:cNvSpPr>
          <p:nvPr>
            <p:ph type="ctrTitle"/>
          </p:nvPr>
        </p:nvSpPr>
        <p:spPr>
          <a:xfrm>
            <a:off x="583225" y="549275"/>
            <a:ext cx="7910146" cy="1441450"/>
          </a:xfrm>
        </p:spPr>
        <p:txBody>
          <a:bodyPr/>
          <a:lstStyle>
            <a:lvl1pPr>
              <a:defRPr sz="4000"/>
            </a:lvl1pPr>
          </a:lstStyle>
          <a:p>
            <a:r>
              <a:rPr lang="ja-JP" altLang="en-US" smtClean="0"/>
              <a:t>マスタ タイトルの書式設定</a:t>
            </a:r>
            <a:endParaRPr lang="ja-JP" altLang="en-US"/>
          </a:p>
        </p:txBody>
      </p:sp>
      <p:sp>
        <p:nvSpPr>
          <p:cNvPr id="12292" name="Rectangle 4"/>
          <p:cNvSpPr>
            <a:spLocks noGrp="1" noChangeArrowheads="1"/>
          </p:cNvSpPr>
          <p:nvPr>
            <p:ph type="subTitle" idx="1"/>
          </p:nvPr>
        </p:nvSpPr>
        <p:spPr>
          <a:xfrm>
            <a:off x="583225" y="2636838"/>
            <a:ext cx="7910146" cy="3097212"/>
          </a:xfrm>
        </p:spPr>
        <p:txBody>
          <a:bodyPr/>
          <a:lstStyle>
            <a:lvl1pPr marL="0" indent="0">
              <a:buFontTx/>
              <a:buNone/>
              <a:defRPr/>
            </a:lvl1pPr>
          </a:lstStyle>
          <a:p>
            <a:r>
              <a:rPr lang="ja-JP" altLang="en-US" smtClean="0"/>
              <a:t>マスタ サブタイトルの書式設定</a:t>
            </a:r>
            <a:endParaRPr lang="ja-JP" altLang="en-US"/>
          </a:p>
        </p:txBody>
      </p:sp>
      <p:sp>
        <p:nvSpPr>
          <p:cNvPr id="12293" name="Rectangle 5"/>
          <p:cNvSpPr>
            <a:spLocks noGrp="1" noChangeArrowheads="1"/>
          </p:cNvSpPr>
          <p:nvPr>
            <p:ph type="dt" sz="half" idx="2"/>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12294" name="Rectangle 6"/>
          <p:cNvSpPr>
            <a:spLocks noGrp="1" noChangeArrowheads="1"/>
          </p:cNvSpPr>
          <p:nvPr>
            <p:ph type="ftr" sz="quarter" idx="3"/>
          </p:nvPr>
        </p:nvSpPr>
        <p:spPr/>
        <p:txBody>
          <a:bodyPr/>
          <a:lstStyle>
            <a:lvl1pPr>
              <a:defRPr/>
            </a:lvl1pPr>
          </a:lstStyle>
          <a:p>
            <a:endParaRPr kumimoji="1" lang="ja-JP" altLang="en-US"/>
          </a:p>
        </p:txBody>
      </p:sp>
      <p:sp>
        <p:nvSpPr>
          <p:cNvPr id="12295" name="Rectangle 7"/>
          <p:cNvSpPr>
            <a:spLocks noGrp="1" noChangeArrowheads="1"/>
          </p:cNvSpPr>
          <p:nvPr>
            <p:ph type="sldNum" sz="quarter" idx="4"/>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3"/>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1" y="1700213"/>
            <a:ext cx="3150577"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748455" y="1700213"/>
            <a:ext cx="3150577"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271"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271"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8" name="フッター プレースホルダ 7"/>
          <p:cNvSpPr>
            <a:spLocks noGrp="1"/>
          </p:cNvSpPr>
          <p:nvPr>
            <p:ph type="ftr" sz="quarter" idx="11"/>
          </p:nvPr>
        </p:nvSpPr>
        <p:spPr/>
        <p:txBody>
          <a:bodyPr/>
          <a:lstStyle>
            <a:lvl1pPr>
              <a:defRPr/>
            </a:lvl1pPr>
          </a:lstStyle>
          <a:p>
            <a:endParaRPr kumimoji="1" lang="ja-JP" altLang="en-US"/>
          </a:p>
        </p:txBody>
      </p:sp>
      <p:sp>
        <p:nvSpPr>
          <p:cNvPr id="9" name="スライド番号プレースホルダ 8"/>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4" name="フッター プレースホルダ 3"/>
          <p:cNvSpPr>
            <a:spLocks noGrp="1"/>
          </p:cNvSpPr>
          <p:nvPr>
            <p:ph type="ftr" sz="quarter" idx="11"/>
          </p:nvPr>
        </p:nvSpPr>
        <p:spPr/>
        <p:txBody>
          <a:bodyPr/>
          <a:lstStyle>
            <a:lvl1pPr>
              <a:defRPr/>
            </a:lvl1pPr>
          </a:lstStyle>
          <a:p>
            <a:endParaRPr kumimoji="1" lang="ja-JP" altLang="en-US"/>
          </a:p>
        </p:txBody>
      </p:sp>
      <p:sp>
        <p:nvSpPr>
          <p:cNvPr id="5" name="スライド番号プレースホルダ 4"/>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3" name="フッター プレースホルダ 2"/>
          <p:cNvSpPr>
            <a:spLocks noGrp="1"/>
          </p:cNvSpPr>
          <p:nvPr>
            <p:ph type="ftr" sz="quarter" idx="11"/>
          </p:nvPr>
        </p:nvSpPr>
        <p:spPr/>
        <p:txBody>
          <a:bodyPr/>
          <a:lstStyle>
            <a:lvl1pPr>
              <a:defRPr/>
            </a:lvl1pPr>
          </a:lstStyle>
          <a:p>
            <a:endParaRPr kumimoji="1" lang="ja-JP" altLang="en-US"/>
          </a:p>
        </p:txBody>
      </p:sp>
      <p:sp>
        <p:nvSpPr>
          <p:cNvPr id="4" name="スライド番号プレースホルダ 3"/>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435"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538" y="273053"/>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1" y="1435103"/>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88575" y="274641"/>
            <a:ext cx="1610457"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1" y="274641"/>
            <a:ext cx="4690697"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2291" name="Rectangle 3"/>
          <p:cNvSpPr>
            <a:spLocks noGrp="1" noChangeArrowheads="1"/>
          </p:cNvSpPr>
          <p:nvPr>
            <p:ph type="ctrTitle"/>
          </p:nvPr>
        </p:nvSpPr>
        <p:spPr>
          <a:xfrm>
            <a:off x="583224" y="549275"/>
            <a:ext cx="7910146" cy="1441450"/>
          </a:xfrm>
        </p:spPr>
        <p:txBody>
          <a:bodyPr/>
          <a:lstStyle>
            <a:lvl1pPr>
              <a:defRPr sz="4000"/>
            </a:lvl1pPr>
          </a:lstStyle>
          <a:p>
            <a:r>
              <a:rPr lang="ja-JP" altLang="en-US" smtClean="0"/>
              <a:t>マスタ タイトルの書式設定</a:t>
            </a:r>
            <a:endParaRPr lang="ja-JP" altLang="en-US"/>
          </a:p>
        </p:txBody>
      </p:sp>
      <p:sp>
        <p:nvSpPr>
          <p:cNvPr id="12292" name="Rectangle 4"/>
          <p:cNvSpPr>
            <a:spLocks noGrp="1" noChangeArrowheads="1"/>
          </p:cNvSpPr>
          <p:nvPr>
            <p:ph type="subTitle" idx="1"/>
          </p:nvPr>
        </p:nvSpPr>
        <p:spPr>
          <a:xfrm>
            <a:off x="583224" y="2636838"/>
            <a:ext cx="7910146" cy="3097212"/>
          </a:xfrm>
        </p:spPr>
        <p:txBody>
          <a:bodyPr/>
          <a:lstStyle>
            <a:lvl1pPr marL="0" indent="0">
              <a:buFontTx/>
              <a:buNone/>
              <a:defRPr/>
            </a:lvl1pPr>
          </a:lstStyle>
          <a:p>
            <a:r>
              <a:rPr lang="ja-JP" altLang="en-US" smtClean="0"/>
              <a:t>マスタ サブタイトルの書式設定</a:t>
            </a:r>
            <a:endParaRPr lang="ja-JP" altLang="en-US"/>
          </a:p>
        </p:txBody>
      </p:sp>
      <p:sp>
        <p:nvSpPr>
          <p:cNvPr id="12293" name="Rectangle 5"/>
          <p:cNvSpPr>
            <a:spLocks noGrp="1" noChangeArrowheads="1"/>
          </p:cNvSpPr>
          <p:nvPr>
            <p:ph type="dt" sz="half" idx="2"/>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12294" name="Rectangle 6"/>
          <p:cNvSpPr>
            <a:spLocks noGrp="1" noChangeArrowheads="1"/>
          </p:cNvSpPr>
          <p:nvPr>
            <p:ph type="ftr" sz="quarter" idx="3"/>
          </p:nvPr>
        </p:nvSpPr>
        <p:spPr/>
        <p:txBody>
          <a:bodyPr/>
          <a:lstStyle>
            <a:lvl1pPr>
              <a:defRPr/>
            </a:lvl1pPr>
          </a:lstStyle>
          <a:p>
            <a:endParaRPr kumimoji="1" lang="ja-JP" altLang="en-US"/>
          </a:p>
        </p:txBody>
      </p:sp>
      <p:sp>
        <p:nvSpPr>
          <p:cNvPr id="12295" name="Rectangle 7"/>
          <p:cNvSpPr>
            <a:spLocks noGrp="1" noChangeArrowheads="1"/>
          </p:cNvSpPr>
          <p:nvPr>
            <p:ph type="sldNum" sz="quarter" idx="4"/>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1"/>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700213"/>
            <a:ext cx="3150577"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748454" y="1700213"/>
            <a:ext cx="3150577"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270"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270"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8" name="フッター プレースホルダ 7"/>
          <p:cNvSpPr>
            <a:spLocks noGrp="1"/>
          </p:cNvSpPr>
          <p:nvPr>
            <p:ph type="ftr" sz="quarter" idx="11"/>
          </p:nvPr>
        </p:nvSpPr>
        <p:spPr/>
        <p:txBody>
          <a:bodyPr/>
          <a:lstStyle>
            <a:lvl1pPr>
              <a:defRPr/>
            </a:lvl1pPr>
          </a:lstStyle>
          <a:p>
            <a:endParaRPr kumimoji="1" lang="ja-JP" altLang="en-US"/>
          </a:p>
        </p:txBody>
      </p:sp>
      <p:sp>
        <p:nvSpPr>
          <p:cNvPr id="9" name="スライド番号プレースホルダ 8"/>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4" name="フッター プレースホルダ 3"/>
          <p:cNvSpPr>
            <a:spLocks noGrp="1"/>
          </p:cNvSpPr>
          <p:nvPr>
            <p:ph type="ftr" sz="quarter" idx="11"/>
          </p:nvPr>
        </p:nvSpPr>
        <p:spPr/>
        <p:txBody>
          <a:bodyPr/>
          <a:lstStyle>
            <a:lvl1pPr>
              <a:defRPr/>
            </a:lvl1pPr>
          </a:lstStyle>
          <a:p>
            <a:endParaRPr kumimoji="1" lang="ja-JP" altLang="en-US"/>
          </a:p>
        </p:txBody>
      </p:sp>
      <p:sp>
        <p:nvSpPr>
          <p:cNvPr id="5" name="スライド番号プレースホルダ 4"/>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3" name="フッター プレースホルダ 2"/>
          <p:cNvSpPr>
            <a:spLocks noGrp="1"/>
          </p:cNvSpPr>
          <p:nvPr>
            <p:ph type="ftr" sz="quarter" idx="11"/>
          </p:nvPr>
        </p:nvSpPr>
        <p:spPr/>
        <p:txBody>
          <a:bodyPr/>
          <a:lstStyle>
            <a:lvl1pPr>
              <a:defRPr/>
            </a:lvl1pPr>
          </a:lstStyle>
          <a:p>
            <a:endParaRPr kumimoji="1" lang="ja-JP" altLang="en-US"/>
          </a:p>
        </p:txBody>
      </p:sp>
      <p:sp>
        <p:nvSpPr>
          <p:cNvPr id="4" name="スライド番号プレースホルダ 3"/>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3"/>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435"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538" y="273051"/>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1"/>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88574" y="274639"/>
            <a:ext cx="1610457"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9"/>
            <a:ext cx="4690697"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a:xfrm>
            <a:off x="6400800" y="6355080"/>
            <a:ext cx="2286000" cy="365760"/>
          </a:xfrm>
          <a:prstGeom prst="rect">
            <a:avLst/>
          </a:prstGeom>
        </p:spPr>
        <p:txBody>
          <a:bodyPr/>
          <a:lstStyle>
            <a:lvl1pPr>
              <a:defRPr sz="1400"/>
            </a:lvl1pPr>
          </a:lstStyle>
          <a:p>
            <a:fld id="{E90ED720-0104-4369-84BC-D37694168613}" type="datetimeFigureOut">
              <a:rPr kumimoji="1" lang="ja-JP" altLang="en-US" smtClean="0"/>
              <a:pPr/>
              <a:t>2009/10/27</a:t>
            </a:fld>
            <a:endParaRPr kumimoji="1" lang="ja-JP" altLang="en-US"/>
          </a:p>
        </p:txBody>
      </p:sp>
      <p:sp>
        <p:nvSpPr>
          <p:cNvPr id="17" name="フッター プレースホルダ 16"/>
          <p:cNvSpPr>
            <a:spLocks noGrp="1"/>
          </p:cNvSpPr>
          <p:nvPr>
            <p:ph type="ftr" sz="quarter" idx="11"/>
          </p:nvPr>
        </p:nvSpPr>
        <p:spPr>
          <a:xfrm>
            <a:off x="2898648" y="6355080"/>
            <a:ext cx="3474720" cy="365760"/>
          </a:xfrm>
          <a:prstGeom prst="rect">
            <a:avLst/>
          </a:prstGeom>
        </p:spPr>
        <p:txBody>
          <a:bodyPr/>
          <a:lstStyle/>
          <a:p>
            <a:endParaRPr kumimoji="1" lang="ja-JP" altLang="en-US"/>
          </a:p>
        </p:txBody>
      </p:sp>
      <p:sp>
        <p:nvSpPr>
          <p:cNvPr id="29" name="スライド番号プレースホルダ 28"/>
          <p:cNvSpPr>
            <a:spLocks noGrp="1"/>
          </p:cNvSpPr>
          <p:nvPr>
            <p:ph type="sldNum" sz="quarter" idx="12"/>
          </p:nvPr>
        </p:nvSpPr>
        <p:spPr>
          <a:xfrm>
            <a:off x="1216152" y="6355080"/>
            <a:ext cx="1219200" cy="365760"/>
          </a:xfrm>
          <a:prstGeom prst="rect">
            <a:avLst/>
          </a:prstGeom>
        </p:spPr>
        <p:txBody>
          <a:bodyPr/>
          <a:lstStyle/>
          <a:p>
            <a:fld id="{D2D8002D-B5B0-4BAC-B1F6-782DDCCE6D9C}" type="slidenum">
              <a:rPr kumimoji="1" lang="ja-JP" altLang="en-US" smtClean="0"/>
              <a:pPr/>
              <a:t>&lt;#&gt;</a:t>
            </a:fld>
            <a:endParaRPr kumimoji="1" lang="ja-JP" altLang="en-US"/>
          </a:p>
        </p:txBody>
      </p:sp>
      <p:sp>
        <p:nvSpPr>
          <p:cNvPr id="21" name="正方形/長方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a:xfrm>
            <a:off x="6400800" y="6356350"/>
            <a:ext cx="2289048" cy="365760"/>
          </a:xfrm>
          <a:prstGeom prst="rect">
            <a:avLst/>
          </a:prstGeom>
        </p:spPr>
        <p:txBody>
          <a:bodyPr/>
          <a:lstStyle/>
          <a:p>
            <a:fld id="{E90ED720-0104-4369-84BC-D37694168613}" type="datetimeFigureOut">
              <a:rPr kumimoji="1" lang="ja-JP" altLang="en-US" smtClean="0"/>
              <a:pPr/>
              <a:t>2009/10/27</a:t>
            </a:fld>
            <a:endParaRPr kumimoji="1" lang="ja-JP" altLang="en-US"/>
          </a:p>
        </p:txBody>
      </p:sp>
      <p:sp>
        <p:nvSpPr>
          <p:cNvPr id="5" name="フッター プレースホルダ 4"/>
          <p:cNvSpPr>
            <a:spLocks noGrp="1"/>
          </p:cNvSpPr>
          <p:nvPr>
            <p:ph type="ftr" sz="quarter" idx="11"/>
          </p:nvPr>
        </p:nvSpPr>
        <p:spPr>
          <a:xfrm>
            <a:off x="2898648" y="6356350"/>
            <a:ext cx="3505200" cy="36576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a:xfrm>
            <a:off x="612648" y="6356350"/>
            <a:ext cx="1981200" cy="365760"/>
          </a:xfrm>
          <a:prstGeom prst="rect">
            <a:avLst/>
          </a:prstGeom>
        </p:spPr>
        <p:txBody>
          <a:bodyPr/>
          <a:lstStyle/>
          <a:p>
            <a:fld id="{D2D8002D-B5B0-4BAC-B1F6-782DDCCE6D9C}" type="slidenum">
              <a:rPr kumimoji="1" lang="ja-JP" altLang="en-US" smtClean="0"/>
              <a:pPr/>
              <a:t>&lt;#&gt;</a:t>
            </a:fld>
            <a:endParaRPr kumimoji="1" lang="ja-JP" altLang="en-US"/>
          </a:p>
        </p:txBody>
      </p:sp>
      <p:sp>
        <p:nvSpPr>
          <p:cNvPr id="8" name="コンテンツ プレースホルダ 7"/>
          <p:cNvSpPr>
            <a:spLocks noGrp="1"/>
          </p:cNvSpPr>
          <p:nvPr>
            <p:ph sz="quarter" idx="1"/>
          </p:nvPr>
        </p:nvSpPr>
        <p:spPr>
          <a:xfrm>
            <a:off x="457200" y="1219200"/>
            <a:ext cx="8229600" cy="4937760"/>
          </a:xfrm>
        </p:spPr>
        <p:txBody>
          <a:bodyPr/>
          <a:lstStyle>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eaLnBrk="1" latinLnBrk="0" hangingPunct="1"/>
            <a:r>
              <a:rPr lang="ja-JP" altLang="en-US" dirty="0" smtClean="0"/>
              <a:t>マスタ テキストの書式設定</a:t>
            </a:r>
          </a:p>
          <a:p>
            <a:pPr lvl="1" eaLnBrk="1" latinLnBrk="0" hangingPunct="1"/>
            <a:r>
              <a:rPr lang="ja-JP" altLang="en-US" dirty="0" smtClean="0"/>
              <a:t>第 </a:t>
            </a:r>
            <a:r>
              <a:rPr lang="en-US" altLang="ja-JP" dirty="0" smtClean="0"/>
              <a:t>2 </a:t>
            </a:r>
            <a:r>
              <a:rPr lang="ja-JP" altLang="en-US" dirty="0" smtClean="0"/>
              <a:t>レベル</a:t>
            </a:r>
          </a:p>
          <a:p>
            <a:pPr lvl="2" eaLnBrk="1" latinLnBrk="0" hangingPunct="1"/>
            <a:r>
              <a:rPr lang="ja-JP" altLang="en-US" dirty="0" smtClean="0"/>
              <a:t>第 </a:t>
            </a:r>
            <a:r>
              <a:rPr lang="en-US" altLang="ja-JP" dirty="0" smtClean="0"/>
              <a:t>3 </a:t>
            </a:r>
            <a:r>
              <a:rPr lang="ja-JP" altLang="en-US" dirty="0" smtClean="0"/>
              <a:t>レベル</a:t>
            </a:r>
          </a:p>
          <a:p>
            <a:pPr lvl="3" eaLnBrk="1" latinLnBrk="0" hangingPunct="1"/>
            <a:r>
              <a:rPr lang="ja-JP" altLang="en-US" dirty="0" smtClean="0"/>
              <a:t>第 </a:t>
            </a:r>
            <a:r>
              <a:rPr lang="en-US" altLang="ja-JP" dirty="0" smtClean="0"/>
              <a:t>4 </a:t>
            </a:r>
            <a:r>
              <a:rPr lang="ja-JP" altLang="en-US" dirty="0" smtClean="0"/>
              <a:t>レベル</a:t>
            </a:r>
          </a:p>
          <a:p>
            <a:pPr lvl="4" eaLnBrk="1" latinLnBrk="0" hangingPunct="1"/>
            <a:r>
              <a:rPr lang="ja-JP" altLang="en-US" dirty="0" smtClean="0"/>
              <a:t>第 </a:t>
            </a:r>
            <a:r>
              <a:rPr lang="en-US" altLang="ja-JP" dirty="0" smtClean="0"/>
              <a:t>5 </a:t>
            </a:r>
            <a:r>
              <a:rPr lang="ja-JP" altLang="en-US" dirty="0" smtClean="0"/>
              <a:t>レベル</a:t>
            </a:r>
            <a:endParaRPr kumimoji="0"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a:xfrm>
            <a:off x="6400800" y="6355080"/>
            <a:ext cx="2286000" cy="365760"/>
          </a:xfrm>
          <a:prstGeom prst="rect">
            <a:avLst/>
          </a:prstGeom>
        </p:spPr>
        <p:txBody>
          <a:bodyPr/>
          <a:lstStyle/>
          <a:p>
            <a:fld id="{E90ED720-0104-4369-84BC-D37694168613}" type="datetimeFigureOut">
              <a:rPr kumimoji="1" lang="ja-JP" altLang="en-US" smtClean="0"/>
              <a:pPr/>
              <a:t>2009/10/27</a:t>
            </a:fld>
            <a:endParaRPr kumimoji="1" lang="ja-JP" altLang="en-US"/>
          </a:p>
        </p:txBody>
      </p:sp>
      <p:sp>
        <p:nvSpPr>
          <p:cNvPr id="5" name="フッター プレースホルダ 4"/>
          <p:cNvSpPr>
            <a:spLocks noGrp="1"/>
          </p:cNvSpPr>
          <p:nvPr>
            <p:ph type="ftr" sz="quarter" idx="11"/>
          </p:nvPr>
        </p:nvSpPr>
        <p:spPr>
          <a:xfrm>
            <a:off x="2898648" y="6355080"/>
            <a:ext cx="3474720" cy="36576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a:xfrm>
            <a:off x="1069848" y="6355080"/>
            <a:ext cx="1520952" cy="365760"/>
          </a:xfrm>
          <a:prstGeom prst="rect">
            <a:avLst/>
          </a:prstGeom>
        </p:spPr>
        <p:txBody>
          <a:bodyPr/>
          <a:lstStyle/>
          <a:p>
            <a:fld id="{D2D8002D-B5B0-4BAC-B1F6-782DDCCE6D9C}" type="slidenum">
              <a:rPr kumimoji="1" lang="ja-JP" altLang="en-US" smtClean="0"/>
              <a:pPr/>
              <a:t>&lt;#&gt;</a:t>
            </a:fld>
            <a:endParaRPr kumimoji="1" lang="ja-JP" altLang="en-US"/>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a:xfrm>
            <a:off x="6400800" y="6356350"/>
            <a:ext cx="2289048" cy="365760"/>
          </a:xfrm>
          <a:prstGeom prst="rect">
            <a:avLst/>
          </a:prstGeom>
        </p:spPr>
        <p:txBody>
          <a:bodyPr/>
          <a:lstStyle/>
          <a:p>
            <a:fld id="{E90ED720-0104-4369-84BC-D37694168613}" type="datetimeFigureOut">
              <a:rPr kumimoji="1" lang="ja-JP" altLang="en-US" smtClean="0"/>
              <a:pPr/>
              <a:t>2009/10/27</a:t>
            </a:fld>
            <a:endParaRPr kumimoji="1" lang="ja-JP" altLang="en-US"/>
          </a:p>
        </p:txBody>
      </p:sp>
      <p:sp>
        <p:nvSpPr>
          <p:cNvPr id="6" name="フッター プレースホルダ 5"/>
          <p:cNvSpPr>
            <a:spLocks noGrp="1"/>
          </p:cNvSpPr>
          <p:nvPr>
            <p:ph type="ftr" sz="quarter" idx="11"/>
          </p:nvPr>
        </p:nvSpPr>
        <p:spPr>
          <a:xfrm>
            <a:off x="2898648" y="6356350"/>
            <a:ext cx="3505200" cy="36576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a:xfrm>
            <a:off x="612648" y="6356350"/>
            <a:ext cx="1981200" cy="365760"/>
          </a:xfrm>
          <a:prstGeom prst="rect">
            <a:avLst/>
          </a:prstGeom>
        </p:spPr>
        <p:txBody>
          <a:bodyPr/>
          <a:lstStyle/>
          <a:p>
            <a:fld id="{D2D8002D-B5B0-4BAC-B1F6-782DDCCE6D9C}" type="slidenum">
              <a:rPr kumimoji="1" lang="ja-JP" altLang="en-US" smtClean="0"/>
              <a:pPr/>
              <a:t>&lt;#&gt;</a:t>
            </a:fld>
            <a:endParaRPr kumimoji="1" lang="ja-JP" altLang="en-US"/>
          </a:p>
        </p:txBody>
      </p:sp>
      <p:sp>
        <p:nvSpPr>
          <p:cNvPr id="9" name="コンテンツ プレースホルダ 8"/>
          <p:cNvSpPr>
            <a:spLocks noGrp="1"/>
          </p:cNvSpPr>
          <p:nvPr>
            <p:ph sz="quarter" idx="1"/>
          </p:nvPr>
        </p:nvSpPr>
        <p:spPr>
          <a:xfrm>
            <a:off x="457200" y="1219200"/>
            <a:ext cx="4041648" cy="493776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632198" y="1216152"/>
            <a:ext cx="4041648" cy="493776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7" name="日付プレースホルダ 6"/>
          <p:cNvSpPr>
            <a:spLocks noGrp="1"/>
          </p:cNvSpPr>
          <p:nvPr>
            <p:ph type="dt" sz="half" idx="10"/>
          </p:nvPr>
        </p:nvSpPr>
        <p:spPr>
          <a:xfrm>
            <a:off x="6400800" y="6356350"/>
            <a:ext cx="2289048" cy="365760"/>
          </a:xfrm>
          <a:prstGeom prst="rect">
            <a:avLst/>
          </a:prstGeom>
        </p:spPr>
        <p:txBody>
          <a:bodyPr/>
          <a:lstStyle/>
          <a:p>
            <a:fld id="{E90ED720-0104-4369-84BC-D37694168613}" type="datetimeFigureOut">
              <a:rPr kumimoji="1" lang="ja-JP" altLang="en-US" smtClean="0"/>
              <a:pPr/>
              <a:t>2009/10/27</a:t>
            </a:fld>
            <a:endParaRPr kumimoji="1" lang="ja-JP" altLang="en-US"/>
          </a:p>
        </p:txBody>
      </p:sp>
      <p:sp>
        <p:nvSpPr>
          <p:cNvPr id="8" name="フッター プレースホルダ 7"/>
          <p:cNvSpPr>
            <a:spLocks noGrp="1"/>
          </p:cNvSpPr>
          <p:nvPr>
            <p:ph type="ftr" sz="quarter" idx="11"/>
          </p:nvPr>
        </p:nvSpPr>
        <p:spPr>
          <a:xfrm>
            <a:off x="2898648" y="6356350"/>
            <a:ext cx="3505200" cy="365760"/>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a:xfrm>
            <a:off x="612648" y="6356350"/>
            <a:ext cx="1981200" cy="365760"/>
          </a:xfrm>
          <a:prstGeom prst="rect">
            <a:avLst/>
          </a:prstGeom>
        </p:spPr>
        <p:txBody>
          <a:bodyPr/>
          <a:lstStyle/>
          <a:p>
            <a:fld id="{D2D8002D-B5B0-4BAC-B1F6-782DDCCE6D9C}" type="slidenum">
              <a:rPr kumimoji="1" lang="ja-JP" altLang="en-US" smtClean="0"/>
              <a:pPr/>
              <a:t>&lt;#&gt;</a:t>
            </a:fld>
            <a:endParaRPr kumimoji="1" lang="ja-JP" altLang="en-US"/>
          </a:p>
        </p:txBody>
      </p:sp>
      <p:sp>
        <p:nvSpPr>
          <p:cNvPr id="11" name="コンテンツ プレースホルダ 10"/>
          <p:cNvSpPr>
            <a:spLocks noGrp="1"/>
          </p:cNvSpPr>
          <p:nvPr>
            <p:ph sz="quarter" idx="2"/>
          </p:nvPr>
        </p:nvSpPr>
        <p:spPr>
          <a:xfrm>
            <a:off x="457200" y="2133600"/>
            <a:ext cx="4038600" cy="40386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648200" y="2133600"/>
            <a:ext cx="4038600" cy="40386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a:xfrm>
            <a:off x="6400800" y="6356350"/>
            <a:ext cx="2289048" cy="365760"/>
          </a:xfrm>
          <a:prstGeom prst="rect">
            <a:avLst/>
          </a:prstGeom>
        </p:spPr>
        <p:txBody>
          <a:bodyPr/>
          <a:lstStyle/>
          <a:p>
            <a:fld id="{E90ED720-0104-4369-84BC-D37694168613}" type="datetimeFigureOut">
              <a:rPr kumimoji="1" lang="ja-JP" altLang="en-US" smtClean="0"/>
              <a:pPr/>
              <a:t>2009/10/27</a:t>
            </a:fld>
            <a:endParaRPr kumimoji="1" lang="ja-JP" altLang="en-US"/>
          </a:p>
        </p:txBody>
      </p:sp>
      <p:sp>
        <p:nvSpPr>
          <p:cNvPr id="4" name="フッター プレースホルダ 3"/>
          <p:cNvSpPr>
            <a:spLocks noGrp="1"/>
          </p:cNvSpPr>
          <p:nvPr>
            <p:ph type="ftr" sz="quarter" idx="11"/>
          </p:nvPr>
        </p:nvSpPr>
        <p:spPr>
          <a:xfrm>
            <a:off x="2898648" y="6356350"/>
            <a:ext cx="3505200" cy="365760"/>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a:xfrm>
            <a:off x="612648" y="6356350"/>
            <a:ext cx="1981200" cy="365760"/>
          </a:xfrm>
          <a:prstGeom prst="rect">
            <a:avLst/>
          </a:prstGeom>
        </p:spPr>
        <p:txBody>
          <a:bodyPr/>
          <a:lstStyle/>
          <a:p>
            <a:fld id="{D2D8002D-B5B0-4BAC-B1F6-782DDCCE6D9C}" type="slidenum">
              <a:rPr kumimoji="1" lang="ja-JP" altLang="en-US" smtClean="0"/>
              <a:pPr/>
              <a:t>&lt;#&gt;</a:t>
            </a:fld>
            <a:endParaRPr kumimoji="1" lang="ja-JP" alt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83225" y="1700213"/>
            <a:ext cx="3918438"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2339" y="1700213"/>
            <a:ext cx="3918438"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6400800" y="6356350"/>
            <a:ext cx="2289048" cy="365760"/>
          </a:xfrm>
          <a:prstGeom prst="rect">
            <a:avLst/>
          </a:prstGeom>
        </p:spPr>
        <p:txBody>
          <a:bodyPr/>
          <a:lstStyle/>
          <a:p>
            <a:fld id="{E90ED720-0104-4369-84BC-D37694168613}" type="datetimeFigureOut">
              <a:rPr kumimoji="1" lang="ja-JP" altLang="en-US" smtClean="0"/>
              <a:pPr/>
              <a:t>2009/10/27</a:t>
            </a:fld>
            <a:endParaRPr kumimoji="1" lang="ja-JP" altLang="en-US"/>
          </a:p>
        </p:txBody>
      </p:sp>
      <p:sp>
        <p:nvSpPr>
          <p:cNvPr id="3" name="フッター プレースホルダ 2"/>
          <p:cNvSpPr>
            <a:spLocks noGrp="1"/>
          </p:cNvSpPr>
          <p:nvPr>
            <p:ph type="ftr" sz="quarter" idx="11"/>
          </p:nvPr>
        </p:nvSpPr>
        <p:spPr>
          <a:xfrm>
            <a:off x="2898648" y="6356350"/>
            <a:ext cx="3505200" cy="365760"/>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a:xfrm>
            <a:off x="612648" y="6356350"/>
            <a:ext cx="1981200" cy="365760"/>
          </a:xfrm>
          <a:prstGeom prst="rect">
            <a:avLst/>
          </a:prstGeom>
        </p:spPr>
        <p:txBody>
          <a:bodyPr/>
          <a:lstStyle/>
          <a:p>
            <a:fld id="{D2D8002D-B5B0-4BAC-B1F6-782DDCCE6D9C}" type="slidenum">
              <a:rPr kumimoji="1" lang="ja-JP" altLang="en-US" smtClean="0"/>
              <a:pPr/>
              <a:t>&lt;#&gt;</a:t>
            </a:fld>
            <a:endParaRPr kumimoji="1" lang="ja-JP" altLang="en-US"/>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a:xfrm>
            <a:off x="6400800" y="6356350"/>
            <a:ext cx="2289048" cy="365760"/>
          </a:xfrm>
          <a:prstGeom prst="rect">
            <a:avLst/>
          </a:prstGeom>
        </p:spPr>
        <p:txBody>
          <a:bodyPr/>
          <a:lstStyle/>
          <a:p>
            <a:fld id="{E90ED720-0104-4369-84BC-D37694168613}" type="datetimeFigureOut">
              <a:rPr kumimoji="1" lang="ja-JP" altLang="en-US" smtClean="0"/>
              <a:pPr/>
              <a:t>2009/10/27</a:t>
            </a:fld>
            <a:endParaRPr kumimoji="1" lang="ja-JP" altLang="en-US"/>
          </a:p>
        </p:txBody>
      </p:sp>
      <p:sp>
        <p:nvSpPr>
          <p:cNvPr id="6" name="フッター プレースホルダ 5"/>
          <p:cNvSpPr>
            <a:spLocks noGrp="1"/>
          </p:cNvSpPr>
          <p:nvPr>
            <p:ph type="ftr" sz="quarter" idx="11"/>
          </p:nvPr>
        </p:nvSpPr>
        <p:spPr>
          <a:xfrm>
            <a:off x="2898648" y="6356350"/>
            <a:ext cx="3505200" cy="36576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a:xfrm>
            <a:off x="612648" y="6356350"/>
            <a:ext cx="1981200" cy="365760"/>
          </a:xfrm>
          <a:prstGeom prst="rect">
            <a:avLst/>
          </a:prstGeom>
        </p:spPr>
        <p:txBody>
          <a:bodyPr/>
          <a:lstStyle/>
          <a:p>
            <a:fld id="{D2D8002D-B5B0-4BAC-B1F6-782DDCCE6D9C}" type="slidenum">
              <a:rPr kumimoji="1" lang="ja-JP" altLang="en-US" smtClean="0"/>
              <a:pPr/>
              <a:t>&lt;#&gt;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 11"/>
          <p:cNvSpPr>
            <a:spLocks noGrp="1"/>
          </p:cNvSpPr>
          <p:nvPr>
            <p:ph sz="quarter" idx="1"/>
          </p:nvPr>
        </p:nvSpPr>
        <p:spPr>
          <a:xfrm>
            <a:off x="304800" y="304800"/>
            <a:ext cx="5715000" cy="5715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a:xfrm>
            <a:off x="6400800" y="6356350"/>
            <a:ext cx="2289048" cy="365760"/>
          </a:xfrm>
          <a:prstGeom prst="rect">
            <a:avLst/>
          </a:prstGeom>
        </p:spPr>
        <p:txBody>
          <a:bodyPr/>
          <a:lstStyle/>
          <a:p>
            <a:fld id="{E90ED720-0104-4369-84BC-D37694168613}" type="datetimeFigureOut">
              <a:rPr kumimoji="1" lang="ja-JP" altLang="en-US" smtClean="0"/>
              <a:pPr/>
              <a:t>2009/10/27</a:t>
            </a:fld>
            <a:endParaRPr kumimoji="1" lang="ja-JP" altLang="en-US"/>
          </a:p>
        </p:txBody>
      </p:sp>
      <p:sp>
        <p:nvSpPr>
          <p:cNvPr id="6" name="フッター プレースホルダ 5"/>
          <p:cNvSpPr>
            <a:spLocks noGrp="1"/>
          </p:cNvSpPr>
          <p:nvPr>
            <p:ph type="ftr" sz="quarter" idx="11"/>
          </p:nvPr>
        </p:nvSpPr>
        <p:spPr>
          <a:xfrm>
            <a:off x="2898648" y="6356350"/>
            <a:ext cx="3505200" cy="36576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a:xfrm>
            <a:off x="612648" y="6356350"/>
            <a:ext cx="1981200" cy="365760"/>
          </a:xfrm>
          <a:prstGeom prst="rect">
            <a:avLst/>
          </a:prstGeom>
        </p:spPr>
        <p:txBody>
          <a:bodyPr/>
          <a:lstStyle/>
          <a:p>
            <a:fld id="{D2D8002D-B5B0-4BAC-B1F6-782DDCCE6D9C}" type="slidenum">
              <a:rPr kumimoji="1" lang="ja-JP" altLang="en-US" smtClean="0"/>
              <a:pPr/>
              <a:t>&lt;#&gt;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a:xfrm>
            <a:off x="6400800" y="6356350"/>
            <a:ext cx="2289048" cy="365760"/>
          </a:xfrm>
          <a:prstGeom prst="rect">
            <a:avLst/>
          </a:prstGeom>
        </p:spPr>
        <p:txBody>
          <a:bodyPr/>
          <a:lstStyle/>
          <a:p>
            <a:fld id="{E90ED720-0104-4369-84BC-D37694168613}" type="datetimeFigureOut">
              <a:rPr kumimoji="1" lang="ja-JP" altLang="en-US" smtClean="0"/>
              <a:pPr/>
              <a:t>2009/10/27</a:t>
            </a:fld>
            <a:endParaRPr kumimoji="1" lang="ja-JP" altLang="en-US"/>
          </a:p>
        </p:txBody>
      </p:sp>
      <p:sp>
        <p:nvSpPr>
          <p:cNvPr id="5" name="フッター プレースホルダ 4"/>
          <p:cNvSpPr>
            <a:spLocks noGrp="1"/>
          </p:cNvSpPr>
          <p:nvPr>
            <p:ph type="ftr" sz="quarter" idx="11"/>
          </p:nvPr>
        </p:nvSpPr>
        <p:spPr>
          <a:xfrm>
            <a:off x="2898648" y="6356350"/>
            <a:ext cx="3505200" cy="36576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a:xfrm>
            <a:off x="612648" y="6356350"/>
            <a:ext cx="1981200" cy="365760"/>
          </a:xfrm>
          <a:prstGeom prst="rect">
            <a:avLst/>
          </a:prstGeom>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a:xfrm>
            <a:off x="6400800" y="6356350"/>
            <a:ext cx="2289048" cy="365760"/>
          </a:xfrm>
          <a:prstGeom prst="rect">
            <a:avLst/>
          </a:prstGeom>
        </p:spPr>
        <p:txBody>
          <a:bodyPr/>
          <a:lstStyle/>
          <a:p>
            <a:fld id="{E90ED720-0104-4369-84BC-D37694168613}" type="datetimeFigureOut">
              <a:rPr kumimoji="1" lang="ja-JP" altLang="en-US" smtClean="0"/>
              <a:pPr/>
              <a:t>2009/10/27</a:t>
            </a:fld>
            <a:endParaRPr kumimoji="1" lang="ja-JP" altLang="en-US"/>
          </a:p>
        </p:txBody>
      </p:sp>
      <p:sp>
        <p:nvSpPr>
          <p:cNvPr id="5" name="フッター プレースホルダ 4"/>
          <p:cNvSpPr>
            <a:spLocks noGrp="1"/>
          </p:cNvSpPr>
          <p:nvPr>
            <p:ph type="ftr" sz="quarter" idx="11"/>
          </p:nvPr>
        </p:nvSpPr>
        <p:spPr>
          <a:xfrm>
            <a:off x="2898648" y="6356350"/>
            <a:ext cx="3505200" cy="36576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a:xfrm>
            <a:off x="612648" y="6356350"/>
            <a:ext cx="1981200" cy="365760"/>
          </a:xfrm>
          <a:prstGeom prst="rect">
            <a:avLst/>
          </a:prstGeom>
        </p:spPr>
        <p:txBody>
          <a:bodyPr/>
          <a:lstStyle/>
          <a:p>
            <a:fld id="{D2D8002D-B5B0-4BAC-B1F6-782DDCCE6D9C}" type="slidenum">
              <a:rPr kumimoji="1" lang="ja-JP" altLang="en-US" smtClean="0"/>
              <a:pPr/>
              <a:t>&lt;#&gt;</a:t>
            </a:fld>
            <a:endParaRPr kumimoji="1" lang="ja-JP" altLang="en-US"/>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271"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271"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8" name="フッター プレースホルダ 7"/>
          <p:cNvSpPr>
            <a:spLocks noGrp="1"/>
          </p:cNvSpPr>
          <p:nvPr>
            <p:ph type="ftr" sz="quarter" idx="11"/>
          </p:nvPr>
        </p:nvSpPr>
        <p:spPr/>
        <p:txBody>
          <a:bodyPr/>
          <a:lstStyle>
            <a:lvl1pPr>
              <a:defRPr/>
            </a:lvl1pPr>
          </a:lstStyle>
          <a:p>
            <a:endParaRPr kumimoji="1" lang="ja-JP" altLang="en-US"/>
          </a:p>
        </p:txBody>
      </p:sp>
      <p:sp>
        <p:nvSpPr>
          <p:cNvPr id="9" name="スライド番号プレースホルダ 8"/>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4" name="フッター プレースホルダ 3"/>
          <p:cNvSpPr>
            <a:spLocks noGrp="1"/>
          </p:cNvSpPr>
          <p:nvPr>
            <p:ph type="ftr" sz="quarter" idx="11"/>
          </p:nvPr>
        </p:nvSpPr>
        <p:spPr/>
        <p:txBody>
          <a:bodyPr/>
          <a:lstStyle>
            <a:lvl1pPr>
              <a:defRPr/>
            </a:lvl1pPr>
          </a:lstStyle>
          <a:p>
            <a:endParaRPr kumimoji="1" lang="ja-JP" altLang="en-US"/>
          </a:p>
        </p:txBody>
      </p:sp>
      <p:sp>
        <p:nvSpPr>
          <p:cNvPr id="5" name="スライド番号プレースホルダ 4"/>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3" name="フッター プレースホルダ 2"/>
          <p:cNvSpPr>
            <a:spLocks noGrp="1"/>
          </p:cNvSpPr>
          <p:nvPr>
            <p:ph type="ftr" sz="quarter" idx="11"/>
          </p:nvPr>
        </p:nvSpPr>
        <p:spPr/>
        <p:txBody>
          <a:bodyPr/>
          <a:lstStyle>
            <a:lvl1pPr>
              <a:defRPr/>
            </a:lvl1pPr>
          </a:lstStyle>
          <a:p>
            <a:endParaRPr kumimoji="1" lang="ja-JP" altLang="en-US"/>
          </a:p>
        </p:txBody>
      </p:sp>
      <p:sp>
        <p:nvSpPr>
          <p:cNvPr id="4" name="スライド番号プレースホルダ 3"/>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435"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538" y="273053"/>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1" y="1435103"/>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E90ED720-0104-4369-84BC-D37694168613}" type="datetimeFigureOut">
              <a:rPr kumimoji="1" lang="ja-JP" altLang="en-US" smtClean="0"/>
              <a:pPr/>
              <a:t>2009/10/27</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4.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5.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bwMode="auto">
          <a:xfrm>
            <a:off x="583223" y="490541"/>
            <a:ext cx="7977554" cy="993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1269" name="Rectangle 5"/>
          <p:cNvSpPr>
            <a:spLocks noGrp="1" noChangeArrowheads="1"/>
          </p:cNvSpPr>
          <p:nvPr>
            <p:ph type="body" idx="1"/>
          </p:nvPr>
        </p:nvSpPr>
        <p:spPr bwMode="auto">
          <a:xfrm>
            <a:off x="583223" y="1700213"/>
            <a:ext cx="7977554" cy="4425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1270" name="Rectangle 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E90ED720-0104-4369-84BC-D37694168613}" type="datetimeFigureOut">
              <a:rPr kumimoji="1" lang="ja-JP" altLang="en-US" smtClean="0"/>
              <a:pPr/>
              <a:t>2009/10/27</a:t>
            </a:fld>
            <a:endParaRPr kumimoji="1" lang="ja-JP" altLang="en-US"/>
          </a:p>
        </p:txBody>
      </p:sp>
      <p:sp>
        <p:nvSpPr>
          <p:cNvPr id="11271" name="Rectangle 7"/>
          <p:cNvSpPr>
            <a:spLocks noGrp="1" noChangeArrowheads="1"/>
          </p:cNvSpPr>
          <p:nvPr>
            <p:ph type="ftr" sz="quarter" idx="3"/>
          </p:nvPr>
        </p:nvSpPr>
        <p:spPr bwMode="auto">
          <a:xfrm>
            <a:off x="3111012" y="6245225"/>
            <a:ext cx="28575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kumimoji="1" lang="ja-JP" altLang="en-US"/>
          </a:p>
        </p:txBody>
      </p:sp>
      <p:sp>
        <p:nvSpPr>
          <p:cNvPr id="11272" name="Rectangle 8"/>
          <p:cNvSpPr>
            <a:spLocks noGrp="1" noChangeArrowheads="1"/>
          </p:cNvSpPr>
          <p:nvPr>
            <p:ph type="sldNum" sz="quarter" idx="4"/>
          </p:nvPr>
        </p:nvSpPr>
        <p:spPr bwMode="auto">
          <a:xfrm>
            <a:off x="649312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kumimoji="1" sz="4000">
          <a:solidFill>
            <a:srgbClr val="4C6D35"/>
          </a:solidFill>
          <a:latin typeface="+mj-lt"/>
          <a:ea typeface="+mj-ea"/>
          <a:cs typeface="+mj-cs"/>
        </a:defRPr>
      </a:lvl1pPr>
      <a:lvl2pPr algn="ctr" rtl="0" eaLnBrk="1" fontAlgn="base" hangingPunct="1">
        <a:spcBef>
          <a:spcPct val="0"/>
        </a:spcBef>
        <a:spcAft>
          <a:spcPct val="0"/>
        </a:spcAft>
        <a:defRPr kumimoji="1" sz="4000">
          <a:solidFill>
            <a:srgbClr val="4C6D35"/>
          </a:solidFill>
          <a:latin typeface="ＭＳ Ｐ明朝" charset="-128"/>
          <a:ea typeface="ＭＳ Ｐ明朝" charset="-128"/>
        </a:defRPr>
      </a:lvl2pPr>
      <a:lvl3pPr algn="ctr" rtl="0" eaLnBrk="1" fontAlgn="base" hangingPunct="1">
        <a:spcBef>
          <a:spcPct val="0"/>
        </a:spcBef>
        <a:spcAft>
          <a:spcPct val="0"/>
        </a:spcAft>
        <a:defRPr kumimoji="1" sz="4000">
          <a:solidFill>
            <a:srgbClr val="4C6D35"/>
          </a:solidFill>
          <a:latin typeface="ＭＳ Ｐ明朝" charset="-128"/>
          <a:ea typeface="ＭＳ Ｐ明朝" charset="-128"/>
        </a:defRPr>
      </a:lvl3pPr>
      <a:lvl4pPr algn="ctr" rtl="0" eaLnBrk="1" fontAlgn="base" hangingPunct="1">
        <a:spcBef>
          <a:spcPct val="0"/>
        </a:spcBef>
        <a:spcAft>
          <a:spcPct val="0"/>
        </a:spcAft>
        <a:defRPr kumimoji="1" sz="4000">
          <a:solidFill>
            <a:srgbClr val="4C6D35"/>
          </a:solidFill>
          <a:latin typeface="ＭＳ Ｐ明朝" charset="-128"/>
          <a:ea typeface="ＭＳ Ｐ明朝" charset="-128"/>
        </a:defRPr>
      </a:lvl4pPr>
      <a:lvl5pPr algn="ctr" rtl="0" eaLnBrk="1" fontAlgn="base" hangingPunct="1">
        <a:spcBef>
          <a:spcPct val="0"/>
        </a:spcBef>
        <a:spcAft>
          <a:spcPct val="0"/>
        </a:spcAft>
        <a:defRPr kumimoji="1" sz="4000">
          <a:solidFill>
            <a:srgbClr val="4C6D35"/>
          </a:solidFill>
          <a:latin typeface="ＭＳ Ｐ明朝" charset="-128"/>
          <a:ea typeface="ＭＳ Ｐ明朝" charset="-128"/>
        </a:defRPr>
      </a:lvl5pPr>
      <a:lvl6pPr marL="457200" algn="ctr" rtl="0" eaLnBrk="1" fontAlgn="base" hangingPunct="1">
        <a:spcBef>
          <a:spcPct val="0"/>
        </a:spcBef>
        <a:spcAft>
          <a:spcPct val="0"/>
        </a:spcAft>
        <a:defRPr kumimoji="1" sz="4000">
          <a:solidFill>
            <a:srgbClr val="4C6D35"/>
          </a:solidFill>
          <a:latin typeface="ＭＳ Ｐ明朝" charset="-128"/>
          <a:ea typeface="ＭＳ Ｐ明朝" charset="-128"/>
        </a:defRPr>
      </a:lvl6pPr>
      <a:lvl7pPr marL="914400" algn="ctr" rtl="0" eaLnBrk="1" fontAlgn="base" hangingPunct="1">
        <a:spcBef>
          <a:spcPct val="0"/>
        </a:spcBef>
        <a:spcAft>
          <a:spcPct val="0"/>
        </a:spcAft>
        <a:defRPr kumimoji="1" sz="4000">
          <a:solidFill>
            <a:srgbClr val="4C6D35"/>
          </a:solidFill>
          <a:latin typeface="ＭＳ Ｐ明朝" charset="-128"/>
          <a:ea typeface="ＭＳ Ｐ明朝" charset="-128"/>
        </a:defRPr>
      </a:lvl7pPr>
      <a:lvl8pPr marL="1371600" algn="ctr" rtl="0" eaLnBrk="1" fontAlgn="base" hangingPunct="1">
        <a:spcBef>
          <a:spcPct val="0"/>
        </a:spcBef>
        <a:spcAft>
          <a:spcPct val="0"/>
        </a:spcAft>
        <a:defRPr kumimoji="1" sz="4000">
          <a:solidFill>
            <a:srgbClr val="4C6D35"/>
          </a:solidFill>
          <a:latin typeface="ＭＳ Ｐ明朝" charset="-128"/>
          <a:ea typeface="ＭＳ Ｐ明朝" charset="-128"/>
        </a:defRPr>
      </a:lvl8pPr>
      <a:lvl9pPr marL="1828800" algn="ctr" rtl="0" eaLnBrk="1" fontAlgn="base" hangingPunct="1">
        <a:spcBef>
          <a:spcPct val="0"/>
        </a:spcBef>
        <a:spcAft>
          <a:spcPct val="0"/>
        </a:spcAft>
        <a:defRPr kumimoji="1" sz="4000">
          <a:solidFill>
            <a:srgbClr val="4C6D35"/>
          </a:solidFill>
          <a:latin typeface="ＭＳ Ｐ明朝" charset="-128"/>
          <a:ea typeface="ＭＳ Ｐ明朝" charset="-128"/>
        </a:defRPr>
      </a:lvl9pPr>
    </p:titleStyle>
    <p:bodyStyle>
      <a:lvl1pPr marL="342900" indent="-342900" algn="l" rtl="0" eaLnBrk="1" fontAlgn="base" hangingPunct="1">
        <a:spcBef>
          <a:spcPct val="20000"/>
        </a:spcBef>
        <a:spcAft>
          <a:spcPct val="0"/>
        </a:spcAft>
        <a:buBlip>
          <a:blip r:embed="rId14"/>
        </a:buBlip>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Blip>
          <a:blip r:embed="rId14"/>
        </a:buBlip>
        <a:defRPr kumimoji="1" sz="2800">
          <a:solidFill>
            <a:schemeClr val="tx1"/>
          </a:solidFill>
          <a:latin typeface="+mn-lt"/>
          <a:ea typeface="+mn-ea"/>
        </a:defRPr>
      </a:lvl2pPr>
      <a:lvl3pPr marL="1143000" indent="-228600" algn="l" rtl="0" eaLnBrk="1" fontAlgn="base" hangingPunct="1">
        <a:spcBef>
          <a:spcPct val="20000"/>
        </a:spcBef>
        <a:spcAft>
          <a:spcPct val="0"/>
        </a:spcAft>
        <a:buBlip>
          <a:blip r:embed="rId14"/>
        </a:buBlip>
        <a:defRPr kumimoji="1" sz="2400">
          <a:solidFill>
            <a:schemeClr val="tx1"/>
          </a:solidFill>
          <a:latin typeface="+mn-lt"/>
          <a:ea typeface="+mn-ea"/>
        </a:defRPr>
      </a:lvl3pPr>
      <a:lvl4pPr marL="1600200" indent="-228600" algn="l" rtl="0" eaLnBrk="1" fontAlgn="base" hangingPunct="1">
        <a:spcBef>
          <a:spcPct val="20000"/>
        </a:spcBef>
        <a:spcAft>
          <a:spcPct val="0"/>
        </a:spcAft>
        <a:buBlip>
          <a:blip r:embed="rId14"/>
        </a:buBlip>
        <a:defRPr kumimoji="1" sz="2000">
          <a:solidFill>
            <a:schemeClr val="tx1"/>
          </a:solidFill>
          <a:latin typeface="+mn-lt"/>
          <a:ea typeface="+mn-ea"/>
        </a:defRPr>
      </a:lvl4pPr>
      <a:lvl5pPr marL="2057400" indent="-228600" algn="l" rtl="0" eaLnBrk="1" fontAlgn="base" hangingPunct="1">
        <a:spcBef>
          <a:spcPct val="20000"/>
        </a:spcBef>
        <a:spcAft>
          <a:spcPct val="0"/>
        </a:spcAft>
        <a:buBlip>
          <a:blip r:embed="rId14"/>
        </a:buBlip>
        <a:defRPr kumimoji="1" sz="2000">
          <a:solidFill>
            <a:schemeClr val="tx1"/>
          </a:solidFill>
          <a:latin typeface="+mn-lt"/>
          <a:ea typeface="+mn-ea"/>
        </a:defRPr>
      </a:lvl5pPr>
      <a:lvl6pPr marL="2514600" indent="-228600" algn="l" rtl="0" eaLnBrk="1" fontAlgn="base" hangingPunct="1">
        <a:spcBef>
          <a:spcPct val="20000"/>
        </a:spcBef>
        <a:spcAft>
          <a:spcPct val="0"/>
        </a:spcAft>
        <a:buBlip>
          <a:blip r:embed="rId14"/>
        </a:buBlip>
        <a:defRPr kumimoji="1" sz="2000">
          <a:solidFill>
            <a:schemeClr val="tx1"/>
          </a:solidFill>
          <a:latin typeface="+mn-lt"/>
          <a:ea typeface="+mn-ea"/>
        </a:defRPr>
      </a:lvl6pPr>
      <a:lvl7pPr marL="2971800" indent="-228600" algn="l" rtl="0" eaLnBrk="1" fontAlgn="base" hangingPunct="1">
        <a:spcBef>
          <a:spcPct val="20000"/>
        </a:spcBef>
        <a:spcAft>
          <a:spcPct val="0"/>
        </a:spcAft>
        <a:buBlip>
          <a:blip r:embed="rId14"/>
        </a:buBlip>
        <a:defRPr kumimoji="1" sz="2000">
          <a:solidFill>
            <a:schemeClr val="tx1"/>
          </a:solidFill>
          <a:latin typeface="+mn-lt"/>
          <a:ea typeface="+mn-ea"/>
        </a:defRPr>
      </a:lvl7pPr>
      <a:lvl8pPr marL="3429000" indent="-228600" algn="l" rtl="0" eaLnBrk="1" fontAlgn="base" hangingPunct="1">
        <a:spcBef>
          <a:spcPct val="20000"/>
        </a:spcBef>
        <a:spcAft>
          <a:spcPct val="0"/>
        </a:spcAft>
        <a:buBlip>
          <a:blip r:embed="rId14"/>
        </a:buBlip>
        <a:defRPr kumimoji="1" sz="2000">
          <a:solidFill>
            <a:schemeClr val="tx1"/>
          </a:solidFill>
          <a:latin typeface="+mn-lt"/>
          <a:ea typeface="+mn-ea"/>
        </a:defRPr>
      </a:lvl8pPr>
      <a:lvl9pPr marL="3886200" indent="-228600" algn="l" rtl="0" eaLnBrk="1" fontAlgn="base" hangingPunct="1">
        <a:spcBef>
          <a:spcPct val="20000"/>
        </a:spcBef>
        <a:spcAft>
          <a:spcPct val="0"/>
        </a:spcAft>
        <a:buBlip>
          <a:blip r:embed="rId14"/>
        </a:buBlip>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bwMode="auto">
          <a:xfrm>
            <a:off x="457201" y="274641"/>
            <a:ext cx="6441831" cy="993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1269" name="Rectangle 5"/>
          <p:cNvSpPr>
            <a:spLocks noGrp="1" noChangeArrowheads="1"/>
          </p:cNvSpPr>
          <p:nvPr>
            <p:ph type="body" idx="1"/>
          </p:nvPr>
        </p:nvSpPr>
        <p:spPr bwMode="auto">
          <a:xfrm>
            <a:off x="457201" y="1700213"/>
            <a:ext cx="6441831" cy="4425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1270" name="Rectangle 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E90ED720-0104-4369-84BC-D37694168613}" type="datetimeFigureOut">
              <a:rPr kumimoji="1" lang="ja-JP" altLang="en-US" smtClean="0"/>
              <a:pPr/>
              <a:t>2009/10/27</a:t>
            </a:fld>
            <a:endParaRPr kumimoji="1" lang="ja-JP" altLang="en-US"/>
          </a:p>
        </p:txBody>
      </p:sp>
      <p:sp>
        <p:nvSpPr>
          <p:cNvPr id="11271"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kumimoji="1" lang="ja-JP" altLang="en-US"/>
          </a:p>
        </p:txBody>
      </p:sp>
      <p:sp>
        <p:nvSpPr>
          <p:cNvPr id="11272" name="Rectangle 8"/>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kumimoji="1" sz="4400">
          <a:solidFill>
            <a:schemeClr val="tx1"/>
          </a:solidFill>
          <a:latin typeface="+mj-lt"/>
          <a:ea typeface="+mj-ea"/>
          <a:cs typeface="+mj-cs"/>
        </a:defRPr>
      </a:lvl1pPr>
      <a:lvl2pPr algn="l" rtl="0" eaLnBrk="1" fontAlgn="base" hangingPunct="1">
        <a:spcBef>
          <a:spcPct val="0"/>
        </a:spcBef>
        <a:spcAft>
          <a:spcPct val="0"/>
        </a:spcAft>
        <a:defRPr kumimoji="1" sz="4400">
          <a:solidFill>
            <a:schemeClr val="tx1"/>
          </a:solidFill>
          <a:latin typeface="ＭＳ Ｐ明朝" charset="-128"/>
          <a:ea typeface="ＭＳ Ｐ明朝" charset="-128"/>
        </a:defRPr>
      </a:lvl2pPr>
      <a:lvl3pPr algn="l" rtl="0" eaLnBrk="1" fontAlgn="base" hangingPunct="1">
        <a:spcBef>
          <a:spcPct val="0"/>
        </a:spcBef>
        <a:spcAft>
          <a:spcPct val="0"/>
        </a:spcAft>
        <a:defRPr kumimoji="1" sz="4400">
          <a:solidFill>
            <a:schemeClr val="tx1"/>
          </a:solidFill>
          <a:latin typeface="ＭＳ Ｐ明朝" charset="-128"/>
          <a:ea typeface="ＭＳ Ｐ明朝" charset="-128"/>
        </a:defRPr>
      </a:lvl3pPr>
      <a:lvl4pPr algn="l" rtl="0" eaLnBrk="1" fontAlgn="base" hangingPunct="1">
        <a:spcBef>
          <a:spcPct val="0"/>
        </a:spcBef>
        <a:spcAft>
          <a:spcPct val="0"/>
        </a:spcAft>
        <a:defRPr kumimoji="1" sz="4400">
          <a:solidFill>
            <a:schemeClr val="tx1"/>
          </a:solidFill>
          <a:latin typeface="ＭＳ Ｐ明朝" charset="-128"/>
          <a:ea typeface="ＭＳ Ｐ明朝" charset="-128"/>
        </a:defRPr>
      </a:lvl4pPr>
      <a:lvl5pPr algn="l" rtl="0" eaLnBrk="1" fontAlgn="base" hangingPunct="1">
        <a:spcBef>
          <a:spcPct val="0"/>
        </a:spcBef>
        <a:spcAft>
          <a:spcPct val="0"/>
        </a:spcAft>
        <a:defRPr kumimoji="1" sz="4400">
          <a:solidFill>
            <a:schemeClr val="tx1"/>
          </a:solidFill>
          <a:latin typeface="ＭＳ Ｐ明朝" charset="-128"/>
          <a:ea typeface="ＭＳ Ｐ明朝" charset="-128"/>
        </a:defRPr>
      </a:lvl5pPr>
      <a:lvl6pPr marL="457200" algn="l" rtl="0" eaLnBrk="1" fontAlgn="base" hangingPunct="1">
        <a:spcBef>
          <a:spcPct val="0"/>
        </a:spcBef>
        <a:spcAft>
          <a:spcPct val="0"/>
        </a:spcAft>
        <a:defRPr kumimoji="1" sz="4400">
          <a:solidFill>
            <a:schemeClr val="tx1"/>
          </a:solidFill>
          <a:latin typeface="ＭＳ Ｐ明朝" charset="-128"/>
          <a:ea typeface="ＭＳ Ｐ明朝" charset="-128"/>
        </a:defRPr>
      </a:lvl6pPr>
      <a:lvl7pPr marL="914400" algn="l" rtl="0" eaLnBrk="1" fontAlgn="base" hangingPunct="1">
        <a:spcBef>
          <a:spcPct val="0"/>
        </a:spcBef>
        <a:spcAft>
          <a:spcPct val="0"/>
        </a:spcAft>
        <a:defRPr kumimoji="1" sz="4400">
          <a:solidFill>
            <a:schemeClr val="tx1"/>
          </a:solidFill>
          <a:latin typeface="ＭＳ Ｐ明朝" charset="-128"/>
          <a:ea typeface="ＭＳ Ｐ明朝" charset="-128"/>
        </a:defRPr>
      </a:lvl7pPr>
      <a:lvl8pPr marL="1371600" algn="l" rtl="0" eaLnBrk="1" fontAlgn="base" hangingPunct="1">
        <a:spcBef>
          <a:spcPct val="0"/>
        </a:spcBef>
        <a:spcAft>
          <a:spcPct val="0"/>
        </a:spcAft>
        <a:defRPr kumimoji="1" sz="4400">
          <a:solidFill>
            <a:schemeClr val="tx1"/>
          </a:solidFill>
          <a:latin typeface="ＭＳ Ｐ明朝" charset="-128"/>
          <a:ea typeface="ＭＳ Ｐ明朝" charset="-128"/>
        </a:defRPr>
      </a:lvl8pPr>
      <a:lvl9pPr marL="1828800" algn="l" rtl="0" eaLnBrk="1" fontAlgn="base" hangingPunct="1">
        <a:spcBef>
          <a:spcPct val="0"/>
        </a:spcBef>
        <a:spcAft>
          <a:spcPct val="0"/>
        </a:spcAft>
        <a:defRPr kumimoji="1" sz="4400">
          <a:solidFill>
            <a:schemeClr val="tx1"/>
          </a:solidFill>
          <a:latin typeface="ＭＳ Ｐ明朝" charset="-128"/>
          <a:ea typeface="ＭＳ Ｐ明朝" charset="-128"/>
        </a:defRPr>
      </a:lvl9pPr>
    </p:titleStyle>
    <p:bodyStyle>
      <a:lvl1pPr marL="342900" indent="-342900" algn="l" rtl="0" eaLnBrk="1" fontAlgn="base" hangingPunct="1">
        <a:spcBef>
          <a:spcPct val="20000"/>
        </a:spcBef>
        <a:spcAft>
          <a:spcPct val="0"/>
        </a:spcAft>
        <a:buBlip>
          <a:blip r:embed="rId14"/>
        </a:buBlip>
        <a:defRPr kumimoji="1" sz="3200">
          <a:solidFill>
            <a:schemeClr val="bg2"/>
          </a:solidFill>
          <a:latin typeface="+mn-lt"/>
          <a:ea typeface="+mn-ea"/>
          <a:cs typeface="+mn-cs"/>
        </a:defRPr>
      </a:lvl1pPr>
      <a:lvl2pPr marL="742950" indent="-285750" algn="l" rtl="0" eaLnBrk="1" fontAlgn="base" hangingPunct="1">
        <a:spcBef>
          <a:spcPct val="20000"/>
        </a:spcBef>
        <a:spcAft>
          <a:spcPct val="0"/>
        </a:spcAft>
        <a:buBlip>
          <a:blip r:embed="rId14"/>
        </a:buBlip>
        <a:defRPr kumimoji="1" sz="2800">
          <a:solidFill>
            <a:schemeClr val="bg2"/>
          </a:solidFill>
          <a:latin typeface="+mn-lt"/>
          <a:ea typeface="+mn-ea"/>
        </a:defRPr>
      </a:lvl2pPr>
      <a:lvl3pPr marL="1143000" indent="-228600" algn="l" rtl="0" eaLnBrk="1" fontAlgn="base" hangingPunct="1">
        <a:spcBef>
          <a:spcPct val="20000"/>
        </a:spcBef>
        <a:spcAft>
          <a:spcPct val="0"/>
        </a:spcAft>
        <a:buBlip>
          <a:blip r:embed="rId14"/>
        </a:buBlip>
        <a:defRPr kumimoji="1" sz="2400">
          <a:solidFill>
            <a:schemeClr val="bg2"/>
          </a:solidFill>
          <a:latin typeface="+mn-lt"/>
          <a:ea typeface="+mn-ea"/>
        </a:defRPr>
      </a:lvl3pPr>
      <a:lvl4pPr marL="1600200" indent="-228600" algn="l" rtl="0" eaLnBrk="1" fontAlgn="base" hangingPunct="1">
        <a:spcBef>
          <a:spcPct val="20000"/>
        </a:spcBef>
        <a:spcAft>
          <a:spcPct val="0"/>
        </a:spcAft>
        <a:buBlip>
          <a:blip r:embed="rId14"/>
        </a:buBlip>
        <a:defRPr kumimoji="1" sz="2000">
          <a:solidFill>
            <a:schemeClr val="bg2"/>
          </a:solidFill>
          <a:latin typeface="+mn-lt"/>
          <a:ea typeface="+mn-ea"/>
        </a:defRPr>
      </a:lvl4pPr>
      <a:lvl5pPr marL="2057400" indent="-228600" algn="l" rtl="0" eaLnBrk="1" fontAlgn="base" hangingPunct="1">
        <a:spcBef>
          <a:spcPct val="20000"/>
        </a:spcBef>
        <a:spcAft>
          <a:spcPct val="0"/>
        </a:spcAft>
        <a:buBlip>
          <a:blip r:embed="rId14"/>
        </a:buBlip>
        <a:defRPr kumimoji="1" sz="2000">
          <a:solidFill>
            <a:schemeClr val="bg2"/>
          </a:solidFill>
          <a:latin typeface="+mn-lt"/>
          <a:ea typeface="+mn-ea"/>
        </a:defRPr>
      </a:lvl5pPr>
      <a:lvl6pPr marL="2514600" indent="-228600" algn="l" rtl="0" eaLnBrk="1" fontAlgn="base" hangingPunct="1">
        <a:spcBef>
          <a:spcPct val="20000"/>
        </a:spcBef>
        <a:spcAft>
          <a:spcPct val="0"/>
        </a:spcAft>
        <a:buBlip>
          <a:blip r:embed="rId14"/>
        </a:buBlip>
        <a:defRPr kumimoji="1" sz="2000">
          <a:solidFill>
            <a:schemeClr val="bg2"/>
          </a:solidFill>
          <a:latin typeface="+mn-lt"/>
          <a:ea typeface="+mn-ea"/>
        </a:defRPr>
      </a:lvl6pPr>
      <a:lvl7pPr marL="2971800" indent="-228600" algn="l" rtl="0" eaLnBrk="1" fontAlgn="base" hangingPunct="1">
        <a:spcBef>
          <a:spcPct val="20000"/>
        </a:spcBef>
        <a:spcAft>
          <a:spcPct val="0"/>
        </a:spcAft>
        <a:buBlip>
          <a:blip r:embed="rId14"/>
        </a:buBlip>
        <a:defRPr kumimoji="1" sz="2000">
          <a:solidFill>
            <a:schemeClr val="bg2"/>
          </a:solidFill>
          <a:latin typeface="+mn-lt"/>
          <a:ea typeface="+mn-ea"/>
        </a:defRPr>
      </a:lvl7pPr>
      <a:lvl8pPr marL="3429000" indent="-228600" algn="l" rtl="0" eaLnBrk="1" fontAlgn="base" hangingPunct="1">
        <a:spcBef>
          <a:spcPct val="20000"/>
        </a:spcBef>
        <a:spcAft>
          <a:spcPct val="0"/>
        </a:spcAft>
        <a:buBlip>
          <a:blip r:embed="rId14"/>
        </a:buBlip>
        <a:defRPr kumimoji="1" sz="2000">
          <a:solidFill>
            <a:schemeClr val="bg2"/>
          </a:solidFill>
          <a:latin typeface="+mn-lt"/>
          <a:ea typeface="+mn-ea"/>
        </a:defRPr>
      </a:lvl8pPr>
      <a:lvl9pPr marL="3886200" indent="-228600" algn="l" rtl="0" eaLnBrk="1" fontAlgn="base" hangingPunct="1">
        <a:spcBef>
          <a:spcPct val="20000"/>
        </a:spcBef>
        <a:spcAft>
          <a:spcPct val="0"/>
        </a:spcAft>
        <a:buBlip>
          <a:blip r:embed="rId14"/>
        </a:buBlip>
        <a:defRPr kumimoji="1" sz="2000">
          <a:solidFill>
            <a:schemeClr val="bg2"/>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bwMode="auto">
          <a:xfrm>
            <a:off x="457200" y="274639"/>
            <a:ext cx="6441831" cy="993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1269" name="Rectangle 5"/>
          <p:cNvSpPr>
            <a:spLocks noGrp="1" noChangeArrowheads="1"/>
          </p:cNvSpPr>
          <p:nvPr>
            <p:ph type="body" idx="1"/>
          </p:nvPr>
        </p:nvSpPr>
        <p:spPr bwMode="auto">
          <a:xfrm>
            <a:off x="457200" y="1700213"/>
            <a:ext cx="6441831" cy="4425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1270" name="Rectangle 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E90ED720-0104-4369-84BC-D37694168613}" type="datetimeFigureOut">
              <a:rPr kumimoji="1" lang="ja-JP" altLang="en-US" smtClean="0"/>
              <a:pPr/>
              <a:t>2009/10/27</a:t>
            </a:fld>
            <a:endParaRPr kumimoji="1" lang="ja-JP" altLang="en-US"/>
          </a:p>
        </p:txBody>
      </p:sp>
      <p:sp>
        <p:nvSpPr>
          <p:cNvPr id="11271"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kumimoji="1" lang="ja-JP" altLang="en-US"/>
          </a:p>
        </p:txBody>
      </p:sp>
      <p:sp>
        <p:nvSpPr>
          <p:cNvPr id="11272" name="Rectangle 8"/>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fontAlgn="base" hangingPunct="1">
        <a:spcBef>
          <a:spcPct val="0"/>
        </a:spcBef>
        <a:spcAft>
          <a:spcPct val="0"/>
        </a:spcAft>
        <a:defRPr kumimoji="1" sz="4400">
          <a:solidFill>
            <a:schemeClr val="tx1"/>
          </a:solidFill>
          <a:latin typeface="+mj-lt"/>
          <a:ea typeface="+mj-ea"/>
          <a:cs typeface="+mj-cs"/>
        </a:defRPr>
      </a:lvl1pPr>
      <a:lvl2pPr algn="l" rtl="0" eaLnBrk="1" fontAlgn="base" hangingPunct="1">
        <a:spcBef>
          <a:spcPct val="0"/>
        </a:spcBef>
        <a:spcAft>
          <a:spcPct val="0"/>
        </a:spcAft>
        <a:defRPr kumimoji="1" sz="4400">
          <a:solidFill>
            <a:schemeClr val="tx1"/>
          </a:solidFill>
          <a:latin typeface="ＭＳ Ｐ明朝" charset="-128"/>
          <a:ea typeface="ＭＳ Ｐ明朝" charset="-128"/>
        </a:defRPr>
      </a:lvl2pPr>
      <a:lvl3pPr algn="l" rtl="0" eaLnBrk="1" fontAlgn="base" hangingPunct="1">
        <a:spcBef>
          <a:spcPct val="0"/>
        </a:spcBef>
        <a:spcAft>
          <a:spcPct val="0"/>
        </a:spcAft>
        <a:defRPr kumimoji="1" sz="4400">
          <a:solidFill>
            <a:schemeClr val="tx1"/>
          </a:solidFill>
          <a:latin typeface="ＭＳ Ｐ明朝" charset="-128"/>
          <a:ea typeface="ＭＳ Ｐ明朝" charset="-128"/>
        </a:defRPr>
      </a:lvl3pPr>
      <a:lvl4pPr algn="l" rtl="0" eaLnBrk="1" fontAlgn="base" hangingPunct="1">
        <a:spcBef>
          <a:spcPct val="0"/>
        </a:spcBef>
        <a:spcAft>
          <a:spcPct val="0"/>
        </a:spcAft>
        <a:defRPr kumimoji="1" sz="4400">
          <a:solidFill>
            <a:schemeClr val="tx1"/>
          </a:solidFill>
          <a:latin typeface="ＭＳ Ｐ明朝" charset="-128"/>
          <a:ea typeface="ＭＳ Ｐ明朝" charset="-128"/>
        </a:defRPr>
      </a:lvl4pPr>
      <a:lvl5pPr algn="l" rtl="0" eaLnBrk="1" fontAlgn="base" hangingPunct="1">
        <a:spcBef>
          <a:spcPct val="0"/>
        </a:spcBef>
        <a:spcAft>
          <a:spcPct val="0"/>
        </a:spcAft>
        <a:defRPr kumimoji="1" sz="4400">
          <a:solidFill>
            <a:schemeClr val="tx1"/>
          </a:solidFill>
          <a:latin typeface="ＭＳ Ｐ明朝" charset="-128"/>
          <a:ea typeface="ＭＳ Ｐ明朝" charset="-128"/>
        </a:defRPr>
      </a:lvl5pPr>
      <a:lvl6pPr marL="457200" algn="l" rtl="0" eaLnBrk="1" fontAlgn="base" hangingPunct="1">
        <a:spcBef>
          <a:spcPct val="0"/>
        </a:spcBef>
        <a:spcAft>
          <a:spcPct val="0"/>
        </a:spcAft>
        <a:defRPr kumimoji="1" sz="4400">
          <a:solidFill>
            <a:schemeClr val="tx1"/>
          </a:solidFill>
          <a:latin typeface="ＭＳ Ｐ明朝" charset="-128"/>
          <a:ea typeface="ＭＳ Ｐ明朝" charset="-128"/>
        </a:defRPr>
      </a:lvl6pPr>
      <a:lvl7pPr marL="914400" algn="l" rtl="0" eaLnBrk="1" fontAlgn="base" hangingPunct="1">
        <a:spcBef>
          <a:spcPct val="0"/>
        </a:spcBef>
        <a:spcAft>
          <a:spcPct val="0"/>
        </a:spcAft>
        <a:defRPr kumimoji="1" sz="4400">
          <a:solidFill>
            <a:schemeClr val="tx1"/>
          </a:solidFill>
          <a:latin typeface="ＭＳ Ｐ明朝" charset="-128"/>
          <a:ea typeface="ＭＳ Ｐ明朝" charset="-128"/>
        </a:defRPr>
      </a:lvl7pPr>
      <a:lvl8pPr marL="1371600" algn="l" rtl="0" eaLnBrk="1" fontAlgn="base" hangingPunct="1">
        <a:spcBef>
          <a:spcPct val="0"/>
        </a:spcBef>
        <a:spcAft>
          <a:spcPct val="0"/>
        </a:spcAft>
        <a:defRPr kumimoji="1" sz="4400">
          <a:solidFill>
            <a:schemeClr val="tx1"/>
          </a:solidFill>
          <a:latin typeface="ＭＳ Ｐ明朝" charset="-128"/>
          <a:ea typeface="ＭＳ Ｐ明朝" charset="-128"/>
        </a:defRPr>
      </a:lvl8pPr>
      <a:lvl9pPr marL="1828800" algn="l" rtl="0" eaLnBrk="1" fontAlgn="base" hangingPunct="1">
        <a:spcBef>
          <a:spcPct val="0"/>
        </a:spcBef>
        <a:spcAft>
          <a:spcPct val="0"/>
        </a:spcAft>
        <a:defRPr kumimoji="1" sz="4400">
          <a:solidFill>
            <a:schemeClr val="tx1"/>
          </a:solidFill>
          <a:latin typeface="ＭＳ Ｐ明朝" charset="-128"/>
          <a:ea typeface="ＭＳ Ｐ明朝" charset="-128"/>
        </a:defRPr>
      </a:lvl9pPr>
    </p:titleStyle>
    <p:bodyStyle>
      <a:lvl1pPr marL="342900" indent="-342900" algn="l" rtl="0" eaLnBrk="1" fontAlgn="base" hangingPunct="1">
        <a:spcBef>
          <a:spcPct val="20000"/>
        </a:spcBef>
        <a:spcAft>
          <a:spcPct val="0"/>
        </a:spcAft>
        <a:buBlip>
          <a:blip r:embed="rId14"/>
        </a:buBlip>
        <a:defRPr kumimoji="1" sz="3200">
          <a:solidFill>
            <a:schemeClr val="bg2"/>
          </a:solidFill>
          <a:latin typeface="+mn-lt"/>
          <a:ea typeface="+mn-ea"/>
          <a:cs typeface="+mn-cs"/>
        </a:defRPr>
      </a:lvl1pPr>
      <a:lvl2pPr marL="742950" indent="-285750" algn="l" rtl="0" eaLnBrk="1" fontAlgn="base" hangingPunct="1">
        <a:spcBef>
          <a:spcPct val="20000"/>
        </a:spcBef>
        <a:spcAft>
          <a:spcPct val="0"/>
        </a:spcAft>
        <a:buBlip>
          <a:blip r:embed="rId14"/>
        </a:buBlip>
        <a:defRPr kumimoji="1" sz="2800">
          <a:solidFill>
            <a:schemeClr val="bg2"/>
          </a:solidFill>
          <a:latin typeface="+mn-lt"/>
          <a:ea typeface="+mn-ea"/>
        </a:defRPr>
      </a:lvl2pPr>
      <a:lvl3pPr marL="1143000" indent="-228600" algn="l" rtl="0" eaLnBrk="1" fontAlgn="base" hangingPunct="1">
        <a:spcBef>
          <a:spcPct val="20000"/>
        </a:spcBef>
        <a:spcAft>
          <a:spcPct val="0"/>
        </a:spcAft>
        <a:buBlip>
          <a:blip r:embed="rId14"/>
        </a:buBlip>
        <a:defRPr kumimoji="1" sz="2400">
          <a:solidFill>
            <a:schemeClr val="bg2"/>
          </a:solidFill>
          <a:latin typeface="+mn-lt"/>
          <a:ea typeface="+mn-ea"/>
        </a:defRPr>
      </a:lvl3pPr>
      <a:lvl4pPr marL="1600200" indent="-228600" algn="l" rtl="0" eaLnBrk="1" fontAlgn="base" hangingPunct="1">
        <a:spcBef>
          <a:spcPct val="20000"/>
        </a:spcBef>
        <a:spcAft>
          <a:spcPct val="0"/>
        </a:spcAft>
        <a:buBlip>
          <a:blip r:embed="rId14"/>
        </a:buBlip>
        <a:defRPr kumimoji="1" sz="2000">
          <a:solidFill>
            <a:schemeClr val="bg2"/>
          </a:solidFill>
          <a:latin typeface="+mn-lt"/>
          <a:ea typeface="+mn-ea"/>
        </a:defRPr>
      </a:lvl4pPr>
      <a:lvl5pPr marL="2057400" indent="-228600" algn="l" rtl="0" eaLnBrk="1" fontAlgn="base" hangingPunct="1">
        <a:spcBef>
          <a:spcPct val="20000"/>
        </a:spcBef>
        <a:spcAft>
          <a:spcPct val="0"/>
        </a:spcAft>
        <a:buBlip>
          <a:blip r:embed="rId14"/>
        </a:buBlip>
        <a:defRPr kumimoji="1" sz="2000">
          <a:solidFill>
            <a:schemeClr val="bg2"/>
          </a:solidFill>
          <a:latin typeface="+mn-lt"/>
          <a:ea typeface="+mn-ea"/>
        </a:defRPr>
      </a:lvl5pPr>
      <a:lvl6pPr marL="2514600" indent="-228600" algn="l" rtl="0" eaLnBrk="1" fontAlgn="base" hangingPunct="1">
        <a:spcBef>
          <a:spcPct val="20000"/>
        </a:spcBef>
        <a:spcAft>
          <a:spcPct val="0"/>
        </a:spcAft>
        <a:buBlip>
          <a:blip r:embed="rId14"/>
        </a:buBlip>
        <a:defRPr kumimoji="1" sz="2000">
          <a:solidFill>
            <a:schemeClr val="bg2"/>
          </a:solidFill>
          <a:latin typeface="+mn-lt"/>
          <a:ea typeface="+mn-ea"/>
        </a:defRPr>
      </a:lvl6pPr>
      <a:lvl7pPr marL="2971800" indent="-228600" algn="l" rtl="0" eaLnBrk="1" fontAlgn="base" hangingPunct="1">
        <a:spcBef>
          <a:spcPct val="20000"/>
        </a:spcBef>
        <a:spcAft>
          <a:spcPct val="0"/>
        </a:spcAft>
        <a:buBlip>
          <a:blip r:embed="rId14"/>
        </a:buBlip>
        <a:defRPr kumimoji="1" sz="2000">
          <a:solidFill>
            <a:schemeClr val="bg2"/>
          </a:solidFill>
          <a:latin typeface="+mn-lt"/>
          <a:ea typeface="+mn-ea"/>
        </a:defRPr>
      </a:lvl7pPr>
      <a:lvl8pPr marL="3429000" indent="-228600" algn="l" rtl="0" eaLnBrk="1" fontAlgn="base" hangingPunct="1">
        <a:spcBef>
          <a:spcPct val="20000"/>
        </a:spcBef>
        <a:spcAft>
          <a:spcPct val="0"/>
        </a:spcAft>
        <a:buBlip>
          <a:blip r:embed="rId14"/>
        </a:buBlip>
        <a:defRPr kumimoji="1" sz="2000">
          <a:solidFill>
            <a:schemeClr val="bg2"/>
          </a:solidFill>
          <a:latin typeface="+mn-lt"/>
          <a:ea typeface="+mn-ea"/>
        </a:defRPr>
      </a:lvl8pPr>
      <a:lvl9pPr marL="3886200" indent="-228600" algn="l" rtl="0" eaLnBrk="1" fontAlgn="base" hangingPunct="1">
        <a:spcBef>
          <a:spcPct val="20000"/>
        </a:spcBef>
        <a:spcAft>
          <a:spcPct val="0"/>
        </a:spcAft>
        <a:buBlip>
          <a:blip r:embed="rId14"/>
        </a:buBlip>
        <a:defRPr kumimoji="1" sz="2000">
          <a:solidFill>
            <a:schemeClr val="bg2"/>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 21"/>
          <p:cNvSpPr>
            <a:spLocks noGrp="1"/>
          </p:cNvSpPr>
          <p:nvPr>
            <p:ph type="title"/>
          </p:nvPr>
        </p:nvSpPr>
        <p:spPr>
          <a:xfrm>
            <a:off x="457200" y="152400"/>
            <a:ext cx="8229600" cy="990600"/>
          </a:xfrm>
          <a:prstGeom prst="rect">
            <a:avLst/>
          </a:prstGeom>
        </p:spPr>
        <p:txBody>
          <a:bodyPr vert="horz" anchor="b" anchorCtr="0">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28" name="直線コネクタ 27"/>
          <p:cNvSpPr>
            <a:spLocks noChangeShapeType="1"/>
          </p:cNvSpPr>
          <p:nvPr userDrawn="1"/>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3" Type="http://schemas.openxmlformats.org/officeDocument/2006/relationships/hyperlink" Target="http://pdos.csail.mit.edu/~baford/packrat/" TargetMode="External"/><Relationship Id="rId2" Type="http://schemas.openxmlformats.org/officeDocument/2006/relationships/notesSlide" Target="../notesSlides/notesSlide1.xml"/><Relationship Id="rId1" Type="http://schemas.openxmlformats.org/officeDocument/2006/relationships/slideLayout" Target="../slideLayouts/slideLayout3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5.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3.xml"/><Relationship Id="rId1" Type="http://schemas.openxmlformats.org/officeDocument/2006/relationships/slideLayout" Target="../slideLayouts/slideLayout35.xml"/></Relationships>
</file>

<file path=ppt/slides/_rels/slide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4.xml"/><Relationship Id="rId1" Type="http://schemas.openxmlformats.org/officeDocument/2006/relationships/slideLayout" Target="../slideLayouts/slideLayout35.xml"/><Relationship Id="rId4" Type="http://schemas.openxmlformats.org/officeDocument/2006/relationships/image" Target="../media/image10.pn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5.xml"/></Relationships>
</file>

<file path=ppt/slides/_rels/slide3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6.xml"/><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2976" y="3643314"/>
            <a:ext cx="7072362" cy="1214446"/>
          </a:xfrm>
        </p:spPr>
        <p:txBody>
          <a:bodyPr>
            <a:normAutofit/>
          </a:bodyPr>
          <a:lstStyle/>
          <a:p>
            <a:pPr algn="l"/>
            <a:r>
              <a:rPr kumimoji="1" lang="en-US" altLang="ja-JP" sz="3600" dirty="0" smtClean="0"/>
              <a:t>Parsing Expression Grammar</a:t>
            </a:r>
            <a:br>
              <a:rPr kumimoji="1" lang="en-US" altLang="ja-JP" sz="3600" dirty="0" smtClean="0"/>
            </a:br>
            <a:r>
              <a:rPr lang="en-US" altLang="ja-JP" sz="3600" dirty="0" smtClean="0"/>
              <a:t>and Packrat Parsing      </a:t>
            </a:r>
            <a:r>
              <a:rPr lang="en-US" altLang="ja-JP" sz="2400" dirty="0" smtClean="0"/>
              <a:t>(Survey)</a:t>
            </a:r>
            <a:endParaRPr kumimoji="1" lang="ja-JP" altLang="en-US" sz="3600" dirty="0"/>
          </a:p>
        </p:txBody>
      </p:sp>
      <p:sp>
        <p:nvSpPr>
          <p:cNvPr id="3" name="サブタイトル 2"/>
          <p:cNvSpPr>
            <a:spLocks noGrp="1"/>
          </p:cNvSpPr>
          <p:nvPr>
            <p:ph type="subTitle" idx="1"/>
          </p:nvPr>
        </p:nvSpPr>
        <p:spPr>
          <a:xfrm>
            <a:off x="2043138" y="5000636"/>
            <a:ext cx="6172200" cy="857256"/>
          </a:xfrm>
        </p:spPr>
        <p:txBody>
          <a:bodyPr/>
          <a:lstStyle/>
          <a:p>
            <a:r>
              <a:rPr kumimoji="1" lang="en-US" altLang="ja-JP" dirty="0" smtClean="0"/>
              <a:t>IPLAS Seminar Oct 27, 2009</a:t>
            </a:r>
          </a:p>
          <a:p>
            <a:r>
              <a:rPr lang="en-US" altLang="ja-JP" dirty="0" smtClean="0"/>
              <a:t>Kazuhiro </a:t>
            </a:r>
            <a:r>
              <a:rPr lang="en-US" altLang="ja-JP" dirty="0" err="1" smtClean="0"/>
              <a:t>Inaba</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57158" y="1142984"/>
            <a:ext cx="3102450" cy="571504"/>
          </a:xfrm>
          <a:prstGeom prst="rect">
            <a:avLst/>
          </a:prstGeom>
          <a:solidFill>
            <a:schemeClr val="accent3">
              <a:lumMod val="20000"/>
              <a:lumOff val="80000"/>
            </a:schemeClr>
          </a:solidFill>
          <a:ln w="38100">
            <a:solidFill>
              <a:schemeClr val="accent3">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en-US" altLang="ja-JP" dirty="0" smtClean="0"/>
              <a:t>Example (Complete Consumption)</a:t>
            </a:r>
            <a:endParaRPr kumimoji="1" lang="ja-JP" altLang="en-US" dirty="0"/>
          </a:p>
        </p:txBody>
      </p:sp>
      <p:sp>
        <p:nvSpPr>
          <p:cNvPr id="3" name="コンテンツ プレースホルダ 2"/>
          <p:cNvSpPr>
            <a:spLocks noGrp="1"/>
          </p:cNvSpPr>
          <p:nvPr>
            <p:ph sz="quarter" idx="1"/>
          </p:nvPr>
        </p:nvSpPr>
        <p:spPr/>
        <p:txBody>
          <a:bodyPr/>
          <a:lstStyle/>
          <a:p>
            <a:pPr>
              <a:buNone/>
            </a:pPr>
            <a:r>
              <a:rPr kumimoji="1" lang="en-US" altLang="ja-JP" sz="3200" dirty="0" smtClean="0"/>
              <a:t>S </a:t>
            </a:r>
            <a:r>
              <a:rPr kumimoji="1" lang="ja-JP" altLang="en-US" sz="3200" dirty="0" smtClean="0"/>
              <a:t>← </a:t>
            </a:r>
            <a:r>
              <a:rPr kumimoji="1" lang="en-US" altLang="ja-JP" sz="3200" dirty="0" smtClean="0"/>
              <a:t>a S b / c</a:t>
            </a:r>
            <a:endParaRPr kumimoji="1" lang="en-US" altLang="ja-JP" dirty="0" smtClean="0"/>
          </a:p>
          <a:p>
            <a:endParaRPr lang="en-US" altLang="ja-JP" dirty="0" smtClean="0"/>
          </a:p>
          <a:p>
            <a:r>
              <a:rPr lang="en-US" altLang="ja-JP" sz="3200" dirty="0" smtClean="0">
                <a:solidFill>
                  <a:srgbClr val="00B050"/>
                </a:solidFill>
              </a:rPr>
              <a:t>[[S]] “</a:t>
            </a:r>
            <a:r>
              <a:rPr lang="en-US" altLang="ja-JP" sz="3200" dirty="0" err="1" smtClean="0">
                <a:solidFill>
                  <a:srgbClr val="00B050"/>
                </a:solidFill>
              </a:rPr>
              <a:t>acb</a:t>
            </a:r>
            <a:r>
              <a:rPr lang="en-US" altLang="ja-JP" sz="3200" dirty="0" smtClean="0">
                <a:solidFill>
                  <a:srgbClr val="00B050"/>
                </a:solidFill>
              </a:rPr>
              <a:t>”		= Just “”</a:t>
            </a:r>
          </a:p>
          <a:p>
            <a:pPr lvl="1"/>
            <a:r>
              <a:rPr lang="en-US" altLang="ja-JP" sz="2800" dirty="0" smtClean="0"/>
              <a:t>[[</a:t>
            </a:r>
            <a:r>
              <a:rPr lang="en-US" altLang="ja-JP" sz="2800" dirty="0" err="1" smtClean="0"/>
              <a:t>aSb</a:t>
            </a:r>
            <a:r>
              <a:rPr lang="en-US" altLang="ja-JP" sz="2800" dirty="0" smtClean="0"/>
              <a:t>]] “</a:t>
            </a:r>
            <a:r>
              <a:rPr lang="en-US" altLang="ja-JP" sz="2800" dirty="0" err="1" smtClean="0"/>
              <a:t>acb</a:t>
            </a:r>
            <a:r>
              <a:rPr lang="en-US" altLang="ja-JP" sz="2800" dirty="0" smtClean="0"/>
              <a:t>”	= Just “”</a:t>
            </a:r>
          </a:p>
          <a:p>
            <a:pPr lvl="2"/>
            <a:r>
              <a:rPr lang="en-US" altLang="ja-JP" sz="2800" dirty="0" smtClean="0"/>
              <a:t>[[a]] “</a:t>
            </a:r>
            <a:r>
              <a:rPr lang="en-US" altLang="ja-JP" sz="2800" dirty="0" err="1" smtClean="0"/>
              <a:t>acb</a:t>
            </a:r>
            <a:r>
              <a:rPr lang="en-US" altLang="ja-JP" sz="2800" dirty="0" smtClean="0"/>
              <a:t>”		= Just “</a:t>
            </a:r>
            <a:r>
              <a:rPr lang="en-US" altLang="ja-JP" sz="2800" dirty="0" err="1" smtClean="0"/>
              <a:t>cb</a:t>
            </a:r>
            <a:r>
              <a:rPr lang="en-US" altLang="ja-JP" sz="2800" dirty="0" smtClean="0"/>
              <a:t>”</a:t>
            </a:r>
          </a:p>
          <a:p>
            <a:pPr lvl="2"/>
            <a:r>
              <a:rPr lang="en-US" altLang="ja-JP" sz="2800" dirty="0" smtClean="0"/>
              <a:t>[[S]] “</a:t>
            </a:r>
            <a:r>
              <a:rPr lang="en-US" altLang="ja-JP" sz="2800" dirty="0" err="1" smtClean="0"/>
              <a:t>cb</a:t>
            </a:r>
            <a:r>
              <a:rPr lang="en-US" altLang="ja-JP" sz="2800" dirty="0" smtClean="0"/>
              <a:t>”		= Just “b”</a:t>
            </a:r>
          </a:p>
          <a:p>
            <a:pPr lvl="4"/>
            <a:r>
              <a:rPr lang="en-US" altLang="ja-JP" sz="2400" dirty="0" smtClean="0"/>
              <a:t>[[</a:t>
            </a:r>
            <a:r>
              <a:rPr lang="en-US" altLang="ja-JP" sz="2400" dirty="0" err="1" smtClean="0"/>
              <a:t>aSb</a:t>
            </a:r>
            <a:r>
              <a:rPr lang="en-US" altLang="ja-JP" sz="2400" dirty="0" smtClean="0"/>
              <a:t>]] “</a:t>
            </a:r>
            <a:r>
              <a:rPr lang="en-US" altLang="ja-JP" sz="2400" dirty="0" err="1" smtClean="0"/>
              <a:t>cb</a:t>
            </a:r>
            <a:r>
              <a:rPr lang="en-US" altLang="ja-JP" sz="2400" dirty="0" smtClean="0"/>
              <a:t>”	= Nothing</a:t>
            </a:r>
          </a:p>
          <a:p>
            <a:pPr lvl="6"/>
            <a:r>
              <a:rPr lang="en-US" altLang="ja-JP" sz="2400" dirty="0" smtClean="0"/>
              <a:t>[[a]] “</a:t>
            </a:r>
            <a:r>
              <a:rPr lang="en-US" altLang="ja-JP" sz="2400" dirty="0" err="1" smtClean="0"/>
              <a:t>cb</a:t>
            </a:r>
            <a:r>
              <a:rPr lang="en-US" altLang="ja-JP" sz="2400" dirty="0" smtClean="0"/>
              <a:t>”	= Nothing</a:t>
            </a:r>
          </a:p>
          <a:p>
            <a:pPr lvl="4"/>
            <a:r>
              <a:rPr kumimoji="1" lang="en-US" altLang="ja-JP" sz="2400" dirty="0" smtClean="0"/>
              <a:t>[[c]] “</a:t>
            </a:r>
            <a:r>
              <a:rPr kumimoji="1" lang="en-US" altLang="ja-JP" sz="2400" dirty="0" err="1" smtClean="0"/>
              <a:t>cb</a:t>
            </a:r>
            <a:r>
              <a:rPr lang="en-US" altLang="ja-JP" sz="2400" dirty="0" smtClean="0"/>
              <a:t>”	</a:t>
            </a:r>
            <a:r>
              <a:rPr kumimoji="1" lang="en-US" altLang="ja-JP" sz="2400" dirty="0" smtClean="0"/>
              <a:t>= Just “b”</a:t>
            </a:r>
            <a:endParaRPr kumimoji="1" lang="en-US" altLang="ja-JP" sz="2200" dirty="0" smtClean="0"/>
          </a:p>
          <a:p>
            <a:pPr lvl="2"/>
            <a:r>
              <a:rPr lang="en-US" altLang="ja-JP" sz="2800" dirty="0" smtClean="0"/>
              <a:t>[[b]] “b”		= Just “”</a:t>
            </a:r>
            <a:endParaRPr kumimoji="1" lang="en-US" altLang="ja-JP" sz="2800" dirty="0" smtClean="0"/>
          </a:p>
          <a:p>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357158" y="1142984"/>
            <a:ext cx="3102450" cy="571504"/>
          </a:xfrm>
          <a:prstGeom prst="rect">
            <a:avLst/>
          </a:prstGeom>
          <a:solidFill>
            <a:schemeClr val="accent3">
              <a:lumMod val="20000"/>
              <a:lumOff val="80000"/>
            </a:schemeClr>
          </a:solidFill>
          <a:ln w="38100">
            <a:solidFill>
              <a:schemeClr val="accent3">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en-US" altLang="ja-JP" dirty="0" smtClean="0"/>
              <a:t>Example (Failure, Partial Consumption)</a:t>
            </a:r>
            <a:endParaRPr kumimoji="1" lang="ja-JP" altLang="en-US" dirty="0"/>
          </a:p>
        </p:txBody>
      </p:sp>
      <p:sp>
        <p:nvSpPr>
          <p:cNvPr id="3" name="コンテンツ プレースホルダ 2"/>
          <p:cNvSpPr>
            <a:spLocks noGrp="1"/>
          </p:cNvSpPr>
          <p:nvPr>
            <p:ph sz="quarter" idx="1"/>
          </p:nvPr>
        </p:nvSpPr>
        <p:spPr>
          <a:xfrm>
            <a:off x="457200" y="1219200"/>
            <a:ext cx="8229600" cy="5281634"/>
          </a:xfrm>
        </p:spPr>
        <p:txBody>
          <a:bodyPr>
            <a:normAutofit lnSpcReduction="10000"/>
          </a:bodyPr>
          <a:lstStyle/>
          <a:p>
            <a:pPr>
              <a:buNone/>
            </a:pPr>
            <a:r>
              <a:rPr lang="en-US" altLang="ja-JP" sz="3200" dirty="0" smtClean="0"/>
              <a:t>S </a:t>
            </a:r>
            <a:r>
              <a:rPr lang="ja-JP" altLang="en-US" sz="3200" dirty="0" smtClean="0"/>
              <a:t>← </a:t>
            </a:r>
            <a:r>
              <a:rPr lang="en-US" altLang="ja-JP" sz="3200" dirty="0" smtClean="0"/>
              <a:t>a S b / c</a:t>
            </a:r>
            <a:endParaRPr lang="en-US" altLang="ja-JP" dirty="0" smtClean="0"/>
          </a:p>
          <a:p>
            <a:endParaRPr lang="en-US" altLang="ja-JP" dirty="0" smtClean="0"/>
          </a:p>
          <a:p>
            <a:r>
              <a:rPr lang="en-US" altLang="ja-JP" sz="3200" dirty="0" smtClean="0">
                <a:solidFill>
                  <a:srgbClr val="00B050"/>
                </a:solidFill>
              </a:rPr>
              <a:t>[[S]] “b”	= Nothing</a:t>
            </a:r>
          </a:p>
          <a:p>
            <a:pPr lvl="1"/>
            <a:r>
              <a:rPr lang="en-US" altLang="ja-JP" sz="2800" dirty="0" smtClean="0"/>
              <a:t>[[</a:t>
            </a:r>
            <a:r>
              <a:rPr lang="en-US" altLang="ja-JP" sz="2800" dirty="0" err="1" smtClean="0"/>
              <a:t>aSb</a:t>
            </a:r>
            <a:r>
              <a:rPr lang="en-US" altLang="ja-JP" sz="2800" dirty="0" smtClean="0"/>
              <a:t>]] “b”	= Nothing</a:t>
            </a:r>
          </a:p>
          <a:p>
            <a:pPr lvl="2"/>
            <a:r>
              <a:rPr lang="en-US" altLang="ja-JP" sz="2800" dirty="0" smtClean="0"/>
              <a:t>[[a]] “b”	= Nothing</a:t>
            </a:r>
          </a:p>
          <a:p>
            <a:pPr lvl="1"/>
            <a:r>
              <a:rPr lang="en-US" altLang="ja-JP" sz="3100" dirty="0" smtClean="0"/>
              <a:t>[[c]] “b”	= Nothing</a:t>
            </a:r>
          </a:p>
          <a:p>
            <a:pPr lvl="5"/>
            <a:endParaRPr lang="en-US" altLang="ja-JP" sz="2400" dirty="0" smtClean="0"/>
          </a:p>
          <a:p>
            <a:r>
              <a:rPr lang="en-US" altLang="ja-JP" sz="3200" dirty="0" smtClean="0">
                <a:solidFill>
                  <a:srgbClr val="00B050"/>
                </a:solidFill>
              </a:rPr>
              <a:t>[[S]] “</a:t>
            </a:r>
            <a:r>
              <a:rPr lang="en-US" altLang="ja-JP" sz="3200" dirty="0" err="1" smtClean="0">
                <a:solidFill>
                  <a:srgbClr val="00B050"/>
                </a:solidFill>
              </a:rPr>
              <a:t>cb</a:t>
            </a:r>
            <a:r>
              <a:rPr lang="en-US" altLang="ja-JP" sz="3200" dirty="0" smtClean="0">
                <a:solidFill>
                  <a:srgbClr val="00B050"/>
                </a:solidFill>
              </a:rPr>
              <a:t>”	= Just “b”</a:t>
            </a:r>
          </a:p>
          <a:p>
            <a:pPr lvl="1"/>
            <a:r>
              <a:rPr lang="en-US" altLang="ja-JP" sz="2800" dirty="0" smtClean="0"/>
              <a:t>[[</a:t>
            </a:r>
            <a:r>
              <a:rPr lang="en-US" altLang="ja-JP" sz="2800" dirty="0" err="1" smtClean="0"/>
              <a:t>aSb</a:t>
            </a:r>
            <a:r>
              <a:rPr lang="en-US" altLang="ja-JP" sz="2800" dirty="0" smtClean="0"/>
              <a:t>]] “</a:t>
            </a:r>
            <a:r>
              <a:rPr lang="en-US" altLang="ja-JP" sz="2800" dirty="0" err="1" smtClean="0"/>
              <a:t>cb</a:t>
            </a:r>
            <a:r>
              <a:rPr lang="en-US" altLang="ja-JP" sz="2800" dirty="0" smtClean="0"/>
              <a:t>”	= Nothing</a:t>
            </a:r>
          </a:p>
          <a:p>
            <a:pPr lvl="2"/>
            <a:r>
              <a:rPr lang="en-US" altLang="ja-JP" sz="2800" dirty="0" smtClean="0"/>
              <a:t>[[a]] “</a:t>
            </a:r>
            <a:r>
              <a:rPr lang="en-US" altLang="ja-JP" sz="2800" dirty="0" err="1" smtClean="0"/>
              <a:t>cb</a:t>
            </a:r>
            <a:r>
              <a:rPr lang="en-US" altLang="ja-JP" sz="2800" dirty="0" smtClean="0"/>
              <a:t>”	= Nothing</a:t>
            </a:r>
          </a:p>
          <a:p>
            <a:pPr lvl="1"/>
            <a:r>
              <a:rPr lang="en-US" altLang="ja-JP" sz="3100" dirty="0" smtClean="0"/>
              <a:t>[[c]] “</a:t>
            </a:r>
            <a:r>
              <a:rPr lang="en-US" altLang="ja-JP" sz="3100" dirty="0" err="1" smtClean="0"/>
              <a:t>cb</a:t>
            </a:r>
            <a:r>
              <a:rPr lang="en-US" altLang="ja-JP" sz="3100" dirty="0" smtClean="0"/>
              <a:t>”	= Just “b”</a:t>
            </a:r>
            <a:endParaRPr lang="en-US" altLang="ja-JP" sz="3400" dirty="0" smtClean="0"/>
          </a:p>
        </p:txBody>
      </p:sp>
      <p:cxnSp>
        <p:nvCxnSpPr>
          <p:cNvPr id="5" name="直線コネクタ 4"/>
          <p:cNvCxnSpPr/>
          <p:nvPr/>
        </p:nvCxnSpPr>
        <p:spPr>
          <a:xfrm>
            <a:off x="428596" y="4214818"/>
            <a:ext cx="821537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57158" y="1142984"/>
            <a:ext cx="2714644" cy="1214446"/>
          </a:xfrm>
          <a:prstGeom prst="rect">
            <a:avLst/>
          </a:prstGeom>
          <a:solidFill>
            <a:schemeClr val="accent3">
              <a:lumMod val="20000"/>
              <a:lumOff val="80000"/>
            </a:schemeClr>
          </a:solidFill>
          <a:ln w="38100">
            <a:solidFill>
              <a:schemeClr val="accent3">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en-US" altLang="ja-JP" dirty="0" smtClean="0"/>
              <a:t>Example (Prioritized Choice)</a:t>
            </a:r>
            <a:endParaRPr kumimoji="1" lang="ja-JP" altLang="en-US" dirty="0"/>
          </a:p>
        </p:txBody>
      </p:sp>
      <p:sp>
        <p:nvSpPr>
          <p:cNvPr id="3" name="コンテンツ プレースホルダ 2"/>
          <p:cNvSpPr>
            <a:spLocks noGrp="1"/>
          </p:cNvSpPr>
          <p:nvPr>
            <p:ph sz="quarter" idx="1"/>
          </p:nvPr>
        </p:nvSpPr>
        <p:spPr>
          <a:xfrm>
            <a:off x="457200" y="1219200"/>
            <a:ext cx="8229600" cy="5210196"/>
          </a:xfrm>
        </p:spPr>
        <p:txBody>
          <a:bodyPr>
            <a:normAutofit/>
          </a:bodyPr>
          <a:lstStyle/>
          <a:p>
            <a:pPr>
              <a:buNone/>
            </a:pPr>
            <a:r>
              <a:rPr kumimoji="1" lang="en-US" altLang="ja-JP" sz="3200" dirty="0" smtClean="0"/>
              <a:t>S </a:t>
            </a:r>
            <a:r>
              <a:rPr kumimoji="1" lang="ja-JP" altLang="en-US" sz="3200" dirty="0" smtClean="0"/>
              <a:t>← </a:t>
            </a:r>
            <a:r>
              <a:rPr kumimoji="1" lang="en-US" altLang="ja-JP" sz="3200" dirty="0" smtClean="0"/>
              <a:t>A </a:t>
            </a:r>
            <a:r>
              <a:rPr kumimoji="1" lang="en-US" altLang="ja-JP" sz="3200" dirty="0" err="1" smtClean="0"/>
              <a:t>a</a:t>
            </a:r>
            <a:endParaRPr kumimoji="1" lang="en-US" altLang="ja-JP" sz="3200" dirty="0" smtClean="0"/>
          </a:p>
          <a:p>
            <a:pPr>
              <a:buNone/>
            </a:pPr>
            <a:r>
              <a:rPr lang="en-US" altLang="ja-JP" sz="3200" dirty="0" smtClean="0"/>
              <a:t>A </a:t>
            </a:r>
            <a:r>
              <a:rPr lang="ja-JP" altLang="en-US" sz="3200" dirty="0" smtClean="0"/>
              <a:t>← </a:t>
            </a:r>
            <a:r>
              <a:rPr lang="en-US" altLang="ja-JP" sz="3200" dirty="0" smtClean="0"/>
              <a:t>a </a:t>
            </a:r>
            <a:r>
              <a:rPr lang="en-US" altLang="ja-JP" sz="3200" dirty="0" err="1" smtClean="0"/>
              <a:t>A</a:t>
            </a:r>
            <a:r>
              <a:rPr lang="en-US" altLang="ja-JP" sz="3200" dirty="0" smtClean="0"/>
              <a:t> / a</a:t>
            </a:r>
            <a:endParaRPr lang="en-US" altLang="ja-JP" dirty="0" smtClean="0"/>
          </a:p>
          <a:p>
            <a:endParaRPr kumimoji="1" lang="en-US" altLang="ja-JP" dirty="0" smtClean="0"/>
          </a:p>
          <a:p>
            <a:r>
              <a:rPr lang="en-US" altLang="ja-JP" sz="3200" dirty="0" smtClean="0">
                <a:solidFill>
                  <a:srgbClr val="00B050"/>
                </a:solidFill>
              </a:rPr>
              <a:t>[[ S ]] “</a:t>
            </a:r>
            <a:r>
              <a:rPr lang="en-US" altLang="ja-JP" sz="3200" dirty="0" err="1" smtClean="0">
                <a:solidFill>
                  <a:srgbClr val="00B050"/>
                </a:solidFill>
              </a:rPr>
              <a:t>aa</a:t>
            </a:r>
            <a:r>
              <a:rPr lang="en-US" altLang="ja-JP" sz="3200" dirty="0" smtClean="0">
                <a:solidFill>
                  <a:srgbClr val="00B050"/>
                </a:solidFill>
              </a:rPr>
              <a:t>” = Nothing</a:t>
            </a:r>
          </a:p>
          <a:p>
            <a:pPr lvl="1"/>
            <a:r>
              <a:rPr kumimoji="1" lang="en-US" altLang="ja-JP" sz="2800" dirty="0" smtClean="0"/>
              <a:t>Because [[ A ]] “</a:t>
            </a:r>
            <a:r>
              <a:rPr kumimoji="1" lang="en-US" altLang="ja-JP" sz="2800" dirty="0" err="1" smtClean="0"/>
              <a:t>aa</a:t>
            </a:r>
            <a:r>
              <a:rPr kumimoji="1" lang="en-US" altLang="ja-JP" sz="2800" dirty="0" smtClean="0"/>
              <a:t>” = </a:t>
            </a:r>
            <a:r>
              <a:rPr lang="en-US" altLang="ja-JP" sz="2800" dirty="0" smtClean="0"/>
              <a:t>Just “”,  not Just “a”</a:t>
            </a:r>
          </a:p>
          <a:p>
            <a:pPr lvl="1"/>
            <a:endParaRPr lang="en-US" altLang="ja-JP" sz="2800" dirty="0" smtClean="0"/>
          </a:p>
          <a:p>
            <a:pPr lvl="1"/>
            <a:r>
              <a:rPr lang="en-US" altLang="ja-JP" sz="2800" dirty="0" smtClean="0"/>
              <a:t>[[ A ]] “</a:t>
            </a:r>
            <a:r>
              <a:rPr lang="en-US" altLang="ja-JP" sz="2800" dirty="0" err="1" smtClean="0"/>
              <a:t>aa</a:t>
            </a:r>
            <a:r>
              <a:rPr lang="en-US" altLang="ja-JP" sz="2800" dirty="0" smtClean="0"/>
              <a:t>”	= Just “”</a:t>
            </a:r>
          </a:p>
          <a:p>
            <a:pPr lvl="2"/>
            <a:r>
              <a:rPr lang="en-US" altLang="ja-JP" sz="2500" dirty="0" smtClean="0"/>
              <a:t>[[ a ]] “</a:t>
            </a:r>
            <a:r>
              <a:rPr lang="en-US" altLang="ja-JP" sz="2500" dirty="0" err="1" smtClean="0"/>
              <a:t>aa</a:t>
            </a:r>
            <a:r>
              <a:rPr lang="en-US" altLang="ja-JP" sz="2500" dirty="0" smtClean="0"/>
              <a:t>”	= Just “a”</a:t>
            </a:r>
          </a:p>
          <a:p>
            <a:pPr lvl="2"/>
            <a:r>
              <a:rPr lang="en-US" altLang="ja-JP" sz="2500" dirty="0" smtClean="0"/>
              <a:t>[[ A ]] “a”	= Just “”</a:t>
            </a:r>
          </a:p>
          <a:p>
            <a:pPr lvl="3"/>
            <a:r>
              <a:rPr lang="en-US" altLang="ja-JP" sz="2300" dirty="0" smtClean="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“Recognition-Based”</a:t>
            </a:r>
            <a:endParaRPr kumimoji="1" lang="ja-JP" altLang="en-US" dirty="0"/>
          </a:p>
        </p:txBody>
      </p:sp>
      <p:sp>
        <p:nvSpPr>
          <p:cNvPr id="3" name="コンテンツ プレースホルダ 2"/>
          <p:cNvSpPr>
            <a:spLocks noGrp="1"/>
          </p:cNvSpPr>
          <p:nvPr>
            <p:ph sz="quarter" idx="1"/>
          </p:nvPr>
        </p:nvSpPr>
        <p:spPr/>
        <p:txBody>
          <a:bodyPr>
            <a:normAutofit/>
          </a:bodyPr>
          <a:lstStyle/>
          <a:p>
            <a:pPr lvl="5"/>
            <a:endParaRPr kumimoji="1" lang="en-US" altLang="ja-JP" sz="2200" dirty="0" smtClean="0"/>
          </a:p>
          <a:p>
            <a:r>
              <a:rPr kumimoji="1" lang="en-US" altLang="ja-JP" sz="3200" dirty="0" smtClean="0"/>
              <a:t>In “generative” grammars such as CFG, each </a:t>
            </a:r>
            <a:r>
              <a:rPr kumimoji="1" lang="en-US" altLang="ja-JP" sz="3200" dirty="0" err="1" smtClean="0"/>
              <a:t>nonterminal</a:t>
            </a:r>
            <a:r>
              <a:rPr kumimoji="1" lang="en-US" altLang="ja-JP" sz="3200" dirty="0" smtClean="0"/>
              <a:t> defines </a:t>
            </a:r>
            <a:r>
              <a:rPr kumimoji="1" lang="en-US" altLang="ja-JP" sz="3200" dirty="0" smtClean="0">
                <a:solidFill>
                  <a:srgbClr val="00B050"/>
                </a:solidFill>
              </a:rPr>
              <a:t>a language (set of strings)</a:t>
            </a:r>
            <a:r>
              <a:rPr kumimoji="1" lang="en-US" altLang="ja-JP" sz="3200" dirty="0" smtClean="0"/>
              <a:t> that it generates.</a:t>
            </a:r>
          </a:p>
          <a:p>
            <a:endParaRPr lang="en-US" altLang="ja-JP" sz="3200" dirty="0" smtClean="0"/>
          </a:p>
          <a:p>
            <a:r>
              <a:rPr kumimoji="1" lang="en-US" altLang="ja-JP" sz="3200" dirty="0" smtClean="0"/>
              <a:t>In “recognition-based” grammars, each </a:t>
            </a:r>
            <a:r>
              <a:rPr kumimoji="1" lang="en-US" altLang="ja-JP" sz="3200" dirty="0" err="1" smtClean="0"/>
              <a:t>norterminal</a:t>
            </a:r>
            <a:r>
              <a:rPr kumimoji="1" lang="en-US" altLang="ja-JP" sz="3200" dirty="0" smtClean="0"/>
              <a:t> defines </a:t>
            </a:r>
            <a:r>
              <a:rPr kumimoji="1" lang="en-US" altLang="ja-JP" sz="3200" dirty="0" smtClean="0">
                <a:solidFill>
                  <a:srgbClr val="00B050"/>
                </a:solidFill>
              </a:rPr>
              <a:t>a parser (function from string to something)</a:t>
            </a:r>
            <a:r>
              <a:rPr kumimoji="1" lang="en-US" altLang="ja-JP" sz="3200" dirty="0" smtClean="0"/>
              <a:t> that it recognizes.</a:t>
            </a:r>
            <a:endParaRPr kumimoji="1" lang="ja-JP" altLang="en-US"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 2"/>
          <p:cNvSpPr>
            <a:spLocks noGrp="1"/>
          </p:cNvSpPr>
          <p:nvPr>
            <p:ph sz="quarter" idx="1"/>
          </p:nvPr>
        </p:nvSpPr>
        <p:spPr>
          <a:xfrm>
            <a:off x="457200" y="1219200"/>
            <a:ext cx="8229600" cy="5210196"/>
          </a:xfrm>
        </p:spPr>
        <p:txBody>
          <a:bodyPr>
            <a:normAutofit lnSpcReduction="10000"/>
          </a:bodyPr>
          <a:lstStyle/>
          <a:p>
            <a:r>
              <a:rPr kumimoji="1" lang="en-US" altLang="ja-JP" sz="3200" dirty="0" smtClean="0"/>
              <a:t>What is PEG?</a:t>
            </a:r>
          </a:p>
          <a:p>
            <a:pPr lvl="1"/>
            <a:r>
              <a:rPr kumimoji="1" lang="en-US" altLang="ja-JP" sz="2400" dirty="0" smtClean="0"/>
              <a:t>Introduce the core idea of Parsing Expression Grammars</a:t>
            </a:r>
            <a:endParaRPr kumimoji="1" lang="en-US" altLang="ja-JP" sz="2800" dirty="0" smtClean="0"/>
          </a:p>
          <a:p>
            <a:r>
              <a:rPr lang="en-US" altLang="ja-JP" sz="3200" dirty="0" smtClean="0">
                <a:solidFill>
                  <a:srgbClr val="FF0000"/>
                </a:solidFill>
              </a:rPr>
              <a:t>Packrat Parsing</a:t>
            </a:r>
          </a:p>
          <a:p>
            <a:pPr lvl="1"/>
            <a:r>
              <a:rPr kumimoji="1" lang="en-US" altLang="ja-JP" sz="2400" dirty="0" smtClean="0">
                <a:solidFill>
                  <a:srgbClr val="FF0000"/>
                </a:solidFill>
              </a:rPr>
              <a:t>Parsing Algorithm for the core PEG</a:t>
            </a:r>
            <a:endParaRPr kumimoji="1" lang="en-US" altLang="ja-JP" sz="2800" dirty="0" smtClean="0">
              <a:solidFill>
                <a:srgbClr val="FF0000"/>
              </a:solidFill>
            </a:endParaRPr>
          </a:p>
          <a:p>
            <a:r>
              <a:rPr kumimoji="1" lang="en-US" altLang="ja-JP" sz="3100" dirty="0" smtClean="0">
                <a:solidFill>
                  <a:srgbClr val="FF0000"/>
                </a:solidFill>
              </a:rPr>
              <a:t>Packra</a:t>
            </a:r>
            <a:r>
              <a:rPr lang="en-US" altLang="ja-JP" sz="3100" dirty="0" smtClean="0">
                <a:solidFill>
                  <a:srgbClr val="FF0000"/>
                </a:solidFill>
              </a:rPr>
              <a:t>t Parsing Can Support More…</a:t>
            </a:r>
          </a:p>
          <a:p>
            <a:pPr lvl="1"/>
            <a:r>
              <a:rPr kumimoji="1" lang="en-US" altLang="ja-JP" sz="2400" dirty="0" smtClean="0">
                <a:solidFill>
                  <a:srgbClr val="FF0000"/>
                </a:solidFill>
              </a:rPr>
              <a:t>Syntactic predicates</a:t>
            </a:r>
            <a:endParaRPr kumimoji="1" lang="en-US" altLang="ja-JP" sz="2800" dirty="0" smtClean="0">
              <a:solidFill>
                <a:srgbClr val="FF0000"/>
              </a:solidFill>
            </a:endParaRPr>
          </a:p>
          <a:p>
            <a:r>
              <a:rPr lang="en-US" altLang="ja-JP" sz="3100" dirty="0" smtClean="0">
                <a:solidFill>
                  <a:srgbClr val="FF0000"/>
                </a:solidFill>
              </a:rPr>
              <a:t>Full PEG</a:t>
            </a:r>
          </a:p>
          <a:p>
            <a:pPr lvl="1"/>
            <a:r>
              <a:rPr lang="en-US" altLang="ja-JP" sz="2400" dirty="0" smtClean="0">
                <a:solidFill>
                  <a:srgbClr val="FF0000"/>
                </a:solidFill>
              </a:rPr>
              <a:t>This is what is called “PEG” in the literature.</a:t>
            </a:r>
          </a:p>
          <a:p>
            <a:r>
              <a:rPr lang="en-US" altLang="ja-JP" sz="3100" dirty="0" smtClean="0"/>
              <a:t>Theoretical Properties of PEG</a:t>
            </a:r>
          </a:p>
          <a:p>
            <a:r>
              <a:rPr lang="en-US" altLang="ja-JP" sz="3100" dirty="0" smtClean="0"/>
              <a:t>PEG in Practice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Parsing Algorithm for PEG</a:t>
            </a:r>
            <a:endParaRPr kumimoji="1" lang="ja-JP" altLang="en-US" dirty="0"/>
          </a:p>
        </p:txBody>
      </p:sp>
      <p:sp>
        <p:nvSpPr>
          <p:cNvPr id="3" name="コンテンツ プレースホルダ 2"/>
          <p:cNvSpPr>
            <a:spLocks noGrp="1"/>
          </p:cNvSpPr>
          <p:nvPr>
            <p:ph sz="quarter" idx="1"/>
          </p:nvPr>
        </p:nvSpPr>
        <p:spPr>
          <a:xfrm>
            <a:off x="457200" y="1219200"/>
            <a:ext cx="8229600" cy="5281634"/>
          </a:xfrm>
        </p:spPr>
        <p:txBody>
          <a:bodyPr>
            <a:normAutofit/>
          </a:bodyPr>
          <a:lstStyle/>
          <a:p>
            <a:endParaRPr kumimoji="1" lang="en-US" altLang="ja-JP" sz="2800" dirty="0" smtClean="0"/>
          </a:p>
          <a:p>
            <a:r>
              <a:rPr kumimoji="1" lang="en-US" altLang="ja-JP" sz="3200" dirty="0" smtClean="0"/>
              <a:t>Theorem: Predicate-Free PEG can be parsed in </a:t>
            </a:r>
            <a:r>
              <a:rPr kumimoji="1" lang="en-US" altLang="ja-JP" sz="3200" dirty="0" smtClean="0">
                <a:solidFill>
                  <a:srgbClr val="00B050"/>
                </a:solidFill>
              </a:rPr>
              <a:t>linear time</a:t>
            </a:r>
            <a:r>
              <a:rPr kumimoji="1" lang="en-US" altLang="ja-JP" sz="3200" dirty="0" smtClean="0"/>
              <a:t> </a:t>
            </a:r>
            <a:r>
              <a:rPr kumimoji="1" lang="en-US" altLang="ja-JP" sz="3200" dirty="0" err="1" smtClean="0"/>
              <a:t>wrt</a:t>
            </a:r>
            <a:r>
              <a:rPr kumimoji="1" lang="en-US" altLang="ja-JP" sz="3200" dirty="0" smtClean="0"/>
              <a:t> the length of the input string. </a:t>
            </a:r>
            <a:endParaRPr lang="en-US" altLang="ja-JP" sz="3200" dirty="0" smtClean="0"/>
          </a:p>
          <a:p>
            <a:endParaRPr kumimoji="1" lang="en-US" altLang="ja-JP" sz="3200" dirty="0" smtClean="0"/>
          </a:p>
          <a:p>
            <a:r>
              <a:rPr lang="en-US" altLang="ja-JP" sz="3200" dirty="0" smtClean="0"/>
              <a:t>Proof</a:t>
            </a:r>
          </a:p>
          <a:p>
            <a:pPr lvl="1"/>
            <a:r>
              <a:rPr kumimoji="1" lang="en-US" altLang="ja-JP" sz="2800" dirty="0" smtClean="0"/>
              <a:t>By </a:t>
            </a:r>
            <a:r>
              <a:rPr kumimoji="1" lang="en-US" altLang="ja-JP" sz="2800" dirty="0" err="1" smtClean="0"/>
              <a:t>Memoization</a:t>
            </a:r>
            <a:endParaRPr kumimoji="1" lang="en-US" altLang="ja-JP" sz="2800" dirty="0" smtClean="0"/>
          </a:p>
          <a:p>
            <a:pPr lvl="2">
              <a:buNone/>
            </a:pPr>
            <a:r>
              <a:rPr lang="en-US" altLang="ja-JP" sz="2600" dirty="0" smtClean="0"/>
              <a:t>( All arguments and outputs of</a:t>
            </a:r>
          </a:p>
          <a:p>
            <a:pPr lvl="4"/>
            <a:r>
              <a:rPr lang="en-US" altLang="ja-JP" sz="2200" dirty="0" smtClean="0"/>
              <a:t>[[e]] :: String -&gt; Maybe String</a:t>
            </a:r>
          </a:p>
          <a:p>
            <a:pPr lvl="2">
              <a:buNone/>
            </a:pPr>
            <a:r>
              <a:rPr lang="en-US" altLang="ja-JP" sz="2600" dirty="0" smtClean="0"/>
              <a:t>	a</a:t>
            </a:r>
            <a:r>
              <a:rPr lang="en-US" altLang="ja-JP" sz="3000" dirty="0" smtClean="0"/>
              <a:t>re the suffixes of the input string )</a:t>
            </a:r>
            <a:endParaRPr kumimoji="1" lang="ja-JP" altLang="en-US" sz="3100" dirty="0"/>
          </a:p>
        </p:txBody>
      </p:sp>
      <p:sp>
        <p:nvSpPr>
          <p:cNvPr id="4" name="角丸四角形 3"/>
          <p:cNvSpPr/>
          <p:nvPr/>
        </p:nvSpPr>
        <p:spPr>
          <a:xfrm>
            <a:off x="285720" y="1571612"/>
            <a:ext cx="8429684" cy="1714512"/>
          </a:xfrm>
          <a:prstGeom prst="roundRect">
            <a:avLst/>
          </a:prstGeom>
          <a:noFill/>
          <a:ln w="5715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 name="テキスト ボックス 4"/>
          <p:cNvSpPr txBox="1"/>
          <p:nvPr/>
        </p:nvSpPr>
        <p:spPr>
          <a:xfrm>
            <a:off x="7215206" y="-24"/>
            <a:ext cx="2000264" cy="461665"/>
          </a:xfrm>
          <a:prstGeom prst="rect">
            <a:avLst/>
          </a:prstGeom>
          <a:noFill/>
        </p:spPr>
        <p:txBody>
          <a:bodyPr wrap="square" rtlCol="0">
            <a:spAutoFit/>
          </a:bodyPr>
          <a:lstStyle/>
          <a:p>
            <a:r>
              <a:rPr lang="en-US" altLang="ja-JP" sz="2400" dirty="0" smtClean="0">
                <a:hlinkClick r:id="" action="ppaction://customshow?id=0&amp;return=true"/>
              </a:rPr>
              <a:t>[Semantics]</a:t>
            </a:r>
            <a:endParaRPr kumimoji="1" lang="ja-JP" alt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Parsing Algorithm for PEG</a:t>
            </a:r>
            <a:endParaRPr kumimoji="1" lang="ja-JP" altLang="en-US" dirty="0"/>
          </a:p>
        </p:txBody>
      </p:sp>
      <p:sp>
        <p:nvSpPr>
          <p:cNvPr id="3" name="コンテンツ プレースホルダ 2"/>
          <p:cNvSpPr>
            <a:spLocks noGrp="1"/>
          </p:cNvSpPr>
          <p:nvPr>
            <p:ph sz="quarter" idx="1"/>
          </p:nvPr>
        </p:nvSpPr>
        <p:spPr/>
        <p:txBody>
          <a:bodyPr>
            <a:normAutofit/>
          </a:bodyPr>
          <a:lstStyle/>
          <a:p>
            <a:r>
              <a:rPr lang="en-US" altLang="ja-JP" sz="3600" dirty="0" smtClean="0"/>
              <a:t>How to </a:t>
            </a:r>
            <a:r>
              <a:rPr kumimoji="1" lang="en-US" altLang="ja-JP" sz="3600" dirty="0" err="1" smtClean="0"/>
              <a:t>Memoize</a:t>
            </a:r>
            <a:r>
              <a:rPr kumimoji="1" lang="en-US" altLang="ja-JP" sz="3600" dirty="0" smtClean="0"/>
              <a:t>?</a:t>
            </a:r>
          </a:p>
          <a:p>
            <a:endParaRPr kumimoji="1" lang="en-US" altLang="ja-JP" sz="3600" dirty="0" smtClean="0"/>
          </a:p>
          <a:p>
            <a:pPr lvl="1"/>
            <a:r>
              <a:rPr kumimoji="1" lang="en-US" altLang="ja-JP" sz="3200" dirty="0" smtClean="0"/>
              <a:t>Tabular Parsing </a:t>
            </a:r>
            <a:r>
              <a:rPr kumimoji="1" lang="en-US" altLang="ja-JP" sz="2800" dirty="0" smtClean="0"/>
              <a:t>[</a:t>
            </a:r>
            <a:r>
              <a:rPr lang="en-US" altLang="ja-JP" sz="3200" dirty="0" smtClean="0"/>
              <a:t>Birman&amp;Ullman73</a:t>
            </a:r>
            <a:r>
              <a:rPr kumimoji="1" lang="en-US" altLang="ja-JP" sz="2800" dirty="0" smtClean="0"/>
              <a:t>]</a:t>
            </a:r>
            <a:endParaRPr kumimoji="1" lang="en-US" altLang="ja-JP" sz="3200" dirty="0" smtClean="0"/>
          </a:p>
          <a:p>
            <a:pPr lvl="2"/>
            <a:r>
              <a:rPr lang="en-US" altLang="ja-JP" sz="2800" dirty="0" smtClean="0"/>
              <a:t>Prepare a table of size |G|×|input|, and fill it from right to left.</a:t>
            </a:r>
            <a:endParaRPr kumimoji="1" lang="en-US" altLang="ja-JP" sz="2800" dirty="0" smtClean="0"/>
          </a:p>
          <a:p>
            <a:endParaRPr lang="en-US" altLang="ja-JP" sz="3600" dirty="0" smtClean="0"/>
          </a:p>
          <a:p>
            <a:pPr lvl="1"/>
            <a:r>
              <a:rPr kumimoji="1" lang="en-US" altLang="ja-JP" sz="3200" dirty="0" smtClean="0"/>
              <a:t>Packrat Parsing [Ford02]</a:t>
            </a:r>
          </a:p>
          <a:p>
            <a:pPr lvl="2"/>
            <a:r>
              <a:rPr lang="en-US" altLang="ja-JP" sz="2800" dirty="0" smtClean="0"/>
              <a:t>Use lazy evaluation.</a:t>
            </a:r>
            <a:endParaRPr kumimoji="1" lang="ja-JP" altLang="en-US" sz="2800" dirty="0"/>
          </a:p>
        </p:txBody>
      </p:sp>
      <p:sp>
        <p:nvSpPr>
          <p:cNvPr id="4" name="テキスト ボックス 3"/>
          <p:cNvSpPr txBox="1"/>
          <p:nvPr/>
        </p:nvSpPr>
        <p:spPr>
          <a:xfrm>
            <a:off x="7215206" y="-24"/>
            <a:ext cx="2000264" cy="461665"/>
          </a:xfrm>
          <a:prstGeom prst="rect">
            <a:avLst/>
          </a:prstGeom>
          <a:noFill/>
        </p:spPr>
        <p:txBody>
          <a:bodyPr wrap="square" rtlCol="0">
            <a:spAutoFit/>
          </a:bodyPr>
          <a:lstStyle/>
          <a:p>
            <a:r>
              <a:rPr lang="en-US" altLang="ja-JP" sz="2400" dirty="0" smtClean="0">
                <a:hlinkClick r:id="" action="ppaction://customshow?id=0&amp;return=true"/>
              </a:rPr>
              <a:t>[Semantics]</a:t>
            </a:r>
            <a:endParaRPr kumimoji="1" lang="ja-JP" alt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7158" y="1142984"/>
            <a:ext cx="2500330" cy="571504"/>
          </a:xfrm>
          <a:prstGeom prst="rect">
            <a:avLst/>
          </a:prstGeom>
          <a:solidFill>
            <a:schemeClr val="accent3">
              <a:lumMod val="20000"/>
              <a:lumOff val="80000"/>
            </a:schemeClr>
          </a:solidFill>
          <a:ln w="38100">
            <a:solidFill>
              <a:schemeClr val="accent3">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normAutofit/>
          </a:bodyPr>
          <a:lstStyle/>
          <a:p>
            <a:r>
              <a:rPr lang="en-US" altLang="ja-JP" dirty="0" smtClean="0"/>
              <a:t>Parsing PEG (1: Vanilla Semantics)</a:t>
            </a:r>
            <a:endParaRPr kumimoji="1" lang="ja-JP" altLang="en-US" dirty="0"/>
          </a:p>
        </p:txBody>
      </p:sp>
      <p:sp>
        <p:nvSpPr>
          <p:cNvPr id="3" name="コンテンツ プレースホルダ 2"/>
          <p:cNvSpPr>
            <a:spLocks noGrp="1"/>
          </p:cNvSpPr>
          <p:nvPr>
            <p:ph sz="quarter" idx="1"/>
          </p:nvPr>
        </p:nvSpPr>
        <p:spPr>
          <a:xfrm>
            <a:off x="457200" y="1219200"/>
            <a:ext cx="8229600" cy="5353072"/>
          </a:xfrm>
        </p:spPr>
        <p:txBody>
          <a:bodyPr>
            <a:normAutofit/>
          </a:bodyPr>
          <a:lstStyle/>
          <a:p>
            <a:pPr>
              <a:buNone/>
            </a:pPr>
            <a:r>
              <a:rPr kumimoji="1" lang="en-US" altLang="ja-JP" sz="3200" dirty="0" smtClean="0"/>
              <a:t>S </a:t>
            </a:r>
            <a:r>
              <a:rPr kumimoji="1" lang="ja-JP" altLang="en-US" sz="3200" dirty="0" smtClean="0"/>
              <a:t>← </a:t>
            </a:r>
            <a:r>
              <a:rPr kumimoji="1" lang="en-US" altLang="ja-JP" sz="3200" dirty="0" err="1" smtClean="0"/>
              <a:t>aS</a:t>
            </a:r>
            <a:r>
              <a:rPr kumimoji="1" lang="en-US" altLang="ja-JP" sz="3200" dirty="0" smtClean="0"/>
              <a:t> / a</a:t>
            </a:r>
            <a:endParaRPr kumimoji="1" lang="en-US" altLang="ja-JP" dirty="0" smtClean="0"/>
          </a:p>
          <a:p>
            <a:r>
              <a:rPr lang="en-US" altLang="ja-JP" dirty="0" err="1" smtClean="0"/>
              <a:t>doParse</a:t>
            </a:r>
            <a:r>
              <a:rPr lang="en-US" altLang="ja-JP" dirty="0" smtClean="0"/>
              <a:t> = </a:t>
            </a:r>
            <a:r>
              <a:rPr lang="en-US" altLang="ja-JP" dirty="0" err="1" smtClean="0"/>
              <a:t>parseS</a:t>
            </a:r>
            <a:r>
              <a:rPr lang="en-US" altLang="ja-JP" dirty="0" smtClean="0"/>
              <a:t>    :: String -&gt; Maybe String</a:t>
            </a:r>
          </a:p>
          <a:p>
            <a:r>
              <a:rPr lang="en-US" altLang="ja-JP" dirty="0" err="1" smtClean="0"/>
              <a:t>parseA</a:t>
            </a:r>
            <a:r>
              <a:rPr lang="en-US" altLang="ja-JP" dirty="0" smtClean="0"/>
              <a:t> s =</a:t>
            </a:r>
          </a:p>
          <a:p>
            <a:pPr lvl="1"/>
            <a:r>
              <a:rPr lang="en-US" altLang="ja-JP" dirty="0" smtClean="0"/>
              <a:t>case s of '</a:t>
            </a:r>
            <a:r>
              <a:rPr lang="en-US" altLang="ja-JP" dirty="0" err="1" smtClean="0"/>
              <a:t>a':t</a:t>
            </a:r>
            <a:r>
              <a:rPr lang="en-US" altLang="ja-JP" dirty="0" smtClean="0"/>
              <a:t>	-&gt; Just t</a:t>
            </a:r>
          </a:p>
          <a:p>
            <a:pPr lvl="1"/>
            <a:r>
              <a:rPr lang="en-US" altLang="ja-JP" dirty="0" smtClean="0"/>
              <a:t>               _	-&gt; Nothing</a:t>
            </a:r>
          </a:p>
          <a:p>
            <a:r>
              <a:rPr lang="en-US" altLang="ja-JP" dirty="0" err="1" smtClean="0"/>
              <a:t>parseS</a:t>
            </a:r>
            <a:r>
              <a:rPr lang="en-US" altLang="ja-JP" dirty="0" smtClean="0"/>
              <a:t> s = alt1 `</a:t>
            </a:r>
            <a:r>
              <a:rPr lang="en-US" altLang="ja-JP" dirty="0" err="1" smtClean="0"/>
              <a:t>mplus</a:t>
            </a:r>
            <a:r>
              <a:rPr lang="en-US" altLang="ja-JP" dirty="0" smtClean="0"/>
              <a:t>` alt2   where</a:t>
            </a:r>
          </a:p>
          <a:p>
            <a:pPr lvl="1"/>
            <a:r>
              <a:rPr lang="en-US" altLang="ja-JP" dirty="0" smtClean="0"/>
              <a:t>alt1 = case </a:t>
            </a:r>
            <a:r>
              <a:rPr lang="en-US" altLang="ja-JP" dirty="0" err="1" smtClean="0"/>
              <a:t>parseA</a:t>
            </a:r>
            <a:r>
              <a:rPr lang="en-US" altLang="ja-JP" dirty="0" smtClean="0"/>
              <a:t> s of</a:t>
            </a:r>
          </a:p>
          <a:p>
            <a:pPr lvl="2"/>
            <a:r>
              <a:rPr lang="en-US" altLang="ja-JP" sz="2400" dirty="0" smtClean="0"/>
              <a:t>Just t 	-&gt; case </a:t>
            </a:r>
            <a:r>
              <a:rPr lang="en-US" altLang="ja-JP" sz="2400" dirty="0" err="1" smtClean="0"/>
              <a:t>parseS</a:t>
            </a:r>
            <a:r>
              <a:rPr lang="en-US" altLang="ja-JP" sz="2400" dirty="0" smtClean="0"/>
              <a:t> t of</a:t>
            </a:r>
          </a:p>
          <a:p>
            <a:pPr lvl="3"/>
            <a:r>
              <a:rPr lang="en-US" altLang="ja-JP" sz="2400" dirty="0" smtClean="0"/>
              <a:t>                   Just u	-&gt; Just u</a:t>
            </a:r>
          </a:p>
          <a:p>
            <a:pPr lvl="3"/>
            <a:r>
              <a:rPr lang="en-US" altLang="ja-JP" sz="2400" dirty="0" smtClean="0"/>
              <a:t>                   Nothing	-&gt; Nothing</a:t>
            </a:r>
          </a:p>
          <a:p>
            <a:pPr lvl="2"/>
            <a:r>
              <a:rPr lang="en-US" altLang="ja-JP" sz="2400" dirty="0" smtClean="0"/>
              <a:t>Nothing-&gt; Nothing</a:t>
            </a:r>
          </a:p>
          <a:p>
            <a:pPr lvl="1"/>
            <a:r>
              <a:rPr lang="en-US" altLang="ja-JP" dirty="0" smtClean="0"/>
              <a:t>alt2 = </a:t>
            </a:r>
            <a:r>
              <a:rPr lang="en-US" altLang="ja-JP" dirty="0" err="1" smtClean="0"/>
              <a:t>parseA</a:t>
            </a:r>
            <a:r>
              <a:rPr lang="en-US" altLang="ja-JP" dirty="0" smtClean="0"/>
              <a:t> s</a:t>
            </a:r>
            <a:endParaRPr kumimoji="1" lang="ja-JP" altLang="en-US" dirty="0"/>
          </a:p>
        </p:txBody>
      </p:sp>
      <p:sp>
        <p:nvSpPr>
          <p:cNvPr id="7" name="テキスト ボックス 6"/>
          <p:cNvSpPr txBox="1"/>
          <p:nvPr/>
        </p:nvSpPr>
        <p:spPr>
          <a:xfrm>
            <a:off x="7215206" y="-24"/>
            <a:ext cx="2000264" cy="461665"/>
          </a:xfrm>
          <a:prstGeom prst="rect">
            <a:avLst/>
          </a:prstGeom>
          <a:noFill/>
        </p:spPr>
        <p:txBody>
          <a:bodyPr wrap="square" rtlCol="0">
            <a:spAutoFit/>
          </a:bodyPr>
          <a:lstStyle/>
          <a:p>
            <a:r>
              <a:rPr lang="en-US" altLang="ja-JP" sz="2400" dirty="0" smtClean="0">
                <a:hlinkClick r:id="" action="ppaction://customshow?id=0&amp;return=true"/>
              </a:rPr>
              <a:t>[Semantics]</a:t>
            </a:r>
            <a:endParaRPr kumimoji="1" lang="ja-JP" alt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357158" y="1142984"/>
            <a:ext cx="2500330" cy="571504"/>
          </a:xfrm>
          <a:prstGeom prst="rect">
            <a:avLst/>
          </a:prstGeom>
          <a:solidFill>
            <a:schemeClr val="accent3">
              <a:lumMod val="20000"/>
              <a:lumOff val="80000"/>
            </a:schemeClr>
          </a:solidFill>
          <a:ln w="38100">
            <a:solidFill>
              <a:schemeClr val="accent3">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normAutofit/>
          </a:bodyPr>
          <a:lstStyle/>
          <a:p>
            <a:r>
              <a:rPr lang="en-US" altLang="ja-JP" dirty="0" smtClean="0"/>
              <a:t>Parsing PEG (2: Valued)</a:t>
            </a:r>
            <a:endParaRPr kumimoji="1" lang="ja-JP" altLang="en-US" dirty="0"/>
          </a:p>
        </p:txBody>
      </p:sp>
      <p:sp>
        <p:nvSpPr>
          <p:cNvPr id="3" name="コンテンツ プレースホルダ 2"/>
          <p:cNvSpPr>
            <a:spLocks noGrp="1"/>
          </p:cNvSpPr>
          <p:nvPr>
            <p:ph sz="quarter" idx="1"/>
          </p:nvPr>
        </p:nvSpPr>
        <p:spPr>
          <a:xfrm>
            <a:off x="457200" y="1219200"/>
            <a:ext cx="8686800" cy="5638800"/>
          </a:xfrm>
        </p:spPr>
        <p:txBody>
          <a:bodyPr>
            <a:normAutofit/>
          </a:bodyPr>
          <a:lstStyle/>
          <a:p>
            <a:pPr>
              <a:buNone/>
            </a:pPr>
            <a:r>
              <a:rPr kumimoji="1" lang="en-US" altLang="ja-JP" sz="3200" dirty="0" smtClean="0"/>
              <a:t>S </a:t>
            </a:r>
            <a:r>
              <a:rPr kumimoji="1" lang="ja-JP" altLang="en-US" sz="3200" dirty="0" smtClean="0"/>
              <a:t>← </a:t>
            </a:r>
            <a:r>
              <a:rPr kumimoji="1" lang="en-US" altLang="ja-JP" sz="3200" dirty="0" err="1" smtClean="0"/>
              <a:t>aS</a:t>
            </a:r>
            <a:r>
              <a:rPr kumimoji="1" lang="en-US" altLang="ja-JP" sz="3200" dirty="0" smtClean="0"/>
              <a:t> / a</a:t>
            </a:r>
            <a:endParaRPr kumimoji="1" lang="en-US" altLang="ja-JP" dirty="0" smtClean="0"/>
          </a:p>
          <a:p>
            <a:r>
              <a:rPr lang="en-US" altLang="ja-JP" dirty="0" err="1" smtClean="0"/>
              <a:t>doParse</a:t>
            </a:r>
            <a:r>
              <a:rPr lang="en-US" altLang="ja-JP" dirty="0" smtClean="0"/>
              <a:t> = </a:t>
            </a:r>
            <a:r>
              <a:rPr lang="en-US" altLang="ja-JP" dirty="0" err="1" smtClean="0"/>
              <a:t>parseS</a:t>
            </a:r>
            <a:r>
              <a:rPr lang="en-US" altLang="ja-JP" dirty="0" smtClean="0"/>
              <a:t> :: String -&gt; Maybe </a:t>
            </a:r>
            <a:r>
              <a:rPr lang="en-US" altLang="ja-JP" dirty="0" smtClean="0">
                <a:solidFill>
                  <a:srgbClr val="00B050"/>
                </a:solidFill>
              </a:rPr>
              <a:t>(</a:t>
            </a:r>
            <a:r>
              <a:rPr lang="en-US" altLang="ja-JP" dirty="0" err="1" smtClean="0">
                <a:solidFill>
                  <a:srgbClr val="00B050"/>
                </a:solidFill>
              </a:rPr>
              <a:t>Int</a:t>
            </a:r>
            <a:r>
              <a:rPr lang="en-US" altLang="ja-JP" dirty="0" smtClean="0">
                <a:solidFill>
                  <a:srgbClr val="00B050"/>
                </a:solidFill>
              </a:rPr>
              <a:t>, </a:t>
            </a:r>
            <a:r>
              <a:rPr lang="en-US" altLang="ja-JP" dirty="0" smtClean="0"/>
              <a:t>String</a:t>
            </a:r>
            <a:r>
              <a:rPr lang="en-US" altLang="ja-JP" dirty="0" smtClean="0">
                <a:solidFill>
                  <a:srgbClr val="00B050"/>
                </a:solidFill>
              </a:rPr>
              <a:t>)</a:t>
            </a:r>
          </a:p>
          <a:p>
            <a:r>
              <a:rPr lang="en-US" altLang="ja-JP" dirty="0" err="1" smtClean="0"/>
              <a:t>parseA</a:t>
            </a:r>
            <a:r>
              <a:rPr lang="en-US" altLang="ja-JP" dirty="0" smtClean="0"/>
              <a:t> s =</a:t>
            </a:r>
          </a:p>
          <a:p>
            <a:pPr lvl="1"/>
            <a:r>
              <a:rPr lang="en-US" altLang="ja-JP" dirty="0" smtClean="0"/>
              <a:t>case s of '</a:t>
            </a:r>
            <a:r>
              <a:rPr lang="en-US" altLang="ja-JP" dirty="0" err="1" smtClean="0"/>
              <a:t>a':t</a:t>
            </a:r>
            <a:r>
              <a:rPr lang="en-US" altLang="ja-JP" dirty="0" smtClean="0"/>
              <a:t>	-&gt; Just </a:t>
            </a:r>
            <a:r>
              <a:rPr lang="en-US" altLang="ja-JP" dirty="0" smtClean="0">
                <a:solidFill>
                  <a:srgbClr val="00B050"/>
                </a:solidFill>
              </a:rPr>
              <a:t>(1,</a:t>
            </a:r>
            <a:r>
              <a:rPr lang="en-US" altLang="ja-JP" dirty="0" smtClean="0"/>
              <a:t> t</a:t>
            </a:r>
            <a:r>
              <a:rPr lang="en-US" altLang="ja-JP" dirty="0" smtClean="0">
                <a:solidFill>
                  <a:srgbClr val="00B050"/>
                </a:solidFill>
              </a:rPr>
              <a:t>)</a:t>
            </a:r>
          </a:p>
          <a:p>
            <a:pPr lvl="1"/>
            <a:r>
              <a:rPr lang="en-US" altLang="ja-JP" dirty="0" smtClean="0"/>
              <a:t>               _	-&gt; Nothing</a:t>
            </a:r>
          </a:p>
          <a:p>
            <a:r>
              <a:rPr lang="en-US" altLang="ja-JP" dirty="0" err="1" smtClean="0"/>
              <a:t>parseS</a:t>
            </a:r>
            <a:r>
              <a:rPr lang="en-US" altLang="ja-JP" dirty="0" smtClean="0"/>
              <a:t> s = alt1 `</a:t>
            </a:r>
            <a:r>
              <a:rPr lang="en-US" altLang="ja-JP" dirty="0" err="1" smtClean="0"/>
              <a:t>mplus</a:t>
            </a:r>
            <a:r>
              <a:rPr lang="en-US" altLang="ja-JP" dirty="0" smtClean="0"/>
              <a:t>` alt2 where</a:t>
            </a:r>
          </a:p>
          <a:p>
            <a:pPr lvl="1"/>
            <a:r>
              <a:rPr lang="en-US" altLang="ja-JP" dirty="0" smtClean="0"/>
              <a:t>alt1 = case </a:t>
            </a:r>
            <a:r>
              <a:rPr lang="en-US" altLang="ja-JP" dirty="0" err="1" smtClean="0"/>
              <a:t>parseA</a:t>
            </a:r>
            <a:r>
              <a:rPr lang="en-US" altLang="ja-JP" dirty="0" smtClean="0"/>
              <a:t> s of</a:t>
            </a:r>
          </a:p>
          <a:p>
            <a:pPr lvl="2"/>
            <a:r>
              <a:rPr lang="en-US" altLang="ja-JP" sz="2400" dirty="0" smtClean="0"/>
              <a:t>Just </a:t>
            </a:r>
            <a:r>
              <a:rPr lang="en-US" altLang="ja-JP" sz="2400" dirty="0" smtClean="0">
                <a:solidFill>
                  <a:srgbClr val="00B050"/>
                </a:solidFill>
              </a:rPr>
              <a:t>(</a:t>
            </a:r>
            <a:r>
              <a:rPr lang="en-US" altLang="ja-JP" sz="2400" dirty="0" err="1" smtClean="0">
                <a:solidFill>
                  <a:srgbClr val="00B050"/>
                </a:solidFill>
              </a:rPr>
              <a:t>n,</a:t>
            </a:r>
            <a:r>
              <a:rPr lang="en-US" altLang="ja-JP" sz="2400" dirty="0" err="1" smtClean="0"/>
              <a:t>t</a:t>
            </a:r>
            <a:r>
              <a:rPr lang="en-US" altLang="ja-JP" sz="2400" dirty="0" smtClean="0">
                <a:solidFill>
                  <a:srgbClr val="00B050"/>
                </a:solidFill>
              </a:rPr>
              <a:t>)</a:t>
            </a:r>
            <a:r>
              <a:rPr lang="en-US" altLang="ja-JP" sz="2400" dirty="0" smtClean="0"/>
              <a:t>-&gt; case </a:t>
            </a:r>
            <a:r>
              <a:rPr lang="en-US" altLang="ja-JP" sz="2400" dirty="0" err="1" smtClean="0"/>
              <a:t>parseS</a:t>
            </a:r>
            <a:r>
              <a:rPr lang="en-US" altLang="ja-JP" sz="2400" dirty="0" smtClean="0"/>
              <a:t> t of</a:t>
            </a:r>
          </a:p>
          <a:p>
            <a:pPr lvl="3"/>
            <a:r>
              <a:rPr lang="en-US" altLang="ja-JP" sz="2400" dirty="0" smtClean="0"/>
              <a:t>                   Just </a:t>
            </a:r>
            <a:r>
              <a:rPr lang="en-US" altLang="ja-JP" sz="2400" dirty="0" smtClean="0">
                <a:solidFill>
                  <a:srgbClr val="00B050"/>
                </a:solidFill>
              </a:rPr>
              <a:t>(</a:t>
            </a:r>
            <a:r>
              <a:rPr lang="en-US" altLang="ja-JP" sz="2400" dirty="0" err="1" smtClean="0">
                <a:solidFill>
                  <a:srgbClr val="00B050"/>
                </a:solidFill>
              </a:rPr>
              <a:t>m,</a:t>
            </a:r>
            <a:r>
              <a:rPr lang="en-US" altLang="ja-JP" sz="2400" dirty="0" err="1" smtClean="0"/>
              <a:t>u</a:t>
            </a:r>
            <a:r>
              <a:rPr lang="en-US" altLang="ja-JP" sz="2400" dirty="0" smtClean="0">
                <a:solidFill>
                  <a:srgbClr val="00B050"/>
                </a:solidFill>
              </a:rPr>
              <a:t>)</a:t>
            </a:r>
            <a:r>
              <a:rPr lang="en-US" altLang="ja-JP" sz="2400" dirty="0" smtClean="0"/>
              <a:t>-&gt; Just </a:t>
            </a:r>
            <a:r>
              <a:rPr lang="en-US" altLang="ja-JP" sz="2400" dirty="0" smtClean="0">
                <a:solidFill>
                  <a:srgbClr val="00B050"/>
                </a:solidFill>
              </a:rPr>
              <a:t>(</a:t>
            </a:r>
            <a:r>
              <a:rPr lang="en-US" altLang="ja-JP" sz="2400" dirty="0" err="1" smtClean="0">
                <a:solidFill>
                  <a:srgbClr val="00B050"/>
                </a:solidFill>
              </a:rPr>
              <a:t>n+m,</a:t>
            </a:r>
            <a:r>
              <a:rPr lang="en-US" altLang="ja-JP" sz="2400" dirty="0" err="1" smtClean="0"/>
              <a:t>u</a:t>
            </a:r>
            <a:r>
              <a:rPr lang="en-US" altLang="ja-JP" sz="2400" dirty="0" smtClean="0">
                <a:solidFill>
                  <a:srgbClr val="00B050"/>
                </a:solidFill>
              </a:rPr>
              <a:t>)</a:t>
            </a:r>
          </a:p>
          <a:p>
            <a:pPr lvl="3"/>
            <a:r>
              <a:rPr lang="en-US" altLang="ja-JP" sz="2400" dirty="0" smtClean="0"/>
              <a:t>                   Nothing	-&gt; Nothing</a:t>
            </a:r>
          </a:p>
          <a:p>
            <a:pPr lvl="2"/>
            <a:r>
              <a:rPr lang="en-US" altLang="ja-JP" sz="2400" dirty="0" smtClean="0"/>
              <a:t>Nothing</a:t>
            </a:r>
            <a:r>
              <a:rPr lang="ja-JP" altLang="en-US" sz="2400" dirty="0" smtClean="0"/>
              <a:t>　</a:t>
            </a:r>
            <a:r>
              <a:rPr lang="en-US" altLang="ja-JP" sz="2400" dirty="0" smtClean="0"/>
              <a:t>-&gt; Nothing</a:t>
            </a:r>
          </a:p>
          <a:p>
            <a:pPr lvl="1"/>
            <a:r>
              <a:rPr lang="en-US" altLang="ja-JP" dirty="0" smtClean="0"/>
              <a:t>alt2 = </a:t>
            </a:r>
            <a:r>
              <a:rPr lang="en-US" altLang="ja-JP" dirty="0" err="1" smtClean="0"/>
              <a:t>parseA</a:t>
            </a:r>
            <a:r>
              <a:rPr lang="en-US" altLang="ja-JP" dirty="0" smtClean="0"/>
              <a:t> s</a:t>
            </a:r>
            <a:endParaRPr kumimoji="1" lang="ja-JP" altLang="en-US" dirty="0"/>
          </a:p>
        </p:txBody>
      </p:sp>
      <p:sp>
        <p:nvSpPr>
          <p:cNvPr id="8" name="テキスト ボックス 7"/>
          <p:cNvSpPr txBox="1"/>
          <p:nvPr/>
        </p:nvSpPr>
        <p:spPr>
          <a:xfrm>
            <a:off x="7215206" y="-24"/>
            <a:ext cx="2000264" cy="461665"/>
          </a:xfrm>
          <a:prstGeom prst="rect">
            <a:avLst/>
          </a:prstGeom>
          <a:noFill/>
        </p:spPr>
        <p:txBody>
          <a:bodyPr wrap="square" rtlCol="0">
            <a:spAutoFit/>
          </a:bodyPr>
          <a:lstStyle/>
          <a:p>
            <a:r>
              <a:rPr lang="en-US" altLang="ja-JP" sz="2400" dirty="0" smtClean="0">
                <a:hlinkClick r:id="" action="ppaction://customshow?id=0&amp;return=true"/>
              </a:rPr>
              <a:t>[Semantics]</a:t>
            </a:r>
            <a:endParaRPr kumimoji="1" lang="ja-JP" alt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7158" y="1142984"/>
            <a:ext cx="2500330" cy="571504"/>
          </a:xfrm>
          <a:prstGeom prst="rect">
            <a:avLst/>
          </a:prstGeom>
          <a:solidFill>
            <a:schemeClr val="accent3">
              <a:lumMod val="20000"/>
              <a:lumOff val="80000"/>
            </a:schemeClr>
          </a:solidFill>
          <a:ln w="38100">
            <a:solidFill>
              <a:schemeClr val="accent3">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normAutofit/>
          </a:bodyPr>
          <a:lstStyle/>
          <a:p>
            <a:r>
              <a:rPr lang="en-US" altLang="ja-JP" dirty="0" smtClean="0"/>
              <a:t>Parsing PEG (3: Packrat Parsing)</a:t>
            </a:r>
            <a:endParaRPr kumimoji="1" lang="ja-JP" altLang="en-US" dirty="0"/>
          </a:p>
        </p:txBody>
      </p:sp>
      <p:sp>
        <p:nvSpPr>
          <p:cNvPr id="3" name="コンテンツ プレースホルダ 2"/>
          <p:cNvSpPr>
            <a:spLocks noGrp="1"/>
          </p:cNvSpPr>
          <p:nvPr>
            <p:ph sz="quarter" idx="1"/>
          </p:nvPr>
        </p:nvSpPr>
        <p:spPr>
          <a:xfrm>
            <a:off x="457200" y="1219200"/>
            <a:ext cx="8229600" cy="5638800"/>
          </a:xfrm>
        </p:spPr>
        <p:txBody>
          <a:bodyPr>
            <a:normAutofit/>
          </a:bodyPr>
          <a:lstStyle/>
          <a:p>
            <a:pPr>
              <a:buNone/>
            </a:pPr>
            <a:r>
              <a:rPr kumimoji="1" lang="en-US" altLang="ja-JP" sz="3200" dirty="0" smtClean="0"/>
              <a:t>S </a:t>
            </a:r>
            <a:r>
              <a:rPr kumimoji="1" lang="ja-JP" altLang="en-US" sz="3200" dirty="0" smtClean="0"/>
              <a:t>← </a:t>
            </a:r>
            <a:r>
              <a:rPr kumimoji="1" lang="en-US" altLang="ja-JP" sz="3200" dirty="0" err="1" smtClean="0"/>
              <a:t>aS</a:t>
            </a:r>
            <a:r>
              <a:rPr kumimoji="1" lang="en-US" altLang="ja-JP" sz="3200" dirty="0" smtClean="0"/>
              <a:t> / a</a:t>
            </a:r>
            <a:endParaRPr kumimoji="1" lang="en-US" altLang="ja-JP" dirty="0" smtClean="0"/>
          </a:p>
          <a:p>
            <a:r>
              <a:rPr lang="en-US" altLang="ja-JP" dirty="0" smtClean="0"/>
              <a:t>type Result = Maybe (</a:t>
            </a:r>
            <a:r>
              <a:rPr lang="en-US" altLang="ja-JP" dirty="0" err="1" smtClean="0"/>
              <a:t>Int</a:t>
            </a:r>
            <a:r>
              <a:rPr lang="en-US" altLang="ja-JP" dirty="0" smtClean="0"/>
              <a:t>, </a:t>
            </a:r>
            <a:r>
              <a:rPr lang="en-US" altLang="ja-JP" dirty="0" err="1" smtClean="0">
                <a:solidFill>
                  <a:srgbClr val="00B050"/>
                </a:solidFill>
              </a:rPr>
              <a:t>Deriv</a:t>
            </a:r>
            <a:r>
              <a:rPr lang="en-US" altLang="ja-JP" dirty="0" smtClean="0"/>
              <a:t>)</a:t>
            </a:r>
          </a:p>
          <a:p>
            <a:r>
              <a:rPr lang="en-US" altLang="ja-JP" dirty="0" smtClean="0"/>
              <a:t>data </a:t>
            </a:r>
            <a:r>
              <a:rPr lang="en-US" altLang="ja-JP" dirty="0" err="1" smtClean="0">
                <a:solidFill>
                  <a:srgbClr val="00B050"/>
                </a:solidFill>
              </a:rPr>
              <a:t>Deriv</a:t>
            </a:r>
            <a:r>
              <a:rPr lang="en-US" altLang="ja-JP" dirty="0" smtClean="0"/>
              <a:t>  = D Result </a:t>
            </a:r>
            <a:r>
              <a:rPr lang="en-US" altLang="ja-JP" dirty="0" err="1" smtClean="0"/>
              <a:t>Result</a:t>
            </a:r>
            <a:endParaRPr lang="en-US" altLang="ja-JP" dirty="0" smtClean="0"/>
          </a:p>
          <a:p>
            <a:endParaRPr kumimoji="1" lang="en-US" altLang="ja-JP" dirty="0" smtClean="0"/>
          </a:p>
          <a:p>
            <a:r>
              <a:rPr lang="en-US" altLang="ja-JP" dirty="0" err="1" smtClean="0"/>
              <a:t>doParse</a:t>
            </a:r>
            <a:r>
              <a:rPr lang="en-US" altLang="ja-JP" dirty="0" smtClean="0"/>
              <a:t> :: String -&gt; </a:t>
            </a:r>
            <a:r>
              <a:rPr lang="en-US" altLang="ja-JP" dirty="0" err="1" smtClean="0"/>
              <a:t>Deriv</a:t>
            </a:r>
            <a:endParaRPr kumimoji="1" lang="en-US" altLang="ja-JP" dirty="0" smtClean="0"/>
          </a:p>
          <a:p>
            <a:r>
              <a:rPr lang="en-US" altLang="ja-JP" dirty="0" err="1" smtClean="0"/>
              <a:t>doParse</a:t>
            </a:r>
            <a:r>
              <a:rPr lang="en-US" altLang="ja-JP" dirty="0" smtClean="0"/>
              <a:t> s = d where</a:t>
            </a:r>
          </a:p>
          <a:p>
            <a:pPr lvl="1"/>
            <a:r>
              <a:rPr lang="en-US" altLang="ja-JP" dirty="0" smtClean="0"/>
              <a:t>d		</a:t>
            </a:r>
            <a:r>
              <a:rPr kumimoji="1" lang="en-US" altLang="ja-JP" dirty="0" smtClean="0"/>
              <a:t>= D </a:t>
            </a:r>
            <a:r>
              <a:rPr kumimoji="1" lang="en-US" altLang="ja-JP" dirty="0" err="1" smtClean="0"/>
              <a:t>resultS</a:t>
            </a:r>
            <a:r>
              <a:rPr kumimoji="1" lang="en-US" altLang="ja-JP" dirty="0" smtClean="0"/>
              <a:t> </a:t>
            </a:r>
            <a:r>
              <a:rPr kumimoji="1" lang="en-US" altLang="ja-JP" dirty="0" err="1" smtClean="0"/>
              <a:t>resultA</a:t>
            </a:r>
            <a:endParaRPr kumimoji="1" lang="en-US" altLang="ja-JP" dirty="0" smtClean="0"/>
          </a:p>
          <a:p>
            <a:pPr lvl="1"/>
            <a:r>
              <a:rPr lang="en-US" altLang="ja-JP" dirty="0" err="1" smtClean="0"/>
              <a:t>resultS</a:t>
            </a:r>
            <a:r>
              <a:rPr lang="en-US" altLang="ja-JP" dirty="0" smtClean="0"/>
              <a:t>	= </a:t>
            </a:r>
            <a:r>
              <a:rPr lang="en-US" altLang="ja-JP" dirty="0" err="1" smtClean="0"/>
              <a:t>parseS</a:t>
            </a:r>
            <a:r>
              <a:rPr lang="en-US" altLang="ja-JP" dirty="0" smtClean="0"/>
              <a:t> d</a:t>
            </a:r>
          </a:p>
          <a:p>
            <a:pPr lvl="1"/>
            <a:r>
              <a:rPr lang="en-US" altLang="ja-JP" dirty="0" err="1" smtClean="0"/>
              <a:t>r</a:t>
            </a:r>
            <a:r>
              <a:rPr kumimoji="1" lang="en-US" altLang="ja-JP" dirty="0" err="1" smtClean="0"/>
              <a:t>esultA</a:t>
            </a:r>
            <a:r>
              <a:rPr lang="en-US" altLang="ja-JP" dirty="0" smtClean="0"/>
              <a:t>	</a:t>
            </a:r>
            <a:r>
              <a:rPr kumimoji="1" lang="en-US" altLang="ja-JP" dirty="0" smtClean="0"/>
              <a:t>= case s of ‘</a:t>
            </a:r>
            <a:r>
              <a:rPr kumimoji="1" lang="en-US" altLang="ja-JP" dirty="0" err="1" smtClean="0"/>
              <a:t>a’:t</a:t>
            </a:r>
            <a:r>
              <a:rPr kumimoji="1" lang="en-US" altLang="ja-JP" dirty="0" smtClean="0"/>
              <a:t> -&gt; Just (1,next)</a:t>
            </a:r>
          </a:p>
          <a:p>
            <a:pPr lvl="1"/>
            <a:r>
              <a:rPr lang="en-US" altLang="ja-JP" dirty="0" smtClean="0"/>
              <a:t>                                </a:t>
            </a:r>
            <a:r>
              <a:rPr kumimoji="1" lang="en-US" altLang="ja-JP" dirty="0" smtClean="0"/>
              <a:t> _ -&gt; Nothing</a:t>
            </a:r>
          </a:p>
          <a:p>
            <a:pPr lvl="1"/>
            <a:r>
              <a:rPr lang="en-US" altLang="ja-JP" dirty="0" smtClean="0"/>
              <a:t>next	= </a:t>
            </a:r>
            <a:r>
              <a:rPr lang="en-US" altLang="ja-JP" dirty="0" err="1" smtClean="0"/>
              <a:t>doParse</a:t>
            </a:r>
            <a:r>
              <a:rPr lang="en-US" altLang="ja-JP" dirty="0" smtClean="0"/>
              <a:t> (tail s)</a:t>
            </a:r>
          </a:p>
          <a:p>
            <a:r>
              <a:rPr kumimoji="1" lang="en-US" altLang="ja-JP" dirty="0" smtClean="0"/>
              <a:t>…</a:t>
            </a:r>
            <a:endParaRPr kumimoji="1" lang="ja-JP" altLang="en-US" dirty="0"/>
          </a:p>
        </p:txBody>
      </p:sp>
      <p:sp>
        <p:nvSpPr>
          <p:cNvPr id="7" name="テキスト ボックス 6"/>
          <p:cNvSpPr txBox="1"/>
          <p:nvPr/>
        </p:nvSpPr>
        <p:spPr>
          <a:xfrm>
            <a:off x="7215206" y="-24"/>
            <a:ext cx="2000264" cy="461665"/>
          </a:xfrm>
          <a:prstGeom prst="rect">
            <a:avLst/>
          </a:prstGeom>
          <a:noFill/>
        </p:spPr>
        <p:txBody>
          <a:bodyPr wrap="square" rtlCol="0">
            <a:spAutoFit/>
          </a:bodyPr>
          <a:lstStyle/>
          <a:p>
            <a:r>
              <a:rPr lang="en-US" altLang="ja-JP" sz="2400" dirty="0" smtClean="0">
                <a:hlinkClick r:id="" action="ppaction://customshow?id=0&amp;return=true"/>
              </a:rPr>
              <a:t>[Semantics]</a:t>
            </a:r>
            <a:endParaRPr kumimoji="1" lang="ja-JP" alt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This Talk is Based on These Resources</a:t>
            </a:r>
            <a:endParaRPr kumimoji="1" lang="ja-JP" altLang="en-US" dirty="0"/>
          </a:p>
        </p:txBody>
      </p:sp>
      <p:sp>
        <p:nvSpPr>
          <p:cNvPr id="3" name="コンテンツ プレースホルダ 2"/>
          <p:cNvSpPr>
            <a:spLocks noGrp="1"/>
          </p:cNvSpPr>
          <p:nvPr>
            <p:ph sz="quarter" idx="1"/>
          </p:nvPr>
        </p:nvSpPr>
        <p:spPr>
          <a:xfrm>
            <a:off x="457200" y="1219200"/>
            <a:ext cx="8401080" cy="4937760"/>
          </a:xfrm>
        </p:spPr>
        <p:txBody>
          <a:bodyPr>
            <a:normAutofit fontScale="92500" lnSpcReduction="10000"/>
          </a:bodyPr>
          <a:lstStyle/>
          <a:p>
            <a:r>
              <a:rPr lang="en-US" altLang="ja-JP" dirty="0" smtClean="0"/>
              <a:t>The Packrat Parsing and PEG Page (by Bryan Ford)</a:t>
            </a:r>
          </a:p>
          <a:p>
            <a:pPr lvl="1"/>
            <a:r>
              <a:rPr lang="en-US" altLang="ja-JP" dirty="0" smtClean="0">
                <a:hlinkClick r:id="rId3"/>
              </a:rPr>
              <a:t>http://pdos.csail.mit.edu/~baford/packrat/</a:t>
            </a:r>
            <a:r>
              <a:rPr lang="en-US" altLang="ja-JP" dirty="0" smtClean="0"/>
              <a:t> </a:t>
            </a:r>
          </a:p>
          <a:p>
            <a:pPr lvl="2"/>
            <a:r>
              <a:rPr kumimoji="1" lang="en-US" altLang="ja-JP" dirty="0" smtClean="0"/>
              <a:t>(was active </a:t>
            </a:r>
            <a:r>
              <a:rPr lang="en-US" altLang="ja-JP" dirty="0" smtClean="0"/>
              <a:t>till early </a:t>
            </a:r>
            <a:r>
              <a:rPr kumimoji="1" lang="en-US" altLang="ja-JP" dirty="0" smtClean="0"/>
              <a:t>2008</a:t>
            </a:r>
            <a:r>
              <a:rPr lang="en-US" altLang="ja-JP" dirty="0" smtClean="0"/>
              <a:t>)</a:t>
            </a:r>
            <a:endParaRPr kumimoji="1" lang="en-US" altLang="ja-JP" dirty="0" smtClean="0"/>
          </a:p>
          <a:p>
            <a:endParaRPr lang="en-US" altLang="ja-JP" dirty="0" smtClean="0"/>
          </a:p>
          <a:p>
            <a:r>
              <a:rPr lang="en-US" altLang="ja-JP" dirty="0" smtClean="0"/>
              <a:t>A. </a:t>
            </a:r>
            <a:r>
              <a:rPr lang="en-US" altLang="ja-JP" dirty="0" err="1" smtClean="0"/>
              <a:t>Birman</a:t>
            </a:r>
            <a:r>
              <a:rPr lang="en-US" altLang="ja-JP" dirty="0" smtClean="0"/>
              <a:t> &amp; J. D. </a:t>
            </a:r>
            <a:r>
              <a:rPr lang="en-US" altLang="ja-JP" dirty="0" err="1" smtClean="0"/>
              <a:t>Ullman</a:t>
            </a:r>
            <a:r>
              <a:rPr lang="en-US" altLang="ja-JP" dirty="0" smtClean="0"/>
              <a:t>, “Parsing Algorithms with Backtrack”, Information and Control (23), 1973</a:t>
            </a:r>
            <a:endParaRPr lang="ja-JP" altLang="en-US" dirty="0" smtClean="0"/>
          </a:p>
          <a:p>
            <a:endParaRPr lang="en-US" altLang="ja-JP" dirty="0" smtClean="0"/>
          </a:p>
          <a:p>
            <a:r>
              <a:rPr lang="en-US" altLang="ja-JP" dirty="0" smtClean="0"/>
              <a:t>B. Ford, “Packrat Parsing: Simple, Powerful, Lazy, Linear Time”, ICFP 2002</a:t>
            </a:r>
          </a:p>
          <a:p>
            <a:endParaRPr lang="en-US" altLang="ja-JP" dirty="0" smtClean="0"/>
          </a:p>
          <a:p>
            <a:r>
              <a:rPr lang="en-US" altLang="ja-JP" dirty="0" smtClean="0"/>
              <a:t>B. Ford, “Parsing Expression Grammars: A Recognition-Based Syntactic Foundation”, POPL 2004</a:t>
            </a:r>
          </a:p>
          <a:p>
            <a:pPr>
              <a:buNone/>
            </a:pPr>
            <a:endParaRPr kumimoji="1" lang="en-US" altLang="ja-JP"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428596" y="1142984"/>
            <a:ext cx="2143140" cy="500066"/>
          </a:xfrm>
          <a:prstGeom prst="rect">
            <a:avLst/>
          </a:prstGeom>
          <a:solidFill>
            <a:schemeClr val="accent3">
              <a:lumMod val="20000"/>
              <a:lumOff val="80000"/>
            </a:schemeClr>
          </a:solidFill>
          <a:ln w="38100">
            <a:solidFill>
              <a:schemeClr val="accent3">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normAutofit/>
          </a:bodyPr>
          <a:lstStyle/>
          <a:p>
            <a:r>
              <a:rPr lang="en-US" altLang="ja-JP" dirty="0" smtClean="0"/>
              <a:t>Parsing PEG (3: Packrat Parsing, </a:t>
            </a:r>
            <a:r>
              <a:rPr lang="en-US" altLang="ja-JP" dirty="0" err="1" smtClean="0"/>
              <a:t>cnt’d</a:t>
            </a:r>
            <a:r>
              <a:rPr lang="en-US" altLang="ja-JP" dirty="0" smtClean="0"/>
              <a:t>)</a:t>
            </a:r>
            <a:endParaRPr kumimoji="1" lang="ja-JP" altLang="en-US" dirty="0"/>
          </a:p>
        </p:txBody>
      </p:sp>
      <p:sp>
        <p:nvSpPr>
          <p:cNvPr id="3" name="コンテンツ プレースホルダ 2"/>
          <p:cNvSpPr>
            <a:spLocks noGrp="1"/>
          </p:cNvSpPr>
          <p:nvPr>
            <p:ph sz="quarter" idx="1"/>
          </p:nvPr>
        </p:nvSpPr>
        <p:spPr>
          <a:xfrm>
            <a:off x="457200" y="1219200"/>
            <a:ext cx="8229600" cy="5424510"/>
          </a:xfrm>
        </p:spPr>
        <p:txBody>
          <a:bodyPr>
            <a:normAutofit/>
          </a:bodyPr>
          <a:lstStyle/>
          <a:p>
            <a:pPr>
              <a:buNone/>
            </a:pPr>
            <a:r>
              <a:rPr kumimoji="1" lang="en-US" altLang="ja-JP" dirty="0" smtClean="0"/>
              <a:t>S </a:t>
            </a:r>
            <a:r>
              <a:rPr kumimoji="1" lang="ja-JP" altLang="en-US" dirty="0" smtClean="0"/>
              <a:t>← </a:t>
            </a:r>
            <a:r>
              <a:rPr kumimoji="1" lang="en-US" altLang="ja-JP" dirty="0" err="1" smtClean="0"/>
              <a:t>aS</a:t>
            </a:r>
            <a:r>
              <a:rPr kumimoji="1" lang="en-US" altLang="ja-JP" dirty="0" smtClean="0"/>
              <a:t> / a</a:t>
            </a:r>
          </a:p>
          <a:p>
            <a:r>
              <a:rPr lang="en-US" altLang="ja-JP" dirty="0" smtClean="0"/>
              <a:t>type Result = Maybe (</a:t>
            </a:r>
            <a:r>
              <a:rPr lang="en-US" altLang="ja-JP" dirty="0" err="1" smtClean="0"/>
              <a:t>Int</a:t>
            </a:r>
            <a:r>
              <a:rPr lang="en-US" altLang="ja-JP" dirty="0" smtClean="0"/>
              <a:t>, </a:t>
            </a:r>
            <a:r>
              <a:rPr lang="en-US" altLang="ja-JP" dirty="0" err="1" smtClean="0">
                <a:solidFill>
                  <a:srgbClr val="00B050"/>
                </a:solidFill>
              </a:rPr>
              <a:t>Deriv</a:t>
            </a:r>
            <a:r>
              <a:rPr lang="en-US" altLang="ja-JP" dirty="0" smtClean="0"/>
              <a:t>)</a:t>
            </a:r>
          </a:p>
          <a:p>
            <a:r>
              <a:rPr lang="en-US" altLang="ja-JP" dirty="0" smtClean="0"/>
              <a:t>data </a:t>
            </a:r>
            <a:r>
              <a:rPr lang="en-US" altLang="ja-JP" dirty="0" err="1" smtClean="0">
                <a:solidFill>
                  <a:srgbClr val="00B050"/>
                </a:solidFill>
              </a:rPr>
              <a:t>Deriv</a:t>
            </a:r>
            <a:r>
              <a:rPr lang="en-US" altLang="ja-JP" dirty="0" smtClean="0"/>
              <a:t>  = D Result </a:t>
            </a:r>
            <a:r>
              <a:rPr lang="en-US" altLang="ja-JP" dirty="0" err="1" smtClean="0"/>
              <a:t>Result</a:t>
            </a:r>
            <a:endParaRPr lang="en-US" altLang="ja-JP" dirty="0" smtClean="0"/>
          </a:p>
          <a:p>
            <a:endParaRPr kumimoji="1" lang="en-US" altLang="ja-JP" dirty="0" smtClean="0"/>
          </a:p>
          <a:p>
            <a:r>
              <a:rPr lang="en-US" altLang="ja-JP" dirty="0" err="1" smtClean="0"/>
              <a:t>parseS</a:t>
            </a:r>
            <a:r>
              <a:rPr lang="en-US" altLang="ja-JP" dirty="0" smtClean="0"/>
              <a:t> :: </a:t>
            </a:r>
            <a:r>
              <a:rPr lang="en-US" altLang="ja-JP" dirty="0" err="1" smtClean="0"/>
              <a:t>Deriv</a:t>
            </a:r>
            <a:r>
              <a:rPr lang="en-US" altLang="ja-JP" dirty="0" smtClean="0"/>
              <a:t> -&gt; Result</a:t>
            </a:r>
            <a:endParaRPr kumimoji="1" lang="en-US" altLang="ja-JP" dirty="0" smtClean="0"/>
          </a:p>
          <a:p>
            <a:r>
              <a:rPr lang="en-US" altLang="ja-JP" dirty="0" err="1" smtClean="0"/>
              <a:t>parseS</a:t>
            </a:r>
            <a:r>
              <a:rPr lang="en-US" altLang="ja-JP" dirty="0" smtClean="0"/>
              <a:t> </a:t>
            </a:r>
            <a:r>
              <a:rPr lang="en-US" altLang="ja-JP" dirty="0" smtClean="0">
                <a:solidFill>
                  <a:srgbClr val="00B050"/>
                </a:solidFill>
              </a:rPr>
              <a:t>(D rS0 rA0)</a:t>
            </a:r>
            <a:r>
              <a:rPr lang="en-US" altLang="ja-JP" dirty="0" smtClean="0"/>
              <a:t> = alt1 `</a:t>
            </a:r>
            <a:r>
              <a:rPr lang="en-US" altLang="ja-JP" dirty="0" err="1" smtClean="0"/>
              <a:t>mplus</a:t>
            </a:r>
            <a:r>
              <a:rPr lang="en-US" altLang="ja-JP" dirty="0" smtClean="0"/>
              <a:t>` alt2 where</a:t>
            </a:r>
            <a:endParaRPr kumimoji="1" lang="en-US" altLang="ja-JP" dirty="0" smtClean="0"/>
          </a:p>
          <a:p>
            <a:pPr lvl="1"/>
            <a:r>
              <a:rPr lang="en-US" altLang="ja-JP" dirty="0" smtClean="0"/>
              <a:t>alt1 = case </a:t>
            </a:r>
            <a:r>
              <a:rPr lang="en-US" altLang="ja-JP" dirty="0" smtClean="0">
                <a:solidFill>
                  <a:srgbClr val="00B050"/>
                </a:solidFill>
              </a:rPr>
              <a:t>rA0</a:t>
            </a:r>
            <a:r>
              <a:rPr lang="en-US" altLang="ja-JP" dirty="0" smtClean="0"/>
              <a:t> of</a:t>
            </a:r>
          </a:p>
          <a:p>
            <a:pPr lvl="2"/>
            <a:r>
              <a:rPr lang="en-US" altLang="ja-JP" sz="2400" dirty="0" smtClean="0"/>
              <a:t>Just (n, </a:t>
            </a:r>
            <a:r>
              <a:rPr lang="en-US" altLang="ja-JP" sz="2400" dirty="0" smtClean="0">
                <a:solidFill>
                  <a:srgbClr val="00B050"/>
                </a:solidFill>
              </a:rPr>
              <a:t>D rS1 rA1</a:t>
            </a:r>
            <a:r>
              <a:rPr lang="en-US" altLang="ja-JP" sz="2400" dirty="0" smtClean="0"/>
              <a:t>) -&gt; c</a:t>
            </a:r>
            <a:r>
              <a:rPr kumimoji="1" lang="en-US" altLang="ja-JP" sz="2400" dirty="0" smtClean="0"/>
              <a:t>ase  </a:t>
            </a:r>
            <a:r>
              <a:rPr kumimoji="1" lang="en-US" altLang="ja-JP" sz="2400" dirty="0" smtClean="0">
                <a:solidFill>
                  <a:srgbClr val="00B050"/>
                </a:solidFill>
              </a:rPr>
              <a:t>rS1</a:t>
            </a:r>
            <a:r>
              <a:rPr kumimoji="1" lang="en-US" altLang="ja-JP" sz="2400" dirty="0" smtClean="0"/>
              <a:t> of</a:t>
            </a:r>
          </a:p>
          <a:p>
            <a:pPr lvl="3"/>
            <a:r>
              <a:rPr lang="en-US" altLang="ja-JP" sz="2000" dirty="0" smtClean="0"/>
              <a:t>Just (m, </a:t>
            </a:r>
            <a:r>
              <a:rPr lang="en-US" altLang="ja-JP" sz="2000" dirty="0" smtClean="0">
                <a:solidFill>
                  <a:srgbClr val="00B050"/>
                </a:solidFill>
              </a:rPr>
              <a:t>d</a:t>
            </a:r>
            <a:r>
              <a:rPr lang="en-US" altLang="ja-JP" sz="2000" dirty="0" smtClean="0"/>
              <a:t>) -&gt; Just (</a:t>
            </a:r>
            <a:r>
              <a:rPr lang="en-US" altLang="ja-JP" sz="2000" dirty="0" err="1" smtClean="0"/>
              <a:t>n+m</a:t>
            </a:r>
            <a:r>
              <a:rPr lang="en-US" altLang="ja-JP" sz="2000" dirty="0" smtClean="0"/>
              <a:t>, </a:t>
            </a:r>
            <a:r>
              <a:rPr lang="en-US" altLang="ja-JP" sz="2000" dirty="0" smtClean="0">
                <a:solidFill>
                  <a:srgbClr val="00B050"/>
                </a:solidFill>
              </a:rPr>
              <a:t>d</a:t>
            </a:r>
            <a:r>
              <a:rPr lang="en-US" altLang="ja-JP" sz="2000" dirty="0" smtClean="0"/>
              <a:t>)</a:t>
            </a:r>
          </a:p>
          <a:p>
            <a:pPr lvl="3"/>
            <a:r>
              <a:rPr kumimoji="1" lang="en-US" altLang="ja-JP" sz="2000" dirty="0" smtClean="0"/>
              <a:t>Nothing -&gt; Nothing</a:t>
            </a:r>
          </a:p>
          <a:p>
            <a:pPr lvl="2"/>
            <a:r>
              <a:rPr kumimoji="1" lang="en-US" altLang="ja-JP" sz="2400" dirty="0" smtClean="0"/>
              <a:t>Nothing -&gt; Nothing</a:t>
            </a:r>
          </a:p>
          <a:p>
            <a:pPr lvl="1"/>
            <a:r>
              <a:rPr lang="en-US" altLang="ja-JP" dirty="0" smtClean="0"/>
              <a:t>alt2 = </a:t>
            </a:r>
            <a:r>
              <a:rPr lang="en-US" altLang="ja-JP" dirty="0" smtClean="0">
                <a:solidFill>
                  <a:srgbClr val="00B050"/>
                </a:solidFill>
              </a:rPr>
              <a:t>rA0</a:t>
            </a:r>
            <a:endParaRPr kumimoji="1" lang="en-US" altLang="ja-JP" dirty="0" smtClean="0">
              <a:solidFill>
                <a:srgbClr val="00B050"/>
              </a:solidFill>
            </a:endParaRPr>
          </a:p>
          <a:p>
            <a:pPr lvl="4"/>
            <a:endParaRPr kumimoji="1" lang="ja-JP" altLang="en-US" dirty="0"/>
          </a:p>
        </p:txBody>
      </p:sp>
      <p:sp>
        <p:nvSpPr>
          <p:cNvPr id="5" name="コンテンツ プレースホルダ 2"/>
          <p:cNvSpPr txBox="1">
            <a:spLocks/>
          </p:cNvSpPr>
          <p:nvPr/>
        </p:nvSpPr>
        <p:spPr>
          <a:xfrm>
            <a:off x="5286380" y="4857760"/>
            <a:ext cx="3857684" cy="1928826"/>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vert="horz">
            <a:normAutofit lnSpcReduction="10000"/>
          </a:bodyPr>
          <a:lstStyle/>
          <a:p>
            <a:pPr marL="91440" indent="-274320">
              <a:spcBef>
                <a:spcPts val="500"/>
              </a:spcBef>
              <a:buClr>
                <a:schemeClr val="accent2"/>
              </a:buClr>
              <a:buSzPct val="76000"/>
              <a:buFont typeface="Wingdings 3"/>
              <a:buChar char=""/>
            </a:pPr>
            <a:r>
              <a:rPr kumimoji="1" lang="en-US" altLang="ja-JP" sz="2000" b="0" i="0" u="none" strike="noStrike" kern="1200" cap="none" spc="0" normalizeH="0" baseline="0" noProof="0" dirty="0" smtClean="0">
                <a:ln>
                  <a:noFill/>
                </a:ln>
                <a:solidFill>
                  <a:schemeClr val="tx1"/>
                </a:solidFill>
                <a:effectLst/>
                <a:uLnTx/>
                <a:uFillTx/>
                <a:latin typeface="+mn-lt"/>
                <a:ea typeface="+mn-ea"/>
                <a:cs typeface="+mn-cs"/>
              </a:rPr>
              <a:t>alt1 = case </a:t>
            </a:r>
            <a:r>
              <a:rPr kumimoji="1" lang="en-US" altLang="ja-JP" sz="2000" b="0" i="0" u="none" strike="noStrike" kern="1200" cap="none" spc="0" normalizeH="0" baseline="0" noProof="0" dirty="0" err="1" smtClean="0">
                <a:ln>
                  <a:noFill/>
                </a:ln>
                <a:solidFill>
                  <a:schemeClr val="tx1"/>
                </a:solidFill>
                <a:effectLst/>
                <a:uLnTx/>
                <a:uFillTx/>
                <a:latin typeface="+mn-lt"/>
                <a:ea typeface="+mn-ea"/>
                <a:cs typeface="+mn-cs"/>
              </a:rPr>
              <a:t>parseA</a:t>
            </a:r>
            <a:r>
              <a:rPr kumimoji="1" lang="en-US" altLang="ja-JP" sz="2000" b="0" i="0" u="none" strike="noStrike" kern="1200" cap="none" spc="0" normalizeH="0" baseline="0" noProof="0" dirty="0" smtClean="0">
                <a:ln>
                  <a:noFill/>
                </a:ln>
                <a:solidFill>
                  <a:schemeClr val="tx1"/>
                </a:solidFill>
                <a:effectLst/>
                <a:uLnTx/>
                <a:uFillTx/>
                <a:latin typeface="+mn-lt"/>
                <a:ea typeface="+mn-ea"/>
                <a:cs typeface="+mn-cs"/>
              </a:rPr>
              <a:t> s of</a:t>
            </a:r>
          </a:p>
          <a:p>
            <a:pPr marL="365760" lvl="1" indent="-228600">
              <a:spcBef>
                <a:spcPts val="500"/>
              </a:spcBef>
              <a:buClr>
                <a:schemeClr val="bg1">
                  <a:shade val="50000"/>
                </a:schemeClr>
              </a:buClr>
              <a:buSzPct val="76000"/>
              <a:buFont typeface="Wingdings 3"/>
              <a:buChar char=""/>
            </a:pPr>
            <a:r>
              <a:rPr kumimoji="1" lang="en-US" altLang="ja-JP" b="0" i="0" u="none" strike="noStrike" kern="1200" cap="none" spc="0" normalizeH="0" baseline="0" noProof="0" dirty="0" smtClean="0">
                <a:ln>
                  <a:noFill/>
                </a:ln>
                <a:solidFill>
                  <a:schemeClr val="tx1"/>
                </a:solidFill>
                <a:effectLst/>
                <a:uLnTx/>
                <a:uFillTx/>
                <a:latin typeface="+mn-lt"/>
                <a:ea typeface="+mn-ea"/>
                <a:cs typeface="+mn-cs"/>
              </a:rPr>
              <a:t>Just (</a:t>
            </a:r>
            <a:r>
              <a:rPr kumimoji="1" lang="en-US" altLang="ja-JP" b="0" i="0" u="none" strike="noStrike" kern="1200" cap="none" spc="0" normalizeH="0" baseline="0" noProof="0" dirty="0" err="1" smtClean="0">
                <a:ln>
                  <a:noFill/>
                </a:ln>
                <a:solidFill>
                  <a:schemeClr val="tx1"/>
                </a:solidFill>
                <a:effectLst/>
                <a:uLnTx/>
                <a:uFillTx/>
                <a:latin typeface="+mn-lt"/>
                <a:ea typeface="+mn-ea"/>
                <a:cs typeface="+mn-cs"/>
              </a:rPr>
              <a:t>n,t</a:t>
            </a:r>
            <a:r>
              <a:rPr kumimoji="1" lang="en-US" altLang="ja-JP" b="0" i="0" u="none" strike="noStrike" kern="1200" cap="none" spc="0" normalizeH="0" baseline="0" noProof="0" dirty="0" smtClean="0">
                <a:ln>
                  <a:noFill/>
                </a:ln>
                <a:solidFill>
                  <a:schemeClr val="tx1"/>
                </a:solidFill>
                <a:effectLst/>
                <a:uLnTx/>
                <a:uFillTx/>
                <a:latin typeface="+mn-lt"/>
                <a:ea typeface="+mn-ea"/>
                <a:cs typeface="+mn-cs"/>
              </a:rPr>
              <a:t>)-&gt; case </a:t>
            </a:r>
            <a:r>
              <a:rPr kumimoji="1" lang="en-US" altLang="ja-JP" b="0" i="0" u="none" strike="noStrike" kern="1200" cap="none" spc="0" normalizeH="0" baseline="0" noProof="0" dirty="0" err="1" smtClean="0">
                <a:ln>
                  <a:noFill/>
                </a:ln>
                <a:solidFill>
                  <a:schemeClr val="tx1"/>
                </a:solidFill>
                <a:effectLst/>
                <a:uLnTx/>
                <a:uFillTx/>
                <a:latin typeface="+mn-lt"/>
                <a:ea typeface="+mn-ea"/>
                <a:cs typeface="+mn-cs"/>
              </a:rPr>
              <a:t>parseS</a:t>
            </a:r>
            <a:r>
              <a:rPr kumimoji="1" lang="en-US" altLang="ja-JP" b="0" i="0" u="none" strike="noStrike" kern="1200" cap="none" spc="0" normalizeH="0" baseline="0" noProof="0" dirty="0" smtClean="0">
                <a:ln>
                  <a:noFill/>
                </a:ln>
                <a:solidFill>
                  <a:schemeClr val="tx1"/>
                </a:solidFill>
                <a:effectLst/>
                <a:uLnTx/>
                <a:uFillTx/>
                <a:latin typeface="+mn-lt"/>
                <a:ea typeface="+mn-ea"/>
                <a:cs typeface="+mn-cs"/>
              </a:rPr>
              <a:t> t of</a:t>
            </a:r>
          </a:p>
          <a:p>
            <a:pPr marL="640080" lvl="2" indent="-228600">
              <a:spcBef>
                <a:spcPts val="400"/>
              </a:spcBef>
              <a:buClr>
                <a:schemeClr val="accent2">
                  <a:shade val="75000"/>
                </a:schemeClr>
              </a:buClr>
              <a:buSzPct val="70000"/>
              <a:buFont typeface="Wingdings"/>
              <a:buChar cha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Just (</a:t>
            </a:r>
            <a:r>
              <a:rPr kumimoji="1" lang="en-US" altLang="ja-JP" sz="1600" b="0" i="0" u="none" strike="noStrike" kern="1200" cap="none" spc="0" normalizeH="0" baseline="0" noProof="0" dirty="0" err="1" smtClean="0">
                <a:ln>
                  <a:noFill/>
                </a:ln>
                <a:solidFill>
                  <a:schemeClr val="tx1"/>
                </a:solidFill>
                <a:effectLst/>
                <a:uLnTx/>
                <a:uFillTx/>
                <a:latin typeface="+mn-lt"/>
                <a:ea typeface="+mn-ea"/>
                <a:cs typeface="+mn-cs"/>
              </a:rPr>
              <a:t>m,u</a:t>
            </a: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)-&gt; Just (</a:t>
            </a:r>
            <a:r>
              <a:rPr kumimoji="1" lang="en-US" altLang="ja-JP" sz="1600" b="0" i="0" u="none" strike="noStrike" kern="1200" cap="none" spc="0" normalizeH="0" baseline="0" noProof="0" dirty="0" err="1" smtClean="0">
                <a:ln>
                  <a:noFill/>
                </a:ln>
                <a:solidFill>
                  <a:schemeClr val="tx1"/>
                </a:solidFill>
                <a:effectLst/>
                <a:uLnTx/>
                <a:uFillTx/>
                <a:latin typeface="+mn-lt"/>
                <a:ea typeface="+mn-ea"/>
                <a:cs typeface="+mn-cs"/>
              </a:rPr>
              <a:t>n+m,u</a:t>
            </a: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a:t>
            </a:r>
          </a:p>
          <a:p>
            <a:pPr marL="640080" lvl="2" indent="-228600">
              <a:spcBef>
                <a:spcPts val="400"/>
              </a:spcBef>
              <a:buClr>
                <a:schemeClr val="accent2">
                  <a:shade val="75000"/>
                </a:schemeClr>
              </a:buClr>
              <a:buSzPct val="70000"/>
              <a:buFont typeface="Wingdings"/>
              <a:buChar cha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Nothing</a:t>
            </a:r>
            <a:r>
              <a:rPr lang="en-US" altLang="ja-JP" sz="1600" dirty="0" smtClean="0">
                <a:solidFill>
                  <a:schemeClr val="tx1"/>
                </a:solidFill>
              </a:rPr>
              <a:t> </a:t>
            </a: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-&gt; Nothing</a:t>
            </a:r>
          </a:p>
          <a:p>
            <a:pPr marL="365760" lvl="1" indent="-228600">
              <a:spcBef>
                <a:spcPts val="500"/>
              </a:spcBef>
              <a:buClr>
                <a:schemeClr val="bg1">
                  <a:shade val="50000"/>
                </a:schemeClr>
              </a:buClr>
              <a:buSzPct val="76000"/>
              <a:buFont typeface="Wingdings 3"/>
              <a:buChar char=""/>
            </a:pPr>
            <a:r>
              <a:rPr kumimoji="1" lang="en-US" altLang="ja-JP" b="0" i="0" u="none" strike="noStrike" kern="1200" cap="none" spc="0" normalizeH="0" baseline="0" noProof="0" dirty="0" smtClean="0">
                <a:ln>
                  <a:noFill/>
                </a:ln>
                <a:solidFill>
                  <a:schemeClr val="tx1"/>
                </a:solidFill>
                <a:effectLst/>
                <a:uLnTx/>
                <a:uFillTx/>
                <a:latin typeface="+mn-lt"/>
                <a:ea typeface="+mn-ea"/>
                <a:cs typeface="+mn-cs"/>
              </a:rPr>
              <a:t>Nothing -&gt; Nothing</a:t>
            </a:r>
          </a:p>
          <a:p>
            <a:pPr marL="91440" indent="-274320">
              <a:spcBef>
                <a:spcPts val="500"/>
              </a:spcBef>
              <a:buClr>
                <a:schemeClr val="accent2"/>
              </a:buClr>
              <a:buSzPct val="76000"/>
              <a:buFont typeface="Wingdings 3"/>
              <a:buChar char=""/>
            </a:pPr>
            <a:r>
              <a:rPr kumimoji="1" lang="en-US" altLang="ja-JP" sz="2000" b="0" i="0" u="none" strike="noStrike" kern="1200" cap="none" spc="0" normalizeH="0" baseline="0" noProof="0" dirty="0" smtClean="0">
                <a:ln>
                  <a:noFill/>
                </a:ln>
                <a:solidFill>
                  <a:schemeClr val="tx1"/>
                </a:solidFill>
                <a:effectLst/>
                <a:uLnTx/>
                <a:uFillTx/>
                <a:latin typeface="+mn-lt"/>
                <a:ea typeface="+mn-ea"/>
                <a:cs typeface="+mn-cs"/>
              </a:rPr>
              <a:t>alt2 = </a:t>
            </a:r>
            <a:r>
              <a:rPr kumimoji="1" lang="en-US" altLang="ja-JP" sz="2000" b="0" i="0" u="none" strike="noStrike" kern="1200" cap="none" spc="0" normalizeH="0" baseline="0" noProof="0" dirty="0" err="1" smtClean="0">
                <a:ln>
                  <a:noFill/>
                </a:ln>
                <a:solidFill>
                  <a:schemeClr val="tx1"/>
                </a:solidFill>
                <a:effectLst/>
                <a:uLnTx/>
                <a:uFillTx/>
                <a:latin typeface="+mn-lt"/>
                <a:ea typeface="+mn-ea"/>
                <a:cs typeface="+mn-cs"/>
              </a:rPr>
              <a:t>parseA</a:t>
            </a:r>
            <a:r>
              <a:rPr kumimoji="1" lang="en-US" altLang="ja-JP" sz="2000" b="0" i="0" u="none" strike="noStrike" kern="1200" cap="none" spc="0" normalizeH="0" baseline="0" noProof="0" dirty="0" smtClean="0">
                <a:ln>
                  <a:noFill/>
                </a:ln>
                <a:solidFill>
                  <a:schemeClr val="tx1"/>
                </a:solidFill>
                <a:effectLst/>
                <a:uLnTx/>
                <a:uFillTx/>
                <a:latin typeface="+mn-lt"/>
                <a:ea typeface="+mn-ea"/>
                <a:cs typeface="+mn-cs"/>
              </a:rPr>
              <a:t> s</a:t>
            </a:r>
            <a:endParaRPr kumimoji="1" lang="ja-JP" alt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テキスト ボックス 7"/>
          <p:cNvSpPr txBox="1"/>
          <p:nvPr/>
        </p:nvSpPr>
        <p:spPr>
          <a:xfrm>
            <a:off x="7215206" y="-24"/>
            <a:ext cx="2000264" cy="461665"/>
          </a:xfrm>
          <a:prstGeom prst="rect">
            <a:avLst/>
          </a:prstGeom>
          <a:noFill/>
        </p:spPr>
        <p:txBody>
          <a:bodyPr wrap="square" rtlCol="0">
            <a:spAutoFit/>
          </a:bodyPr>
          <a:lstStyle/>
          <a:p>
            <a:r>
              <a:rPr lang="en-US" altLang="ja-JP" sz="2400" dirty="0" smtClean="0">
                <a:hlinkClick r:id="" action="ppaction://customshow?id=0&amp;return=true"/>
              </a:rPr>
              <a:t>[Semantics]</a:t>
            </a:r>
            <a:endParaRPr kumimoji="1" lang="ja-JP" alt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Packrat Parsing Can Do More</a:t>
            </a:r>
            <a:endParaRPr kumimoji="1" lang="ja-JP" altLang="en-US" dirty="0"/>
          </a:p>
        </p:txBody>
      </p:sp>
      <p:sp>
        <p:nvSpPr>
          <p:cNvPr id="3" name="コンテンツ プレースホルダ 2"/>
          <p:cNvSpPr>
            <a:spLocks noGrp="1"/>
          </p:cNvSpPr>
          <p:nvPr>
            <p:ph sz="quarter" idx="1"/>
          </p:nvPr>
        </p:nvSpPr>
        <p:spPr/>
        <p:txBody>
          <a:bodyPr>
            <a:normAutofit fontScale="92500" lnSpcReduction="10000"/>
          </a:bodyPr>
          <a:lstStyle/>
          <a:p>
            <a:r>
              <a:rPr kumimoji="1" lang="en-US" altLang="ja-JP" sz="3200" dirty="0" smtClean="0"/>
              <a:t>Without sacrificing linear parsing-time, more operators can be added. </a:t>
            </a:r>
            <a:r>
              <a:rPr lang="en-US" altLang="ja-JP" sz="3200" dirty="0" smtClean="0"/>
              <a:t>Especially, “syntactic predicates”:</a:t>
            </a:r>
            <a:endParaRPr kumimoji="1" lang="en-US" altLang="ja-JP" sz="3200" dirty="0" smtClean="0"/>
          </a:p>
          <a:p>
            <a:pPr lvl="3"/>
            <a:endParaRPr kumimoji="1" lang="en-US" altLang="ja-JP" sz="2400" dirty="0" smtClean="0"/>
          </a:p>
          <a:p>
            <a:pPr lvl="1"/>
            <a:r>
              <a:rPr kumimoji="1" lang="en-US" altLang="ja-JP" sz="3500" dirty="0" smtClean="0"/>
              <a:t>[[&amp;e]] = </a:t>
            </a:r>
            <a:r>
              <a:rPr kumimoji="1" lang="en-US" altLang="ja-JP" sz="3500" dirty="0" err="1" smtClean="0"/>
              <a:t>λs</a:t>
            </a:r>
            <a:r>
              <a:rPr lang="en-US" altLang="ja-JP" sz="3500" dirty="0" smtClean="0"/>
              <a:t> </a:t>
            </a:r>
            <a:r>
              <a:rPr lang="ja-JP" altLang="en-US" sz="3500" dirty="0" smtClean="0"/>
              <a:t>→ </a:t>
            </a:r>
            <a:r>
              <a:rPr lang="en-US" altLang="ja-JP" sz="3500" dirty="0" smtClean="0"/>
              <a:t>case [[e]] s of</a:t>
            </a:r>
          </a:p>
          <a:p>
            <a:pPr lvl="2"/>
            <a:r>
              <a:rPr kumimoji="1" lang="en-US" altLang="ja-JP" sz="3000" dirty="0" smtClean="0"/>
              <a:t>Just _	</a:t>
            </a:r>
            <a:r>
              <a:rPr kumimoji="1" lang="ja-JP" altLang="en-US" sz="3000" dirty="0" smtClean="0"/>
              <a:t>→ </a:t>
            </a:r>
            <a:r>
              <a:rPr kumimoji="1" lang="en-US" altLang="ja-JP" sz="3000" dirty="0" smtClean="0"/>
              <a:t>Just s</a:t>
            </a:r>
          </a:p>
          <a:p>
            <a:pPr lvl="2"/>
            <a:r>
              <a:rPr lang="en-US" altLang="ja-JP" sz="3000" dirty="0" smtClean="0"/>
              <a:t>Nothing	</a:t>
            </a:r>
            <a:r>
              <a:rPr lang="ja-JP" altLang="en-US" sz="3000" dirty="0" smtClean="0"/>
              <a:t>→ </a:t>
            </a:r>
            <a:r>
              <a:rPr lang="en-US" altLang="ja-JP" sz="3000" dirty="0" smtClean="0"/>
              <a:t>Nothing</a:t>
            </a:r>
          </a:p>
          <a:p>
            <a:pPr lvl="4"/>
            <a:endParaRPr kumimoji="1" lang="en-US" altLang="ja-JP" sz="2900" dirty="0" smtClean="0"/>
          </a:p>
          <a:p>
            <a:pPr lvl="1"/>
            <a:r>
              <a:rPr kumimoji="1" lang="en-US" altLang="ja-JP" sz="3500" dirty="0" smtClean="0"/>
              <a:t>[[!e]] = </a:t>
            </a:r>
            <a:r>
              <a:rPr lang="en-US" altLang="ja-JP" sz="3500" dirty="0" err="1" smtClean="0"/>
              <a:t>λs</a:t>
            </a:r>
            <a:r>
              <a:rPr lang="en-US" altLang="ja-JP" sz="3500" dirty="0" smtClean="0"/>
              <a:t> </a:t>
            </a:r>
            <a:r>
              <a:rPr lang="ja-JP" altLang="en-US" sz="3500" dirty="0" smtClean="0"/>
              <a:t>→ </a:t>
            </a:r>
            <a:r>
              <a:rPr lang="en-US" altLang="ja-JP" sz="3500" dirty="0" smtClean="0"/>
              <a:t>case [[e]] s of</a:t>
            </a:r>
          </a:p>
          <a:p>
            <a:pPr lvl="2"/>
            <a:r>
              <a:rPr lang="en-US" altLang="ja-JP" sz="3000" dirty="0" smtClean="0"/>
              <a:t>Just _	</a:t>
            </a:r>
            <a:r>
              <a:rPr lang="ja-JP" altLang="en-US" sz="3000" dirty="0" smtClean="0"/>
              <a:t>→ </a:t>
            </a:r>
            <a:r>
              <a:rPr lang="en-US" altLang="ja-JP" sz="3000" dirty="0" smtClean="0"/>
              <a:t>Nothing</a:t>
            </a:r>
          </a:p>
          <a:p>
            <a:pPr lvl="2"/>
            <a:r>
              <a:rPr lang="en-US" altLang="ja-JP" sz="3000" dirty="0" smtClean="0"/>
              <a:t>Nothing	</a:t>
            </a:r>
            <a:r>
              <a:rPr lang="ja-JP" altLang="en-US" sz="3000" dirty="0" smtClean="0"/>
              <a:t>→ </a:t>
            </a:r>
            <a:r>
              <a:rPr lang="en-US" altLang="ja-JP" sz="3000" dirty="0" smtClean="0"/>
              <a:t>Just s</a:t>
            </a:r>
            <a:endParaRPr kumimoji="1" lang="ja-JP" altLang="en-US" sz="3000" dirty="0"/>
          </a:p>
        </p:txBody>
      </p:sp>
      <p:sp>
        <p:nvSpPr>
          <p:cNvPr id="4" name="テキスト ボックス 3"/>
          <p:cNvSpPr txBox="1"/>
          <p:nvPr/>
        </p:nvSpPr>
        <p:spPr>
          <a:xfrm>
            <a:off x="7215206" y="-24"/>
            <a:ext cx="2000264" cy="461665"/>
          </a:xfrm>
          <a:prstGeom prst="rect">
            <a:avLst/>
          </a:prstGeom>
          <a:noFill/>
        </p:spPr>
        <p:txBody>
          <a:bodyPr wrap="square" rtlCol="0">
            <a:spAutoFit/>
          </a:bodyPr>
          <a:lstStyle/>
          <a:p>
            <a:r>
              <a:rPr lang="en-US" altLang="ja-JP" sz="2400" dirty="0" smtClean="0">
                <a:hlinkClick r:id="" action="ppaction://customshow?id=0&amp;return=true"/>
              </a:rPr>
              <a:t>[Semantics]</a:t>
            </a:r>
            <a:endParaRPr kumimoji="1" lang="ja-JP" altLang="en-US"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Formal Definition of PEG</a:t>
            </a:r>
            <a:endParaRPr kumimoji="1" lang="ja-JP" altLang="en-US" dirty="0"/>
          </a:p>
        </p:txBody>
      </p:sp>
      <p:sp>
        <p:nvSpPr>
          <p:cNvPr id="3" name="コンテンツ プレースホルダ 2"/>
          <p:cNvSpPr>
            <a:spLocks noGrp="1"/>
          </p:cNvSpPr>
          <p:nvPr>
            <p:ph sz="quarter" idx="1"/>
          </p:nvPr>
        </p:nvSpPr>
        <p:spPr/>
        <p:txBody>
          <a:bodyPr>
            <a:noAutofit/>
          </a:bodyPr>
          <a:lstStyle/>
          <a:p>
            <a:r>
              <a:rPr lang="en-US" altLang="ja-JP" sz="2800" dirty="0" smtClean="0"/>
              <a:t>PEG  G  is &lt;N, Σ, S, R</a:t>
            </a:r>
            <a:r>
              <a:rPr lang="ja-JP" altLang="en-US" sz="2800" dirty="0" smtClean="0"/>
              <a:t>∈</a:t>
            </a:r>
            <a:r>
              <a:rPr lang="en-US" altLang="ja-JP" sz="2800" dirty="0" smtClean="0"/>
              <a:t>N</a:t>
            </a:r>
            <a:r>
              <a:rPr lang="ja-JP" altLang="en-US" sz="2800" dirty="0" smtClean="0"/>
              <a:t>→</a:t>
            </a:r>
            <a:r>
              <a:rPr lang="en-US" altLang="ja-JP" sz="2800" dirty="0" err="1" smtClean="0"/>
              <a:t>rhs</a:t>
            </a:r>
            <a:r>
              <a:rPr lang="en-US" altLang="ja-JP" sz="2800" dirty="0" smtClean="0"/>
              <a:t>&gt; where</a:t>
            </a:r>
          </a:p>
          <a:p>
            <a:pPr lvl="1"/>
            <a:r>
              <a:rPr lang="en-US" altLang="ja-JP" sz="2400" dirty="0" err="1" smtClean="0"/>
              <a:t>rhs</a:t>
            </a:r>
            <a:r>
              <a:rPr lang="en-US" altLang="ja-JP" sz="2400" dirty="0" smtClean="0"/>
              <a:t> </a:t>
            </a:r>
            <a:r>
              <a:rPr lang="ja-JP" altLang="en-US" sz="2400" dirty="0" smtClean="0"/>
              <a:t>   </a:t>
            </a:r>
            <a:r>
              <a:rPr lang="en-US" altLang="ja-JP" sz="2400" dirty="0" smtClean="0"/>
              <a:t>::=   ε</a:t>
            </a:r>
          </a:p>
          <a:p>
            <a:pPr lvl="2">
              <a:buNone/>
            </a:pPr>
            <a:r>
              <a:rPr lang="en-US" altLang="ja-JP" sz="2400" dirty="0" smtClean="0"/>
              <a:t>		  	|   A    (</a:t>
            </a:r>
            <a:r>
              <a:rPr lang="ja-JP" altLang="en-US" sz="2400" dirty="0" smtClean="0"/>
              <a:t>∈ </a:t>
            </a:r>
            <a:r>
              <a:rPr lang="en-US" altLang="ja-JP" sz="2400" dirty="0" smtClean="0"/>
              <a:t>N)</a:t>
            </a:r>
          </a:p>
          <a:p>
            <a:pPr lvl="2">
              <a:buNone/>
            </a:pPr>
            <a:r>
              <a:rPr lang="en-US" altLang="ja-JP" sz="2400" dirty="0" smtClean="0"/>
              <a:t>		  	|</a:t>
            </a:r>
            <a:r>
              <a:rPr lang="ja-JP" altLang="en-US" sz="2400" dirty="0" smtClean="0"/>
              <a:t>   </a:t>
            </a:r>
            <a:r>
              <a:rPr lang="en-US" altLang="ja-JP" sz="2400" dirty="0" smtClean="0"/>
              <a:t>a    (</a:t>
            </a:r>
            <a:r>
              <a:rPr lang="ja-JP" altLang="en-US" sz="2400" dirty="0" smtClean="0"/>
              <a:t>∈ </a:t>
            </a:r>
            <a:r>
              <a:rPr lang="en-US" altLang="ja-JP" sz="2400" dirty="0" smtClean="0"/>
              <a:t>Σ)</a:t>
            </a:r>
          </a:p>
          <a:p>
            <a:pPr lvl="2">
              <a:buNone/>
            </a:pPr>
            <a:r>
              <a:rPr lang="en-US" altLang="ja-JP" sz="2400" dirty="0" smtClean="0"/>
              <a:t>		 	|   </a:t>
            </a:r>
            <a:r>
              <a:rPr lang="en-US" altLang="ja-JP" sz="2400" dirty="0" err="1" smtClean="0"/>
              <a:t>rhs</a:t>
            </a:r>
            <a:r>
              <a:rPr lang="en-US" altLang="ja-JP" sz="2400" dirty="0" smtClean="0"/>
              <a:t> / </a:t>
            </a:r>
            <a:r>
              <a:rPr lang="en-US" altLang="ja-JP" sz="2400" dirty="0" err="1" smtClean="0"/>
              <a:t>rhs</a:t>
            </a:r>
            <a:endParaRPr lang="en-US" altLang="ja-JP" sz="2400" dirty="0" smtClean="0"/>
          </a:p>
          <a:p>
            <a:pPr lvl="2">
              <a:buNone/>
            </a:pPr>
            <a:r>
              <a:rPr lang="en-US" altLang="ja-JP" sz="2400" dirty="0" smtClean="0"/>
              <a:t>		 	|   </a:t>
            </a:r>
            <a:r>
              <a:rPr lang="en-US" altLang="ja-JP" sz="2400" dirty="0" err="1" smtClean="0"/>
              <a:t>rhs</a:t>
            </a:r>
            <a:r>
              <a:rPr lang="en-US" altLang="ja-JP" sz="2400" dirty="0" smtClean="0"/>
              <a:t>  </a:t>
            </a:r>
            <a:r>
              <a:rPr lang="en-US" altLang="ja-JP" sz="2400" dirty="0" err="1" smtClean="0"/>
              <a:t>rhs</a:t>
            </a:r>
            <a:endParaRPr lang="en-US" altLang="ja-JP" sz="2400" dirty="0" smtClean="0"/>
          </a:p>
          <a:p>
            <a:pPr lvl="2">
              <a:buNone/>
            </a:pPr>
            <a:r>
              <a:rPr lang="en-US" altLang="ja-JP" sz="2400" dirty="0" smtClean="0"/>
              <a:t>			|   &amp;</a:t>
            </a:r>
            <a:r>
              <a:rPr lang="en-US" altLang="ja-JP" sz="2400" dirty="0" err="1" smtClean="0"/>
              <a:t>rhs</a:t>
            </a:r>
            <a:endParaRPr lang="en-US" altLang="ja-JP" sz="2400" dirty="0" smtClean="0"/>
          </a:p>
          <a:p>
            <a:pPr lvl="2">
              <a:buNone/>
            </a:pPr>
            <a:r>
              <a:rPr lang="en-US" altLang="ja-JP" sz="2400" dirty="0" smtClean="0"/>
              <a:t>			|   !</a:t>
            </a:r>
            <a:r>
              <a:rPr lang="en-US" altLang="ja-JP" sz="2400" dirty="0" err="1" smtClean="0"/>
              <a:t>rhs</a:t>
            </a:r>
            <a:endParaRPr lang="en-US" altLang="ja-JP" sz="2400" dirty="0" smtClean="0"/>
          </a:p>
          <a:p>
            <a:pPr lvl="2">
              <a:buNone/>
            </a:pPr>
            <a:r>
              <a:rPr lang="en-US" altLang="ja-JP" sz="2400" dirty="0" smtClean="0"/>
              <a:t>			|   </a:t>
            </a:r>
            <a:r>
              <a:rPr lang="en-US" altLang="ja-JP" sz="2400" dirty="0" err="1" smtClean="0"/>
              <a:t>rhs</a:t>
            </a:r>
            <a:r>
              <a:rPr lang="en-US" altLang="ja-JP" sz="2400" dirty="0" smtClean="0"/>
              <a:t>?	</a:t>
            </a:r>
            <a:r>
              <a:rPr lang="en-US" altLang="ja-JP" dirty="0" smtClean="0">
                <a:solidFill>
                  <a:schemeClr val="accent2">
                    <a:lumMod val="75000"/>
                  </a:schemeClr>
                </a:solidFill>
              </a:rPr>
              <a:t>(</a:t>
            </a:r>
            <a:r>
              <a:rPr lang="en-US" altLang="ja-JP" dirty="0" err="1" smtClean="0">
                <a:solidFill>
                  <a:schemeClr val="accent2">
                    <a:lumMod val="75000"/>
                  </a:schemeClr>
                </a:solidFill>
              </a:rPr>
              <a:t>eqv</a:t>
            </a:r>
            <a:r>
              <a:rPr lang="en-US" altLang="ja-JP" dirty="0" smtClean="0">
                <a:solidFill>
                  <a:schemeClr val="accent2">
                    <a:lumMod val="75000"/>
                  </a:schemeClr>
                </a:solidFill>
              </a:rPr>
              <a:t>. to X where X</a:t>
            </a:r>
            <a:r>
              <a:rPr lang="ja-JP" altLang="en-US" dirty="0" smtClean="0">
                <a:solidFill>
                  <a:schemeClr val="accent2">
                    <a:lumMod val="75000"/>
                  </a:schemeClr>
                </a:solidFill>
              </a:rPr>
              <a:t>←</a:t>
            </a:r>
            <a:r>
              <a:rPr lang="en-US" altLang="ja-JP" dirty="0" err="1" smtClean="0">
                <a:solidFill>
                  <a:schemeClr val="accent2">
                    <a:lumMod val="75000"/>
                  </a:schemeClr>
                </a:solidFill>
              </a:rPr>
              <a:t>rhs</a:t>
            </a:r>
            <a:r>
              <a:rPr lang="en-US" altLang="ja-JP" dirty="0" smtClean="0">
                <a:solidFill>
                  <a:schemeClr val="accent2">
                    <a:lumMod val="75000"/>
                  </a:schemeClr>
                </a:solidFill>
              </a:rPr>
              <a:t>/ε)</a:t>
            </a:r>
            <a:endParaRPr lang="en-US" altLang="ja-JP" sz="2400" dirty="0" smtClean="0">
              <a:solidFill>
                <a:schemeClr val="accent2">
                  <a:lumMod val="75000"/>
                </a:schemeClr>
              </a:solidFill>
            </a:endParaRPr>
          </a:p>
          <a:p>
            <a:pPr lvl="2">
              <a:buNone/>
            </a:pPr>
            <a:r>
              <a:rPr lang="en-US" altLang="ja-JP" sz="2400" dirty="0" smtClean="0"/>
              <a:t>			|   </a:t>
            </a:r>
            <a:r>
              <a:rPr lang="en-US" altLang="ja-JP" sz="2400" dirty="0" err="1" smtClean="0"/>
              <a:t>rhs</a:t>
            </a:r>
            <a:r>
              <a:rPr lang="en-US" altLang="ja-JP" sz="2400" dirty="0" smtClean="0"/>
              <a:t>*	</a:t>
            </a:r>
            <a:r>
              <a:rPr lang="en-US" altLang="ja-JP" dirty="0" smtClean="0">
                <a:solidFill>
                  <a:schemeClr val="accent2">
                    <a:lumMod val="75000"/>
                  </a:schemeClr>
                </a:solidFill>
              </a:rPr>
              <a:t>(</a:t>
            </a:r>
            <a:r>
              <a:rPr lang="en-US" altLang="ja-JP" dirty="0" err="1" smtClean="0">
                <a:solidFill>
                  <a:schemeClr val="accent2">
                    <a:lumMod val="75000"/>
                  </a:schemeClr>
                </a:solidFill>
              </a:rPr>
              <a:t>eqv</a:t>
            </a:r>
            <a:r>
              <a:rPr lang="en-US" altLang="ja-JP" dirty="0" smtClean="0">
                <a:solidFill>
                  <a:schemeClr val="accent2">
                    <a:lumMod val="75000"/>
                  </a:schemeClr>
                </a:solidFill>
              </a:rPr>
              <a:t>. to X where X</a:t>
            </a:r>
            <a:r>
              <a:rPr lang="ja-JP" altLang="en-US" dirty="0" smtClean="0">
                <a:solidFill>
                  <a:schemeClr val="accent2">
                    <a:lumMod val="75000"/>
                  </a:schemeClr>
                </a:solidFill>
              </a:rPr>
              <a:t>←</a:t>
            </a:r>
            <a:r>
              <a:rPr lang="en-US" altLang="ja-JP" dirty="0" err="1" smtClean="0">
                <a:solidFill>
                  <a:schemeClr val="accent2">
                    <a:lumMod val="75000"/>
                  </a:schemeClr>
                </a:solidFill>
              </a:rPr>
              <a:t>rhs</a:t>
            </a:r>
            <a:r>
              <a:rPr lang="en-US" altLang="ja-JP" dirty="0" smtClean="0">
                <a:solidFill>
                  <a:schemeClr val="accent2">
                    <a:lumMod val="75000"/>
                  </a:schemeClr>
                </a:solidFill>
              </a:rPr>
              <a:t> X/ε)</a:t>
            </a:r>
            <a:endParaRPr lang="en-US" altLang="ja-JP" dirty="0" smtClean="0"/>
          </a:p>
          <a:p>
            <a:pPr lvl="2">
              <a:buNone/>
            </a:pPr>
            <a:r>
              <a:rPr lang="en-US" altLang="ja-JP" sz="2400" dirty="0" smtClean="0"/>
              <a:t>			|   </a:t>
            </a:r>
            <a:r>
              <a:rPr lang="en-US" altLang="ja-JP" sz="2400" dirty="0" err="1" smtClean="0"/>
              <a:t>rhs</a:t>
            </a:r>
            <a:r>
              <a:rPr lang="en-US" altLang="ja-JP" sz="2400" dirty="0" smtClean="0"/>
              <a:t>+	</a:t>
            </a:r>
            <a:r>
              <a:rPr lang="en-US" altLang="ja-JP" dirty="0" smtClean="0">
                <a:solidFill>
                  <a:schemeClr val="accent2">
                    <a:lumMod val="75000"/>
                  </a:schemeClr>
                </a:solidFill>
              </a:rPr>
              <a:t>(</a:t>
            </a:r>
            <a:r>
              <a:rPr lang="en-US" altLang="ja-JP" dirty="0" err="1" smtClean="0">
                <a:solidFill>
                  <a:schemeClr val="accent2">
                    <a:lumMod val="75000"/>
                  </a:schemeClr>
                </a:solidFill>
              </a:rPr>
              <a:t>eqv</a:t>
            </a:r>
            <a:r>
              <a:rPr lang="en-US" altLang="ja-JP" dirty="0" smtClean="0">
                <a:solidFill>
                  <a:schemeClr val="accent2">
                    <a:lumMod val="75000"/>
                  </a:schemeClr>
                </a:solidFill>
              </a:rPr>
              <a:t>. to X where X</a:t>
            </a:r>
            <a:r>
              <a:rPr lang="ja-JP" altLang="en-US" dirty="0" smtClean="0">
                <a:solidFill>
                  <a:schemeClr val="accent2">
                    <a:lumMod val="75000"/>
                  </a:schemeClr>
                </a:solidFill>
              </a:rPr>
              <a:t>←</a:t>
            </a:r>
            <a:r>
              <a:rPr lang="en-US" altLang="ja-JP" dirty="0" err="1" smtClean="0">
                <a:solidFill>
                  <a:schemeClr val="accent2">
                    <a:lumMod val="75000"/>
                  </a:schemeClr>
                </a:solidFill>
              </a:rPr>
              <a:t>rhs</a:t>
            </a:r>
            <a:r>
              <a:rPr lang="en-US" altLang="ja-JP" dirty="0" smtClean="0">
                <a:solidFill>
                  <a:schemeClr val="accent2">
                    <a:lumMod val="75000"/>
                  </a:schemeClr>
                </a:solidFill>
              </a:rPr>
              <a:t> X/</a:t>
            </a:r>
            <a:r>
              <a:rPr lang="en-US" altLang="ja-JP" dirty="0" err="1" smtClean="0">
                <a:solidFill>
                  <a:schemeClr val="accent2">
                    <a:lumMod val="75000"/>
                  </a:schemeClr>
                </a:solidFill>
              </a:rPr>
              <a:t>rhs</a:t>
            </a:r>
            <a:r>
              <a:rPr lang="en-US" altLang="ja-JP" dirty="0" smtClean="0">
                <a:solidFill>
                  <a:schemeClr val="accent2">
                    <a:lumMod val="75000"/>
                  </a:schemeClr>
                </a:solidFill>
              </a:rPr>
              <a:t>)</a:t>
            </a:r>
            <a:endParaRPr lang="en-US" altLang="ja-JP" sz="24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Example: A Non Context-Free Language</a:t>
            </a:r>
            <a:endParaRPr kumimoji="1" lang="ja-JP" altLang="en-US" dirty="0"/>
          </a:p>
        </p:txBody>
      </p:sp>
      <p:sp>
        <p:nvSpPr>
          <p:cNvPr id="3" name="コンテンツ プレースホルダ 2"/>
          <p:cNvSpPr>
            <a:spLocks noGrp="1"/>
          </p:cNvSpPr>
          <p:nvPr>
            <p:ph sz="quarter" idx="1"/>
          </p:nvPr>
        </p:nvSpPr>
        <p:spPr/>
        <p:txBody>
          <a:bodyPr>
            <a:normAutofit lnSpcReduction="10000"/>
          </a:bodyPr>
          <a:lstStyle/>
          <a:p>
            <a:endParaRPr kumimoji="1" lang="en-US" altLang="ja-JP" sz="3600" dirty="0" smtClean="0"/>
          </a:p>
          <a:p>
            <a:r>
              <a:rPr kumimoji="1" lang="en-US" altLang="ja-JP" sz="3600" dirty="0" smtClean="0"/>
              <a:t>{</a:t>
            </a:r>
            <a:r>
              <a:rPr kumimoji="1" lang="en-US" altLang="ja-JP" sz="3600" dirty="0" err="1" smtClean="0"/>
              <a:t>a</a:t>
            </a:r>
            <a:r>
              <a:rPr kumimoji="1" lang="en-US" altLang="ja-JP" sz="3600" baseline="30000" dirty="0" err="1" smtClean="0"/>
              <a:t>n</a:t>
            </a:r>
            <a:r>
              <a:rPr kumimoji="1" lang="en-US" altLang="ja-JP" sz="3600" dirty="0" err="1" smtClean="0"/>
              <a:t>b</a:t>
            </a:r>
            <a:r>
              <a:rPr lang="en-US" altLang="ja-JP" sz="3600" baseline="30000" dirty="0" err="1" smtClean="0"/>
              <a:t>n</a:t>
            </a:r>
            <a:r>
              <a:rPr kumimoji="1" lang="en-US" altLang="ja-JP" sz="3600" dirty="0" err="1" smtClean="0"/>
              <a:t>c</a:t>
            </a:r>
            <a:r>
              <a:rPr lang="en-US" altLang="ja-JP" sz="3600" baseline="30000" dirty="0" err="1" smtClean="0"/>
              <a:t>n</a:t>
            </a:r>
            <a:r>
              <a:rPr kumimoji="1" lang="en-US" altLang="ja-JP" sz="3600" dirty="0" smtClean="0"/>
              <a:t> |  n&gt;0}</a:t>
            </a:r>
          </a:p>
          <a:p>
            <a:endParaRPr kumimoji="1" lang="en-US" altLang="ja-JP" sz="3600" dirty="0" smtClean="0"/>
          </a:p>
          <a:p>
            <a:pPr>
              <a:buNone/>
            </a:pPr>
            <a:r>
              <a:rPr lang="en-US" altLang="ja-JP" sz="3600" dirty="0" smtClean="0"/>
              <a:t>		is recognized by</a:t>
            </a:r>
          </a:p>
          <a:p>
            <a:pPr>
              <a:buNone/>
            </a:pPr>
            <a:endParaRPr kumimoji="1" lang="en-US" altLang="ja-JP" sz="3600" dirty="0" smtClean="0"/>
          </a:p>
          <a:p>
            <a:r>
              <a:rPr kumimoji="1" lang="en-US" altLang="ja-JP" sz="3600" dirty="0" smtClean="0"/>
              <a:t>S </a:t>
            </a:r>
            <a:r>
              <a:rPr kumimoji="1" lang="ja-JP" altLang="en-US" sz="3600" dirty="0" smtClean="0"/>
              <a:t>← </a:t>
            </a:r>
            <a:r>
              <a:rPr kumimoji="1" lang="en-US" altLang="ja-JP" sz="3600" dirty="0" smtClean="0"/>
              <a:t>&amp;X a* Y !a !b !c</a:t>
            </a:r>
          </a:p>
          <a:p>
            <a:r>
              <a:rPr lang="en-US" altLang="ja-JP" sz="3600" dirty="0" smtClean="0"/>
              <a:t>X </a:t>
            </a:r>
            <a:r>
              <a:rPr lang="ja-JP" altLang="en-US" sz="3600" dirty="0" smtClean="0"/>
              <a:t>← </a:t>
            </a:r>
            <a:r>
              <a:rPr lang="en-US" altLang="ja-JP" sz="3600" dirty="0" err="1" smtClean="0"/>
              <a:t>aXb</a:t>
            </a:r>
            <a:r>
              <a:rPr lang="en-US" altLang="ja-JP" sz="3600" dirty="0" smtClean="0"/>
              <a:t> / </a:t>
            </a:r>
            <a:r>
              <a:rPr lang="en-US" altLang="ja-JP" sz="3600" dirty="0" err="1" smtClean="0"/>
              <a:t>ab</a:t>
            </a:r>
            <a:endParaRPr lang="en-US" altLang="ja-JP" sz="3600" dirty="0" smtClean="0"/>
          </a:p>
          <a:p>
            <a:r>
              <a:rPr kumimoji="1" lang="en-US" altLang="ja-JP" sz="3600" dirty="0" smtClean="0"/>
              <a:t>Y </a:t>
            </a:r>
            <a:r>
              <a:rPr kumimoji="1" lang="ja-JP" altLang="en-US" sz="3600" dirty="0" smtClean="0"/>
              <a:t>← </a:t>
            </a:r>
            <a:r>
              <a:rPr kumimoji="1" lang="en-US" altLang="ja-JP" sz="3600" dirty="0" err="1" smtClean="0"/>
              <a:t>bYc</a:t>
            </a:r>
            <a:r>
              <a:rPr kumimoji="1" lang="en-US" altLang="ja-JP" sz="3600" dirty="0" smtClean="0"/>
              <a:t> / </a:t>
            </a:r>
            <a:r>
              <a:rPr kumimoji="1" lang="en-US" altLang="ja-JP" sz="3600" dirty="0" err="1" smtClean="0"/>
              <a:t>bc</a:t>
            </a:r>
            <a:endParaRPr kumimoji="1" lang="ja-JP" altLang="en-US" sz="36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Example: C-Style Comment</a:t>
            </a:r>
            <a:endParaRPr kumimoji="1" lang="ja-JP" altLang="en-US" dirty="0"/>
          </a:p>
        </p:txBody>
      </p:sp>
      <p:sp>
        <p:nvSpPr>
          <p:cNvPr id="3" name="コンテンツ プレースホルダ 2"/>
          <p:cNvSpPr>
            <a:spLocks noGrp="1"/>
          </p:cNvSpPr>
          <p:nvPr>
            <p:ph sz="quarter" idx="1"/>
          </p:nvPr>
        </p:nvSpPr>
        <p:spPr/>
        <p:txBody>
          <a:bodyPr/>
          <a:lstStyle/>
          <a:p>
            <a:r>
              <a:rPr kumimoji="1" lang="en-US" altLang="ja-JP" dirty="0" smtClean="0"/>
              <a:t>C-Style Comment</a:t>
            </a:r>
          </a:p>
          <a:p>
            <a:endParaRPr kumimoji="1" lang="en-US" altLang="ja-JP" dirty="0" smtClean="0">
              <a:solidFill>
                <a:srgbClr val="C00000"/>
              </a:solidFill>
            </a:endParaRPr>
          </a:p>
          <a:p>
            <a:r>
              <a:rPr kumimoji="1" lang="en-US" altLang="ja-JP" dirty="0" smtClean="0">
                <a:solidFill>
                  <a:srgbClr val="C00000"/>
                </a:solidFill>
              </a:rPr>
              <a:t>Comment  </a:t>
            </a:r>
            <a:r>
              <a:rPr kumimoji="1" lang="ja-JP" altLang="en-US" dirty="0" smtClean="0">
                <a:solidFill>
                  <a:srgbClr val="C00000"/>
                </a:solidFill>
              </a:rPr>
              <a:t>← </a:t>
            </a:r>
            <a:r>
              <a:rPr kumimoji="1" lang="en-US" altLang="ja-JP" dirty="0" smtClean="0">
                <a:solidFill>
                  <a:srgbClr val="C00000"/>
                </a:solidFill>
              </a:rPr>
              <a:t> </a:t>
            </a:r>
            <a:r>
              <a:rPr kumimoji="1" lang="en-US" altLang="ja-JP" dirty="0" smtClean="0"/>
              <a:t>/* </a:t>
            </a:r>
            <a:r>
              <a:rPr kumimoji="1" lang="en-US" altLang="ja-JP" dirty="0" smtClean="0">
                <a:solidFill>
                  <a:srgbClr val="C00000"/>
                </a:solidFill>
              </a:rPr>
              <a:t>((! </a:t>
            </a:r>
            <a:r>
              <a:rPr kumimoji="1" lang="en-US" altLang="ja-JP" dirty="0" smtClean="0"/>
              <a:t>*/</a:t>
            </a:r>
            <a:r>
              <a:rPr kumimoji="1" lang="en-US" altLang="ja-JP" dirty="0" smtClean="0">
                <a:solidFill>
                  <a:srgbClr val="C00000"/>
                </a:solidFill>
              </a:rPr>
              <a:t>) Any)*</a:t>
            </a:r>
            <a:r>
              <a:rPr kumimoji="1" lang="en-US" altLang="ja-JP" dirty="0" smtClean="0"/>
              <a:t> */</a:t>
            </a:r>
          </a:p>
          <a:p>
            <a:pPr lvl="1"/>
            <a:r>
              <a:rPr lang="en-US" altLang="ja-JP" dirty="0" smtClean="0"/>
              <a:t>(for readability, meta-symbols are </a:t>
            </a:r>
            <a:r>
              <a:rPr lang="en-US" altLang="ja-JP" dirty="0" smtClean="0">
                <a:solidFill>
                  <a:srgbClr val="C00000"/>
                </a:solidFill>
              </a:rPr>
              <a:t>colored</a:t>
            </a:r>
            <a:r>
              <a:rPr lang="en-US" altLang="ja-JP" dirty="0" smtClean="0"/>
              <a:t>)</a:t>
            </a:r>
          </a:p>
          <a:p>
            <a:pPr lvl="1"/>
            <a:endParaRPr kumimoji="1" lang="en-US" altLang="ja-JP" dirty="0" smtClean="0"/>
          </a:p>
          <a:p>
            <a:pPr lvl="1"/>
            <a:endParaRPr lang="en-US" altLang="ja-JP" dirty="0" smtClean="0"/>
          </a:p>
          <a:p>
            <a:r>
              <a:rPr lang="en-US" altLang="ja-JP" dirty="0" smtClean="0"/>
              <a:t>Though this is a regular language, it cannot be written this easy in conventional </a:t>
            </a:r>
            <a:r>
              <a:rPr lang="en-US" altLang="ja-JP" dirty="0" err="1" smtClean="0"/>
              <a:t>regex</a:t>
            </a:r>
            <a:r>
              <a:rPr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 2"/>
          <p:cNvSpPr>
            <a:spLocks noGrp="1"/>
          </p:cNvSpPr>
          <p:nvPr>
            <p:ph sz="quarter" idx="1"/>
          </p:nvPr>
        </p:nvSpPr>
        <p:spPr>
          <a:xfrm>
            <a:off x="457200" y="1219200"/>
            <a:ext cx="8229600" cy="5210196"/>
          </a:xfrm>
        </p:spPr>
        <p:txBody>
          <a:bodyPr>
            <a:normAutofit lnSpcReduction="10000"/>
          </a:bodyPr>
          <a:lstStyle/>
          <a:p>
            <a:r>
              <a:rPr kumimoji="1" lang="en-US" altLang="ja-JP" sz="3200" dirty="0" smtClean="0"/>
              <a:t>What is PEG?</a:t>
            </a:r>
          </a:p>
          <a:p>
            <a:pPr lvl="1"/>
            <a:r>
              <a:rPr kumimoji="1" lang="en-US" altLang="ja-JP" sz="2400" dirty="0" smtClean="0"/>
              <a:t>Introduce the core idea of Parsing Expression Grammars</a:t>
            </a:r>
            <a:endParaRPr kumimoji="1" lang="en-US" altLang="ja-JP" sz="2800" dirty="0" smtClean="0"/>
          </a:p>
          <a:p>
            <a:r>
              <a:rPr lang="en-US" altLang="ja-JP" sz="3200" dirty="0" smtClean="0"/>
              <a:t>Packrat Parsing</a:t>
            </a:r>
          </a:p>
          <a:p>
            <a:pPr lvl="1"/>
            <a:r>
              <a:rPr kumimoji="1" lang="en-US" altLang="ja-JP" sz="2400" dirty="0" smtClean="0"/>
              <a:t>Parsing Algorithm for the core PEG</a:t>
            </a:r>
            <a:endParaRPr kumimoji="1" lang="en-US" altLang="ja-JP" sz="2800" dirty="0" smtClean="0"/>
          </a:p>
          <a:p>
            <a:r>
              <a:rPr kumimoji="1" lang="en-US" altLang="ja-JP" sz="3100" dirty="0" smtClean="0"/>
              <a:t>Packra</a:t>
            </a:r>
            <a:r>
              <a:rPr lang="en-US" altLang="ja-JP" sz="3100" dirty="0" smtClean="0"/>
              <a:t>t Parsing Can Support More…</a:t>
            </a:r>
          </a:p>
          <a:p>
            <a:pPr lvl="1"/>
            <a:r>
              <a:rPr kumimoji="1" lang="en-US" altLang="ja-JP" sz="2400" dirty="0" smtClean="0"/>
              <a:t>Syntactic predicates</a:t>
            </a:r>
            <a:endParaRPr kumimoji="1" lang="en-US" altLang="ja-JP" sz="2800" dirty="0" smtClean="0"/>
          </a:p>
          <a:p>
            <a:r>
              <a:rPr lang="en-US" altLang="ja-JP" sz="3100" dirty="0" smtClean="0"/>
              <a:t>Full PEG</a:t>
            </a:r>
          </a:p>
          <a:p>
            <a:pPr lvl="1"/>
            <a:r>
              <a:rPr lang="en-US" altLang="ja-JP" sz="2400" dirty="0" smtClean="0"/>
              <a:t>This is what is called “PEG” in the literature.</a:t>
            </a:r>
          </a:p>
          <a:p>
            <a:r>
              <a:rPr lang="en-US" altLang="ja-JP" sz="3100" dirty="0" smtClean="0">
                <a:solidFill>
                  <a:srgbClr val="FF0000"/>
                </a:solidFill>
              </a:rPr>
              <a:t>Theoretical Properties of PEG</a:t>
            </a:r>
          </a:p>
          <a:p>
            <a:r>
              <a:rPr lang="en-US" altLang="ja-JP" sz="3100" dirty="0" smtClean="0"/>
              <a:t>PEG in Practice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Theoretical Properties of PEG</a:t>
            </a:r>
            <a:endParaRPr kumimoji="1" lang="ja-JP" altLang="en-US" dirty="0"/>
          </a:p>
        </p:txBody>
      </p:sp>
      <p:sp>
        <p:nvSpPr>
          <p:cNvPr id="3" name="コンテンツ プレースホルダ 2"/>
          <p:cNvSpPr>
            <a:spLocks noGrp="1"/>
          </p:cNvSpPr>
          <p:nvPr>
            <p:ph sz="quarter" idx="1"/>
          </p:nvPr>
        </p:nvSpPr>
        <p:spPr/>
        <p:txBody>
          <a:bodyPr>
            <a:normAutofit/>
          </a:bodyPr>
          <a:lstStyle/>
          <a:p>
            <a:r>
              <a:rPr kumimoji="1" lang="en-US" altLang="ja-JP" sz="3200" dirty="0" smtClean="0"/>
              <a:t>Two Topics</a:t>
            </a:r>
          </a:p>
          <a:p>
            <a:pPr lvl="1"/>
            <a:endParaRPr lang="en-US" altLang="ja-JP" sz="2900" dirty="0" smtClean="0"/>
          </a:p>
          <a:p>
            <a:pPr lvl="1"/>
            <a:r>
              <a:rPr lang="en-US" altLang="ja-JP" sz="2900" dirty="0" smtClean="0"/>
              <a:t>Properties of Languages Defined by PEG</a:t>
            </a:r>
          </a:p>
          <a:p>
            <a:pPr lvl="1"/>
            <a:endParaRPr lang="en-US" altLang="ja-JP" sz="2900" dirty="0" smtClean="0"/>
          </a:p>
          <a:p>
            <a:pPr lvl="1"/>
            <a:r>
              <a:rPr lang="en-US" altLang="ja-JP" sz="2900" dirty="0" smtClean="0"/>
              <a:t>Relationship between PEG and predicate-free PEG</a:t>
            </a:r>
            <a:endParaRPr kumimoji="1" lang="ja-JP" altLang="en-US" sz="29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Language Defined by PEG</a:t>
            </a:r>
            <a:endParaRPr kumimoji="1" lang="ja-JP" altLang="en-US" dirty="0"/>
          </a:p>
        </p:txBody>
      </p:sp>
      <p:sp>
        <p:nvSpPr>
          <p:cNvPr id="3" name="コンテンツ プレースホルダ 2"/>
          <p:cNvSpPr>
            <a:spLocks noGrp="1"/>
          </p:cNvSpPr>
          <p:nvPr>
            <p:ph sz="quarter" idx="1"/>
          </p:nvPr>
        </p:nvSpPr>
        <p:spPr/>
        <p:txBody>
          <a:bodyPr>
            <a:normAutofit lnSpcReduction="10000"/>
          </a:bodyPr>
          <a:lstStyle/>
          <a:p>
            <a:r>
              <a:rPr kumimoji="1" lang="en-US" altLang="ja-JP" dirty="0" smtClean="0"/>
              <a:t>For a parsing expression e</a:t>
            </a:r>
          </a:p>
          <a:p>
            <a:pPr>
              <a:buNone/>
            </a:pPr>
            <a:endParaRPr lang="en-US" altLang="ja-JP" dirty="0" smtClean="0"/>
          </a:p>
          <a:p>
            <a:r>
              <a:rPr lang="en-US" altLang="ja-JP" dirty="0" smtClean="0"/>
              <a:t>[Ford04]	F</a:t>
            </a:r>
            <a:r>
              <a:rPr kumimoji="1" lang="en-US" altLang="ja-JP" dirty="0" smtClean="0"/>
              <a:t>(e) = {w</a:t>
            </a:r>
            <a:r>
              <a:rPr kumimoji="1" lang="ja-JP" altLang="en-US" dirty="0" smtClean="0"/>
              <a:t>∈</a:t>
            </a:r>
            <a:r>
              <a:rPr kumimoji="1" lang="en-US" altLang="ja-JP" dirty="0" smtClean="0"/>
              <a:t>Σ*  |  [[e]]w </a:t>
            </a:r>
            <a:r>
              <a:rPr kumimoji="1" lang="ja-JP" altLang="en-US" dirty="0" smtClean="0"/>
              <a:t>≠ </a:t>
            </a:r>
            <a:r>
              <a:rPr kumimoji="1" lang="en-US" altLang="ja-JP" dirty="0" smtClean="0"/>
              <a:t>Nothing }</a:t>
            </a:r>
          </a:p>
          <a:p>
            <a:r>
              <a:rPr lang="en-US" altLang="ja-JP" dirty="0" smtClean="0"/>
              <a:t>[BU73]	B(e) = {w</a:t>
            </a:r>
            <a:r>
              <a:rPr lang="ja-JP" altLang="en-US" dirty="0" smtClean="0"/>
              <a:t>∈</a:t>
            </a:r>
            <a:r>
              <a:rPr lang="en-US" altLang="ja-JP" dirty="0" smtClean="0"/>
              <a:t>Σ*  |  [[e]]w = Just “” }</a:t>
            </a:r>
          </a:p>
          <a:p>
            <a:endParaRPr kumimoji="1" lang="en-US" altLang="ja-JP" dirty="0" smtClean="0"/>
          </a:p>
          <a:p>
            <a:r>
              <a:rPr kumimoji="1" lang="en-US" altLang="ja-JP" dirty="0" smtClean="0">
                <a:solidFill>
                  <a:schemeClr val="accent1">
                    <a:lumMod val="75000"/>
                  </a:schemeClr>
                </a:solidFill>
              </a:rPr>
              <a:t>[Redziejowski08]</a:t>
            </a:r>
          </a:p>
          <a:p>
            <a:pPr lvl="1"/>
            <a:r>
              <a:rPr lang="en-US" altLang="ja-JP" dirty="0" smtClean="0">
                <a:solidFill>
                  <a:schemeClr val="accent1">
                    <a:lumMod val="75000"/>
                  </a:schemeClr>
                </a:solidFill>
              </a:rPr>
              <a:t>R. R. </a:t>
            </a:r>
            <a:r>
              <a:rPr lang="en-US" altLang="ja-JP" dirty="0" err="1" smtClean="0">
                <a:solidFill>
                  <a:schemeClr val="accent1">
                    <a:lumMod val="75000"/>
                  </a:schemeClr>
                </a:solidFill>
              </a:rPr>
              <a:t>Redziejowski</a:t>
            </a:r>
            <a:r>
              <a:rPr lang="en-US" altLang="ja-JP" dirty="0" smtClean="0">
                <a:solidFill>
                  <a:schemeClr val="accent1">
                    <a:lumMod val="75000"/>
                  </a:schemeClr>
                </a:solidFill>
              </a:rPr>
              <a:t>, “Some Aspects of Parsing Expression Grammar”, </a:t>
            </a:r>
            <a:r>
              <a:rPr lang="en-US" altLang="ja-JP" dirty="0" err="1" smtClean="0">
                <a:solidFill>
                  <a:schemeClr val="accent1">
                    <a:lumMod val="75000"/>
                  </a:schemeClr>
                </a:solidFill>
              </a:rPr>
              <a:t>Fundamenta</a:t>
            </a:r>
            <a:r>
              <a:rPr lang="en-US" altLang="ja-JP" dirty="0" smtClean="0">
                <a:solidFill>
                  <a:schemeClr val="accent1">
                    <a:lumMod val="75000"/>
                  </a:schemeClr>
                </a:solidFill>
              </a:rPr>
              <a:t> </a:t>
            </a:r>
            <a:r>
              <a:rPr lang="en-US" altLang="ja-JP" dirty="0" err="1" smtClean="0">
                <a:solidFill>
                  <a:schemeClr val="accent1">
                    <a:lumMod val="75000"/>
                  </a:schemeClr>
                </a:solidFill>
              </a:rPr>
              <a:t>Informaticae</a:t>
            </a:r>
            <a:r>
              <a:rPr lang="en-US" altLang="ja-JP" dirty="0" smtClean="0">
                <a:solidFill>
                  <a:schemeClr val="accent1">
                    <a:lumMod val="75000"/>
                  </a:schemeClr>
                </a:solidFill>
              </a:rPr>
              <a:t>(85), 2008</a:t>
            </a:r>
          </a:p>
          <a:p>
            <a:pPr lvl="2"/>
            <a:r>
              <a:rPr lang="en-US" altLang="ja-JP" dirty="0" smtClean="0">
                <a:solidFill>
                  <a:schemeClr val="accent1">
                    <a:lumMod val="75000"/>
                  </a:schemeClr>
                </a:solidFill>
              </a:rPr>
              <a:t>Investigation on concatenation [[e1 e2]] of two PEGs</a:t>
            </a:r>
            <a:endParaRPr kumimoji="1" lang="en-US" altLang="ja-JP" dirty="0" smtClean="0">
              <a:solidFill>
                <a:schemeClr val="accent1">
                  <a:lumMod val="75000"/>
                </a:schemeClr>
              </a:solidFill>
            </a:endParaRPr>
          </a:p>
          <a:p>
            <a:pPr lvl="1"/>
            <a:r>
              <a:rPr lang="en-US" altLang="ja-JP" dirty="0" smtClean="0">
                <a:solidFill>
                  <a:schemeClr val="accent1">
                    <a:lumMod val="75000"/>
                  </a:schemeClr>
                </a:solidFill>
              </a:rPr>
              <a:t>S(e) = {w</a:t>
            </a:r>
            <a:r>
              <a:rPr lang="ja-JP" altLang="en-US" dirty="0" smtClean="0">
                <a:solidFill>
                  <a:schemeClr val="accent1">
                    <a:lumMod val="75000"/>
                  </a:schemeClr>
                </a:solidFill>
              </a:rPr>
              <a:t>∈</a:t>
            </a:r>
            <a:r>
              <a:rPr lang="en-US" altLang="ja-JP" dirty="0" smtClean="0">
                <a:solidFill>
                  <a:schemeClr val="accent1">
                    <a:lumMod val="75000"/>
                  </a:schemeClr>
                </a:solidFill>
              </a:rPr>
              <a:t>Σ*  |  </a:t>
            </a:r>
            <a:r>
              <a:rPr lang="ja-JP" altLang="en-US" dirty="0" smtClean="0">
                <a:solidFill>
                  <a:schemeClr val="accent1">
                    <a:lumMod val="75000"/>
                  </a:schemeClr>
                </a:solidFill>
              </a:rPr>
              <a:t>∃</a:t>
            </a:r>
            <a:r>
              <a:rPr lang="en-US" altLang="ja-JP" dirty="0" smtClean="0">
                <a:solidFill>
                  <a:schemeClr val="accent1">
                    <a:lumMod val="75000"/>
                  </a:schemeClr>
                </a:solidFill>
              </a:rPr>
              <a:t>u. [[e]]</a:t>
            </a:r>
            <a:r>
              <a:rPr lang="en-US" altLang="ja-JP" dirty="0" err="1" smtClean="0">
                <a:solidFill>
                  <a:schemeClr val="accent1">
                    <a:lumMod val="75000"/>
                  </a:schemeClr>
                </a:solidFill>
              </a:rPr>
              <a:t>wu</a:t>
            </a:r>
            <a:r>
              <a:rPr lang="en-US" altLang="ja-JP" dirty="0" smtClean="0">
                <a:solidFill>
                  <a:schemeClr val="accent1">
                    <a:lumMod val="75000"/>
                  </a:schemeClr>
                </a:solidFill>
              </a:rPr>
              <a:t> =</a:t>
            </a:r>
            <a:r>
              <a:rPr lang="ja-JP" altLang="en-US" dirty="0" smtClean="0">
                <a:solidFill>
                  <a:schemeClr val="accent1">
                    <a:lumMod val="75000"/>
                  </a:schemeClr>
                </a:solidFill>
              </a:rPr>
              <a:t> </a:t>
            </a:r>
            <a:r>
              <a:rPr lang="en-US" altLang="ja-JP" dirty="0" smtClean="0">
                <a:solidFill>
                  <a:schemeClr val="accent1">
                    <a:lumMod val="75000"/>
                  </a:schemeClr>
                </a:solidFill>
              </a:rPr>
              <a:t>Just u }</a:t>
            </a:r>
          </a:p>
          <a:p>
            <a:pPr lvl="1"/>
            <a:r>
              <a:rPr lang="en-US" altLang="ja-JP" dirty="0" smtClean="0">
                <a:solidFill>
                  <a:schemeClr val="accent1">
                    <a:lumMod val="75000"/>
                  </a:schemeClr>
                </a:solidFill>
              </a:rPr>
              <a:t>L(e) = {w</a:t>
            </a:r>
            <a:r>
              <a:rPr lang="ja-JP" altLang="en-US" dirty="0" smtClean="0">
                <a:solidFill>
                  <a:schemeClr val="accent1">
                    <a:lumMod val="75000"/>
                  </a:schemeClr>
                </a:solidFill>
              </a:rPr>
              <a:t>∈</a:t>
            </a:r>
            <a:r>
              <a:rPr lang="en-US" altLang="ja-JP" dirty="0" smtClean="0">
                <a:solidFill>
                  <a:schemeClr val="accent1">
                    <a:lumMod val="75000"/>
                  </a:schemeClr>
                </a:solidFill>
              </a:rPr>
              <a:t>Σ*  |  </a:t>
            </a:r>
            <a:r>
              <a:rPr lang="ja-JP" altLang="en-US" dirty="0" smtClean="0">
                <a:solidFill>
                  <a:schemeClr val="accent1">
                    <a:lumMod val="75000"/>
                  </a:schemeClr>
                </a:solidFill>
              </a:rPr>
              <a:t>∀</a:t>
            </a:r>
            <a:r>
              <a:rPr lang="en-US" altLang="ja-JP" dirty="0" smtClean="0">
                <a:solidFill>
                  <a:schemeClr val="accent1">
                    <a:lumMod val="75000"/>
                  </a:schemeClr>
                </a:solidFill>
              </a:rPr>
              <a:t>u. [[e]]</a:t>
            </a:r>
            <a:r>
              <a:rPr lang="en-US" altLang="ja-JP" dirty="0" err="1" smtClean="0">
                <a:solidFill>
                  <a:schemeClr val="accent1">
                    <a:lumMod val="75000"/>
                  </a:schemeClr>
                </a:solidFill>
              </a:rPr>
              <a:t>wu</a:t>
            </a:r>
            <a:r>
              <a:rPr lang="en-US" altLang="ja-JP" dirty="0" smtClean="0">
                <a:solidFill>
                  <a:schemeClr val="accent1">
                    <a:lumMod val="75000"/>
                  </a:schemeClr>
                </a:solidFill>
              </a:rPr>
              <a:t> =</a:t>
            </a:r>
            <a:r>
              <a:rPr lang="ja-JP" altLang="en-US" dirty="0" smtClean="0">
                <a:solidFill>
                  <a:schemeClr val="accent1">
                    <a:lumMod val="75000"/>
                  </a:schemeClr>
                </a:solidFill>
              </a:rPr>
              <a:t> </a:t>
            </a:r>
            <a:r>
              <a:rPr lang="en-US" altLang="ja-JP" dirty="0" smtClean="0">
                <a:solidFill>
                  <a:schemeClr val="accent1">
                    <a:lumMod val="75000"/>
                  </a:schemeClr>
                </a:solidFill>
              </a:rPr>
              <a:t>Just u }</a:t>
            </a:r>
            <a:endParaRPr lang="ja-JP" altLang="en-US" dirty="0" smtClean="0">
              <a:solidFill>
                <a:schemeClr val="accent1">
                  <a:lumMod val="75000"/>
                </a:schemeClr>
              </a:solidFill>
            </a:endParaRPr>
          </a:p>
          <a:p>
            <a:pPr lvl="1"/>
            <a:endParaRPr kumimoji="1" lang="ja-JP"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Properties of F(e) = {w</a:t>
            </a:r>
            <a:r>
              <a:rPr lang="ja-JP" altLang="en-US" dirty="0" smtClean="0"/>
              <a:t>∈</a:t>
            </a:r>
            <a:r>
              <a:rPr lang="en-US" altLang="ja-JP" dirty="0" smtClean="0"/>
              <a:t>Σ*| [[e]]w </a:t>
            </a:r>
            <a:r>
              <a:rPr lang="ja-JP" altLang="en-US" dirty="0" smtClean="0"/>
              <a:t>≠ </a:t>
            </a:r>
            <a:r>
              <a:rPr lang="en-US" altLang="ja-JP" dirty="0" smtClean="0"/>
              <a:t>Nothing}</a:t>
            </a:r>
            <a:endParaRPr kumimoji="1" lang="ja-JP" altLang="en-US" dirty="0"/>
          </a:p>
        </p:txBody>
      </p:sp>
      <p:sp>
        <p:nvSpPr>
          <p:cNvPr id="3" name="コンテンツ プレースホルダ 2"/>
          <p:cNvSpPr>
            <a:spLocks noGrp="1"/>
          </p:cNvSpPr>
          <p:nvPr>
            <p:ph sz="quarter" idx="1"/>
          </p:nvPr>
        </p:nvSpPr>
        <p:spPr/>
        <p:txBody>
          <a:bodyPr>
            <a:normAutofit lnSpcReduction="10000"/>
          </a:bodyPr>
          <a:lstStyle/>
          <a:p>
            <a:r>
              <a:rPr lang="en-US" altLang="ja-JP" sz="2800" dirty="0" smtClean="0"/>
              <a:t>F(e) is </a:t>
            </a:r>
            <a:r>
              <a:rPr lang="en-US" altLang="ja-JP" sz="2800" dirty="0" smtClean="0">
                <a:solidFill>
                  <a:srgbClr val="00B050"/>
                </a:solidFill>
              </a:rPr>
              <a:t>context-sensitive</a:t>
            </a:r>
          </a:p>
          <a:p>
            <a:r>
              <a:rPr lang="en-US" altLang="ja-JP" sz="2800" dirty="0" smtClean="0"/>
              <a:t>Contains </a:t>
            </a:r>
            <a:r>
              <a:rPr lang="en-US" altLang="ja-JP" sz="2800" dirty="0" smtClean="0">
                <a:solidFill>
                  <a:srgbClr val="00B050"/>
                </a:solidFill>
              </a:rPr>
              <a:t>all deterministic CFL</a:t>
            </a:r>
          </a:p>
          <a:p>
            <a:r>
              <a:rPr lang="en-US" altLang="ja-JP" sz="2800" dirty="0" smtClean="0"/>
              <a:t>Trivially Closed under Boolean Operations</a:t>
            </a:r>
          </a:p>
          <a:p>
            <a:pPr lvl="1"/>
            <a:r>
              <a:rPr lang="en-US" altLang="ja-JP" sz="2400" dirty="0" smtClean="0">
                <a:solidFill>
                  <a:srgbClr val="00B050"/>
                </a:solidFill>
              </a:rPr>
              <a:t>F(e1) </a:t>
            </a:r>
            <a:r>
              <a:rPr lang="ja-JP" altLang="en-US" sz="2400" dirty="0" smtClean="0">
                <a:solidFill>
                  <a:srgbClr val="00B050"/>
                </a:solidFill>
              </a:rPr>
              <a:t>∩ </a:t>
            </a:r>
            <a:r>
              <a:rPr lang="en-US" altLang="ja-JP" sz="2400" dirty="0" smtClean="0">
                <a:solidFill>
                  <a:srgbClr val="00B050"/>
                </a:solidFill>
              </a:rPr>
              <a:t>F(e2)</a:t>
            </a:r>
            <a:r>
              <a:rPr lang="en-US" altLang="ja-JP" sz="2400" dirty="0" smtClean="0"/>
              <a:t>	= F( (&amp;e1)e2 )</a:t>
            </a:r>
          </a:p>
          <a:p>
            <a:pPr lvl="1"/>
            <a:r>
              <a:rPr lang="en-US" altLang="ja-JP" sz="2400" dirty="0" smtClean="0">
                <a:solidFill>
                  <a:srgbClr val="00B050"/>
                </a:solidFill>
              </a:rPr>
              <a:t>F(e1) </a:t>
            </a:r>
            <a:r>
              <a:rPr lang="ja-JP" altLang="en-US" sz="2400" dirty="0" smtClean="0">
                <a:solidFill>
                  <a:srgbClr val="00B050"/>
                </a:solidFill>
              </a:rPr>
              <a:t>∪ </a:t>
            </a:r>
            <a:r>
              <a:rPr lang="en-US" altLang="ja-JP" sz="2400" dirty="0" smtClean="0">
                <a:solidFill>
                  <a:srgbClr val="00B050"/>
                </a:solidFill>
              </a:rPr>
              <a:t>F(e2)</a:t>
            </a:r>
            <a:r>
              <a:rPr lang="en-US" altLang="ja-JP" sz="2400" dirty="0" smtClean="0"/>
              <a:t>	= F( e1 / e2 )</a:t>
            </a:r>
          </a:p>
          <a:p>
            <a:pPr lvl="1"/>
            <a:r>
              <a:rPr kumimoji="1" lang="en-US" altLang="ja-JP" sz="2400" dirty="0" smtClean="0">
                <a:solidFill>
                  <a:srgbClr val="00B050"/>
                </a:solidFill>
              </a:rPr>
              <a:t>~F(e)</a:t>
            </a:r>
            <a:r>
              <a:rPr kumimoji="1" lang="en-US" altLang="ja-JP" sz="2400" dirty="0" smtClean="0"/>
              <a:t>		= F( !e )</a:t>
            </a:r>
            <a:endParaRPr lang="en-US" altLang="ja-JP" sz="2800" dirty="0" smtClean="0"/>
          </a:p>
          <a:p>
            <a:r>
              <a:rPr lang="en-US" altLang="ja-JP" sz="2800" dirty="0" err="1" smtClean="0"/>
              <a:t>Undecidable</a:t>
            </a:r>
            <a:r>
              <a:rPr lang="en-US" altLang="ja-JP" sz="2800" dirty="0" smtClean="0"/>
              <a:t> Problems</a:t>
            </a:r>
          </a:p>
          <a:p>
            <a:pPr lvl="1"/>
            <a:r>
              <a:rPr kumimoji="1" lang="en-US" altLang="ja-JP" sz="2400" dirty="0" smtClean="0">
                <a:solidFill>
                  <a:srgbClr val="00B050"/>
                </a:solidFill>
              </a:rPr>
              <a:t>“F(e) = Φ”?</a:t>
            </a:r>
            <a:r>
              <a:rPr kumimoji="1" lang="en-US" altLang="ja-JP" sz="2400" dirty="0" smtClean="0"/>
              <a:t>   is </a:t>
            </a:r>
            <a:r>
              <a:rPr kumimoji="1" lang="en-US" altLang="ja-JP" sz="2400" dirty="0" err="1" smtClean="0"/>
              <a:t>undecidable</a:t>
            </a:r>
            <a:endParaRPr kumimoji="1" lang="en-US" altLang="ja-JP" sz="2400" dirty="0" smtClean="0"/>
          </a:p>
          <a:p>
            <a:pPr lvl="2"/>
            <a:r>
              <a:rPr lang="en-US" altLang="ja-JP" sz="2400" dirty="0" smtClean="0"/>
              <a:t>Proof is similar to that of intersection emptiness of context-free languages</a:t>
            </a:r>
          </a:p>
          <a:p>
            <a:pPr lvl="1"/>
            <a:r>
              <a:rPr kumimoji="1" lang="en-US" altLang="ja-JP" sz="2400" dirty="0" smtClean="0">
                <a:solidFill>
                  <a:srgbClr val="00B050"/>
                </a:solidFill>
              </a:rPr>
              <a:t>“F(e) = Σ*”?</a:t>
            </a:r>
            <a:r>
              <a:rPr kumimoji="1" lang="en-US" altLang="ja-JP" sz="2400" dirty="0" smtClean="0"/>
              <a:t>  is </a:t>
            </a:r>
            <a:r>
              <a:rPr kumimoji="1" lang="en-US" altLang="ja-JP" sz="2400" dirty="0" err="1" smtClean="0"/>
              <a:t>undecidable</a:t>
            </a:r>
            <a:endParaRPr kumimoji="1" lang="en-US" altLang="ja-JP" sz="2400" dirty="0" smtClean="0"/>
          </a:p>
          <a:p>
            <a:pPr lvl="1"/>
            <a:r>
              <a:rPr lang="en-US" altLang="ja-JP" sz="2400" dirty="0" smtClean="0">
                <a:solidFill>
                  <a:srgbClr val="00B050"/>
                </a:solidFill>
              </a:rPr>
              <a:t>“F(e1)=F(e2)”?</a:t>
            </a:r>
            <a:r>
              <a:rPr lang="en-US" altLang="ja-JP" sz="2400" dirty="0" smtClean="0"/>
              <a:t> is </a:t>
            </a:r>
            <a:r>
              <a:rPr lang="en-US" altLang="ja-JP" sz="2400" dirty="0" err="1" smtClean="0"/>
              <a:t>undecidable</a:t>
            </a:r>
            <a:endParaRPr kumimoji="1" lang="ja-JP" altLang="en-US"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Properties of B(e) = {w</a:t>
            </a:r>
            <a:r>
              <a:rPr lang="ja-JP" altLang="en-US" dirty="0" smtClean="0"/>
              <a:t>∈</a:t>
            </a:r>
            <a:r>
              <a:rPr lang="en-US" altLang="ja-JP" dirty="0" smtClean="0"/>
              <a:t>Σ*| [[e]]w =</a:t>
            </a:r>
            <a:r>
              <a:rPr lang="ja-JP" altLang="en-US" dirty="0" smtClean="0"/>
              <a:t> </a:t>
            </a:r>
            <a:r>
              <a:rPr lang="en-US" altLang="ja-JP" dirty="0" smtClean="0"/>
              <a:t>Just “”}</a:t>
            </a:r>
            <a:endParaRPr kumimoji="1" lang="ja-JP" altLang="en-US" dirty="0"/>
          </a:p>
        </p:txBody>
      </p:sp>
      <p:sp>
        <p:nvSpPr>
          <p:cNvPr id="3" name="コンテンツ プレースホルダ 2"/>
          <p:cNvSpPr>
            <a:spLocks noGrp="1"/>
          </p:cNvSpPr>
          <p:nvPr>
            <p:ph sz="quarter" idx="1"/>
          </p:nvPr>
        </p:nvSpPr>
        <p:spPr/>
        <p:txBody>
          <a:bodyPr>
            <a:normAutofit lnSpcReduction="10000"/>
          </a:bodyPr>
          <a:lstStyle/>
          <a:p>
            <a:r>
              <a:rPr kumimoji="1" lang="en-US" altLang="ja-JP" dirty="0" smtClean="0"/>
              <a:t>B(e) is </a:t>
            </a:r>
            <a:r>
              <a:rPr kumimoji="1" lang="en-US" altLang="ja-JP" dirty="0" smtClean="0">
                <a:solidFill>
                  <a:srgbClr val="00B050"/>
                </a:solidFill>
              </a:rPr>
              <a:t>context-sensitive</a:t>
            </a:r>
          </a:p>
          <a:p>
            <a:r>
              <a:rPr lang="en-US" altLang="ja-JP" dirty="0" smtClean="0"/>
              <a:t>Contains </a:t>
            </a:r>
            <a:r>
              <a:rPr lang="en-US" altLang="ja-JP" dirty="0" smtClean="0">
                <a:solidFill>
                  <a:srgbClr val="00B050"/>
                </a:solidFill>
              </a:rPr>
              <a:t>all deterministic CFL</a:t>
            </a:r>
          </a:p>
          <a:p>
            <a:endParaRPr kumimoji="1" lang="en-US" altLang="ja-JP" dirty="0" smtClean="0"/>
          </a:p>
          <a:p>
            <a:r>
              <a:rPr kumimoji="1" lang="en-US" altLang="ja-JP" dirty="0" smtClean="0"/>
              <a:t>For predicate-free e1, e2</a:t>
            </a:r>
          </a:p>
          <a:p>
            <a:pPr lvl="1"/>
            <a:r>
              <a:rPr lang="en-US" altLang="ja-JP" dirty="0" smtClean="0">
                <a:solidFill>
                  <a:srgbClr val="00B050"/>
                </a:solidFill>
              </a:rPr>
              <a:t>B(e1)</a:t>
            </a:r>
            <a:r>
              <a:rPr lang="ja-JP" altLang="en-US" dirty="0" smtClean="0">
                <a:solidFill>
                  <a:srgbClr val="00B050"/>
                </a:solidFill>
              </a:rPr>
              <a:t>∩</a:t>
            </a:r>
            <a:r>
              <a:rPr lang="en-US" altLang="ja-JP" dirty="0" smtClean="0">
                <a:solidFill>
                  <a:srgbClr val="00B050"/>
                </a:solidFill>
              </a:rPr>
              <a:t>B(e2) = B(e3)</a:t>
            </a:r>
            <a:r>
              <a:rPr lang="en-US" altLang="ja-JP" dirty="0" smtClean="0"/>
              <a:t> for some predicate-free e3</a:t>
            </a:r>
          </a:p>
          <a:p>
            <a:r>
              <a:rPr kumimoji="1" lang="en-US" altLang="ja-JP" dirty="0" smtClean="0"/>
              <a:t>For predicate-free &amp; well-formed e1,e2 where</a:t>
            </a:r>
            <a:br>
              <a:rPr kumimoji="1" lang="en-US" altLang="ja-JP" dirty="0" smtClean="0"/>
            </a:br>
            <a:r>
              <a:rPr kumimoji="1" lang="en-US" altLang="ja-JP" sz="2000" dirty="0" smtClean="0"/>
              <a:t>well-formed means that [[e]] s is either Just”” or Nothing</a:t>
            </a:r>
            <a:endParaRPr kumimoji="1" lang="en-US" altLang="ja-JP" dirty="0" smtClean="0"/>
          </a:p>
          <a:p>
            <a:pPr lvl="1"/>
            <a:r>
              <a:rPr lang="en-US" altLang="ja-JP" dirty="0" smtClean="0">
                <a:solidFill>
                  <a:srgbClr val="00B050"/>
                </a:solidFill>
              </a:rPr>
              <a:t>B(e1)</a:t>
            </a:r>
            <a:r>
              <a:rPr lang="ja-JP" altLang="en-US" dirty="0" smtClean="0">
                <a:solidFill>
                  <a:srgbClr val="00B050"/>
                </a:solidFill>
              </a:rPr>
              <a:t>∪</a:t>
            </a:r>
            <a:r>
              <a:rPr lang="en-US" altLang="ja-JP" dirty="0" smtClean="0">
                <a:solidFill>
                  <a:srgbClr val="00B050"/>
                </a:solidFill>
              </a:rPr>
              <a:t>B(e2) = B(e3)</a:t>
            </a:r>
            <a:r>
              <a:rPr lang="en-US" altLang="ja-JP" dirty="0" smtClean="0"/>
              <a:t> for some </a:t>
            </a:r>
            <a:r>
              <a:rPr lang="en-US" altLang="ja-JP" dirty="0" err="1" smtClean="0"/>
              <a:t>pf&amp;wf</a:t>
            </a:r>
            <a:r>
              <a:rPr lang="en-US" altLang="ja-JP" dirty="0" smtClean="0"/>
              <a:t> e3</a:t>
            </a:r>
          </a:p>
          <a:p>
            <a:pPr lvl="1"/>
            <a:r>
              <a:rPr kumimoji="1" lang="en-US" altLang="ja-JP" dirty="0" smtClean="0">
                <a:solidFill>
                  <a:srgbClr val="00B050"/>
                </a:solidFill>
              </a:rPr>
              <a:t>~B(e1) = B(e3)</a:t>
            </a:r>
            <a:r>
              <a:rPr kumimoji="1" lang="en-US" altLang="ja-JP" dirty="0" smtClean="0"/>
              <a:t> for some predicate-free e3</a:t>
            </a:r>
            <a:endParaRPr lang="en-US" altLang="ja-JP" dirty="0" smtClean="0"/>
          </a:p>
          <a:p>
            <a:pPr lvl="1"/>
            <a:endParaRPr kumimoji="1" lang="en-US" altLang="ja-JP" dirty="0" smtClean="0"/>
          </a:p>
          <a:p>
            <a:r>
              <a:rPr lang="en-US" altLang="ja-JP" dirty="0" smtClean="0">
                <a:solidFill>
                  <a:srgbClr val="00B050"/>
                </a:solidFill>
              </a:rPr>
              <a:t>Emptiness, Universality, and Equivalence</a:t>
            </a:r>
            <a:r>
              <a:rPr lang="en-US" altLang="ja-JP" dirty="0" smtClean="0"/>
              <a:t> is </a:t>
            </a:r>
            <a:r>
              <a:rPr lang="en-US" altLang="ja-JP" dirty="0" err="1" smtClean="0"/>
              <a:t>undecidable</a:t>
            </a:r>
            <a:endParaRPr kumimoji="1"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 2"/>
          <p:cNvSpPr>
            <a:spLocks noGrp="1"/>
          </p:cNvSpPr>
          <p:nvPr>
            <p:ph sz="quarter" idx="1"/>
          </p:nvPr>
        </p:nvSpPr>
        <p:spPr>
          <a:xfrm>
            <a:off x="457200" y="1219200"/>
            <a:ext cx="8229600" cy="5210196"/>
          </a:xfrm>
        </p:spPr>
        <p:txBody>
          <a:bodyPr>
            <a:normAutofit lnSpcReduction="10000"/>
          </a:bodyPr>
          <a:lstStyle/>
          <a:p>
            <a:r>
              <a:rPr kumimoji="1" lang="en-US" altLang="ja-JP" sz="3200" dirty="0" smtClean="0">
                <a:solidFill>
                  <a:srgbClr val="FF0000"/>
                </a:solidFill>
              </a:rPr>
              <a:t>What is PEG?</a:t>
            </a:r>
          </a:p>
          <a:p>
            <a:pPr lvl="1"/>
            <a:r>
              <a:rPr kumimoji="1" lang="en-US" altLang="ja-JP" sz="2400" dirty="0" smtClean="0">
                <a:solidFill>
                  <a:srgbClr val="FF0000"/>
                </a:solidFill>
              </a:rPr>
              <a:t>Introduce the core idea of Parsing Expression Grammars</a:t>
            </a:r>
            <a:endParaRPr kumimoji="1" lang="en-US" altLang="ja-JP" sz="2800" dirty="0" smtClean="0">
              <a:solidFill>
                <a:srgbClr val="FF0000"/>
              </a:solidFill>
            </a:endParaRPr>
          </a:p>
          <a:p>
            <a:r>
              <a:rPr lang="en-US" altLang="ja-JP" sz="3200" dirty="0" smtClean="0"/>
              <a:t>Packrat Parsing</a:t>
            </a:r>
          </a:p>
          <a:p>
            <a:pPr lvl="1"/>
            <a:r>
              <a:rPr kumimoji="1" lang="en-US" altLang="ja-JP" sz="2400" dirty="0" smtClean="0"/>
              <a:t>Parsing Algorithm for the core PEG</a:t>
            </a:r>
            <a:endParaRPr kumimoji="1" lang="en-US" altLang="ja-JP" sz="2800" dirty="0" smtClean="0"/>
          </a:p>
          <a:p>
            <a:r>
              <a:rPr kumimoji="1" lang="en-US" altLang="ja-JP" sz="3100" dirty="0" smtClean="0"/>
              <a:t>Packra</a:t>
            </a:r>
            <a:r>
              <a:rPr lang="en-US" altLang="ja-JP" sz="3100" dirty="0" smtClean="0"/>
              <a:t>t Parsing Can Support More…</a:t>
            </a:r>
          </a:p>
          <a:p>
            <a:pPr lvl="1"/>
            <a:r>
              <a:rPr kumimoji="1" lang="en-US" altLang="ja-JP" sz="2400" dirty="0" smtClean="0"/>
              <a:t>Syntactic predicates</a:t>
            </a:r>
            <a:endParaRPr kumimoji="1" lang="en-US" altLang="ja-JP" sz="2800" dirty="0" smtClean="0"/>
          </a:p>
          <a:p>
            <a:r>
              <a:rPr lang="en-US" altLang="ja-JP" sz="3100" dirty="0" smtClean="0"/>
              <a:t>Full PEG</a:t>
            </a:r>
          </a:p>
          <a:p>
            <a:pPr lvl="1"/>
            <a:r>
              <a:rPr lang="en-US" altLang="ja-JP" sz="2400" dirty="0" smtClean="0"/>
              <a:t>This is what is called “PEG” in the literature.</a:t>
            </a:r>
          </a:p>
          <a:p>
            <a:r>
              <a:rPr kumimoji="1" lang="en-US" altLang="ja-JP" sz="3100" dirty="0" smtClean="0"/>
              <a:t>Theoretical Properties of PEG</a:t>
            </a:r>
          </a:p>
          <a:p>
            <a:r>
              <a:rPr lang="en-US" altLang="ja-JP" sz="3100" dirty="0" smtClean="0"/>
              <a:t>PEG in Practice</a:t>
            </a:r>
            <a:endParaRPr kumimoji="1" lang="en-US" altLang="ja-JP" sz="31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Properties of B(e) = {w</a:t>
            </a:r>
            <a:r>
              <a:rPr lang="ja-JP" altLang="en-US" dirty="0" smtClean="0"/>
              <a:t>∈</a:t>
            </a:r>
            <a:r>
              <a:rPr lang="en-US" altLang="ja-JP" dirty="0" smtClean="0"/>
              <a:t>Σ*| [[e]]w =</a:t>
            </a:r>
            <a:r>
              <a:rPr lang="ja-JP" altLang="en-US" dirty="0" smtClean="0"/>
              <a:t> </a:t>
            </a:r>
            <a:r>
              <a:rPr lang="en-US" altLang="ja-JP" dirty="0" smtClean="0"/>
              <a:t>Just “”}</a:t>
            </a:r>
            <a:endParaRPr kumimoji="1" lang="ja-JP" altLang="en-US" dirty="0"/>
          </a:p>
        </p:txBody>
      </p:sp>
      <p:sp>
        <p:nvSpPr>
          <p:cNvPr id="3" name="コンテンツ プレースホルダ 2"/>
          <p:cNvSpPr>
            <a:spLocks noGrp="1"/>
          </p:cNvSpPr>
          <p:nvPr>
            <p:ph sz="quarter" idx="1"/>
          </p:nvPr>
        </p:nvSpPr>
        <p:spPr/>
        <p:txBody>
          <a:bodyPr/>
          <a:lstStyle/>
          <a:p>
            <a:r>
              <a:rPr kumimoji="1" lang="en-US" altLang="ja-JP" dirty="0" smtClean="0"/>
              <a:t>Forms AFDL, i.e.,</a:t>
            </a:r>
          </a:p>
          <a:p>
            <a:pPr lvl="1"/>
            <a:r>
              <a:rPr lang="en-US" altLang="ja-JP" dirty="0" err="1" smtClean="0">
                <a:solidFill>
                  <a:srgbClr val="00B050"/>
                </a:solidFill>
              </a:rPr>
              <a:t>markedUnion</a:t>
            </a:r>
            <a:r>
              <a:rPr lang="en-US" altLang="ja-JP" dirty="0" smtClean="0"/>
              <a:t>(L</a:t>
            </a:r>
            <a:r>
              <a:rPr lang="en-US" altLang="ja-JP" baseline="-25000" dirty="0" smtClean="0"/>
              <a:t>1</a:t>
            </a:r>
            <a:r>
              <a:rPr lang="en-US" altLang="ja-JP" dirty="0" smtClean="0"/>
              <a:t>, L</a:t>
            </a:r>
            <a:r>
              <a:rPr lang="en-US" altLang="ja-JP" baseline="-25000" dirty="0" smtClean="0"/>
              <a:t>2</a:t>
            </a:r>
            <a:r>
              <a:rPr lang="en-US" altLang="ja-JP" dirty="0" smtClean="0"/>
              <a:t>) =  aL</a:t>
            </a:r>
            <a:r>
              <a:rPr lang="en-US" altLang="ja-JP" baseline="-25000" dirty="0" smtClean="0"/>
              <a:t>1</a:t>
            </a:r>
            <a:r>
              <a:rPr lang="en-US" altLang="ja-JP" dirty="0" smtClean="0"/>
              <a:t> </a:t>
            </a:r>
            <a:r>
              <a:rPr lang="ja-JP" altLang="en-US" dirty="0" smtClean="0"/>
              <a:t>∪  </a:t>
            </a:r>
            <a:r>
              <a:rPr lang="en-US" altLang="ja-JP" dirty="0" smtClean="0"/>
              <a:t>bL</a:t>
            </a:r>
            <a:r>
              <a:rPr lang="en-US" altLang="ja-JP" baseline="-25000" dirty="0" smtClean="0"/>
              <a:t>2</a:t>
            </a:r>
            <a:endParaRPr lang="en-US" altLang="ja-JP" dirty="0" smtClean="0"/>
          </a:p>
          <a:p>
            <a:pPr lvl="1"/>
            <a:r>
              <a:rPr kumimoji="1" lang="en-US" altLang="ja-JP" dirty="0" err="1" smtClean="0">
                <a:solidFill>
                  <a:srgbClr val="00B050"/>
                </a:solidFill>
              </a:rPr>
              <a:t>markedRep</a:t>
            </a:r>
            <a:r>
              <a:rPr kumimoji="1" lang="en-US" altLang="ja-JP" dirty="0" smtClean="0"/>
              <a:t>(L1) = (aL</a:t>
            </a:r>
            <a:r>
              <a:rPr kumimoji="1" lang="en-US" altLang="ja-JP" baseline="-25000" dirty="0" smtClean="0"/>
              <a:t>1</a:t>
            </a:r>
            <a:r>
              <a:rPr kumimoji="1" lang="en-US" altLang="ja-JP" dirty="0" smtClean="0"/>
              <a:t>)*</a:t>
            </a:r>
          </a:p>
          <a:p>
            <a:pPr lvl="1"/>
            <a:r>
              <a:rPr lang="en-US" altLang="ja-JP" dirty="0" smtClean="0">
                <a:solidFill>
                  <a:srgbClr val="00B050"/>
                </a:solidFill>
              </a:rPr>
              <a:t>marked inverse GSM</a:t>
            </a:r>
            <a:r>
              <a:rPr lang="en-US" altLang="ja-JP" dirty="0" smtClean="0"/>
              <a:t> (inverse image of a string transducer with explicit </a:t>
            </a:r>
            <a:r>
              <a:rPr lang="en-US" altLang="ja-JP" dirty="0" err="1" smtClean="0"/>
              <a:t>endmarker</a:t>
            </a:r>
            <a:r>
              <a:rPr lang="en-US" altLang="ja-JP" dirty="0" smtClean="0"/>
              <a:t>)</a:t>
            </a:r>
          </a:p>
          <a:p>
            <a:pPr lvl="1"/>
            <a:endParaRPr kumimoji="1" lang="en-US" altLang="ja-JP" dirty="0" smtClean="0"/>
          </a:p>
          <a:p>
            <a:r>
              <a:rPr lang="en-US" altLang="ja-JP" dirty="0" smtClean="0"/>
              <a:t>[Chandler69] AFDL is closed under many other operations, such as </a:t>
            </a:r>
            <a:r>
              <a:rPr lang="en-US" altLang="ja-JP" dirty="0" smtClean="0">
                <a:solidFill>
                  <a:srgbClr val="00B050"/>
                </a:solidFill>
              </a:rPr>
              <a:t>left-/right- quotients, intersection with regular sets</a:t>
            </a:r>
            <a:r>
              <a:rPr lang="en-US" altLang="ja-JP" dirty="0" smtClean="0"/>
              <a:t>, …</a:t>
            </a:r>
          </a:p>
          <a:p>
            <a:pPr lvl="1"/>
            <a:r>
              <a:rPr lang="en-US" altLang="ja-JP" dirty="0" smtClean="0"/>
              <a:t>W. J. Chandler, “Abstract </a:t>
            </a:r>
            <a:r>
              <a:rPr lang="en-US" altLang="ja-JP" dirty="0" err="1" smtClean="0"/>
              <a:t>Famlies</a:t>
            </a:r>
            <a:r>
              <a:rPr lang="en-US" altLang="ja-JP" dirty="0" smtClean="0"/>
              <a:t> of Deterministic Languages”, STOC 1969</a:t>
            </a:r>
            <a:endParaRPr kumimoji="1" lang="ja-JP"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Predicate Elimination</a:t>
            </a:r>
            <a:endParaRPr kumimoji="1" lang="ja-JP" altLang="en-US" dirty="0"/>
          </a:p>
        </p:txBody>
      </p:sp>
      <p:sp>
        <p:nvSpPr>
          <p:cNvPr id="3" name="コンテンツ プレースホルダ 2"/>
          <p:cNvSpPr>
            <a:spLocks noGrp="1"/>
          </p:cNvSpPr>
          <p:nvPr>
            <p:ph sz="quarter" idx="1"/>
          </p:nvPr>
        </p:nvSpPr>
        <p:spPr/>
        <p:txBody>
          <a:bodyPr>
            <a:normAutofit/>
          </a:bodyPr>
          <a:lstStyle/>
          <a:p>
            <a:endParaRPr lang="en-US" altLang="ja-JP" sz="2800" dirty="0" smtClean="0"/>
          </a:p>
          <a:p>
            <a:r>
              <a:rPr lang="en-US" altLang="ja-JP" sz="2800" dirty="0" smtClean="0"/>
              <a:t>Theorem: G=&lt;N,Σ,S,R&gt; be a PEG such that F(S) does not contain ε. Then there is an equivalent predicate-free PEG.</a:t>
            </a:r>
          </a:p>
          <a:p>
            <a:endParaRPr kumimoji="1" lang="en-US" altLang="ja-JP" sz="2800" dirty="0" smtClean="0"/>
          </a:p>
          <a:p>
            <a:r>
              <a:rPr lang="en-US" altLang="ja-JP" sz="2800" dirty="0" smtClean="0"/>
              <a:t>Proof (Key Ideas):</a:t>
            </a:r>
          </a:p>
          <a:p>
            <a:pPr lvl="1"/>
            <a:r>
              <a:rPr lang="en-US" altLang="ja-JP" sz="2800" dirty="0" smtClean="0"/>
              <a:t>[[ &amp;e ]] = [[ !!e ]]</a:t>
            </a:r>
          </a:p>
          <a:p>
            <a:pPr lvl="1"/>
            <a:r>
              <a:rPr kumimoji="1" lang="en-US" altLang="ja-JP" sz="2800" dirty="0" smtClean="0"/>
              <a:t>[[ !e C ]] = [[ (e Z / ε) C ]] for ε-fre</a:t>
            </a:r>
            <a:r>
              <a:rPr lang="en-US" altLang="ja-JP" sz="2800" dirty="0" smtClean="0"/>
              <a:t>e C</a:t>
            </a:r>
          </a:p>
          <a:p>
            <a:pPr lvl="2"/>
            <a:r>
              <a:rPr lang="en-US" altLang="ja-JP" sz="2400" dirty="0" smtClean="0"/>
              <a:t>w</a:t>
            </a:r>
            <a:r>
              <a:rPr kumimoji="1" lang="en-US" altLang="ja-JP" sz="2400" dirty="0" smtClean="0"/>
              <a:t>her</a:t>
            </a:r>
            <a:r>
              <a:rPr lang="en-US" altLang="ja-JP" sz="2400" dirty="0" smtClean="0"/>
              <a:t>e Z = (σ</a:t>
            </a:r>
            <a:r>
              <a:rPr lang="en-US" altLang="ja-JP" sz="2400" baseline="-25000" dirty="0" smtClean="0"/>
              <a:t>1</a:t>
            </a:r>
            <a:r>
              <a:rPr lang="en-US" altLang="ja-JP" sz="2400" dirty="0" smtClean="0"/>
              <a:t>/…/</a:t>
            </a:r>
            <a:r>
              <a:rPr lang="en-US" altLang="ja-JP" sz="2400" dirty="0" err="1" smtClean="0"/>
              <a:t>σ</a:t>
            </a:r>
            <a:r>
              <a:rPr lang="en-US" altLang="ja-JP" sz="2400" baseline="-25000" dirty="0" err="1" smtClean="0"/>
              <a:t>n</a:t>
            </a:r>
            <a:r>
              <a:rPr lang="en-US" altLang="ja-JP" sz="2400" dirty="0" smtClean="0"/>
              <a:t>)Z / ε,  {σ</a:t>
            </a:r>
            <a:r>
              <a:rPr lang="en-US" altLang="ja-JP" sz="2400" baseline="-25000" dirty="0" smtClean="0"/>
              <a:t>1</a:t>
            </a:r>
            <a:r>
              <a:rPr lang="en-US" altLang="ja-JP" sz="2400" dirty="0" smtClean="0"/>
              <a:t>, …,</a:t>
            </a:r>
            <a:r>
              <a:rPr lang="en-US" altLang="ja-JP" sz="2400" dirty="0" err="1" smtClean="0"/>
              <a:t>σ</a:t>
            </a:r>
            <a:r>
              <a:rPr lang="en-US" altLang="ja-JP" sz="2400" baseline="-25000" dirty="0" err="1" smtClean="0"/>
              <a:t>n</a:t>
            </a:r>
            <a:r>
              <a:rPr lang="en-US" altLang="ja-JP" sz="2400" dirty="0" smtClean="0"/>
              <a:t>}=Σ</a:t>
            </a:r>
            <a:endParaRPr kumimoji="1" lang="ja-JP" altLang="en-US" sz="2400" dirty="0"/>
          </a:p>
        </p:txBody>
      </p:sp>
      <p:sp>
        <p:nvSpPr>
          <p:cNvPr id="4" name="角丸四角形 3"/>
          <p:cNvSpPr/>
          <p:nvPr/>
        </p:nvSpPr>
        <p:spPr>
          <a:xfrm>
            <a:off x="285720" y="1500174"/>
            <a:ext cx="8429684" cy="1714512"/>
          </a:xfrm>
          <a:prstGeom prst="roundRect">
            <a:avLst/>
          </a:prstGeom>
          <a:noFill/>
          <a:ln w="5715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Predicate Elimination</a:t>
            </a:r>
            <a:endParaRPr kumimoji="1" lang="ja-JP" altLang="en-US" dirty="0"/>
          </a:p>
        </p:txBody>
      </p:sp>
      <p:sp>
        <p:nvSpPr>
          <p:cNvPr id="3" name="コンテンツ プレースホルダ 2"/>
          <p:cNvSpPr>
            <a:spLocks noGrp="1"/>
          </p:cNvSpPr>
          <p:nvPr>
            <p:ph sz="quarter" idx="1"/>
          </p:nvPr>
        </p:nvSpPr>
        <p:spPr>
          <a:xfrm>
            <a:off x="457200" y="1219200"/>
            <a:ext cx="8229600" cy="5424510"/>
          </a:xfrm>
        </p:spPr>
        <p:txBody>
          <a:bodyPr>
            <a:normAutofit/>
          </a:bodyPr>
          <a:lstStyle/>
          <a:p>
            <a:endParaRPr kumimoji="1" lang="en-US" altLang="ja-JP" sz="2800" dirty="0" smtClean="0"/>
          </a:p>
          <a:p>
            <a:r>
              <a:rPr kumimoji="1" lang="en-US" altLang="ja-JP" sz="2800" dirty="0" smtClean="0"/>
              <a:t>Theorem: PEG is strictly more powerful than predicate-free PEG</a:t>
            </a:r>
          </a:p>
          <a:p>
            <a:endParaRPr lang="en-US" altLang="ja-JP" dirty="0" smtClean="0"/>
          </a:p>
          <a:p>
            <a:r>
              <a:rPr lang="en-US" altLang="ja-JP" dirty="0" smtClean="0"/>
              <a:t>Proof:</a:t>
            </a:r>
          </a:p>
          <a:p>
            <a:pPr lvl="1"/>
            <a:r>
              <a:rPr lang="en-US" altLang="ja-JP" dirty="0" smtClean="0"/>
              <a:t>We can show, for predicate-free e,</a:t>
            </a:r>
          </a:p>
          <a:p>
            <a:pPr lvl="2"/>
            <a:r>
              <a:rPr lang="ja-JP" altLang="en-US" dirty="0" smtClean="0"/>
              <a:t>∀</a:t>
            </a:r>
            <a:r>
              <a:rPr lang="en-US" altLang="ja-JP" dirty="0" smtClean="0"/>
              <a:t>w.( [[e]] “” = Just “”   </a:t>
            </a:r>
            <a:r>
              <a:rPr lang="ja-JP" altLang="en-US" dirty="0" smtClean="0"/>
              <a:t>⇔</a:t>
            </a:r>
            <a:r>
              <a:rPr lang="en-US" altLang="ja-JP" dirty="0" smtClean="0"/>
              <a:t>   [[e]] w = Just w )</a:t>
            </a:r>
          </a:p>
          <a:p>
            <a:pPr lvl="1">
              <a:buNone/>
            </a:pPr>
            <a:r>
              <a:rPr lang="en-US" altLang="ja-JP" dirty="0" smtClean="0"/>
              <a:t>	by induction on |w| and on the length of derivation</a:t>
            </a:r>
          </a:p>
          <a:p>
            <a:pPr lvl="1"/>
            <a:endParaRPr kumimoji="1" lang="en-US" altLang="ja-JP" dirty="0" smtClean="0"/>
          </a:p>
          <a:p>
            <a:pPr lvl="1"/>
            <a:r>
              <a:rPr kumimoji="1" lang="en-US" altLang="ja-JP" dirty="0" smtClean="0"/>
              <a:t>Thus we have</a:t>
            </a:r>
          </a:p>
          <a:p>
            <a:pPr lvl="2"/>
            <a:r>
              <a:rPr kumimoji="1" lang="en-US" altLang="ja-JP" dirty="0" smtClean="0"/>
              <a:t> “”</a:t>
            </a:r>
            <a:r>
              <a:rPr kumimoji="1" lang="ja-JP" altLang="en-US" dirty="0" smtClean="0"/>
              <a:t>∈</a:t>
            </a:r>
            <a:r>
              <a:rPr kumimoji="1" lang="en-US" altLang="ja-JP" dirty="0" smtClean="0"/>
              <a:t>F(S)   </a:t>
            </a:r>
            <a:r>
              <a:rPr kumimoji="1" lang="ja-JP" altLang="en-US" dirty="0" smtClean="0"/>
              <a:t>⇔  </a:t>
            </a:r>
            <a:r>
              <a:rPr kumimoji="1" lang="en-US" altLang="ja-JP" dirty="0" smtClean="0"/>
              <a:t>F(S)=Σ*</a:t>
            </a:r>
          </a:p>
          <a:p>
            <a:pPr lvl="1">
              <a:buNone/>
            </a:pPr>
            <a:r>
              <a:rPr lang="en-US" altLang="ja-JP" dirty="0" smtClean="0"/>
              <a:t>	but this is not the case for general PEG (e.g., S</a:t>
            </a:r>
            <a:r>
              <a:rPr lang="ja-JP" altLang="en-US" dirty="0" smtClean="0"/>
              <a:t>←</a:t>
            </a:r>
            <a:r>
              <a:rPr lang="en-US" altLang="ja-JP" dirty="0" smtClean="0"/>
              <a:t>!a)</a:t>
            </a:r>
            <a:endParaRPr kumimoji="1" lang="ja-JP" altLang="en-US" dirty="0"/>
          </a:p>
        </p:txBody>
      </p:sp>
      <p:sp>
        <p:nvSpPr>
          <p:cNvPr id="4" name="角丸四角形 3"/>
          <p:cNvSpPr/>
          <p:nvPr/>
        </p:nvSpPr>
        <p:spPr>
          <a:xfrm>
            <a:off x="285720" y="1571612"/>
            <a:ext cx="8429684" cy="1143008"/>
          </a:xfrm>
          <a:prstGeom prst="roundRect">
            <a:avLst/>
          </a:prstGeom>
          <a:noFill/>
          <a:ln w="5715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 2"/>
          <p:cNvSpPr>
            <a:spLocks noGrp="1"/>
          </p:cNvSpPr>
          <p:nvPr>
            <p:ph sz="quarter" idx="1"/>
          </p:nvPr>
        </p:nvSpPr>
        <p:spPr>
          <a:xfrm>
            <a:off x="457200" y="1219200"/>
            <a:ext cx="8229600" cy="5210196"/>
          </a:xfrm>
        </p:spPr>
        <p:txBody>
          <a:bodyPr>
            <a:normAutofit lnSpcReduction="10000"/>
          </a:bodyPr>
          <a:lstStyle/>
          <a:p>
            <a:r>
              <a:rPr kumimoji="1" lang="en-US" altLang="ja-JP" sz="3200" dirty="0" smtClean="0"/>
              <a:t>What is PEG?</a:t>
            </a:r>
          </a:p>
          <a:p>
            <a:pPr lvl="1"/>
            <a:r>
              <a:rPr kumimoji="1" lang="en-US" altLang="ja-JP" sz="2400" dirty="0" smtClean="0"/>
              <a:t>Introduce the core idea of Parsing Expression Grammars</a:t>
            </a:r>
            <a:endParaRPr kumimoji="1" lang="en-US" altLang="ja-JP" sz="2800" dirty="0" smtClean="0"/>
          </a:p>
          <a:p>
            <a:r>
              <a:rPr lang="en-US" altLang="ja-JP" sz="3200" dirty="0" smtClean="0"/>
              <a:t>Packrat Parsing</a:t>
            </a:r>
          </a:p>
          <a:p>
            <a:pPr lvl="1"/>
            <a:r>
              <a:rPr kumimoji="1" lang="en-US" altLang="ja-JP" sz="2400" dirty="0" smtClean="0"/>
              <a:t>Parsing Algorithm for the core PEG</a:t>
            </a:r>
            <a:endParaRPr kumimoji="1" lang="en-US" altLang="ja-JP" sz="2800" dirty="0" smtClean="0"/>
          </a:p>
          <a:p>
            <a:r>
              <a:rPr kumimoji="1" lang="en-US" altLang="ja-JP" sz="3100" dirty="0" smtClean="0"/>
              <a:t>Packra</a:t>
            </a:r>
            <a:r>
              <a:rPr lang="en-US" altLang="ja-JP" sz="3100" dirty="0" smtClean="0"/>
              <a:t>t Parsing Can Support More…</a:t>
            </a:r>
          </a:p>
          <a:p>
            <a:pPr lvl="1"/>
            <a:r>
              <a:rPr kumimoji="1" lang="en-US" altLang="ja-JP" sz="2400" dirty="0" smtClean="0"/>
              <a:t>Syntactic predicates</a:t>
            </a:r>
            <a:endParaRPr kumimoji="1" lang="en-US" altLang="ja-JP" sz="2800" dirty="0" smtClean="0"/>
          </a:p>
          <a:p>
            <a:r>
              <a:rPr lang="en-US" altLang="ja-JP" sz="3100" dirty="0" smtClean="0"/>
              <a:t>Full PEG</a:t>
            </a:r>
          </a:p>
          <a:p>
            <a:pPr lvl="1"/>
            <a:r>
              <a:rPr lang="en-US" altLang="ja-JP" sz="2400" dirty="0" smtClean="0"/>
              <a:t>This is what is called “PEG” in the literature.</a:t>
            </a:r>
          </a:p>
          <a:p>
            <a:r>
              <a:rPr lang="en-US" altLang="ja-JP" sz="3100" dirty="0" smtClean="0"/>
              <a:t>Theoretical Properties of PEG</a:t>
            </a:r>
          </a:p>
          <a:p>
            <a:r>
              <a:rPr lang="en-US" altLang="ja-JP" sz="3100" dirty="0" smtClean="0">
                <a:solidFill>
                  <a:srgbClr val="FF0000"/>
                </a:solidFill>
              </a:rPr>
              <a:t>PEG in Practice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PEG in Practice</a:t>
            </a:r>
            <a:endParaRPr kumimoji="1" lang="ja-JP" altLang="en-US" dirty="0"/>
          </a:p>
        </p:txBody>
      </p:sp>
      <p:sp>
        <p:nvSpPr>
          <p:cNvPr id="3" name="コンテンツ プレースホルダ 2"/>
          <p:cNvSpPr>
            <a:spLocks noGrp="1"/>
          </p:cNvSpPr>
          <p:nvPr>
            <p:ph sz="quarter" idx="1"/>
          </p:nvPr>
        </p:nvSpPr>
        <p:spPr/>
        <p:txBody>
          <a:bodyPr>
            <a:normAutofit/>
          </a:bodyPr>
          <a:lstStyle/>
          <a:p>
            <a:r>
              <a:rPr kumimoji="1" lang="en-US" altLang="ja-JP" sz="3600" dirty="0" smtClean="0"/>
              <a:t>Two Topics</a:t>
            </a:r>
          </a:p>
          <a:p>
            <a:pPr lvl="1"/>
            <a:endParaRPr lang="en-US" altLang="ja-JP" sz="3200" dirty="0" smtClean="0"/>
          </a:p>
          <a:p>
            <a:pPr lvl="1"/>
            <a:r>
              <a:rPr lang="en-US" altLang="ja-JP" sz="3200" dirty="0" smtClean="0"/>
              <a:t>When is PEG useful?</a:t>
            </a:r>
          </a:p>
          <a:p>
            <a:endParaRPr kumimoji="1" lang="en-US" altLang="ja-JP" sz="3600" dirty="0" smtClean="0"/>
          </a:p>
          <a:p>
            <a:pPr lvl="1"/>
            <a:r>
              <a:rPr lang="en-US" altLang="ja-JP" sz="3200" dirty="0" smtClean="0"/>
              <a:t>Implementations</a:t>
            </a:r>
            <a:endParaRPr kumimoji="1" lang="ja-JP" altLang="en-US" sz="32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When is PEG useful?</a:t>
            </a:r>
            <a:endParaRPr kumimoji="1" lang="ja-JP" altLang="en-US" dirty="0"/>
          </a:p>
        </p:txBody>
      </p:sp>
      <p:sp>
        <p:nvSpPr>
          <p:cNvPr id="3" name="コンテンツ プレースホルダ 2"/>
          <p:cNvSpPr>
            <a:spLocks noGrp="1"/>
          </p:cNvSpPr>
          <p:nvPr>
            <p:ph sz="quarter" idx="1"/>
          </p:nvPr>
        </p:nvSpPr>
        <p:spPr/>
        <p:txBody>
          <a:bodyPr/>
          <a:lstStyle/>
          <a:p>
            <a:r>
              <a:rPr lang="en-US" altLang="ja-JP" dirty="0" smtClean="0"/>
              <a:t>When you want to unify </a:t>
            </a:r>
            <a:r>
              <a:rPr lang="en-US" altLang="ja-JP" dirty="0" err="1" smtClean="0"/>
              <a:t>lexer</a:t>
            </a:r>
            <a:r>
              <a:rPr lang="en-US" altLang="ja-JP" dirty="0" smtClean="0"/>
              <a:t> and parser</a:t>
            </a:r>
          </a:p>
          <a:p>
            <a:pPr lvl="1"/>
            <a:r>
              <a:rPr lang="en-US" altLang="ja-JP" dirty="0" smtClean="0"/>
              <a:t>For packrat parsers, it is easy.</a:t>
            </a:r>
          </a:p>
          <a:p>
            <a:pPr lvl="1"/>
            <a:r>
              <a:rPr lang="en-US" altLang="ja-JP" dirty="0" smtClean="0"/>
              <a:t>For LL(1) or LALR(1) parsers, it is not.</a:t>
            </a:r>
          </a:p>
          <a:p>
            <a:endParaRPr kumimoji="1" lang="en-US" altLang="ja-JP" dirty="0" smtClean="0"/>
          </a:p>
          <a:p>
            <a:endParaRPr lang="en-US" altLang="ja-JP" dirty="0" smtClean="0"/>
          </a:p>
          <a:p>
            <a:pPr lvl="1"/>
            <a:r>
              <a:rPr lang="en-US" altLang="ja-JP" dirty="0" smtClean="0"/>
              <a:t>Error in C++98, because &gt;&gt; is RSHIFT, not two closing angle brackets</a:t>
            </a:r>
          </a:p>
          <a:p>
            <a:pPr lvl="1"/>
            <a:r>
              <a:rPr kumimoji="1" lang="en-US" altLang="ja-JP" dirty="0" smtClean="0"/>
              <a:t>Ok in Java5 and C++1x, but with strange grammar</a:t>
            </a:r>
          </a:p>
        </p:txBody>
      </p:sp>
      <p:sp>
        <p:nvSpPr>
          <p:cNvPr id="4" name="テキスト ボックス 3"/>
          <p:cNvSpPr txBox="1"/>
          <p:nvPr/>
        </p:nvSpPr>
        <p:spPr>
          <a:xfrm>
            <a:off x="428596" y="2834342"/>
            <a:ext cx="3357586" cy="523220"/>
          </a:xfrm>
          <a:prstGeom prst="rect">
            <a:avLst/>
          </a:prstGeom>
          <a:solidFill>
            <a:schemeClr val="accent4">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en-US" altLang="ja-JP" sz="2800" dirty="0" smtClean="0"/>
              <a:t>list&lt;list&lt;string&gt;&gt;</a:t>
            </a:r>
          </a:p>
        </p:txBody>
      </p:sp>
      <p:sp>
        <p:nvSpPr>
          <p:cNvPr id="5" name="テキスト ボックス 4"/>
          <p:cNvSpPr txBox="1"/>
          <p:nvPr/>
        </p:nvSpPr>
        <p:spPr>
          <a:xfrm>
            <a:off x="428596" y="4714884"/>
            <a:ext cx="5286412" cy="523220"/>
          </a:xfrm>
          <a:prstGeom prst="rect">
            <a:avLst/>
          </a:prstGeom>
          <a:solidFill>
            <a:schemeClr val="accent4">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en-US" altLang="ja-JP" sz="2800" dirty="0" smtClean="0"/>
              <a:t>(* nested (* comment *) *)</a:t>
            </a:r>
          </a:p>
        </p:txBody>
      </p:sp>
      <p:sp>
        <p:nvSpPr>
          <p:cNvPr id="6" name="テキスト ボックス 5"/>
          <p:cNvSpPr txBox="1"/>
          <p:nvPr/>
        </p:nvSpPr>
        <p:spPr>
          <a:xfrm>
            <a:off x="428596" y="5500702"/>
            <a:ext cx="7786742" cy="523220"/>
          </a:xfrm>
          <a:prstGeom prst="rect">
            <a:avLst/>
          </a:prstGeom>
          <a:solidFill>
            <a:schemeClr val="accent4">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2800" dirty="0" smtClean="0"/>
              <a:t>s</a:t>
            </a:r>
            <a:r>
              <a:rPr kumimoji="1" lang="en-US" altLang="ja-JP" sz="2800" dirty="0" smtClean="0"/>
              <a:t> = “embedded </a:t>
            </a:r>
            <a:r>
              <a:rPr lang="en-US" altLang="ja-JP" sz="2800" dirty="0" smtClean="0"/>
              <a:t>code </a:t>
            </a:r>
            <a:r>
              <a:rPr kumimoji="1" lang="en-US" altLang="ja-JP" sz="2800" dirty="0" smtClean="0"/>
              <a:t>#{1+2+3} in string”</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Implementations</a:t>
            </a:r>
            <a:endParaRPr kumimoji="1" lang="ja-JP" altLang="en-US" dirty="0"/>
          </a:p>
        </p:txBody>
      </p:sp>
      <p:pic>
        <p:nvPicPr>
          <p:cNvPr id="1026" name="Picture 2"/>
          <p:cNvPicPr>
            <a:picLocks noChangeAspect="1" noChangeArrowheads="1"/>
          </p:cNvPicPr>
          <p:nvPr/>
        </p:nvPicPr>
        <p:blipFill>
          <a:blip r:embed="rId3" cstate="print"/>
          <a:srcRect/>
          <a:stretch>
            <a:fillRect/>
          </a:stretch>
        </p:blipFill>
        <p:spPr bwMode="auto">
          <a:xfrm>
            <a:off x="928662" y="1276118"/>
            <a:ext cx="4786346" cy="54390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Performance (Rats!)</a:t>
            </a:r>
            <a:endParaRPr kumimoji="1" lang="ja-JP" altLang="en-US" dirty="0"/>
          </a:p>
        </p:txBody>
      </p:sp>
      <p:sp>
        <p:nvSpPr>
          <p:cNvPr id="3" name="コンテンツ プレースホルダ 2"/>
          <p:cNvSpPr>
            <a:spLocks noGrp="1"/>
          </p:cNvSpPr>
          <p:nvPr>
            <p:ph sz="quarter" idx="1"/>
          </p:nvPr>
        </p:nvSpPr>
        <p:spPr/>
        <p:txBody>
          <a:bodyPr/>
          <a:lstStyle/>
          <a:p>
            <a:r>
              <a:rPr kumimoji="1" lang="en-US" altLang="ja-JP" dirty="0" smtClean="0"/>
              <a:t>R. Grimm, “Better Extensibility through Modular Syntax”, PLDI 2006</a:t>
            </a:r>
          </a:p>
          <a:p>
            <a:pPr lvl="1"/>
            <a:r>
              <a:rPr lang="en-US" altLang="ja-JP" dirty="0" smtClean="0"/>
              <a:t>Parser Generator for PEG, used, e.g., for Fortress</a:t>
            </a:r>
            <a:endParaRPr kumimoji="1" lang="ja-JP" altLang="en-US" dirty="0"/>
          </a:p>
        </p:txBody>
      </p:sp>
      <p:pic>
        <p:nvPicPr>
          <p:cNvPr id="2051" name="Picture 3"/>
          <p:cNvPicPr>
            <a:picLocks noChangeAspect="1" noChangeArrowheads="1"/>
          </p:cNvPicPr>
          <p:nvPr/>
        </p:nvPicPr>
        <p:blipFill>
          <a:blip r:embed="rId3" cstate="print"/>
          <a:srcRect/>
          <a:stretch>
            <a:fillRect/>
          </a:stretch>
        </p:blipFill>
        <p:spPr bwMode="auto">
          <a:xfrm>
            <a:off x="1761168" y="2428868"/>
            <a:ext cx="6882798" cy="2000264"/>
          </a:xfrm>
          <a:prstGeom prst="rect">
            <a:avLst/>
          </a:prstGeom>
          <a:noFill/>
          <a:ln w="9525">
            <a:noFill/>
            <a:miter lim="800000"/>
            <a:headEnd/>
            <a:tailEnd/>
          </a:ln>
        </p:spPr>
      </p:pic>
      <p:pic>
        <p:nvPicPr>
          <p:cNvPr id="2052" name="Picture 4"/>
          <p:cNvPicPr>
            <a:picLocks noChangeAspect="1" noChangeArrowheads="1"/>
          </p:cNvPicPr>
          <p:nvPr/>
        </p:nvPicPr>
        <p:blipFill>
          <a:blip r:embed="rId4" cstate="print"/>
          <a:srcRect/>
          <a:stretch>
            <a:fillRect/>
          </a:stretch>
        </p:blipFill>
        <p:spPr bwMode="auto">
          <a:xfrm>
            <a:off x="1785918" y="4429132"/>
            <a:ext cx="7050826" cy="2214578"/>
          </a:xfrm>
          <a:prstGeom prst="rect">
            <a:avLst/>
          </a:prstGeom>
          <a:noFill/>
          <a:ln w="9525">
            <a:noFill/>
            <a:miter lim="800000"/>
            <a:headEnd/>
            <a:tailEnd/>
          </a:ln>
        </p:spPr>
      </p:pic>
      <p:sp>
        <p:nvSpPr>
          <p:cNvPr id="7" name="メモ 6"/>
          <p:cNvSpPr/>
          <p:nvPr/>
        </p:nvSpPr>
        <p:spPr>
          <a:xfrm>
            <a:off x="142844" y="3929066"/>
            <a:ext cx="1928826" cy="2357454"/>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dirty="0" smtClean="0"/>
          </a:p>
          <a:p>
            <a:pPr algn="ctr"/>
            <a:r>
              <a:rPr kumimoji="1" lang="en-US" altLang="ja-JP" sz="2000" dirty="0" smtClean="0"/>
              <a:t>Experiments on Java1.4 grammar, with sources of size</a:t>
            </a:r>
            <a:br>
              <a:rPr kumimoji="1" lang="en-US" altLang="ja-JP" sz="2000" dirty="0" smtClean="0"/>
            </a:br>
            <a:r>
              <a:rPr kumimoji="1" lang="en-US" altLang="ja-JP" sz="2000" dirty="0" smtClean="0"/>
              <a:t>0.7 </a:t>
            </a:r>
            <a:r>
              <a:rPr kumimoji="1" lang="ja-JP" altLang="en-US" sz="2000" dirty="0" smtClean="0"/>
              <a:t>～ </a:t>
            </a:r>
            <a:r>
              <a:rPr kumimoji="1" lang="en-US" altLang="ja-JP" sz="2000" dirty="0" smtClean="0"/>
              <a:t>70KB</a:t>
            </a:r>
            <a:endParaRPr kumimoji="1" lang="ja-JP" altLang="en-US" sz="2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PEG in Fortress Compiler</a:t>
            </a:r>
            <a:endParaRPr kumimoji="1" lang="ja-JP" altLang="en-US" dirty="0"/>
          </a:p>
        </p:txBody>
      </p:sp>
      <p:sp>
        <p:nvSpPr>
          <p:cNvPr id="3" name="コンテンツ プレースホルダ 2"/>
          <p:cNvSpPr>
            <a:spLocks noGrp="1"/>
          </p:cNvSpPr>
          <p:nvPr>
            <p:ph sz="quarter" idx="1"/>
          </p:nvPr>
        </p:nvSpPr>
        <p:spPr/>
        <p:txBody>
          <a:bodyPr/>
          <a:lstStyle/>
          <a:p>
            <a:r>
              <a:rPr lang="en-US" altLang="ja-JP" dirty="0" smtClean="0"/>
              <a:t>Syntactic Predicates are widely used</a:t>
            </a:r>
          </a:p>
          <a:p>
            <a:pPr lvl="1"/>
            <a:r>
              <a:rPr kumimoji="1" lang="en-US" altLang="ja-JP" dirty="0" smtClean="0"/>
              <a:t>(though I’m not sure whether it is essential, due to my lack of knowledge on Fortress…)</a:t>
            </a:r>
            <a:endParaRPr kumimoji="1" lang="ja-JP" altLang="en-US" dirty="0"/>
          </a:p>
        </p:txBody>
      </p:sp>
      <p:sp>
        <p:nvSpPr>
          <p:cNvPr id="4" name="テキスト ボックス 3"/>
          <p:cNvSpPr txBox="1"/>
          <p:nvPr/>
        </p:nvSpPr>
        <p:spPr>
          <a:xfrm>
            <a:off x="285720" y="2643182"/>
            <a:ext cx="8501122" cy="3139321"/>
          </a:xfrm>
          <a:prstGeom prst="rect">
            <a:avLst/>
          </a:prstGeom>
          <a:solidFill>
            <a:schemeClr val="accent4">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dirty="0" smtClean="0"/>
              <a:t>/* The operator "|-&gt;" should not be in the left-hand sides of map</a:t>
            </a:r>
          </a:p>
          <a:p>
            <a:r>
              <a:rPr lang="en-US" altLang="ja-JP" dirty="0" smtClean="0"/>
              <a:t>    expressions  and map/array comprehensions.</a:t>
            </a:r>
          </a:p>
          <a:p>
            <a:r>
              <a:rPr lang="en-US" altLang="ja-JP" dirty="0" smtClean="0"/>
              <a:t> */</a:t>
            </a:r>
          </a:p>
          <a:p>
            <a:endParaRPr lang="en-US" altLang="ja-JP" dirty="0" smtClean="0"/>
          </a:p>
          <a:p>
            <a:r>
              <a:rPr lang="en-US" altLang="ja-JP" dirty="0" smtClean="0"/>
              <a:t>String </a:t>
            </a:r>
            <a:r>
              <a:rPr lang="en-US" altLang="ja-JP" dirty="0" err="1" smtClean="0"/>
              <a:t>mapstoOp</a:t>
            </a:r>
            <a:r>
              <a:rPr lang="en-US" altLang="ja-JP" dirty="0" smtClean="0"/>
              <a:t> =</a:t>
            </a:r>
          </a:p>
          <a:p>
            <a:r>
              <a:rPr lang="en-US" altLang="ja-JP" dirty="0" smtClean="0"/>
              <a:t>     !("|-&gt;" w </a:t>
            </a:r>
            <a:r>
              <a:rPr lang="en-US" altLang="ja-JP" dirty="0" err="1" smtClean="0"/>
              <a:t>Expr</a:t>
            </a:r>
            <a:r>
              <a:rPr lang="en-US" altLang="ja-JP" dirty="0" smtClean="0"/>
              <a:t> (w </a:t>
            </a:r>
            <a:r>
              <a:rPr lang="en-US" altLang="ja-JP" dirty="0" err="1" smtClean="0"/>
              <a:t>mapsto</a:t>
            </a:r>
            <a:r>
              <a:rPr lang="en-US" altLang="ja-JP" dirty="0" smtClean="0"/>
              <a:t> / </a:t>
            </a:r>
            <a:r>
              <a:rPr lang="en-US" altLang="ja-JP" dirty="0" err="1" smtClean="0"/>
              <a:t>wr</a:t>
            </a:r>
            <a:r>
              <a:rPr lang="en-US" altLang="ja-JP" dirty="0" smtClean="0"/>
              <a:t> bar / w </a:t>
            </a:r>
            <a:r>
              <a:rPr lang="en-US" altLang="ja-JP" dirty="0" err="1" smtClean="0"/>
              <a:t>closecurly</a:t>
            </a:r>
            <a:r>
              <a:rPr lang="en-US" altLang="ja-JP" dirty="0" smtClean="0"/>
              <a:t> / w comma)) "|-&gt;" ;</a:t>
            </a:r>
          </a:p>
          <a:p>
            <a:endParaRPr lang="en-US" altLang="ja-JP" dirty="0" smtClean="0"/>
          </a:p>
          <a:p>
            <a:r>
              <a:rPr lang="en-US" altLang="ja-JP" dirty="0" smtClean="0"/>
              <a:t>/* The operator "&lt;-" should not be in the left-hand sides of</a:t>
            </a:r>
          </a:p>
          <a:p>
            <a:r>
              <a:rPr lang="en-US" altLang="ja-JP" dirty="0" smtClean="0"/>
              <a:t>   generator clause lists. */</a:t>
            </a:r>
          </a:p>
          <a:p>
            <a:endParaRPr lang="en-US" altLang="ja-JP" dirty="0" smtClean="0"/>
          </a:p>
          <a:p>
            <a:r>
              <a:rPr lang="en-US" altLang="ja-JP" dirty="0" smtClean="0"/>
              <a:t>String </a:t>
            </a:r>
            <a:r>
              <a:rPr lang="en-US" altLang="ja-JP" dirty="0" err="1" smtClean="0"/>
              <a:t>leftarrowOp</a:t>
            </a:r>
            <a:r>
              <a:rPr lang="en-US" altLang="ja-JP" dirty="0" smtClean="0"/>
              <a:t> = !("&lt;-" w </a:t>
            </a:r>
            <a:r>
              <a:rPr lang="en-US" altLang="ja-JP" dirty="0" err="1" smtClean="0"/>
              <a:t>Expr</a:t>
            </a:r>
            <a:r>
              <a:rPr lang="en-US" altLang="ja-JP" dirty="0" smtClean="0"/>
              <a:t> (w </a:t>
            </a:r>
            <a:r>
              <a:rPr lang="en-US" altLang="ja-JP" dirty="0" err="1" smtClean="0"/>
              <a:t>leftarrow</a:t>
            </a:r>
            <a:r>
              <a:rPr lang="en-US" altLang="ja-JP" dirty="0" smtClean="0"/>
              <a:t> / w comma)) "&lt;-";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Optimizations in Rats!</a:t>
            </a:r>
            <a:endParaRPr kumimoji="1" lang="ja-JP" altLang="en-US" dirty="0"/>
          </a:p>
        </p:txBody>
      </p:sp>
      <p:pic>
        <p:nvPicPr>
          <p:cNvPr id="3074" name="Picture 2"/>
          <p:cNvPicPr>
            <a:picLocks noChangeAspect="1" noChangeArrowheads="1"/>
          </p:cNvPicPr>
          <p:nvPr/>
        </p:nvPicPr>
        <p:blipFill>
          <a:blip r:embed="rId3" cstate="print"/>
          <a:srcRect/>
          <a:stretch>
            <a:fillRect/>
          </a:stretch>
        </p:blipFill>
        <p:spPr bwMode="auto">
          <a:xfrm>
            <a:off x="785786" y="1357298"/>
            <a:ext cx="7587143" cy="5143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What is PEG?</a:t>
            </a:r>
            <a:endParaRPr kumimoji="1" lang="ja-JP" altLang="en-US" dirty="0"/>
          </a:p>
        </p:txBody>
      </p:sp>
      <p:sp>
        <p:nvSpPr>
          <p:cNvPr id="3" name="コンテンツ プレースホルダ 2"/>
          <p:cNvSpPr>
            <a:spLocks noGrp="1"/>
          </p:cNvSpPr>
          <p:nvPr>
            <p:ph sz="quarter" idx="1"/>
          </p:nvPr>
        </p:nvSpPr>
        <p:spPr>
          <a:xfrm>
            <a:off x="457200" y="1219200"/>
            <a:ext cx="8229600" cy="5210196"/>
          </a:xfrm>
        </p:spPr>
        <p:txBody>
          <a:bodyPr>
            <a:normAutofit fontScale="85000" lnSpcReduction="20000"/>
          </a:bodyPr>
          <a:lstStyle/>
          <a:p>
            <a:r>
              <a:rPr lang="en-US" altLang="ja-JP" sz="3600" dirty="0" smtClean="0"/>
              <a:t>Yet Another Grammar Formalism</a:t>
            </a:r>
          </a:p>
          <a:p>
            <a:pPr lvl="1"/>
            <a:endParaRPr lang="en-US" altLang="ja-JP" sz="3300" dirty="0" smtClean="0"/>
          </a:p>
          <a:p>
            <a:pPr lvl="1"/>
            <a:r>
              <a:rPr lang="en-US" altLang="ja-JP" sz="3300" dirty="0" smtClean="0"/>
              <a:t>Intended for describing grammars of programming languages (not for NL, nor for program analysis)</a:t>
            </a:r>
          </a:p>
          <a:p>
            <a:pPr lvl="1"/>
            <a:endParaRPr lang="en-US" altLang="ja-JP" sz="3300" dirty="0" smtClean="0"/>
          </a:p>
          <a:p>
            <a:pPr lvl="1"/>
            <a:r>
              <a:rPr lang="en-US" altLang="ja-JP" sz="3300" dirty="0" smtClean="0"/>
              <a:t>As simple as Context-Free Grammars</a:t>
            </a:r>
          </a:p>
          <a:p>
            <a:pPr lvl="1"/>
            <a:endParaRPr kumimoji="1" lang="en-US" altLang="ja-JP" sz="3300" dirty="0" smtClean="0"/>
          </a:p>
          <a:p>
            <a:pPr lvl="1"/>
            <a:r>
              <a:rPr kumimoji="1" lang="en-US" altLang="ja-JP" sz="3300" dirty="0" smtClean="0"/>
              <a:t>Linear</a:t>
            </a:r>
            <a:r>
              <a:rPr lang="en-US" altLang="ja-JP" sz="3300" dirty="0" smtClean="0"/>
              <a:t>-time</a:t>
            </a:r>
            <a:r>
              <a:rPr kumimoji="1" lang="en-US" altLang="ja-JP" sz="3300" dirty="0" smtClean="0"/>
              <a:t> </a:t>
            </a:r>
            <a:r>
              <a:rPr lang="en-US" altLang="ja-JP" sz="3300" dirty="0" err="1" smtClean="0"/>
              <a:t>p</a:t>
            </a:r>
            <a:r>
              <a:rPr kumimoji="1" lang="en-US" altLang="ja-JP" sz="3300" dirty="0" err="1" smtClean="0"/>
              <a:t>arsable</a:t>
            </a:r>
            <a:endParaRPr kumimoji="1" lang="en-US" altLang="ja-JP" sz="3300" dirty="0" smtClean="0"/>
          </a:p>
          <a:p>
            <a:pPr lvl="1"/>
            <a:endParaRPr lang="en-US" altLang="ja-JP" sz="3300" dirty="0" smtClean="0"/>
          </a:p>
          <a:p>
            <a:pPr lvl="1"/>
            <a:r>
              <a:rPr lang="en-US" altLang="ja-JP" sz="3300" dirty="0" smtClean="0"/>
              <a:t>Can express:</a:t>
            </a:r>
          </a:p>
          <a:p>
            <a:pPr lvl="2"/>
            <a:r>
              <a:rPr lang="en-US" altLang="ja-JP" sz="3000" dirty="0" smtClean="0"/>
              <a:t>All deterministic CFLs (LR(k) languages)</a:t>
            </a:r>
          </a:p>
          <a:p>
            <a:pPr lvl="2"/>
            <a:r>
              <a:rPr lang="en-US" altLang="ja-JP" sz="3000" dirty="0" smtClean="0"/>
              <a:t>Some non-CFLs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3" name="コンテンツ プレースホルダ 2"/>
          <p:cNvSpPr>
            <a:spLocks noGrp="1"/>
          </p:cNvSpPr>
          <p:nvPr>
            <p:ph sz="quarter" idx="1"/>
          </p:nvPr>
        </p:nvSpPr>
        <p:spPr/>
        <p:txBody>
          <a:bodyPr>
            <a:normAutofit lnSpcReduction="10000"/>
          </a:bodyPr>
          <a:lstStyle/>
          <a:p>
            <a:r>
              <a:rPr kumimoji="1" lang="en-US" altLang="ja-JP" sz="3200" dirty="0" smtClean="0"/>
              <a:t>Parsing Expression Grammar (PEG) …</a:t>
            </a:r>
          </a:p>
          <a:p>
            <a:pPr lvl="1"/>
            <a:endParaRPr lang="en-US" altLang="ja-JP" sz="2800" dirty="0" smtClean="0"/>
          </a:p>
          <a:p>
            <a:pPr lvl="1"/>
            <a:r>
              <a:rPr lang="en-US" altLang="ja-JP" sz="2800" dirty="0" smtClean="0"/>
              <a:t>has prioritized choice e1/e2, rather than unordered choice e1|e2.</a:t>
            </a:r>
          </a:p>
          <a:p>
            <a:pPr lvl="1"/>
            <a:endParaRPr lang="en-US" altLang="ja-JP" sz="2800" dirty="0" smtClean="0"/>
          </a:p>
          <a:p>
            <a:pPr lvl="1"/>
            <a:r>
              <a:rPr lang="en-US" altLang="ja-JP" sz="2800" dirty="0" smtClean="0"/>
              <a:t>has syntactic predicates &amp;e and !e, which can be eliminated if we assume ε-freeness.</a:t>
            </a:r>
          </a:p>
          <a:p>
            <a:pPr lvl="1"/>
            <a:endParaRPr lang="en-US" altLang="ja-JP" sz="2800" dirty="0" smtClean="0"/>
          </a:p>
          <a:p>
            <a:pPr lvl="1"/>
            <a:r>
              <a:rPr lang="en-US" altLang="ja-JP" sz="2800" dirty="0" smtClean="0"/>
              <a:t>might be useful for unified </a:t>
            </a:r>
            <a:r>
              <a:rPr lang="en-US" altLang="ja-JP" sz="2800" dirty="0" err="1" smtClean="0"/>
              <a:t>lexer</a:t>
            </a:r>
            <a:r>
              <a:rPr lang="en-US" altLang="ja-JP" sz="2800" dirty="0" smtClean="0"/>
              <a:t>-parser.</a:t>
            </a:r>
          </a:p>
          <a:p>
            <a:pPr lvl="1"/>
            <a:endParaRPr kumimoji="1" lang="en-US" altLang="ja-JP" sz="2800" dirty="0" smtClean="0"/>
          </a:p>
          <a:p>
            <a:pPr lvl="1"/>
            <a:r>
              <a:rPr lang="en-US" altLang="ja-JP" sz="2800" dirty="0" smtClean="0"/>
              <a:t>can be parsed in O(n) time, by </a:t>
            </a:r>
            <a:r>
              <a:rPr lang="en-US" altLang="ja-JP" sz="2800" dirty="0" err="1" smtClean="0"/>
              <a:t>memoizing</a:t>
            </a:r>
            <a:r>
              <a:rPr lang="en-US" altLang="ja-JP" sz="2800" dirty="0" smtClean="0"/>
              <a:t>.</a:t>
            </a:r>
            <a:endParaRPr kumimoji="1" lang="ja-JP" alt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smtClean="0"/>
              <a:t>What is PEG? </a:t>
            </a:r>
            <a:r>
              <a:rPr lang="en-US" altLang="ja-JP" dirty="0" smtClean="0"/>
              <a:t>– Comparison to CFG</a:t>
            </a:r>
            <a:endParaRPr kumimoji="1" lang="ja-JP" altLang="en-US" dirty="0"/>
          </a:p>
        </p:txBody>
      </p:sp>
      <p:sp>
        <p:nvSpPr>
          <p:cNvPr id="5" name="テキスト プレースホルダ 4"/>
          <p:cNvSpPr>
            <a:spLocks noGrp="1"/>
          </p:cNvSpPr>
          <p:nvPr>
            <p:ph type="body" idx="1"/>
          </p:nvPr>
        </p:nvSpPr>
        <p:spPr/>
        <p:txBody>
          <a:bodyPr/>
          <a:lstStyle/>
          <a:p>
            <a:r>
              <a:rPr kumimoji="1" lang="en-US" altLang="ja-JP" sz="2000" dirty="0" smtClean="0"/>
              <a:t>(Predicate-Free)</a:t>
            </a:r>
            <a:r>
              <a:rPr kumimoji="1" lang="en-US" altLang="ja-JP" dirty="0" smtClean="0"/>
              <a:t> </a:t>
            </a:r>
            <a:r>
              <a:rPr lang="en-US" altLang="ja-JP" dirty="0" smtClean="0"/>
              <a:t>Parsing</a:t>
            </a:r>
            <a:br>
              <a:rPr lang="en-US" altLang="ja-JP" dirty="0" smtClean="0"/>
            </a:br>
            <a:r>
              <a:rPr lang="en-US" altLang="ja-JP" dirty="0" smtClean="0"/>
              <a:t>Expression Grammar</a:t>
            </a:r>
            <a:endParaRPr kumimoji="1" lang="ja-JP" altLang="en-US" dirty="0"/>
          </a:p>
        </p:txBody>
      </p:sp>
      <p:sp>
        <p:nvSpPr>
          <p:cNvPr id="7" name="テキスト プレースホルダ 6"/>
          <p:cNvSpPr>
            <a:spLocks noGrp="1"/>
          </p:cNvSpPr>
          <p:nvPr>
            <p:ph type="body" sz="half" idx="3"/>
          </p:nvPr>
        </p:nvSpPr>
        <p:spPr/>
        <p:txBody>
          <a:bodyPr/>
          <a:lstStyle/>
          <a:p>
            <a:r>
              <a:rPr kumimoji="1" lang="en-US" altLang="ja-JP" dirty="0" smtClean="0"/>
              <a:t>Context-Free Grammar</a:t>
            </a:r>
            <a:endParaRPr kumimoji="1" lang="ja-JP" altLang="en-US" dirty="0"/>
          </a:p>
        </p:txBody>
      </p:sp>
      <p:sp>
        <p:nvSpPr>
          <p:cNvPr id="6" name="コンテンツ プレースホルダ 5"/>
          <p:cNvSpPr>
            <a:spLocks noGrp="1"/>
          </p:cNvSpPr>
          <p:nvPr>
            <p:ph sz="quarter" idx="2"/>
          </p:nvPr>
        </p:nvSpPr>
        <p:spPr/>
        <p:txBody>
          <a:bodyPr>
            <a:normAutofit/>
          </a:bodyPr>
          <a:lstStyle/>
          <a:p>
            <a:r>
              <a:rPr kumimoji="1" lang="en-US" altLang="ja-JP" dirty="0" smtClean="0"/>
              <a:t>A </a:t>
            </a:r>
            <a:r>
              <a:rPr kumimoji="1" lang="ja-JP" altLang="en-US" dirty="0" smtClean="0"/>
              <a:t>← </a:t>
            </a:r>
            <a:r>
              <a:rPr kumimoji="1" lang="en-US" altLang="ja-JP" dirty="0" smtClean="0"/>
              <a:t>B C</a:t>
            </a:r>
          </a:p>
          <a:p>
            <a:pPr lvl="1"/>
            <a:r>
              <a:rPr lang="en-US" altLang="ja-JP" dirty="0" smtClean="0"/>
              <a:t>Concatenation</a:t>
            </a:r>
          </a:p>
          <a:p>
            <a:endParaRPr lang="en-US" altLang="ja-JP" dirty="0" smtClean="0"/>
          </a:p>
          <a:p>
            <a:r>
              <a:rPr lang="en-US" altLang="ja-JP" dirty="0" smtClean="0"/>
              <a:t>A </a:t>
            </a:r>
            <a:r>
              <a:rPr lang="ja-JP" altLang="en-US" dirty="0" smtClean="0"/>
              <a:t>← </a:t>
            </a:r>
            <a:r>
              <a:rPr lang="en-US" altLang="ja-JP" dirty="0" smtClean="0"/>
              <a:t>B / C</a:t>
            </a:r>
          </a:p>
          <a:p>
            <a:pPr lvl="1"/>
            <a:r>
              <a:rPr lang="en-US" altLang="ja-JP" dirty="0" smtClean="0"/>
              <a:t>Prioritized Choice</a:t>
            </a:r>
          </a:p>
          <a:p>
            <a:pPr lvl="1"/>
            <a:endParaRPr lang="en-US" altLang="ja-JP" dirty="0" smtClean="0"/>
          </a:p>
          <a:p>
            <a:pPr lvl="1"/>
            <a:r>
              <a:rPr lang="en-US" altLang="ja-JP" dirty="0" smtClean="0"/>
              <a:t>When both B and C matches, prefer B</a:t>
            </a:r>
          </a:p>
          <a:p>
            <a:pPr lvl="1"/>
            <a:endParaRPr lang="en-US" altLang="ja-JP" dirty="0" smtClean="0"/>
          </a:p>
          <a:p>
            <a:pPr lvl="1"/>
            <a:endParaRPr lang="en-US" altLang="ja-JP" dirty="0" smtClean="0"/>
          </a:p>
          <a:p>
            <a:pPr lvl="1"/>
            <a:endParaRPr kumimoji="1" lang="ja-JP" altLang="en-US" dirty="0"/>
          </a:p>
        </p:txBody>
      </p:sp>
      <p:sp>
        <p:nvSpPr>
          <p:cNvPr id="8" name="コンテンツ プレースホルダ 7"/>
          <p:cNvSpPr>
            <a:spLocks noGrp="1"/>
          </p:cNvSpPr>
          <p:nvPr>
            <p:ph sz="quarter" idx="4"/>
          </p:nvPr>
        </p:nvSpPr>
        <p:spPr/>
        <p:txBody>
          <a:bodyPr/>
          <a:lstStyle/>
          <a:p>
            <a:r>
              <a:rPr kumimoji="1" lang="en-US" altLang="ja-JP" dirty="0" smtClean="0"/>
              <a:t>A </a:t>
            </a:r>
            <a:r>
              <a:rPr kumimoji="1" lang="ja-JP" altLang="en-US" dirty="0" smtClean="0"/>
              <a:t>→ </a:t>
            </a:r>
            <a:r>
              <a:rPr kumimoji="1" lang="en-US" altLang="ja-JP" dirty="0" smtClean="0"/>
              <a:t>B C</a:t>
            </a:r>
          </a:p>
          <a:p>
            <a:pPr lvl="1"/>
            <a:r>
              <a:rPr lang="en-US" altLang="ja-JP" dirty="0" smtClean="0"/>
              <a:t>Concatenation</a:t>
            </a:r>
          </a:p>
          <a:p>
            <a:pPr lvl="1"/>
            <a:endParaRPr kumimoji="1" lang="en-US" altLang="ja-JP" dirty="0" smtClean="0"/>
          </a:p>
          <a:p>
            <a:r>
              <a:rPr lang="en-US" altLang="ja-JP" dirty="0" smtClean="0"/>
              <a:t>A </a:t>
            </a:r>
            <a:r>
              <a:rPr lang="ja-JP" altLang="en-US" dirty="0" smtClean="0"/>
              <a:t>→ </a:t>
            </a:r>
            <a:r>
              <a:rPr lang="en-US" altLang="ja-JP" dirty="0" smtClean="0"/>
              <a:t>B | C</a:t>
            </a:r>
          </a:p>
          <a:p>
            <a:pPr lvl="1"/>
            <a:r>
              <a:rPr kumimoji="1" lang="en-US" altLang="ja-JP" dirty="0" smtClean="0"/>
              <a:t>Unordered Choice</a:t>
            </a:r>
          </a:p>
          <a:p>
            <a:pPr lvl="1"/>
            <a:endParaRPr lang="en-US" altLang="ja-JP" dirty="0" smtClean="0"/>
          </a:p>
          <a:p>
            <a:pPr lvl="1"/>
            <a:r>
              <a:rPr kumimoji="1" lang="en-US" altLang="ja-JP" dirty="0" smtClean="0"/>
              <a:t>When both B and C matches, either will do</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smtClean="0"/>
              <a:t>Example</a:t>
            </a:r>
            <a:endParaRPr kumimoji="1" lang="ja-JP" altLang="en-US" dirty="0"/>
          </a:p>
        </p:txBody>
      </p:sp>
      <p:sp>
        <p:nvSpPr>
          <p:cNvPr id="5" name="テキスト プレースホルダ 4"/>
          <p:cNvSpPr>
            <a:spLocks noGrp="1"/>
          </p:cNvSpPr>
          <p:nvPr>
            <p:ph type="body" idx="1"/>
          </p:nvPr>
        </p:nvSpPr>
        <p:spPr/>
        <p:txBody>
          <a:bodyPr/>
          <a:lstStyle/>
          <a:p>
            <a:r>
              <a:rPr lang="en-US" altLang="ja-JP" sz="2000" dirty="0" smtClean="0"/>
              <a:t>(Predicate-Free)</a:t>
            </a:r>
            <a:r>
              <a:rPr lang="en-US" altLang="ja-JP" dirty="0" smtClean="0"/>
              <a:t> Parsing</a:t>
            </a:r>
            <a:br>
              <a:rPr lang="en-US" altLang="ja-JP" dirty="0" smtClean="0"/>
            </a:br>
            <a:r>
              <a:rPr lang="en-US" altLang="ja-JP" dirty="0" smtClean="0"/>
              <a:t>Expression Grammar</a:t>
            </a:r>
            <a:endParaRPr kumimoji="1" lang="ja-JP" altLang="en-US" dirty="0"/>
          </a:p>
        </p:txBody>
      </p:sp>
      <p:sp>
        <p:nvSpPr>
          <p:cNvPr id="7" name="テキスト プレースホルダ 6"/>
          <p:cNvSpPr>
            <a:spLocks noGrp="1"/>
          </p:cNvSpPr>
          <p:nvPr>
            <p:ph type="body" sz="half" idx="3"/>
          </p:nvPr>
        </p:nvSpPr>
        <p:spPr/>
        <p:txBody>
          <a:bodyPr/>
          <a:lstStyle/>
          <a:p>
            <a:r>
              <a:rPr kumimoji="1" lang="en-US" altLang="ja-JP" dirty="0" smtClean="0"/>
              <a:t>Context-Free Grammar</a:t>
            </a:r>
            <a:endParaRPr kumimoji="1" lang="ja-JP" altLang="en-US" dirty="0"/>
          </a:p>
        </p:txBody>
      </p:sp>
      <p:sp>
        <p:nvSpPr>
          <p:cNvPr id="6" name="コンテンツ プレースホルダ 5"/>
          <p:cNvSpPr>
            <a:spLocks noGrp="1"/>
          </p:cNvSpPr>
          <p:nvPr>
            <p:ph sz="quarter" idx="2"/>
          </p:nvPr>
        </p:nvSpPr>
        <p:spPr/>
        <p:txBody>
          <a:bodyPr/>
          <a:lstStyle/>
          <a:p>
            <a:r>
              <a:rPr kumimoji="1" lang="en-US" altLang="ja-JP" dirty="0" smtClean="0"/>
              <a:t>S </a:t>
            </a:r>
            <a:r>
              <a:rPr kumimoji="1" lang="ja-JP" altLang="en-US" dirty="0" smtClean="0"/>
              <a:t>← </a:t>
            </a:r>
            <a:r>
              <a:rPr kumimoji="1" lang="en-US" altLang="ja-JP" dirty="0" smtClean="0"/>
              <a:t>A </a:t>
            </a:r>
            <a:r>
              <a:rPr kumimoji="1" lang="en-US" altLang="ja-JP" dirty="0" err="1" smtClean="0"/>
              <a:t>a</a:t>
            </a:r>
            <a:r>
              <a:rPr kumimoji="1" lang="en-US" altLang="ja-JP" dirty="0" smtClean="0"/>
              <a:t> b c</a:t>
            </a:r>
          </a:p>
          <a:p>
            <a:r>
              <a:rPr lang="en-US" altLang="ja-JP" dirty="0" smtClean="0"/>
              <a:t>A </a:t>
            </a:r>
            <a:r>
              <a:rPr lang="ja-JP" altLang="en-US" dirty="0" smtClean="0"/>
              <a:t>← </a:t>
            </a:r>
            <a:r>
              <a:rPr lang="en-US" altLang="ja-JP" dirty="0" smtClean="0"/>
              <a:t>a </a:t>
            </a:r>
            <a:r>
              <a:rPr lang="en-US" altLang="ja-JP" dirty="0" err="1" smtClean="0"/>
              <a:t>A</a:t>
            </a:r>
            <a:r>
              <a:rPr lang="en-US" altLang="ja-JP" dirty="0" smtClean="0"/>
              <a:t> / a</a:t>
            </a:r>
          </a:p>
          <a:p>
            <a:pPr lvl="1"/>
            <a:r>
              <a:rPr kumimoji="1" lang="en-US" altLang="ja-JP" dirty="0" smtClean="0"/>
              <a:t>S </a:t>
            </a:r>
            <a:r>
              <a:rPr lang="en-US" altLang="ja-JP" dirty="0" smtClean="0"/>
              <a:t>fails on “</a:t>
            </a:r>
            <a:r>
              <a:rPr lang="en-US" altLang="ja-JP" dirty="0" err="1" smtClean="0"/>
              <a:t>aaabc</a:t>
            </a:r>
            <a:r>
              <a:rPr lang="en-US" altLang="ja-JP" dirty="0" smtClean="0"/>
              <a:t>”.</a:t>
            </a:r>
            <a:endParaRPr kumimoji="1" lang="ja-JP" altLang="en-US" dirty="0"/>
          </a:p>
        </p:txBody>
      </p:sp>
      <p:sp>
        <p:nvSpPr>
          <p:cNvPr id="8" name="コンテンツ プレースホルダ 7"/>
          <p:cNvSpPr>
            <a:spLocks noGrp="1"/>
          </p:cNvSpPr>
          <p:nvPr>
            <p:ph sz="quarter" idx="4"/>
          </p:nvPr>
        </p:nvSpPr>
        <p:spPr/>
        <p:txBody>
          <a:bodyPr/>
          <a:lstStyle/>
          <a:p>
            <a:r>
              <a:rPr kumimoji="1" lang="en-US" altLang="ja-JP" dirty="0" smtClean="0"/>
              <a:t>S </a:t>
            </a:r>
            <a:r>
              <a:rPr kumimoji="1" lang="ja-JP" altLang="en-US" dirty="0" smtClean="0"/>
              <a:t>→ </a:t>
            </a:r>
            <a:r>
              <a:rPr kumimoji="1" lang="en-US" altLang="ja-JP" dirty="0" smtClean="0"/>
              <a:t>A </a:t>
            </a:r>
            <a:r>
              <a:rPr kumimoji="1" lang="en-US" altLang="ja-JP" dirty="0" err="1" smtClean="0"/>
              <a:t>a</a:t>
            </a:r>
            <a:r>
              <a:rPr kumimoji="1" lang="en-US" altLang="ja-JP" dirty="0" smtClean="0"/>
              <a:t> b c</a:t>
            </a:r>
          </a:p>
          <a:p>
            <a:r>
              <a:rPr lang="en-US" altLang="ja-JP" dirty="0" smtClean="0"/>
              <a:t>A </a:t>
            </a:r>
            <a:r>
              <a:rPr lang="ja-JP" altLang="en-US" dirty="0" smtClean="0"/>
              <a:t>→ </a:t>
            </a:r>
            <a:r>
              <a:rPr lang="en-US" altLang="ja-JP" dirty="0" smtClean="0"/>
              <a:t>a </a:t>
            </a:r>
            <a:r>
              <a:rPr lang="en-US" altLang="ja-JP" dirty="0" err="1" smtClean="0"/>
              <a:t>A</a:t>
            </a:r>
            <a:r>
              <a:rPr lang="en-US" altLang="ja-JP" dirty="0" smtClean="0"/>
              <a:t> | a</a:t>
            </a:r>
          </a:p>
          <a:p>
            <a:pPr lvl="1"/>
            <a:r>
              <a:rPr lang="en-US" altLang="ja-JP" dirty="0" smtClean="0"/>
              <a:t>S recognizes “</a:t>
            </a:r>
            <a:r>
              <a:rPr lang="en-US" altLang="ja-JP" dirty="0" err="1" smtClean="0"/>
              <a:t>aaabc</a:t>
            </a:r>
            <a:r>
              <a:rPr lang="en-US" altLang="ja-JP" dirty="0" smtClean="0"/>
              <a:t>”</a:t>
            </a:r>
            <a:endParaRPr kumimoji="1" lang="ja-JP" altLang="en-US" dirty="0"/>
          </a:p>
        </p:txBody>
      </p:sp>
      <p:sp>
        <p:nvSpPr>
          <p:cNvPr id="9" name="角丸四角形 8"/>
          <p:cNvSpPr/>
          <p:nvPr/>
        </p:nvSpPr>
        <p:spPr>
          <a:xfrm>
            <a:off x="6215074" y="3643314"/>
            <a:ext cx="785818" cy="42862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2400" dirty="0" smtClean="0"/>
              <a:t>S</a:t>
            </a:r>
            <a:endParaRPr kumimoji="1" lang="ja-JP" altLang="en-US" dirty="0"/>
          </a:p>
        </p:txBody>
      </p:sp>
      <p:sp>
        <p:nvSpPr>
          <p:cNvPr id="10" name="角丸四角形 9"/>
          <p:cNvSpPr/>
          <p:nvPr/>
        </p:nvSpPr>
        <p:spPr>
          <a:xfrm>
            <a:off x="5786446" y="4429132"/>
            <a:ext cx="785818" cy="42862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2400" dirty="0" smtClean="0"/>
              <a:t>A</a:t>
            </a:r>
            <a:endParaRPr kumimoji="1" lang="ja-JP" altLang="en-US" dirty="0"/>
          </a:p>
        </p:txBody>
      </p:sp>
      <p:sp>
        <p:nvSpPr>
          <p:cNvPr id="11" name="角丸四角形 10"/>
          <p:cNvSpPr/>
          <p:nvPr/>
        </p:nvSpPr>
        <p:spPr>
          <a:xfrm>
            <a:off x="6215074" y="5143512"/>
            <a:ext cx="785818" cy="42862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2400" smtClean="0"/>
              <a:t>A</a:t>
            </a:r>
            <a:endParaRPr kumimoji="1" lang="ja-JP" altLang="en-US" dirty="0"/>
          </a:p>
        </p:txBody>
      </p:sp>
      <p:sp>
        <p:nvSpPr>
          <p:cNvPr id="12" name="角丸四角形 11"/>
          <p:cNvSpPr/>
          <p:nvPr/>
        </p:nvSpPr>
        <p:spPr>
          <a:xfrm>
            <a:off x="5072066" y="5143512"/>
            <a:ext cx="785818" cy="42862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2800" dirty="0" smtClean="0"/>
              <a:t>a</a:t>
            </a:r>
            <a:endParaRPr kumimoji="1" lang="ja-JP" altLang="en-US" dirty="0"/>
          </a:p>
        </p:txBody>
      </p:sp>
      <p:sp>
        <p:nvSpPr>
          <p:cNvPr id="13" name="角丸四角形 12"/>
          <p:cNvSpPr/>
          <p:nvPr/>
        </p:nvSpPr>
        <p:spPr>
          <a:xfrm>
            <a:off x="6215074" y="5786454"/>
            <a:ext cx="785818" cy="42862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2800" dirty="0" smtClean="0"/>
              <a:t>a</a:t>
            </a:r>
            <a:endParaRPr kumimoji="1" lang="ja-JP" altLang="en-US" dirty="0"/>
          </a:p>
        </p:txBody>
      </p:sp>
      <p:sp>
        <p:nvSpPr>
          <p:cNvPr id="14" name="角丸四角形 13"/>
          <p:cNvSpPr/>
          <p:nvPr/>
        </p:nvSpPr>
        <p:spPr>
          <a:xfrm>
            <a:off x="6929454" y="4429132"/>
            <a:ext cx="1000132" cy="42862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2800" dirty="0" err="1" smtClean="0"/>
              <a:t>abc</a:t>
            </a:r>
            <a:endParaRPr kumimoji="1" lang="ja-JP" altLang="en-US" dirty="0"/>
          </a:p>
        </p:txBody>
      </p:sp>
      <p:cxnSp>
        <p:nvCxnSpPr>
          <p:cNvPr id="16" name="直線コネクタ 15"/>
          <p:cNvCxnSpPr>
            <a:stCxn id="9" idx="2"/>
            <a:endCxn id="14" idx="0"/>
          </p:cNvCxnSpPr>
          <p:nvPr/>
        </p:nvCxnSpPr>
        <p:spPr>
          <a:xfrm rot="16200000" flipH="1">
            <a:off x="6840156" y="3839768"/>
            <a:ext cx="357190" cy="821537"/>
          </a:xfrm>
          <a:prstGeom prst="line">
            <a:avLst/>
          </a:prstGeom>
          <a:ln w="57150">
            <a:solidFill>
              <a:schemeClr val="tx1"/>
            </a:solidFill>
          </a:ln>
        </p:spPr>
        <p:style>
          <a:lnRef idx="1">
            <a:schemeClr val="dk1"/>
          </a:lnRef>
          <a:fillRef idx="0">
            <a:schemeClr val="dk1"/>
          </a:fillRef>
          <a:effectRef idx="0">
            <a:schemeClr val="dk1"/>
          </a:effectRef>
          <a:fontRef idx="minor">
            <a:schemeClr val="tx1"/>
          </a:fontRef>
        </p:style>
      </p:cxnSp>
      <p:cxnSp>
        <p:nvCxnSpPr>
          <p:cNvPr id="17" name="直線コネクタ 16"/>
          <p:cNvCxnSpPr>
            <a:stCxn id="9" idx="2"/>
            <a:endCxn id="10" idx="0"/>
          </p:cNvCxnSpPr>
          <p:nvPr/>
        </p:nvCxnSpPr>
        <p:spPr>
          <a:xfrm rot="5400000">
            <a:off x="6215074" y="4036223"/>
            <a:ext cx="357190" cy="428628"/>
          </a:xfrm>
          <a:prstGeom prst="line">
            <a:avLst/>
          </a:prstGeom>
          <a:ln w="57150">
            <a:solidFill>
              <a:schemeClr val="tx1"/>
            </a:solidFill>
          </a:ln>
        </p:spPr>
        <p:style>
          <a:lnRef idx="1">
            <a:schemeClr val="dk1"/>
          </a:lnRef>
          <a:fillRef idx="0">
            <a:schemeClr val="dk1"/>
          </a:fillRef>
          <a:effectRef idx="0">
            <a:schemeClr val="dk1"/>
          </a:effectRef>
          <a:fontRef idx="minor">
            <a:schemeClr val="tx1"/>
          </a:fontRef>
        </p:style>
      </p:cxnSp>
      <p:cxnSp>
        <p:nvCxnSpPr>
          <p:cNvPr id="20" name="直線コネクタ 19"/>
          <p:cNvCxnSpPr>
            <a:stCxn id="12" idx="0"/>
            <a:endCxn id="10" idx="2"/>
          </p:cNvCxnSpPr>
          <p:nvPr/>
        </p:nvCxnSpPr>
        <p:spPr>
          <a:xfrm rot="5400000" flipH="1" flipV="1">
            <a:off x="5679289" y="4643446"/>
            <a:ext cx="285752" cy="714380"/>
          </a:xfrm>
          <a:prstGeom prst="line">
            <a:avLst/>
          </a:prstGeom>
          <a:ln w="5715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a:stCxn id="11" idx="0"/>
            <a:endCxn id="10" idx="2"/>
          </p:cNvCxnSpPr>
          <p:nvPr/>
        </p:nvCxnSpPr>
        <p:spPr>
          <a:xfrm rot="16200000" flipV="1">
            <a:off x="6250793" y="4786322"/>
            <a:ext cx="285752" cy="428628"/>
          </a:xfrm>
          <a:prstGeom prst="line">
            <a:avLst/>
          </a:prstGeom>
          <a:ln w="57150">
            <a:solidFill>
              <a:schemeClr val="tx1"/>
            </a:solidFill>
          </a:ln>
        </p:spPr>
        <p:style>
          <a:lnRef idx="1">
            <a:schemeClr val="dk1"/>
          </a:lnRef>
          <a:fillRef idx="0">
            <a:schemeClr val="dk1"/>
          </a:fillRef>
          <a:effectRef idx="0">
            <a:schemeClr val="dk1"/>
          </a:effectRef>
          <a:fontRef idx="minor">
            <a:schemeClr val="tx1"/>
          </a:fontRef>
        </p:style>
      </p:cxnSp>
      <p:cxnSp>
        <p:nvCxnSpPr>
          <p:cNvPr id="26" name="直線コネクタ 25"/>
          <p:cNvCxnSpPr>
            <a:stCxn id="11" idx="2"/>
            <a:endCxn id="13" idx="0"/>
          </p:cNvCxnSpPr>
          <p:nvPr/>
        </p:nvCxnSpPr>
        <p:spPr>
          <a:xfrm rot="5400000">
            <a:off x="6500826" y="5679297"/>
            <a:ext cx="214314" cy="0"/>
          </a:xfrm>
          <a:prstGeom prst="line">
            <a:avLst/>
          </a:prstGeom>
          <a:ln w="57150">
            <a:solidFill>
              <a:schemeClr val="tx1"/>
            </a:solidFill>
          </a:ln>
        </p:spPr>
        <p:style>
          <a:lnRef idx="1">
            <a:schemeClr val="dk1"/>
          </a:lnRef>
          <a:fillRef idx="0">
            <a:schemeClr val="dk1"/>
          </a:fillRef>
          <a:effectRef idx="0">
            <a:schemeClr val="dk1"/>
          </a:effectRef>
          <a:fontRef idx="minor">
            <a:schemeClr val="tx1"/>
          </a:fontRef>
        </p:style>
      </p:cxnSp>
      <p:sp>
        <p:nvSpPr>
          <p:cNvPr id="29" name="角丸四角形 28"/>
          <p:cNvSpPr/>
          <p:nvPr/>
        </p:nvSpPr>
        <p:spPr>
          <a:xfrm>
            <a:off x="1928794" y="3500438"/>
            <a:ext cx="785818" cy="42862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2400" dirty="0" smtClean="0"/>
              <a:t>S</a:t>
            </a:r>
            <a:endParaRPr kumimoji="1" lang="ja-JP" altLang="en-US" dirty="0"/>
          </a:p>
        </p:txBody>
      </p:sp>
      <p:sp>
        <p:nvSpPr>
          <p:cNvPr id="30" name="角丸四角形 29"/>
          <p:cNvSpPr/>
          <p:nvPr/>
        </p:nvSpPr>
        <p:spPr>
          <a:xfrm>
            <a:off x="1500166" y="4286256"/>
            <a:ext cx="785818" cy="42862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2400" dirty="0" smtClean="0"/>
              <a:t>A</a:t>
            </a:r>
            <a:endParaRPr kumimoji="1" lang="ja-JP" altLang="en-US" dirty="0"/>
          </a:p>
        </p:txBody>
      </p:sp>
      <p:sp>
        <p:nvSpPr>
          <p:cNvPr id="31" name="角丸四角形 30"/>
          <p:cNvSpPr/>
          <p:nvPr/>
        </p:nvSpPr>
        <p:spPr>
          <a:xfrm>
            <a:off x="1928794" y="5000636"/>
            <a:ext cx="785818" cy="42862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2400" smtClean="0"/>
              <a:t>A</a:t>
            </a:r>
            <a:endParaRPr kumimoji="1" lang="ja-JP" altLang="en-US" dirty="0"/>
          </a:p>
        </p:txBody>
      </p:sp>
      <p:sp>
        <p:nvSpPr>
          <p:cNvPr id="32" name="角丸四角形 31"/>
          <p:cNvSpPr/>
          <p:nvPr/>
        </p:nvSpPr>
        <p:spPr>
          <a:xfrm>
            <a:off x="785786" y="5000636"/>
            <a:ext cx="785818" cy="42862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2800" dirty="0" smtClean="0"/>
              <a:t>a</a:t>
            </a:r>
            <a:endParaRPr kumimoji="1" lang="ja-JP" altLang="en-US" dirty="0"/>
          </a:p>
        </p:txBody>
      </p:sp>
      <p:sp>
        <p:nvSpPr>
          <p:cNvPr id="33" name="角丸四角形 32"/>
          <p:cNvSpPr/>
          <p:nvPr/>
        </p:nvSpPr>
        <p:spPr>
          <a:xfrm>
            <a:off x="1428728" y="5643578"/>
            <a:ext cx="785818" cy="42862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2800" dirty="0" smtClean="0"/>
              <a:t>a</a:t>
            </a:r>
            <a:endParaRPr kumimoji="1" lang="ja-JP" altLang="en-US" dirty="0"/>
          </a:p>
        </p:txBody>
      </p:sp>
      <p:cxnSp>
        <p:nvCxnSpPr>
          <p:cNvPr id="36" name="直線コネクタ 35"/>
          <p:cNvCxnSpPr>
            <a:stCxn id="29" idx="2"/>
            <a:endCxn id="30" idx="0"/>
          </p:cNvCxnSpPr>
          <p:nvPr/>
        </p:nvCxnSpPr>
        <p:spPr>
          <a:xfrm rot="5400000">
            <a:off x="1928794" y="3893347"/>
            <a:ext cx="357190" cy="428628"/>
          </a:xfrm>
          <a:prstGeom prst="line">
            <a:avLst/>
          </a:prstGeom>
          <a:ln w="57150">
            <a:solidFill>
              <a:schemeClr val="tx1"/>
            </a:solidFill>
          </a:ln>
        </p:spPr>
        <p:style>
          <a:lnRef idx="1">
            <a:schemeClr val="dk1"/>
          </a:lnRef>
          <a:fillRef idx="0">
            <a:schemeClr val="dk1"/>
          </a:fillRef>
          <a:effectRef idx="0">
            <a:schemeClr val="dk1"/>
          </a:effectRef>
          <a:fontRef idx="minor">
            <a:schemeClr val="tx1"/>
          </a:fontRef>
        </p:style>
      </p:cxnSp>
      <p:cxnSp>
        <p:nvCxnSpPr>
          <p:cNvPr id="37" name="直線コネクタ 36"/>
          <p:cNvCxnSpPr>
            <a:stCxn id="32" idx="0"/>
            <a:endCxn id="30" idx="2"/>
          </p:cNvCxnSpPr>
          <p:nvPr/>
        </p:nvCxnSpPr>
        <p:spPr>
          <a:xfrm rot="5400000" flipH="1" flipV="1">
            <a:off x="1393009" y="4500570"/>
            <a:ext cx="285752" cy="714380"/>
          </a:xfrm>
          <a:prstGeom prst="line">
            <a:avLst/>
          </a:prstGeom>
          <a:ln w="57150">
            <a:solidFill>
              <a:schemeClr val="tx1"/>
            </a:solidFill>
          </a:ln>
        </p:spPr>
        <p:style>
          <a:lnRef idx="1">
            <a:schemeClr val="dk1"/>
          </a:lnRef>
          <a:fillRef idx="0">
            <a:schemeClr val="dk1"/>
          </a:fillRef>
          <a:effectRef idx="0">
            <a:schemeClr val="dk1"/>
          </a:effectRef>
          <a:fontRef idx="minor">
            <a:schemeClr val="tx1"/>
          </a:fontRef>
        </p:style>
      </p:cxnSp>
      <p:cxnSp>
        <p:nvCxnSpPr>
          <p:cNvPr id="38" name="直線コネクタ 37"/>
          <p:cNvCxnSpPr>
            <a:stCxn id="31" idx="0"/>
            <a:endCxn id="30" idx="2"/>
          </p:cNvCxnSpPr>
          <p:nvPr/>
        </p:nvCxnSpPr>
        <p:spPr>
          <a:xfrm rot="16200000" flipV="1">
            <a:off x="1964513" y="4643446"/>
            <a:ext cx="285752" cy="428628"/>
          </a:xfrm>
          <a:prstGeom prst="line">
            <a:avLst/>
          </a:prstGeom>
          <a:ln w="57150">
            <a:solidFill>
              <a:schemeClr val="tx1"/>
            </a:solidFill>
          </a:ln>
        </p:spPr>
        <p:style>
          <a:lnRef idx="1">
            <a:schemeClr val="dk1"/>
          </a:lnRef>
          <a:fillRef idx="0">
            <a:schemeClr val="dk1"/>
          </a:fillRef>
          <a:effectRef idx="0">
            <a:schemeClr val="dk1"/>
          </a:effectRef>
          <a:fontRef idx="minor">
            <a:schemeClr val="tx1"/>
          </a:fontRef>
        </p:style>
      </p:cxnSp>
      <p:cxnSp>
        <p:nvCxnSpPr>
          <p:cNvPr id="39" name="直線コネクタ 38"/>
          <p:cNvCxnSpPr>
            <a:stCxn id="31" idx="2"/>
            <a:endCxn id="33" idx="0"/>
          </p:cNvCxnSpPr>
          <p:nvPr/>
        </p:nvCxnSpPr>
        <p:spPr>
          <a:xfrm rot="5400000">
            <a:off x="1964513" y="5286388"/>
            <a:ext cx="214314" cy="500066"/>
          </a:xfrm>
          <a:prstGeom prst="line">
            <a:avLst/>
          </a:prstGeom>
          <a:ln w="57150">
            <a:solidFill>
              <a:schemeClr val="tx1"/>
            </a:solidFill>
          </a:ln>
        </p:spPr>
        <p:style>
          <a:lnRef idx="1">
            <a:schemeClr val="dk1"/>
          </a:lnRef>
          <a:fillRef idx="0">
            <a:schemeClr val="dk1"/>
          </a:fillRef>
          <a:effectRef idx="0">
            <a:schemeClr val="dk1"/>
          </a:effectRef>
          <a:fontRef idx="minor">
            <a:schemeClr val="tx1"/>
          </a:fontRef>
        </p:style>
      </p:cxnSp>
      <p:sp>
        <p:nvSpPr>
          <p:cNvPr id="40" name="角丸四角形 39"/>
          <p:cNvSpPr/>
          <p:nvPr/>
        </p:nvSpPr>
        <p:spPr>
          <a:xfrm>
            <a:off x="2500298" y="5634054"/>
            <a:ext cx="785818" cy="42862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2400" smtClean="0"/>
              <a:t>A</a:t>
            </a:r>
            <a:endParaRPr kumimoji="1" lang="ja-JP" altLang="en-US" dirty="0"/>
          </a:p>
        </p:txBody>
      </p:sp>
      <p:cxnSp>
        <p:nvCxnSpPr>
          <p:cNvPr id="41" name="直線コネクタ 40"/>
          <p:cNvCxnSpPr>
            <a:stCxn id="31" idx="2"/>
            <a:endCxn id="40" idx="0"/>
          </p:cNvCxnSpPr>
          <p:nvPr/>
        </p:nvCxnSpPr>
        <p:spPr>
          <a:xfrm rot="16200000" flipH="1">
            <a:off x="2505060" y="5245907"/>
            <a:ext cx="204790" cy="571504"/>
          </a:xfrm>
          <a:prstGeom prst="line">
            <a:avLst/>
          </a:prstGeom>
          <a:ln w="57150">
            <a:solidFill>
              <a:schemeClr val="tx1"/>
            </a:solidFill>
          </a:ln>
        </p:spPr>
        <p:style>
          <a:lnRef idx="1">
            <a:schemeClr val="dk1"/>
          </a:lnRef>
          <a:fillRef idx="0">
            <a:schemeClr val="dk1"/>
          </a:fillRef>
          <a:effectRef idx="0">
            <a:schemeClr val="dk1"/>
          </a:effectRef>
          <a:fontRef idx="minor">
            <a:schemeClr val="tx1"/>
          </a:fontRef>
        </p:style>
      </p:cxnSp>
      <p:sp>
        <p:nvSpPr>
          <p:cNvPr id="44" name="角丸四角形 43"/>
          <p:cNvSpPr/>
          <p:nvPr/>
        </p:nvSpPr>
        <p:spPr>
          <a:xfrm>
            <a:off x="2500298" y="6286520"/>
            <a:ext cx="785818" cy="42862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2800" dirty="0" smtClean="0"/>
              <a:t>a</a:t>
            </a:r>
            <a:endParaRPr kumimoji="1" lang="ja-JP" altLang="en-US" dirty="0"/>
          </a:p>
        </p:txBody>
      </p:sp>
      <p:cxnSp>
        <p:nvCxnSpPr>
          <p:cNvPr id="45" name="直線コネクタ 44"/>
          <p:cNvCxnSpPr>
            <a:stCxn id="40" idx="2"/>
            <a:endCxn id="44" idx="0"/>
          </p:cNvCxnSpPr>
          <p:nvPr/>
        </p:nvCxnSpPr>
        <p:spPr>
          <a:xfrm rot="5400000">
            <a:off x="2781288" y="6174601"/>
            <a:ext cx="223838" cy="0"/>
          </a:xfrm>
          <a:prstGeom prst="line">
            <a:avLst/>
          </a:prstGeom>
          <a:ln w="5715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a:stCxn id="29" idx="2"/>
          </p:cNvCxnSpPr>
          <p:nvPr/>
        </p:nvCxnSpPr>
        <p:spPr>
          <a:xfrm rot="16200000" flipH="1">
            <a:off x="2518157" y="3732611"/>
            <a:ext cx="428630" cy="821539"/>
          </a:xfrm>
          <a:prstGeom prst="line">
            <a:avLst/>
          </a:prstGeom>
          <a:ln w="57150">
            <a:solidFill>
              <a:schemeClr val="tx1"/>
            </a:solidFill>
          </a:ln>
        </p:spPr>
        <p:style>
          <a:lnRef idx="1">
            <a:schemeClr val="dk1"/>
          </a:lnRef>
          <a:fillRef idx="0">
            <a:schemeClr val="dk1"/>
          </a:fillRef>
          <a:effectRef idx="0">
            <a:schemeClr val="dk1"/>
          </a:effectRef>
          <a:fontRef idx="minor">
            <a:schemeClr val="tx1"/>
          </a:fontRef>
        </p:style>
      </p:cxnSp>
      <p:sp>
        <p:nvSpPr>
          <p:cNvPr id="53" name="爆発 1 52"/>
          <p:cNvSpPr/>
          <p:nvPr/>
        </p:nvSpPr>
        <p:spPr>
          <a:xfrm>
            <a:off x="2643174" y="4071942"/>
            <a:ext cx="1571636" cy="1071570"/>
          </a:xfrm>
          <a:prstGeom prst="irregularSeal1">
            <a:avLst/>
          </a:prstGeom>
          <a:solidFill>
            <a:srgbClr val="FFC000"/>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t>Oops!</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smtClean="0"/>
              <a:t>Another Example</a:t>
            </a:r>
            <a:endParaRPr kumimoji="1" lang="ja-JP" altLang="en-US" dirty="0"/>
          </a:p>
        </p:txBody>
      </p:sp>
      <p:sp>
        <p:nvSpPr>
          <p:cNvPr id="5" name="テキスト プレースホルダ 4"/>
          <p:cNvSpPr>
            <a:spLocks noGrp="1"/>
          </p:cNvSpPr>
          <p:nvPr>
            <p:ph type="body" idx="1"/>
          </p:nvPr>
        </p:nvSpPr>
        <p:spPr/>
        <p:txBody>
          <a:bodyPr/>
          <a:lstStyle/>
          <a:p>
            <a:r>
              <a:rPr lang="en-US" altLang="ja-JP" sz="2000" dirty="0" smtClean="0"/>
              <a:t>(Predicate-Free)</a:t>
            </a:r>
            <a:r>
              <a:rPr lang="en-US" altLang="ja-JP" dirty="0" smtClean="0"/>
              <a:t> Parsing</a:t>
            </a:r>
            <a:br>
              <a:rPr lang="en-US" altLang="ja-JP" dirty="0" smtClean="0"/>
            </a:br>
            <a:r>
              <a:rPr lang="en-US" altLang="ja-JP" dirty="0" smtClean="0"/>
              <a:t>Expression Grammar</a:t>
            </a:r>
            <a:endParaRPr kumimoji="1" lang="ja-JP" altLang="en-US" dirty="0"/>
          </a:p>
        </p:txBody>
      </p:sp>
      <p:sp>
        <p:nvSpPr>
          <p:cNvPr id="7" name="テキスト プレースホルダ 6"/>
          <p:cNvSpPr>
            <a:spLocks noGrp="1"/>
          </p:cNvSpPr>
          <p:nvPr>
            <p:ph type="body" sz="half" idx="3"/>
          </p:nvPr>
        </p:nvSpPr>
        <p:spPr/>
        <p:txBody>
          <a:bodyPr/>
          <a:lstStyle/>
          <a:p>
            <a:r>
              <a:rPr kumimoji="1" lang="en-US" altLang="ja-JP" dirty="0" smtClean="0"/>
              <a:t>Context-Free Grammar</a:t>
            </a:r>
            <a:endParaRPr kumimoji="1" lang="ja-JP" altLang="en-US" dirty="0"/>
          </a:p>
        </p:txBody>
      </p:sp>
      <p:sp>
        <p:nvSpPr>
          <p:cNvPr id="6" name="コンテンツ プレースホルダ 5"/>
          <p:cNvSpPr>
            <a:spLocks noGrp="1"/>
          </p:cNvSpPr>
          <p:nvPr>
            <p:ph sz="quarter" idx="2"/>
          </p:nvPr>
        </p:nvSpPr>
        <p:spPr>
          <a:xfrm>
            <a:off x="457200" y="2133600"/>
            <a:ext cx="4257676" cy="4038600"/>
          </a:xfrm>
        </p:spPr>
        <p:txBody>
          <a:bodyPr>
            <a:normAutofit fontScale="92500" lnSpcReduction="20000"/>
          </a:bodyPr>
          <a:lstStyle/>
          <a:p>
            <a:r>
              <a:rPr kumimoji="1" lang="en-US" altLang="ja-JP" dirty="0" smtClean="0"/>
              <a:t>S </a:t>
            </a:r>
            <a:r>
              <a:rPr kumimoji="1" lang="ja-JP" altLang="en-US" dirty="0" smtClean="0"/>
              <a:t>← </a:t>
            </a:r>
            <a:r>
              <a:rPr lang="en-US" altLang="ja-JP" dirty="0" smtClean="0"/>
              <a:t>E ;</a:t>
            </a:r>
          </a:p>
          <a:p>
            <a:pPr>
              <a:buNone/>
            </a:pPr>
            <a:r>
              <a:rPr lang="en-US" altLang="ja-JP" dirty="0" smtClean="0"/>
              <a:t>       / while ( E ) S</a:t>
            </a:r>
          </a:p>
          <a:p>
            <a:pPr>
              <a:buNone/>
            </a:pPr>
            <a:r>
              <a:rPr lang="en-US" altLang="ja-JP" dirty="0" smtClean="0"/>
              <a:t>       / if ( E ) S else S</a:t>
            </a:r>
          </a:p>
          <a:p>
            <a:pPr>
              <a:buNone/>
            </a:pPr>
            <a:r>
              <a:rPr lang="en-US" altLang="ja-JP" dirty="0" smtClean="0"/>
              <a:t>       / if ( E ) S</a:t>
            </a:r>
            <a:br>
              <a:rPr lang="en-US" altLang="ja-JP" dirty="0" smtClean="0"/>
            </a:br>
            <a:r>
              <a:rPr lang="en-US" altLang="ja-JP" dirty="0" smtClean="0"/>
              <a:t>    / … </a:t>
            </a:r>
          </a:p>
          <a:p>
            <a:endParaRPr lang="en-US" altLang="ja-JP" dirty="0" smtClean="0"/>
          </a:p>
          <a:p>
            <a:r>
              <a:rPr lang="en-US" altLang="ja-JP" dirty="0" smtClean="0"/>
              <a:t>if(x&gt;0)</a:t>
            </a:r>
            <a:br>
              <a:rPr lang="en-US" altLang="ja-JP" dirty="0" smtClean="0"/>
            </a:br>
            <a:r>
              <a:rPr lang="en-US" altLang="ja-JP" dirty="0" smtClean="0"/>
              <a:t>    if(x&lt;9)</a:t>
            </a:r>
            <a:br>
              <a:rPr lang="en-US" altLang="ja-JP" dirty="0" smtClean="0"/>
            </a:br>
            <a:r>
              <a:rPr lang="en-US" altLang="ja-JP" dirty="0" smtClean="0"/>
              <a:t>       y=1;</a:t>
            </a:r>
            <a:br>
              <a:rPr lang="en-US" altLang="ja-JP" dirty="0" smtClean="0"/>
            </a:br>
            <a:r>
              <a:rPr lang="ja-JP" altLang="en-US" dirty="0" smtClean="0"/>
              <a:t> </a:t>
            </a:r>
            <a:r>
              <a:rPr lang="ja-JP" altLang="en-US" dirty="0" smtClean="0"/>
              <a:t>   </a:t>
            </a:r>
            <a:r>
              <a:rPr lang="en-US" altLang="ja-JP" dirty="0" smtClean="0"/>
              <a:t>else</a:t>
            </a:r>
            <a:r>
              <a:rPr lang="en-US" altLang="ja-JP" dirty="0" smtClean="0"/>
              <a:t/>
            </a:r>
            <a:br>
              <a:rPr lang="en-US" altLang="ja-JP" dirty="0" smtClean="0"/>
            </a:br>
            <a:r>
              <a:rPr lang="en-US" altLang="ja-JP" dirty="0" smtClean="0"/>
              <a:t>  </a:t>
            </a:r>
            <a:r>
              <a:rPr lang="en-US" altLang="ja-JP" dirty="0" smtClean="0"/>
              <a:t>     y=3; </a:t>
            </a:r>
            <a:r>
              <a:rPr lang="en-US" altLang="ja-JP" b="1" dirty="0" smtClean="0">
                <a:solidFill>
                  <a:srgbClr val="FF0000"/>
                </a:solidFill>
              </a:rPr>
              <a:t>un</a:t>
            </a:r>
            <a:r>
              <a:rPr lang="en-US" altLang="ja-JP" dirty="0" smtClean="0"/>
              <a:t>ambiguous</a:t>
            </a:r>
            <a:endParaRPr kumimoji="1" lang="ja-JP" altLang="en-US" dirty="0"/>
          </a:p>
        </p:txBody>
      </p:sp>
      <p:sp>
        <p:nvSpPr>
          <p:cNvPr id="8" name="コンテンツ プレースホルダ 7"/>
          <p:cNvSpPr>
            <a:spLocks noGrp="1"/>
          </p:cNvSpPr>
          <p:nvPr>
            <p:ph sz="quarter" idx="4"/>
          </p:nvPr>
        </p:nvSpPr>
        <p:spPr/>
        <p:txBody>
          <a:bodyPr>
            <a:normAutofit fontScale="92500" lnSpcReduction="20000"/>
          </a:bodyPr>
          <a:lstStyle/>
          <a:p>
            <a:r>
              <a:rPr lang="en-US" altLang="ja-JP" dirty="0" smtClean="0"/>
              <a:t>S </a:t>
            </a:r>
            <a:r>
              <a:rPr lang="ja-JP" altLang="en-US" dirty="0" smtClean="0"/>
              <a:t>→ </a:t>
            </a:r>
            <a:r>
              <a:rPr lang="en-US" altLang="ja-JP" dirty="0" smtClean="0"/>
              <a:t>E ;</a:t>
            </a:r>
          </a:p>
          <a:p>
            <a:pPr>
              <a:buNone/>
            </a:pPr>
            <a:r>
              <a:rPr lang="en-US" altLang="ja-JP" dirty="0" smtClean="0"/>
              <a:t>       | while ( E ) S</a:t>
            </a:r>
          </a:p>
          <a:p>
            <a:pPr>
              <a:buNone/>
            </a:pPr>
            <a:r>
              <a:rPr lang="en-US" altLang="ja-JP" dirty="0" smtClean="0"/>
              <a:t>       | if ( E ) S else S</a:t>
            </a:r>
          </a:p>
          <a:p>
            <a:pPr>
              <a:buNone/>
            </a:pPr>
            <a:r>
              <a:rPr lang="en-US" altLang="ja-JP" dirty="0" smtClean="0"/>
              <a:t>       | if ( E ) S</a:t>
            </a:r>
          </a:p>
          <a:p>
            <a:pPr>
              <a:buNone/>
            </a:pPr>
            <a:r>
              <a:rPr kumimoji="1" lang="en-US" altLang="ja-JP" dirty="0" smtClean="0"/>
              <a:t>       | …</a:t>
            </a:r>
          </a:p>
          <a:p>
            <a:endParaRPr lang="en-US" altLang="ja-JP" dirty="0" smtClean="0"/>
          </a:p>
          <a:p>
            <a:r>
              <a:rPr lang="en-US" altLang="ja-JP" dirty="0" smtClean="0"/>
              <a:t>if(x&gt;0)</a:t>
            </a:r>
            <a:br>
              <a:rPr lang="en-US" altLang="ja-JP" dirty="0" smtClean="0"/>
            </a:br>
            <a:r>
              <a:rPr lang="en-US" altLang="ja-JP" dirty="0" smtClean="0"/>
              <a:t>    </a:t>
            </a:r>
            <a:r>
              <a:rPr lang="en-US" altLang="ja-JP" dirty="0" smtClean="0"/>
              <a:t> if(x&lt;9</a:t>
            </a:r>
            <a:r>
              <a:rPr lang="en-US" altLang="ja-JP" dirty="0" smtClean="0"/>
              <a:t>)</a:t>
            </a:r>
            <a:br>
              <a:rPr lang="en-US" altLang="ja-JP" dirty="0" smtClean="0"/>
            </a:br>
            <a:r>
              <a:rPr lang="en-US" altLang="ja-JP" dirty="0" smtClean="0"/>
              <a:t>     </a:t>
            </a:r>
            <a:r>
              <a:rPr lang="en-US" altLang="ja-JP" dirty="0" smtClean="0"/>
              <a:t>    </a:t>
            </a:r>
            <a:r>
              <a:rPr lang="en-US" altLang="ja-JP" dirty="0" smtClean="0"/>
              <a:t>y=1;</a:t>
            </a:r>
            <a:br>
              <a:rPr lang="en-US" altLang="ja-JP" dirty="0" smtClean="0"/>
            </a:br>
            <a:r>
              <a:rPr lang="en-US" altLang="ja-JP" dirty="0" smtClean="0"/>
              <a:t>   else</a:t>
            </a:r>
            <a:r>
              <a:rPr lang="en-US" altLang="ja-JP" dirty="0" smtClean="0"/>
              <a:t/>
            </a:r>
            <a:br>
              <a:rPr lang="en-US" altLang="ja-JP" dirty="0" smtClean="0"/>
            </a:br>
            <a:r>
              <a:rPr lang="en-US" altLang="ja-JP" dirty="0" smtClean="0"/>
              <a:t>  </a:t>
            </a:r>
            <a:r>
              <a:rPr lang="en-US" altLang="ja-JP" dirty="0" smtClean="0"/>
              <a:t>    </a:t>
            </a:r>
            <a:r>
              <a:rPr lang="en-US" altLang="ja-JP" dirty="0" smtClean="0"/>
              <a:t>y=3</a:t>
            </a:r>
            <a:r>
              <a:rPr lang="en-US" altLang="ja-JP" dirty="0" smtClean="0"/>
              <a:t>;    </a:t>
            </a:r>
            <a:r>
              <a:rPr lang="en-US" altLang="ja-JP" dirty="0" smtClean="0"/>
              <a:t>ambiguous</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Formal Definition</a:t>
            </a:r>
            <a:endParaRPr kumimoji="1" lang="ja-JP" altLang="en-US" dirty="0"/>
          </a:p>
        </p:txBody>
      </p:sp>
      <p:sp>
        <p:nvSpPr>
          <p:cNvPr id="3" name="コンテンツ プレースホルダ 2"/>
          <p:cNvSpPr>
            <a:spLocks noGrp="1"/>
          </p:cNvSpPr>
          <p:nvPr>
            <p:ph sz="quarter" idx="1"/>
          </p:nvPr>
        </p:nvSpPr>
        <p:spPr/>
        <p:txBody>
          <a:bodyPr>
            <a:noAutofit/>
          </a:bodyPr>
          <a:lstStyle/>
          <a:p>
            <a:r>
              <a:rPr lang="en-US" altLang="ja-JP" sz="2800" dirty="0" smtClean="0"/>
              <a:t>Predicate-Free  PEG  G  is &lt;N, Σ, S, R&gt;</a:t>
            </a:r>
          </a:p>
          <a:p>
            <a:pPr lvl="1"/>
            <a:r>
              <a:rPr lang="en-US" altLang="ja-JP" sz="2400" dirty="0" smtClean="0"/>
              <a:t>N : Finite Set of </a:t>
            </a:r>
            <a:r>
              <a:rPr lang="en-US" altLang="ja-JP" sz="2400" dirty="0" err="1" smtClean="0"/>
              <a:t>Nonterminal</a:t>
            </a:r>
            <a:r>
              <a:rPr lang="en-US" altLang="ja-JP" sz="2400" dirty="0" smtClean="0"/>
              <a:t> Symbols</a:t>
            </a:r>
          </a:p>
          <a:p>
            <a:pPr lvl="1"/>
            <a:r>
              <a:rPr lang="en-US" altLang="ja-JP" sz="2400" dirty="0" smtClean="0"/>
              <a:t>Σ : Finite Set of Terminal Symbols</a:t>
            </a:r>
          </a:p>
          <a:p>
            <a:pPr lvl="1"/>
            <a:r>
              <a:rPr lang="en-US" altLang="ja-JP" sz="2400" dirty="0" smtClean="0"/>
              <a:t>S </a:t>
            </a:r>
            <a:r>
              <a:rPr lang="ja-JP" altLang="en-US" sz="2400" dirty="0" smtClean="0"/>
              <a:t>∈ </a:t>
            </a:r>
            <a:r>
              <a:rPr lang="en-US" altLang="ja-JP" sz="2400" dirty="0" smtClean="0"/>
              <a:t>N : Start Symbol</a:t>
            </a:r>
          </a:p>
          <a:p>
            <a:pPr lvl="1"/>
            <a:r>
              <a:rPr lang="en-US" altLang="ja-JP" sz="2400" dirty="0" smtClean="0"/>
              <a:t>R </a:t>
            </a:r>
            <a:r>
              <a:rPr lang="ja-JP" altLang="en-US" sz="2400" dirty="0" smtClean="0"/>
              <a:t>∈ </a:t>
            </a:r>
            <a:r>
              <a:rPr lang="en-US" altLang="ja-JP" sz="2400" dirty="0" smtClean="0"/>
              <a:t>N </a:t>
            </a:r>
            <a:r>
              <a:rPr lang="ja-JP" altLang="en-US" sz="2400" dirty="0" smtClean="0"/>
              <a:t>→ </a:t>
            </a:r>
            <a:r>
              <a:rPr lang="en-US" altLang="ja-JP" sz="2400" dirty="0" err="1" smtClean="0"/>
              <a:t>rhs</a:t>
            </a:r>
            <a:r>
              <a:rPr lang="ja-JP" altLang="en-US" sz="2400" dirty="0" smtClean="0"/>
              <a:t> </a:t>
            </a:r>
            <a:r>
              <a:rPr lang="en-US" altLang="ja-JP" sz="2400" dirty="0" smtClean="0"/>
              <a:t>: Rules, where</a:t>
            </a:r>
          </a:p>
          <a:p>
            <a:pPr lvl="2"/>
            <a:r>
              <a:rPr lang="en-US" altLang="ja-JP" sz="2400" dirty="0" err="1" smtClean="0"/>
              <a:t>rhs</a:t>
            </a:r>
            <a:r>
              <a:rPr lang="en-US" altLang="ja-JP" sz="2400" dirty="0" smtClean="0"/>
              <a:t> </a:t>
            </a:r>
            <a:r>
              <a:rPr lang="ja-JP" altLang="en-US" sz="2400" dirty="0" smtClean="0"/>
              <a:t>   </a:t>
            </a:r>
            <a:r>
              <a:rPr lang="en-US" altLang="ja-JP" sz="2400" dirty="0" smtClean="0"/>
              <a:t>::=   ε</a:t>
            </a:r>
          </a:p>
          <a:p>
            <a:pPr lvl="2">
              <a:buNone/>
            </a:pPr>
            <a:r>
              <a:rPr lang="en-US" altLang="ja-JP" sz="2400" dirty="0" smtClean="0"/>
              <a:t>			  |   A    (</a:t>
            </a:r>
            <a:r>
              <a:rPr lang="ja-JP" altLang="en-US" sz="2400" dirty="0" smtClean="0"/>
              <a:t>∈ </a:t>
            </a:r>
            <a:r>
              <a:rPr lang="en-US" altLang="ja-JP" sz="2400" dirty="0" smtClean="0"/>
              <a:t>N)</a:t>
            </a:r>
          </a:p>
          <a:p>
            <a:pPr lvl="2">
              <a:buNone/>
            </a:pPr>
            <a:r>
              <a:rPr lang="en-US" altLang="ja-JP" sz="2400" dirty="0" smtClean="0"/>
              <a:t>			  |</a:t>
            </a:r>
            <a:r>
              <a:rPr lang="ja-JP" altLang="en-US" sz="2400" dirty="0" smtClean="0"/>
              <a:t>   </a:t>
            </a:r>
            <a:r>
              <a:rPr lang="en-US" altLang="ja-JP" sz="2400" dirty="0" smtClean="0"/>
              <a:t>a    (</a:t>
            </a:r>
            <a:r>
              <a:rPr lang="ja-JP" altLang="en-US" sz="2400" dirty="0" smtClean="0"/>
              <a:t>∈ </a:t>
            </a:r>
            <a:r>
              <a:rPr lang="en-US" altLang="ja-JP" sz="2400" dirty="0" smtClean="0"/>
              <a:t>Σ)</a:t>
            </a:r>
          </a:p>
          <a:p>
            <a:pPr lvl="2">
              <a:buNone/>
            </a:pPr>
            <a:r>
              <a:rPr lang="en-US" altLang="ja-JP" sz="2400" dirty="0" smtClean="0"/>
              <a:t>			  |   </a:t>
            </a:r>
            <a:r>
              <a:rPr lang="en-US" altLang="ja-JP" sz="2400" dirty="0" err="1" smtClean="0"/>
              <a:t>rhs</a:t>
            </a:r>
            <a:r>
              <a:rPr lang="en-US" altLang="ja-JP" sz="2400" dirty="0" smtClean="0"/>
              <a:t> / </a:t>
            </a:r>
            <a:r>
              <a:rPr lang="en-US" altLang="ja-JP" sz="2400" dirty="0" err="1" smtClean="0"/>
              <a:t>rhs</a:t>
            </a:r>
            <a:endParaRPr lang="en-US" altLang="ja-JP" sz="2400" dirty="0" smtClean="0"/>
          </a:p>
          <a:p>
            <a:pPr lvl="2">
              <a:buNone/>
            </a:pPr>
            <a:r>
              <a:rPr lang="en-US" altLang="ja-JP" sz="2400" dirty="0" smtClean="0"/>
              <a:t>			  |   </a:t>
            </a:r>
            <a:r>
              <a:rPr lang="en-US" altLang="ja-JP" sz="2400" dirty="0" err="1" smtClean="0"/>
              <a:t>rhs</a:t>
            </a:r>
            <a:r>
              <a:rPr lang="en-US" altLang="ja-JP" sz="2400" dirty="0" smtClean="0"/>
              <a:t>  </a:t>
            </a:r>
            <a:r>
              <a:rPr lang="en-US" altLang="ja-JP" sz="2400" dirty="0" err="1" smtClean="0"/>
              <a:t>rhs</a:t>
            </a:r>
            <a:endParaRPr lang="en-US" altLang="ja-JP" sz="2400" dirty="0" smtClean="0"/>
          </a:p>
          <a:p>
            <a:pPr lvl="2"/>
            <a:r>
              <a:rPr lang="en-US" altLang="ja-JP" sz="2400" dirty="0" smtClean="0">
                <a:solidFill>
                  <a:schemeClr val="accent1">
                    <a:lumMod val="75000"/>
                  </a:schemeClr>
                </a:solidFill>
              </a:rPr>
              <a:t>Note: A</a:t>
            </a:r>
            <a:r>
              <a:rPr lang="ja-JP" altLang="en-US" sz="2400" dirty="0" smtClean="0">
                <a:solidFill>
                  <a:schemeClr val="accent1">
                    <a:lumMod val="75000"/>
                  </a:schemeClr>
                </a:solidFill>
              </a:rPr>
              <a:t>←</a:t>
            </a:r>
            <a:r>
              <a:rPr lang="en-US" altLang="ja-JP" sz="2400" dirty="0" err="1" smtClean="0">
                <a:solidFill>
                  <a:schemeClr val="accent1">
                    <a:lumMod val="75000"/>
                  </a:schemeClr>
                </a:solidFill>
              </a:rPr>
              <a:t>rhs</a:t>
            </a:r>
            <a:r>
              <a:rPr lang="en-US" altLang="ja-JP" sz="2400" dirty="0" smtClean="0">
                <a:solidFill>
                  <a:schemeClr val="accent1">
                    <a:lumMod val="75000"/>
                  </a:schemeClr>
                </a:solidFill>
              </a:rPr>
              <a:t>    stands for   R(A)=</a:t>
            </a:r>
            <a:r>
              <a:rPr lang="en-US" altLang="ja-JP" sz="2400" dirty="0" err="1" smtClean="0">
                <a:solidFill>
                  <a:schemeClr val="accent1">
                    <a:lumMod val="75000"/>
                  </a:schemeClr>
                </a:solidFill>
              </a:rPr>
              <a:t>rhs</a:t>
            </a:r>
            <a:endParaRPr lang="en-US" altLang="ja-JP" sz="2400" dirty="0" smtClean="0">
              <a:solidFill>
                <a:schemeClr val="accent1">
                  <a:lumMod val="75000"/>
                </a:schemeClr>
              </a:solidFill>
            </a:endParaRPr>
          </a:p>
          <a:p>
            <a:pPr lvl="2"/>
            <a:r>
              <a:rPr lang="en-US" altLang="ja-JP" sz="2400" dirty="0" smtClean="0">
                <a:solidFill>
                  <a:schemeClr val="accent1">
                    <a:lumMod val="75000"/>
                  </a:schemeClr>
                </a:solidFill>
              </a:rPr>
              <a:t>Note: Left-recursion is not allowed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Semantics</a:t>
            </a:r>
            <a:endParaRPr kumimoji="1" lang="ja-JP" altLang="en-US" dirty="0"/>
          </a:p>
        </p:txBody>
      </p:sp>
      <p:sp>
        <p:nvSpPr>
          <p:cNvPr id="3" name="コンテンツ プレースホルダ 2"/>
          <p:cNvSpPr>
            <a:spLocks noGrp="1"/>
          </p:cNvSpPr>
          <p:nvPr>
            <p:ph sz="quarter" idx="1"/>
          </p:nvPr>
        </p:nvSpPr>
        <p:spPr>
          <a:xfrm>
            <a:off x="457200" y="1219200"/>
            <a:ext cx="8229600" cy="5495948"/>
          </a:xfrm>
        </p:spPr>
        <p:txBody>
          <a:bodyPr>
            <a:normAutofit fontScale="92500" lnSpcReduction="20000"/>
          </a:bodyPr>
          <a:lstStyle/>
          <a:p>
            <a:r>
              <a:rPr kumimoji="1" lang="en-US" altLang="ja-JP" dirty="0" smtClean="0"/>
              <a:t>[[ e ]] :: String </a:t>
            </a:r>
            <a:r>
              <a:rPr lang="ja-JP" altLang="en-US" dirty="0" smtClean="0"/>
              <a:t>→</a:t>
            </a:r>
            <a:r>
              <a:rPr kumimoji="1" lang="en-US" altLang="ja-JP" dirty="0" smtClean="0"/>
              <a:t> Maybe String   where String=Σ*</a:t>
            </a:r>
          </a:p>
          <a:p>
            <a:endParaRPr kumimoji="1" lang="en-US" altLang="ja-JP" dirty="0" smtClean="0"/>
          </a:p>
          <a:p>
            <a:r>
              <a:rPr lang="en-US" altLang="ja-JP" dirty="0" smtClean="0"/>
              <a:t>[[ c ]] = </a:t>
            </a:r>
            <a:r>
              <a:rPr lang="en-US" altLang="ja-JP" dirty="0" err="1" smtClean="0"/>
              <a:t>λs</a:t>
            </a:r>
            <a:r>
              <a:rPr lang="en-US" altLang="ja-JP" dirty="0" smtClean="0"/>
              <a:t> </a:t>
            </a:r>
            <a:r>
              <a:rPr lang="ja-JP" altLang="en-US" dirty="0" smtClean="0"/>
              <a:t>→ </a:t>
            </a:r>
            <a:r>
              <a:rPr lang="en-US" altLang="ja-JP" dirty="0" smtClean="0"/>
              <a:t>case s of		</a:t>
            </a:r>
            <a:r>
              <a:rPr lang="en-US" altLang="ja-JP" sz="2000" dirty="0" smtClean="0">
                <a:solidFill>
                  <a:schemeClr val="bg2">
                    <a:lumMod val="50000"/>
                  </a:schemeClr>
                </a:solidFill>
              </a:rPr>
              <a:t>(for c </a:t>
            </a:r>
            <a:r>
              <a:rPr lang="ja-JP" altLang="en-US" sz="2000" dirty="0" smtClean="0">
                <a:solidFill>
                  <a:schemeClr val="bg2">
                    <a:lumMod val="50000"/>
                  </a:schemeClr>
                </a:solidFill>
              </a:rPr>
              <a:t>∈ </a:t>
            </a:r>
            <a:r>
              <a:rPr lang="en-US" altLang="ja-JP" sz="2000" dirty="0" smtClean="0">
                <a:solidFill>
                  <a:schemeClr val="bg2">
                    <a:lumMod val="50000"/>
                  </a:schemeClr>
                </a:solidFill>
              </a:rPr>
              <a:t>Σ)</a:t>
            </a:r>
            <a:endParaRPr lang="en-US" altLang="ja-JP" dirty="0" smtClean="0"/>
          </a:p>
          <a:p>
            <a:pPr lvl="2"/>
            <a:r>
              <a:rPr lang="en-US" altLang="ja-JP" dirty="0" smtClean="0"/>
              <a:t>c : t </a:t>
            </a:r>
            <a:r>
              <a:rPr lang="ja-JP" altLang="en-US" dirty="0" smtClean="0"/>
              <a:t>→ </a:t>
            </a:r>
            <a:r>
              <a:rPr lang="en-US" altLang="ja-JP" dirty="0" smtClean="0"/>
              <a:t>Just t</a:t>
            </a:r>
          </a:p>
          <a:p>
            <a:pPr lvl="2"/>
            <a:r>
              <a:rPr lang="en-US" altLang="ja-JP" dirty="0" smtClean="0"/>
              <a:t>_     </a:t>
            </a:r>
            <a:r>
              <a:rPr lang="ja-JP" altLang="en-US" dirty="0" smtClean="0"/>
              <a:t>→ </a:t>
            </a:r>
            <a:r>
              <a:rPr lang="en-US" altLang="ja-JP" dirty="0" smtClean="0"/>
              <a:t>Nothing</a:t>
            </a:r>
          </a:p>
          <a:p>
            <a:pPr lvl="4"/>
            <a:endParaRPr kumimoji="1" lang="en-US" altLang="ja-JP" dirty="0" smtClean="0"/>
          </a:p>
          <a:p>
            <a:r>
              <a:rPr kumimoji="1" lang="en-US" altLang="ja-JP" dirty="0" smtClean="0"/>
              <a:t>[[ e1 e2 ]] = </a:t>
            </a:r>
            <a:r>
              <a:rPr lang="en-US" altLang="ja-JP" dirty="0" err="1" smtClean="0"/>
              <a:t>λs</a:t>
            </a:r>
            <a:r>
              <a:rPr lang="en-US" altLang="ja-JP" dirty="0" smtClean="0"/>
              <a:t> </a:t>
            </a:r>
            <a:r>
              <a:rPr lang="ja-JP" altLang="en-US" dirty="0" smtClean="0"/>
              <a:t>→ </a:t>
            </a:r>
            <a:r>
              <a:rPr lang="en-US" altLang="ja-JP" dirty="0" smtClean="0"/>
              <a:t>case   [[ e1 ]] s   of</a:t>
            </a:r>
          </a:p>
          <a:p>
            <a:pPr lvl="2"/>
            <a:r>
              <a:rPr kumimoji="1" lang="en-US" altLang="ja-JP" dirty="0" smtClean="0"/>
              <a:t>Just t    </a:t>
            </a:r>
            <a:r>
              <a:rPr kumimoji="1" lang="ja-JP" altLang="en-US" dirty="0" smtClean="0"/>
              <a:t>→</a:t>
            </a:r>
            <a:r>
              <a:rPr kumimoji="1" lang="en-US" altLang="ja-JP" dirty="0" smtClean="0"/>
              <a:t> [[ e2 ]] t</a:t>
            </a:r>
          </a:p>
          <a:p>
            <a:pPr lvl="2"/>
            <a:r>
              <a:rPr lang="en-US" altLang="ja-JP" dirty="0" smtClean="0"/>
              <a:t>Nothing </a:t>
            </a:r>
            <a:r>
              <a:rPr lang="ja-JP" altLang="en-US" dirty="0" smtClean="0"/>
              <a:t>→</a:t>
            </a:r>
            <a:r>
              <a:rPr lang="en-US" altLang="ja-JP" dirty="0" smtClean="0"/>
              <a:t> Nothing</a:t>
            </a:r>
          </a:p>
          <a:p>
            <a:pPr lvl="4"/>
            <a:endParaRPr kumimoji="1" lang="en-US" altLang="ja-JP" dirty="0" smtClean="0"/>
          </a:p>
          <a:p>
            <a:r>
              <a:rPr lang="en-US" altLang="ja-JP" dirty="0" smtClean="0"/>
              <a:t>[[ e1 / e2 ]] = </a:t>
            </a:r>
            <a:r>
              <a:rPr lang="en-US" altLang="ja-JP" dirty="0" err="1" smtClean="0"/>
              <a:t>λs</a:t>
            </a:r>
            <a:r>
              <a:rPr lang="en-US" altLang="ja-JP" dirty="0" smtClean="0"/>
              <a:t> </a:t>
            </a:r>
            <a:r>
              <a:rPr lang="ja-JP" altLang="en-US" dirty="0" smtClean="0"/>
              <a:t>→ </a:t>
            </a:r>
            <a:r>
              <a:rPr lang="en-US" altLang="ja-JP" dirty="0" smtClean="0"/>
              <a:t>c</a:t>
            </a:r>
            <a:r>
              <a:rPr kumimoji="1" lang="en-US" altLang="ja-JP" dirty="0" smtClean="0"/>
              <a:t>ase    [[ e1 ]] s   of</a:t>
            </a:r>
          </a:p>
          <a:p>
            <a:pPr lvl="2"/>
            <a:r>
              <a:rPr lang="en-US" altLang="ja-JP" dirty="0" smtClean="0"/>
              <a:t>Just t    </a:t>
            </a:r>
            <a:r>
              <a:rPr lang="ja-JP" altLang="en-US" dirty="0" smtClean="0"/>
              <a:t>→</a:t>
            </a:r>
            <a:r>
              <a:rPr lang="en-US" altLang="ja-JP" dirty="0" smtClean="0"/>
              <a:t> Just t</a:t>
            </a:r>
          </a:p>
          <a:p>
            <a:pPr lvl="2"/>
            <a:r>
              <a:rPr kumimoji="1" lang="en-US" altLang="ja-JP" dirty="0" smtClean="0"/>
              <a:t>Nothing </a:t>
            </a:r>
            <a:r>
              <a:rPr lang="ja-JP" altLang="en-US" dirty="0" smtClean="0"/>
              <a:t>→</a:t>
            </a:r>
            <a:r>
              <a:rPr kumimoji="1" lang="en-US" altLang="ja-JP" dirty="0" smtClean="0"/>
              <a:t> [[ e2 ]] s</a:t>
            </a:r>
          </a:p>
          <a:p>
            <a:pPr lvl="4"/>
            <a:endParaRPr kumimoji="1" lang="en-US" altLang="ja-JP" dirty="0" smtClean="0"/>
          </a:p>
          <a:p>
            <a:r>
              <a:rPr lang="en-US" altLang="ja-JP" dirty="0" smtClean="0"/>
              <a:t>[[ ε ]] = </a:t>
            </a:r>
            <a:r>
              <a:rPr lang="en-US" altLang="ja-JP" dirty="0" err="1" smtClean="0"/>
              <a:t>λs</a:t>
            </a:r>
            <a:r>
              <a:rPr lang="en-US" altLang="ja-JP" dirty="0" smtClean="0"/>
              <a:t> </a:t>
            </a:r>
            <a:r>
              <a:rPr lang="ja-JP" altLang="en-US" dirty="0" smtClean="0"/>
              <a:t>→ </a:t>
            </a:r>
            <a:r>
              <a:rPr lang="en-US" altLang="ja-JP" dirty="0" smtClean="0"/>
              <a:t>Just s</a:t>
            </a:r>
          </a:p>
          <a:p>
            <a:r>
              <a:rPr lang="en-US" altLang="ja-JP" dirty="0" smtClean="0"/>
              <a:t>[[ A ]] = [[ R(A) ]]  </a:t>
            </a:r>
            <a:r>
              <a:rPr lang="en-US" altLang="ja-JP" sz="2000" dirty="0" smtClean="0">
                <a:solidFill>
                  <a:schemeClr val="bg2">
                    <a:lumMod val="50000"/>
                  </a:schemeClr>
                </a:solidFill>
              </a:rPr>
              <a:t>(recall: R(A) is the unique </a:t>
            </a:r>
            <a:r>
              <a:rPr lang="en-US" altLang="ja-JP" sz="2000" dirty="0" err="1" smtClean="0">
                <a:solidFill>
                  <a:schemeClr val="bg2">
                    <a:lumMod val="50000"/>
                  </a:schemeClr>
                </a:solidFill>
              </a:rPr>
              <a:t>rhs</a:t>
            </a:r>
            <a:r>
              <a:rPr lang="en-US" altLang="ja-JP" sz="2000" dirty="0" smtClean="0">
                <a:solidFill>
                  <a:schemeClr val="bg2">
                    <a:lumMod val="50000"/>
                  </a:schemeClr>
                </a:solidFill>
              </a:rPr>
              <a:t> of A)</a:t>
            </a:r>
            <a:endParaRPr kumimoji="1" lang="ja-JP" altLang="en-US" dirty="0">
              <a:solidFill>
                <a:schemeClr val="bg2">
                  <a:lumMod val="50000"/>
                </a:schemeClr>
              </a:solidFill>
            </a:endParaRPr>
          </a:p>
        </p:txBody>
      </p:sp>
    </p:spTree>
  </p:cSld>
  <p:clrMapOvr>
    <a:masterClrMapping/>
  </p:clrMapOvr>
  <p:timing>
    <p:tnLst>
      <p:par>
        <p:cTn id="1" dur="indefinite" restart="never" nodeType="tmRoot"/>
      </p:par>
    </p:tnLst>
  </p:timing>
</p:sld>
</file>

<file path=ppt/theme/_rels/theme4.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ＭＳ Ｐ明朝"/>
        <a:ea typeface="ＭＳ Ｐ明朝"/>
        <a:cs typeface=""/>
      </a:majorFont>
      <a:minorFont>
        <a:latin typeface="ＭＳ Ｐ明朝"/>
        <a:ea typeface="ＭＳ Ｐ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ＭＳ Ｐ明朝"/>
        <a:ea typeface="ＭＳ Ｐ明朝"/>
        <a:cs typeface=""/>
      </a:majorFont>
      <a:minorFont>
        <a:latin typeface="ＭＳ Ｐ明朝"/>
        <a:ea typeface="ＭＳ Ｐ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ＭＳ Ｐ明朝"/>
        <a:ea typeface="ＭＳ Ｐ明朝"/>
        <a:cs typeface=""/>
      </a:majorFont>
      <a:minorFont>
        <a:latin typeface="ＭＳ Ｐ明朝"/>
        <a:ea typeface="ＭＳ Ｐ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うぐいす色の和紙</Template>
  <TotalTime>1557</TotalTime>
  <Words>3618</Words>
  <Application>Microsoft Office PowerPoint</Application>
  <PresentationFormat>画面に合わせる (4:3)</PresentationFormat>
  <Paragraphs>628</Paragraphs>
  <Slides>40</Slides>
  <Notes>37</Notes>
  <HiddenSlides>0</HiddenSlides>
  <MMClips>0</MMClips>
  <ScaleCrop>false</ScaleCrop>
  <HeadingPairs>
    <vt:vector size="6" baseType="variant">
      <vt:variant>
        <vt:lpstr>テーマ</vt:lpstr>
      </vt:variant>
      <vt:variant>
        <vt:i4>4</vt:i4>
      </vt:variant>
      <vt:variant>
        <vt:lpstr>スライド タイトル</vt:lpstr>
      </vt:variant>
      <vt:variant>
        <vt:i4>40</vt:i4>
      </vt:variant>
      <vt:variant>
        <vt:lpstr>目的別スライド ショー</vt:lpstr>
      </vt:variant>
      <vt:variant>
        <vt:i4>1</vt:i4>
      </vt:variant>
    </vt:vector>
  </HeadingPairs>
  <TitlesOfParts>
    <vt:vector size="45" baseType="lpstr">
      <vt:lpstr>デザインの設定</vt:lpstr>
      <vt:lpstr>1_デザインの設定</vt:lpstr>
      <vt:lpstr>2_デザインの設定</vt:lpstr>
      <vt:lpstr>アース</vt:lpstr>
      <vt:lpstr>Parsing Expression Grammar and Packrat Parsing      (Survey)</vt:lpstr>
      <vt:lpstr>This Talk is Based on These Resources</vt:lpstr>
      <vt:lpstr>Outline</vt:lpstr>
      <vt:lpstr>What is PEG?</vt:lpstr>
      <vt:lpstr>What is PEG? – Comparison to CFG</vt:lpstr>
      <vt:lpstr>Example</vt:lpstr>
      <vt:lpstr>Another Example</vt:lpstr>
      <vt:lpstr>Formal Definition</vt:lpstr>
      <vt:lpstr>Semantics</vt:lpstr>
      <vt:lpstr>Example (Complete Consumption)</vt:lpstr>
      <vt:lpstr>Example (Failure, Partial Consumption)</vt:lpstr>
      <vt:lpstr>Example (Prioritized Choice)</vt:lpstr>
      <vt:lpstr>“Recognition-Based”</vt:lpstr>
      <vt:lpstr>Outline</vt:lpstr>
      <vt:lpstr>Parsing Algorithm for PEG</vt:lpstr>
      <vt:lpstr>Parsing Algorithm for PEG</vt:lpstr>
      <vt:lpstr>Parsing PEG (1: Vanilla Semantics)</vt:lpstr>
      <vt:lpstr>Parsing PEG (2: Valued)</vt:lpstr>
      <vt:lpstr>Parsing PEG (3: Packrat Parsing)</vt:lpstr>
      <vt:lpstr>Parsing PEG (3: Packrat Parsing, cnt’d)</vt:lpstr>
      <vt:lpstr>Packrat Parsing Can Do More</vt:lpstr>
      <vt:lpstr>Formal Definition of PEG</vt:lpstr>
      <vt:lpstr>Example: A Non Context-Free Language</vt:lpstr>
      <vt:lpstr>Example: C-Style Comment</vt:lpstr>
      <vt:lpstr>Outline</vt:lpstr>
      <vt:lpstr>Theoretical Properties of PEG</vt:lpstr>
      <vt:lpstr>Language Defined by PEG</vt:lpstr>
      <vt:lpstr>Properties of F(e) = {w∈Σ*| [[e]]w ≠ Nothing}</vt:lpstr>
      <vt:lpstr>Properties of B(e) = {w∈Σ*| [[e]]w = Just “”}</vt:lpstr>
      <vt:lpstr>Properties of B(e) = {w∈Σ*| [[e]]w = Just “”}</vt:lpstr>
      <vt:lpstr>Predicate Elimination</vt:lpstr>
      <vt:lpstr>Predicate Elimination</vt:lpstr>
      <vt:lpstr>Outline</vt:lpstr>
      <vt:lpstr>PEG in Practice</vt:lpstr>
      <vt:lpstr>When is PEG useful?</vt:lpstr>
      <vt:lpstr>Implementations</vt:lpstr>
      <vt:lpstr>Performance (Rats!)</vt:lpstr>
      <vt:lpstr>PEG in Fortress Compiler</vt:lpstr>
      <vt:lpstr>Optimizations in Rats!</vt:lpstr>
      <vt:lpstr>Summary</vt:lpstr>
      <vt:lpstr>Semantics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Parsing Expression Grammar and Packrat Parsing      (Survey)</dc:title>
  <dc:creator>kinaba</dc:creator>
  <cp:lastModifiedBy>kinaba</cp:lastModifiedBy>
  <cp:revision>488</cp:revision>
  <dcterms:created xsi:type="dcterms:W3CDTF">2009-10-20T05:59:27Z</dcterms:created>
  <dcterms:modified xsi:type="dcterms:W3CDTF">2009-10-27T08:25:43Z</dcterms:modified>
</cp:coreProperties>
</file>