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00"/>
  </p:notesMasterIdLst>
  <p:sldIdLst>
    <p:sldId id="256" r:id="rId2"/>
    <p:sldId id="259" r:id="rId3"/>
    <p:sldId id="262" r:id="rId4"/>
    <p:sldId id="263" r:id="rId5"/>
    <p:sldId id="266" r:id="rId6"/>
    <p:sldId id="268" r:id="rId7"/>
    <p:sldId id="269" r:id="rId8"/>
    <p:sldId id="270" r:id="rId9"/>
    <p:sldId id="271" r:id="rId10"/>
    <p:sldId id="273" r:id="rId11"/>
    <p:sldId id="272" r:id="rId12"/>
    <p:sldId id="274" r:id="rId13"/>
    <p:sldId id="276" r:id="rId14"/>
    <p:sldId id="312" r:id="rId15"/>
    <p:sldId id="311" r:id="rId16"/>
    <p:sldId id="310" r:id="rId17"/>
    <p:sldId id="293" r:id="rId18"/>
    <p:sldId id="313" r:id="rId19"/>
    <p:sldId id="323" r:id="rId20"/>
    <p:sldId id="324" r:id="rId21"/>
    <p:sldId id="325" r:id="rId22"/>
    <p:sldId id="326" r:id="rId23"/>
    <p:sldId id="327" r:id="rId24"/>
    <p:sldId id="330" r:id="rId25"/>
    <p:sldId id="331" r:id="rId26"/>
    <p:sldId id="328" r:id="rId27"/>
    <p:sldId id="277" r:id="rId28"/>
    <p:sldId id="339" r:id="rId29"/>
    <p:sldId id="348" r:id="rId30"/>
    <p:sldId id="349" r:id="rId31"/>
    <p:sldId id="350" r:id="rId32"/>
    <p:sldId id="351" r:id="rId33"/>
    <p:sldId id="336" r:id="rId34"/>
    <p:sldId id="278" r:id="rId35"/>
    <p:sldId id="332" r:id="rId36"/>
    <p:sldId id="333" r:id="rId37"/>
    <p:sldId id="338" r:id="rId38"/>
    <p:sldId id="334" r:id="rId39"/>
    <p:sldId id="359" r:id="rId40"/>
    <p:sldId id="299" r:id="rId41"/>
    <p:sldId id="357" r:id="rId42"/>
    <p:sldId id="358" r:id="rId43"/>
    <p:sldId id="360" r:id="rId44"/>
    <p:sldId id="362" r:id="rId45"/>
    <p:sldId id="361" r:id="rId46"/>
    <p:sldId id="363" r:id="rId47"/>
    <p:sldId id="364" r:id="rId48"/>
    <p:sldId id="365" r:id="rId49"/>
    <p:sldId id="366" r:id="rId50"/>
    <p:sldId id="337" r:id="rId51"/>
    <p:sldId id="352" r:id="rId52"/>
    <p:sldId id="353" r:id="rId53"/>
    <p:sldId id="354" r:id="rId54"/>
    <p:sldId id="355" r:id="rId55"/>
    <p:sldId id="356" r:id="rId56"/>
    <p:sldId id="315" r:id="rId57"/>
    <p:sldId id="376" r:id="rId58"/>
    <p:sldId id="377" r:id="rId59"/>
    <p:sldId id="378" r:id="rId60"/>
    <p:sldId id="379" r:id="rId61"/>
    <p:sldId id="280" r:id="rId62"/>
    <p:sldId id="341" r:id="rId63"/>
    <p:sldId id="367" r:id="rId64"/>
    <p:sldId id="342" r:id="rId65"/>
    <p:sldId id="281" r:id="rId66"/>
    <p:sldId id="257" r:id="rId67"/>
    <p:sldId id="374" r:id="rId68"/>
    <p:sldId id="368" r:id="rId69"/>
    <p:sldId id="369" r:id="rId70"/>
    <p:sldId id="370" r:id="rId71"/>
    <p:sldId id="371" r:id="rId72"/>
    <p:sldId id="373" r:id="rId73"/>
    <p:sldId id="383" r:id="rId74"/>
    <p:sldId id="384" r:id="rId75"/>
    <p:sldId id="283" r:id="rId76"/>
    <p:sldId id="302" r:id="rId77"/>
    <p:sldId id="389" r:id="rId78"/>
    <p:sldId id="388" r:id="rId79"/>
    <p:sldId id="390" r:id="rId80"/>
    <p:sldId id="392" r:id="rId81"/>
    <p:sldId id="393" r:id="rId82"/>
    <p:sldId id="303" r:id="rId83"/>
    <p:sldId id="309" r:id="rId84"/>
    <p:sldId id="307" r:id="rId85"/>
    <p:sldId id="343" r:id="rId86"/>
    <p:sldId id="316" r:id="rId87"/>
    <p:sldId id="286" r:id="rId88"/>
    <p:sldId id="344" r:id="rId89"/>
    <p:sldId id="345" r:id="rId90"/>
    <p:sldId id="385" r:id="rId91"/>
    <p:sldId id="386" r:id="rId92"/>
    <p:sldId id="387" r:id="rId93"/>
    <p:sldId id="346" r:id="rId94"/>
    <p:sldId id="381" r:id="rId95"/>
    <p:sldId id="347" r:id="rId96"/>
    <p:sldId id="382" r:id="rId97"/>
    <p:sldId id="322" r:id="rId98"/>
    <p:sldId id="321" r:id="rId9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000000"/>
    <a:srgbClr val="31B6FD"/>
    <a:srgbClr val="3DF19B"/>
    <a:srgbClr val="7030A0"/>
    <a:srgbClr val="C0B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60" d="100"/>
          <a:sy n="60" d="100"/>
        </p:scale>
        <p:origin x="-1428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CC9175-7C57-4E35-9C9D-E4B82259E3D9}" type="datetimeFigureOut">
              <a:rPr kumimoji="1" lang="ja-JP" altLang="en-US" smtClean="0"/>
              <a:t>2012/3/23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5E9222-578A-4C0C-8C64-A26BFF0A62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0131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E9222-578A-4C0C-8C64-A26BFF0A62BC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178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E9222-578A-4C0C-8C64-A26BFF0A62BC}" type="slidenum">
              <a:rPr kumimoji="1" lang="ja-JP" altLang="en-US" smtClean="0"/>
              <a:t>40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537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2012/3/23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2012/3/23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2012/3/23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2012/3/23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hyperlink" Target="http://community.topcoder.com/stat?c=problem_statement&amp;pm=8282" TargetMode="External"/><Relationship Id="rId2" Type="http://schemas.openxmlformats.org/officeDocument/2006/relationships/hyperlink" Target="http://judge.u-aizu.ac.jp/onlinejudge/description.jsp?id=2017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community.topcoder.com/stat?c=problem_statement&amp;pm=10401" TargetMode="External"/><Relationship Id="rId4" Type="http://schemas.openxmlformats.org/officeDocument/2006/relationships/hyperlink" Target="http://judge.u-aizu.ac.jp/onlinejudge/description.jsp?id=1169&amp;lang=jp" TargetMode="Externa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hyperlink" Target="http://hos.ac/slides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d.hatena.ne.jp/ku-ma-me/20100724/p1" TargetMode="Externa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741388"/>
            <a:ext cx="7772400" cy="3119660"/>
          </a:xfrm>
        </p:spPr>
        <p:txBody>
          <a:bodyPr>
            <a:noAutofit/>
          </a:bodyPr>
          <a:lstStyle/>
          <a:p>
            <a:pPr algn="l"/>
            <a:r>
              <a:rPr lang="ja-JP" altLang="en-US" sz="6000" dirty="0"/>
              <a:t>競技</a:t>
            </a:r>
            <a:r>
              <a:rPr lang="ja-JP" altLang="en-US" sz="6000" dirty="0" smtClean="0"/>
              <a:t>プログラマ向け</a:t>
            </a:r>
            <a:r>
              <a:rPr lang="en-US" altLang="ja-JP" sz="6000" dirty="0" smtClean="0"/>
              <a:t/>
            </a:r>
            <a:br>
              <a:rPr lang="en-US" altLang="ja-JP" sz="6000" dirty="0" smtClean="0"/>
            </a:br>
            <a:r>
              <a:rPr kumimoji="1" lang="ja-JP" altLang="en-US" sz="6000" dirty="0" smtClean="0"/>
              <a:t>形式言語理論</a:t>
            </a:r>
            <a:r>
              <a:rPr kumimoji="1" lang="en-US" altLang="ja-JP" sz="6000" dirty="0" smtClean="0"/>
              <a:t/>
            </a:r>
            <a:br>
              <a:rPr kumimoji="1" lang="en-US" altLang="ja-JP" sz="6000" dirty="0" smtClean="0"/>
            </a:br>
            <a:r>
              <a:rPr lang="ja-JP" altLang="en-US" sz="6000" dirty="0"/>
              <a:t>入門</a:t>
            </a:r>
            <a:endParaRPr kumimoji="1" lang="ja-JP" altLang="en-US" sz="6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87624" y="2492896"/>
            <a:ext cx="6400800" cy="1512168"/>
          </a:xfrm>
        </p:spPr>
        <p:txBody>
          <a:bodyPr>
            <a:noAutofit/>
          </a:bodyPr>
          <a:lstStyle/>
          <a:p>
            <a:pPr algn="r"/>
            <a:r>
              <a:rPr lang="ja-JP" altLang="en-US" sz="4000" dirty="0" smtClean="0"/>
              <a:t>稲葉  一浩</a:t>
            </a:r>
            <a:endParaRPr lang="en-US" altLang="ja-JP" sz="4000" dirty="0" smtClean="0"/>
          </a:p>
          <a:p>
            <a:pPr algn="r"/>
            <a:endParaRPr kumimoji="1" lang="en-US" altLang="ja-JP" sz="1050" dirty="0" smtClean="0"/>
          </a:p>
          <a:p>
            <a:pPr algn="r"/>
            <a:r>
              <a:rPr kumimoji="1" lang="en-US" altLang="ja-JP" sz="2400" dirty="0" smtClean="0"/>
              <a:t>JOI </a:t>
            </a:r>
            <a:r>
              <a:rPr kumimoji="1" lang="ja-JP" altLang="en-US" sz="2400" dirty="0" smtClean="0"/>
              <a:t>春合宿 </a:t>
            </a:r>
            <a:r>
              <a:rPr kumimoji="1" lang="en-US" altLang="ja-JP" sz="2400" dirty="0" smtClean="0"/>
              <a:t>2012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96485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sz="8000" dirty="0" smtClean="0"/>
              <a:t>有向グラフで表現</a:t>
            </a:r>
            <a:endParaRPr kumimoji="1" lang="ja-JP" altLang="en-US" sz="8000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mtClean="0"/>
              <a:t>文字列集合を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35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{“a”, “</a:t>
            </a:r>
            <a:r>
              <a:rPr kumimoji="1" lang="en-US" altLang="ja-JP" dirty="0" err="1" smtClean="0"/>
              <a:t>ba</a:t>
            </a:r>
            <a:r>
              <a:rPr kumimoji="1" lang="en-US" altLang="ja-JP" dirty="0" smtClean="0"/>
              <a:t>”, “</a:t>
            </a:r>
            <a:r>
              <a:rPr kumimoji="1" lang="en-US" altLang="ja-JP" dirty="0" err="1" smtClean="0"/>
              <a:t>bba</a:t>
            </a:r>
            <a:r>
              <a:rPr kumimoji="1" lang="en-US" altLang="ja-JP" dirty="0" smtClean="0"/>
              <a:t>”, ...}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2555776" y="4078813"/>
            <a:ext cx="648072" cy="64807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u="sng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endParaRPr kumimoji="1" lang="ja-JP" altLang="en-US" u="sng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5724128" y="4078813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曲線コネクタ 6"/>
          <p:cNvCxnSpPr>
            <a:stCxn id="4" idx="7"/>
            <a:endCxn id="5" idx="1"/>
          </p:cNvCxnSpPr>
          <p:nvPr/>
        </p:nvCxnSpPr>
        <p:spPr>
          <a:xfrm rot="5400000" flipH="1" flipV="1">
            <a:off x="4463988" y="2818673"/>
            <a:ext cx="12700" cy="2710096"/>
          </a:xfrm>
          <a:prstGeom prst="curvedConnector3">
            <a:avLst>
              <a:gd name="adj1" fmla="val 6198016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4211960" y="2784410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211960" y="5230941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cxnSp>
        <p:nvCxnSpPr>
          <p:cNvPr id="11" name="曲線コネクタ 10"/>
          <p:cNvCxnSpPr>
            <a:stCxn id="5" idx="3"/>
            <a:endCxn id="4" idx="5"/>
          </p:cNvCxnSpPr>
          <p:nvPr/>
        </p:nvCxnSpPr>
        <p:spPr>
          <a:xfrm rot="5400000">
            <a:off x="4463988" y="3276929"/>
            <a:ext cx="12700" cy="2710096"/>
          </a:xfrm>
          <a:prstGeom prst="curvedConnector3">
            <a:avLst>
              <a:gd name="adj1" fmla="val 5893787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曲線コネクタ 15"/>
          <p:cNvCxnSpPr>
            <a:stCxn id="4" idx="2"/>
            <a:endCxn id="4" idx="0"/>
          </p:cNvCxnSpPr>
          <p:nvPr/>
        </p:nvCxnSpPr>
        <p:spPr>
          <a:xfrm rot="10800000" flipH="1">
            <a:off x="2555776" y="4078813"/>
            <a:ext cx="324036" cy="324036"/>
          </a:xfrm>
          <a:prstGeom prst="curvedConnector4">
            <a:avLst>
              <a:gd name="adj1" fmla="val -173885"/>
              <a:gd name="adj2" fmla="val 273886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2123728" y="2928426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cxnSp>
        <p:nvCxnSpPr>
          <p:cNvPr id="22" name="曲線コネクタ 21"/>
          <p:cNvCxnSpPr>
            <a:stCxn id="5" idx="6"/>
            <a:endCxn id="5" idx="0"/>
          </p:cNvCxnSpPr>
          <p:nvPr/>
        </p:nvCxnSpPr>
        <p:spPr>
          <a:xfrm flipH="1" flipV="1">
            <a:off x="6048164" y="4078813"/>
            <a:ext cx="324036" cy="324036"/>
          </a:xfrm>
          <a:prstGeom prst="curvedConnector4">
            <a:avLst>
              <a:gd name="adj1" fmla="val -177860"/>
              <a:gd name="adj2" fmla="val 261962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6300192" y="3000434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210182" y="5554106"/>
            <a:ext cx="24662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</a:t>
            </a:r>
            <a:r>
              <a:rPr kumimoji="1" lang="en-US" altLang="ja-JP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a</a:t>
            </a:r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が奇数個」</a:t>
            </a:r>
            <a:endParaRPr kumimoji="1" lang="ja-JP" altLang="en-US" sz="24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951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{“”, “</a:t>
            </a:r>
            <a:r>
              <a:rPr kumimoji="1" lang="en-US" altLang="ja-JP" dirty="0" err="1" smtClean="0"/>
              <a:t>aa</a:t>
            </a:r>
            <a:r>
              <a:rPr kumimoji="1" lang="en-US" altLang="ja-JP" dirty="0" smtClean="0"/>
              <a:t>”, “</a:t>
            </a:r>
            <a:r>
              <a:rPr kumimoji="1" lang="en-US" altLang="ja-JP" dirty="0" err="1" smtClean="0"/>
              <a:t>ab</a:t>
            </a:r>
            <a:r>
              <a:rPr kumimoji="1" lang="en-US" altLang="ja-JP" dirty="0" smtClean="0"/>
              <a:t>”, “b”, “</a:t>
            </a:r>
            <a:r>
              <a:rPr kumimoji="1" lang="en-US" altLang="ja-JP" dirty="0" err="1" smtClean="0"/>
              <a:t>bab</a:t>
            </a:r>
            <a:r>
              <a:rPr kumimoji="1" lang="en-US" altLang="ja-JP" dirty="0" smtClean="0"/>
              <a:t>”, ...}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1403648" y="4337595"/>
            <a:ext cx="648072" cy="64807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3600" u="sng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kumimoji="1" lang="en-US" altLang="ja-JP" sz="36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曲線コネクタ 6"/>
          <p:cNvCxnSpPr>
            <a:stCxn id="4" idx="7"/>
            <a:endCxn id="25" idx="2"/>
          </p:cNvCxnSpPr>
          <p:nvPr/>
        </p:nvCxnSpPr>
        <p:spPr>
          <a:xfrm rot="5400000" flipH="1" flipV="1">
            <a:off x="2158639" y="3082598"/>
            <a:ext cx="1148079" cy="1551732"/>
          </a:xfrm>
          <a:prstGeom prst="curvedConnector2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2018110" y="3116632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852201" y="5590981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cxnSp>
        <p:nvCxnSpPr>
          <p:cNvPr id="11" name="曲線コネクタ 10"/>
          <p:cNvCxnSpPr>
            <a:stCxn id="4" idx="5"/>
            <a:endCxn id="52" idx="3"/>
          </p:cNvCxnSpPr>
          <p:nvPr/>
        </p:nvCxnSpPr>
        <p:spPr>
          <a:xfrm rot="16200000" flipH="1">
            <a:off x="2629973" y="4217598"/>
            <a:ext cx="94908" cy="1441230"/>
          </a:xfrm>
          <a:prstGeom prst="curvedConnector3">
            <a:avLst>
              <a:gd name="adj1" fmla="val 440865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曲線コネクタ 15"/>
          <p:cNvCxnSpPr>
            <a:stCxn id="25" idx="7"/>
            <a:endCxn id="24" idx="1"/>
          </p:cNvCxnSpPr>
          <p:nvPr/>
        </p:nvCxnSpPr>
        <p:spPr>
          <a:xfrm rot="5400000" flipH="1" flipV="1">
            <a:off x="4778634" y="2302926"/>
            <a:ext cx="35444" cy="1469296"/>
          </a:xfrm>
          <a:prstGeom prst="curvedConnector3">
            <a:avLst>
              <a:gd name="adj1" fmla="val 101273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2267744" y="5302949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cxnSp>
        <p:nvCxnSpPr>
          <p:cNvPr id="22" name="曲線コネクタ 21"/>
          <p:cNvCxnSpPr>
            <a:stCxn id="28" idx="5"/>
            <a:endCxn id="28" idx="7"/>
          </p:cNvCxnSpPr>
          <p:nvPr/>
        </p:nvCxnSpPr>
        <p:spPr>
          <a:xfrm rot="5400000" flipH="1">
            <a:off x="4907778" y="5120145"/>
            <a:ext cx="458256" cy="12700"/>
          </a:xfrm>
          <a:prstGeom prst="curvedConnector5">
            <a:avLst>
              <a:gd name="adj1" fmla="val -49885"/>
              <a:gd name="adj2" fmla="val -6072409"/>
              <a:gd name="adj3" fmla="val 149885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5989260" y="3691264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24" name="円/楕円 23"/>
          <p:cNvSpPr/>
          <p:nvPr/>
        </p:nvSpPr>
        <p:spPr>
          <a:xfrm>
            <a:off x="5436096" y="2924944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円/楕円 24"/>
          <p:cNvSpPr/>
          <p:nvPr/>
        </p:nvSpPr>
        <p:spPr>
          <a:xfrm>
            <a:off x="3508544" y="2960388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円/楕円 27"/>
          <p:cNvSpPr/>
          <p:nvPr/>
        </p:nvSpPr>
        <p:spPr>
          <a:xfrm>
            <a:off x="4583742" y="4796109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1" name="曲線コネクタ 30"/>
          <p:cNvCxnSpPr>
            <a:stCxn id="28" idx="0"/>
            <a:endCxn id="52" idx="7"/>
          </p:cNvCxnSpPr>
          <p:nvPr/>
        </p:nvCxnSpPr>
        <p:spPr>
          <a:xfrm rot="16200000" flipV="1">
            <a:off x="4247689" y="4136020"/>
            <a:ext cx="268698" cy="1051480"/>
          </a:xfrm>
          <a:prstGeom prst="curvedConnector3">
            <a:avLst>
              <a:gd name="adj1" fmla="val 220398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4529646" y="3286725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cxnSp>
        <p:nvCxnSpPr>
          <p:cNvPr id="37" name="曲線コネクタ 36"/>
          <p:cNvCxnSpPr>
            <a:stCxn id="25" idx="5"/>
            <a:endCxn id="24" idx="3"/>
          </p:cNvCxnSpPr>
          <p:nvPr/>
        </p:nvCxnSpPr>
        <p:spPr>
          <a:xfrm rot="5400000" flipH="1" flipV="1">
            <a:off x="4778634" y="2761182"/>
            <a:ext cx="35444" cy="1469296"/>
          </a:xfrm>
          <a:prstGeom prst="curvedConnector3">
            <a:avLst>
              <a:gd name="adj1" fmla="val -91273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曲線コネクタ 39"/>
          <p:cNvCxnSpPr>
            <a:stCxn id="24" idx="0"/>
            <a:endCxn id="24" idx="6"/>
          </p:cNvCxnSpPr>
          <p:nvPr/>
        </p:nvCxnSpPr>
        <p:spPr>
          <a:xfrm rot="16200000" flipH="1">
            <a:off x="5760132" y="2924944"/>
            <a:ext cx="324036" cy="324036"/>
          </a:xfrm>
          <a:prstGeom prst="curvedConnector4">
            <a:avLst>
              <a:gd name="adj1" fmla="val -70548"/>
              <a:gd name="adj2" fmla="val 170548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曲線コネクタ 42"/>
          <p:cNvCxnSpPr>
            <a:stCxn id="24" idx="5"/>
            <a:endCxn id="24" idx="4"/>
          </p:cNvCxnSpPr>
          <p:nvPr/>
        </p:nvCxnSpPr>
        <p:spPr>
          <a:xfrm rot="5400000">
            <a:off x="5827242" y="3410998"/>
            <a:ext cx="94908" cy="229128"/>
          </a:xfrm>
          <a:prstGeom prst="curvedConnector3">
            <a:avLst>
              <a:gd name="adj1" fmla="val 76153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3951206" y="2276872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6300192" y="2780928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cxnSp>
        <p:nvCxnSpPr>
          <p:cNvPr id="49" name="曲線コネクタ 48"/>
          <p:cNvCxnSpPr>
            <a:stCxn id="52" idx="4"/>
            <a:endCxn id="28" idx="4"/>
          </p:cNvCxnSpPr>
          <p:nvPr/>
        </p:nvCxnSpPr>
        <p:spPr>
          <a:xfrm rot="16200000" flipH="1">
            <a:off x="4085671" y="4622074"/>
            <a:ext cx="363606" cy="1280608"/>
          </a:xfrm>
          <a:prstGeom prst="curvedConnector3">
            <a:avLst>
              <a:gd name="adj1" fmla="val 16287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円/楕円 51"/>
          <p:cNvSpPr/>
          <p:nvPr/>
        </p:nvSpPr>
        <p:spPr>
          <a:xfrm>
            <a:off x="3303134" y="4432503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5940152" y="4797152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4139952" y="4149080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cxnSp>
        <p:nvCxnSpPr>
          <p:cNvPr id="66" name="曲線コネクタ 65"/>
          <p:cNvCxnSpPr>
            <a:stCxn id="52" idx="0"/>
            <a:endCxn id="52" idx="2"/>
          </p:cNvCxnSpPr>
          <p:nvPr/>
        </p:nvCxnSpPr>
        <p:spPr>
          <a:xfrm rot="16200000" flipH="1" flipV="1">
            <a:off x="3303134" y="4432503"/>
            <a:ext cx="324036" cy="324036"/>
          </a:xfrm>
          <a:prstGeom prst="curvedConnector4">
            <a:avLst>
              <a:gd name="adj1" fmla="val -70548"/>
              <a:gd name="adj2" fmla="val 170548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テキスト ボックス 68"/>
          <p:cNvSpPr txBox="1"/>
          <p:nvPr/>
        </p:nvSpPr>
        <p:spPr>
          <a:xfrm>
            <a:off x="2771800" y="3861048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427984" y="6126395"/>
            <a:ext cx="4968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</a:t>
            </a:r>
            <a:r>
              <a:rPr kumimoji="1" lang="en-US" altLang="ja-JP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a</a:t>
            </a:r>
            <a:r>
              <a:rPr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で始まって長さ</a:t>
            </a:r>
            <a:r>
              <a:rPr kumimoji="1" lang="en-US" altLang="ja-JP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</a:t>
            </a:r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以上、</a:t>
            </a:r>
            <a:endParaRPr kumimoji="1" lang="en-US" altLang="ja-JP" sz="2400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または</a:t>
            </a:r>
            <a:r>
              <a:rPr lang="en-US" altLang="ja-JP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b</a:t>
            </a:r>
            <a:r>
              <a:rPr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で始まって</a:t>
            </a:r>
            <a:r>
              <a:rPr lang="en-US" altLang="ja-JP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b</a:t>
            </a:r>
            <a:r>
              <a:rPr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で終わる</a:t>
            </a:r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」</a:t>
            </a:r>
            <a:endParaRPr kumimoji="1" lang="ja-JP" altLang="en-US" sz="24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402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179512" y="2029662"/>
            <a:ext cx="4144424" cy="3055522"/>
          </a:xfrm>
        </p:spPr>
        <p:txBody>
          <a:bodyPr>
            <a:normAutofit/>
          </a:bodyPr>
          <a:lstStyle/>
          <a:p>
            <a:r>
              <a:rPr lang="ja-JP" altLang="en-US" sz="2800" dirty="0" smtClean="0"/>
              <a:t>辺に文字が書いてある</a:t>
            </a:r>
            <a:endParaRPr lang="en-US" altLang="ja-JP" sz="2800" dirty="0" smtClean="0"/>
          </a:p>
          <a:p>
            <a:r>
              <a:rPr lang="ja-JP" altLang="en-US" sz="2800" dirty="0" smtClean="0"/>
              <a:t>各頂点には </a:t>
            </a:r>
            <a:endParaRPr lang="en-US" altLang="ja-JP" sz="2800" dirty="0" smtClean="0"/>
          </a:p>
          <a:p>
            <a:pPr lvl="1"/>
            <a:r>
              <a:rPr lang="en-US" altLang="ja-JP" sz="2600" dirty="0" smtClean="0"/>
              <a:t>S</a:t>
            </a:r>
            <a:r>
              <a:rPr lang="ja-JP" altLang="en-US" sz="2600" dirty="0"/>
              <a:t> </a:t>
            </a:r>
            <a:r>
              <a:rPr lang="ja-JP" altLang="en-US" sz="2600" dirty="0" smtClean="0"/>
              <a:t>という印</a:t>
            </a:r>
            <a:endParaRPr lang="en-US" altLang="ja-JP" sz="2600" dirty="0" smtClean="0"/>
          </a:p>
          <a:p>
            <a:pPr lvl="1"/>
            <a:r>
              <a:rPr lang="en-US" altLang="ja-JP" sz="2600" dirty="0" smtClean="0"/>
              <a:t>G </a:t>
            </a:r>
            <a:r>
              <a:rPr lang="ja-JP" altLang="en-US" sz="2600" dirty="0" smtClean="0"/>
              <a:t>という印</a:t>
            </a:r>
            <a:endParaRPr lang="en-US" altLang="ja-JP" sz="2600" dirty="0" smtClean="0"/>
          </a:p>
          <a:p>
            <a:pPr lvl="1"/>
            <a:r>
              <a:rPr kumimoji="1" lang="en-US" altLang="ja-JP" sz="2600" dirty="0" smtClean="0"/>
              <a:t>S </a:t>
            </a:r>
            <a:r>
              <a:rPr kumimoji="1" lang="ja-JP" altLang="en-US" sz="2600" dirty="0" smtClean="0"/>
              <a:t>と </a:t>
            </a:r>
            <a:r>
              <a:rPr kumimoji="1" lang="en-US" altLang="ja-JP" sz="2600" dirty="0" smtClean="0"/>
              <a:t>G </a:t>
            </a:r>
            <a:r>
              <a:rPr kumimoji="1" lang="ja-JP" altLang="en-US" sz="2600" dirty="0" smtClean="0"/>
              <a:t>両方</a:t>
            </a:r>
            <a:endParaRPr kumimoji="1" lang="en-US" altLang="ja-JP" sz="2600" dirty="0" smtClean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が付いているかも</a:t>
            </a:r>
            <a:endParaRPr kumimoji="1" lang="ja-JP" altLang="en-US" sz="30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グラフ</a:t>
            </a:r>
            <a:r>
              <a:rPr lang="ja-JP" altLang="en-US" dirty="0" smtClean="0"/>
              <a:t>で表す文字列集合</a:t>
            </a:r>
            <a:endParaRPr kumimoji="1" lang="ja-JP" altLang="en-US" dirty="0"/>
          </a:p>
        </p:txBody>
      </p:sp>
      <p:grpSp>
        <p:nvGrpSpPr>
          <p:cNvPr id="29" name="グループ化 28"/>
          <p:cNvGrpSpPr/>
          <p:nvPr/>
        </p:nvGrpSpPr>
        <p:grpSpPr>
          <a:xfrm>
            <a:off x="3521534" y="2492896"/>
            <a:ext cx="5298938" cy="3960440"/>
            <a:chOff x="3521534" y="2492896"/>
            <a:chExt cx="5298938" cy="3960440"/>
          </a:xfrm>
        </p:grpSpPr>
        <p:sp>
          <p:nvSpPr>
            <p:cNvPr id="4" name="円/楕円 3"/>
            <p:cNvSpPr/>
            <p:nvPr/>
          </p:nvSpPr>
          <p:spPr>
            <a:xfrm>
              <a:off x="3521534" y="4553619"/>
              <a:ext cx="648072" cy="648072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kumimoji="1" lang="en-US" altLang="ja-JP" sz="3600" u="sng" dirty="0" smtClean="0">
                  <a:solidFill>
                    <a:schemeClr val="accent4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</a:t>
              </a:r>
              <a:r>
                <a:rPr kumimoji="1" lang="en-US" altLang="ja-JP" sz="3600" dirty="0" smtClean="0">
                  <a:solidFill>
                    <a:schemeClr val="accent4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</a:t>
              </a:r>
              <a:endParaRPr kumimoji="1" lang="ja-JP" altLang="en-US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5" name="曲線コネクタ 4"/>
            <p:cNvCxnSpPr>
              <a:stCxn id="4" idx="7"/>
              <a:endCxn id="14" idx="2"/>
            </p:cNvCxnSpPr>
            <p:nvPr/>
          </p:nvCxnSpPr>
          <p:spPr>
            <a:xfrm rot="5400000" flipH="1" flipV="1">
              <a:off x="4276525" y="3298622"/>
              <a:ext cx="1148079" cy="1551732"/>
            </a:xfrm>
            <a:prstGeom prst="curvedConnector2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テキスト ボックス 5"/>
            <p:cNvSpPr txBox="1"/>
            <p:nvPr/>
          </p:nvSpPr>
          <p:spPr>
            <a:xfrm>
              <a:off x="4135996" y="3332656"/>
              <a:ext cx="40239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600" dirty="0" smtClean="0"/>
                <a:t>a</a:t>
              </a:r>
              <a:endParaRPr kumimoji="1" lang="ja-JP" altLang="en-US" sz="3600" dirty="0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5970087" y="5807005"/>
              <a:ext cx="40239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600" dirty="0" smtClean="0"/>
                <a:t>a</a:t>
              </a:r>
              <a:endParaRPr kumimoji="1" lang="ja-JP" altLang="en-US" sz="3600" dirty="0"/>
            </a:p>
          </p:txBody>
        </p:sp>
        <p:cxnSp>
          <p:nvCxnSpPr>
            <p:cNvPr id="8" name="曲線コネクタ 7"/>
            <p:cNvCxnSpPr>
              <a:stCxn id="4" idx="5"/>
              <a:endCxn id="24" idx="3"/>
            </p:cNvCxnSpPr>
            <p:nvPr/>
          </p:nvCxnSpPr>
          <p:spPr>
            <a:xfrm rot="16200000" flipH="1">
              <a:off x="4747859" y="4433622"/>
              <a:ext cx="94908" cy="1441230"/>
            </a:xfrm>
            <a:prstGeom prst="curvedConnector3">
              <a:avLst>
                <a:gd name="adj1" fmla="val 440865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曲線コネクタ 8"/>
            <p:cNvCxnSpPr>
              <a:stCxn id="14" idx="7"/>
              <a:endCxn id="13" idx="1"/>
            </p:cNvCxnSpPr>
            <p:nvPr/>
          </p:nvCxnSpPr>
          <p:spPr>
            <a:xfrm rot="5400000" flipH="1" flipV="1">
              <a:off x="6896520" y="2518950"/>
              <a:ext cx="35444" cy="1469296"/>
            </a:xfrm>
            <a:prstGeom prst="curvedConnector3">
              <a:avLst>
                <a:gd name="adj1" fmla="val 1012730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テキスト ボックス 9"/>
            <p:cNvSpPr txBox="1"/>
            <p:nvPr/>
          </p:nvSpPr>
          <p:spPr>
            <a:xfrm>
              <a:off x="4385630" y="5518973"/>
              <a:ext cx="40239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600" dirty="0" smtClean="0"/>
                <a:t>b</a:t>
              </a:r>
              <a:endParaRPr kumimoji="1" lang="ja-JP" altLang="en-US" sz="3600" dirty="0"/>
            </a:p>
          </p:txBody>
        </p:sp>
        <p:cxnSp>
          <p:nvCxnSpPr>
            <p:cNvPr id="11" name="曲線コネクタ 10"/>
            <p:cNvCxnSpPr>
              <a:stCxn id="15" idx="5"/>
              <a:endCxn id="15" idx="7"/>
            </p:cNvCxnSpPr>
            <p:nvPr/>
          </p:nvCxnSpPr>
          <p:spPr>
            <a:xfrm rot="5400000" flipH="1">
              <a:off x="7025664" y="5336169"/>
              <a:ext cx="458256" cy="12700"/>
            </a:xfrm>
            <a:prstGeom prst="curvedConnector5">
              <a:avLst>
                <a:gd name="adj1" fmla="val -49885"/>
                <a:gd name="adj2" fmla="val -6072409"/>
                <a:gd name="adj3" fmla="val 149885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テキスト ボックス 11"/>
            <p:cNvSpPr txBox="1"/>
            <p:nvPr/>
          </p:nvSpPr>
          <p:spPr>
            <a:xfrm>
              <a:off x="8107146" y="3907288"/>
              <a:ext cx="40239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600" dirty="0" smtClean="0"/>
                <a:t>b</a:t>
              </a:r>
              <a:endParaRPr kumimoji="1" lang="ja-JP" altLang="en-US" sz="3600" dirty="0"/>
            </a:p>
          </p:txBody>
        </p:sp>
        <p:sp>
          <p:nvSpPr>
            <p:cNvPr id="13" name="円/楕円 12"/>
            <p:cNvSpPr/>
            <p:nvPr/>
          </p:nvSpPr>
          <p:spPr>
            <a:xfrm>
              <a:off x="7553982" y="3140968"/>
              <a:ext cx="648072" cy="648072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>
                  <a:solidFill>
                    <a:schemeClr val="accent5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</a:t>
              </a:r>
              <a:endParaRPr kumimoji="1" lang="ja-JP" altLang="en-US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5626430" y="3176412"/>
              <a:ext cx="648072" cy="648072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円/楕円 14"/>
            <p:cNvSpPr/>
            <p:nvPr/>
          </p:nvSpPr>
          <p:spPr>
            <a:xfrm>
              <a:off x="6701628" y="5012133"/>
              <a:ext cx="648072" cy="648072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6" name="曲線コネクタ 15"/>
            <p:cNvCxnSpPr>
              <a:stCxn id="15" idx="0"/>
              <a:endCxn id="24" idx="7"/>
            </p:cNvCxnSpPr>
            <p:nvPr/>
          </p:nvCxnSpPr>
          <p:spPr>
            <a:xfrm rot="16200000" flipV="1">
              <a:off x="6365575" y="4352044"/>
              <a:ext cx="268698" cy="1051480"/>
            </a:xfrm>
            <a:prstGeom prst="curvedConnector3">
              <a:avLst>
                <a:gd name="adj1" fmla="val 220398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テキスト ボックス 16"/>
            <p:cNvSpPr txBox="1"/>
            <p:nvPr/>
          </p:nvSpPr>
          <p:spPr>
            <a:xfrm>
              <a:off x="6647532" y="3502749"/>
              <a:ext cx="40239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600" dirty="0" smtClean="0"/>
                <a:t>b</a:t>
              </a:r>
              <a:endParaRPr kumimoji="1" lang="ja-JP" altLang="en-US" sz="3600" dirty="0"/>
            </a:p>
          </p:txBody>
        </p:sp>
        <p:cxnSp>
          <p:nvCxnSpPr>
            <p:cNvPr id="18" name="曲線コネクタ 17"/>
            <p:cNvCxnSpPr>
              <a:stCxn id="14" idx="5"/>
              <a:endCxn id="13" idx="3"/>
            </p:cNvCxnSpPr>
            <p:nvPr/>
          </p:nvCxnSpPr>
          <p:spPr>
            <a:xfrm rot="5400000" flipH="1" flipV="1">
              <a:off x="6896520" y="2977206"/>
              <a:ext cx="35444" cy="1469296"/>
            </a:xfrm>
            <a:prstGeom prst="curvedConnector3">
              <a:avLst>
                <a:gd name="adj1" fmla="val -912730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曲線コネクタ 18"/>
            <p:cNvCxnSpPr>
              <a:stCxn id="13" idx="0"/>
              <a:endCxn id="13" idx="6"/>
            </p:cNvCxnSpPr>
            <p:nvPr/>
          </p:nvCxnSpPr>
          <p:spPr>
            <a:xfrm rot="16200000" flipH="1">
              <a:off x="7878018" y="3140968"/>
              <a:ext cx="324036" cy="324036"/>
            </a:xfrm>
            <a:prstGeom prst="curvedConnector4">
              <a:avLst>
                <a:gd name="adj1" fmla="val -70548"/>
                <a:gd name="adj2" fmla="val 170548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曲線コネクタ 19"/>
            <p:cNvCxnSpPr>
              <a:stCxn id="13" idx="5"/>
              <a:endCxn id="13" idx="4"/>
            </p:cNvCxnSpPr>
            <p:nvPr/>
          </p:nvCxnSpPr>
          <p:spPr>
            <a:xfrm rot="5400000">
              <a:off x="7945128" y="3627022"/>
              <a:ext cx="94908" cy="229128"/>
            </a:xfrm>
            <a:prstGeom prst="curvedConnector3">
              <a:avLst>
                <a:gd name="adj1" fmla="val 761530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テキスト ボックス 20"/>
            <p:cNvSpPr txBox="1"/>
            <p:nvPr/>
          </p:nvSpPr>
          <p:spPr>
            <a:xfrm>
              <a:off x="6069092" y="2492896"/>
              <a:ext cx="40239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600" dirty="0" smtClean="0"/>
                <a:t>a</a:t>
              </a:r>
              <a:endParaRPr kumimoji="1" lang="ja-JP" altLang="en-US" sz="3600" dirty="0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8418078" y="2996952"/>
              <a:ext cx="40239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600" dirty="0" smtClean="0"/>
                <a:t>a</a:t>
              </a:r>
              <a:endParaRPr kumimoji="1" lang="ja-JP" altLang="en-US" sz="3600" dirty="0"/>
            </a:p>
          </p:txBody>
        </p:sp>
        <p:cxnSp>
          <p:nvCxnSpPr>
            <p:cNvPr id="23" name="曲線コネクタ 22"/>
            <p:cNvCxnSpPr>
              <a:stCxn id="24" idx="4"/>
              <a:endCxn id="15" idx="4"/>
            </p:cNvCxnSpPr>
            <p:nvPr/>
          </p:nvCxnSpPr>
          <p:spPr>
            <a:xfrm rot="16200000" flipH="1">
              <a:off x="6203557" y="4838098"/>
              <a:ext cx="363606" cy="1280608"/>
            </a:xfrm>
            <a:prstGeom prst="curvedConnector3">
              <a:avLst>
                <a:gd name="adj1" fmla="val 162870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円/楕円 23"/>
            <p:cNvSpPr/>
            <p:nvPr/>
          </p:nvSpPr>
          <p:spPr>
            <a:xfrm>
              <a:off x="5421020" y="4648527"/>
              <a:ext cx="648072" cy="648072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>
                  <a:solidFill>
                    <a:schemeClr val="accent5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</a:t>
              </a:r>
              <a:endParaRPr kumimoji="1" lang="ja-JP" altLang="en-US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8058038" y="5013176"/>
              <a:ext cx="40239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600" dirty="0" smtClean="0"/>
                <a:t>a</a:t>
              </a:r>
              <a:endParaRPr kumimoji="1" lang="ja-JP" altLang="en-US" sz="3600" dirty="0"/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6257838" y="4365104"/>
              <a:ext cx="40239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600" dirty="0" smtClean="0"/>
                <a:t>b</a:t>
              </a:r>
              <a:endParaRPr kumimoji="1" lang="ja-JP" altLang="en-US" sz="3600" dirty="0"/>
            </a:p>
          </p:txBody>
        </p:sp>
        <p:cxnSp>
          <p:nvCxnSpPr>
            <p:cNvPr id="27" name="曲線コネクタ 26"/>
            <p:cNvCxnSpPr>
              <a:stCxn id="24" idx="0"/>
              <a:endCxn id="24" idx="2"/>
            </p:cNvCxnSpPr>
            <p:nvPr/>
          </p:nvCxnSpPr>
          <p:spPr>
            <a:xfrm rot="16200000" flipH="1" flipV="1">
              <a:off x="5421020" y="4648527"/>
              <a:ext cx="324036" cy="324036"/>
            </a:xfrm>
            <a:prstGeom prst="curvedConnector4">
              <a:avLst>
                <a:gd name="adj1" fmla="val -70548"/>
                <a:gd name="adj2" fmla="val 170548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テキスト ボックス 27"/>
            <p:cNvSpPr txBox="1"/>
            <p:nvPr/>
          </p:nvSpPr>
          <p:spPr>
            <a:xfrm>
              <a:off x="4889686" y="4077072"/>
              <a:ext cx="40239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600" dirty="0" smtClean="0"/>
                <a:t>b</a:t>
              </a:r>
              <a:endParaRPr kumimoji="1" lang="ja-JP" altLang="en-US" sz="3600" dirty="0"/>
            </a:p>
          </p:txBody>
        </p:sp>
      </p:grpSp>
      <p:sp>
        <p:nvSpPr>
          <p:cNvPr id="30" name="テキスト ボックス 29"/>
          <p:cNvSpPr txBox="1"/>
          <p:nvPr/>
        </p:nvSpPr>
        <p:spPr>
          <a:xfrm>
            <a:off x="179512" y="5674022"/>
            <a:ext cx="4576679" cy="92333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こういうグラフを、</a:t>
            </a:r>
            <a:endParaRPr kumimoji="1" lang="en-US" altLang="ja-JP" dirty="0" smtClean="0"/>
          </a:p>
          <a:p>
            <a:r>
              <a:rPr kumimoji="1" lang="ja-JP" altLang="en-US" dirty="0" smtClean="0"/>
              <a:t>「</a:t>
            </a:r>
            <a:r>
              <a:rPr kumimoji="1" lang="en-US" altLang="ja-JP" dirty="0" smtClean="0"/>
              <a:t>S</a:t>
            </a:r>
            <a:r>
              <a:rPr kumimoji="1" lang="ja-JP" altLang="en-US" dirty="0" smtClean="0"/>
              <a:t>から</a:t>
            </a:r>
            <a:r>
              <a:rPr lang="en-US" altLang="ja-JP" dirty="0" smtClean="0"/>
              <a:t>G</a:t>
            </a:r>
            <a:r>
              <a:rPr lang="ja-JP" altLang="en-US" dirty="0" err="1" smtClean="0"/>
              <a:t>までの</a:t>
            </a:r>
            <a:r>
              <a:rPr lang="ja-JP" altLang="en-US" dirty="0" smtClean="0"/>
              <a:t>経路になってる文字列すべて」</a:t>
            </a:r>
            <a:endParaRPr lang="en-US" altLang="ja-JP" dirty="0" smtClean="0"/>
          </a:p>
          <a:p>
            <a:r>
              <a:rPr kumimoji="1" lang="ja-JP" altLang="en-US" dirty="0"/>
              <a:t>と</a:t>
            </a:r>
            <a:r>
              <a:rPr kumimoji="1" lang="ja-JP" altLang="en-US" dirty="0" smtClean="0"/>
              <a:t>いう集合を表していると考えます。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0533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有限集合は全部書ける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root </a:t>
            </a:r>
            <a:r>
              <a:rPr lang="ja-JP" altLang="en-US" dirty="0" smtClean="0"/>
              <a:t>が        </a:t>
            </a:r>
            <a:r>
              <a:rPr lang="en-US" altLang="ja-JP" dirty="0" smtClean="0"/>
              <a:t> 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leaf </a:t>
            </a:r>
            <a:r>
              <a:rPr lang="ja-JP" altLang="en-US" dirty="0" smtClean="0"/>
              <a:t>が </a:t>
            </a:r>
            <a:r>
              <a:rPr lang="en-US" altLang="ja-JP" dirty="0"/>
              <a:t> </a:t>
            </a:r>
            <a:r>
              <a:rPr lang="en-US" altLang="ja-JP" dirty="0" smtClean="0"/>
              <a:t>       </a:t>
            </a:r>
            <a:r>
              <a:rPr lang="ja-JP" altLang="en-US" dirty="0" smtClean="0"/>
              <a:t>の </a:t>
            </a:r>
            <a:r>
              <a:rPr lang="en-US" altLang="ja-JP" dirty="0" smtClean="0"/>
              <a:t>tree </a:t>
            </a:r>
            <a:r>
              <a:rPr lang="ja-JP" altLang="en-US" dirty="0" smtClean="0"/>
              <a:t>で表現する</a:t>
            </a:r>
            <a:endParaRPr lang="en-US" altLang="ja-JP" dirty="0" smtClean="0"/>
          </a:p>
          <a:p>
            <a:r>
              <a:rPr lang="ja-JP" altLang="en-US" dirty="0" smtClean="0"/>
              <a:t>「特定の文字列を部分に含む文字列ぜんぶ」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KMP</a:t>
            </a:r>
            <a:r>
              <a:rPr kumimoji="1" lang="ja-JP" altLang="en-US" dirty="0" smtClean="0"/>
              <a:t>法、 </a:t>
            </a:r>
            <a:r>
              <a:rPr kumimoji="1" lang="en-US" altLang="ja-JP" dirty="0" err="1" smtClean="0"/>
              <a:t>Aho-Corasick</a:t>
            </a:r>
            <a:r>
              <a:rPr kumimoji="1" lang="ja-JP" altLang="en-US" dirty="0" smtClean="0"/>
              <a:t>法</a:t>
            </a:r>
            <a:endParaRPr kumimoji="1" lang="en-US" altLang="ja-JP" dirty="0" smtClean="0"/>
          </a:p>
          <a:p>
            <a:r>
              <a:rPr lang="ja-JP" altLang="en-US" dirty="0" smtClean="0"/>
              <a:t>「</a:t>
            </a:r>
            <a:r>
              <a:rPr lang="en-US" altLang="ja-JP" dirty="0" smtClean="0"/>
              <a:t>a</a:t>
            </a:r>
            <a:r>
              <a:rPr lang="ja-JP" altLang="en-US" dirty="0" smtClean="0"/>
              <a:t>と</a:t>
            </a:r>
            <a:r>
              <a:rPr lang="en-US" altLang="ja-JP" dirty="0" smtClean="0"/>
              <a:t>b</a:t>
            </a:r>
            <a:r>
              <a:rPr lang="ja-JP" altLang="en-US" dirty="0" smtClean="0"/>
              <a:t>が交互に繰り返し出てくる文字列」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ループっぽいものはグラフでサイクルを作ると書ける</a:t>
            </a:r>
            <a:endParaRPr lang="en-US" altLang="ja-JP" dirty="0" smtClean="0"/>
          </a:p>
          <a:p>
            <a:r>
              <a:rPr kumimoji="1" lang="ja-JP" altLang="en-US" dirty="0" smtClean="0">
                <a:solidFill>
                  <a:schemeClr val="accent1">
                    <a:lumMod val="50000"/>
                  </a:schemeClr>
                </a:solidFill>
              </a:rPr>
              <a:t>書けない</a:t>
            </a:r>
            <a:r>
              <a:rPr lang="ja-JP" altLang="en-US" dirty="0">
                <a:solidFill>
                  <a:schemeClr val="accent1">
                    <a:lumMod val="50000"/>
                  </a:schemeClr>
                </a:solidFill>
              </a:rPr>
              <a:t>もの</a:t>
            </a:r>
            <a:r>
              <a:rPr lang="ja-JP" altLang="en-US" dirty="0" smtClean="0">
                <a:solidFill>
                  <a:schemeClr val="accent1">
                    <a:lumMod val="50000"/>
                  </a:schemeClr>
                </a:solidFill>
              </a:rPr>
              <a:t>もあります。</a:t>
            </a:r>
            <a:endParaRPr lang="en-US" altLang="ja-JP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kumimoji="1" lang="ja-JP" altLang="en-US" dirty="0" smtClean="0"/>
              <a:t>「回文」 「括弧の対応が取れてる文字列」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こんな集合が表せる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2410019" y="3068960"/>
            <a:ext cx="433789" cy="433789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200" u="sng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endParaRPr kumimoji="1" lang="ja-JP" altLang="en-US" sz="1600" u="sng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3925669" y="3068960"/>
            <a:ext cx="430307" cy="43030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kumimoji="1" lang="ja-JP" altLang="en-US" sz="1600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3318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en-US" altLang="ja-JP" dirty="0" smtClean="0"/>
              <a:t>2</a:t>
            </a:r>
            <a:r>
              <a:rPr kumimoji="1" lang="ja-JP" altLang="en-US" dirty="0" err="1" smtClean="0"/>
              <a:t>つの</a:t>
            </a:r>
            <a:r>
              <a:rPr kumimoji="1" lang="ja-JP" altLang="en-US" dirty="0" smtClean="0"/>
              <a:t>流儀</a:t>
            </a:r>
            <a:r>
              <a:rPr kumimoji="1" lang="en-US" altLang="ja-JP" dirty="0" smtClean="0"/>
              <a:t>: DFA </a:t>
            </a:r>
            <a:r>
              <a:rPr kumimoji="1" lang="ja-JP" altLang="en-US" dirty="0" smtClean="0"/>
              <a:t>と </a:t>
            </a:r>
            <a:r>
              <a:rPr kumimoji="1" lang="en-US" altLang="ja-JP" dirty="0" smtClean="0"/>
              <a:t>NFA</a:t>
            </a:r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676656" y="2789238"/>
            <a:ext cx="3822192" cy="639762"/>
          </a:xfrm>
        </p:spPr>
        <p:txBody>
          <a:bodyPr>
            <a:noAutofit/>
          </a:bodyPr>
          <a:lstStyle/>
          <a:p>
            <a:r>
              <a:rPr kumimoji="1" lang="en-US" altLang="ja-JP" sz="3600" b="1" dirty="0" smtClean="0"/>
              <a:t>D</a:t>
            </a:r>
            <a:r>
              <a:rPr kumimoji="1" lang="en-US" altLang="ja-JP" sz="3600" dirty="0" smtClean="0"/>
              <a:t>eterministic</a:t>
            </a:r>
            <a:br>
              <a:rPr kumimoji="1" lang="en-US" altLang="ja-JP" sz="3600" dirty="0" smtClean="0"/>
            </a:br>
            <a:r>
              <a:rPr kumimoji="1" lang="en-US" altLang="ja-JP" sz="3600" dirty="0" smtClean="0"/>
              <a:t> </a:t>
            </a:r>
            <a:r>
              <a:rPr kumimoji="1" lang="en-US" altLang="ja-JP" sz="3600" b="1" dirty="0" smtClean="0"/>
              <a:t>F</a:t>
            </a:r>
            <a:r>
              <a:rPr kumimoji="1" lang="en-US" altLang="ja-JP" sz="3600" dirty="0" smtClean="0"/>
              <a:t>inite </a:t>
            </a:r>
            <a:r>
              <a:rPr kumimoji="1" lang="en-US" altLang="ja-JP" sz="3600" b="1" dirty="0" smtClean="0"/>
              <a:t>A</a:t>
            </a:r>
            <a:r>
              <a:rPr kumimoji="1" lang="en-US" altLang="ja-JP" sz="3600" dirty="0" smtClean="0"/>
              <a:t>utomaton</a:t>
            </a:r>
            <a:endParaRPr kumimoji="1" lang="ja-JP" altLang="en-US" sz="3600" dirty="0"/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sz="half" idx="2"/>
          </p:nvPr>
        </p:nvSpPr>
        <p:spPr>
          <a:xfrm>
            <a:off x="677332" y="3645024"/>
            <a:ext cx="3820055" cy="1080120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S </a:t>
            </a:r>
            <a:r>
              <a:rPr kumimoji="1" lang="ja-JP" altLang="en-US" dirty="0" smtClean="0"/>
              <a:t>が </a:t>
            </a:r>
            <a:r>
              <a:rPr kumimoji="1" lang="en-US" altLang="ja-JP" dirty="0" smtClean="0"/>
              <a:t>1 </a:t>
            </a:r>
            <a:r>
              <a:rPr kumimoji="1" lang="ja-JP" altLang="en-US" dirty="0" smtClean="0"/>
              <a:t>つ</a:t>
            </a:r>
            <a:endParaRPr kumimoji="1" lang="en-US" altLang="ja-JP" dirty="0" smtClean="0"/>
          </a:p>
          <a:p>
            <a:r>
              <a:rPr lang="ja-JP" altLang="en-US" dirty="0"/>
              <a:t>一つ</a:t>
            </a:r>
            <a:r>
              <a:rPr lang="ja-JP" altLang="en-US" dirty="0" smtClean="0"/>
              <a:t>の頂点から出る、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同じ文字の辺は１本以下</a:t>
            </a:r>
            <a:endParaRPr kumimoji="1" lang="ja-JP" altLang="en-US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3"/>
          </p:nvPr>
        </p:nvSpPr>
        <p:spPr>
          <a:xfrm>
            <a:off x="4648200" y="2789237"/>
            <a:ext cx="3822192" cy="639762"/>
          </a:xfrm>
        </p:spPr>
        <p:txBody>
          <a:bodyPr>
            <a:noAutofit/>
          </a:bodyPr>
          <a:lstStyle/>
          <a:p>
            <a:r>
              <a:rPr kumimoji="1" lang="en-US" altLang="ja-JP" sz="3600" b="1" dirty="0" smtClean="0"/>
              <a:t>N</a:t>
            </a:r>
            <a:r>
              <a:rPr kumimoji="1" lang="en-US" altLang="ja-JP" sz="3600" dirty="0" smtClean="0"/>
              <a:t>ondeterministic</a:t>
            </a:r>
            <a:br>
              <a:rPr kumimoji="1" lang="en-US" altLang="ja-JP" sz="3600" dirty="0" smtClean="0"/>
            </a:br>
            <a:r>
              <a:rPr kumimoji="1" lang="en-US" altLang="ja-JP" sz="3600" dirty="0" smtClean="0"/>
              <a:t> </a:t>
            </a:r>
            <a:r>
              <a:rPr kumimoji="1" lang="en-US" altLang="ja-JP" sz="3600" b="1" dirty="0" smtClean="0"/>
              <a:t>F</a:t>
            </a:r>
            <a:r>
              <a:rPr kumimoji="1" lang="en-US" altLang="ja-JP" sz="3600" dirty="0" smtClean="0"/>
              <a:t>inite </a:t>
            </a:r>
            <a:r>
              <a:rPr kumimoji="1" lang="en-US" altLang="ja-JP" sz="3600" b="1" dirty="0" smtClean="0"/>
              <a:t>A</a:t>
            </a:r>
            <a:r>
              <a:rPr kumimoji="1" lang="en-US" altLang="ja-JP" sz="3600" dirty="0" smtClean="0"/>
              <a:t>utomaton</a:t>
            </a:r>
            <a:endParaRPr kumimoji="1" lang="ja-JP" altLang="en-US" sz="3600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sz="quarter" idx="4"/>
          </p:nvPr>
        </p:nvSpPr>
        <p:spPr>
          <a:xfrm>
            <a:off x="4645024" y="3717032"/>
            <a:ext cx="4035815" cy="760740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なんでもあり</a:t>
            </a:r>
            <a:endParaRPr kumimoji="1" lang="en-US" altLang="ja-JP" dirty="0" smtClean="0"/>
          </a:p>
          <a:p>
            <a:r>
              <a:rPr lang="ja-JP" altLang="en-US" dirty="0"/>
              <a:t>文字</a:t>
            </a:r>
            <a:r>
              <a:rPr lang="ja-JP" altLang="en-US" dirty="0" smtClean="0"/>
              <a:t>無し辺も</a:t>
            </a:r>
            <a:r>
              <a:rPr lang="en-US" altLang="ja-JP" dirty="0" smtClean="0"/>
              <a:t>OK</a:t>
            </a:r>
            <a:r>
              <a:rPr lang="ja-JP" altLang="en-US" dirty="0" smtClean="0"/>
              <a:t>とする事も</a:t>
            </a:r>
            <a:endParaRPr kumimoji="1" lang="ja-JP" altLang="en-US" dirty="0"/>
          </a:p>
        </p:txBody>
      </p:sp>
      <p:pic>
        <p:nvPicPr>
          <p:cNvPr id="4" name="Picture 4" descr="C:\Users\kinaba\AppData\Local\Microsoft\Windows\Temporary Internet Files\Content.IE5\MSYJW7YA\MM900163094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04664"/>
            <a:ext cx="2380648" cy="1758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1" name="グループ化 40"/>
          <p:cNvGrpSpPr/>
          <p:nvPr/>
        </p:nvGrpSpPr>
        <p:grpSpPr>
          <a:xfrm>
            <a:off x="5220072" y="4256117"/>
            <a:ext cx="3064949" cy="2341235"/>
            <a:chOff x="5220072" y="4256117"/>
            <a:chExt cx="3064949" cy="2341235"/>
          </a:xfrm>
        </p:grpSpPr>
        <p:sp>
          <p:nvSpPr>
            <p:cNvPr id="9" name="円/楕円 8"/>
            <p:cNvSpPr/>
            <p:nvPr/>
          </p:nvSpPr>
          <p:spPr>
            <a:xfrm>
              <a:off x="5346421" y="5152840"/>
              <a:ext cx="433789" cy="433789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200" u="sng" dirty="0" smtClean="0">
                  <a:solidFill>
                    <a:schemeClr val="accent4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</a:t>
              </a:r>
              <a:endParaRPr kumimoji="1" lang="ja-JP" altLang="en-US" sz="1600" u="sng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円/楕円 9"/>
            <p:cNvSpPr/>
            <p:nvPr/>
          </p:nvSpPr>
          <p:spPr>
            <a:xfrm>
              <a:off x="7854714" y="5085257"/>
              <a:ext cx="430307" cy="430307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>
                  <a:solidFill>
                    <a:schemeClr val="accent5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</a:t>
              </a:r>
              <a:endParaRPr kumimoji="1" lang="ja-JP" altLang="en-US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6350789" y="4792800"/>
              <a:ext cx="453459" cy="453459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円/楕円 11"/>
            <p:cNvSpPr/>
            <p:nvPr/>
          </p:nvSpPr>
          <p:spPr>
            <a:xfrm>
              <a:off x="6198530" y="6163563"/>
              <a:ext cx="433789" cy="433789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200" u="sng" dirty="0" smtClean="0">
                  <a:solidFill>
                    <a:schemeClr val="accent4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</a:t>
              </a:r>
              <a:endParaRPr kumimoji="1" lang="ja-JP" altLang="en-US" sz="1600" u="sng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3" name="曲線コネクタ 12"/>
            <p:cNvCxnSpPr>
              <a:stCxn id="9" idx="0"/>
              <a:endCxn id="11" idx="1"/>
            </p:cNvCxnSpPr>
            <p:nvPr/>
          </p:nvCxnSpPr>
          <p:spPr>
            <a:xfrm rot="5400000" flipH="1" flipV="1">
              <a:off x="5843440" y="4579084"/>
              <a:ext cx="293632" cy="853881"/>
            </a:xfrm>
            <a:prstGeom prst="curvedConnector3">
              <a:avLst>
                <a:gd name="adj1" fmla="val 200469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テキスト ボックス 13"/>
            <p:cNvSpPr txBox="1"/>
            <p:nvPr/>
          </p:nvSpPr>
          <p:spPr>
            <a:xfrm>
              <a:off x="5220072" y="4549780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a</a:t>
              </a:r>
              <a:endParaRPr kumimoji="1" lang="ja-JP" altLang="en-US" sz="2800" dirty="0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7653517" y="4256117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a</a:t>
              </a:r>
              <a:endParaRPr kumimoji="1" lang="ja-JP" altLang="en-US" sz="2800" dirty="0"/>
            </a:p>
          </p:txBody>
        </p:sp>
        <p:cxnSp>
          <p:nvCxnSpPr>
            <p:cNvPr id="18" name="曲線コネクタ 17"/>
            <p:cNvCxnSpPr>
              <a:stCxn id="9" idx="5"/>
              <a:endCxn id="10" idx="3"/>
            </p:cNvCxnSpPr>
            <p:nvPr/>
          </p:nvCxnSpPr>
          <p:spPr>
            <a:xfrm rot="5400000" flipH="1" flipV="1">
              <a:off x="6781929" y="4387301"/>
              <a:ext cx="70555" cy="2201048"/>
            </a:xfrm>
            <a:prstGeom prst="curvedConnector3">
              <a:avLst>
                <a:gd name="adj1" fmla="val -414042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曲線コネクタ 20"/>
            <p:cNvCxnSpPr>
              <a:stCxn id="11" idx="7"/>
              <a:endCxn id="10" idx="1"/>
            </p:cNvCxnSpPr>
            <p:nvPr/>
          </p:nvCxnSpPr>
          <p:spPr>
            <a:xfrm rot="16200000" flipH="1">
              <a:off x="7183252" y="4413796"/>
              <a:ext cx="289066" cy="1179891"/>
            </a:xfrm>
            <a:prstGeom prst="curvedConnector3">
              <a:avLst>
                <a:gd name="adj1" fmla="val -102056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テキスト ボックス 23"/>
            <p:cNvSpPr txBox="1"/>
            <p:nvPr/>
          </p:nvSpPr>
          <p:spPr>
            <a:xfrm>
              <a:off x="7092280" y="5298597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a</a:t>
              </a:r>
              <a:endParaRPr kumimoji="1" lang="ja-JP" altLang="en-US" sz="2800" dirty="0"/>
            </a:p>
          </p:txBody>
        </p:sp>
        <p:cxnSp>
          <p:nvCxnSpPr>
            <p:cNvPr id="25" name="曲線コネクタ 24"/>
            <p:cNvCxnSpPr>
              <a:stCxn id="12" idx="6"/>
              <a:endCxn id="10" idx="5"/>
            </p:cNvCxnSpPr>
            <p:nvPr/>
          </p:nvCxnSpPr>
          <p:spPr>
            <a:xfrm flipV="1">
              <a:off x="6632319" y="5452547"/>
              <a:ext cx="1589685" cy="927911"/>
            </a:xfrm>
            <a:prstGeom prst="curvedConnector2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曲線コネクタ 27"/>
            <p:cNvCxnSpPr>
              <a:stCxn id="12" idx="2"/>
              <a:endCxn id="9" idx="3"/>
            </p:cNvCxnSpPr>
            <p:nvPr/>
          </p:nvCxnSpPr>
          <p:spPr>
            <a:xfrm rot="10800000">
              <a:off x="5409948" y="5523102"/>
              <a:ext cx="788582" cy="857356"/>
            </a:xfrm>
            <a:prstGeom prst="curvedConnector2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テキスト ボックス 30"/>
            <p:cNvSpPr txBox="1"/>
            <p:nvPr/>
          </p:nvSpPr>
          <p:spPr>
            <a:xfrm>
              <a:off x="5220072" y="5915776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b</a:t>
              </a:r>
              <a:endParaRPr kumimoji="1" lang="ja-JP" altLang="en-US" sz="2800" dirty="0"/>
            </a:p>
          </p:txBody>
        </p:sp>
        <p:cxnSp>
          <p:nvCxnSpPr>
            <p:cNvPr id="32" name="曲線コネクタ 31"/>
            <p:cNvCxnSpPr>
              <a:stCxn id="11" idx="4"/>
              <a:endCxn id="12" idx="0"/>
            </p:cNvCxnSpPr>
            <p:nvPr/>
          </p:nvCxnSpPr>
          <p:spPr>
            <a:xfrm rot="5400000">
              <a:off x="6037820" y="5623864"/>
              <a:ext cx="917304" cy="162094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テキスト ボックス 34"/>
            <p:cNvSpPr txBox="1"/>
            <p:nvPr/>
          </p:nvSpPr>
          <p:spPr>
            <a:xfrm>
              <a:off x="6545870" y="5246259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b</a:t>
              </a:r>
              <a:endParaRPr kumimoji="1" lang="ja-JP" altLang="en-US" sz="2800" dirty="0"/>
            </a:p>
          </p:txBody>
        </p:sp>
        <p:cxnSp>
          <p:nvCxnSpPr>
            <p:cNvPr id="36" name="曲線コネクタ 35"/>
            <p:cNvCxnSpPr>
              <a:stCxn id="11" idx="3"/>
              <a:endCxn id="9" idx="6"/>
            </p:cNvCxnSpPr>
            <p:nvPr/>
          </p:nvCxnSpPr>
          <p:spPr>
            <a:xfrm rot="5400000">
              <a:off x="6003762" y="4956300"/>
              <a:ext cx="189884" cy="636987"/>
            </a:xfrm>
            <a:prstGeom prst="curvedConnector2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テキスト ボックス 38"/>
            <p:cNvSpPr txBox="1"/>
            <p:nvPr/>
          </p:nvSpPr>
          <p:spPr>
            <a:xfrm>
              <a:off x="5969806" y="4869160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b</a:t>
              </a:r>
              <a:endParaRPr kumimoji="1" lang="ja-JP" altLang="en-US" sz="2800" dirty="0"/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7452320" y="6155468"/>
              <a:ext cx="4230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“”</a:t>
              </a:r>
              <a:endParaRPr kumimoji="1" lang="ja-JP" altLang="en-US" dirty="0"/>
            </a:p>
          </p:txBody>
        </p:sp>
      </p:grpSp>
      <p:grpSp>
        <p:nvGrpSpPr>
          <p:cNvPr id="92" name="グループ化 91"/>
          <p:cNvGrpSpPr/>
          <p:nvPr/>
        </p:nvGrpSpPr>
        <p:grpSpPr>
          <a:xfrm>
            <a:off x="827584" y="4869160"/>
            <a:ext cx="3888432" cy="1118448"/>
            <a:chOff x="713222" y="4974848"/>
            <a:chExt cx="3888432" cy="1118448"/>
          </a:xfrm>
        </p:grpSpPr>
        <p:cxnSp>
          <p:nvCxnSpPr>
            <p:cNvPr id="69" name="曲線コネクタ 68"/>
            <p:cNvCxnSpPr>
              <a:stCxn id="77" idx="7"/>
              <a:endCxn id="78" idx="1"/>
            </p:cNvCxnSpPr>
            <p:nvPr/>
          </p:nvCxnSpPr>
          <p:spPr>
            <a:xfrm rot="5400000" flipH="1" flipV="1">
              <a:off x="2501168" y="4476472"/>
              <a:ext cx="68093" cy="1810641"/>
            </a:xfrm>
            <a:prstGeom prst="curvedConnector3">
              <a:avLst>
                <a:gd name="adj1" fmla="val 528263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曲線コネクタ 71"/>
            <p:cNvCxnSpPr>
              <a:stCxn id="78" idx="3"/>
              <a:endCxn id="77" idx="5"/>
            </p:cNvCxnSpPr>
            <p:nvPr/>
          </p:nvCxnSpPr>
          <p:spPr>
            <a:xfrm rot="5400000">
              <a:off x="2499938" y="4781975"/>
              <a:ext cx="70555" cy="1810641"/>
            </a:xfrm>
            <a:prstGeom prst="curvedConnector3">
              <a:avLst>
                <a:gd name="adj1" fmla="val 514042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曲線コネクタ 72"/>
            <p:cNvCxnSpPr>
              <a:stCxn id="77" idx="3"/>
              <a:endCxn id="77" idx="1"/>
            </p:cNvCxnSpPr>
            <p:nvPr/>
          </p:nvCxnSpPr>
          <p:spPr>
            <a:xfrm rot="5400000" flipH="1">
              <a:off x="1169791" y="5569206"/>
              <a:ext cx="306735" cy="12700"/>
            </a:xfrm>
            <a:prstGeom prst="curvedConnector5">
              <a:avLst>
                <a:gd name="adj1" fmla="val -74527"/>
                <a:gd name="adj2" fmla="val 4715449"/>
                <a:gd name="adj3" fmla="val 174527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曲線コネクタ 74"/>
            <p:cNvCxnSpPr>
              <a:stCxn id="78" idx="5"/>
              <a:endCxn id="78" idx="7"/>
            </p:cNvCxnSpPr>
            <p:nvPr/>
          </p:nvCxnSpPr>
          <p:spPr>
            <a:xfrm rot="5400000" flipH="1">
              <a:off x="3592671" y="5499882"/>
              <a:ext cx="304273" cy="12700"/>
            </a:xfrm>
            <a:prstGeom prst="curvedConnector5">
              <a:avLst>
                <a:gd name="adj1" fmla="val -75130"/>
                <a:gd name="adj2" fmla="val -3382693"/>
                <a:gd name="adj3" fmla="val 175130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円/楕円 76"/>
            <p:cNvSpPr/>
            <p:nvPr/>
          </p:nvSpPr>
          <p:spPr>
            <a:xfrm>
              <a:off x="1259632" y="5352311"/>
              <a:ext cx="433789" cy="433789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200" u="sng" dirty="0" smtClean="0">
                  <a:solidFill>
                    <a:schemeClr val="accent4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</a:t>
              </a:r>
              <a:endParaRPr kumimoji="1" lang="ja-JP" altLang="en-US" sz="1600" u="sng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8" name="円/楕円 77"/>
            <p:cNvSpPr/>
            <p:nvPr/>
          </p:nvSpPr>
          <p:spPr>
            <a:xfrm>
              <a:off x="3377518" y="5284728"/>
              <a:ext cx="430307" cy="430307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>
                  <a:solidFill>
                    <a:schemeClr val="accent5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</a:t>
              </a:r>
              <a:endParaRPr kumimoji="1" lang="ja-JP" altLang="en-US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6" name="テキスト ボックス 85"/>
            <p:cNvSpPr txBox="1"/>
            <p:nvPr/>
          </p:nvSpPr>
          <p:spPr>
            <a:xfrm>
              <a:off x="2327052" y="5570076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a</a:t>
              </a:r>
              <a:endParaRPr kumimoji="1" lang="ja-JP" altLang="en-US" sz="2800" dirty="0"/>
            </a:p>
          </p:txBody>
        </p:sp>
        <p:sp>
          <p:nvSpPr>
            <p:cNvPr id="87" name="テキスト ボックス 86"/>
            <p:cNvSpPr txBox="1"/>
            <p:nvPr/>
          </p:nvSpPr>
          <p:spPr>
            <a:xfrm>
              <a:off x="2327052" y="4974848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a</a:t>
              </a:r>
              <a:endParaRPr kumimoji="1" lang="ja-JP" altLang="en-US" sz="2800" dirty="0"/>
            </a:p>
          </p:txBody>
        </p:sp>
        <p:sp>
          <p:nvSpPr>
            <p:cNvPr id="90" name="テキスト ボックス 89"/>
            <p:cNvSpPr txBox="1"/>
            <p:nvPr/>
          </p:nvSpPr>
          <p:spPr>
            <a:xfrm>
              <a:off x="4199260" y="5262880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b</a:t>
              </a:r>
              <a:endParaRPr kumimoji="1" lang="ja-JP" altLang="en-US" sz="2800" dirty="0"/>
            </a:p>
          </p:txBody>
        </p:sp>
        <p:sp>
          <p:nvSpPr>
            <p:cNvPr id="91" name="テキスト ボックス 90"/>
            <p:cNvSpPr txBox="1"/>
            <p:nvPr/>
          </p:nvSpPr>
          <p:spPr>
            <a:xfrm>
              <a:off x="713222" y="5282044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b</a:t>
              </a:r>
              <a:endParaRPr kumimoji="1" lang="ja-JP" altLang="en-US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92836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>
                <a:solidFill>
                  <a:srgbClr val="FF0000"/>
                </a:solidFill>
              </a:rPr>
              <a:t>bool</a:t>
            </a:r>
            <a:r>
              <a:rPr lang="en-US" altLang="ja-JP" dirty="0" smtClean="0">
                <a:solidFill>
                  <a:srgbClr val="FF0000"/>
                </a:solidFill>
              </a:rPr>
              <a:t> contains(Automaton a, String w);</a:t>
            </a:r>
          </a:p>
          <a:p>
            <a:pPr lvl="1"/>
            <a:r>
              <a:rPr lang="ja-JP" altLang="en-US" dirty="0" smtClean="0">
                <a:solidFill>
                  <a:srgbClr val="FF0000"/>
                </a:solidFill>
              </a:rPr>
              <a:t>与えられた文字列を含むかの判定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lang="en-US" altLang="ja-JP" dirty="0" smtClean="0"/>
              <a:t>Automaton   complement(Automaton a);</a:t>
            </a:r>
          </a:p>
          <a:p>
            <a:pPr lvl="1"/>
            <a:r>
              <a:rPr lang="ja-JP" altLang="en-US" dirty="0"/>
              <a:t>補</a:t>
            </a:r>
            <a:r>
              <a:rPr lang="ja-JP" altLang="en-US" dirty="0" smtClean="0"/>
              <a:t>集合の計算</a:t>
            </a:r>
            <a:endParaRPr lang="en-US" altLang="ja-JP" dirty="0" smtClean="0"/>
          </a:p>
          <a:p>
            <a:r>
              <a:rPr kumimoji="1" lang="en-US" altLang="ja-JP" dirty="0" smtClean="0"/>
              <a:t>Automaton    intersect(Automaton a, Automaton b);</a:t>
            </a:r>
          </a:p>
          <a:p>
            <a:pPr lvl="1"/>
            <a:r>
              <a:rPr lang="ja-JP" altLang="en-US" dirty="0"/>
              <a:t>共通部分</a:t>
            </a:r>
            <a:r>
              <a:rPr lang="ja-JP" altLang="en-US" dirty="0" smtClean="0"/>
              <a:t>の計算</a:t>
            </a:r>
            <a:endParaRPr lang="en-US" altLang="ja-JP" dirty="0" smtClean="0"/>
          </a:p>
          <a:p>
            <a:r>
              <a:rPr lang="en-US" altLang="ja-JP" dirty="0"/>
              <a:t>Automaton </a:t>
            </a:r>
            <a:r>
              <a:rPr lang="en-US" altLang="ja-JP" dirty="0" smtClean="0"/>
              <a:t>   equals(Automaton a);</a:t>
            </a:r>
          </a:p>
          <a:p>
            <a:pPr lvl="1"/>
            <a:r>
              <a:rPr kumimoji="1" lang="ja-JP" altLang="en-US" dirty="0"/>
              <a:t>集合と</a:t>
            </a:r>
            <a:r>
              <a:rPr kumimoji="1" lang="ja-JP" altLang="en-US" dirty="0" smtClean="0"/>
              <a:t>して等しい？</a:t>
            </a:r>
            <a:endParaRPr kumimoji="1" lang="en-US" altLang="ja-JP" dirty="0" smtClean="0"/>
          </a:p>
          <a:p>
            <a:pPr lvl="1"/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できる操作の、ごく一部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sz="3600" dirty="0" smtClean="0"/>
              <a:t>（だいたい思いつく物はなんでもできます）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730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S </a:t>
            </a:r>
            <a:r>
              <a:rPr lang="ja-JP" altLang="en-US" dirty="0"/>
              <a:t>が </a:t>
            </a:r>
            <a:r>
              <a:rPr lang="en-US" altLang="ja-JP" dirty="0"/>
              <a:t>1 </a:t>
            </a:r>
            <a:r>
              <a:rPr lang="ja-JP" altLang="en-US" dirty="0"/>
              <a:t>つ</a:t>
            </a:r>
            <a:endParaRPr lang="en-US" altLang="ja-JP" dirty="0"/>
          </a:p>
          <a:p>
            <a:r>
              <a:rPr lang="ja-JP" altLang="en-US" dirty="0"/>
              <a:t>一つの頂点から出る、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同じ文字の辺は１本以下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err="1"/>
              <a:t>bool</a:t>
            </a:r>
            <a:r>
              <a:rPr lang="en-US" altLang="ja-JP" dirty="0"/>
              <a:t> </a:t>
            </a:r>
            <a:r>
              <a:rPr lang="en-US" altLang="ja-JP" dirty="0" smtClean="0"/>
              <a:t>contains(DFA a, </a:t>
            </a:r>
            <a:r>
              <a:rPr lang="en-US" altLang="ja-JP" dirty="0"/>
              <a:t>String </a:t>
            </a:r>
            <a:r>
              <a:rPr lang="en-US" altLang="ja-JP" dirty="0" smtClean="0"/>
              <a:t>w);</a:t>
            </a:r>
            <a:br>
              <a:rPr lang="en-US" altLang="ja-JP" dirty="0" smtClean="0"/>
            </a:br>
            <a:r>
              <a:rPr lang="en-US" altLang="ja-JP" dirty="0" smtClean="0"/>
              <a:t>DFA</a:t>
            </a:r>
            <a:r>
              <a:rPr lang="ja-JP" altLang="en-US" dirty="0" smtClean="0"/>
              <a:t>の場合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7544" y="4349422"/>
            <a:ext cx="8424936" cy="181588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latin typeface="Consolas" pitchFamily="49" charset="0"/>
                <a:cs typeface="Consolas" pitchFamily="49" charset="0"/>
              </a:rPr>
              <a:t>Node v = </a:t>
            </a:r>
            <a:r>
              <a:rPr kumimoji="1" lang="en-US" altLang="ja-JP" sz="2800" dirty="0" err="1" smtClean="0">
                <a:latin typeface="Consolas" pitchFamily="49" charset="0"/>
                <a:cs typeface="Consolas" pitchFamily="49" charset="0"/>
              </a:rPr>
              <a:t>a.S</a:t>
            </a:r>
            <a:r>
              <a:rPr kumimoji="1" lang="en-US" altLang="ja-JP" sz="2800" dirty="0" smtClean="0">
                <a:latin typeface="Consolas" pitchFamily="49" charset="0"/>
                <a:cs typeface="Consolas" pitchFamily="49" charset="0"/>
              </a:rPr>
              <a:t>; </a:t>
            </a:r>
            <a:r>
              <a:rPr kumimoji="1" lang="en-US" altLang="ja-JP" sz="2800" dirty="0" smtClean="0">
                <a:solidFill>
                  <a:schemeClr val="accent6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//S</a:t>
            </a:r>
            <a:r>
              <a:rPr kumimoji="1" lang="ja-JP" altLang="en-US" sz="2800" dirty="0" smtClean="0">
                <a:solidFill>
                  <a:schemeClr val="accent6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は</a:t>
            </a:r>
            <a:r>
              <a:rPr kumimoji="1" lang="en-US" altLang="ja-JP" sz="2800" dirty="0" smtClean="0">
                <a:solidFill>
                  <a:schemeClr val="accent6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kumimoji="1" lang="ja-JP" altLang="en-US" sz="2800" dirty="0" err="1" smtClean="0">
                <a:solidFill>
                  <a:schemeClr val="accent6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つなので</a:t>
            </a:r>
            <a:r>
              <a:rPr kumimoji="1" lang="ja-JP" altLang="en-US" sz="2800" dirty="0" smtClean="0">
                <a:solidFill>
                  <a:schemeClr val="accent6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始点は</a:t>
            </a:r>
            <a:r>
              <a:rPr kumimoji="1" lang="en-US" altLang="ja-JP" sz="2800" dirty="0" smtClean="0">
                <a:solidFill>
                  <a:schemeClr val="accent6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kumimoji="1" lang="ja-JP" altLang="en-US" sz="2800" dirty="0" err="1" smtClean="0">
                <a:solidFill>
                  <a:schemeClr val="accent6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つに</a:t>
            </a:r>
            <a:r>
              <a:rPr kumimoji="1" lang="ja-JP" altLang="en-US" sz="2800" dirty="0" smtClean="0">
                <a:solidFill>
                  <a:schemeClr val="accent6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決まる</a:t>
            </a:r>
            <a:endParaRPr kumimoji="1" lang="en-US" altLang="ja-JP" sz="2800" dirty="0" smtClean="0">
              <a:solidFill>
                <a:schemeClr val="accent6">
                  <a:lumMod val="5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altLang="ja-JP" sz="2800" dirty="0" err="1" smtClean="0">
                <a:latin typeface="Consolas" pitchFamily="49" charset="0"/>
                <a:cs typeface="Consolas" pitchFamily="49" charset="0"/>
              </a:rPr>
              <a:t>foreach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(char c : w)</a:t>
            </a:r>
          </a:p>
          <a:p>
            <a:r>
              <a:rPr kumimoji="1" lang="en-US" altLang="ja-JP" sz="2800" dirty="0" smtClean="0">
                <a:latin typeface="Consolas" pitchFamily="49" charset="0"/>
                <a:cs typeface="Consolas" pitchFamily="49" charset="0"/>
              </a:rPr>
              <a:t>  v = </a:t>
            </a:r>
            <a:r>
              <a:rPr kumimoji="1" lang="en-US" altLang="ja-JP" sz="2800" dirty="0" err="1" smtClean="0">
                <a:latin typeface="Consolas" pitchFamily="49" charset="0"/>
                <a:cs typeface="Consolas" pitchFamily="49" charset="0"/>
              </a:rPr>
              <a:t>a.next</a:t>
            </a:r>
            <a:r>
              <a:rPr kumimoji="1" lang="en-US" altLang="ja-JP" sz="2800" dirty="0" smtClean="0">
                <a:latin typeface="Consolas" pitchFamily="49" charset="0"/>
                <a:cs typeface="Consolas" pitchFamily="49" charset="0"/>
              </a:rPr>
              <a:t>(v, 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c); </a:t>
            </a:r>
            <a:r>
              <a:rPr lang="en-US" altLang="ja-JP" sz="2800" dirty="0" smtClean="0">
                <a:solidFill>
                  <a:schemeClr val="accent6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//</a:t>
            </a:r>
            <a:r>
              <a:rPr lang="ja-JP" altLang="en-US" sz="2800" dirty="0" smtClean="0">
                <a:solidFill>
                  <a:schemeClr val="accent6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文字が決まれば辺も</a:t>
            </a:r>
            <a:r>
              <a:rPr lang="en-US" altLang="ja-JP" sz="2800" dirty="0" smtClean="0">
                <a:solidFill>
                  <a:schemeClr val="accent6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ja-JP" altLang="en-US" sz="2800" dirty="0" smtClean="0">
                <a:solidFill>
                  <a:schemeClr val="accent6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つ</a:t>
            </a:r>
            <a:endParaRPr kumimoji="1" lang="en-US" altLang="ja-JP" sz="28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return </a:t>
            </a:r>
            <a:r>
              <a:rPr lang="en-US" altLang="ja-JP" sz="2800" dirty="0" err="1" smtClean="0">
                <a:latin typeface="Consolas" pitchFamily="49" charset="0"/>
                <a:cs typeface="Consolas" pitchFamily="49" charset="0"/>
              </a:rPr>
              <a:t>v.isG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();</a:t>
            </a:r>
            <a:endParaRPr kumimoji="1" lang="ja-JP" altLang="en-US" sz="2800" dirty="0"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4716016" y="2742600"/>
            <a:ext cx="3888432" cy="1118448"/>
            <a:chOff x="713222" y="4974848"/>
            <a:chExt cx="3888432" cy="1118448"/>
          </a:xfrm>
        </p:grpSpPr>
        <p:cxnSp>
          <p:nvCxnSpPr>
            <p:cNvPr id="6" name="曲線コネクタ 5"/>
            <p:cNvCxnSpPr>
              <a:stCxn id="10" idx="7"/>
              <a:endCxn id="11" idx="1"/>
            </p:cNvCxnSpPr>
            <p:nvPr/>
          </p:nvCxnSpPr>
          <p:spPr>
            <a:xfrm rot="5400000" flipH="1" flipV="1">
              <a:off x="2501168" y="4476472"/>
              <a:ext cx="68093" cy="1810641"/>
            </a:xfrm>
            <a:prstGeom prst="curvedConnector3">
              <a:avLst>
                <a:gd name="adj1" fmla="val 528263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曲線コネクタ 6"/>
            <p:cNvCxnSpPr>
              <a:stCxn id="11" idx="3"/>
              <a:endCxn id="10" idx="5"/>
            </p:cNvCxnSpPr>
            <p:nvPr/>
          </p:nvCxnSpPr>
          <p:spPr>
            <a:xfrm rot="5400000">
              <a:off x="2499938" y="4781975"/>
              <a:ext cx="70555" cy="1810641"/>
            </a:xfrm>
            <a:prstGeom prst="curvedConnector3">
              <a:avLst>
                <a:gd name="adj1" fmla="val 514042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曲線コネクタ 7"/>
            <p:cNvCxnSpPr>
              <a:stCxn id="10" idx="3"/>
              <a:endCxn id="10" idx="1"/>
            </p:cNvCxnSpPr>
            <p:nvPr/>
          </p:nvCxnSpPr>
          <p:spPr>
            <a:xfrm rot="5400000" flipH="1">
              <a:off x="1169791" y="5569206"/>
              <a:ext cx="306735" cy="12700"/>
            </a:xfrm>
            <a:prstGeom prst="curvedConnector5">
              <a:avLst>
                <a:gd name="adj1" fmla="val -74527"/>
                <a:gd name="adj2" fmla="val 4715449"/>
                <a:gd name="adj3" fmla="val 174527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曲線コネクタ 8"/>
            <p:cNvCxnSpPr>
              <a:stCxn id="11" idx="5"/>
              <a:endCxn id="11" idx="7"/>
            </p:cNvCxnSpPr>
            <p:nvPr/>
          </p:nvCxnSpPr>
          <p:spPr>
            <a:xfrm rot="5400000" flipH="1">
              <a:off x="3592671" y="5499882"/>
              <a:ext cx="304273" cy="12700"/>
            </a:xfrm>
            <a:prstGeom prst="curvedConnector5">
              <a:avLst>
                <a:gd name="adj1" fmla="val -75130"/>
                <a:gd name="adj2" fmla="val -3382693"/>
                <a:gd name="adj3" fmla="val 175130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円/楕円 9"/>
            <p:cNvSpPr/>
            <p:nvPr/>
          </p:nvSpPr>
          <p:spPr>
            <a:xfrm>
              <a:off x="1259632" y="5352311"/>
              <a:ext cx="433789" cy="433789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200" u="sng" dirty="0" smtClean="0">
                  <a:solidFill>
                    <a:schemeClr val="accent4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</a:t>
              </a:r>
              <a:endParaRPr kumimoji="1" lang="ja-JP" altLang="en-US" sz="1600" u="sng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3377518" y="5284728"/>
              <a:ext cx="430307" cy="430307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>
                  <a:solidFill>
                    <a:schemeClr val="accent5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</a:t>
              </a:r>
              <a:endParaRPr kumimoji="1" lang="ja-JP" altLang="en-US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2327052" y="5570076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a</a:t>
              </a:r>
              <a:endParaRPr kumimoji="1" lang="ja-JP" altLang="en-US" sz="2800" dirty="0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2327052" y="4974848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a</a:t>
              </a:r>
              <a:endParaRPr kumimoji="1" lang="ja-JP" altLang="en-US" sz="2800" dirty="0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4199260" y="5262880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b</a:t>
              </a:r>
              <a:endParaRPr kumimoji="1" lang="ja-JP" altLang="en-US" sz="2800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713222" y="5282044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b</a:t>
              </a:r>
              <a:endParaRPr kumimoji="1" lang="ja-JP" altLang="en-US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6794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11560" y="2786616"/>
            <a:ext cx="7408333" cy="3450696"/>
          </a:xfrm>
        </p:spPr>
        <p:txBody>
          <a:bodyPr>
            <a:normAutofit/>
          </a:bodyPr>
          <a:lstStyle/>
          <a:p>
            <a:r>
              <a:rPr lang="ja-JP" altLang="en-US" sz="3200" dirty="0" smtClean="0"/>
              <a:t>少しだけ難しい</a:t>
            </a:r>
            <a:endParaRPr kumimoji="1" lang="en-US" altLang="ja-JP" sz="3200" dirty="0" smtClean="0"/>
          </a:p>
          <a:p>
            <a:endParaRPr lang="en-US" altLang="ja-JP" sz="3200" dirty="0" smtClean="0"/>
          </a:p>
          <a:p>
            <a:r>
              <a:rPr lang="ja-JP" altLang="en-US" sz="3200" dirty="0" smtClean="0"/>
              <a:t>問題：</a:t>
            </a:r>
            <a:endParaRPr lang="en-US" altLang="ja-JP" sz="3200" dirty="0" smtClean="0"/>
          </a:p>
          <a:p>
            <a:pPr lvl="1"/>
            <a:r>
              <a:rPr lang="en-US" altLang="ja-JP" sz="2800" dirty="0" smtClean="0"/>
              <a:t>S </a:t>
            </a:r>
            <a:r>
              <a:rPr lang="ja-JP" altLang="en-US" sz="2800" dirty="0" smtClean="0"/>
              <a:t>から </a:t>
            </a:r>
            <a:r>
              <a:rPr lang="en-US" altLang="ja-JP" sz="2800" dirty="0" smtClean="0"/>
              <a:t>G </a:t>
            </a:r>
            <a:r>
              <a:rPr lang="ja-JP" altLang="en-US" sz="2800" dirty="0" smtClean="0"/>
              <a:t>まで、文字列 </a:t>
            </a:r>
            <a:r>
              <a:rPr lang="en-US" altLang="ja-JP" sz="2800" dirty="0" smtClean="0"/>
              <a:t>w </a:t>
            </a:r>
            <a:r>
              <a:rPr lang="ja-JP" altLang="en-US" sz="2800" dirty="0" smtClean="0"/>
              <a:t>に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合わせて動いてたどり着く</a:t>
            </a:r>
            <a:r>
              <a:rPr lang="en-US" altLang="ja-JP" sz="2800" dirty="0"/>
              <a:t/>
            </a:r>
            <a:br>
              <a:rPr lang="en-US" altLang="ja-JP" sz="2800" dirty="0"/>
            </a:br>
            <a:r>
              <a:rPr lang="ja-JP" altLang="en-US" sz="2800" dirty="0" smtClean="0"/>
              <a:t>道はあるか？</a:t>
            </a:r>
            <a:endParaRPr kumimoji="1" lang="ja-JP" altLang="en-US" sz="28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err="1"/>
              <a:t>bool</a:t>
            </a:r>
            <a:r>
              <a:rPr lang="en-US" altLang="ja-JP" dirty="0"/>
              <a:t> </a:t>
            </a:r>
            <a:r>
              <a:rPr lang="en-US" altLang="ja-JP" dirty="0" smtClean="0"/>
              <a:t>contains(NFA a, </a:t>
            </a:r>
            <a:r>
              <a:rPr lang="en-US" altLang="ja-JP" dirty="0"/>
              <a:t>String </a:t>
            </a:r>
            <a:r>
              <a:rPr lang="en-US" altLang="ja-JP" dirty="0" smtClean="0"/>
              <a:t>w);</a:t>
            </a:r>
            <a:br>
              <a:rPr lang="en-US" altLang="ja-JP" dirty="0" smtClean="0"/>
            </a:br>
            <a:r>
              <a:rPr lang="en-US" altLang="ja-JP" dirty="0" smtClean="0"/>
              <a:t>NFA</a:t>
            </a:r>
            <a:r>
              <a:rPr lang="ja-JP" altLang="en-US" dirty="0" smtClean="0"/>
              <a:t>の場合</a:t>
            </a:r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5539499" y="3031981"/>
            <a:ext cx="3064949" cy="2341235"/>
            <a:chOff x="5220072" y="4256117"/>
            <a:chExt cx="3064949" cy="2341235"/>
          </a:xfrm>
        </p:grpSpPr>
        <p:sp>
          <p:nvSpPr>
            <p:cNvPr id="5" name="円/楕円 4"/>
            <p:cNvSpPr/>
            <p:nvPr/>
          </p:nvSpPr>
          <p:spPr>
            <a:xfrm>
              <a:off x="5346421" y="5152840"/>
              <a:ext cx="433789" cy="433789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u="sng" dirty="0" smtClean="0">
                  <a:solidFill>
                    <a:schemeClr val="accent4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</a:t>
              </a:r>
              <a:endParaRPr kumimoji="1" lang="ja-JP" altLang="en-US" u="sng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円/楕円 5"/>
            <p:cNvSpPr/>
            <p:nvPr/>
          </p:nvSpPr>
          <p:spPr>
            <a:xfrm>
              <a:off x="7854714" y="5085257"/>
              <a:ext cx="430307" cy="430307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>
                  <a:solidFill>
                    <a:schemeClr val="accent5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</a:t>
              </a:r>
              <a:endParaRPr kumimoji="1" lang="ja-JP" altLang="en-US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円/楕円 6"/>
            <p:cNvSpPr/>
            <p:nvPr/>
          </p:nvSpPr>
          <p:spPr>
            <a:xfrm>
              <a:off x="6350789" y="4792800"/>
              <a:ext cx="453459" cy="453459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円/楕円 7"/>
            <p:cNvSpPr/>
            <p:nvPr/>
          </p:nvSpPr>
          <p:spPr>
            <a:xfrm>
              <a:off x="6198530" y="6163563"/>
              <a:ext cx="433789" cy="433789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u="sng" dirty="0" smtClean="0">
                  <a:solidFill>
                    <a:schemeClr val="accent4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</a:t>
              </a:r>
              <a:endParaRPr kumimoji="1" lang="ja-JP" altLang="en-US" u="sng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曲線コネクタ 8"/>
            <p:cNvCxnSpPr>
              <a:stCxn id="5" idx="0"/>
              <a:endCxn id="7" idx="1"/>
            </p:cNvCxnSpPr>
            <p:nvPr/>
          </p:nvCxnSpPr>
          <p:spPr>
            <a:xfrm rot="5400000" flipH="1" flipV="1">
              <a:off x="5843440" y="4579084"/>
              <a:ext cx="293632" cy="853881"/>
            </a:xfrm>
            <a:prstGeom prst="curvedConnector3">
              <a:avLst>
                <a:gd name="adj1" fmla="val 200469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テキスト ボックス 9"/>
            <p:cNvSpPr txBox="1"/>
            <p:nvPr/>
          </p:nvSpPr>
          <p:spPr>
            <a:xfrm>
              <a:off x="5220072" y="4549780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a</a:t>
              </a:r>
              <a:endParaRPr kumimoji="1" lang="ja-JP" altLang="en-US" sz="2800" dirty="0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7653517" y="4256117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a</a:t>
              </a:r>
              <a:endParaRPr kumimoji="1" lang="ja-JP" altLang="en-US" sz="2800" dirty="0"/>
            </a:p>
          </p:txBody>
        </p:sp>
        <p:cxnSp>
          <p:nvCxnSpPr>
            <p:cNvPr id="12" name="曲線コネクタ 11"/>
            <p:cNvCxnSpPr>
              <a:stCxn id="5" idx="5"/>
              <a:endCxn id="6" idx="3"/>
            </p:cNvCxnSpPr>
            <p:nvPr/>
          </p:nvCxnSpPr>
          <p:spPr>
            <a:xfrm rot="5400000" flipH="1" flipV="1">
              <a:off x="6781929" y="4387301"/>
              <a:ext cx="70555" cy="2201048"/>
            </a:xfrm>
            <a:prstGeom prst="curvedConnector3">
              <a:avLst>
                <a:gd name="adj1" fmla="val -414042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曲線コネクタ 12"/>
            <p:cNvCxnSpPr>
              <a:stCxn id="7" idx="7"/>
              <a:endCxn id="6" idx="1"/>
            </p:cNvCxnSpPr>
            <p:nvPr/>
          </p:nvCxnSpPr>
          <p:spPr>
            <a:xfrm rot="16200000" flipH="1">
              <a:off x="7183252" y="4413796"/>
              <a:ext cx="289066" cy="1179891"/>
            </a:xfrm>
            <a:prstGeom prst="curvedConnector3">
              <a:avLst>
                <a:gd name="adj1" fmla="val -102056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テキスト ボックス 13"/>
            <p:cNvSpPr txBox="1"/>
            <p:nvPr/>
          </p:nvSpPr>
          <p:spPr>
            <a:xfrm>
              <a:off x="7092280" y="5298597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a</a:t>
              </a:r>
              <a:endParaRPr kumimoji="1" lang="ja-JP" altLang="en-US" sz="2800" dirty="0"/>
            </a:p>
          </p:txBody>
        </p:sp>
        <p:cxnSp>
          <p:nvCxnSpPr>
            <p:cNvPr id="15" name="曲線コネクタ 14"/>
            <p:cNvCxnSpPr>
              <a:stCxn id="8" idx="6"/>
              <a:endCxn id="6" idx="5"/>
            </p:cNvCxnSpPr>
            <p:nvPr/>
          </p:nvCxnSpPr>
          <p:spPr>
            <a:xfrm flipV="1">
              <a:off x="6632319" y="5452547"/>
              <a:ext cx="1589685" cy="927911"/>
            </a:xfrm>
            <a:prstGeom prst="curvedConnector2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曲線コネクタ 15"/>
            <p:cNvCxnSpPr>
              <a:stCxn id="8" idx="2"/>
              <a:endCxn id="5" idx="3"/>
            </p:cNvCxnSpPr>
            <p:nvPr/>
          </p:nvCxnSpPr>
          <p:spPr>
            <a:xfrm rot="10800000">
              <a:off x="5409948" y="5523102"/>
              <a:ext cx="788582" cy="857356"/>
            </a:xfrm>
            <a:prstGeom prst="curvedConnector2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テキスト ボックス 16"/>
            <p:cNvSpPr txBox="1"/>
            <p:nvPr/>
          </p:nvSpPr>
          <p:spPr>
            <a:xfrm>
              <a:off x="5220072" y="5915776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b</a:t>
              </a:r>
              <a:endParaRPr kumimoji="1" lang="ja-JP" altLang="en-US" sz="2800" dirty="0"/>
            </a:p>
          </p:txBody>
        </p:sp>
        <p:cxnSp>
          <p:nvCxnSpPr>
            <p:cNvPr id="18" name="曲線コネクタ 17"/>
            <p:cNvCxnSpPr>
              <a:stCxn id="7" idx="4"/>
              <a:endCxn id="8" idx="0"/>
            </p:cNvCxnSpPr>
            <p:nvPr/>
          </p:nvCxnSpPr>
          <p:spPr>
            <a:xfrm rot="5400000">
              <a:off x="6037820" y="5623864"/>
              <a:ext cx="917304" cy="162094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8"/>
            <p:cNvSpPr txBox="1"/>
            <p:nvPr/>
          </p:nvSpPr>
          <p:spPr>
            <a:xfrm>
              <a:off x="6545870" y="5246259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b</a:t>
              </a:r>
              <a:endParaRPr kumimoji="1" lang="ja-JP" altLang="en-US" sz="2800" dirty="0"/>
            </a:p>
          </p:txBody>
        </p:sp>
        <p:cxnSp>
          <p:nvCxnSpPr>
            <p:cNvPr id="20" name="曲線コネクタ 19"/>
            <p:cNvCxnSpPr>
              <a:stCxn id="7" idx="3"/>
              <a:endCxn id="5" idx="6"/>
            </p:cNvCxnSpPr>
            <p:nvPr/>
          </p:nvCxnSpPr>
          <p:spPr>
            <a:xfrm rot="5400000">
              <a:off x="6003762" y="4956300"/>
              <a:ext cx="189884" cy="636987"/>
            </a:xfrm>
            <a:prstGeom prst="curvedConnector2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テキスト ボックス 20"/>
            <p:cNvSpPr txBox="1"/>
            <p:nvPr/>
          </p:nvSpPr>
          <p:spPr>
            <a:xfrm>
              <a:off x="5969806" y="4869160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b</a:t>
              </a:r>
              <a:endParaRPr kumimoji="1" lang="ja-JP" altLang="en-US" sz="2800" dirty="0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7452320" y="6155468"/>
              <a:ext cx="4230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“”</a:t>
              </a:r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783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98846" y="2325309"/>
            <a:ext cx="7408333" cy="3450696"/>
          </a:xfrm>
        </p:spPr>
        <p:txBody>
          <a:bodyPr>
            <a:normAutofit/>
          </a:bodyPr>
          <a:lstStyle/>
          <a:p>
            <a:r>
              <a:rPr lang="ja-JP" altLang="en-US" sz="3200" dirty="0" smtClean="0"/>
              <a:t>解法１ ： </a:t>
            </a:r>
            <a:r>
              <a:rPr lang="en-US" altLang="ja-JP" sz="3200" dirty="0" smtClean="0"/>
              <a:t>DP</a:t>
            </a:r>
          </a:p>
          <a:p>
            <a:pPr lvl="1"/>
            <a:r>
              <a:rPr kumimoji="1" lang="en-US" altLang="ja-JP" sz="2600" dirty="0" err="1" smtClean="0"/>
              <a:t>bool</a:t>
            </a:r>
            <a:r>
              <a:rPr kumimoji="1" lang="en-US" altLang="ja-JP" sz="2600" dirty="0" smtClean="0"/>
              <a:t>[</a:t>
            </a:r>
            <a:r>
              <a:rPr kumimoji="1" lang="ja-JP" altLang="en-US" sz="2600" dirty="0" smtClean="0"/>
              <a:t>頂点数</a:t>
            </a:r>
            <a:r>
              <a:rPr kumimoji="1" lang="en-US" altLang="ja-JP" sz="2600" dirty="0" smtClean="0"/>
              <a:t>][</a:t>
            </a:r>
            <a:r>
              <a:rPr kumimoji="1" lang="ja-JP" altLang="en-US" sz="2600" dirty="0" smtClean="0"/>
              <a:t>文字列長</a:t>
            </a:r>
            <a:r>
              <a:rPr kumimoji="1" lang="en-US" altLang="ja-JP" sz="2600" dirty="0" smtClean="0"/>
              <a:t>+1]</a:t>
            </a:r>
            <a:endParaRPr kumimoji="1" lang="ja-JP" altLang="en-US" sz="26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err="1"/>
              <a:t>bool</a:t>
            </a:r>
            <a:r>
              <a:rPr lang="en-US" altLang="ja-JP" dirty="0"/>
              <a:t> </a:t>
            </a:r>
            <a:r>
              <a:rPr lang="en-US" altLang="ja-JP" dirty="0" smtClean="0"/>
              <a:t>contains(NFA a, </a:t>
            </a:r>
            <a:r>
              <a:rPr lang="en-US" altLang="ja-JP" dirty="0"/>
              <a:t>String </a:t>
            </a:r>
            <a:r>
              <a:rPr lang="en-US" altLang="ja-JP" dirty="0" smtClean="0"/>
              <a:t>w);</a:t>
            </a:r>
            <a:br>
              <a:rPr lang="en-US" altLang="ja-JP" dirty="0" smtClean="0"/>
            </a:br>
            <a:r>
              <a:rPr lang="en-US" altLang="ja-JP" dirty="0" smtClean="0"/>
              <a:t>NFA</a:t>
            </a:r>
            <a:r>
              <a:rPr lang="ja-JP" altLang="en-US" dirty="0" smtClean="0"/>
              <a:t>の場合</a:t>
            </a:r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5539499" y="3031981"/>
            <a:ext cx="3064949" cy="2341235"/>
            <a:chOff x="5220072" y="4256117"/>
            <a:chExt cx="3064949" cy="2341235"/>
          </a:xfrm>
        </p:grpSpPr>
        <p:sp>
          <p:nvSpPr>
            <p:cNvPr id="5" name="円/楕円 4"/>
            <p:cNvSpPr/>
            <p:nvPr/>
          </p:nvSpPr>
          <p:spPr>
            <a:xfrm>
              <a:off x="5346421" y="5152840"/>
              <a:ext cx="433789" cy="433789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kumimoji="1" lang="en-US" altLang="ja-JP" sz="2800" dirty="0" smtClean="0">
                  <a:solidFill>
                    <a:schemeClr val="accent4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S1</a:t>
              </a:r>
              <a:endParaRPr kumimoji="1" lang="ja-JP" altLang="en-US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円/楕円 5"/>
            <p:cNvSpPr/>
            <p:nvPr/>
          </p:nvSpPr>
          <p:spPr>
            <a:xfrm>
              <a:off x="7854714" y="5085257"/>
              <a:ext cx="430307" cy="430307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>
                  <a:solidFill>
                    <a:schemeClr val="accent5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</a:t>
              </a:r>
              <a:endParaRPr kumimoji="1" lang="ja-JP" altLang="en-US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円/楕円 6"/>
            <p:cNvSpPr/>
            <p:nvPr/>
          </p:nvSpPr>
          <p:spPr>
            <a:xfrm>
              <a:off x="6350789" y="4792800"/>
              <a:ext cx="453459" cy="453459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円/楕円 7"/>
            <p:cNvSpPr/>
            <p:nvPr/>
          </p:nvSpPr>
          <p:spPr>
            <a:xfrm>
              <a:off x="6198530" y="6163563"/>
              <a:ext cx="433789" cy="433789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kumimoji="1" lang="en-US" altLang="ja-JP" sz="2800" dirty="0" smtClean="0">
                  <a:solidFill>
                    <a:schemeClr val="accent4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S2</a:t>
              </a:r>
              <a:endParaRPr kumimoji="1" lang="ja-JP" altLang="en-US" sz="14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曲線コネクタ 8"/>
            <p:cNvCxnSpPr>
              <a:stCxn id="5" idx="0"/>
              <a:endCxn id="7" idx="1"/>
            </p:cNvCxnSpPr>
            <p:nvPr/>
          </p:nvCxnSpPr>
          <p:spPr>
            <a:xfrm rot="5400000" flipH="1" flipV="1">
              <a:off x="5843440" y="4579084"/>
              <a:ext cx="293632" cy="853881"/>
            </a:xfrm>
            <a:prstGeom prst="curvedConnector3">
              <a:avLst>
                <a:gd name="adj1" fmla="val 200469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テキスト ボックス 9"/>
            <p:cNvSpPr txBox="1"/>
            <p:nvPr/>
          </p:nvSpPr>
          <p:spPr>
            <a:xfrm>
              <a:off x="5220072" y="4549780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a</a:t>
              </a:r>
              <a:endParaRPr kumimoji="1" lang="ja-JP" altLang="en-US" sz="2800" dirty="0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7653517" y="4256117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a</a:t>
              </a:r>
              <a:endParaRPr kumimoji="1" lang="ja-JP" altLang="en-US" sz="2800" dirty="0"/>
            </a:p>
          </p:txBody>
        </p:sp>
        <p:cxnSp>
          <p:nvCxnSpPr>
            <p:cNvPr id="12" name="曲線コネクタ 11"/>
            <p:cNvCxnSpPr>
              <a:stCxn id="5" idx="5"/>
              <a:endCxn id="6" idx="3"/>
            </p:cNvCxnSpPr>
            <p:nvPr/>
          </p:nvCxnSpPr>
          <p:spPr>
            <a:xfrm rot="5400000" flipH="1" flipV="1">
              <a:off x="6781929" y="4387301"/>
              <a:ext cx="70555" cy="2201048"/>
            </a:xfrm>
            <a:prstGeom prst="curvedConnector3">
              <a:avLst>
                <a:gd name="adj1" fmla="val -414042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曲線コネクタ 12"/>
            <p:cNvCxnSpPr>
              <a:stCxn id="7" idx="7"/>
              <a:endCxn id="6" idx="1"/>
            </p:cNvCxnSpPr>
            <p:nvPr/>
          </p:nvCxnSpPr>
          <p:spPr>
            <a:xfrm rot="16200000" flipH="1">
              <a:off x="7183252" y="4413796"/>
              <a:ext cx="289066" cy="1179891"/>
            </a:xfrm>
            <a:prstGeom prst="curvedConnector3">
              <a:avLst>
                <a:gd name="adj1" fmla="val -102056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テキスト ボックス 13"/>
            <p:cNvSpPr txBox="1"/>
            <p:nvPr/>
          </p:nvSpPr>
          <p:spPr>
            <a:xfrm>
              <a:off x="7092280" y="5298597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a</a:t>
              </a:r>
              <a:endParaRPr kumimoji="1" lang="ja-JP" altLang="en-US" sz="2800" dirty="0"/>
            </a:p>
          </p:txBody>
        </p:sp>
        <p:cxnSp>
          <p:nvCxnSpPr>
            <p:cNvPr id="15" name="曲線コネクタ 14"/>
            <p:cNvCxnSpPr>
              <a:stCxn id="8" idx="6"/>
              <a:endCxn id="6" idx="5"/>
            </p:cNvCxnSpPr>
            <p:nvPr/>
          </p:nvCxnSpPr>
          <p:spPr>
            <a:xfrm flipV="1">
              <a:off x="6632319" y="5452547"/>
              <a:ext cx="1589685" cy="927911"/>
            </a:xfrm>
            <a:prstGeom prst="curvedConnector2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曲線コネクタ 15"/>
            <p:cNvCxnSpPr>
              <a:stCxn id="8" idx="2"/>
              <a:endCxn id="5" idx="3"/>
            </p:cNvCxnSpPr>
            <p:nvPr/>
          </p:nvCxnSpPr>
          <p:spPr>
            <a:xfrm rot="10800000">
              <a:off x="5409948" y="5523102"/>
              <a:ext cx="788582" cy="857356"/>
            </a:xfrm>
            <a:prstGeom prst="curvedConnector2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テキスト ボックス 16"/>
            <p:cNvSpPr txBox="1"/>
            <p:nvPr/>
          </p:nvSpPr>
          <p:spPr>
            <a:xfrm>
              <a:off x="5220072" y="5915776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b</a:t>
              </a:r>
              <a:endParaRPr kumimoji="1" lang="ja-JP" altLang="en-US" sz="2800" dirty="0"/>
            </a:p>
          </p:txBody>
        </p:sp>
        <p:cxnSp>
          <p:nvCxnSpPr>
            <p:cNvPr id="18" name="曲線コネクタ 17"/>
            <p:cNvCxnSpPr>
              <a:stCxn id="7" idx="4"/>
              <a:endCxn id="8" idx="0"/>
            </p:cNvCxnSpPr>
            <p:nvPr/>
          </p:nvCxnSpPr>
          <p:spPr>
            <a:xfrm rot="5400000">
              <a:off x="6037820" y="5623864"/>
              <a:ext cx="917304" cy="162094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8"/>
            <p:cNvSpPr txBox="1"/>
            <p:nvPr/>
          </p:nvSpPr>
          <p:spPr>
            <a:xfrm>
              <a:off x="6545870" y="5246259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b</a:t>
              </a:r>
              <a:endParaRPr kumimoji="1" lang="ja-JP" altLang="en-US" sz="2800" dirty="0"/>
            </a:p>
          </p:txBody>
        </p:sp>
        <p:cxnSp>
          <p:nvCxnSpPr>
            <p:cNvPr id="20" name="曲線コネクタ 19"/>
            <p:cNvCxnSpPr>
              <a:stCxn id="7" idx="3"/>
              <a:endCxn id="5" idx="6"/>
            </p:cNvCxnSpPr>
            <p:nvPr/>
          </p:nvCxnSpPr>
          <p:spPr>
            <a:xfrm rot="5400000">
              <a:off x="6003762" y="4956300"/>
              <a:ext cx="189884" cy="636987"/>
            </a:xfrm>
            <a:prstGeom prst="curvedConnector2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テキスト ボックス 20"/>
            <p:cNvSpPr txBox="1"/>
            <p:nvPr/>
          </p:nvSpPr>
          <p:spPr>
            <a:xfrm>
              <a:off x="5969806" y="4869160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b</a:t>
              </a:r>
              <a:endParaRPr kumimoji="1" lang="ja-JP" altLang="en-US" sz="2800" dirty="0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7452320" y="6155468"/>
              <a:ext cx="4230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“”</a:t>
              </a:r>
              <a:endParaRPr kumimoji="1" lang="ja-JP" altLang="en-US" dirty="0"/>
            </a:p>
          </p:txBody>
        </p:sp>
      </p:grpSp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353567"/>
              </p:ext>
            </p:extLst>
          </p:nvPr>
        </p:nvGraphicFramePr>
        <p:xfrm>
          <a:off x="878164" y="4336257"/>
          <a:ext cx="4269900" cy="14833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53980"/>
                <a:gridCol w="853980"/>
                <a:gridCol w="853980"/>
                <a:gridCol w="853980"/>
                <a:gridCol w="8539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テキスト ボックス 23"/>
          <p:cNvSpPr txBox="1"/>
          <p:nvPr/>
        </p:nvSpPr>
        <p:spPr>
          <a:xfrm>
            <a:off x="1310212" y="3676013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“a        b       </a:t>
            </a:r>
            <a:r>
              <a:rPr kumimoji="1" lang="en-US" altLang="ja-JP" sz="3200" dirty="0" err="1" smtClean="0"/>
              <a:t>b</a:t>
            </a:r>
            <a:r>
              <a:rPr kumimoji="1" lang="en-US" altLang="ja-JP" sz="3200" dirty="0" smtClean="0"/>
              <a:t>       a”</a:t>
            </a:r>
            <a:endParaRPr kumimoji="1" lang="ja-JP" altLang="en-US" sz="3200" dirty="0"/>
          </a:p>
        </p:txBody>
      </p:sp>
      <p:sp>
        <p:nvSpPr>
          <p:cNvPr id="26" name="円/楕円 25"/>
          <p:cNvSpPr/>
          <p:nvPr/>
        </p:nvSpPr>
        <p:spPr>
          <a:xfrm>
            <a:off x="374108" y="4298700"/>
            <a:ext cx="433789" cy="433789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S1</a:t>
            </a:r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円/楕円 26"/>
          <p:cNvSpPr/>
          <p:nvPr/>
        </p:nvSpPr>
        <p:spPr>
          <a:xfrm>
            <a:off x="374108" y="4732489"/>
            <a:ext cx="433789" cy="433789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S2</a:t>
            </a:r>
            <a:endParaRPr kumimoji="1" lang="ja-JP" altLang="en-US" sz="1400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円/楕円 27"/>
          <p:cNvSpPr/>
          <p:nvPr/>
        </p:nvSpPr>
        <p:spPr>
          <a:xfrm>
            <a:off x="354438" y="5112817"/>
            <a:ext cx="453459" cy="453459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円/楕円 28"/>
          <p:cNvSpPr/>
          <p:nvPr/>
        </p:nvSpPr>
        <p:spPr>
          <a:xfrm>
            <a:off x="377590" y="5518973"/>
            <a:ext cx="430307" cy="43030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0251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kumimoji="1" lang="ja-JP" altLang="en-US" sz="4800" b="1" dirty="0" smtClean="0"/>
              <a:t>文字列やツリーやグラフの</a:t>
            </a:r>
            <a:endParaRPr kumimoji="1" lang="en-US" altLang="ja-JP" sz="4800" b="1" dirty="0" smtClean="0"/>
          </a:p>
          <a:p>
            <a:pPr marL="0" indent="0" algn="ctr">
              <a:buNone/>
            </a:pPr>
            <a:r>
              <a:rPr kumimoji="1" lang="ja-JP" altLang="en-US" sz="4800" b="1" dirty="0" smtClean="0"/>
              <a:t>集合</a:t>
            </a:r>
            <a:endParaRPr kumimoji="1" lang="en-US" altLang="ja-JP" sz="4800" b="1" dirty="0" smtClean="0"/>
          </a:p>
          <a:p>
            <a:pPr marL="0" indent="0" algn="ctr">
              <a:buNone/>
            </a:pPr>
            <a:endParaRPr kumimoji="1" lang="en-US" altLang="ja-JP" sz="4800" b="1" dirty="0" smtClean="0"/>
          </a:p>
          <a:p>
            <a:pPr marL="0" indent="0" algn="ctr">
              <a:buNone/>
            </a:pPr>
            <a:r>
              <a:rPr lang="ja-JP" altLang="en-US" sz="4800" b="1" dirty="0" smtClean="0"/>
              <a:t>について考える分野</a:t>
            </a:r>
            <a:endParaRPr kumimoji="1" lang="en-US" altLang="ja-JP" sz="4800" b="1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「形式言語理論」とは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7821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98846" y="2325309"/>
            <a:ext cx="7408333" cy="3450696"/>
          </a:xfrm>
        </p:spPr>
        <p:txBody>
          <a:bodyPr>
            <a:normAutofit/>
          </a:bodyPr>
          <a:lstStyle/>
          <a:p>
            <a:r>
              <a:rPr lang="ja-JP" altLang="en-US" sz="3200" dirty="0" smtClean="0"/>
              <a:t>解法１ ： </a:t>
            </a:r>
            <a:r>
              <a:rPr lang="en-US" altLang="ja-JP" sz="3200" dirty="0" smtClean="0"/>
              <a:t>DP</a:t>
            </a:r>
          </a:p>
          <a:p>
            <a:pPr lvl="1"/>
            <a:r>
              <a:rPr kumimoji="1" lang="en-US" altLang="ja-JP" sz="2600" dirty="0" err="1" smtClean="0"/>
              <a:t>bool</a:t>
            </a:r>
            <a:r>
              <a:rPr kumimoji="1" lang="en-US" altLang="ja-JP" sz="2600" dirty="0" smtClean="0"/>
              <a:t>[</a:t>
            </a:r>
            <a:r>
              <a:rPr kumimoji="1" lang="ja-JP" altLang="en-US" sz="2600" dirty="0" smtClean="0"/>
              <a:t>頂点数</a:t>
            </a:r>
            <a:r>
              <a:rPr kumimoji="1" lang="en-US" altLang="ja-JP" sz="2600" dirty="0" smtClean="0"/>
              <a:t>][</a:t>
            </a:r>
            <a:r>
              <a:rPr kumimoji="1" lang="ja-JP" altLang="en-US" sz="2600" dirty="0" smtClean="0"/>
              <a:t>文字列長</a:t>
            </a:r>
            <a:r>
              <a:rPr kumimoji="1" lang="en-US" altLang="ja-JP" sz="2600" dirty="0" smtClean="0"/>
              <a:t>+1]</a:t>
            </a:r>
            <a:endParaRPr kumimoji="1" lang="ja-JP" altLang="en-US" sz="26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err="1"/>
              <a:t>bool</a:t>
            </a:r>
            <a:r>
              <a:rPr lang="en-US" altLang="ja-JP" dirty="0"/>
              <a:t> </a:t>
            </a:r>
            <a:r>
              <a:rPr lang="en-US" altLang="ja-JP" dirty="0" smtClean="0"/>
              <a:t>contains(NFA a, </a:t>
            </a:r>
            <a:r>
              <a:rPr lang="en-US" altLang="ja-JP" dirty="0"/>
              <a:t>String </a:t>
            </a:r>
            <a:r>
              <a:rPr lang="en-US" altLang="ja-JP" dirty="0" smtClean="0"/>
              <a:t>w);</a:t>
            </a:r>
            <a:br>
              <a:rPr lang="en-US" altLang="ja-JP" dirty="0" smtClean="0"/>
            </a:br>
            <a:r>
              <a:rPr lang="en-US" altLang="ja-JP" dirty="0" smtClean="0"/>
              <a:t>NFA</a:t>
            </a:r>
            <a:r>
              <a:rPr lang="ja-JP" altLang="en-US" dirty="0" smtClean="0"/>
              <a:t>の場合</a:t>
            </a:r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5539499" y="3031981"/>
            <a:ext cx="3064949" cy="2341235"/>
            <a:chOff x="5220072" y="4256117"/>
            <a:chExt cx="3064949" cy="2341235"/>
          </a:xfrm>
        </p:grpSpPr>
        <p:sp>
          <p:nvSpPr>
            <p:cNvPr id="5" name="円/楕円 4"/>
            <p:cNvSpPr/>
            <p:nvPr/>
          </p:nvSpPr>
          <p:spPr>
            <a:xfrm>
              <a:off x="5346421" y="5152840"/>
              <a:ext cx="433789" cy="433789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kumimoji="1" lang="en-US" altLang="ja-JP" sz="2800" dirty="0" smtClean="0">
                  <a:solidFill>
                    <a:schemeClr val="accent4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S1</a:t>
              </a:r>
              <a:endParaRPr kumimoji="1" lang="ja-JP" altLang="en-US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円/楕円 5"/>
            <p:cNvSpPr/>
            <p:nvPr/>
          </p:nvSpPr>
          <p:spPr>
            <a:xfrm>
              <a:off x="7854714" y="5085257"/>
              <a:ext cx="430307" cy="430307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>
                  <a:solidFill>
                    <a:schemeClr val="accent5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</a:t>
              </a:r>
              <a:endParaRPr kumimoji="1" lang="ja-JP" altLang="en-US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円/楕円 6"/>
            <p:cNvSpPr/>
            <p:nvPr/>
          </p:nvSpPr>
          <p:spPr>
            <a:xfrm>
              <a:off x="6350789" y="4792800"/>
              <a:ext cx="453459" cy="453459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円/楕円 7"/>
            <p:cNvSpPr/>
            <p:nvPr/>
          </p:nvSpPr>
          <p:spPr>
            <a:xfrm>
              <a:off x="6198530" y="6163563"/>
              <a:ext cx="433789" cy="433789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kumimoji="1" lang="en-US" altLang="ja-JP" sz="2800" dirty="0" smtClean="0">
                  <a:solidFill>
                    <a:schemeClr val="accent4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S2</a:t>
              </a:r>
              <a:endParaRPr kumimoji="1" lang="ja-JP" altLang="en-US" sz="14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曲線コネクタ 8"/>
            <p:cNvCxnSpPr>
              <a:stCxn id="5" idx="0"/>
              <a:endCxn id="7" idx="1"/>
            </p:cNvCxnSpPr>
            <p:nvPr/>
          </p:nvCxnSpPr>
          <p:spPr>
            <a:xfrm rot="5400000" flipH="1" flipV="1">
              <a:off x="5843440" y="4579084"/>
              <a:ext cx="293632" cy="853881"/>
            </a:xfrm>
            <a:prstGeom prst="curvedConnector3">
              <a:avLst>
                <a:gd name="adj1" fmla="val 200469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テキスト ボックス 9"/>
            <p:cNvSpPr txBox="1"/>
            <p:nvPr/>
          </p:nvSpPr>
          <p:spPr>
            <a:xfrm>
              <a:off x="5220072" y="4549780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a</a:t>
              </a:r>
              <a:endParaRPr kumimoji="1" lang="ja-JP" altLang="en-US" sz="2800" dirty="0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7653517" y="4256117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a</a:t>
              </a:r>
              <a:endParaRPr kumimoji="1" lang="ja-JP" altLang="en-US" sz="2800" dirty="0"/>
            </a:p>
          </p:txBody>
        </p:sp>
        <p:cxnSp>
          <p:nvCxnSpPr>
            <p:cNvPr id="12" name="曲線コネクタ 11"/>
            <p:cNvCxnSpPr>
              <a:stCxn id="5" idx="5"/>
              <a:endCxn id="6" idx="3"/>
            </p:cNvCxnSpPr>
            <p:nvPr/>
          </p:nvCxnSpPr>
          <p:spPr>
            <a:xfrm rot="5400000" flipH="1" flipV="1">
              <a:off x="6781929" y="4387301"/>
              <a:ext cx="70555" cy="2201048"/>
            </a:xfrm>
            <a:prstGeom prst="curvedConnector3">
              <a:avLst>
                <a:gd name="adj1" fmla="val -414042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曲線コネクタ 12"/>
            <p:cNvCxnSpPr>
              <a:stCxn id="7" idx="7"/>
              <a:endCxn id="6" idx="1"/>
            </p:cNvCxnSpPr>
            <p:nvPr/>
          </p:nvCxnSpPr>
          <p:spPr>
            <a:xfrm rot="16200000" flipH="1">
              <a:off x="7183252" y="4413796"/>
              <a:ext cx="289066" cy="1179891"/>
            </a:xfrm>
            <a:prstGeom prst="curvedConnector3">
              <a:avLst>
                <a:gd name="adj1" fmla="val -102056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テキスト ボックス 13"/>
            <p:cNvSpPr txBox="1"/>
            <p:nvPr/>
          </p:nvSpPr>
          <p:spPr>
            <a:xfrm>
              <a:off x="7092280" y="5298597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a</a:t>
              </a:r>
              <a:endParaRPr kumimoji="1" lang="ja-JP" altLang="en-US" sz="2800" dirty="0"/>
            </a:p>
          </p:txBody>
        </p:sp>
        <p:cxnSp>
          <p:nvCxnSpPr>
            <p:cNvPr id="15" name="曲線コネクタ 14"/>
            <p:cNvCxnSpPr>
              <a:stCxn id="8" idx="6"/>
              <a:endCxn id="6" idx="5"/>
            </p:cNvCxnSpPr>
            <p:nvPr/>
          </p:nvCxnSpPr>
          <p:spPr>
            <a:xfrm flipV="1">
              <a:off x="6632319" y="5452547"/>
              <a:ext cx="1589685" cy="927911"/>
            </a:xfrm>
            <a:prstGeom prst="curvedConnector2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曲線コネクタ 15"/>
            <p:cNvCxnSpPr>
              <a:stCxn id="8" idx="2"/>
              <a:endCxn id="5" idx="3"/>
            </p:cNvCxnSpPr>
            <p:nvPr/>
          </p:nvCxnSpPr>
          <p:spPr>
            <a:xfrm rot="10800000">
              <a:off x="5409948" y="5523102"/>
              <a:ext cx="788582" cy="857356"/>
            </a:xfrm>
            <a:prstGeom prst="curvedConnector2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テキスト ボックス 16"/>
            <p:cNvSpPr txBox="1"/>
            <p:nvPr/>
          </p:nvSpPr>
          <p:spPr>
            <a:xfrm>
              <a:off x="5220072" y="5915776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b</a:t>
              </a:r>
              <a:endParaRPr kumimoji="1" lang="ja-JP" altLang="en-US" sz="2800" dirty="0"/>
            </a:p>
          </p:txBody>
        </p:sp>
        <p:cxnSp>
          <p:nvCxnSpPr>
            <p:cNvPr id="18" name="曲線コネクタ 17"/>
            <p:cNvCxnSpPr>
              <a:stCxn id="7" idx="4"/>
              <a:endCxn id="8" idx="0"/>
            </p:cNvCxnSpPr>
            <p:nvPr/>
          </p:nvCxnSpPr>
          <p:spPr>
            <a:xfrm rot="5400000">
              <a:off x="6037820" y="5623864"/>
              <a:ext cx="917304" cy="162094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8"/>
            <p:cNvSpPr txBox="1"/>
            <p:nvPr/>
          </p:nvSpPr>
          <p:spPr>
            <a:xfrm>
              <a:off x="6545870" y="5246259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b</a:t>
              </a:r>
              <a:endParaRPr kumimoji="1" lang="ja-JP" altLang="en-US" sz="2800" dirty="0"/>
            </a:p>
          </p:txBody>
        </p:sp>
        <p:cxnSp>
          <p:nvCxnSpPr>
            <p:cNvPr id="20" name="曲線コネクタ 19"/>
            <p:cNvCxnSpPr>
              <a:stCxn id="7" idx="3"/>
              <a:endCxn id="5" idx="6"/>
            </p:cNvCxnSpPr>
            <p:nvPr/>
          </p:nvCxnSpPr>
          <p:spPr>
            <a:xfrm rot="5400000">
              <a:off x="6003762" y="4956300"/>
              <a:ext cx="189884" cy="636987"/>
            </a:xfrm>
            <a:prstGeom prst="curvedConnector2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テキスト ボックス 20"/>
            <p:cNvSpPr txBox="1"/>
            <p:nvPr/>
          </p:nvSpPr>
          <p:spPr>
            <a:xfrm>
              <a:off x="5969806" y="4869160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b</a:t>
              </a:r>
              <a:endParaRPr kumimoji="1" lang="ja-JP" altLang="en-US" sz="2800" dirty="0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7452320" y="6155468"/>
              <a:ext cx="4230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“”</a:t>
              </a:r>
              <a:endParaRPr kumimoji="1" lang="ja-JP" altLang="en-US" dirty="0"/>
            </a:p>
          </p:txBody>
        </p:sp>
      </p:grpSp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637920"/>
              </p:ext>
            </p:extLst>
          </p:nvPr>
        </p:nvGraphicFramePr>
        <p:xfrm>
          <a:off x="878164" y="4336257"/>
          <a:ext cx="4269900" cy="14833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53980"/>
                <a:gridCol w="853980"/>
                <a:gridCol w="853980"/>
                <a:gridCol w="853980"/>
                <a:gridCol w="8539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×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テキスト ボックス 23"/>
          <p:cNvSpPr txBox="1"/>
          <p:nvPr/>
        </p:nvSpPr>
        <p:spPr>
          <a:xfrm>
            <a:off x="1310212" y="3676013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“a        b       </a:t>
            </a:r>
            <a:r>
              <a:rPr kumimoji="1" lang="en-US" altLang="ja-JP" sz="3200" dirty="0" err="1" smtClean="0"/>
              <a:t>b</a:t>
            </a:r>
            <a:r>
              <a:rPr kumimoji="1" lang="en-US" altLang="ja-JP" sz="3200" dirty="0" smtClean="0"/>
              <a:t>       a”</a:t>
            </a:r>
            <a:endParaRPr kumimoji="1" lang="ja-JP" altLang="en-US" sz="3200" dirty="0"/>
          </a:p>
        </p:txBody>
      </p:sp>
      <p:sp>
        <p:nvSpPr>
          <p:cNvPr id="26" name="円/楕円 25"/>
          <p:cNvSpPr/>
          <p:nvPr/>
        </p:nvSpPr>
        <p:spPr>
          <a:xfrm>
            <a:off x="374108" y="4298700"/>
            <a:ext cx="433789" cy="433789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S1</a:t>
            </a:r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円/楕円 26"/>
          <p:cNvSpPr/>
          <p:nvPr/>
        </p:nvSpPr>
        <p:spPr>
          <a:xfrm>
            <a:off x="374108" y="4732489"/>
            <a:ext cx="433789" cy="433789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S2</a:t>
            </a:r>
            <a:endParaRPr kumimoji="1" lang="ja-JP" altLang="en-US" sz="1400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円/楕円 27"/>
          <p:cNvSpPr/>
          <p:nvPr/>
        </p:nvSpPr>
        <p:spPr>
          <a:xfrm>
            <a:off x="354438" y="5112817"/>
            <a:ext cx="453459" cy="453459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円/楕円 28"/>
          <p:cNvSpPr/>
          <p:nvPr/>
        </p:nvSpPr>
        <p:spPr>
          <a:xfrm>
            <a:off x="377590" y="5518973"/>
            <a:ext cx="430307" cy="43030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0631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98846" y="2325309"/>
            <a:ext cx="7408333" cy="3450696"/>
          </a:xfrm>
        </p:spPr>
        <p:txBody>
          <a:bodyPr>
            <a:normAutofit/>
          </a:bodyPr>
          <a:lstStyle/>
          <a:p>
            <a:r>
              <a:rPr lang="ja-JP" altLang="en-US" sz="3200" dirty="0" smtClean="0"/>
              <a:t>解法１ ： </a:t>
            </a:r>
            <a:r>
              <a:rPr lang="en-US" altLang="ja-JP" sz="3200" dirty="0" smtClean="0"/>
              <a:t>DP</a:t>
            </a:r>
          </a:p>
          <a:p>
            <a:pPr lvl="1"/>
            <a:r>
              <a:rPr kumimoji="1" lang="en-US" altLang="ja-JP" sz="2600" dirty="0" err="1" smtClean="0"/>
              <a:t>bool</a:t>
            </a:r>
            <a:r>
              <a:rPr kumimoji="1" lang="en-US" altLang="ja-JP" sz="2600" dirty="0" smtClean="0"/>
              <a:t>[</a:t>
            </a:r>
            <a:r>
              <a:rPr kumimoji="1" lang="ja-JP" altLang="en-US" sz="2600" dirty="0" smtClean="0"/>
              <a:t>頂点数</a:t>
            </a:r>
            <a:r>
              <a:rPr kumimoji="1" lang="en-US" altLang="ja-JP" sz="2600" dirty="0" smtClean="0"/>
              <a:t>][</a:t>
            </a:r>
            <a:r>
              <a:rPr kumimoji="1" lang="ja-JP" altLang="en-US" sz="2600" dirty="0" smtClean="0"/>
              <a:t>文字列長</a:t>
            </a:r>
            <a:r>
              <a:rPr kumimoji="1" lang="en-US" altLang="ja-JP" sz="2600" dirty="0" smtClean="0"/>
              <a:t>+1]</a:t>
            </a:r>
            <a:endParaRPr kumimoji="1" lang="ja-JP" altLang="en-US" sz="26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err="1"/>
              <a:t>bool</a:t>
            </a:r>
            <a:r>
              <a:rPr lang="en-US" altLang="ja-JP" dirty="0"/>
              <a:t> </a:t>
            </a:r>
            <a:r>
              <a:rPr lang="en-US" altLang="ja-JP" dirty="0" smtClean="0"/>
              <a:t>contains(NFA a, </a:t>
            </a:r>
            <a:r>
              <a:rPr lang="en-US" altLang="ja-JP" dirty="0"/>
              <a:t>String </a:t>
            </a:r>
            <a:r>
              <a:rPr lang="en-US" altLang="ja-JP" dirty="0" smtClean="0"/>
              <a:t>w);</a:t>
            </a:r>
            <a:br>
              <a:rPr lang="en-US" altLang="ja-JP" dirty="0" smtClean="0"/>
            </a:br>
            <a:r>
              <a:rPr lang="en-US" altLang="ja-JP" dirty="0" smtClean="0"/>
              <a:t>NFA</a:t>
            </a:r>
            <a:r>
              <a:rPr lang="ja-JP" altLang="en-US" dirty="0" smtClean="0"/>
              <a:t>の場合</a:t>
            </a:r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5539499" y="3031981"/>
            <a:ext cx="3064949" cy="2341235"/>
            <a:chOff x="5220072" y="4256117"/>
            <a:chExt cx="3064949" cy="2341235"/>
          </a:xfrm>
        </p:grpSpPr>
        <p:sp>
          <p:nvSpPr>
            <p:cNvPr id="5" name="円/楕円 4"/>
            <p:cNvSpPr/>
            <p:nvPr/>
          </p:nvSpPr>
          <p:spPr>
            <a:xfrm>
              <a:off x="5346421" y="5152840"/>
              <a:ext cx="433789" cy="433789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kumimoji="1" lang="en-US" altLang="ja-JP" sz="2800" dirty="0" smtClean="0">
                  <a:solidFill>
                    <a:schemeClr val="accent4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S1</a:t>
              </a:r>
              <a:endParaRPr kumimoji="1" lang="ja-JP" altLang="en-US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円/楕円 5"/>
            <p:cNvSpPr/>
            <p:nvPr/>
          </p:nvSpPr>
          <p:spPr>
            <a:xfrm>
              <a:off x="7854714" y="5085257"/>
              <a:ext cx="430307" cy="430307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>
                  <a:solidFill>
                    <a:schemeClr val="accent5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</a:t>
              </a:r>
              <a:endParaRPr kumimoji="1" lang="ja-JP" altLang="en-US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円/楕円 6"/>
            <p:cNvSpPr/>
            <p:nvPr/>
          </p:nvSpPr>
          <p:spPr>
            <a:xfrm>
              <a:off x="6350789" y="4792800"/>
              <a:ext cx="453459" cy="453459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円/楕円 7"/>
            <p:cNvSpPr/>
            <p:nvPr/>
          </p:nvSpPr>
          <p:spPr>
            <a:xfrm>
              <a:off x="6198530" y="6163563"/>
              <a:ext cx="433789" cy="433789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kumimoji="1" lang="en-US" altLang="ja-JP" sz="2800" dirty="0" smtClean="0">
                  <a:solidFill>
                    <a:schemeClr val="accent4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S2</a:t>
              </a:r>
              <a:endParaRPr kumimoji="1" lang="ja-JP" altLang="en-US" sz="14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曲線コネクタ 8"/>
            <p:cNvCxnSpPr>
              <a:stCxn id="5" idx="0"/>
              <a:endCxn id="7" idx="1"/>
            </p:cNvCxnSpPr>
            <p:nvPr/>
          </p:nvCxnSpPr>
          <p:spPr>
            <a:xfrm rot="5400000" flipH="1" flipV="1">
              <a:off x="5843440" y="4579084"/>
              <a:ext cx="293632" cy="853881"/>
            </a:xfrm>
            <a:prstGeom prst="curvedConnector3">
              <a:avLst>
                <a:gd name="adj1" fmla="val 200469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テキスト ボックス 9"/>
            <p:cNvSpPr txBox="1"/>
            <p:nvPr/>
          </p:nvSpPr>
          <p:spPr>
            <a:xfrm>
              <a:off x="5220072" y="4549780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a</a:t>
              </a:r>
              <a:endParaRPr kumimoji="1" lang="ja-JP" altLang="en-US" sz="2800" dirty="0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7653517" y="4256117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a</a:t>
              </a:r>
              <a:endParaRPr kumimoji="1" lang="ja-JP" altLang="en-US" sz="2800" dirty="0"/>
            </a:p>
          </p:txBody>
        </p:sp>
        <p:cxnSp>
          <p:nvCxnSpPr>
            <p:cNvPr id="12" name="曲線コネクタ 11"/>
            <p:cNvCxnSpPr>
              <a:stCxn id="5" idx="5"/>
              <a:endCxn id="6" idx="3"/>
            </p:cNvCxnSpPr>
            <p:nvPr/>
          </p:nvCxnSpPr>
          <p:spPr>
            <a:xfrm rot="5400000" flipH="1" flipV="1">
              <a:off x="6781929" y="4387301"/>
              <a:ext cx="70555" cy="2201048"/>
            </a:xfrm>
            <a:prstGeom prst="curvedConnector3">
              <a:avLst>
                <a:gd name="adj1" fmla="val -414042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曲線コネクタ 12"/>
            <p:cNvCxnSpPr>
              <a:stCxn id="7" idx="7"/>
              <a:endCxn id="6" idx="1"/>
            </p:cNvCxnSpPr>
            <p:nvPr/>
          </p:nvCxnSpPr>
          <p:spPr>
            <a:xfrm rot="16200000" flipH="1">
              <a:off x="7183252" y="4413796"/>
              <a:ext cx="289066" cy="1179891"/>
            </a:xfrm>
            <a:prstGeom prst="curvedConnector3">
              <a:avLst>
                <a:gd name="adj1" fmla="val -102056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テキスト ボックス 13"/>
            <p:cNvSpPr txBox="1"/>
            <p:nvPr/>
          </p:nvSpPr>
          <p:spPr>
            <a:xfrm>
              <a:off x="7092280" y="5298597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a</a:t>
              </a:r>
              <a:endParaRPr kumimoji="1" lang="ja-JP" altLang="en-US" sz="2800" dirty="0"/>
            </a:p>
          </p:txBody>
        </p:sp>
        <p:cxnSp>
          <p:nvCxnSpPr>
            <p:cNvPr id="15" name="曲線コネクタ 14"/>
            <p:cNvCxnSpPr>
              <a:stCxn id="8" idx="6"/>
              <a:endCxn id="6" idx="5"/>
            </p:cNvCxnSpPr>
            <p:nvPr/>
          </p:nvCxnSpPr>
          <p:spPr>
            <a:xfrm flipV="1">
              <a:off x="6632319" y="5452547"/>
              <a:ext cx="1589685" cy="927911"/>
            </a:xfrm>
            <a:prstGeom prst="curvedConnector2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曲線コネクタ 15"/>
            <p:cNvCxnSpPr>
              <a:stCxn id="8" idx="2"/>
              <a:endCxn id="5" idx="3"/>
            </p:cNvCxnSpPr>
            <p:nvPr/>
          </p:nvCxnSpPr>
          <p:spPr>
            <a:xfrm rot="10800000">
              <a:off x="5409948" y="5523102"/>
              <a:ext cx="788582" cy="857356"/>
            </a:xfrm>
            <a:prstGeom prst="curvedConnector2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テキスト ボックス 16"/>
            <p:cNvSpPr txBox="1"/>
            <p:nvPr/>
          </p:nvSpPr>
          <p:spPr>
            <a:xfrm>
              <a:off x="5220072" y="5915776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b</a:t>
              </a:r>
              <a:endParaRPr kumimoji="1" lang="ja-JP" altLang="en-US" sz="2800" dirty="0"/>
            </a:p>
          </p:txBody>
        </p:sp>
        <p:cxnSp>
          <p:nvCxnSpPr>
            <p:cNvPr id="18" name="曲線コネクタ 17"/>
            <p:cNvCxnSpPr>
              <a:stCxn id="7" idx="4"/>
              <a:endCxn id="8" idx="0"/>
            </p:cNvCxnSpPr>
            <p:nvPr/>
          </p:nvCxnSpPr>
          <p:spPr>
            <a:xfrm rot="5400000">
              <a:off x="6037820" y="5623864"/>
              <a:ext cx="917304" cy="162094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8"/>
            <p:cNvSpPr txBox="1"/>
            <p:nvPr/>
          </p:nvSpPr>
          <p:spPr>
            <a:xfrm>
              <a:off x="6545870" y="5246259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b</a:t>
              </a:r>
              <a:endParaRPr kumimoji="1" lang="ja-JP" altLang="en-US" sz="2800" dirty="0"/>
            </a:p>
          </p:txBody>
        </p:sp>
        <p:cxnSp>
          <p:nvCxnSpPr>
            <p:cNvPr id="20" name="曲線コネクタ 19"/>
            <p:cNvCxnSpPr>
              <a:stCxn id="7" idx="3"/>
              <a:endCxn id="5" idx="6"/>
            </p:cNvCxnSpPr>
            <p:nvPr/>
          </p:nvCxnSpPr>
          <p:spPr>
            <a:xfrm rot="5400000">
              <a:off x="6003762" y="4956300"/>
              <a:ext cx="189884" cy="636987"/>
            </a:xfrm>
            <a:prstGeom prst="curvedConnector2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テキスト ボックス 20"/>
            <p:cNvSpPr txBox="1"/>
            <p:nvPr/>
          </p:nvSpPr>
          <p:spPr>
            <a:xfrm>
              <a:off x="5969806" y="4869160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b</a:t>
              </a:r>
              <a:endParaRPr kumimoji="1" lang="ja-JP" altLang="en-US" sz="2800" dirty="0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7452320" y="6155468"/>
              <a:ext cx="4230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“”</a:t>
              </a:r>
              <a:endParaRPr kumimoji="1" lang="ja-JP" altLang="en-US" dirty="0"/>
            </a:p>
          </p:txBody>
        </p:sp>
      </p:grpSp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27439"/>
              </p:ext>
            </p:extLst>
          </p:nvPr>
        </p:nvGraphicFramePr>
        <p:xfrm>
          <a:off x="878164" y="4336257"/>
          <a:ext cx="4269900" cy="14833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53980"/>
                <a:gridCol w="853980"/>
                <a:gridCol w="853980"/>
                <a:gridCol w="853980"/>
                <a:gridCol w="8539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×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×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×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テキスト ボックス 23"/>
          <p:cNvSpPr txBox="1"/>
          <p:nvPr/>
        </p:nvSpPr>
        <p:spPr>
          <a:xfrm>
            <a:off x="1310212" y="3676013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“a        b       </a:t>
            </a:r>
            <a:r>
              <a:rPr kumimoji="1" lang="en-US" altLang="ja-JP" sz="3200" dirty="0" err="1" smtClean="0"/>
              <a:t>b</a:t>
            </a:r>
            <a:r>
              <a:rPr kumimoji="1" lang="en-US" altLang="ja-JP" sz="3200" dirty="0" smtClean="0"/>
              <a:t>       a”</a:t>
            </a:r>
            <a:endParaRPr kumimoji="1" lang="ja-JP" altLang="en-US" sz="3200" dirty="0"/>
          </a:p>
        </p:txBody>
      </p:sp>
      <p:sp>
        <p:nvSpPr>
          <p:cNvPr id="26" name="円/楕円 25"/>
          <p:cNvSpPr/>
          <p:nvPr/>
        </p:nvSpPr>
        <p:spPr>
          <a:xfrm>
            <a:off x="374108" y="4298700"/>
            <a:ext cx="433789" cy="433789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S1</a:t>
            </a:r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円/楕円 26"/>
          <p:cNvSpPr/>
          <p:nvPr/>
        </p:nvSpPr>
        <p:spPr>
          <a:xfrm>
            <a:off x="374108" y="4732489"/>
            <a:ext cx="433789" cy="433789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S2</a:t>
            </a:r>
            <a:endParaRPr kumimoji="1" lang="ja-JP" altLang="en-US" sz="1400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円/楕円 27"/>
          <p:cNvSpPr/>
          <p:nvPr/>
        </p:nvSpPr>
        <p:spPr>
          <a:xfrm>
            <a:off x="354438" y="5112817"/>
            <a:ext cx="453459" cy="453459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円/楕円 28"/>
          <p:cNvSpPr/>
          <p:nvPr/>
        </p:nvSpPr>
        <p:spPr>
          <a:xfrm>
            <a:off x="377590" y="5518973"/>
            <a:ext cx="430307" cy="43030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3892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98846" y="2325309"/>
            <a:ext cx="7408333" cy="3450696"/>
          </a:xfrm>
        </p:spPr>
        <p:txBody>
          <a:bodyPr>
            <a:normAutofit/>
          </a:bodyPr>
          <a:lstStyle/>
          <a:p>
            <a:r>
              <a:rPr lang="ja-JP" altLang="en-US" sz="3200" dirty="0" smtClean="0"/>
              <a:t>解法１ ： </a:t>
            </a:r>
            <a:r>
              <a:rPr lang="en-US" altLang="ja-JP" sz="3200" dirty="0" smtClean="0"/>
              <a:t>DP</a:t>
            </a:r>
          </a:p>
          <a:p>
            <a:pPr lvl="1"/>
            <a:r>
              <a:rPr kumimoji="1" lang="en-US" altLang="ja-JP" sz="2600" dirty="0" smtClean="0"/>
              <a:t>O( |edge|</a:t>
            </a:r>
            <a:r>
              <a:rPr kumimoji="1" lang="ja-JP" altLang="en-US" sz="2600" dirty="0" smtClean="0"/>
              <a:t>・</a:t>
            </a:r>
            <a:r>
              <a:rPr kumimoji="1" lang="en-US" altLang="ja-JP" sz="2600" dirty="0" smtClean="0"/>
              <a:t>|w| )</a:t>
            </a:r>
            <a:endParaRPr kumimoji="1" lang="ja-JP" altLang="en-US" sz="26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err="1"/>
              <a:t>bool</a:t>
            </a:r>
            <a:r>
              <a:rPr lang="en-US" altLang="ja-JP" dirty="0"/>
              <a:t> </a:t>
            </a:r>
            <a:r>
              <a:rPr lang="en-US" altLang="ja-JP" dirty="0" smtClean="0"/>
              <a:t>contains(NFA a, </a:t>
            </a:r>
            <a:r>
              <a:rPr lang="en-US" altLang="ja-JP" dirty="0"/>
              <a:t>String </a:t>
            </a:r>
            <a:r>
              <a:rPr lang="en-US" altLang="ja-JP" dirty="0" smtClean="0"/>
              <a:t>w);</a:t>
            </a:r>
            <a:br>
              <a:rPr lang="en-US" altLang="ja-JP" dirty="0" smtClean="0"/>
            </a:br>
            <a:r>
              <a:rPr lang="en-US" altLang="ja-JP" dirty="0" smtClean="0"/>
              <a:t>NFA</a:t>
            </a:r>
            <a:r>
              <a:rPr lang="ja-JP" altLang="en-US" dirty="0" smtClean="0"/>
              <a:t>の場合</a:t>
            </a:r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5539499" y="3031981"/>
            <a:ext cx="3064949" cy="2341235"/>
            <a:chOff x="5220072" y="4256117"/>
            <a:chExt cx="3064949" cy="2341235"/>
          </a:xfrm>
        </p:grpSpPr>
        <p:sp>
          <p:nvSpPr>
            <p:cNvPr id="5" name="円/楕円 4"/>
            <p:cNvSpPr/>
            <p:nvPr/>
          </p:nvSpPr>
          <p:spPr>
            <a:xfrm>
              <a:off x="5346421" y="5152840"/>
              <a:ext cx="433789" cy="433789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kumimoji="1" lang="en-US" altLang="ja-JP" sz="2800" dirty="0" smtClean="0">
                  <a:solidFill>
                    <a:schemeClr val="accent4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S1</a:t>
              </a:r>
              <a:endParaRPr kumimoji="1" lang="ja-JP" altLang="en-US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円/楕円 5"/>
            <p:cNvSpPr/>
            <p:nvPr/>
          </p:nvSpPr>
          <p:spPr>
            <a:xfrm>
              <a:off x="7854714" y="5085257"/>
              <a:ext cx="430307" cy="430307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>
                  <a:solidFill>
                    <a:schemeClr val="accent5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</a:t>
              </a:r>
              <a:endParaRPr kumimoji="1" lang="ja-JP" altLang="en-US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円/楕円 6"/>
            <p:cNvSpPr/>
            <p:nvPr/>
          </p:nvSpPr>
          <p:spPr>
            <a:xfrm>
              <a:off x="6350789" y="4792800"/>
              <a:ext cx="453459" cy="453459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円/楕円 7"/>
            <p:cNvSpPr/>
            <p:nvPr/>
          </p:nvSpPr>
          <p:spPr>
            <a:xfrm>
              <a:off x="6198530" y="6163563"/>
              <a:ext cx="433789" cy="433789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kumimoji="1" lang="en-US" altLang="ja-JP" sz="2800" dirty="0" smtClean="0">
                  <a:solidFill>
                    <a:schemeClr val="accent4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S2</a:t>
              </a:r>
              <a:endParaRPr kumimoji="1" lang="ja-JP" altLang="en-US" sz="14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曲線コネクタ 8"/>
            <p:cNvCxnSpPr>
              <a:stCxn id="5" idx="0"/>
              <a:endCxn id="7" idx="1"/>
            </p:cNvCxnSpPr>
            <p:nvPr/>
          </p:nvCxnSpPr>
          <p:spPr>
            <a:xfrm rot="5400000" flipH="1" flipV="1">
              <a:off x="5843440" y="4579084"/>
              <a:ext cx="293632" cy="853881"/>
            </a:xfrm>
            <a:prstGeom prst="curvedConnector3">
              <a:avLst>
                <a:gd name="adj1" fmla="val 200469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テキスト ボックス 9"/>
            <p:cNvSpPr txBox="1"/>
            <p:nvPr/>
          </p:nvSpPr>
          <p:spPr>
            <a:xfrm>
              <a:off x="5220072" y="4549780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a</a:t>
              </a:r>
              <a:endParaRPr kumimoji="1" lang="ja-JP" altLang="en-US" sz="2800" dirty="0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7653517" y="4256117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a</a:t>
              </a:r>
              <a:endParaRPr kumimoji="1" lang="ja-JP" altLang="en-US" sz="2800" dirty="0"/>
            </a:p>
          </p:txBody>
        </p:sp>
        <p:cxnSp>
          <p:nvCxnSpPr>
            <p:cNvPr id="12" name="曲線コネクタ 11"/>
            <p:cNvCxnSpPr>
              <a:stCxn id="5" idx="5"/>
              <a:endCxn id="6" idx="3"/>
            </p:cNvCxnSpPr>
            <p:nvPr/>
          </p:nvCxnSpPr>
          <p:spPr>
            <a:xfrm rot="5400000" flipH="1" flipV="1">
              <a:off x="6781929" y="4387301"/>
              <a:ext cx="70555" cy="2201048"/>
            </a:xfrm>
            <a:prstGeom prst="curvedConnector3">
              <a:avLst>
                <a:gd name="adj1" fmla="val -414042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曲線コネクタ 12"/>
            <p:cNvCxnSpPr>
              <a:stCxn id="7" idx="7"/>
              <a:endCxn id="6" idx="1"/>
            </p:cNvCxnSpPr>
            <p:nvPr/>
          </p:nvCxnSpPr>
          <p:spPr>
            <a:xfrm rot="16200000" flipH="1">
              <a:off x="7183252" y="4413796"/>
              <a:ext cx="289066" cy="1179891"/>
            </a:xfrm>
            <a:prstGeom prst="curvedConnector3">
              <a:avLst>
                <a:gd name="adj1" fmla="val -102056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テキスト ボックス 13"/>
            <p:cNvSpPr txBox="1"/>
            <p:nvPr/>
          </p:nvSpPr>
          <p:spPr>
            <a:xfrm>
              <a:off x="7092280" y="5298597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a</a:t>
              </a:r>
              <a:endParaRPr kumimoji="1" lang="ja-JP" altLang="en-US" sz="2800" dirty="0"/>
            </a:p>
          </p:txBody>
        </p:sp>
        <p:cxnSp>
          <p:nvCxnSpPr>
            <p:cNvPr id="15" name="曲線コネクタ 14"/>
            <p:cNvCxnSpPr>
              <a:stCxn id="8" idx="6"/>
              <a:endCxn id="6" idx="5"/>
            </p:cNvCxnSpPr>
            <p:nvPr/>
          </p:nvCxnSpPr>
          <p:spPr>
            <a:xfrm flipV="1">
              <a:off x="6632319" y="5452547"/>
              <a:ext cx="1589685" cy="927911"/>
            </a:xfrm>
            <a:prstGeom prst="curvedConnector2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曲線コネクタ 15"/>
            <p:cNvCxnSpPr>
              <a:stCxn id="8" idx="2"/>
              <a:endCxn id="5" idx="3"/>
            </p:cNvCxnSpPr>
            <p:nvPr/>
          </p:nvCxnSpPr>
          <p:spPr>
            <a:xfrm rot="10800000">
              <a:off x="5409948" y="5523102"/>
              <a:ext cx="788582" cy="857356"/>
            </a:xfrm>
            <a:prstGeom prst="curvedConnector2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テキスト ボックス 16"/>
            <p:cNvSpPr txBox="1"/>
            <p:nvPr/>
          </p:nvSpPr>
          <p:spPr>
            <a:xfrm>
              <a:off x="5220072" y="5915776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b</a:t>
              </a:r>
              <a:endParaRPr kumimoji="1" lang="ja-JP" altLang="en-US" sz="2800" dirty="0"/>
            </a:p>
          </p:txBody>
        </p:sp>
        <p:cxnSp>
          <p:nvCxnSpPr>
            <p:cNvPr id="18" name="曲線コネクタ 17"/>
            <p:cNvCxnSpPr>
              <a:stCxn id="7" idx="4"/>
              <a:endCxn id="8" idx="0"/>
            </p:cNvCxnSpPr>
            <p:nvPr/>
          </p:nvCxnSpPr>
          <p:spPr>
            <a:xfrm rot="5400000">
              <a:off x="6037820" y="5623864"/>
              <a:ext cx="917304" cy="162094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8"/>
            <p:cNvSpPr txBox="1"/>
            <p:nvPr/>
          </p:nvSpPr>
          <p:spPr>
            <a:xfrm>
              <a:off x="6545870" y="5246259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b</a:t>
              </a:r>
              <a:endParaRPr kumimoji="1" lang="ja-JP" altLang="en-US" sz="2800" dirty="0"/>
            </a:p>
          </p:txBody>
        </p:sp>
        <p:cxnSp>
          <p:nvCxnSpPr>
            <p:cNvPr id="20" name="曲線コネクタ 19"/>
            <p:cNvCxnSpPr>
              <a:stCxn id="7" idx="3"/>
              <a:endCxn id="5" idx="6"/>
            </p:cNvCxnSpPr>
            <p:nvPr/>
          </p:nvCxnSpPr>
          <p:spPr>
            <a:xfrm rot="5400000">
              <a:off x="6003762" y="4956300"/>
              <a:ext cx="189884" cy="636987"/>
            </a:xfrm>
            <a:prstGeom prst="curvedConnector2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テキスト ボックス 20"/>
            <p:cNvSpPr txBox="1"/>
            <p:nvPr/>
          </p:nvSpPr>
          <p:spPr>
            <a:xfrm>
              <a:off x="5969806" y="4869160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b</a:t>
              </a:r>
              <a:endParaRPr kumimoji="1" lang="ja-JP" altLang="en-US" sz="2800" dirty="0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7452320" y="6155468"/>
              <a:ext cx="4230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“”</a:t>
              </a:r>
              <a:endParaRPr kumimoji="1" lang="ja-JP" altLang="en-US" dirty="0"/>
            </a:p>
          </p:txBody>
        </p:sp>
      </p:grpSp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297139"/>
              </p:ext>
            </p:extLst>
          </p:nvPr>
        </p:nvGraphicFramePr>
        <p:xfrm>
          <a:off x="878164" y="4336257"/>
          <a:ext cx="4269900" cy="14833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53980"/>
                <a:gridCol w="853980"/>
                <a:gridCol w="853980"/>
                <a:gridCol w="853980"/>
                <a:gridCol w="8539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×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×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×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×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×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×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×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×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×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!!</a:t>
                      </a:r>
                      <a:r>
                        <a:rPr kumimoji="1" lang="ja-JP" altLang="en-US" b="1" dirty="0" smtClean="0"/>
                        <a:t>○</a:t>
                      </a:r>
                      <a:r>
                        <a:rPr kumimoji="1" lang="en-US" altLang="ja-JP" b="1" dirty="0" smtClean="0"/>
                        <a:t>!!</a:t>
                      </a:r>
                      <a:endParaRPr kumimoji="1" lang="ja-JP" alt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テキスト ボックス 23"/>
          <p:cNvSpPr txBox="1"/>
          <p:nvPr/>
        </p:nvSpPr>
        <p:spPr>
          <a:xfrm>
            <a:off x="1310212" y="3676013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“a        b       </a:t>
            </a:r>
            <a:r>
              <a:rPr kumimoji="1" lang="en-US" altLang="ja-JP" sz="3200" dirty="0" err="1" smtClean="0"/>
              <a:t>b</a:t>
            </a:r>
            <a:r>
              <a:rPr kumimoji="1" lang="en-US" altLang="ja-JP" sz="3200" dirty="0" smtClean="0"/>
              <a:t>       a”</a:t>
            </a:r>
            <a:endParaRPr kumimoji="1" lang="ja-JP" altLang="en-US" sz="3200" dirty="0"/>
          </a:p>
        </p:txBody>
      </p:sp>
      <p:sp>
        <p:nvSpPr>
          <p:cNvPr id="26" name="円/楕円 25"/>
          <p:cNvSpPr/>
          <p:nvPr/>
        </p:nvSpPr>
        <p:spPr>
          <a:xfrm>
            <a:off x="374108" y="4298700"/>
            <a:ext cx="433789" cy="433789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S1</a:t>
            </a:r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円/楕円 26"/>
          <p:cNvSpPr/>
          <p:nvPr/>
        </p:nvSpPr>
        <p:spPr>
          <a:xfrm>
            <a:off x="374108" y="4732489"/>
            <a:ext cx="433789" cy="433789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S2</a:t>
            </a:r>
            <a:endParaRPr kumimoji="1" lang="ja-JP" altLang="en-US" sz="1400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円/楕円 27"/>
          <p:cNvSpPr/>
          <p:nvPr/>
        </p:nvSpPr>
        <p:spPr>
          <a:xfrm>
            <a:off x="354438" y="5112817"/>
            <a:ext cx="453459" cy="453459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円/楕円 28"/>
          <p:cNvSpPr/>
          <p:nvPr/>
        </p:nvSpPr>
        <p:spPr>
          <a:xfrm>
            <a:off x="377590" y="5518973"/>
            <a:ext cx="430307" cy="43030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397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98846" y="2325309"/>
            <a:ext cx="7408333" cy="3450696"/>
          </a:xfrm>
        </p:spPr>
        <p:txBody>
          <a:bodyPr>
            <a:normAutofit/>
          </a:bodyPr>
          <a:lstStyle/>
          <a:p>
            <a:r>
              <a:rPr lang="ja-JP" altLang="en-US" sz="3200" dirty="0" smtClean="0"/>
              <a:t>解法</a:t>
            </a:r>
            <a:r>
              <a:rPr lang="ja-JP" altLang="en-US" sz="3200" dirty="0"/>
              <a:t>２</a:t>
            </a:r>
            <a:r>
              <a:rPr lang="ja-JP" altLang="en-US" sz="3200" dirty="0" smtClean="0"/>
              <a:t> ： ビット</a:t>
            </a:r>
            <a:r>
              <a:rPr lang="en-US" altLang="ja-JP" sz="3200" dirty="0" smtClean="0"/>
              <a:t>DP</a:t>
            </a:r>
          </a:p>
          <a:p>
            <a:pPr lvl="1"/>
            <a:r>
              <a:rPr kumimoji="1" lang="ja-JP" altLang="en-US" dirty="0" smtClean="0"/>
              <a:t>○○</a:t>
            </a:r>
            <a:r>
              <a:rPr kumimoji="1" lang="en-US" altLang="ja-JP" dirty="0" smtClean="0"/>
              <a:t>×</a:t>
            </a:r>
            <a:r>
              <a:rPr kumimoji="1" lang="ja-JP" altLang="en-US" dirty="0" smtClean="0"/>
              <a:t>○    </a:t>
            </a:r>
            <a:r>
              <a:rPr kumimoji="1" lang="en-US" altLang="ja-JP" dirty="0" smtClean="0">
                <a:sym typeface="Wingdings" pitchFamily="2" charset="2"/>
              </a:rPr>
              <a:t>  2</a:t>
            </a:r>
            <a:r>
              <a:rPr kumimoji="1" lang="ja-JP" altLang="en-US" dirty="0" smtClean="0">
                <a:sym typeface="Wingdings" pitchFamily="2" charset="2"/>
              </a:rPr>
              <a:t>進法で </a:t>
            </a:r>
            <a:r>
              <a:rPr kumimoji="1" lang="en-US" altLang="ja-JP" dirty="0" smtClean="0">
                <a:sym typeface="Wingdings" pitchFamily="2" charset="2"/>
              </a:rPr>
              <a:t>“1101” </a:t>
            </a:r>
            <a:r>
              <a:rPr kumimoji="1" lang="ja-JP" altLang="en-US" dirty="0" smtClean="0">
                <a:sym typeface="Wingdings" pitchFamily="2" charset="2"/>
              </a:rPr>
              <a:t>とビットにエンコードできる</a:t>
            </a:r>
            <a:endParaRPr kumimoji="1" lang="en-US" altLang="ja-JP" dirty="0" smtClean="0">
              <a:sym typeface="Wingdings" pitchFamily="2" charset="2"/>
            </a:endParaRPr>
          </a:p>
          <a:p>
            <a:pPr lvl="1"/>
            <a:r>
              <a:rPr lang="en-US" altLang="ja-JP" dirty="0" err="1" smtClean="0">
                <a:sym typeface="Wingdings" pitchFamily="2" charset="2"/>
              </a:rPr>
              <a:t>int</a:t>
            </a:r>
            <a:r>
              <a:rPr lang="en-US" altLang="ja-JP" dirty="0" smtClean="0">
                <a:sym typeface="Wingdings" pitchFamily="2" charset="2"/>
              </a:rPr>
              <a:t> [</a:t>
            </a:r>
            <a:r>
              <a:rPr lang="ja-JP" altLang="en-US" dirty="0" smtClean="0">
                <a:sym typeface="Wingdings" pitchFamily="2" charset="2"/>
              </a:rPr>
              <a:t>文字列長さ</a:t>
            </a:r>
            <a:r>
              <a:rPr lang="en-US" altLang="ja-JP" dirty="0" smtClean="0">
                <a:sym typeface="Wingdings" pitchFamily="2" charset="2"/>
              </a:rPr>
              <a:t>+1]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err="1"/>
              <a:t>bool</a:t>
            </a:r>
            <a:r>
              <a:rPr lang="en-US" altLang="ja-JP" dirty="0"/>
              <a:t> </a:t>
            </a:r>
            <a:r>
              <a:rPr lang="en-US" altLang="ja-JP" dirty="0" smtClean="0"/>
              <a:t>contains(NFA a, </a:t>
            </a:r>
            <a:r>
              <a:rPr lang="en-US" altLang="ja-JP" dirty="0"/>
              <a:t>String </a:t>
            </a:r>
            <a:r>
              <a:rPr lang="en-US" altLang="ja-JP" dirty="0" smtClean="0"/>
              <a:t>w);</a:t>
            </a:r>
            <a:br>
              <a:rPr lang="en-US" altLang="ja-JP" dirty="0" smtClean="0"/>
            </a:br>
            <a:r>
              <a:rPr lang="en-US" altLang="ja-JP" dirty="0" smtClean="0"/>
              <a:t>NFA</a:t>
            </a:r>
            <a:r>
              <a:rPr lang="ja-JP" altLang="en-US" dirty="0" smtClean="0"/>
              <a:t>の場合</a:t>
            </a:r>
            <a:endParaRPr kumimoji="1" lang="ja-JP" altLang="en-US" dirty="0"/>
          </a:p>
        </p:txBody>
      </p:sp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92931"/>
              </p:ext>
            </p:extLst>
          </p:nvPr>
        </p:nvGraphicFramePr>
        <p:xfrm>
          <a:off x="2575446" y="4336257"/>
          <a:ext cx="4269900" cy="14833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53980"/>
                <a:gridCol w="853980"/>
                <a:gridCol w="853980"/>
                <a:gridCol w="853980"/>
                <a:gridCol w="8539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×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×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×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×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×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×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×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×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×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!!</a:t>
                      </a:r>
                      <a:r>
                        <a:rPr kumimoji="1" lang="ja-JP" altLang="en-US" b="1" dirty="0" smtClean="0"/>
                        <a:t>○</a:t>
                      </a:r>
                      <a:r>
                        <a:rPr kumimoji="1" lang="en-US" altLang="ja-JP" b="1" dirty="0" smtClean="0"/>
                        <a:t>!!</a:t>
                      </a:r>
                      <a:endParaRPr kumimoji="1" lang="ja-JP" alt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テキスト ボックス 23"/>
          <p:cNvSpPr txBox="1"/>
          <p:nvPr/>
        </p:nvSpPr>
        <p:spPr>
          <a:xfrm>
            <a:off x="3007494" y="3676013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“a        b       </a:t>
            </a:r>
            <a:r>
              <a:rPr kumimoji="1" lang="en-US" altLang="ja-JP" sz="3200" dirty="0" err="1" smtClean="0"/>
              <a:t>b</a:t>
            </a:r>
            <a:r>
              <a:rPr kumimoji="1" lang="en-US" altLang="ja-JP" sz="3200" dirty="0" smtClean="0"/>
              <a:t>       a”</a:t>
            </a:r>
            <a:endParaRPr kumimoji="1" lang="ja-JP" altLang="en-US" sz="3200" dirty="0"/>
          </a:p>
        </p:txBody>
      </p:sp>
      <p:sp>
        <p:nvSpPr>
          <p:cNvPr id="26" name="円/楕円 25"/>
          <p:cNvSpPr/>
          <p:nvPr/>
        </p:nvSpPr>
        <p:spPr>
          <a:xfrm>
            <a:off x="2071390" y="4298700"/>
            <a:ext cx="433789" cy="433789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S1</a:t>
            </a:r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円/楕円 26"/>
          <p:cNvSpPr/>
          <p:nvPr/>
        </p:nvSpPr>
        <p:spPr>
          <a:xfrm>
            <a:off x="2071390" y="4732489"/>
            <a:ext cx="433789" cy="433789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S2</a:t>
            </a:r>
            <a:endParaRPr kumimoji="1" lang="ja-JP" altLang="en-US" sz="1400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円/楕円 27"/>
          <p:cNvSpPr/>
          <p:nvPr/>
        </p:nvSpPr>
        <p:spPr>
          <a:xfrm>
            <a:off x="2051720" y="5112817"/>
            <a:ext cx="453459" cy="453459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円/楕円 28"/>
          <p:cNvSpPr/>
          <p:nvPr/>
        </p:nvSpPr>
        <p:spPr>
          <a:xfrm>
            <a:off x="2074872" y="5518973"/>
            <a:ext cx="430307" cy="43030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8" name="表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921381"/>
              </p:ext>
            </p:extLst>
          </p:nvPr>
        </p:nvGraphicFramePr>
        <p:xfrm>
          <a:off x="2575446" y="5949280"/>
          <a:ext cx="4269900" cy="45720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853980"/>
                <a:gridCol w="853980"/>
                <a:gridCol w="853980"/>
                <a:gridCol w="853980"/>
                <a:gridCol w="853980"/>
              </a:tblGrid>
              <a:tr h="12596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1101</a:t>
                      </a:r>
                      <a:endParaRPr kumimoji="1" lang="ja-JP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0011</a:t>
                      </a:r>
                      <a:endParaRPr kumimoji="1" lang="ja-JP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1101</a:t>
                      </a:r>
                      <a:endParaRPr kumimoji="1" lang="ja-JP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1000</a:t>
                      </a:r>
                      <a:endParaRPr kumimoji="1" lang="ja-JP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001</a:t>
                      </a:r>
                      <a:r>
                        <a:rPr kumimoji="1" lang="en-US" altLang="ja-JP" sz="2400" u="sng" dirty="0" smtClean="0"/>
                        <a:t>1</a:t>
                      </a:r>
                      <a:endParaRPr kumimoji="1" lang="ja-JP" altLang="en-US" sz="2400" b="1" u="sng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270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98846" y="2325309"/>
            <a:ext cx="7408333" cy="3450696"/>
          </a:xfrm>
        </p:spPr>
        <p:txBody>
          <a:bodyPr>
            <a:normAutofit/>
          </a:bodyPr>
          <a:lstStyle/>
          <a:p>
            <a:r>
              <a:rPr lang="ja-JP" altLang="en-US" sz="3200" dirty="0" smtClean="0"/>
              <a:t>解法</a:t>
            </a:r>
            <a:r>
              <a:rPr lang="en-US" altLang="ja-JP" sz="3200" dirty="0" smtClean="0"/>
              <a:t>3</a:t>
            </a:r>
            <a:r>
              <a:rPr lang="ja-JP" altLang="en-US" sz="3200" dirty="0" smtClean="0"/>
              <a:t> ： ビット</a:t>
            </a:r>
            <a:r>
              <a:rPr lang="en-US" altLang="ja-JP" sz="3200" dirty="0" smtClean="0"/>
              <a:t>DP </a:t>
            </a:r>
            <a:r>
              <a:rPr lang="ja-JP" altLang="en-US" sz="3200" dirty="0" smtClean="0"/>
              <a:t>＆ 前処理</a:t>
            </a:r>
            <a:endParaRPr lang="en-US" altLang="ja-JP" sz="3200" dirty="0" smtClean="0"/>
          </a:p>
          <a:p>
            <a:pPr lvl="1"/>
            <a:r>
              <a:rPr kumimoji="1" lang="en-US" altLang="ja-JP" sz="2800" dirty="0" smtClean="0"/>
              <a:t>O( 2</a:t>
            </a:r>
            <a:r>
              <a:rPr kumimoji="1" lang="en-US" altLang="ja-JP" sz="2800" baseline="30000" dirty="0" smtClean="0"/>
              <a:t>|node|</a:t>
            </a:r>
            <a:r>
              <a:rPr lang="ja-JP" altLang="en-US" sz="2800" dirty="0"/>
              <a:t> </a:t>
            </a:r>
            <a:r>
              <a:rPr lang="en-US" altLang="ja-JP" sz="2800" dirty="0" smtClean="0"/>
              <a:t>+ |w| </a:t>
            </a:r>
            <a:r>
              <a:rPr kumimoji="1" lang="en-US" altLang="ja-JP" sz="2800" dirty="0" smtClean="0"/>
              <a:t> )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err="1"/>
              <a:t>bool</a:t>
            </a:r>
            <a:r>
              <a:rPr lang="en-US" altLang="ja-JP" dirty="0"/>
              <a:t> </a:t>
            </a:r>
            <a:r>
              <a:rPr lang="en-US" altLang="ja-JP" dirty="0" smtClean="0"/>
              <a:t>contains(NFA a, </a:t>
            </a:r>
            <a:r>
              <a:rPr lang="en-US" altLang="ja-JP" dirty="0"/>
              <a:t>String </a:t>
            </a:r>
            <a:r>
              <a:rPr lang="en-US" altLang="ja-JP" dirty="0" smtClean="0"/>
              <a:t>w);</a:t>
            </a:r>
            <a:br>
              <a:rPr lang="en-US" altLang="ja-JP" dirty="0" smtClean="0"/>
            </a:br>
            <a:r>
              <a:rPr lang="en-US" altLang="ja-JP" dirty="0" smtClean="0"/>
              <a:t>NFA</a:t>
            </a:r>
            <a:r>
              <a:rPr lang="ja-JP" altLang="en-US" dirty="0" smtClean="0"/>
              <a:t>の場合</a:t>
            </a:r>
            <a:endParaRPr kumimoji="1" lang="ja-JP" altLang="en-US" dirty="0"/>
          </a:p>
        </p:txBody>
      </p:sp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2486693"/>
              </p:ext>
            </p:extLst>
          </p:nvPr>
        </p:nvGraphicFramePr>
        <p:xfrm>
          <a:off x="878164" y="4336257"/>
          <a:ext cx="4269900" cy="14833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53980"/>
                <a:gridCol w="853980"/>
                <a:gridCol w="853980"/>
                <a:gridCol w="853980"/>
                <a:gridCol w="8539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×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×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×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×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×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×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×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×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×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!!</a:t>
                      </a:r>
                      <a:r>
                        <a:rPr kumimoji="1" lang="ja-JP" altLang="en-US" b="1" dirty="0" smtClean="0"/>
                        <a:t>○</a:t>
                      </a:r>
                      <a:r>
                        <a:rPr kumimoji="1" lang="en-US" altLang="ja-JP" b="1" dirty="0" smtClean="0"/>
                        <a:t>!!</a:t>
                      </a:r>
                      <a:endParaRPr kumimoji="1" lang="ja-JP" alt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テキスト ボックス 23"/>
          <p:cNvSpPr txBox="1"/>
          <p:nvPr/>
        </p:nvSpPr>
        <p:spPr>
          <a:xfrm>
            <a:off x="1310212" y="3676013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“a        b       </a:t>
            </a:r>
            <a:r>
              <a:rPr kumimoji="1" lang="en-US" altLang="ja-JP" sz="3200" dirty="0" err="1" smtClean="0"/>
              <a:t>b</a:t>
            </a:r>
            <a:r>
              <a:rPr kumimoji="1" lang="en-US" altLang="ja-JP" sz="3200" dirty="0" smtClean="0"/>
              <a:t>       a”</a:t>
            </a:r>
            <a:endParaRPr kumimoji="1" lang="ja-JP" altLang="en-US" sz="3200" dirty="0"/>
          </a:p>
        </p:txBody>
      </p:sp>
      <p:sp>
        <p:nvSpPr>
          <p:cNvPr id="26" name="円/楕円 25"/>
          <p:cNvSpPr/>
          <p:nvPr/>
        </p:nvSpPr>
        <p:spPr>
          <a:xfrm>
            <a:off x="374108" y="4298700"/>
            <a:ext cx="433789" cy="433789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S1</a:t>
            </a:r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円/楕円 26"/>
          <p:cNvSpPr/>
          <p:nvPr/>
        </p:nvSpPr>
        <p:spPr>
          <a:xfrm>
            <a:off x="374108" y="4732489"/>
            <a:ext cx="433789" cy="433789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S2</a:t>
            </a:r>
            <a:endParaRPr kumimoji="1" lang="ja-JP" altLang="en-US" sz="1400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円/楕円 27"/>
          <p:cNvSpPr/>
          <p:nvPr/>
        </p:nvSpPr>
        <p:spPr>
          <a:xfrm>
            <a:off x="354438" y="5112817"/>
            <a:ext cx="453459" cy="453459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円/楕円 28"/>
          <p:cNvSpPr/>
          <p:nvPr/>
        </p:nvSpPr>
        <p:spPr>
          <a:xfrm>
            <a:off x="377590" y="5518973"/>
            <a:ext cx="430307" cy="43030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円/楕円 29"/>
          <p:cNvSpPr/>
          <p:nvPr/>
        </p:nvSpPr>
        <p:spPr>
          <a:xfrm>
            <a:off x="5508104" y="3645024"/>
            <a:ext cx="1276400" cy="12764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800" u="sng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kumimoji="1" lang="en-US" altLang="ja-JP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br>
              <a:rPr kumimoji="1" lang="en-US" altLang="ja-JP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kumimoji="1" lang="en-US" altLang="ja-JP" sz="32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1101</a:t>
            </a:r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127582"/>
              </p:ext>
            </p:extLst>
          </p:nvPr>
        </p:nvGraphicFramePr>
        <p:xfrm>
          <a:off x="899592" y="5949280"/>
          <a:ext cx="4269900" cy="45720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853980"/>
                <a:gridCol w="853980"/>
                <a:gridCol w="853980"/>
                <a:gridCol w="853980"/>
                <a:gridCol w="853980"/>
              </a:tblGrid>
              <a:tr h="12596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1101</a:t>
                      </a:r>
                      <a:endParaRPr kumimoji="1" lang="ja-JP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0011</a:t>
                      </a:r>
                      <a:endParaRPr kumimoji="1" lang="ja-JP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1101</a:t>
                      </a:r>
                      <a:endParaRPr kumimoji="1" lang="ja-JP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1000</a:t>
                      </a:r>
                      <a:endParaRPr kumimoji="1" lang="ja-JP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001</a:t>
                      </a:r>
                      <a:r>
                        <a:rPr kumimoji="1" lang="en-US" altLang="ja-JP" sz="2400" u="sng" dirty="0" smtClean="0"/>
                        <a:t>1</a:t>
                      </a:r>
                      <a:endParaRPr kumimoji="1" lang="ja-JP" altLang="en-US" sz="2400" b="1" u="sng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8" name="曲線コネクタ 17"/>
          <p:cNvCxnSpPr>
            <a:stCxn id="30" idx="7"/>
            <a:endCxn id="19" idx="2"/>
          </p:cNvCxnSpPr>
          <p:nvPr/>
        </p:nvCxnSpPr>
        <p:spPr>
          <a:xfrm rot="5400000" flipH="1" flipV="1">
            <a:off x="6812406" y="3132294"/>
            <a:ext cx="484828" cy="914481"/>
          </a:xfrm>
          <a:prstGeom prst="curvedConnector2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円/楕円 18"/>
          <p:cNvSpPr/>
          <p:nvPr/>
        </p:nvSpPr>
        <p:spPr>
          <a:xfrm>
            <a:off x="7512061" y="2708920"/>
            <a:ext cx="1276400" cy="12764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lang="en-US" altLang="ja-JP" sz="3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altLang="ja-JP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0011</a:t>
            </a:r>
            <a:endParaRPr kumimoji="1" lang="ja-JP" alt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528674" y="2924944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</a:t>
            </a:r>
            <a:endParaRPr kumimoji="1" lang="ja-JP" altLang="en-US" sz="2800" dirty="0"/>
          </a:p>
        </p:txBody>
      </p:sp>
      <p:sp>
        <p:nvSpPr>
          <p:cNvPr id="21" name="円/楕円 20"/>
          <p:cNvSpPr/>
          <p:nvPr/>
        </p:nvSpPr>
        <p:spPr>
          <a:xfrm>
            <a:off x="7512061" y="4457726"/>
            <a:ext cx="1276400" cy="12764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1000</a:t>
            </a:r>
          </a:p>
        </p:txBody>
      </p:sp>
      <p:cxnSp>
        <p:nvCxnSpPr>
          <p:cNvPr id="22" name="曲線コネクタ 21"/>
          <p:cNvCxnSpPr>
            <a:stCxn id="30" idx="5"/>
            <a:endCxn id="21" idx="2"/>
          </p:cNvCxnSpPr>
          <p:nvPr/>
        </p:nvCxnSpPr>
        <p:spPr>
          <a:xfrm rot="16200000" flipH="1">
            <a:off x="6874107" y="4457972"/>
            <a:ext cx="361426" cy="914481"/>
          </a:xfrm>
          <a:prstGeom prst="curvedConnector2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6545870" y="4941168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b</a:t>
            </a:r>
            <a:endParaRPr kumimoji="1" lang="ja-JP" altLang="en-US" sz="2800" dirty="0"/>
          </a:p>
        </p:txBody>
      </p:sp>
      <p:cxnSp>
        <p:nvCxnSpPr>
          <p:cNvPr id="31" name="曲線コネクタ 30"/>
          <p:cNvCxnSpPr>
            <a:stCxn id="19" idx="3"/>
            <a:endCxn id="30" idx="6"/>
          </p:cNvCxnSpPr>
          <p:nvPr/>
        </p:nvCxnSpPr>
        <p:spPr>
          <a:xfrm rot="5400000">
            <a:off x="6999331" y="3583570"/>
            <a:ext cx="484828" cy="914481"/>
          </a:xfrm>
          <a:prstGeom prst="curvedConnector2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7164288" y="3645024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b</a:t>
            </a:r>
            <a:endParaRPr kumimoji="1" lang="ja-JP" altLang="en-US" sz="2800" dirty="0"/>
          </a:p>
        </p:txBody>
      </p:sp>
      <p:sp>
        <p:nvSpPr>
          <p:cNvPr id="33" name="円/楕円 32"/>
          <p:cNvSpPr/>
          <p:nvPr/>
        </p:nvSpPr>
        <p:spPr>
          <a:xfrm>
            <a:off x="5524417" y="5341135"/>
            <a:ext cx="1276400" cy="12764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kumimoji="1" lang="en-US" altLang="ja-JP" sz="3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altLang="ja-JP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0011</a:t>
            </a:r>
            <a:endParaRPr kumimoji="1" lang="en-US" altLang="ja-JP" sz="3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7121934" y="5426060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</a:t>
            </a:r>
            <a:endParaRPr kumimoji="1" lang="ja-JP" altLang="en-US" sz="2800" dirty="0"/>
          </a:p>
        </p:txBody>
      </p:sp>
      <p:cxnSp>
        <p:nvCxnSpPr>
          <p:cNvPr id="35" name="曲線コネクタ 34"/>
          <p:cNvCxnSpPr>
            <a:stCxn id="21" idx="3"/>
            <a:endCxn id="33" idx="6"/>
          </p:cNvCxnSpPr>
          <p:nvPr/>
        </p:nvCxnSpPr>
        <p:spPr>
          <a:xfrm rot="5400000">
            <a:off x="7033835" y="5314184"/>
            <a:ext cx="432133" cy="898168"/>
          </a:xfrm>
          <a:prstGeom prst="curvedConnector2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曲線コネクタ 35"/>
          <p:cNvCxnSpPr>
            <a:stCxn id="19" idx="1"/>
          </p:cNvCxnSpPr>
          <p:nvPr/>
        </p:nvCxnSpPr>
        <p:spPr>
          <a:xfrm rot="16200000" flipV="1">
            <a:off x="7006726" y="2203585"/>
            <a:ext cx="1051020" cy="333498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7265950" y="2361323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</a:t>
            </a:r>
            <a:endParaRPr kumimoji="1" lang="ja-JP" altLang="en-US" sz="2800" dirty="0"/>
          </a:p>
        </p:txBody>
      </p:sp>
      <p:cxnSp>
        <p:nvCxnSpPr>
          <p:cNvPr id="40" name="曲線コネクタ 39"/>
          <p:cNvCxnSpPr>
            <a:stCxn id="21" idx="4"/>
          </p:cNvCxnSpPr>
          <p:nvPr/>
        </p:nvCxnSpPr>
        <p:spPr>
          <a:xfrm rot="16200000" flipH="1">
            <a:off x="8145760" y="5738627"/>
            <a:ext cx="647202" cy="638200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7956376" y="5858108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b</a:t>
            </a:r>
            <a:endParaRPr kumimoji="1" lang="ja-JP" altLang="en-US" sz="28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8382582" y="6362164"/>
            <a:ext cx="10139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・・・</a:t>
            </a:r>
            <a:endParaRPr kumimoji="1" lang="ja-JP" altLang="en-US" sz="28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7092280" y="1412776"/>
            <a:ext cx="10139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・・・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07198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3200" dirty="0" smtClean="0"/>
              <a:t>NFA </a:t>
            </a:r>
            <a:r>
              <a:rPr lang="ja-JP" altLang="en-US" sz="3200" dirty="0"/>
              <a:t>を</a:t>
            </a:r>
            <a:r>
              <a:rPr kumimoji="1" lang="ja-JP" altLang="en-US" sz="3200" dirty="0" smtClean="0"/>
              <a:t> </a:t>
            </a:r>
            <a:r>
              <a:rPr lang="en-US" altLang="ja-JP" sz="3200" dirty="0" smtClean="0"/>
              <a:t>DFA </a:t>
            </a:r>
            <a:r>
              <a:rPr lang="ja-JP" altLang="en-US" sz="3200" dirty="0" smtClean="0"/>
              <a:t>に変換してから処理している</a:t>
            </a:r>
            <a:endParaRPr lang="en-US" altLang="ja-JP" sz="3200" dirty="0" smtClean="0"/>
          </a:p>
          <a:p>
            <a:endParaRPr kumimoji="1" lang="en-US" altLang="ja-JP" sz="3200" dirty="0"/>
          </a:p>
          <a:p>
            <a:r>
              <a:rPr lang="en-US" altLang="ja-JP" sz="3200" dirty="0" smtClean="0"/>
              <a:t>NFA </a:t>
            </a:r>
            <a:r>
              <a:rPr lang="ja-JP" altLang="en-US" sz="3200" dirty="0" smtClean="0"/>
              <a:t>の表現力　＝　</a:t>
            </a:r>
            <a:r>
              <a:rPr lang="en-US" altLang="ja-JP" sz="3200" dirty="0" smtClean="0"/>
              <a:t>DFA </a:t>
            </a:r>
            <a:r>
              <a:rPr lang="ja-JP" altLang="en-US" sz="3200" dirty="0" smtClean="0"/>
              <a:t>の表現力</a:t>
            </a:r>
            <a:endParaRPr lang="en-US" altLang="ja-JP" sz="3200" dirty="0" smtClean="0"/>
          </a:p>
          <a:p>
            <a:pPr lvl="1"/>
            <a:r>
              <a:rPr kumimoji="1" lang="ja-JP" altLang="en-US" sz="2400" dirty="0"/>
              <a:t>サイズ</a:t>
            </a:r>
            <a:r>
              <a:rPr kumimoji="1" lang="ja-JP" altLang="en-US" sz="2400" dirty="0" smtClean="0"/>
              <a:t>は指数でふくらみますが</a:t>
            </a:r>
            <a:r>
              <a:rPr kumimoji="1" lang="en-US" altLang="ja-JP" sz="2400" dirty="0" smtClean="0"/>
              <a:t>…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解法３のポイント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8907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bool</a:t>
            </a:r>
            <a:r>
              <a:rPr lang="en-US" altLang="ja-JP" dirty="0" smtClean="0"/>
              <a:t> contains(Automaton a, String w);</a:t>
            </a:r>
          </a:p>
          <a:p>
            <a:pPr lvl="1"/>
            <a:r>
              <a:rPr lang="ja-JP" altLang="en-US" dirty="0" smtClean="0"/>
              <a:t>与えられた文字列を含むかの判定</a:t>
            </a:r>
            <a:endParaRPr lang="en-US" altLang="ja-JP" dirty="0" smtClean="0"/>
          </a:p>
          <a:p>
            <a:r>
              <a:rPr lang="en-US" altLang="ja-JP" dirty="0" smtClean="0"/>
              <a:t>Automaton   complement(Automaton a);</a:t>
            </a:r>
          </a:p>
          <a:p>
            <a:pPr lvl="1"/>
            <a:r>
              <a:rPr lang="ja-JP" altLang="en-US" dirty="0"/>
              <a:t>補</a:t>
            </a:r>
            <a:r>
              <a:rPr lang="ja-JP" altLang="en-US" dirty="0" smtClean="0"/>
              <a:t>集合の計算</a:t>
            </a:r>
            <a:endParaRPr lang="en-US" altLang="ja-JP" dirty="0" smtClean="0"/>
          </a:p>
          <a:p>
            <a:r>
              <a:rPr kumimoji="1" lang="en-US" altLang="ja-JP" dirty="0" smtClean="0">
                <a:solidFill>
                  <a:srgbClr val="FF0000"/>
                </a:solidFill>
              </a:rPr>
              <a:t>Automaton    intersect(Automaton a, Automaton b);</a:t>
            </a:r>
          </a:p>
          <a:p>
            <a:pPr lvl="1"/>
            <a:r>
              <a:rPr lang="ja-JP" altLang="en-US" dirty="0">
                <a:solidFill>
                  <a:srgbClr val="FF0000"/>
                </a:solidFill>
              </a:rPr>
              <a:t>共通部分</a:t>
            </a:r>
            <a:r>
              <a:rPr lang="ja-JP" altLang="en-US" dirty="0" smtClean="0">
                <a:solidFill>
                  <a:srgbClr val="FF0000"/>
                </a:solidFill>
              </a:rPr>
              <a:t>の計算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lang="en-US" altLang="ja-JP" dirty="0"/>
              <a:t>Automaton </a:t>
            </a:r>
            <a:r>
              <a:rPr lang="en-US" altLang="ja-JP" dirty="0" smtClean="0"/>
              <a:t>   equals(Automaton a);</a:t>
            </a:r>
          </a:p>
          <a:p>
            <a:pPr lvl="1"/>
            <a:r>
              <a:rPr kumimoji="1" lang="ja-JP" altLang="en-US" dirty="0"/>
              <a:t>集合と</a:t>
            </a:r>
            <a:r>
              <a:rPr kumimoji="1" lang="ja-JP" altLang="en-US" dirty="0" smtClean="0"/>
              <a:t>して等しい？</a:t>
            </a:r>
            <a:endParaRPr kumimoji="1" lang="en-US" altLang="ja-JP" dirty="0" smtClean="0"/>
          </a:p>
          <a:p>
            <a:pPr lvl="1"/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できる操作その他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6171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83568" y="2714608"/>
            <a:ext cx="7408333" cy="3450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2800" dirty="0" smtClean="0"/>
              <a:t>Automaton</a:t>
            </a:r>
            <a:r>
              <a:rPr kumimoji="1" lang="ja-JP" altLang="en-US" sz="2800" dirty="0" smtClean="0"/>
              <a:t>で表現した</a:t>
            </a:r>
            <a:r>
              <a:rPr kumimoji="1" lang="en-US" altLang="ja-JP" sz="2800" dirty="0" smtClean="0"/>
              <a:t/>
            </a:r>
            <a:br>
              <a:rPr kumimoji="1" lang="en-US" altLang="ja-JP" sz="2800" dirty="0" smtClean="0"/>
            </a:br>
            <a:r>
              <a:rPr lang="ja-JP" altLang="en-US" sz="2800" dirty="0" smtClean="0">
                <a:solidFill>
                  <a:srgbClr val="FF0000"/>
                </a:solidFill>
              </a:rPr>
              <a:t>集合 </a:t>
            </a:r>
            <a:r>
              <a:rPr lang="en-US" altLang="ja-JP" sz="2800" dirty="0" smtClean="0">
                <a:solidFill>
                  <a:srgbClr val="FF0000"/>
                </a:solidFill>
              </a:rPr>
              <a:t>a</a:t>
            </a:r>
            <a:r>
              <a:rPr lang="en-US" altLang="ja-JP" sz="2800" dirty="0" smtClean="0"/>
              <a:t> </a:t>
            </a:r>
            <a:r>
              <a:rPr lang="ja-JP" altLang="en-US" sz="2800" dirty="0" smtClean="0"/>
              <a:t>と</a:t>
            </a:r>
            <a:r>
              <a:rPr lang="ja-JP" altLang="en-US" sz="2800" dirty="0" smtClean="0">
                <a:solidFill>
                  <a:srgbClr val="0070C0"/>
                </a:solidFill>
              </a:rPr>
              <a:t>集合 </a:t>
            </a:r>
            <a:r>
              <a:rPr lang="en-US" altLang="ja-JP" sz="2800" dirty="0" smtClean="0">
                <a:solidFill>
                  <a:srgbClr val="0070C0"/>
                </a:solidFill>
              </a:rPr>
              <a:t>b</a:t>
            </a:r>
            <a:r>
              <a:rPr lang="en-US" altLang="ja-JP" sz="2800" dirty="0" smtClean="0"/>
              <a:t> </a:t>
            </a:r>
            <a:r>
              <a:rPr lang="ja-JP" altLang="en-US" sz="2800" dirty="0" smtClean="0"/>
              <a:t>の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4800" b="1" dirty="0" smtClean="0">
                <a:solidFill>
                  <a:srgbClr val="7030A0"/>
                </a:solidFill>
              </a:rPr>
              <a:t>共通部分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を表す </a:t>
            </a:r>
            <a:r>
              <a:rPr lang="en-US" altLang="ja-JP" sz="2800" dirty="0" smtClean="0"/>
              <a:t>Automaton</a:t>
            </a:r>
            <a:br>
              <a:rPr lang="en-US" altLang="ja-JP" sz="2800" dirty="0" smtClean="0"/>
            </a:br>
            <a:r>
              <a:rPr lang="ja-JP" altLang="en-US" sz="2800" dirty="0" smtClean="0"/>
              <a:t>の求め方</a:t>
            </a:r>
            <a:endParaRPr kumimoji="1" lang="ja-JP" altLang="en-US" sz="28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集合と集合の共通部分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3995936" y="3068960"/>
            <a:ext cx="3096344" cy="3096344"/>
          </a:xfrm>
          <a:prstGeom prst="ellipse">
            <a:avLst/>
          </a:prstGeom>
          <a:solidFill>
            <a:srgbClr val="FF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5652120" y="3068960"/>
            <a:ext cx="3096344" cy="3096344"/>
          </a:xfrm>
          <a:prstGeom prst="ellipse">
            <a:avLst/>
          </a:prstGeom>
          <a:solidFill>
            <a:srgbClr val="0000FF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下矢印 5"/>
          <p:cNvSpPr/>
          <p:nvPr/>
        </p:nvSpPr>
        <p:spPr>
          <a:xfrm>
            <a:off x="6012160" y="2528900"/>
            <a:ext cx="648072" cy="64807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54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円/楕円 34"/>
          <p:cNvSpPr/>
          <p:nvPr/>
        </p:nvSpPr>
        <p:spPr>
          <a:xfrm>
            <a:off x="2411760" y="2071604"/>
            <a:ext cx="2509524" cy="2509524"/>
          </a:xfrm>
          <a:prstGeom prst="ellipse">
            <a:avLst/>
          </a:prstGeom>
          <a:solidFill>
            <a:srgbClr val="FF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円/楕円 35"/>
          <p:cNvSpPr/>
          <p:nvPr/>
        </p:nvSpPr>
        <p:spPr>
          <a:xfrm>
            <a:off x="4067944" y="2071604"/>
            <a:ext cx="2509524" cy="2509524"/>
          </a:xfrm>
          <a:prstGeom prst="ellipse">
            <a:avLst/>
          </a:prstGeom>
          <a:solidFill>
            <a:srgbClr val="0000FF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頂点と頂点のペアを作る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1170977" y="2248800"/>
            <a:ext cx="648072" cy="64807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u="sng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kumimoji="1" lang="ja-JP" altLang="en-US" u="sng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1187624" y="3353355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曲線コネクタ 5"/>
          <p:cNvCxnSpPr>
            <a:stCxn id="4" idx="6"/>
            <a:endCxn id="5" idx="6"/>
          </p:cNvCxnSpPr>
          <p:nvPr/>
        </p:nvCxnSpPr>
        <p:spPr>
          <a:xfrm>
            <a:off x="1819049" y="2572836"/>
            <a:ext cx="16647" cy="1104555"/>
          </a:xfrm>
          <a:prstGeom prst="curvedConnector3">
            <a:avLst>
              <a:gd name="adj1" fmla="val 147322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467544" y="2708920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09366" y="2568386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cxnSp>
        <p:nvCxnSpPr>
          <p:cNvPr id="9" name="曲線コネクタ 8"/>
          <p:cNvCxnSpPr>
            <a:stCxn id="5" idx="2"/>
            <a:endCxn id="4" idx="2"/>
          </p:cNvCxnSpPr>
          <p:nvPr/>
        </p:nvCxnSpPr>
        <p:spPr>
          <a:xfrm rot="10800000">
            <a:off x="1170978" y="2572837"/>
            <a:ext cx="16647" cy="1104555"/>
          </a:xfrm>
          <a:prstGeom prst="curvedConnector3">
            <a:avLst>
              <a:gd name="adj1" fmla="val 147322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曲線コネクタ 9"/>
          <p:cNvCxnSpPr>
            <a:stCxn id="4" idx="1"/>
            <a:endCxn id="4" idx="7"/>
          </p:cNvCxnSpPr>
          <p:nvPr/>
        </p:nvCxnSpPr>
        <p:spPr>
          <a:xfrm rot="5400000" flipH="1" flipV="1">
            <a:off x="1495013" y="2114580"/>
            <a:ext cx="12700" cy="458256"/>
          </a:xfrm>
          <a:prstGeom prst="curvedConnector3">
            <a:avLst>
              <a:gd name="adj1" fmla="val 3865614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857238" y="1700808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cxnSp>
        <p:nvCxnSpPr>
          <p:cNvPr id="12" name="曲線コネクタ 11"/>
          <p:cNvCxnSpPr>
            <a:stCxn id="5" idx="5"/>
            <a:endCxn id="5" idx="3"/>
          </p:cNvCxnSpPr>
          <p:nvPr/>
        </p:nvCxnSpPr>
        <p:spPr>
          <a:xfrm rot="5400000">
            <a:off x="1511660" y="3677391"/>
            <a:ext cx="12700" cy="458256"/>
          </a:xfrm>
          <a:prstGeom prst="curvedConnector3">
            <a:avLst>
              <a:gd name="adj1" fmla="val 3967024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1750148" y="3900169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20" name="円/楕円 19"/>
          <p:cNvSpPr/>
          <p:nvPr/>
        </p:nvSpPr>
        <p:spPr>
          <a:xfrm>
            <a:off x="6654529" y="2584199"/>
            <a:ext cx="648072" cy="64807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u="sng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kumimoji="1" lang="ja-JP" altLang="en-US" u="sng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8106095" y="2545610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2" name="曲線コネクタ 21"/>
          <p:cNvCxnSpPr>
            <a:stCxn id="20" idx="7"/>
            <a:endCxn id="21" idx="1"/>
          </p:cNvCxnSpPr>
          <p:nvPr/>
        </p:nvCxnSpPr>
        <p:spPr>
          <a:xfrm rot="5400000" flipH="1" flipV="1">
            <a:off x="7685054" y="2163158"/>
            <a:ext cx="38589" cy="993310"/>
          </a:xfrm>
          <a:prstGeom prst="curvedConnector3">
            <a:avLst>
              <a:gd name="adj1" fmla="val 93834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7503151" y="1720103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503151" y="2942498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cxnSp>
        <p:nvCxnSpPr>
          <p:cNvPr id="25" name="曲線コネクタ 24"/>
          <p:cNvCxnSpPr>
            <a:stCxn id="21" idx="3"/>
            <a:endCxn id="20" idx="5"/>
          </p:cNvCxnSpPr>
          <p:nvPr/>
        </p:nvCxnSpPr>
        <p:spPr>
          <a:xfrm rot="5400000">
            <a:off x="7685054" y="2621413"/>
            <a:ext cx="38589" cy="993310"/>
          </a:xfrm>
          <a:prstGeom prst="curvedConnector3">
            <a:avLst>
              <a:gd name="adj1" fmla="val 93834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曲線コネクタ 25"/>
          <p:cNvCxnSpPr>
            <a:stCxn id="20" idx="6"/>
            <a:endCxn id="21" idx="2"/>
          </p:cNvCxnSpPr>
          <p:nvPr/>
        </p:nvCxnSpPr>
        <p:spPr>
          <a:xfrm flipV="1">
            <a:off x="7302601" y="2869646"/>
            <a:ext cx="803494" cy="38589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7446617" y="2355942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cxnSp>
        <p:nvCxnSpPr>
          <p:cNvPr id="28" name="曲線コネクタ 27"/>
          <p:cNvCxnSpPr>
            <a:stCxn id="21" idx="4"/>
            <a:endCxn id="20" idx="4"/>
          </p:cNvCxnSpPr>
          <p:nvPr/>
        </p:nvCxnSpPr>
        <p:spPr>
          <a:xfrm rot="5400000">
            <a:off x="7685054" y="2487193"/>
            <a:ext cx="38589" cy="1451566"/>
          </a:xfrm>
          <a:prstGeom prst="curvedConnector3">
            <a:avLst>
              <a:gd name="adj1" fmla="val 125976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7518625" y="3598693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37" name="円/楕円 36"/>
          <p:cNvSpPr/>
          <p:nvPr/>
        </p:nvSpPr>
        <p:spPr>
          <a:xfrm>
            <a:off x="3491880" y="5877272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2,</a:t>
            </a:r>
            <a:r>
              <a:rPr kumimoji="1" lang="en-US" altLang="ja-JP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kumimoji="1" lang="ja-JP" alt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2" name="円/楕円 61"/>
          <p:cNvSpPr/>
          <p:nvPr/>
        </p:nvSpPr>
        <p:spPr>
          <a:xfrm>
            <a:off x="3494886" y="4845879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1,3</a:t>
            </a:r>
            <a:endParaRPr kumimoji="1" lang="ja-JP" alt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3" name="円/楕円 62"/>
          <p:cNvSpPr/>
          <p:nvPr/>
        </p:nvSpPr>
        <p:spPr>
          <a:xfrm>
            <a:off x="4860032" y="5877272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2,</a:t>
            </a:r>
            <a:r>
              <a:rPr kumimoji="1" lang="en-US" altLang="ja-JP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kumimoji="1" lang="ja-JP" alt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" name="円/楕円 63"/>
          <p:cNvSpPr/>
          <p:nvPr/>
        </p:nvSpPr>
        <p:spPr>
          <a:xfrm>
            <a:off x="4863038" y="4845879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1,4</a:t>
            </a:r>
            <a:endParaRPr kumimoji="1" lang="ja-JP" alt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1603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円/楕円 34"/>
          <p:cNvSpPr/>
          <p:nvPr/>
        </p:nvSpPr>
        <p:spPr>
          <a:xfrm>
            <a:off x="2411760" y="2071604"/>
            <a:ext cx="2509524" cy="2509524"/>
          </a:xfrm>
          <a:prstGeom prst="ellipse">
            <a:avLst/>
          </a:prstGeom>
          <a:solidFill>
            <a:srgbClr val="FF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円/楕円 35"/>
          <p:cNvSpPr/>
          <p:nvPr/>
        </p:nvSpPr>
        <p:spPr>
          <a:xfrm>
            <a:off x="4067944" y="2071604"/>
            <a:ext cx="2509524" cy="2509524"/>
          </a:xfrm>
          <a:prstGeom prst="ellipse">
            <a:avLst/>
          </a:prstGeom>
          <a:solidFill>
            <a:srgbClr val="0000FF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頂点と頂点のペアを作る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1170977" y="2248800"/>
            <a:ext cx="648072" cy="64807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1187624" y="3353355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曲線コネクタ 5"/>
          <p:cNvCxnSpPr>
            <a:stCxn id="4" idx="6"/>
            <a:endCxn id="5" idx="6"/>
          </p:cNvCxnSpPr>
          <p:nvPr/>
        </p:nvCxnSpPr>
        <p:spPr>
          <a:xfrm>
            <a:off x="1819049" y="2572836"/>
            <a:ext cx="16647" cy="1104555"/>
          </a:xfrm>
          <a:prstGeom prst="curvedConnector3">
            <a:avLst>
              <a:gd name="adj1" fmla="val 147322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467544" y="2708920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09366" y="2568386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cxnSp>
        <p:nvCxnSpPr>
          <p:cNvPr id="9" name="曲線コネクタ 8"/>
          <p:cNvCxnSpPr>
            <a:stCxn id="5" idx="2"/>
            <a:endCxn id="4" idx="2"/>
          </p:cNvCxnSpPr>
          <p:nvPr/>
        </p:nvCxnSpPr>
        <p:spPr>
          <a:xfrm rot="10800000">
            <a:off x="1170978" y="2572837"/>
            <a:ext cx="16647" cy="1104555"/>
          </a:xfrm>
          <a:prstGeom prst="curvedConnector3">
            <a:avLst>
              <a:gd name="adj1" fmla="val 147322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曲線コネクタ 9"/>
          <p:cNvCxnSpPr>
            <a:stCxn id="4" idx="1"/>
            <a:endCxn id="4" idx="7"/>
          </p:cNvCxnSpPr>
          <p:nvPr/>
        </p:nvCxnSpPr>
        <p:spPr>
          <a:xfrm rot="5400000" flipH="1" flipV="1">
            <a:off x="1495013" y="2114580"/>
            <a:ext cx="12700" cy="458256"/>
          </a:xfrm>
          <a:prstGeom prst="curvedConnector3">
            <a:avLst>
              <a:gd name="adj1" fmla="val 3865614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857238" y="1700808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cxnSp>
        <p:nvCxnSpPr>
          <p:cNvPr id="12" name="曲線コネクタ 11"/>
          <p:cNvCxnSpPr>
            <a:stCxn id="5" idx="5"/>
            <a:endCxn id="5" idx="3"/>
          </p:cNvCxnSpPr>
          <p:nvPr/>
        </p:nvCxnSpPr>
        <p:spPr>
          <a:xfrm rot="5400000">
            <a:off x="1511660" y="3677391"/>
            <a:ext cx="12700" cy="458256"/>
          </a:xfrm>
          <a:prstGeom prst="curvedConnector3">
            <a:avLst>
              <a:gd name="adj1" fmla="val 3967024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1750148" y="3900169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20" name="円/楕円 19"/>
          <p:cNvSpPr/>
          <p:nvPr/>
        </p:nvSpPr>
        <p:spPr>
          <a:xfrm>
            <a:off x="6654529" y="2584199"/>
            <a:ext cx="648072" cy="64807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8106095" y="2545610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2" name="曲線コネクタ 21"/>
          <p:cNvCxnSpPr>
            <a:stCxn id="20" idx="7"/>
            <a:endCxn id="21" idx="1"/>
          </p:cNvCxnSpPr>
          <p:nvPr/>
        </p:nvCxnSpPr>
        <p:spPr>
          <a:xfrm rot="5400000" flipH="1" flipV="1">
            <a:off x="7685054" y="2163158"/>
            <a:ext cx="38589" cy="993310"/>
          </a:xfrm>
          <a:prstGeom prst="curvedConnector3">
            <a:avLst>
              <a:gd name="adj1" fmla="val 93834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7503151" y="1720103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503151" y="2942498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cxnSp>
        <p:nvCxnSpPr>
          <p:cNvPr id="25" name="曲線コネクタ 24"/>
          <p:cNvCxnSpPr>
            <a:stCxn id="21" idx="3"/>
            <a:endCxn id="20" idx="5"/>
          </p:cNvCxnSpPr>
          <p:nvPr/>
        </p:nvCxnSpPr>
        <p:spPr>
          <a:xfrm rot="5400000">
            <a:off x="7685054" y="2621413"/>
            <a:ext cx="38589" cy="993310"/>
          </a:xfrm>
          <a:prstGeom prst="curvedConnector3">
            <a:avLst>
              <a:gd name="adj1" fmla="val 93834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曲線コネクタ 25"/>
          <p:cNvCxnSpPr>
            <a:stCxn id="20" idx="6"/>
            <a:endCxn id="21" idx="2"/>
          </p:cNvCxnSpPr>
          <p:nvPr/>
        </p:nvCxnSpPr>
        <p:spPr>
          <a:xfrm flipV="1">
            <a:off x="7302601" y="2869646"/>
            <a:ext cx="803494" cy="38589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7446617" y="2355942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cxnSp>
        <p:nvCxnSpPr>
          <p:cNvPr id="28" name="曲線コネクタ 27"/>
          <p:cNvCxnSpPr>
            <a:stCxn id="21" idx="4"/>
            <a:endCxn id="20" idx="4"/>
          </p:cNvCxnSpPr>
          <p:nvPr/>
        </p:nvCxnSpPr>
        <p:spPr>
          <a:xfrm rot="5400000">
            <a:off x="7685054" y="2487193"/>
            <a:ext cx="38589" cy="1451566"/>
          </a:xfrm>
          <a:prstGeom prst="curvedConnector3">
            <a:avLst>
              <a:gd name="adj1" fmla="val 125976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7518625" y="3598693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37" name="円/楕円 36"/>
          <p:cNvSpPr/>
          <p:nvPr/>
        </p:nvSpPr>
        <p:spPr>
          <a:xfrm>
            <a:off x="3491880" y="5877272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2,</a:t>
            </a:r>
            <a:r>
              <a:rPr kumimoji="1" lang="en-US" altLang="ja-JP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kumimoji="1" lang="ja-JP" alt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2" name="円/楕円 61"/>
          <p:cNvSpPr/>
          <p:nvPr/>
        </p:nvSpPr>
        <p:spPr>
          <a:xfrm>
            <a:off x="3494886" y="4845879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1,3</a:t>
            </a:r>
            <a:endParaRPr kumimoji="1" lang="ja-JP" alt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3" name="円/楕円 62"/>
          <p:cNvSpPr/>
          <p:nvPr/>
        </p:nvSpPr>
        <p:spPr>
          <a:xfrm>
            <a:off x="4860032" y="5877272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2,</a:t>
            </a:r>
            <a:r>
              <a:rPr kumimoji="1" lang="en-US" altLang="ja-JP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kumimoji="1" lang="ja-JP" alt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" name="円/楕円 63"/>
          <p:cNvSpPr/>
          <p:nvPr/>
        </p:nvSpPr>
        <p:spPr>
          <a:xfrm>
            <a:off x="4863038" y="4845879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1,4</a:t>
            </a:r>
            <a:endParaRPr kumimoji="1" lang="ja-JP" alt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0" name="曲線コネクタ 29"/>
          <p:cNvCxnSpPr>
            <a:stCxn id="62" idx="5"/>
            <a:endCxn id="63" idx="1"/>
          </p:cNvCxnSpPr>
          <p:nvPr/>
        </p:nvCxnSpPr>
        <p:spPr>
          <a:xfrm rot="16200000" flipH="1">
            <a:off x="4214927" y="5232166"/>
            <a:ext cx="573137" cy="906890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4241614" y="5223129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</a:t>
            </a:r>
            <a:endParaRPr kumimoji="1" lang="ja-JP" altLang="en-US" sz="28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11560" y="4993113"/>
            <a:ext cx="253510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1 </a:t>
            </a:r>
            <a:r>
              <a:rPr lang="en-US" altLang="ja-JP" sz="2800" dirty="0" smtClean="0"/>
              <a:t>---</a:t>
            </a:r>
            <a:r>
              <a:rPr kumimoji="1" lang="ja-JP" altLang="en-US" sz="2800" dirty="0" smtClean="0"/>
              <a:t> </a:t>
            </a:r>
            <a:r>
              <a:rPr kumimoji="1" lang="en-US" altLang="ja-JP" sz="2800" dirty="0" smtClean="0"/>
              <a:t>a ---&gt;</a:t>
            </a:r>
            <a:r>
              <a:rPr kumimoji="1" lang="en-US" altLang="ja-JP" sz="2800" dirty="0" smtClean="0">
                <a:sym typeface="Wingdings" pitchFamily="2" charset="2"/>
              </a:rPr>
              <a:t> 2</a:t>
            </a:r>
          </a:p>
          <a:p>
            <a:r>
              <a:rPr lang="en-US" altLang="ja-JP" sz="2800" dirty="0" smtClean="0"/>
              <a:t>3 </a:t>
            </a:r>
            <a:r>
              <a:rPr lang="en-US" altLang="ja-JP" sz="2800" dirty="0"/>
              <a:t>---</a:t>
            </a:r>
            <a:r>
              <a:rPr lang="ja-JP" altLang="en-US" sz="2800" dirty="0"/>
              <a:t> </a:t>
            </a:r>
            <a:r>
              <a:rPr lang="en-US" altLang="ja-JP" sz="2800" dirty="0"/>
              <a:t>a ---&gt;</a:t>
            </a:r>
            <a:r>
              <a:rPr lang="en-US" altLang="ja-JP" sz="2800" dirty="0">
                <a:sym typeface="Wingdings" pitchFamily="2" charset="2"/>
              </a:rPr>
              <a:t> </a:t>
            </a:r>
            <a:r>
              <a:rPr lang="en-US" altLang="ja-JP" sz="2800" dirty="0" smtClean="0">
                <a:sym typeface="Wingdings" pitchFamily="2" charset="2"/>
              </a:rPr>
              <a:t>4</a:t>
            </a:r>
          </a:p>
          <a:p>
            <a:r>
              <a:rPr kumimoji="1" lang="ja-JP" altLang="en-US" sz="2800" dirty="0">
                <a:sym typeface="Wingdings" pitchFamily="2" charset="2"/>
              </a:rPr>
              <a:t>なので</a:t>
            </a:r>
            <a:endParaRPr kumimoji="1" lang="ja-JP" altLang="en-US" sz="2800" dirty="0"/>
          </a:p>
        </p:txBody>
      </p:sp>
      <p:cxnSp>
        <p:nvCxnSpPr>
          <p:cNvPr id="34" name="曲線コネクタ 33"/>
          <p:cNvCxnSpPr>
            <a:stCxn id="62" idx="6"/>
            <a:endCxn id="64" idx="2"/>
          </p:cNvCxnSpPr>
          <p:nvPr/>
        </p:nvCxnSpPr>
        <p:spPr>
          <a:xfrm>
            <a:off x="4142958" y="5169915"/>
            <a:ext cx="720080" cy="12700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4241614" y="4705980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b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90521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kumimoji="1" lang="ja-JP" altLang="en-US" sz="4800" b="1" dirty="0" smtClean="0"/>
              <a:t>文字列やツリーやグラフの</a:t>
            </a:r>
            <a:endParaRPr kumimoji="1" lang="en-US" altLang="ja-JP" sz="4800" b="1" dirty="0" smtClean="0"/>
          </a:p>
          <a:p>
            <a:pPr marL="0" indent="0" algn="ctr">
              <a:buNone/>
            </a:pPr>
            <a:r>
              <a:rPr kumimoji="1" lang="ja-JP" altLang="en-US" sz="4800" b="1" dirty="0" smtClean="0"/>
              <a:t>集合</a:t>
            </a:r>
            <a:endParaRPr kumimoji="1" lang="en-US" altLang="ja-JP" sz="4800" b="1" dirty="0" smtClean="0"/>
          </a:p>
          <a:p>
            <a:pPr marL="0" indent="0" algn="ctr">
              <a:buNone/>
            </a:pPr>
            <a:r>
              <a:rPr kumimoji="1" lang="ja-JP" altLang="en-US" sz="4800" b="1" dirty="0" smtClean="0">
                <a:solidFill>
                  <a:schemeClr val="bg2">
                    <a:lumMod val="50000"/>
                  </a:schemeClr>
                </a:solidFill>
              </a:rPr>
              <a:t>を、どうやって表現するか</a:t>
            </a:r>
            <a:endParaRPr kumimoji="1" lang="en-US" altLang="ja-JP" sz="48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ja-JP" altLang="en-US" sz="4800" b="1" dirty="0" smtClean="0"/>
              <a:t>について考える分野</a:t>
            </a:r>
            <a:endParaRPr kumimoji="1" lang="en-US" altLang="ja-JP" sz="4800" b="1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「形式言語理論」とは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325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円/楕円 34"/>
          <p:cNvSpPr/>
          <p:nvPr/>
        </p:nvSpPr>
        <p:spPr>
          <a:xfrm>
            <a:off x="2411760" y="2071604"/>
            <a:ext cx="2509524" cy="2509524"/>
          </a:xfrm>
          <a:prstGeom prst="ellipse">
            <a:avLst/>
          </a:prstGeom>
          <a:solidFill>
            <a:srgbClr val="FF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円/楕円 35"/>
          <p:cNvSpPr/>
          <p:nvPr/>
        </p:nvSpPr>
        <p:spPr>
          <a:xfrm>
            <a:off x="4067944" y="2071604"/>
            <a:ext cx="2509524" cy="2509524"/>
          </a:xfrm>
          <a:prstGeom prst="ellipse">
            <a:avLst/>
          </a:prstGeom>
          <a:solidFill>
            <a:srgbClr val="0000FF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頂点と頂点のペアを作る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1170977" y="2248800"/>
            <a:ext cx="648072" cy="64807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1187624" y="3353355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曲線コネクタ 5"/>
          <p:cNvCxnSpPr>
            <a:stCxn id="4" idx="6"/>
            <a:endCxn id="5" idx="6"/>
          </p:cNvCxnSpPr>
          <p:nvPr/>
        </p:nvCxnSpPr>
        <p:spPr>
          <a:xfrm>
            <a:off x="1819049" y="2572836"/>
            <a:ext cx="16647" cy="1104555"/>
          </a:xfrm>
          <a:prstGeom prst="curvedConnector3">
            <a:avLst>
              <a:gd name="adj1" fmla="val 147322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467544" y="2708920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09366" y="2568386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cxnSp>
        <p:nvCxnSpPr>
          <p:cNvPr id="9" name="曲線コネクタ 8"/>
          <p:cNvCxnSpPr>
            <a:stCxn id="5" idx="2"/>
            <a:endCxn id="4" idx="2"/>
          </p:cNvCxnSpPr>
          <p:nvPr/>
        </p:nvCxnSpPr>
        <p:spPr>
          <a:xfrm rot="10800000">
            <a:off x="1170978" y="2572837"/>
            <a:ext cx="16647" cy="1104555"/>
          </a:xfrm>
          <a:prstGeom prst="curvedConnector3">
            <a:avLst>
              <a:gd name="adj1" fmla="val 147322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曲線コネクタ 9"/>
          <p:cNvCxnSpPr>
            <a:stCxn id="4" idx="1"/>
            <a:endCxn id="4" idx="7"/>
          </p:cNvCxnSpPr>
          <p:nvPr/>
        </p:nvCxnSpPr>
        <p:spPr>
          <a:xfrm rot="5400000" flipH="1" flipV="1">
            <a:off x="1495013" y="2114580"/>
            <a:ext cx="12700" cy="458256"/>
          </a:xfrm>
          <a:prstGeom prst="curvedConnector3">
            <a:avLst>
              <a:gd name="adj1" fmla="val 3865614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857238" y="1700808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cxnSp>
        <p:nvCxnSpPr>
          <p:cNvPr id="12" name="曲線コネクタ 11"/>
          <p:cNvCxnSpPr>
            <a:stCxn id="5" idx="5"/>
            <a:endCxn id="5" idx="3"/>
          </p:cNvCxnSpPr>
          <p:nvPr/>
        </p:nvCxnSpPr>
        <p:spPr>
          <a:xfrm rot="5400000">
            <a:off x="1511660" y="3677391"/>
            <a:ext cx="12700" cy="458256"/>
          </a:xfrm>
          <a:prstGeom prst="curvedConnector3">
            <a:avLst>
              <a:gd name="adj1" fmla="val 3967024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1750148" y="3900169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20" name="円/楕円 19"/>
          <p:cNvSpPr/>
          <p:nvPr/>
        </p:nvSpPr>
        <p:spPr>
          <a:xfrm>
            <a:off x="6654529" y="2584199"/>
            <a:ext cx="648072" cy="64807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8106095" y="2545610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2" name="曲線コネクタ 21"/>
          <p:cNvCxnSpPr>
            <a:stCxn id="20" idx="7"/>
            <a:endCxn id="21" idx="1"/>
          </p:cNvCxnSpPr>
          <p:nvPr/>
        </p:nvCxnSpPr>
        <p:spPr>
          <a:xfrm rot="5400000" flipH="1" flipV="1">
            <a:off x="7685054" y="2163158"/>
            <a:ext cx="38589" cy="993310"/>
          </a:xfrm>
          <a:prstGeom prst="curvedConnector3">
            <a:avLst>
              <a:gd name="adj1" fmla="val 93834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7503151" y="1720103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503151" y="2942498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cxnSp>
        <p:nvCxnSpPr>
          <p:cNvPr id="25" name="曲線コネクタ 24"/>
          <p:cNvCxnSpPr>
            <a:stCxn id="21" idx="3"/>
            <a:endCxn id="20" idx="5"/>
          </p:cNvCxnSpPr>
          <p:nvPr/>
        </p:nvCxnSpPr>
        <p:spPr>
          <a:xfrm rot="5400000">
            <a:off x="7685054" y="2621413"/>
            <a:ext cx="38589" cy="993310"/>
          </a:xfrm>
          <a:prstGeom prst="curvedConnector3">
            <a:avLst>
              <a:gd name="adj1" fmla="val 93834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曲線コネクタ 25"/>
          <p:cNvCxnSpPr>
            <a:stCxn id="20" idx="6"/>
            <a:endCxn id="21" idx="2"/>
          </p:cNvCxnSpPr>
          <p:nvPr/>
        </p:nvCxnSpPr>
        <p:spPr>
          <a:xfrm flipV="1">
            <a:off x="7302601" y="2869646"/>
            <a:ext cx="803494" cy="38589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7446617" y="2355942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cxnSp>
        <p:nvCxnSpPr>
          <p:cNvPr id="28" name="曲線コネクタ 27"/>
          <p:cNvCxnSpPr>
            <a:stCxn id="21" idx="4"/>
            <a:endCxn id="20" idx="4"/>
          </p:cNvCxnSpPr>
          <p:nvPr/>
        </p:nvCxnSpPr>
        <p:spPr>
          <a:xfrm rot="5400000">
            <a:off x="7685054" y="2487193"/>
            <a:ext cx="38589" cy="1451566"/>
          </a:xfrm>
          <a:prstGeom prst="curvedConnector3">
            <a:avLst>
              <a:gd name="adj1" fmla="val 125976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7518625" y="3598693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37" name="円/楕円 36"/>
          <p:cNvSpPr/>
          <p:nvPr/>
        </p:nvSpPr>
        <p:spPr>
          <a:xfrm>
            <a:off x="3491880" y="5877272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2,</a:t>
            </a:r>
            <a:r>
              <a:rPr kumimoji="1" lang="en-US" altLang="ja-JP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kumimoji="1" lang="ja-JP" alt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2" name="円/楕円 61"/>
          <p:cNvSpPr/>
          <p:nvPr/>
        </p:nvSpPr>
        <p:spPr>
          <a:xfrm>
            <a:off x="3494886" y="4845879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1,3</a:t>
            </a:r>
            <a:endParaRPr kumimoji="1" lang="ja-JP" alt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3" name="円/楕円 62"/>
          <p:cNvSpPr/>
          <p:nvPr/>
        </p:nvSpPr>
        <p:spPr>
          <a:xfrm>
            <a:off x="4860032" y="5877272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2,</a:t>
            </a:r>
            <a:r>
              <a:rPr kumimoji="1" lang="en-US" altLang="ja-JP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kumimoji="1" lang="ja-JP" alt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" name="円/楕円 63"/>
          <p:cNvSpPr/>
          <p:nvPr/>
        </p:nvSpPr>
        <p:spPr>
          <a:xfrm>
            <a:off x="4863038" y="4845879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1,4</a:t>
            </a:r>
            <a:endParaRPr kumimoji="1" lang="ja-JP" alt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427984" y="5157192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</a:t>
            </a:r>
            <a:endParaRPr kumimoji="1" lang="ja-JP" altLang="en-US" sz="28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241614" y="4705980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b</a:t>
            </a:r>
            <a:endParaRPr kumimoji="1" lang="ja-JP" altLang="en-US" sz="2800" dirty="0"/>
          </a:p>
        </p:txBody>
      </p:sp>
      <p:cxnSp>
        <p:nvCxnSpPr>
          <p:cNvPr id="39" name="曲線コネクタ 38"/>
          <p:cNvCxnSpPr>
            <a:stCxn id="37" idx="6"/>
            <a:endCxn id="63" idx="2"/>
          </p:cNvCxnSpPr>
          <p:nvPr/>
        </p:nvCxnSpPr>
        <p:spPr>
          <a:xfrm>
            <a:off x="4139952" y="6201308"/>
            <a:ext cx="720080" cy="12700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4211960" y="6165304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b</a:t>
            </a:r>
            <a:endParaRPr kumimoji="1" lang="ja-JP" altLang="en-US" sz="2800" dirty="0"/>
          </a:p>
        </p:txBody>
      </p:sp>
      <p:cxnSp>
        <p:nvCxnSpPr>
          <p:cNvPr id="41" name="曲線コネクタ 40"/>
          <p:cNvCxnSpPr>
            <a:stCxn id="62" idx="6"/>
            <a:endCxn id="64" idx="2"/>
          </p:cNvCxnSpPr>
          <p:nvPr/>
        </p:nvCxnSpPr>
        <p:spPr>
          <a:xfrm>
            <a:off x="4142958" y="5169915"/>
            <a:ext cx="720080" cy="12700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曲線コネクタ 41"/>
          <p:cNvCxnSpPr>
            <a:stCxn id="62" idx="5"/>
            <a:endCxn id="63" idx="1"/>
          </p:cNvCxnSpPr>
          <p:nvPr/>
        </p:nvCxnSpPr>
        <p:spPr>
          <a:xfrm rot="16200000" flipH="1">
            <a:off x="4214927" y="5232166"/>
            <a:ext cx="573137" cy="906890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曲線コネクタ 43"/>
          <p:cNvCxnSpPr>
            <a:stCxn id="37" idx="0"/>
            <a:endCxn id="64" idx="3"/>
          </p:cNvCxnSpPr>
          <p:nvPr/>
        </p:nvCxnSpPr>
        <p:spPr>
          <a:xfrm rot="5400000" flipH="1" flipV="1">
            <a:off x="4147817" y="5067143"/>
            <a:ext cx="478229" cy="1142030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/>
          <p:cNvSpPr txBox="1"/>
          <p:nvPr/>
        </p:nvSpPr>
        <p:spPr>
          <a:xfrm>
            <a:off x="4427984" y="5570076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24681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円/楕円 34"/>
          <p:cNvSpPr/>
          <p:nvPr/>
        </p:nvSpPr>
        <p:spPr>
          <a:xfrm>
            <a:off x="2411760" y="2071604"/>
            <a:ext cx="2509524" cy="2509524"/>
          </a:xfrm>
          <a:prstGeom prst="ellipse">
            <a:avLst/>
          </a:prstGeom>
          <a:solidFill>
            <a:srgbClr val="FF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円/楕円 35"/>
          <p:cNvSpPr/>
          <p:nvPr/>
        </p:nvSpPr>
        <p:spPr>
          <a:xfrm>
            <a:off x="4067944" y="2071604"/>
            <a:ext cx="2509524" cy="2509524"/>
          </a:xfrm>
          <a:prstGeom prst="ellipse">
            <a:avLst/>
          </a:prstGeom>
          <a:solidFill>
            <a:srgbClr val="0000FF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両方</a:t>
            </a:r>
            <a:r>
              <a:rPr kumimoji="1" lang="en-US" altLang="ja-JP" dirty="0" smtClean="0"/>
              <a:t>S</a:t>
            </a:r>
            <a:r>
              <a:rPr kumimoji="1" lang="ja-JP" altLang="en-US" dirty="0" smtClean="0"/>
              <a:t>なら</a:t>
            </a:r>
            <a:r>
              <a:rPr kumimoji="1" lang="en-US" altLang="ja-JP" dirty="0" smtClean="0"/>
              <a:t>S</a:t>
            </a:r>
            <a:r>
              <a:rPr kumimoji="1" lang="ja-JP" altLang="en-US" dirty="0" smtClean="0"/>
              <a:t>に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両方</a:t>
            </a:r>
            <a:r>
              <a:rPr lang="en-US" altLang="ja-JP" dirty="0" smtClean="0"/>
              <a:t>G</a:t>
            </a:r>
            <a:r>
              <a:rPr lang="ja-JP" altLang="en-US" dirty="0" smtClean="0"/>
              <a:t>なら</a:t>
            </a:r>
            <a:r>
              <a:rPr lang="en-US" altLang="ja-JP" dirty="0" smtClean="0"/>
              <a:t>G</a:t>
            </a:r>
            <a:r>
              <a:rPr lang="ja-JP" altLang="en-US" dirty="0" smtClean="0"/>
              <a:t>に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1170977" y="2248800"/>
            <a:ext cx="648072" cy="64807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1187624" y="3353355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曲線コネクタ 5"/>
          <p:cNvCxnSpPr>
            <a:stCxn id="4" idx="6"/>
            <a:endCxn id="5" idx="6"/>
          </p:cNvCxnSpPr>
          <p:nvPr/>
        </p:nvCxnSpPr>
        <p:spPr>
          <a:xfrm>
            <a:off x="1819049" y="2572836"/>
            <a:ext cx="16647" cy="1104555"/>
          </a:xfrm>
          <a:prstGeom prst="curvedConnector3">
            <a:avLst>
              <a:gd name="adj1" fmla="val 147322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467544" y="2708920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09366" y="2568386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cxnSp>
        <p:nvCxnSpPr>
          <p:cNvPr id="9" name="曲線コネクタ 8"/>
          <p:cNvCxnSpPr>
            <a:stCxn id="5" idx="2"/>
            <a:endCxn id="4" idx="2"/>
          </p:cNvCxnSpPr>
          <p:nvPr/>
        </p:nvCxnSpPr>
        <p:spPr>
          <a:xfrm rot="10800000">
            <a:off x="1170978" y="2572837"/>
            <a:ext cx="16647" cy="1104555"/>
          </a:xfrm>
          <a:prstGeom prst="curvedConnector3">
            <a:avLst>
              <a:gd name="adj1" fmla="val 147322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曲線コネクタ 9"/>
          <p:cNvCxnSpPr>
            <a:stCxn id="4" idx="1"/>
            <a:endCxn id="4" idx="7"/>
          </p:cNvCxnSpPr>
          <p:nvPr/>
        </p:nvCxnSpPr>
        <p:spPr>
          <a:xfrm rot="5400000" flipH="1" flipV="1">
            <a:off x="1495013" y="2114580"/>
            <a:ext cx="12700" cy="458256"/>
          </a:xfrm>
          <a:prstGeom prst="curvedConnector3">
            <a:avLst>
              <a:gd name="adj1" fmla="val 3865614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857238" y="1700808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cxnSp>
        <p:nvCxnSpPr>
          <p:cNvPr id="12" name="曲線コネクタ 11"/>
          <p:cNvCxnSpPr>
            <a:stCxn id="5" idx="5"/>
            <a:endCxn id="5" idx="3"/>
          </p:cNvCxnSpPr>
          <p:nvPr/>
        </p:nvCxnSpPr>
        <p:spPr>
          <a:xfrm rot="5400000">
            <a:off x="1511660" y="3677391"/>
            <a:ext cx="12700" cy="458256"/>
          </a:xfrm>
          <a:prstGeom prst="curvedConnector3">
            <a:avLst>
              <a:gd name="adj1" fmla="val 3967024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1750148" y="3900169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20" name="円/楕円 19"/>
          <p:cNvSpPr/>
          <p:nvPr/>
        </p:nvSpPr>
        <p:spPr>
          <a:xfrm>
            <a:off x="6654529" y="2584199"/>
            <a:ext cx="648072" cy="64807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8106095" y="2545610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2" name="曲線コネクタ 21"/>
          <p:cNvCxnSpPr>
            <a:stCxn id="20" idx="7"/>
            <a:endCxn id="21" idx="1"/>
          </p:cNvCxnSpPr>
          <p:nvPr/>
        </p:nvCxnSpPr>
        <p:spPr>
          <a:xfrm rot="5400000" flipH="1" flipV="1">
            <a:off x="7685054" y="2163158"/>
            <a:ext cx="38589" cy="993310"/>
          </a:xfrm>
          <a:prstGeom prst="curvedConnector3">
            <a:avLst>
              <a:gd name="adj1" fmla="val 93834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7503151" y="1720103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503151" y="2942498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cxnSp>
        <p:nvCxnSpPr>
          <p:cNvPr id="25" name="曲線コネクタ 24"/>
          <p:cNvCxnSpPr>
            <a:stCxn id="21" idx="3"/>
            <a:endCxn id="20" idx="5"/>
          </p:cNvCxnSpPr>
          <p:nvPr/>
        </p:nvCxnSpPr>
        <p:spPr>
          <a:xfrm rot="5400000">
            <a:off x="7685054" y="2621413"/>
            <a:ext cx="38589" cy="993310"/>
          </a:xfrm>
          <a:prstGeom prst="curvedConnector3">
            <a:avLst>
              <a:gd name="adj1" fmla="val 93834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曲線コネクタ 25"/>
          <p:cNvCxnSpPr>
            <a:stCxn id="20" idx="6"/>
            <a:endCxn id="21" idx="2"/>
          </p:cNvCxnSpPr>
          <p:nvPr/>
        </p:nvCxnSpPr>
        <p:spPr>
          <a:xfrm flipV="1">
            <a:off x="7302601" y="2869646"/>
            <a:ext cx="803494" cy="38589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7446617" y="2355942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cxnSp>
        <p:nvCxnSpPr>
          <p:cNvPr id="28" name="曲線コネクタ 27"/>
          <p:cNvCxnSpPr>
            <a:stCxn id="21" idx="4"/>
            <a:endCxn id="20" idx="4"/>
          </p:cNvCxnSpPr>
          <p:nvPr/>
        </p:nvCxnSpPr>
        <p:spPr>
          <a:xfrm rot="5400000">
            <a:off x="7685054" y="2487193"/>
            <a:ext cx="38589" cy="1451566"/>
          </a:xfrm>
          <a:prstGeom prst="curvedConnector3">
            <a:avLst>
              <a:gd name="adj1" fmla="val 125976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7518625" y="3598693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37" name="円/楕円 36"/>
          <p:cNvSpPr/>
          <p:nvPr/>
        </p:nvSpPr>
        <p:spPr>
          <a:xfrm>
            <a:off x="3491880" y="5877272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2,</a:t>
            </a:r>
            <a:r>
              <a:rPr kumimoji="1" lang="en-US" altLang="ja-JP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kumimoji="1" lang="ja-JP" alt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2" name="円/楕円 61"/>
          <p:cNvSpPr/>
          <p:nvPr/>
        </p:nvSpPr>
        <p:spPr>
          <a:xfrm>
            <a:off x="3494886" y="4845879"/>
            <a:ext cx="648072" cy="64807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3600" u="sng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1,3</a:t>
            </a:r>
            <a:endParaRPr kumimoji="1" lang="ja-JP" altLang="en-US" sz="3600" u="sng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3" name="円/楕円 62"/>
          <p:cNvSpPr/>
          <p:nvPr/>
        </p:nvSpPr>
        <p:spPr>
          <a:xfrm>
            <a:off x="4860032" y="5877272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2,</a:t>
            </a:r>
            <a:r>
              <a:rPr kumimoji="1" lang="en-US" altLang="ja-JP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kumimoji="1" lang="ja-JP" altLang="en-US" sz="3600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" name="円/楕円 63"/>
          <p:cNvSpPr/>
          <p:nvPr/>
        </p:nvSpPr>
        <p:spPr>
          <a:xfrm>
            <a:off x="4863038" y="4845879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1,4</a:t>
            </a:r>
            <a:endParaRPr kumimoji="1" lang="ja-JP" alt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427984" y="5157192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</a:t>
            </a:r>
            <a:endParaRPr kumimoji="1" lang="ja-JP" altLang="en-US" sz="28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241614" y="4705980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b</a:t>
            </a:r>
            <a:endParaRPr kumimoji="1" lang="ja-JP" altLang="en-US" sz="2800" dirty="0"/>
          </a:p>
        </p:txBody>
      </p:sp>
      <p:cxnSp>
        <p:nvCxnSpPr>
          <p:cNvPr id="39" name="曲線コネクタ 38"/>
          <p:cNvCxnSpPr>
            <a:stCxn id="37" idx="6"/>
            <a:endCxn id="63" idx="2"/>
          </p:cNvCxnSpPr>
          <p:nvPr/>
        </p:nvCxnSpPr>
        <p:spPr>
          <a:xfrm>
            <a:off x="4139952" y="6201308"/>
            <a:ext cx="720080" cy="12700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4211960" y="6165304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b</a:t>
            </a:r>
            <a:endParaRPr kumimoji="1" lang="ja-JP" altLang="en-US" sz="2800" dirty="0"/>
          </a:p>
        </p:txBody>
      </p:sp>
      <p:cxnSp>
        <p:nvCxnSpPr>
          <p:cNvPr id="41" name="曲線コネクタ 40"/>
          <p:cNvCxnSpPr>
            <a:stCxn id="62" idx="6"/>
            <a:endCxn id="64" idx="2"/>
          </p:cNvCxnSpPr>
          <p:nvPr/>
        </p:nvCxnSpPr>
        <p:spPr>
          <a:xfrm>
            <a:off x="4142958" y="5169915"/>
            <a:ext cx="720080" cy="12700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曲線コネクタ 41"/>
          <p:cNvCxnSpPr>
            <a:stCxn id="62" idx="5"/>
            <a:endCxn id="63" idx="1"/>
          </p:cNvCxnSpPr>
          <p:nvPr/>
        </p:nvCxnSpPr>
        <p:spPr>
          <a:xfrm rot="16200000" flipH="1">
            <a:off x="4214927" y="5232166"/>
            <a:ext cx="573137" cy="906890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曲線コネクタ 43"/>
          <p:cNvCxnSpPr>
            <a:stCxn id="37" idx="0"/>
            <a:endCxn id="64" idx="3"/>
          </p:cNvCxnSpPr>
          <p:nvPr/>
        </p:nvCxnSpPr>
        <p:spPr>
          <a:xfrm rot="5400000" flipH="1" flipV="1">
            <a:off x="4147817" y="5067143"/>
            <a:ext cx="478229" cy="1142030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/>
          <p:cNvSpPr txBox="1"/>
          <p:nvPr/>
        </p:nvSpPr>
        <p:spPr>
          <a:xfrm>
            <a:off x="4427984" y="5570076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</a:t>
            </a:r>
            <a:endParaRPr kumimoji="1" lang="ja-JP" altLang="en-US" sz="2800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95536" y="4653136"/>
            <a:ext cx="2226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</a:t>
            </a:r>
            <a:r>
              <a:rPr kumimoji="1" lang="en-US" altLang="ja-JP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a</a:t>
            </a:r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が奇数個」</a:t>
            </a:r>
            <a:endParaRPr kumimoji="1" lang="ja-JP" altLang="en-US" sz="24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665935" y="4407495"/>
            <a:ext cx="24425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</a:t>
            </a:r>
            <a:r>
              <a:rPr lang="ja-JP" altLang="en-US" sz="2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長さ</a:t>
            </a:r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が奇数」</a:t>
            </a:r>
            <a:endParaRPr kumimoji="1" lang="ja-JP" altLang="en-US" sz="24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5617456" y="5805264"/>
            <a:ext cx="27222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</a:t>
            </a:r>
            <a:r>
              <a:rPr kumimoji="1" lang="en-US" altLang="ja-JP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a</a:t>
            </a:r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が奇数個</a:t>
            </a:r>
            <a:r>
              <a:rPr kumimoji="1" lang="ja-JP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かつ</a:t>
            </a:r>
            <a:r>
              <a:rPr kumimoji="1" lang="en-US" altLang="ja-JP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/>
            </a:r>
            <a:br>
              <a:rPr kumimoji="1" lang="en-US" altLang="ja-JP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長さ</a:t>
            </a:r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が奇数」</a:t>
            </a:r>
            <a:endParaRPr kumimoji="1" lang="ja-JP" altLang="en-US" sz="24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823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円/楕円 34"/>
          <p:cNvSpPr/>
          <p:nvPr/>
        </p:nvSpPr>
        <p:spPr>
          <a:xfrm>
            <a:off x="2411760" y="2071604"/>
            <a:ext cx="2509524" cy="2509524"/>
          </a:xfrm>
          <a:prstGeom prst="ellipse">
            <a:avLst/>
          </a:prstGeom>
          <a:solidFill>
            <a:srgbClr val="7030A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円/楕円 35"/>
          <p:cNvSpPr/>
          <p:nvPr/>
        </p:nvSpPr>
        <p:spPr>
          <a:xfrm>
            <a:off x="4067944" y="2071604"/>
            <a:ext cx="2509524" cy="2509524"/>
          </a:xfrm>
          <a:prstGeom prst="ellipse">
            <a:avLst/>
          </a:prstGeom>
          <a:solidFill>
            <a:srgbClr val="7030A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和集合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/>
              <a:t>どちらか</a:t>
            </a:r>
            <a:r>
              <a:rPr lang="ja-JP" altLang="en-US" dirty="0" smtClean="0"/>
              <a:t>が</a:t>
            </a:r>
            <a:r>
              <a:rPr lang="en-US" altLang="ja-JP" dirty="0" smtClean="0"/>
              <a:t>G</a:t>
            </a:r>
            <a:r>
              <a:rPr lang="ja-JP" altLang="en-US" dirty="0" smtClean="0"/>
              <a:t>なら</a:t>
            </a:r>
            <a:r>
              <a:rPr lang="en-US" altLang="ja-JP" dirty="0" smtClean="0"/>
              <a:t>G</a:t>
            </a:r>
            <a:r>
              <a:rPr lang="ja-JP" altLang="en-US" dirty="0" smtClean="0"/>
              <a:t>に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1170977" y="2248800"/>
            <a:ext cx="648072" cy="64807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1187624" y="3353355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曲線コネクタ 5"/>
          <p:cNvCxnSpPr>
            <a:stCxn id="4" idx="6"/>
            <a:endCxn id="5" idx="6"/>
          </p:cNvCxnSpPr>
          <p:nvPr/>
        </p:nvCxnSpPr>
        <p:spPr>
          <a:xfrm>
            <a:off x="1819049" y="2572836"/>
            <a:ext cx="16647" cy="1104555"/>
          </a:xfrm>
          <a:prstGeom prst="curvedConnector3">
            <a:avLst>
              <a:gd name="adj1" fmla="val 147322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467544" y="2708920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09366" y="2568386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cxnSp>
        <p:nvCxnSpPr>
          <p:cNvPr id="9" name="曲線コネクタ 8"/>
          <p:cNvCxnSpPr>
            <a:stCxn id="5" idx="2"/>
            <a:endCxn id="4" idx="2"/>
          </p:cNvCxnSpPr>
          <p:nvPr/>
        </p:nvCxnSpPr>
        <p:spPr>
          <a:xfrm rot="10800000">
            <a:off x="1170978" y="2572837"/>
            <a:ext cx="16647" cy="1104555"/>
          </a:xfrm>
          <a:prstGeom prst="curvedConnector3">
            <a:avLst>
              <a:gd name="adj1" fmla="val 147322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曲線コネクタ 9"/>
          <p:cNvCxnSpPr>
            <a:stCxn id="4" idx="1"/>
            <a:endCxn id="4" idx="7"/>
          </p:cNvCxnSpPr>
          <p:nvPr/>
        </p:nvCxnSpPr>
        <p:spPr>
          <a:xfrm rot="5400000" flipH="1" flipV="1">
            <a:off x="1495013" y="2114580"/>
            <a:ext cx="12700" cy="458256"/>
          </a:xfrm>
          <a:prstGeom prst="curvedConnector3">
            <a:avLst>
              <a:gd name="adj1" fmla="val 3865614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857238" y="1700808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cxnSp>
        <p:nvCxnSpPr>
          <p:cNvPr id="12" name="曲線コネクタ 11"/>
          <p:cNvCxnSpPr>
            <a:stCxn id="5" idx="5"/>
            <a:endCxn id="5" idx="3"/>
          </p:cNvCxnSpPr>
          <p:nvPr/>
        </p:nvCxnSpPr>
        <p:spPr>
          <a:xfrm rot="5400000">
            <a:off x="1511660" y="3677391"/>
            <a:ext cx="12700" cy="458256"/>
          </a:xfrm>
          <a:prstGeom prst="curvedConnector3">
            <a:avLst>
              <a:gd name="adj1" fmla="val 3967024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1750148" y="3900169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20" name="円/楕円 19"/>
          <p:cNvSpPr/>
          <p:nvPr/>
        </p:nvSpPr>
        <p:spPr>
          <a:xfrm>
            <a:off x="6654529" y="2584199"/>
            <a:ext cx="648072" cy="64807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8106095" y="2545610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2" name="曲線コネクタ 21"/>
          <p:cNvCxnSpPr>
            <a:stCxn id="20" idx="7"/>
            <a:endCxn id="21" idx="1"/>
          </p:cNvCxnSpPr>
          <p:nvPr/>
        </p:nvCxnSpPr>
        <p:spPr>
          <a:xfrm rot="5400000" flipH="1" flipV="1">
            <a:off x="7685054" y="2163158"/>
            <a:ext cx="38589" cy="993310"/>
          </a:xfrm>
          <a:prstGeom prst="curvedConnector3">
            <a:avLst>
              <a:gd name="adj1" fmla="val 93834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7503151" y="1720103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503151" y="2942498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cxnSp>
        <p:nvCxnSpPr>
          <p:cNvPr id="25" name="曲線コネクタ 24"/>
          <p:cNvCxnSpPr>
            <a:stCxn id="21" idx="3"/>
            <a:endCxn id="20" idx="5"/>
          </p:cNvCxnSpPr>
          <p:nvPr/>
        </p:nvCxnSpPr>
        <p:spPr>
          <a:xfrm rot="5400000">
            <a:off x="7685054" y="2621413"/>
            <a:ext cx="38589" cy="993310"/>
          </a:xfrm>
          <a:prstGeom prst="curvedConnector3">
            <a:avLst>
              <a:gd name="adj1" fmla="val 93834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曲線コネクタ 25"/>
          <p:cNvCxnSpPr>
            <a:stCxn id="20" idx="6"/>
            <a:endCxn id="21" idx="2"/>
          </p:cNvCxnSpPr>
          <p:nvPr/>
        </p:nvCxnSpPr>
        <p:spPr>
          <a:xfrm flipV="1">
            <a:off x="7302601" y="2869646"/>
            <a:ext cx="803494" cy="38589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7446617" y="2355942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cxnSp>
        <p:nvCxnSpPr>
          <p:cNvPr id="28" name="曲線コネクタ 27"/>
          <p:cNvCxnSpPr>
            <a:stCxn id="21" idx="4"/>
            <a:endCxn id="20" idx="4"/>
          </p:cNvCxnSpPr>
          <p:nvPr/>
        </p:nvCxnSpPr>
        <p:spPr>
          <a:xfrm rot="5400000">
            <a:off x="7685054" y="2487193"/>
            <a:ext cx="38589" cy="1451566"/>
          </a:xfrm>
          <a:prstGeom prst="curvedConnector3">
            <a:avLst>
              <a:gd name="adj1" fmla="val 125976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7518625" y="3598693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37" name="円/楕円 36"/>
          <p:cNvSpPr/>
          <p:nvPr/>
        </p:nvSpPr>
        <p:spPr>
          <a:xfrm>
            <a:off x="3491880" y="5877272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2,</a:t>
            </a:r>
            <a:r>
              <a:rPr kumimoji="1" lang="en-US" altLang="ja-JP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kumimoji="1" lang="ja-JP" altLang="en-US" sz="3600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2" name="円/楕円 61"/>
          <p:cNvSpPr/>
          <p:nvPr/>
        </p:nvSpPr>
        <p:spPr>
          <a:xfrm>
            <a:off x="3494886" y="4845879"/>
            <a:ext cx="648072" cy="64807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3600" u="sng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1,3</a:t>
            </a:r>
            <a:endParaRPr kumimoji="1" lang="ja-JP" altLang="en-US" sz="3600" u="sng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3" name="円/楕円 62"/>
          <p:cNvSpPr/>
          <p:nvPr/>
        </p:nvSpPr>
        <p:spPr>
          <a:xfrm>
            <a:off x="4860032" y="5877272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2,</a:t>
            </a:r>
            <a:r>
              <a:rPr kumimoji="1" lang="en-US" altLang="ja-JP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kumimoji="1" lang="ja-JP" altLang="en-US" sz="3600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" name="円/楕円 63"/>
          <p:cNvSpPr/>
          <p:nvPr/>
        </p:nvSpPr>
        <p:spPr>
          <a:xfrm>
            <a:off x="4863038" y="4845879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1,4</a:t>
            </a:r>
            <a:endParaRPr kumimoji="1" lang="ja-JP" altLang="en-US" sz="3600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427984" y="5157192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</a:t>
            </a:r>
            <a:endParaRPr kumimoji="1" lang="ja-JP" altLang="en-US" sz="28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241614" y="4705980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b</a:t>
            </a:r>
            <a:endParaRPr kumimoji="1" lang="ja-JP" altLang="en-US" sz="2800" dirty="0"/>
          </a:p>
        </p:txBody>
      </p:sp>
      <p:cxnSp>
        <p:nvCxnSpPr>
          <p:cNvPr id="39" name="曲線コネクタ 38"/>
          <p:cNvCxnSpPr>
            <a:stCxn id="37" idx="6"/>
            <a:endCxn id="63" idx="2"/>
          </p:cNvCxnSpPr>
          <p:nvPr/>
        </p:nvCxnSpPr>
        <p:spPr>
          <a:xfrm>
            <a:off x="4139952" y="6201308"/>
            <a:ext cx="720080" cy="12700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4211960" y="6165304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b</a:t>
            </a:r>
            <a:endParaRPr kumimoji="1" lang="ja-JP" altLang="en-US" sz="2800" dirty="0"/>
          </a:p>
        </p:txBody>
      </p:sp>
      <p:cxnSp>
        <p:nvCxnSpPr>
          <p:cNvPr id="41" name="曲線コネクタ 40"/>
          <p:cNvCxnSpPr>
            <a:stCxn id="62" idx="6"/>
            <a:endCxn id="64" idx="2"/>
          </p:cNvCxnSpPr>
          <p:nvPr/>
        </p:nvCxnSpPr>
        <p:spPr>
          <a:xfrm>
            <a:off x="4142958" y="5169915"/>
            <a:ext cx="720080" cy="12700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曲線コネクタ 41"/>
          <p:cNvCxnSpPr>
            <a:stCxn id="62" idx="5"/>
            <a:endCxn id="63" idx="1"/>
          </p:cNvCxnSpPr>
          <p:nvPr/>
        </p:nvCxnSpPr>
        <p:spPr>
          <a:xfrm rot="16200000" flipH="1">
            <a:off x="4214927" y="5232166"/>
            <a:ext cx="573137" cy="906890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曲線コネクタ 43"/>
          <p:cNvCxnSpPr>
            <a:stCxn id="37" idx="0"/>
            <a:endCxn id="64" idx="3"/>
          </p:cNvCxnSpPr>
          <p:nvPr/>
        </p:nvCxnSpPr>
        <p:spPr>
          <a:xfrm rot="5400000" flipH="1" flipV="1">
            <a:off x="4147817" y="5067143"/>
            <a:ext cx="478229" cy="1142030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/>
          <p:cNvSpPr txBox="1"/>
          <p:nvPr/>
        </p:nvSpPr>
        <p:spPr>
          <a:xfrm>
            <a:off x="4427984" y="5570076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</a:t>
            </a:r>
            <a:endParaRPr kumimoji="1" lang="ja-JP" altLang="en-US" sz="2800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95536" y="4653136"/>
            <a:ext cx="2226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</a:t>
            </a:r>
            <a:r>
              <a:rPr kumimoji="1" lang="en-US" altLang="ja-JP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a</a:t>
            </a:r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が奇数個」</a:t>
            </a:r>
            <a:endParaRPr kumimoji="1" lang="ja-JP" altLang="en-US" sz="24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665935" y="4407495"/>
            <a:ext cx="24425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</a:t>
            </a:r>
            <a:r>
              <a:rPr lang="ja-JP" altLang="en-US" sz="2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長さ</a:t>
            </a:r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が奇数」</a:t>
            </a:r>
            <a:endParaRPr kumimoji="1" lang="ja-JP" altLang="en-US" sz="24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5617456" y="5805264"/>
            <a:ext cx="32750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</a:t>
            </a:r>
            <a:r>
              <a:rPr kumimoji="1" lang="en-US" altLang="ja-JP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a</a:t>
            </a:r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が奇数個</a:t>
            </a:r>
            <a:r>
              <a:rPr kumimoji="1" lang="ja-JP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または</a:t>
            </a:r>
            <a:r>
              <a:rPr kumimoji="1" lang="en-US" altLang="ja-JP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/>
            </a:r>
            <a:br>
              <a:rPr kumimoji="1" lang="en-US" altLang="ja-JP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長さ</a:t>
            </a:r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が奇数」</a:t>
            </a:r>
            <a:endParaRPr kumimoji="1" lang="ja-JP" altLang="en-US" sz="24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119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集合の補集合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DFA </a:t>
            </a:r>
            <a:r>
              <a:rPr lang="ja-JP" altLang="en-US" dirty="0" smtClean="0"/>
              <a:t>なら </a:t>
            </a:r>
            <a:r>
              <a:rPr lang="en-US" altLang="ja-JP" dirty="0" smtClean="0"/>
              <a:t>G </a:t>
            </a:r>
            <a:r>
              <a:rPr lang="ja-JP" altLang="en-US" dirty="0" smtClean="0"/>
              <a:t>と </a:t>
            </a:r>
            <a:r>
              <a:rPr lang="en-US" altLang="ja-JP" dirty="0" smtClean="0"/>
              <a:t>G</a:t>
            </a:r>
            <a:r>
              <a:rPr lang="ja-JP" altLang="en-US" dirty="0" smtClean="0"/>
              <a:t>じゃない頂点を反転するだけ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NFA </a:t>
            </a:r>
            <a:r>
              <a:rPr kumimoji="1" lang="ja-JP" altLang="en-US" dirty="0" smtClean="0"/>
              <a:t>は </a:t>
            </a:r>
            <a:r>
              <a:rPr kumimoji="1" lang="en-US" altLang="ja-JP" dirty="0" smtClean="0"/>
              <a:t>DFA </a:t>
            </a:r>
            <a:r>
              <a:rPr kumimoji="1" lang="ja-JP" altLang="en-US" dirty="0" smtClean="0"/>
              <a:t>に変換してください</a:t>
            </a:r>
            <a:endParaRPr kumimoji="1" lang="en-US" altLang="ja-JP" dirty="0" smtClean="0"/>
          </a:p>
          <a:p>
            <a:r>
              <a:rPr kumimoji="1" lang="ja-JP" altLang="en-US" dirty="0" smtClean="0"/>
              <a:t>空集合かどうか判定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S </a:t>
            </a:r>
            <a:r>
              <a:rPr lang="ja-JP" altLang="en-US" dirty="0" smtClean="0"/>
              <a:t>から </a:t>
            </a:r>
            <a:r>
              <a:rPr lang="en-US" altLang="ja-JP" dirty="0" smtClean="0"/>
              <a:t>G </a:t>
            </a:r>
            <a:r>
              <a:rPr lang="ja-JP" altLang="en-US" dirty="0" smtClean="0"/>
              <a:t>に到達可能か判定するだけ</a:t>
            </a:r>
            <a:endParaRPr lang="en-US" altLang="ja-JP" dirty="0" smtClean="0"/>
          </a:p>
          <a:p>
            <a:r>
              <a:rPr kumimoji="1" lang="ja-JP" altLang="en-US" dirty="0" smtClean="0"/>
              <a:t>集合の包含関係  （</a:t>
            </a:r>
            <a:r>
              <a:rPr kumimoji="1" lang="en-US" altLang="ja-JP" dirty="0" smtClean="0"/>
              <a:t>A</a:t>
            </a:r>
            <a:r>
              <a:rPr kumimoji="1" lang="ja-JP" altLang="en-US" dirty="0" smtClean="0"/>
              <a:t>⊆</a:t>
            </a:r>
            <a:r>
              <a:rPr kumimoji="1" lang="en-US" altLang="ja-JP" dirty="0" smtClean="0"/>
              <a:t>B;  A </a:t>
            </a:r>
            <a:r>
              <a:rPr kumimoji="1" lang="ja-JP" altLang="en-US" dirty="0" smtClean="0"/>
              <a:t>が完全に</a:t>
            </a:r>
            <a:r>
              <a:rPr kumimoji="1" lang="en-US" altLang="ja-JP" dirty="0" smtClean="0"/>
              <a:t>B</a:t>
            </a:r>
            <a:r>
              <a:rPr kumimoji="1" lang="ja-JP" altLang="en-US" dirty="0" smtClean="0"/>
              <a:t>に含まれているか？）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「</a:t>
            </a:r>
            <a:r>
              <a:rPr kumimoji="1" lang="en-US" altLang="ja-JP" dirty="0" smtClean="0"/>
              <a:t>((B</a:t>
            </a:r>
            <a:r>
              <a:rPr kumimoji="1" lang="ja-JP" altLang="en-US" dirty="0" smtClean="0"/>
              <a:t>の補集合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と </a:t>
            </a:r>
            <a:r>
              <a:rPr kumimoji="1" lang="en-US" altLang="ja-JP" dirty="0" smtClean="0"/>
              <a:t>A </a:t>
            </a:r>
            <a:r>
              <a:rPr kumimoji="1" lang="ja-JP" altLang="en-US" dirty="0" smtClean="0"/>
              <a:t>の共通部分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が空集合か？」と同じ</a:t>
            </a:r>
            <a:endParaRPr kumimoji="1" lang="en-US" altLang="ja-JP" dirty="0" smtClean="0"/>
          </a:p>
          <a:p>
            <a:r>
              <a:rPr lang="ja-JP" altLang="en-US" dirty="0"/>
              <a:t>集合</a:t>
            </a:r>
            <a:r>
              <a:rPr lang="ja-JP" altLang="en-US" dirty="0" smtClean="0"/>
              <a:t>が等しいかどうか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A</a:t>
            </a:r>
            <a:r>
              <a:rPr kumimoji="1" lang="ja-JP" altLang="en-US" dirty="0" smtClean="0"/>
              <a:t>⊆</a:t>
            </a:r>
            <a:r>
              <a:rPr kumimoji="1" lang="en-US" altLang="ja-JP" dirty="0" smtClean="0"/>
              <a:t>B  </a:t>
            </a:r>
            <a:r>
              <a:rPr lang="en-US" altLang="ja-JP" dirty="0" smtClean="0"/>
              <a:t>&amp;&amp;</a:t>
            </a:r>
            <a:r>
              <a:rPr kumimoji="1" lang="ja-JP" altLang="en-US" dirty="0" smtClean="0"/>
              <a:t>  </a:t>
            </a:r>
            <a:r>
              <a:rPr kumimoji="1" lang="en-US" altLang="ja-JP" dirty="0" smtClean="0"/>
              <a:t>B</a:t>
            </a:r>
            <a:r>
              <a:rPr kumimoji="1" lang="ja-JP" altLang="en-US" dirty="0" smtClean="0"/>
              <a:t>⊆</a:t>
            </a:r>
            <a:r>
              <a:rPr kumimoji="1" lang="en-US" altLang="ja-JP" dirty="0" smtClean="0"/>
              <a:t>A</a:t>
            </a:r>
            <a:r>
              <a:rPr kumimoji="1" lang="ja-JP" altLang="en-US" dirty="0" smtClean="0"/>
              <a:t>　　（もっと効率よく判定もできます）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できる操作その他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650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251520" y="2564904"/>
            <a:ext cx="8712968" cy="41707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ja-JP" dirty="0" smtClean="0"/>
              <a:t> 1</a:t>
            </a:r>
            <a:r>
              <a:rPr lang="ja-JP" altLang="en-US" dirty="0" smtClean="0"/>
              <a:t>～</a:t>
            </a:r>
            <a:r>
              <a:rPr lang="en-US" altLang="ja-JP" dirty="0" smtClean="0"/>
              <a:t>N </a:t>
            </a:r>
            <a:r>
              <a:rPr lang="ja-JP" altLang="en-US" dirty="0"/>
              <a:t>の</a:t>
            </a:r>
            <a:r>
              <a:rPr lang="ja-JP" altLang="en-US" dirty="0" smtClean="0"/>
              <a:t>自然数を、それぞれ長さ </a:t>
            </a:r>
            <a:r>
              <a:rPr lang="en-US" altLang="ja-JP" dirty="0" smtClean="0"/>
              <a:t>M </a:t>
            </a:r>
            <a:r>
              <a:rPr lang="ja-JP" altLang="en-US" dirty="0" smtClean="0"/>
              <a:t>以下のビット列に変換して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自然数</a:t>
            </a:r>
            <a:r>
              <a:rPr lang="ja-JP" altLang="en-US" dirty="0"/>
              <a:t>のリスト</a:t>
            </a:r>
            <a:r>
              <a:rPr lang="ja-JP" altLang="en-US" dirty="0" smtClean="0"/>
              <a:t>を表現</a:t>
            </a:r>
            <a:r>
              <a:rPr lang="ja-JP" altLang="en-US" dirty="0"/>
              <a:t>することにした</a:t>
            </a:r>
            <a:r>
              <a:rPr lang="ja-JP" altLang="en-US" dirty="0" smtClean="0"/>
              <a:t>。例えば右下の変換表を使うと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 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[3,1,2]</a:t>
            </a:r>
            <a:r>
              <a:rPr lang="en-US" altLang="ja-JP" dirty="0"/>
              <a:t> </a:t>
            </a:r>
            <a:r>
              <a:rPr lang="ja-JP" altLang="en-US" dirty="0" smtClean="0"/>
              <a:t>が                                 になる。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ところがこの変換表は困りもので、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 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[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3,3,3]</a:t>
            </a:r>
            <a:r>
              <a:rPr lang="en-US" altLang="ja-JP" dirty="0" smtClean="0"/>
              <a:t> </a:t>
            </a:r>
            <a:r>
              <a:rPr lang="ja-JP" altLang="en-US" dirty="0" smtClean="0"/>
              <a:t>も                                 になるし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 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[1,2,3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]</a:t>
            </a:r>
            <a:r>
              <a:rPr lang="en-US" altLang="ja-JP" dirty="0"/>
              <a:t> </a:t>
            </a:r>
            <a:r>
              <a:rPr lang="ja-JP" altLang="en-US" dirty="0"/>
              <a:t>も                                 </a:t>
            </a:r>
            <a:r>
              <a:rPr lang="ja-JP" altLang="en-US" dirty="0" smtClean="0"/>
              <a:t>になってしまう。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変換表</a:t>
            </a:r>
            <a:r>
              <a:rPr lang="ja-JP" altLang="en-US" dirty="0" smtClean="0"/>
              <a:t>を受け取って、こういう困ったこと（違うリストが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同じビット列になってしまう）が起こるかどうか判定せよ。</a:t>
            </a:r>
            <a:r>
              <a:rPr lang="en-US" altLang="ja-JP" dirty="0" smtClean="0"/>
              <a:t>(N,M</a:t>
            </a:r>
            <a:r>
              <a:rPr lang="ja-JP" altLang="en-US" dirty="0" smtClean="0"/>
              <a:t>≦</a:t>
            </a:r>
            <a:r>
              <a:rPr lang="en-US" altLang="ja-JP" dirty="0" smtClean="0"/>
              <a:t>50)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練習問題</a:t>
            </a:r>
            <a:r>
              <a:rPr kumimoji="1" lang="en-US" altLang="ja-JP" dirty="0" smtClean="0"/>
              <a:t>: </a:t>
            </a:r>
            <a:r>
              <a:rPr lang="en-US" altLang="ja-JP" dirty="0" smtClean="0"/>
              <a:t>“Double Meaning”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6516216" y="3501008"/>
            <a:ext cx="2160240" cy="151216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altLang="ja-JP" sz="3200" dirty="0">
                <a:latin typeface="Consolas" pitchFamily="49" charset="0"/>
                <a:cs typeface="Consolas" pitchFamily="49" charset="0"/>
              </a:rPr>
              <a:t>1 → </a:t>
            </a:r>
            <a:r>
              <a:rPr lang="en-US" altLang="ja-JP" sz="3200" dirty="0" smtClean="0">
                <a:latin typeface="Consolas" pitchFamily="49" charset="0"/>
                <a:cs typeface="Consolas" pitchFamily="49" charset="0"/>
              </a:rPr>
              <a:t>1001</a:t>
            </a:r>
          </a:p>
          <a:p>
            <a:r>
              <a:rPr lang="en-US" altLang="ja-JP" sz="3200" dirty="0" smtClean="0">
                <a:latin typeface="Consolas" pitchFamily="49" charset="0"/>
                <a:cs typeface="Consolas" pitchFamily="49" charset="0"/>
              </a:rPr>
              <a:t>2 </a:t>
            </a:r>
            <a:r>
              <a:rPr lang="en-US" altLang="ja-JP" sz="3200" dirty="0">
                <a:latin typeface="Consolas" pitchFamily="49" charset="0"/>
                <a:cs typeface="Consolas" pitchFamily="49" charset="0"/>
              </a:rPr>
              <a:t>→ </a:t>
            </a:r>
            <a:r>
              <a:rPr lang="en-US" altLang="ja-JP" sz="3200" dirty="0" smtClean="0">
                <a:latin typeface="Consolas" pitchFamily="49" charset="0"/>
                <a:cs typeface="Consolas" pitchFamily="49" charset="0"/>
              </a:rPr>
              <a:t>00</a:t>
            </a:r>
          </a:p>
          <a:p>
            <a:r>
              <a:rPr lang="en-US" altLang="ja-JP" sz="3200" dirty="0" smtClean="0">
                <a:latin typeface="Consolas" pitchFamily="49" charset="0"/>
                <a:cs typeface="Consolas" pitchFamily="49" charset="0"/>
              </a:rPr>
              <a:t>3 </a:t>
            </a:r>
            <a:r>
              <a:rPr lang="en-US" altLang="ja-JP" sz="3200" dirty="0">
                <a:latin typeface="Consolas" pitchFamily="49" charset="0"/>
                <a:cs typeface="Consolas" pitchFamily="49" charset="0"/>
              </a:rPr>
              <a:t>→ 100</a:t>
            </a:r>
            <a:endParaRPr kumimoji="1" lang="ja-JP" altLang="en-US" sz="32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2051720" y="3284984"/>
            <a:ext cx="2016224" cy="43204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100</a:t>
            </a:r>
            <a:r>
              <a:rPr lang="en-US" altLang="ja-JP" sz="2800" u="sng" dirty="0" smtClean="0">
                <a:latin typeface="Consolas" pitchFamily="49" charset="0"/>
                <a:cs typeface="Consolas" pitchFamily="49" charset="0"/>
              </a:rPr>
              <a:t>1001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00</a:t>
            </a:r>
            <a:endParaRPr kumimoji="1" lang="ja-JP" altLang="en-US" sz="2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979712" y="4509120"/>
            <a:ext cx="2016224" cy="43204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100</a:t>
            </a:r>
            <a:r>
              <a:rPr lang="en-US" altLang="ja-JP" sz="2800" u="sng" dirty="0" smtClean="0">
                <a:latin typeface="Consolas" pitchFamily="49" charset="0"/>
                <a:cs typeface="Consolas" pitchFamily="49" charset="0"/>
              </a:rPr>
              <a:t>100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100</a:t>
            </a:r>
            <a:endParaRPr kumimoji="1" lang="ja-JP" altLang="en-US" sz="2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979712" y="4941168"/>
            <a:ext cx="2016224" cy="43204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1001</a:t>
            </a:r>
            <a:r>
              <a:rPr lang="en-US" altLang="ja-JP" sz="2800" u="sng" dirty="0" smtClean="0">
                <a:latin typeface="Consolas" pitchFamily="49" charset="0"/>
                <a:cs typeface="Consolas" pitchFamily="49" charset="0"/>
              </a:rPr>
              <a:t>00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100</a:t>
            </a:r>
            <a:endParaRPr kumimoji="1" lang="ja-JP" altLang="en-US" sz="28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09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40019" y="2963499"/>
            <a:ext cx="6508245" cy="897549"/>
          </a:xfrm>
        </p:spPr>
        <p:txBody>
          <a:bodyPr/>
          <a:lstStyle/>
          <a:p>
            <a:pPr marL="0" indent="0">
              <a:buNone/>
            </a:pPr>
            <a:r>
              <a:rPr lang="en-US" altLang="ja-JP" dirty="0" smtClean="0"/>
              <a:t>“100” </a:t>
            </a:r>
            <a:r>
              <a:rPr lang="ja-JP" altLang="en-US" dirty="0" smtClean="0"/>
              <a:t>が </a:t>
            </a:r>
            <a:r>
              <a:rPr lang="en-US" altLang="ja-JP" dirty="0" smtClean="0"/>
              <a:t>“1001” </a:t>
            </a:r>
            <a:r>
              <a:rPr lang="ja-JP" altLang="en-US" dirty="0" smtClean="0"/>
              <a:t>の </a:t>
            </a:r>
            <a:r>
              <a:rPr lang="en-US" altLang="ja-JP" dirty="0" smtClean="0"/>
              <a:t>prefix </a:t>
            </a:r>
            <a:r>
              <a:rPr lang="ja-JP" altLang="en-US" dirty="0" err="1" smtClean="0"/>
              <a:t>なのが</a:t>
            </a:r>
            <a:r>
              <a:rPr lang="ja-JP" altLang="en-US" dirty="0" smtClean="0"/>
              <a:t>問題。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これじゃ前から読んで</a:t>
            </a:r>
            <a:r>
              <a:rPr lang="ja-JP" altLang="en-US" dirty="0" err="1" smtClean="0"/>
              <a:t>って</a:t>
            </a:r>
            <a:r>
              <a:rPr lang="ja-JP" altLang="en-US" dirty="0" smtClean="0"/>
              <a:t>どちらか区別できない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想定</a:t>
            </a:r>
            <a:r>
              <a:rPr kumimoji="1" lang="ja-JP" altLang="en-US" sz="6600" dirty="0" smtClean="0"/>
              <a:t>誤</a:t>
            </a:r>
            <a:r>
              <a:rPr kumimoji="1" lang="ja-JP" altLang="en-US" dirty="0" smtClean="0"/>
              <a:t>答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7544" y="4349422"/>
            <a:ext cx="8136904" cy="224676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for(</a:t>
            </a:r>
            <a:r>
              <a:rPr lang="en-US" altLang="ja-JP" sz="28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8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=0; </a:t>
            </a:r>
            <a:r>
              <a:rPr lang="en-US" altLang="ja-JP" sz="28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&lt;</a:t>
            </a:r>
            <a:r>
              <a:rPr lang="en-US" altLang="ja-JP" sz="2800" dirty="0" err="1">
                <a:latin typeface="Consolas" pitchFamily="49" charset="0"/>
                <a:cs typeface="Consolas" pitchFamily="49" charset="0"/>
              </a:rPr>
              <a:t>code.size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(); ++</a:t>
            </a:r>
            <a:r>
              <a:rPr lang="en-US" altLang="ja-JP" sz="28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for(</a:t>
            </a:r>
            <a:r>
              <a:rPr lang="en-US" altLang="ja-JP" sz="28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j=0; j&lt;</a:t>
            </a:r>
            <a:r>
              <a:rPr lang="en-US" altLang="ja-JP" sz="2800" dirty="0" err="1" smtClean="0">
                <a:latin typeface="Consolas" pitchFamily="49" charset="0"/>
                <a:cs typeface="Consolas" pitchFamily="49" charset="0"/>
              </a:rPr>
              <a:t>code.size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(); 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++j)</a:t>
            </a:r>
          </a:p>
          <a:p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 if(</a:t>
            </a:r>
            <a:r>
              <a:rPr lang="en-US" altLang="ja-JP" sz="28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!=j &amp;&amp; code[</a:t>
            </a:r>
            <a:r>
              <a:rPr lang="en-US" altLang="ja-JP" sz="28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].</a:t>
            </a:r>
            <a:r>
              <a:rPr lang="en-US" altLang="ja-JP" sz="2800" dirty="0" err="1" smtClean="0">
                <a:latin typeface="Consolas" pitchFamily="49" charset="0"/>
                <a:cs typeface="Consolas" pitchFamily="49" charset="0"/>
              </a:rPr>
              <a:t>is_prefix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(code[j]))</a:t>
            </a:r>
          </a:p>
          <a:p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   return BAD;</a:t>
            </a:r>
            <a:endParaRPr lang="en-US" altLang="ja-JP" sz="2800" dirty="0">
              <a:latin typeface="Consolas" pitchFamily="49" charset="0"/>
              <a:cs typeface="Consolas" pitchFamily="49" charset="0"/>
            </a:endParaRPr>
          </a:p>
          <a:p>
            <a:r>
              <a:rPr kumimoji="1" lang="en-US" altLang="ja-JP" sz="2800" dirty="0" smtClean="0">
                <a:latin typeface="Consolas" pitchFamily="49" charset="0"/>
                <a:cs typeface="Consolas" pitchFamily="49" charset="0"/>
              </a:rPr>
              <a:t>return GOOD; </a:t>
            </a:r>
            <a:endParaRPr kumimoji="1" lang="ja-JP" altLang="en-US" sz="2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6732240" y="2708920"/>
            <a:ext cx="2160240" cy="151216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altLang="ja-JP" sz="3200" dirty="0">
                <a:latin typeface="Consolas" pitchFamily="49" charset="0"/>
                <a:cs typeface="Consolas" pitchFamily="49" charset="0"/>
              </a:rPr>
              <a:t>1 → </a:t>
            </a:r>
            <a:r>
              <a:rPr lang="en-US" altLang="ja-JP" sz="3200" dirty="0" smtClean="0">
                <a:latin typeface="Consolas" pitchFamily="49" charset="0"/>
                <a:cs typeface="Consolas" pitchFamily="49" charset="0"/>
              </a:rPr>
              <a:t>1001</a:t>
            </a:r>
          </a:p>
          <a:p>
            <a:r>
              <a:rPr lang="en-US" altLang="ja-JP" sz="3200" dirty="0" smtClean="0">
                <a:latin typeface="Consolas" pitchFamily="49" charset="0"/>
                <a:cs typeface="Consolas" pitchFamily="49" charset="0"/>
              </a:rPr>
              <a:t>2 </a:t>
            </a:r>
            <a:r>
              <a:rPr lang="en-US" altLang="ja-JP" sz="3200" dirty="0">
                <a:latin typeface="Consolas" pitchFamily="49" charset="0"/>
                <a:cs typeface="Consolas" pitchFamily="49" charset="0"/>
              </a:rPr>
              <a:t>→ </a:t>
            </a:r>
            <a:r>
              <a:rPr lang="en-US" altLang="ja-JP" sz="3200" dirty="0" smtClean="0">
                <a:latin typeface="Consolas" pitchFamily="49" charset="0"/>
                <a:cs typeface="Consolas" pitchFamily="49" charset="0"/>
              </a:rPr>
              <a:t>00</a:t>
            </a:r>
          </a:p>
          <a:p>
            <a:r>
              <a:rPr lang="en-US" altLang="ja-JP" sz="3200" dirty="0" smtClean="0">
                <a:latin typeface="Consolas" pitchFamily="49" charset="0"/>
                <a:cs typeface="Consolas" pitchFamily="49" charset="0"/>
              </a:rPr>
              <a:t>3 </a:t>
            </a:r>
            <a:r>
              <a:rPr lang="en-US" altLang="ja-JP" sz="3200" dirty="0">
                <a:latin typeface="Consolas" pitchFamily="49" charset="0"/>
                <a:cs typeface="Consolas" pitchFamily="49" charset="0"/>
              </a:rPr>
              <a:t>→ 100</a:t>
            </a:r>
            <a:endParaRPr kumimoji="1" lang="ja-JP" altLang="en-US" sz="32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42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ja-JP" altLang="en-US" sz="3200" dirty="0"/>
              <a:t>こ</a:t>
            </a:r>
            <a:r>
              <a:rPr kumimoji="1" lang="ja-JP" altLang="en-US" sz="3200" dirty="0" smtClean="0"/>
              <a:t>の変換表は一意に復元可能</a:t>
            </a:r>
            <a:endParaRPr kumimoji="1" lang="ja-JP" altLang="en-US" sz="32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撃墜例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3419872" y="3645024"/>
            <a:ext cx="2160240" cy="151216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altLang="ja-JP" sz="3200" dirty="0">
                <a:latin typeface="Consolas" pitchFamily="49" charset="0"/>
                <a:cs typeface="Consolas" pitchFamily="49" charset="0"/>
              </a:rPr>
              <a:t>1 → </a:t>
            </a:r>
            <a:r>
              <a:rPr lang="en-US" altLang="ja-JP" sz="3200" dirty="0" smtClean="0">
                <a:latin typeface="Consolas" pitchFamily="49" charset="0"/>
                <a:cs typeface="Consolas" pitchFamily="49" charset="0"/>
              </a:rPr>
              <a:t>1</a:t>
            </a:r>
          </a:p>
          <a:p>
            <a:r>
              <a:rPr lang="en-US" altLang="ja-JP" sz="3200" dirty="0" smtClean="0">
                <a:latin typeface="Consolas" pitchFamily="49" charset="0"/>
                <a:cs typeface="Consolas" pitchFamily="49" charset="0"/>
              </a:rPr>
              <a:t>2 </a:t>
            </a:r>
            <a:r>
              <a:rPr lang="en-US" altLang="ja-JP" sz="3200" dirty="0">
                <a:latin typeface="Consolas" pitchFamily="49" charset="0"/>
                <a:cs typeface="Consolas" pitchFamily="49" charset="0"/>
              </a:rPr>
              <a:t>→ 1</a:t>
            </a:r>
            <a:r>
              <a:rPr lang="en-US" altLang="ja-JP" sz="3200" dirty="0" smtClean="0">
                <a:latin typeface="Consolas" pitchFamily="49" charset="0"/>
                <a:cs typeface="Consolas" pitchFamily="49" charset="0"/>
              </a:rPr>
              <a:t>0</a:t>
            </a:r>
          </a:p>
          <a:p>
            <a:r>
              <a:rPr lang="en-US" altLang="ja-JP" sz="3200" dirty="0" smtClean="0">
                <a:latin typeface="Consolas" pitchFamily="49" charset="0"/>
                <a:cs typeface="Consolas" pitchFamily="49" charset="0"/>
              </a:rPr>
              <a:t>3 </a:t>
            </a:r>
            <a:r>
              <a:rPr lang="en-US" altLang="ja-JP" sz="3200" dirty="0">
                <a:latin typeface="Consolas" pitchFamily="49" charset="0"/>
                <a:cs typeface="Consolas" pitchFamily="49" charset="0"/>
              </a:rPr>
              <a:t>→ </a:t>
            </a:r>
            <a:r>
              <a:rPr lang="en-US" altLang="ja-JP" sz="3200" dirty="0" smtClean="0">
                <a:latin typeface="Consolas" pitchFamily="49" charset="0"/>
                <a:cs typeface="Consolas" pitchFamily="49" charset="0"/>
              </a:rPr>
              <a:t>001</a:t>
            </a:r>
            <a:endParaRPr kumimoji="1" lang="ja-JP" altLang="en-US" sz="32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71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解答例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sz="3600" dirty="0" smtClean="0"/>
              <a:t>（もっと効率いい解法はありそう</a:t>
            </a:r>
            <a:r>
              <a:rPr lang="en-US" altLang="ja-JP" sz="3600" dirty="0" smtClean="0"/>
              <a:t>…</a:t>
            </a:r>
            <a:r>
              <a:rPr lang="ja-JP" altLang="en-US" sz="3600" dirty="0" smtClean="0"/>
              <a:t>）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55576" y="3487648"/>
            <a:ext cx="7848872" cy="26776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for(</a:t>
            </a:r>
            <a:r>
              <a:rPr lang="en-US" altLang="ja-JP" sz="28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8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=0; </a:t>
            </a:r>
            <a:r>
              <a:rPr lang="en-US" altLang="ja-JP" sz="28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&lt;</a:t>
            </a:r>
            <a:r>
              <a:rPr lang="en-US" altLang="ja-JP" sz="2800" dirty="0" err="1">
                <a:latin typeface="Consolas" pitchFamily="49" charset="0"/>
                <a:cs typeface="Consolas" pitchFamily="49" charset="0"/>
              </a:rPr>
              <a:t>code.size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(); ++</a:t>
            </a:r>
            <a:r>
              <a:rPr lang="en-US" altLang="ja-JP" sz="28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ja-JP" altLang="en-US" sz="2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if(	</a:t>
            </a:r>
            <a:r>
              <a:rPr lang="ja-JP" altLang="en-US" sz="2800" dirty="0" smtClean="0">
                <a:latin typeface="Consolas" pitchFamily="49" charset="0"/>
                <a:cs typeface="Consolas" pitchFamily="49" charset="0"/>
              </a:rPr>
              <a:t>「</a:t>
            </a:r>
            <a:r>
              <a:rPr lang="en-US" altLang="ja-JP" sz="28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ja-JP" altLang="en-US" sz="2800" dirty="0" smtClean="0">
                <a:latin typeface="Consolas" pitchFamily="49" charset="0"/>
                <a:cs typeface="Consolas" pitchFamily="49" charset="0"/>
              </a:rPr>
              <a:t>から始まるリストの変換結果の集合」</a:t>
            </a:r>
            <a:endParaRPr lang="en-US" altLang="ja-JP" sz="28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ja-JP" altLang="en-US" sz="2800" dirty="0" smtClean="0">
                <a:latin typeface="Consolas" pitchFamily="49" charset="0"/>
                <a:cs typeface="Consolas" pitchFamily="49" charset="0"/>
              </a:rPr>
              <a:t>と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ja-JP" altLang="en-US" sz="2800" dirty="0" smtClean="0">
                <a:latin typeface="Consolas" pitchFamily="49" charset="0"/>
                <a:cs typeface="Consolas" pitchFamily="49" charset="0"/>
              </a:rPr>
              <a:t>「</a:t>
            </a:r>
            <a:r>
              <a:rPr lang="en-US" altLang="ja-JP" sz="28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ja-JP" altLang="en-US" sz="2800" dirty="0" smtClean="0">
                <a:latin typeface="Consolas" pitchFamily="49" charset="0"/>
                <a:cs typeface="Consolas" pitchFamily="49" charset="0"/>
              </a:rPr>
              <a:t>以外から始まるリストの変換結果の集合」</a:t>
            </a:r>
            <a:endParaRPr lang="en-US" altLang="ja-JP" sz="2800" dirty="0" smtClean="0">
              <a:latin typeface="Consolas" pitchFamily="49" charset="0"/>
              <a:cs typeface="Consolas" pitchFamily="49" charset="0"/>
            </a:endParaRPr>
          </a:p>
          <a:p>
            <a:r>
              <a:rPr lang="ja-JP" altLang="en-US" sz="2800" dirty="0">
                <a:latin typeface="Consolas" pitchFamily="49" charset="0"/>
                <a:cs typeface="Consolas" pitchFamily="49" charset="0"/>
              </a:rPr>
              <a:t> </a:t>
            </a:r>
            <a:r>
              <a:rPr lang="ja-JP" altLang="en-US" sz="2800" dirty="0" smtClean="0">
                <a:latin typeface="Consolas" pitchFamily="49" charset="0"/>
                <a:cs typeface="Consolas" pitchFamily="49" charset="0"/>
              </a:rPr>
              <a:t>  の共通部分が空集合ではない 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   return BAD;</a:t>
            </a:r>
            <a:endParaRPr lang="en-US" altLang="ja-JP" sz="2800" dirty="0">
              <a:latin typeface="Consolas" pitchFamily="49" charset="0"/>
              <a:cs typeface="Consolas" pitchFamily="49" charset="0"/>
            </a:endParaRPr>
          </a:p>
          <a:p>
            <a:r>
              <a:rPr kumimoji="1" lang="en-US" altLang="ja-JP" sz="2800" dirty="0" smtClean="0">
                <a:latin typeface="Consolas" pitchFamily="49" charset="0"/>
                <a:cs typeface="Consolas" pitchFamily="49" charset="0"/>
              </a:rPr>
              <a:t>return GOOD; </a:t>
            </a:r>
            <a:endParaRPr kumimoji="1" lang="ja-JP" altLang="en-US" sz="2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コンテンツ プレースホルダー 1"/>
          <p:cNvSpPr>
            <a:spLocks noGrp="1"/>
          </p:cNvSpPr>
          <p:nvPr>
            <p:ph idx="1"/>
          </p:nvPr>
        </p:nvSpPr>
        <p:spPr>
          <a:xfrm>
            <a:off x="872067" y="2636912"/>
            <a:ext cx="7408333" cy="3450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ja-JP" altLang="en-US" sz="3200" dirty="0" smtClean="0"/>
              <a:t>集合を使います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97071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36505" y="116632"/>
            <a:ext cx="2160240" cy="151216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altLang="ja-JP" sz="3200" dirty="0">
                <a:latin typeface="Consolas" pitchFamily="49" charset="0"/>
                <a:cs typeface="Consolas" pitchFamily="49" charset="0"/>
              </a:rPr>
              <a:t>1 → </a:t>
            </a:r>
            <a:r>
              <a:rPr lang="en-US" altLang="ja-JP" sz="3200" dirty="0" smtClean="0">
                <a:latin typeface="Consolas" pitchFamily="49" charset="0"/>
                <a:cs typeface="Consolas" pitchFamily="49" charset="0"/>
              </a:rPr>
              <a:t>1001</a:t>
            </a:r>
          </a:p>
          <a:p>
            <a:r>
              <a:rPr lang="en-US" altLang="ja-JP" sz="3200" dirty="0" smtClean="0">
                <a:latin typeface="Consolas" pitchFamily="49" charset="0"/>
                <a:cs typeface="Consolas" pitchFamily="49" charset="0"/>
              </a:rPr>
              <a:t>2 </a:t>
            </a:r>
            <a:r>
              <a:rPr lang="en-US" altLang="ja-JP" sz="3200" dirty="0">
                <a:latin typeface="Consolas" pitchFamily="49" charset="0"/>
                <a:cs typeface="Consolas" pitchFamily="49" charset="0"/>
              </a:rPr>
              <a:t>→ </a:t>
            </a:r>
            <a:r>
              <a:rPr lang="en-US" altLang="ja-JP" sz="3200" dirty="0" smtClean="0">
                <a:latin typeface="Consolas" pitchFamily="49" charset="0"/>
                <a:cs typeface="Consolas" pitchFamily="49" charset="0"/>
              </a:rPr>
              <a:t>00</a:t>
            </a:r>
          </a:p>
          <a:p>
            <a:r>
              <a:rPr lang="en-US" altLang="ja-JP" sz="3200" dirty="0" smtClean="0">
                <a:latin typeface="Consolas" pitchFamily="49" charset="0"/>
                <a:cs typeface="Consolas" pitchFamily="49" charset="0"/>
              </a:rPr>
              <a:t>3 </a:t>
            </a:r>
            <a:r>
              <a:rPr lang="en-US" altLang="ja-JP" sz="3200" dirty="0">
                <a:latin typeface="Consolas" pitchFamily="49" charset="0"/>
                <a:cs typeface="Consolas" pitchFamily="49" charset="0"/>
              </a:rPr>
              <a:t>→ 100</a:t>
            </a:r>
            <a:endParaRPr kumimoji="1" lang="ja-JP" altLang="en-US" sz="32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4" name="円/楕円 23"/>
          <p:cNvSpPr/>
          <p:nvPr/>
        </p:nvSpPr>
        <p:spPr>
          <a:xfrm>
            <a:off x="2771800" y="1240597"/>
            <a:ext cx="433789" cy="433789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円/楕円 24"/>
          <p:cNvSpPr/>
          <p:nvPr/>
        </p:nvSpPr>
        <p:spPr>
          <a:xfrm>
            <a:off x="3491880" y="1220425"/>
            <a:ext cx="453459" cy="453459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円/楕円 25"/>
          <p:cNvSpPr/>
          <p:nvPr/>
        </p:nvSpPr>
        <p:spPr>
          <a:xfrm>
            <a:off x="4211960" y="1220424"/>
            <a:ext cx="453459" cy="453459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円/楕円 26"/>
          <p:cNvSpPr/>
          <p:nvPr/>
        </p:nvSpPr>
        <p:spPr>
          <a:xfrm>
            <a:off x="4952729" y="1220927"/>
            <a:ext cx="453459" cy="453459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円/楕円 27"/>
          <p:cNvSpPr/>
          <p:nvPr/>
        </p:nvSpPr>
        <p:spPr>
          <a:xfrm>
            <a:off x="5725869" y="1244079"/>
            <a:ext cx="430307" cy="43030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9" name="曲線コネクタ 28"/>
          <p:cNvCxnSpPr>
            <a:stCxn id="24" idx="6"/>
            <a:endCxn id="25" idx="2"/>
          </p:cNvCxnSpPr>
          <p:nvPr/>
        </p:nvCxnSpPr>
        <p:spPr>
          <a:xfrm flipV="1">
            <a:off x="3205589" y="1447155"/>
            <a:ext cx="286291" cy="10337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曲線コネクタ 31"/>
          <p:cNvCxnSpPr>
            <a:stCxn id="25" idx="6"/>
            <a:endCxn id="26" idx="2"/>
          </p:cNvCxnSpPr>
          <p:nvPr/>
        </p:nvCxnSpPr>
        <p:spPr>
          <a:xfrm flipV="1">
            <a:off x="3945339" y="1447154"/>
            <a:ext cx="266621" cy="1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曲線コネクタ 34"/>
          <p:cNvCxnSpPr>
            <a:stCxn id="26" idx="6"/>
          </p:cNvCxnSpPr>
          <p:nvPr/>
        </p:nvCxnSpPr>
        <p:spPr>
          <a:xfrm>
            <a:off x="4665419" y="1447154"/>
            <a:ext cx="287310" cy="12078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曲線コネクタ 37"/>
          <p:cNvCxnSpPr>
            <a:stCxn id="27" idx="6"/>
            <a:endCxn id="28" idx="2"/>
          </p:cNvCxnSpPr>
          <p:nvPr/>
        </p:nvCxnSpPr>
        <p:spPr>
          <a:xfrm>
            <a:off x="5406188" y="1447657"/>
            <a:ext cx="319681" cy="11576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3148983" y="930225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1</a:t>
            </a:r>
            <a:endParaRPr kumimoji="1" lang="ja-JP" altLang="en-US" sz="28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881574" y="923933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0</a:t>
            </a:r>
            <a:endParaRPr kumimoji="1" lang="ja-JP" altLang="en-US" sz="28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623065" y="935142"/>
            <a:ext cx="308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0</a:t>
            </a:r>
            <a:endParaRPr kumimoji="1" lang="ja-JP" altLang="en-US" sz="28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5364088" y="935142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1</a:t>
            </a:r>
            <a:endParaRPr kumimoji="1" lang="ja-JP" altLang="en-US" sz="2800" dirty="0"/>
          </a:p>
        </p:txBody>
      </p:sp>
      <p:sp>
        <p:nvSpPr>
          <p:cNvPr id="47" name="円/楕円 46"/>
          <p:cNvSpPr/>
          <p:nvPr/>
        </p:nvSpPr>
        <p:spPr>
          <a:xfrm>
            <a:off x="7049926" y="530718"/>
            <a:ext cx="453459" cy="453459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円/楕円 47"/>
          <p:cNvSpPr/>
          <p:nvPr/>
        </p:nvSpPr>
        <p:spPr>
          <a:xfrm>
            <a:off x="7770006" y="530717"/>
            <a:ext cx="453459" cy="453459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円/楕円 48"/>
          <p:cNvSpPr/>
          <p:nvPr/>
        </p:nvSpPr>
        <p:spPr>
          <a:xfrm>
            <a:off x="8510775" y="531220"/>
            <a:ext cx="453459" cy="453459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0" name="曲線コネクタ 49"/>
          <p:cNvCxnSpPr>
            <a:stCxn id="28" idx="7"/>
            <a:endCxn id="47" idx="2"/>
          </p:cNvCxnSpPr>
          <p:nvPr/>
        </p:nvCxnSpPr>
        <p:spPr>
          <a:xfrm rot="5400000" flipH="1" flipV="1">
            <a:off x="6296718" y="553889"/>
            <a:ext cx="549648" cy="956767"/>
          </a:xfrm>
          <a:prstGeom prst="curvedConnector2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曲線コネクタ 50"/>
          <p:cNvCxnSpPr>
            <a:stCxn id="47" idx="6"/>
            <a:endCxn id="48" idx="2"/>
          </p:cNvCxnSpPr>
          <p:nvPr/>
        </p:nvCxnSpPr>
        <p:spPr>
          <a:xfrm flipV="1">
            <a:off x="7503385" y="757447"/>
            <a:ext cx="266621" cy="1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曲線コネクタ 51"/>
          <p:cNvCxnSpPr>
            <a:stCxn id="48" idx="6"/>
          </p:cNvCxnSpPr>
          <p:nvPr/>
        </p:nvCxnSpPr>
        <p:spPr>
          <a:xfrm>
            <a:off x="8223465" y="757447"/>
            <a:ext cx="287310" cy="12078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曲線コネクタ 52"/>
          <p:cNvCxnSpPr>
            <a:stCxn id="49" idx="0"/>
            <a:endCxn id="28" idx="0"/>
          </p:cNvCxnSpPr>
          <p:nvPr/>
        </p:nvCxnSpPr>
        <p:spPr>
          <a:xfrm rot="16200000" flipH="1" flipV="1">
            <a:off x="6982834" y="-510592"/>
            <a:ext cx="712859" cy="2796482"/>
          </a:xfrm>
          <a:prstGeom prst="curvedConnector3">
            <a:avLst>
              <a:gd name="adj1" fmla="val -42909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6707029" y="240518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1</a:t>
            </a:r>
            <a:endParaRPr kumimoji="1" lang="ja-JP" altLang="en-US" sz="2800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7439620" y="234226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0</a:t>
            </a:r>
            <a:endParaRPr kumimoji="1" lang="ja-JP" altLang="en-US" sz="2800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8181111" y="245435"/>
            <a:ext cx="308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0</a:t>
            </a:r>
            <a:endParaRPr kumimoji="1" lang="ja-JP" altLang="en-US" sz="2800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8634102" y="-27384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1</a:t>
            </a:r>
            <a:endParaRPr kumimoji="1" lang="ja-JP" altLang="en-US" sz="2800" dirty="0"/>
          </a:p>
        </p:txBody>
      </p:sp>
      <p:sp>
        <p:nvSpPr>
          <p:cNvPr id="63" name="円/楕円 62"/>
          <p:cNvSpPr/>
          <p:nvPr/>
        </p:nvSpPr>
        <p:spPr>
          <a:xfrm>
            <a:off x="7020272" y="1580967"/>
            <a:ext cx="453459" cy="453459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4" name="曲線コネクタ 63"/>
          <p:cNvCxnSpPr>
            <a:stCxn id="28" idx="5"/>
            <a:endCxn id="63" idx="2"/>
          </p:cNvCxnSpPr>
          <p:nvPr/>
        </p:nvCxnSpPr>
        <p:spPr>
          <a:xfrm rot="16200000" flipH="1">
            <a:off x="6458551" y="1245976"/>
            <a:ext cx="196328" cy="927113"/>
          </a:xfrm>
          <a:prstGeom prst="curvedConnector2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曲線コネクタ 66"/>
          <p:cNvCxnSpPr>
            <a:stCxn id="63" idx="0"/>
            <a:endCxn id="28" idx="6"/>
          </p:cNvCxnSpPr>
          <p:nvPr/>
        </p:nvCxnSpPr>
        <p:spPr>
          <a:xfrm rot="16200000" flipV="1">
            <a:off x="6640722" y="974687"/>
            <a:ext cx="121734" cy="1090826"/>
          </a:xfrm>
          <a:prstGeom prst="curvedConnector2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テキスト ボックス 72"/>
          <p:cNvSpPr txBox="1"/>
          <p:nvPr/>
        </p:nvSpPr>
        <p:spPr>
          <a:xfrm>
            <a:off x="6444208" y="1727230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0</a:t>
            </a:r>
            <a:endParaRPr kumimoji="1" lang="ja-JP" altLang="en-US" sz="2800" dirty="0"/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6732240" y="1026314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0</a:t>
            </a:r>
            <a:endParaRPr kumimoji="1" lang="ja-JP" altLang="en-US" sz="2800" dirty="0"/>
          </a:p>
        </p:txBody>
      </p:sp>
      <p:sp>
        <p:nvSpPr>
          <p:cNvPr id="78" name="円/楕円 77"/>
          <p:cNvSpPr/>
          <p:nvPr/>
        </p:nvSpPr>
        <p:spPr>
          <a:xfrm>
            <a:off x="7257239" y="2296633"/>
            <a:ext cx="453459" cy="453459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9" name="円/楕円 78"/>
          <p:cNvSpPr/>
          <p:nvPr/>
        </p:nvSpPr>
        <p:spPr>
          <a:xfrm>
            <a:off x="7977319" y="2296632"/>
            <a:ext cx="453459" cy="453459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80" name="曲線コネクタ 79"/>
          <p:cNvCxnSpPr>
            <a:stCxn id="78" idx="6"/>
            <a:endCxn id="79" idx="2"/>
          </p:cNvCxnSpPr>
          <p:nvPr/>
        </p:nvCxnSpPr>
        <p:spPr>
          <a:xfrm flipV="1">
            <a:off x="7710698" y="2523362"/>
            <a:ext cx="266621" cy="1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曲線コネクタ 80"/>
          <p:cNvCxnSpPr>
            <a:stCxn id="79" idx="3"/>
            <a:endCxn id="28" idx="3"/>
          </p:cNvCxnSpPr>
          <p:nvPr/>
        </p:nvCxnSpPr>
        <p:spPr>
          <a:xfrm rot="5400000" flipH="1">
            <a:off x="6380150" y="1020106"/>
            <a:ext cx="1072314" cy="2254841"/>
          </a:xfrm>
          <a:prstGeom prst="curvedConnector3">
            <a:avLst>
              <a:gd name="adj1" fmla="val -27511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テキスト ボックス 81"/>
          <p:cNvSpPr txBox="1"/>
          <p:nvPr/>
        </p:nvSpPr>
        <p:spPr>
          <a:xfrm>
            <a:off x="6914342" y="2006433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1</a:t>
            </a:r>
            <a:endParaRPr kumimoji="1" lang="ja-JP" altLang="en-US" sz="2800" dirty="0"/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7646933" y="2000141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0</a:t>
            </a:r>
            <a:endParaRPr kumimoji="1" lang="ja-JP" altLang="en-US" sz="2800" dirty="0"/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7812360" y="2636912"/>
            <a:ext cx="308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0</a:t>
            </a:r>
            <a:endParaRPr kumimoji="1" lang="ja-JP" altLang="en-US" sz="2800" dirty="0"/>
          </a:p>
        </p:txBody>
      </p:sp>
      <p:cxnSp>
        <p:nvCxnSpPr>
          <p:cNvPr id="85" name="曲線コネクタ 84"/>
          <p:cNvCxnSpPr>
            <a:stCxn id="28" idx="4"/>
            <a:endCxn id="78" idx="2"/>
          </p:cNvCxnSpPr>
          <p:nvPr/>
        </p:nvCxnSpPr>
        <p:spPr>
          <a:xfrm rot="16200000" flipH="1">
            <a:off x="6174643" y="1440766"/>
            <a:ext cx="848977" cy="1316216"/>
          </a:xfrm>
          <a:prstGeom prst="curvedConnector2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円/楕円 130"/>
          <p:cNvSpPr/>
          <p:nvPr/>
        </p:nvSpPr>
        <p:spPr>
          <a:xfrm>
            <a:off x="3227529" y="5220466"/>
            <a:ext cx="433789" cy="433789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2" name="円/楕円 131"/>
          <p:cNvSpPr/>
          <p:nvPr/>
        </p:nvSpPr>
        <p:spPr>
          <a:xfrm>
            <a:off x="3947609" y="5200294"/>
            <a:ext cx="453459" cy="453459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" name="円/楕円 132"/>
          <p:cNvSpPr/>
          <p:nvPr/>
        </p:nvSpPr>
        <p:spPr>
          <a:xfrm>
            <a:off x="4667689" y="5200293"/>
            <a:ext cx="453459" cy="453459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5" name="円/楕円 134"/>
          <p:cNvSpPr/>
          <p:nvPr/>
        </p:nvSpPr>
        <p:spPr>
          <a:xfrm>
            <a:off x="5725869" y="4681299"/>
            <a:ext cx="430307" cy="43030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36" name="曲線コネクタ 135"/>
          <p:cNvCxnSpPr>
            <a:stCxn id="131" idx="6"/>
            <a:endCxn id="132" idx="2"/>
          </p:cNvCxnSpPr>
          <p:nvPr/>
        </p:nvCxnSpPr>
        <p:spPr>
          <a:xfrm flipV="1">
            <a:off x="3661318" y="5427024"/>
            <a:ext cx="286291" cy="10337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曲線コネクタ 136"/>
          <p:cNvCxnSpPr>
            <a:stCxn id="132" idx="6"/>
            <a:endCxn id="133" idx="2"/>
          </p:cNvCxnSpPr>
          <p:nvPr/>
        </p:nvCxnSpPr>
        <p:spPr>
          <a:xfrm flipV="1">
            <a:off x="4401068" y="5427023"/>
            <a:ext cx="266621" cy="1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曲線コネクタ 137"/>
          <p:cNvCxnSpPr>
            <a:stCxn id="133" idx="6"/>
            <a:endCxn id="135" idx="2"/>
          </p:cNvCxnSpPr>
          <p:nvPr/>
        </p:nvCxnSpPr>
        <p:spPr>
          <a:xfrm flipV="1">
            <a:off x="5121148" y="4896453"/>
            <a:ext cx="604721" cy="530570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テキスト ボックス 139"/>
          <p:cNvSpPr txBox="1"/>
          <p:nvPr/>
        </p:nvSpPr>
        <p:spPr>
          <a:xfrm>
            <a:off x="3604712" y="4910094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1</a:t>
            </a:r>
            <a:endParaRPr kumimoji="1" lang="ja-JP" altLang="en-US" sz="2800" dirty="0"/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4337303" y="4903802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0</a:t>
            </a:r>
            <a:endParaRPr kumimoji="1" lang="ja-JP" altLang="en-US" sz="2800" dirty="0"/>
          </a:p>
        </p:txBody>
      </p:sp>
      <p:sp>
        <p:nvSpPr>
          <p:cNvPr id="142" name="テキスト ボックス 141"/>
          <p:cNvSpPr txBox="1"/>
          <p:nvPr/>
        </p:nvSpPr>
        <p:spPr>
          <a:xfrm>
            <a:off x="5078794" y="4915011"/>
            <a:ext cx="308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0</a:t>
            </a:r>
            <a:endParaRPr kumimoji="1" lang="ja-JP" altLang="en-US" sz="2800" dirty="0"/>
          </a:p>
        </p:txBody>
      </p:sp>
      <p:sp>
        <p:nvSpPr>
          <p:cNvPr id="144" name="円/楕円 143"/>
          <p:cNvSpPr/>
          <p:nvPr/>
        </p:nvSpPr>
        <p:spPr>
          <a:xfrm>
            <a:off x="7049926" y="3967938"/>
            <a:ext cx="453459" cy="453459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5" name="円/楕円 144"/>
          <p:cNvSpPr/>
          <p:nvPr/>
        </p:nvSpPr>
        <p:spPr>
          <a:xfrm>
            <a:off x="7770006" y="3967937"/>
            <a:ext cx="453459" cy="453459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6" name="円/楕円 145"/>
          <p:cNvSpPr/>
          <p:nvPr/>
        </p:nvSpPr>
        <p:spPr>
          <a:xfrm>
            <a:off x="8510775" y="3968440"/>
            <a:ext cx="453459" cy="453459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47" name="曲線コネクタ 146"/>
          <p:cNvCxnSpPr>
            <a:stCxn id="135" idx="7"/>
            <a:endCxn id="144" idx="2"/>
          </p:cNvCxnSpPr>
          <p:nvPr/>
        </p:nvCxnSpPr>
        <p:spPr>
          <a:xfrm rot="5400000" flipH="1" flipV="1">
            <a:off x="6296718" y="3991109"/>
            <a:ext cx="549648" cy="956767"/>
          </a:xfrm>
          <a:prstGeom prst="curvedConnector2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曲線コネクタ 147"/>
          <p:cNvCxnSpPr>
            <a:stCxn id="144" idx="6"/>
            <a:endCxn id="145" idx="2"/>
          </p:cNvCxnSpPr>
          <p:nvPr/>
        </p:nvCxnSpPr>
        <p:spPr>
          <a:xfrm flipV="1">
            <a:off x="7503385" y="4194667"/>
            <a:ext cx="266621" cy="1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曲線コネクタ 148"/>
          <p:cNvCxnSpPr>
            <a:stCxn id="145" idx="6"/>
          </p:cNvCxnSpPr>
          <p:nvPr/>
        </p:nvCxnSpPr>
        <p:spPr>
          <a:xfrm>
            <a:off x="8223465" y="4194667"/>
            <a:ext cx="287310" cy="12078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曲線コネクタ 149"/>
          <p:cNvCxnSpPr>
            <a:stCxn id="146" idx="0"/>
            <a:endCxn id="135" idx="0"/>
          </p:cNvCxnSpPr>
          <p:nvPr/>
        </p:nvCxnSpPr>
        <p:spPr>
          <a:xfrm rot="16200000" flipH="1" flipV="1">
            <a:off x="6982834" y="2926628"/>
            <a:ext cx="712859" cy="2796482"/>
          </a:xfrm>
          <a:prstGeom prst="curvedConnector3">
            <a:avLst>
              <a:gd name="adj1" fmla="val -42909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テキスト ボックス 150"/>
          <p:cNvSpPr txBox="1"/>
          <p:nvPr/>
        </p:nvSpPr>
        <p:spPr>
          <a:xfrm>
            <a:off x="6707029" y="3677738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1</a:t>
            </a:r>
            <a:endParaRPr kumimoji="1" lang="ja-JP" altLang="en-US" sz="2800" dirty="0"/>
          </a:p>
        </p:txBody>
      </p:sp>
      <p:sp>
        <p:nvSpPr>
          <p:cNvPr id="152" name="テキスト ボックス 151"/>
          <p:cNvSpPr txBox="1"/>
          <p:nvPr/>
        </p:nvSpPr>
        <p:spPr>
          <a:xfrm>
            <a:off x="7439620" y="3671446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0</a:t>
            </a:r>
            <a:endParaRPr kumimoji="1" lang="ja-JP" altLang="en-US" sz="2800" dirty="0"/>
          </a:p>
        </p:txBody>
      </p:sp>
      <p:sp>
        <p:nvSpPr>
          <p:cNvPr id="153" name="テキスト ボックス 152"/>
          <p:cNvSpPr txBox="1"/>
          <p:nvPr/>
        </p:nvSpPr>
        <p:spPr>
          <a:xfrm>
            <a:off x="8181111" y="3682655"/>
            <a:ext cx="308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0</a:t>
            </a:r>
            <a:endParaRPr kumimoji="1" lang="ja-JP" altLang="en-US" sz="2800" dirty="0"/>
          </a:p>
        </p:txBody>
      </p:sp>
      <p:sp>
        <p:nvSpPr>
          <p:cNvPr id="154" name="テキスト ボックス 153"/>
          <p:cNvSpPr txBox="1"/>
          <p:nvPr/>
        </p:nvSpPr>
        <p:spPr>
          <a:xfrm>
            <a:off x="8634102" y="3409836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1</a:t>
            </a:r>
            <a:endParaRPr kumimoji="1" lang="ja-JP" altLang="en-US" sz="2800" dirty="0"/>
          </a:p>
        </p:txBody>
      </p:sp>
      <p:sp>
        <p:nvSpPr>
          <p:cNvPr id="155" name="円/楕円 154"/>
          <p:cNvSpPr/>
          <p:nvPr/>
        </p:nvSpPr>
        <p:spPr>
          <a:xfrm>
            <a:off x="7020272" y="5018187"/>
            <a:ext cx="453459" cy="453459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56" name="曲線コネクタ 155"/>
          <p:cNvCxnSpPr>
            <a:stCxn id="135" idx="5"/>
            <a:endCxn id="155" idx="2"/>
          </p:cNvCxnSpPr>
          <p:nvPr/>
        </p:nvCxnSpPr>
        <p:spPr>
          <a:xfrm rot="16200000" flipH="1">
            <a:off x="6458551" y="4683196"/>
            <a:ext cx="196328" cy="927113"/>
          </a:xfrm>
          <a:prstGeom prst="curvedConnector2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曲線コネクタ 156"/>
          <p:cNvCxnSpPr>
            <a:stCxn id="155" idx="0"/>
            <a:endCxn id="135" idx="6"/>
          </p:cNvCxnSpPr>
          <p:nvPr/>
        </p:nvCxnSpPr>
        <p:spPr>
          <a:xfrm rot="16200000" flipV="1">
            <a:off x="6640722" y="4411907"/>
            <a:ext cx="121734" cy="1090826"/>
          </a:xfrm>
          <a:prstGeom prst="curvedConnector2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テキスト ボックス 157"/>
          <p:cNvSpPr txBox="1"/>
          <p:nvPr/>
        </p:nvSpPr>
        <p:spPr>
          <a:xfrm>
            <a:off x="6444208" y="5164450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0</a:t>
            </a:r>
            <a:endParaRPr kumimoji="1" lang="ja-JP" altLang="en-US" sz="2800" dirty="0"/>
          </a:p>
        </p:txBody>
      </p:sp>
      <p:sp>
        <p:nvSpPr>
          <p:cNvPr id="159" name="テキスト ボックス 158"/>
          <p:cNvSpPr txBox="1"/>
          <p:nvPr/>
        </p:nvSpPr>
        <p:spPr>
          <a:xfrm>
            <a:off x="6732240" y="4463534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0</a:t>
            </a:r>
            <a:endParaRPr kumimoji="1" lang="ja-JP" altLang="en-US" sz="2800" dirty="0"/>
          </a:p>
        </p:txBody>
      </p:sp>
      <p:sp>
        <p:nvSpPr>
          <p:cNvPr id="160" name="円/楕円 159"/>
          <p:cNvSpPr/>
          <p:nvPr/>
        </p:nvSpPr>
        <p:spPr>
          <a:xfrm>
            <a:off x="7257239" y="5733853"/>
            <a:ext cx="453459" cy="453459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1" name="円/楕円 160"/>
          <p:cNvSpPr/>
          <p:nvPr/>
        </p:nvSpPr>
        <p:spPr>
          <a:xfrm>
            <a:off x="7977319" y="5733852"/>
            <a:ext cx="453459" cy="453459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62" name="曲線コネクタ 161"/>
          <p:cNvCxnSpPr>
            <a:stCxn id="160" idx="6"/>
            <a:endCxn id="161" idx="2"/>
          </p:cNvCxnSpPr>
          <p:nvPr/>
        </p:nvCxnSpPr>
        <p:spPr>
          <a:xfrm flipV="1">
            <a:off x="7710698" y="5960582"/>
            <a:ext cx="266621" cy="1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曲線コネクタ 162"/>
          <p:cNvCxnSpPr>
            <a:stCxn id="161" idx="3"/>
            <a:endCxn id="135" idx="3"/>
          </p:cNvCxnSpPr>
          <p:nvPr/>
        </p:nvCxnSpPr>
        <p:spPr>
          <a:xfrm rot="5400000" flipH="1">
            <a:off x="6380150" y="4457326"/>
            <a:ext cx="1072314" cy="2254841"/>
          </a:xfrm>
          <a:prstGeom prst="curvedConnector3">
            <a:avLst>
              <a:gd name="adj1" fmla="val -27511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テキスト ボックス 163"/>
          <p:cNvSpPr txBox="1"/>
          <p:nvPr/>
        </p:nvSpPr>
        <p:spPr>
          <a:xfrm>
            <a:off x="6914342" y="5443653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1</a:t>
            </a:r>
            <a:endParaRPr kumimoji="1" lang="ja-JP" altLang="en-US" sz="2800" dirty="0"/>
          </a:p>
        </p:txBody>
      </p:sp>
      <p:sp>
        <p:nvSpPr>
          <p:cNvPr id="165" name="テキスト ボックス 164"/>
          <p:cNvSpPr txBox="1"/>
          <p:nvPr/>
        </p:nvSpPr>
        <p:spPr>
          <a:xfrm>
            <a:off x="7646933" y="5437361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0</a:t>
            </a:r>
            <a:endParaRPr kumimoji="1" lang="ja-JP" altLang="en-US" sz="2800" dirty="0"/>
          </a:p>
        </p:txBody>
      </p:sp>
      <p:sp>
        <p:nvSpPr>
          <p:cNvPr id="166" name="テキスト ボックス 165"/>
          <p:cNvSpPr txBox="1"/>
          <p:nvPr/>
        </p:nvSpPr>
        <p:spPr>
          <a:xfrm>
            <a:off x="7812360" y="6074132"/>
            <a:ext cx="308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0</a:t>
            </a:r>
            <a:endParaRPr kumimoji="1" lang="ja-JP" altLang="en-US" sz="2800" dirty="0"/>
          </a:p>
        </p:txBody>
      </p:sp>
      <p:cxnSp>
        <p:nvCxnSpPr>
          <p:cNvPr id="167" name="曲線コネクタ 166"/>
          <p:cNvCxnSpPr>
            <a:stCxn id="135" idx="4"/>
            <a:endCxn id="160" idx="2"/>
          </p:cNvCxnSpPr>
          <p:nvPr/>
        </p:nvCxnSpPr>
        <p:spPr>
          <a:xfrm rot="16200000" flipH="1">
            <a:off x="6174643" y="4877986"/>
            <a:ext cx="848977" cy="1316216"/>
          </a:xfrm>
          <a:prstGeom prst="curvedConnector2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円/楕円 170"/>
          <p:cNvSpPr/>
          <p:nvPr/>
        </p:nvSpPr>
        <p:spPr>
          <a:xfrm>
            <a:off x="3933591" y="4214838"/>
            <a:ext cx="433789" cy="433789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2" name="円/楕円 171"/>
          <p:cNvSpPr/>
          <p:nvPr/>
        </p:nvSpPr>
        <p:spPr>
          <a:xfrm>
            <a:off x="4653671" y="4194666"/>
            <a:ext cx="453459" cy="453459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73" name="曲線コネクタ 172"/>
          <p:cNvCxnSpPr>
            <a:stCxn id="171" idx="6"/>
            <a:endCxn id="172" idx="2"/>
          </p:cNvCxnSpPr>
          <p:nvPr/>
        </p:nvCxnSpPr>
        <p:spPr>
          <a:xfrm flipV="1">
            <a:off x="4367380" y="4421396"/>
            <a:ext cx="286291" cy="10337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曲線コネクタ 173"/>
          <p:cNvCxnSpPr>
            <a:stCxn id="172" idx="6"/>
            <a:endCxn id="135" idx="1"/>
          </p:cNvCxnSpPr>
          <p:nvPr/>
        </p:nvCxnSpPr>
        <p:spPr>
          <a:xfrm>
            <a:off x="5107130" y="4421396"/>
            <a:ext cx="681756" cy="322920"/>
          </a:xfrm>
          <a:prstGeom prst="curvedConnector2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テキスト ボックス 174"/>
          <p:cNvSpPr txBox="1"/>
          <p:nvPr/>
        </p:nvSpPr>
        <p:spPr>
          <a:xfrm>
            <a:off x="4310774" y="3904466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0</a:t>
            </a:r>
            <a:endParaRPr kumimoji="1" lang="ja-JP" altLang="en-US" sz="2800" dirty="0"/>
          </a:p>
        </p:txBody>
      </p:sp>
      <p:sp>
        <p:nvSpPr>
          <p:cNvPr id="176" name="テキスト ボックス 175"/>
          <p:cNvSpPr txBox="1"/>
          <p:nvPr/>
        </p:nvSpPr>
        <p:spPr>
          <a:xfrm>
            <a:off x="5043365" y="3898174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0</a:t>
            </a:r>
            <a:endParaRPr kumimoji="1" lang="ja-JP" altLang="en-US" sz="2800" dirty="0"/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526393" y="2420888"/>
            <a:ext cx="6407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</a:t>
            </a:r>
            <a:r>
              <a:rPr kumimoji="1" lang="en-US" altLang="ja-JP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[1,...]</a:t>
            </a:r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で始まるリストの変換結果」</a:t>
            </a:r>
            <a:endParaRPr kumimoji="1" lang="ja-JP" altLang="en-US" sz="24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-421" y="6279703"/>
            <a:ext cx="6707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</a:t>
            </a:r>
            <a:r>
              <a:rPr kumimoji="1" lang="en-US" altLang="ja-JP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[2,...]</a:t>
            </a:r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か</a:t>
            </a:r>
            <a:r>
              <a:rPr lang="en-US" altLang="ja-JP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[3,...]</a:t>
            </a:r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で始まるリストの変換結果」</a:t>
            </a:r>
            <a:endParaRPr kumimoji="1" lang="ja-JP" altLang="en-US" sz="24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625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>
                <a:solidFill>
                  <a:schemeClr val="bg1">
                    <a:lumMod val="65000"/>
                  </a:schemeClr>
                </a:solidFill>
              </a:rPr>
              <a:t>集合の補集合</a:t>
            </a:r>
            <a:endParaRPr kumimoji="1" lang="en-US" altLang="ja-JP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US" altLang="ja-JP" dirty="0" smtClean="0">
                <a:solidFill>
                  <a:schemeClr val="bg1">
                    <a:lumMod val="65000"/>
                  </a:schemeClr>
                </a:solidFill>
              </a:rPr>
              <a:t>DFA </a:t>
            </a:r>
            <a:r>
              <a:rPr lang="ja-JP" altLang="en-US" dirty="0" smtClean="0">
                <a:solidFill>
                  <a:schemeClr val="bg1">
                    <a:lumMod val="65000"/>
                  </a:schemeClr>
                </a:solidFill>
              </a:rPr>
              <a:t>なら </a:t>
            </a:r>
            <a:r>
              <a:rPr lang="en-US" altLang="ja-JP" dirty="0" smtClean="0">
                <a:solidFill>
                  <a:schemeClr val="bg1">
                    <a:lumMod val="65000"/>
                  </a:schemeClr>
                </a:solidFill>
              </a:rPr>
              <a:t>G </a:t>
            </a:r>
            <a:r>
              <a:rPr lang="ja-JP" altLang="en-US" dirty="0" smtClean="0">
                <a:solidFill>
                  <a:schemeClr val="bg1">
                    <a:lumMod val="65000"/>
                  </a:schemeClr>
                </a:solidFill>
              </a:rPr>
              <a:t>と </a:t>
            </a:r>
            <a:r>
              <a:rPr lang="en-US" altLang="ja-JP" dirty="0" smtClean="0">
                <a:solidFill>
                  <a:schemeClr val="bg1">
                    <a:lumMod val="65000"/>
                  </a:schemeClr>
                </a:solidFill>
              </a:rPr>
              <a:t>G</a:t>
            </a:r>
            <a:r>
              <a:rPr lang="ja-JP" altLang="en-US" dirty="0" smtClean="0">
                <a:solidFill>
                  <a:schemeClr val="bg1">
                    <a:lumMod val="65000"/>
                  </a:schemeClr>
                </a:solidFill>
              </a:rPr>
              <a:t>じゃない頂点を反転するだけ</a:t>
            </a:r>
            <a:endParaRPr lang="en-US" altLang="ja-JP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kumimoji="1" lang="en-US" altLang="ja-JP" dirty="0" smtClean="0">
                <a:solidFill>
                  <a:schemeClr val="bg1">
                    <a:lumMod val="65000"/>
                  </a:schemeClr>
                </a:solidFill>
              </a:rPr>
              <a:t>NFA </a:t>
            </a:r>
            <a:r>
              <a:rPr kumimoji="1" lang="ja-JP" altLang="en-US" dirty="0" smtClean="0">
                <a:solidFill>
                  <a:schemeClr val="bg1">
                    <a:lumMod val="65000"/>
                  </a:schemeClr>
                </a:solidFill>
              </a:rPr>
              <a:t>は </a:t>
            </a:r>
            <a:r>
              <a:rPr kumimoji="1" lang="en-US" altLang="ja-JP" dirty="0" smtClean="0">
                <a:solidFill>
                  <a:schemeClr val="bg1">
                    <a:lumMod val="65000"/>
                  </a:schemeClr>
                </a:solidFill>
              </a:rPr>
              <a:t>DFA </a:t>
            </a:r>
            <a:r>
              <a:rPr kumimoji="1" lang="ja-JP" altLang="en-US" dirty="0" smtClean="0">
                <a:solidFill>
                  <a:schemeClr val="bg1">
                    <a:lumMod val="65000"/>
                  </a:schemeClr>
                </a:solidFill>
              </a:rPr>
              <a:t>に変換してください</a:t>
            </a:r>
            <a:endParaRPr kumimoji="1" lang="en-US" altLang="ja-JP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kumimoji="1" lang="ja-JP" altLang="en-US" dirty="0" smtClean="0">
                <a:solidFill>
                  <a:schemeClr val="bg1">
                    <a:lumMod val="65000"/>
                  </a:schemeClr>
                </a:solidFill>
              </a:rPr>
              <a:t>空集合かどうか判定</a:t>
            </a:r>
            <a:endParaRPr kumimoji="1" lang="en-US" altLang="ja-JP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US" altLang="ja-JP" dirty="0" smtClean="0">
                <a:solidFill>
                  <a:schemeClr val="bg1">
                    <a:lumMod val="65000"/>
                  </a:schemeClr>
                </a:solidFill>
              </a:rPr>
              <a:t>S </a:t>
            </a:r>
            <a:r>
              <a:rPr lang="ja-JP" altLang="en-US" dirty="0" smtClean="0">
                <a:solidFill>
                  <a:schemeClr val="bg1">
                    <a:lumMod val="65000"/>
                  </a:schemeClr>
                </a:solidFill>
              </a:rPr>
              <a:t>から </a:t>
            </a:r>
            <a:r>
              <a:rPr lang="en-US" altLang="ja-JP" dirty="0" smtClean="0">
                <a:solidFill>
                  <a:schemeClr val="bg1">
                    <a:lumMod val="65000"/>
                  </a:schemeClr>
                </a:solidFill>
              </a:rPr>
              <a:t>G </a:t>
            </a:r>
            <a:r>
              <a:rPr lang="ja-JP" altLang="en-US" dirty="0" smtClean="0">
                <a:solidFill>
                  <a:schemeClr val="bg1">
                    <a:lumMod val="65000"/>
                  </a:schemeClr>
                </a:solidFill>
              </a:rPr>
              <a:t>に到達可能か判定するだけ</a:t>
            </a:r>
            <a:endParaRPr lang="en-US" altLang="ja-JP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kumimoji="1" lang="ja-JP" altLang="en-US" dirty="0" smtClean="0">
                <a:solidFill>
                  <a:schemeClr val="bg1">
                    <a:lumMod val="65000"/>
                  </a:schemeClr>
                </a:solidFill>
              </a:rPr>
              <a:t>集合の包含関係  （</a:t>
            </a:r>
            <a:r>
              <a:rPr kumimoji="1" lang="en-US" altLang="ja-JP" dirty="0" smtClean="0">
                <a:solidFill>
                  <a:schemeClr val="bg1">
                    <a:lumMod val="65000"/>
                  </a:schemeClr>
                </a:solidFill>
              </a:rPr>
              <a:t>A</a:t>
            </a:r>
            <a:r>
              <a:rPr kumimoji="1" lang="ja-JP" altLang="en-US" dirty="0" smtClean="0">
                <a:solidFill>
                  <a:schemeClr val="bg1">
                    <a:lumMod val="65000"/>
                  </a:schemeClr>
                </a:solidFill>
              </a:rPr>
              <a:t>⊆</a:t>
            </a:r>
            <a:r>
              <a:rPr kumimoji="1" lang="en-US" altLang="ja-JP" dirty="0" smtClean="0">
                <a:solidFill>
                  <a:schemeClr val="bg1">
                    <a:lumMod val="65000"/>
                  </a:schemeClr>
                </a:solidFill>
              </a:rPr>
              <a:t>B;  A </a:t>
            </a:r>
            <a:r>
              <a:rPr kumimoji="1" lang="ja-JP" altLang="en-US" dirty="0" smtClean="0">
                <a:solidFill>
                  <a:schemeClr val="bg1">
                    <a:lumMod val="65000"/>
                  </a:schemeClr>
                </a:solidFill>
              </a:rPr>
              <a:t>が完全に</a:t>
            </a:r>
            <a:r>
              <a:rPr kumimoji="1" lang="en-US" altLang="ja-JP" dirty="0" smtClean="0">
                <a:solidFill>
                  <a:schemeClr val="bg1">
                    <a:lumMod val="65000"/>
                  </a:schemeClr>
                </a:solidFill>
              </a:rPr>
              <a:t>B</a:t>
            </a:r>
            <a:r>
              <a:rPr kumimoji="1" lang="ja-JP" altLang="en-US" dirty="0" smtClean="0">
                <a:solidFill>
                  <a:schemeClr val="bg1">
                    <a:lumMod val="65000"/>
                  </a:schemeClr>
                </a:solidFill>
              </a:rPr>
              <a:t>に含まれているか？）</a:t>
            </a:r>
            <a:endParaRPr kumimoji="1" lang="en-US" altLang="ja-JP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kumimoji="1" lang="ja-JP" altLang="en-US" dirty="0" smtClean="0">
                <a:solidFill>
                  <a:schemeClr val="bg1">
                    <a:lumMod val="65000"/>
                  </a:schemeClr>
                </a:solidFill>
              </a:rPr>
              <a:t>「</a:t>
            </a:r>
            <a:r>
              <a:rPr kumimoji="1" lang="en-US" altLang="ja-JP" dirty="0" smtClean="0">
                <a:solidFill>
                  <a:schemeClr val="bg1">
                    <a:lumMod val="65000"/>
                  </a:schemeClr>
                </a:solidFill>
              </a:rPr>
              <a:t>((B</a:t>
            </a:r>
            <a:r>
              <a:rPr kumimoji="1" lang="ja-JP" altLang="en-US" dirty="0" smtClean="0">
                <a:solidFill>
                  <a:schemeClr val="bg1">
                    <a:lumMod val="65000"/>
                  </a:schemeClr>
                </a:solidFill>
              </a:rPr>
              <a:t>の補集合</a:t>
            </a:r>
            <a:r>
              <a:rPr kumimoji="1" lang="en-US" altLang="ja-JP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  <a:r>
              <a:rPr kumimoji="1" lang="ja-JP" altLang="en-US" dirty="0" smtClean="0">
                <a:solidFill>
                  <a:schemeClr val="bg1">
                    <a:lumMod val="65000"/>
                  </a:schemeClr>
                </a:solidFill>
              </a:rPr>
              <a:t>と </a:t>
            </a:r>
            <a:r>
              <a:rPr kumimoji="1" lang="en-US" altLang="ja-JP" dirty="0" smtClean="0">
                <a:solidFill>
                  <a:schemeClr val="bg1">
                    <a:lumMod val="65000"/>
                  </a:schemeClr>
                </a:solidFill>
              </a:rPr>
              <a:t>A </a:t>
            </a:r>
            <a:r>
              <a:rPr kumimoji="1" lang="ja-JP" altLang="en-US" dirty="0" smtClean="0">
                <a:solidFill>
                  <a:schemeClr val="bg1">
                    <a:lumMod val="65000"/>
                  </a:schemeClr>
                </a:solidFill>
              </a:rPr>
              <a:t>の共通部分</a:t>
            </a:r>
            <a:r>
              <a:rPr kumimoji="1" lang="en-US" altLang="ja-JP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  <a:r>
              <a:rPr kumimoji="1" lang="ja-JP" altLang="en-US" dirty="0" smtClean="0">
                <a:solidFill>
                  <a:schemeClr val="bg1">
                    <a:lumMod val="65000"/>
                  </a:schemeClr>
                </a:solidFill>
              </a:rPr>
              <a:t>が空集合か？」と同じ</a:t>
            </a:r>
            <a:endParaRPr kumimoji="1" lang="en-US" altLang="ja-JP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ja-JP" altLang="en-US" dirty="0">
                <a:solidFill>
                  <a:srgbClr val="FF0000"/>
                </a:solidFill>
              </a:rPr>
              <a:t>集合</a:t>
            </a:r>
            <a:r>
              <a:rPr lang="ja-JP" altLang="en-US" dirty="0" smtClean="0">
                <a:solidFill>
                  <a:srgbClr val="FF0000"/>
                </a:solidFill>
              </a:rPr>
              <a:t>が等しいかどうか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kumimoji="1" lang="en-US" altLang="ja-JP" dirty="0" smtClean="0"/>
              <a:t>A</a:t>
            </a:r>
            <a:r>
              <a:rPr kumimoji="1" lang="ja-JP" altLang="en-US" dirty="0" smtClean="0"/>
              <a:t>⊆</a:t>
            </a:r>
            <a:r>
              <a:rPr kumimoji="1" lang="en-US" altLang="ja-JP" dirty="0" smtClean="0"/>
              <a:t>B  </a:t>
            </a:r>
            <a:r>
              <a:rPr lang="en-US" altLang="ja-JP" dirty="0" smtClean="0"/>
              <a:t>&amp;&amp;</a:t>
            </a:r>
            <a:r>
              <a:rPr kumimoji="1" lang="ja-JP" altLang="en-US" dirty="0" smtClean="0"/>
              <a:t>  </a:t>
            </a:r>
            <a:r>
              <a:rPr kumimoji="1" lang="en-US" altLang="ja-JP" dirty="0" smtClean="0"/>
              <a:t>B</a:t>
            </a:r>
            <a:r>
              <a:rPr kumimoji="1" lang="ja-JP" altLang="en-US" dirty="0" smtClean="0"/>
              <a:t>⊆</a:t>
            </a:r>
            <a:r>
              <a:rPr kumimoji="1" lang="en-US" altLang="ja-JP" dirty="0" smtClean="0"/>
              <a:t>A</a:t>
            </a:r>
            <a:r>
              <a:rPr kumimoji="1" lang="ja-JP" altLang="en-US" dirty="0" smtClean="0"/>
              <a:t>　　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（もっと効率よく判定もできます）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lvl="1"/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できる操作その他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0349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kumimoji="1" lang="ja-JP" altLang="en-US" sz="4800" b="1" dirty="0" smtClean="0"/>
              <a:t>文字列</a:t>
            </a:r>
            <a:r>
              <a:rPr kumimoji="1" lang="ja-JP" altLang="en-US" sz="4800" b="1" dirty="0" smtClean="0">
                <a:solidFill>
                  <a:schemeClr val="bg1">
                    <a:lumMod val="95000"/>
                  </a:schemeClr>
                </a:solidFill>
              </a:rPr>
              <a:t>やツリーやグラフ</a:t>
            </a:r>
            <a:r>
              <a:rPr kumimoji="1" lang="ja-JP" altLang="en-US" sz="4800" b="1" dirty="0" smtClean="0"/>
              <a:t>の</a:t>
            </a:r>
            <a:endParaRPr kumimoji="1" lang="en-US" altLang="ja-JP" sz="4800" b="1" dirty="0" smtClean="0"/>
          </a:p>
          <a:p>
            <a:pPr marL="0" indent="0" algn="ctr">
              <a:buNone/>
            </a:pPr>
            <a:r>
              <a:rPr kumimoji="1" lang="ja-JP" altLang="en-US" sz="4800" b="1" dirty="0" smtClean="0"/>
              <a:t>集合</a:t>
            </a:r>
            <a:endParaRPr kumimoji="1" lang="en-US" altLang="ja-JP" sz="4800" b="1" dirty="0" smtClean="0"/>
          </a:p>
          <a:p>
            <a:pPr marL="0" indent="0" algn="ctr">
              <a:buNone/>
            </a:pPr>
            <a:r>
              <a:rPr kumimoji="1" lang="ja-JP" altLang="en-US" sz="4800" b="1" dirty="0" smtClean="0">
                <a:solidFill>
                  <a:schemeClr val="bg2">
                    <a:lumMod val="50000"/>
                  </a:schemeClr>
                </a:solidFill>
              </a:rPr>
              <a:t>を、どうやって表現するか</a:t>
            </a:r>
            <a:endParaRPr kumimoji="1" lang="en-US" altLang="ja-JP" sz="48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ja-JP" altLang="en-US" sz="4800" b="1" dirty="0" smtClean="0"/>
              <a:t>について考える分野</a:t>
            </a:r>
            <a:endParaRPr kumimoji="1" lang="en-US" altLang="ja-JP" sz="4800" b="1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「形式言語理論」とは</a:t>
            </a:r>
            <a:endParaRPr kumimoji="1" lang="ja-JP" altLang="en-US" dirty="0"/>
          </a:p>
        </p:txBody>
      </p:sp>
      <p:sp>
        <p:nvSpPr>
          <p:cNvPr id="6" name="角丸四角形吹き出し 5"/>
          <p:cNvSpPr/>
          <p:nvPr/>
        </p:nvSpPr>
        <p:spPr>
          <a:xfrm>
            <a:off x="5868144" y="1556792"/>
            <a:ext cx="2880320" cy="1080120"/>
          </a:xfrm>
          <a:prstGeom prst="wedgeRoundRectCallout">
            <a:avLst>
              <a:gd name="adj1" fmla="val -85145"/>
              <a:gd name="adj2" fmla="val 58923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400" dirty="0"/>
              <a:t>今日</a:t>
            </a:r>
            <a:r>
              <a:rPr lang="ja-JP" altLang="en-US" sz="2400" dirty="0" smtClean="0"/>
              <a:t>は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文字列の集合だけ</a:t>
            </a:r>
            <a:endParaRPr lang="en-US" altLang="ja-JP" sz="2400" dirty="0" smtClean="0"/>
          </a:p>
          <a:p>
            <a:pPr algn="ctr"/>
            <a:r>
              <a:rPr kumimoji="1" lang="ja-JP" altLang="en-US" sz="2400" dirty="0"/>
              <a:t>扱います</a:t>
            </a:r>
          </a:p>
        </p:txBody>
      </p:sp>
    </p:spTree>
    <p:extLst>
      <p:ext uri="{BB962C8B-B14F-4D97-AF65-F5344CB8AC3E}">
        <p14:creationId xmlns:p14="http://schemas.microsoft.com/office/powerpoint/2010/main" val="50648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右矢印 70"/>
          <p:cNvSpPr/>
          <p:nvPr/>
        </p:nvSpPr>
        <p:spPr>
          <a:xfrm rot="1288520">
            <a:off x="4385660" y="3441779"/>
            <a:ext cx="1593585" cy="1251111"/>
          </a:xfrm>
          <a:prstGeom prst="rightArrow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その</a:t>
            </a:r>
            <a:r>
              <a:rPr lang="ja-JP" altLang="en-US" dirty="0"/>
              <a:t>他</a:t>
            </a:r>
            <a:r>
              <a:rPr kumimoji="1" lang="ja-JP" altLang="en-US" dirty="0" smtClean="0"/>
              <a:t>に</a:t>
            </a:r>
            <a:r>
              <a:rPr lang="ja-JP" altLang="en-US" dirty="0" smtClean="0"/>
              <a:t>でき</a:t>
            </a:r>
            <a:r>
              <a:rPr kumimoji="1" lang="ja-JP" altLang="en-US" dirty="0" smtClean="0"/>
              <a:t>ること：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DFA</a:t>
            </a:r>
            <a:r>
              <a:rPr kumimoji="1" lang="ja-JP" altLang="en-US" dirty="0" smtClean="0"/>
              <a:t>の最小化</a:t>
            </a:r>
            <a:endParaRPr kumimoji="1" lang="ja-JP" altLang="en-US" dirty="0"/>
          </a:p>
        </p:txBody>
      </p:sp>
      <p:grpSp>
        <p:nvGrpSpPr>
          <p:cNvPr id="70" name="グループ化 69"/>
          <p:cNvGrpSpPr/>
          <p:nvPr/>
        </p:nvGrpSpPr>
        <p:grpSpPr>
          <a:xfrm>
            <a:off x="5364088" y="4264017"/>
            <a:ext cx="3459039" cy="2261327"/>
            <a:chOff x="5364088" y="4120001"/>
            <a:chExt cx="3459039" cy="2261327"/>
          </a:xfrm>
        </p:grpSpPr>
        <p:sp>
          <p:nvSpPr>
            <p:cNvPr id="4" name="円/楕円 3"/>
            <p:cNvSpPr/>
            <p:nvPr/>
          </p:nvSpPr>
          <p:spPr>
            <a:xfrm>
              <a:off x="6057573" y="4963072"/>
              <a:ext cx="648072" cy="648072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u="sng" dirty="0" smtClean="0">
                  <a:solidFill>
                    <a:schemeClr val="accent4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</a:t>
              </a:r>
              <a:endParaRPr kumimoji="1" lang="ja-JP" altLang="en-US" u="sng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" name="円/楕円 4"/>
            <p:cNvSpPr/>
            <p:nvPr/>
          </p:nvSpPr>
          <p:spPr>
            <a:xfrm>
              <a:off x="7562987" y="5045908"/>
              <a:ext cx="648072" cy="648072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>
                  <a:solidFill>
                    <a:schemeClr val="accent5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</a:t>
              </a:r>
              <a:endParaRPr kumimoji="1" lang="ja-JP" altLang="en-US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6" name="曲線コネクタ 5"/>
            <p:cNvCxnSpPr>
              <a:stCxn id="4" idx="7"/>
              <a:endCxn id="5" idx="1"/>
            </p:cNvCxnSpPr>
            <p:nvPr/>
          </p:nvCxnSpPr>
          <p:spPr>
            <a:xfrm rot="16200000" flipH="1">
              <a:off x="7092898" y="4575819"/>
              <a:ext cx="82836" cy="1047158"/>
            </a:xfrm>
            <a:prstGeom prst="curvedConnector3">
              <a:avLst>
                <a:gd name="adj1" fmla="val -390540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テキスト ボックス 6"/>
            <p:cNvSpPr txBox="1"/>
            <p:nvPr/>
          </p:nvSpPr>
          <p:spPr>
            <a:xfrm>
              <a:off x="6933119" y="4120001"/>
              <a:ext cx="40239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600" dirty="0" smtClean="0"/>
                <a:t>a</a:t>
              </a:r>
              <a:endParaRPr kumimoji="1" lang="ja-JP" altLang="en-US" sz="3600" dirty="0"/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7259327" y="5734997"/>
              <a:ext cx="40239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600" dirty="0" smtClean="0"/>
                <a:t>a</a:t>
              </a:r>
              <a:endParaRPr kumimoji="1" lang="ja-JP" altLang="en-US" sz="3600" dirty="0"/>
            </a:p>
          </p:txBody>
        </p:sp>
        <p:cxnSp>
          <p:nvCxnSpPr>
            <p:cNvPr id="9" name="曲線コネクタ 8"/>
            <p:cNvCxnSpPr>
              <a:stCxn id="5" idx="3"/>
              <a:endCxn id="4" idx="5"/>
            </p:cNvCxnSpPr>
            <p:nvPr/>
          </p:nvCxnSpPr>
          <p:spPr>
            <a:xfrm rot="5400000" flipH="1">
              <a:off x="7092898" y="5034075"/>
              <a:ext cx="82836" cy="1047158"/>
            </a:xfrm>
            <a:prstGeom prst="curvedConnector3">
              <a:avLst>
                <a:gd name="adj1" fmla="val -390540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曲線コネクタ 9"/>
            <p:cNvCxnSpPr>
              <a:stCxn id="4" idx="2"/>
              <a:endCxn id="4" idx="0"/>
            </p:cNvCxnSpPr>
            <p:nvPr/>
          </p:nvCxnSpPr>
          <p:spPr>
            <a:xfrm rot="10800000" flipH="1">
              <a:off x="6057573" y="4963072"/>
              <a:ext cx="324036" cy="324036"/>
            </a:xfrm>
            <a:prstGeom prst="curvedConnector4">
              <a:avLst>
                <a:gd name="adj1" fmla="val -70548"/>
                <a:gd name="adj2" fmla="val 170548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テキスト ボックス 10"/>
            <p:cNvSpPr txBox="1"/>
            <p:nvPr/>
          </p:nvSpPr>
          <p:spPr>
            <a:xfrm>
              <a:off x="5364088" y="4316741"/>
              <a:ext cx="40239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600" dirty="0" smtClean="0"/>
                <a:t>b</a:t>
              </a:r>
              <a:endParaRPr kumimoji="1" lang="ja-JP" altLang="en-US" sz="3600" dirty="0"/>
            </a:p>
          </p:txBody>
        </p:sp>
        <p:cxnSp>
          <p:nvCxnSpPr>
            <p:cNvPr id="12" name="曲線コネクタ 11"/>
            <p:cNvCxnSpPr>
              <a:stCxn id="5" idx="6"/>
              <a:endCxn id="5" idx="0"/>
            </p:cNvCxnSpPr>
            <p:nvPr/>
          </p:nvCxnSpPr>
          <p:spPr>
            <a:xfrm flipH="1" flipV="1">
              <a:off x="7887023" y="5045908"/>
              <a:ext cx="324036" cy="324036"/>
            </a:xfrm>
            <a:prstGeom prst="curvedConnector4">
              <a:avLst>
                <a:gd name="adj1" fmla="val -70548"/>
                <a:gd name="adj2" fmla="val 170548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テキスト ボックス 12"/>
            <p:cNvSpPr txBox="1"/>
            <p:nvPr/>
          </p:nvSpPr>
          <p:spPr>
            <a:xfrm>
              <a:off x="8420733" y="4399577"/>
              <a:ext cx="40239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600" dirty="0" smtClean="0"/>
                <a:t>b</a:t>
              </a:r>
              <a:endParaRPr kumimoji="1" lang="ja-JP" altLang="en-US" sz="3600" dirty="0"/>
            </a:p>
          </p:txBody>
        </p:sp>
      </p:grpSp>
      <p:sp>
        <p:nvSpPr>
          <p:cNvPr id="45" name="テキスト ボックス 44"/>
          <p:cNvSpPr txBox="1"/>
          <p:nvPr/>
        </p:nvSpPr>
        <p:spPr>
          <a:xfrm>
            <a:off x="2081374" y="5734997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grpSp>
        <p:nvGrpSpPr>
          <p:cNvPr id="69" name="グループ化 68"/>
          <p:cNvGrpSpPr/>
          <p:nvPr/>
        </p:nvGrpSpPr>
        <p:grpSpPr>
          <a:xfrm>
            <a:off x="310828" y="2564904"/>
            <a:ext cx="3829124" cy="3742675"/>
            <a:chOff x="353182" y="2636912"/>
            <a:chExt cx="3829124" cy="3742675"/>
          </a:xfrm>
        </p:grpSpPr>
        <p:sp>
          <p:nvSpPr>
            <p:cNvPr id="26" name="円/楕円 25"/>
            <p:cNvSpPr/>
            <p:nvPr/>
          </p:nvSpPr>
          <p:spPr>
            <a:xfrm>
              <a:off x="1230382" y="3479983"/>
              <a:ext cx="648072" cy="648072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u="sng" dirty="0" smtClean="0">
                  <a:solidFill>
                    <a:schemeClr val="accent4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</a:t>
              </a:r>
              <a:endParaRPr kumimoji="1" lang="ja-JP" altLang="en-US" u="sng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7" name="円/楕円 26"/>
            <p:cNvSpPr/>
            <p:nvPr/>
          </p:nvSpPr>
          <p:spPr>
            <a:xfrm>
              <a:off x="2735796" y="3562819"/>
              <a:ext cx="648072" cy="648072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>
                  <a:solidFill>
                    <a:schemeClr val="accent5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</a:t>
              </a:r>
              <a:endParaRPr kumimoji="1" lang="ja-JP" altLang="en-US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28" name="曲線コネクタ 27"/>
            <p:cNvCxnSpPr>
              <a:stCxn id="26" idx="7"/>
              <a:endCxn id="27" idx="1"/>
            </p:cNvCxnSpPr>
            <p:nvPr/>
          </p:nvCxnSpPr>
          <p:spPr>
            <a:xfrm rot="16200000" flipH="1">
              <a:off x="2265707" y="3092730"/>
              <a:ext cx="82836" cy="1047158"/>
            </a:xfrm>
            <a:prstGeom prst="curvedConnector3">
              <a:avLst>
                <a:gd name="adj1" fmla="val -390540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テキスト ボックス 28"/>
            <p:cNvSpPr txBox="1"/>
            <p:nvPr/>
          </p:nvSpPr>
          <p:spPr>
            <a:xfrm>
              <a:off x="2105928" y="2636912"/>
              <a:ext cx="40239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600" dirty="0" smtClean="0"/>
                <a:t>a</a:t>
              </a:r>
              <a:endParaRPr kumimoji="1" lang="ja-JP" altLang="en-US" sz="3600" dirty="0"/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3779912" y="4221088"/>
              <a:ext cx="40239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600" dirty="0" smtClean="0"/>
                <a:t>a</a:t>
              </a:r>
              <a:endParaRPr kumimoji="1" lang="ja-JP" altLang="en-US" sz="3600" dirty="0"/>
            </a:p>
          </p:txBody>
        </p:sp>
        <p:cxnSp>
          <p:nvCxnSpPr>
            <p:cNvPr id="31" name="曲線コネクタ 30"/>
            <p:cNvCxnSpPr>
              <a:stCxn id="27" idx="6"/>
              <a:endCxn id="37" idx="6"/>
            </p:cNvCxnSpPr>
            <p:nvPr/>
          </p:nvCxnSpPr>
          <p:spPr>
            <a:xfrm>
              <a:off x="3383868" y="3886855"/>
              <a:ext cx="36004" cy="1448616"/>
            </a:xfrm>
            <a:prstGeom prst="curvedConnector3">
              <a:avLst>
                <a:gd name="adj1" fmla="val 1056866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曲線コネクタ 31"/>
            <p:cNvCxnSpPr>
              <a:stCxn id="37" idx="2"/>
              <a:endCxn id="26" idx="5"/>
            </p:cNvCxnSpPr>
            <p:nvPr/>
          </p:nvCxnSpPr>
          <p:spPr>
            <a:xfrm rot="10800000">
              <a:off x="1783546" y="4033147"/>
              <a:ext cx="988254" cy="1302324"/>
            </a:xfrm>
            <a:prstGeom prst="curvedConnector2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テキスト ボックス 32"/>
            <p:cNvSpPr txBox="1"/>
            <p:nvPr/>
          </p:nvSpPr>
          <p:spPr>
            <a:xfrm>
              <a:off x="3779912" y="2969977"/>
              <a:ext cx="40239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600" dirty="0" smtClean="0"/>
                <a:t>b</a:t>
              </a:r>
              <a:endParaRPr kumimoji="1" lang="ja-JP" altLang="en-US" sz="3600" dirty="0"/>
            </a:p>
          </p:txBody>
        </p:sp>
        <p:cxnSp>
          <p:nvCxnSpPr>
            <p:cNvPr id="34" name="曲線コネクタ 33"/>
            <p:cNvCxnSpPr>
              <a:stCxn id="36" idx="4"/>
              <a:endCxn id="36" idx="2"/>
            </p:cNvCxnSpPr>
            <p:nvPr/>
          </p:nvCxnSpPr>
          <p:spPr>
            <a:xfrm rot="5400000" flipH="1">
              <a:off x="1187624" y="5388960"/>
              <a:ext cx="324036" cy="324036"/>
            </a:xfrm>
            <a:prstGeom prst="curvedConnector4">
              <a:avLst>
                <a:gd name="adj1" fmla="val -70548"/>
                <a:gd name="adj2" fmla="val 170548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円/楕円 35"/>
            <p:cNvSpPr/>
            <p:nvPr/>
          </p:nvSpPr>
          <p:spPr>
            <a:xfrm>
              <a:off x="1187624" y="5064924"/>
              <a:ext cx="648072" cy="648072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>
                  <a:solidFill>
                    <a:schemeClr val="accent5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</a:t>
              </a:r>
              <a:endParaRPr kumimoji="1" lang="ja-JP" altLang="en-US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7" name="円/楕円 36"/>
            <p:cNvSpPr/>
            <p:nvPr/>
          </p:nvSpPr>
          <p:spPr>
            <a:xfrm>
              <a:off x="2771800" y="5011435"/>
              <a:ext cx="648072" cy="648072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42" name="曲線コネクタ 41"/>
            <p:cNvCxnSpPr>
              <a:stCxn id="37" idx="4"/>
              <a:endCxn id="36" idx="4"/>
            </p:cNvCxnSpPr>
            <p:nvPr/>
          </p:nvCxnSpPr>
          <p:spPr>
            <a:xfrm rot="5400000">
              <a:off x="2277004" y="4894163"/>
              <a:ext cx="53489" cy="1584176"/>
            </a:xfrm>
            <a:prstGeom prst="curvedConnector3">
              <a:avLst>
                <a:gd name="adj1" fmla="val 527378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曲線コネクタ 45"/>
            <p:cNvCxnSpPr>
              <a:stCxn id="36" idx="2"/>
              <a:endCxn id="26" idx="2"/>
            </p:cNvCxnSpPr>
            <p:nvPr/>
          </p:nvCxnSpPr>
          <p:spPr>
            <a:xfrm rot="10800000" flipH="1">
              <a:off x="1187624" y="3804020"/>
              <a:ext cx="42758" cy="1584941"/>
            </a:xfrm>
            <a:prstGeom prst="curvedConnector3">
              <a:avLst>
                <a:gd name="adj1" fmla="val -1016563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テキスト ボックス 49"/>
            <p:cNvSpPr txBox="1"/>
            <p:nvPr/>
          </p:nvSpPr>
          <p:spPr>
            <a:xfrm>
              <a:off x="353182" y="4221088"/>
              <a:ext cx="40239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600" dirty="0" smtClean="0"/>
                <a:t>a</a:t>
              </a:r>
              <a:endParaRPr kumimoji="1" lang="ja-JP" altLang="en-US" sz="3600" dirty="0"/>
            </a:p>
          </p:txBody>
        </p:sp>
        <p:cxnSp>
          <p:nvCxnSpPr>
            <p:cNvPr id="52" name="曲線コネクタ 51"/>
            <p:cNvCxnSpPr>
              <a:stCxn id="27" idx="4"/>
              <a:endCxn id="36" idx="7"/>
            </p:cNvCxnSpPr>
            <p:nvPr/>
          </p:nvCxnSpPr>
          <p:spPr>
            <a:xfrm rot="5400000">
              <a:off x="1925840" y="4025839"/>
              <a:ext cx="948941" cy="1319044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テキスト ボックス 54"/>
            <p:cNvSpPr txBox="1"/>
            <p:nvPr/>
          </p:nvSpPr>
          <p:spPr>
            <a:xfrm>
              <a:off x="2555776" y="4005064"/>
              <a:ext cx="40239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600" dirty="0" smtClean="0"/>
                <a:t>b</a:t>
              </a:r>
              <a:endParaRPr kumimoji="1" lang="ja-JP" altLang="en-US" sz="3600" dirty="0"/>
            </a:p>
          </p:txBody>
        </p:sp>
        <p:sp>
          <p:nvSpPr>
            <p:cNvPr id="58" name="テキスト ボックス 57"/>
            <p:cNvSpPr txBox="1"/>
            <p:nvPr/>
          </p:nvSpPr>
          <p:spPr>
            <a:xfrm>
              <a:off x="683568" y="5733256"/>
              <a:ext cx="40239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600" dirty="0" smtClean="0"/>
                <a:t>b</a:t>
              </a:r>
              <a:endParaRPr kumimoji="1" lang="ja-JP" altLang="en-US" sz="3600" dirty="0"/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2411760" y="4725144"/>
              <a:ext cx="40239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600" dirty="0" smtClean="0"/>
                <a:t>b</a:t>
              </a:r>
              <a:endParaRPr kumimoji="1" lang="ja-JP" altLang="en-US" sz="3600" dirty="0"/>
            </a:p>
          </p:txBody>
        </p:sp>
        <p:cxnSp>
          <p:nvCxnSpPr>
            <p:cNvPr id="64" name="曲線コネクタ 63"/>
            <p:cNvCxnSpPr>
              <a:stCxn id="26" idx="1"/>
              <a:endCxn id="37" idx="6"/>
            </p:cNvCxnSpPr>
            <p:nvPr/>
          </p:nvCxnSpPr>
          <p:spPr>
            <a:xfrm rot="16200000" flipH="1">
              <a:off x="1492291" y="3407890"/>
              <a:ext cx="1760580" cy="2094582"/>
            </a:xfrm>
            <a:prstGeom prst="curvedConnector4">
              <a:avLst>
                <a:gd name="adj1" fmla="val -55682"/>
                <a:gd name="adj2" fmla="val 150265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テキスト ボックス 71"/>
          <p:cNvSpPr txBox="1"/>
          <p:nvPr/>
        </p:nvSpPr>
        <p:spPr>
          <a:xfrm>
            <a:off x="6012160" y="2651428"/>
            <a:ext cx="31769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実は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表してる集合は</a:t>
            </a:r>
            <a:endParaRPr lang="en-US" altLang="ja-JP" sz="3200" dirty="0" smtClean="0"/>
          </a:p>
          <a:p>
            <a:r>
              <a:rPr kumimoji="1" lang="ja-JP" altLang="en-US" sz="3200" dirty="0" smtClean="0"/>
              <a:t>同じ！</a:t>
            </a:r>
            <a:endParaRPr kumimoji="1" lang="ja-JP" altLang="en-US" sz="3200" dirty="0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3563888" y="6165304"/>
            <a:ext cx="24662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</a:t>
            </a:r>
            <a:r>
              <a:rPr kumimoji="1" lang="en-US" altLang="ja-JP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a</a:t>
            </a:r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が奇数個」</a:t>
            </a:r>
            <a:endParaRPr kumimoji="1" lang="ja-JP" altLang="en-US" sz="24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948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O(|edge| log |node|) </a:t>
            </a:r>
            <a:r>
              <a:rPr lang="ja-JP" altLang="en-US" dirty="0" err="1" smtClean="0"/>
              <a:t>で</a:t>
            </a:r>
            <a:r>
              <a:rPr lang="ja-JP" altLang="en-US" dirty="0" smtClean="0"/>
              <a:t>できる。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最小化するとグラフの形が一つに定まる。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集合の ＝ の判定が簡単</a:t>
            </a:r>
            <a:endParaRPr lang="en-US" altLang="ja-JP" dirty="0" smtClean="0"/>
          </a:p>
          <a:p>
            <a:pPr lvl="1"/>
            <a:endParaRPr kumimoji="1" lang="en-US" altLang="ja-JP" dirty="0"/>
          </a:p>
          <a:p>
            <a:r>
              <a:rPr lang="ja-JP" altLang="en-US" dirty="0"/>
              <a:t>共通部分</a:t>
            </a:r>
            <a:r>
              <a:rPr lang="ja-JP" altLang="en-US" dirty="0" smtClean="0"/>
              <a:t>や和集合や</a:t>
            </a:r>
            <a:r>
              <a:rPr lang="en-US" altLang="ja-JP" dirty="0" smtClean="0"/>
              <a:t>NFA</a:t>
            </a:r>
            <a:r>
              <a:rPr lang="ja-JP" altLang="en-US" dirty="0" smtClean="0"/>
              <a:t>→</a:t>
            </a:r>
            <a:r>
              <a:rPr lang="en-US" altLang="ja-JP" dirty="0" smtClean="0"/>
              <a:t>DFA</a:t>
            </a:r>
            <a:r>
              <a:rPr lang="ja-JP" altLang="en-US" dirty="0" smtClean="0"/>
              <a:t>変換は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無駄に大きい</a:t>
            </a:r>
            <a:r>
              <a:rPr lang="en-US" altLang="ja-JP" dirty="0" smtClean="0"/>
              <a:t>DFA</a:t>
            </a:r>
            <a:r>
              <a:rPr lang="ja-JP" altLang="en-US" dirty="0" smtClean="0"/>
              <a:t>を作ることが多いので、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小さくするのが実用上は必須。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DFA</a:t>
            </a:r>
            <a:r>
              <a:rPr lang="ja-JP" altLang="en-US" dirty="0" smtClean="0"/>
              <a:t>最小化の嬉しいところ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3952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最小化のアルゴリズム</a:t>
            </a:r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467544" y="3683089"/>
            <a:ext cx="648072" cy="64807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u="sng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endParaRPr kumimoji="1" lang="ja-JP" altLang="en-US" u="sng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2318563" y="2504939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曲線コネクタ 6"/>
          <p:cNvCxnSpPr>
            <a:stCxn id="5" idx="0"/>
            <a:endCxn id="6" idx="1"/>
          </p:cNvCxnSpPr>
          <p:nvPr/>
        </p:nvCxnSpPr>
        <p:spPr>
          <a:xfrm rot="5400000" flipH="1" flipV="1">
            <a:off x="1060904" y="2330523"/>
            <a:ext cx="1083242" cy="1621891"/>
          </a:xfrm>
          <a:prstGeom prst="curvedConnector3">
            <a:avLst>
              <a:gd name="adj1" fmla="val 13224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683164" y="2191946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cxnSp>
        <p:nvCxnSpPr>
          <p:cNvPr id="11" name="曲線コネクタ 10"/>
          <p:cNvCxnSpPr>
            <a:stCxn id="6" idx="0"/>
            <a:endCxn id="14" idx="0"/>
          </p:cNvCxnSpPr>
          <p:nvPr/>
        </p:nvCxnSpPr>
        <p:spPr>
          <a:xfrm rot="16200000" flipH="1">
            <a:off x="2770433" y="2377105"/>
            <a:ext cx="1277284" cy="1532953"/>
          </a:xfrm>
          <a:prstGeom prst="curvedConnector3">
            <a:avLst>
              <a:gd name="adj1" fmla="val -17897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円/楕円 13"/>
          <p:cNvSpPr/>
          <p:nvPr/>
        </p:nvSpPr>
        <p:spPr>
          <a:xfrm>
            <a:off x="3851516" y="3782223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6" name="曲線コネクタ 15"/>
          <p:cNvCxnSpPr>
            <a:stCxn id="14" idx="1"/>
            <a:endCxn id="6" idx="6"/>
          </p:cNvCxnSpPr>
          <p:nvPr/>
        </p:nvCxnSpPr>
        <p:spPr>
          <a:xfrm rot="16200000" flipV="1">
            <a:off x="2932452" y="2863158"/>
            <a:ext cx="1048156" cy="979789"/>
          </a:xfrm>
          <a:prstGeom prst="curvedConnector2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曲線コネクタ 16"/>
          <p:cNvCxnSpPr>
            <a:stCxn id="5" idx="6"/>
            <a:endCxn id="14" idx="2"/>
          </p:cNvCxnSpPr>
          <p:nvPr/>
        </p:nvCxnSpPr>
        <p:spPr>
          <a:xfrm>
            <a:off x="1115616" y="4007125"/>
            <a:ext cx="2735900" cy="99134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曲線コネクタ 18"/>
          <p:cNvCxnSpPr>
            <a:stCxn id="6" idx="2"/>
            <a:endCxn id="5" idx="7"/>
          </p:cNvCxnSpPr>
          <p:nvPr/>
        </p:nvCxnSpPr>
        <p:spPr>
          <a:xfrm rot="10800000" flipV="1">
            <a:off x="1020709" y="2828975"/>
            <a:ext cx="1297855" cy="949022"/>
          </a:xfrm>
          <a:prstGeom prst="curvedConnector2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1475656" y="3934797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995532" y="2474351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cxnSp>
        <p:nvCxnSpPr>
          <p:cNvPr id="32" name="曲線コネクタ 31"/>
          <p:cNvCxnSpPr>
            <a:stCxn id="14" idx="4"/>
            <a:endCxn id="51" idx="6"/>
          </p:cNvCxnSpPr>
          <p:nvPr/>
        </p:nvCxnSpPr>
        <p:spPr>
          <a:xfrm rot="5400000">
            <a:off x="2631698" y="4394061"/>
            <a:ext cx="1507621" cy="1580088"/>
          </a:xfrm>
          <a:prstGeom prst="curvedConnector2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3563888" y="4582869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203848" y="2420888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259632" y="3070701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51" name="円/楕円 50"/>
          <p:cNvSpPr/>
          <p:nvPr/>
        </p:nvSpPr>
        <p:spPr>
          <a:xfrm>
            <a:off x="1947392" y="5613880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2" name="曲線コネクタ 51"/>
          <p:cNvCxnSpPr>
            <a:stCxn id="51" idx="0"/>
            <a:endCxn id="6" idx="4"/>
          </p:cNvCxnSpPr>
          <p:nvPr/>
        </p:nvCxnSpPr>
        <p:spPr>
          <a:xfrm rot="5400000" flipH="1" flipV="1">
            <a:off x="1226579" y="4197861"/>
            <a:ext cx="2460869" cy="371171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2225390" y="5070256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cxnSp>
        <p:nvCxnSpPr>
          <p:cNvPr id="56" name="曲線コネクタ 55"/>
          <p:cNvCxnSpPr>
            <a:stCxn id="51" idx="5"/>
            <a:endCxn id="14" idx="5"/>
          </p:cNvCxnSpPr>
          <p:nvPr/>
        </p:nvCxnSpPr>
        <p:spPr>
          <a:xfrm rot="5400000" flipH="1" flipV="1">
            <a:off x="2536789" y="4299154"/>
            <a:ext cx="1831657" cy="1904124"/>
          </a:xfrm>
          <a:prstGeom prst="curvedConnector3">
            <a:avLst>
              <a:gd name="adj1" fmla="val -17662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テキスト ボックス 58"/>
          <p:cNvSpPr txBox="1"/>
          <p:nvPr/>
        </p:nvSpPr>
        <p:spPr>
          <a:xfrm>
            <a:off x="3796284" y="6167045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4788024" y="3309952"/>
            <a:ext cx="44644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方針：</a:t>
            </a:r>
            <a:endParaRPr kumimoji="1" lang="en-US" altLang="ja-JP" sz="2000" dirty="0" smtClean="0"/>
          </a:p>
          <a:p>
            <a:endParaRPr kumimoji="1" lang="en-US" altLang="ja-JP" sz="2000" dirty="0" smtClean="0"/>
          </a:p>
          <a:p>
            <a:r>
              <a:rPr lang="ja-JP" altLang="en-US" sz="2000" dirty="0" smtClean="0"/>
              <a:t>どんな文字列 </a:t>
            </a:r>
            <a:r>
              <a:rPr lang="en-US" altLang="ja-JP" sz="2000" dirty="0" smtClean="0"/>
              <a:t>w </a:t>
            </a:r>
            <a:r>
              <a:rPr lang="ja-JP" altLang="en-US" sz="2000" dirty="0" smtClean="0"/>
              <a:t>についても、</a:t>
            </a:r>
            <a:endParaRPr lang="en-US" altLang="ja-JP" sz="2000" dirty="0" smtClean="0"/>
          </a:p>
          <a:p>
            <a:r>
              <a:rPr lang="ja-JP" altLang="en-US" sz="2000" dirty="0" smtClean="0"/>
              <a:t> 「頂点 </a:t>
            </a:r>
            <a:r>
              <a:rPr lang="en-US" altLang="ja-JP" sz="2000" dirty="0" smtClean="0"/>
              <a:t>v </a:t>
            </a:r>
            <a:r>
              <a:rPr lang="ja-JP" altLang="en-US" sz="2000" dirty="0" smtClean="0"/>
              <a:t>から </a:t>
            </a:r>
            <a:r>
              <a:rPr lang="en-US" altLang="ja-JP" sz="2000" dirty="0" smtClean="0"/>
              <a:t>w </a:t>
            </a:r>
            <a:r>
              <a:rPr lang="ja-JP" altLang="en-US" sz="2000" dirty="0" smtClean="0"/>
              <a:t>に沿って進んだ先が </a:t>
            </a:r>
            <a:r>
              <a:rPr lang="en-US" altLang="ja-JP" sz="2000" dirty="0" smtClean="0"/>
              <a:t>G</a:t>
            </a:r>
            <a:r>
              <a:rPr lang="ja-JP" altLang="en-US" sz="2000" dirty="0" smtClean="0"/>
              <a:t>」</a:t>
            </a:r>
            <a:endParaRPr lang="en-US" altLang="ja-JP" sz="2000" dirty="0" smtClean="0"/>
          </a:p>
          <a:p>
            <a:r>
              <a:rPr lang="en-US" altLang="ja-JP" sz="2000" dirty="0" smtClean="0"/>
              <a:t>     if and only if</a:t>
            </a:r>
          </a:p>
          <a:p>
            <a:r>
              <a:rPr lang="ja-JP" altLang="en-US" sz="2000" dirty="0" smtClean="0"/>
              <a:t> 「頂点 </a:t>
            </a:r>
            <a:r>
              <a:rPr lang="en-US" altLang="ja-JP" sz="2000" dirty="0" smtClean="0"/>
              <a:t>u </a:t>
            </a:r>
            <a:r>
              <a:rPr lang="ja-JP" altLang="en-US" sz="2000" dirty="0" smtClean="0"/>
              <a:t>から </a:t>
            </a:r>
            <a:r>
              <a:rPr lang="en-US" altLang="ja-JP" sz="2000" dirty="0" smtClean="0"/>
              <a:t>w </a:t>
            </a:r>
            <a:r>
              <a:rPr lang="ja-JP" altLang="en-US" sz="2000" dirty="0" smtClean="0"/>
              <a:t>に沿って進んだ先が </a:t>
            </a:r>
            <a:r>
              <a:rPr lang="en-US" altLang="ja-JP" sz="2000" dirty="0" smtClean="0"/>
              <a:t>G</a:t>
            </a:r>
            <a:r>
              <a:rPr lang="ja-JP" altLang="en-US" sz="2000" dirty="0" smtClean="0"/>
              <a:t>」</a:t>
            </a:r>
            <a:endParaRPr lang="en-US" altLang="ja-JP" sz="2000" dirty="0" smtClean="0"/>
          </a:p>
          <a:p>
            <a:r>
              <a:rPr kumimoji="1" lang="ja-JP" altLang="en-US" sz="2000" dirty="0" smtClean="0"/>
              <a:t>なら、 </a:t>
            </a:r>
            <a:r>
              <a:rPr kumimoji="1" lang="en-US" altLang="ja-JP" sz="2000" dirty="0" smtClean="0"/>
              <a:t>v </a:t>
            </a:r>
            <a:r>
              <a:rPr kumimoji="1" lang="ja-JP" altLang="en-US" sz="2000" dirty="0" smtClean="0"/>
              <a:t>と </a:t>
            </a:r>
            <a:r>
              <a:rPr kumimoji="1" lang="en-US" altLang="ja-JP" sz="2000" dirty="0" smtClean="0"/>
              <a:t>u </a:t>
            </a:r>
            <a:r>
              <a:rPr kumimoji="1" lang="ja-JP" altLang="en-US" sz="2000" dirty="0" smtClean="0"/>
              <a:t>はマージする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91239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最小化のアルゴリズム</a:t>
            </a:r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467544" y="3683089"/>
            <a:ext cx="648072" cy="64807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u="sng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endParaRPr kumimoji="1" lang="ja-JP" altLang="en-US" u="sng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2318563" y="2504939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曲線コネクタ 6"/>
          <p:cNvCxnSpPr>
            <a:stCxn id="5" idx="0"/>
            <a:endCxn id="6" idx="1"/>
          </p:cNvCxnSpPr>
          <p:nvPr/>
        </p:nvCxnSpPr>
        <p:spPr>
          <a:xfrm rot="5400000" flipH="1" flipV="1">
            <a:off x="1060904" y="2330523"/>
            <a:ext cx="1083242" cy="1621891"/>
          </a:xfrm>
          <a:prstGeom prst="curvedConnector3">
            <a:avLst>
              <a:gd name="adj1" fmla="val 13224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683164" y="2191946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cxnSp>
        <p:nvCxnSpPr>
          <p:cNvPr id="11" name="曲線コネクタ 10"/>
          <p:cNvCxnSpPr>
            <a:stCxn id="6" idx="0"/>
            <a:endCxn id="14" idx="0"/>
          </p:cNvCxnSpPr>
          <p:nvPr/>
        </p:nvCxnSpPr>
        <p:spPr>
          <a:xfrm rot="16200000" flipH="1">
            <a:off x="2770433" y="2377105"/>
            <a:ext cx="1277284" cy="1532953"/>
          </a:xfrm>
          <a:prstGeom prst="curvedConnector3">
            <a:avLst>
              <a:gd name="adj1" fmla="val -17897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円/楕円 13"/>
          <p:cNvSpPr/>
          <p:nvPr/>
        </p:nvSpPr>
        <p:spPr>
          <a:xfrm>
            <a:off x="3851516" y="3782223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6" name="曲線コネクタ 15"/>
          <p:cNvCxnSpPr>
            <a:stCxn id="14" idx="1"/>
            <a:endCxn id="6" idx="6"/>
          </p:cNvCxnSpPr>
          <p:nvPr/>
        </p:nvCxnSpPr>
        <p:spPr>
          <a:xfrm rot="16200000" flipV="1">
            <a:off x="2932452" y="2863158"/>
            <a:ext cx="1048156" cy="979789"/>
          </a:xfrm>
          <a:prstGeom prst="curvedConnector2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曲線コネクタ 16"/>
          <p:cNvCxnSpPr>
            <a:stCxn id="5" idx="6"/>
            <a:endCxn id="14" idx="2"/>
          </p:cNvCxnSpPr>
          <p:nvPr/>
        </p:nvCxnSpPr>
        <p:spPr>
          <a:xfrm>
            <a:off x="1115616" y="4007125"/>
            <a:ext cx="2735900" cy="99134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曲線コネクタ 18"/>
          <p:cNvCxnSpPr>
            <a:stCxn id="6" idx="2"/>
            <a:endCxn id="5" idx="7"/>
          </p:cNvCxnSpPr>
          <p:nvPr/>
        </p:nvCxnSpPr>
        <p:spPr>
          <a:xfrm rot="10800000" flipV="1">
            <a:off x="1020709" y="2828975"/>
            <a:ext cx="1297855" cy="949022"/>
          </a:xfrm>
          <a:prstGeom prst="curvedConnector2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1475656" y="3934797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995532" y="2474351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cxnSp>
        <p:nvCxnSpPr>
          <p:cNvPr id="32" name="曲線コネクタ 31"/>
          <p:cNvCxnSpPr>
            <a:stCxn id="14" idx="4"/>
            <a:endCxn id="51" idx="6"/>
          </p:cNvCxnSpPr>
          <p:nvPr/>
        </p:nvCxnSpPr>
        <p:spPr>
          <a:xfrm rot="5400000">
            <a:off x="2631698" y="4394061"/>
            <a:ext cx="1507621" cy="1580088"/>
          </a:xfrm>
          <a:prstGeom prst="curvedConnector2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3563888" y="4582869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203848" y="2420888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259632" y="3070701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51" name="円/楕円 50"/>
          <p:cNvSpPr/>
          <p:nvPr/>
        </p:nvSpPr>
        <p:spPr>
          <a:xfrm>
            <a:off x="1947392" y="5613880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2" name="曲線コネクタ 51"/>
          <p:cNvCxnSpPr>
            <a:stCxn id="51" idx="0"/>
            <a:endCxn id="6" idx="4"/>
          </p:cNvCxnSpPr>
          <p:nvPr/>
        </p:nvCxnSpPr>
        <p:spPr>
          <a:xfrm rot="5400000" flipH="1" flipV="1">
            <a:off x="1226579" y="4197861"/>
            <a:ext cx="2460869" cy="371171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2225390" y="5070256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cxnSp>
        <p:nvCxnSpPr>
          <p:cNvPr id="56" name="曲線コネクタ 55"/>
          <p:cNvCxnSpPr>
            <a:stCxn id="51" idx="5"/>
            <a:endCxn id="14" idx="5"/>
          </p:cNvCxnSpPr>
          <p:nvPr/>
        </p:nvCxnSpPr>
        <p:spPr>
          <a:xfrm rot="5400000" flipH="1" flipV="1">
            <a:off x="2536789" y="4299154"/>
            <a:ext cx="1831657" cy="1904124"/>
          </a:xfrm>
          <a:prstGeom prst="curvedConnector3">
            <a:avLst>
              <a:gd name="adj1" fmla="val -17662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テキスト ボックス 58"/>
          <p:cNvSpPr txBox="1"/>
          <p:nvPr/>
        </p:nvSpPr>
        <p:spPr>
          <a:xfrm>
            <a:off x="3796284" y="6167045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2" name="フリーフォーム 1"/>
          <p:cNvSpPr/>
          <p:nvPr/>
        </p:nvSpPr>
        <p:spPr>
          <a:xfrm>
            <a:off x="2163651" y="2395470"/>
            <a:ext cx="2736710" cy="2369713"/>
          </a:xfrm>
          <a:custGeom>
            <a:avLst/>
            <a:gdLst>
              <a:gd name="connsiteX0" fmla="*/ 77273 w 2736710"/>
              <a:gd name="connsiteY0" fmla="*/ 656823 h 2369713"/>
              <a:gd name="connsiteX1" fmla="*/ 77273 w 2736710"/>
              <a:gd name="connsiteY1" fmla="*/ 656823 h 2369713"/>
              <a:gd name="connsiteX2" fmla="*/ 12879 w 2736710"/>
              <a:gd name="connsiteY2" fmla="*/ 553792 h 2369713"/>
              <a:gd name="connsiteX3" fmla="*/ 0 w 2736710"/>
              <a:gd name="connsiteY3" fmla="*/ 515155 h 2369713"/>
              <a:gd name="connsiteX4" fmla="*/ 12879 w 2736710"/>
              <a:gd name="connsiteY4" fmla="*/ 412124 h 2369713"/>
              <a:gd name="connsiteX5" fmla="*/ 77273 w 2736710"/>
              <a:gd name="connsiteY5" fmla="*/ 334851 h 2369713"/>
              <a:gd name="connsiteX6" fmla="*/ 103031 w 2736710"/>
              <a:gd name="connsiteY6" fmla="*/ 296215 h 2369713"/>
              <a:gd name="connsiteX7" fmla="*/ 141667 w 2736710"/>
              <a:gd name="connsiteY7" fmla="*/ 206062 h 2369713"/>
              <a:gd name="connsiteX8" fmla="*/ 167425 w 2736710"/>
              <a:gd name="connsiteY8" fmla="*/ 167426 h 2369713"/>
              <a:gd name="connsiteX9" fmla="*/ 193183 w 2736710"/>
              <a:gd name="connsiteY9" fmla="*/ 115910 h 2369713"/>
              <a:gd name="connsiteX10" fmla="*/ 206062 w 2736710"/>
              <a:gd name="connsiteY10" fmla="*/ 77274 h 2369713"/>
              <a:gd name="connsiteX11" fmla="*/ 244698 w 2736710"/>
              <a:gd name="connsiteY11" fmla="*/ 64395 h 2369713"/>
              <a:gd name="connsiteX12" fmla="*/ 373487 w 2736710"/>
              <a:gd name="connsiteY12" fmla="*/ 0 h 2369713"/>
              <a:gd name="connsiteX13" fmla="*/ 605307 w 2736710"/>
              <a:gd name="connsiteY13" fmla="*/ 12879 h 2369713"/>
              <a:gd name="connsiteX14" fmla="*/ 669701 w 2736710"/>
              <a:gd name="connsiteY14" fmla="*/ 90153 h 2369713"/>
              <a:gd name="connsiteX15" fmla="*/ 785611 w 2736710"/>
              <a:gd name="connsiteY15" fmla="*/ 103031 h 2369713"/>
              <a:gd name="connsiteX16" fmla="*/ 811369 w 2736710"/>
              <a:gd name="connsiteY16" fmla="*/ 141668 h 2369713"/>
              <a:gd name="connsiteX17" fmla="*/ 875763 w 2736710"/>
              <a:gd name="connsiteY17" fmla="*/ 206062 h 2369713"/>
              <a:gd name="connsiteX18" fmla="*/ 888642 w 2736710"/>
              <a:gd name="connsiteY18" fmla="*/ 244699 h 2369713"/>
              <a:gd name="connsiteX19" fmla="*/ 914400 w 2736710"/>
              <a:gd name="connsiteY19" fmla="*/ 540913 h 2369713"/>
              <a:gd name="connsiteX20" fmla="*/ 953036 w 2736710"/>
              <a:gd name="connsiteY20" fmla="*/ 528034 h 2369713"/>
              <a:gd name="connsiteX21" fmla="*/ 978794 w 2736710"/>
              <a:gd name="connsiteY21" fmla="*/ 566671 h 2369713"/>
              <a:gd name="connsiteX22" fmla="*/ 991673 w 2736710"/>
              <a:gd name="connsiteY22" fmla="*/ 605307 h 2369713"/>
              <a:gd name="connsiteX23" fmla="*/ 1004552 w 2736710"/>
              <a:gd name="connsiteY23" fmla="*/ 656823 h 2369713"/>
              <a:gd name="connsiteX24" fmla="*/ 1043188 w 2736710"/>
              <a:gd name="connsiteY24" fmla="*/ 708338 h 2369713"/>
              <a:gd name="connsiteX25" fmla="*/ 1107583 w 2736710"/>
              <a:gd name="connsiteY25" fmla="*/ 837127 h 2369713"/>
              <a:gd name="connsiteX26" fmla="*/ 1184856 w 2736710"/>
              <a:gd name="connsiteY26" fmla="*/ 914400 h 2369713"/>
              <a:gd name="connsiteX27" fmla="*/ 1429555 w 2736710"/>
              <a:gd name="connsiteY27" fmla="*/ 940158 h 2369713"/>
              <a:gd name="connsiteX28" fmla="*/ 1609859 w 2736710"/>
              <a:gd name="connsiteY28" fmla="*/ 965916 h 2369713"/>
              <a:gd name="connsiteX29" fmla="*/ 1712890 w 2736710"/>
              <a:gd name="connsiteY29" fmla="*/ 991674 h 2369713"/>
              <a:gd name="connsiteX30" fmla="*/ 1777284 w 2736710"/>
              <a:gd name="connsiteY30" fmla="*/ 1004553 h 2369713"/>
              <a:gd name="connsiteX31" fmla="*/ 1880315 w 2736710"/>
              <a:gd name="connsiteY31" fmla="*/ 1030310 h 2369713"/>
              <a:gd name="connsiteX32" fmla="*/ 2189408 w 2736710"/>
              <a:gd name="connsiteY32" fmla="*/ 1043189 h 2369713"/>
              <a:gd name="connsiteX33" fmla="*/ 2331076 w 2736710"/>
              <a:gd name="connsiteY33" fmla="*/ 1094705 h 2369713"/>
              <a:gd name="connsiteX34" fmla="*/ 2382591 w 2736710"/>
              <a:gd name="connsiteY34" fmla="*/ 1133341 h 2369713"/>
              <a:gd name="connsiteX35" fmla="*/ 2446986 w 2736710"/>
              <a:gd name="connsiteY35" fmla="*/ 1159099 h 2369713"/>
              <a:gd name="connsiteX36" fmla="*/ 2511380 w 2736710"/>
              <a:gd name="connsiteY36" fmla="*/ 1197736 h 2369713"/>
              <a:gd name="connsiteX37" fmla="*/ 2537138 w 2736710"/>
              <a:gd name="connsiteY37" fmla="*/ 1236372 h 2369713"/>
              <a:gd name="connsiteX38" fmla="*/ 2601532 w 2736710"/>
              <a:gd name="connsiteY38" fmla="*/ 1287888 h 2369713"/>
              <a:gd name="connsiteX39" fmla="*/ 2640169 w 2736710"/>
              <a:gd name="connsiteY39" fmla="*/ 1390919 h 2369713"/>
              <a:gd name="connsiteX40" fmla="*/ 2678805 w 2736710"/>
              <a:gd name="connsiteY40" fmla="*/ 1481071 h 2369713"/>
              <a:gd name="connsiteX41" fmla="*/ 2717442 w 2736710"/>
              <a:gd name="connsiteY41" fmla="*/ 1622738 h 2369713"/>
              <a:gd name="connsiteX42" fmla="*/ 2717442 w 2736710"/>
              <a:gd name="connsiteY42" fmla="*/ 1906074 h 2369713"/>
              <a:gd name="connsiteX43" fmla="*/ 2653048 w 2736710"/>
              <a:gd name="connsiteY43" fmla="*/ 1983347 h 2369713"/>
              <a:gd name="connsiteX44" fmla="*/ 2601532 w 2736710"/>
              <a:gd name="connsiteY44" fmla="*/ 2073499 h 2369713"/>
              <a:gd name="connsiteX45" fmla="*/ 2550017 w 2736710"/>
              <a:gd name="connsiteY45" fmla="*/ 2125015 h 2369713"/>
              <a:gd name="connsiteX46" fmla="*/ 2472743 w 2736710"/>
              <a:gd name="connsiteY46" fmla="*/ 2215167 h 2369713"/>
              <a:gd name="connsiteX47" fmla="*/ 2408349 w 2736710"/>
              <a:gd name="connsiteY47" fmla="*/ 2292440 h 2369713"/>
              <a:gd name="connsiteX48" fmla="*/ 2369712 w 2736710"/>
              <a:gd name="connsiteY48" fmla="*/ 2305319 h 2369713"/>
              <a:gd name="connsiteX49" fmla="*/ 2343955 w 2736710"/>
              <a:gd name="connsiteY49" fmla="*/ 2343955 h 2369713"/>
              <a:gd name="connsiteX50" fmla="*/ 2253803 w 2736710"/>
              <a:gd name="connsiteY50" fmla="*/ 2369713 h 2369713"/>
              <a:gd name="connsiteX51" fmla="*/ 1996225 w 2736710"/>
              <a:gd name="connsiteY51" fmla="*/ 2356834 h 2369713"/>
              <a:gd name="connsiteX52" fmla="*/ 1931831 w 2736710"/>
              <a:gd name="connsiteY52" fmla="*/ 2343955 h 2369713"/>
              <a:gd name="connsiteX53" fmla="*/ 1854557 w 2736710"/>
              <a:gd name="connsiteY53" fmla="*/ 2318198 h 2369713"/>
              <a:gd name="connsiteX54" fmla="*/ 1790163 w 2736710"/>
              <a:gd name="connsiteY54" fmla="*/ 2228045 h 2369713"/>
              <a:gd name="connsiteX55" fmla="*/ 1738648 w 2736710"/>
              <a:gd name="connsiteY55" fmla="*/ 2150772 h 2369713"/>
              <a:gd name="connsiteX56" fmla="*/ 1635617 w 2736710"/>
              <a:gd name="connsiteY56" fmla="*/ 2125015 h 2369713"/>
              <a:gd name="connsiteX57" fmla="*/ 1596980 w 2736710"/>
              <a:gd name="connsiteY57" fmla="*/ 2112136 h 2369713"/>
              <a:gd name="connsiteX58" fmla="*/ 1545464 w 2736710"/>
              <a:gd name="connsiteY58" fmla="*/ 2099257 h 2369713"/>
              <a:gd name="connsiteX59" fmla="*/ 1429555 w 2736710"/>
              <a:gd name="connsiteY59" fmla="*/ 2009105 h 2369713"/>
              <a:gd name="connsiteX60" fmla="*/ 1378039 w 2736710"/>
              <a:gd name="connsiteY60" fmla="*/ 1931831 h 2369713"/>
              <a:gd name="connsiteX61" fmla="*/ 1365160 w 2736710"/>
              <a:gd name="connsiteY61" fmla="*/ 1893195 h 2369713"/>
              <a:gd name="connsiteX62" fmla="*/ 1352281 w 2736710"/>
              <a:gd name="connsiteY62" fmla="*/ 1841679 h 2369713"/>
              <a:gd name="connsiteX63" fmla="*/ 1326524 w 2736710"/>
              <a:gd name="connsiteY63" fmla="*/ 1803043 h 2369713"/>
              <a:gd name="connsiteX64" fmla="*/ 1313645 w 2736710"/>
              <a:gd name="connsiteY64" fmla="*/ 1725769 h 2369713"/>
              <a:gd name="connsiteX65" fmla="*/ 1275008 w 2736710"/>
              <a:gd name="connsiteY65" fmla="*/ 1674254 h 2369713"/>
              <a:gd name="connsiteX66" fmla="*/ 1249250 w 2736710"/>
              <a:gd name="connsiteY66" fmla="*/ 1635617 h 2369713"/>
              <a:gd name="connsiteX67" fmla="*/ 1210614 w 2736710"/>
              <a:gd name="connsiteY67" fmla="*/ 1506829 h 2369713"/>
              <a:gd name="connsiteX68" fmla="*/ 1133341 w 2736710"/>
              <a:gd name="connsiteY68" fmla="*/ 1378040 h 2369713"/>
              <a:gd name="connsiteX69" fmla="*/ 1107583 w 2736710"/>
              <a:gd name="connsiteY69" fmla="*/ 1339403 h 2369713"/>
              <a:gd name="connsiteX70" fmla="*/ 1094704 w 2736710"/>
              <a:gd name="connsiteY70" fmla="*/ 1300767 h 2369713"/>
              <a:gd name="connsiteX71" fmla="*/ 1056067 w 2736710"/>
              <a:gd name="connsiteY71" fmla="*/ 1262130 h 2369713"/>
              <a:gd name="connsiteX72" fmla="*/ 1030310 w 2736710"/>
              <a:gd name="connsiteY72" fmla="*/ 1223493 h 2369713"/>
              <a:gd name="connsiteX73" fmla="*/ 991673 w 2736710"/>
              <a:gd name="connsiteY73" fmla="*/ 1171978 h 2369713"/>
              <a:gd name="connsiteX74" fmla="*/ 953036 w 2736710"/>
              <a:gd name="connsiteY74" fmla="*/ 1133341 h 2369713"/>
              <a:gd name="connsiteX75" fmla="*/ 875763 w 2736710"/>
              <a:gd name="connsiteY75" fmla="*/ 1043189 h 2369713"/>
              <a:gd name="connsiteX76" fmla="*/ 708338 w 2736710"/>
              <a:gd name="connsiteY76" fmla="*/ 953037 h 2369713"/>
              <a:gd name="connsiteX77" fmla="*/ 502276 w 2736710"/>
              <a:gd name="connsiteY77" fmla="*/ 927279 h 2369713"/>
              <a:gd name="connsiteX78" fmla="*/ 425003 w 2736710"/>
              <a:gd name="connsiteY78" fmla="*/ 875764 h 2369713"/>
              <a:gd name="connsiteX79" fmla="*/ 386366 w 2736710"/>
              <a:gd name="connsiteY79" fmla="*/ 862885 h 2369713"/>
              <a:gd name="connsiteX80" fmla="*/ 309093 w 2736710"/>
              <a:gd name="connsiteY80" fmla="*/ 798491 h 2369713"/>
              <a:gd name="connsiteX81" fmla="*/ 270456 w 2736710"/>
              <a:gd name="connsiteY81" fmla="*/ 785612 h 2369713"/>
              <a:gd name="connsiteX82" fmla="*/ 193183 w 2736710"/>
              <a:gd name="connsiteY82" fmla="*/ 734096 h 2369713"/>
              <a:gd name="connsiteX83" fmla="*/ 77273 w 2736710"/>
              <a:gd name="connsiteY83" fmla="*/ 643944 h 2369713"/>
              <a:gd name="connsiteX84" fmla="*/ 77273 w 2736710"/>
              <a:gd name="connsiteY84" fmla="*/ 656823 h 2369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2736710" h="2369713">
                <a:moveTo>
                  <a:pt x="77273" y="656823"/>
                </a:moveTo>
                <a:lnTo>
                  <a:pt x="77273" y="656823"/>
                </a:lnTo>
                <a:cubicBezTo>
                  <a:pt x="55808" y="622479"/>
                  <a:pt x="32272" y="589346"/>
                  <a:pt x="12879" y="553792"/>
                </a:cubicBezTo>
                <a:cubicBezTo>
                  <a:pt x="6378" y="541874"/>
                  <a:pt x="0" y="528731"/>
                  <a:pt x="0" y="515155"/>
                </a:cubicBezTo>
                <a:cubicBezTo>
                  <a:pt x="0" y="480544"/>
                  <a:pt x="3772" y="445515"/>
                  <a:pt x="12879" y="412124"/>
                </a:cubicBezTo>
                <a:cubicBezTo>
                  <a:pt x="20657" y="383605"/>
                  <a:pt x="60737" y="354694"/>
                  <a:pt x="77273" y="334851"/>
                </a:cubicBezTo>
                <a:cubicBezTo>
                  <a:pt x="87182" y="322960"/>
                  <a:pt x="94445" y="309094"/>
                  <a:pt x="103031" y="296215"/>
                </a:cubicBezTo>
                <a:cubicBezTo>
                  <a:pt x="117479" y="252872"/>
                  <a:pt x="116206" y="250619"/>
                  <a:pt x="141667" y="206062"/>
                </a:cubicBezTo>
                <a:cubicBezTo>
                  <a:pt x="149346" y="192623"/>
                  <a:pt x="159746" y="180865"/>
                  <a:pt x="167425" y="167426"/>
                </a:cubicBezTo>
                <a:cubicBezTo>
                  <a:pt x="176950" y="150757"/>
                  <a:pt x="185620" y="133557"/>
                  <a:pt x="193183" y="115910"/>
                </a:cubicBezTo>
                <a:cubicBezTo>
                  <a:pt x="198531" y="103432"/>
                  <a:pt x="196463" y="86873"/>
                  <a:pt x="206062" y="77274"/>
                </a:cubicBezTo>
                <a:cubicBezTo>
                  <a:pt x="215661" y="67675"/>
                  <a:pt x="232831" y="70988"/>
                  <a:pt x="244698" y="64395"/>
                </a:cubicBezTo>
                <a:cubicBezTo>
                  <a:pt x="370153" y="-5303"/>
                  <a:pt x="272812" y="25169"/>
                  <a:pt x="373487" y="0"/>
                </a:cubicBezTo>
                <a:cubicBezTo>
                  <a:pt x="450760" y="4293"/>
                  <a:pt x="529281" y="-1602"/>
                  <a:pt x="605307" y="12879"/>
                </a:cubicBezTo>
                <a:cubicBezTo>
                  <a:pt x="700011" y="30918"/>
                  <a:pt x="595492" y="63168"/>
                  <a:pt x="669701" y="90153"/>
                </a:cubicBezTo>
                <a:cubicBezTo>
                  <a:pt x="706235" y="103438"/>
                  <a:pt x="746974" y="98738"/>
                  <a:pt x="785611" y="103031"/>
                </a:cubicBezTo>
                <a:cubicBezTo>
                  <a:pt x="794197" y="115910"/>
                  <a:pt x="800424" y="130723"/>
                  <a:pt x="811369" y="141668"/>
                </a:cubicBezTo>
                <a:cubicBezTo>
                  <a:pt x="897230" y="227531"/>
                  <a:pt x="807072" y="103029"/>
                  <a:pt x="875763" y="206062"/>
                </a:cubicBezTo>
                <a:cubicBezTo>
                  <a:pt x="880056" y="218941"/>
                  <a:pt x="887086" y="231213"/>
                  <a:pt x="888642" y="244699"/>
                </a:cubicBezTo>
                <a:cubicBezTo>
                  <a:pt x="900003" y="343156"/>
                  <a:pt x="914400" y="540913"/>
                  <a:pt x="914400" y="540913"/>
                </a:cubicBezTo>
                <a:cubicBezTo>
                  <a:pt x="927279" y="536620"/>
                  <a:pt x="940432" y="522992"/>
                  <a:pt x="953036" y="528034"/>
                </a:cubicBezTo>
                <a:cubicBezTo>
                  <a:pt x="967408" y="533783"/>
                  <a:pt x="971872" y="552827"/>
                  <a:pt x="978794" y="566671"/>
                </a:cubicBezTo>
                <a:cubicBezTo>
                  <a:pt x="984865" y="578813"/>
                  <a:pt x="987944" y="592254"/>
                  <a:pt x="991673" y="605307"/>
                </a:cubicBezTo>
                <a:cubicBezTo>
                  <a:pt x="996536" y="622326"/>
                  <a:pt x="996636" y="640991"/>
                  <a:pt x="1004552" y="656823"/>
                </a:cubicBezTo>
                <a:cubicBezTo>
                  <a:pt x="1014151" y="676021"/>
                  <a:pt x="1030309" y="691166"/>
                  <a:pt x="1043188" y="708338"/>
                </a:cubicBezTo>
                <a:cubicBezTo>
                  <a:pt x="1067560" y="781455"/>
                  <a:pt x="1059117" y="783276"/>
                  <a:pt x="1107583" y="837127"/>
                </a:cubicBezTo>
                <a:cubicBezTo>
                  <a:pt x="1131951" y="864203"/>
                  <a:pt x="1148555" y="911375"/>
                  <a:pt x="1184856" y="914400"/>
                </a:cubicBezTo>
                <a:cubicBezTo>
                  <a:pt x="1369654" y="929800"/>
                  <a:pt x="1288228" y="919968"/>
                  <a:pt x="1429555" y="940158"/>
                </a:cubicBezTo>
                <a:cubicBezTo>
                  <a:pt x="1530138" y="973687"/>
                  <a:pt x="1395420" y="932057"/>
                  <a:pt x="1609859" y="965916"/>
                </a:cubicBezTo>
                <a:cubicBezTo>
                  <a:pt x="1644826" y="971437"/>
                  <a:pt x="1678177" y="984731"/>
                  <a:pt x="1712890" y="991674"/>
                </a:cubicBezTo>
                <a:cubicBezTo>
                  <a:pt x="1734355" y="995967"/>
                  <a:pt x="1756048" y="999244"/>
                  <a:pt x="1777284" y="1004553"/>
                </a:cubicBezTo>
                <a:cubicBezTo>
                  <a:pt x="1829144" y="1017518"/>
                  <a:pt x="1814773" y="1025790"/>
                  <a:pt x="1880315" y="1030310"/>
                </a:cubicBezTo>
                <a:cubicBezTo>
                  <a:pt x="1983191" y="1037405"/>
                  <a:pt x="2086377" y="1038896"/>
                  <a:pt x="2189408" y="1043189"/>
                </a:cubicBezTo>
                <a:cubicBezTo>
                  <a:pt x="2214949" y="1051703"/>
                  <a:pt x="2304196" y="1079772"/>
                  <a:pt x="2331076" y="1094705"/>
                </a:cubicBezTo>
                <a:cubicBezTo>
                  <a:pt x="2349839" y="1105129"/>
                  <a:pt x="2363828" y="1122917"/>
                  <a:pt x="2382591" y="1133341"/>
                </a:cubicBezTo>
                <a:cubicBezTo>
                  <a:pt x="2402800" y="1144568"/>
                  <a:pt x="2426308" y="1148760"/>
                  <a:pt x="2446986" y="1159099"/>
                </a:cubicBezTo>
                <a:cubicBezTo>
                  <a:pt x="2469375" y="1170294"/>
                  <a:pt x="2489915" y="1184857"/>
                  <a:pt x="2511380" y="1197736"/>
                </a:cubicBezTo>
                <a:cubicBezTo>
                  <a:pt x="2519966" y="1210615"/>
                  <a:pt x="2526193" y="1225427"/>
                  <a:pt x="2537138" y="1236372"/>
                </a:cubicBezTo>
                <a:cubicBezTo>
                  <a:pt x="2556575" y="1255809"/>
                  <a:pt x="2584656" y="1266190"/>
                  <a:pt x="2601532" y="1287888"/>
                </a:cubicBezTo>
                <a:cubicBezTo>
                  <a:pt x="2618511" y="1309719"/>
                  <a:pt x="2628095" y="1362746"/>
                  <a:pt x="2640169" y="1390919"/>
                </a:cubicBezTo>
                <a:cubicBezTo>
                  <a:pt x="2658341" y="1433320"/>
                  <a:pt x="2669512" y="1439252"/>
                  <a:pt x="2678805" y="1481071"/>
                </a:cubicBezTo>
                <a:cubicBezTo>
                  <a:pt x="2707994" y="1612421"/>
                  <a:pt x="2670911" y="1506412"/>
                  <a:pt x="2717442" y="1622738"/>
                </a:cubicBezTo>
                <a:cubicBezTo>
                  <a:pt x="2734612" y="1725757"/>
                  <a:pt x="2750460" y="1785009"/>
                  <a:pt x="2717442" y="1906074"/>
                </a:cubicBezTo>
                <a:cubicBezTo>
                  <a:pt x="2708620" y="1938422"/>
                  <a:pt x="2674513" y="1957589"/>
                  <a:pt x="2653048" y="1983347"/>
                </a:cubicBezTo>
                <a:cubicBezTo>
                  <a:pt x="2625809" y="2092301"/>
                  <a:pt x="2662916" y="1981423"/>
                  <a:pt x="2601532" y="2073499"/>
                </a:cubicBezTo>
                <a:cubicBezTo>
                  <a:pt x="2562282" y="2132374"/>
                  <a:pt x="2623610" y="2100483"/>
                  <a:pt x="2550017" y="2125015"/>
                </a:cubicBezTo>
                <a:cubicBezTo>
                  <a:pt x="2490880" y="2213718"/>
                  <a:pt x="2566439" y="2105855"/>
                  <a:pt x="2472743" y="2215167"/>
                </a:cubicBezTo>
                <a:cubicBezTo>
                  <a:pt x="2441065" y="2252125"/>
                  <a:pt x="2453009" y="2262666"/>
                  <a:pt x="2408349" y="2292440"/>
                </a:cubicBezTo>
                <a:cubicBezTo>
                  <a:pt x="2397053" y="2299970"/>
                  <a:pt x="2382591" y="2301026"/>
                  <a:pt x="2369712" y="2305319"/>
                </a:cubicBezTo>
                <a:cubicBezTo>
                  <a:pt x="2361126" y="2318198"/>
                  <a:pt x="2356041" y="2334286"/>
                  <a:pt x="2343955" y="2343955"/>
                </a:cubicBezTo>
                <a:cubicBezTo>
                  <a:pt x="2335557" y="2350673"/>
                  <a:pt x="2257169" y="2368872"/>
                  <a:pt x="2253803" y="2369713"/>
                </a:cubicBezTo>
                <a:cubicBezTo>
                  <a:pt x="2167944" y="2365420"/>
                  <a:pt x="2081918" y="2363689"/>
                  <a:pt x="1996225" y="2356834"/>
                </a:cubicBezTo>
                <a:cubicBezTo>
                  <a:pt x="1974405" y="2355088"/>
                  <a:pt x="1952949" y="2349714"/>
                  <a:pt x="1931831" y="2343955"/>
                </a:cubicBezTo>
                <a:cubicBezTo>
                  <a:pt x="1905636" y="2336811"/>
                  <a:pt x="1854557" y="2318198"/>
                  <a:pt x="1854557" y="2318198"/>
                </a:cubicBezTo>
                <a:cubicBezTo>
                  <a:pt x="1798642" y="2206364"/>
                  <a:pt x="1863259" y="2322025"/>
                  <a:pt x="1790163" y="2228045"/>
                </a:cubicBezTo>
                <a:cubicBezTo>
                  <a:pt x="1771157" y="2203609"/>
                  <a:pt x="1768016" y="2160561"/>
                  <a:pt x="1738648" y="2150772"/>
                </a:cubicBezTo>
                <a:cubicBezTo>
                  <a:pt x="1650329" y="2121332"/>
                  <a:pt x="1759947" y="2156097"/>
                  <a:pt x="1635617" y="2125015"/>
                </a:cubicBezTo>
                <a:cubicBezTo>
                  <a:pt x="1622447" y="2121723"/>
                  <a:pt x="1610033" y="2115866"/>
                  <a:pt x="1596980" y="2112136"/>
                </a:cubicBezTo>
                <a:cubicBezTo>
                  <a:pt x="1579961" y="2107273"/>
                  <a:pt x="1562636" y="2103550"/>
                  <a:pt x="1545464" y="2099257"/>
                </a:cubicBezTo>
                <a:cubicBezTo>
                  <a:pt x="1500519" y="2069293"/>
                  <a:pt x="1462145" y="2051007"/>
                  <a:pt x="1429555" y="2009105"/>
                </a:cubicBezTo>
                <a:cubicBezTo>
                  <a:pt x="1410549" y="1984669"/>
                  <a:pt x="1387829" y="1961200"/>
                  <a:pt x="1378039" y="1931831"/>
                </a:cubicBezTo>
                <a:cubicBezTo>
                  <a:pt x="1373746" y="1918952"/>
                  <a:pt x="1368889" y="1906248"/>
                  <a:pt x="1365160" y="1893195"/>
                </a:cubicBezTo>
                <a:cubicBezTo>
                  <a:pt x="1360297" y="1876176"/>
                  <a:pt x="1359253" y="1857948"/>
                  <a:pt x="1352281" y="1841679"/>
                </a:cubicBezTo>
                <a:cubicBezTo>
                  <a:pt x="1346184" y="1827452"/>
                  <a:pt x="1335110" y="1815922"/>
                  <a:pt x="1326524" y="1803043"/>
                </a:cubicBezTo>
                <a:cubicBezTo>
                  <a:pt x="1322231" y="1777285"/>
                  <a:pt x="1323343" y="1750015"/>
                  <a:pt x="1313645" y="1725769"/>
                </a:cubicBezTo>
                <a:cubicBezTo>
                  <a:pt x="1305673" y="1705840"/>
                  <a:pt x="1287484" y="1691721"/>
                  <a:pt x="1275008" y="1674254"/>
                </a:cubicBezTo>
                <a:cubicBezTo>
                  <a:pt x="1266011" y="1661659"/>
                  <a:pt x="1257836" y="1648496"/>
                  <a:pt x="1249250" y="1635617"/>
                </a:cubicBezTo>
                <a:cubicBezTo>
                  <a:pt x="1240006" y="1598639"/>
                  <a:pt x="1226294" y="1538189"/>
                  <a:pt x="1210614" y="1506829"/>
                </a:cubicBezTo>
                <a:cubicBezTo>
                  <a:pt x="1188225" y="1462050"/>
                  <a:pt x="1161112" y="1419696"/>
                  <a:pt x="1133341" y="1378040"/>
                </a:cubicBezTo>
                <a:cubicBezTo>
                  <a:pt x="1124755" y="1365161"/>
                  <a:pt x="1114505" y="1353247"/>
                  <a:pt x="1107583" y="1339403"/>
                </a:cubicBezTo>
                <a:cubicBezTo>
                  <a:pt x="1101512" y="1327261"/>
                  <a:pt x="1102234" y="1312062"/>
                  <a:pt x="1094704" y="1300767"/>
                </a:cubicBezTo>
                <a:cubicBezTo>
                  <a:pt x="1084601" y="1285612"/>
                  <a:pt x="1067727" y="1276122"/>
                  <a:pt x="1056067" y="1262130"/>
                </a:cubicBezTo>
                <a:cubicBezTo>
                  <a:pt x="1046158" y="1250239"/>
                  <a:pt x="1039307" y="1236088"/>
                  <a:pt x="1030310" y="1223493"/>
                </a:cubicBezTo>
                <a:cubicBezTo>
                  <a:pt x="1017834" y="1206026"/>
                  <a:pt x="1005642" y="1188275"/>
                  <a:pt x="991673" y="1171978"/>
                </a:cubicBezTo>
                <a:cubicBezTo>
                  <a:pt x="979820" y="1158149"/>
                  <a:pt x="964889" y="1147170"/>
                  <a:pt x="953036" y="1133341"/>
                </a:cubicBezTo>
                <a:cubicBezTo>
                  <a:pt x="853906" y="1017690"/>
                  <a:pt x="971636" y="1139062"/>
                  <a:pt x="875763" y="1043189"/>
                </a:cubicBezTo>
                <a:cubicBezTo>
                  <a:pt x="834335" y="918906"/>
                  <a:pt x="878224" y="971913"/>
                  <a:pt x="708338" y="953037"/>
                </a:cubicBezTo>
                <a:cubicBezTo>
                  <a:pt x="639540" y="945393"/>
                  <a:pt x="502276" y="927279"/>
                  <a:pt x="502276" y="927279"/>
                </a:cubicBezTo>
                <a:cubicBezTo>
                  <a:pt x="476518" y="910107"/>
                  <a:pt x="454371" y="885553"/>
                  <a:pt x="425003" y="875764"/>
                </a:cubicBezTo>
                <a:cubicBezTo>
                  <a:pt x="412124" y="871471"/>
                  <a:pt x="398508" y="868956"/>
                  <a:pt x="386366" y="862885"/>
                </a:cubicBezTo>
                <a:cubicBezTo>
                  <a:pt x="302090" y="820747"/>
                  <a:pt x="394544" y="855458"/>
                  <a:pt x="309093" y="798491"/>
                </a:cubicBezTo>
                <a:cubicBezTo>
                  <a:pt x="297797" y="790961"/>
                  <a:pt x="282323" y="792205"/>
                  <a:pt x="270456" y="785612"/>
                </a:cubicBezTo>
                <a:cubicBezTo>
                  <a:pt x="243395" y="770578"/>
                  <a:pt x="193183" y="734096"/>
                  <a:pt x="193183" y="734096"/>
                </a:cubicBezTo>
                <a:cubicBezTo>
                  <a:pt x="135167" y="647073"/>
                  <a:pt x="168033" y="656910"/>
                  <a:pt x="77273" y="643944"/>
                </a:cubicBezTo>
                <a:cubicBezTo>
                  <a:pt x="68773" y="642730"/>
                  <a:pt x="77273" y="654677"/>
                  <a:pt x="77273" y="656823"/>
                </a:cubicBezTo>
                <a:close/>
              </a:path>
            </a:pathLst>
          </a:custGeom>
          <a:solidFill>
            <a:srgbClr val="31B6F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フリーフォーム 3"/>
          <p:cNvSpPr/>
          <p:nvPr/>
        </p:nvSpPr>
        <p:spPr>
          <a:xfrm>
            <a:off x="353340" y="3580281"/>
            <a:ext cx="2492891" cy="2833398"/>
          </a:xfrm>
          <a:custGeom>
            <a:avLst/>
            <a:gdLst>
              <a:gd name="connsiteX0" fmla="*/ 7268 w 2492891"/>
              <a:gd name="connsiteY0" fmla="*/ 167471 h 2833398"/>
              <a:gd name="connsiteX1" fmla="*/ 136057 w 2492891"/>
              <a:gd name="connsiteY1" fmla="*/ 64440 h 2833398"/>
              <a:gd name="connsiteX2" fmla="*/ 174694 w 2492891"/>
              <a:gd name="connsiteY2" fmla="*/ 38682 h 2833398"/>
              <a:gd name="connsiteX3" fmla="*/ 264846 w 2492891"/>
              <a:gd name="connsiteY3" fmla="*/ 25804 h 2833398"/>
              <a:gd name="connsiteX4" fmla="*/ 303483 w 2492891"/>
              <a:gd name="connsiteY4" fmla="*/ 12925 h 2833398"/>
              <a:gd name="connsiteX5" fmla="*/ 780001 w 2492891"/>
              <a:gd name="connsiteY5" fmla="*/ 38682 h 2833398"/>
              <a:gd name="connsiteX6" fmla="*/ 895911 w 2492891"/>
              <a:gd name="connsiteY6" fmla="*/ 141713 h 2833398"/>
              <a:gd name="connsiteX7" fmla="*/ 934547 w 2492891"/>
              <a:gd name="connsiteY7" fmla="*/ 193229 h 2833398"/>
              <a:gd name="connsiteX8" fmla="*/ 960305 w 2492891"/>
              <a:gd name="connsiteY8" fmla="*/ 360654 h 2833398"/>
              <a:gd name="connsiteX9" fmla="*/ 973184 w 2492891"/>
              <a:gd name="connsiteY9" fmla="*/ 425049 h 2833398"/>
              <a:gd name="connsiteX10" fmla="*/ 1011821 w 2492891"/>
              <a:gd name="connsiteY10" fmla="*/ 785657 h 2833398"/>
              <a:gd name="connsiteX11" fmla="*/ 1024699 w 2492891"/>
              <a:gd name="connsiteY11" fmla="*/ 850051 h 2833398"/>
              <a:gd name="connsiteX12" fmla="*/ 1089094 w 2492891"/>
              <a:gd name="connsiteY12" fmla="*/ 965961 h 2833398"/>
              <a:gd name="connsiteX13" fmla="*/ 1101973 w 2492891"/>
              <a:gd name="connsiteY13" fmla="*/ 1004598 h 2833398"/>
              <a:gd name="connsiteX14" fmla="*/ 1179246 w 2492891"/>
              <a:gd name="connsiteY14" fmla="*/ 1133387 h 2833398"/>
              <a:gd name="connsiteX15" fmla="*/ 1217883 w 2492891"/>
              <a:gd name="connsiteY15" fmla="*/ 1210660 h 2833398"/>
              <a:gd name="connsiteX16" fmla="*/ 1282277 w 2492891"/>
              <a:gd name="connsiteY16" fmla="*/ 1326570 h 2833398"/>
              <a:gd name="connsiteX17" fmla="*/ 1346671 w 2492891"/>
              <a:gd name="connsiteY17" fmla="*/ 1429601 h 2833398"/>
              <a:gd name="connsiteX18" fmla="*/ 1385308 w 2492891"/>
              <a:gd name="connsiteY18" fmla="*/ 1442480 h 2833398"/>
              <a:gd name="connsiteX19" fmla="*/ 1436823 w 2492891"/>
              <a:gd name="connsiteY19" fmla="*/ 1545511 h 2833398"/>
              <a:gd name="connsiteX20" fmla="*/ 1488339 w 2492891"/>
              <a:gd name="connsiteY20" fmla="*/ 1597026 h 2833398"/>
              <a:gd name="connsiteX21" fmla="*/ 1539854 w 2492891"/>
              <a:gd name="connsiteY21" fmla="*/ 1635663 h 2833398"/>
              <a:gd name="connsiteX22" fmla="*/ 1668643 w 2492891"/>
              <a:gd name="connsiteY22" fmla="*/ 1712936 h 2833398"/>
              <a:gd name="connsiteX23" fmla="*/ 1694401 w 2492891"/>
              <a:gd name="connsiteY23" fmla="*/ 1751573 h 2833398"/>
              <a:gd name="connsiteX24" fmla="*/ 1810311 w 2492891"/>
              <a:gd name="connsiteY24" fmla="*/ 1841725 h 2833398"/>
              <a:gd name="connsiteX25" fmla="*/ 1926221 w 2492891"/>
              <a:gd name="connsiteY25" fmla="*/ 1880361 h 2833398"/>
              <a:gd name="connsiteX26" fmla="*/ 1964857 w 2492891"/>
              <a:gd name="connsiteY26" fmla="*/ 1893240 h 2833398"/>
              <a:gd name="connsiteX27" fmla="*/ 2080767 w 2492891"/>
              <a:gd name="connsiteY27" fmla="*/ 1970513 h 2833398"/>
              <a:gd name="connsiteX28" fmla="*/ 2119404 w 2492891"/>
              <a:gd name="connsiteY28" fmla="*/ 1996271 h 2833398"/>
              <a:gd name="connsiteX29" fmla="*/ 2158040 w 2492891"/>
              <a:gd name="connsiteY29" fmla="*/ 2009150 h 2833398"/>
              <a:gd name="connsiteX30" fmla="*/ 2222435 w 2492891"/>
              <a:gd name="connsiteY30" fmla="*/ 2086423 h 2833398"/>
              <a:gd name="connsiteX31" fmla="*/ 2286829 w 2492891"/>
              <a:gd name="connsiteY31" fmla="*/ 2099302 h 2833398"/>
              <a:gd name="connsiteX32" fmla="*/ 2351223 w 2492891"/>
              <a:gd name="connsiteY32" fmla="*/ 2125060 h 2833398"/>
              <a:gd name="connsiteX33" fmla="*/ 2454254 w 2492891"/>
              <a:gd name="connsiteY33" fmla="*/ 2228091 h 2833398"/>
              <a:gd name="connsiteX34" fmla="*/ 2480012 w 2492891"/>
              <a:gd name="connsiteY34" fmla="*/ 2344001 h 2833398"/>
              <a:gd name="connsiteX35" fmla="*/ 2492891 w 2492891"/>
              <a:gd name="connsiteY35" fmla="*/ 2382637 h 2833398"/>
              <a:gd name="connsiteX36" fmla="*/ 2454254 w 2492891"/>
              <a:gd name="connsiteY36" fmla="*/ 2640215 h 2833398"/>
              <a:gd name="connsiteX37" fmla="*/ 2415618 w 2492891"/>
              <a:gd name="connsiteY37" fmla="*/ 2678851 h 2833398"/>
              <a:gd name="connsiteX38" fmla="*/ 2364102 w 2492891"/>
              <a:gd name="connsiteY38" fmla="*/ 2691730 h 2833398"/>
              <a:gd name="connsiteX39" fmla="*/ 2273950 w 2492891"/>
              <a:gd name="connsiteY39" fmla="*/ 2730367 h 2833398"/>
              <a:gd name="connsiteX40" fmla="*/ 2183798 w 2492891"/>
              <a:gd name="connsiteY40" fmla="*/ 2743246 h 2833398"/>
              <a:gd name="connsiteX41" fmla="*/ 2145161 w 2492891"/>
              <a:gd name="connsiteY41" fmla="*/ 2756125 h 2833398"/>
              <a:gd name="connsiteX42" fmla="*/ 2106525 w 2492891"/>
              <a:gd name="connsiteY42" fmla="*/ 2781882 h 2833398"/>
              <a:gd name="connsiteX43" fmla="*/ 2016373 w 2492891"/>
              <a:gd name="connsiteY43" fmla="*/ 2794761 h 2833398"/>
              <a:gd name="connsiteX44" fmla="*/ 1836068 w 2492891"/>
              <a:gd name="connsiteY44" fmla="*/ 2833398 h 2833398"/>
              <a:gd name="connsiteX45" fmla="*/ 1333792 w 2492891"/>
              <a:gd name="connsiteY45" fmla="*/ 2820519 h 2833398"/>
              <a:gd name="connsiteX46" fmla="*/ 1217883 w 2492891"/>
              <a:gd name="connsiteY46" fmla="*/ 2717488 h 2833398"/>
              <a:gd name="connsiteX47" fmla="*/ 1153488 w 2492891"/>
              <a:gd name="connsiteY47" fmla="*/ 2678851 h 2833398"/>
              <a:gd name="connsiteX48" fmla="*/ 1024699 w 2492891"/>
              <a:gd name="connsiteY48" fmla="*/ 2614457 h 2833398"/>
              <a:gd name="connsiteX49" fmla="*/ 960305 w 2492891"/>
              <a:gd name="connsiteY49" fmla="*/ 2447032 h 2833398"/>
              <a:gd name="connsiteX50" fmla="*/ 883032 w 2492891"/>
              <a:gd name="connsiteY50" fmla="*/ 2073544 h 2833398"/>
              <a:gd name="connsiteX51" fmla="*/ 728485 w 2492891"/>
              <a:gd name="connsiteY51" fmla="*/ 1545511 h 2833398"/>
              <a:gd name="connsiteX52" fmla="*/ 561060 w 2492891"/>
              <a:gd name="connsiteY52" fmla="*/ 1172023 h 2833398"/>
              <a:gd name="connsiteX53" fmla="*/ 483787 w 2492891"/>
              <a:gd name="connsiteY53" fmla="*/ 1068992 h 2833398"/>
              <a:gd name="connsiteX54" fmla="*/ 419392 w 2492891"/>
              <a:gd name="connsiteY54" fmla="*/ 1056113 h 2833398"/>
              <a:gd name="connsiteX55" fmla="*/ 290604 w 2492891"/>
              <a:gd name="connsiteY55" fmla="*/ 914446 h 2833398"/>
              <a:gd name="connsiteX56" fmla="*/ 239088 w 2492891"/>
              <a:gd name="connsiteY56" fmla="*/ 837173 h 2833398"/>
              <a:gd name="connsiteX57" fmla="*/ 213330 w 2492891"/>
              <a:gd name="connsiteY57" fmla="*/ 798536 h 2833398"/>
              <a:gd name="connsiteX58" fmla="*/ 161815 w 2492891"/>
              <a:gd name="connsiteY58" fmla="*/ 643989 h 2833398"/>
              <a:gd name="connsiteX59" fmla="*/ 148936 w 2492891"/>
              <a:gd name="connsiteY59" fmla="*/ 605353 h 2833398"/>
              <a:gd name="connsiteX60" fmla="*/ 136057 w 2492891"/>
              <a:gd name="connsiteY60" fmla="*/ 566716 h 2833398"/>
              <a:gd name="connsiteX61" fmla="*/ 84542 w 2492891"/>
              <a:gd name="connsiteY61" fmla="*/ 476564 h 2833398"/>
              <a:gd name="connsiteX62" fmla="*/ 45905 w 2492891"/>
              <a:gd name="connsiteY62" fmla="*/ 399291 h 2833398"/>
              <a:gd name="connsiteX63" fmla="*/ 33026 w 2492891"/>
              <a:gd name="connsiteY63" fmla="*/ 334896 h 2833398"/>
              <a:gd name="connsiteX64" fmla="*/ 20147 w 2492891"/>
              <a:gd name="connsiteY64" fmla="*/ 231865 h 2833398"/>
              <a:gd name="connsiteX65" fmla="*/ 7268 w 2492891"/>
              <a:gd name="connsiteY65" fmla="*/ 167471 h 2833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2492891" h="2833398">
                <a:moveTo>
                  <a:pt x="7268" y="167471"/>
                </a:moveTo>
                <a:cubicBezTo>
                  <a:pt x="26586" y="139567"/>
                  <a:pt x="90314" y="94936"/>
                  <a:pt x="136057" y="64440"/>
                </a:cubicBezTo>
                <a:cubicBezTo>
                  <a:pt x="148936" y="55854"/>
                  <a:pt x="159868" y="43130"/>
                  <a:pt x="174694" y="38682"/>
                </a:cubicBezTo>
                <a:cubicBezTo>
                  <a:pt x="203770" y="29959"/>
                  <a:pt x="234795" y="30097"/>
                  <a:pt x="264846" y="25804"/>
                </a:cubicBezTo>
                <a:cubicBezTo>
                  <a:pt x="277725" y="21511"/>
                  <a:pt x="290012" y="14609"/>
                  <a:pt x="303483" y="12925"/>
                </a:cubicBezTo>
                <a:cubicBezTo>
                  <a:pt x="522328" y="-14431"/>
                  <a:pt x="512027" y="5186"/>
                  <a:pt x="780001" y="38682"/>
                </a:cubicBezTo>
                <a:cubicBezTo>
                  <a:pt x="829888" y="78592"/>
                  <a:pt x="854527" y="94417"/>
                  <a:pt x="895911" y="141713"/>
                </a:cubicBezTo>
                <a:cubicBezTo>
                  <a:pt x="910046" y="157867"/>
                  <a:pt x="921668" y="176057"/>
                  <a:pt x="934547" y="193229"/>
                </a:cubicBezTo>
                <a:cubicBezTo>
                  <a:pt x="944195" y="260764"/>
                  <a:pt x="948392" y="295131"/>
                  <a:pt x="960305" y="360654"/>
                </a:cubicBezTo>
                <a:cubicBezTo>
                  <a:pt x="964221" y="382191"/>
                  <a:pt x="968891" y="403584"/>
                  <a:pt x="973184" y="425049"/>
                </a:cubicBezTo>
                <a:cubicBezTo>
                  <a:pt x="981516" y="525035"/>
                  <a:pt x="993437" y="693733"/>
                  <a:pt x="1011821" y="785657"/>
                </a:cubicBezTo>
                <a:cubicBezTo>
                  <a:pt x="1016114" y="807122"/>
                  <a:pt x="1017777" y="829285"/>
                  <a:pt x="1024699" y="850051"/>
                </a:cubicBezTo>
                <a:cubicBezTo>
                  <a:pt x="1037102" y="887261"/>
                  <a:pt x="1072587" y="932948"/>
                  <a:pt x="1089094" y="965961"/>
                </a:cubicBezTo>
                <a:cubicBezTo>
                  <a:pt x="1095165" y="978103"/>
                  <a:pt x="1095537" y="992645"/>
                  <a:pt x="1101973" y="1004598"/>
                </a:cubicBezTo>
                <a:cubicBezTo>
                  <a:pt x="1125708" y="1048678"/>
                  <a:pt x="1156856" y="1088608"/>
                  <a:pt x="1179246" y="1133387"/>
                </a:cubicBezTo>
                <a:cubicBezTo>
                  <a:pt x="1192125" y="1159145"/>
                  <a:pt x="1204093" y="1185378"/>
                  <a:pt x="1217883" y="1210660"/>
                </a:cubicBezTo>
                <a:cubicBezTo>
                  <a:pt x="1256894" y="1282180"/>
                  <a:pt x="1252613" y="1259826"/>
                  <a:pt x="1282277" y="1326570"/>
                </a:cubicBezTo>
                <a:cubicBezTo>
                  <a:pt x="1305241" y="1378238"/>
                  <a:pt x="1299219" y="1397966"/>
                  <a:pt x="1346671" y="1429601"/>
                </a:cubicBezTo>
                <a:cubicBezTo>
                  <a:pt x="1357967" y="1437131"/>
                  <a:pt x="1372429" y="1438187"/>
                  <a:pt x="1385308" y="1442480"/>
                </a:cubicBezTo>
                <a:cubicBezTo>
                  <a:pt x="1402480" y="1476824"/>
                  <a:pt x="1409672" y="1518360"/>
                  <a:pt x="1436823" y="1545511"/>
                </a:cubicBezTo>
                <a:cubicBezTo>
                  <a:pt x="1453995" y="1562683"/>
                  <a:pt x="1470063" y="1581034"/>
                  <a:pt x="1488339" y="1597026"/>
                </a:cubicBezTo>
                <a:cubicBezTo>
                  <a:pt x="1504493" y="1611161"/>
                  <a:pt x="1522269" y="1623354"/>
                  <a:pt x="1539854" y="1635663"/>
                </a:cubicBezTo>
                <a:cubicBezTo>
                  <a:pt x="1617555" y="1690054"/>
                  <a:pt x="1599081" y="1678154"/>
                  <a:pt x="1668643" y="1712936"/>
                </a:cubicBezTo>
                <a:cubicBezTo>
                  <a:pt x="1677229" y="1725815"/>
                  <a:pt x="1684492" y="1739682"/>
                  <a:pt x="1694401" y="1751573"/>
                </a:cubicBezTo>
                <a:cubicBezTo>
                  <a:pt x="1720044" y="1782345"/>
                  <a:pt x="1777173" y="1830679"/>
                  <a:pt x="1810311" y="1841725"/>
                </a:cubicBezTo>
                <a:lnTo>
                  <a:pt x="1926221" y="1880361"/>
                </a:lnTo>
                <a:cubicBezTo>
                  <a:pt x="1939100" y="1884654"/>
                  <a:pt x="1953562" y="1885710"/>
                  <a:pt x="1964857" y="1893240"/>
                </a:cubicBezTo>
                <a:lnTo>
                  <a:pt x="2080767" y="1970513"/>
                </a:lnTo>
                <a:cubicBezTo>
                  <a:pt x="2093646" y="1979099"/>
                  <a:pt x="2104720" y="1991376"/>
                  <a:pt x="2119404" y="1996271"/>
                </a:cubicBezTo>
                <a:lnTo>
                  <a:pt x="2158040" y="2009150"/>
                </a:lnTo>
                <a:cubicBezTo>
                  <a:pt x="2172833" y="2031340"/>
                  <a:pt x="2197643" y="2074027"/>
                  <a:pt x="2222435" y="2086423"/>
                </a:cubicBezTo>
                <a:cubicBezTo>
                  <a:pt x="2242014" y="2096212"/>
                  <a:pt x="2265862" y="2093012"/>
                  <a:pt x="2286829" y="2099302"/>
                </a:cubicBezTo>
                <a:cubicBezTo>
                  <a:pt x="2308972" y="2105945"/>
                  <a:pt x="2329758" y="2116474"/>
                  <a:pt x="2351223" y="2125060"/>
                </a:cubicBezTo>
                <a:cubicBezTo>
                  <a:pt x="2385567" y="2159404"/>
                  <a:pt x="2444729" y="2180465"/>
                  <a:pt x="2454254" y="2228091"/>
                </a:cubicBezTo>
                <a:cubicBezTo>
                  <a:pt x="2463106" y="2272351"/>
                  <a:pt x="2467887" y="2301565"/>
                  <a:pt x="2480012" y="2344001"/>
                </a:cubicBezTo>
                <a:cubicBezTo>
                  <a:pt x="2483741" y="2357054"/>
                  <a:pt x="2488598" y="2369758"/>
                  <a:pt x="2492891" y="2382637"/>
                </a:cubicBezTo>
                <a:cubicBezTo>
                  <a:pt x="2487143" y="2474605"/>
                  <a:pt x="2508466" y="2564317"/>
                  <a:pt x="2454254" y="2640215"/>
                </a:cubicBezTo>
                <a:cubicBezTo>
                  <a:pt x="2443668" y="2655036"/>
                  <a:pt x="2431432" y="2669815"/>
                  <a:pt x="2415618" y="2678851"/>
                </a:cubicBezTo>
                <a:cubicBezTo>
                  <a:pt x="2400250" y="2687633"/>
                  <a:pt x="2381274" y="2687437"/>
                  <a:pt x="2364102" y="2691730"/>
                </a:cubicBezTo>
                <a:cubicBezTo>
                  <a:pt x="2336175" y="2705694"/>
                  <a:pt x="2305535" y="2724050"/>
                  <a:pt x="2273950" y="2730367"/>
                </a:cubicBezTo>
                <a:cubicBezTo>
                  <a:pt x="2244184" y="2736320"/>
                  <a:pt x="2213849" y="2738953"/>
                  <a:pt x="2183798" y="2743246"/>
                </a:cubicBezTo>
                <a:cubicBezTo>
                  <a:pt x="2170919" y="2747539"/>
                  <a:pt x="2157303" y="2750054"/>
                  <a:pt x="2145161" y="2756125"/>
                </a:cubicBezTo>
                <a:cubicBezTo>
                  <a:pt x="2131317" y="2763047"/>
                  <a:pt x="2121350" y="2777434"/>
                  <a:pt x="2106525" y="2781882"/>
                </a:cubicBezTo>
                <a:cubicBezTo>
                  <a:pt x="2077449" y="2790605"/>
                  <a:pt x="2046267" y="2789486"/>
                  <a:pt x="2016373" y="2794761"/>
                </a:cubicBezTo>
                <a:cubicBezTo>
                  <a:pt x="1916995" y="2812298"/>
                  <a:pt x="1911148" y="2814628"/>
                  <a:pt x="1836068" y="2833398"/>
                </a:cubicBezTo>
                <a:lnTo>
                  <a:pt x="1333792" y="2820519"/>
                </a:lnTo>
                <a:cubicBezTo>
                  <a:pt x="1309706" y="2817782"/>
                  <a:pt x="1236471" y="2731945"/>
                  <a:pt x="1217883" y="2717488"/>
                </a:cubicBezTo>
                <a:cubicBezTo>
                  <a:pt x="1198124" y="2702120"/>
                  <a:pt x="1174607" y="2692290"/>
                  <a:pt x="1153488" y="2678851"/>
                </a:cubicBezTo>
                <a:cubicBezTo>
                  <a:pt x="1054272" y="2615714"/>
                  <a:pt x="1110373" y="2635876"/>
                  <a:pt x="1024699" y="2614457"/>
                </a:cubicBezTo>
                <a:cubicBezTo>
                  <a:pt x="975321" y="2540388"/>
                  <a:pt x="999799" y="2585259"/>
                  <a:pt x="960305" y="2447032"/>
                </a:cubicBezTo>
                <a:cubicBezTo>
                  <a:pt x="863471" y="2108118"/>
                  <a:pt x="989867" y="2548371"/>
                  <a:pt x="883032" y="2073544"/>
                </a:cubicBezTo>
                <a:cubicBezTo>
                  <a:pt x="857685" y="1960891"/>
                  <a:pt x="770202" y="1662319"/>
                  <a:pt x="728485" y="1545511"/>
                </a:cubicBezTo>
                <a:cubicBezTo>
                  <a:pt x="650494" y="1327137"/>
                  <a:pt x="657024" y="1306373"/>
                  <a:pt x="561060" y="1172023"/>
                </a:cubicBezTo>
                <a:cubicBezTo>
                  <a:pt x="536108" y="1137090"/>
                  <a:pt x="525883" y="1077411"/>
                  <a:pt x="483787" y="1068992"/>
                </a:cubicBezTo>
                <a:lnTo>
                  <a:pt x="419392" y="1056113"/>
                </a:lnTo>
                <a:cubicBezTo>
                  <a:pt x="342276" y="978997"/>
                  <a:pt x="340489" y="985709"/>
                  <a:pt x="290604" y="914446"/>
                </a:cubicBezTo>
                <a:cubicBezTo>
                  <a:pt x="272851" y="889085"/>
                  <a:pt x="256260" y="862931"/>
                  <a:pt x="239088" y="837173"/>
                </a:cubicBezTo>
                <a:lnTo>
                  <a:pt x="213330" y="798536"/>
                </a:lnTo>
                <a:lnTo>
                  <a:pt x="161815" y="643989"/>
                </a:lnTo>
                <a:lnTo>
                  <a:pt x="148936" y="605353"/>
                </a:lnTo>
                <a:cubicBezTo>
                  <a:pt x="144643" y="592474"/>
                  <a:pt x="143588" y="578012"/>
                  <a:pt x="136057" y="566716"/>
                </a:cubicBezTo>
                <a:cubicBezTo>
                  <a:pt x="110186" y="527910"/>
                  <a:pt x="104152" y="522321"/>
                  <a:pt x="84542" y="476564"/>
                </a:cubicBezTo>
                <a:cubicBezTo>
                  <a:pt x="52552" y="401920"/>
                  <a:pt x="95402" y="473535"/>
                  <a:pt x="45905" y="399291"/>
                </a:cubicBezTo>
                <a:cubicBezTo>
                  <a:pt x="41612" y="377826"/>
                  <a:pt x="36355" y="356532"/>
                  <a:pt x="33026" y="334896"/>
                </a:cubicBezTo>
                <a:cubicBezTo>
                  <a:pt x="27763" y="300688"/>
                  <a:pt x="26338" y="265918"/>
                  <a:pt x="20147" y="231865"/>
                </a:cubicBezTo>
                <a:cubicBezTo>
                  <a:pt x="12382" y="189157"/>
                  <a:pt x="-12050" y="195375"/>
                  <a:pt x="7268" y="167471"/>
                </a:cubicBezTo>
                <a:close/>
              </a:path>
            </a:pathLst>
          </a:custGeom>
          <a:solidFill>
            <a:srgbClr val="3DF19B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148064" y="3141468"/>
            <a:ext cx="39959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「</a:t>
            </a:r>
            <a:r>
              <a:rPr kumimoji="1" lang="en-US" altLang="ja-JP" sz="2800" dirty="0" smtClean="0"/>
              <a:t>G </a:t>
            </a:r>
            <a:r>
              <a:rPr kumimoji="1" lang="ja-JP" altLang="en-US" sz="2800" dirty="0" smtClean="0"/>
              <a:t>な頂点」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　</a:t>
            </a:r>
            <a:r>
              <a:rPr kumimoji="1" lang="ja-JP" altLang="en-US" sz="2800" dirty="0" smtClean="0"/>
              <a:t>と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「</a:t>
            </a:r>
            <a:r>
              <a:rPr kumimoji="1" lang="en-US" altLang="ja-JP" sz="2800" dirty="0" smtClean="0"/>
              <a:t>G </a:t>
            </a:r>
            <a:r>
              <a:rPr kumimoji="1" lang="ja-JP" altLang="en-US" sz="2800" dirty="0" smtClean="0"/>
              <a:t>じゃない頂点」</a:t>
            </a:r>
            <a:endParaRPr kumimoji="1" lang="en-US" altLang="ja-JP" sz="2800" dirty="0" smtClean="0"/>
          </a:p>
          <a:p>
            <a:endParaRPr lang="en-US" altLang="ja-JP" sz="2800" dirty="0"/>
          </a:p>
          <a:p>
            <a:r>
              <a:rPr kumimoji="1" lang="ja-JP" altLang="en-US" sz="2800" dirty="0" smtClean="0"/>
              <a:t>はマージできないので</a:t>
            </a:r>
            <a:endParaRPr kumimoji="1" lang="en-US" altLang="ja-JP" sz="2800" dirty="0" smtClean="0"/>
          </a:p>
          <a:p>
            <a:r>
              <a:rPr lang="ja-JP" altLang="en-US" sz="2800" dirty="0"/>
              <a:t>別グループ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03962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最小化のアルゴリズム</a:t>
            </a:r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467544" y="3683089"/>
            <a:ext cx="648072" cy="64807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u="sng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endParaRPr kumimoji="1" lang="ja-JP" altLang="en-US" u="sng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2318563" y="2504939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曲線コネクタ 6"/>
          <p:cNvCxnSpPr>
            <a:stCxn id="5" idx="0"/>
            <a:endCxn id="6" idx="1"/>
          </p:cNvCxnSpPr>
          <p:nvPr/>
        </p:nvCxnSpPr>
        <p:spPr>
          <a:xfrm rot="5400000" flipH="1" flipV="1">
            <a:off x="1060904" y="2330523"/>
            <a:ext cx="1083242" cy="1621891"/>
          </a:xfrm>
          <a:prstGeom prst="curvedConnector3">
            <a:avLst>
              <a:gd name="adj1" fmla="val 13224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683164" y="2191946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cxnSp>
        <p:nvCxnSpPr>
          <p:cNvPr id="11" name="曲線コネクタ 10"/>
          <p:cNvCxnSpPr>
            <a:stCxn id="6" idx="0"/>
            <a:endCxn id="14" idx="0"/>
          </p:cNvCxnSpPr>
          <p:nvPr/>
        </p:nvCxnSpPr>
        <p:spPr>
          <a:xfrm rot="16200000" flipH="1">
            <a:off x="2770433" y="2377105"/>
            <a:ext cx="1277284" cy="1532953"/>
          </a:xfrm>
          <a:prstGeom prst="curvedConnector3">
            <a:avLst>
              <a:gd name="adj1" fmla="val -17897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円/楕円 13"/>
          <p:cNvSpPr/>
          <p:nvPr/>
        </p:nvSpPr>
        <p:spPr>
          <a:xfrm>
            <a:off x="3851516" y="3782223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6" name="曲線コネクタ 15"/>
          <p:cNvCxnSpPr>
            <a:stCxn id="14" idx="1"/>
            <a:endCxn id="6" idx="6"/>
          </p:cNvCxnSpPr>
          <p:nvPr/>
        </p:nvCxnSpPr>
        <p:spPr>
          <a:xfrm rot="16200000" flipV="1">
            <a:off x="2932452" y="2863158"/>
            <a:ext cx="1048156" cy="979789"/>
          </a:xfrm>
          <a:prstGeom prst="curvedConnector2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曲線コネクタ 16"/>
          <p:cNvCxnSpPr>
            <a:stCxn id="5" idx="6"/>
            <a:endCxn id="14" idx="2"/>
          </p:cNvCxnSpPr>
          <p:nvPr/>
        </p:nvCxnSpPr>
        <p:spPr>
          <a:xfrm>
            <a:off x="1115616" y="4007125"/>
            <a:ext cx="2735900" cy="99134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曲線コネクタ 18"/>
          <p:cNvCxnSpPr>
            <a:stCxn id="6" idx="2"/>
            <a:endCxn id="5" idx="7"/>
          </p:cNvCxnSpPr>
          <p:nvPr/>
        </p:nvCxnSpPr>
        <p:spPr>
          <a:xfrm rot="10800000" flipV="1">
            <a:off x="1020709" y="2828975"/>
            <a:ext cx="1297855" cy="949022"/>
          </a:xfrm>
          <a:prstGeom prst="curvedConnector2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1475656" y="3934797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995532" y="2474351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cxnSp>
        <p:nvCxnSpPr>
          <p:cNvPr id="32" name="曲線コネクタ 31"/>
          <p:cNvCxnSpPr>
            <a:stCxn id="14" idx="4"/>
            <a:endCxn id="51" idx="6"/>
          </p:cNvCxnSpPr>
          <p:nvPr/>
        </p:nvCxnSpPr>
        <p:spPr>
          <a:xfrm rot="5400000">
            <a:off x="2631698" y="4394061"/>
            <a:ext cx="1507621" cy="1580088"/>
          </a:xfrm>
          <a:prstGeom prst="curvedConnector2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3563888" y="4582869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203848" y="2420888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259632" y="3070701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51" name="円/楕円 50"/>
          <p:cNvSpPr/>
          <p:nvPr/>
        </p:nvSpPr>
        <p:spPr>
          <a:xfrm>
            <a:off x="1947392" y="5613880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2" name="曲線コネクタ 51"/>
          <p:cNvCxnSpPr>
            <a:stCxn id="51" idx="0"/>
            <a:endCxn id="6" idx="4"/>
          </p:cNvCxnSpPr>
          <p:nvPr/>
        </p:nvCxnSpPr>
        <p:spPr>
          <a:xfrm rot="5400000" flipH="1" flipV="1">
            <a:off x="1226579" y="4197861"/>
            <a:ext cx="2460869" cy="371171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2225390" y="5070256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cxnSp>
        <p:nvCxnSpPr>
          <p:cNvPr id="56" name="曲線コネクタ 55"/>
          <p:cNvCxnSpPr>
            <a:stCxn id="51" idx="5"/>
            <a:endCxn id="14" idx="5"/>
          </p:cNvCxnSpPr>
          <p:nvPr/>
        </p:nvCxnSpPr>
        <p:spPr>
          <a:xfrm rot="5400000" flipH="1" flipV="1">
            <a:off x="2536789" y="4299154"/>
            <a:ext cx="1831657" cy="1904124"/>
          </a:xfrm>
          <a:prstGeom prst="curvedConnector3">
            <a:avLst>
              <a:gd name="adj1" fmla="val -17662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テキスト ボックス 58"/>
          <p:cNvSpPr txBox="1"/>
          <p:nvPr/>
        </p:nvSpPr>
        <p:spPr>
          <a:xfrm>
            <a:off x="3796284" y="6167045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2" name="フリーフォーム 1"/>
          <p:cNvSpPr/>
          <p:nvPr/>
        </p:nvSpPr>
        <p:spPr>
          <a:xfrm>
            <a:off x="2163651" y="2395470"/>
            <a:ext cx="2736710" cy="2369713"/>
          </a:xfrm>
          <a:custGeom>
            <a:avLst/>
            <a:gdLst>
              <a:gd name="connsiteX0" fmla="*/ 77273 w 2736710"/>
              <a:gd name="connsiteY0" fmla="*/ 656823 h 2369713"/>
              <a:gd name="connsiteX1" fmla="*/ 77273 w 2736710"/>
              <a:gd name="connsiteY1" fmla="*/ 656823 h 2369713"/>
              <a:gd name="connsiteX2" fmla="*/ 12879 w 2736710"/>
              <a:gd name="connsiteY2" fmla="*/ 553792 h 2369713"/>
              <a:gd name="connsiteX3" fmla="*/ 0 w 2736710"/>
              <a:gd name="connsiteY3" fmla="*/ 515155 h 2369713"/>
              <a:gd name="connsiteX4" fmla="*/ 12879 w 2736710"/>
              <a:gd name="connsiteY4" fmla="*/ 412124 h 2369713"/>
              <a:gd name="connsiteX5" fmla="*/ 77273 w 2736710"/>
              <a:gd name="connsiteY5" fmla="*/ 334851 h 2369713"/>
              <a:gd name="connsiteX6" fmla="*/ 103031 w 2736710"/>
              <a:gd name="connsiteY6" fmla="*/ 296215 h 2369713"/>
              <a:gd name="connsiteX7" fmla="*/ 141667 w 2736710"/>
              <a:gd name="connsiteY7" fmla="*/ 206062 h 2369713"/>
              <a:gd name="connsiteX8" fmla="*/ 167425 w 2736710"/>
              <a:gd name="connsiteY8" fmla="*/ 167426 h 2369713"/>
              <a:gd name="connsiteX9" fmla="*/ 193183 w 2736710"/>
              <a:gd name="connsiteY9" fmla="*/ 115910 h 2369713"/>
              <a:gd name="connsiteX10" fmla="*/ 206062 w 2736710"/>
              <a:gd name="connsiteY10" fmla="*/ 77274 h 2369713"/>
              <a:gd name="connsiteX11" fmla="*/ 244698 w 2736710"/>
              <a:gd name="connsiteY11" fmla="*/ 64395 h 2369713"/>
              <a:gd name="connsiteX12" fmla="*/ 373487 w 2736710"/>
              <a:gd name="connsiteY12" fmla="*/ 0 h 2369713"/>
              <a:gd name="connsiteX13" fmla="*/ 605307 w 2736710"/>
              <a:gd name="connsiteY13" fmla="*/ 12879 h 2369713"/>
              <a:gd name="connsiteX14" fmla="*/ 669701 w 2736710"/>
              <a:gd name="connsiteY14" fmla="*/ 90153 h 2369713"/>
              <a:gd name="connsiteX15" fmla="*/ 785611 w 2736710"/>
              <a:gd name="connsiteY15" fmla="*/ 103031 h 2369713"/>
              <a:gd name="connsiteX16" fmla="*/ 811369 w 2736710"/>
              <a:gd name="connsiteY16" fmla="*/ 141668 h 2369713"/>
              <a:gd name="connsiteX17" fmla="*/ 875763 w 2736710"/>
              <a:gd name="connsiteY17" fmla="*/ 206062 h 2369713"/>
              <a:gd name="connsiteX18" fmla="*/ 888642 w 2736710"/>
              <a:gd name="connsiteY18" fmla="*/ 244699 h 2369713"/>
              <a:gd name="connsiteX19" fmla="*/ 914400 w 2736710"/>
              <a:gd name="connsiteY19" fmla="*/ 540913 h 2369713"/>
              <a:gd name="connsiteX20" fmla="*/ 953036 w 2736710"/>
              <a:gd name="connsiteY20" fmla="*/ 528034 h 2369713"/>
              <a:gd name="connsiteX21" fmla="*/ 978794 w 2736710"/>
              <a:gd name="connsiteY21" fmla="*/ 566671 h 2369713"/>
              <a:gd name="connsiteX22" fmla="*/ 991673 w 2736710"/>
              <a:gd name="connsiteY22" fmla="*/ 605307 h 2369713"/>
              <a:gd name="connsiteX23" fmla="*/ 1004552 w 2736710"/>
              <a:gd name="connsiteY23" fmla="*/ 656823 h 2369713"/>
              <a:gd name="connsiteX24" fmla="*/ 1043188 w 2736710"/>
              <a:gd name="connsiteY24" fmla="*/ 708338 h 2369713"/>
              <a:gd name="connsiteX25" fmla="*/ 1107583 w 2736710"/>
              <a:gd name="connsiteY25" fmla="*/ 837127 h 2369713"/>
              <a:gd name="connsiteX26" fmla="*/ 1184856 w 2736710"/>
              <a:gd name="connsiteY26" fmla="*/ 914400 h 2369713"/>
              <a:gd name="connsiteX27" fmla="*/ 1429555 w 2736710"/>
              <a:gd name="connsiteY27" fmla="*/ 940158 h 2369713"/>
              <a:gd name="connsiteX28" fmla="*/ 1609859 w 2736710"/>
              <a:gd name="connsiteY28" fmla="*/ 965916 h 2369713"/>
              <a:gd name="connsiteX29" fmla="*/ 1712890 w 2736710"/>
              <a:gd name="connsiteY29" fmla="*/ 991674 h 2369713"/>
              <a:gd name="connsiteX30" fmla="*/ 1777284 w 2736710"/>
              <a:gd name="connsiteY30" fmla="*/ 1004553 h 2369713"/>
              <a:gd name="connsiteX31" fmla="*/ 1880315 w 2736710"/>
              <a:gd name="connsiteY31" fmla="*/ 1030310 h 2369713"/>
              <a:gd name="connsiteX32" fmla="*/ 2189408 w 2736710"/>
              <a:gd name="connsiteY32" fmla="*/ 1043189 h 2369713"/>
              <a:gd name="connsiteX33" fmla="*/ 2331076 w 2736710"/>
              <a:gd name="connsiteY33" fmla="*/ 1094705 h 2369713"/>
              <a:gd name="connsiteX34" fmla="*/ 2382591 w 2736710"/>
              <a:gd name="connsiteY34" fmla="*/ 1133341 h 2369713"/>
              <a:gd name="connsiteX35" fmla="*/ 2446986 w 2736710"/>
              <a:gd name="connsiteY35" fmla="*/ 1159099 h 2369713"/>
              <a:gd name="connsiteX36" fmla="*/ 2511380 w 2736710"/>
              <a:gd name="connsiteY36" fmla="*/ 1197736 h 2369713"/>
              <a:gd name="connsiteX37" fmla="*/ 2537138 w 2736710"/>
              <a:gd name="connsiteY37" fmla="*/ 1236372 h 2369713"/>
              <a:gd name="connsiteX38" fmla="*/ 2601532 w 2736710"/>
              <a:gd name="connsiteY38" fmla="*/ 1287888 h 2369713"/>
              <a:gd name="connsiteX39" fmla="*/ 2640169 w 2736710"/>
              <a:gd name="connsiteY39" fmla="*/ 1390919 h 2369713"/>
              <a:gd name="connsiteX40" fmla="*/ 2678805 w 2736710"/>
              <a:gd name="connsiteY40" fmla="*/ 1481071 h 2369713"/>
              <a:gd name="connsiteX41" fmla="*/ 2717442 w 2736710"/>
              <a:gd name="connsiteY41" fmla="*/ 1622738 h 2369713"/>
              <a:gd name="connsiteX42" fmla="*/ 2717442 w 2736710"/>
              <a:gd name="connsiteY42" fmla="*/ 1906074 h 2369713"/>
              <a:gd name="connsiteX43" fmla="*/ 2653048 w 2736710"/>
              <a:gd name="connsiteY43" fmla="*/ 1983347 h 2369713"/>
              <a:gd name="connsiteX44" fmla="*/ 2601532 w 2736710"/>
              <a:gd name="connsiteY44" fmla="*/ 2073499 h 2369713"/>
              <a:gd name="connsiteX45" fmla="*/ 2550017 w 2736710"/>
              <a:gd name="connsiteY45" fmla="*/ 2125015 h 2369713"/>
              <a:gd name="connsiteX46" fmla="*/ 2472743 w 2736710"/>
              <a:gd name="connsiteY46" fmla="*/ 2215167 h 2369713"/>
              <a:gd name="connsiteX47" fmla="*/ 2408349 w 2736710"/>
              <a:gd name="connsiteY47" fmla="*/ 2292440 h 2369713"/>
              <a:gd name="connsiteX48" fmla="*/ 2369712 w 2736710"/>
              <a:gd name="connsiteY48" fmla="*/ 2305319 h 2369713"/>
              <a:gd name="connsiteX49" fmla="*/ 2343955 w 2736710"/>
              <a:gd name="connsiteY49" fmla="*/ 2343955 h 2369713"/>
              <a:gd name="connsiteX50" fmla="*/ 2253803 w 2736710"/>
              <a:gd name="connsiteY50" fmla="*/ 2369713 h 2369713"/>
              <a:gd name="connsiteX51" fmla="*/ 1996225 w 2736710"/>
              <a:gd name="connsiteY51" fmla="*/ 2356834 h 2369713"/>
              <a:gd name="connsiteX52" fmla="*/ 1931831 w 2736710"/>
              <a:gd name="connsiteY52" fmla="*/ 2343955 h 2369713"/>
              <a:gd name="connsiteX53" fmla="*/ 1854557 w 2736710"/>
              <a:gd name="connsiteY53" fmla="*/ 2318198 h 2369713"/>
              <a:gd name="connsiteX54" fmla="*/ 1790163 w 2736710"/>
              <a:gd name="connsiteY54" fmla="*/ 2228045 h 2369713"/>
              <a:gd name="connsiteX55" fmla="*/ 1738648 w 2736710"/>
              <a:gd name="connsiteY55" fmla="*/ 2150772 h 2369713"/>
              <a:gd name="connsiteX56" fmla="*/ 1635617 w 2736710"/>
              <a:gd name="connsiteY56" fmla="*/ 2125015 h 2369713"/>
              <a:gd name="connsiteX57" fmla="*/ 1596980 w 2736710"/>
              <a:gd name="connsiteY57" fmla="*/ 2112136 h 2369713"/>
              <a:gd name="connsiteX58" fmla="*/ 1545464 w 2736710"/>
              <a:gd name="connsiteY58" fmla="*/ 2099257 h 2369713"/>
              <a:gd name="connsiteX59" fmla="*/ 1429555 w 2736710"/>
              <a:gd name="connsiteY59" fmla="*/ 2009105 h 2369713"/>
              <a:gd name="connsiteX60" fmla="*/ 1378039 w 2736710"/>
              <a:gd name="connsiteY60" fmla="*/ 1931831 h 2369713"/>
              <a:gd name="connsiteX61" fmla="*/ 1365160 w 2736710"/>
              <a:gd name="connsiteY61" fmla="*/ 1893195 h 2369713"/>
              <a:gd name="connsiteX62" fmla="*/ 1352281 w 2736710"/>
              <a:gd name="connsiteY62" fmla="*/ 1841679 h 2369713"/>
              <a:gd name="connsiteX63" fmla="*/ 1326524 w 2736710"/>
              <a:gd name="connsiteY63" fmla="*/ 1803043 h 2369713"/>
              <a:gd name="connsiteX64" fmla="*/ 1313645 w 2736710"/>
              <a:gd name="connsiteY64" fmla="*/ 1725769 h 2369713"/>
              <a:gd name="connsiteX65" fmla="*/ 1275008 w 2736710"/>
              <a:gd name="connsiteY65" fmla="*/ 1674254 h 2369713"/>
              <a:gd name="connsiteX66" fmla="*/ 1249250 w 2736710"/>
              <a:gd name="connsiteY66" fmla="*/ 1635617 h 2369713"/>
              <a:gd name="connsiteX67" fmla="*/ 1210614 w 2736710"/>
              <a:gd name="connsiteY67" fmla="*/ 1506829 h 2369713"/>
              <a:gd name="connsiteX68" fmla="*/ 1133341 w 2736710"/>
              <a:gd name="connsiteY68" fmla="*/ 1378040 h 2369713"/>
              <a:gd name="connsiteX69" fmla="*/ 1107583 w 2736710"/>
              <a:gd name="connsiteY69" fmla="*/ 1339403 h 2369713"/>
              <a:gd name="connsiteX70" fmla="*/ 1094704 w 2736710"/>
              <a:gd name="connsiteY70" fmla="*/ 1300767 h 2369713"/>
              <a:gd name="connsiteX71" fmla="*/ 1056067 w 2736710"/>
              <a:gd name="connsiteY71" fmla="*/ 1262130 h 2369713"/>
              <a:gd name="connsiteX72" fmla="*/ 1030310 w 2736710"/>
              <a:gd name="connsiteY72" fmla="*/ 1223493 h 2369713"/>
              <a:gd name="connsiteX73" fmla="*/ 991673 w 2736710"/>
              <a:gd name="connsiteY73" fmla="*/ 1171978 h 2369713"/>
              <a:gd name="connsiteX74" fmla="*/ 953036 w 2736710"/>
              <a:gd name="connsiteY74" fmla="*/ 1133341 h 2369713"/>
              <a:gd name="connsiteX75" fmla="*/ 875763 w 2736710"/>
              <a:gd name="connsiteY75" fmla="*/ 1043189 h 2369713"/>
              <a:gd name="connsiteX76" fmla="*/ 708338 w 2736710"/>
              <a:gd name="connsiteY76" fmla="*/ 953037 h 2369713"/>
              <a:gd name="connsiteX77" fmla="*/ 502276 w 2736710"/>
              <a:gd name="connsiteY77" fmla="*/ 927279 h 2369713"/>
              <a:gd name="connsiteX78" fmla="*/ 425003 w 2736710"/>
              <a:gd name="connsiteY78" fmla="*/ 875764 h 2369713"/>
              <a:gd name="connsiteX79" fmla="*/ 386366 w 2736710"/>
              <a:gd name="connsiteY79" fmla="*/ 862885 h 2369713"/>
              <a:gd name="connsiteX80" fmla="*/ 309093 w 2736710"/>
              <a:gd name="connsiteY80" fmla="*/ 798491 h 2369713"/>
              <a:gd name="connsiteX81" fmla="*/ 270456 w 2736710"/>
              <a:gd name="connsiteY81" fmla="*/ 785612 h 2369713"/>
              <a:gd name="connsiteX82" fmla="*/ 193183 w 2736710"/>
              <a:gd name="connsiteY82" fmla="*/ 734096 h 2369713"/>
              <a:gd name="connsiteX83" fmla="*/ 77273 w 2736710"/>
              <a:gd name="connsiteY83" fmla="*/ 643944 h 2369713"/>
              <a:gd name="connsiteX84" fmla="*/ 77273 w 2736710"/>
              <a:gd name="connsiteY84" fmla="*/ 656823 h 2369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2736710" h="2369713">
                <a:moveTo>
                  <a:pt x="77273" y="656823"/>
                </a:moveTo>
                <a:lnTo>
                  <a:pt x="77273" y="656823"/>
                </a:lnTo>
                <a:cubicBezTo>
                  <a:pt x="55808" y="622479"/>
                  <a:pt x="32272" y="589346"/>
                  <a:pt x="12879" y="553792"/>
                </a:cubicBezTo>
                <a:cubicBezTo>
                  <a:pt x="6378" y="541874"/>
                  <a:pt x="0" y="528731"/>
                  <a:pt x="0" y="515155"/>
                </a:cubicBezTo>
                <a:cubicBezTo>
                  <a:pt x="0" y="480544"/>
                  <a:pt x="3772" y="445515"/>
                  <a:pt x="12879" y="412124"/>
                </a:cubicBezTo>
                <a:cubicBezTo>
                  <a:pt x="20657" y="383605"/>
                  <a:pt x="60737" y="354694"/>
                  <a:pt x="77273" y="334851"/>
                </a:cubicBezTo>
                <a:cubicBezTo>
                  <a:pt x="87182" y="322960"/>
                  <a:pt x="94445" y="309094"/>
                  <a:pt x="103031" y="296215"/>
                </a:cubicBezTo>
                <a:cubicBezTo>
                  <a:pt x="117479" y="252872"/>
                  <a:pt x="116206" y="250619"/>
                  <a:pt x="141667" y="206062"/>
                </a:cubicBezTo>
                <a:cubicBezTo>
                  <a:pt x="149346" y="192623"/>
                  <a:pt x="159746" y="180865"/>
                  <a:pt x="167425" y="167426"/>
                </a:cubicBezTo>
                <a:cubicBezTo>
                  <a:pt x="176950" y="150757"/>
                  <a:pt x="185620" y="133557"/>
                  <a:pt x="193183" y="115910"/>
                </a:cubicBezTo>
                <a:cubicBezTo>
                  <a:pt x="198531" y="103432"/>
                  <a:pt x="196463" y="86873"/>
                  <a:pt x="206062" y="77274"/>
                </a:cubicBezTo>
                <a:cubicBezTo>
                  <a:pt x="215661" y="67675"/>
                  <a:pt x="232831" y="70988"/>
                  <a:pt x="244698" y="64395"/>
                </a:cubicBezTo>
                <a:cubicBezTo>
                  <a:pt x="370153" y="-5303"/>
                  <a:pt x="272812" y="25169"/>
                  <a:pt x="373487" y="0"/>
                </a:cubicBezTo>
                <a:cubicBezTo>
                  <a:pt x="450760" y="4293"/>
                  <a:pt x="529281" y="-1602"/>
                  <a:pt x="605307" y="12879"/>
                </a:cubicBezTo>
                <a:cubicBezTo>
                  <a:pt x="700011" y="30918"/>
                  <a:pt x="595492" y="63168"/>
                  <a:pt x="669701" y="90153"/>
                </a:cubicBezTo>
                <a:cubicBezTo>
                  <a:pt x="706235" y="103438"/>
                  <a:pt x="746974" y="98738"/>
                  <a:pt x="785611" y="103031"/>
                </a:cubicBezTo>
                <a:cubicBezTo>
                  <a:pt x="794197" y="115910"/>
                  <a:pt x="800424" y="130723"/>
                  <a:pt x="811369" y="141668"/>
                </a:cubicBezTo>
                <a:cubicBezTo>
                  <a:pt x="897230" y="227531"/>
                  <a:pt x="807072" y="103029"/>
                  <a:pt x="875763" y="206062"/>
                </a:cubicBezTo>
                <a:cubicBezTo>
                  <a:pt x="880056" y="218941"/>
                  <a:pt x="887086" y="231213"/>
                  <a:pt x="888642" y="244699"/>
                </a:cubicBezTo>
                <a:cubicBezTo>
                  <a:pt x="900003" y="343156"/>
                  <a:pt x="914400" y="540913"/>
                  <a:pt x="914400" y="540913"/>
                </a:cubicBezTo>
                <a:cubicBezTo>
                  <a:pt x="927279" y="536620"/>
                  <a:pt x="940432" y="522992"/>
                  <a:pt x="953036" y="528034"/>
                </a:cubicBezTo>
                <a:cubicBezTo>
                  <a:pt x="967408" y="533783"/>
                  <a:pt x="971872" y="552827"/>
                  <a:pt x="978794" y="566671"/>
                </a:cubicBezTo>
                <a:cubicBezTo>
                  <a:pt x="984865" y="578813"/>
                  <a:pt x="987944" y="592254"/>
                  <a:pt x="991673" y="605307"/>
                </a:cubicBezTo>
                <a:cubicBezTo>
                  <a:pt x="996536" y="622326"/>
                  <a:pt x="996636" y="640991"/>
                  <a:pt x="1004552" y="656823"/>
                </a:cubicBezTo>
                <a:cubicBezTo>
                  <a:pt x="1014151" y="676021"/>
                  <a:pt x="1030309" y="691166"/>
                  <a:pt x="1043188" y="708338"/>
                </a:cubicBezTo>
                <a:cubicBezTo>
                  <a:pt x="1067560" y="781455"/>
                  <a:pt x="1059117" y="783276"/>
                  <a:pt x="1107583" y="837127"/>
                </a:cubicBezTo>
                <a:cubicBezTo>
                  <a:pt x="1131951" y="864203"/>
                  <a:pt x="1148555" y="911375"/>
                  <a:pt x="1184856" y="914400"/>
                </a:cubicBezTo>
                <a:cubicBezTo>
                  <a:pt x="1369654" y="929800"/>
                  <a:pt x="1288228" y="919968"/>
                  <a:pt x="1429555" y="940158"/>
                </a:cubicBezTo>
                <a:cubicBezTo>
                  <a:pt x="1530138" y="973687"/>
                  <a:pt x="1395420" y="932057"/>
                  <a:pt x="1609859" y="965916"/>
                </a:cubicBezTo>
                <a:cubicBezTo>
                  <a:pt x="1644826" y="971437"/>
                  <a:pt x="1678177" y="984731"/>
                  <a:pt x="1712890" y="991674"/>
                </a:cubicBezTo>
                <a:cubicBezTo>
                  <a:pt x="1734355" y="995967"/>
                  <a:pt x="1756048" y="999244"/>
                  <a:pt x="1777284" y="1004553"/>
                </a:cubicBezTo>
                <a:cubicBezTo>
                  <a:pt x="1829144" y="1017518"/>
                  <a:pt x="1814773" y="1025790"/>
                  <a:pt x="1880315" y="1030310"/>
                </a:cubicBezTo>
                <a:cubicBezTo>
                  <a:pt x="1983191" y="1037405"/>
                  <a:pt x="2086377" y="1038896"/>
                  <a:pt x="2189408" y="1043189"/>
                </a:cubicBezTo>
                <a:cubicBezTo>
                  <a:pt x="2214949" y="1051703"/>
                  <a:pt x="2304196" y="1079772"/>
                  <a:pt x="2331076" y="1094705"/>
                </a:cubicBezTo>
                <a:cubicBezTo>
                  <a:pt x="2349839" y="1105129"/>
                  <a:pt x="2363828" y="1122917"/>
                  <a:pt x="2382591" y="1133341"/>
                </a:cubicBezTo>
                <a:cubicBezTo>
                  <a:pt x="2402800" y="1144568"/>
                  <a:pt x="2426308" y="1148760"/>
                  <a:pt x="2446986" y="1159099"/>
                </a:cubicBezTo>
                <a:cubicBezTo>
                  <a:pt x="2469375" y="1170294"/>
                  <a:pt x="2489915" y="1184857"/>
                  <a:pt x="2511380" y="1197736"/>
                </a:cubicBezTo>
                <a:cubicBezTo>
                  <a:pt x="2519966" y="1210615"/>
                  <a:pt x="2526193" y="1225427"/>
                  <a:pt x="2537138" y="1236372"/>
                </a:cubicBezTo>
                <a:cubicBezTo>
                  <a:pt x="2556575" y="1255809"/>
                  <a:pt x="2584656" y="1266190"/>
                  <a:pt x="2601532" y="1287888"/>
                </a:cubicBezTo>
                <a:cubicBezTo>
                  <a:pt x="2618511" y="1309719"/>
                  <a:pt x="2628095" y="1362746"/>
                  <a:pt x="2640169" y="1390919"/>
                </a:cubicBezTo>
                <a:cubicBezTo>
                  <a:pt x="2658341" y="1433320"/>
                  <a:pt x="2669512" y="1439252"/>
                  <a:pt x="2678805" y="1481071"/>
                </a:cubicBezTo>
                <a:cubicBezTo>
                  <a:pt x="2707994" y="1612421"/>
                  <a:pt x="2670911" y="1506412"/>
                  <a:pt x="2717442" y="1622738"/>
                </a:cubicBezTo>
                <a:cubicBezTo>
                  <a:pt x="2734612" y="1725757"/>
                  <a:pt x="2750460" y="1785009"/>
                  <a:pt x="2717442" y="1906074"/>
                </a:cubicBezTo>
                <a:cubicBezTo>
                  <a:pt x="2708620" y="1938422"/>
                  <a:pt x="2674513" y="1957589"/>
                  <a:pt x="2653048" y="1983347"/>
                </a:cubicBezTo>
                <a:cubicBezTo>
                  <a:pt x="2625809" y="2092301"/>
                  <a:pt x="2662916" y="1981423"/>
                  <a:pt x="2601532" y="2073499"/>
                </a:cubicBezTo>
                <a:cubicBezTo>
                  <a:pt x="2562282" y="2132374"/>
                  <a:pt x="2623610" y="2100483"/>
                  <a:pt x="2550017" y="2125015"/>
                </a:cubicBezTo>
                <a:cubicBezTo>
                  <a:pt x="2490880" y="2213718"/>
                  <a:pt x="2566439" y="2105855"/>
                  <a:pt x="2472743" y="2215167"/>
                </a:cubicBezTo>
                <a:cubicBezTo>
                  <a:pt x="2441065" y="2252125"/>
                  <a:pt x="2453009" y="2262666"/>
                  <a:pt x="2408349" y="2292440"/>
                </a:cubicBezTo>
                <a:cubicBezTo>
                  <a:pt x="2397053" y="2299970"/>
                  <a:pt x="2382591" y="2301026"/>
                  <a:pt x="2369712" y="2305319"/>
                </a:cubicBezTo>
                <a:cubicBezTo>
                  <a:pt x="2361126" y="2318198"/>
                  <a:pt x="2356041" y="2334286"/>
                  <a:pt x="2343955" y="2343955"/>
                </a:cubicBezTo>
                <a:cubicBezTo>
                  <a:pt x="2335557" y="2350673"/>
                  <a:pt x="2257169" y="2368872"/>
                  <a:pt x="2253803" y="2369713"/>
                </a:cubicBezTo>
                <a:cubicBezTo>
                  <a:pt x="2167944" y="2365420"/>
                  <a:pt x="2081918" y="2363689"/>
                  <a:pt x="1996225" y="2356834"/>
                </a:cubicBezTo>
                <a:cubicBezTo>
                  <a:pt x="1974405" y="2355088"/>
                  <a:pt x="1952949" y="2349714"/>
                  <a:pt x="1931831" y="2343955"/>
                </a:cubicBezTo>
                <a:cubicBezTo>
                  <a:pt x="1905636" y="2336811"/>
                  <a:pt x="1854557" y="2318198"/>
                  <a:pt x="1854557" y="2318198"/>
                </a:cubicBezTo>
                <a:cubicBezTo>
                  <a:pt x="1798642" y="2206364"/>
                  <a:pt x="1863259" y="2322025"/>
                  <a:pt x="1790163" y="2228045"/>
                </a:cubicBezTo>
                <a:cubicBezTo>
                  <a:pt x="1771157" y="2203609"/>
                  <a:pt x="1768016" y="2160561"/>
                  <a:pt x="1738648" y="2150772"/>
                </a:cubicBezTo>
                <a:cubicBezTo>
                  <a:pt x="1650329" y="2121332"/>
                  <a:pt x="1759947" y="2156097"/>
                  <a:pt x="1635617" y="2125015"/>
                </a:cubicBezTo>
                <a:cubicBezTo>
                  <a:pt x="1622447" y="2121723"/>
                  <a:pt x="1610033" y="2115866"/>
                  <a:pt x="1596980" y="2112136"/>
                </a:cubicBezTo>
                <a:cubicBezTo>
                  <a:pt x="1579961" y="2107273"/>
                  <a:pt x="1562636" y="2103550"/>
                  <a:pt x="1545464" y="2099257"/>
                </a:cubicBezTo>
                <a:cubicBezTo>
                  <a:pt x="1500519" y="2069293"/>
                  <a:pt x="1462145" y="2051007"/>
                  <a:pt x="1429555" y="2009105"/>
                </a:cubicBezTo>
                <a:cubicBezTo>
                  <a:pt x="1410549" y="1984669"/>
                  <a:pt x="1387829" y="1961200"/>
                  <a:pt x="1378039" y="1931831"/>
                </a:cubicBezTo>
                <a:cubicBezTo>
                  <a:pt x="1373746" y="1918952"/>
                  <a:pt x="1368889" y="1906248"/>
                  <a:pt x="1365160" y="1893195"/>
                </a:cubicBezTo>
                <a:cubicBezTo>
                  <a:pt x="1360297" y="1876176"/>
                  <a:pt x="1359253" y="1857948"/>
                  <a:pt x="1352281" y="1841679"/>
                </a:cubicBezTo>
                <a:cubicBezTo>
                  <a:pt x="1346184" y="1827452"/>
                  <a:pt x="1335110" y="1815922"/>
                  <a:pt x="1326524" y="1803043"/>
                </a:cubicBezTo>
                <a:cubicBezTo>
                  <a:pt x="1322231" y="1777285"/>
                  <a:pt x="1323343" y="1750015"/>
                  <a:pt x="1313645" y="1725769"/>
                </a:cubicBezTo>
                <a:cubicBezTo>
                  <a:pt x="1305673" y="1705840"/>
                  <a:pt x="1287484" y="1691721"/>
                  <a:pt x="1275008" y="1674254"/>
                </a:cubicBezTo>
                <a:cubicBezTo>
                  <a:pt x="1266011" y="1661659"/>
                  <a:pt x="1257836" y="1648496"/>
                  <a:pt x="1249250" y="1635617"/>
                </a:cubicBezTo>
                <a:cubicBezTo>
                  <a:pt x="1240006" y="1598639"/>
                  <a:pt x="1226294" y="1538189"/>
                  <a:pt x="1210614" y="1506829"/>
                </a:cubicBezTo>
                <a:cubicBezTo>
                  <a:pt x="1188225" y="1462050"/>
                  <a:pt x="1161112" y="1419696"/>
                  <a:pt x="1133341" y="1378040"/>
                </a:cubicBezTo>
                <a:cubicBezTo>
                  <a:pt x="1124755" y="1365161"/>
                  <a:pt x="1114505" y="1353247"/>
                  <a:pt x="1107583" y="1339403"/>
                </a:cubicBezTo>
                <a:cubicBezTo>
                  <a:pt x="1101512" y="1327261"/>
                  <a:pt x="1102234" y="1312062"/>
                  <a:pt x="1094704" y="1300767"/>
                </a:cubicBezTo>
                <a:cubicBezTo>
                  <a:pt x="1084601" y="1285612"/>
                  <a:pt x="1067727" y="1276122"/>
                  <a:pt x="1056067" y="1262130"/>
                </a:cubicBezTo>
                <a:cubicBezTo>
                  <a:pt x="1046158" y="1250239"/>
                  <a:pt x="1039307" y="1236088"/>
                  <a:pt x="1030310" y="1223493"/>
                </a:cubicBezTo>
                <a:cubicBezTo>
                  <a:pt x="1017834" y="1206026"/>
                  <a:pt x="1005642" y="1188275"/>
                  <a:pt x="991673" y="1171978"/>
                </a:cubicBezTo>
                <a:cubicBezTo>
                  <a:pt x="979820" y="1158149"/>
                  <a:pt x="964889" y="1147170"/>
                  <a:pt x="953036" y="1133341"/>
                </a:cubicBezTo>
                <a:cubicBezTo>
                  <a:pt x="853906" y="1017690"/>
                  <a:pt x="971636" y="1139062"/>
                  <a:pt x="875763" y="1043189"/>
                </a:cubicBezTo>
                <a:cubicBezTo>
                  <a:pt x="834335" y="918906"/>
                  <a:pt x="878224" y="971913"/>
                  <a:pt x="708338" y="953037"/>
                </a:cubicBezTo>
                <a:cubicBezTo>
                  <a:pt x="639540" y="945393"/>
                  <a:pt x="502276" y="927279"/>
                  <a:pt x="502276" y="927279"/>
                </a:cubicBezTo>
                <a:cubicBezTo>
                  <a:pt x="476518" y="910107"/>
                  <a:pt x="454371" y="885553"/>
                  <a:pt x="425003" y="875764"/>
                </a:cubicBezTo>
                <a:cubicBezTo>
                  <a:pt x="412124" y="871471"/>
                  <a:pt x="398508" y="868956"/>
                  <a:pt x="386366" y="862885"/>
                </a:cubicBezTo>
                <a:cubicBezTo>
                  <a:pt x="302090" y="820747"/>
                  <a:pt x="394544" y="855458"/>
                  <a:pt x="309093" y="798491"/>
                </a:cubicBezTo>
                <a:cubicBezTo>
                  <a:pt x="297797" y="790961"/>
                  <a:pt x="282323" y="792205"/>
                  <a:pt x="270456" y="785612"/>
                </a:cubicBezTo>
                <a:cubicBezTo>
                  <a:pt x="243395" y="770578"/>
                  <a:pt x="193183" y="734096"/>
                  <a:pt x="193183" y="734096"/>
                </a:cubicBezTo>
                <a:cubicBezTo>
                  <a:pt x="135167" y="647073"/>
                  <a:pt x="168033" y="656910"/>
                  <a:pt x="77273" y="643944"/>
                </a:cubicBezTo>
                <a:cubicBezTo>
                  <a:pt x="68773" y="642730"/>
                  <a:pt x="77273" y="654677"/>
                  <a:pt x="77273" y="656823"/>
                </a:cubicBezTo>
                <a:close/>
              </a:path>
            </a:pathLst>
          </a:custGeom>
          <a:solidFill>
            <a:srgbClr val="31B6F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860032" y="3831431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FF0000"/>
                </a:solidFill>
                <a:sym typeface="Wingdings" pitchFamily="2" charset="2"/>
              </a:rPr>
              <a:t> </a:t>
            </a:r>
            <a:r>
              <a:rPr kumimoji="1" lang="ja-JP" altLang="en-US" sz="2400" b="1" dirty="0" smtClean="0">
                <a:solidFill>
                  <a:srgbClr val="FF0000"/>
                </a:solidFill>
                <a:sym typeface="Wingdings" pitchFamily="2" charset="2"/>
              </a:rPr>
              <a:t>注目！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90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最小化のアルゴリズム</a:t>
            </a:r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467544" y="3683089"/>
            <a:ext cx="648072" cy="64807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u="sng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endParaRPr kumimoji="1" lang="ja-JP" altLang="en-US" u="sng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2318563" y="2504939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曲線コネクタ 6"/>
          <p:cNvCxnSpPr>
            <a:stCxn id="5" idx="0"/>
            <a:endCxn id="6" idx="1"/>
          </p:cNvCxnSpPr>
          <p:nvPr/>
        </p:nvCxnSpPr>
        <p:spPr>
          <a:xfrm rot="5400000" flipH="1" flipV="1">
            <a:off x="1060904" y="2330523"/>
            <a:ext cx="1083242" cy="1621891"/>
          </a:xfrm>
          <a:prstGeom prst="curvedConnector3">
            <a:avLst>
              <a:gd name="adj1" fmla="val 132243"/>
            </a:avLst>
          </a:prstGeom>
          <a:ln w="571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683164" y="2191946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>
                <a:solidFill>
                  <a:srgbClr val="FF0000"/>
                </a:solidFill>
              </a:rPr>
              <a:t>a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cxnSp>
        <p:nvCxnSpPr>
          <p:cNvPr id="11" name="曲線コネクタ 10"/>
          <p:cNvCxnSpPr>
            <a:stCxn id="6" idx="0"/>
            <a:endCxn id="14" idx="0"/>
          </p:cNvCxnSpPr>
          <p:nvPr/>
        </p:nvCxnSpPr>
        <p:spPr>
          <a:xfrm rot="16200000" flipH="1">
            <a:off x="2770433" y="2377105"/>
            <a:ext cx="1277284" cy="1532953"/>
          </a:xfrm>
          <a:prstGeom prst="curvedConnector3">
            <a:avLst>
              <a:gd name="adj1" fmla="val -17897"/>
            </a:avLst>
          </a:prstGeom>
          <a:ln w="571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円/楕円 13"/>
          <p:cNvSpPr/>
          <p:nvPr/>
        </p:nvSpPr>
        <p:spPr>
          <a:xfrm>
            <a:off x="3851516" y="3782223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6" name="曲線コネクタ 15"/>
          <p:cNvCxnSpPr>
            <a:stCxn id="14" idx="1"/>
            <a:endCxn id="6" idx="6"/>
          </p:cNvCxnSpPr>
          <p:nvPr/>
        </p:nvCxnSpPr>
        <p:spPr>
          <a:xfrm rot="16200000" flipV="1">
            <a:off x="2932452" y="2863158"/>
            <a:ext cx="1048156" cy="979789"/>
          </a:xfrm>
          <a:prstGeom prst="curvedConnector2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曲線コネクタ 16"/>
          <p:cNvCxnSpPr>
            <a:stCxn id="5" idx="6"/>
            <a:endCxn id="14" idx="2"/>
          </p:cNvCxnSpPr>
          <p:nvPr/>
        </p:nvCxnSpPr>
        <p:spPr>
          <a:xfrm>
            <a:off x="1115616" y="4007125"/>
            <a:ext cx="2735900" cy="99134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曲線コネクタ 18"/>
          <p:cNvCxnSpPr>
            <a:stCxn id="6" idx="2"/>
            <a:endCxn id="5" idx="7"/>
          </p:cNvCxnSpPr>
          <p:nvPr/>
        </p:nvCxnSpPr>
        <p:spPr>
          <a:xfrm rot="10800000" flipV="1">
            <a:off x="1020709" y="2828975"/>
            <a:ext cx="1297855" cy="949022"/>
          </a:xfrm>
          <a:prstGeom prst="curvedConnector2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1475656" y="3934797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995532" y="2474351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>
                <a:solidFill>
                  <a:srgbClr val="FF0000"/>
                </a:solidFill>
              </a:rPr>
              <a:t>a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cxnSp>
        <p:nvCxnSpPr>
          <p:cNvPr id="32" name="曲線コネクタ 31"/>
          <p:cNvCxnSpPr>
            <a:stCxn id="14" idx="4"/>
            <a:endCxn id="51" idx="6"/>
          </p:cNvCxnSpPr>
          <p:nvPr/>
        </p:nvCxnSpPr>
        <p:spPr>
          <a:xfrm rot="5400000">
            <a:off x="2631698" y="4394061"/>
            <a:ext cx="1507621" cy="1580088"/>
          </a:xfrm>
          <a:prstGeom prst="curvedConnector2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3563888" y="4582869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203848" y="2420888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259632" y="3070701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51" name="円/楕円 50"/>
          <p:cNvSpPr/>
          <p:nvPr/>
        </p:nvSpPr>
        <p:spPr>
          <a:xfrm>
            <a:off x="1947392" y="5613880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2" name="曲線コネクタ 51"/>
          <p:cNvCxnSpPr>
            <a:stCxn id="51" idx="0"/>
            <a:endCxn id="6" idx="4"/>
          </p:cNvCxnSpPr>
          <p:nvPr/>
        </p:nvCxnSpPr>
        <p:spPr>
          <a:xfrm rot="5400000" flipH="1" flipV="1">
            <a:off x="1226579" y="4197861"/>
            <a:ext cx="2460869" cy="371171"/>
          </a:xfrm>
          <a:prstGeom prst="curvedConnector3">
            <a:avLst>
              <a:gd name="adj1" fmla="val 50000"/>
            </a:avLst>
          </a:prstGeom>
          <a:ln w="571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2225390" y="5070256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>
                <a:solidFill>
                  <a:srgbClr val="FF0000"/>
                </a:solidFill>
              </a:rPr>
              <a:t>a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cxnSp>
        <p:nvCxnSpPr>
          <p:cNvPr id="56" name="曲線コネクタ 55"/>
          <p:cNvCxnSpPr>
            <a:stCxn id="51" idx="5"/>
            <a:endCxn id="14" idx="5"/>
          </p:cNvCxnSpPr>
          <p:nvPr/>
        </p:nvCxnSpPr>
        <p:spPr>
          <a:xfrm rot="5400000" flipH="1" flipV="1">
            <a:off x="2536789" y="4299154"/>
            <a:ext cx="1831657" cy="1904124"/>
          </a:xfrm>
          <a:prstGeom prst="curvedConnector3">
            <a:avLst>
              <a:gd name="adj1" fmla="val -17662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テキスト ボックス 58"/>
          <p:cNvSpPr txBox="1"/>
          <p:nvPr/>
        </p:nvSpPr>
        <p:spPr>
          <a:xfrm>
            <a:off x="3796284" y="6167045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2" name="フリーフォーム 1"/>
          <p:cNvSpPr/>
          <p:nvPr/>
        </p:nvSpPr>
        <p:spPr>
          <a:xfrm>
            <a:off x="2163651" y="2395470"/>
            <a:ext cx="2736710" cy="2369713"/>
          </a:xfrm>
          <a:custGeom>
            <a:avLst/>
            <a:gdLst>
              <a:gd name="connsiteX0" fmla="*/ 77273 w 2736710"/>
              <a:gd name="connsiteY0" fmla="*/ 656823 h 2369713"/>
              <a:gd name="connsiteX1" fmla="*/ 77273 w 2736710"/>
              <a:gd name="connsiteY1" fmla="*/ 656823 h 2369713"/>
              <a:gd name="connsiteX2" fmla="*/ 12879 w 2736710"/>
              <a:gd name="connsiteY2" fmla="*/ 553792 h 2369713"/>
              <a:gd name="connsiteX3" fmla="*/ 0 w 2736710"/>
              <a:gd name="connsiteY3" fmla="*/ 515155 h 2369713"/>
              <a:gd name="connsiteX4" fmla="*/ 12879 w 2736710"/>
              <a:gd name="connsiteY4" fmla="*/ 412124 h 2369713"/>
              <a:gd name="connsiteX5" fmla="*/ 77273 w 2736710"/>
              <a:gd name="connsiteY5" fmla="*/ 334851 h 2369713"/>
              <a:gd name="connsiteX6" fmla="*/ 103031 w 2736710"/>
              <a:gd name="connsiteY6" fmla="*/ 296215 h 2369713"/>
              <a:gd name="connsiteX7" fmla="*/ 141667 w 2736710"/>
              <a:gd name="connsiteY7" fmla="*/ 206062 h 2369713"/>
              <a:gd name="connsiteX8" fmla="*/ 167425 w 2736710"/>
              <a:gd name="connsiteY8" fmla="*/ 167426 h 2369713"/>
              <a:gd name="connsiteX9" fmla="*/ 193183 w 2736710"/>
              <a:gd name="connsiteY9" fmla="*/ 115910 h 2369713"/>
              <a:gd name="connsiteX10" fmla="*/ 206062 w 2736710"/>
              <a:gd name="connsiteY10" fmla="*/ 77274 h 2369713"/>
              <a:gd name="connsiteX11" fmla="*/ 244698 w 2736710"/>
              <a:gd name="connsiteY11" fmla="*/ 64395 h 2369713"/>
              <a:gd name="connsiteX12" fmla="*/ 373487 w 2736710"/>
              <a:gd name="connsiteY12" fmla="*/ 0 h 2369713"/>
              <a:gd name="connsiteX13" fmla="*/ 605307 w 2736710"/>
              <a:gd name="connsiteY13" fmla="*/ 12879 h 2369713"/>
              <a:gd name="connsiteX14" fmla="*/ 669701 w 2736710"/>
              <a:gd name="connsiteY14" fmla="*/ 90153 h 2369713"/>
              <a:gd name="connsiteX15" fmla="*/ 785611 w 2736710"/>
              <a:gd name="connsiteY15" fmla="*/ 103031 h 2369713"/>
              <a:gd name="connsiteX16" fmla="*/ 811369 w 2736710"/>
              <a:gd name="connsiteY16" fmla="*/ 141668 h 2369713"/>
              <a:gd name="connsiteX17" fmla="*/ 875763 w 2736710"/>
              <a:gd name="connsiteY17" fmla="*/ 206062 h 2369713"/>
              <a:gd name="connsiteX18" fmla="*/ 888642 w 2736710"/>
              <a:gd name="connsiteY18" fmla="*/ 244699 h 2369713"/>
              <a:gd name="connsiteX19" fmla="*/ 914400 w 2736710"/>
              <a:gd name="connsiteY19" fmla="*/ 540913 h 2369713"/>
              <a:gd name="connsiteX20" fmla="*/ 953036 w 2736710"/>
              <a:gd name="connsiteY20" fmla="*/ 528034 h 2369713"/>
              <a:gd name="connsiteX21" fmla="*/ 978794 w 2736710"/>
              <a:gd name="connsiteY21" fmla="*/ 566671 h 2369713"/>
              <a:gd name="connsiteX22" fmla="*/ 991673 w 2736710"/>
              <a:gd name="connsiteY22" fmla="*/ 605307 h 2369713"/>
              <a:gd name="connsiteX23" fmla="*/ 1004552 w 2736710"/>
              <a:gd name="connsiteY23" fmla="*/ 656823 h 2369713"/>
              <a:gd name="connsiteX24" fmla="*/ 1043188 w 2736710"/>
              <a:gd name="connsiteY24" fmla="*/ 708338 h 2369713"/>
              <a:gd name="connsiteX25" fmla="*/ 1107583 w 2736710"/>
              <a:gd name="connsiteY25" fmla="*/ 837127 h 2369713"/>
              <a:gd name="connsiteX26" fmla="*/ 1184856 w 2736710"/>
              <a:gd name="connsiteY26" fmla="*/ 914400 h 2369713"/>
              <a:gd name="connsiteX27" fmla="*/ 1429555 w 2736710"/>
              <a:gd name="connsiteY27" fmla="*/ 940158 h 2369713"/>
              <a:gd name="connsiteX28" fmla="*/ 1609859 w 2736710"/>
              <a:gd name="connsiteY28" fmla="*/ 965916 h 2369713"/>
              <a:gd name="connsiteX29" fmla="*/ 1712890 w 2736710"/>
              <a:gd name="connsiteY29" fmla="*/ 991674 h 2369713"/>
              <a:gd name="connsiteX30" fmla="*/ 1777284 w 2736710"/>
              <a:gd name="connsiteY30" fmla="*/ 1004553 h 2369713"/>
              <a:gd name="connsiteX31" fmla="*/ 1880315 w 2736710"/>
              <a:gd name="connsiteY31" fmla="*/ 1030310 h 2369713"/>
              <a:gd name="connsiteX32" fmla="*/ 2189408 w 2736710"/>
              <a:gd name="connsiteY32" fmla="*/ 1043189 h 2369713"/>
              <a:gd name="connsiteX33" fmla="*/ 2331076 w 2736710"/>
              <a:gd name="connsiteY33" fmla="*/ 1094705 h 2369713"/>
              <a:gd name="connsiteX34" fmla="*/ 2382591 w 2736710"/>
              <a:gd name="connsiteY34" fmla="*/ 1133341 h 2369713"/>
              <a:gd name="connsiteX35" fmla="*/ 2446986 w 2736710"/>
              <a:gd name="connsiteY35" fmla="*/ 1159099 h 2369713"/>
              <a:gd name="connsiteX36" fmla="*/ 2511380 w 2736710"/>
              <a:gd name="connsiteY36" fmla="*/ 1197736 h 2369713"/>
              <a:gd name="connsiteX37" fmla="*/ 2537138 w 2736710"/>
              <a:gd name="connsiteY37" fmla="*/ 1236372 h 2369713"/>
              <a:gd name="connsiteX38" fmla="*/ 2601532 w 2736710"/>
              <a:gd name="connsiteY38" fmla="*/ 1287888 h 2369713"/>
              <a:gd name="connsiteX39" fmla="*/ 2640169 w 2736710"/>
              <a:gd name="connsiteY39" fmla="*/ 1390919 h 2369713"/>
              <a:gd name="connsiteX40" fmla="*/ 2678805 w 2736710"/>
              <a:gd name="connsiteY40" fmla="*/ 1481071 h 2369713"/>
              <a:gd name="connsiteX41" fmla="*/ 2717442 w 2736710"/>
              <a:gd name="connsiteY41" fmla="*/ 1622738 h 2369713"/>
              <a:gd name="connsiteX42" fmla="*/ 2717442 w 2736710"/>
              <a:gd name="connsiteY42" fmla="*/ 1906074 h 2369713"/>
              <a:gd name="connsiteX43" fmla="*/ 2653048 w 2736710"/>
              <a:gd name="connsiteY43" fmla="*/ 1983347 h 2369713"/>
              <a:gd name="connsiteX44" fmla="*/ 2601532 w 2736710"/>
              <a:gd name="connsiteY44" fmla="*/ 2073499 h 2369713"/>
              <a:gd name="connsiteX45" fmla="*/ 2550017 w 2736710"/>
              <a:gd name="connsiteY45" fmla="*/ 2125015 h 2369713"/>
              <a:gd name="connsiteX46" fmla="*/ 2472743 w 2736710"/>
              <a:gd name="connsiteY46" fmla="*/ 2215167 h 2369713"/>
              <a:gd name="connsiteX47" fmla="*/ 2408349 w 2736710"/>
              <a:gd name="connsiteY47" fmla="*/ 2292440 h 2369713"/>
              <a:gd name="connsiteX48" fmla="*/ 2369712 w 2736710"/>
              <a:gd name="connsiteY48" fmla="*/ 2305319 h 2369713"/>
              <a:gd name="connsiteX49" fmla="*/ 2343955 w 2736710"/>
              <a:gd name="connsiteY49" fmla="*/ 2343955 h 2369713"/>
              <a:gd name="connsiteX50" fmla="*/ 2253803 w 2736710"/>
              <a:gd name="connsiteY50" fmla="*/ 2369713 h 2369713"/>
              <a:gd name="connsiteX51" fmla="*/ 1996225 w 2736710"/>
              <a:gd name="connsiteY51" fmla="*/ 2356834 h 2369713"/>
              <a:gd name="connsiteX52" fmla="*/ 1931831 w 2736710"/>
              <a:gd name="connsiteY52" fmla="*/ 2343955 h 2369713"/>
              <a:gd name="connsiteX53" fmla="*/ 1854557 w 2736710"/>
              <a:gd name="connsiteY53" fmla="*/ 2318198 h 2369713"/>
              <a:gd name="connsiteX54" fmla="*/ 1790163 w 2736710"/>
              <a:gd name="connsiteY54" fmla="*/ 2228045 h 2369713"/>
              <a:gd name="connsiteX55" fmla="*/ 1738648 w 2736710"/>
              <a:gd name="connsiteY55" fmla="*/ 2150772 h 2369713"/>
              <a:gd name="connsiteX56" fmla="*/ 1635617 w 2736710"/>
              <a:gd name="connsiteY56" fmla="*/ 2125015 h 2369713"/>
              <a:gd name="connsiteX57" fmla="*/ 1596980 w 2736710"/>
              <a:gd name="connsiteY57" fmla="*/ 2112136 h 2369713"/>
              <a:gd name="connsiteX58" fmla="*/ 1545464 w 2736710"/>
              <a:gd name="connsiteY58" fmla="*/ 2099257 h 2369713"/>
              <a:gd name="connsiteX59" fmla="*/ 1429555 w 2736710"/>
              <a:gd name="connsiteY59" fmla="*/ 2009105 h 2369713"/>
              <a:gd name="connsiteX60" fmla="*/ 1378039 w 2736710"/>
              <a:gd name="connsiteY60" fmla="*/ 1931831 h 2369713"/>
              <a:gd name="connsiteX61" fmla="*/ 1365160 w 2736710"/>
              <a:gd name="connsiteY61" fmla="*/ 1893195 h 2369713"/>
              <a:gd name="connsiteX62" fmla="*/ 1352281 w 2736710"/>
              <a:gd name="connsiteY62" fmla="*/ 1841679 h 2369713"/>
              <a:gd name="connsiteX63" fmla="*/ 1326524 w 2736710"/>
              <a:gd name="connsiteY63" fmla="*/ 1803043 h 2369713"/>
              <a:gd name="connsiteX64" fmla="*/ 1313645 w 2736710"/>
              <a:gd name="connsiteY64" fmla="*/ 1725769 h 2369713"/>
              <a:gd name="connsiteX65" fmla="*/ 1275008 w 2736710"/>
              <a:gd name="connsiteY65" fmla="*/ 1674254 h 2369713"/>
              <a:gd name="connsiteX66" fmla="*/ 1249250 w 2736710"/>
              <a:gd name="connsiteY66" fmla="*/ 1635617 h 2369713"/>
              <a:gd name="connsiteX67" fmla="*/ 1210614 w 2736710"/>
              <a:gd name="connsiteY67" fmla="*/ 1506829 h 2369713"/>
              <a:gd name="connsiteX68" fmla="*/ 1133341 w 2736710"/>
              <a:gd name="connsiteY68" fmla="*/ 1378040 h 2369713"/>
              <a:gd name="connsiteX69" fmla="*/ 1107583 w 2736710"/>
              <a:gd name="connsiteY69" fmla="*/ 1339403 h 2369713"/>
              <a:gd name="connsiteX70" fmla="*/ 1094704 w 2736710"/>
              <a:gd name="connsiteY70" fmla="*/ 1300767 h 2369713"/>
              <a:gd name="connsiteX71" fmla="*/ 1056067 w 2736710"/>
              <a:gd name="connsiteY71" fmla="*/ 1262130 h 2369713"/>
              <a:gd name="connsiteX72" fmla="*/ 1030310 w 2736710"/>
              <a:gd name="connsiteY72" fmla="*/ 1223493 h 2369713"/>
              <a:gd name="connsiteX73" fmla="*/ 991673 w 2736710"/>
              <a:gd name="connsiteY73" fmla="*/ 1171978 h 2369713"/>
              <a:gd name="connsiteX74" fmla="*/ 953036 w 2736710"/>
              <a:gd name="connsiteY74" fmla="*/ 1133341 h 2369713"/>
              <a:gd name="connsiteX75" fmla="*/ 875763 w 2736710"/>
              <a:gd name="connsiteY75" fmla="*/ 1043189 h 2369713"/>
              <a:gd name="connsiteX76" fmla="*/ 708338 w 2736710"/>
              <a:gd name="connsiteY76" fmla="*/ 953037 h 2369713"/>
              <a:gd name="connsiteX77" fmla="*/ 502276 w 2736710"/>
              <a:gd name="connsiteY77" fmla="*/ 927279 h 2369713"/>
              <a:gd name="connsiteX78" fmla="*/ 425003 w 2736710"/>
              <a:gd name="connsiteY78" fmla="*/ 875764 h 2369713"/>
              <a:gd name="connsiteX79" fmla="*/ 386366 w 2736710"/>
              <a:gd name="connsiteY79" fmla="*/ 862885 h 2369713"/>
              <a:gd name="connsiteX80" fmla="*/ 309093 w 2736710"/>
              <a:gd name="connsiteY80" fmla="*/ 798491 h 2369713"/>
              <a:gd name="connsiteX81" fmla="*/ 270456 w 2736710"/>
              <a:gd name="connsiteY81" fmla="*/ 785612 h 2369713"/>
              <a:gd name="connsiteX82" fmla="*/ 193183 w 2736710"/>
              <a:gd name="connsiteY82" fmla="*/ 734096 h 2369713"/>
              <a:gd name="connsiteX83" fmla="*/ 77273 w 2736710"/>
              <a:gd name="connsiteY83" fmla="*/ 643944 h 2369713"/>
              <a:gd name="connsiteX84" fmla="*/ 77273 w 2736710"/>
              <a:gd name="connsiteY84" fmla="*/ 656823 h 2369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2736710" h="2369713">
                <a:moveTo>
                  <a:pt x="77273" y="656823"/>
                </a:moveTo>
                <a:lnTo>
                  <a:pt x="77273" y="656823"/>
                </a:lnTo>
                <a:cubicBezTo>
                  <a:pt x="55808" y="622479"/>
                  <a:pt x="32272" y="589346"/>
                  <a:pt x="12879" y="553792"/>
                </a:cubicBezTo>
                <a:cubicBezTo>
                  <a:pt x="6378" y="541874"/>
                  <a:pt x="0" y="528731"/>
                  <a:pt x="0" y="515155"/>
                </a:cubicBezTo>
                <a:cubicBezTo>
                  <a:pt x="0" y="480544"/>
                  <a:pt x="3772" y="445515"/>
                  <a:pt x="12879" y="412124"/>
                </a:cubicBezTo>
                <a:cubicBezTo>
                  <a:pt x="20657" y="383605"/>
                  <a:pt x="60737" y="354694"/>
                  <a:pt x="77273" y="334851"/>
                </a:cubicBezTo>
                <a:cubicBezTo>
                  <a:pt x="87182" y="322960"/>
                  <a:pt x="94445" y="309094"/>
                  <a:pt x="103031" y="296215"/>
                </a:cubicBezTo>
                <a:cubicBezTo>
                  <a:pt x="117479" y="252872"/>
                  <a:pt x="116206" y="250619"/>
                  <a:pt x="141667" y="206062"/>
                </a:cubicBezTo>
                <a:cubicBezTo>
                  <a:pt x="149346" y="192623"/>
                  <a:pt x="159746" y="180865"/>
                  <a:pt x="167425" y="167426"/>
                </a:cubicBezTo>
                <a:cubicBezTo>
                  <a:pt x="176950" y="150757"/>
                  <a:pt x="185620" y="133557"/>
                  <a:pt x="193183" y="115910"/>
                </a:cubicBezTo>
                <a:cubicBezTo>
                  <a:pt x="198531" y="103432"/>
                  <a:pt x="196463" y="86873"/>
                  <a:pt x="206062" y="77274"/>
                </a:cubicBezTo>
                <a:cubicBezTo>
                  <a:pt x="215661" y="67675"/>
                  <a:pt x="232831" y="70988"/>
                  <a:pt x="244698" y="64395"/>
                </a:cubicBezTo>
                <a:cubicBezTo>
                  <a:pt x="370153" y="-5303"/>
                  <a:pt x="272812" y="25169"/>
                  <a:pt x="373487" y="0"/>
                </a:cubicBezTo>
                <a:cubicBezTo>
                  <a:pt x="450760" y="4293"/>
                  <a:pt x="529281" y="-1602"/>
                  <a:pt x="605307" y="12879"/>
                </a:cubicBezTo>
                <a:cubicBezTo>
                  <a:pt x="700011" y="30918"/>
                  <a:pt x="595492" y="63168"/>
                  <a:pt x="669701" y="90153"/>
                </a:cubicBezTo>
                <a:cubicBezTo>
                  <a:pt x="706235" y="103438"/>
                  <a:pt x="746974" y="98738"/>
                  <a:pt x="785611" y="103031"/>
                </a:cubicBezTo>
                <a:cubicBezTo>
                  <a:pt x="794197" y="115910"/>
                  <a:pt x="800424" y="130723"/>
                  <a:pt x="811369" y="141668"/>
                </a:cubicBezTo>
                <a:cubicBezTo>
                  <a:pt x="897230" y="227531"/>
                  <a:pt x="807072" y="103029"/>
                  <a:pt x="875763" y="206062"/>
                </a:cubicBezTo>
                <a:cubicBezTo>
                  <a:pt x="880056" y="218941"/>
                  <a:pt x="887086" y="231213"/>
                  <a:pt x="888642" y="244699"/>
                </a:cubicBezTo>
                <a:cubicBezTo>
                  <a:pt x="900003" y="343156"/>
                  <a:pt x="914400" y="540913"/>
                  <a:pt x="914400" y="540913"/>
                </a:cubicBezTo>
                <a:cubicBezTo>
                  <a:pt x="927279" y="536620"/>
                  <a:pt x="940432" y="522992"/>
                  <a:pt x="953036" y="528034"/>
                </a:cubicBezTo>
                <a:cubicBezTo>
                  <a:pt x="967408" y="533783"/>
                  <a:pt x="971872" y="552827"/>
                  <a:pt x="978794" y="566671"/>
                </a:cubicBezTo>
                <a:cubicBezTo>
                  <a:pt x="984865" y="578813"/>
                  <a:pt x="987944" y="592254"/>
                  <a:pt x="991673" y="605307"/>
                </a:cubicBezTo>
                <a:cubicBezTo>
                  <a:pt x="996536" y="622326"/>
                  <a:pt x="996636" y="640991"/>
                  <a:pt x="1004552" y="656823"/>
                </a:cubicBezTo>
                <a:cubicBezTo>
                  <a:pt x="1014151" y="676021"/>
                  <a:pt x="1030309" y="691166"/>
                  <a:pt x="1043188" y="708338"/>
                </a:cubicBezTo>
                <a:cubicBezTo>
                  <a:pt x="1067560" y="781455"/>
                  <a:pt x="1059117" y="783276"/>
                  <a:pt x="1107583" y="837127"/>
                </a:cubicBezTo>
                <a:cubicBezTo>
                  <a:pt x="1131951" y="864203"/>
                  <a:pt x="1148555" y="911375"/>
                  <a:pt x="1184856" y="914400"/>
                </a:cubicBezTo>
                <a:cubicBezTo>
                  <a:pt x="1369654" y="929800"/>
                  <a:pt x="1288228" y="919968"/>
                  <a:pt x="1429555" y="940158"/>
                </a:cubicBezTo>
                <a:cubicBezTo>
                  <a:pt x="1530138" y="973687"/>
                  <a:pt x="1395420" y="932057"/>
                  <a:pt x="1609859" y="965916"/>
                </a:cubicBezTo>
                <a:cubicBezTo>
                  <a:pt x="1644826" y="971437"/>
                  <a:pt x="1678177" y="984731"/>
                  <a:pt x="1712890" y="991674"/>
                </a:cubicBezTo>
                <a:cubicBezTo>
                  <a:pt x="1734355" y="995967"/>
                  <a:pt x="1756048" y="999244"/>
                  <a:pt x="1777284" y="1004553"/>
                </a:cubicBezTo>
                <a:cubicBezTo>
                  <a:pt x="1829144" y="1017518"/>
                  <a:pt x="1814773" y="1025790"/>
                  <a:pt x="1880315" y="1030310"/>
                </a:cubicBezTo>
                <a:cubicBezTo>
                  <a:pt x="1983191" y="1037405"/>
                  <a:pt x="2086377" y="1038896"/>
                  <a:pt x="2189408" y="1043189"/>
                </a:cubicBezTo>
                <a:cubicBezTo>
                  <a:pt x="2214949" y="1051703"/>
                  <a:pt x="2304196" y="1079772"/>
                  <a:pt x="2331076" y="1094705"/>
                </a:cubicBezTo>
                <a:cubicBezTo>
                  <a:pt x="2349839" y="1105129"/>
                  <a:pt x="2363828" y="1122917"/>
                  <a:pt x="2382591" y="1133341"/>
                </a:cubicBezTo>
                <a:cubicBezTo>
                  <a:pt x="2402800" y="1144568"/>
                  <a:pt x="2426308" y="1148760"/>
                  <a:pt x="2446986" y="1159099"/>
                </a:cubicBezTo>
                <a:cubicBezTo>
                  <a:pt x="2469375" y="1170294"/>
                  <a:pt x="2489915" y="1184857"/>
                  <a:pt x="2511380" y="1197736"/>
                </a:cubicBezTo>
                <a:cubicBezTo>
                  <a:pt x="2519966" y="1210615"/>
                  <a:pt x="2526193" y="1225427"/>
                  <a:pt x="2537138" y="1236372"/>
                </a:cubicBezTo>
                <a:cubicBezTo>
                  <a:pt x="2556575" y="1255809"/>
                  <a:pt x="2584656" y="1266190"/>
                  <a:pt x="2601532" y="1287888"/>
                </a:cubicBezTo>
                <a:cubicBezTo>
                  <a:pt x="2618511" y="1309719"/>
                  <a:pt x="2628095" y="1362746"/>
                  <a:pt x="2640169" y="1390919"/>
                </a:cubicBezTo>
                <a:cubicBezTo>
                  <a:pt x="2658341" y="1433320"/>
                  <a:pt x="2669512" y="1439252"/>
                  <a:pt x="2678805" y="1481071"/>
                </a:cubicBezTo>
                <a:cubicBezTo>
                  <a:pt x="2707994" y="1612421"/>
                  <a:pt x="2670911" y="1506412"/>
                  <a:pt x="2717442" y="1622738"/>
                </a:cubicBezTo>
                <a:cubicBezTo>
                  <a:pt x="2734612" y="1725757"/>
                  <a:pt x="2750460" y="1785009"/>
                  <a:pt x="2717442" y="1906074"/>
                </a:cubicBezTo>
                <a:cubicBezTo>
                  <a:pt x="2708620" y="1938422"/>
                  <a:pt x="2674513" y="1957589"/>
                  <a:pt x="2653048" y="1983347"/>
                </a:cubicBezTo>
                <a:cubicBezTo>
                  <a:pt x="2625809" y="2092301"/>
                  <a:pt x="2662916" y="1981423"/>
                  <a:pt x="2601532" y="2073499"/>
                </a:cubicBezTo>
                <a:cubicBezTo>
                  <a:pt x="2562282" y="2132374"/>
                  <a:pt x="2623610" y="2100483"/>
                  <a:pt x="2550017" y="2125015"/>
                </a:cubicBezTo>
                <a:cubicBezTo>
                  <a:pt x="2490880" y="2213718"/>
                  <a:pt x="2566439" y="2105855"/>
                  <a:pt x="2472743" y="2215167"/>
                </a:cubicBezTo>
                <a:cubicBezTo>
                  <a:pt x="2441065" y="2252125"/>
                  <a:pt x="2453009" y="2262666"/>
                  <a:pt x="2408349" y="2292440"/>
                </a:cubicBezTo>
                <a:cubicBezTo>
                  <a:pt x="2397053" y="2299970"/>
                  <a:pt x="2382591" y="2301026"/>
                  <a:pt x="2369712" y="2305319"/>
                </a:cubicBezTo>
                <a:cubicBezTo>
                  <a:pt x="2361126" y="2318198"/>
                  <a:pt x="2356041" y="2334286"/>
                  <a:pt x="2343955" y="2343955"/>
                </a:cubicBezTo>
                <a:cubicBezTo>
                  <a:pt x="2335557" y="2350673"/>
                  <a:pt x="2257169" y="2368872"/>
                  <a:pt x="2253803" y="2369713"/>
                </a:cubicBezTo>
                <a:cubicBezTo>
                  <a:pt x="2167944" y="2365420"/>
                  <a:pt x="2081918" y="2363689"/>
                  <a:pt x="1996225" y="2356834"/>
                </a:cubicBezTo>
                <a:cubicBezTo>
                  <a:pt x="1974405" y="2355088"/>
                  <a:pt x="1952949" y="2349714"/>
                  <a:pt x="1931831" y="2343955"/>
                </a:cubicBezTo>
                <a:cubicBezTo>
                  <a:pt x="1905636" y="2336811"/>
                  <a:pt x="1854557" y="2318198"/>
                  <a:pt x="1854557" y="2318198"/>
                </a:cubicBezTo>
                <a:cubicBezTo>
                  <a:pt x="1798642" y="2206364"/>
                  <a:pt x="1863259" y="2322025"/>
                  <a:pt x="1790163" y="2228045"/>
                </a:cubicBezTo>
                <a:cubicBezTo>
                  <a:pt x="1771157" y="2203609"/>
                  <a:pt x="1768016" y="2160561"/>
                  <a:pt x="1738648" y="2150772"/>
                </a:cubicBezTo>
                <a:cubicBezTo>
                  <a:pt x="1650329" y="2121332"/>
                  <a:pt x="1759947" y="2156097"/>
                  <a:pt x="1635617" y="2125015"/>
                </a:cubicBezTo>
                <a:cubicBezTo>
                  <a:pt x="1622447" y="2121723"/>
                  <a:pt x="1610033" y="2115866"/>
                  <a:pt x="1596980" y="2112136"/>
                </a:cubicBezTo>
                <a:cubicBezTo>
                  <a:pt x="1579961" y="2107273"/>
                  <a:pt x="1562636" y="2103550"/>
                  <a:pt x="1545464" y="2099257"/>
                </a:cubicBezTo>
                <a:cubicBezTo>
                  <a:pt x="1500519" y="2069293"/>
                  <a:pt x="1462145" y="2051007"/>
                  <a:pt x="1429555" y="2009105"/>
                </a:cubicBezTo>
                <a:cubicBezTo>
                  <a:pt x="1410549" y="1984669"/>
                  <a:pt x="1387829" y="1961200"/>
                  <a:pt x="1378039" y="1931831"/>
                </a:cubicBezTo>
                <a:cubicBezTo>
                  <a:pt x="1373746" y="1918952"/>
                  <a:pt x="1368889" y="1906248"/>
                  <a:pt x="1365160" y="1893195"/>
                </a:cubicBezTo>
                <a:cubicBezTo>
                  <a:pt x="1360297" y="1876176"/>
                  <a:pt x="1359253" y="1857948"/>
                  <a:pt x="1352281" y="1841679"/>
                </a:cubicBezTo>
                <a:cubicBezTo>
                  <a:pt x="1346184" y="1827452"/>
                  <a:pt x="1335110" y="1815922"/>
                  <a:pt x="1326524" y="1803043"/>
                </a:cubicBezTo>
                <a:cubicBezTo>
                  <a:pt x="1322231" y="1777285"/>
                  <a:pt x="1323343" y="1750015"/>
                  <a:pt x="1313645" y="1725769"/>
                </a:cubicBezTo>
                <a:cubicBezTo>
                  <a:pt x="1305673" y="1705840"/>
                  <a:pt x="1287484" y="1691721"/>
                  <a:pt x="1275008" y="1674254"/>
                </a:cubicBezTo>
                <a:cubicBezTo>
                  <a:pt x="1266011" y="1661659"/>
                  <a:pt x="1257836" y="1648496"/>
                  <a:pt x="1249250" y="1635617"/>
                </a:cubicBezTo>
                <a:cubicBezTo>
                  <a:pt x="1240006" y="1598639"/>
                  <a:pt x="1226294" y="1538189"/>
                  <a:pt x="1210614" y="1506829"/>
                </a:cubicBezTo>
                <a:cubicBezTo>
                  <a:pt x="1188225" y="1462050"/>
                  <a:pt x="1161112" y="1419696"/>
                  <a:pt x="1133341" y="1378040"/>
                </a:cubicBezTo>
                <a:cubicBezTo>
                  <a:pt x="1124755" y="1365161"/>
                  <a:pt x="1114505" y="1353247"/>
                  <a:pt x="1107583" y="1339403"/>
                </a:cubicBezTo>
                <a:cubicBezTo>
                  <a:pt x="1101512" y="1327261"/>
                  <a:pt x="1102234" y="1312062"/>
                  <a:pt x="1094704" y="1300767"/>
                </a:cubicBezTo>
                <a:cubicBezTo>
                  <a:pt x="1084601" y="1285612"/>
                  <a:pt x="1067727" y="1276122"/>
                  <a:pt x="1056067" y="1262130"/>
                </a:cubicBezTo>
                <a:cubicBezTo>
                  <a:pt x="1046158" y="1250239"/>
                  <a:pt x="1039307" y="1236088"/>
                  <a:pt x="1030310" y="1223493"/>
                </a:cubicBezTo>
                <a:cubicBezTo>
                  <a:pt x="1017834" y="1206026"/>
                  <a:pt x="1005642" y="1188275"/>
                  <a:pt x="991673" y="1171978"/>
                </a:cubicBezTo>
                <a:cubicBezTo>
                  <a:pt x="979820" y="1158149"/>
                  <a:pt x="964889" y="1147170"/>
                  <a:pt x="953036" y="1133341"/>
                </a:cubicBezTo>
                <a:cubicBezTo>
                  <a:pt x="853906" y="1017690"/>
                  <a:pt x="971636" y="1139062"/>
                  <a:pt x="875763" y="1043189"/>
                </a:cubicBezTo>
                <a:cubicBezTo>
                  <a:pt x="834335" y="918906"/>
                  <a:pt x="878224" y="971913"/>
                  <a:pt x="708338" y="953037"/>
                </a:cubicBezTo>
                <a:cubicBezTo>
                  <a:pt x="639540" y="945393"/>
                  <a:pt x="502276" y="927279"/>
                  <a:pt x="502276" y="927279"/>
                </a:cubicBezTo>
                <a:cubicBezTo>
                  <a:pt x="476518" y="910107"/>
                  <a:pt x="454371" y="885553"/>
                  <a:pt x="425003" y="875764"/>
                </a:cubicBezTo>
                <a:cubicBezTo>
                  <a:pt x="412124" y="871471"/>
                  <a:pt x="398508" y="868956"/>
                  <a:pt x="386366" y="862885"/>
                </a:cubicBezTo>
                <a:cubicBezTo>
                  <a:pt x="302090" y="820747"/>
                  <a:pt x="394544" y="855458"/>
                  <a:pt x="309093" y="798491"/>
                </a:cubicBezTo>
                <a:cubicBezTo>
                  <a:pt x="297797" y="790961"/>
                  <a:pt x="282323" y="792205"/>
                  <a:pt x="270456" y="785612"/>
                </a:cubicBezTo>
                <a:cubicBezTo>
                  <a:pt x="243395" y="770578"/>
                  <a:pt x="193183" y="734096"/>
                  <a:pt x="193183" y="734096"/>
                </a:cubicBezTo>
                <a:cubicBezTo>
                  <a:pt x="135167" y="647073"/>
                  <a:pt x="168033" y="656910"/>
                  <a:pt x="77273" y="643944"/>
                </a:cubicBezTo>
                <a:cubicBezTo>
                  <a:pt x="68773" y="642730"/>
                  <a:pt x="77273" y="654677"/>
                  <a:pt x="77273" y="656823"/>
                </a:cubicBezTo>
                <a:close/>
              </a:path>
            </a:pathLst>
          </a:custGeom>
          <a:solidFill>
            <a:srgbClr val="31B6F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リーフォーム 11"/>
          <p:cNvSpPr/>
          <p:nvPr/>
        </p:nvSpPr>
        <p:spPr>
          <a:xfrm>
            <a:off x="399245" y="2323977"/>
            <a:ext cx="2665927" cy="4527584"/>
          </a:xfrm>
          <a:custGeom>
            <a:avLst/>
            <a:gdLst>
              <a:gd name="connsiteX0" fmla="*/ 38637 w 2665927"/>
              <a:gd name="connsiteY0" fmla="*/ 1307865 h 4527584"/>
              <a:gd name="connsiteX1" fmla="*/ 141668 w 2665927"/>
              <a:gd name="connsiteY1" fmla="*/ 1204834 h 4527584"/>
              <a:gd name="connsiteX2" fmla="*/ 180304 w 2665927"/>
              <a:gd name="connsiteY2" fmla="*/ 1179077 h 4527584"/>
              <a:gd name="connsiteX3" fmla="*/ 244699 w 2665927"/>
              <a:gd name="connsiteY3" fmla="*/ 1114682 h 4527584"/>
              <a:gd name="connsiteX4" fmla="*/ 283335 w 2665927"/>
              <a:gd name="connsiteY4" fmla="*/ 1088924 h 4527584"/>
              <a:gd name="connsiteX5" fmla="*/ 347730 w 2665927"/>
              <a:gd name="connsiteY5" fmla="*/ 1024530 h 4527584"/>
              <a:gd name="connsiteX6" fmla="*/ 412124 w 2665927"/>
              <a:gd name="connsiteY6" fmla="*/ 973015 h 4527584"/>
              <a:gd name="connsiteX7" fmla="*/ 515155 w 2665927"/>
              <a:gd name="connsiteY7" fmla="*/ 869984 h 4527584"/>
              <a:gd name="connsiteX8" fmla="*/ 553792 w 2665927"/>
              <a:gd name="connsiteY8" fmla="*/ 844226 h 4527584"/>
              <a:gd name="connsiteX9" fmla="*/ 643944 w 2665927"/>
              <a:gd name="connsiteY9" fmla="*/ 779831 h 4527584"/>
              <a:gd name="connsiteX10" fmla="*/ 695459 w 2665927"/>
              <a:gd name="connsiteY10" fmla="*/ 754074 h 4527584"/>
              <a:gd name="connsiteX11" fmla="*/ 734096 w 2665927"/>
              <a:gd name="connsiteY11" fmla="*/ 728316 h 4527584"/>
              <a:gd name="connsiteX12" fmla="*/ 798490 w 2665927"/>
              <a:gd name="connsiteY12" fmla="*/ 702558 h 4527584"/>
              <a:gd name="connsiteX13" fmla="*/ 862885 w 2665927"/>
              <a:gd name="connsiteY13" fmla="*/ 663922 h 4527584"/>
              <a:gd name="connsiteX14" fmla="*/ 978794 w 2665927"/>
              <a:gd name="connsiteY14" fmla="*/ 586648 h 4527584"/>
              <a:gd name="connsiteX15" fmla="*/ 1120462 w 2665927"/>
              <a:gd name="connsiteY15" fmla="*/ 522254 h 4527584"/>
              <a:gd name="connsiteX16" fmla="*/ 1275009 w 2665927"/>
              <a:gd name="connsiteY16" fmla="*/ 393465 h 4527584"/>
              <a:gd name="connsiteX17" fmla="*/ 1403797 w 2665927"/>
              <a:gd name="connsiteY17" fmla="*/ 341950 h 4527584"/>
              <a:gd name="connsiteX18" fmla="*/ 1455313 w 2665927"/>
              <a:gd name="connsiteY18" fmla="*/ 316192 h 4527584"/>
              <a:gd name="connsiteX19" fmla="*/ 1532586 w 2665927"/>
              <a:gd name="connsiteY19" fmla="*/ 238919 h 4527584"/>
              <a:gd name="connsiteX20" fmla="*/ 1571223 w 2665927"/>
              <a:gd name="connsiteY20" fmla="*/ 200282 h 4527584"/>
              <a:gd name="connsiteX21" fmla="*/ 1635617 w 2665927"/>
              <a:gd name="connsiteY21" fmla="*/ 161646 h 4527584"/>
              <a:gd name="connsiteX22" fmla="*/ 1674254 w 2665927"/>
              <a:gd name="connsiteY22" fmla="*/ 135888 h 4527584"/>
              <a:gd name="connsiteX23" fmla="*/ 1777285 w 2665927"/>
              <a:gd name="connsiteY23" fmla="*/ 97251 h 4527584"/>
              <a:gd name="connsiteX24" fmla="*/ 1867437 w 2665927"/>
              <a:gd name="connsiteY24" fmla="*/ 58615 h 4527584"/>
              <a:gd name="connsiteX25" fmla="*/ 2112135 w 2665927"/>
              <a:gd name="connsiteY25" fmla="*/ 19978 h 4527584"/>
              <a:gd name="connsiteX26" fmla="*/ 2485623 w 2665927"/>
              <a:gd name="connsiteY26" fmla="*/ 84372 h 4527584"/>
              <a:gd name="connsiteX27" fmla="*/ 2524259 w 2665927"/>
              <a:gd name="connsiteY27" fmla="*/ 123009 h 4527584"/>
              <a:gd name="connsiteX28" fmla="*/ 2562896 w 2665927"/>
              <a:gd name="connsiteY28" fmla="*/ 238919 h 4527584"/>
              <a:gd name="connsiteX29" fmla="*/ 2575775 w 2665927"/>
              <a:gd name="connsiteY29" fmla="*/ 277555 h 4527584"/>
              <a:gd name="connsiteX30" fmla="*/ 2601532 w 2665927"/>
              <a:gd name="connsiteY30" fmla="*/ 316192 h 4527584"/>
              <a:gd name="connsiteX31" fmla="*/ 2614411 w 2665927"/>
              <a:gd name="connsiteY31" fmla="*/ 406344 h 4527584"/>
              <a:gd name="connsiteX32" fmla="*/ 2627290 w 2665927"/>
              <a:gd name="connsiteY32" fmla="*/ 470738 h 4527584"/>
              <a:gd name="connsiteX33" fmla="*/ 2653048 w 2665927"/>
              <a:gd name="connsiteY33" fmla="*/ 638164 h 4527584"/>
              <a:gd name="connsiteX34" fmla="*/ 2665927 w 2665927"/>
              <a:gd name="connsiteY34" fmla="*/ 792710 h 4527584"/>
              <a:gd name="connsiteX35" fmla="*/ 2653048 w 2665927"/>
              <a:gd name="connsiteY35" fmla="*/ 2479843 h 4527584"/>
              <a:gd name="connsiteX36" fmla="*/ 2640169 w 2665927"/>
              <a:gd name="connsiteY36" fmla="*/ 2776057 h 4527584"/>
              <a:gd name="connsiteX37" fmla="*/ 2627290 w 2665927"/>
              <a:gd name="connsiteY37" fmla="*/ 2814693 h 4527584"/>
              <a:gd name="connsiteX38" fmla="*/ 2601532 w 2665927"/>
              <a:gd name="connsiteY38" fmla="*/ 2943482 h 4527584"/>
              <a:gd name="connsiteX39" fmla="*/ 2575775 w 2665927"/>
              <a:gd name="connsiteY39" fmla="*/ 3020755 h 4527584"/>
              <a:gd name="connsiteX40" fmla="*/ 2511380 w 2665927"/>
              <a:gd name="connsiteY40" fmla="*/ 3213938 h 4527584"/>
              <a:gd name="connsiteX41" fmla="*/ 2498501 w 2665927"/>
              <a:gd name="connsiteY41" fmla="*/ 3265454 h 4527584"/>
              <a:gd name="connsiteX42" fmla="*/ 2472744 w 2665927"/>
              <a:gd name="connsiteY42" fmla="*/ 3316969 h 4527584"/>
              <a:gd name="connsiteX43" fmla="*/ 2459865 w 2665927"/>
              <a:gd name="connsiteY43" fmla="*/ 3355606 h 4527584"/>
              <a:gd name="connsiteX44" fmla="*/ 2434107 w 2665927"/>
              <a:gd name="connsiteY44" fmla="*/ 3407122 h 4527584"/>
              <a:gd name="connsiteX45" fmla="*/ 2395470 w 2665927"/>
              <a:gd name="connsiteY45" fmla="*/ 3510153 h 4527584"/>
              <a:gd name="connsiteX46" fmla="*/ 2369713 w 2665927"/>
              <a:gd name="connsiteY46" fmla="*/ 3561668 h 4527584"/>
              <a:gd name="connsiteX47" fmla="*/ 2343955 w 2665927"/>
              <a:gd name="connsiteY47" fmla="*/ 3626062 h 4527584"/>
              <a:gd name="connsiteX48" fmla="*/ 2292440 w 2665927"/>
              <a:gd name="connsiteY48" fmla="*/ 3664699 h 4527584"/>
              <a:gd name="connsiteX49" fmla="*/ 2228045 w 2665927"/>
              <a:gd name="connsiteY49" fmla="*/ 3754851 h 4527584"/>
              <a:gd name="connsiteX50" fmla="*/ 2099256 w 2665927"/>
              <a:gd name="connsiteY50" fmla="*/ 3960913 h 4527584"/>
              <a:gd name="connsiteX51" fmla="*/ 1918952 w 2665927"/>
              <a:gd name="connsiteY51" fmla="*/ 4192733 h 4527584"/>
              <a:gd name="connsiteX52" fmla="*/ 1790163 w 2665927"/>
              <a:gd name="connsiteY52" fmla="*/ 4321522 h 4527584"/>
              <a:gd name="connsiteX53" fmla="*/ 1764406 w 2665927"/>
              <a:gd name="connsiteY53" fmla="*/ 4360158 h 4527584"/>
              <a:gd name="connsiteX54" fmla="*/ 1609859 w 2665927"/>
              <a:gd name="connsiteY54" fmla="*/ 4463189 h 4527584"/>
              <a:gd name="connsiteX55" fmla="*/ 1558344 w 2665927"/>
              <a:gd name="connsiteY55" fmla="*/ 4501826 h 4527584"/>
              <a:gd name="connsiteX56" fmla="*/ 1455313 w 2665927"/>
              <a:gd name="connsiteY56" fmla="*/ 4527584 h 4527584"/>
              <a:gd name="connsiteX57" fmla="*/ 1081825 w 2665927"/>
              <a:gd name="connsiteY57" fmla="*/ 4463189 h 4527584"/>
              <a:gd name="connsiteX58" fmla="*/ 862885 w 2665927"/>
              <a:gd name="connsiteY58" fmla="*/ 4257127 h 4527584"/>
              <a:gd name="connsiteX59" fmla="*/ 682580 w 2665927"/>
              <a:gd name="connsiteY59" fmla="*/ 4025308 h 4527584"/>
              <a:gd name="connsiteX60" fmla="*/ 553792 w 2665927"/>
              <a:gd name="connsiteY60" fmla="*/ 3806367 h 4527584"/>
              <a:gd name="connsiteX61" fmla="*/ 437882 w 2665927"/>
              <a:gd name="connsiteY61" fmla="*/ 3523031 h 4527584"/>
              <a:gd name="connsiteX62" fmla="*/ 373487 w 2665927"/>
              <a:gd name="connsiteY62" fmla="*/ 3252575 h 4527584"/>
              <a:gd name="connsiteX63" fmla="*/ 309093 w 2665927"/>
              <a:gd name="connsiteY63" fmla="*/ 3149544 h 4527584"/>
              <a:gd name="connsiteX64" fmla="*/ 270456 w 2665927"/>
              <a:gd name="connsiteY64" fmla="*/ 3072271 h 4527584"/>
              <a:gd name="connsiteX65" fmla="*/ 231820 w 2665927"/>
              <a:gd name="connsiteY65" fmla="*/ 2969240 h 4527584"/>
              <a:gd name="connsiteX66" fmla="*/ 180304 w 2665927"/>
              <a:gd name="connsiteY66" fmla="*/ 2904846 h 4527584"/>
              <a:gd name="connsiteX67" fmla="*/ 103031 w 2665927"/>
              <a:gd name="connsiteY67" fmla="*/ 2814693 h 4527584"/>
              <a:gd name="connsiteX68" fmla="*/ 64394 w 2665927"/>
              <a:gd name="connsiteY68" fmla="*/ 2698784 h 4527584"/>
              <a:gd name="connsiteX69" fmla="*/ 38637 w 2665927"/>
              <a:gd name="connsiteY69" fmla="*/ 2144992 h 4527584"/>
              <a:gd name="connsiteX70" fmla="*/ 25758 w 2665927"/>
              <a:gd name="connsiteY70" fmla="*/ 2041961 h 4527584"/>
              <a:gd name="connsiteX71" fmla="*/ 0 w 2665927"/>
              <a:gd name="connsiteY71" fmla="*/ 1964688 h 4527584"/>
              <a:gd name="connsiteX72" fmla="*/ 25758 w 2665927"/>
              <a:gd name="connsiteY72" fmla="*/ 1410896 h 4527584"/>
              <a:gd name="connsiteX73" fmla="*/ 38637 w 2665927"/>
              <a:gd name="connsiteY73" fmla="*/ 1372260 h 4527584"/>
              <a:gd name="connsiteX74" fmla="*/ 38637 w 2665927"/>
              <a:gd name="connsiteY74" fmla="*/ 1307865 h 4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2665927" h="4527584">
                <a:moveTo>
                  <a:pt x="38637" y="1307865"/>
                </a:moveTo>
                <a:cubicBezTo>
                  <a:pt x="55809" y="1279961"/>
                  <a:pt x="101256" y="1231775"/>
                  <a:pt x="141668" y="1204834"/>
                </a:cubicBezTo>
                <a:cubicBezTo>
                  <a:pt x="154547" y="1196248"/>
                  <a:pt x="168655" y="1189269"/>
                  <a:pt x="180304" y="1179077"/>
                </a:cubicBezTo>
                <a:cubicBezTo>
                  <a:pt x="203149" y="1159087"/>
                  <a:pt x="221854" y="1134672"/>
                  <a:pt x="244699" y="1114682"/>
                </a:cubicBezTo>
                <a:cubicBezTo>
                  <a:pt x="256348" y="1104489"/>
                  <a:pt x="271686" y="1099117"/>
                  <a:pt x="283335" y="1088924"/>
                </a:cubicBezTo>
                <a:cubicBezTo>
                  <a:pt x="306180" y="1068935"/>
                  <a:pt x="325167" y="1044837"/>
                  <a:pt x="347730" y="1024530"/>
                </a:cubicBezTo>
                <a:cubicBezTo>
                  <a:pt x="368162" y="1006141"/>
                  <a:pt x="391926" y="991660"/>
                  <a:pt x="412124" y="973015"/>
                </a:cubicBezTo>
                <a:cubicBezTo>
                  <a:pt x="447813" y="940071"/>
                  <a:pt x="474743" y="896925"/>
                  <a:pt x="515155" y="869984"/>
                </a:cubicBezTo>
                <a:cubicBezTo>
                  <a:pt x="528034" y="861398"/>
                  <a:pt x="541197" y="853223"/>
                  <a:pt x="553792" y="844226"/>
                </a:cubicBezTo>
                <a:cubicBezTo>
                  <a:pt x="581437" y="824479"/>
                  <a:pt x="613590" y="797176"/>
                  <a:pt x="643944" y="779831"/>
                </a:cubicBezTo>
                <a:cubicBezTo>
                  <a:pt x="660613" y="770306"/>
                  <a:pt x="678790" y="763599"/>
                  <a:pt x="695459" y="754074"/>
                </a:cubicBezTo>
                <a:cubicBezTo>
                  <a:pt x="708898" y="746394"/>
                  <a:pt x="720252" y="735238"/>
                  <a:pt x="734096" y="728316"/>
                </a:cubicBezTo>
                <a:cubicBezTo>
                  <a:pt x="754774" y="717977"/>
                  <a:pt x="777812" y="712897"/>
                  <a:pt x="798490" y="702558"/>
                </a:cubicBezTo>
                <a:cubicBezTo>
                  <a:pt x="820879" y="691363"/>
                  <a:pt x="842057" y="677807"/>
                  <a:pt x="862885" y="663922"/>
                </a:cubicBezTo>
                <a:cubicBezTo>
                  <a:pt x="927597" y="620781"/>
                  <a:pt x="903957" y="624066"/>
                  <a:pt x="978794" y="586648"/>
                </a:cubicBezTo>
                <a:cubicBezTo>
                  <a:pt x="1027755" y="562168"/>
                  <a:pt x="1075045" y="556317"/>
                  <a:pt x="1120462" y="522254"/>
                </a:cubicBezTo>
                <a:cubicBezTo>
                  <a:pt x="1260092" y="417531"/>
                  <a:pt x="1133036" y="469912"/>
                  <a:pt x="1275009" y="393465"/>
                </a:cubicBezTo>
                <a:cubicBezTo>
                  <a:pt x="1420383" y="315187"/>
                  <a:pt x="1316396" y="379408"/>
                  <a:pt x="1403797" y="341950"/>
                </a:cubicBezTo>
                <a:cubicBezTo>
                  <a:pt x="1421444" y="334387"/>
                  <a:pt x="1438141" y="324778"/>
                  <a:pt x="1455313" y="316192"/>
                </a:cubicBezTo>
                <a:lnTo>
                  <a:pt x="1532586" y="238919"/>
                </a:lnTo>
                <a:cubicBezTo>
                  <a:pt x="1545465" y="226040"/>
                  <a:pt x="1555605" y="209653"/>
                  <a:pt x="1571223" y="200282"/>
                </a:cubicBezTo>
                <a:cubicBezTo>
                  <a:pt x="1592688" y="187403"/>
                  <a:pt x="1614390" y="174913"/>
                  <a:pt x="1635617" y="161646"/>
                </a:cubicBezTo>
                <a:cubicBezTo>
                  <a:pt x="1648743" y="153442"/>
                  <a:pt x="1660410" y="142810"/>
                  <a:pt x="1674254" y="135888"/>
                </a:cubicBezTo>
                <a:cubicBezTo>
                  <a:pt x="1705055" y="120487"/>
                  <a:pt x="1743844" y="108398"/>
                  <a:pt x="1777285" y="97251"/>
                </a:cubicBezTo>
                <a:cubicBezTo>
                  <a:pt x="1838584" y="56384"/>
                  <a:pt x="1791830" y="81297"/>
                  <a:pt x="1867437" y="58615"/>
                </a:cubicBezTo>
                <a:cubicBezTo>
                  <a:pt x="2017298" y="13657"/>
                  <a:pt x="1877465" y="38030"/>
                  <a:pt x="2112135" y="19978"/>
                </a:cubicBezTo>
                <a:cubicBezTo>
                  <a:pt x="2685501" y="41214"/>
                  <a:pt x="2373820" y="-72152"/>
                  <a:pt x="2485623" y="84372"/>
                </a:cubicBezTo>
                <a:cubicBezTo>
                  <a:pt x="2496209" y="99193"/>
                  <a:pt x="2511380" y="110130"/>
                  <a:pt x="2524259" y="123009"/>
                </a:cubicBezTo>
                <a:lnTo>
                  <a:pt x="2562896" y="238919"/>
                </a:lnTo>
                <a:cubicBezTo>
                  <a:pt x="2567189" y="251798"/>
                  <a:pt x="2568245" y="266259"/>
                  <a:pt x="2575775" y="277555"/>
                </a:cubicBezTo>
                <a:lnTo>
                  <a:pt x="2601532" y="316192"/>
                </a:lnTo>
                <a:cubicBezTo>
                  <a:pt x="2605825" y="346243"/>
                  <a:pt x="2609420" y="376401"/>
                  <a:pt x="2614411" y="406344"/>
                </a:cubicBezTo>
                <a:cubicBezTo>
                  <a:pt x="2618010" y="427936"/>
                  <a:pt x="2623374" y="449201"/>
                  <a:pt x="2627290" y="470738"/>
                </a:cubicBezTo>
                <a:cubicBezTo>
                  <a:pt x="2634016" y="507728"/>
                  <a:pt x="2649430" y="603797"/>
                  <a:pt x="2653048" y="638164"/>
                </a:cubicBezTo>
                <a:cubicBezTo>
                  <a:pt x="2658460" y="689574"/>
                  <a:pt x="2661634" y="741195"/>
                  <a:pt x="2665927" y="792710"/>
                </a:cubicBezTo>
                <a:cubicBezTo>
                  <a:pt x="2661634" y="1355088"/>
                  <a:pt x="2660351" y="1917496"/>
                  <a:pt x="2653048" y="2479843"/>
                </a:cubicBezTo>
                <a:cubicBezTo>
                  <a:pt x="2651765" y="2578666"/>
                  <a:pt x="2647749" y="2677517"/>
                  <a:pt x="2640169" y="2776057"/>
                </a:cubicBezTo>
                <a:cubicBezTo>
                  <a:pt x="2639128" y="2789592"/>
                  <a:pt x="2630343" y="2801465"/>
                  <a:pt x="2627290" y="2814693"/>
                </a:cubicBezTo>
                <a:cubicBezTo>
                  <a:pt x="2617446" y="2857352"/>
                  <a:pt x="2615376" y="2901949"/>
                  <a:pt x="2601532" y="2943482"/>
                </a:cubicBezTo>
                <a:cubicBezTo>
                  <a:pt x="2592946" y="2969240"/>
                  <a:pt x="2581100" y="2994131"/>
                  <a:pt x="2575775" y="3020755"/>
                </a:cubicBezTo>
                <a:cubicBezTo>
                  <a:pt x="2545108" y="3174090"/>
                  <a:pt x="2572542" y="3112003"/>
                  <a:pt x="2511380" y="3213938"/>
                </a:cubicBezTo>
                <a:cubicBezTo>
                  <a:pt x="2507087" y="3231110"/>
                  <a:pt x="2504716" y="3248880"/>
                  <a:pt x="2498501" y="3265454"/>
                </a:cubicBezTo>
                <a:cubicBezTo>
                  <a:pt x="2491760" y="3283430"/>
                  <a:pt x="2480307" y="3299323"/>
                  <a:pt x="2472744" y="3316969"/>
                </a:cubicBezTo>
                <a:cubicBezTo>
                  <a:pt x="2467396" y="3329447"/>
                  <a:pt x="2465213" y="3343128"/>
                  <a:pt x="2459865" y="3355606"/>
                </a:cubicBezTo>
                <a:cubicBezTo>
                  <a:pt x="2452302" y="3373253"/>
                  <a:pt x="2441491" y="3389400"/>
                  <a:pt x="2434107" y="3407122"/>
                </a:cubicBezTo>
                <a:cubicBezTo>
                  <a:pt x="2420000" y="3440980"/>
                  <a:pt x="2409577" y="3476295"/>
                  <a:pt x="2395470" y="3510153"/>
                </a:cubicBezTo>
                <a:cubicBezTo>
                  <a:pt x="2388086" y="3527875"/>
                  <a:pt x="2377510" y="3544124"/>
                  <a:pt x="2369713" y="3561668"/>
                </a:cubicBezTo>
                <a:cubicBezTo>
                  <a:pt x="2360324" y="3582794"/>
                  <a:pt x="2357826" y="3607567"/>
                  <a:pt x="2343955" y="3626062"/>
                </a:cubicBezTo>
                <a:cubicBezTo>
                  <a:pt x="2331076" y="3643234"/>
                  <a:pt x="2307618" y="3649521"/>
                  <a:pt x="2292440" y="3664699"/>
                </a:cubicBezTo>
                <a:cubicBezTo>
                  <a:pt x="2280525" y="3676614"/>
                  <a:pt x="2239744" y="3735840"/>
                  <a:pt x="2228045" y="3754851"/>
                </a:cubicBezTo>
                <a:cubicBezTo>
                  <a:pt x="2103754" y="3956823"/>
                  <a:pt x="2197768" y="3813146"/>
                  <a:pt x="2099256" y="3960913"/>
                </a:cubicBezTo>
                <a:cubicBezTo>
                  <a:pt x="2037983" y="4052822"/>
                  <a:pt x="2008121" y="4103564"/>
                  <a:pt x="1918952" y="4192733"/>
                </a:cubicBezTo>
                <a:cubicBezTo>
                  <a:pt x="1876022" y="4235663"/>
                  <a:pt x="1823839" y="4271007"/>
                  <a:pt x="1790163" y="4321522"/>
                </a:cubicBezTo>
                <a:cubicBezTo>
                  <a:pt x="1781577" y="4334401"/>
                  <a:pt x="1775859" y="4349746"/>
                  <a:pt x="1764406" y="4360158"/>
                </a:cubicBezTo>
                <a:cubicBezTo>
                  <a:pt x="1666660" y="4449018"/>
                  <a:pt x="1686922" y="4437501"/>
                  <a:pt x="1609859" y="4463189"/>
                </a:cubicBezTo>
                <a:cubicBezTo>
                  <a:pt x="1592687" y="4476068"/>
                  <a:pt x="1578158" y="4493570"/>
                  <a:pt x="1558344" y="4501826"/>
                </a:cubicBezTo>
                <a:cubicBezTo>
                  <a:pt x="1525667" y="4515442"/>
                  <a:pt x="1455313" y="4527584"/>
                  <a:pt x="1455313" y="4527584"/>
                </a:cubicBezTo>
                <a:cubicBezTo>
                  <a:pt x="1361607" y="4518213"/>
                  <a:pt x="1183122" y="4519465"/>
                  <a:pt x="1081825" y="4463189"/>
                </a:cubicBezTo>
                <a:cubicBezTo>
                  <a:pt x="996498" y="4415785"/>
                  <a:pt x="923041" y="4330955"/>
                  <a:pt x="862885" y="4257127"/>
                </a:cubicBezTo>
                <a:cubicBezTo>
                  <a:pt x="801048" y="4181236"/>
                  <a:pt x="736882" y="4106761"/>
                  <a:pt x="682580" y="4025308"/>
                </a:cubicBezTo>
                <a:cubicBezTo>
                  <a:pt x="617307" y="3927398"/>
                  <a:pt x="598539" y="3909629"/>
                  <a:pt x="553792" y="3806367"/>
                </a:cubicBezTo>
                <a:cubicBezTo>
                  <a:pt x="513219" y="3712737"/>
                  <a:pt x="437882" y="3523031"/>
                  <a:pt x="437882" y="3523031"/>
                </a:cubicBezTo>
                <a:cubicBezTo>
                  <a:pt x="422821" y="3440197"/>
                  <a:pt x="408440" y="3331218"/>
                  <a:pt x="373487" y="3252575"/>
                </a:cubicBezTo>
                <a:cubicBezTo>
                  <a:pt x="357039" y="3215566"/>
                  <a:pt x="329186" y="3184708"/>
                  <a:pt x="309093" y="3149544"/>
                </a:cubicBezTo>
                <a:cubicBezTo>
                  <a:pt x="294805" y="3124540"/>
                  <a:pt x="281800" y="3098741"/>
                  <a:pt x="270456" y="3072271"/>
                </a:cubicBezTo>
                <a:cubicBezTo>
                  <a:pt x="256007" y="3038558"/>
                  <a:pt x="249210" y="3001535"/>
                  <a:pt x="231820" y="2969240"/>
                </a:cubicBezTo>
                <a:cubicBezTo>
                  <a:pt x="218788" y="2945037"/>
                  <a:pt x="198566" y="2925391"/>
                  <a:pt x="180304" y="2904846"/>
                </a:cubicBezTo>
                <a:cubicBezTo>
                  <a:pt x="155165" y="2876565"/>
                  <a:pt x="118472" y="2851750"/>
                  <a:pt x="103031" y="2814693"/>
                </a:cubicBezTo>
                <a:cubicBezTo>
                  <a:pt x="87367" y="2777100"/>
                  <a:pt x="64394" y="2698784"/>
                  <a:pt x="64394" y="2698784"/>
                </a:cubicBezTo>
                <a:cubicBezTo>
                  <a:pt x="23433" y="2453002"/>
                  <a:pt x="64160" y="2719249"/>
                  <a:pt x="38637" y="2144992"/>
                </a:cubicBezTo>
                <a:cubicBezTo>
                  <a:pt x="37100" y="2110415"/>
                  <a:pt x="33010" y="2075804"/>
                  <a:pt x="25758" y="2041961"/>
                </a:cubicBezTo>
                <a:cubicBezTo>
                  <a:pt x="20069" y="2015413"/>
                  <a:pt x="0" y="1964688"/>
                  <a:pt x="0" y="1964688"/>
                </a:cubicBezTo>
                <a:cubicBezTo>
                  <a:pt x="54991" y="1744724"/>
                  <a:pt x="-1692" y="1987335"/>
                  <a:pt x="25758" y="1410896"/>
                </a:cubicBezTo>
                <a:cubicBezTo>
                  <a:pt x="26404" y="1397336"/>
                  <a:pt x="37138" y="1385752"/>
                  <a:pt x="38637" y="1372260"/>
                </a:cubicBezTo>
                <a:cubicBezTo>
                  <a:pt x="41482" y="1346660"/>
                  <a:pt x="21465" y="1335769"/>
                  <a:pt x="38637" y="1307865"/>
                </a:cubicBezTo>
                <a:close/>
              </a:path>
            </a:pathLst>
          </a:custGeom>
          <a:solidFill>
            <a:srgbClr val="FF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292080" y="2967336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文字 </a:t>
            </a:r>
            <a:r>
              <a:rPr lang="en-US" altLang="ja-JP" sz="2400" dirty="0" smtClean="0">
                <a:solidFill>
                  <a:srgbClr val="FF0000"/>
                </a:solidFill>
              </a:rPr>
              <a:t>‘a’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で進んだら</a:t>
            </a:r>
            <a:endParaRPr kumimoji="1" lang="ja-JP" altLang="en-US" sz="2400" dirty="0"/>
          </a:p>
        </p:txBody>
      </p:sp>
      <p:sp>
        <p:nvSpPr>
          <p:cNvPr id="31" name="フリーフォーム 30"/>
          <p:cNvSpPr/>
          <p:nvPr/>
        </p:nvSpPr>
        <p:spPr>
          <a:xfrm>
            <a:off x="6372200" y="3397376"/>
            <a:ext cx="1177657" cy="1019731"/>
          </a:xfrm>
          <a:custGeom>
            <a:avLst/>
            <a:gdLst>
              <a:gd name="connsiteX0" fmla="*/ 77273 w 2736710"/>
              <a:gd name="connsiteY0" fmla="*/ 656823 h 2369713"/>
              <a:gd name="connsiteX1" fmla="*/ 77273 w 2736710"/>
              <a:gd name="connsiteY1" fmla="*/ 656823 h 2369713"/>
              <a:gd name="connsiteX2" fmla="*/ 12879 w 2736710"/>
              <a:gd name="connsiteY2" fmla="*/ 553792 h 2369713"/>
              <a:gd name="connsiteX3" fmla="*/ 0 w 2736710"/>
              <a:gd name="connsiteY3" fmla="*/ 515155 h 2369713"/>
              <a:gd name="connsiteX4" fmla="*/ 12879 w 2736710"/>
              <a:gd name="connsiteY4" fmla="*/ 412124 h 2369713"/>
              <a:gd name="connsiteX5" fmla="*/ 77273 w 2736710"/>
              <a:gd name="connsiteY5" fmla="*/ 334851 h 2369713"/>
              <a:gd name="connsiteX6" fmla="*/ 103031 w 2736710"/>
              <a:gd name="connsiteY6" fmla="*/ 296215 h 2369713"/>
              <a:gd name="connsiteX7" fmla="*/ 141667 w 2736710"/>
              <a:gd name="connsiteY7" fmla="*/ 206062 h 2369713"/>
              <a:gd name="connsiteX8" fmla="*/ 167425 w 2736710"/>
              <a:gd name="connsiteY8" fmla="*/ 167426 h 2369713"/>
              <a:gd name="connsiteX9" fmla="*/ 193183 w 2736710"/>
              <a:gd name="connsiteY9" fmla="*/ 115910 h 2369713"/>
              <a:gd name="connsiteX10" fmla="*/ 206062 w 2736710"/>
              <a:gd name="connsiteY10" fmla="*/ 77274 h 2369713"/>
              <a:gd name="connsiteX11" fmla="*/ 244698 w 2736710"/>
              <a:gd name="connsiteY11" fmla="*/ 64395 h 2369713"/>
              <a:gd name="connsiteX12" fmla="*/ 373487 w 2736710"/>
              <a:gd name="connsiteY12" fmla="*/ 0 h 2369713"/>
              <a:gd name="connsiteX13" fmla="*/ 605307 w 2736710"/>
              <a:gd name="connsiteY13" fmla="*/ 12879 h 2369713"/>
              <a:gd name="connsiteX14" fmla="*/ 669701 w 2736710"/>
              <a:gd name="connsiteY14" fmla="*/ 90153 h 2369713"/>
              <a:gd name="connsiteX15" fmla="*/ 785611 w 2736710"/>
              <a:gd name="connsiteY15" fmla="*/ 103031 h 2369713"/>
              <a:gd name="connsiteX16" fmla="*/ 811369 w 2736710"/>
              <a:gd name="connsiteY16" fmla="*/ 141668 h 2369713"/>
              <a:gd name="connsiteX17" fmla="*/ 875763 w 2736710"/>
              <a:gd name="connsiteY17" fmla="*/ 206062 h 2369713"/>
              <a:gd name="connsiteX18" fmla="*/ 888642 w 2736710"/>
              <a:gd name="connsiteY18" fmla="*/ 244699 h 2369713"/>
              <a:gd name="connsiteX19" fmla="*/ 914400 w 2736710"/>
              <a:gd name="connsiteY19" fmla="*/ 540913 h 2369713"/>
              <a:gd name="connsiteX20" fmla="*/ 953036 w 2736710"/>
              <a:gd name="connsiteY20" fmla="*/ 528034 h 2369713"/>
              <a:gd name="connsiteX21" fmla="*/ 978794 w 2736710"/>
              <a:gd name="connsiteY21" fmla="*/ 566671 h 2369713"/>
              <a:gd name="connsiteX22" fmla="*/ 991673 w 2736710"/>
              <a:gd name="connsiteY22" fmla="*/ 605307 h 2369713"/>
              <a:gd name="connsiteX23" fmla="*/ 1004552 w 2736710"/>
              <a:gd name="connsiteY23" fmla="*/ 656823 h 2369713"/>
              <a:gd name="connsiteX24" fmla="*/ 1043188 w 2736710"/>
              <a:gd name="connsiteY24" fmla="*/ 708338 h 2369713"/>
              <a:gd name="connsiteX25" fmla="*/ 1107583 w 2736710"/>
              <a:gd name="connsiteY25" fmla="*/ 837127 h 2369713"/>
              <a:gd name="connsiteX26" fmla="*/ 1184856 w 2736710"/>
              <a:gd name="connsiteY26" fmla="*/ 914400 h 2369713"/>
              <a:gd name="connsiteX27" fmla="*/ 1429555 w 2736710"/>
              <a:gd name="connsiteY27" fmla="*/ 940158 h 2369713"/>
              <a:gd name="connsiteX28" fmla="*/ 1609859 w 2736710"/>
              <a:gd name="connsiteY28" fmla="*/ 965916 h 2369713"/>
              <a:gd name="connsiteX29" fmla="*/ 1712890 w 2736710"/>
              <a:gd name="connsiteY29" fmla="*/ 991674 h 2369713"/>
              <a:gd name="connsiteX30" fmla="*/ 1777284 w 2736710"/>
              <a:gd name="connsiteY30" fmla="*/ 1004553 h 2369713"/>
              <a:gd name="connsiteX31" fmla="*/ 1880315 w 2736710"/>
              <a:gd name="connsiteY31" fmla="*/ 1030310 h 2369713"/>
              <a:gd name="connsiteX32" fmla="*/ 2189408 w 2736710"/>
              <a:gd name="connsiteY32" fmla="*/ 1043189 h 2369713"/>
              <a:gd name="connsiteX33" fmla="*/ 2331076 w 2736710"/>
              <a:gd name="connsiteY33" fmla="*/ 1094705 h 2369713"/>
              <a:gd name="connsiteX34" fmla="*/ 2382591 w 2736710"/>
              <a:gd name="connsiteY34" fmla="*/ 1133341 h 2369713"/>
              <a:gd name="connsiteX35" fmla="*/ 2446986 w 2736710"/>
              <a:gd name="connsiteY35" fmla="*/ 1159099 h 2369713"/>
              <a:gd name="connsiteX36" fmla="*/ 2511380 w 2736710"/>
              <a:gd name="connsiteY36" fmla="*/ 1197736 h 2369713"/>
              <a:gd name="connsiteX37" fmla="*/ 2537138 w 2736710"/>
              <a:gd name="connsiteY37" fmla="*/ 1236372 h 2369713"/>
              <a:gd name="connsiteX38" fmla="*/ 2601532 w 2736710"/>
              <a:gd name="connsiteY38" fmla="*/ 1287888 h 2369713"/>
              <a:gd name="connsiteX39" fmla="*/ 2640169 w 2736710"/>
              <a:gd name="connsiteY39" fmla="*/ 1390919 h 2369713"/>
              <a:gd name="connsiteX40" fmla="*/ 2678805 w 2736710"/>
              <a:gd name="connsiteY40" fmla="*/ 1481071 h 2369713"/>
              <a:gd name="connsiteX41" fmla="*/ 2717442 w 2736710"/>
              <a:gd name="connsiteY41" fmla="*/ 1622738 h 2369713"/>
              <a:gd name="connsiteX42" fmla="*/ 2717442 w 2736710"/>
              <a:gd name="connsiteY42" fmla="*/ 1906074 h 2369713"/>
              <a:gd name="connsiteX43" fmla="*/ 2653048 w 2736710"/>
              <a:gd name="connsiteY43" fmla="*/ 1983347 h 2369713"/>
              <a:gd name="connsiteX44" fmla="*/ 2601532 w 2736710"/>
              <a:gd name="connsiteY44" fmla="*/ 2073499 h 2369713"/>
              <a:gd name="connsiteX45" fmla="*/ 2550017 w 2736710"/>
              <a:gd name="connsiteY45" fmla="*/ 2125015 h 2369713"/>
              <a:gd name="connsiteX46" fmla="*/ 2472743 w 2736710"/>
              <a:gd name="connsiteY46" fmla="*/ 2215167 h 2369713"/>
              <a:gd name="connsiteX47" fmla="*/ 2408349 w 2736710"/>
              <a:gd name="connsiteY47" fmla="*/ 2292440 h 2369713"/>
              <a:gd name="connsiteX48" fmla="*/ 2369712 w 2736710"/>
              <a:gd name="connsiteY48" fmla="*/ 2305319 h 2369713"/>
              <a:gd name="connsiteX49" fmla="*/ 2343955 w 2736710"/>
              <a:gd name="connsiteY49" fmla="*/ 2343955 h 2369713"/>
              <a:gd name="connsiteX50" fmla="*/ 2253803 w 2736710"/>
              <a:gd name="connsiteY50" fmla="*/ 2369713 h 2369713"/>
              <a:gd name="connsiteX51" fmla="*/ 1996225 w 2736710"/>
              <a:gd name="connsiteY51" fmla="*/ 2356834 h 2369713"/>
              <a:gd name="connsiteX52" fmla="*/ 1931831 w 2736710"/>
              <a:gd name="connsiteY52" fmla="*/ 2343955 h 2369713"/>
              <a:gd name="connsiteX53" fmla="*/ 1854557 w 2736710"/>
              <a:gd name="connsiteY53" fmla="*/ 2318198 h 2369713"/>
              <a:gd name="connsiteX54" fmla="*/ 1790163 w 2736710"/>
              <a:gd name="connsiteY54" fmla="*/ 2228045 h 2369713"/>
              <a:gd name="connsiteX55" fmla="*/ 1738648 w 2736710"/>
              <a:gd name="connsiteY55" fmla="*/ 2150772 h 2369713"/>
              <a:gd name="connsiteX56" fmla="*/ 1635617 w 2736710"/>
              <a:gd name="connsiteY56" fmla="*/ 2125015 h 2369713"/>
              <a:gd name="connsiteX57" fmla="*/ 1596980 w 2736710"/>
              <a:gd name="connsiteY57" fmla="*/ 2112136 h 2369713"/>
              <a:gd name="connsiteX58" fmla="*/ 1545464 w 2736710"/>
              <a:gd name="connsiteY58" fmla="*/ 2099257 h 2369713"/>
              <a:gd name="connsiteX59" fmla="*/ 1429555 w 2736710"/>
              <a:gd name="connsiteY59" fmla="*/ 2009105 h 2369713"/>
              <a:gd name="connsiteX60" fmla="*/ 1378039 w 2736710"/>
              <a:gd name="connsiteY60" fmla="*/ 1931831 h 2369713"/>
              <a:gd name="connsiteX61" fmla="*/ 1365160 w 2736710"/>
              <a:gd name="connsiteY61" fmla="*/ 1893195 h 2369713"/>
              <a:gd name="connsiteX62" fmla="*/ 1352281 w 2736710"/>
              <a:gd name="connsiteY62" fmla="*/ 1841679 h 2369713"/>
              <a:gd name="connsiteX63" fmla="*/ 1326524 w 2736710"/>
              <a:gd name="connsiteY63" fmla="*/ 1803043 h 2369713"/>
              <a:gd name="connsiteX64" fmla="*/ 1313645 w 2736710"/>
              <a:gd name="connsiteY64" fmla="*/ 1725769 h 2369713"/>
              <a:gd name="connsiteX65" fmla="*/ 1275008 w 2736710"/>
              <a:gd name="connsiteY65" fmla="*/ 1674254 h 2369713"/>
              <a:gd name="connsiteX66" fmla="*/ 1249250 w 2736710"/>
              <a:gd name="connsiteY66" fmla="*/ 1635617 h 2369713"/>
              <a:gd name="connsiteX67" fmla="*/ 1210614 w 2736710"/>
              <a:gd name="connsiteY67" fmla="*/ 1506829 h 2369713"/>
              <a:gd name="connsiteX68" fmla="*/ 1133341 w 2736710"/>
              <a:gd name="connsiteY68" fmla="*/ 1378040 h 2369713"/>
              <a:gd name="connsiteX69" fmla="*/ 1107583 w 2736710"/>
              <a:gd name="connsiteY69" fmla="*/ 1339403 h 2369713"/>
              <a:gd name="connsiteX70" fmla="*/ 1094704 w 2736710"/>
              <a:gd name="connsiteY70" fmla="*/ 1300767 h 2369713"/>
              <a:gd name="connsiteX71" fmla="*/ 1056067 w 2736710"/>
              <a:gd name="connsiteY71" fmla="*/ 1262130 h 2369713"/>
              <a:gd name="connsiteX72" fmla="*/ 1030310 w 2736710"/>
              <a:gd name="connsiteY72" fmla="*/ 1223493 h 2369713"/>
              <a:gd name="connsiteX73" fmla="*/ 991673 w 2736710"/>
              <a:gd name="connsiteY73" fmla="*/ 1171978 h 2369713"/>
              <a:gd name="connsiteX74" fmla="*/ 953036 w 2736710"/>
              <a:gd name="connsiteY74" fmla="*/ 1133341 h 2369713"/>
              <a:gd name="connsiteX75" fmla="*/ 875763 w 2736710"/>
              <a:gd name="connsiteY75" fmla="*/ 1043189 h 2369713"/>
              <a:gd name="connsiteX76" fmla="*/ 708338 w 2736710"/>
              <a:gd name="connsiteY76" fmla="*/ 953037 h 2369713"/>
              <a:gd name="connsiteX77" fmla="*/ 502276 w 2736710"/>
              <a:gd name="connsiteY77" fmla="*/ 927279 h 2369713"/>
              <a:gd name="connsiteX78" fmla="*/ 425003 w 2736710"/>
              <a:gd name="connsiteY78" fmla="*/ 875764 h 2369713"/>
              <a:gd name="connsiteX79" fmla="*/ 386366 w 2736710"/>
              <a:gd name="connsiteY79" fmla="*/ 862885 h 2369713"/>
              <a:gd name="connsiteX80" fmla="*/ 309093 w 2736710"/>
              <a:gd name="connsiteY80" fmla="*/ 798491 h 2369713"/>
              <a:gd name="connsiteX81" fmla="*/ 270456 w 2736710"/>
              <a:gd name="connsiteY81" fmla="*/ 785612 h 2369713"/>
              <a:gd name="connsiteX82" fmla="*/ 193183 w 2736710"/>
              <a:gd name="connsiteY82" fmla="*/ 734096 h 2369713"/>
              <a:gd name="connsiteX83" fmla="*/ 77273 w 2736710"/>
              <a:gd name="connsiteY83" fmla="*/ 643944 h 2369713"/>
              <a:gd name="connsiteX84" fmla="*/ 77273 w 2736710"/>
              <a:gd name="connsiteY84" fmla="*/ 656823 h 2369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2736710" h="2369713">
                <a:moveTo>
                  <a:pt x="77273" y="656823"/>
                </a:moveTo>
                <a:lnTo>
                  <a:pt x="77273" y="656823"/>
                </a:lnTo>
                <a:cubicBezTo>
                  <a:pt x="55808" y="622479"/>
                  <a:pt x="32272" y="589346"/>
                  <a:pt x="12879" y="553792"/>
                </a:cubicBezTo>
                <a:cubicBezTo>
                  <a:pt x="6378" y="541874"/>
                  <a:pt x="0" y="528731"/>
                  <a:pt x="0" y="515155"/>
                </a:cubicBezTo>
                <a:cubicBezTo>
                  <a:pt x="0" y="480544"/>
                  <a:pt x="3772" y="445515"/>
                  <a:pt x="12879" y="412124"/>
                </a:cubicBezTo>
                <a:cubicBezTo>
                  <a:pt x="20657" y="383605"/>
                  <a:pt x="60737" y="354694"/>
                  <a:pt x="77273" y="334851"/>
                </a:cubicBezTo>
                <a:cubicBezTo>
                  <a:pt x="87182" y="322960"/>
                  <a:pt x="94445" y="309094"/>
                  <a:pt x="103031" y="296215"/>
                </a:cubicBezTo>
                <a:cubicBezTo>
                  <a:pt x="117479" y="252872"/>
                  <a:pt x="116206" y="250619"/>
                  <a:pt x="141667" y="206062"/>
                </a:cubicBezTo>
                <a:cubicBezTo>
                  <a:pt x="149346" y="192623"/>
                  <a:pt x="159746" y="180865"/>
                  <a:pt x="167425" y="167426"/>
                </a:cubicBezTo>
                <a:cubicBezTo>
                  <a:pt x="176950" y="150757"/>
                  <a:pt x="185620" y="133557"/>
                  <a:pt x="193183" y="115910"/>
                </a:cubicBezTo>
                <a:cubicBezTo>
                  <a:pt x="198531" y="103432"/>
                  <a:pt x="196463" y="86873"/>
                  <a:pt x="206062" y="77274"/>
                </a:cubicBezTo>
                <a:cubicBezTo>
                  <a:pt x="215661" y="67675"/>
                  <a:pt x="232831" y="70988"/>
                  <a:pt x="244698" y="64395"/>
                </a:cubicBezTo>
                <a:cubicBezTo>
                  <a:pt x="370153" y="-5303"/>
                  <a:pt x="272812" y="25169"/>
                  <a:pt x="373487" y="0"/>
                </a:cubicBezTo>
                <a:cubicBezTo>
                  <a:pt x="450760" y="4293"/>
                  <a:pt x="529281" y="-1602"/>
                  <a:pt x="605307" y="12879"/>
                </a:cubicBezTo>
                <a:cubicBezTo>
                  <a:pt x="700011" y="30918"/>
                  <a:pt x="595492" y="63168"/>
                  <a:pt x="669701" y="90153"/>
                </a:cubicBezTo>
                <a:cubicBezTo>
                  <a:pt x="706235" y="103438"/>
                  <a:pt x="746974" y="98738"/>
                  <a:pt x="785611" y="103031"/>
                </a:cubicBezTo>
                <a:cubicBezTo>
                  <a:pt x="794197" y="115910"/>
                  <a:pt x="800424" y="130723"/>
                  <a:pt x="811369" y="141668"/>
                </a:cubicBezTo>
                <a:cubicBezTo>
                  <a:pt x="897230" y="227531"/>
                  <a:pt x="807072" y="103029"/>
                  <a:pt x="875763" y="206062"/>
                </a:cubicBezTo>
                <a:cubicBezTo>
                  <a:pt x="880056" y="218941"/>
                  <a:pt x="887086" y="231213"/>
                  <a:pt x="888642" y="244699"/>
                </a:cubicBezTo>
                <a:cubicBezTo>
                  <a:pt x="900003" y="343156"/>
                  <a:pt x="914400" y="540913"/>
                  <a:pt x="914400" y="540913"/>
                </a:cubicBezTo>
                <a:cubicBezTo>
                  <a:pt x="927279" y="536620"/>
                  <a:pt x="940432" y="522992"/>
                  <a:pt x="953036" y="528034"/>
                </a:cubicBezTo>
                <a:cubicBezTo>
                  <a:pt x="967408" y="533783"/>
                  <a:pt x="971872" y="552827"/>
                  <a:pt x="978794" y="566671"/>
                </a:cubicBezTo>
                <a:cubicBezTo>
                  <a:pt x="984865" y="578813"/>
                  <a:pt x="987944" y="592254"/>
                  <a:pt x="991673" y="605307"/>
                </a:cubicBezTo>
                <a:cubicBezTo>
                  <a:pt x="996536" y="622326"/>
                  <a:pt x="996636" y="640991"/>
                  <a:pt x="1004552" y="656823"/>
                </a:cubicBezTo>
                <a:cubicBezTo>
                  <a:pt x="1014151" y="676021"/>
                  <a:pt x="1030309" y="691166"/>
                  <a:pt x="1043188" y="708338"/>
                </a:cubicBezTo>
                <a:cubicBezTo>
                  <a:pt x="1067560" y="781455"/>
                  <a:pt x="1059117" y="783276"/>
                  <a:pt x="1107583" y="837127"/>
                </a:cubicBezTo>
                <a:cubicBezTo>
                  <a:pt x="1131951" y="864203"/>
                  <a:pt x="1148555" y="911375"/>
                  <a:pt x="1184856" y="914400"/>
                </a:cubicBezTo>
                <a:cubicBezTo>
                  <a:pt x="1369654" y="929800"/>
                  <a:pt x="1288228" y="919968"/>
                  <a:pt x="1429555" y="940158"/>
                </a:cubicBezTo>
                <a:cubicBezTo>
                  <a:pt x="1530138" y="973687"/>
                  <a:pt x="1395420" y="932057"/>
                  <a:pt x="1609859" y="965916"/>
                </a:cubicBezTo>
                <a:cubicBezTo>
                  <a:pt x="1644826" y="971437"/>
                  <a:pt x="1678177" y="984731"/>
                  <a:pt x="1712890" y="991674"/>
                </a:cubicBezTo>
                <a:cubicBezTo>
                  <a:pt x="1734355" y="995967"/>
                  <a:pt x="1756048" y="999244"/>
                  <a:pt x="1777284" y="1004553"/>
                </a:cubicBezTo>
                <a:cubicBezTo>
                  <a:pt x="1829144" y="1017518"/>
                  <a:pt x="1814773" y="1025790"/>
                  <a:pt x="1880315" y="1030310"/>
                </a:cubicBezTo>
                <a:cubicBezTo>
                  <a:pt x="1983191" y="1037405"/>
                  <a:pt x="2086377" y="1038896"/>
                  <a:pt x="2189408" y="1043189"/>
                </a:cubicBezTo>
                <a:cubicBezTo>
                  <a:pt x="2214949" y="1051703"/>
                  <a:pt x="2304196" y="1079772"/>
                  <a:pt x="2331076" y="1094705"/>
                </a:cubicBezTo>
                <a:cubicBezTo>
                  <a:pt x="2349839" y="1105129"/>
                  <a:pt x="2363828" y="1122917"/>
                  <a:pt x="2382591" y="1133341"/>
                </a:cubicBezTo>
                <a:cubicBezTo>
                  <a:pt x="2402800" y="1144568"/>
                  <a:pt x="2426308" y="1148760"/>
                  <a:pt x="2446986" y="1159099"/>
                </a:cubicBezTo>
                <a:cubicBezTo>
                  <a:pt x="2469375" y="1170294"/>
                  <a:pt x="2489915" y="1184857"/>
                  <a:pt x="2511380" y="1197736"/>
                </a:cubicBezTo>
                <a:cubicBezTo>
                  <a:pt x="2519966" y="1210615"/>
                  <a:pt x="2526193" y="1225427"/>
                  <a:pt x="2537138" y="1236372"/>
                </a:cubicBezTo>
                <a:cubicBezTo>
                  <a:pt x="2556575" y="1255809"/>
                  <a:pt x="2584656" y="1266190"/>
                  <a:pt x="2601532" y="1287888"/>
                </a:cubicBezTo>
                <a:cubicBezTo>
                  <a:pt x="2618511" y="1309719"/>
                  <a:pt x="2628095" y="1362746"/>
                  <a:pt x="2640169" y="1390919"/>
                </a:cubicBezTo>
                <a:cubicBezTo>
                  <a:pt x="2658341" y="1433320"/>
                  <a:pt x="2669512" y="1439252"/>
                  <a:pt x="2678805" y="1481071"/>
                </a:cubicBezTo>
                <a:cubicBezTo>
                  <a:pt x="2707994" y="1612421"/>
                  <a:pt x="2670911" y="1506412"/>
                  <a:pt x="2717442" y="1622738"/>
                </a:cubicBezTo>
                <a:cubicBezTo>
                  <a:pt x="2734612" y="1725757"/>
                  <a:pt x="2750460" y="1785009"/>
                  <a:pt x="2717442" y="1906074"/>
                </a:cubicBezTo>
                <a:cubicBezTo>
                  <a:pt x="2708620" y="1938422"/>
                  <a:pt x="2674513" y="1957589"/>
                  <a:pt x="2653048" y="1983347"/>
                </a:cubicBezTo>
                <a:cubicBezTo>
                  <a:pt x="2625809" y="2092301"/>
                  <a:pt x="2662916" y="1981423"/>
                  <a:pt x="2601532" y="2073499"/>
                </a:cubicBezTo>
                <a:cubicBezTo>
                  <a:pt x="2562282" y="2132374"/>
                  <a:pt x="2623610" y="2100483"/>
                  <a:pt x="2550017" y="2125015"/>
                </a:cubicBezTo>
                <a:cubicBezTo>
                  <a:pt x="2490880" y="2213718"/>
                  <a:pt x="2566439" y="2105855"/>
                  <a:pt x="2472743" y="2215167"/>
                </a:cubicBezTo>
                <a:cubicBezTo>
                  <a:pt x="2441065" y="2252125"/>
                  <a:pt x="2453009" y="2262666"/>
                  <a:pt x="2408349" y="2292440"/>
                </a:cubicBezTo>
                <a:cubicBezTo>
                  <a:pt x="2397053" y="2299970"/>
                  <a:pt x="2382591" y="2301026"/>
                  <a:pt x="2369712" y="2305319"/>
                </a:cubicBezTo>
                <a:cubicBezTo>
                  <a:pt x="2361126" y="2318198"/>
                  <a:pt x="2356041" y="2334286"/>
                  <a:pt x="2343955" y="2343955"/>
                </a:cubicBezTo>
                <a:cubicBezTo>
                  <a:pt x="2335557" y="2350673"/>
                  <a:pt x="2257169" y="2368872"/>
                  <a:pt x="2253803" y="2369713"/>
                </a:cubicBezTo>
                <a:cubicBezTo>
                  <a:pt x="2167944" y="2365420"/>
                  <a:pt x="2081918" y="2363689"/>
                  <a:pt x="1996225" y="2356834"/>
                </a:cubicBezTo>
                <a:cubicBezTo>
                  <a:pt x="1974405" y="2355088"/>
                  <a:pt x="1952949" y="2349714"/>
                  <a:pt x="1931831" y="2343955"/>
                </a:cubicBezTo>
                <a:cubicBezTo>
                  <a:pt x="1905636" y="2336811"/>
                  <a:pt x="1854557" y="2318198"/>
                  <a:pt x="1854557" y="2318198"/>
                </a:cubicBezTo>
                <a:cubicBezTo>
                  <a:pt x="1798642" y="2206364"/>
                  <a:pt x="1863259" y="2322025"/>
                  <a:pt x="1790163" y="2228045"/>
                </a:cubicBezTo>
                <a:cubicBezTo>
                  <a:pt x="1771157" y="2203609"/>
                  <a:pt x="1768016" y="2160561"/>
                  <a:pt x="1738648" y="2150772"/>
                </a:cubicBezTo>
                <a:cubicBezTo>
                  <a:pt x="1650329" y="2121332"/>
                  <a:pt x="1759947" y="2156097"/>
                  <a:pt x="1635617" y="2125015"/>
                </a:cubicBezTo>
                <a:cubicBezTo>
                  <a:pt x="1622447" y="2121723"/>
                  <a:pt x="1610033" y="2115866"/>
                  <a:pt x="1596980" y="2112136"/>
                </a:cubicBezTo>
                <a:cubicBezTo>
                  <a:pt x="1579961" y="2107273"/>
                  <a:pt x="1562636" y="2103550"/>
                  <a:pt x="1545464" y="2099257"/>
                </a:cubicBezTo>
                <a:cubicBezTo>
                  <a:pt x="1500519" y="2069293"/>
                  <a:pt x="1462145" y="2051007"/>
                  <a:pt x="1429555" y="2009105"/>
                </a:cubicBezTo>
                <a:cubicBezTo>
                  <a:pt x="1410549" y="1984669"/>
                  <a:pt x="1387829" y="1961200"/>
                  <a:pt x="1378039" y="1931831"/>
                </a:cubicBezTo>
                <a:cubicBezTo>
                  <a:pt x="1373746" y="1918952"/>
                  <a:pt x="1368889" y="1906248"/>
                  <a:pt x="1365160" y="1893195"/>
                </a:cubicBezTo>
                <a:cubicBezTo>
                  <a:pt x="1360297" y="1876176"/>
                  <a:pt x="1359253" y="1857948"/>
                  <a:pt x="1352281" y="1841679"/>
                </a:cubicBezTo>
                <a:cubicBezTo>
                  <a:pt x="1346184" y="1827452"/>
                  <a:pt x="1335110" y="1815922"/>
                  <a:pt x="1326524" y="1803043"/>
                </a:cubicBezTo>
                <a:cubicBezTo>
                  <a:pt x="1322231" y="1777285"/>
                  <a:pt x="1323343" y="1750015"/>
                  <a:pt x="1313645" y="1725769"/>
                </a:cubicBezTo>
                <a:cubicBezTo>
                  <a:pt x="1305673" y="1705840"/>
                  <a:pt x="1287484" y="1691721"/>
                  <a:pt x="1275008" y="1674254"/>
                </a:cubicBezTo>
                <a:cubicBezTo>
                  <a:pt x="1266011" y="1661659"/>
                  <a:pt x="1257836" y="1648496"/>
                  <a:pt x="1249250" y="1635617"/>
                </a:cubicBezTo>
                <a:cubicBezTo>
                  <a:pt x="1240006" y="1598639"/>
                  <a:pt x="1226294" y="1538189"/>
                  <a:pt x="1210614" y="1506829"/>
                </a:cubicBezTo>
                <a:cubicBezTo>
                  <a:pt x="1188225" y="1462050"/>
                  <a:pt x="1161112" y="1419696"/>
                  <a:pt x="1133341" y="1378040"/>
                </a:cubicBezTo>
                <a:cubicBezTo>
                  <a:pt x="1124755" y="1365161"/>
                  <a:pt x="1114505" y="1353247"/>
                  <a:pt x="1107583" y="1339403"/>
                </a:cubicBezTo>
                <a:cubicBezTo>
                  <a:pt x="1101512" y="1327261"/>
                  <a:pt x="1102234" y="1312062"/>
                  <a:pt x="1094704" y="1300767"/>
                </a:cubicBezTo>
                <a:cubicBezTo>
                  <a:pt x="1084601" y="1285612"/>
                  <a:pt x="1067727" y="1276122"/>
                  <a:pt x="1056067" y="1262130"/>
                </a:cubicBezTo>
                <a:cubicBezTo>
                  <a:pt x="1046158" y="1250239"/>
                  <a:pt x="1039307" y="1236088"/>
                  <a:pt x="1030310" y="1223493"/>
                </a:cubicBezTo>
                <a:cubicBezTo>
                  <a:pt x="1017834" y="1206026"/>
                  <a:pt x="1005642" y="1188275"/>
                  <a:pt x="991673" y="1171978"/>
                </a:cubicBezTo>
                <a:cubicBezTo>
                  <a:pt x="979820" y="1158149"/>
                  <a:pt x="964889" y="1147170"/>
                  <a:pt x="953036" y="1133341"/>
                </a:cubicBezTo>
                <a:cubicBezTo>
                  <a:pt x="853906" y="1017690"/>
                  <a:pt x="971636" y="1139062"/>
                  <a:pt x="875763" y="1043189"/>
                </a:cubicBezTo>
                <a:cubicBezTo>
                  <a:pt x="834335" y="918906"/>
                  <a:pt x="878224" y="971913"/>
                  <a:pt x="708338" y="953037"/>
                </a:cubicBezTo>
                <a:cubicBezTo>
                  <a:pt x="639540" y="945393"/>
                  <a:pt x="502276" y="927279"/>
                  <a:pt x="502276" y="927279"/>
                </a:cubicBezTo>
                <a:cubicBezTo>
                  <a:pt x="476518" y="910107"/>
                  <a:pt x="454371" y="885553"/>
                  <a:pt x="425003" y="875764"/>
                </a:cubicBezTo>
                <a:cubicBezTo>
                  <a:pt x="412124" y="871471"/>
                  <a:pt x="398508" y="868956"/>
                  <a:pt x="386366" y="862885"/>
                </a:cubicBezTo>
                <a:cubicBezTo>
                  <a:pt x="302090" y="820747"/>
                  <a:pt x="394544" y="855458"/>
                  <a:pt x="309093" y="798491"/>
                </a:cubicBezTo>
                <a:cubicBezTo>
                  <a:pt x="297797" y="790961"/>
                  <a:pt x="282323" y="792205"/>
                  <a:pt x="270456" y="785612"/>
                </a:cubicBezTo>
                <a:cubicBezTo>
                  <a:pt x="243395" y="770578"/>
                  <a:pt x="193183" y="734096"/>
                  <a:pt x="193183" y="734096"/>
                </a:cubicBezTo>
                <a:cubicBezTo>
                  <a:pt x="135167" y="647073"/>
                  <a:pt x="168033" y="656910"/>
                  <a:pt x="77273" y="643944"/>
                </a:cubicBezTo>
                <a:cubicBezTo>
                  <a:pt x="68773" y="642730"/>
                  <a:pt x="77273" y="654677"/>
                  <a:pt x="77273" y="656823"/>
                </a:cubicBezTo>
                <a:close/>
              </a:path>
            </a:pathLst>
          </a:custGeom>
          <a:solidFill>
            <a:srgbClr val="31B6F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364088" y="4523636"/>
            <a:ext cx="31683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に入る頂点たちと</a:t>
            </a:r>
            <a:r>
              <a:rPr kumimoji="1" lang="en-US" altLang="ja-JP" sz="2400" dirty="0" smtClean="0"/>
              <a:t/>
            </a:r>
            <a:br>
              <a:rPr kumimoji="1" lang="en-US" altLang="ja-JP" sz="2400" dirty="0" smtClean="0"/>
            </a:br>
            <a:endParaRPr kumimoji="1" lang="en-US" altLang="ja-JP" sz="2400" dirty="0" smtClean="0"/>
          </a:p>
          <a:p>
            <a:r>
              <a:rPr kumimoji="1" lang="ja-JP" altLang="en-US" sz="2400" dirty="0" smtClean="0"/>
              <a:t>そうじゃない頂点は</a:t>
            </a:r>
            <a:r>
              <a:rPr kumimoji="1" lang="en-US" altLang="ja-JP" sz="2400" dirty="0" smtClean="0"/>
              <a:t/>
            </a:r>
            <a:br>
              <a:rPr kumimoji="1" lang="en-US" altLang="ja-JP" sz="2400" dirty="0" smtClean="0"/>
            </a:br>
            <a:r>
              <a:rPr kumimoji="1" lang="ja-JP" altLang="en-US" sz="2400" dirty="0" smtClean="0"/>
              <a:t>マージ不可能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35111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最小化のアルゴリズム</a:t>
            </a:r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467544" y="3683089"/>
            <a:ext cx="648072" cy="64807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u="sng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endParaRPr kumimoji="1" lang="ja-JP" altLang="en-US" u="sng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2318563" y="2504939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曲線コネクタ 6"/>
          <p:cNvCxnSpPr>
            <a:stCxn id="5" idx="0"/>
            <a:endCxn id="6" idx="1"/>
          </p:cNvCxnSpPr>
          <p:nvPr/>
        </p:nvCxnSpPr>
        <p:spPr>
          <a:xfrm rot="5400000" flipH="1" flipV="1">
            <a:off x="1060904" y="2330523"/>
            <a:ext cx="1083242" cy="1621891"/>
          </a:xfrm>
          <a:prstGeom prst="curvedConnector3">
            <a:avLst>
              <a:gd name="adj1" fmla="val 13224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683164" y="2191946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cxnSp>
        <p:nvCxnSpPr>
          <p:cNvPr id="11" name="曲線コネクタ 10"/>
          <p:cNvCxnSpPr>
            <a:stCxn id="6" idx="0"/>
            <a:endCxn id="14" idx="0"/>
          </p:cNvCxnSpPr>
          <p:nvPr/>
        </p:nvCxnSpPr>
        <p:spPr>
          <a:xfrm rot="16200000" flipH="1">
            <a:off x="2770433" y="2377105"/>
            <a:ext cx="1277284" cy="1532953"/>
          </a:xfrm>
          <a:prstGeom prst="curvedConnector3">
            <a:avLst>
              <a:gd name="adj1" fmla="val -17897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円/楕円 13"/>
          <p:cNvSpPr/>
          <p:nvPr/>
        </p:nvSpPr>
        <p:spPr>
          <a:xfrm>
            <a:off x="3851516" y="3782223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6" name="曲線コネクタ 15"/>
          <p:cNvCxnSpPr>
            <a:stCxn id="14" idx="1"/>
            <a:endCxn id="6" idx="6"/>
          </p:cNvCxnSpPr>
          <p:nvPr/>
        </p:nvCxnSpPr>
        <p:spPr>
          <a:xfrm rot="16200000" flipV="1">
            <a:off x="2932452" y="2863158"/>
            <a:ext cx="1048156" cy="979789"/>
          </a:xfrm>
          <a:prstGeom prst="curvedConnector2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曲線コネクタ 16"/>
          <p:cNvCxnSpPr>
            <a:stCxn id="5" idx="6"/>
            <a:endCxn id="14" idx="2"/>
          </p:cNvCxnSpPr>
          <p:nvPr/>
        </p:nvCxnSpPr>
        <p:spPr>
          <a:xfrm>
            <a:off x="1115616" y="4007125"/>
            <a:ext cx="2735900" cy="99134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曲線コネクタ 18"/>
          <p:cNvCxnSpPr>
            <a:stCxn id="6" idx="2"/>
            <a:endCxn id="5" idx="7"/>
          </p:cNvCxnSpPr>
          <p:nvPr/>
        </p:nvCxnSpPr>
        <p:spPr>
          <a:xfrm rot="10800000" flipV="1">
            <a:off x="1020709" y="2828975"/>
            <a:ext cx="1297855" cy="949022"/>
          </a:xfrm>
          <a:prstGeom prst="curvedConnector2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1475656" y="3934797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995532" y="2474351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cxnSp>
        <p:nvCxnSpPr>
          <p:cNvPr id="32" name="曲線コネクタ 31"/>
          <p:cNvCxnSpPr>
            <a:stCxn id="14" idx="4"/>
            <a:endCxn id="51" idx="6"/>
          </p:cNvCxnSpPr>
          <p:nvPr/>
        </p:nvCxnSpPr>
        <p:spPr>
          <a:xfrm rot="5400000">
            <a:off x="2631698" y="4394061"/>
            <a:ext cx="1507621" cy="1580088"/>
          </a:xfrm>
          <a:prstGeom prst="curvedConnector2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3563888" y="4582869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203848" y="2420888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259632" y="3070701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51" name="円/楕円 50"/>
          <p:cNvSpPr/>
          <p:nvPr/>
        </p:nvSpPr>
        <p:spPr>
          <a:xfrm>
            <a:off x="1947392" y="5613880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2" name="曲線コネクタ 51"/>
          <p:cNvCxnSpPr>
            <a:stCxn id="51" idx="0"/>
            <a:endCxn id="6" idx="4"/>
          </p:cNvCxnSpPr>
          <p:nvPr/>
        </p:nvCxnSpPr>
        <p:spPr>
          <a:xfrm rot="5400000" flipH="1" flipV="1">
            <a:off x="1226579" y="4197861"/>
            <a:ext cx="2460869" cy="371171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2225390" y="5070256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cxnSp>
        <p:nvCxnSpPr>
          <p:cNvPr id="56" name="曲線コネクタ 55"/>
          <p:cNvCxnSpPr>
            <a:stCxn id="51" idx="5"/>
            <a:endCxn id="14" idx="5"/>
          </p:cNvCxnSpPr>
          <p:nvPr/>
        </p:nvCxnSpPr>
        <p:spPr>
          <a:xfrm rot="5400000" flipH="1" flipV="1">
            <a:off x="2536789" y="4299154"/>
            <a:ext cx="1831657" cy="1904124"/>
          </a:xfrm>
          <a:prstGeom prst="curvedConnector3">
            <a:avLst>
              <a:gd name="adj1" fmla="val -17662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テキスト ボックス 58"/>
          <p:cNvSpPr txBox="1"/>
          <p:nvPr/>
        </p:nvSpPr>
        <p:spPr>
          <a:xfrm>
            <a:off x="3796284" y="6167045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4" name="フリーフォーム 3"/>
          <p:cNvSpPr/>
          <p:nvPr/>
        </p:nvSpPr>
        <p:spPr>
          <a:xfrm>
            <a:off x="353340" y="3580281"/>
            <a:ext cx="2492891" cy="2833398"/>
          </a:xfrm>
          <a:custGeom>
            <a:avLst/>
            <a:gdLst>
              <a:gd name="connsiteX0" fmla="*/ 7268 w 2492891"/>
              <a:gd name="connsiteY0" fmla="*/ 167471 h 2833398"/>
              <a:gd name="connsiteX1" fmla="*/ 136057 w 2492891"/>
              <a:gd name="connsiteY1" fmla="*/ 64440 h 2833398"/>
              <a:gd name="connsiteX2" fmla="*/ 174694 w 2492891"/>
              <a:gd name="connsiteY2" fmla="*/ 38682 h 2833398"/>
              <a:gd name="connsiteX3" fmla="*/ 264846 w 2492891"/>
              <a:gd name="connsiteY3" fmla="*/ 25804 h 2833398"/>
              <a:gd name="connsiteX4" fmla="*/ 303483 w 2492891"/>
              <a:gd name="connsiteY4" fmla="*/ 12925 h 2833398"/>
              <a:gd name="connsiteX5" fmla="*/ 780001 w 2492891"/>
              <a:gd name="connsiteY5" fmla="*/ 38682 h 2833398"/>
              <a:gd name="connsiteX6" fmla="*/ 895911 w 2492891"/>
              <a:gd name="connsiteY6" fmla="*/ 141713 h 2833398"/>
              <a:gd name="connsiteX7" fmla="*/ 934547 w 2492891"/>
              <a:gd name="connsiteY7" fmla="*/ 193229 h 2833398"/>
              <a:gd name="connsiteX8" fmla="*/ 960305 w 2492891"/>
              <a:gd name="connsiteY8" fmla="*/ 360654 h 2833398"/>
              <a:gd name="connsiteX9" fmla="*/ 973184 w 2492891"/>
              <a:gd name="connsiteY9" fmla="*/ 425049 h 2833398"/>
              <a:gd name="connsiteX10" fmla="*/ 1011821 w 2492891"/>
              <a:gd name="connsiteY10" fmla="*/ 785657 h 2833398"/>
              <a:gd name="connsiteX11" fmla="*/ 1024699 w 2492891"/>
              <a:gd name="connsiteY11" fmla="*/ 850051 h 2833398"/>
              <a:gd name="connsiteX12" fmla="*/ 1089094 w 2492891"/>
              <a:gd name="connsiteY12" fmla="*/ 965961 h 2833398"/>
              <a:gd name="connsiteX13" fmla="*/ 1101973 w 2492891"/>
              <a:gd name="connsiteY13" fmla="*/ 1004598 h 2833398"/>
              <a:gd name="connsiteX14" fmla="*/ 1179246 w 2492891"/>
              <a:gd name="connsiteY14" fmla="*/ 1133387 h 2833398"/>
              <a:gd name="connsiteX15" fmla="*/ 1217883 w 2492891"/>
              <a:gd name="connsiteY15" fmla="*/ 1210660 h 2833398"/>
              <a:gd name="connsiteX16" fmla="*/ 1282277 w 2492891"/>
              <a:gd name="connsiteY16" fmla="*/ 1326570 h 2833398"/>
              <a:gd name="connsiteX17" fmla="*/ 1346671 w 2492891"/>
              <a:gd name="connsiteY17" fmla="*/ 1429601 h 2833398"/>
              <a:gd name="connsiteX18" fmla="*/ 1385308 w 2492891"/>
              <a:gd name="connsiteY18" fmla="*/ 1442480 h 2833398"/>
              <a:gd name="connsiteX19" fmla="*/ 1436823 w 2492891"/>
              <a:gd name="connsiteY19" fmla="*/ 1545511 h 2833398"/>
              <a:gd name="connsiteX20" fmla="*/ 1488339 w 2492891"/>
              <a:gd name="connsiteY20" fmla="*/ 1597026 h 2833398"/>
              <a:gd name="connsiteX21" fmla="*/ 1539854 w 2492891"/>
              <a:gd name="connsiteY21" fmla="*/ 1635663 h 2833398"/>
              <a:gd name="connsiteX22" fmla="*/ 1668643 w 2492891"/>
              <a:gd name="connsiteY22" fmla="*/ 1712936 h 2833398"/>
              <a:gd name="connsiteX23" fmla="*/ 1694401 w 2492891"/>
              <a:gd name="connsiteY23" fmla="*/ 1751573 h 2833398"/>
              <a:gd name="connsiteX24" fmla="*/ 1810311 w 2492891"/>
              <a:gd name="connsiteY24" fmla="*/ 1841725 h 2833398"/>
              <a:gd name="connsiteX25" fmla="*/ 1926221 w 2492891"/>
              <a:gd name="connsiteY25" fmla="*/ 1880361 h 2833398"/>
              <a:gd name="connsiteX26" fmla="*/ 1964857 w 2492891"/>
              <a:gd name="connsiteY26" fmla="*/ 1893240 h 2833398"/>
              <a:gd name="connsiteX27" fmla="*/ 2080767 w 2492891"/>
              <a:gd name="connsiteY27" fmla="*/ 1970513 h 2833398"/>
              <a:gd name="connsiteX28" fmla="*/ 2119404 w 2492891"/>
              <a:gd name="connsiteY28" fmla="*/ 1996271 h 2833398"/>
              <a:gd name="connsiteX29" fmla="*/ 2158040 w 2492891"/>
              <a:gd name="connsiteY29" fmla="*/ 2009150 h 2833398"/>
              <a:gd name="connsiteX30" fmla="*/ 2222435 w 2492891"/>
              <a:gd name="connsiteY30" fmla="*/ 2086423 h 2833398"/>
              <a:gd name="connsiteX31" fmla="*/ 2286829 w 2492891"/>
              <a:gd name="connsiteY31" fmla="*/ 2099302 h 2833398"/>
              <a:gd name="connsiteX32" fmla="*/ 2351223 w 2492891"/>
              <a:gd name="connsiteY32" fmla="*/ 2125060 h 2833398"/>
              <a:gd name="connsiteX33" fmla="*/ 2454254 w 2492891"/>
              <a:gd name="connsiteY33" fmla="*/ 2228091 h 2833398"/>
              <a:gd name="connsiteX34" fmla="*/ 2480012 w 2492891"/>
              <a:gd name="connsiteY34" fmla="*/ 2344001 h 2833398"/>
              <a:gd name="connsiteX35" fmla="*/ 2492891 w 2492891"/>
              <a:gd name="connsiteY35" fmla="*/ 2382637 h 2833398"/>
              <a:gd name="connsiteX36" fmla="*/ 2454254 w 2492891"/>
              <a:gd name="connsiteY36" fmla="*/ 2640215 h 2833398"/>
              <a:gd name="connsiteX37" fmla="*/ 2415618 w 2492891"/>
              <a:gd name="connsiteY37" fmla="*/ 2678851 h 2833398"/>
              <a:gd name="connsiteX38" fmla="*/ 2364102 w 2492891"/>
              <a:gd name="connsiteY38" fmla="*/ 2691730 h 2833398"/>
              <a:gd name="connsiteX39" fmla="*/ 2273950 w 2492891"/>
              <a:gd name="connsiteY39" fmla="*/ 2730367 h 2833398"/>
              <a:gd name="connsiteX40" fmla="*/ 2183798 w 2492891"/>
              <a:gd name="connsiteY40" fmla="*/ 2743246 h 2833398"/>
              <a:gd name="connsiteX41" fmla="*/ 2145161 w 2492891"/>
              <a:gd name="connsiteY41" fmla="*/ 2756125 h 2833398"/>
              <a:gd name="connsiteX42" fmla="*/ 2106525 w 2492891"/>
              <a:gd name="connsiteY42" fmla="*/ 2781882 h 2833398"/>
              <a:gd name="connsiteX43" fmla="*/ 2016373 w 2492891"/>
              <a:gd name="connsiteY43" fmla="*/ 2794761 h 2833398"/>
              <a:gd name="connsiteX44" fmla="*/ 1836068 w 2492891"/>
              <a:gd name="connsiteY44" fmla="*/ 2833398 h 2833398"/>
              <a:gd name="connsiteX45" fmla="*/ 1333792 w 2492891"/>
              <a:gd name="connsiteY45" fmla="*/ 2820519 h 2833398"/>
              <a:gd name="connsiteX46" fmla="*/ 1217883 w 2492891"/>
              <a:gd name="connsiteY46" fmla="*/ 2717488 h 2833398"/>
              <a:gd name="connsiteX47" fmla="*/ 1153488 w 2492891"/>
              <a:gd name="connsiteY47" fmla="*/ 2678851 h 2833398"/>
              <a:gd name="connsiteX48" fmla="*/ 1024699 w 2492891"/>
              <a:gd name="connsiteY48" fmla="*/ 2614457 h 2833398"/>
              <a:gd name="connsiteX49" fmla="*/ 960305 w 2492891"/>
              <a:gd name="connsiteY49" fmla="*/ 2447032 h 2833398"/>
              <a:gd name="connsiteX50" fmla="*/ 883032 w 2492891"/>
              <a:gd name="connsiteY50" fmla="*/ 2073544 h 2833398"/>
              <a:gd name="connsiteX51" fmla="*/ 728485 w 2492891"/>
              <a:gd name="connsiteY51" fmla="*/ 1545511 h 2833398"/>
              <a:gd name="connsiteX52" fmla="*/ 561060 w 2492891"/>
              <a:gd name="connsiteY52" fmla="*/ 1172023 h 2833398"/>
              <a:gd name="connsiteX53" fmla="*/ 483787 w 2492891"/>
              <a:gd name="connsiteY53" fmla="*/ 1068992 h 2833398"/>
              <a:gd name="connsiteX54" fmla="*/ 419392 w 2492891"/>
              <a:gd name="connsiteY54" fmla="*/ 1056113 h 2833398"/>
              <a:gd name="connsiteX55" fmla="*/ 290604 w 2492891"/>
              <a:gd name="connsiteY55" fmla="*/ 914446 h 2833398"/>
              <a:gd name="connsiteX56" fmla="*/ 239088 w 2492891"/>
              <a:gd name="connsiteY56" fmla="*/ 837173 h 2833398"/>
              <a:gd name="connsiteX57" fmla="*/ 213330 w 2492891"/>
              <a:gd name="connsiteY57" fmla="*/ 798536 h 2833398"/>
              <a:gd name="connsiteX58" fmla="*/ 161815 w 2492891"/>
              <a:gd name="connsiteY58" fmla="*/ 643989 h 2833398"/>
              <a:gd name="connsiteX59" fmla="*/ 148936 w 2492891"/>
              <a:gd name="connsiteY59" fmla="*/ 605353 h 2833398"/>
              <a:gd name="connsiteX60" fmla="*/ 136057 w 2492891"/>
              <a:gd name="connsiteY60" fmla="*/ 566716 h 2833398"/>
              <a:gd name="connsiteX61" fmla="*/ 84542 w 2492891"/>
              <a:gd name="connsiteY61" fmla="*/ 476564 h 2833398"/>
              <a:gd name="connsiteX62" fmla="*/ 45905 w 2492891"/>
              <a:gd name="connsiteY62" fmla="*/ 399291 h 2833398"/>
              <a:gd name="connsiteX63" fmla="*/ 33026 w 2492891"/>
              <a:gd name="connsiteY63" fmla="*/ 334896 h 2833398"/>
              <a:gd name="connsiteX64" fmla="*/ 20147 w 2492891"/>
              <a:gd name="connsiteY64" fmla="*/ 231865 h 2833398"/>
              <a:gd name="connsiteX65" fmla="*/ 7268 w 2492891"/>
              <a:gd name="connsiteY65" fmla="*/ 167471 h 2833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2492891" h="2833398">
                <a:moveTo>
                  <a:pt x="7268" y="167471"/>
                </a:moveTo>
                <a:cubicBezTo>
                  <a:pt x="26586" y="139567"/>
                  <a:pt x="90314" y="94936"/>
                  <a:pt x="136057" y="64440"/>
                </a:cubicBezTo>
                <a:cubicBezTo>
                  <a:pt x="148936" y="55854"/>
                  <a:pt x="159868" y="43130"/>
                  <a:pt x="174694" y="38682"/>
                </a:cubicBezTo>
                <a:cubicBezTo>
                  <a:pt x="203770" y="29959"/>
                  <a:pt x="234795" y="30097"/>
                  <a:pt x="264846" y="25804"/>
                </a:cubicBezTo>
                <a:cubicBezTo>
                  <a:pt x="277725" y="21511"/>
                  <a:pt x="290012" y="14609"/>
                  <a:pt x="303483" y="12925"/>
                </a:cubicBezTo>
                <a:cubicBezTo>
                  <a:pt x="522328" y="-14431"/>
                  <a:pt x="512027" y="5186"/>
                  <a:pt x="780001" y="38682"/>
                </a:cubicBezTo>
                <a:cubicBezTo>
                  <a:pt x="829888" y="78592"/>
                  <a:pt x="854527" y="94417"/>
                  <a:pt x="895911" y="141713"/>
                </a:cubicBezTo>
                <a:cubicBezTo>
                  <a:pt x="910046" y="157867"/>
                  <a:pt x="921668" y="176057"/>
                  <a:pt x="934547" y="193229"/>
                </a:cubicBezTo>
                <a:cubicBezTo>
                  <a:pt x="944195" y="260764"/>
                  <a:pt x="948392" y="295131"/>
                  <a:pt x="960305" y="360654"/>
                </a:cubicBezTo>
                <a:cubicBezTo>
                  <a:pt x="964221" y="382191"/>
                  <a:pt x="968891" y="403584"/>
                  <a:pt x="973184" y="425049"/>
                </a:cubicBezTo>
                <a:cubicBezTo>
                  <a:pt x="981516" y="525035"/>
                  <a:pt x="993437" y="693733"/>
                  <a:pt x="1011821" y="785657"/>
                </a:cubicBezTo>
                <a:cubicBezTo>
                  <a:pt x="1016114" y="807122"/>
                  <a:pt x="1017777" y="829285"/>
                  <a:pt x="1024699" y="850051"/>
                </a:cubicBezTo>
                <a:cubicBezTo>
                  <a:pt x="1037102" y="887261"/>
                  <a:pt x="1072587" y="932948"/>
                  <a:pt x="1089094" y="965961"/>
                </a:cubicBezTo>
                <a:cubicBezTo>
                  <a:pt x="1095165" y="978103"/>
                  <a:pt x="1095537" y="992645"/>
                  <a:pt x="1101973" y="1004598"/>
                </a:cubicBezTo>
                <a:cubicBezTo>
                  <a:pt x="1125708" y="1048678"/>
                  <a:pt x="1156856" y="1088608"/>
                  <a:pt x="1179246" y="1133387"/>
                </a:cubicBezTo>
                <a:cubicBezTo>
                  <a:pt x="1192125" y="1159145"/>
                  <a:pt x="1204093" y="1185378"/>
                  <a:pt x="1217883" y="1210660"/>
                </a:cubicBezTo>
                <a:cubicBezTo>
                  <a:pt x="1256894" y="1282180"/>
                  <a:pt x="1252613" y="1259826"/>
                  <a:pt x="1282277" y="1326570"/>
                </a:cubicBezTo>
                <a:cubicBezTo>
                  <a:pt x="1305241" y="1378238"/>
                  <a:pt x="1299219" y="1397966"/>
                  <a:pt x="1346671" y="1429601"/>
                </a:cubicBezTo>
                <a:cubicBezTo>
                  <a:pt x="1357967" y="1437131"/>
                  <a:pt x="1372429" y="1438187"/>
                  <a:pt x="1385308" y="1442480"/>
                </a:cubicBezTo>
                <a:cubicBezTo>
                  <a:pt x="1402480" y="1476824"/>
                  <a:pt x="1409672" y="1518360"/>
                  <a:pt x="1436823" y="1545511"/>
                </a:cubicBezTo>
                <a:cubicBezTo>
                  <a:pt x="1453995" y="1562683"/>
                  <a:pt x="1470063" y="1581034"/>
                  <a:pt x="1488339" y="1597026"/>
                </a:cubicBezTo>
                <a:cubicBezTo>
                  <a:pt x="1504493" y="1611161"/>
                  <a:pt x="1522269" y="1623354"/>
                  <a:pt x="1539854" y="1635663"/>
                </a:cubicBezTo>
                <a:cubicBezTo>
                  <a:pt x="1617555" y="1690054"/>
                  <a:pt x="1599081" y="1678154"/>
                  <a:pt x="1668643" y="1712936"/>
                </a:cubicBezTo>
                <a:cubicBezTo>
                  <a:pt x="1677229" y="1725815"/>
                  <a:pt x="1684492" y="1739682"/>
                  <a:pt x="1694401" y="1751573"/>
                </a:cubicBezTo>
                <a:cubicBezTo>
                  <a:pt x="1720044" y="1782345"/>
                  <a:pt x="1777173" y="1830679"/>
                  <a:pt x="1810311" y="1841725"/>
                </a:cubicBezTo>
                <a:lnTo>
                  <a:pt x="1926221" y="1880361"/>
                </a:lnTo>
                <a:cubicBezTo>
                  <a:pt x="1939100" y="1884654"/>
                  <a:pt x="1953562" y="1885710"/>
                  <a:pt x="1964857" y="1893240"/>
                </a:cubicBezTo>
                <a:lnTo>
                  <a:pt x="2080767" y="1970513"/>
                </a:lnTo>
                <a:cubicBezTo>
                  <a:pt x="2093646" y="1979099"/>
                  <a:pt x="2104720" y="1991376"/>
                  <a:pt x="2119404" y="1996271"/>
                </a:cubicBezTo>
                <a:lnTo>
                  <a:pt x="2158040" y="2009150"/>
                </a:lnTo>
                <a:cubicBezTo>
                  <a:pt x="2172833" y="2031340"/>
                  <a:pt x="2197643" y="2074027"/>
                  <a:pt x="2222435" y="2086423"/>
                </a:cubicBezTo>
                <a:cubicBezTo>
                  <a:pt x="2242014" y="2096212"/>
                  <a:pt x="2265862" y="2093012"/>
                  <a:pt x="2286829" y="2099302"/>
                </a:cubicBezTo>
                <a:cubicBezTo>
                  <a:pt x="2308972" y="2105945"/>
                  <a:pt x="2329758" y="2116474"/>
                  <a:pt x="2351223" y="2125060"/>
                </a:cubicBezTo>
                <a:cubicBezTo>
                  <a:pt x="2385567" y="2159404"/>
                  <a:pt x="2444729" y="2180465"/>
                  <a:pt x="2454254" y="2228091"/>
                </a:cubicBezTo>
                <a:cubicBezTo>
                  <a:pt x="2463106" y="2272351"/>
                  <a:pt x="2467887" y="2301565"/>
                  <a:pt x="2480012" y="2344001"/>
                </a:cubicBezTo>
                <a:cubicBezTo>
                  <a:pt x="2483741" y="2357054"/>
                  <a:pt x="2488598" y="2369758"/>
                  <a:pt x="2492891" y="2382637"/>
                </a:cubicBezTo>
                <a:cubicBezTo>
                  <a:pt x="2487143" y="2474605"/>
                  <a:pt x="2508466" y="2564317"/>
                  <a:pt x="2454254" y="2640215"/>
                </a:cubicBezTo>
                <a:cubicBezTo>
                  <a:pt x="2443668" y="2655036"/>
                  <a:pt x="2431432" y="2669815"/>
                  <a:pt x="2415618" y="2678851"/>
                </a:cubicBezTo>
                <a:cubicBezTo>
                  <a:pt x="2400250" y="2687633"/>
                  <a:pt x="2381274" y="2687437"/>
                  <a:pt x="2364102" y="2691730"/>
                </a:cubicBezTo>
                <a:cubicBezTo>
                  <a:pt x="2336175" y="2705694"/>
                  <a:pt x="2305535" y="2724050"/>
                  <a:pt x="2273950" y="2730367"/>
                </a:cubicBezTo>
                <a:cubicBezTo>
                  <a:pt x="2244184" y="2736320"/>
                  <a:pt x="2213849" y="2738953"/>
                  <a:pt x="2183798" y="2743246"/>
                </a:cubicBezTo>
                <a:cubicBezTo>
                  <a:pt x="2170919" y="2747539"/>
                  <a:pt x="2157303" y="2750054"/>
                  <a:pt x="2145161" y="2756125"/>
                </a:cubicBezTo>
                <a:cubicBezTo>
                  <a:pt x="2131317" y="2763047"/>
                  <a:pt x="2121350" y="2777434"/>
                  <a:pt x="2106525" y="2781882"/>
                </a:cubicBezTo>
                <a:cubicBezTo>
                  <a:pt x="2077449" y="2790605"/>
                  <a:pt x="2046267" y="2789486"/>
                  <a:pt x="2016373" y="2794761"/>
                </a:cubicBezTo>
                <a:cubicBezTo>
                  <a:pt x="1916995" y="2812298"/>
                  <a:pt x="1911148" y="2814628"/>
                  <a:pt x="1836068" y="2833398"/>
                </a:cubicBezTo>
                <a:lnTo>
                  <a:pt x="1333792" y="2820519"/>
                </a:lnTo>
                <a:cubicBezTo>
                  <a:pt x="1309706" y="2817782"/>
                  <a:pt x="1236471" y="2731945"/>
                  <a:pt x="1217883" y="2717488"/>
                </a:cubicBezTo>
                <a:cubicBezTo>
                  <a:pt x="1198124" y="2702120"/>
                  <a:pt x="1174607" y="2692290"/>
                  <a:pt x="1153488" y="2678851"/>
                </a:cubicBezTo>
                <a:cubicBezTo>
                  <a:pt x="1054272" y="2615714"/>
                  <a:pt x="1110373" y="2635876"/>
                  <a:pt x="1024699" y="2614457"/>
                </a:cubicBezTo>
                <a:cubicBezTo>
                  <a:pt x="975321" y="2540388"/>
                  <a:pt x="999799" y="2585259"/>
                  <a:pt x="960305" y="2447032"/>
                </a:cubicBezTo>
                <a:cubicBezTo>
                  <a:pt x="863471" y="2108118"/>
                  <a:pt x="989867" y="2548371"/>
                  <a:pt x="883032" y="2073544"/>
                </a:cubicBezTo>
                <a:cubicBezTo>
                  <a:pt x="857685" y="1960891"/>
                  <a:pt x="770202" y="1662319"/>
                  <a:pt x="728485" y="1545511"/>
                </a:cubicBezTo>
                <a:cubicBezTo>
                  <a:pt x="650494" y="1327137"/>
                  <a:pt x="657024" y="1306373"/>
                  <a:pt x="561060" y="1172023"/>
                </a:cubicBezTo>
                <a:cubicBezTo>
                  <a:pt x="536108" y="1137090"/>
                  <a:pt x="525883" y="1077411"/>
                  <a:pt x="483787" y="1068992"/>
                </a:cubicBezTo>
                <a:lnTo>
                  <a:pt x="419392" y="1056113"/>
                </a:lnTo>
                <a:cubicBezTo>
                  <a:pt x="342276" y="978997"/>
                  <a:pt x="340489" y="985709"/>
                  <a:pt x="290604" y="914446"/>
                </a:cubicBezTo>
                <a:cubicBezTo>
                  <a:pt x="272851" y="889085"/>
                  <a:pt x="256260" y="862931"/>
                  <a:pt x="239088" y="837173"/>
                </a:cubicBezTo>
                <a:lnTo>
                  <a:pt x="213330" y="798536"/>
                </a:lnTo>
                <a:lnTo>
                  <a:pt x="161815" y="643989"/>
                </a:lnTo>
                <a:lnTo>
                  <a:pt x="148936" y="605353"/>
                </a:lnTo>
                <a:cubicBezTo>
                  <a:pt x="144643" y="592474"/>
                  <a:pt x="143588" y="578012"/>
                  <a:pt x="136057" y="566716"/>
                </a:cubicBezTo>
                <a:cubicBezTo>
                  <a:pt x="110186" y="527910"/>
                  <a:pt x="104152" y="522321"/>
                  <a:pt x="84542" y="476564"/>
                </a:cubicBezTo>
                <a:cubicBezTo>
                  <a:pt x="52552" y="401920"/>
                  <a:pt x="95402" y="473535"/>
                  <a:pt x="45905" y="399291"/>
                </a:cubicBezTo>
                <a:cubicBezTo>
                  <a:pt x="41612" y="377826"/>
                  <a:pt x="36355" y="356532"/>
                  <a:pt x="33026" y="334896"/>
                </a:cubicBezTo>
                <a:cubicBezTo>
                  <a:pt x="27763" y="300688"/>
                  <a:pt x="26338" y="265918"/>
                  <a:pt x="20147" y="231865"/>
                </a:cubicBezTo>
                <a:cubicBezTo>
                  <a:pt x="12382" y="189157"/>
                  <a:pt x="-12050" y="195375"/>
                  <a:pt x="7268" y="167471"/>
                </a:cubicBezTo>
                <a:close/>
              </a:path>
            </a:pathLst>
          </a:custGeom>
          <a:solidFill>
            <a:srgbClr val="3DF19B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フリーフォーム 9"/>
          <p:cNvSpPr/>
          <p:nvPr/>
        </p:nvSpPr>
        <p:spPr>
          <a:xfrm>
            <a:off x="2034862" y="2266682"/>
            <a:ext cx="1206514" cy="1172868"/>
          </a:xfrm>
          <a:custGeom>
            <a:avLst/>
            <a:gdLst>
              <a:gd name="connsiteX0" fmla="*/ 515155 w 1206514"/>
              <a:gd name="connsiteY0" fmla="*/ 0 h 1172868"/>
              <a:gd name="connsiteX1" fmla="*/ 386366 w 1206514"/>
              <a:gd name="connsiteY1" fmla="*/ 25757 h 1172868"/>
              <a:gd name="connsiteX2" fmla="*/ 309093 w 1206514"/>
              <a:gd name="connsiteY2" fmla="*/ 64394 h 1172868"/>
              <a:gd name="connsiteX3" fmla="*/ 231820 w 1206514"/>
              <a:gd name="connsiteY3" fmla="*/ 90152 h 1172868"/>
              <a:gd name="connsiteX4" fmla="*/ 167425 w 1206514"/>
              <a:gd name="connsiteY4" fmla="*/ 128788 h 1172868"/>
              <a:gd name="connsiteX5" fmla="*/ 115910 w 1206514"/>
              <a:gd name="connsiteY5" fmla="*/ 154546 h 1172868"/>
              <a:gd name="connsiteX6" fmla="*/ 25758 w 1206514"/>
              <a:gd name="connsiteY6" fmla="*/ 373487 h 1172868"/>
              <a:gd name="connsiteX7" fmla="*/ 12879 w 1206514"/>
              <a:gd name="connsiteY7" fmla="*/ 412124 h 1172868"/>
              <a:gd name="connsiteX8" fmla="*/ 0 w 1206514"/>
              <a:gd name="connsiteY8" fmla="*/ 450760 h 1172868"/>
              <a:gd name="connsiteX9" fmla="*/ 12879 w 1206514"/>
              <a:gd name="connsiteY9" fmla="*/ 682580 h 1172868"/>
              <a:gd name="connsiteX10" fmla="*/ 25758 w 1206514"/>
              <a:gd name="connsiteY10" fmla="*/ 721217 h 1172868"/>
              <a:gd name="connsiteX11" fmla="*/ 51515 w 1206514"/>
              <a:gd name="connsiteY11" fmla="*/ 785611 h 1172868"/>
              <a:gd name="connsiteX12" fmla="*/ 128789 w 1206514"/>
              <a:gd name="connsiteY12" fmla="*/ 862884 h 1172868"/>
              <a:gd name="connsiteX13" fmla="*/ 167425 w 1206514"/>
              <a:gd name="connsiteY13" fmla="*/ 901521 h 1172868"/>
              <a:gd name="connsiteX14" fmla="*/ 193183 w 1206514"/>
              <a:gd name="connsiteY14" fmla="*/ 940157 h 1172868"/>
              <a:gd name="connsiteX15" fmla="*/ 270456 w 1206514"/>
              <a:gd name="connsiteY15" fmla="*/ 978794 h 1172868"/>
              <a:gd name="connsiteX16" fmla="*/ 399245 w 1206514"/>
              <a:gd name="connsiteY16" fmla="*/ 1068946 h 1172868"/>
              <a:gd name="connsiteX17" fmla="*/ 437882 w 1206514"/>
              <a:gd name="connsiteY17" fmla="*/ 1094704 h 1172868"/>
              <a:gd name="connsiteX18" fmla="*/ 476518 w 1206514"/>
              <a:gd name="connsiteY18" fmla="*/ 1120462 h 1172868"/>
              <a:gd name="connsiteX19" fmla="*/ 528034 w 1206514"/>
              <a:gd name="connsiteY19" fmla="*/ 1133341 h 1172868"/>
              <a:gd name="connsiteX20" fmla="*/ 592428 w 1206514"/>
              <a:gd name="connsiteY20" fmla="*/ 1159098 h 1172868"/>
              <a:gd name="connsiteX21" fmla="*/ 631065 w 1206514"/>
              <a:gd name="connsiteY21" fmla="*/ 1171977 h 1172868"/>
              <a:gd name="connsiteX22" fmla="*/ 940158 w 1206514"/>
              <a:gd name="connsiteY22" fmla="*/ 1146219 h 1172868"/>
              <a:gd name="connsiteX23" fmla="*/ 991673 w 1206514"/>
              <a:gd name="connsiteY23" fmla="*/ 1120462 h 1172868"/>
              <a:gd name="connsiteX24" fmla="*/ 1030310 w 1206514"/>
              <a:gd name="connsiteY24" fmla="*/ 1081825 h 1172868"/>
              <a:gd name="connsiteX25" fmla="*/ 1056068 w 1206514"/>
              <a:gd name="connsiteY25" fmla="*/ 1043188 h 1172868"/>
              <a:gd name="connsiteX26" fmla="*/ 1094704 w 1206514"/>
              <a:gd name="connsiteY26" fmla="*/ 1017431 h 1172868"/>
              <a:gd name="connsiteX27" fmla="*/ 1120462 w 1206514"/>
              <a:gd name="connsiteY27" fmla="*/ 978794 h 1172868"/>
              <a:gd name="connsiteX28" fmla="*/ 1133341 w 1206514"/>
              <a:gd name="connsiteY28" fmla="*/ 940157 h 1172868"/>
              <a:gd name="connsiteX29" fmla="*/ 1184856 w 1206514"/>
              <a:gd name="connsiteY29" fmla="*/ 862884 h 1172868"/>
              <a:gd name="connsiteX30" fmla="*/ 1184856 w 1206514"/>
              <a:gd name="connsiteY30" fmla="*/ 540912 h 1172868"/>
              <a:gd name="connsiteX31" fmla="*/ 1094704 w 1206514"/>
              <a:gd name="connsiteY31" fmla="*/ 463639 h 1172868"/>
              <a:gd name="connsiteX32" fmla="*/ 1081825 w 1206514"/>
              <a:gd name="connsiteY32" fmla="*/ 412124 h 1172868"/>
              <a:gd name="connsiteX33" fmla="*/ 1017431 w 1206514"/>
              <a:gd name="connsiteY33" fmla="*/ 347729 h 1172868"/>
              <a:gd name="connsiteX34" fmla="*/ 965915 w 1206514"/>
              <a:gd name="connsiteY34" fmla="*/ 309093 h 1172868"/>
              <a:gd name="connsiteX35" fmla="*/ 927279 w 1206514"/>
              <a:gd name="connsiteY35" fmla="*/ 270456 h 1172868"/>
              <a:gd name="connsiteX36" fmla="*/ 888642 w 1206514"/>
              <a:gd name="connsiteY36" fmla="*/ 244698 h 1172868"/>
              <a:gd name="connsiteX37" fmla="*/ 837127 w 1206514"/>
              <a:gd name="connsiteY37" fmla="*/ 206062 h 1172868"/>
              <a:gd name="connsiteX38" fmla="*/ 759853 w 1206514"/>
              <a:gd name="connsiteY38" fmla="*/ 154546 h 1172868"/>
              <a:gd name="connsiteX39" fmla="*/ 669701 w 1206514"/>
              <a:gd name="connsiteY39" fmla="*/ 141667 h 1172868"/>
              <a:gd name="connsiteX40" fmla="*/ 605307 w 1206514"/>
              <a:gd name="connsiteY40" fmla="*/ 128788 h 1172868"/>
              <a:gd name="connsiteX41" fmla="*/ 515155 w 1206514"/>
              <a:gd name="connsiteY41" fmla="*/ 115910 h 1172868"/>
              <a:gd name="connsiteX42" fmla="*/ 476518 w 1206514"/>
              <a:gd name="connsiteY42" fmla="*/ 90152 h 1172868"/>
              <a:gd name="connsiteX43" fmla="*/ 437882 w 1206514"/>
              <a:gd name="connsiteY43" fmla="*/ 77273 h 1172868"/>
              <a:gd name="connsiteX44" fmla="*/ 399245 w 1206514"/>
              <a:gd name="connsiteY44" fmla="*/ 38636 h 1172868"/>
              <a:gd name="connsiteX45" fmla="*/ 347730 w 1206514"/>
              <a:gd name="connsiteY45" fmla="*/ 25757 h 1172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206514" h="1172868">
                <a:moveTo>
                  <a:pt x="515155" y="0"/>
                </a:moveTo>
                <a:cubicBezTo>
                  <a:pt x="472225" y="8586"/>
                  <a:pt x="428153" y="12699"/>
                  <a:pt x="386366" y="25757"/>
                </a:cubicBezTo>
                <a:cubicBezTo>
                  <a:pt x="358879" y="34347"/>
                  <a:pt x="335676" y="53318"/>
                  <a:pt x="309093" y="64394"/>
                </a:cubicBezTo>
                <a:cubicBezTo>
                  <a:pt x="284031" y="74837"/>
                  <a:pt x="256537" y="78917"/>
                  <a:pt x="231820" y="90152"/>
                </a:cubicBezTo>
                <a:cubicBezTo>
                  <a:pt x="209032" y="100510"/>
                  <a:pt x="189307" y="116631"/>
                  <a:pt x="167425" y="128788"/>
                </a:cubicBezTo>
                <a:cubicBezTo>
                  <a:pt x="150642" y="138112"/>
                  <a:pt x="133082" y="145960"/>
                  <a:pt x="115910" y="154546"/>
                </a:cubicBezTo>
                <a:cubicBezTo>
                  <a:pt x="46180" y="294005"/>
                  <a:pt x="76537" y="221149"/>
                  <a:pt x="25758" y="373487"/>
                </a:cubicBezTo>
                <a:lnTo>
                  <a:pt x="12879" y="412124"/>
                </a:lnTo>
                <a:lnTo>
                  <a:pt x="0" y="450760"/>
                </a:lnTo>
                <a:cubicBezTo>
                  <a:pt x="4293" y="528033"/>
                  <a:pt x="5541" y="605536"/>
                  <a:pt x="12879" y="682580"/>
                </a:cubicBezTo>
                <a:cubicBezTo>
                  <a:pt x="14166" y="696095"/>
                  <a:pt x="20991" y="708506"/>
                  <a:pt x="25758" y="721217"/>
                </a:cubicBezTo>
                <a:cubicBezTo>
                  <a:pt x="33875" y="742863"/>
                  <a:pt x="37918" y="766915"/>
                  <a:pt x="51515" y="785611"/>
                </a:cubicBezTo>
                <a:cubicBezTo>
                  <a:pt x="72940" y="815071"/>
                  <a:pt x="103031" y="837126"/>
                  <a:pt x="128789" y="862884"/>
                </a:cubicBezTo>
                <a:cubicBezTo>
                  <a:pt x="141668" y="875763"/>
                  <a:pt x="157322" y="886367"/>
                  <a:pt x="167425" y="901521"/>
                </a:cubicBezTo>
                <a:cubicBezTo>
                  <a:pt x="176011" y="914400"/>
                  <a:pt x="182238" y="929212"/>
                  <a:pt x="193183" y="940157"/>
                </a:cubicBezTo>
                <a:cubicBezTo>
                  <a:pt x="218149" y="965123"/>
                  <a:pt x="239032" y="968319"/>
                  <a:pt x="270456" y="978794"/>
                </a:cubicBezTo>
                <a:cubicBezTo>
                  <a:pt x="346739" y="1036006"/>
                  <a:pt x="304110" y="1005523"/>
                  <a:pt x="399245" y="1068946"/>
                </a:cubicBezTo>
                <a:lnTo>
                  <a:pt x="437882" y="1094704"/>
                </a:lnTo>
                <a:cubicBezTo>
                  <a:pt x="450761" y="1103290"/>
                  <a:pt x="461502" y="1116708"/>
                  <a:pt x="476518" y="1120462"/>
                </a:cubicBezTo>
                <a:cubicBezTo>
                  <a:pt x="493690" y="1124755"/>
                  <a:pt x="511242" y="1127744"/>
                  <a:pt x="528034" y="1133341"/>
                </a:cubicBezTo>
                <a:cubicBezTo>
                  <a:pt x="549966" y="1140651"/>
                  <a:pt x="570782" y="1150981"/>
                  <a:pt x="592428" y="1159098"/>
                </a:cubicBezTo>
                <a:cubicBezTo>
                  <a:pt x="605139" y="1163865"/>
                  <a:pt x="618186" y="1167684"/>
                  <a:pt x="631065" y="1171977"/>
                </a:cubicBezTo>
                <a:cubicBezTo>
                  <a:pt x="708565" y="1168287"/>
                  <a:pt x="846962" y="1186160"/>
                  <a:pt x="940158" y="1146219"/>
                </a:cubicBezTo>
                <a:cubicBezTo>
                  <a:pt x="957804" y="1138656"/>
                  <a:pt x="974501" y="1129048"/>
                  <a:pt x="991673" y="1120462"/>
                </a:cubicBezTo>
                <a:cubicBezTo>
                  <a:pt x="1004552" y="1107583"/>
                  <a:pt x="1018650" y="1095817"/>
                  <a:pt x="1030310" y="1081825"/>
                </a:cubicBezTo>
                <a:cubicBezTo>
                  <a:pt x="1040219" y="1069934"/>
                  <a:pt x="1045123" y="1054133"/>
                  <a:pt x="1056068" y="1043188"/>
                </a:cubicBezTo>
                <a:cubicBezTo>
                  <a:pt x="1067013" y="1032243"/>
                  <a:pt x="1081825" y="1026017"/>
                  <a:pt x="1094704" y="1017431"/>
                </a:cubicBezTo>
                <a:cubicBezTo>
                  <a:pt x="1103290" y="1004552"/>
                  <a:pt x="1113540" y="992639"/>
                  <a:pt x="1120462" y="978794"/>
                </a:cubicBezTo>
                <a:cubicBezTo>
                  <a:pt x="1126533" y="966652"/>
                  <a:pt x="1126748" y="952024"/>
                  <a:pt x="1133341" y="940157"/>
                </a:cubicBezTo>
                <a:cubicBezTo>
                  <a:pt x="1148375" y="913096"/>
                  <a:pt x="1184856" y="862884"/>
                  <a:pt x="1184856" y="862884"/>
                </a:cubicBezTo>
                <a:cubicBezTo>
                  <a:pt x="1209879" y="737773"/>
                  <a:pt x="1217349" y="727749"/>
                  <a:pt x="1184856" y="540912"/>
                </a:cubicBezTo>
                <a:cubicBezTo>
                  <a:pt x="1182165" y="525440"/>
                  <a:pt x="1100540" y="468016"/>
                  <a:pt x="1094704" y="463639"/>
                </a:cubicBezTo>
                <a:cubicBezTo>
                  <a:pt x="1090411" y="446467"/>
                  <a:pt x="1088797" y="428393"/>
                  <a:pt x="1081825" y="412124"/>
                </a:cubicBezTo>
                <a:cubicBezTo>
                  <a:pt x="1063643" y="369698"/>
                  <a:pt x="1052786" y="372982"/>
                  <a:pt x="1017431" y="347729"/>
                </a:cubicBezTo>
                <a:cubicBezTo>
                  <a:pt x="999964" y="335253"/>
                  <a:pt x="982212" y="323062"/>
                  <a:pt x="965915" y="309093"/>
                </a:cubicBezTo>
                <a:cubicBezTo>
                  <a:pt x="952086" y="297240"/>
                  <a:pt x="941271" y="282116"/>
                  <a:pt x="927279" y="270456"/>
                </a:cubicBezTo>
                <a:cubicBezTo>
                  <a:pt x="915388" y="260547"/>
                  <a:pt x="901237" y="253695"/>
                  <a:pt x="888642" y="244698"/>
                </a:cubicBezTo>
                <a:cubicBezTo>
                  <a:pt x="871176" y="232222"/>
                  <a:pt x="854711" y="218371"/>
                  <a:pt x="837127" y="206062"/>
                </a:cubicBezTo>
                <a:cubicBezTo>
                  <a:pt x="811766" y="188309"/>
                  <a:pt x="790499" y="158924"/>
                  <a:pt x="759853" y="154546"/>
                </a:cubicBezTo>
                <a:cubicBezTo>
                  <a:pt x="729802" y="150253"/>
                  <a:pt x="699644" y="146658"/>
                  <a:pt x="669701" y="141667"/>
                </a:cubicBezTo>
                <a:cubicBezTo>
                  <a:pt x="648109" y="138068"/>
                  <a:pt x="626899" y="132387"/>
                  <a:pt x="605307" y="128788"/>
                </a:cubicBezTo>
                <a:cubicBezTo>
                  <a:pt x="575364" y="123798"/>
                  <a:pt x="545206" y="120203"/>
                  <a:pt x="515155" y="115910"/>
                </a:cubicBezTo>
                <a:cubicBezTo>
                  <a:pt x="502276" y="107324"/>
                  <a:pt x="490362" y="97074"/>
                  <a:pt x="476518" y="90152"/>
                </a:cubicBezTo>
                <a:cubicBezTo>
                  <a:pt x="464376" y="84081"/>
                  <a:pt x="449177" y="84803"/>
                  <a:pt x="437882" y="77273"/>
                </a:cubicBezTo>
                <a:cubicBezTo>
                  <a:pt x="422727" y="67170"/>
                  <a:pt x="414400" y="48739"/>
                  <a:pt x="399245" y="38636"/>
                </a:cubicBezTo>
                <a:cubicBezTo>
                  <a:pt x="377890" y="24400"/>
                  <a:pt x="367431" y="25757"/>
                  <a:pt x="347730" y="25757"/>
                </a:cubicBezTo>
              </a:path>
            </a:pathLst>
          </a:custGeom>
          <a:solidFill>
            <a:srgbClr val="31B6F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フリーフォーム 26"/>
          <p:cNvSpPr/>
          <p:nvPr/>
        </p:nvSpPr>
        <p:spPr>
          <a:xfrm>
            <a:off x="3606242" y="3470258"/>
            <a:ext cx="1206514" cy="1172868"/>
          </a:xfrm>
          <a:custGeom>
            <a:avLst/>
            <a:gdLst>
              <a:gd name="connsiteX0" fmla="*/ 515155 w 1206514"/>
              <a:gd name="connsiteY0" fmla="*/ 0 h 1172868"/>
              <a:gd name="connsiteX1" fmla="*/ 386366 w 1206514"/>
              <a:gd name="connsiteY1" fmla="*/ 25757 h 1172868"/>
              <a:gd name="connsiteX2" fmla="*/ 309093 w 1206514"/>
              <a:gd name="connsiteY2" fmla="*/ 64394 h 1172868"/>
              <a:gd name="connsiteX3" fmla="*/ 231820 w 1206514"/>
              <a:gd name="connsiteY3" fmla="*/ 90152 h 1172868"/>
              <a:gd name="connsiteX4" fmla="*/ 167425 w 1206514"/>
              <a:gd name="connsiteY4" fmla="*/ 128788 h 1172868"/>
              <a:gd name="connsiteX5" fmla="*/ 115910 w 1206514"/>
              <a:gd name="connsiteY5" fmla="*/ 154546 h 1172868"/>
              <a:gd name="connsiteX6" fmla="*/ 25758 w 1206514"/>
              <a:gd name="connsiteY6" fmla="*/ 373487 h 1172868"/>
              <a:gd name="connsiteX7" fmla="*/ 12879 w 1206514"/>
              <a:gd name="connsiteY7" fmla="*/ 412124 h 1172868"/>
              <a:gd name="connsiteX8" fmla="*/ 0 w 1206514"/>
              <a:gd name="connsiteY8" fmla="*/ 450760 h 1172868"/>
              <a:gd name="connsiteX9" fmla="*/ 12879 w 1206514"/>
              <a:gd name="connsiteY9" fmla="*/ 682580 h 1172868"/>
              <a:gd name="connsiteX10" fmla="*/ 25758 w 1206514"/>
              <a:gd name="connsiteY10" fmla="*/ 721217 h 1172868"/>
              <a:gd name="connsiteX11" fmla="*/ 51515 w 1206514"/>
              <a:gd name="connsiteY11" fmla="*/ 785611 h 1172868"/>
              <a:gd name="connsiteX12" fmla="*/ 128789 w 1206514"/>
              <a:gd name="connsiteY12" fmla="*/ 862884 h 1172868"/>
              <a:gd name="connsiteX13" fmla="*/ 167425 w 1206514"/>
              <a:gd name="connsiteY13" fmla="*/ 901521 h 1172868"/>
              <a:gd name="connsiteX14" fmla="*/ 193183 w 1206514"/>
              <a:gd name="connsiteY14" fmla="*/ 940157 h 1172868"/>
              <a:gd name="connsiteX15" fmla="*/ 270456 w 1206514"/>
              <a:gd name="connsiteY15" fmla="*/ 978794 h 1172868"/>
              <a:gd name="connsiteX16" fmla="*/ 399245 w 1206514"/>
              <a:gd name="connsiteY16" fmla="*/ 1068946 h 1172868"/>
              <a:gd name="connsiteX17" fmla="*/ 437882 w 1206514"/>
              <a:gd name="connsiteY17" fmla="*/ 1094704 h 1172868"/>
              <a:gd name="connsiteX18" fmla="*/ 476518 w 1206514"/>
              <a:gd name="connsiteY18" fmla="*/ 1120462 h 1172868"/>
              <a:gd name="connsiteX19" fmla="*/ 528034 w 1206514"/>
              <a:gd name="connsiteY19" fmla="*/ 1133341 h 1172868"/>
              <a:gd name="connsiteX20" fmla="*/ 592428 w 1206514"/>
              <a:gd name="connsiteY20" fmla="*/ 1159098 h 1172868"/>
              <a:gd name="connsiteX21" fmla="*/ 631065 w 1206514"/>
              <a:gd name="connsiteY21" fmla="*/ 1171977 h 1172868"/>
              <a:gd name="connsiteX22" fmla="*/ 940158 w 1206514"/>
              <a:gd name="connsiteY22" fmla="*/ 1146219 h 1172868"/>
              <a:gd name="connsiteX23" fmla="*/ 991673 w 1206514"/>
              <a:gd name="connsiteY23" fmla="*/ 1120462 h 1172868"/>
              <a:gd name="connsiteX24" fmla="*/ 1030310 w 1206514"/>
              <a:gd name="connsiteY24" fmla="*/ 1081825 h 1172868"/>
              <a:gd name="connsiteX25" fmla="*/ 1056068 w 1206514"/>
              <a:gd name="connsiteY25" fmla="*/ 1043188 h 1172868"/>
              <a:gd name="connsiteX26" fmla="*/ 1094704 w 1206514"/>
              <a:gd name="connsiteY26" fmla="*/ 1017431 h 1172868"/>
              <a:gd name="connsiteX27" fmla="*/ 1120462 w 1206514"/>
              <a:gd name="connsiteY27" fmla="*/ 978794 h 1172868"/>
              <a:gd name="connsiteX28" fmla="*/ 1133341 w 1206514"/>
              <a:gd name="connsiteY28" fmla="*/ 940157 h 1172868"/>
              <a:gd name="connsiteX29" fmla="*/ 1184856 w 1206514"/>
              <a:gd name="connsiteY29" fmla="*/ 862884 h 1172868"/>
              <a:gd name="connsiteX30" fmla="*/ 1184856 w 1206514"/>
              <a:gd name="connsiteY30" fmla="*/ 540912 h 1172868"/>
              <a:gd name="connsiteX31" fmla="*/ 1094704 w 1206514"/>
              <a:gd name="connsiteY31" fmla="*/ 463639 h 1172868"/>
              <a:gd name="connsiteX32" fmla="*/ 1081825 w 1206514"/>
              <a:gd name="connsiteY32" fmla="*/ 412124 h 1172868"/>
              <a:gd name="connsiteX33" fmla="*/ 1017431 w 1206514"/>
              <a:gd name="connsiteY33" fmla="*/ 347729 h 1172868"/>
              <a:gd name="connsiteX34" fmla="*/ 965915 w 1206514"/>
              <a:gd name="connsiteY34" fmla="*/ 309093 h 1172868"/>
              <a:gd name="connsiteX35" fmla="*/ 927279 w 1206514"/>
              <a:gd name="connsiteY35" fmla="*/ 270456 h 1172868"/>
              <a:gd name="connsiteX36" fmla="*/ 888642 w 1206514"/>
              <a:gd name="connsiteY36" fmla="*/ 244698 h 1172868"/>
              <a:gd name="connsiteX37" fmla="*/ 837127 w 1206514"/>
              <a:gd name="connsiteY37" fmla="*/ 206062 h 1172868"/>
              <a:gd name="connsiteX38" fmla="*/ 759853 w 1206514"/>
              <a:gd name="connsiteY38" fmla="*/ 154546 h 1172868"/>
              <a:gd name="connsiteX39" fmla="*/ 669701 w 1206514"/>
              <a:gd name="connsiteY39" fmla="*/ 141667 h 1172868"/>
              <a:gd name="connsiteX40" fmla="*/ 605307 w 1206514"/>
              <a:gd name="connsiteY40" fmla="*/ 128788 h 1172868"/>
              <a:gd name="connsiteX41" fmla="*/ 515155 w 1206514"/>
              <a:gd name="connsiteY41" fmla="*/ 115910 h 1172868"/>
              <a:gd name="connsiteX42" fmla="*/ 476518 w 1206514"/>
              <a:gd name="connsiteY42" fmla="*/ 90152 h 1172868"/>
              <a:gd name="connsiteX43" fmla="*/ 437882 w 1206514"/>
              <a:gd name="connsiteY43" fmla="*/ 77273 h 1172868"/>
              <a:gd name="connsiteX44" fmla="*/ 399245 w 1206514"/>
              <a:gd name="connsiteY44" fmla="*/ 38636 h 1172868"/>
              <a:gd name="connsiteX45" fmla="*/ 347730 w 1206514"/>
              <a:gd name="connsiteY45" fmla="*/ 25757 h 1172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206514" h="1172868">
                <a:moveTo>
                  <a:pt x="515155" y="0"/>
                </a:moveTo>
                <a:cubicBezTo>
                  <a:pt x="472225" y="8586"/>
                  <a:pt x="428153" y="12699"/>
                  <a:pt x="386366" y="25757"/>
                </a:cubicBezTo>
                <a:cubicBezTo>
                  <a:pt x="358879" y="34347"/>
                  <a:pt x="335676" y="53318"/>
                  <a:pt x="309093" y="64394"/>
                </a:cubicBezTo>
                <a:cubicBezTo>
                  <a:pt x="284031" y="74837"/>
                  <a:pt x="256537" y="78917"/>
                  <a:pt x="231820" y="90152"/>
                </a:cubicBezTo>
                <a:cubicBezTo>
                  <a:pt x="209032" y="100510"/>
                  <a:pt x="189307" y="116631"/>
                  <a:pt x="167425" y="128788"/>
                </a:cubicBezTo>
                <a:cubicBezTo>
                  <a:pt x="150642" y="138112"/>
                  <a:pt x="133082" y="145960"/>
                  <a:pt x="115910" y="154546"/>
                </a:cubicBezTo>
                <a:cubicBezTo>
                  <a:pt x="46180" y="294005"/>
                  <a:pt x="76537" y="221149"/>
                  <a:pt x="25758" y="373487"/>
                </a:cubicBezTo>
                <a:lnTo>
                  <a:pt x="12879" y="412124"/>
                </a:lnTo>
                <a:lnTo>
                  <a:pt x="0" y="450760"/>
                </a:lnTo>
                <a:cubicBezTo>
                  <a:pt x="4293" y="528033"/>
                  <a:pt x="5541" y="605536"/>
                  <a:pt x="12879" y="682580"/>
                </a:cubicBezTo>
                <a:cubicBezTo>
                  <a:pt x="14166" y="696095"/>
                  <a:pt x="20991" y="708506"/>
                  <a:pt x="25758" y="721217"/>
                </a:cubicBezTo>
                <a:cubicBezTo>
                  <a:pt x="33875" y="742863"/>
                  <a:pt x="37918" y="766915"/>
                  <a:pt x="51515" y="785611"/>
                </a:cubicBezTo>
                <a:cubicBezTo>
                  <a:pt x="72940" y="815071"/>
                  <a:pt x="103031" y="837126"/>
                  <a:pt x="128789" y="862884"/>
                </a:cubicBezTo>
                <a:cubicBezTo>
                  <a:pt x="141668" y="875763"/>
                  <a:pt x="157322" y="886367"/>
                  <a:pt x="167425" y="901521"/>
                </a:cubicBezTo>
                <a:cubicBezTo>
                  <a:pt x="176011" y="914400"/>
                  <a:pt x="182238" y="929212"/>
                  <a:pt x="193183" y="940157"/>
                </a:cubicBezTo>
                <a:cubicBezTo>
                  <a:pt x="218149" y="965123"/>
                  <a:pt x="239032" y="968319"/>
                  <a:pt x="270456" y="978794"/>
                </a:cubicBezTo>
                <a:cubicBezTo>
                  <a:pt x="346739" y="1036006"/>
                  <a:pt x="304110" y="1005523"/>
                  <a:pt x="399245" y="1068946"/>
                </a:cubicBezTo>
                <a:lnTo>
                  <a:pt x="437882" y="1094704"/>
                </a:lnTo>
                <a:cubicBezTo>
                  <a:pt x="450761" y="1103290"/>
                  <a:pt x="461502" y="1116708"/>
                  <a:pt x="476518" y="1120462"/>
                </a:cubicBezTo>
                <a:cubicBezTo>
                  <a:pt x="493690" y="1124755"/>
                  <a:pt x="511242" y="1127744"/>
                  <a:pt x="528034" y="1133341"/>
                </a:cubicBezTo>
                <a:cubicBezTo>
                  <a:pt x="549966" y="1140651"/>
                  <a:pt x="570782" y="1150981"/>
                  <a:pt x="592428" y="1159098"/>
                </a:cubicBezTo>
                <a:cubicBezTo>
                  <a:pt x="605139" y="1163865"/>
                  <a:pt x="618186" y="1167684"/>
                  <a:pt x="631065" y="1171977"/>
                </a:cubicBezTo>
                <a:cubicBezTo>
                  <a:pt x="708565" y="1168287"/>
                  <a:pt x="846962" y="1186160"/>
                  <a:pt x="940158" y="1146219"/>
                </a:cubicBezTo>
                <a:cubicBezTo>
                  <a:pt x="957804" y="1138656"/>
                  <a:pt x="974501" y="1129048"/>
                  <a:pt x="991673" y="1120462"/>
                </a:cubicBezTo>
                <a:cubicBezTo>
                  <a:pt x="1004552" y="1107583"/>
                  <a:pt x="1018650" y="1095817"/>
                  <a:pt x="1030310" y="1081825"/>
                </a:cubicBezTo>
                <a:cubicBezTo>
                  <a:pt x="1040219" y="1069934"/>
                  <a:pt x="1045123" y="1054133"/>
                  <a:pt x="1056068" y="1043188"/>
                </a:cubicBezTo>
                <a:cubicBezTo>
                  <a:pt x="1067013" y="1032243"/>
                  <a:pt x="1081825" y="1026017"/>
                  <a:pt x="1094704" y="1017431"/>
                </a:cubicBezTo>
                <a:cubicBezTo>
                  <a:pt x="1103290" y="1004552"/>
                  <a:pt x="1113540" y="992639"/>
                  <a:pt x="1120462" y="978794"/>
                </a:cubicBezTo>
                <a:cubicBezTo>
                  <a:pt x="1126533" y="966652"/>
                  <a:pt x="1126748" y="952024"/>
                  <a:pt x="1133341" y="940157"/>
                </a:cubicBezTo>
                <a:cubicBezTo>
                  <a:pt x="1148375" y="913096"/>
                  <a:pt x="1184856" y="862884"/>
                  <a:pt x="1184856" y="862884"/>
                </a:cubicBezTo>
                <a:cubicBezTo>
                  <a:pt x="1209879" y="737773"/>
                  <a:pt x="1217349" y="727749"/>
                  <a:pt x="1184856" y="540912"/>
                </a:cubicBezTo>
                <a:cubicBezTo>
                  <a:pt x="1182165" y="525440"/>
                  <a:pt x="1100540" y="468016"/>
                  <a:pt x="1094704" y="463639"/>
                </a:cubicBezTo>
                <a:cubicBezTo>
                  <a:pt x="1090411" y="446467"/>
                  <a:pt x="1088797" y="428393"/>
                  <a:pt x="1081825" y="412124"/>
                </a:cubicBezTo>
                <a:cubicBezTo>
                  <a:pt x="1063643" y="369698"/>
                  <a:pt x="1052786" y="372982"/>
                  <a:pt x="1017431" y="347729"/>
                </a:cubicBezTo>
                <a:cubicBezTo>
                  <a:pt x="999964" y="335253"/>
                  <a:pt x="982212" y="323062"/>
                  <a:pt x="965915" y="309093"/>
                </a:cubicBezTo>
                <a:cubicBezTo>
                  <a:pt x="952086" y="297240"/>
                  <a:pt x="941271" y="282116"/>
                  <a:pt x="927279" y="270456"/>
                </a:cubicBezTo>
                <a:cubicBezTo>
                  <a:pt x="915388" y="260547"/>
                  <a:pt x="901237" y="253695"/>
                  <a:pt x="888642" y="244698"/>
                </a:cubicBezTo>
                <a:cubicBezTo>
                  <a:pt x="871176" y="232222"/>
                  <a:pt x="854711" y="218371"/>
                  <a:pt x="837127" y="206062"/>
                </a:cubicBezTo>
                <a:cubicBezTo>
                  <a:pt x="811766" y="188309"/>
                  <a:pt x="790499" y="158924"/>
                  <a:pt x="759853" y="154546"/>
                </a:cubicBezTo>
                <a:cubicBezTo>
                  <a:pt x="729802" y="150253"/>
                  <a:pt x="699644" y="146658"/>
                  <a:pt x="669701" y="141667"/>
                </a:cubicBezTo>
                <a:cubicBezTo>
                  <a:pt x="648109" y="138068"/>
                  <a:pt x="626899" y="132387"/>
                  <a:pt x="605307" y="128788"/>
                </a:cubicBezTo>
                <a:cubicBezTo>
                  <a:pt x="575364" y="123798"/>
                  <a:pt x="545206" y="120203"/>
                  <a:pt x="515155" y="115910"/>
                </a:cubicBezTo>
                <a:cubicBezTo>
                  <a:pt x="502276" y="107324"/>
                  <a:pt x="490362" y="97074"/>
                  <a:pt x="476518" y="90152"/>
                </a:cubicBezTo>
                <a:cubicBezTo>
                  <a:pt x="464376" y="84081"/>
                  <a:pt x="449177" y="84803"/>
                  <a:pt x="437882" y="77273"/>
                </a:cubicBezTo>
                <a:cubicBezTo>
                  <a:pt x="422727" y="67170"/>
                  <a:pt x="414400" y="48739"/>
                  <a:pt x="399245" y="38636"/>
                </a:cubicBezTo>
                <a:cubicBezTo>
                  <a:pt x="377890" y="24400"/>
                  <a:pt x="367431" y="25757"/>
                  <a:pt x="347730" y="25757"/>
                </a:cubicBezTo>
              </a:path>
            </a:pathLst>
          </a:custGeom>
          <a:solidFill>
            <a:srgbClr val="31B6F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292080" y="3877131"/>
            <a:ext cx="36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よって分離。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98099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最小化のアルゴリズム</a:t>
            </a:r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467544" y="3683089"/>
            <a:ext cx="648072" cy="64807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u="sng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endParaRPr kumimoji="1" lang="ja-JP" altLang="en-US" u="sng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2318563" y="2504939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曲線コネクタ 6"/>
          <p:cNvCxnSpPr>
            <a:stCxn id="5" idx="0"/>
            <a:endCxn id="6" idx="1"/>
          </p:cNvCxnSpPr>
          <p:nvPr/>
        </p:nvCxnSpPr>
        <p:spPr>
          <a:xfrm rot="5400000" flipH="1" flipV="1">
            <a:off x="1060904" y="2330523"/>
            <a:ext cx="1083242" cy="1621891"/>
          </a:xfrm>
          <a:prstGeom prst="curvedConnector3">
            <a:avLst>
              <a:gd name="adj1" fmla="val 13224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683164" y="2191946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cxnSp>
        <p:nvCxnSpPr>
          <p:cNvPr id="11" name="曲線コネクタ 10"/>
          <p:cNvCxnSpPr>
            <a:stCxn id="6" idx="0"/>
            <a:endCxn id="14" idx="0"/>
          </p:cNvCxnSpPr>
          <p:nvPr/>
        </p:nvCxnSpPr>
        <p:spPr>
          <a:xfrm rot="16200000" flipH="1">
            <a:off x="2770433" y="2377105"/>
            <a:ext cx="1277284" cy="1532953"/>
          </a:xfrm>
          <a:prstGeom prst="curvedConnector3">
            <a:avLst>
              <a:gd name="adj1" fmla="val -17897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円/楕円 13"/>
          <p:cNvSpPr/>
          <p:nvPr/>
        </p:nvSpPr>
        <p:spPr>
          <a:xfrm>
            <a:off x="3851516" y="3782223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6" name="曲線コネクタ 15"/>
          <p:cNvCxnSpPr>
            <a:stCxn id="14" idx="1"/>
            <a:endCxn id="6" idx="6"/>
          </p:cNvCxnSpPr>
          <p:nvPr/>
        </p:nvCxnSpPr>
        <p:spPr>
          <a:xfrm rot="16200000" flipV="1">
            <a:off x="2932452" y="2863158"/>
            <a:ext cx="1048156" cy="979789"/>
          </a:xfrm>
          <a:prstGeom prst="curvedConnector2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曲線コネクタ 16"/>
          <p:cNvCxnSpPr>
            <a:stCxn id="5" idx="6"/>
            <a:endCxn id="14" idx="2"/>
          </p:cNvCxnSpPr>
          <p:nvPr/>
        </p:nvCxnSpPr>
        <p:spPr>
          <a:xfrm>
            <a:off x="1115616" y="4007125"/>
            <a:ext cx="2735900" cy="99134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曲線コネクタ 18"/>
          <p:cNvCxnSpPr>
            <a:stCxn id="6" idx="2"/>
            <a:endCxn id="5" idx="7"/>
          </p:cNvCxnSpPr>
          <p:nvPr/>
        </p:nvCxnSpPr>
        <p:spPr>
          <a:xfrm rot="10800000" flipV="1">
            <a:off x="1020709" y="2828975"/>
            <a:ext cx="1297855" cy="949022"/>
          </a:xfrm>
          <a:prstGeom prst="curvedConnector2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1475656" y="3934797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995532" y="2474351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cxnSp>
        <p:nvCxnSpPr>
          <p:cNvPr id="32" name="曲線コネクタ 31"/>
          <p:cNvCxnSpPr>
            <a:stCxn id="14" idx="4"/>
            <a:endCxn id="51" idx="6"/>
          </p:cNvCxnSpPr>
          <p:nvPr/>
        </p:nvCxnSpPr>
        <p:spPr>
          <a:xfrm rot="5400000">
            <a:off x="2631698" y="4394061"/>
            <a:ext cx="1507621" cy="1580088"/>
          </a:xfrm>
          <a:prstGeom prst="curvedConnector2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3563888" y="4582869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203848" y="2420888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259632" y="3070701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51" name="円/楕円 50"/>
          <p:cNvSpPr/>
          <p:nvPr/>
        </p:nvSpPr>
        <p:spPr>
          <a:xfrm>
            <a:off x="1947392" y="5613880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2" name="曲線コネクタ 51"/>
          <p:cNvCxnSpPr>
            <a:stCxn id="51" idx="0"/>
            <a:endCxn id="6" idx="4"/>
          </p:cNvCxnSpPr>
          <p:nvPr/>
        </p:nvCxnSpPr>
        <p:spPr>
          <a:xfrm rot="5400000" flipH="1" flipV="1">
            <a:off x="1226579" y="4197861"/>
            <a:ext cx="2460869" cy="371171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2225390" y="5070256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cxnSp>
        <p:nvCxnSpPr>
          <p:cNvPr id="56" name="曲線コネクタ 55"/>
          <p:cNvCxnSpPr>
            <a:stCxn id="51" idx="5"/>
            <a:endCxn id="14" idx="5"/>
          </p:cNvCxnSpPr>
          <p:nvPr/>
        </p:nvCxnSpPr>
        <p:spPr>
          <a:xfrm rot="5400000" flipH="1" flipV="1">
            <a:off x="2536789" y="4299154"/>
            <a:ext cx="1831657" cy="1904124"/>
          </a:xfrm>
          <a:prstGeom prst="curvedConnector3">
            <a:avLst>
              <a:gd name="adj1" fmla="val -17662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テキスト ボックス 58"/>
          <p:cNvSpPr txBox="1"/>
          <p:nvPr/>
        </p:nvSpPr>
        <p:spPr>
          <a:xfrm>
            <a:off x="3796284" y="6167045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4" name="フリーフォーム 3"/>
          <p:cNvSpPr/>
          <p:nvPr/>
        </p:nvSpPr>
        <p:spPr>
          <a:xfrm>
            <a:off x="353340" y="3580281"/>
            <a:ext cx="2492891" cy="2833398"/>
          </a:xfrm>
          <a:custGeom>
            <a:avLst/>
            <a:gdLst>
              <a:gd name="connsiteX0" fmla="*/ 7268 w 2492891"/>
              <a:gd name="connsiteY0" fmla="*/ 167471 h 2833398"/>
              <a:gd name="connsiteX1" fmla="*/ 136057 w 2492891"/>
              <a:gd name="connsiteY1" fmla="*/ 64440 h 2833398"/>
              <a:gd name="connsiteX2" fmla="*/ 174694 w 2492891"/>
              <a:gd name="connsiteY2" fmla="*/ 38682 h 2833398"/>
              <a:gd name="connsiteX3" fmla="*/ 264846 w 2492891"/>
              <a:gd name="connsiteY3" fmla="*/ 25804 h 2833398"/>
              <a:gd name="connsiteX4" fmla="*/ 303483 w 2492891"/>
              <a:gd name="connsiteY4" fmla="*/ 12925 h 2833398"/>
              <a:gd name="connsiteX5" fmla="*/ 780001 w 2492891"/>
              <a:gd name="connsiteY5" fmla="*/ 38682 h 2833398"/>
              <a:gd name="connsiteX6" fmla="*/ 895911 w 2492891"/>
              <a:gd name="connsiteY6" fmla="*/ 141713 h 2833398"/>
              <a:gd name="connsiteX7" fmla="*/ 934547 w 2492891"/>
              <a:gd name="connsiteY7" fmla="*/ 193229 h 2833398"/>
              <a:gd name="connsiteX8" fmla="*/ 960305 w 2492891"/>
              <a:gd name="connsiteY8" fmla="*/ 360654 h 2833398"/>
              <a:gd name="connsiteX9" fmla="*/ 973184 w 2492891"/>
              <a:gd name="connsiteY9" fmla="*/ 425049 h 2833398"/>
              <a:gd name="connsiteX10" fmla="*/ 1011821 w 2492891"/>
              <a:gd name="connsiteY10" fmla="*/ 785657 h 2833398"/>
              <a:gd name="connsiteX11" fmla="*/ 1024699 w 2492891"/>
              <a:gd name="connsiteY11" fmla="*/ 850051 h 2833398"/>
              <a:gd name="connsiteX12" fmla="*/ 1089094 w 2492891"/>
              <a:gd name="connsiteY12" fmla="*/ 965961 h 2833398"/>
              <a:gd name="connsiteX13" fmla="*/ 1101973 w 2492891"/>
              <a:gd name="connsiteY13" fmla="*/ 1004598 h 2833398"/>
              <a:gd name="connsiteX14" fmla="*/ 1179246 w 2492891"/>
              <a:gd name="connsiteY14" fmla="*/ 1133387 h 2833398"/>
              <a:gd name="connsiteX15" fmla="*/ 1217883 w 2492891"/>
              <a:gd name="connsiteY15" fmla="*/ 1210660 h 2833398"/>
              <a:gd name="connsiteX16" fmla="*/ 1282277 w 2492891"/>
              <a:gd name="connsiteY16" fmla="*/ 1326570 h 2833398"/>
              <a:gd name="connsiteX17" fmla="*/ 1346671 w 2492891"/>
              <a:gd name="connsiteY17" fmla="*/ 1429601 h 2833398"/>
              <a:gd name="connsiteX18" fmla="*/ 1385308 w 2492891"/>
              <a:gd name="connsiteY18" fmla="*/ 1442480 h 2833398"/>
              <a:gd name="connsiteX19" fmla="*/ 1436823 w 2492891"/>
              <a:gd name="connsiteY19" fmla="*/ 1545511 h 2833398"/>
              <a:gd name="connsiteX20" fmla="*/ 1488339 w 2492891"/>
              <a:gd name="connsiteY20" fmla="*/ 1597026 h 2833398"/>
              <a:gd name="connsiteX21" fmla="*/ 1539854 w 2492891"/>
              <a:gd name="connsiteY21" fmla="*/ 1635663 h 2833398"/>
              <a:gd name="connsiteX22" fmla="*/ 1668643 w 2492891"/>
              <a:gd name="connsiteY22" fmla="*/ 1712936 h 2833398"/>
              <a:gd name="connsiteX23" fmla="*/ 1694401 w 2492891"/>
              <a:gd name="connsiteY23" fmla="*/ 1751573 h 2833398"/>
              <a:gd name="connsiteX24" fmla="*/ 1810311 w 2492891"/>
              <a:gd name="connsiteY24" fmla="*/ 1841725 h 2833398"/>
              <a:gd name="connsiteX25" fmla="*/ 1926221 w 2492891"/>
              <a:gd name="connsiteY25" fmla="*/ 1880361 h 2833398"/>
              <a:gd name="connsiteX26" fmla="*/ 1964857 w 2492891"/>
              <a:gd name="connsiteY26" fmla="*/ 1893240 h 2833398"/>
              <a:gd name="connsiteX27" fmla="*/ 2080767 w 2492891"/>
              <a:gd name="connsiteY27" fmla="*/ 1970513 h 2833398"/>
              <a:gd name="connsiteX28" fmla="*/ 2119404 w 2492891"/>
              <a:gd name="connsiteY28" fmla="*/ 1996271 h 2833398"/>
              <a:gd name="connsiteX29" fmla="*/ 2158040 w 2492891"/>
              <a:gd name="connsiteY29" fmla="*/ 2009150 h 2833398"/>
              <a:gd name="connsiteX30" fmla="*/ 2222435 w 2492891"/>
              <a:gd name="connsiteY30" fmla="*/ 2086423 h 2833398"/>
              <a:gd name="connsiteX31" fmla="*/ 2286829 w 2492891"/>
              <a:gd name="connsiteY31" fmla="*/ 2099302 h 2833398"/>
              <a:gd name="connsiteX32" fmla="*/ 2351223 w 2492891"/>
              <a:gd name="connsiteY32" fmla="*/ 2125060 h 2833398"/>
              <a:gd name="connsiteX33" fmla="*/ 2454254 w 2492891"/>
              <a:gd name="connsiteY33" fmla="*/ 2228091 h 2833398"/>
              <a:gd name="connsiteX34" fmla="*/ 2480012 w 2492891"/>
              <a:gd name="connsiteY34" fmla="*/ 2344001 h 2833398"/>
              <a:gd name="connsiteX35" fmla="*/ 2492891 w 2492891"/>
              <a:gd name="connsiteY35" fmla="*/ 2382637 h 2833398"/>
              <a:gd name="connsiteX36" fmla="*/ 2454254 w 2492891"/>
              <a:gd name="connsiteY36" fmla="*/ 2640215 h 2833398"/>
              <a:gd name="connsiteX37" fmla="*/ 2415618 w 2492891"/>
              <a:gd name="connsiteY37" fmla="*/ 2678851 h 2833398"/>
              <a:gd name="connsiteX38" fmla="*/ 2364102 w 2492891"/>
              <a:gd name="connsiteY38" fmla="*/ 2691730 h 2833398"/>
              <a:gd name="connsiteX39" fmla="*/ 2273950 w 2492891"/>
              <a:gd name="connsiteY39" fmla="*/ 2730367 h 2833398"/>
              <a:gd name="connsiteX40" fmla="*/ 2183798 w 2492891"/>
              <a:gd name="connsiteY40" fmla="*/ 2743246 h 2833398"/>
              <a:gd name="connsiteX41" fmla="*/ 2145161 w 2492891"/>
              <a:gd name="connsiteY41" fmla="*/ 2756125 h 2833398"/>
              <a:gd name="connsiteX42" fmla="*/ 2106525 w 2492891"/>
              <a:gd name="connsiteY42" fmla="*/ 2781882 h 2833398"/>
              <a:gd name="connsiteX43" fmla="*/ 2016373 w 2492891"/>
              <a:gd name="connsiteY43" fmla="*/ 2794761 h 2833398"/>
              <a:gd name="connsiteX44" fmla="*/ 1836068 w 2492891"/>
              <a:gd name="connsiteY44" fmla="*/ 2833398 h 2833398"/>
              <a:gd name="connsiteX45" fmla="*/ 1333792 w 2492891"/>
              <a:gd name="connsiteY45" fmla="*/ 2820519 h 2833398"/>
              <a:gd name="connsiteX46" fmla="*/ 1217883 w 2492891"/>
              <a:gd name="connsiteY46" fmla="*/ 2717488 h 2833398"/>
              <a:gd name="connsiteX47" fmla="*/ 1153488 w 2492891"/>
              <a:gd name="connsiteY47" fmla="*/ 2678851 h 2833398"/>
              <a:gd name="connsiteX48" fmla="*/ 1024699 w 2492891"/>
              <a:gd name="connsiteY48" fmla="*/ 2614457 h 2833398"/>
              <a:gd name="connsiteX49" fmla="*/ 960305 w 2492891"/>
              <a:gd name="connsiteY49" fmla="*/ 2447032 h 2833398"/>
              <a:gd name="connsiteX50" fmla="*/ 883032 w 2492891"/>
              <a:gd name="connsiteY50" fmla="*/ 2073544 h 2833398"/>
              <a:gd name="connsiteX51" fmla="*/ 728485 w 2492891"/>
              <a:gd name="connsiteY51" fmla="*/ 1545511 h 2833398"/>
              <a:gd name="connsiteX52" fmla="*/ 561060 w 2492891"/>
              <a:gd name="connsiteY52" fmla="*/ 1172023 h 2833398"/>
              <a:gd name="connsiteX53" fmla="*/ 483787 w 2492891"/>
              <a:gd name="connsiteY53" fmla="*/ 1068992 h 2833398"/>
              <a:gd name="connsiteX54" fmla="*/ 419392 w 2492891"/>
              <a:gd name="connsiteY54" fmla="*/ 1056113 h 2833398"/>
              <a:gd name="connsiteX55" fmla="*/ 290604 w 2492891"/>
              <a:gd name="connsiteY55" fmla="*/ 914446 h 2833398"/>
              <a:gd name="connsiteX56" fmla="*/ 239088 w 2492891"/>
              <a:gd name="connsiteY56" fmla="*/ 837173 h 2833398"/>
              <a:gd name="connsiteX57" fmla="*/ 213330 w 2492891"/>
              <a:gd name="connsiteY57" fmla="*/ 798536 h 2833398"/>
              <a:gd name="connsiteX58" fmla="*/ 161815 w 2492891"/>
              <a:gd name="connsiteY58" fmla="*/ 643989 h 2833398"/>
              <a:gd name="connsiteX59" fmla="*/ 148936 w 2492891"/>
              <a:gd name="connsiteY59" fmla="*/ 605353 h 2833398"/>
              <a:gd name="connsiteX60" fmla="*/ 136057 w 2492891"/>
              <a:gd name="connsiteY60" fmla="*/ 566716 h 2833398"/>
              <a:gd name="connsiteX61" fmla="*/ 84542 w 2492891"/>
              <a:gd name="connsiteY61" fmla="*/ 476564 h 2833398"/>
              <a:gd name="connsiteX62" fmla="*/ 45905 w 2492891"/>
              <a:gd name="connsiteY62" fmla="*/ 399291 h 2833398"/>
              <a:gd name="connsiteX63" fmla="*/ 33026 w 2492891"/>
              <a:gd name="connsiteY63" fmla="*/ 334896 h 2833398"/>
              <a:gd name="connsiteX64" fmla="*/ 20147 w 2492891"/>
              <a:gd name="connsiteY64" fmla="*/ 231865 h 2833398"/>
              <a:gd name="connsiteX65" fmla="*/ 7268 w 2492891"/>
              <a:gd name="connsiteY65" fmla="*/ 167471 h 2833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2492891" h="2833398">
                <a:moveTo>
                  <a:pt x="7268" y="167471"/>
                </a:moveTo>
                <a:cubicBezTo>
                  <a:pt x="26586" y="139567"/>
                  <a:pt x="90314" y="94936"/>
                  <a:pt x="136057" y="64440"/>
                </a:cubicBezTo>
                <a:cubicBezTo>
                  <a:pt x="148936" y="55854"/>
                  <a:pt x="159868" y="43130"/>
                  <a:pt x="174694" y="38682"/>
                </a:cubicBezTo>
                <a:cubicBezTo>
                  <a:pt x="203770" y="29959"/>
                  <a:pt x="234795" y="30097"/>
                  <a:pt x="264846" y="25804"/>
                </a:cubicBezTo>
                <a:cubicBezTo>
                  <a:pt x="277725" y="21511"/>
                  <a:pt x="290012" y="14609"/>
                  <a:pt x="303483" y="12925"/>
                </a:cubicBezTo>
                <a:cubicBezTo>
                  <a:pt x="522328" y="-14431"/>
                  <a:pt x="512027" y="5186"/>
                  <a:pt x="780001" y="38682"/>
                </a:cubicBezTo>
                <a:cubicBezTo>
                  <a:pt x="829888" y="78592"/>
                  <a:pt x="854527" y="94417"/>
                  <a:pt x="895911" y="141713"/>
                </a:cubicBezTo>
                <a:cubicBezTo>
                  <a:pt x="910046" y="157867"/>
                  <a:pt x="921668" y="176057"/>
                  <a:pt x="934547" y="193229"/>
                </a:cubicBezTo>
                <a:cubicBezTo>
                  <a:pt x="944195" y="260764"/>
                  <a:pt x="948392" y="295131"/>
                  <a:pt x="960305" y="360654"/>
                </a:cubicBezTo>
                <a:cubicBezTo>
                  <a:pt x="964221" y="382191"/>
                  <a:pt x="968891" y="403584"/>
                  <a:pt x="973184" y="425049"/>
                </a:cubicBezTo>
                <a:cubicBezTo>
                  <a:pt x="981516" y="525035"/>
                  <a:pt x="993437" y="693733"/>
                  <a:pt x="1011821" y="785657"/>
                </a:cubicBezTo>
                <a:cubicBezTo>
                  <a:pt x="1016114" y="807122"/>
                  <a:pt x="1017777" y="829285"/>
                  <a:pt x="1024699" y="850051"/>
                </a:cubicBezTo>
                <a:cubicBezTo>
                  <a:pt x="1037102" y="887261"/>
                  <a:pt x="1072587" y="932948"/>
                  <a:pt x="1089094" y="965961"/>
                </a:cubicBezTo>
                <a:cubicBezTo>
                  <a:pt x="1095165" y="978103"/>
                  <a:pt x="1095537" y="992645"/>
                  <a:pt x="1101973" y="1004598"/>
                </a:cubicBezTo>
                <a:cubicBezTo>
                  <a:pt x="1125708" y="1048678"/>
                  <a:pt x="1156856" y="1088608"/>
                  <a:pt x="1179246" y="1133387"/>
                </a:cubicBezTo>
                <a:cubicBezTo>
                  <a:pt x="1192125" y="1159145"/>
                  <a:pt x="1204093" y="1185378"/>
                  <a:pt x="1217883" y="1210660"/>
                </a:cubicBezTo>
                <a:cubicBezTo>
                  <a:pt x="1256894" y="1282180"/>
                  <a:pt x="1252613" y="1259826"/>
                  <a:pt x="1282277" y="1326570"/>
                </a:cubicBezTo>
                <a:cubicBezTo>
                  <a:pt x="1305241" y="1378238"/>
                  <a:pt x="1299219" y="1397966"/>
                  <a:pt x="1346671" y="1429601"/>
                </a:cubicBezTo>
                <a:cubicBezTo>
                  <a:pt x="1357967" y="1437131"/>
                  <a:pt x="1372429" y="1438187"/>
                  <a:pt x="1385308" y="1442480"/>
                </a:cubicBezTo>
                <a:cubicBezTo>
                  <a:pt x="1402480" y="1476824"/>
                  <a:pt x="1409672" y="1518360"/>
                  <a:pt x="1436823" y="1545511"/>
                </a:cubicBezTo>
                <a:cubicBezTo>
                  <a:pt x="1453995" y="1562683"/>
                  <a:pt x="1470063" y="1581034"/>
                  <a:pt x="1488339" y="1597026"/>
                </a:cubicBezTo>
                <a:cubicBezTo>
                  <a:pt x="1504493" y="1611161"/>
                  <a:pt x="1522269" y="1623354"/>
                  <a:pt x="1539854" y="1635663"/>
                </a:cubicBezTo>
                <a:cubicBezTo>
                  <a:pt x="1617555" y="1690054"/>
                  <a:pt x="1599081" y="1678154"/>
                  <a:pt x="1668643" y="1712936"/>
                </a:cubicBezTo>
                <a:cubicBezTo>
                  <a:pt x="1677229" y="1725815"/>
                  <a:pt x="1684492" y="1739682"/>
                  <a:pt x="1694401" y="1751573"/>
                </a:cubicBezTo>
                <a:cubicBezTo>
                  <a:pt x="1720044" y="1782345"/>
                  <a:pt x="1777173" y="1830679"/>
                  <a:pt x="1810311" y="1841725"/>
                </a:cubicBezTo>
                <a:lnTo>
                  <a:pt x="1926221" y="1880361"/>
                </a:lnTo>
                <a:cubicBezTo>
                  <a:pt x="1939100" y="1884654"/>
                  <a:pt x="1953562" y="1885710"/>
                  <a:pt x="1964857" y="1893240"/>
                </a:cubicBezTo>
                <a:lnTo>
                  <a:pt x="2080767" y="1970513"/>
                </a:lnTo>
                <a:cubicBezTo>
                  <a:pt x="2093646" y="1979099"/>
                  <a:pt x="2104720" y="1991376"/>
                  <a:pt x="2119404" y="1996271"/>
                </a:cubicBezTo>
                <a:lnTo>
                  <a:pt x="2158040" y="2009150"/>
                </a:lnTo>
                <a:cubicBezTo>
                  <a:pt x="2172833" y="2031340"/>
                  <a:pt x="2197643" y="2074027"/>
                  <a:pt x="2222435" y="2086423"/>
                </a:cubicBezTo>
                <a:cubicBezTo>
                  <a:pt x="2242014" y="2096212"/>
                  <a:pt x="2265862" y="2093012"/>
                  <a:pt x="2286829" y="2099302"/>
                </a:cubicBezTo>
                <a:cubicBezTo>
                  <a:pt x="2308972" y="2105945"/>
                  <a:pt x="2329758" y="2116474"/>
                  <a:pt x="2351223" y="2125060"/>
                </a:cubicBezTo>
                <a:cubicBezTo>
                  <a:pt x="2385567" y="2159404"/>
                  <a:pt x="2444729" y="2180465"/>
                  <a:pt x="2454254" y="2228091"/>
                </a:cubicBezTo>
                <a:cubicBezTo>
                  <a:pt x="2463106" y="2272351"/>
                  <a:pt x="2467887" y="2301565"/>
                  <a:pt x="2480012" y="2344001"/>
                </a:cubicBezTo>
                <a:cubicBezTo>
                  <a:pt x="2483741" y="2357054"/>
                  <a:pt x="2488598" y="2369758"/>
                  <a:pt x="2492891" y="2382637"/>
                </a:cubicBezTo>
                <a:cubicBezTo>
                  <a:pt x="2487143" y="2474605"/>
                  <a:pt x="2508466" y="2564317"/>
                  <a:pt x="2454254" y="2640215"/>
                </a:cubicBezTo>
                <a:cubicBezTo>
                  <a:pt x="2443668" y="2655036"/>
                  <a:pt x="2431432" y="2669815"/>
                  <a:pt x="2415618" y="2678851"/>
                </a:cubicBezTo>
                <a:cubicBezTo>
                  <a:pt x="2400250" y="2687633"/>
                  <a:pt x="2381274" y="2687437"/>
                  <a:pt x="2364102" y="2691730"/>
                </a:cubicBezTo>
                <a:cubicBezTo>
                  <a:pt x="2336175" y="2705694"/>
                  <a:pt x="2305535" y="2724050"/>
                  <a:pt x="2273950" y="2730367"/>
                </a:cubicBezTo>
                <a:cubicBezTo>
                  <a:pt x="2244184" y="2736320"/>
                  <a:pt x="2213849" y="2738953"/>
                  <a:pt x="2183798" y="2743246"/>
                </a:cubicBezTo>
                <a:cubicBezTo>
                  <a:pt x="2170919" y="2747539"/>
                  <a:pt x="2157303" y="2750054"/>
                  <a:pt x="2145161" y="2756125"/>
                </a:cubicBezTo>
                <a:cubicBezTo>
                  <a:pt x="2131317" y="2763047"/>
                  <a:pt x="2121350" y="2777434"/>
                  <a:pt x="2106525" y="2781882"/>
                </a:cubicBezTo>
                <a:cubicBezTo>
                  <a:pt x="2077449" y="2790605"/>
                  <a:pt x="2046267" y="2789486"/>
                  <a:pt x="2016373" y="2794761"/>
                </a:cubicBezTo>
                <a:cubicBezTo>
                  <a:pt x="1916995" y="2812298"/>
                  <a:pt x="1911148" y="2814628"/>
                  <a:pt x="1836068" y="2833398"/>
                </a:cubicBezTo>
                <a:lnTo>
                  <a:pt x="1333792" y="2820519"/>
                </a:lnTo>
                <a:cubicBezTo>
                  <a:pt x="1309706" y="2817782"/>
                  <a:pt x="1236471" y="2731945"/>
                  <a:pt x="1217883" y="2717488"/>
                </a:cubicBezTo>
                <a:cubicBezTo>
                  <a:pt x="1198124" y="2702120"/>
                  <a:pt x="1174607" y="2692290"/>
                  <a:pt x="1153488" y="2678851"/>
                </a:cubicBezTo>
                <a:cubicBezTo>
                  <a:pt x="1054272" y="2615714"/>
                  <a:pt x="1110373" y="2635876"/>
                  <a:pt x="1024699" y="2614457"/>
                </a:cubicBezTo>
                <a:cubicBezTo>
                  <a:pt x="975321" y="2540388"/>
                  <a:pt x="999799" y="2585259"/>
                  <a:pt x="960305" y="2447032"/>
                </a:cubicBezTo>
                <a:cubicBezTo>
                  <a:pt x="863471" y="2108118"/>
                  <a:pt x="989867" y="2548371"/>
                  <a:pt x="883032" y="2073544"/>
                </a:cubicBezTo>
                <a:cubicBezTo>
                  <a:pt x="857685" y="1960891"/>
                  <a:pt x="770202" y="1662319"/>
                  <a:pt x="728485" y="1545511"/>
                </a:cubicBezTo>
                <a:cubicBezTo>
                  <a:pt x="650494" y="1327137"/>
                  <a:pt x="657024" y="1306373"/>
                  <a:pt x="561060" y="1172023"/>
                </a:cubicBezTo>
                <a:cubicBezTo>
                  <a:pt x="536108" y="1137090"/>
                  <a:pt x="525883" y="1077411"/>
                  <a:pt x="483787" y="1068992"/>
                </a:cubicBezTo>
                <a:lnTo>
                  <a:pt x="419392" y="1056113"/>
                </a:lnTo>
                <a:cubicBezTo>
                  <a:pt x="342276" y="978997"/>
                  <a:pt x="340489" y="985709"/>
                  <a:pt x="290604" y="914446"/>
                </a:cubicBezTo>
                <a:cubicBezTo>
                  <a:pt x="272851" y="889085"/>
                  <a:pt x="256260" y="862931"/>
                  <a:pt x="239088" y="837173"/>
                </a:cubicBezTo>
                <a:lnTo>
                  <a:pt x="213330" y="798536"/>
                </a:lnTo>
                <a:lnTo>
                  <a:pt x="161815" y="643989"/>
                </a:lnTo>
                <a:lnTo>
                  <a:pt x="148936" y="605353"/>
                </a:lnTo>
                <a:cubicBezTo>
                  <a:pt x="144643" y="592474"/>
                  <a:pt x="143588" y="578012"/>
                  <a:pt x="136057" y="566716"/>
                </a:cubicBezTo>
                <a:cubicBezTo>
                  <a:pt x="110186" y="527910"/>
                  <a:pt x="104152" y="522321"/>
                  <a:pt x="84542" y="476564"/>
                </a:cubicBezTo>
                <a:cubicBezTo>
                  <a:pt x="52552" y="401920"/>
                  <a:pt x="95402" y="473535"/>
                  <a:pt x="45905" y="399291"/>
                </a:cubicBezTo>
                <a:cubicBezTo>
                  <a:pt x="41612" y="377826"/>
                  <a:pt x="36355" y="356532"/>
                  <a:pt x="33026" y="334896"/>
                </a:cubicBezTo>
                <a:cubicBezTo>
                  <a:pt x="27763" y="300688"/>
                  <a:pt x="26338" y="265918"/>
                  <a:pt x="20147" y="231865"/>
                </a:cubicBezTo>
                <a:cubicBezTo>
                  <a:pt x="12382" y="189157"/>
                  <a:pt x="-12050" y="195375"/>
                  <a:pt x="7268" y="167471"/>
                </a:cubicBezTo>
                <a:close/>
              </a:path>
            </a:pathLst>
          </a:custGeom>
          <a:solidFill>
            <a:srgbClr val="3DF19B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フリーフォーム 9"/>
          <p:cNvSpPr/>
          <p:nvPr/>
        </p:nvSpPr>
        <p:spPr>
          <a:xfrm>
            <a:off x="2034862" y="2266682"/>
            <a:ext cx="1206514" cy="1172868"/>
          </a:xfrm>
          <a:custGeom>
            <a:avLst/>
            <a:gdLst>
              <a:gd name="connsiteX0" fmla="*/ 515155 w 1206514"/>
              <a:gd name="connsiteY0" fmla="*/ 0 h 1172868"/>
              <a:gd name="connsiteX1" fmla="*/ 386366 w 1206514"/>
              <a:gd name="connsiteY1" fmla="*/ 25757 h 1172868"/>
              <a:gd name="connsiteX2" fmla="*/ 309093 w 1206514"/>
              <a:gd name="connsiteY2" fmla="*/ 64394 h 1172868"/>
              <a:gd name="connsiteX3" fmla="*/ 231820 w 1206514"/>
              <a:gd name="connsiteY3" fmla="*/ 90152 h 1172868"/>
              <a:gd name="connsiteX4" fmla="*/ 167425 w 1206514"/>
              <a:gd name="connsiteY4" fmla="*/ 128788 h 1172868"/>
              <a:gd name="connsiteX5" fmla="*/ 115910 w 1206514"/>
              <a:gd name="connsiteY5" fmla="*/ 154546 h 1172868"/>
              <a:gd name="connsiteX6" fmla="*/ 25758 w 1206514"/>
              <a:gd name="connsiteY6" fmla="*/ 373487 h 1172868"/>
              <a:gd name="connsiteX7" fmla="*/ 12879 w 1206514"/>
              <a:gd name="connsiteY7" fmla="*/ 412124 h 1172868"/>
              <a:gd name="connsiteX8" fmla="*/ 0 w 1206514"/>
              <a:gd name="connsiteY8" fmla="*/ 450760 h 1172868"/>
              <a:gd name="connsiteX9" fmla="*/ 12879 w 1206514"/>
              <a:gd name="connsiteY9" fmla="*/ 682580 h 1172868"/>
              <a:gd name="connsiteX10" fmla="*/ 25758 w 1206514"/>
              <a:gd name="connsiteY10" fmla="*/ 721217 h 1172868"/>
              <a:gd name="connsiteX11" fmla="*/ 51515 w 1206514"/>
              <a:gd name="connsiteY11" fmla="*/ 785611 h 1172868"/>
              <a:gd name="connsiteX12" fmla="*/ 128789 w 1206514"/>
              <a:gd name="connsiteY12" fmla="*/ 862884 h 1172868"/>
              <a:gd name="connsiteX13" fmla="*/ 167425 w 1206514"/>
              <a:gd name="connsiteY13" fmla="*/ 901521 h 1172868"/>
              <a:gd name="connsiteX14" fmla="*/ 193183 w 1206514"/>
              <a:gd name="connsiteY14" fmla="*/ 940157 h 1172868"/>
              <a:gd name="connsiteX15" fmla="*/ 270456 w 1206514"/>
              <a:gd name="connsiteY15" fmla="*/ 978794 h 1172868"/>
              <a:gd name="connsiteX16" fmla="*/ 399245 w 1206514"/>
              <a:gd name="connsiteY16" fmla="*/ 1068946 h 1172868"/>
              <a:gd name="connsiteX17" fmla="*/ 437882 w 1206514"/>
              <a:gd name="connsiteY17" fmla="*/ 1094704 h 1172868"/>
              <a:gd name="connsiteX18" fmla="*/ 476518 w 1206514"/>
              <a:gd name="connsiteY18" fmla="*/ 1120462 h 1172868"/>
              <a:gd name="connsiteX19" fmla="*/ 528034 w 1206514"/>
              <a:gd name="connsiteY19" fmla="*/ 1133341 h 1172868"/>
              <a:gd name="connsiteX20" fmla="*/ 592428 w 1206514"/>
              <a:gd name="connsiteY20" fmla="*/ 1159098 h 1172868"/>
              <a:gd name="connsiteX21" fmla="*/ 631065 w 1206514"/>
              <a:gd name="connsiteY21" fmla="*/ 1171977 h 1172868"/>
              <a:gd name="connsiteX22" fmla="*/ 940158 w 1206514"/>
              <a:gd name="connsiteY22" fmla="*/ 1146219 h 1172868"/>
              <a:gd name="connsiteX23" fmla="*/ 991673 w 1206514"/>
              <a:gd name="connsiteY23" fmla="*/ 1120462 h 1172868"/>
              <a:gd name="connsiteX24" fmla="*/ 1030310 w 1206514"/>
              <a:gd name="connsiteY24" fmla="*/ 1081825 h 1172868"/>
              <a:gd name="connsiteX25" fmla="*/ 1056068 w 1206514"/>
              <a:gd name="connsiteY25" fmla="*/ 1043188 h 1172868"/>
              <a:gd name="connsiteX26" fmla="*/ 1094704 w 1206514"/>
              <a:gd name="connsiteY26" fmla="*/ 1017431 h 1172868"/>
              <a:gd name="connsiteX27" fmla="*/ 1120462 w 1206514"/>
              <a:gd name="connsiteY27" fmla="*/ 978794 h 1172868"/>
              <a:gd name="connsiteX28" fmla="*/ 1133341 w 1206514"/>
              <a:gd name="connsiteY28" fmla="*/ 940157 h 1172868"/>
              <a:gd name="connsiteX29" fmla="*/ 1184856 w 1206514"/>
              <a:gd name="connsiteY29" fmla="*/ 862884 h 1172868"/>
              <a:gd name="connsiteX30" fmla="*/ 1184856 w 1206514"/>
              <a:gd name="connsiteY30" fmla="*/ 540912 h 1172868"/>
              <a:gd name="connsiteX31" fmla="*/ 1094704 w 1206514"/>
              <a:gd name="connsiteY31" fmla="*/ 463639 h 1172868"/>
              <a:gd name="connsiteX32" fmla="*/ 1081825 w 1206514"/>
              <a:gd name="connsiteY32" fmla="*/ 412124 h 1172868"/>
              <a:gd name="connsiteX33" fmla="*/ 1017431 w 1206514"/>
              <a:gd name="connsiteY33" fmla="*/ 347729 h 1172868"/>
              <a:gd name="connsiteX34" fmla="*/ 965915 w 1206514"/>
              <a:gd name="connsiteY34" fmla="*/ 309093 h 1172868"/>
              <a:gd name="connsiteX35" fmla="*/ 927279 w 1206514"/>
              <a:gd name="connsiteY35" fmla="*/ 270456 h 1172868"/>
              <a:gd name="connsiteX36" fmla="*/ 888642 w 1206514"/>
              <a:gd name="connsiteY36" fmla="*/ 244698 h 1172868"/>
              <a:gd name="connsiteX37" fmla="*/ 837127 w 1206514"/>
              <a:gd name="connsiteY37" fmla="*/ 206062 h 1172868"/>
              <a:gd name="connsiteX38" fmla="*/ 759853 w 1206514"/>
              <a:gd name="connsiteY38" fmla="*/ 154546 h 1172868"/>
              <a:gd name="connsiteX39" fmla="*/ 669701 w 1206514"/>
              <a:gd name="connsiteY39" fmla="*/ 141667 h 1172868"/>
              <a:gd name="connsiteX40" fmla="*/ 605307 w 1206514"/>
              <a:gd name="connsiteY40" fmla="*/ 128788 h 1172868"/>
              <a:gd name="connsiteX41" fmla="*/ 515155 w 1206514"/>
              <a:gd name="connsiteY41" fmla="*/ 115910 h 1172868"/>
              <a:gd name="connsiteX42" fmla="*/ 476518 w 1206514"/>
              <a:gd name="connsiteY42" fmla="*/ 90152 h 1172868"/>
              <a:gd name="connsiteX43" fmla="*/ 437882 w 1206514"/>
              <a:gd name="connsiteY43" fmla="*/ 77273 h 1172868"/>
              <a:gd name="connsiteX44" fmla="*/ 399245 w 1206514"/>
              <a:gd name="connsiteY44" fmla="*/ 38636 h 1172868"/>
              <a:gd name="connsiteX45" fmla="*/ 347730 w 1206514"/>
              <a:gd name="connsiteY45" fmla="*/ 25757 h 1172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206514" h="1172868">
                <a:moveTo>
                  <a:pt x="515155" y="0"/>
                </a:moveTo>
                <a:cubicBezTo>
                  <a:pt x="472225" y="8586"/>
                  <a:pt x="428153" y="12699"/>
                  <a:pt x="386366" y="25757"/>
                </a:cubicBezTo>
                <a:cubicBezTo>
                  <a:pt x="358879" y="34347"/>
                  <a:pt x="335676" y="53318"/>
                  <a:pt x="309093" y="64394"/>
                </a:cubicBezTo>
                <a:cubicBezTo>
                  <a:pt x="284031" y="74837"/>
                  <a:pt x="256537" y="78917"/>
                  <a:pt x="231820" y="90152"/>
                </a:cubicBezTo>
                <a:cubicBezTo>
                  <a:pt x="209032" y="100510"/>
                  <a:pt x="189307" y="116631"/>
                  <a:pt x="167425" y="128788"/>
                </a:cubicBezTo>
                <a:cubicBezTo>
                  <a:pt x="150642" y="138112"/>
                  <a:pt x="133082" y="145960"/>
                  <a:pt x="115910" y="154546"/>
                </a:cubicBezTo>
                <a:cubicBezTo>
                  <a:pt x="46180" y="294005"/>
                  <a:pt x="76537" y="221149"/>
                  <a:pt x="25758" y="373487"/>
                </a:cubicBezTo>
                <a:lnTo>
                  <a:pt x="12879" y="412124"/>
                </a:lnTo>
                <a:lnTo>
                  <a:pt x="0" y="450760"/>
                </a:lnTo>
                <a:cubicBezTo>
                  <a:pt x="4293" y="528033"/>
                  <a:pt x="5541" y="605536"/>
                  <a:pt x="12879" y="682580"/>
                </a:cubicBezTo>
                <a:cubicBezTo>
                  <a:pt x="14166" y="696095"/>
                  <a:pt x="20991" y="708506"/>
                  <a:pt x="25758" y="721217"/>
                </a:cubicBezTo>
                <a:cubicBezTo>
                  <a:pt x="33875" y="742863"/>
                  <a:pt x="37918" y="766915"/>
                  <a:pt x="51515" y="785611"/>
                </a:cubicBezTo>
                <a:cubicBezTo>
                  <a:pt x="72940" y="815071"/>
                  <a:pt x="103031" y="837126"/>
                  <a:pt x="128789" y="862884"/>
                </a:cubicBezTo>
                <a:cubicBezTo>
                  <a:pt x="141668" y="875763"/>
                  <a:pt x="157322" y="886367"/>
                  <a:pt x="167425" y="901521"/>
                </a:cubicBezTo>
                <a:cubicBezTo>
                  <a:pt x="176011" y="914400"/>
                  <a:pt x="182238" y="929212"/>
                  <a:pt x="193183" y="940157"/>
                </a:cubicBezTo>
                <a:cubicBezTo>
                  <a:pt x="218149" y="965123"/>
                  <a:pt x="239032" y="968319"/>
                  <a:pt x="270456" y="978794"/>
                </a:cubicBezTo>
                <a:cubicBezTo>
                  <a:pt x="346739" y="1036006"/>
                  <a:pt x="304110" y="1005523"/>
                  <a:pt x="399245" y="1068946"/>
                </a:cubicBezTo>
                <a:lnTo>
                  <a:pt x="437882" y="1094704"/>
                </a:lnTo>
                <a:cubicBezTo>
                  <a:pt x="450761" y="1103290"/>
                  <a:pt x="461502" y="1116708"/>
                  <a:pt x="476518" y="1120462"/>
                </a:cubicBezTo>
                <a:cubicBezTo>
                  <a:pt x="493690" y="1124755"/>
                  <a:pt x="511242" y="1127744"/>
                  <a:pt x="528034" y="1133341"/>
                </a:cubicBezTo>
                <a:cubicBezTo>
                  <a:pt x="549966" y="1140651"/>
                  <a:pt x="570782" y="1150981"/>
                  <a:pt x="592428" y="1159098"/>
                </a:cubicBezTo>
                <a:cubicBezTo>
                  <a:pt x="605139" y="1163865"/>
                  <a:pt x="618186" y="1167684"/>
                  <a:pt x="631065" y="1171977"/>
                </a:cubicBezTo>
                <a:cubicBezTo>
                  <a:pt x="708565" y="1168287"/>
                  <a:pt x="846962" y="1186160"/>
                  <a:pt x="940158" y="1146219"/>
                </a:cubicBezTo>
                <a:cubicBezTo>
                  <a:pt x="957804" y="1138656"/>
                  <a:pt x="974501" y="1129048"/>
                  <a:pt x="991673" y="1120462"/>
                </a:cubicBezTo>
                <a:cubicBezTo>
                  <a:pt x="1004552" y="1107583"/>
                  <a:pt x="1018650" y="1095817"/>
                  <a:pt x="1030310" y="1081825"/>
                </a:cubicBezTo>
                <a:cubicBezTo>
                  <a:pt x="1040219" y="1069934"/>
                  <a:pt x="1045123" y="1054133"/>
                  <a:pt x="1056068" y="1043188"/>
                </a:cubicBezTo>
                <a:cubicBezTo>
                  <a:pt x="1067013" y="1032243"/>
                  <a:pt x="1081825" y="1026017"/>
                  <a:pt x="1094704" y="1017431"/>
                </a:cubicBezTo>
                <a:cubicBezTo>
                  <a:pt x="1103290" y="1004552"/>
                  <a:pt x="1113540" y="992639"/>
                  <a:pt x="1120462" y="978794"/>
                </a:cubicBezTo>
                <a:cubicBezTo>
                  <a:pt x="1126533" y="966652"/>
                  <a:pt x="1126748" y="952024"/>
                  <a:pt x="1133341" y="940157"/>
                </a:cubicBezTo>
                <a:cubicBezTo>
                  <a:pt x="1148375" y="913096"/>
                  <a:pt x="1184856" y="862884"/>
                  <a:pt x="1184856" y="862884"/>
                </a:cubicBezTo>
                <a:cubicBezTo>
                  <a:pt x="1209879" y="737773"/>
                  <a:pt x="1217349" y="727749"/>
                  <a:pt x="1184856" y="540912"/>
                </a:cubicBezTo>
                <a:cubicBezTo>
                  <a:pt x="1182165" y="525440"/>
                  <a:pt x="1100540" y="468016"/>
                  <a:pt x="1094704" y="463639"/>
                </a:cubicBezTo>
                <a:cubicBezTo>
                  <a:pt x="1090411" y="446467"/>
                  <a:pt x="1088797" y="428393"/>
                  <a:pt x="1081825" y="412124"/>
                </a:cubicBezTo>
                <a:cubicBezTo>
                  <a:pt x="1063643" y="369698"/>
                  <a:pt x="1052786" y="372982"/>
                  <a:pt x="1017431" y="347729"/>
                </a:cubicBezTo>
                <a:cubicBezTo>
                  <a:pt x="999964" y="335253"/>
                  <a:pt x="982212" y="323062"/>
                  <a:pt x="965915" y="309093"/>
                </a:cubicBezTo>
                <a:cubicBezTo>
                  <a:pt x="952086" y="297240"/>
                  <a:pt x="941271" y="282116"/>
                  <a:pt x="927279" y="270456"/>
                </a:cubicBezTo>
                <a:cubicBezTo>
                  <a:pt x="915388" y="260547"/>
                  <a:pt x="901237" y="253695"/>
                  <a:pt x="888642" y="244698"/>
                </a:cubicBezTo>
                <a:cubicBezTo>
                  <a:pt x="871176" y="232222"/>
                  <a:pt x="854711" y="218371"/>
                  <a:pt x="837127" y="206062"/>
                </a:cubicBezTo>
                <a:cubicBezTo>
                  <a:pt x="811766" y="188309"/>
                  <a:pt x="790499" y="158924"/>
                  <a:pt x="759853" y="154546"/>
                </a:cubicBezTo>
                <a:cubicBezTo>
                  <a:pt x="729802" y="150253"/>
                  <a:pt x="699644" y="146658"/>
                  <a:pt x="669701" y="141667"/>
                </a:cubicBezTo>
                <a:cubicBezTo>
                  <a:pt x="648109" y="138068"/>
                  <a:pt x="626899" y="132387"/>
                  <a:pt x="605307" y="128788"/>
                </a:cubicBezTo>
                <a:cubicBezTo>
                  <a:pt x="575364" y="123798"/>
                  <a:pt x="545206" y="120203"/>
                  <a:pt x="515155" y="115910"/>
                </a:cubicBezTo>
                <a:cubicBezTo>
                  <a:pt x="502276" y="107324"/>
                  <a:pt x="490362" y="97074"/>
                  <a:pt x="476518" y="90152"/>
                </a:cubicBezTo>
                <a:cubicBezTo>
                  <a:pt x="464376" y="84081"/>
                  <a:pt x="449177" y="84803"/>
                  <a:pt x="437882" y="77273"/>
                </a:cubicBezTo>
                <a:cubicBezTo>
                  <a:pt x="422727" y="67170"/>
                  <a:pt x="414400" y="48739"/>
                  <a:pt x="399245" y="38636"/>
                </a:cubicBezTo>
                <a:cubicBezTo>
                  <a:pt x="377890" y="24400"/>
                  <a:pt x="367431" y="25757"/>
                  <a:pt x="347730" y="25757"/>
                </a:cubicBezTo>
              </a:path>
            </a:pathLst>
          </a:custGeom>
          <a:solidFill>
            <a:srgbClr val="31B6F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フリーフォーム 26"/>
          <p:cNvSpPr/>
          <p:nvPr/>
        </p:nvSpPr>
        <p:spPr>
          <a:xfrm>
            <a:off x="3606242" y="3470258"/>
            <a:ext cx="1206514" cy="1172868"/>
          </a:xfrm>
          <a:custGeom>
            <a:avLst/>
            <a:gdLst>
              <a:gd name="connsiteX0" fmla="*/ 515155 w 1206514"/>
              <a:gd name="connsiteY0" fmla="*/ 0 h 1172868"/>
              <a:gd name="connsiteX1" fmla="*/ 386366 w 1206514"/>
              <a:gd name="connsiteY1" fmla="*/ 25757 h 1172868"/>
              <a:gd name="connsiteX2" fmla="*/ 309093 w 1206514"/>
              <a:gd name="connsiteY2" fmla="*/ 64394 h 1172868"/>
              <a:gd name="connsiteX3" fmla="*/ 231820 w 1206514"/>
              <a:gd name="connsiteY3" fmla="*/ 90152 h 1172868"/>
              <a:gd name="connsiteX4" fmla="*/ 167425 w 1206514"/>
              <a:gd name="connsiteY4" fmla="*/ 128788 h 1172868"/>
              <a:gd name="connsiteX5" fmla="*/ 115910 w 1206514"/>
              <a:gd name="connsiteY5" fmla="*/ 154546 h 1172868"/>
              <a:gd name="connsiteX6" fmla="*/ 25758 w 1206514"/>
              <a:gd name="connsiteY6" fmla="*/ 373487 h 1172868"/>
              <a:gd name="connsiteX7" fmla="*/ 12879 w 1206514"/>
              <a:gd name="connsiteY7" fmla="*/ 412124 h 1172868"/>
              <a:gd name="connsiteX8" fmla="*/ 0 w 1206514"/>
              <a:gd name="connsiteY8" fmla="*/ 450760 h 1172868"/>
              <a:gd name="connsiteX9" fmla="*/ 12879 w 1206514"/>
              <a:gd name="connsiteY9" fmla="*/ 682580 h 1172868"/>
              <a:gd name="connsiteX10" fmla="*/ 25758 w 1206514"/>
              <a:gd name="connsiteY10" fmla="*/ 721217 h 1172868"/>
              <a:gd name="connsiteX11" fmla="*/ 51515 w 1206514"/>
              <a:gd name="connsiteY11" fmla="*/ 785611 h 1172868"/>
              <a:gd name="connsiteX12" fmla="*/ 128789 w 1206514"/>
              <a:gd name="connsiteY12" fmla="*/ 862884 h 1172868"/>
              <a:gd name="connsiteX13" fmla="*/ 167425 w 1206514"/>
              <a:gd name="connsiteY13" fmla="*/ 901521 h 1172868"/>
              <a:gd name="connsiteX14" fmla="*/ 193183 w 1206514"/>
              <a:gd name="connsiteY14" fmla="*/ 940157 h 1172868"/>
              <a:gd name="connsiteX15" fmla="*/ 270456 w 1206514"/>
              <a:gd name="connsiteY15" fmla="*/ 978794 h 1172868"/>
              <a:gd name="connsiteX16" fmla="*/ 399245 w 1206514"/>
              <a:gd name="connsiteY16" fmla="*/ 1068946 h 1172868"/>
              <a:gd name="connsiteX17" fmla="*/ 437882 w 1206514"/>
              <a:gd name="connsiteY17" fmla="*/ 1094704 h 1172868"/>
              <a:gd name="connsiteX18" fmla="*/ 476518 w 1206514"/>
              <a:gd name="connsiteY18" fmla="*/ 1120462 h 1172868"/>
              <a:gd name="connsiteX19" fmla="*/ 528034 w 1206514"/>
              <a:gd name="connsiteY19" fmla="*/ 1133341 h 1172868"/>
              <a:gd name="connsiteX20" fmla="*/ 592428 w 1206514"/>
              <a:gd name="connsiteY20" fmla="*/ 1159098 h 1172868"/>
              <a:gd name="connsiteX21" fmla="*/ 631065 w 1206514"/>
              <a:gd name="connsiteY21" fmla="*/ 1171977 h 1172868"/>
              <a:gd name="connsiteX22" fmla="*/ 940158 w 1206514"/>
              <a:gd name="connsiteY22" fmla="*/ 1146219 h 1172868"/>
              <a:gd name="connsiteX23" fmla="*/ 991673 w 1206514"/>
              <a:gd name="connsiteY23" fmla="*/ 1120462 h 1172868"/>
              <a:gd name="connsiteX24" fmla="*/ 1030310 w 1206514"/>
              <a:gd name="connsiteY24" fmla="*/ 1081825 h 1172868"/>
              <a:gd name="connsiteX25" fmla="*/ 1056068 w 1206514"/>
              <a:gd name="connsiteY25" fmla="*/ 1043188 h 1172868"/>
              <a:gd name="connsiteX26" fmla="*/ 1094704 w 1206514"/>
              <a:gd name="connsiteY26" fmla="*/ 1017431 h 1172868"/>
              <a:gd name="connsiteX27" fmla="*/ 1120462 w 1206514"/>
              <a:gd name="connsiteY27" fmla="*/ 978794 h 1172868"/>
              <a:gd name="connsiteX28" fmla="*/ 1133341 w 1206514"/>
              <a:gd name="connsiteY28" fmla="*/ 940157 h 1172868"/>
              <a:gd name="connsiteX29" fmla="*/ 1184856 w 1206514"/>
              <a:gd name="connsiteY29" fmla="*/ 862884 h 1172868"/>
              <a:gd name="connsiteX30" fmla="*/ 1184856 w 1206514"/>
              <a:gd name="connsiteY30" fmla="*/ 540912 h 1172868"/>
              <a:gd name="connsiteX31" fmla="*/ 1094704 w 1206514"/>
              <a:gd name="connsiteY31" fmla="*/ 463639 h 1172868"/>
              <a:gd name="connsiteX32" fmla="*/ 1081825 w 1206514"/>
              <a:gd name="connsiteY32" fmla="*/ 412124 h 1172868"/>
              <a:gd name="connsiteX33" fmla="*/ 1017431 w 1206514"/>
              <a:gd name="connsiteY33" fmla="*/ 347729 h 1172868"/>
              <a:gd name="connsiteX34" fmla="*/ 965915 w 1206514"/>
              <a:gd name="connsiteY34" fmla="*/ 309093 h 1172868"/>
              <a:gd name="connsiteX35" fmla="*/ 927279 w 1206514"/>
              <a:gd name="connsiteY35" fmla="*/ 270456 h 1172868"/>
              <a:gd name="connsiteX36" fmla="*/ 888642 w 1206514"/>
              <a:gd name="connsiteY36" fmla="*/ 244698 h 1172868"/>
              <a:gd name="connsiteX37" fmla="*/ 837127 w 1206514"/>
              <a:gd name="connsiteY37" fmla="*/ 206062 h 1172868"/>
              <a:gd name="connsiteX38" fmla="*/ 759853 w 1206514"/>
              <a:gd name="connsiteY38" fmla="*/ 154546 h 1172868"/>
              <a:gd name="connsiteX39" fmla="*/ 669701 w 1206514"/>
              <a:gd name="connsiteY39" fmla="*/ 141667 h 1172868"/>
              <a:gd name="connsiteX40" fmla="*/ 605307 w 1206514"/>
              <a:gd name="connsiteY40" fmla="*/ 128788 h 1172868"/>
              <a:gd name="connsiteX41" fmla="*/ 515155 w 1206514"/>
              <a:gd name="connsiteY41" fmla="*/ 115910 h 1172868"/>
              <a:gd name="connsiteX42" fmla="*/ 476518 w 1206514"/>
              <a:gd name="connsiteY42" fmla="*/ 90152 h 1172868"/>
              <a:gd name="connsiteX43" fmla="*/ 437882 w 1206514"/>
              <a:gd name="connsiteY43" fmla="*/ 77273 h 1172868"/>
              <a:gd name="connsiteX44" fmla="*/ 399245 w 1206514"/>
              <a:gd name="connsiteY44" fmla="*/ 38636 h 1172868"/>
              <a:gd name="connsiteX45" fmla="*/ 347730 w 1206514"/>
              <a:gd name="connsiteY45" fmla="*/ 25757 h 1172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206514" h="1172868">
                <a:moveTo>
                  <a:pt x="515155" y="0"/>
                </a:moveTo>
                <a:cubicBezTo>
                  <a:pt x="472225" y="8586"/>
                  <a:pt x="428153" y="12699"/>
                  <a:pt x="386366" y="25757"/>
                </a:cubicBezTo>
                <a:cubicBezTo>
                  <a:pt x="358879" y="34347"/>
                  <a:pt x="335676" y="53318"/>
                  <a:pt x="309093" y="64394"/>
                </a:cubicBezTo>
                <a:cubicBezTo>
                  <a:pt x="284031" y="74837"/>
                  <a:pt x="256537" y="78917"/>
                  <a:pt x="231820" y="90152"/>
                </a:cubicBezTo>
                <a:cubicBezTo>
                  <a:pt x="209032" y="100510"/>
                  <a:pt x="189307" y="116631"/>
                  <a:pt x="167425" y="128788"/>
                </a:cubicBezTo>
                <a:cubicBezTo>
                  <a:pt x="150642" y="138112"/>
                  <a:pt x="133082" y="145960"/>
                  <a:pt x="115910" y="154546"/>
                </a:cubicBezTo>
                <a:cubicBezTo>
                  <a:pt x="46180" y="294005"/>
                  <a:pt x="76537" y="221149"/>
                  <a:pt x="25758" y="373487"/>
                </a:cubicBezTo>
                <a:lnTo>
                  <a:pt x="12879" y="412124"/>
                </a:lnTo>
                <a:lnTo>
                  <a:pt x="0" y="450760"/>
                </a:lnTo>
                <a:cubicBezTo>
                  <a:pt x="4293" y="528033"/>
                  <a:pt x="5541" y="605536"/>
                  <a:pt x="12879" y="682580"/>
                </a:cubicBezTo>
                <a:cubicBezTo>
                  <a:pt x="14166" y="696095"/>
                  <a:pt x="20991" y="708506"/>
                  <a:pt x="25758" y="721217"/>
                </a:cubicBezTo>
                <a:cubicBezTo>
                  <a:pt x="33875" y="742863"/>
                  <a:pt x="37918" y="766915"/>
                  <a:pt x="51515" y="785611"/>
                </a:cubicBezTo>
                <a:cubicBezTo>
                  <a:pt x="72940" y="815071"/>
                  <a:pt x="103031" y="837126"/>
                  <a:pt x="128789" y="862884"/>
                </a:cubicBezTo>
                <a:cubicBezTo>
                  <a:pt x="141668" y="875763"/>
                  <a:pt x="157322" y="886367"/>
                  <a:pt x="167425" y="901521"/>
                </a:cubicBezTo>
                <a:cubicBezTo>
                  <a:pt x="176011" y="914400"/>
                  <a:pt x="182238" y="929212"/>
                  <a:pt x="193183" y="940157"/>
                </a:cubicBezTo>
                <a:cubicBezTo>
                  <a:pt x="218149" y="965123"/>
                  <a:pt x="239032" y="968319"/>
                  <a:pt x="270456" y="978794"/>
                </a:cubicBezTo>
                <a:cubicBezTo>
                  <a:pt x="346739" y="1036006"/>
                  <a:pt x="304110" y="1005523"/>
                  <a:pt x="399245" y="1068946"/>
                </a:cubicBezTo>
                <a:lnTo>
                  <a:pt x="437882" y="1094704"/>
                </a:lnTo>
                <a:cubicBezTo>
                  <a:pt x="450761" y="1103290"/>
                  <a:pt x="461502" y="1116708"/>
                  <a:pt x="476518" y="1120462"/>
                </a:cubicBezTo>
                <a:cubicBezTo>
                  <a:pt x="493690" y="1124755"/>
                  <a:pt x="511242" y="1127744"/>
                  <a:pt x="528034" y="1133341"/>
                </a:cubicBezTo>
                <a:cubicBezTo>
                  <a:pt x="549966" y="1140651"/>
                  <a:pt x="570782" y="1150981"/>
                  <a:pt x="592428" y="1159098"/>
                </a:cubicBezTo>
                <a:cubicBezTo>
                  <a:pt x="605139" y="1163865"/>
                  <a:pt x="618186" y="1167684"/>
                  <a:pt x="631065" y="1171977"/>
                </a:cubicBezTo>
                <a:cubicBezTo>
                  <a:pt x="708565" y="1168287"/>
                  <a:pt x="846962" y="1186160"/>
                  <a:pt x="940158" y="1146219"/>
                </a:cubicBezTo>
                <a:cubicBezTo>
                  <a:pt x="957804" y="1138656"/>
                  <a:pt x="974501" y="1129048"/>
                  <a:pt x="991673" y="1120462"/>
                </a:cubicBezTo>
                <a:cubicBezTo>
                  <a:pt x="1004552" y="1107583"/>
                  <a:pt x="1018650" y="1095817"/>
                  <a:pt x="1030310" y="1081825"/>
                </a:cubicBezTo>
                <a:cubicBezTo>
                  <a:pt x="1040219" y="1069934"/>
                  <a:pt x="1045123" y="1054133"/>
                  <a:pt x="1056068" y="1043188"/>
                </a:cubicBezTo>
                <a:cubicBezTo>
                  <a:pt x="1067013" y="1032243"/>
                  <a:pt x="1081825" y="1026017"/>
                  <a:pt x="1094704" y="1017431"/>
                </a:cubicBezTo>
                <a:cubicBezTo>
                  <a:pt x="1103290" y="1004552"/>
                  <a:pt x="1113540" y="992639"/>
                  <a:pt x="1120462" y="978794"/>
                </a:cubicBezTo>
                <a:cubicBezTo>
                  <a:pt x="1126533" y="966652"/>
                  <a:pt x="1126748" y="952024"/>
                  <a:pt x="1133341" y="940157"/>
                </a:cubicBezTo>
                <a:cubicBezTo>
                  <a:pt x="1148375" y="913096"/>
                  <a:pt x="1184856" y="862884"/>
                  <a:pt x="1184856" y="862884"/>
                </a:cubicBezTo>
                <a:cubicBezTo>
                  <a:pt x="1209879" y="737773"/>
                  <a:pt x="1217349" y="727749"/>
                  <a:pt x="1184856" y="540912"/>
                </a:cubicBezTo>
                <a:cubicBezTo>
                  <a:pt x="1182165" y="525440"/>
                  <a:pt x="1100540" y="468016"/>
                  <a:pt x="1094704" y="463639"/>
                </a:cubicBezTo>
                <a:cubicBezTo>
                  <a:pt x="1090411" y="446467"/>
                  <a:pt x="1088797" y="428393"/>
                  <a:pt x="1081825" y="412124"/>
                </a:cubicBezTo>
                <a:cubicBezTo>
                  <a:pt x="1063643" y="369698"/>
                  <a:pt x="1052786" y="372982"/>
                  <a:pt x="1017431" y="347729"/>
                </a:cubicBezTo>
                <a:cubicBezTo>
                  <a:pt x="999964" y="335253"/>
                  <a:pt x="982212" y="323062"/>
                  <a:pt x="965915" y="309093"/>
                </a:cubicBezTo>
                <a:cubicBezTo>
                  <a:pt x="952086" y="297240"/>
                  <a:pt x="941271" y="282116"/>
                  <a:pt x="927279" y="270456"/>
                </a:cubicBezTo>
                <a:cubicBezTo>
                  <a:pt x="915388" y="260547"/>
                  <a:pt x="901237" y="253695"/>
                  <a:pt x="888642" y="244698"/>
                </a:cubicBezTo>
                <a:cubicBezTo>
                  <a:pt x="871176" y="232222"/>
                  <a:pt x="854711" y="218371"/>
                  <a:pt x="837127" y="206062"/>
                </a:cubicBezTo>
                <a:cubicBezTo>
                  <a:pt x="811766" y="188309"/>
                  <a:pt x="790499" y="158924"/>
                  <a:pt x="759853" y="154546"/>
                </a:cubicBezTo>
                <a:cubicBezTo>
                  <a:pt x="729802" y="150253"/>
                  <a:pt x="699644" y="146658"/>
                  <a:pt x="669701" y="141667"/>
                </a:cubicBezTo>
                <a:cubicBezTo>
                  <a:pt x="648109" y="138068"/>
                  <a:pt x="626899" y="132387"/>
                  <a:pt x="605307" y="128788"/>
                </a:cubicBezTo>
                <a:cubicBezTo>
                  <a:pt x="575364" y="123798"/>
                  <a:pt x="545206" y="120203"/>
                  <a:pt x="515155" y="115910"/>
                </a:cubicBezTo>
                <a:cubicBezTo>
                  <a:pt x="502276" y="107324"/>
                  <a:pt x="490362" y="97074"/>
                  <a:pt x="476518" y="90152"/>
                </a:cubicBezTo>
                <a:cubicBezTo>
                  <a:pt x="464376" y="84081"/>
                  <a:pt x="449177" y="84803"/>
                  <a:pt x="437882" y="77273"/>
                </a:cubicBezTo>
                <a:cubicBezTo>
                  <a:pt x="422727" y="67170"/>
                  <a:pt x="414400" y="48739"/>
                  <a:pt x="399245" y="38636"/>
                </a:cubicBezTo>
                <a:cubicBezTo>
                  <a:pt x="377890" y="24400"/>
                  <a:pt x="367431" y="25757"/>
                  <a:pt x="347730" y="25757"/>
                </a:cubicBezTo>
              </a:path>
            </a:pathLst>
          </a:custGeom>
          <a:solidFill>
            <a:srgbClr val="31B6F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076056" y="2780928"/>
            <a:ext cx="406794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文字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‘b’</a:t>
            </a:r>
            <a:r>
              <a:rPr kumimoji="1" lang="en-US" altLang="ja-JP" sz="2800" dirty="0" smtClean="0"/>
              <a:t> </a:t>
            </a:r>
            <a:r>
              <a:rPr kumimoji="1" lang="ja-JP" altLang="en-US" sz="2800" dirty="0" smtClean="0"/>
              <a:t>でも</a:t>
            </a:r>
            <a:r>
              <a:rPr kumimoji="1" lang="en-US" altLang="ja-JP" sz="2800" dirty="0" smtClean="0"/>
              <a:t/>
            </a:r>
            <a:br>
              <a:rPr kumimoji="1" lang="en-US" altLang="ja-JP" sz="2800" dirty="0" smtClean="0"/>
            </a:br>
            <a:r>
              <a:rPr kumimoji="1" lang="ja-JP" altLang="en-US" sz="2800" dirty="0" smtClean="0"/>
              <a:t>同じことを繰り返す。</a:t>
            </a:r>
            <a:endParaRPr kumimoji="1" lang="en-US" altLang="ja-JP" sz="2800" dirty="0" smtClean="0"/>
          </a:p>
          <a:p>
            <a:endParaRPr lang="en-US" altLang="ja-JP" sz="2800" dirty="0"/>
          </a:p>
          <a:p>
            <a:r>
              <a:rPr kumimoji="1" lang="ja-JP" altLang="en-US" sz="2800" dirty="0" smtClean="0"/>
              <a:t>分割が起きた場合は、</a:t>
            </a:r>
            <a:r>
              <a:rPr kumimoji="1" lang="en-US" altLang="ja-JP" sz="2800" dirty="0" smtClean="0"/>
              <a:t/>
            </a:r>
            <a:br>
              <a:rPr kumimoji="1" lang="en-US" altLang="ja-JP" sz="2800" dirty="0" smtClean="0"/>
            </a:br>
            <a:r>
              <a:rPr kumimoji="1" lang="ja-JP" altLang="en-US" sz="2800" dirty="0" smtClean="0"/>
              <a:t>分かれてできたグループ</a:t>
            </a:r>
            <a:r>
              <a:rPr kumimoji="1" lang="en-US" altLang="ja-JP" sz="2800" dirty="0" smtClean="0"/>
              <a:t/>
            </a:r>
            <a:br>
              <a:rPr kumimoji="1" lang="en-US" altLang="ja-JP" sz="2800" dirty="0" smtClean="0"/>
            </a:br>
            <a:r>
              <a:rPr kumimoji="1" lang="en-US" altLang="ja-JP" sz="2800" dirty="0" smtClean="0"/>
              <a:t/>
            </a:r>
            <a:br>
              <a:rPr kumimoji="1" lang="en-US" altLang="ja-JP" sz="2800" dirty="0" smtClean="0"/>
            </a:br>
            <a:r>
              <a:rPr kumimoji="1" lang="ja-JP" altLang="en-US" sz="2800" dirty="0" smtClean="0"/>
              <a:t>を両方（元　　　を使用済みの場合は小さい方）を使い同様に分割を繰返す</a:t>
            </a:r>
            <a:endParaRPr kumimoji="1" lang="en-US" altLang="ja-JP" sz="2800" dirty="0" smtClean="0"/>
          </a:p>
          <a:p>
            <a:endParaRPr kumimoji="1" lang="ja-JP" altLang="en-US" sz="2800" dirty="0"/>
          </a:p>
        </p:txBody>
      </p:sp>
      <p:sp>
        <p:nvSpPr>
          <p:cNvPr id="28" name="フリーフォーム 27"/>
          <p:cNvSpPr/>
          <p:nvPr/>
        </p:nvSpPr>
        <p:spPr>
          <a:xfrm>
            <a:off x="5724128" y="4807068"/>
            <a:ext cx="603257" cy="586434"/>
          </a:xfrm>
          <a:custGeom>
            <a:avLst/>
            <a:gdLst>
              <a:gd name="connsiteX0" fmla="*/ 515155 w 1206514"/>
              <a:gd name="connsiteY0" fmla="*/ 0 h 1172868"/>
              <a:gd name="connsiteX1" fmla="*/ 386366 w 1206514"/>
              <a:gd name="connsiteY1" fmla="*/ 25757 h 1172868"/>
              <a:gd name="connsiteX2" fmla="*/ 309093 w 1206514"/>
              <a:gd name="connsiteY2" fmla="*/ 64394 h 1172868"/>
              <a:gd name="connsiteX3" fmla="*/ 231820 w 1206514"/>
              <a:gd name="connsiteY3" fmla="*/ 90152 h 1172868"/>
              <a:gd name="connsiteX4" fmla="*/ 167425 w 1206514"/>
              <a:gd name="connsiteY4" fmla="*/ 128788 h 1172868"/>
              <a:gd name="connsiteX5" fmla="*/ 115910 w 1206514"/>
              <a:gd name="connsiteY5" fmla="*/ 154546 h 1172868"/>
              <a:gd name="connsiteX6" fmla="*/ 25758 w 1206514"/>
              <a:gd name="connsiteY6" fmla="*/ 373487 h 1172868"/>
              <a:gd name="connsiteX7" fmla="*/ 12879 w 1206514"/>
              <a:gd name="connsiteY7" fmla="*/ 412124 h 1172868"/>
              <a:gd name="connsiteX8" fmla="*/ 0 w 1206514"/>
              <a:gd name="connsiteY8" fmla="*/ 450760 h 1172868"/>
              <a:gd name="connsiteX9" fmla="*/ 12879 w 1206514"/>
              <a:gd name="connsiteY9" fmla="*/ 682580 h 1172868"/>
              <a:gd name="connsiteX10" fmla="*/ 25758 w 1206514"/>
              <a:gd name="connsiteY10" fmla="*/ 721217 h 1172868"/>
              <a:gd name="connsiteX11" fmla="*/ 51515 w 1206514"/>
              <a:gd name="connsiteY11" fmla="*/ 785611 h 1172868"/>
              <a:gd name="connsiteX12" fmla="*/ 128789 w 1206514"/>
              <a:gd name="connsiteY12" fmla="*/ 862884 h 1172868"/>
              <a:gd name="connsiteX13" fmla="*/ 167425 w 1206514"/>
              <a:gd name="connsiteY13" fmla="*/ 901521 h 1172868"/>
              <a:gd name="connsiteX14" fmla="*/ 193183 w 1206514"/>
              <a:gd name="connsiteY14" fmla="*/ 940157 h 1172868"/>
              <a:gd name="connsiteX15" fmla="*/ 270456 w 1206514"/>
              <a:gd name="connsiteY15" fmla="*/ 978794 h 1172868"/>
              <a:gd name="connsiteX16" fmla="*/ 399245 w 1206514"/>
              <a:gd name="connsiteY16" fmla="*/ 1068946 h 1172868"/>
              <a:gd name="connsiteX17" fmla="*/ 437882 w 1206514"/>
              <a:gd name="connsiteY17" fmla="*/ 1094704 h 1172868"/>
              <a:gd name="connsiteX18" fmla="*/ 476518 w 1206514"/>
              <a:gd name="connsiteY18" fmla="*/ 1120462 h 1172868"/>
              <a:gd name="connsiteX19" fmla="*/ 528034 w 1206514"/>
              <a:gd name="connsiteY19" fmla="*/ 1133341 h 1172868"/>
              <a:gd name="connsiteX20" fmla="*/ 592428 w 1206514"/>
              <a:gd name="connsiteY20" fmla="*/ 1159098 h 1172868"/>
              <a:gd name="connsiteX21" fmla="*/ 631065 w 1206514"/>
              <a:gd name="connsiteY21" fmla="*/ 1171977 h 1172868"/>
              <a:gd name="connsiteX22" fmla="*/ 940158 w 1206514"/>
              <a:gd name="connsiteY22" fmla="*/ 1146219 h 1172868"/>
              <a:gd name="connsiteX23" fmla="*/ 991673 w 1206514"/>
              <a:gd name="connsiteY23" fmla="*/ 1120462 h 1172868"/>
              <a:gd name="connsiteX24" fmla="*/ 1030310 w 1206514"/>
              <a:gd name="connsiteY24" fmla="*/ 1081825 h 1172868"/>
              <a:gd name="connsiteX25" fmla="*/ 1056068 w 1206514"/>
              <a:gd name="connsiteY25" fmla="*/ 1043188 h 1172868"/>
              <a:gd name="connsiteX26" fmla="*/ 1094704 w 1206514"/>
              <a:gd name="connsiteY26" fmla="*/ 1017431 h 1172868"/>
              <a:gd name="connsiteX27" fmla="*/ 1120462 w 1206514"/>
              <a:gd name="connsiteY27" fmla="*/ 978794 h 1172868"/>
              <a:gd name="connsiteX28" fmla="*/ 1133341 w 1206514"/>
              <a:gd name="connsiteY28" fmla="*/ 940157 h 1172868"/>
              <a:gd name="connsiteX29" fmla="*/ 1184856 w 1206514"/>
              <a:gd name="connsiteY29" fmla="*/ 862884 h 1172868"/>
              <a:gd name="connsiteX30" fmla="*/ 1184856 w 1206514"/>
              <a:gd name="connsiteY30" fmla="*/ 540912 h 1172868"/>
              <a:gd name="connsiteX31" fmla="*/ 1094704 w 1206514"/>
              <a:gd name="connsiteY31" fmla="*/ 463639 h 1172868"/>
              <a:gd name="connsiteX32" fmla="*/ 1081825 w 1206514"/>
              <a:gd name="connsiteY32" fmla="*/ 412124 h 1172868"/>
              <a:gd name="connsiteX33" fmla="*/ 1017431 w 1206514"/>
              <a:gd name="connsiteY33" fmla="*/ 347729 h 1172868"/>
              <a:gd name="connsiteX34" fmla="*/ 965915 w 1206514"/>
              <a:gd name="connsiteY34" fmla="*/ 309093 h 1172868"/>
              <a:gd name="connsiteX35" fmla="*/ 927279 w 1206514"/>
              <a:gd name="connsiteY35" fmla="*/ 270456 h 1172868"/>
              <a:gd name="connsiteX36" fmla="*/ 888642 w 1206514"/>
              <a:gd name="connsiteY36" fmla="*/ 244698 h 1172868"/>
              <a:gd name="connsiteX37" fmla="*/ 837127 w 1206514"/>
              <a:gd name="connsiteY37" fmla="*/ 206062 h 1172868"/>
              <a:gd name="connsiteX38" fmla="*/ 759853 w 1206514"/>
              <a:gd name="connsiteY38" fmla="*/ 154546 h 1172868"/>
              <a:gd name="connsiteX39" fmla="*/ 669701 w 1206514"/>
              <a:gd name="connsiteY39" fmla="*/ 141667 h 1172868"/>
              <a:gd name="connsiteX40" fmla="*/ 605307 w 1206514"/>
              <a:gd name="connsiteY40" fmla="*/ 128788 h 1172868"/>
              <a:gd name="connsiteX41" fmla="*/ 515155 w 1206514"/>
              <a:gd name="connsiteY41" fmla="*/ 115910 h 1172868"/>
              <a:gd name="connsiteX42" fmla="*/ 476518 w 1206514"/>
              <a:gd name="connsiteY42" fmla="*/ 90152 h 1172868"/>
              <a:gd name="connsiteX43" fmla="*/ 437882 w 1206514"/>
              <a:gd name="connsiteY43" fmla="*/ 77273 h 1172868"/>
              <a:gd name="connsiteX44" fmla="*/ 399245 w 1206514"/>
              <a:gd name="connsiteY44" fmla="*/ 38636 h 1172868"/>
              <a:gd name="connsiteX45" fmla="*/ 347730 w 1206514"/>
              <a:gd name="connsiteY45" fmla="*/ 25757 h 1172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206514" h="1172868">
                <a:moveTo>
                  <a:pt x="515155" y="0"/>
                </a:moveTo>
                <a:cubicBezTo>
                  <a:pt x="472225" y="8586"/>
                  <a:pt x="428153" y="12699"/>
                  <a:pt x="386366" y="25757"/>
                </a:cubicBezTo>
                <a:cubicBezTo>
                  <a:pt x="358879" y="34347"/>
                  <a:pt x="335676" y="53318"/>
                  <a:pt x="309093" y="64394"/>
                </a:cubicBezTo>
                <a:cubicBezTo>
                  <a:pt x="284031" y="74837"/>
                  <a:pt x="256537" y="78917"/>
                  <a:pt x="231820" y="90152"/>
                </a:cubicBezTo>
                <a:cubicBezTo>
                  <a:pt x="209032" y="100510"/>
                  <a:pt x="189307" y="116631"/>
                  <a:pt x="167425" y="128788"/>
                </a:cubicBezTo>
                <a:cubicBezTo>
                  <a:pt x="150642" y="138112"/>
                  <a:pt x="133082" y="145960"/>
                  <a:pt x="115910" y="154546"/>
                </a:cubicBezTo>
                <a:cubicBezTo>
                  <a:pt x="46180" y="294005"/>
                  <a:pt x="76537" y="221149"/>
                  <a:pt x="25758" y="373487"/>
                </a:cubicBezTo>
                <a:lnTo>
                  <a:pt x="12879" y="412124"/>
                </a:lnTo>
                <a:lnTo>
                  <a:pt x="0" y="450760"/>
                </a:lnTo>
                <a:cubicBezTo>
                  <a:pt x="4293" y="528033"/>
                  <a:pt x="5541" y="605536"/>
                  <a:pt x="12879" y="682580"/>
                </a:cubicBezTo>
                <a:cubicBezTo>
                  <a:pt x="14166" y="696095"/>
                  <a:pt x="20991" y="708506"/>
                  <a:pt x="25758" y="721217"/>
                </a:cubicBezTo>
                <a:cubicBezTo>
                  <a:pt x="33875" y="742863"/>
                  <a:pt x="37918" y="766915"/>
                  <a:pt x="51515" y="785611"/>
                </a:cubicBezTo>
                <a:cubicBezTo>
                  <a:pt x="72940" y="815071"/>
                  <a:pt x="103031" y="837126"/>
                  <a:pt x="128789" y="862884"/>
                </a:cubicBezTo>
                <a:cubicBezTo>
                  <a:pt x="141668" y="875763"/>
                  <a:pt x="157322" y="886367"/>
                  <a:pt x="167425" y="901521"/>
                </a:cubicBezTo>
                <a:cubicBezTo>
                  <a:pt x="176011" y="914400"/>
                  <a:pt x="182238" y="929212"/>
                  <a:pt x="193183" y="940157"/>
                </a:cubicBezTo>
                <a:cubicBezTo>
                  <a:pt x="218149" y="965123"/>
                  <a:pt x="239032" y="968319"/>
                  <a:pt x="270456" y="978794"/>
                </a:cubicBezTo>
                <a:cubicBezTo>
                  <a:pt x="346739" y="1036006"/>
                  <a:pt x="304110" y="1005523"/>
                  <a:pt x="399245" y="1068946"/>
                </a:cubicBezTo>
                <a:lnTo>
                  <a:pt x="437882" y="1094704"/>
                </a:lnTo>
                <a:cubicBezTo>
                  <a:pt x="450761" y="1103290"/>
                  <a:pt x="461502" y="1116708"/>
                  <a:pt x="476518" y="1120462"/>
                </a:cubicBezTo>
                <a:cubicBezTo>
                  <a:pt x="493690" y="1124755"/>
                  <a:pt x="511242" y="1127744"/>
                  <a:pt x="528034" y="1133341"/>
                </a:cubicBezTo>
                <a:cubicBezTo>
                  <a:pt x="549966" y="1140651"/>
                  <a:pt x="570782" y="1150981"/>
                  <a:pt x="592428" y="1159098"/>
                </a:cubicBezTo>
                <a:cubicBezTo>
                  <a:pt x="605139" y="1163865"/>
                  <a:pt x="618186" y="1167684"/>
                  <a:pt x="631065" y="1171977"/>
                </a:cubicBezTo>
                <a:cubicBezTo>
                  <a:pt x="708565" y="1168287"/>
                  <a:pt x="846962" y="1186160"/>
                  <a:pt x="940158" y="1146219"/>
                </a:cubicBezTo>
                <a:cubicBezTo>
                  <a:pt x="957804" y="1138656"/>
                  <a:pt x="974501" y="1129048"/>
                  <a:pt x="991673" y="1120462"/>
                </a:cubicBezTo>
                <a:cubicBezTo>
                  <a:pt x="1004552" y="1107583"/>
                  <a:pt x="1018650" y="1095817"/>
                  <a:pt x="1030310" y="1081825"/>
                </a:cubicBezTo>
                <a:cubicBezTo>
                  <a:pt x="1040219" y="1069934"/>
                  <a:pt x="1045123" y="1054133"/>
                  <a:pt x="1056068" y="1043188"/>
                </a:cubicBezTo>
                <a:cubicBezTo>
                  <a:pt x="1067013" y="1032243"/>
                  <a:pt x="1081825" y="1026017"/>
                  <a:pt x="1094704" y="1017431"/>
                </a:cubicBezTo>
                <a:cubicBezTo>
                  <a:pt x="1103290" y="1004552"/>
                  <a:pt x="1113540" y="992639"/>
                  <a:pt x="1120462" y="978794"/>
                </a:cubicBezTo>
                <a:cubicBezTo>
                  <a:pt x="1126533" y="966652"/>
                  <a:pt x="1126748" y="952024"/>
                  <a:pt x="1133341" y="940157"/>
                </a:cubicBezTo>
                <a:cubicBezTo>
                  <a:pt x="1148375" y="913096"/>
                  <a:pt x="1184856" y="862884"/>
                  <a:pt x="1184856" y="862884"/>
                </a:cubicBezTo>
                <a:cubicBezTo>
                  <a:pt x="1209879" y="737773"/>
                  <a:pt x="1217349" y="727749"/>
                  <a:pt x="1184856" y="540912"/>
                </a:cubicBezTo>
                <a:cubicBezTo>
                  <a:pt x="1182165" y="525440"/>
                  <a:pt x="1100540" y="468016"/>
                  <a:pt x="1094704" y="463639"/>
                </a:cubicBezTo>
                <a:cubicBezTo>
                  <a:pt x="1090411" y="446467"/>
                  <a:pt x="1088797" y="428393"/>
                  <a:pt x="1081825" y="412124"/>
                </a:cubicBezTo>
                <a:cubicBezTo>
                  <a:pt x="1063643" y="369698"/>
                  <a:pt x="1052786" y="372982"/>
                  <a:pt x="1017431" y="347729"/>
                </a:cubicBezTo>
                <a:cubicBezTo>
                  <a:pt x="999964" y="335253"/>
                  <a:pt x="982212" y="323062"/>
                  <a:pt x="965915" y="309093"/>
                </a:cubicBezTo>
                <a:cubicBezTo>
                  <a:pt x="952086" y="297240"/>
                  <a:pt x="941271" y="282116"/>
                  <a:pt x="927279" y="270456"/>
                </a:cubicBezTo>
                <a:cubicBezTo>
                  <a:pt x="915388" y="260547"/>
                  <a:pt x="901237" y="253695"/>
                  <a:pt x="888642" y="244698"/>
                </a:cubicBezTo>
                <a:cubicBezTo>
                  <a:pt x="871176" y="232222"/>
                  <a:pt x="854711" y="218371"/>
                  <a:pt x="837127" y="206062"/>
                </a:cubicBezTo>
                <a:cubicBezTo>
                  <a:pt x="811766" y="188309"/>
                  <a:pt x="790499" y="158924"/>
                  <a:pt x="759853" y="154546"/>
                </a:cubicBezTo>
                <a:cubicBezTo>
                  <a:pt x="729802" y="150253"/>
                  <a:pt x="699644" y="146658"/>
                  <a:pt x="669701" y="141667"/>
                </a:cubicBezTo>
                <a:cubicBezTo>
                  <a:pt x="648109" y="138068"/>
                  <a:pt x="626899" y="132387"/>
                  <a:pt x="605307" y="128788"/>
                </a:cubicBezTo>
                <a:cubicBezTo>
                  <a:pt x="575364" y="123798"/>
                  <a:pt x="545206" y="120203"/>
                  <a:pt x="515155" y="115910"/>
                </a:cubicBezTo>
                <a:cubicBezTo>
                  <a:pt x="502276" y="107324"/>
                  <a:pt x="490362" y="97074"/>
                  <a:pt x="476518" y="90152"/>
                </a:cubicBezTo>
                <a:cubicBezTo>
                  <a:pt x="464376" y="84081"/>
                  <a:pt x="449177" y="84803"/>
                  <a:pt x="437882" y="77273"/>
                </a:cubicBezTo>
                <a:cubicBezTo>
                  <a:pt x="422727" y="67170"/>
                  <a:pt x="414400" y="48739"/>
                  <a:pt x="399245" y="38636"/>
                </a:cubicBezTo>
                <a:cubicBezTo>
                  <a:pt x="377890" y="24400"/>
                  <a:pt x="367431" y="25757"/>
                  <a:pt x="347730" y="25757"/>
                </a:cubicBezTo>
              </a:path>
            </a:pathLst>
          </a:custGeom>
          <a:solidFill>
            <a:srgbClr val="31B6F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フリーフォーム 28"/>
          <p:cNvSpPr/>
          <p:nvPr/>
        </p:nvSpPr>
        <p:spPr>
          <a:xfrm>
            <a:off x="6660232" y="4780155"/>
            <a:ext cx="603257" cy="586434"/>
          </a:xfrm>
          <a:custGeom>
            <a:avLst/>
            <a:gdLst>
              <a:gd name="connsiteX0" fmla="*/ 515155 w 1206514"/>
              <a:gd name="connsiteY0" fmla="*/ 0 h 1172868"/>
              <a:gd name="connsiteX1" fmla="*/ 386366 w 1206514"/>
              <a:gd name="connsiteY1" fmla="*/ 25757 h 1172868"/>
              <a:gd name="connsiteX2" fmla="*/ 309093 w 1206514"/>
              <a:gd name="connsiteY2" fmla="*/ 64394 h 1172868"/>
              <a:gd name="connsiteX3" fmla="*/ 231820 w 1206514"/>
              <a:gd name="connsiteY3" fmla="*/ 90152 h 1172868"/>
              <a:gd name="connsiteX4" fmla="*/ 167425 w 1206514"/>
              <a:gd name="connsiteY4" fmla="*/ 128788 h 1172868"/>
              <a:gd name="connsiteX5" fmla="*/ 115910 w 1206514"/>
              <a:gd name="connsiteY5" fmla="*/ 154546 h 1172868"/>
              <a:gd name="connsiteX6" fmla="*/ 25758 w 1206514"/>
              <a:gd name="connsiteY6" fmla="*/ 373487 h 1172868"/>
              <a:gd name="connsiteX7" fmla="*/ 12879 w 1206514"/>
              <a:gd name="connsiteY7" fmla="*/ 412124 h 1172868"/>
              <a:gd name="connsiteX8" fmla="*/ 0 w 1206514"/>
              <a:gd name="connsiteY8" fmla="*/ 450760 h 1172868"/>
              <a:gd name="connsiteX9" fmla="*/ 12879 w 1206514"/>
              <a:gd name="connsiteY9" fmla="*/ 682580 h 1172868"/>
              <a:gd name="connsiteX10" fmla="*/ 25758 w 1206514"/>
              <a:gd name="connsiteY10" fmla="*/ 721217 h 1172868"/>
              <a:gd name="connsiteX11" fmla="*/ 51515 w 1206514"/>
              <a:gd name="connsiteY11" fmla="*/ 785611 h 1172868"/>
              <a:gd name="connsiteX12" fmla="*/ 128789 w 1206514"/>
              <a:gd name="connsiteY12" fmla="*/ 862884 h 1172868"/>
              <a:gd name="connsiteX13" fmla="*/ 167425 w 1206514"/>
              <a:gd name="connsiteY13" fmla="*/ 901521 h 1172868"/>
              <a:gd name="connsiteX14" fmla="*/ 193183 w 1206514"/>
              <a:gd name="connsiteY14" fmla="*/ 940157 h 1172868"/>
              <a:gd name="connsiteX15" fmla="*/ 270456 w 1206514"/>
              <a:gd name="connsiteY15" fmla="*/ 978794 h 1172868"/>
              <a:gd name="connsiteX16" fmla="*/ 399245 w 1206514"/>
              <a:gd name="connsiteY16" fmla="*/ 1068946 h 1172868"/>
              <a:gd name="connsiteX17" fmla="*/ 437882 w 1206514"/>
              <a:gd name="connsiteY17" fmla="*/ 1094704 h 1172868"/>
              <a:gd name="connsiteX18" fmla="*/ 476518 w 1206514"/>
              <a:gd name="connsiteY18" fmla="*/ 1120462 h 1172868"/>
              <a:gd name="connsiteX19" fmla="*/ 528034 w 1206514"/>
              <a:gd name="connsiteY19" fmla="*/ 1133341 h 1172868"/>
              <a:gd name="connsiteX20" fmla="*/ 592428 w 1206514"/>
              <a:gd name="connsiteY20" fmla="*/ 1159098 h 1172868"/>
              <a:gd name="connsiteX21" fmla="*/ 631065 w 1206514"/>
              <a:gd name="connsiteY21" fmla="*/ 1171977 h 1172868"/>
              <a:gd name="connsiteX22" fmla="*/ 940158 w 1206514"/>
              <a:gd name="connsiteY22" fmla="*/ 1146219 h 1172868"/>
              <a:gd name="connsiteX23" fmla="*/ 991673 w 1206514"/>
              <a:gd name="connsiteY23" fmla="*/ 1120462 h 1172868"/>
              <a:gd name="connsiteX24" fmla="*/ 1030310 w 1206514"/>
              <a:gd name="connsiteY24" fmla="*/ 1081825 h 1172868"/>
              <a:gd name="connsiteX25" fmla="*/ 1056068 w 1206514"/>
              <a:gd name="connsiteY25" fmla="*/ 1043188 h 1172868"/>
              <a:gd name="connsiteX26" fmla="*/ 1094704 w 1206514"/>
              <a:gd name="connsiteY26" fmla="*/ 1017431 h 1172868"/>
              <a:gd name="connsiteX27" fmla="*/ 1120462 w 1206514"/>
              <a:gd name="connsiteY27" fmla="*/ 978794 h 1172868"/>
              <a:gd name="connsiteX28" fmla="*/ 1133341 w 1206514"/>
              <a:gd name="connsiteY28" fmla="*/ 940157 h 1172868"/>
              <a:gd name="connsiteX29" fmla="*/ 1184856 w 1206514"/>
              <a:gd name="connsiteY29" fmla="*/ 862884 h 1172868"/>
              <a:gd name="connsiteX30" fmla="*/ 1184856 w 1206514"/>
              <a:gd name="connsiteY30" fmla="*/ 540912 h 1172868"/>
              <a:gd name="connsiteX31" fmla="*/ 1094704 w 1206514"/>
              <a:gd name="connsiteY31" fmla="*/ 463639 h 1172868"/>
              <a:gd name="connsiteX32" fmla="*/ 1081825 w 1206514"/>
              <a:gd name="connsiteY32" fmla="*/ 412124 h 1172868"/>
              <a:gd name="connsiteX33" fmla="*/ 1017431 w 1206514"/>
              <a:gd name="connsiteY33" fmla="*/ 347729 h 1172868"/>
              <a:gd name="connsiteX34" fmla="*/ 965915 w 1206514"/>
              <a:gd name="connsiteY34" fmla="*/ 309093 h 1172868"/>
              <a:gd name="connsiteX35" fmla="*/ 927279 w 1206514"/>
              <a:gd name="connsiteY35" fmla="*/ 270456 h 1172868"/>
              <a:gd name="connsiteX36" fmla="*/ 888642 w 1206514"/>
              <a:gd name="connsiteY36" fmla="*/ 244698 h 1172868"/>
              <a:gd name="connsiteX37" fmla="*/ 837127 w 1206514"/>
              <a:gd name="connsiteY37" fmla="*/ 206062 h 1172868"/>
              <a:gd name="connsiteX38" fmla="*/ 759853 w 1206514"/>
              <a:gd name="connsiteY38" fmla="*/ 154546 h 1172868"/>
              <a:gd name="connsiteX39" fmla="*/ 669701 w 1206514"/>
              <a:gd name="connsiteY39" fmla="*/ 141667 h 1172868"/>
              <a:gd name="connsiteX40" fmla="*/ 605307 w 1206514"/>
              <a:gd name="connsiteY40" fmla="*/ 128788 h 1172868"/>
              <a:gd name="connsiteX41" fmla="*/ 515155 w 1206514"/>
              <a:gd name="connsiteY41" fmla="*/ 115910 h 1172868"/>
              <a:gd name="connsiteX42" fmla="*/ 476518 w 1206514"/>
              <a:gd name="connsiteY42" fmla="*/ 90152 h 1172868"/>
              <a:gd name="connsiteX43" fmla="*/ 437882 w 1206514"/>
              <a:gd name="connsiteY43" fmla="*/ 77273 h 1172868"/>
              <a:gd name="connsiteX44" fmla="*/ 399245 w 1206514"/>
              <a:gd name="connsiteY44" fmla="*/ 38636 h 1172868"/>
              <a:gd name="connsiteX45" fmla="*/ 347730 w 1206514"/>
              <a:gd name="connsiteY45" fmla="*/ 25757 h 1172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206514" h="1172868">
                <a:moveTo>
                  <a:pt x="515155" y="0"/>
                </a:moveTo>
                <a:cubicBezTo>
                  <a:pt x="472225" y="8586"/>
                  <a:pt x="428153" y="12699"/>
                  <a:pt x="386366" y="25757"/>
                </a:cubicBezTo>
                <a:cubicBezTo>
                  <a:pt x="358879" y="34347"/>
                  <a:pt x="335676" y="53318"/>
                  <a:pt x="309093" y="64394"/>
                </a:cubicBezTo>
                <a:cubicBezTo>
                  <a:pt x="284031" y="74837"/>
                  <a:pt x="256537" y="78917"/>
                  <a:pt x="231820" y="90152"/>
                </a:cubicBezTo>
                <a:cubicBezTo>
                  <a:pt x="209032" y="100510"/>
                  <a:pt x="189307" y="116631"/>
                  <a:pt x="167425" y="128788"/>
                </a:cubicBezTo>
                <a:cubicBezTo>
                  <a:pt x="150642" y="138112"/>
                  <a:pt x="133082" y="145960"/>
                  <a:pt x="115910" y="154546"/>
                </a:cubicBezTo>
                <a:cubicBezTo>
                  <a:pt x="46180" y="294005"/>
                  <a:pt x="76537" y="221149"/>
                  <a:pt x="25758" y="373487"/>
                </a:cubicBezTo>
                <a:lnTo>
                  <a:pt x="12879" y="412124"/>
                </a:lnTo>
                <a:lnTo>
                  <a:pt x="0" y="450760"/>
                </a:lnTo>
                <a:cubicBezTo>
                  <a:pt x="4293" y="528033"/>
                  <a:pt x="5541" y="605536"/>
                  <a:pt x="12879" y="682580"/>
                </a:cubicBezTo>
                <a:cubicBezTo>
                  <a:pt x="14166" y="696095"/>
                  <a:pt x="20991" y="708506"/>
                  <a:pt x="25758" y="721217"/>
                </a:cubicBezTo>
                <a:cubicBezTo>
                  <a:pt x="33875" y="742863"/>
                  <a:pt x="37918" y="766915"/>
                  <a:pt x="51515" y="785611"/>
                </a:cubicBezTo>
                <a:cubicBezTo>
                  <a:pt x="72940" y="815071"/>
                  <a:pt x="103031" y="837126"/>
                  <a:pt x="128789" y="862884"/>
                </a:cubicBezTo>
                <a:cubicBezTo>
                  <a:pt x="141668" y="875763"/>
                  <a:pt x="157322" y="886367"/>
                  <a:pt x="167425" y="901521"/>
                </a:cubicBezTo>
                <a:cubicBezTo>
                  <a:pt x="176011" y="914400"/>
                  <a:pt x="182238" y="929212"/>
                  <a:pt x="193183" y="940157"/>
                </a:cubicBezTo>
                <a:cubicBezTo>
                  <a:pt x="218149" y="965123"/>
                  <a:pt x="239032" y="968319"/>
                  <a:pt x="270456" y="978794"/>
                </a:cubicBezTo>
                <a:cubicBezTo>
                  <a:pt x="346739" y="1036006"/>
                  <a:pt x="304110" y="1005523"/>
                  <a:pt x="399245" y="1068946"/>
                </a:cubicBezTo>
                <a:lnTo>
                  <a:pt x="437882" y="1094704"/>
                </a:lnTo>
                <a:cubicBezTo>
                  <a:pt x="450761" y="1103290"/>
                  <a:pt x="461502" y="1116708"/>
                  <a:pt x="476518" y="1120462"/>
                </a:cubicBezTo>
                <a:cubicBezTo>
                  <a:pt x="493690" y="1124755"/>
                  <a:pt x="511242" y="1127744"/>
                  <a:pt x="528034" y="1133341"/>
                </a:cubicBezTo>
                <a:cubicBezTo>
                  <a:pt x="549966" y="1140651"/>
                  <a:pt x="570782" y="1150981"/>
                  <a:pt x="592428" y="1159098"/>
                </a:cubicBezTo>
                <a:cubicBezTo>
                  <a:pt x="605139" y="1163865"/>
                  <a:pt x="618186" y="1167684"/>
                  <a:pt x="631065" y="1171977"/>
                </a:cubicBezTo>
                <a:cubicBezTo>
                  <a:pt x="708565" y="1168287"/>
                  <a:pt x="846962" y="1186160"/>
                  <a:pt x="940158" y="1146219"/>
                </a:cubicBezTo>
                <a:cubicBezTo>
                  <a:pt x="957804" y="1138656"/>
                  <a:pt x="974501" y="1129048"/>
                  <a:pt x="991673" y="1120462"/>
                </a:cubicBezTo>
                <a:cubicBezTo>
                  <a:pt x="1004552" y="1107583"/>
                  <a:pt x="1018650" y="1095817"/>
                  <a:pt x="1030310" y="1081825"/>
                </a:cubicBezTo>
                <a:cubicBezTo>
                  <a:pt x="1040219" y="1069934"/>
                  <a:pt x="1045123" y="1054133"/>
                  <a:pt x="1056068" y="1043188"/>
                </a:cubicBezTo>
                <a:cubicBezTo>
                  <a:pt x="1067013" y="1032243"/>
                  <a:pt x="1081825" y="1026017"/>
                  <a:pt x="1094704" y="1017431"/>
                </a:cubicBezTo>
                <a:cubicBezTo>
                  <a:pt x="1103290" y="1004552"/>
                  <a:pt x="1113540" y="992639"/>
                  <a:pt x="1120462" y="978794"/>
                </a:cubicBezTo>
                <a:cubicBezTo>
                  <a:pt x="1126533" y="966652"/>
                  <a:pt x="1126748" y="952024"/>
                  <a:pt x="1133341" y="940157"/>
                </a:cubicBezTo>
                <a:cubicBezTo>
                  <a:pt x="1148375" y="913096"/>
                  <a:pt x="1184856" y="862884"/>
                  <a:pt x="1184856" y="862884"/>
                </a:cubicBezTo>
                <a:cubicBezTo>
                  <a:pt x="1209879" y="737773"/>
                  <a:pt x="1217349" y="727749"/>
                  <a:pt x="1184856" y="540912"/>
                </a:cubicBezTo>
                <a:cubicBezTo>
                  <a:pt x="1182165" y="525440"/>
                  <a:pt x="1100540" y="468016"/>
                  <a:pt x="1094704" y="463639"/>
                </a:cubicBezTo>
                <a:cubicBezTo>
                  <a:pt x="1090411" y="446467"/>
                  <a:pt x="1088797" y="428393"/>
                  <a:pt x="1081825" y="412124"/>
                </a:cubicBezTo>
                <a:cubicBezTo>
                  <a:pt x="1063643" y="369698"/>
                  <a:pt x="1052786" y="372982"/>
                  <a:pt x="1017431" y="347729"/>
                </a:cubicBezTo>
                <a:cubicBezTo>
                  <a:pt x="999964" y="335253"/>
                  <a:pt x="982212" y="323062"/>
                  <a:pt x="965915" y="309093"/>
                </a:cubicBezTo>
                <a:cubicBezTo>
                  <a:pt x="952086" y="297240"/>
                  <a:pt x="941271" y="282116"/>
                  <a:pt x="927279" y="270456"/>
                </a:cubicBezTo>
                <a:cubicBezTo>
                  <a:pt x="915388" y="260547"/>
                  <a:pt x="901237" y="253695"/>
                  <a:pt x="888642" y="244698"/>
                </a:cubicBezTo>
                <a:cubicBezTo>
                  <a:pt x="871176" y="232222"/>
                  <a:pt x="854711" y="218371"/>
                  <a:pt x="837127" y="206062"/>
                </a:cubicBezTo>
                <a:cubicBezTo>
                  <a:pt x="811766" y="188309"/>
                  <a:pt x="790499" y="158924"/>
                  <a:pt x="759853" y="154546"/>
                </a:cubicBezTo>
                <a:cubicBezTo>
                  <a:pt x="729802" y="150253"/>
                  <a:pt x="699644" y="146658"/>
                  <a:pt x="669701" y="141667"/>
                </a:cubicBezTo>
                <a:cubicBezTo>
                  <a:pt x="648109" y="138068"/>
                  <a:pt x="626899" y="132387"/>
                  <a:pt x="605307" y="128788"/>
                </a:cubicBezTo>
                <a:cubicBezTo>
                  <a:pt x="575364" y="123798"/>
                  <a:pt x="545206" y="120203"/>
                  <a:pt x="515155" y="115910"/>
                </a:cubicBezTo>
                <a:cubicBezTo>
                  <a:pt x="502276" y="107324"/>
                  <a:pt x="490362" y="97074"/>
                  <a:pt x="476518" y="90152"/>
                </a:cubicBezTo>
                <a:cubicBezTo>
                  <a:pt x="464376" y="84081"/>
                  <a:pt x="449177" y="84803"/>
                  <a:pt x="437882" y="77273"/>
                </a:cubicBezTo>
                <a:cubicBezTo>
                  <a:pt x="422727" y="67170"/>
                  <a:pt x="414400" y="48739"/>
                  <a:pt x="399245" y="38636"/>
                </a:cubicBezTo>
                <a:cubicBezTo>
                  <a:pt x="377890" y="24400"/>
                  <a:pt x="367431" y="25757"/>
                  <a:pt x="347730" y="25757"/>
                </a:cubicBezTo>
              </a:path>
            </a:pathLst>
          </a:custGeom>
          <a:solidFill>
            <a:srgbClr val="31B6F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フリーフォーム 30"/>
          <p:cNvSpPr/>
          <p:nvPr/>
        </p:nvSpPr>
        <p:spPr>
          <a:xfrm>
            <a:off x="6754828" y="5366589"/>
            <a:ext cx="620652" cy="537421"/>
          </a:xfrm>
          <a:custGeom>
            <a:avLst/>
            <a:gdLst>
              <a:gd name="connsiteX0" fmla="*/ 77273 w 2736710"/>
              <a:gd name="connsiteY0" fmla="*/ 656823 h 2369713"/>
              <a:gd name="connsiteX1" fmla="*/ 77273 w 2736710"/>
              <a:gd name="connsiteY1" fmla="*/ 656823 h 2369713"/>
              <a:gd name="connsiteX2" fmla="*/ 12879 w 2736710"/>
              <a:gd name="connsiteY2" fmla="*/ 553792 h 2369713"/>
              <a:gd name="connsiteX3" fmla="*/ 0 w 2736710"/>
              <a:gd name="connsiteY3" fmla="*/ 515155 h 2369713"/>
              <a:gd name="connsiteX4" fmla="*/ 12879 w 2736710"/>
              <a:gd name="connsiteY4" fmla="*/ 412124 h 2369713"/>
              <a:gd name="connsiteX5" fmla="*/ 77273 w 2736710"/>
              <a:gd name="connsiteY5" fmla="*/ 334851 h 2369713"/>
              <a:gd name="connsiteX6" fmla="*/ 103031 w 2736710"/>
              <a:gd name="connsiteY6" fmla="*/ 296215 h 2369713"/>
              <a:gd name="connsiteX7" fmla="*/ 141667 w 2736710"/>
              <a:gd name="connsiteY7" fmla="*/ 206062 h 2369713"/>
              <a:gd name="connsiteX8" fmla="*/ 167425 w 2736710"/>
              <a:gd name="connsiteY8" fmla="*/ 167426 h 2369713"/>
              <a:gd name="connsiteX9" fmla="*/ 193183 w 2736710"/>
              <a:gd name="connsiteY9" fmla="*/ 115910 h 2369713"/>
              <a:gd name="connsiteX10" fmla="*/ 206062 w 2736710"/>
              <a:gd name="connsiteY10" fmla="*/ 77274 h 2369713"/>
              <a:gd name="connsiteX11" fmla="*/ 244698 w 2736710"/>
              <a:gd name="connsiteY11" fmla="*/ 64395 h 2369713"/>
              <a:gd name="connsiteX12" fmla="*/ 373487 w 2736710"/>
              <a:gd name="connsiteY12" fmla="*/ 0 h 2369713"/>
              <a:gd name="connsiteX13" fmla="*/ 605307 w 2736710"/>
              <a:gd name="connsiteY13" fmla="*/ 12879 h 2369713"/>
              <a:gd name="connsiteX14" fmla="*/ 669701 w 2736710"/>
              <a:gd name="connsiteY14" fmla="*/ 90153 h 2369713"/>
              <a:gd name="connsiteX15" fmla="*/ 785611 w 2736710"/>
              <a:gd name="connsiteY15" fmla="*/ 103031 h 2369713"/>
              <a:gd name="connsiteX16" fmla="*/ 811369 w 2736710"/>
              <a:gd name="connsiteY16" fmla="*/ 141668 h 2369713"/>
              <a:gd name="connsiteX17" fmla="*/ 875763 w 2736710"/>
              <a:gd name="connsiteY17" fmla="*/ 206062 h 2369713"/>
              <a:gd name="connsiteX18" fmla="*/ 888642 w 2736710"/>
              <a:gd name="connsiteY18" fmla="*/ 244699 h 2369713"/>
              <a:gd name="connsiteX19" fmla="*/ 914400 w 2736710"/>
              <a:gd name="connsiteY19" fmla="*/ 540913 h 2369713"/>
              <a:gd name="connsiteX20" fmla="*/ 953036 w 2736710"/>
              <a:gd name="connsiteY20" fmla="*/ 528034 h 2369713"/>
              <a:gd name="connsiteX21" fmla="*/ 978794 w 2736710"/>
              <a:gd name="connsiteY21" fmla="*/ 566671 h 2369713"/>
              <a:gd name="connsiteX22" fmla="*/ 991673 w 2736710"/>
              <a:gd name="connsiteY22" fmla="*/ 605307 h 2369713"/>
              <a:gd name="connsiteX23" fmla="*/ 1004552 w 2736710"/>
              <a:gd name="connsiteY23" fmla="*/ 656823 h 2369713"/>
              <a:gd name="connsiteX24" fmla="*/ 1043188 w 2736710"/>
              <a:gd name="connsiteY24" fmla="*/ 708338 h 2369713"/>
              <a:gd name="connsiteX25" fmla="*/ 1107583 w 2736710"/>
              <a:gd name="connsiteY25" fmla="*/ 837127 h 2369713"/>
              <a:gd name="connsiteX26" fmla="*/ 1184856 w 2736710"/>
              <a:gd name="connsiteY26" fmla="*/ 914400 h 2369713"/>
              <a:gd name="connsiteX27" fmla="*/ 1429555 w 2736710"/>
              <a:gd name="connsiteY27" fmla="*/ 940158 h 2369713"/>
              <a:gd name="connsiteX28" fmla="*/ 1609859 w 2736710"/>
              <a:gd name="connsiteY28" fmla="*/ 965916 h 2369713"/>
              <a:gd name="connsiteX29" fmla="*/ 1712890 w 2736710"/>
              <a:gd name="connsiteY29" fmla="*/ 991674 h 2369713"/>
              <a:gd name="connsiteX30" fmla="*/ 1777284 w 2736710"/>
              <a:gd name="connsiteY30" fmla="*/ 1004553 h 2369713"/>
              <a:gd name="connsiteX31" fmla="*/ 1880315 w 2736710"/>
              <a:gd name="connsiteY31" fmla="*/ 1030310 h 2369713"/>
              <a:gd name="connsiteX32" fmla="*/ 2189408 w 2736710"/>
              <a:gd name="connsiteY32" fmla="*/ 1043189 h 2369713"/>
              <a:gd name="connsiteX33" fmla="*/ 2331076 w 2736710"/>
              <a:gd name="connsiteY33" fmla="*/ 1094705 h 2369713"/>
              <a:gd name="connsiteX34" fmla="*/ 2382591 w 2736710"/>
              <a:gd name="connsiteY34" fmla="*/ 1133341 h 2369713"/>
              <a:gd name="connsiteX35" fmla="*/ 2446986 w 2736710"/>
              <a:gd name="connsiteY35" fmla="*/ 1159099 h 2369713"/>
              <a:gd name="connsiteX36" fmla="*/ 2511380 w 2736710"/>
              <a:gd name="connsiteY36" fmla="*/ 1197736 h 2369713"/>
              <a:gd name="connsiteX37" fmla="*/ 2537138 w 2736710"/>
              <a:gd name="connsiteY37" fmla="*/ 1236372 h 2369713"/>
              <a:gd name="connsiteX38" fmla="*/ 2601532 w 2736710"/>
              <a:gd name="connsiteY38" fmla="*/ 1287888 h 2369713"/>
              <a:gd name="connsiteX39" fmla="*/ 2640169 w 2736710"/>
              <a:gd name="connsiteY39" fmla="*/ 1390919 h 2369713"/>
              <a:gd name="connsiteX40" fmla="*/ 2678805 w 2736710"/>
              <a:gd name="connsiteY40" fmla="*/ 1481071 h 2369713"/>
              <a:gd name="connsiteX41" fmla="*/ 2717442 w 2736710"/>
              <a:gd name="connsiteY41" fmla="*/ 1622738 h 2369713"/>
              <a:gd name="connsiteX42" fmla="*/ 2717442 w 2736710"/>
              <a:gd name="connsiteY42" fmla="*/ 1906074 h 2369713"/>
              <a:gd name="connsiteX43" fmla="*/ 2653048 w 2736710"/>
              <a:gd name="connsiteY43" fmla="*/ 1983347 h 2369713"/>
              <a:gd name="connsiteX44" fmla="*/ 2601532 w 2736710"/>
              <a:gd name="connsiteY44" fmla="*/ 2073499 h 2369713"/>
              <a:gd name="connsiteX45" fmla="*/ 2550017 w 2736710"/>
              <a:gd name="connsiteY45" fmla="*/ 2125015 h 2369713"/>
              <a:gd name="connsiteX46" fmla="*/ 2472743 w 2736710"/>
              <a:gd name="connsiteY46" fmla="*/ 2215167 h 2369713"/>
              <a:gd name="connsiteX47" fmla="*/ 2408349 w 2736710"/>
              <a:gd name="connsiteY47" fmla="*/ 2292440 h 2369713"/>
              <a:gd name="connsiteX48" fmla="*/ 2369712 w 2736710"/>
              <a:gd name="connsiteY48" fmla="*/ 2305319 h 2369713"/>
              <a:gd name="connsiteX49" fmla="*/ 2343955 w 2736710"/>
              <a:gd name="connsiteY49" fmla="*/ 2343955 h 2369713"/>
              <a:gd name="connsiteX50" fmla="*/ 2253803 w 2736710"/>
              <a:gd name="connsiteY50" fmla="*/ 2369713 h 2369713"/>
              <a:gd name="connsiteX51" fmla="*/ 1996225 w 2736710"/>
              <a:gd name="connsiteY51" fmla="*/ 2356834 h 2369713"/>
              <a:gd name="connsiteX52" fmla="*/ 1931831 w 2736710"/>
              <a:gd name="connsiteY52" fmla="*/ 2343955 h 2369713"/>
              <a:gd name="connsiteX53" fmla="*/ 1854557 w 2736710"/>
              <a:gd name="connsiteY53" fmla="*/ 2318198 h 2369713"/>
              <a:gd name="connsiteX54" fmla="*/ 1790163 w 2736710"/>
              <a:gd name="connsiteY54" fmla="*/ 2228045 h 2369713"/>
              <a:gd name="connsiteX55" fmla="*/ 1738648 w 2736710"/>
              <a:gd name="connsiteY55" fmla="*/ 2150772 h 2369713"/>
              <a:gd name="connsiteX56" fmla="*/ 1635617 w 2736710"/>
              <a:gd name="connsiteY56" fmla="*/ 2125015 h 2369713"/>
              <a:gd name="connsiteX57" fmla="*/ 1596980 w 2736710"/>
              <a:gd name="connsiteY57" fmla="*/ 2112136 h 2369713"/>
              <a:gd name="connsiteX58" fmla="*/ 1545464 w 2736710"/>
              <a:gd name="connsiteY58" fmla="*/ 2099257 h 2369713"/>
              <a:gd name="connsiteX59" fmla="*/ 1429555 w 2736710"/>
              <a:gd name="connsiteY59" fmla="*/ 2009105 h 2369713"/>
              <a:gd name="connsiteX60" fmla="*/ 1378039 w 2736710"/>
              <a:gd name="connsiteY60" fmla="*/ 1931831 h 2369713"/>
              <a:gd name="connsiteX61" fmla="*/ 1365160 w 2736710"/>
              <a:gd name="connsiteY61" fmla="*/ 1893195 h 2369713"/>
              <a:gd name="connsiteX62" fmla="*/ 1352281 w 2736710"/>
              <a:gd name="connsiteY62" fmla="*/ 1841679 h 2369713"/>
              <a:gd name="connsiteX63" fmla="*/ 1326524 w 2736710"/>
              <a:gd name="connsiteY63" fmla="*/ 1803043 h 2369713"/>
              <a:gd name="connsiteX64" fmla="*/ 1313645 w 2736710"/>
              <a:gd name="connsiteY64" fmla="*/ 1725769 h 2369713"/>
              <a:gd name="connsiteX65" fmla="*/ 1275008 w 2736710"/>
              <a:gd name="connsiteY65" fmla="*/ 1674254 h 2369713"/>
              <a:gd name="connsiteX66" fmla="*/ 1249250 w 2736710"/>
              <a:gd name="connsiteY66" fmla="*/ 1635617 h 2369713"/>
              <a:gd name="connsiteX67" fmla="*/ 1210614 w 2736710"/>
              <a:gd name="connsiteY67" fmla="*/ 1506829 h 2369713"/>
              <a:gd name="connsiteX68" fmla="*/ 1133341 w 2736710"/>
              <a:gd name="connsiteY68" fmla="*/ 1378040 h 2369713"/>
              <a:gd name="connsiteX69" fmla="*/ 1107583 w 2736710"/>
              <a:gd name="connsiteY69" fmla="*/ 1339403 h 2369713"/>
              <a:gd name="connsiteX70" fmla="*/ 1094704 w 2736710"/>
              <a:gd name="connsiteY70" fmla="*/ 1300767 h 2369713"/>
              <a:gd name="connsiteX71" fmla="*/ 1056067 w 2736710"/>
              <a:gd name="connsiteY71" fmla="*/ 1262130 h 2369713"/>
              <a:gd name="connsiteX72" fmla="*/ 1030310 w 2736710"/>
              <a:gd name="connsiteY72" fmla="*/ 1223493 h 2369713"/>
              <a:gd name="connsiteX73" fmla="*/ 991673 w 2736710"/>
              <a:gd name="connsiteY73" fmla="*/ 1171978 h 2369713"/>
              <a:gd name="connsiteX74" fmla="*/ 953036 w 2736710"/>
              <a:gd name="connsiteY74" fmla="*/ 1133341 h 2369713"/>
              <a:gd name="connsiteX75" fmla="*/ 875763 w 2736710"/>
              <a:gd name="connsiteY75" fmla="*/ 1043189 h 2369713"/>
              <a:gd name="connsiteX76" fmla="*/ 708338 w 2736710"/>
              <a:gd name="connsiteY76" fmla="*/ 953037 h 2369713"/>
              <a:gd name="connsiteX77" fmla="*/ 502276 w 2736710"/>
              <a:gd name="connsiteY77" fmla="*/ 927279 h 2369713"/>
              <a:gd name="connsiteX78" fmla="*/ 425003 w 2736710"/>
              <a:gd name="connsiteY78" fmla="*/ 875764 h 2369713"/>
              <a:gd name="connsiteX79" fmla="*/ 386366 w 2736710"/>
              <a:gd name="connsiteY79" fmla="*/ 862885 h 2369713"/>
              <a:gd name="connsiteX80" fmla="*/ 309093 w 2736710"/>
              <a:gd name="connsiteY80" fmla="*/ 798491 h 2369713"/>
              <a:gd name="connsiteX81" fmla="*/ 270456 w 2736710"/>
              <a:gd name="connsiteY81" fmla="*/ 785612 h 2369713"/>
              <a:gd name="connsiteX82" fmla="*/ 193183 w 2736710"/>
              <a:gd name="connsiteY82" fmla="*/ 734096 h 2369713"/>
              <a:gd name="connsiteX83" fmla="*/ 77273 w 2736710"/>
              <a:gd name="connsiteY83" fmla="*/ 643944 h 2369713"/>
              <a:gd name="connsiteX84" fmla="*/ 77273 w 2736710"/>
              <a:gd name="connsiteY84" fmla="*/ 656823 h 2369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2736710" h="2369713">
                <a:moveTo>
                  <a:pt x="77273" y="656823"/>
                </a:moveTo>
                <a:lnTo>
                  <a:pt x="77273" y="656823"/>
                </a:lnTo>
                <a:cubicBezTo>
                  <a:pt x="55808" y="622479"/>
                  <a:pt x="32272" y="589346"/>
                  <a:pt x="12879" y="553792"/>
                </a:cubicBezTo>
                <a:cubicBezTo>
                  <a:pt x="6378" y="541874"/>
                  <a:pt x="0" y="528731"/>
                  <a:pt x="0" y="515155"/>
                </a:cubicBezTo>
                <a:cubicBezTo>
                  <a:pt x="0" y="480544"/>
                  <a:pt x="3772" y="445515"/>
                  <a:pt x="12879" y="412124"/>
                </a:cubicBezTo>
                <a:cubicBezTo>
                  <a:pt x="20657" y="383605"/>
                  <a:pt x="60737" y="354694"/>
                  <a:pt x="77273" y="334851"/>
                </a:cubicBezTo>
                <a:cubicBezTo>
                  <a:pt x="87182" y="322960"/>
                  <a:pt x="94445" y="309094"/>
                  <a:pt x="103031" y="296215"/>
                </a:cubicBezTo>
                <a:cubicBezTo>
                  <a:pt x="117479" y="252872"/>
                  <a:pt x="116206" y="250619"/>
                  <a:pt x="141667" y="206062"/>
                </a:cubicBezTo>
                <a:cubicBezTo>
                  <a:pt x="149346" y="192623"/>
                  <a:pt x="159746" y="180865"/>
                  <a:pt x="167425" y="167426"/>
                </a:cubicBezTo>
                <a:cubicBezTo>
                  <a:pt x="176950" y="150757"/>
                  <a:pt x="185620" y="133557"/>
                  <a:pt x="193183" y="115910"/>
                </a:cubicBezTo>
                <a:cubicBezTo>
                  <a:pt x="198531" y="103432"/>
                  <a:pt x="196463" y="86873"/>
                  <a:pt x="206062" y="77274"/>
                </a:cubicBezTo>
                <a:cubicBezTo>
                  <a:pt x="215661" y="67675"/>
                  <a:pt x="232831" y="70988"/>
                  <a:pt x="244698" y="64395"/>
                </a:cubicBezTo>
                <a:cubicBezTo>
                  <a:pt x="370153" y="-5303"/>
                  <a:pt x="272812" y="25169"/>
                  <a:pt x="373487" y="0"/>
                </a:cubicBezTo>
                <a:cubicBezTo>
                  <a:pt x="450760" y="4293"/>
                  <a:pt x="529281" y="-1602"/>
                  <a:pt x="605307" y="12879"/>
                </a:cubicBezTo>
                <a:cubicBezTo>
                  <a:pt x="700011" y="30918"/>
                  <a:pt x="595492" y="63168"/>
                  <a:pt x="669701" y="90153"/>
                </a:cubicBezTo>
                <a:cubicBezTo>
                  <a:pt x="706235" y="103438"/>
                  <a:pt x="746974" y="98738"/>
                  <a:pt x="785611" y="103031"/>
                </a:cubicBezTo>
                <a:cubicBezTo>
                  <a:pt x="794197" y="115910"/>
                  <a:pt x="800424" y="130723"/>
                  <a:pt x="811369" y="141668"/>
                </a:cubicBezTo>
                <a:cubicBezTo>
                  <a:pt x="897230" y="227531"/>
                  <a:pt x="807072" y="103029"/>
                  <a:pt x="875763" y="206062"/>
                </a:cubicBezTo>
                <a:cubicBezTo>
                  <a:pt x="880056" y="218941"/>
                  <a:pt x="887086" y="231213"/>
                  <a:pt x="888642" y="244699"/>
                </a:cubicBezTo>
                <a:cubicBezTo>
                  <a:pt x="900003" y="343156"/>
                  <a:pt x="914400" y="540913"/>
                  <a:pt x="914400" y="540913"/>
                </a:cubicBezTo>
                <a:cubicBezTo>
                  <a:pt x="927279" y="536620"/>
                  <a:pt x="940432" y="522992"/>
                  <a:pt x="953036" y="528034"/>
                </a:cubicBezTo>
                <a:cubicBezTo>
                  <a:pt x="967408" y="533783"/>
                  <a:pt x="971872" y="552827"/>
                  <a:pt x="978794" y="566671"/>
                </a:cubicBezTo>
                <a:cubicBezTo>
                  <a:pt x="984865" y="578813"/>
                  <a:pt x="987944" y="592254"/>
                  <a:pt x="991673" y="605307"/>
                </a:cubicBezTo>
                <a:cubicBezTo>
                  <a:pt x="996536" y="622326"/>
                  <a:pt x="996636" y="640991"/>
                  <a:pt x="1004552" y="656823"/>
                </a:cubicBezTo>
                <a:cubicBezTo>
                  <a:pt x="1014151" y="676021"/>
                  <a:pt x="1030309" y="691166"/>
                  <a:pt x="1043188" y="708338"/>
                </a:cubicBezTo>
                <a:cubicBezTo>
                  <a:pt x="1067560" y="781455"/>
                  <a:pt x="1059117" y="783276"/>
                  <a:pt x="1107583" y="837127"/>
                </a:cubicBezTo>
                <a:cubicBezTo>
                  <a:pt x="1131951" y="864203"/>
                  <a:pt x="1148555" y="911375"/>
                  <a:pt x="1184856" y="914400"/>
                </a:cubicBezTo>
                <a:cubicBezTo>
                  <a:pt x="1369654" y="929800"/>
                  <a:pt x="1288228" y="919968"/>
                  <a:pt x="1429555" y="940158"/>
                </a:cubicBezTo>
                <a:cubicBezTo>
                  <a:pt x="1530138" y="973687"/>
                  <a:pt x="1395420" y="932057"/>
                  <a:pt x="1609859" y="965916"/>
                </a:cubicBezTo>
                <a:cubicBezTo>
                  <a:pt x="1644826" y="971437"/>
                  <a:pt x="1678177" y="984731"/>
                  <a:pt x="1712890" y="991674"/>
                </a:cubicBezTo>
                <a:cubicBezTo>
                  <a:pt x="1734355" y="995967"/>
                  <a:pt x="1756048" y="999244"/>
                  <a:pt x="1777284" y="1004553"/>
                </a:cubicBezTo>
                <a:cubicBezTo>
                  <a:pt x="1829144" y="1017518"/>
                  <a:pt x="1814773" y="1025790"/>
                  <a:pt x="1880315" y="1030310"/>
                </a:cubicBezTo>
                <a:cubicBezTo>
                  <a:pt x="1983191" y="1037405"/>
                  <a:pt x="2086377" y="1038896"/>
                  <a:pt x="2189408" y="1043189"/>
                </a:cubicBezTo>
                <a:cubicBezTo>
                  <a:pt x="2214949" y="1051703"/>
                  <a:pt x="2304196" y="1079772"/>
                  <a:pt x="2331076" y="1094705"/>
                </a:cubicBezTo>
                <a:cubicBezTo>
                  <a:pt x="2349839" y="1105129"/>
                  <a:pt x="2363828" y="1122917"/>
                  <a:pt x="2382591" y="1133341"/>
                </a:cubicBezTo>
                <a:cubicBezTo>
                  <a:pt x="2402800" y="1144568"/>
                  <a:pt x="2426308" y="1148760"/>
                  <a:pt x="2446986" y="1159099"/>
                </a:cubicBezTo>
                <a:cubicBezTo>
                  <a:pt x="2469375" y="1170294"/>
                  <a:pt x="2489915" y="1184857"/>
                  <a:pt x="2511380" y="1197736"/>
                </a:cubicBezTo>
                <a:cubicBezTo>
                  <a:pt x="2519966" y="1210615"/>
                  <a:pt x="2526193" y="1225427"/>
                  <a:pt x="2537138" y="1236372"/>
                </a:cubicBezTo>
                <a:cubicBezTo>
                  <a:pt x="2556575" y="1255809"/>
                  <a:pt x="2584656" y="1266190"/>
                  <a:pt x="2601532" y="1287888"/>
                </a:cubicBezTo>
                <a:cubicBezTo>
                  <a:pt x="2618511" y="1309719"/>
                  <a:pt x="2628095" y="1362746"/>
                  <a:pt x="2640169" y="1390919"/>
                </a:cubicBezTo>
                <a:cubicBezTo>
                  <a:pt x="2658341" y="1433320"/>
                  <a:pt x="2669512" y="1439252"/>
                  <a:pt x="2678805" y="1481071"/>
                </a:cubicBezTo>
                <a:cubicBezTo>
                  <a:pt x="2707994" y="1612421"/>
                  <a:pt x="2670911" y="1506412"/>
                  <a:pt x="2717442" y="1622738"/>
                </a:cubicBezTo>
                <a:cubicBezTo>
                  <a:pt x="2734612" y="1725757"/>
                  <a:pt x="2750460" y="1785009"/>
                  <a:pt x="2717442" y="1906074"/>
                </a:cubicBezTo>
                <a:cubicBezTo>
                  <a:pt x="2708620" y="1938422"/>
                  <a:pt x="2674513" y="1957589"/>
                  <a:pt x="2653048" y="1983347"/>
                </a:cubicBezTo>
                <a:cubicBezTo>
                  <a:pt x="2625809" y="2092301"/>
                  <a:pt x="2662916" y="1981423"/>
                  <a:pt x="2601532" y="2073499"/>
                </a:cubicBezTo>
                <a:cubicBezTo>
                  <a:pt x="2562282" y="2132374"/>
                  <a:pt x="2623610" y="2100483"/>
                  <a:pt x="2550017" y="2125015"/>
                </a:cubicBezTo>
                <a:cubicBezTo>
                  <a:pt x="2490880" y="2213718"/>
                  <a:pt x="2566439" y="2105855"/>
                  <a:pt x="2472743" y="2215167"/>
                </a:cubicBezTo>
                <a:cubicBezTo>
                  <a:pt x="2441065" y="2252125"/>
                  <a:pt x="2453009" y="2262666"/>
                  <a:pt x="2408349" y="2292440"/>
                </a:cubicBezTo>
                <a:cubicBezTo>
                  <a:pt x="2397053" y="2299970"/>
                  <a:pt x="2382591" y="2301026"/>
                  <a:pt x="2369712" y="2305319"/>
                </a:cubicBezTo>
                <a:cubicBezTo>
                  <a:pt x="2361126" y="2318198"/>
                  <a:pt x="2356041" y="2334286"/>
                  <a:pt x="2343955" y="2343955"/>
                </a:cubicBezTo>
                <a:cubicBezTo>
                  <a:pt x="2335557" y="2350673"/>
                  <a:pt x="2257169" y="2368872"/>
                  <a:pt x="2253803" y="2369713"/>
                </a:cubicBezTo>
                <a:cubicBezTo>
                  <a:pt x="2167944" y="2365420"/>
                  <a:pt x="2081918" y="2363689"/>
                  <a:pt x="1996225" y="2356834"/>
                </a:cubicBezTo>
                <a:cubicBezTo>
                  <a:pt x="1974405" y="2355088"/>
                  <a:pt x="1952949" y="2349714"/>
                  <a:pt x="1931831" y="2343955"/>
                </a:cubicBezTo>
                <a:cubicBezTo>
                  <a:pt x="1905636" y="2336811"/>
                  <a:pt x="1854557" y="2318198"/>
                  <a:pt x="1854557" y="2318198"/>
                </a:cubicBezTo>
                <a:cubicBezTo>
                  <a:pt x="1798642" y="2206364"/>
                  <a:pt x="1863259" y="2322025"/>
                  <a:pt x="1790163" y="2228045"/>
                </a:cubicBezTo>
                <a:cubicBezTo>
                  <a:pt x="1771157" y="2203609"/>
                  <a:pt x="1768016" y="2160561"/>
                  <a:pt x="1738648" y="2150772"/>
                </a:cubicBezTo>
                <a:cubicBezTo>
                  <a:pt x="1650329" y="2121332"/>
                  <a:pt x="1759947" y="2156097"/>
                  <a:pt x="1635617" y="2125015"/>
                </a:cubicBezTo>
                <a:cubicBezTo>
                  <a:pt x="1622447" y="2121723"/>
                  <a:pt x="1610033" y="2115866"/>
                  <a:pt x="1596980" y="2112136"/>
                </a:cubicBezTo>
                <a:cubicBezTo>
                  <a:pt x="1579961" y="2107273"/>
                  <a:pt x="1562636" y="2103550"/>
                  <a:pt x="1545464" y="2099257"/>
                </a:cubicBezTo>
                <a:cubicBezTo>
                  <a:pt x="1500519" y="2069293"/>
                  <a:pt x="1462145" y="2051007"/>
                  <a:pt x="1429555" y="2009105"/>
                </a:cubicBezTo>
                <a:cubicBezTo>
                  <a:pt x="1410549" y="1984669"/>
                  <a:pt x="1387829" y="1961200"/>
                  <a:pt x="1378039" y="1931831"/>
                </a:cubicBezTo>
                <a:cubicBezTo>
                  <a:pt x="1373746" y="1918952"/>
                  <a:pt x="1368889" y="1906248"/>
                  <a:pt x="1365160" y="1893195"/>
                </a:cubicBezTo>
                <a:cubicBezTo>
                  <a:pt x="1360297" y="1876176"/>
                  <a:pt x="1359253" y="1857948"/>
                  <a:pt x="1352281" y="1841679"/>
                </a:cubicBezTo>
                <a:cubicBezTo>
                  <a:pt x="1346184" y="1827452"/>
                  <a:pt x="1335110" y="1815922"/>
                  <a:pt x="1326524" y="1803043"/>
                </a:cubicBezTo>
                <a:cubicBezTo>
                  <a:pt x="1322231" y="1777285"/>
                  <a:pt x="1323343" y="1750015"/>
                  <a:pt x="1313645" y="1725769"/>
                </a:cubicBezTo>
                <a:cubicBezTo>
                  <a:pt x="1305673" y="1705840"/>
                  <a:pt x="1287484" y="1691721"/>
                  <a:pt x="1275008" y="1674254"/>
                </a:cubicBezTo>
                <a:cubicBezTo>
                  <a:pt x="1266011" y="1661659"/>
                  <a:pt x="1257836" y="1648496"/>
                  <a:pt x="1249250" y="1635617"/>
                </a:cubicBezTo>
                <a:cubicBezTo>
                  <a:pt x="1240006" y="1598639"/>
                  <a:pt x="1226294" y="1538189"/>
                  <a:pt x="1210614" y="1506829"/>
                </a:cubicBezTo>
                <a:cubicBezTo>
                  <a:pt x="1188225" y="1462050"/>
                  <a:pt x="1161112" y="1419696"/>
                  <a:pt x="1133341" y="1378040"/>
                </a:cubicBezTo>
                <a:cubicBezTo>
                  <a:pt x="1124755" y="1365161"/>
                  <a:pt x="1114505" y="1353247"/>
                  <a:pt x="1107583" y="1339403"/>
                </a:cubicBezTo>
                <a:cubicBezTo>
                  <a:pt x="1101512" y="1327261"/>
                  <a:pt x="1102234" y="1312062"/>
                  <a:pt x="1094704" y="1300767"/>
                </a:cubicBezTo>
                <a:cubicBezTo>
                  <a:pt x="1084601" y="1285612"/>
                  <a:pt x="1067727" y="1276122"/>
                  <a:pt x="1056067" y="1262130"/>
                </a:cubicBezTo>
                <a:cubicBezTo>
                  <a:pt x="1046158" y="1250239"/>
                  <a:pt x="1039307" y="1236088"/>
                  <a:pt x="1030310" y="1223493"/>
                </a:cubicBezTo>
                <a:cubicBezTo>
                  <a:pt x="1017834" y="1206026"/>
                  <a:pt x="1005642" y="1188275"/>
                  <a:pt x="991673" y="1171978"/>
                </a:cubicBezTo>
                <a:cubicBezTo>
                  <a:pt x="979820" y="1158149"/>
                  <a:pt x="964889" y="1147170"/>
                  <a:pt x="953036" y="1133341"/>
                </a:cubicBezTo>
                <a:cubicBezTo>
                  <a:pt x="853906" y="1017690"/>
                  <a:pt x="971636" y="1139062"/>
                  <a:pt x="875763" y="1043189"/>
                </a:cubicBezTo>
                <a:cubicBezTo>
                  <a:pt x="834335" y="918906"/>
                  <a:pt x="878224" y="971913"/>
                  <a:pt x="708338" y="953037"/>
                </a:cubicBezTo>
                <a:cubicBezTo>
                  <a:pt x="639540" y="945393"/>
                  <a:pt x="502276" y="927279"/>
                  <a:pt x="502276" y="927279"/>
                </a:cubicBezTo>
                <a:cubicBezTo>
                  <a:pt x="476518" y="910107"/>
                  <a:pt x="454371" y="885553"/>
                  <a:pt x="425003" y="875764"/>
                </a:cubicBezTo>
                <a:cubicBezTo>
                  <a:pt x="412124" y="871471"/>
                  <a:pt x="398508" y="868956"/>
                  <a:pt x="386366" y="862885"/>
                </a:cubicBezTo>
                <a:cubicBezTo>
                  <a:pt x="302090" y="820747"/>
                  <a:pt x="394544" y="855458"/>
                  <a:pt x="309093" y="798491"/>
                </a:cubicBezTo>
                <a:cubicBezTo>
                  <a:pt x="297797" y="790961"/>
                  <a:pt x="282323" y="792205"/>
                  <a:pt x="270456" y="785612"/>
                </a:cubicBezTo>
                <a:cubicBezTo>
                  <a:pt x="243395" y="770578"/>
                  <a:pt x="193183" y="734096"/>
                  <a:pt x="193183" y="734096"/>
                </a:cubicBezTo>
                <a:cubicBezTo>
                  <a:pt x="135167" y="647073"/>
                  <a:pt x="168033" y="656910"/>
                  <a:pt x="77273" y="643944"/>
                </a:cubicBezTo>
                <a:cubicBezTo>
                  <a:pt x="68773" y="642730"/>
                  <a:pt x="77273" y="654677"/>
                  <a:pt x="77273" y="656823"/>
                </a:cubicBezTo>
                <a:close/>
              </a:path>
            </a:pathLst>
          </a:custGeom>
          <a:solidFill>
            <a:srgbClr val="31B6F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965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右矢印 62"/>
          <p:cNvSpPr/>
          <p:nvPr/>
        </p:nvSpPr>
        <p:spPr>
          <a:xfrm rot="1288520">
            <a:off x="4651441" y="2557304"/>
            <a:ext cx="1593585" cy="1251111"/>
          </a:xfrm>
          <a:prstGeom prst="rightArrow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最小化のアルゴリズム</a:t>
            </a:r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467544" y="3683089"/>
            <a:ext cx="648072" cy="64807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u="sng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endParaRPr kumimoji="1" lang="ja-JP" altLang="en-US" u="sng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2318563" y="2504939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曲線コネクタ 6"/>
          <p:cNvCxnSpPr>
            <a:stCxn id="5" idx="0"/>
            <a:endCxn id="6" idx="1"/>
          </p:cNvCxnSpPr>
          <p:nvPr/>
        </p:nvCxnSpPr>
        <p:spPr>
          <a:xfrm rot="5400000" flipH="1" flipV="1">
            <a:off x="1060904" y="2330523"/>
            <a:ext cx="1083242" cy="1621891"/>
          </a:xfrm>
          <a:prstGeom prst="curvedConnector3">
            <a:avLst>
              <a:gd name="adj1" fmla="val 13224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683164" y="2191946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cxnSp>
        <p:nvCxnSpPr>
          <p:cNvPr id="11" name="曲線コネクタ 10"/>
          <p:cNvCxnSpPr>
            <a:stCxn id="6" idx="0"/>
            <a:endCxn id="14" idx="0"/>
          </p:cNvCxnSpPr>
          <p:nvPr/>
        </p:nvCxnSpPr>
        <p:spPr>
          <a:xfrm rot="16200000" flipH="1">
            <a:off x="2770433" y="2377105"/>
            <a:ext cx="1277284" cy="1532953"/>
          </a:xfrm>
          <a:prstGeom prst="curvedConnector3">
            <a:avLst>
              <a:gd name="adj1" fmla="val -17897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円/楕円 13"/>
          <p:cNvSpPr/>
          <p:nvPr/>
        </p:nvSpPr>
        <p:spPr>
          <a:xfrm>
            <a:off x="3851516" y="3782223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6" name="曲線コネクタ 15"/>
          <p:cNvCxnSpPr>
            <a:stCxn id="14" idx="1"/>
            <a:endCxn id="6" idx="6"/>
          </p:cNvCxnSpPr>
          <p:nvPr/>
        </p:nvCxnSpPr>
        <p:spPr>
          <a:xfrm rot="16200000" flipV="1">
            <a:off x="2932452" y="2863158"/>
            <a:ext cx="1048156" cy="979789"/>
          </a:xfrm>
          <a:prstGeom prst="curvedConnector2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曲線コネクタ 16"/>
          <p:cNvCxnSpPr>
            <a:stCxn id="5" idx="6"/>
            <a:endCxn id="14" idx="2"/>
          </p:cNvCxnSpPr>
          <p:nvPr/>
        </p:nvCxnSpPr>
        <p:spPr>
          <a:xfrm>
            <a:off x="1115616" y="4007125"/>
            <a:ext cx="2735900" cy="99134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曲線コネクタ 18"/>
          <p:cNvCxnSpPr>
            <a:stCxn id="6" idx="2"/>
            <a:endCxn id="5" idx="7"/>
          </p:cNvCxnSpPr>
          <p:nvPr/>
        </p:nvCxnSpPr>
        <p:spPr>
          <a:xfrm rot="10800000" flipV="1">
            <a:off x="1020709" y="2828975"/>
            <a:ext cx="1297855" cy="949022"/>
          </a:xfrm>
          <a:prstGeom prst="curvedConnector2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1475656" y="3934797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995532" y="2474351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cxnSp>
        <p:nvCxnSpPr>
          <p:cNvPr id="32" name="曲線コネクタ 31"/>
          <p:cNvCxnSpPr>
            <a:stCxn id="14" idx="4"/>
            <a:endCxn id="51" idx="6"/>
          </p:cNvCxnSpPr>
          <p:nvPr/>
        </p:nvCxnSpPr>
        <p:spPr>
          <a:xfrm rot="5400000">
            <a:off x="2631698" y="4394061"/>
            <a:ext cx="1507621" cy="1580088"/>
          </a:xfrm>
          <a:prstGeom prst="curvedConnector2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3563888" y="4582869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203848" y="2420888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259632" y="3070701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51" name="円/楕円 50"/>
          <p:cNvSpPr/>
          <p:nvPr/>
        </p:nvSpPr>
        <p:spPr>
          <a:xfrm>
            <a:off x="1947392" y="5613880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2" name="曲線コネクタ 51"/>
          <p:cNvCxnSpPr>
            <a:stCxn id="51" idx="0"/>
            <a:endCxn id="6" idx="4"/>
          </p:cNvCxnSpPr>
          <p:nvPr/>
        </p:nvCxnSpPr>
        <p:spPr>
          <a:xfrm rot="5400000" flipH="1" flipV="1">
            <a:off x="1226579" y="4197861"/>
            <a:ext cx="2460869" cy="371171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2225390" y="5070256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cxnSp>
        <p:nvCxnSpPr>
          <p:cNvPr id="56" name="曲線コネクタ 55"/>
          <p:cNvCxnSpPr>
            <a:stCxn id="51" idx="5"/>
            <a:endCxn id="14" idx="5"/>
          </p:cNvCxnSpPr>
          <p:nvPr/>
        </p:nvCxnSpPr>
        <p:spPr>
          <a:xfrm rot="5400000" flipH="1" flipV="1">
            <a:off x="2536789" y="4299154"/>
            <a:ext cx="1831657" cy="1904124"/>
          </a:xfrm>
          <a:prstGeom prst="curvedConnector3">
            <a:avLst>
              <a:gd name="adj1" fmla="val -17662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テキスト ボックス 58"/>
          <p:cNvSpPr txBox="1"/>
          <p:nvPr/>
        </p:nvSpPr>
        <p:spPr>
          <a:xfrm>
            <a:off x="3796284" y="6167045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4" name="フリーフォーム 3"/>
          <p:cNvSpPr/>
          <p:nvPr/>
        </p:nvSpPr>
        <p:spPr>
          <a:xfrm>
            <a:off x="353340" y="3580281"/>
            <a:ext cx="2492891" cy="2833398"/>
          </a:xfrm>
          <a:custGeom>
            <a:avLst/>
            <a:gdLst>
              <a:gd name="connsiteX0" fmla="*/ 7268 w 2492891"/>
              <a:gd name="connsiteY0" fmla="*/ 167471 h 2833398"/>
              <a:gd name="connsiteX1" fmla="*/ 136057 w 2492891"/>
              <a:gd name="connsiteY1" fmla="*/ 64440 h 2833398"/>
              <a:gd name="connsiteX2" fmla="*/ 174694 w 2492891"/>
              <a:gd name="connsiteY2" fmla="*/ 38682 h 2833398"/>
              <a:gd name="connsiteX3" fmla="*/ 264846 w 2492891"/>
              <a:gd name="connsiteY3" fmla="*/ 25804 h 2833398"/>
              <a:gd name="connsiteX4" fmla="*/ 303483 w 2492891"/>
              <a:gd name="connsiteY4" fmla="*/ 12925 h 2833398"/>
              <a:gd name="connsiteX5" fmla="*/ 780001 w 2492891"/>
              <a:gd name="connsiteY5" fmla="*/ 38682 h 2833398"/>
              <a:gd name="connsiteX6" fmla="*/ 895911 w 2492891"/>
              <a:gd name="connsiteY6" fmla="*/ 141713 h 2833398"/>
              <a:gd name="connsiteX7" fmla="*/ 934547 w 2492891"/>
              <a:gd name="connsiteY7" fmla="*/ 193229 h 2833398"/>
              <a:gd name="connsiteX8" fmla="*/ 960305 w 2492891"/>
              <a:gd name="connsiteY8" fmla="*/ 360654 h 2833398"/>
              <a:gd name="connsiteX9" fmla="*/ 973184 w 2492891"/>
              <a:gd name="connsiteY9" fmla="*/ 425049 h 2833398"/>
              <a:gd name="connsiteX10" fmla="*/ 1011821 w 2492891"/>
              <a:gd name="connsiteY10" fmla="*/ 785657 h 2833398"/>
              <a:gd name="connsiteX11" fmla="*/ 1024699 w 2492891"/>
              <a:gd name="connsiteY11" fmla="*/ 850051 h 2833398"/>
              <a:gd name="connsiteX12" fmla="*/ 1089094 w 2492891"/>
              <a:gd name="connsiteY12" fmla="*/ 965961 h 2833398"/>
              <a:gd name="connsiteX13" fmla="*/ 1101973 w 2492891"/>
              <a:gd name="connsiteY13" fmla="*/ 1004598 h 2833398"/>
              <a:gd name="connsiteX14" fmla="*/ 1179246 w 2492891"/>
              <a:gd name="connsiteY14" fmla="*/ 1133387 h 2833398"/>
              <a:gd name="connsiteX15" fmla="*/ 1217883 w 2492891"/>
              <a:gd name="connsiteY15" fmla="*/ 1210660 h 2833398"/>
              <a:gd name="connsiteX16" fmla="*/ 1282277 w 2492891"/>
              <a:gd name="connsiteY16" fmla="*/ 1326570 h 2833398"/>
              <a:gd name="connsiteX17" fmla="*/ 1346671 w 2492891"/>
              <a:gd name="connsiteY17" fmla="*/ 1429601 h 2833398"/>
              <a:gd name="connsiteX18" fmla="*/ 1385308 w 2492891"/>
              <a:gd name="connsiteY18" fmla="*/ 1442480 h 2833398"/>
              <a:gd name="connsiteX19" fmla="*/ 1436823 w 2492891"/>
              <a:gd name="connsiteY19" fmla="*/ 1545511 h 2833398"/>
              <a:gd name="connsiteX20" fmla="*/ 1488339 w 2492891"/>
              <a:gd name="connsiteY20" fmla="*/ 1597026 h 2833398"/>
              <a:gd name="connsiteX21" fmla="*/ 1539854 w 2492891"/>
              <a:gd name="connsiteY21" fmla="*/ 1635663 h 2833398"/>
              <a:gd name="connsiteX22" fmla="*/ 1668643 w 2492891"/>
              <a:gd name="connsiteY22" fmla="*/ 1712936 h 2833398"/>
              <a:gd name="connsiteX23" fmla="*/ 1694401 w 2492891"/>
              <a:gd name="connsiteY23" fmla="*/ 1751573 h 2833398"/>
              <a:gd name="connsiteX24" fmla="*/ 1810311 w 2492891"/>
              <a:gd name="connsiteY24" fmla="*/ 1841725 h 2833398"/>
              <a:gd name="connsiteX25" fmla="*/ 1926221 w 2492891"/>
              <a:gd name="connsiteY25" fmla="*/ 1880361 h 2833398"/>
              <a:gd name="connsiteX26" fmla="*/ 1964857 w 2492891"/>
              <a:gd name="connsiteY26" fmla="*/ 1893240 h 2833398"/>
              <a:gd name="connsiteX27" fmla="*/ 2080767 w 2492891"/>
              <a:gd name="connsiteY27" fmla="*/ 1970513 h 2833398"/>
              <a:gd name="connsiteX28" fmla="*/ 2119404 w 2492891"/>
              <a:gd name="connsiteY28" fmla="*/ 1996271 h 2833398"/>
              <a:gd name="connsiteX29" fmla="*/ 2158040 w 2492891"/>
              <a:gd name="connsiteY29" fmla="*/ 2009150 h 2833398"/>
              <a:gd name="connsiteX30" fmla="*/ 2222435 w 2492891"/>
              <a:gd name="connsiteY30" fmla="*/ 2086423 h 2833398"/>
              <a:gd name="connsiteX31" fmla="*/ 2286829 w 2492891"/>
              <a:gd name="connsiteY31" fmla="*/ 2099302 h 2833398"/>
              <a:gd name="connsiteX32" fmla="*/ 2351223 w 2492891"/>
              <a:gd name="connsiteY32" fmla="*/ 2125060 h 2833398"/>
              <a:gd name="connsiteX33" fmla="*/ 2454254 w 2492891"/>
              <a:gd name="connsiteY33" fmla="*/ 2228091 h 2833398"/>
              <a:gd name="connsiteX34" fmla="*/ 2480012 w 2492891"/>
              <a:gd name="connsiteY34" fmla="*/ 2344001 h 2833398"/>
              <a:gd name="connsiteX35" fmla="*/ 2492891 w 2492891"/>
              <a:gd name="connsiteY35" fmla="*/ 2382637 h 2833398"/>
              <a:gd name="connsiteX36" fmla="*/ 2454254 w 2492891"/>
              <a:gd name="connsiteY36" fmla="*/ 2640215 h 2833398"/>
              <a:gd name="connsiteX37" fmla="*/ 2415618 w 2492891"/>
              <a:gd name="connsiteY37" fmla="*/ 2678851 h 2833398"/>
              <a:gd name="connsiteX38" fmla="*/ 2364102 w 2492891"/>
              <a:gd name="connsiteY38" fmla="*/ 2691730 h 2833398"/>
              <a:gd name="connsiteX39" fmla="*/ 2273950 w 2492891"/>
              <a:gd name="connsiteY39" fmla="*/ 2730367 h 2833398"/>
              <a:gd name="connsiteX40" fmla="*/ 2183798 w 2492891"/>
              <a:gd name="connsiteY40" fmla="*/ 2743246 h 2833398"/>
              <a:gd name="connsiteX41" fmla="*/ 2145161 w 2492891"/>
              <a:gd name="connsiteY41" fmla="*/ 2756125 h 2833398"/>
              <a:gd name="connsiteX42" fmla="*/ 2106525 w 2492891"/>
              <a:gd name="connsiteY42" fmla="*/ 2781882 h 2833398"/>
              <a:gd name="connsiteX43" fmla="*/ 2016373 w 2492891"/>
              <a:gd name="connsiteY43" fmla="*/ 2794761 h 2833398"/>
              <a:gd name="connsiteX44" fmla="*/ 1836068 w 2492891"/>
              <a:gd name="connsiteY44" fmla="*/ 2833398 h 2833398"/>
              <a:gd name="connsiteX45" fmla="*/ 1333792 w 2492891"/>
              <a:gd name="connsiteY45" fmla="*/ 2820519 h 2833398"/>
              <a:gd name="connsiteX46" fmla="*/ 1217883 w 2492891"/>
              <a:gd name="connsiteY46" fmla="*/ 2717488 h 2833398"/>
              <a:gd name="connsiteX47" fmla="*/ 1153488 w 2492891"/>
              <a:gd name="connsiteY47" fmla="*/ 2678851 h 2833398"/>
              <a:gd name="connsiteX48" fmla="*/ 1024699 w 2492891"/>
              <a:gd name="connsiteY48" fmla="*/ 2614457 h 2833398"/>
              <a:gd name="connsiteX49" fmla="*/ 960305 w 2492891"/>
              <a:gd name="connsiteY49" fmla="*/ 2447032 h 2833398"/>
              <a:gd name="connsiteX50" fmla="*/ 883032 w 2492891"/>
              <a:gd name="connsiteY50" fmla="*/ 2073544 h 2833398"/>
              <a:gd name="connsiteX51" fmla="*/ 728485 w 2492891"/>
              <a:gd name="connsiteY51" fmla="*/ 1545511 h 2833398"/>
              <a:gd name="connsiteX52" fmla="*/ 561060 w 2492891"/>
              <a:gd name="connsiteY52" fmla="*/ 1172023 h 2833398"/>
              <a:gd name="connsiteX53" fmla="*/ 483787 w 2492891"/>
              <a:gd name="connsiteY53" fmla="*/ 1068992 h 2833398"/>
              <a:gd name="connsiteX54" fmla="*/ 419392 w 2492891"/>
              <a:gd name="connsiteY54" fmla="*/ 1056113 h 2833398"/>
              <a:gd name="connsiteX55" fmla="*/ 290604 w 2492891"/>
              <a:gd name="connsiteY55" fmla="*/ 914446 h 2833398"/>
              <a:gd name="connsiteX56" fmla="*/ 239088 w 2492891"/>
              <a:gd name="connsiteY56" fmla="*/ 837173 h 2833398"/>
              <a:gd name="connsiteX57" fmla="*/ 213330 w 2492891"/>
              <a:gd name="connsiteY57" fmla="*/ 798536 h 2833398"/>
              <a:gd name="connsiteX58" fmla="*/ 161815 w 2492891"/>
              <a:gd name="connsiteY58" fmla="*/ 643989 h 2833398"/>
              <a:gd name="connsiteX59" fmla="*/ 148936 w 2492891"/>
              <a:gd name="connsiteY59" fmla="*/ 605353 h 2833398"/>
              <a:gd name="connsiteX60" fmla="*/ 136057 w 2492891"/>
              <a:gd name="connsiteY60" fmla="*/ 566716 h 2833398"/>
              <a:gd name="connsiteX61" fmla="*/ 84542 w 2492891"/>
              <a:gd name="connsiteY61" fmla="*/ 476564 h 2833398"/>
              <a:gd name="connsiteX62" fmla="*/ 45905 w 2492891"/>
              <a:gd name="connsiteY62" fmla="*/ 399291 h 2833398"/>
              <a:gd name="connsiteX63" fmla="*/ 33026 w 2492891"/>
              <a:gd name="connsiteY63" fmla="*/ 334896 h 2833398"/>
              <a:gd name="connsiteX64" fmla="*/ 20147 w 2492891"/>
              <a:gd name="connsiteY64" fmla="*/ 231865 h 2833398"/>
              <a:gd name="connsiteX65" fmla="*/ 7268 w 2492891"/>
              <a:gd name="connsiteY65" fmla="*/ 167471 h 2833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2492891" h="2833398">
                <a:moveTo>
                  <a:pt x="7268" y="167471"/>
                </a:moveTo>
                <a:cubicBezTo>
                  <a:pt x="26586" y="139567"/>
                  <a:pt x="90314" y="94936"/>
                  <a:pt x="136057" y="64440"/>
                </a:cubicBezTo>
                <a:cubicBezTo>
                  <a:pt x="148936" y="55854"/>
                  <a:pt x="159868" y="43130"/>
                  <a:pt x="174694" y="38682"/>
                </a:cubicBezTo>
                <a:cubicBezTo>
                  <a:pt x="203770" y="29959"/>
                  <a:pt x="234795" y="30097"/>
                  <a:pt x="264846" y="25804"/>
                </a:cubicBezTo>
                <a:cubicBezTo>
                  <a:pt x="277725" y="21511"/>
                  <a:pt x="290012" y="14609"/>
                  <a:pt x="303483" y="12925"/>
                </a:cubicBezTo>
                <a:cubicBezTo>
                  <a:pt x="522328" y="-14431"/>
                  <a:pt x="512027" y="5186"/>
                  <a:pt x="780001" y="38682"/>
                </a:cubicBezTo>
                <a:cubicBezTo>
                  <a:pt x="829888" y="78592"/>
                  <a:pt x="854527" y="94417"/>
                  <a:pt x="895911" y="141713"/>
                </a:cubicBezTo>
                <a:cubicBezTo>
                  <a:pt x="910046" y="157867"/>
                  <a:pt x="921668" y="176057"/>
                  <a:pt x="934547" y="193229"/>
                </a:cubicBezTo>
                <a:cubicBezTo>
                  <a:pt x="944195" y="260764"/>
                  <a:pt x="948392" y="295131"/>
                  <a:pt x="960305" y="360654"/>
                </a:cubicBezTo>
                <a:cubicBezTo>
                  <a:pt x="964221" y="382191"/>
                  <a:pt x="968891" y="403584"/>
                  <a:pt x="973184" y="425049"/>
                </a:cubicBezTo>
                <a:cubicBezTo>
                  <a:pt x="981516" y="525035"/>
                  <a:pt x="993437" y="693733"/>
                  <a:pt x="1011821" y="785657"/>
                </a:cubicBezTo>
                <a:cubicBezTo>
                  <a:pt x="1016114" y="807122"/>
                  <a:pt x="1017777" y="829285"/>
                  <a:pt x="1024699" y="850051"/>
                </a:cubicBezTo>
                <a:cubicBezTo>
                  <a:pt x="1037102" y="887261"/>
                  <a:pt x="1072587" y="932948"/>
                  <a:pt x="1089094" y="965961"/>
                </a:cubicBezTo>
                <a:cubicBezTo>
                  <a:pt x="1095165" y="978103"/>
                  <a:pt x="1095537" y="992645"/>
                  <a:pt x="1101973" y="1004598"/>
                </a:cubicBezTo>
                <a:cubicBezTo>
                  <a:pt x="1125708" y="1048678"/>
                  <a:pt x="1156856" y="1088608"/>
                  <a:pt x="1179246" y="1133387"/>
                </a:cubicBezTo>
                <a:cubicBezTo>
                  <a:pt x="1192125" y="1159145"/>
                  <a:pt x="1204093" y="1185378"/>
                  <a:pt x="1217883" y="1210660"/>
                </a:cubicBezTo>
                <a:cubicBezTo>
                  <a:pt x="1256894" y="1282180"/>
                  <a:pt x="1252613" y="1259826"/>
                  <a:pt x="1282277" y="1326570"/>
                </a:cubicBezTo>
                <a:cubicBezTo>
                  <a:pt x="1305241" y="1378238"/>
                  <a:pt x="1299219" y="1397966"/>
                  <a:pt x="1346671" y="1429601"/>
                </a:cubicBezTo>
                <a:cubicBezTo>
                  <a:pt x="1357967" y="1437131"/>
                  <a:pt x="1372429" y="1438187"/>
                  <a:pt x="1385308" y="1442480"/>
                </a:cubicBezTo>
                <a:cubicBezTo>
                  <a:pt x="1402480" y="1476824"/>
                  <a:pt x="1409672" y="1518360"/>
                  <a:pt x="1436823" y="1545511"/>
                </a:cubicBezTo>
                <a:cubicBezTo>
                  <a:pt x="1453995" y="1562683"/>
                  <a:pt x="1470063" y="1581034"/>
                  <a:pt x="1488339" y="1597026"/>
                </a:cubicBezTo>
                <a:cubicBezTo>
                  <a:pt x="1504493" y="1611161"/>
                  <a:pt x="1522269" y="1623354"/>
                  <a:pt x="1539854" y="1635663"/>
                </a:cubicBezTo>
                <a:cubicBezTo>
                  <a:pt x="1617555" y="1690054"/>
                  <a:pt x="1599081" y="1678154"/>
                  <a:pt x="1668643" y="1712936"/>
                </a:cubicBezTo>
                <a:cubicBezTo>
                  <a:pt x="1677229" y="1725815"/>
                  <a:pt x="1684492" y="1739682"/>
                  <a:pt x="1694401" y="1751573"/>
                </a:cubicBezTo>
                <a:cubicBezTo>
                  <a:pt x="1720044" y="1782345"/>
                  <a:pt x="1777173" y="1830679"/>
                  <a:pt x="1810311" y="1841725"/>
                </a:cubicBezTo>
                <a:lnTo>
                  <a:pt x="1926221" y="1880361"/>
                </a:lnTo>
                <a:cubicBezTo>
                  <a:pt x="1939100" y="1884654"/>
                  <a:pt x="1953562" y="1885710"/>
                  <a:pt x="1964857" y="1893240"/>
                </a:cubicBezTo>
                <a:lnTo>
                  <a:pt x="2080767" y="1970513"/>
                </a:lnTo>
                <a:cubicBezTo>
                  <a:pt x="2093646" y="1979099"/>
                  <a:pt x="2104720" y="1991376"/>
                  <a:pt x="2119404" y="1996271"/>
                </a:cubicBezTo>
                <a:lnTo>
                  <a:pt x="2158040" y="2009150"/>
                </a:lnTo>
                <a:cubicBezTo>
                  <a:pt x="2172833" y="2031340"/>
                  <a:pt x="2197643" y="2074027"/>
                  <a:pt x="2222435" y="2086423"/>
                </a:cubicBezTo>
                <a:cubicBezTo>
                  <a:pt x="2242014" y="2096212"/>
                  <a:pt x="2265862" y="2093012"/>
                  <a:pt x="2286829" y="2099302"/>
                </a:cubicBezTo>
                <a:cubicBezTo>
                  <a:pt x="2308972" y="2105945"/>
                  <a:pt x="2329758" y="2116474"/>
                  <a:pt x="2351223" y="2125060"/>
                </a:cubicBezTo>
                <a:cubicBezTo>
                  <a:pt x="2385567" y="2159404"/>
                  <a:pt x="2444729" y="2180465"/>
                  <a:pt x="2454254" y="2228091"/>
                </a:cubicBezTo>
                <a:cubicBezTo>
                  <a:pt x="2463106" y="2272351"/>
                  <a:pt x="2467887" y="2301565"/>
                  <a:pt x="2480012" y="2344001"/>
                </a:cubicBezTo>
                <a:cubicBezTo>
                  <a:pt x="2483741" y="2357054"/>
                  <a:pt x="2488598" y="2369758"/>
                  <a:pt x="2492891" y="2382637"/>
                </a:cubicBezTo>
                <a:cubicBezTo>
                  <a:pt x="2487143" y="2474605"/>
                  <a:pt x="2508466" y="2564317"/>
                  <a:pt x="2454254" y="2640215"/>
                </a:cubicBezTo>
                <a:cubicBezTo>
                  <a:pt x="2443668" y="2655036"/>
                  <a:pt x="2431432" y="2669815"/>
                  <a:pt x="2415618" y="2678851"/>
                </a:cubicBezTo>
                <a:cubicBezTo>
                  <a:pt x="2400250" y="2687633"/>
                  <a:pt x="2381274" y="2687437"/>
                  <a:pt x="2364102" y="2691730"/>
                </a:cubicBezTo>
                <a:cubicBezTo>
                  <a:pt x="2336175" y="2705694"/>
                  <a:pt x="2305535" y="2724050"/>
                  <a:pt x="2273950" y="2730367"/>
                </a:cubicBezTo>
                <a:cubicBezTo>
                  <a:pt x="2244184" y="2736320"/>
                  <a:pt x="2213849" y="2738953"/>
                  <a:pt x="2183798" y="2743246"/>
                </a:cubicBezTo>
                <a:cubicBezTo>
                  <a:pt x="2170919" y="2747539"/>
                  <a:pt x="2157303" y="2750054"/>
                  <a:pt x="2145161" y="2756125"/>
                </a:cubicBezTo>
                <a:cubicBezTo>
                  <a:pt x="2131317" y="2763047"/>
                  <a:pt x="2121350" y="2777434"/>
                  <a:pt x="2106525" y="2781882"/>
                </a:cubicBezTo>
                <a:cubicBezTo>
                  <a:pt x="2077449" y="2790605"/>
                  <a:pt x="2046267" y="2789486"/>
                  <a:pt x="2016373" y="2794761"/>
                </a:cubicBezTo>
                <a:cubicBezTo>
                  <a:pt x="1916995" y="2812298"/>
                  <a:pt x="1911148" y="2814628"/>
                  <a:pt x="1836068" y="2833398"/>
                </a:cubicBezTo>
                <a:lnTo>
                  <a:pt x="1333792" y="2820519"/>
                </a:lnTo>
                <a:cubicBezTo>
                  <a:pt x="1309706" y="2817782"/>
                  <a:pt x="1236471" y="2731945"/>
                  <a:pt x="1217883" y="2717488"/>
                </a:cubicBezTo>
                <a:cubicBezTo>
                  <a:pt x="1198124" y="2702120"/>
                  <a:pt x="1174607" y="2692290"/>
                  <a:pt x="1153488" y="2678851"/>
                </a:cubicBezTo>
                <a:cubicBezTo>
                  <a:pt x="1054272" y="2615714"/>
                  <a:pt x="1110373" y="2635876"/>
                  <a:pt x="1024699" y="2614457"/>
                </a:cubicBezTo>
                <a:cubicBezTo>
                  <a:pt x="975321" y="2540388"/>
                  <a:pt x="999799" y="2585259"/>
                  <a:pt x="960305" y="2447032"/>
                </a:cubicBezTo>
                <a:cubicBezTo>
                  <a:pt x="863471" y="2108118"/>
                  <a:pt x="989867" y="2548371"/>
                  <a:pt x="883032" y="2073544"/>
                </a:cubicBezTo>
                <a:cubicBezTo>
                  <a:pt x="857685" y="1960891"/>
                  <a:pt x="770202" y="1662319"/>
                  <a:pt x="728485" y="1545511"/>
                </a:cubicBezTo>
                <a:cubicBezTo>
                  <a:pt x="650494" y="1327137"/>
                  <a:pt x="657024" y="1306373"/>
                  <a:pt x="561060" y="1172023"/>
                </a:cubicBezTo>
                <a:cubicBezTo>
                  <a:pt x="536108" y="1137090"/>
                  <a:pt x="525883" y="1077411"/>
                  <a:pt x="483787" y="1068992"/>
                </a:cubicBezTo>
                <a:lnTo>
                  <a:pt x="419392" y="1056113"/>
                </a:lnTo>
                <a:cubicBezTo>
                  <a:pt x="342276" y="978997"/>
                  <a:pt x="340489" y="985709"/>
                  <a:pt x="290604" y="914446"/>
                </a:cubicBezTo>
                <a:cubicBezTo>
                  <a:pt x="272851" y="889085"/>
                  <a:pt x="256260" y="862931"/>
                  <a:pt x="239088" y="837173"/>
                </a:cubicBezTo>
                <a:lnTo>
                  <a:pt x="213330" y="798536"/>
                </a:lnTo>
                <a:lnTo>
                  <a:pt x="161815" y="643989"/>
                </a:lnTo>
                <a:lnTo>
                  <a:pt x="148936" y="605353"/>
                </a:lnTo>
                <a:cubicBezTo>
                  <a:pt x="144643" y="592474"/>
                  <a:pt x="143588" y="578012"/>
                  <a:pt x="136057" y="566716"/>
                </a:cubicBezTo>
                <a:cubicBezTo>
                  <a:pt x="110186" y="527910"/>
                  <a:pt x="104152" y="522321"/>
                  <a:pt x="84542" y="476564"/>
                </a:cubicBezTo>
                <a:cubicBezTo>
                  <a:pt x="52552" y="401920"/>
                  <a:pt x="95402" y="473535"/>
                  <a:pt x="45905" y="399291"/>
                </a:cubicBezTo>
                <a:cubicBezTo>
                  <a:pt x="41612" y="377826"/>
                  <a:pt x="36355" y="356532"/>
                  <a:pt x="33026" y="334896"/>
                </a:cubicBezTo>
                <a:cubicBezTo>
                  <a:pt x="27763" y="300688"/>
                  <a:pt x="26338" y="265918"/>
                  <a:pt x="20147" y="231865"/>
                </a:cubicBezTo>
                <a:cubicBezTo>
                  <a:pt x="12382" y="189157"/>
                  <a:pt x="-12050" y="195375"/>
                  <a:pt x="7268" y="167471"/>
                </a:cubicBezTo>
                <a:close/>
              </a:path>
            </a:pathLst>
          </a:custGeom>
          <a:solidFill>
            <a:srgbClr val="3DF19B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フリーフォーム 9"/>
          <p:cNvSpPr/>
          <p:nvPr/>
        </p:nvSpPr>
        <p:spPr>
          <a:xfrm>
            <a:off x="2034862" y="2266682"/>
            <a:ext cx="1206514" cy="1172868"/>
          </a:xfrm>
          <a:custGeom>
            <a:avLst/>
            <a:gdLst>
              <a:gd name="connsiteX0" fmla="*/ 515155 w 1206514"/>
              <a:gd name="connsiteY0" fmla="*/ 0 h 1172868"/>
              <a:gd name="connsiteX1" fmla="*/ 386366 w 1206514"/>
              <a:gd name="connsiteY1" fmla="*/ 25757 h 1172868"/>
              <a:gd name="connsiteX2" fmla="*/ 309093 w 1206514"/>
              <a:gd name="connsiteY2" fmla="*/ 64394 h 1172868"/>
              <a:gd name="connsiteX3" fmla="*/ 231820 w 1206514"/>
              <a:gd name="connsiteY3" fmla="*/ 90152 h 1172868"/>
              <a:gd name="connsiteX4" fmla="*/ 167425 w 1206514"/>
              <a:gd name="connsiteY4" fmla="*/ 128788 h 1172868"/>
              <a:gd name="connsiteX5" fmla="*/ 115910 w 1206514"/>
              <a:gd name="connsiteY5" fmla="*/ 154546 h 1172868"/>
              <a:gd name="connsiteX6" fmla="*/ 25758 w 1206514"/>
              <a:gd name="connsiteY6" fmla="*/ 373487 h 1172868"/>
              <a:gd name="connsiteX7" fmla="*/ 12879 w 1206514"/>
              <a:gd name="connsiteY7" fmla="*/ 412124 h 1172868"/>
              <a:gd name="connsiteX8" fmla="*/ 0 w 1206514"/>
              <a:gd name="connsiteY8" fmla="*/ 450760 h 1172868"/>
              <a:gd name="connsiteX9" fmla="*/ 12879 w 1206514"/>
              <a:gd name="connsiteY9" fmla="*/ 682580 h 1172868"/>
              <a:gd name="connsiteX10" fmla="*/ 25758 w 1206514"/>
              <a:gd name="connsiteY10" fmla="*/ 721217 h 1172868"/>
              <a:gd name="connsiteX11" fmla="*/ 51515 w 1206514"/>
              <a:gd name="connsiteY11" fmla="*/ 785611 h 1172868"/>
              <a:gd name="connsiteX12" fmla="*/ 128789 w 1206514"/>
              <a:gd name="connsiteY12" fmla="*/ 862884 h 1172868"/>
              <a:gd name="connsiteX13" fmla="*/ 167425 w 1206514"/>
              <a:gd name="connsiteY13" fmla="*/ 901521 h 1172868"/>
              <a:gd name="connsiteX14" fmla="*/ 193183 w 1206514"/>
              <a:gd name="connsiteY14" fmla="*/ 940157 h 1172868"/>
              <a:gd name="connsiteX15" fmla="*/ 270456 w 1206514"/>
              <a:gd name="connsiteY15" fmla="*/ 978794 h 1172868"/>
              <a:gd name="connsiteX16" fmla="*/ 399245 w 1206514"/>
              <a:gd name="connsiteY16" fmla="*/ 1068946 h 1172868"/>
              <a:gd name="connsiteX17" fmla="*/ 437882 w 1206514"/>
              <a:gd name="connsiteY17" fmla="*/ 1094704 h 1172868"/>
              <a:gd name="connsiteX18" fmla="*/ 476518 w 1206514"/>
              <a:gd name="connsiteY18" fmla="*/ 1120462 h 1172868"/>
              <a:gd name="connsiteX19" fmla="*/ 528034 w 1206514"/>
              <a:gd name="connsiteY19" fmla="*/ 1133341 h 1172868"/>
              <a:gd name="connsiteX20" fmla="*/ 592428 w 1206514"/>
              <a:gd name="connsiteY20" fmla="*/ 1159098 h 1172868"/>
              <a:gd name="connsiteX21" fmla="*/ 631065 w 1206514"/>
              <a:gd name="connsiteY21" fmla="*/ 1171977 h 1172868"/>
              <a:gd name="connsiteX22" fmla="*/ 940158 w 1206514"/>
              <a:gd name="connsiteY22" fmla="*/ 1146219 h 1172868"/>
              <a:gd name="connsiteX23" fmla="*/ 991673 w 1206514"/>
              <a:gd name="connsiteY23" fmla="*/ 1120462 h 1172868"/>
              <a:gd name="connsiteX24" fmla="*/ 1030310 w 1206514"/>
              <a:gd name="connsiteY24" fmla="*/ 1081825 h 1172868"/>
              <a:gd name="connsiteX25" fmla="*/ 1056068 w 1206514"/>
              <a:gd name="connsiteY25" fmla="*/ 1043188 h 1172868"/>
              <a:gd name="connsiteX26" fmla="*/ 1094704 w 1206514"/>
              <a:gd name="connsiteY26" fmla="*/ 1017431 h 1172868"/>
              <a:gd name="connsiteX27" fmla="*/ 1120462 w 1206514"/>
              <a:gd name="connsiteY27" fmla="*/ 978794 h 1172868"/>
              <a:gd name="connsiteX28" fmla="*/ 1133341 w 1206514"/>
              <a:gd name="connsiteY28" fmla="*/ 940157 h 1172868"/>
              <a:gd name="connsiteX29" fmla="*/ 1184856 w 1206514"/>
              <a:gd name="connsiteY29" fmla="*/ 862884 h 1172868"/>
              <a:gd name="connsiteX30" fmla="*/ 1184856 w 1206514"/>
              <a:gd name="connsiteY30" fmla="*/ 540912 h 1172868"/>
              <a:gd name="connsiteX31" fmla="*/ 1094704 w 1206514"/>
              <a:gd name="connsiteY31" fmla="*/ 463639 h 1172868"/>
              <a:gd name="connsiteX32" fmla="*/ 1081825 w 1206514"/>
              <a:gd name="connsiteY32" fmla="*/ 412124 h 1172868"/>
              <a:gd name="connsiteX33" fmla="*/ 1017431 w 1206514"/>
              <a:gd name="connsiteY33" fmla="*/ 347729 h 1172868"/>
              <a:gd name="connsiteX34" fmla="*/ 965915 w 1206514"/>
              <a:gd name="connsiteY34" fmla="*/ 309093 h 1172868"/>
              <a:gd name="connsiteX35" fmla="*/ 927279 w 1206514"/>
              <a:gd name="connsiteY35" fmla="*/ 270456 h 1172868"/>
              <a:gd name="connsiteX36" fmla="*/ 888642 w 1206514"/>
              <a:gd name="connsiteY36" fmla="*/ 244698 h 1172868"/>
              <a:gd name="connsiteX37" fmla="*/ 837127 w 1206514"/>
              <a:gd name="connsiteY37" fmla="*/ 206062 h 1172868"/>
              <a:gd name="connsiteX38" fmla="*/ 759853 w 1206514"/>
              <a:gd name="connsiteY38" fmla="*/ 154546 h 1172868"/>
              <a:gd name="connsiteX39" fmla="*/ 669701 w 1206514"/>
              <a:gd name="connsiteY39" fmla="*/ 141667 h 1172868"/>
              <a:gd name="connsiteX40" fmla="*/ 605307 w 1206514"/>
              <a:gd name="connsiteY40" fmla="*/ 128788 h 1172868"/>
              <a:gd name="connsiteX41" fmla="*/ 515155 w 1206514"/>
              <a:gd name="connsiteY41" fmla="*/ 115910 h 1172868"/>
              <a:gd name="connsiteX42" fmla="*/ 476518 w 1206514"/>
              <a:gd name="connsiteY42" fmla="*/ 90152 h 1172868"/>
              <a:gd name="connsiteX43" fmla="*/ 437882 w 1206514"/>
              <a:gd name="connsiteY43" fmla="*/ 77273 h 1172868"/>
              <a:gd name="connsiteX44" fmla="*/ 399245 w 1206514"/>
              <a:gd name="connsiteY44" fmla="*/ 38636 h 1172868"/>
              <a:gd name="connsiteX45" fmla="*/ 347730 w 1206514"/>
              <a:gd name="connsiteY45" fmla="*/ 25757 h 1172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206514" h="1172868">
                <a:moveTo>
                  <a:pt x="515155" y="0"/>
                </a:moveTo>
                <a:cubicBezTo>
                  <a:pt x="472225" y="8586"/>
                  <a:pt x="428153" y="12699"/>
                  <a:pt x="386366" y="25757"/>
                </a:cubicBezTo>
                <a:cubicBezTo>
                  <a:pt x="358879" y="34347"/>
                  <a:pt x="335676" y="53318"/>
                  <a:pt x="309093" y="64394"/>
                </a:cubicBezTo>
                <a:cubicBezTo>
                  <a:pt x="284031" y="74837"/>
                  <a:pt x="256537" y="78917"/>
                  <a:pt x="231820" y="90152"/>
                </a:cubicBezTo>
                <a:cubicBezTo>
                  <a:pt x="209032" y="100510"/>
                  <a:pt x="189307" y="116631"/>
                  <a:pt x="167425" y="128788"/>
                </a:cubicBezTo>
                <a:cubicBezTo>
                  <a:pt x="150642" y="138112"/>
                  <a:pt x="133082" y="145960"/>
                  <a:pt x="115910" y="154546"/>
                </a:cubicBezTo>
                <a:cubicBezTo>
                  <a:pt x="46180" y="294005"/>
                  <a:pt x="76537" y="221149"/>
                  <a:pt x="25758" y="373487"/>
                </a:cubicBezTo>
                <a:lnTo>
                  <a:pt x="12879" y="412124"/>
                </a:lnTo>
                <a:lnTo>
                  <a:pt x="0" y="450760"/>
                </a:lnTo>
                <a:cubicBezTo>
                  <a:pt x="4293" y="528033"/>
                  <a:pt x="5541" y="605536"/>
                  <a:pt x="12879" y="682580"/>
                </a:cubicBezTo>
                <a:cubicBezTo>
                  <a:pt x="14166" y="696095"/>
                  <a:pt x="20991" y="708506"/>
                  <a:pt x="25758" y="721217"/>
                </a:cubicBezTo>
                <a:cubicBezTo>
                  <a:pt x="33875" y="742863"/>
                  <a:pt x="37918" y="766915"/>
                  <a:pt x="51515" y="785611"/>
                </a:cubicBezTo>
                <a:cubicBezTo>
                  <a:pt x="72940" y="815071"/>
                  <a:pt x="103031" y="837126"/>
                  <a:pt x="128789" y="862884"/>
                </a:cubicBezTo>
                <a:cubicBezTo>
                  <a:pt x="141668" y="875763"/>
                  <a:pt x="157322" y="886367"/>
                  <a:pt x="167425" y="901521"/>
                </a:cubicBezTo>
                <a:cubicBezTo>
                  <a:pt x="176011" y="914400"/>
                  <a:pt x="182238" y="929212"/>
                  <a:pt x="193183" y="940157"/>
                </a:cubicBezTo>
                <a:cubicBezTo>
                  <a:pt x="218149" y="965123"/>
                  <a:pt x="239032" y="968319"/>
                  <a:pt x="270456" y="978794"/>
                </a:cubicBezTo>
                <a:cubicBezTo>
                  <a:pt x="346739" y="1036006"/>
                  <a:pt x="304110" y="1005523"/>
                  <a:pt x="399245" y="1068946"/>
                </a:cubicBezTo>
                <a:lnTo>
                  <a:pt x="437882" y="1094704"/>
                </a:lnTo>
                <a:cubicBezTo>
                  <a:pt x="450761" y="1103290"/>
                  <a:pt x="461502" y="1116708"/>
                  <a:pt x="476518" y="1120462"/>
                </a:cubicBezTo>
                <a:cubicBezTo>
                  <a:pt x="493690" y="1124755"/>
                  <a:pt x="511242" y="1127744"/>
                  <a:pt x="528034" y="1133341"/>
                </a:cubicBezTo>
                <a:cubicBezTo>
                  <a:pt x="549966" y="1140651"/>
                  <a:pt x="570782" y="1150981"/>
                  <a:pt x="592428" y="1159098"/>
                </a:cubicBezTo>
                <a:cubicBezTo>
                  <a:pt x="605139" y="1163865"/>
                  <a:pt x="618186" y="1167684"/>
                  <a:pt x="631065" y="1171977"/>
                </a:cubicBezTo>
                <a:cubicBezTo>
                  <a:pt x="708565" y="1168287"/>
                  <a:pt x="846962" y="1186160"/>
                  <a:pt x="940158" y="1146219"/>
                </a:cubicBezTo>
                <a:cubicBezTo>
                  <a:pt x="957804" y="1138656"/>
                  <a:pt x="974501" y="1129048"/>
                  <a:pt x="991673" y="1120462"/>
                </a:cubicBezTo>
                <a:cubicBezTo>
                  <a:pt x="1004552" y="1107583"/>
                  <a:pt x="1018650" y="1095817"/>
                  <a:pt x="1030310" y="1081825"/>
                </a:cubicBezTo>
                <a:cubicBezTo>
                  <a:pt x="1040219" y="1069934"/>
                  <a:pt x="1045123" y="1054133"/>
                  <a:pt x="1056068" y="1043188"/>
                </a:cubicBezTo>
                <a:cubicBezTo>
                  <a:pt x="1067013" y="1032243"/>
                  <a:pt x="1081825" y="1026017"/>
                  <a:pt x="1094704" y="1017431"/>
                </a:cubicBezTo>
                <a:cubicBezTo>
                  <a:pt x="1103290" y="1004552"/>
                  <a:pt x="1113540" y="992639"/>
                  <a:pt x="1120462" y="978794"/>
                </a:cubicBezTo>
                <a:cubicBezTo>
                  <a:pt x="1126533" y="966652"/>
                  <a:pt x="1126748" y="952024"/>
                  <a:pt x="1133341" y="940157"/>
                </a:cubicBezTo>
                <a:cubicBezTo>
                  <a:pt x="1148375" y="913096"/>
                  <a:pt x="1184856" y="862884"/>
                  <a:pt x="1184856" y="862884"/>
                </a:cubicBezTo>
                <a:cubicBezTo>
                  <a:pt x="1209879" y="737773"/>
                  <a:pt x="1217349" y="727749"/>
                  <a:pt x="1184856" y="540912"/>
                </a:cubicBezTo>
                <a:cubicBezTo>
                  <a:pt x="1182165" y="525440"/>
                  <a:pt x="1100540" y="468016"/>
                  <a:pt x="1094704" y="463639"/>
                </a:cubicBezTo>
                <a:cubicBezTo>
                  <a:pt x="1090411" y="446467"/>
                  <a:pt x="1088797" y="428393"/>
                  <a:pt x="1081825" y="412124"/>
                </a:cubicBezTo>
                <a:cubicBezTo>
                  <a:pt x="1063643" y="369698"/>
                  <a:pt x="1052786" y="372982"/>
                  <a:pt x="1017431" y="347729"/>
                </a:cubicBezTo>
                <a:cubicBezTo>
                  <a:pt x="999964" y="335253"/>
                  <a:pt x="982212" y="323062"/>
                  <a:pt x="965915" y="309093"/>
                </a:cubicBezTo>
                <a:cubicBezTo>
                  <a:pt x="952086" y="297240"/>
                  <a:pt x="941271" y="282116"/>
                  <a:pt x="927279" y="270456"/>
                </a:cubicBezTo>
                <a:cubicBezTo>
                  <a:pt x="915388" y="260547"/>
                  <a:pt x="901237" y="253695"/>
                  <a:pt x="888642" y="244698"/>
                </a:cubicBezTo>
                <a:cubicBezTo>
                  <a:pt x="871176" y="232222"/>
                  <a:pt x="854711" y="218371"/>
                  <a:pt x="837127" y="206062"/>
                </a:cubicBezTo>
                <a:cubicBezTo>
                  <a:pt x="811766" y="188309"/>
                  <a:pt x="790499" y="158924"/>
                  <a:pt x="759853" y="154546"/>
                </a:cubicBezTo>
                <a:cubicBezTo>
                  <a:pt x="729802" y="150253"/>
                  <a:pt x="699644" y="146658"/>
                  <a:pt x="669701" y="141667"/>
                </a:cubicBezTo>
                <a:cubicBezTo>
                  <a:pt x="648109" y="138068"/>
                  <a:pt x="626899" y="132387"/>
                  <a:pt x="605307" y="128788"/>
                </a:cubicBezTo>
                <a:cubicBezTo>
                  <a:pt x="575364" y="123798"/>
                  <a:pt x="545206" y="120203"/>
                  <a:pt x="515155" y="115910"/>
                </a:cubicBezTo>
                <a:cubicBezTo>
                  <a:pt x="502276" y="107324"/>
                  <a:pt x="490362" y="97074"/>
                  <a:pt x="476518" y="90152"/>
                </a:cubicBezTo>
                <a:cubicBezTo>
                  <a:pt x="464376" y="84081"/>
                  <a:pt x="449177" y="84803"/>
                  <a:pt x="437882" y="77273"/>
                </a:cubicBezTo>
                <a:cubicBezTo>
                  <a:pt x="422727" y="67170"/>
                  <a:pt x="414400" y="48739"/>
                  <a:pt x="399245" y="38636"/>
                </a:cubicBezTo>
                <a:cubicBezTo>
                  <a:pt x="377890" y="24400"/>
                  <a:pt x="367431" y="25757"/>
                  <a:pt x="347730" y="25757"/>
                </a:cubicBezTo>
              </a:path>
            </a:pathLst>
          </a:custGeom>
          <a:solidFill>
            <a:srgbClr val="31B6F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フリーフォーム 26"/>
          <p:cNvSpPr/>
          <p:nvPr/>
        </p:nvSpPr>
        <p:spPr>
          <a:xfrm>
            <a:off x="3606242" y="3470258"/>
            <a:ext cx="1206514" cy="1172868"/>
          </a:xfrm>
          <a:custGeom>
            <a:avLst/>
            <a:gdLst>
              <a:gd name="connsiteX0" fmla="*/ 515155 w 1206514"/>
              <a:gd name="connsiteY0" fmla="*/ 0 h 1172868"/>
              <a:gd name="connsiteX1" fmla="*/ 386366 w 1206514"/>
              <a:gd name="connsiteY1" fmla="*/ 25757 h 1172868"/>
              <a:gd name="connsiteX2" fmla="*/ 309093 w 1206514"/>
              <a:gd name="connsiteY2" fmla="*/ 64394 h 1172868"/>
              <a:gd name="connsiteX3" fmla="*/ 231820 w 1206514"/>
              <a:gd name="connsiteY3" fmla="*/ 90152 h 1172868"/>
              <a:gd name="connsiteX4" fmla="*/ 167425 w 1206514"/>
              <a:gd name="connsiteY4" fmla="*/ 128788 h 1172868"/>
              <a:gd name="connsiteX5" fmla="*/ 115910 w 1206514"/>
              <a:gd name="connsiteY5" fmla="*/ 154546 h 1172868"/>
              <a:gd name="connsiteX6" fmla="*/ 25758 w 1206514"/>
              <a:gd name="connsiteY6" fmla="*/ 373487 h 1172868"/>
              <a:gd name="connsiteX7" fmla="*/ 12879 w 1206514"/>
              <a:gd name="connsiteY7" fmla="*/ 412124 h 1172868"/>
              <a:gd name="connsiteX8" fmla="*/ 0 w 1206514"/>
              <a:gd name="connsiteY8" fmla="*/ 450760 h 1172868"/>
              <a:gd name="connsiteX9" fmla="*/ 12879 w 1206514"/>
              <a:gd name="connsiteY9" fmla="*/ 682580 h 1172868"/>
              <a:gd name="connsiteX10" fmla="*/ 25758 w 1206514"/>
              <a:gd name="connsiteY10" fmla="*/ 721217 h 1172868"/>
              <a:gd name="connsiteX11" fmla="*/ 51515 w 1206514"/>
              <a:gd name="connsiteY11" fmla="*/ 785611 h 1172868"/>
              <a:gd name="connsiteX12" fmla="*/ 128789 w 1206514"/>
              <a:gd name="connsiteY12" fmla="*/ 862884 h 1172868"/>
              <a:gd name="connsiteX13" fmla="*/ 167425 w 1206514"/>
              <a:gd name="connsiteY13" fmla="*/ 901521 h 1172868"/>
              <a:gd name="connsiteX14" fmla="*/ 193183 w 1206514"/>
              <a:gd name="connsiteY14" fmla="*/ 940157 h 1172868"/>
              <a:gd name="connsiteX15" fmla="*/ 270456 w 1206514"/>
              <a:gd name="connsiteY15" fmla="*/ 978794 h 1172868"/>
              <a:gd name="connsiteX16" fmla="*/ 399245 w 1206514"/>
              <a:gd name="connsiteY16" fmla="*/ 1068946 h 1172868"/>
              <a:gd name="connsiteX17" fmla="*/ 437882 w 1206514"/>
              <a:gd name="connsiteY17" fmla="*/ 1094704 h 1172868"/>
              <a:gd name="connsiteX18" fmla="*/ 476518 w 1206514"/>
              <a:gd name="connsiteY18" fmla="*/ 1120462 h 1172868"/>
              <a:gd name="connsiteX19" fmla="*/ 528034 w 1206514"/>
              <a:gd name="connsiteY19" fmla="*/ 1133341 h 1172868"/>
              <a:gd name="connsiteX20" fmla="*/ 592428 w 1206514"/>
              <a:gd name="connsiteY20" fmla="*/ 1159098 h 1172868"/>
              <a:gd name="connsiteX21" fmla="*/ 631065 w 1206514"/>
              <a:gd name="connsiteY21" fmla="*/ 1171977 h 1172868"/>
              <a:gd name="connsiteX22" fmla="*/ 940158 w 1206514"/>
              <a:gd name="connsiteY22" fmla="*/ 1146219 h 1172868"/>
              <a:gd name="connsiteX23" fmla="*/ 991673 w 1206514"/>
              <a:gd name="connsiteY23" fmla="*/ 1120462 h 1172868"/>
              <a:gd name="connsiteX24" fmla="*/ 1030310 w 1206514"/>
              <a:gd name="connsiteY24" fmla="*/ 1081825 h 1172868"/>
              <a:gd name="connsiteX25" fmla="*/ 1056068 w 1206514"/>
              <a:gd name="connsiteY25" fmla="*/ 1043188 h 1172868"/>
              <a:gd name="connsiteX26" fmla="*/ 1094704 w 1206514"/>
              <a:gd name="connsiteY26" fmla="*/ 1017431 h 1172868"/>
              <a:gd name="connsiteX27" fmla="*/ 1120462 w 1206514"/>
              <a:gd name="connsiteY27" fmla="*/ 978794 h 1172868"/>
              <a:gd name="connsiteX28" fmla="*/ 1133341 w 1206514"/>
              <a:gd name="connsiteY28" fmla="*/ 940157 h 1172868"/>
              <a:gd name="connsiteX29" fmla="*/ 1184856 w 1206514"/>
              <a:gd name="connsiteY29" fmla="*/ 862884 h 1172868"/>
              <a:gd name="connsiteX30" fmla="*/ 1184856 w 1206514"/>
              <a:gd name="connsiteY30" fmla="*/ 540912 h 1172868"/>
              <a:gd name="connsiteX31" fmla="*/ 1094704 w 1206514"/>
              <a:gd name="connsiteY31" fmla="*/ 463639 h 1172868"/>
              <a:gd name="connsiteX32" fmla="*/ 1081825 w 1206514"/>
              <a:gd name="connsiteY32" fmla="*/ 412124 h 1172868"/>
              <a:gd name="connsiteX33" fmla="*/ 1017431 w 1206514"/>
              <a:gd name="connsiteY33" fmla="*/ 347729 h 1172868"/>
              <a:gd name="connsiteX34" fmla="*/ 965915 w 1206514"/>
              <a:gd name="connsiteY34" fmla="*/ 309093 h 1172868"/>
              <a:gd name="connsiteX35" fmla="*/ 927279 w 1206514"/>
              <a:gd name="connsiteY35" fmla="*/ 270456 h 1172868"/>
              <a:gd name="connsiteX36" fmla="*/ 888642 w 1206514"/>
              <a:gd name="connsiteY36" fmla="*/ 244698 h 1172868"/>
              <a:gd name="connsiteX37" fmla="*/ 837127 w 1206514"/>
              <a:gd name="connsiteY37" fmla="*/ 206062 h 1172868"/>
              <a:gd name="connsiteX38" fmla="*/ 759853 w 1206514"/>
              <a:gd name="connsiteY38" fmla="*/ 154546 h 1172868"/>
              <a:gd name="connsiteX39" fmla="*/ 669701 w 1206514"/>
              <a:gd name="connsiteY39" fmla="*/ 141667 h 1172868"/>
              <a:gd name="connsiteX40" fmla="*/ 605307 w 1206514"/>
              <a:gd name="connsiteY40" fmla="*/ 128788 h 1172868"/>
              <a:gd name="connsiteX41" fmla="*/ 515155 w 1206514"/>
              <a:gd name="connsiteY41" fmla="*/ 115910 h 1172868"/>
              <a:gd name="connsiteX42" fmla="*/ 476518 w 1206514"/>
              <a:gd name="connsiteY42" fmla="*/ 90152 h 1172868"/>
              <a:gd name="connsiteX43" fmla="*/ 437882 w 1206514"/>
              <a:gd name="connsiteY43" fmla="*/ 77273 h 1172868"/>
              <a:gd name="connsiteX44" fmla="*/ 399245 w 1206514"/>
              <a:gd name="connsiteY44" fmla="*/ 38636 h 1172868"/>
              <a:gd name="connsiteX45" fmla="*/ 347730 w 1206514"/>
              <a:gd name="connsiteY45" fmla="*/ 25757 h 1172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206514" h="1172868">
                <a:moveTo>
                  <a:pt x="515155" y="0"/>
                </a:moveTo>
                <a:cubicBezTo>
                  <a:pt x="472225" y="8586"/>
                  <a:pt x="428153" y="12699"/>
                  <a:pt x="386366" y="25757"/>
                </a:cubicBezTo>
                <a:cubicBezTo>
                  <a:pt x="358879" y="34347"/>
                  <a:pt x="335676" y="53318"/>
                  <a:pt x="309093" y="64394"/>
                </a:cubicBezTo>
                <a:cubicBezTo>
                  <a:pt x="284031" y="74837"/>
                  <a:pt x="256537" y="78917"/>
                  <a:pt x="231820" y="90152"/>
                </a:cubicBezTo>
                <a:cubicBezTo>
                  <a:pt x="209032" y="100510"/>
                  <a:pt x="189307" y="116631"/>
                  <a:pt x="167425" y="128788"/>
                </a:cubicBezTo>
                <a:cubicBezTo>
                  <a:pt x="150642" y="138112"/>
                  <a:pt x="133082" y="145960"/>
                  <a:pt x="115910" y="154546"/>
                </a:cubicBezTo>
                <a:cubicBezTo>
                  <a:pt x="46180" y="294005"/>
                  <a:pt x="76537" y="221149"/>
                  <a:pt x="25758" y="373487"/>
                </a:cubicBezTo>
                <a:lnTo>
                  <a:pt x="12879" y="412124"/>
                </a:lnTo>
                <a:lnTo>
                  <a:pt x="0" y="450760"/>
                </a:lnTo>
                <a:cubicBezTo>
                  <a:pt x="4293" y="528033"/>
                  <a:pt x="5541" y="605536"/>
                  <a:pt x="12879" y="682580"/>
                </a:cubicBezTo>
                <a:cubicBezTo>
                  <a:pt x="14166" y="696095"/>
                  <a:pt x="20991" y="708506"/>
                  <a:pt x="25758" y="721217"/>
                </a:cubicBezTo>
                <a:cubicBezTo>
                  <a:pt x="33875" y="742863"/>
                  <a:pt x="37918" y="766915"/>
                  <a:pt x="51515" y="785611"/>
                </a:cubicBezTo>
                <a:cubicBezTo>
                  <a:pt x="72940" y="815071"/>
                  <a:pt x="103031" y="837126"/>
                  <a:pt x="128789" y="862884"/>
                </a:cubicBezTo>
                <a:cubicBezTo>
                  <a:pt x="141668" y="875763"/>
                  <a:pt x="157322" y="886367"/>
                  <a:pt x="167425" y="901521"/>
                </a:cubicBezTo>
                <a:cubicBezTo>
                  <a:pt x="176011" y="914400"/>
                  <a:pt x="182238" y="929212"/>
                  <a:pt x="193183" y="940157"/>
                </a:cubicBezTo>
                <a:cubicBezTo>
                  <a:pt x="218149" y="965123"/>
                  <a:pt x="239032" y="968319"/>
                  <a:pt x="270456" y="978794"/>
                </a:cubicBezTo>
                <a:cubicBezTo>
                  <a:pt x="346739" y="1036006"/>
                  <a:pt x="304110" y="1005523"/>
                  <a:pt x="399245" y="1068946"/>
                </a:cubicBezTo>
                <a:lnTo>
                  <a:pt x="437882" y="1094704"/>
                </a:lnTo>
                <a:cubicBezTo>
                  <a:pt x="450761" y="1103290"/>
                  <a:pt x="461502" y="1116708"/>
                  <a:pt x="476518" y="1120462"/>
                </a:cubicBezTo>
                <a:cubicBezTo>
                  <a:pt x="493690" y="1124755"/>
                  <a:pt x="511242" y="1127744"/>
                  <a:pt x="528034" y="1133341"/>
                </a:cubicBezTo>
                <a:cubicBezTo>
                  <a:pt x="549966" y="1140651"/>
                  <a:pt x="570782" y="1150981"/>
                  <a:pt x="592428" y="1159098"/>
                </a:cubicBezTo>
                <a:cubicBezTo>
                  <a:pt x="605139" y="1163865"/>
                  <a:pt x="618186" y="1167684"/>
                  <a:pt x="631065" y="1171977"/>
                </a:cubicBezTo>
                <a:cubicBezTo>
                  <a:pt x="708565" y="1168287"/>
                  <a:pt x="846962" y="1186160"/>
                  <a:pt x="940158" y="1146219"/>
                </a:cubicBezTo>
                <a:cubicBezTo>
                  <a:pt x="957804" y="1138656"/>
                  <a:pt x="974501" y="1129048"/>
                  <a:pt x="991673" y="1120462"/>
                </a:cubicBezTo>
                <a:cubicBezTo>
                  <a:pt x="1004552" y="1107583"/>
                  <a:pt x="1018650" y="1095817"/>
                  <a:pt x="1030310" y="1081825"/>
                </a:cubicBezTo>
                <a:cubicBezTo>
                  <a:pt x="1040219" y="1069934"/>
                  <a:pt x="1045123" y="1054133"/>
                  <a:pt x="1056068" y="1043188"/>
                </a:cubicBezTo>
                <a:cubicBezTo>
                  <a:pt x="1067013" y="1032243"/>
                  <a:pt x="1081825" y="1026017"/>
                  <a:pt x="1094704" y="1017431"/>
                </a:cubicBezTo>
                <a:cubicBezTo>
                  <a:pt x="1103290" y="1004552"/>
                  <a:pt x="1113540" y="992639"/>
                  <a:pt x="1120462" y="978794"/>
                </a:cubicBezTo>
                <a:cubicBezTo>
                  <a:pt x="1126533" y="966652"/>
                  <a:pt x="1126748" y="952024"/>
                  <a:pt x="1133341" y="940157"/>
                </a:cubicBezTo>
                <a:cubicBezTo>
                  <a:pt x="1148375" y="913096"/>
                  <a:pt x="1184856" y="862884"/>
                  <a:pt x="1184856" y="862884"/>
                </a:cubicBezTo>
                <a:cubicBezTo>
                  <a:pt x="1209879" y="737773"/>
                  <a:pt x="1217349" y="727749"/>
                  <a:pt x="1184856" y="540912"/>
                </a:cubicBezTo>
                <a:cubicBezTo>
                  <a:pt x="1182165" y="525440"/>
                  <a:pt x="1100540" y="468016"/>
                  <a:pt x="1094704" y="463639"/>
                </a:cubicBezTo>
                <a:cubicBezTo>
                  <a:pt x="1090411" y="446467"/>
                  <a:pt x="1088797" y="428393"/>
                  <a:pt x="1081825" y="412124"/>
                </a:cubicBezTo>
                <a:cubicBezTo>
                  <a:pt x="1063643" y="369698"/>
                  <a:pt x="1052786" y="372982"/>
                  <a:pt x="1017431" y="347729"/>
                </a:cubicBezTo>
                <a:cubicBezTo>
                  <a:pt x="999964" y="335253"/>
                  <a:pt x="982212" y="323062"/>
                  <a:pt x="965915" y="309093"/>
                </a:cubicBezTo>
                <a:cubicBezTo>
                  <a:pt x="952086" y="297240"/>
                  <a:pt x="941271" y="282116"/>
                  <a:pt x="927279" y="270456"/>
                </a:cubicBezTo>
                <a:cubicBezTo>
                  <a:pt x="915388" y="260547"/>
                  <a:pt x="901237" y="253695"/>
                  <a:pt x="888642" y="244698"/>
                </a:cubicBezTo>
                <a:cubicBezTo>
                  <a:pt x="871176" y="232222"/>
                  <a:pt x="854711" y="218371"/>
                  <a:pt x="837127" y="206062"/>
                </a:cubicBezTo>
                <a:cubicBezTo>
                  <a:pt x="811766" y="188309"/>
                  <a:pt x="790499" y="158924"/>
                  <a:pt x="759853" y="154546"/>
                </a:cubicBezTo>
                <a:cubicBezTo>
                  <a:pt x="729802" y="150253"/>
                  <a:pt x="699644" y="146658"/>
                  <a:pt x="669701" y="141667"/>
                </a:cubicBezTo>
                <a:cubicBezTo>
                  <a:pt x="648109" y="138068"/>
                  <a:pt x="626899" y="132387"/>
                  <a:pt x="605307" y="128788"/>
                </a:cubicBezTo>
                <a:cubicBezTo>
                  <a:pt x="575364" y="123798"/>
                  <a:pt x="545206" y="120203"/>
                  <a:pt x="515155" y="115910"/>
                </a:cubicBezTo>
                <a:cubicBezTo>
                  <a:pt x="502276" y="107324"/>
                  <a:pt x="490362" y="97074"/>
                  <a:pt x="476518" y="90152"/>
                </a:cubicBezTo>
                <a:cubicBezTo>
                  <a:pt x="464376" y="84081"/>
                  <a:pt x="449177" y="84803"/>
                  <a:pt x="437882" y="77273"/>
                </a:cubicBezTo>
                <a:cubicBezTo>
                  <a:pt x="422727" y="67170"/>
                  <a:pt x="414400" y="48739"/>
                  <a:pt x="399245" y="38636"/>
                </a:cubicBezTo>
                <a:cubicBezTo>
                  <a:pt x="377890" y="24400"/>
                  <a:pt x="367431" y="25757"/>
                  <a:pt x="347730" y="25757"/>
                </a:cubicBezTo>
              </a:path>
            </a:pathLst>
          </a:custGeom>
          <a:solidFill>
            <a:srgbClr val="31B6F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372200" y="2690917"/>
            <a:ext cx="25146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収束したら終了</a:t>
            </a:r>
            <a:endParaRPr kumimoji="1" lang="en-US" altLang="ja-JP" sz="2800" dirty="0" smtClean="0"/>
          </a:p>
          <a:p>
            <a:r>
              <a:rPr lang="ja-JP" altLang="en-US" sz="2800" dirty="0"/>
              <a:t>マージ</a:t>
            </a:r>
            <a:r>
              <a:rPr lang="ja-JP" altLang="en-US" sz="2800" dirty="0" smtClean="0"/>
              <a:t>する。</a:t>
            </a:r>
            <a:endParaRPr kumimoji="1" lang="ja-JP" altLang="en-US" sz="2800" dirty="0"/>
          </a:p>
        </p:txBody>
      </p:sp>
      <p:sp>
        <p:nvSpPr>
          <p:cNvPr id="31" name="円/楕円 30"/>
          <p:cNvSpPr/>
          <p:nvPr/>
        </p:nvSpPr>
        <p:spPr>
          <a:xfrm>
            <a:off x="4830220" y="5339273"/>
            <a:ext cx="648072" cy="64807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u="sng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endParaRPr kumimoji="1" lang="ja-JP" altLang="en-US" u="sng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円/楕円 32"/>
          <p:cNvSpPr/>
          <p:nvPr/>
        </p:nvSpPr>
        <p:spPr>
          <a:xfrm>
            <a:off x="6681239" y="4161123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4" name="曲線コネクタ 33"/>
          <p:cNvCxnSpPr>
            <a:stCxn id="31" idx="0"/>
            <a:endCxn id="33" idx="1"/>
          </p:cNvCxnSpPr>
          <p:nvPr/>
        </p:nvCxnSpPr>
        <p:spPr>
          <a:xfrm rot="5400000" flipH="1" flipV="1">
            <a:off x="5423580" y="3986707"/>
            <a:ext cx="1083242" cy="1621891"/>
          </a:xfrm>
          <a:prstGeom prst="curvedConnector3">
            <a:avLst>
              <a:gd name="adj1" fmla="val 13224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5045840" y="3848130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cxnSp>
        <p:nvCxnSpPr>
          <p:cNvPr id="37" name="曲線コネクタ 36"/>
          <p:cNvCxnSpPr>
            <a:stCxn id="33" idx="0"/>
            <a:endCxn id="39" idx="0"/>
          </p:cNvCxnSpPr>
          <p:nvPr/>
        </p:nvCxnSpPr>
        <p:spPr>
          <a:xfrm rot="16200000" flipH="1">
            <a:off x="7133109" y="4033289"/>
            <a:ext cx="1277284" cy="1532953"/>
          </a:xfrm>
          <a:prstGeom prst="curvedConnector3">
            <a:avLst>
              <a:gd name="adj1" fmla="val -17897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円/楕円 38"/>
          <p:cNvSpPr/>
          <p:nvPr/>
        </p:nvSpPr>
        <p:spPr>
          <a:xfrm>
            <a:off x="8214192" y="5438407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0" name="曲線コネクタ 39"/>
          <p:cNvCxnSpPr>
            <a:stCxn id="39" idx="1"/>
            <a:endCxn id="33" idx="6"/>
          </p:cNvCxnSpPr>
          <p:nvPr/>
        </p:nvCxnSpPr>
        <p:spPr>
          <a:xfrm rot="16200000" flipV="1">
            <a:off x="7295128" y="4519342"/>
            <a:ext cx="1048156" cy="979789"/>
          </a:xfrm>
          <a:prstGeom prst="curvedConnector2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曲線コネクタ 41"/>
          <p:cNvCxnSpPr>
            <a:stCxn id="31" idx="6"/>
            <a:endCxn id="39" idx="2"/>
          </p:cNvCxnSpPr>
          <p:nvPr/>
        </p:nvCxnSpPr>
        <p:spPr>
          <a:xfrm>
            <a:off x="5478292" y="5663309"/>
            <a:ext cx="2735900" cy="99134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曲線コネクタ 42"/>
          <p:cNvCxnSpPr>
            <a:stCxn id="33" idx="2"/>
            <a:endCxn id="31" idx="7"/>
          </p:cNvCxnSpPr>
          <p:nvPr/>
        </p:nvCxnSpPr>
        <p:spPr>
          <a:xfrm rot="10800000" flipV="1">
            <a:off x="5383385" y="4485159"/>
            <a:ext cx="1297855" cy="949022"/>
          </a:xfrm>
          <a:prstGeom prst="curvedConnector2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43"/>
          <p:cNvSpPr txBox="1"/>
          <p:nvPr/>
        </p:nvSpPr>
        <p:spPr>
          <a:xfrm>
            <a:off x="5838332" y="5590981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8358208" y="4130535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cxnSp>
        <p:nvCxnSpPr>
          <p:cNvPr id="46" name="曲線コネクタ 45"/>
          <p:cNvCxnSpPr>
            <a:stCxn id="39" idx="4"/>
            <a:endCxn id="60" idx="36"/>
          </p:cNvCxnSpPr>
          <p:nvPr/>
        </p:nvCxnSpPr>
        <p:spPr>
          <a:xfrm rot="5400000">
            <a:off x="7005640" y="5023983"/>
            <a:ext cx="470093" cy="2595085"/>
          </a:xfrm>
          <a:prstGeom prst="curvedConnector2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7926564" y="6239053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566524" y="4077072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5622308" y="4726885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60" name="フリーフォーム 59"/>
          <p:cNvSpPr/>
          <p:nvPr/>
        </p:nvSpPr>
        <p:spPr>
          <a:xfrm>
            <a:off x="4716016" y="5236465"/>
            <a:ext cx="1246445" cy="1416698"/>
          </a:xfrm>
          <a:custGeom>
            <a:avLst/>
            <a:gdLst>
              <a:gd name="connsiteX0" fmla="*/ 7268 w 2492891"/>
              <a:gd name="connsiteY0" fmla="*/ 167471 h 2833398"/>
              <a:gd name="connsiteX1" fmla="*/ 136057 w 2492891"/>
              <a:gd name="connsiteY1" fmla="*/ 64440 h 2833398"/>
              <a:gd name="connsiteX2" fmla="*/ 174694 w 2492891"/>
              <a:gd name="connsiteY2" fmla="*/ 38682 h 2833398"/>
              <a:gd name="connsiteX3" fmla="*/ 264846 w 2492891"/>
              <a:gd name="connsiteY3" fmla="*/ 25804 h 2833398"/>
              <a:gd name="connsiteX4" fmla="*/ 303483 w 2492891"/>
              <a:gd name="connsiteY4" fmla="*/ 12925 h 2833398"/>
              <a:gd name="connsiteX5" fmla="*/ 780001 w 2492891"/>
              <a:gd name="connsiteY5" fmla="*/ 38682 h 2833398"/>
              <a:gd name="connsiteX6" fmla="*/ 895911 w 2492891"/>
              <a:gd name="connsiteY6" fmla="*/ 141713 h 2833398"/>
              <a:gd name="connsiteX7" fmla="*/ 934547 w 2492891"/>
              <a:gd name="connsiteY7" fmla="*/ 193229 h 2833398"/>
              <a:gd name="connsiteX8" fmla="*/ 960305 w 2492891"/>
              <a:gd name="connsiteY8" fmla="*/ 360654 h 2833398"/>
              <a:gd name="connsiteX9" fmla="*/ 973184 w 2492891"/>
              <a:gd name="connsiteY9" fmla="*/ 425049 h 2833398"/>
              <a:gd name="connsiteX10" fmla="*/ 1011821 w 2492891"/>
              <a:gd name="connsiteY10" fmla="*/ 785657 h 2833398"/>
              <a:gd name="connsiteX11" fmla="*/ 1024699 w 2492891"/>
              <a:gd name="connsiteY11" fmla="*/ 850051 h 2833398"/>
              <a:gd name="connsiteX12" fmla="*/ 1089094 w 2492891"/>
              <a:gd name="connsiteY12" fmla="*/ 965961 h 2833398"/>
              <a:gd name="connsiteX13" fmla="*/ 1101973 w 2492891"/>
              <a:gd name="connsiteY13" fmla="*/ 1004598 h 2833398"/>
              <a:gd name="connsiteX14" fmla="*/ 1179246 w 2492891"/>
              <a:gd name="connsiteY14" fmla="*/ 1133387 h 2833398"/>
              <a:gd name="connsiteX15" fmla="*/ 1217883 w 2492891"/>
              <a:gd name="connsiteY15" fmla="*/ 1210660 h 2833398"/>
              <a:gd name="connsiteX16" fmla="*/ 1282277 w 2492891"/>
              <a:gd name="connsiteY16" fmla="*/ 1326570 h 2833398"/>
              <a:gd name="connsiteX17" fmla="*/ 1346671 w 2492891"/>
              <a:gd name="connsiteY17" fmla="*/ 1429601 h 2833398"/>
              <a:gd name="connsiteX18" fmla="*/ 1385308 w 2492891"/>
              <a:gd name="connsiteY18" fmla="*/ 1442480 h 2833398"/>
              <a:gd name="connsiteX19" fmla="*/ 1436823 w 2492891"/>
              <a:gd name="connsiteY19" fmla="*/ 1545511 h 2833398"/>
              <a:gd name="connsiteX20" fmla="*/ 1488339 w 2492891"/>
              <a:gd name="connsiteY20" fmla="*/ 1597026 h 2833398"/>
              <a:gd name="connsiteX21" fmla="*/ 1539854 w 2492891"/>
              <a:gd name="connsiteY21" fmla="*/ 1635663 h 2833398"/>
              <a:gd name="connsiteX22" fmla="*/ 1668643 w 2492891"/>
              <a:gd name="connsiteY22" fmla="*/ 1712936 h 2833398"/>
              <a:gd name="connsiteX23" fmla="*/ 1694401 w 2492891"/>
              <a:gd name="connsiteY23" fmla="*/ 1751573 h 2833398"/>
              <a:gd name="connsiteX24" fmla="*/ 1810311 w 2492891"/>
              <a:gd name="connsiteY24" fmla="*/ 1841725 h 2833398"/>
              <a:gd name="connsiteX25" fmla="*/ 1926221 w 2492891"/>
              <a:gd name="connsiteY25" fmla="*/ 1880361 h 2833398"/>
              <a:gd name="connsiteX26" fmla="*/ 1964857 w 2492891"/>
              <a:gd name="connsiteY26" fmla="*/ 1893240 h 2833398"/>
              <a:gd name="connsiteX27" fmla="*/ 2080767 w 2492891"/>
              <a:gd name="connsiteY27" fmla="*/ 1970513 h 2833398"/>
              <a:gd name="connsiteX28" fmla="*/ 2119404 w 2492891"/>
              <a:gd name="connsiteY28" fmla="*/ 1996271 h 2833398"/>
              <a:gd name="connsiteX29" fmla="*/ 2158040 w 2492891"/>
              <a:gd name="connsiteY29" fmla="*/ 2009150 h 2833398"/>
              <a:gd name="connsiteX30" fmla="*/ 2222435 w 2492891"/>
              <a:gd name="connsiteY30" fmla="*/ 2086423 h 2833398"/>
              <a:gd name="connsiteX31" fmla="*/ 2286829 w 2492891"/>
              <a:gd name="connsiteY31" fmla="*/ 2099302 h 2833398"/>
              <a:gd name="connsiteX32" fmla="*/ 2351223 w 2492891"/>
              <a:gd name="connsiteY32" fmla="*/ 2125060 h 2833398"/>
              <a:gd name="connsiteX33" fmla="*/ 2454254 w 2492891"/>
              <a:gd name="connsiteY33" fmla="*/ 2228091 h 2833398"/>
              <a:gd name="connsiteX34" fmla="*/ 2480012 w 2492891"/>
              <a:gd name="connsiteY34" fmla="*/ 2344001 h 2833398"/>
              <a:gd name="connsiteX35" fmla="*/ 2492891 w 2492891"/>
              <a:gd name="connsiteY35" fmla="*/ 2382637 h 2833398"/>
              <a:gd name="connsiteX36" fmla="*/ 2454254 w 2492891"/>
              <a:gd name="connsiteY36" fmla="*/ 2640215 h 2833398"/>
              <a:gd name="connsiteX37" fmla="*/ 2415618 w 2492891"/>
              <a:gd name="connsiteY37" fmla="*/ 2678851 h 2833398"/>
              <a:gd name="connsiteX38" fmla="*/ 2364102 w 2492891"/>
              <a:gd name="connsiteY38" fmla="*/ 2691730 h 2833398"/>
              <a:gd name="connsiteX39" fmla="*/ 2273950 w 2492891"/>
              <a:gd name="connsiteY39" fmla="*/ 2730367 h 2833398"/>
              <a:gd name="connsiteX40" fmla="*/ 2183798 w 2492891"/>
              <a:gd name="connsiteY40" fmla="*/ 2743246 h 2833398"/>
              <a:gd name="connsiteX41" fmla="*/ 2145161 w 2492891"/>
              <a:gd name="connsiteY41" fmla="*/ 2756125 h 2833398"/>
              <a:gd name="connsiteX42" fmla="*/ 2106525 w 2492891"/>
              <a:gd name="connsiteY42" fmla="*/ 2781882 h 2833398"/>
              <a:gd name="connsiteX43" fmla="*/ 2016373 w 2492891"/>
              <a:gd name="connsiteY43" fmla="*/ 2794761 h 2833398"/>
              <a:gd name="connsiteX44" fmla="*/ 1836068 w 2492891"/>
              <a:gd name="connsiteY44" fmla="*/ 2833398 h 2833398"/>
              <a:gd name="connsiteX45" fmla="*/ 1333792 w 2492891"/>
              <a:gd name="connsiteY45" fmla="*/ 2820519 h 2833398"/>
              <a:gd name="connsiteX46" fmla="*/ 1217883 w 2492891"/>
              <a:gd name="connsiteY46" fmla="*/ 2717488 h 2833398"/>
              <a:gd name="connsiteX47" fmla="*/ 1153488 w 2492891"/>
              <a:gd name="connsiteY47" fmla="*/ 2678851 h 2833398"/>
              <a:gd name="connsiteX48" fmla="*/ 1024699 w 2492891"/>
              <a:gd name="connsiteY48" fmla="*/ 2614457 h 2833398"/>
              <a:gd name="connsiteX49" fmla="*/ 960305 w 2492891"/>
              <a:gd name="connsiteY49" fmla="*/ 2447032 h 2833398"/>
              <a:gd name="connsiteX50" fmla="*/ 883032 w 2492891"/>
              <a:gd name="connsiteY50" fmla="*/ 2073544 h 2833398"/>
              <a:gd name="connsiteX51" fmla="*/ 728485 w 2492891"/>
              <a:gd name="connsiteY51" fmla="*/ 1545511 h 2833398"/>
              <a:gd name="connsiteX52" fmla="*/ 561060 w 2492891"/>
              <a:gd name="connsiteY52" fmla="*/ 1172023 h 2833398"/>
              <a:gd name="connsiteX53" fmla="*/ 483787 w 2492891"/>
              <a:gd name="connsiteY53" fmla="*/ 1068992 h 2833398"/>
              <a:gd name="connsiteX54" fmla="*/ 419392 w 2492891"/>
              <a:gd name="connsiteY54" fmla="*/ 1056113 h 2833398"/>
              <a:gd name="connsiteX55" fmla="*/ 290604 w 2492891"/>
              <a:gd name="connsiteY55" fmla="*/ 914446 h 2833398"/>
              <a:gd name="connsiteX56" fmla="*/ 239088 w 2492891"/>
              <a:gd name="connsiteY56" fmla="*/ 837173 h 2833398"/>
              <a:gd name="connsiteX57" fmla="*/ 213330 w 2492891"/>
              <a:gd name="connsiteY57" fmla="*/ 798536 h 2833398"/>
              <a:gd name="connsiteX58" fmla="*/ 161815 w 2492891"/>
              <a:gd name="connsiteY58" fmla="*/ 643989 h 2833398"/>
              <a:gd name="connsiteX59" fmla="*/ 148936 w 2492891"/>
              <a:gd name="connsiteY59" fmla="*/ 605353 h 2833398"/>
              <a:gd name="connsiteX60" fmla="*/ 136057 w 2492891"/>
              <a:gd name="connsiteY60" fmla="*/ 566716 h 2833398"/>
              <a:gd name="connsiteX61" fmla="*/ 84542 w 2492891"/>
              <a:gd name="connsiteY61" fmla="*/ 476564 h 2833398"/>
              <a:gd name="connsiteX62" fmla="*/ 45905 w 2492891"/>
              <a:gd name="connsiteY62" fmla="*/ 399291 h 2833398"/>
              <a:gd name="connsiteX63" fmla="*/ 33026 w 2492891"/>
              <a:gd name="connsiteY63" fmla="*/ 334896 h 2833398"/>
              <a:gd name="connsiteX64" fmla="*/ 20147 w 2492891"/>
              <a:gd name="connsiteY64" fmla="*/ 231865 h 2833398"/>
              <a:gd name="connsiteX65" fmla="*/ 7268 w 2492891"/>
              <a:gd name="connsiteY65" fmla="*/ 167471 h 2833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2492891" h="2833398">
                <a:moveTo>
                  <a:pt x="7268" y="167471"/>
                </a:moveTo>
                <a:cubicBezTo>
                  <a:pt x="26586" y="139567"/>
                  <a:pt x="90314" y="94936"/>
                  <a:pt x="136057" y="64440"/>
                </a:cubicBezTo>
                <a:cubicBezTo>
                  <a:pt x="148936" y="55854"/>
                  <a:pt x="159868" y="43130"/>
                  <a:pt x="174694" y="38682"/>
                </a:cubicBezTo>
                <a:cubicBezTo>
                  <a:pt x="203770" y="29959"/>
                  <a:pt x="234795" y="30097"/>
                  <a:pt x="264846" y="25804"/>
                </a:cubicBezTo>
                <a:cubicBezTo>
                  <a:pt x="277725" y="21511"/>
                  <a:pt x="290012" y="14609"/>
                  <a:pt x="303483" y="12925"/>
                </a:cubicBezTo>
                <a:cubicBezTo>
                  <a:pt x="522328" y="-14431"/>
                  <a:pt x="512027" y="5186"/>
                  <a:pt x="780001" y="38682"/>
                </a:cubicBezTo>
                <a:cubicBezTo>
                  <a:pt x="829888" y="78592"/>
                  <a:pt x="854527" y="94417"/>
                  <a:pt x="895911" y="141713"/>
                </a:cubicBezTo>
                <a:cubicBezTo>
                  <a:pt x="910046" y="157867"/>
                  <a:pt x="921668" y="176057"/>
                  <a:pt x="934547" y="193229"/>
                </a:cubicBezTo>
                <a:cubicBezTo>
                  <a:pt x="944195" y="260764"/>
                  <a:pt x="948392" y="295131"/>
                  <a:pt x="960305" y="360654"/>
                </a:cubicBezTo>
                <a:cubicBezTo>
                  <a:pt x="964221" y="382191"/>
                  <a:pt x="968891" y="403584"/>
                  <a:pt x="973184" y="425049"/>
                </a:cubicBezTo>
                <a:cubicBezTo>
                  <a:pt x="981516" y="525035"/>
                  <a:pt x="993437" y="693733"/>
                  <a:pt x="1011821" y="785657"/>
                </a:cubicBezTo>
                <a:cubicBezTo>
                  <a:pt x="1016114" y="807122"/>
                  <a:pt x="1017777" y="829285"/>
                  <a:pt x="1024699" y="850051"/>
                </a:cubicBezTo>
                <a:cubicBezTo>
                  <a:pt x="1037102" y="887261"/>
                  <a:pt x="1072587" y="932948"/>
                  <a:pt x="1089094" y="965961"/>
                </a:cubicBezTo>
                <a:cubicBezTo>
                  <a:pt x="1095165" y="978103"/>
                  <a:pt x="1095537" y="992645"/>
                  <a:pt x="1101973" y="1004598"/>
                </a:cubicBezTo>
                <a:cubicBezTo>
                  <a:pt x="1125708" y="1048678"/>
                  <a:pt x="1156856" y="1088608"/>
                  <a:pt x="1179246" y="1133387"/>
                </a:cubicBezTo>
                <a:cubicBezTo>
                  <a:pt x="1192125" y="1159145"/>
                  <a:pt x="1204093" y="1185378"/>
                  <a:pt x="1217883" y="1210660"/>
                </a:cubicBezTo>
                <a:cubicBezTo>
                  <a:pt x="1256894" y="1282180"/>
                  <a:pt x="1252613" y="1259826"/>
                  <a:pt x="1282277" y="1326570"/>
                </a:cubicBezTo>
                <a:cubicBezTo>
                  <a:pt x="1305241" y="1378238"/>
                  <a:pt x="1299219" y="1397966"/>
                  <a:pt x="1346671" y="1429601"/>
                </a:cubicBezTo>
                <a:cubicBezTo>
                  <a:pt x="1357967" y="1437131"/>
                  <a:pt x="1372429" y="1438187"/>
                  <a:pt x="1385308" y="1442480"/>
                </a:cubicBezTo>
                <a:cubicBezTo>
                  <a:pt x="1402480" y="1476824"/>
                  <a:pt x="1409672" y="1518360"/>
                  <a:pt x="1436823" y="1545511"/>
                </a:cubicBezTo>
                <a:cubicBezTo>
                  <a:pt x="1453995" y="1562683"/>
                  <a:pt x="1470063" y="1581034"/>
                  <a:pt x="1488339" y="1597026"/>
                </a:cubicBezTo>
                <a:cubicBezTo>
                  <a:pt x="1504493" y="1611161"/>
                  <a:pt x="1522269" y="1623354"/>
                  <a:pt x="1539854" y="1635663"/>
                </a:cubicBezTo>
                <a:cubicBezTo>
                  <a:pt x="1617555" y="1690054"/>
                  <a:pt x="1599081" y="1678154"/>
                  <a:pt x="1668643" y="1712936"/>
                </a:cubicBezTo>
                <a:cubicBezTo>
                  <a:pt x="1677229" y="1725815"/>
                  <a:pt x="1684492" y="1739682"/>
                  <a:pt x="1694401" y="1751573"/>
                </a:cubicBezTo>
                <a:cubicBezTo>
                  <a:pt x="1720044" y="1782345"/>
                  <a:pt x="1777173" y="1830679"/>
                  <a:pt x="1810311" y="1841725"/>
                </a:cubicBezTo>
                <a:lnTo>
                  <a:pt x="1926221" y="1880361"/>
                </a:lnTo>
                <a:cubicBezTo>
                  <a:pt x="1939100" y="1884654"/>
                  <a:pt x="1953562" y="1885710"/>
                  <a:pt x="1964857" y="1893240"/>
                </a:cubicBezTo>
                <a:lnTo>
                  <a:pt x="2080767" y="1970513"/>
                </a:lnTo>
                <a:cubicBezTo>
                  <a:pt x="2093646" y="1979099"/>
                  <a:pt x="2104720" y="1991376"/>
                  <a:pt x="2119404" y="1996271"/>
                </a:cubicBezTo>
                <a:lnTo>
                  <a:pt x="2158040" y="2009150"/>
                </a:lnTo>
                <a:cubicBezTo>
                  <a:pt x="2172833" y="2031340"/>
                  <a:pt x="2197643" y="2074027"/>
                  <a:pt x="2222435" y="2086423"/>
                </a:cubicBezTo>
                <a:cubicBezTo>
                  <a:pt x="2242014" y="2096212"/>
                  <a:pt x="2265862" y="2093012"/>
                  <a:pt x="2286829" y="2099302"/>
                </a:cubicBezTo>
                <a:cubicBezTo>
                  <a:pt x="2308972" y="2105945"/>
                  <a:pt x="2329758" y="2116474"/>
                  <a:pt x="2351223" y="2125060"/>
                </a:cubicBezTo>
                <a:cubicBezTo>
                  <a:pt x="2385567" y="2159404"/>
                  <a:pt x="2444729" y="2180465"/>
                  <a:pt x="2454254" y="2228091"/>
                </a:cubicBezTo>
                <a:cubicBezTo>
                  <a:pt x="2463106" y="2272351"/>
                  <a:pt x="2467887" y="2301565"/>
                  <a:pt x="2480012" y="2344001"/>
                </a:cubicBezTo>
                <a:cubicBezTo>
                  <a:pt x="2483741" y="2357054"/>
                  <a:pt x="2488598" y="2369758"/>
                  <a:pt x="2492891" y="2382637"/>
                </a:cubicBezTo>
                <a:cubicBezTo>
                  <a:pt x="2487143" y="2474605"/>
                  <a:pt x="2508466" y="2564317"/>
                  <a:pt x="2454254" y="2640215"/>
                </a:cubicBezTo>
                <a:cubicBezTo>
                  <a:pt x="2443668" y="2655036"/>
                  <a:pt x="2431432" y="2669815"/>
                  <a:pt x="2415618" y="2678851"/>
                </a:cubicBezTo>
                <a:cubicBezTo>
                  <a:pt x="2400250" y="2687633"/>
                  <a:pt x="2381274" y="2687437"/>
                  <a:pt x="2364102" y="2691730"/>
                </a:cubicBezTo>
                <a:cubicBezTo>
                  <a:pt x="2336175" y="2705694"/>
                  <a:pt x="2305535" y="2724050"/>
                  <a:pt x="2273950" y="2730367"/>
                </a:cubicBezTo>
                <a:cubicBezTo>
                  <a:pt x="2244184" y="2736320"/>
                  <a:pt x="2213849" y="2738953"/>
                  <a:pt x="2183798" y="2743246"/>
                </a:cubicBezTo>
                <a:cubicBezTo>
                  <a:pt x="2170919" y="2747539"/>
                  <a:pt x="2157303" y="2750054"/>
                  <a:pt x="2145161" y="2756125"/>
                </a:cubicBezTo>
                <a:cubicBezTo>
                  <a:pt x="2131317" y="2763047"/>
                  <a:pt x="2121350" y="2777434"/>
                  <a:pt x="2106525" y="2781882"/>
                </a:cubicBezTo>
                <a:cubicBezTo>
                  <a:pt x="2077449" y="2790605"/>
                  <a:pt x="2046267" y="2789486"/>
                  <a:pt x="2016373" y="2794761"/>
                </a:cubicBezTo>
                <a:cubicBezTo>
                  <a:pt x="1916995" y="2812298"/>
                  <a:pt x="1911148" y="2814628"/>
                  <a:pt x="1836068" y="2833398"/>
                </a:cubicBezTo>
                <a:lnTo>
                  <a:pt x="1333792" y="2820519"/>
                </a:lnTo>
                <a:cubicBezTo>
                  <a:pt x="1309706" y="2817782"/>
                  <a:pt x="1236471" y="2731945"/>
                  <a:pt x="1217883" y="2717488"/>
                </a:cubicBezTo>
                <a:cubicBezTo>
                  <a:pt x="1198124" y="2702120"/>
                  <a:pt x="1174607" y="2692290"/>
                  <a:pt x="1153488" y="2678851"/>
                </a:cubicBezTo>
                <a:cubicBezTo>
                  <a:pt x="1054272" y="2615714"/>
                  <a:pt x="1110373" y="2635876"/>
                  <a:pt x="1024699" y="2614457"/>
                </a:cubicBezTo>
                <a:cubicBezTo>
                  <a:pt x="975321" y="2540388"/>
                  <a:pt x="999799" y="2585259"/>
                  <a:pt x="960305" y="2447032"/>
                </a:cubicBezTo>
                <a:cubicBezTo>
                  <a:pt x="863471" y="2108118"/>
                  <a:pt x="989867" y="2548371"/>
                  <a:pt x="883032" y="2073544"/>
                </a:cubicBezTo>
                <a:cubicBezTo>
                  <a:pt x="857685" y="1960891"/>
                  <a:pt x="770202" y="1662319"/>
                  <a:pt x="728485" y="1545511"/>
                </a:cubicBezTo>
                <a:cubicBezTo>
                  <a:pt x="650494" y="1327137"/>
                  <a:pt x="657024" y="1306373"/>
                  <a:pt x="561060" y="1172023"/>
                </a:cubicBezTo>
                <a:cubicBezTo>
                  <a:pt x="536108" y="1137090"/>
                  <a:pt x="525883" y="1077411"/>
                  <a:pt x="483787" y="1068992"/>
                </a:cubicBezTo>
                <a:lnTo>
                  <a:pt x="419392" y="1056113"/>
                </a:lnTo>
                <a:cubicBezTo>
                  <a:pt x="342276" y="978997"/>
                  <a:pt x="340489" y="985709"/>
                  <a:pt x="290604" y="914446"/>
                </a:cubicBezTo>
                <a:cubicBezTo>
                  <a:pt x="272851" y="889085"/>
                  <a:pt x="256260" y="862931"/>
                  <a:pt x="239088" y="837173"/>
                </a:cubicBezTo>
                <a:lnTo>
                  <a:pt x="213330" y="798536"/>
                </a:lnTo>
                <a:lnTo>
                  <a:pt x="161815" y="643989"/>
                </a:lnTo>
                <a:lnTo>
                  <a:pt x="148936" y="605353"/>
                </a:lnTo>
                <a:cubicBezTo>
                  <a:pt x="144643" y="592474"/>
                  <a:pt x="143588" y="578012"/>
                  <a:pt x="136057" y="566716"/>
                </a:cubicBezTo>
                <a:cubicBezTo>
                  <a:pt x="110186" y="527910"/>
                  <a:pt x="104152" y="522321"/>
                  <a:pt x="84542" y="476564"/>
                </a:cubicBezTo>
                <a:cubicBezTo>
                  <a:pt x="52552" y="401920"/>
                  <a:pt x="95402" y="473535"/>
                  <a:pt x="45905" y="399291"/>
                </a:cubicBezTo>
                <a:cubicBezTo>
                  <a:pt x="41612" y="377826"/>
                  <a:pt x="36355" y="356532"/>
                  <a:pt x="33026" y="334896"/>
                </a:cubicBezTo>
                <a:cubicBezTo>
                  <a:pt x="27763" y="300688"/>
                  <a:pt x="26338" y="265918"/>
                  <a:pt x="20147" y="231865"/>
                </a:cubicBezTo>
                <a:cubicBezTo>
                  <a:pt x="12382" y="189157"/>
                  <a:pt x="-12050" y="195375"/>
                  <a:pt x="7268" y="167471"/>
                </a:cubicBezTo>
                <a:close/>
              </a:path>
            </a:pathLst>
          </a:custGeom>
          <a:solidFill>
            <a:srgbClr val="3DF19B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フリーフォーム 60"/>
          <p:cNvSpPr/>
          <p:nvPr/>
        </p:nvSpPr>
        <p:spPr>
          <a:xfrm>
            <a:off x="6397538" y="3922866"/>
            <a:ext cx="1206514" cy="1172868"/>
          </a:xfrm>
          <a:custGeom>
            <a:avLst/>
            <a:gdLst>
              <a:gd name="connsiteX0" fmla="*/ 515155 w 1206514"/>
              <a:gd name="connsiteY0" fmla="*/ 0 h 1172868"/>
              <a:gd name="connsiteX1" fmla="*/ 386366 w 1206514"/>
              <a:gd name="connsiteY1" fmla="*/ 25757 h 1172868"/>
              <a:gd name="connsiteX2" fmla="*/ 309093 w 1206514"/>
              <a:gd name="connsiteY2" fmla="*/ 64394 h 1172868"/>
              <a:gd name="connsiteX3" fmla="*/ 231820 w 1206514"/>
              <a:gd name="connsiteY3" fmla="*/ 90152 h 1172868"/>
              <a:gd name="connsiteX4" fmla="*/ 167425 w 1206514"/>
              <a:gd name="connsiteY4" fmla="*/ 128788 h 1172868"/>
              <a:gd name="connsiteX5" fmla="*/ 115910 w 1206514"/>
              <a:gd name="connsiteY5" fmla="*/ 154546 h 1172868"/>
              <a:gd name="connsiteX6" fmla="*/ 25758 w 1206514"/>
              <a:gd name="connsiteY6" fmla="*/ 373487 h 1172868"/>
              <a:gd name="connsiteX7" fmla="*/ 12879 w 1206514"/>
              <a:gd name="connsiteY7" fmla="*/ 412124 h 1172868"/>
              <a:gd name="connsiteX8" fmla="*/ 0 w 1206514"/>
              <a:gd name="connsiteY8" fmla="*/ 450760 h 1172868"/>
              <a:gd name="connsiteX9" fmla="*/ 12879 w 1206514"/>
              <a:gd name="connsiteY9" fmla="*/ 682580 h 1172868"/>
              <a:gd name="connsiteX10" fmla="*/ 25758 w 1206514"/>
              <a:gd name="connsiteY10" fmla="*/ 721217 h 1172868"/>
              <a:gd name="connsiteX11" fmla="*/ 51515 w 1206514"/>
              <a:gd name="connsiteY11" fmla="*/ 785611 h 1172868"/>
              <a:gd name="connsiteX12" fmla="*/ 128789 w 1206514"/>
              <a:gd name="connsiteY12" fmla="*/ 862884 h 1172868"/>
              <a:gd name="connsiteX13" fmla="*/ 167425 w 1206514"/>
              <a:gd name="connsiteY13" fmla="*/ 901521 h 1172868"/>
              <a:gd name="connsiteX14" fmla="*/ 193183 w 1206514"/>
              <a:gd name="connsiteY14" fmla="*/ 940157 h 1172868"/>
              <a:gd name="connsiteX15" fmla="*/ 270456 w 1206514"/>
              <a:gd name="connsiteY15" fmla="*/ 978794 h 1172868"/>
              <a:gd name="connsiteX16" fmla="*/ 399245 w 1206514"/>
              <a:gd name="connsiteY16" fmla="*/ 1068946 h 1172868"/>
              <a:gd name="connsiteX17" fmla="*/ 437882 w 1206514"/>
              <a:gd name="connsiteY17" fmla="*/ 1094704 h 1172868"/>
              <a:gd name="connsiteX18" fmla="*/ 476518 w 1206514"/>
              <a:gd name="connsiteY18" fmla="*/ 1120462 h 1172868"/>
              <a:gd name="connsiteX19" fmla="*/ 528034 w 1206514"/>
              <a:gd name="connsiteY19" fmla="*/ 1133341 h 1172868"/>
              <a:gd name="connsiteX20" fmla="*/ 592428 w 1206514"/>
              <a:gd name="connsiteY20" fmla="*/ 1159098 h 1172868"/>
              <a:gd name="connsiteX21" fmla="*/ 631065 w 1206514"/>
              <a:gd name="connsiteY21" fmla="*/ 1171977 h 1172868"/>
              <a:gd name="connsiteX22" fmla="*/ 940158 w 1206514"/>
              <a:gd name="connsiteY22" fmla="*/ 1146219 h 1172868"/>
              <a:gd name="connsiteX23" fmla="*/ 991673 w 1206514"/>
              <a:gd name="connsiteY23" fmla="*/ 1120462 h 1172868"/>
              <a:gd name="connsiteX24" fmla="*/ 1030310 w 1206514"/>
              <a:gd name="connsiteY24" fmla="*/ 1081825 h 1172868"/>
              <a:gd name="connsiteX25" fmla="*/ 1056068 w 1206514"/>
              <a:gd name="connsiteY25" fmla="*/ 1043188 h 1172868"/>
              <a:gd name="connsiteX26" fmla="*/ 1094704 w 1206514"/>
              <a:gd name="connsiteY26" fmla="*/ 1017431 h 1172868"/>
              <a:gd name="connsiteX27" fmla="*/ 1120462 w 1206514"/>
              <a:gd name="connsiteY27" fmla="*/ 978794 h 1172868"/>
              <a:gd name="connsiteX28" fmla="*/ 1133341 w 1206514"/>
              <a:gd name="connsiteY28" fmla="*/ 940157 h 1172868"/>
              <a:gd name="connsiteX29" fmla="*/ 1184856 w 1206514"/>
              <a:gd name="connsiteY29" fmla="*/ 862884 h 1172868"/>
              <a:gd name="connsiteX30" fmla="*/ 1184856 w 1206514"/>
              <a:gd name="connsiteY30" fmla="*/ 540912 h 1172868"/>
              <a:gd name="connsiteX31" fmla="*/ 1094704 w 1206514"/>
              <a:gd name="connsiteY31" fmla="*/ 463639 h 1172868"/>
              <a:gd name="connsiteX32" fmla="*/ 1081825 w 1206514"/>
              <a:gd name="connsiteY32" fmla="*/ 412124 h 1172868"/>
              <a:gd name="connsiteX33" fmla="*/ 1017431 w 1206514"/>
              <a:gd name="connsiteY33" fmla="*/ 347729 h 1172868"/>
              <a:gd name="connsiteX34" fmla="*/ 965915 w 1206514"/>
              <a:gd name="connsiteY34" fmla="*/ 309093 h 1172868"/>
              <a:gd name="connsiteX35" fmla="*/ 927279 w 1206514"/>
              <a:gd name="connsiteY35" fmla="*/ 270456 h 1172868"/>
              <a:gd name="connsiteX36" fmla="*/ 888642 w 1206514"/>
              <a:gd name="connsiteY36" fmla="*/ 244698 h 1172868"/>
              <a:gd name="connsiteX37" fmla="*/ 837127 w 1206514"/>
              <a:gd name="connsiteY37" fmla="*/ 206062 h 1172868"/>
              <a:gd name="connsiteX38" fmla="*/ 759853 w 1206514"/>
              <a:gd name="connsiteY38" fmla="*/ 154546 h 1172868"/>
              <a:gd name="connsiteX39" fmla="*/ 669701 w 1206514"/>
              <a:gd name="connsiteY39" fmla="*/ 141667 h 1172868"/>
              <a:gd name="connsiteX40" fmla="*/ 605307 w 1206514"/>
              <a:gd name="connsiteY40" fmla="*/ 128788 h 1172868"/>
              <a:gd name="connsiteX41" fmla="*/ 515155 w 1206514"/>
              <a:gd name="connsiteY41" fmla="*/ 115910 h 1172868"/>
              <a:gd name="connsiteX42" fmla="*/ 476518 w 1206514"/>
              <a:gd name="connsiteY42" fmla="*/ 90152 h 1172868"/>
              <a:gd name="connsiteX43" fmla="*/ 437882 w 1206514"/>
              <a:gd name="connsiteY43" fmla="*/ 77273 h 1172868"/>
              <a:gd name="connsiteX44" fmla="*/ 399245 w 1206514"/>
              <a:gd name="connsiteY44" fmla="*/ 38636 h 1172868"/>
              <a:gd name="connsiteX45" fmla="*/ 347730 w 1206514"/>
              <a:gd name="connsiteY45" fmla="*/ 25757 h 1172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206514" h="1172868">
                <a:moveTo>
                  <a:pt x="515155" y="0"/>
                </a:moveTo>
                <a:cubicBezTo>
                  <a:pt x="472225" y="8586"/>
                  <a:pt x="428153" y="12699"/>
                  <a:pt x="386366" y="25757"/>
                </a:cubicBezTo>
                <a:cubicBezTo>
                  <a:pt x="358879" y="34347"/>
                  <a:pt x="335676" y="53318"/>
                  <a:pt x="309093" y="64394"/>
                </a:cubicBezTo>
                <a:cubicBezTo>
                  <a:pt x="284031" y="74837"/>
                  <a:pt x="256537" y="78917"/>
                  <a:pt x="231820" y="90152"/>
                </a:cubicBezTo>
                <a:cubicBezTo>
                  <a:pt x="209032" y="100510"/>
                  <a:pt x="189307" y="116631"/>
                  <a:pt x="167425" y="128788"/>
                </a:cubicBezTo>
                <a:cubicBezTo>
                  <a:pt x="150642" y="138112"/>
                  <a:pt x="133082" y="145960"/>
                  <a:pt x="115910" y="154546"/>
                </a:cubicBezTo>
                <a:cubicBezTo>
                  <a:pt x="46180" y="294005"/>
                  <a:pt x="76537" y="221149"/>
                  <a:pt x="25758" y="373487"/>
                </a:cubicBezTo>
                <a:lnTo>
                  <a:pt x="12879" y="412124"/>
                </a:lnTo>
                <a:lnTo>
                  <a:pt x="0" y="450760"/>
                </a:lnTo>
                <a:cubicBezTo>
                  <a:pt x="4293" y="528033"/>
                  <a:pt x="5541" y="605536"/>
                  <a:pt x="12879" y="682580"/>
                </a:cubicBezTo>
                <a:cubicBezTo>
                  <a:pt x="14166" y="696095"/>
                  <a:pt x="20991" y="708506"/>
                  <a:pt x="25758" y="721217"/>
                </a:cubicBezTo>
                <a:cubicBezTo>
                  <a:pt x="33875" y="742863"/>
                  <a:pt x="37918" y="766915"/>
                  <a:pt x="51515" y="785611"/>
                </a:cubicBezTo>
                <a:cubicBezTo>
                  <a:pt x="72940" y="815071"/>
                  <a:pt x="103031" y="837126"/>
                  <a:pt x="128789" y="862884"/>
                </a:cubicBezTo>
                <a:cubicBezTo>
                  <a:pt x="141668" y="875763"/>
                  <a:pt x="157322" y="886367"/>
                  <a:pt x="167425" y="901521"/>
                </a:cubicBezTo>
                <a:cubicBezTo>
                  <a:pt x="176011" y="914400"/>
                  <a:pt x="182238" y="929212"/>
                  <a:pt x="193183" y="940157"/>
                </a:cubicBezTo>
                <a:cubicBezTo>
                  <a:pt x="218149" y="965123"/>
                  <a:pt x="239032" y="968319"/>
                  <a:pt x="270456" y="978794"/>
                </a:cubicBezTo>
                <a:cubicBezTo>
                  <a:pt x="346739" y="1036006"/>
                  <a:pt x="304110" y="1005523"/>
                  <a:pt x="399245" y="1068946"/>
                </a:cubicBezTo>
                <a:lnTo>
                  <a:pt x="437882" y="1094704"/>
                </a:lnTo>
                <a:cubicBezTo>
                  <a:pt x="450761" y="1103290"/>
                  <a:pt x="461502" y="1116708"/>
                  <a:pt x="476518" y="1120462"/>
                </a:cubicBezTo>
                <a:cubicBezTo>
                  <a:pt x="493690" y="1124755"/>
                  <a:pt x="511242" y="1127744"/>
                  <a:pt x="528034" y="1133341"/>
                </a:cubicBezTo>
                <a:cubicBezTo>
                  <a:pt x="549966" y="1140651"/>
                  <a:pt x="570782" y="1150981"/>
                  <a:pt x="592428" y="1159098"/>
                </a:cubicBezTo>
                <a:cubicBezTo>
                  <a:pt x="605139" y="1163865"/>
                  <a:pt x="618186" y="1167684"/>
                  <a:pt x="631065" y="1171977"/>
                </a:cubicBezTo>
                <a:cubicBezTo>
                  <a:pt x="708565" y="1168287"/>
                  <a:pt x="846962" y="1186160"/>
                  <a:pt x="940158" y="1146219"/>
                </a:cubicBezTo>
                <a:cubicBezTo>
                  <a:pt x="957804" y="1138656"/>
                  <a:pt x="974501" y="1129048"/>
                  <a:pt x="991673" y="1120462"/>
                </a:cubicBezTo>
                <a:cubicBezTo>
                  <a:pt x="1004552" y="1107583"/>
                  <a:pt x="1018650" y="1095817"/>
                  <a:pt x="1030310" y="1081825"/>
                </a:cubicBezTo>
                <a:cubicBezTo>
                  <a:pt x="1040219" y="1069934"/>
                  <a:pt x="1045123" y="1054133"/>
                  <a:pt x="1056068" y="1043188"/>
                </a:cubicBezTo>
                <a:cubicBezTo>
                  <a:pt x="1067013" y="1032243"/>
                  <a:pt x="1081825" y="1026017"/>
                  <a:pt x="1094704" y="1017431"/>
                </a:cubicBezTo>
                <a:cubicBezTo>
                  <a:pt x="1103290" y="1004552"/>
                  <a:pt x="1113540" y="992639"/>
                  <a:pt x="1120462" y="978794"/>
                </a:cubicBezTo>
                <a:cubicBezTo>
                  <a:pt x="1126533" y="966652"/>
                  <a:pt x="1126748" y="952024"/>
                  <a:pt x="1133341" y="940157"/>
                </a:cubicBezTo>
                <a:cubicBezTo>
                  <a:pt x="1148375" y="913096"/>
                  <a:pt x="1184856" y="862884"/>
                  <a:pt x="1184856" y="862884"/>
                </a:cubicBezTo>
                <a:cubicBezTo>
                  <a:pt x="1209879" y="737773"/>
                  <a:pt x="1217349" y="727749"/>
                  <a:pt x="1184856" y="540912"/>
                </a:cubicBezTo>
                <a:cubicBezTo>
                  <a:pt x="1182165" y="525440"/>
                  <a:pt x="1100540" y="468016"/>
                  <a:pt x="1094704" y="463639"/>
                </a:cubicBezTo>
                <a:cubicBezTo>
                  <a:pt x="1090411" y="446467"/>
                  <a:pt x="1088797" y="428393"/>
                  <a:pt x="1081825" y="412124"/>
                </a:cubicBezTo>
                <a:cubicBezTo>
                  <a:pt x="1063643" y="369698"/>
                  <a:pt x="1052786" y="372982"/>
                  <a:pt x="1017431" y="347729"/>
                </a:cubicBezTo>
                <a:cubicBezTo>
                  <a:pt x="999964" y="335253"/>
                  <a:pt x="982212" y="323062"/>
                  <a:pt x="965915" y="309093"/>
                </a:cubicBezTo>
                <a:cubicBezTo>
                  <a:pt x="952086" y="297240"/>
                  <a:pt x="941271" y="282116"/>
                  <a:pt x="927279" y="270456"/>
                </a:cubicBezTo>
                <a:cubicBezTo>
                  <a:pt x="915388" y="260547"/>
                  <a:pt x="901237" y="253695"/>
                  <a:pt x="888642" y="244698"/>
                </a:cubicBezTo>
                <a:cubicBezTo>
                  <a:pt x="871176" y="232222"/>
                  <a:pt x="854711" y="218371"/>
                  <a:pt x="837127" y="206062"/>
                </a:cubicBezTo>
                <a:cubicBezTo>
                  <a:pt x="811766" y="188309"/>
                  <a:pt x="790499" y="158924"/>
                  <a:pt x="759853" y="154546"/>
                </a:cubicBezTo>
                <a:cubicBezTo>
                  <a:pt x="729802" y="150253"/>
                  <a:pt x="699644" y="146658"/>
                  <a:pt x="669701" y="141667"/>
                </a:cubicBezTo>
                <a:cubicBezTo>
                  <a:pt x="648109" y="138068"/>
                  <a:pt x="626899" y="132387"/>
                  <a:pt x="605307" y="128788"/>
                </a:cubicBezTo>
                <a:cubicBezTo>
                  <a:pt x="575364" y="123798"/>
                  <a:pt x="545206" y="120203"/>
                  <a:pt x="515155" y="115910"/>
                </a:cubicBezTo>
                <a:cubicBezTo>
                  <a:pt x="502276" y="107324"/>
                  <a:pt x="490362" y="97074"/>
                  <a:pt x="476518" y="90152"/>
                </a:cubicBezTo>
                <a:cubicBezTo>
                  <a:pt x="464376" y="84081"/>
                  <a:pt x="449177" y="84803"/>
                  <a:pt x="437882" y="77273"/>
                </a:cubicBezTo>
                <a:cubicBezTo>
                  <a:pt x="422727" y="67170"/>
                  <a:pt x="414400" y="48739"/>
                  <a:pt x="399245" y="38636"/>
                </a:cubicBezTo>
                <a:cubicBezTo>
                  <a:pt x="377890" y="24400"/>
                  <a:pt x="367431" y="25757"/>
                  <a:pt x="347730" y="25757"/>
                </a:cubicBezTo>
              </a:path>
            </a:pathLst>
          </a:custGeom>
          <a:solidFill>
            <a:srgbClr val="31B6F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フリーフォーム 61"/>
          <p:cNvSpPr/>
          <p:nvPr/>
        </p:nvSpPr>
        <p:spPr>
          <a:xfrm>
            <a:off x="7968918" y="5126442"/>
            <a:ext cx="1206514" cy="1172868"/>
          </a:xfrm>
          <a:custGeom>
            <a:avLst/>
            <a:gdLst>
              <a:gd name="connsiteX0" fmla="*/ 515155 w 1206514"/>
              <a:gd name="connsiteY0" fmla="*/ 0 h 1172868"/>
              <a:gd name="connsiteX1" fmla="*/ 386366 w 1206514"/>
              <a:gd name="connsiteY1" fmla="*/ 25757 h 1172868"/>
              <a:gd name="connsiteX2" fmla="*/ 309093 w 1206514"/>
              <a:gd name="connsiteY2" fmla="*/ 64394 h 1172868"/>
              <a:gd name="connsiteX3" fmla="*/ 231820 w 1206514"/>
              <a:gd name="connsiteY3" fmla="*/ 90152 h 1172868"/>
              <a:gd name="connsiteX4" fmla="*/ 167425 w 1206514"/>
              <a:gd name="connsiteY4" fmla="*/ 128788 h 1172868"/>
              <a:gd name="connsiteX5" fmla="*/ 115910 w 1206514"/>
              <a:gd name="connsiteY5" fmla="*/ 154546 h 1172868"/>
              <a:gd name="connsiteX6" fmla="*/ 25758 w 1206514"/>
              <a:gd name="connsiteY6" fmla="*/ 373487 h 1172868"/>
              <a:gd name="connsiteX7" fmla="*/ 12879 w 1206514"/>
              <a:gd name="connsiteY7" fmla="*/ 412124 h 1172868"/>
              <a:gd name="connsiteX8" fmla="*/ 0 w 1206514"/>
              <a:gd name="connsiteY8" fmla="*/ 450760 h 1172868"/>
              <a:gd name="connsiteX9" fmla="*/ 12879 w 1206514"/>
              <a:gd name="connsiteY9" fmla="*/ 682580 h 1172868"/>
              <a:gd name="connsiteX10" fmla="*/ 25758 w 1206514"/>
              <a:gd name="connsiteY10" fmla="*/ 721217 h 1172868"/>
              <a:gd name="connsiteX11" fmla="*/ 51515 w 1206514"/>
              <a:gd name="connsiteY11" fmla="*/ 785611 h 1172868"/>
              <a:gd name="connsiteX12" fmla="*/ 128789 w 1206514"/>
              <a:gd name="connsiteY12" fmla="*/ 862884 h 1172868"/>
              <a:gd name="connsiteX13" fmla="*/ 167425 w 1206514"/>
              <a:gd name="connsiteY13" fmla="*/ 901521 h 1172868"/>
              <a:gd name="connsiteX14" fmla="*/ 193183 w 1206514"/>
              <a:gd name="connsiteY14" fmla="*/ 940157 h 1172868"/>
              <a:gd name="connsiteX15" fmla="*/ 270456 w 1206514"/>
              <a:gd name="connsiteY15" fmla="*/ 978794 h 1172868"/>
              <a:gd name="connsiteX16" fmla="*/ 399245 w 1206514"/>
              <a:gd name="connsiteY16" fmla="*/ 1068946 h 1172868"/>
              <a:gd name="connsiteX17" fmla="*/ 437882 w 1206514"/>
              <a:gd name="connsiteY17" fmla="*/ 1094704 h 1172868"/>
              <a:gd name="connsiteX18" fmla="*/ 476518 w 1206514"/>
              <a:gd name="connsiteY18" fmla="*/ 1120462 h 1172868"/>
              <a:gd name="connsiteX19" fmla="*/ 528034 w 1206514"/>
              <a:gd name="connsiteY19" fmla="*/ 1133341 h 1172868"/>
              <a:gd name="connsiteX20" fmla="*/ 592428 w 1206514"/>
              <a:gd name="connsiteY20" fmla="*/ 1159098 h 1172868"/>
              <a:gd name="connsiteX21" fmla="*/ 631065 w 1206514"/>
              <a:gd name="connsiteY21" fmla="*/ 1171977 h 1172868"/>
              <a:gd name="connsiteX22" fmla="*/ 940158 w 1206514"/>
              <a:gd name="connsiteY22" fmla="*/ 1146219 h 1172868"/>
              <a:gd name="connsiteX23" fmla="*/ 991673 w 1206514"/>
              <a:gd name="connsiteY23" fmla="*/ 1120462 h 1172868"/>
              <a:gd name="connsiteX24" fmla="*/ 1030310 w 1206514"/>
              <a:gd name="connsiteY24" fmla="*/ 1081825 h 1172868"/>
              <a:gd name="connsiteX25" fmla="*/ 1056068 w 1206514"/>
              <a:gd name="connsiteY25" fmla="*/ 1043188 h 1172868"/>
              <a:gd name="connsiteX26" fmla="*/ 1094704 w 1206514"/>
              <a:gd name="connsiteY26" fmla="*/ 1017431 h 1172868"/>
              <a:gd name="connsiteX27" fmla="*/ 1120462 w 1206514"/>
              <a:gd name="connsiteY27" fmla="*/ 978794 h 1172868"/>
              <a:gd name="connsiteX28" fmla="*/ 1133341 w 1206514"/>
              <a:gd name="connsiteY28" fmla="*/ 940157 h 1172868"/>
              <a:gd name="connsiteX29" fmla="*/ 1184856 w 1206514"/>
              <a:gd name="connsiteY29" fmla="*/ 862884 h 1172868"/>
              <a:gd name="connsiteX30" fmla="*/ 1184856 w 1206514"/>
              <a:gd name="connsiteY30" fmla="*/ 540912 h 1172868"/>
              <a:gd name="connsiteX31" fmla="*/ 1094704 w 1206514"/>
              <a:gd name="connsiteY31" fmla="*/ 463639 h 1172868"/>
              <a:gd name="connsiteX32" fmla="*/ 1081825 w 1206514"/>
              <a:gd name="connsiteY32" fmla="*/ 412124 h 1172868"/>
              <a:gd name="connsiteX33" fmla="*/ 1017431 w 1206514"/>
              <a:gd name="connsiteY33" fmla="*/ 347729 h 1172868"/>
              <a:gd name="connsiteX34" fmla="*/ 965915 w 1206514"/>
              <a:gd name="connsiteY34" fmla="*/ 309093 h 1172868"/>
              <a:gd name="connsiteX35" fmla="*/ 927279 w 1206514"/>
              <a:gd name="connsiteY35" fmla="*/ 270456 h 1172868"/>
              <a:gd name="connsiteX36" fmla="*/ 888642 w 1206514"/>
              <a:gd name="connsiteY36" fmla="*/ 244698 h 1172868"/>
              <a:gd name="connsiteX37" fmla="*/ 837127 w 1206514"/>
              <a:gd name="connsiteY37" fmla="*/ 206062 h 1172868"/>
              <a:gd name="connsiteX38" fmla="*/ 759853 w 1206514"/>
              <a:gd name="connsiteY38" fmla="*/ 154546 h 1172868"/>
              <a:gd name="connsiteX39" fmla="*/ 669701 w 1206514"/>
              <a:gd name="connsiteY39" fmla="*/ 141667 h 1172868"/>
              <a:gd name="connsiteX40" fmla="*/ 605307 w 1206514"/>
              <a:gd name="connsiteY40" fmla="*/ 128788 h 1172868"/>
              <a:gd name="connsiteX41" fmla="*/ 515155 w 1206514"/>
              <a:gd name="connsiteY41" fmla="*/ 115910 h 1172868"/>
              <a:gd name="connsiteX42" fmla="*/ 476518 w 1206514"/>
              <a:gd name="connsiteY42" fmla="*/ 90152 h 1172868"/>
              <a:gd name="connsiteX43" fmla="*/ 437882 w 1206514"/>
              <a:gd name="connsiteY43" fmla="*/ 77273 h 1172868"/>
              <a:gd name="connsiteX44" fmla="*/ 399245 w 1206514"/>
              <a:gd name="connsiteY44" fmla="*/ 38636 h 1172868"/>
              <a:gd name="connsiteX45" fmla="*/ 347730 w 1206514"/>
              <a:gd name="connsiteY45" fmla="*/ 25757 h 1172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206514" h="1172868">
                <a:moveTo>
                  <a:pt x="515155" y="0"/>
                </a:moveTo>
                <a:cubicBezTo>
                  <a:pt x="472225" y="8586"/>
                  <a:pt x="428153" y="12699"/>
                  <a:pt x="386366" y="25757"/>
                </a:cubicBezTo>
                <a:cubicBezTo>
                  <a:pt x="358879" y="34347"/>
                  <a:pt x="335676" y="53318"/>
                  <a:pt x="309093" y="64394"/>
                </a:cubicBezTo>
                <a:cubicBezTo>
                  <a:pt x="284031" y="74837"/>
                  <a:pt x="256537" y="78917"/>
                  <a:pt x="231820" y="90152"/>
                </a:cubicBezTo>
                <a:cubicBezTo>
                  <a:pt x="209032" y="100510"/>
                  <a:pt x="189307" y="116631"/>
                  <a:pt x="167425" y="128788"/>
                </a:cubicBezTo>
                <a:cubicBezTo>
                  <a:pt x="150642" y="138112"/>
                  <a:pt x="133082" y="145960"/>
                  <a:pt x="115910" y="154546"/>
                </a:cubicBezTo>
                <a:cubicBezTo>
                  <a:pt x="46180" y="294005"/>
                  <a:pt x="76537" y="221149"/>
                  <a:pt x="25758" y="373487"/>
                </a:cubicBezTo>
                <a:lnTo>
                  <a:pt x="12879" y="412124"/>
                </a:lnTo>
                <a:lnTo>
                  <a:pt x="0" y="450760"/>
                </a:lnTo>
                <a:cubicBezTo>
                  <a:pt x="4293" y="528033"/>
                  <a:pt x="5541" y="605536"/>
                  <a:pt x="12879" y="682580"/>
                </a:cubicBezTo>
                <a:cubicBezTo>
                  <a:pt x="14166" y="696095"/>
                  <a:pt x="20991" y="708506"/>
                  <a:pt x="25758" y="721217"/>
                </a:cubicBezTo>
                <a:cubicBezTo>
                  <a:pt x="33875" y="742863"/>
                  <a:pt x="37918" y="766915"/>
                  <a:pt x="51515" y="785611"/>
                </a:cubicBezTo>
                <a:cubicBezTo>
                  <a:pt x="72940" y="815071"/>
                  <a:pt x="103031" y="837126"/>
                  <a:pt x="128789" y="862884"/>
                </a:cubicBezTo>
                <a:cubicBezTo>
                  <a:pt x="141668" y="875763"/>
                  <a:pt x="157322" y="886367"/>
                  <a:pt x="167425" y="901521"/>
                </a:cubicBezTo>
                <a:cubicBezTo>
                  <a:pt x="176011" y="914400"/>
                  <a:pt x="182238" y="929212"/>
                  <a:pt x="193183" y="940157"/>
                </a:cubicBezTo>
                <a:cubicBezTo>
                  <a:pt x="218149" y="965123"/>
                  <a:pt x="239032" y="968319"/>
                  <a:pt x="270456" y="978794"/>
                </a:cubicBezTo>
                <a:cubicBezTo>
                  <a:pt x="346739" y="1036006"/>
                  <a:pt x="304110" y="1005523"/>
                  <a:pt x="399245" y="1068946"/>
                </a:cubicBezTo>
                <a:lnTo>
                  <a:pt x="437882" y="1094704"/>
                </a:lnTo>
                <a:cubicBezTo>
                  <a:pt x="450761" y="1103290"/>
                  <a:pt x="461502" y="1116708"/>
                  <a:pt x="476518" y="1120462"/>
                </a:cubicBezTo>
                <a:cubicBezTo>
                  <a:pt x="493690" y="1124755"/>
                  <a:pt x="511242" y="1127744"/>
                  <a:pt x="528034" y="1133341"/>
                </a:cubicBezTo>
                <a:cubicBezTo>
                  <a:pt x="549966" y="1140651"/>
                  <a:pt x="570782" y="1150981"/>
                  <a:pt x="592428" y="1159098"/>
                </a:cubicBezTo>
                <a:cubicBezTo>
                  <a:pt x="605139" y="1163865"/>
                  <a:pt x="618186" y="1167684"/>
                  <a:pt x="631065" y="1171977"/>
                </a:cubicBezTo>
                <a:cubicBezTo>
                  <a:pt x="708565" y="1168287"/>
                  <a:pt x="846962" y="1186160"/>
                  <a:pt x="940158" y="1146219"/>
                </a:cubicBezTo>
                <a:cubicBezTo>
                  <a:pt x="957804" y="1138656"/>
                  <a:pt x="974501" y="1129048"/>
                  <a:pt x="991673" y="1120462"/>
                </a:cubicBezTo>
                <a:cubicBezTo>
                  <a:pt x="1004552" y="1107583"/>
                  <a:pt x="1018650" y="1095817"/>
                  <a:pt x="1030310" y="1081825"/>
                </a:cubicBezTo>
                <a:cubicBezTo>
                  <a:pt x="1040219" y="1069934"/>
                  <a:pt x="1045123" y="1054133"/>
                  <a:pt x="1056068" y="1043188"/>
                </a:cubicBezTo>
                <a:cubicBezTo>
                  <a:pt x="1067013" y="1032243"/>
                  <a:pt x="1081825" y="1026017"/>
                  <a:pt x="1094704" y="1017431"/>
                </a:cubicBezTo>
                <a:cubicBezTo>
                  <a:pt x="1103290" y="1004552"/>
                  <a:pt x="1113540" y="992639"/>
                  <a:pt x="1120462" y="978794"/>
                </a:cubicBezTo>
                <a:cubicBezTo>
                  <a:pt x="1126533" y="966652"/>
                  <a:pt x="1126748" y="952024"/>
                  <a:pt x="1133341" y="940157"/>
                </a:cubicBezTo>
                <a:cubicBezTo>
                  <a:pt x="1148375" y="913096"/>
                  <a:pt x="1184856" y="862884"/>
                  <a:pt x="1184856" y="862884"/>
                </a:cubicBezTo>
                <a:cubicBezTo>
                  <a:pt x="1209879" y="737773"/>
                  <a:pt x="1217349" y="727749"/>
                  <a:pt x="1184856" y="540912"/>
                </a:cubicBezTo>
                <a:cubicBezTo>
                  <a:pt x="1182165" y="525440"/>
                  <a:pt x="1100540" y="468016"/>
                  <a:pt x="1094704" y="463639"/>
                </a:cubicBezTo>
                <a:cubicBezTo>
                  <a:pt x="1090411" y="446467"/>
                  <a:pt x="1088797" y="428393"/>
                  <a:pt x="1081825" y="412124"/>
                </a:cubicBezTo>
                <a:cubicBezTo>
                  <a:pt x="1063643" y="369698"/>
                  <a:pt x="1052786" y="372982"/>
                  <a:pt x="1017431" y="347729"/>
                </a:cubicBezTo>
                <a:cubicBezTo>
                  <a:pt x="999964" y="335253"/>
                  <a:pt x="982212" y="323062"/>
                  <a:pt x="965915" y="309093"/>
                </a:cubicBezTo>
                <a:cubicBezTo>
                  <a:pt x="952086" y="297240"/>
                  <a:pt x="941271" y="282116"/>
                  <a:pt x="927279" y="270456"/>
                </a:cubicBezTo>
                <a:cubicBezTo>
                  <a:pt x="915388" y="260547"/>
                  <a:pt x="901237" y="253695"/>
                  <a:pt x="888642" y="244698"/>
                </a:cubicBezTo>
                <a:cubicBezTo>
                  <a:pt x="871176" y="232222"/>
                  <a:pt x="854711" y="218371"/>
                  <a:pt x="837127" y="206062"/>
                </a:cubicBezTo>
                <a:cubicBezTo>
                  <a:pt x="811766" y="188309"/>
                  <a:pt x="790499" y="158924"/>
                  <a:pt x="759853" y="154546"/>
                </a:cubicBezTo>
                <a:cubicBezTo>
                  <a:pt x="729802" y="150253"/>
                  <a:pt x="699644" y="146658"/>
                  <a:pt x="669701" y="141667"/>
                </a:cubicBezTo>
                <a:cubicBezTo>
                  <a:pt x="648109" y="138068"/>
                  <a:pt x="626899" y="132387"/>
                  <a:pt x="605307" y="128788"/>
                </a:cubicBezTo>
                <a:cubicBezTo>
                  <a:pt x="575364" y="123798"/>
                  <a:pt x="545206" y="120203"/>
                  <a:pt x="515155" y="115910"/>
                </a:cubicBezTo>
                <a:cubicBezTo>
                  <a:pt x="502276" y="107324"/>
                  <a:pt x="490362" y="97074"/>
                  <a:pt x="476518" y="90152"/>
                </a:cubicBezTo>
                <a:cubicBezTo>
                  <a:pt x="464376" y="84081"/>
                  <a:pt x="449177" y="84803"/>
                  <a:pt x="437882" y="77273"/>
                </a:cubicBezTo>
                <a:cubicBezTo>
                  <a:pt x="422727" y="67170"/>
                  <a:pt x="414400" y="48739"/>
                  <a:pt x="399245" y="38636"/>
                </a:cubicBezTo>
                <a:cubicBezTo>
                  <a:pt x="377890" y="24400"/>
                  <a:pt x="367431" y="25757"/>
                  <a:pt x="347730" y="25757"/>
                </a:cubicBezTo>
              </a:path>
            </a:pathLst>
          </a:custGeom>
          <a:solidFill>
            <a:srgbClr val="31B6F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072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最初の分割</a:t>
            </a:r>
            <a:endParaRPr lang="en-US" altLang="ja-JP" dirty="0"/>
          </a:p>
          <a:p>
            <a:pPr lvl="1"/>
            <a:r>
              <a:rPr lang="en-US" altLang="ja-JP" dirty="0" smtClean="0"/>
              <a:t>0</a:t>
            </a:r>
            <a:r>
              <a:rPr lang="ja-JP" altLang="en-US" dirty="0" smtClean="0"/>
              <a:t>文字で </a:t>
            </a:r>
            <a:r>
              <a:rPr lang="en-US" altLang="ja-JP" dirty="0" smtClean="0"/>
              <a:t>G </a:t>
            </a:r>
            <a:r>
              <a:rPr lang="ja-JP" altLang="en-US" dirty="0" smtClean="0"/>
              <a:t>と </a:t>
            </a:r>
            <a:r>
              <a:rPr lang="en-US" altLang="ja-JP" dirty="0" smtClean="0"/>
              <a:t>G</a:t>
            </a:r>
            <a:r>
              <a:rPr lang="ja-JP" altLang="en-US" dirty="0" smtClean="0"/>
              <a:t>じゃないところに分かれる頂点を分離</a:t>
            </a:r>
            <a:endParaRPr lang="en-US" altLang="ja-JP" dirty="0" smtClean="0"/>
          </a:p>
          <a:p>
            <a:r>
              <a:rPr lang="ja-JP" altLang="en-US" dirty="0" smtClean="0"/>
              <a:t>次の分割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1</a:t>
            </a:r>
            <a:r>
              <a:rPr lang="ja-JP" altLang="en-US" dirty="0" smtClean="0"/>
              <a:t>文字</a:t>
            </a:r>
            <a:r>
              <a:rPr lang="ja-JP" altLang="en-US" dirty="0"/>
              <a:t>で </a:t>
            </a:r>
            <a:r>
              <a:rPr lang="en-US" altLang="ja-JP" dirty="0"/>
              <a:t>G </a:t>
            </a:r>
            <a:r>
              <a:rPr lang="ja-JP" altLang="en-US" dirty="0"/>
              <a:t>と </a:t>
            </a:r>
            <a:r>
              <a:rPr lang="en-US" altLang="ja-JP" dirty="0"/>
              <a:t>G</a:t>
            </a:r>
            <a:r>
              <a:rPr lang="ja-JP" altLang="en-US" dirty="0"/>
              <a:t>じゃないところに分かれる頂点を</a:t>
            </a:r>
            <a:r>
              <a:rPr lang="ja-JP" altLang="en-US" dirty="0" smtClean="0"/>
              <a:t>分離</a:t>
            </a:r>
            <a:endParaRPr lang="en-US" altLang="ja-JP" dirty="0" smtClean="0"/>
          </a:p>
          <a:p>
            <a:r>
              <a:rPr lang="en-US" altLang="ja-JP" dirty="0" smtClean="0"/>
              <a:t>... </a:t>
            </a:r>
            <a:r>
              <a:rPr lang="ja-JP" altLang="en-US" dirty="0" smtClean="0"/>
              <a:t>というループなので、収束するまでやれば正しい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　　　　　　　を分割に使っていれば　　　　　　は小さい方だけ　　　　　使う、というところだけ工夫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最小化のアルゴリズム</a:t>
            </a:r>
            <a:endParaRPr kumimoji="1" lang="ja-JP" altLang="en-US" dirty="0"/>
          </a:p>
        </p:txBody>
      </p:sp>
      <p:sp>
        <p:nvSpPr>
          <p:cNvPr id="4" name="フリーフォーム 3"/>
          <p:cNvSpPr/>
          <p:nvPr/>
        </p:nvSpPr>
        <p:spPr>
          <a:xfrm>
            <a:off x="5534943" y="5056292"/>
            <a:ext cx="301628" cy="293217"/>
          </a:xfrm>
          <a:custGeom>
            <a:avLst/>
            <a:gdLst>
              <a:gd name="connsiteX0" fmla="*/ 515155 w 1206514"/>
              <a:gd name="connsiteY0" fmla="*/ 0 h 1172868"/>
              <a:gd name="connsiteX1" fmla="*/ 386366 w 1206514"/>
              <a:gd name="connsiteY1" fmla="*/ 25757 h 1172868"/>
              <a:gd name="connsiteX2" fmla="*/ 309093 w 1206514"/>
              <a:gd name="connsiteY2" fmla="*/ 64394 h 1172868"/>
              <a:gd name="connsiteX3" fmla="*/ 231820 w 1206514"/>
              <a:gd name="connsiteY3" fmla="*/ 90152 h 1172868"/>
              <a:gd name="connsiteX4" fmla="*/ 167425 w 1206514"/>
              <a:gd name="connsiteY4" fmla="*/ 128788 h 1172868"/>
              <a:gd name="connsiteX5" fmla="*/ 115910 w 1206514"/>
              <a:gd name="connsiteY5" fmla="*/ 154546 h 1172868"/>
              <a:gd name="connsiteX6" fmla="*/ 25758 w 1206514"/>
              <a:gd name="connsiteY6" fmla="*/ 373487 h 1172868"/>
              <a:gd name="connsiteX7" fmla="*/ 12879 w 1206514"/>
              <a:gd name="connsiteY7" fmla="*/ 412124 h 1172868"/>
              <a:gd name="connsiteX8" fmla="*/ 0 w 1206514"/>
              <a:gd name="connsiteY8" fmla="*/ 450760 h 1172868"/>
              <a:gd name="connsiteX9" fmla="*/ 12879 w 1206514"/>
              <a:gd name="connsiteY9" fmla="*/ 682580 h 1172868"/>
              <a:gd name="connsiteX10" fmla="*/ 25758 w 1206514"/>
              <a:gd name="connsiteY10" fmla="*/ 721217 h 1172868"/>
              <a:gd name="connsiteX11" fmla="*/ 51515 w 1206514"/>
              <a:gd name="connsiteY11" fmla="*/ 785611 h 1172868"/>
              <a:gd name="connsiteX12" fmla="*/ 128789 w 1206514"/>
              <a:gd name="connsiteY12" fmla="*/ 862884 h 1172868"/>
              <a:gd name="connsiteX13" fmla="*/ 167425 w 1206514"/>
              <a:gd name="connsiteY13" fmla="*/ 901521 h 1172868"/>
              <a:gd name="connsiteX14" fmla="*/ 193183 w 1206514"/>
              <a:gd name="connsiteY14" fmla="*/ 940157 h 1172868"/>
              <a:gd name="connsiteX15" fmla="*/ 270456 w 1206514"/>
              <a:gd name="connsiteY15" fmla="*/ 978794 h 1172868"/>
              <a:gd name="connsiteX16" fmla="*/ 399245 w 1206514"/>
              <a:gd name="connsiteY16" fmla="*/ 1068946 h 1172868"/>
              <a:gd name="connsiteX17" fmla="*/ 437882 w 1206514"/>
              <a:gd name="connsiteY17" fmla="*/ 1094704 h 1172868"/>
              <a:gd name="connsiteX18" fmla="*/ 476518 w 1206514"/>
              <a:gd name="connsiteY18" fmla="*/ 1120462 h 1172868"/>
              <a:gd name="connsiteX19" fmla="*/ 528034 w 1206514"/>
              <a:gd name="connsiteY19" fmla="*/ 1133341 h 1172868"/>
              <a:gd name="connsiteX20" fmla="*/ 592428 w 1206514"/>
              <a:gd name="connsiteY20" fmla="*/ 1159098 h 1172868"/>
              <a:gd name="connsiteX21" fmla="*/ 631065 w 1206514"/>
              <a:gd name="connsiteY21" fmla="*/ 1171977 h 1172868"/>
              <a:gd name="connsiteX22" fmla="*/ 940158 w 1206514"/>
              <a:gd name="connsiteY22" fmla="*/ 1146219 h 1172868"/>
              <a:gd name="connsiteX23" fmla="*/ 991673 w 1206514"/>
              <a:gd name="connsiteY23" fmla="*/ 1120462 h 1172868"/>
              <a:gd name="connsiteX24" fmla="*/ 1030310 w 1206514"/>
              <a:gd name="connsiteY24" fmla="*/ 1081825 h 1172868"/>
              <a:gd name="connsiteX25" fmla="*/ 1056068 w 1206514"/>
              <a:gd name="connsiteY25" fmla="*/ 1043188 h 1172868"/>
              <a:gd name="connsiteX26" fmla="*/ 1094704 w 1206514"/>
              <a:gd name="connsiteY26" fmla="*/ 1017431 h 1172868"/>
              <a:gd name="connsiteX27" fmla="*/ 1120462 w 1206514"/>
              <a:gd name="connsiteY27" fmla="*/ 978794 h 1172868"/>
              <a:gd name="connsiteX28" fmla="*/ 1133341 w 1206514"/>
              <a:gd name="connsiteY28" fmla="*/ 940157 h 1172868"/>
              <a:gd name="connsiteX29" fmla="*/ 1184856 w 1206514"/>
              <a:gd name="connsiteY29" fmla="*/ 862884 h 1172868"/>
              <a:gd name="connsiteX30" fmla="*/ 1184856 w 1206514"/>
              <a:gd name="connsiteY30" fmla="*/ 540912 h 1172868"/>
              <a:gd name="connsiteX31" fmla="*/ 1094704 w 1206514"/>
              <a:gd name="connsiteY31" fmla="*/ 463639 h 1172868"/>
              <a:gd name="connsiteX32" fmla="*/ 1081825 w 1206514"/>
              <a:gd name="connsiteY32" fmla="*/ 412124 h 1172868"/>
              <a:gd name="connsiteX33" fmla="*/ 1017431 w 1206514"/>
              <a:gd name="connsiteY33" fmla="*/ 347729 h 1172868"/>
              <a:gd name="connsiteX34" fmla="*/ 965915 w 1206514"/>
              <a:gd name="connsiteY34" fmla="*/ 309093 h 1172868"/>
              <a:gd name="connsiteX35" fmla="*/ 927279 w 1206514"/>
              <a:gd name="connsiteY35" fmla="*/ 270456 h 1172868"/>
              <a:gd name="connsiteX36" fmla="*/ 888642 w 1206514"/>
              <a:gd name="connsiteY36" fmla="*/ 244698 h 1172868"/>
              <a:gd name="connsiteX37" fmla="*/ 837127 w 1206514"/>
              <a:gd name="connsiteY37" fmla="*/ 206062 h 1172868"/>
              <a:gd name="connsiteX38" fmla="*/ 759853 w 1206514"/>
              <a:gd name="connsiteY38" fmla="*/ 154546 h 1172868"/>
              <a:gd name="connsiteX39" fmla="*/ 669701 w 1206514"/>
              <a:gd name="connsiteY39" fmla="*/ 141667 h 1172868"/>
              <a:gd name="connsiteX40" fmla="*/ 605307 w 1206514"/>
              <a:gd name="connsiteY40" fmla="*/ 128788 h 1172868"/>
              <a:gd name="connsiteX41" fmla="*/ 515155 w 1206514"/>
              <a:gd name="connsiteY41" fmla="*/ 115910 h 1172868"/>
              <a:gd name="connsiteX42" fmla="*/ 476518 w 1206514"/>
              <a:gd name="connsiteY42" fmla="*/ 90152 h 1172868"/>
              <a:gd name="connsiteX43" fmla="*/ 437882 w 1206514"/>
              <a:gd name="connsiteY43" fmla="*/ 77273 h 1172868"/>
              <a:gd name="connsiteX44" fmla="*/ 399245 w 1206514"/>
              <a:gd name="connsiteY44" fmla="*/ 38636 h 1172868"/>
              <a:gd name="connsiteX45" fmla="*/ 347730 w 1206514"/>
              <a:gd name="connsiteY45" fmla="*/ 25757 h 1172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206514" h="1172868">
                <a:moveTo>
                  <a:pt x="515155" y="0"/>
                </a:moveTo>
                <a:cubicBezTo>
                  <a:pt x="472225" y="8586"/>
                  <a:pt x="428153" y="12699"/>
                  <a:pt x="386366" y="25757"/>
                </a:cubicBezTo>
                <a:cubicBezTo>
                  <a:pt x="358879" y="34347"/>
                  <a:pt x="335676" y="53318"/>
                  <a:pt x="309093" y="64394"/>
                </a:cubicBezTo>
                <a:cubicBezTo>
                  <a:pt x="284031" y="74837"/>
                  <a:pt x="256537" y="78917"/>
                  <a:pt x="231820" y="90152"/>
                </a:cubicBezTo>
                <a:cubicBezTo>
                  <a:pt x="209032" y="100510"/>
                  <a:pt x="189307" y="116631"/>
                  <a:pt x="167425" y="128788"/>
                </a:cubicBezTo>
                <a:cubicBezTo>
                  <a:pt x="150642" y="138112"/>
                  <a:pt x="133082" y="145960"/>
                  <a:pt x="115910" y="154546"/>
                </a:cubicBezTo>
                <a:cubicBezTo>
                  <a:pt x="46180" y="294005"/>
                  <a:pt x="76537" y="221149"/>
                  <a:pt x="25758" y="373487"/>
                </a:cubicBezTo>
                <a:lnTo>
                  <a:pt x="12879" y="412124"/>
                </a:lnTo>
                <a:lnTo>
                  <a:pt x="0" y="450760"/>
                </a:lnTo>
                <a:cubicBezTo>
                  <a:pt x="4293" y="528033"/>
                  <a:pt x="5541" y="605536"/>
                  <a:pt x="12879" y="682580"/>
                </a:cubicBezTo>
                <a:cubicBezTo>
                  <a:pt x="14166" y="696095"/>
                  <a:pt x="20991" y="708506"/>
                  <a:pt x="25758" y="721217"/>
                </a:cubicBezTo>
                <a:cubicBezTo>
                  <a:pt x="33875" y="742863"/>
                  <a:pt x="37918" y="766915"/>
                  <a:pt x="51515" y="785611"/>
                </a:cubicBezTo>
                <a:cubicBezTo>
                  <a:pt x="72940" y="815071"/>
                  <a:pt x="103031" y="837126"/>
                  <a:pt x="128789" y="862884"/>
                </a:cubicBezTo>
                <a:cubicBezTo>
                  <a:pt x="141668" y="875763"/>
                  <a:pt x="157322" y="886367"/>
                  <a:pt x="167425" y="901521"/>
                </a:cubicBezTo>
                <a:cubicBezTo>
                  <a:pt x="176011" y="914400"/>
                  <a:pt x="182238" y="929212"/>
                  <a:pt x="193183" y="940157"/>
                </a:cubicBezTo>
                <a:cubicBezTo>
                  <a:pt x="218149" y="965123"/>
                  <a:pt x="239032" y="968319"/>
                  <a:pt x="270456" y="978794"/>
                </a:cubicBezTo>
                <a:cubicBezTo>
                  <a:pt x="346739" y="1036006"/>
                  <a:pt x="304110" y="1005523"/>
                  <a:pt x="399245" y="1068946"/>
                </a:cubicBezTo>
                <a:lnTo>
                  <a:pt x="437882" y="1094704"/>
                </a:lnTo>
                <a:cubicBezTo>
                  <a:pt x="450761" y="1103290"/>
                  <a:pt x="461502" y="1116708"/>
                  <a:pt x="476518" y="1120462"/>
                </a:cubicBezTo>
                <a:cubicBezTo>
                  <a:pt x="493690" y="1124755"/>
                  <a:pt x="511242" y="1127744"/>
                  <a:pt x="528034" y="1133341"/>
                </a:cubicBezTo>
                <a:cubicBezTo>
                  <a:pt x="549966" y="1140651"/>
                  <a:pt x="570782" y="1150981"/>
                  <a:pt x="592428" y="1159098"/>
                </a:cubicBezTo>
                <a:cubicBezTo>
                  <a:pt x="605139" y="1163865"/>
                  <a:pt x="618186" y="1167684"/>
                  <a:pt x="631065" y="1171977"/>
                </a:cubicBezTo>
                <a:cubicBezTo>
                  <a:pt x="708565" y="1168287"/>
                  <a:pt x="846962" y="1186160"/>
                  <a:pt x="940158" y="1146219"/>
                </a:cubicBezTo>
                <a:cubicBezTo>
                  <a:pt x="957804" y="1138656"/>
                  <a:pt x="974501" y="1129048"/>
                  <a:pt x="991673" y="1120462"/>
                </a:cubicBezTo>
                <a:cubicBezTo>
                  <a:pt x="1004552" y="1107583"/>
                  <a:pt x="1018650" y="1095817"/>
                  <a:pt x="1030310" y="1081825"/>
                </a:cubicBezTo>
                <a:cubicBezTo>
                  <a:pt x="1040219" y="1069934"/>
                  <a:pt x="1045123" y="1054133"/>
                  <a:pt x="1056068" y="1043188"/>
                </a:cubicBezTo>
                <a:cubicBezTo>
                  <a:pt x="1067013" y="1032243"/>
                  <a:pt x="1081825" y="1026017"/>
                  <a:pt x="1094704" y="1017431"/>
                </a:cubicBezTo>
                <a:cubicBezTo>
                  <a:pt x="1103290" y="1004552"/>
                  <a:pt x="1113540" y="992639"/>
                  <a:pt x="1120462" y="978794"/>
                </a:cubicBezTo>
                <a:cubicBezTo>
                  <a:pt x="1126533" y="966652"/>
                  <a:pt x="1126748" y="952024"/>
                  <a:pt x="1133341" y="940157"/>
                </a:cubicBezTo>
                <a:cubicBezTo>
                  <a:pt x="1148375" y="913096"/>
                  <a:pt x="1184856" y="862884"/>
                  <a:pt x="1184856" y="862884"/>
                </a:cubicBezTo>
                <a:cubicBezTo>
                  <a:pt x="1209879" y="737773"/>
                  <a:pt x="1217349" y="727749"/>
                  <a:pt x="1184856" y="540912"/>
                </a:cubicBezTo>
                <a:cubicBezTo>
                  <a:pt x="1182165" y="525440"/>
                  <a:pt x="1100540" y="468016"/>
                  <a:pt x="1094704" y="463639"/>
                </a:cubicBezTo>
                <a:cubicBezTo>
                  <a:pt x="1090411" y="446467"/>
                  <a:pt x="1088797" y="428393"/>
                  <a:pt x="1081825" y="412124"/>
                </a:cubicBezTo>
                <a:cubicBezTo>
                  <a:pt x="1063643" y="369698"/>
                  <a:pt x="1052786" y="372982"/>
                  <a:pt x="1017431" y="347729"/>
                </a:cubicBezTo>
                <a:cubicBezTo>
                  <a:pt x="999964" y="335253"/>
                  <a:pt x="982212" y="323062"/>
                  <a:pt x="965915" y="309093"/>
                </a:cubicBezTo>
                <a:cubicBezTo>
                  <a:pt x="952086" y="297240"/>
                  <a:pt x="941271" y="282116"/>
                  <a:pt x="927279" y="270456"/>
                </a:cubicBezTo>
                <a:cubicBezTo>
                  <a:pt x="915388" y="260547"/>
                  <a:pt x="901237" y="253695"/>
                  <a:pt x="888642" y="244698"/>
                </a:cubicBezTo>
                <a:cubicBezTo>
                  <a:pt x="871176" y="232222"/>
                  <a:pt x="854711" y="218371"/>
                  <a:pt x="837127" y="206062"/>
                </a:cubicBezTo>
                <a:cubicBezTo>
                  <a:pt x="811766" y="188309"/>
                  <a:pt x="790499" y="158924"/>
                  <a:pt x="759853" y="154546"/>
                </a:cubicBezTo>
                <a:cubicBezTo>
                  <a:pt x="729802" y="150253"/>
                  <a:pt x="699644" y="146658"/>
                  <a:pt x="669701" y="141667"/>
                </a:cubicBezTo>
                <a:cubicBezTo>
                  <a:pt x="648109" y="138068"/>
                  <a:pt x="626899" y="132387"/>
                  <a:pt x="605307" y="128788"/>
                </a:cubicBezTo>
                <a:cubicBezTo>
                  <a:pt x="575364" y="123798"/>
                  <a:pt x="545206" y="120203"/>
                  <a:pt x="515155" y="115910"/>
                </a:cubicBezTo>
                <a:cubicBezTo>
                  <a:pt x="502276" y="107324"/>
                  <a:pt x="490362" y="97074"/>
                  <a:pt x="476518" y="90152"/>
                </a:cubicBezTo>
                <a:cubicBezTo>
                  <a:pt x="464376" y="84081"/>
                  <a:pt x="449177" y="84803"/>
                  <a:pt x="437882" y="77273"/>
                </a:cubicBezTo>
                <a:cubicBezTo>
                  <a:pt x="422727" y="67170"/>
                  <a:pt x="414400" y="48739"/>
                  <a:pt x="399245" y="38636"/>
                </a:cubicBezTo>
                <a:cubicBezTo>
                  <a:pt x="377890" y="24400"/>
                  <a:pt x="367431" y="25757"/>
                  <a:pt x="347730" y="25757"/>
                </a:cubicBezTo>
              </a:path>
            </a:pathLst>
          </a:custGeom>
          <a:solidFill>
            <a:srgbClr val="31B6F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フリーフォーム 4"/>
          <p:cNvSpPr/>
          <p:nvPr/>
        </p:nvSpPr>
        <p:spPr>
          <a:xfrm>
            <a:off x="6056975" y="5458894"/>
            <a:ext cx="603257" cy="586434"/>
          </a:xfrm>
          <a:custGeom>
            <a:avLst/>
            <a:gdLst>
              <a:gd name="connsiteX0" fmla="*/ 515155 w 1206514"/>
              <a:gd name="connsiteY0" fmla="*/ 0 h 1172868"/>
              <a:gd name="connsiteX1" fmla="*/ 386366 w 1206514"/>
              <a:gd name="connsiteY1" fmla="*/ 25757 h 1172868"/>
              <a:gd name="connsiteX2" fmla="*/ 309093 w 1206514"/>
              <a:gd name="connsiteY2" fmla="*/ 64394 h 1172868"/>
              <a:gd name="connsiteX3" fmla="*/ 231820 w 1206514"/>
              <a:gd name="connsiteY3" fmla="*/ 90152 h 1172868"/>
              <a:gd name="connsiteX4" fmla="*/ 167425 w 1206514"/>
              <a:gd name="connsiteY4" fmla="*/ 128788 h 1172868"/>
              <a:gd name="connsiteX5" fmla="*/ 115910 w 1206514"/>
              <a:gd name="connsiteY5" fmla="*/ 154546 h 1172868"/>
              <a:gd name="connsiteX6" fmla="*/ 25758 w 1206514"/>
              <a:gd name="connsiteY6" fmla="*/ 373487 h 1172868"/>
              <a:gd name="connsiteX7" fmla="*/ 12879 w 1206514"/>
              <a:gd name="connsiteY7" fmla="*/ 412124 h 1172868"/>
              <a:gd name="connsiteX8" fmla="*/ 0 w 1206514"/>
              <a:gd name="connsiteY8" fmla="*/ 450760 h 1172868"/>
              <a:gd name="connsiteX9" fmla="*/ 12879 w 1206514"/>
              <a:gd name="connsiteY9" fmla="*/ 682580 h 1172868"/>
              <a:gd name="connsiteX10" fmla="*/ 25758 w 1206514"/>
              <a:gd name="connsiteY10" fmla="*/ 721217 h 1172868"/>
              <a:gd name="connsiteX11" fmla="*/ 51515 w 1206514"/>
              <a:gd name="connsiteY11" fmla="*/ 785611 h 1172868"/>
              <a:gd name="connsiteX12" fmla="*/ 128789 w 1206514"/>
              <a:gd name="connsiteY12" fmla="*/ 862884 h 1172868"/>
              <a:gd name="connsiteX13" fmla="*/ 167425 w 1206514"/>
              <a:gd name="connsiteY13" fmla="*/ 901521 h 1172868"/>
              <a:gd name="connsiteX14" fmla="*/ 193183 w 1206514"/>
              <a:gd name="connsiteY14" fmla="*/ 940157 h 1172868"/>
              <a:gd name="connsiteX15" fmla="*/ 270456 w 1206514"/>
              <a:gd name="connsiteY15" fmla="*/ 978794 h 1172868"/>
              <a:gd name="connsiteX16" fmla="*/ 399245 w 1206514"/>
              <a:gd name="connsiteY16" fmla="*/ 1068946 h 1172868"/>
              <a:gd name="connsiteX17" fmla="*/ 437882 w 1206514"/>
              <a:gd name="connsiteY17" fmla="*/ 1094704 h 1172868"/>
              <a:gd name="connsiteX18" fmla="*/ 476518 w 1206514"/>
              <a:gd name="connsiteY18" fmla="*/ 1120462 h 1172868"/>
              <a:gd name="connsiteX19" fmla="*/ 528034 w 1206514"/>
              <a:gd name="connsiteY19" fmla="*/ 1133341 h 1172868"/>
              <a:gd name="connsiteX20" fmla="*/ 592428 w 1206514"/>
              <a:gd name="connsiteY20" fmla="*/ 1159098 h 1172868"/>
              <a:gd name="connsiteX21" fmla="*/ 631065 w 1206514"/>
              <a:gd name="connsiteY21" fmla="*/ 1171977 h 1172868"/>
              <a:gd name="connsiteX22" fmla="*/ 940158 w 1206514"/>
              <a:gd name="connsiteY22" fmla="*/ 1146219 h 1172868"/>
              <a:gd name="connsiteX23" fmla="*/ 991673 w 1206514"/>
              <a:gd name="connsiteY23" fmla="*/ 1120462 h 1172868"/>
              <a:gd name="connsiteX24" fmla="*/ 1030310 w 1206514"/>
              <a:gd name="connsiteY24" fmla="*/ 1081825 h 1172868"/>
              <a:gd name="connsiteX25" fmla="*/ 1056068 w 1206514"/>
              <a:gd name="connsiteY25" fmla="*/ 1043188 h 1172868"/>
              <a:gd name="connsiteX26" fmla="*/ 1094704 w 1206514"/>
              <a:gd name="connsiteY26" fmla="*/ 1017431 h 1172868"/>
              <a:gd name="connsiteX27" fmla="*/ 1120462 w 1206514"/>
              <a:gd name="connsiteY27" fmla="*/ 978794 h 1172868"/>
              <a:gd name="connsiteX28" fmla="*/ 1133341 w 1206514"/>
              <a:gd name="connsiteY28" fmla="*/ 940157 h 1172868"/>
              <a:gd name="connsiteX29" fmla="*/ 1184856 w 1206514"/>
              <a:gd name="connsiteY29" fmla="*/ 862884 h 1172868"/>
              <a:gd name="connsiteX30" fmla="*/ 1184856 w 1206514"/>
              <a:gd name="connsiteY30" fmla="*/ 540912 h 1172868"/>
              <a:gd name="connsiteX31" fmla="*/ 1094704 w 1206514"/>
              <a:gd name="connsiteY31" fmla="*/ 463639 h 1172868"/>
              <a:gd name="connsiteX32" fmla="*/ 1081825 w 1206514"/>
              <a:gd name="connsiteY32" fmla="*/ 412124 h 1172868"/>
              <a:gd name="connsiteX33" fmla="*/ 1017431 w 1206514"/>
              <a:gd name="connsiteY33" fmla="*/ 347729 h 1172868"/>
              <a:gd name="connsiteX34" fmla="*/ 965915 w 1206514"/>
              <a:gd name="connsiteY34" fmla="*/ 309093 h 1172868"/>
              <a:gd name="connsiteX35" fmla="*/ 927279 w 1206514"/>
              <a:gd name="connsiteY35" fmla="*/ 270456 h 1172868"/>
              <a:gd name="connsiteX36" fmla="*/ 888642 w 1206514"/>
              <a:gd name="connsiteY36" fmla="*/ 244698 h 1172868"/>
              <a:gd name="connsiteX37" fmla="*/ 837127 w 1206514"/>
              <a:gd name="connsiteY37" fmla="*/ 206062 h 1172868"/>
              <a:gd name="connsiteX38" fmla="*/ 759853 w 1206514"/>
              <a:gd name="connsiteY38" fmla="*/ 154546 h 1172868"/>
              <a:gd name="connsiteX39" fmla="*/ 669701 w 1206514"/>
              <a:gd name="connsiteY39" fmla="*/ 141667 h 1172868"/>
              <a:gd name="connsiteX40" fmla="*/ 605307 w 1206514"/>
              <a:gd name="connsiteY40" fmla="*/ 128788 h 1172868"/>
              <a:gd name="connsiteX41" fmla="*/ 515155 w 1206514"/>
              <a:gd name="connsiteY41" fmla="*/ 115910 h 1172868"/>
              <a:gd name="connsiteX42" fmla="*/ 476518 w 1206514"/>
              <a:gd name="connsiteY42" fmla="*/ 90152 h 1172868"/>
              <a:gd name="connsiteX43" fmla="*/ 437882 w 1206514"/>
              <a:gd name="connsiteY43" fmla="*/ 77273 h 1172868"/>
              <a:gd name="connsiteX44" fmla="*/ 399245 w 1206514"/>
              <a:gd name="connsiteY44" fmla="*/ 38636 h 1172868"/>
              <a:gd name="connsiteX45" fmla="*/ 347730 w 1206514"/>
              <a:gd name="connsiteY45" fmla="*/ 25757 h 1172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206514" h="1172868">
                <a:moveTo>
                  <a:pt x="515155" y="0"/>
                </a:moveTo>
                <a:cubicBezTo>
                  <a:pt x="472225" y="8586"/>
                  <a:pt x="428153" y="12699"/>
                  <a:pt x="386366" y="25757"/>
                </a:cubicBezTo>
                <a:cubicBezTo>
                  <a:pt x="358879" y="34347"/>
                  <a:pt x="335676" y="53318"/>
                  <a:pt x="309093" y="64394"/>
                </a:cubicBezTo>
                <a:cubicBezTo>
                  <a:pt x="284031" y="74837"/>
                  <a:pt x="256537" y="78917"/>
                  <a:pt x="231820" y="90152"/>
                </a:cubicBezTo>
                <a:cubicBezTo>
                  <a:pt x="209032" y="100510"/>
                  <a:pt x="189307" y="116631"/>
                  <a:pt x="167425" y="128788"/>
                </a:cubicBezTo>
                <a:cubicBezTo>
                  <a:pt x="150642" y="138112"/>
                  <a:pt x="133082" y="145960"/>
                  <a:pt x="115910" y="154546"/>
                </a:cubicBezTo>
                <a:cubicBezTo>
                  <a:pt x="46180" y="294005"/>
                  <a:pt x="76537" y="221149"/>
                  <a:pt x="25758" y="373487"/>
                </a:cubicBezTo>
                <a:lnTo>
                  <a:pt x="12879" y="412124"/>
                </a:lnTo>
                <a:lnTo>
                  <a:pt x="0" y="450760"/>
                </a:lnTo>
                <a:cubicBezTo>
                  <a:pt x="4293" y="528033"/>
                  <a:pt x="5541" y="605536"/>
                  <a:pt x="12879" y="682580"/>
                </a:cubicBezTo>
                <a:cubicBezTo>
                  <a:pt x="14166" y="696095"/>
                  <a:pt x="20991" y="708506"/>
                  <a:pt x="25758" y="721217"/>
                </a:cubicBezTo>
                <a:cubicBezTo>
                  <a:pt x="33875" y="742863"/>
                  <a:pt x="37918" y="766915"/>
                  <a:pt x="51515" y="785611"/>
                </a:cubicBezTo>
                <a:cubicBezTo>
                  <a:pt x="72940" y="815071"/>
                  <a:pt x="103031" y="837126"/>
                  <a:pt x="128789" y="862884"/>
                </a:cubicBezTo>
                <a:cubicBezTo>
                  <a:pt x="141668" y="875763"/>
                  <a:pt x="157322" y="886367"/>
                  <a:pt x="167425" y="901521"/>
                </a:cubicBezTo>
                <a:cubicBezTo>
                  <a:pt x="176011" y="914400"/>
                  <a:pt x="182238" y="929212"/>
                  <a:pt x="193183" y="940157"/>
                </a:cubicBezTo>
                <a:cubicBezTo>
                  <a:pt x="218149" y="965123"/>
                  <a:pt x="239032" y="968319"/>
                  <a:pt x="270456" y="978794"/>
                </a:cubicBezTo>
                <a:cubicBezTo>
                  <a:pt x="346739" y="1036006"/>
                  <a:pt x="304110" y="1005523"/>
                  <a:pt x="399245" y="1068946"/>
                </a:cubicBezTo>
                <a:lnTo>
                  <a:pt x="437882" y="1094704"/>
                </a:lnTo>
                <a:cubicBezTo>
                  <a:pt x="450761" y="1103290"/>
                  <a:pt x="461502" y="1116708"/>
                  <a:pt x="476518" y="1120462"/>
                </a:cubicBezTo>
                <a:cubicBezTo>
                  <a:pt x="493690" y="1124755"/>
                  <a:pt x="511242" y="1127744"/>
                  <a:pt x="528034" y="1133341"/>
                </a:cubicBezTo>
                <a:cubicBezTo>
                  <a:pt x="549966" y="1140651"/>
                  <a:pt x="570782" y="1150981"/>
                  <a:pt x="592428" y="1159098"/>
                </a:cubicBezTo>
                <a:cubicBezTo>
                  <a:pt x="605139" y="1163865"/>
                  <a:pt x="618186" y="1167684"/>
                  <a:pt x="631065" y="1171977"/>
                </a:cubicBezTo>
                <a:cubicBezTo>
                  <a:pt x="708565" y="1168287"/>
                  <a:pt x="846962" y="1186160"/>
                  <a:pt x="940158" y="1146219"/>
                </a:cubicBezTo>
                <a:cubicBezTo>
                  <a:pt x="957804" y="1138656"/>
                  <a:pt x="974501" y="1129048"/>
                  <a:pt x="991673" y="1120462"/>
                </a:cubicBezTo>
                <a:cubicBezTo>
                  <a:pt x="1004552" y="1107583"/>
                  <a:pt x="1018650" y="1095817"/>
                  <a:pt x="1030310" y="1081825"/>
                </a:cubicBezTo>
                <a:cubicBezTo>
                  <a:pt x="1040219" y="1069934"/>
                  <a:pt x="1045123" y="1054133"/>
                  <a:pt x="1056068" y="1043188"/>
                </a:cubicBezTo>
                <a:cubicBezTo>
                  <a:pt x="1067013" y="1032243"/>
                  <a:pt x="1081825" y="1026017"/>
                  <a:pt x="1094704" y="1017431"/>
                </a:cubicBezTo>
                <a:cubicBezTo>
                  <a:pt x="1103290" y="1004552"/>
                  <a:pt x="1113540" y="992639"/>
                  <a:pt x="1120462" y="978794"/>
                </a:cubicBezTo>
                <a:cubicBezTo>
                  <a:pt x="1126533" y="966652"/>
                  <a:pt x="1126748" y="952024"/>
                  <a:pt x="1133341" y="940157"/>
                </a:cubicBezTo>
                <a:cubicBezTo>
                  <a:pt x="1148375" y="913096"/>
                  <a:pt x="1184856" y="862884"/>
                  <a:pt x="1184856" y="862884"/>
                </a:cubicBezTo>
                <a:cubicBezTo>
                  <a:pt x="1209879" y="737773"/>
                  <a:pt x="1217349" y="727749"/>
                  <a:pt x="1184856" y="540912"/>
                </a:cubicBezTo>
                <a:cubicBezTo>
                  <a:pt x="1182165" y="525440"/>
                  <a:pt x="1100540" y="468016"/>
                  <a:pt x="1094704" y="463639"/>
                </a:cubicBezTo>
                <a:cubicBezTo>
                  <a:pt x="1090411" y="446467"/>
                  <a:pt x="1088797" y="428393"/>
                  <a:pt x="1081825" y="412124"/>
                </a:cubicBezTo>
                <a:cubicBezTo>
                  <a:pt x="1063643" y="369698"/>
                  <a:pt x="1052786" y="372982"/>
                  <a:pt x="1017431" y="347729"/>
                </a:cubicBezTo>
                <a:cubicBezTo>
                  <a:pt x="999964" y="335253"/>
                  <a:pt x="982212" y="323062"/>
                  <a:pt x="965915" y="309093"/>
                </a:cubicBezTo>
                <a:cubicBezTo>
                  <a:pt x="952086" y="297240"/>
                  <a:pt x="941271" y="282116"/>
                  <a:pt x="927279" y="270456"/>
                </a:cubicBezTo>
                <a:cubicBezTo>
                  <a:pt x="915388" y="260547"/>
                  <a:pt x="901237" y="253695"/>
                  <a:pt x="888642" y="244698"/>
                </a:cubicBezTo>
                <a:cubicBezTo>
                  <a:pt x="871176" y="232222"/>
                  <a:pt x="854711" y="218371"/>
                  <a:pt x="837127" y="206062"/>
                </a:cubicBezTo>
                <a:cubicBezTo>
                  <a:pt x="811766" y="188309"/>
                  <a:pt x="790499" y="158924"/>
                  <a:pt x="759853" y="154546"/>
                </a:cubicBezTo>
                <a:cubicBezTo>
                  <a:pt x="729802" y="150253"/>
                  <a:pt x="699644" y="146658"/>
                  <a:pt x="669701" y="141667"/>
                </a:cubicBezTo>
                <a:cubicBezTo>
                  <a:pt x="648109" y="138068"/>
                  <a:pt x="626899" y="132387"/>
                  <a:pt x="605307" y="128788"/>
                </a:cubicBezTo>
                <a:cubicBezTo>
                  <a:pt x="575364" y="123798"/>
                  <a:pt x="545206" y="120203"/>
                  <a:pt x="515155" y="115910"/>
                </a:cubicBezTo>
                <a:cubicBezTo>
                  <a:pt x="502276" y="107324"/>
                  <a:pt x="490362" y="97074"/>
                  <a:pt x="476518" y="90152"/>
                </a:cubicBezTo>
                <a:cubicBezTo>
                  <a:pt x="464376" y="84081"/>
                  <a:pt x="449177" y="84803"/>
                  <a:pt x="437882" y="77273"/>
                </a:cubicBezTo>
                <a:cubicBezTo>
                  <a:pt x="422727" y="67170"/>
                  <a:pt x="414400" y="48739"/>
                  <a:pt x="399245" y="38636"/>
                </a:cubicBezTo>
                <a:cubicBezTo>
                  <a:pt x="377890" y="24400"/>
                  <a:pt x="367431" y="25757"/>
                  <a:pt x="347730" y="25757"/>
                </a:cubicBezTo>
              </a:path>
            </a:pathLst>
          </a:custGeom>
          <a:solidFill>
            <a:srgbClr val="31B6F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フリーフォーム 5"/>
          <p:cNvSpPr/>
          <p:nvPr/>
        </p:nvSpPr>
        <p:spPr>
          <a:xfrm>
            <a:off x="1182414" y="4926864"/>
            <a:ext cx="1431880" cy="1239861"/>
          </a:xfrm>
          <a:custGeom>
            <a:avLst/>
            <a:gdLst>
              <a:gd name="connsiteX0" fmla="*/ 77273 w 2736710"/>
              <a:gd name="connsiteY0" fmla="*/ 656823 h 2369713"/>
              <a:gd name="connsiteX1" fmla="*/ 77273 w 2736710"/>
              <a:gd name="connsiteY1" fmla="*/ 656823 h 2369713"/>
              <a:gd name="connsiteX2" fmla="*/ 12879 w 2736710"/>
              <a:gd name="connsiteY2" fmla="*/ 553792 h 2369713"/>
              <a:gd name="connsiteX3" fmla="*/ 0 w 2736710"/>
              <a:gd name="connsiteY3" fmla="*/ 515155 h 2369713"/>
              <a:gd name="connsiteX4" fmla="*/ 12879 w 2736710"/>
              <a:gd name="connsiteY4" fmla="*/ 412124 h 2369713"/>
              <a:gd name="connsiteX5" fmla="*/ 77273 w 2736710"/>
              <a:gd name="connsiteY5" fmla="*/ 334851 h 2369713"/>
              <a:gd name="connsiteX6" fmla="*/ 103031 w 2736710"/>
              <a:gd name="connsiteY6" fmla="*/ 296215 h 2369713"/>
              <a:gd name="connsiteX7" fmla="*/ 141667 w 2736710"/>
              <a:gd name="connsiteY7" fmla="*/ 206062 h 2369713"/>
              <a:gd name="connsiteX8" fmla="*/ 167425 w 2736710"/>
              <a:gd name="connsiteY8" fmla="*/ 167426 h 2369713"/>
              <a:gd name="connsiteX9" fmla="*/ 193183 w 2736710"/>
              <a:gd name="connsiteY9" fmla="*/ 115910 h 2369713"/>
              <a:gd name="connsiteX10" fmla="*/ 206062 w 2736710"/>
              <a:gd name="connsiteY10" fmla="*/ 77274 h 2369713"/>
              <a:gd name="connsiteX11" fmla="*/ 244698 w 2736710"/>
              <a:gd name="connsiteY11" fmla="*/ 64395 h 2369713"/>
              <a:gd name="connsiteX12" fmla="*/ 373487 w 2736710"/>
              <a:gd name="connsiteY12" fmla="*/ 0 h 2369713"/>
              <a:gd name="connsiteX13" fmla="*/ 605307 w 2736710"/>
              <a:gd name="connsiteY13" fmla="*/ 12879 h 2369713"/>
              <a:gd name="connsiteX14" fmla="*/ 669701 w 2736710"/>
              <a:gd name="connsiteY14" fmla="*/ 90153 h 2369713"/>
              <a:gd name="connsiteX15" fmla="*/ 785611 w 2736710"/>
              <a:gd name="connsiteY15" fmla="*/ 103031 h 2369713"/>
              <a:gd name="connsiteX16" fmla="*/ 811369 w 2736710"/>
              <a:gd name="connsiteY16" fmla="*/ 141668 h 2369713"/>
              <a:gd name="connsiteX17" fmla="*/ 875763 w 2736710"/>
              <a:gd name="connsiteY17" fmla="*/ 206062 h 2369713"/>
              <a:gd name="connsiteX18" fmla="*/ 888642 w 2736710"/>
              <a:gd name="connsiteY18" fmla="*/ 244699 h 2369713"/>
              <a:gd name="connsiteX19" fmla="*/ 914400 w 2736710"/>
              <a:gd name="connsiteY19" fmla="*/ 540913 h 2369713"/>
              <a:gd name="connsiteX20" fmla="*/ 953036 w 2736710"/>
              <a:gd name="connsiteY20" fmla="*/ 528034 h 2369713"/>
              <a:gd name="connsiteX21" fmla="*/ 978794 w 2736710"/>
              <a:gd name="connsiteY21" fmla="*/ 566671 h 2369713"/>
              <a:gd name="connsiteX22" fmla="*/ 991673 w 2736710"/>
              <a:gd name="connsiteY22" fmla="*/ 605307 h 2369713"/>
              <a:gd name="connsiteX23" fmla="*/ 1004552 w 2736710"/>
              <a:gd name="connsiteY23" fmla="*/ 656823 h 2369713"/>
              <a:gd name="connsiteX24" fmla="*/ 1043188 w 2736710"/>
              <a:gd name="connsiteY24" fmla="*/ 708338 h 2369713"/>
              <a:gd name="connsiteX25" fmla="*/ 1107583 w 2736710"/>
              <a:gd name="connsiteY25" fmla="*/ 837127 h 2369713"/>
              <a:gd name="connsiteX26" fmla="*/ 1184856 w 2736710"/>
              <a:gd name="connsiteY26" fmla="*/ 914400 h 2369713"/>
              <a:gd name="connsiteX27" fmla="*/ 1429555 w 2736710"/>
              <a:gd name="connsiteY27" fmla="*/ 940158 h 2369713"/>
              <a:gd name="connsiteX28" fmla="*/ 1609859 w 2736710"/>
              <a:gd name="connsiteY28" fmla="*/ 965916 h 2369713"/>
              <a:gd name="connsiteX29" fmla="*/ 1712890 w 2736710"/>
              <a:gd name="connsiteY29" fmla="*/ 991674 h 2369713"/>
              <a:gd name="connsiteX30" fmla="*/ 1777284 w 2736710"/>
              <a:gd name="connsiteY30" fmla="*/ 1004553 h 2369713"/>
              <a:gd name="connsiteX31" fmla="*/ 1880315 w 2736710"/>
              <a:gd name="connsiteY31" fmla="*/ 1030310 h 2369713"/>
              <a:gd name="connsiteX32" fmla="*/ 2189408 w 2736710"/>
              <a:gd name="connsiteY32" fmla="*/ 1043189 h 2369713"/>
              <a:gd name="connsiteX33" fmla="*/ 2331076 w 2736710"/>
              <a:gd name="connsiteY33" fmla="*/ 1094705 h 2369713"/>
              <a:gd name="connsiteX34" fmla="*/ 2382591 w 2736710"/>
              <a:gd name="connsiteY34" fmla="*/ 1133341 h 2369713"/>
              <a:gd name="connsiteX35" fmla="*/ 2446986 w 2736710"/>
              <a:gd name="connsiteY35" fmla="*/ 1159099 h 2369713"/>
              <a:gd name="connsiteX36" fmla="*/ 2511380 w 2736710"/>
              <a:gd name="connsiteY36" fmla="*/ 1197736 h 2369713"/>
              <a:gd name="connsiteX37" fmla="*/ 2537138 w 2736710"/>
              <a:gd name="connsiteY37" fmla="*/ 1236372 h 2369713"/>
              <a:gd name="connsiteX38" fmla="*/ 2601532 w 2736710"/>
              <a:gd name="connsiteY38" fmla="*/ 1287888 h 2369713"/>
              <a:gd name="connsiteX39" fmla="*/ 2640169 w 2736710"/>
              <a:gd name="connsiteY39" fmla="*/ 1390919 h 2369713"/>
              <a:gd name="connsiteX40" fmla="*/ 2678805 w 2736710"/>
              <a:gd name="connsiteY40" fmla="*/ 1481071 h 2369713"/>
              <a:gd name="connsiteX41" fmla="*/ 2717442 w 2736710"/>
              <a:gd name="connsiteY41" fmla="*/ 1622738 h 2369713"/>
              <a:gd name="connsiteX42" fmla="*/ 2717442 w 2736710"/>
              <a:gd name="connsiteY42" fmla="*/ 1906074 h 2369713"/>
              <a:gd name="connsiteX43" fmla="*/ 2653048 w 2736710"/>
              <a:gd name="connsiteY43" fmla="*/ 1983347 h 2369713"/>
              <a:gd name="connsiteX44" fmla="*/ 2601532 w 2736710"/>
              <a:gd name="connsiteY44" fmla="*/ 2073499 h 2369713"/>
              <a:gd name="connsiteX45" fmla="*/ 2550017 w 2736710"/>
              <a:gd name="connsiteY45" fmla="*/ 2125015 h 2369713"/>
              <a:gd name="connsiteX46" fmla="*/ 2472743 w 2736710"/>
              <a:gd name="connsiteY46" fmla="*/ 2215167 h 2369713"/>
              <a:gd name="connsiteX47" fmla="*/ 2408349 w 2736710"/>
              <a:gd name="connsiteY47" fmla="*/ 2292440 h 2369713"/>
              <a:gd name="connsiteX48" fmla="*/ 2369712 w 2736710"/>
              <a:gd name="connsiteY48" fmla="*/ 2305319 h 2369713"/>
              <a:gd name="connsiteX49" fmla="*/ 2343955 w 2736710"/>
              <a:gd name="connsiteY49" fmla="*/ 2343955 h 2369713"/>
              <a:gd name="connsiteX50" fmla="*/ 2253803 w 2736710"/>
              <a:gd name="connsiteY50" fmla="*/ 2369713 h 2369713"/>
              <a:gd name="connsiteX51" fmla="*/ 1996225 w 2736710"/>
              <a:gd name="connsiteY51" fmla="*/ 2356834 h 2369713"/>
              <a:gd name="connsiteX52" fmla="*/ 1931831 w 2736710"/>
              <a:gd name="connsiteY52" fmla="*/ 2343955 h 2369713"/>
              <a:gd name="connsiteX53" fmla="*/ 1854557 w 2736710"/>
              <a:gd name="connsiteY53" fmla="*/ 2318198 h 2369713"/>
              <a:gd name="connsiteX54" fmla="*/ 1790163 w 2736710"/>
              <a:gd name="connsiteY54" fmla="*/ 2228045 h 2369713"/>
              <a:gd name="connsiteX55" fmla="*/ 1738648 w 2736710"/>
              <a:gd name="connsiteY55" fmla="*/ 2150772 h 2369713"/>
              <a:gd name="connsiteX56" fmla="*/ 1635617 w 2736710"/>
              <a:gd name="connsiteY56" fmla="*/ 2125015 h 2369713"/>
              <a:gd name="connsiteX57" fmla="*/ 1596980 w 2736710"/>
              <a:gd name="connsiteY57" fmla="*/ 2112136 h 2369713"/>
              <a:gd name="connsiteX58" fmla="*/ 1545464 w 2736710"/>
              <a:gd name="connsiteY58" fmla="*/ 2099257 h 2369713"/>
              <a:gd name="connsiteX59" fmla="*/ 1429555 w 2736710"/>
              <a:gd name="connsiteY59" fmla="*/ 2009105 h 2369713"/>
              <a:gd name="connsiteX60" fmla="*/ 1378039 w 2736710"/>
              <a:gd name="connsiteY60" fmla="*/ 1931831 h 2369713"/>
              <a:gd name="connsiteX61" fmla="*/ 1365160 w 2736710"/>
              <a:gd name="connsiteY61" fmla="*/ 1893195 h 2369713"/>
              <a:gd name="connsiteX62" fmla="*/ 1352281 w 2736710"/>
              <a:gd name="connsiteY62" fmla="*/ 1841679 h 2369713"/>
              <a:gd name="connsiteX63" fmla="*/ 1326524 w 2736710"/>
              <a:gd name="connsiteY63" fmla="*/ 1803043 h 2369713"/>
              <a:gd name="connsiteX64" fmla="*/ 1313645 w 2736710"/>
              <a:gd name="connsiteY64" fmla="*/ 1725769 h 2369713"/>
              <a:gd name="connsiteX65" fmla="*/ 1275008 w 2736710"/>
              <a:gd name="connsiteY65" fmla="*/ 1674254 h 2369713"/>
              <a:gd name="connsiteX66" fmla="*/ 1249250 w 2736710"/>
              <a:gd name="connsiteY66" fmla="*/ 1635617 h 2369713"/>
              <a:gd name="connsiteX67" fmla="*/ 1210614 w 2736710"/>
              <a:gd name="connsiteY67" fmla="*/ 1506829 h 2369713"/>
              <a:gd name="connsiteX68" fmla="*/ 1133341 w 2736710"/>
              <a:gd name="connsiteY68" fmla="*/ 1378040 h 2369713"/>
              <a:gd name="connsiteX69" fmla="*/ 1107583 w 2736710"/>
              <a:gd name="connsiteY69" fmla="*/ 1339403 h 2369713"/>
              <a:gd name="connsiteX70" fmla="*/ 1094704 w 2736710"/>
              <a:gd name="connsiteY70" fmla="*/ 1300767 h 2369713"/>
              <a:gd name="connsiteX71" fmla="*/ 1056067 w 2736710"/>
              <a:gd name="connsiteY71" fmla="*/ 1262130 h 2369713"/>
              <a:gd name="connsiteX72" fmla="*/ 1030310 w 2736710"/>
              <a:gd name="connsiteY72" fmla="*/ 1223493 h 2369713"/>
              <a:gd name="connsiteX73" fmla="*/ 991673 w 2736710"/>
              <a:gd name="connsiteY73" fmla="*/ 1171978 h 2369713"/>
              <a:gd name="connsiteX74" fmla="*/ 953036 w 2736710"/>
              <a:gd name="connsiteY74" fmla="*/ 1133341 h 2369713"/>
              <a:gd name="connsiteX75" fmla="*/ 875763 w 2736710"/>
              <a:gd name="connsiteY75" fmla="*/ 1043189 h 2369713"/>
              <a:gd name="connsiteX76" fmla="*/ 708338 w 2736710"/>
              <a:gd name="connsiteY76" fmla="*/ 953037 h 2369713"/>
              <a:gd name="connsiteX77" fmla="*/ 502276 w 2736710"/>
              <a:gd name="connsiteY77" fmla="*/ 927279 h 2369713"/>
              <a:gd name="connsiteX78" fmla="*/ 425003 w 2736710"/>
              <a:gd name="connsiteY78" fmla="*/ 875764 h 2369713"/>
              <a:gd name="connsiteX79" fmla="*/ 386366 w 2736710"/>
              <a:gd name="connsiteY79" fmla="*/ 862885 h 2369713"/>
              <a:gd name="connsiteX80" fmla="*/ 309093 w 2736710"/>
              <a:gd name="connsiteY80" fmla="*/ 798491 h 2369713"/>
              <a:gd name="connsiteX81" fmla="*/ 270456 w 2736710"/>
              <a:gd name="connsiteY81" fmla="*/ 785612 h 2369713"/>
              <a:gd name="connsiteX82" fmla="*/ 193183 w 2736710"/>
              <a:gd name="connsiteY82" fmla="*/ 734096 h 2369713"/>
              <a:gd name="connsiteX83" fmla="*/ 77273 w 2736710"/>
              <a:gd name="connsiteY83" fmla="*/ 643944 h 2369713"/>
              <a:gd name="connsiteX84" fmla="*/ 77273 w 2736710"/>
              <a:gd name="connsiteY84" fmla="*/ 656823 h 2369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2736710" h="2369713">
                <a:moveTo>
                  <a:pt x="77273" y="656823"/>
                </a:moveTo>
                <a:lnTo>
                  <a:pt x="77273" y="656823"/>
                </a:lnTo>
                <a:cubicBezTo>
                  <a:pt x="55808" y="622479"/>
                  <a:pt x="32272" y="589346"/>
                  <a:pt x="12879" y="553792"/>
                </a:cubicBezTo>
                <a:cubicBezTo>
                  <a:pt x="6378" y="541874"/>
                  <a:pt x="0" y="528731"/>
                  <a:pt x="0" y="515155"/>
                </a:cubicBezTo>
                <a:cubicBezTo>
                  <a:pt x="0" y="480544"/>
                  <a:pt x="3772" y="445515"/>
                  <a:pt x="12879" y="412124"/>
                </a:cubicBezTo>
                <a:cubicBezTo>
                  <a:pt x="20657" y="383605"/>
                  <a:pt x="60737" y="354694"/>
                  <a:pt x="77273" y="334851"/>
                </a:cubicBezTo>
                <a:cubicBezTo>
                  <a:pt x="87182" y="322960"/>
                  <a:pt x="94445" y="309094"/>
                  <a:pt x="103031" y="296215"/>
                </a:cubicBezTo>
                <a:cubicBezTo>
                  <a:pt x="117479" y="252872"/>
                  <a:pt x="116206" y="250619"/>
                  <a:pt x="141667" y="206062"/>
                </a:cubicBezTo>
                <a:cubicBezTo>
                  <a:pt x="149346" y="192623"/>
                  <a:pt x="159746" y="180865"/>
                  <a:pt x="167425" y="167426"/>
                </a:cubicBezTo>
                <a:cubicBezTo>
                  <a:pt x="176950" y="150757"/>
                  <a:pt x="185620" y="133557"/>
                  <a:pt x="193183" y="115910"/>
                </a:cubicBezTo>
                <a:cubicBezTo>
                  <a:pt x="198531" y="103432"/>
                  <a:pt x="196463" y="86873"/>
                  <a:pt x="206062" y="77274"/>
                </a:cubicBezTo>
                <a:cubicBezTo>
                  <a:pt x="215661" y="67675"/>
                  <a:pt x="232831" y="70988"/>
                  <a:pt x="244698" y="64395"/>
                </a:cubicBezTo>
                <a:cubicBezTo>
                  <a:pt x="370153" y="-5303"/>
                  <a:pt x="272812" y="25169"/>
                  <a:pt x="373487" y="0"/>
                </a:cubicBezTo>
                <a:cubicBezTo>
                  <a:pt x="450760" y="4293"/>
                  <a:pt x="529281" y="-1602"/>
                  <a:pt x="605307" y="12879"/>
                </a:cubicBezTo>
                <a:cubicBezTo>
                  <a:pt x="700011" y="30918"/>
                  <a:pt x="595492" y="63168"/>
                  <a:pt x="669701" y="90153"/>
                </a:cubicBezTo>
                <a:cubicBezTo>
                  <a:pt x="706235" y="103438"/>
                  <a:pt x="746974" y="98738"/>
                  <a:pt x="785611" y="103031"/>
                </a:cubicBezTo>
                <a:cubicBezTo>
                  <a:pt x="794197" y="115910"/>
                  <a:pt x="800424" y="130723"/>
                  <a:pt x="811369" y="141668"/>
                </a:cubicBezTo>
                <a:cubicBezTo>
                  <a:pt x="897230" y="227531"/>
                  <a:pt x="807072" y="103029"/>
                  <a:pt x="875763" y="206062"/>
                </a:cubicBezTo>
                <a:cubicBezTo>
                  <a:pt x="880056" y="218941"/>
                  <a:pt x="887086" y="231213"/>
                  <a:pt x="888642" y="244699"/>
                </a:cubicBezTo>
                <a:cubicBezTo>
                  <a:pt x="900003" y="343156"/>
                  <a:pt x="914400" y="540913"/>
                  <a:pt x="914400" y="540913"/>
                </a:cubicBezTo>
                <a:cubicBezTo>
                  <a:pt x="927279" y="536620"/>
                  <a:pt x="940432" y="522992"/>
                  <a:pt x="953036" y="528034"/>
                </a:cubicBezTo>
                <a:cubicBezTo>
                  <a:pt x="967408" y="533783"/>
                  <a:pt x="971872" y="552827"/>
                  <a:pt x="978794" y="566671"/>
                </a:cubicBezTo>
                <a:cubicBezTo>
                  <a:pt x="984865" y="578813"/>
                  <a:pt x="987944" y="592254"/>
                  <a:pt x="991673" y="605307"/>
                </a:cubicBezTo>
                <a:cubicBezTo>
                  <a:pt x="996536" y="622326"/>
                  <a:pt x="996636" y="640991"/>
                  <a:pt x="1004552" y="656823"/>
                </a:cubicBezTo>
                <a:cubicBezTo>
                  <a:pt x="1014151" y="676021"/>
                  <a:pt x="1030309" y="691166"/>
                  <a:pt x="1043188" y="708338"/>
                </a:cubicBezTo>
                <a:cubicBezTo>
                  <a:pt x="1067560" y="781455"/>
                  <a:pt x="1059117" y="783276"/>
                  <a:pt x="1107583" y="837127"/>
                </a:cubicBezTo>
                <a:cubicBezTo>
                  <a:pt x="1131951" y="864203"/>
                  <a:pt x="1148555" y="911375"/>
                  <a:pt x="1184856" y="914400"/>
                </a:cubicBezTo>
                <a:cubicBezTo>
                  <a:pt x="1369654" y="929800"/>
                  <a:pt x="1288228" y="919968"/>
                  <a:pt x="1429555" y="940158"/>
                </a:cubicBezTo>
                <a:cubicBezTo>
                  <a:pt x="1530138" y="973687"/>
                  <a:pt x="1395420" y="932057"/>
                  <a:pt x="1609859" y="965916"/>
                </a:cubicBezTo>
                <a:cubicBezTo>
                  <a:pt x="1644826" y="971437"/>
                  <a:pt x="1678177" y="984731"/>
                  <a:pt x="1712890" y="991674"/>
                </a:cubicBezTo>
                <a:cubicBezTo>
                  <a:pt x="1734355" y="995967"/>
                  <a:pt x="1756048" y="999244"/>
                  <a:pt x="1777284" y="1004553"/>
                </a:cubicBezTo>
                <a:cubicBezTo>
                  <a:pt x="1829144" y="1017518"/>
                  <a:pt x="1814773" y="1025790"/>
                  <a:pt x="1880315" y="1030310"/>
                </a:cubicBezTo>
                <a:cubicBezTo>
                  <a:pt x="1983191" y="1037405"/>
                  <a:pt x="2086377" y="1038896"/>
                  <a:pt x="2189408" y="1043189"/>
                </a:cubicBezTo>
                <a:cubicBezTo>
                  <a:pt x="2214949" y="1051703"/>
                  <a:pt x="2304196" y="1079772"/>
                  <a:pt x="2331076" y="1094705"/>
                </a:cubicBezTo>
                <a:cubicBezTo>
                  <a:pt x="2349839" y="1105129"/>
                  <a:pt x="2363828" y="1122917"/>
                  <a:pt x="2382591" y="1133341"/>
                </a:cubicBezTo>
                <a:cubicBezTo>
                  <a:pt x="2402800" y="1144568"/>
                  <a:pt x="2426308" y="1148760"/>
                  <a:pt x="2446986" y="1159099"/>
                </a:cubicBezTo>
                <a:cubicBezTo>
                  <a:pt x="2469375" y="1170294"/>
                  <a:pt x="2489915" y="1184857"/>
                  <a:pt x="2511380" y="1197736"/>
                </a:cubicBezTo>
                <a:cubicBezTo>
                  <a:pt x="2519966" y="1210615"/>
                  <a:pt x="2526193" y="1225427"/>
                  <a:pt x="2537138" y="1236372"/>
                </a:cubicBezTo>
                <a:cubicBezTo>
                  <a:pt x="2556575" y="1255809"/>
                  <a:pt x="2584656" y="1266190"/>
                  <a:pt x="2601532" y="1287888"/>
                </a:cubicBezTo>
                <a:cubicBezTo>
                  <a:pt x="2618511" y="1309719"/>
                  <a:pt x="2628095" y="1362746"/>
                  <a:pt x="2640169" y="1390919"/>
                </a:cubicBezTo>
                <a:cubicBezTo>
                  <a:pt x="2658341" y="1433320"/>
                  <a:pt x="2669512" y="1439252"/>
                  <a:pt x="2678805" y="1481071"/>
                </a:cubicBezTo>
                <a:cubicBezTo>
                  <a:pt x="2707994" y="1612421"/>
                  <a:pt x="2670911" y="1506412"/>
                  <a:pt x="2717442" y="1622738"/>
                </a:cubicBezTo>
                <a:cubicBezTo>
                  <a:pt x="2734612" y="1725757"/>
                  <a:pt x="2750460" y="1785009"/>
                  <a:pt x="2717442" y="1906074"/>
                </a:cubicBezTo>
                <a:cubicBezTo>
                  <a:pt x="2708620" y="1938422"/>
                  <a:pt x="2674513" y="1957589"/>
                  <a:pt x="2653048" y="1983347"/>
                </a:cubicBezTo>
                <a:cubicBezTo>
                  <a:pt x="2625809" y="2092301"/>
                  <a:pt x="2662916" y="1981423"/>
                  <a:pt x="2601532" y="2073499"/>
                </a:cubicBezTo>
                <a:cubicBezTo>
                  <a:pt x="2562282" y="2132374"/>
                  <a:pt x="2623610" y="2100483"/>
                  <a:pt x="2550017" y="2125015"/>
                </a:cubicBezTo>
                <a:cubicBezTo>
                  <a:pt x="2490880" y="2213718"/>
                  <a:pt x="2566439" y="2105855"/>
                  <a:pt x="2472743" y="2215167"/>
                </a:cubicBezTo>
                <a:cubicBezTo>
                  <a:pt x="2441065" y="2252125"/>
                  <a:pt x="2453009" y="2262666"/>
                  <a:pt x="2408349" y="2292440"/>
                </a:cubicBezTo>
                <a:cubicBezTo>
                  <a:pt x="2397053" y="2299970"/>
                  <a:pt x="2382591" y="2301026"/>
                  <a:pt x="2369712" y="2305319"/>
                </a:cubicBezTo>
                <a:cubicBezTo>
                  <a:pt x="2361126" y="2318198"/>
                  <a:pt x="2356041" y="2334286"/>
                  <a:pt x="2343955" y="2343955"/>
                </a:cubicBezTo>
                <a:cubicBezTo>
                  <a:pt x="2335557" y="2350673"/>
                  <a:pt x="2257169" y="2368872"/>
                  <a:pt x="2253803" y="2369713"/>
                </a:cubicBezTo>
                <a:cubicBezTo>
                  <a:pt x="2167944" y="2365420"/>
                  <a:pt x="2081918" y="2363689"/>
                  <a:pt x="1996225" y="2356834"/>
                </a:cubicBezTo>
                <a:cubicBezTo>
                  <a:pt x="1974405" y="2355088"/>
                  <a:pt x="1952949" y="2349714"/>
                  <a:pt x="1931831" y="2343955"/>
                </a:cubicBezTo>
                <a:cubicBezTo>
                  <a:pt x="1905636" y="2336811"/>
                  <a:pt x="1854557" y="2318198"/>
                  <a:pt x="1854557" y="2318198"/>
                </a:cubicBezTo>
                <a:cubicBezTo>
                  <a:pt x="1798642" y="2206364"/>
                  <a:pt x="1863259" y="2322025"/>
                  <a:pt x="1790163" y="2228045"/>
                </a:cubicBezTo>
                <a:cubicBezTo>
                  <a:pt x="1771157" y="2203609"/>
                  <a:pt x="1768016" y="2160561"/>
                  <a:pt x="1738648" y="2150772"/>
                </a:cubicBezTo>
                <a:cubicBezTo>
                  <a:pt x="1650329" y="2121332"/>
                  <a:pt x="1759947" y="2156097"/>
                  <a:pt x="1635617" y="2125015"/>
                </a:cubicBezTo>
                <a:cubicBezTo>
                  <a:pt x="1622447" y="2121723"/>
                  <a:pt x="1610033" y="2115866"/>
                  <a:pt x="1596980" y="2112136"/>
                </a:cubicBezTo>
                <a:cubicBezTo>
                  <a:pt x="1579961" y="2107273"/>
                  <a:pt x="1562636" y="2103550"/>
                  <a:pt x="1545464" y="2099257"/>
                </a:cubicBezTo>
                <a:cubicBezTo>
                  <a:pt x="1500519" y="2069293"/>
                  <a:pt x="1462145" y="2051007"/>
                  <a:pt x="1429555" y="2009105"/>
                </a:cubicBezTo>
                <a:cubicBezTo>
                  <a:pt x="1410549" y="1984669"/>
                  <a:pt x="1387829" y="1961200"/>
                  <a:pt x="1378039" y="1931831"/>
                </a:cubicBezTo>
                <a:cubicBezTo>
                  <a:pt x="1373746" y="1918952"/>
                  <a:pt x="1368889" y="1906248"/>
                  <a:pt x="1365160" y="1893195"/>
                </a:cubicBezTo>
                <a:cubicBezTo>
                  <a:pt x="1360297" y="1876176"/>
                  <a:pt x="1359253" y="1857948"/>
                  <a:pt x="1352281" y="1841679"/>
                </a:cubicBezTo>
                <a:cubicBezTo>
                  <a:pt x="1346184" y="1827452"/>
                  <a:pt x="1335110" y="1815922"/>
                  <a:pt x="1326524" y="1803043"/>
                </a:cubicBezTo>
                <a:cubicBezTo>
                  <a:pt x="1322231" y="1777285"/>
                  <a:pt x="1323343" y="1750015"/>
                  <a:pt x="1313645" y="1725769"/>
                </a:cubicBezTo>
                <a:cubicBezTo>
                  <a:pt x="1305673" y="1705840"/>
                  <a:pt x="1287484" y="1691721"/>
                  <a:pt x="1275008" y="1674254"/>
                </a:cubicBezTo>
                <a:cubicBezTo>
                  <a:pt x="1266011" y="1661659"/>
                  <a:pt x="1257836" y="1648496"/>
                  <a:pt x="1249250" y="1635617"/>
                </a:cubicBezTo>
                <a:cubicBezTo>
                  <a:pt x="1240006" y="1598639"/>
                  <a:pt x="1226294" y="1538189"/>
                  <a:pt x="1210614" y="1506829"/>
                </a:cubicBezTo>
                <a:cubicBezTo>
                  <a:pt x="1188225" y="1462050"/>
                  <a:pt x="1161112" y="1419696"/>
                  <a:pt x="1133341" y="1378040"/>
                </a:cubicBezTo>
                <a:cubicBezTo>
                  <a:pt x="1124755" y="1365161"/>
                  <a:pt x="1114505" y="1353247"/>
                  <a:pt x="1107583" y="1339403"/>
                </a:cubicBezTo>
                <a:cubicBezTo>
                  <a:pt x="1101512" y="1327261"/>
                  <a:pt x="1102234" y="1312062"/>
                  <a:pt x="1094704" y="1300767"/>
                </a:cubicBezTo>
                <a:cubicBezTo>
                  <a:pt x="1084601" y="1285612"/>
                  <a:pt x="1067727" y="1276122"/>
                  <a:pt x="1056067" y="1262130"/>
                </a:cubicBezTo>
                <a:cubicBezTo>
                  <a:pt x="1046158" y="1250239"/>
                  <a:pt x="1039307" y="1236088"/>
                  <a:pt x="1030310" y="1223493"/>
                </a:cubicBezTo>
                <a:cubicBezTo>
                  <a:pt x="1017834" y="1206026"/>
                  <a:pt x="1005642" y="1188275"/>
                  <a:pt x="991673" y="1171978"/>
                </a:cubicBezTo>
                <a:cubicBezTo>
                  <a:pt x="979820" y="1158149"/>
                  <a:pt x="964889" y="1147170"/>
                  <a:pt x="953036" y="1133341"/>
                </a:cubicBezTo>
                <a:cubicBezTo>
                  <a:pt x="853906" y="1017690"/>
                  <a:pt x="971636" y="1139062"/>
                  <a:pt x="875763" y="1043189"/>
                </a:cubicBezTo>
                <a:cubicBezTo>
                  <a:pt x="834335" y="918906"/>
                  <a:pt x="878224" y="971913"/>
                  <a:pt x="708338" y="953037"/>
                </a:cubicBezTo>
                <a:cubicBezTo>
                  <a:pt x="639540" y="945393"/>
                  <a:pt x="502276" y="927279"/>
                  <a:pt x="502276" y="927279"/>
                </a:cubicBezTo>
                <a:cubicBezTo>
                  <a:pt x="476518" y="910107"/>
                  <a:pt x="454371" y="885553"/>
                  <a:pt x="425003" y="875764"/>
                </a:cubicBezTo>
                <a:cubicBezTo>
                  <a:pt x="412124" y="871471"/>
                  <a:pt x="398508" y="868956"/>
                  <a:pt x="386366" y="862885"/>
                </a:cubicBezTo>
                <a:cubicBezTo>
                  <a:pt x="302090" y="820747"/>
                  <a:pt x="394544" y="855458"/>
                  <a:pt x="309093" y="798491"/>
                </a:cubicBezTo>
                <a:cubicBezTo>
                  <a:pt x="297797" y="790961"/>
                  <a:pt x="282323" y="792205"/>
                  <a:pt x="270456" y="785612"/>
                </a:cubicBezTo>
                <a:cubicBezTo>
                  <a:pt x="243395" y="770578"/>
                  <a:pt x="193183" y="734096"/>
                  <a:pt x="193183" y="734096"/>
                </a:cubicBezTo>
                <a:cubicBezTo>
                  <a:pt x="135167" y="647073"/>
                  <a:pt x="168033" y="656910"/>
                  <a:pt x="77273" y="643944"/>
                </a:cubicBezTo>
                <a:cubicBezTo>
                  <a:pt x="68773" y="642730"/>
                  <a:pt x="77273" y="654677"/>
                  <a:pt x="77273" y="656823"/>
                </a:cubicBezTo>
                <a:close/>
              </a:path>
            </a:pathLst>
          </a:custGeom>
          <a:solidFill>
            <a:srgbClr val="31B6F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283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kumimoji="1" lang="ja-JP" altLang="en-US" sz="4800" b="1" dirty="0" smtClean="0"/>
              <a:t>文字列</a:t>
            </a:r>
            <a:r>
              <a:rPr kumimoji="1" lang="ja-JP" altLang="en-US" sz="4800" b="1" dirty="0" smtClean="0">
                <a:solidFill>
                  <a:schemeClr val="bg1">
                    <a:lumMod val="95000"/>
                  </a:schemeClr>
                </a:solidFill>
              </a:rPr>
              <a:t>やツリーやグラフ</a:t>
            </a:r>
            <a:r>
              <a:rPr kumimoji="1" lang="ja-JP" altLang="en-US" sz="4800" b="1" dirty="0" smtClean="0"/>
              <a:t>の</a:t>
            </a:r>
            <a:endParaRPr kumimoji="1" lang="en-US" altLang="ja-JP" sz="4800" b="1" dirty="0" smtClean="0"/>
          </a:p>
          <a:p>
            <a:pPr marL="0" indent="0" algn="ctr">
              <a:buNone/>
            </a:pPr>
            <a:r>
              <a:rPr kumimoji="1" lang="ja-JP" altLang="en-US" sz="4800" b="1" dirty="0" smtClean="0"/>
              <a:t>集合</a:t>
            </a:r>
            <a:endParaRPr kumimoji="1" lang="en-US" altLang="ja-JP" sz="4800" b="1" dirty="0" smtClean="0"/>
          </a:p>
          <a:p>
            <a:pPr marL="0" indent="0" algn="ctr">
              <a:buNone/>
            </a:pPr>
            <a:r>
              <a:rPr kumimoji="1" lang="ja-JP" altLang="en-US" sz="4800" b="1" dirty="0" smtClean="0">
                <a:solidFill>
                  <a:schemeClr val="bg2">
                    <a:lumMod val="50000"/>
                  </a:schemeClr>
                </a:solidFill>
              </a:rPr>
              <a:t>を、表現するデータ構造</a:t>
            </a:r>
            <a:endParaRPr kumimoji="1" lang="en-US" altLang="ja-JP" sz="48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ja-JP" altLang="en-US" sz="4800" b="1" dirty="0" smtClean="0"/>
              <a:t>について考える分野</a:t>
            </a:r>
            <a:endParaRPr kumimoji="1" lang="en-US" altLang="ja-JP" sz="4800" b="1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「形式言語理論」とは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7082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 dirty="0" smtClean="0"/>
              <a:t>問題</a:t>
            </a:r>
            <a:endParaRPr kumimoji="1" lang="en-US" altLang="ja-JP" sz="3200" dirty="0" smtClean="0"/>
          </a:p>
          <a:p>
            <a:pPr lvl="1"/>
            <a:r>
              <a:rPr lang="en-US" altLang="ja-JP" sz="2800" dirty="0" smtClean="0"/>
              <a:t>DFA  a  </a:t>
            </a:r>
            <a:r>
              <a:rPr lang="ja-JP" altLang="en-US" sz="2800" dirty="0" smtClean="0"/>
              <a:t>（頂点数≦</a:t>
            </a:r>
            <a:r>
              <a:rPr lang="en-US" altLang="ja-JP" sz="2800" dirty="0"/>
              <a:t>2</a:t>
            </a:r>
            <a:r>
              <a:rPr lang="en-US" altLang="ja-JP" sz="2800" dirty="0" smtClean="0"/>
              <a:t>0</a:t>
            </a:r>
            <a:r>
              <a:rPr lang="ja-JP" altLang="en-US" sz="2800" dirty="0" smtClean="0"/>
              <a:t>） </a:t>
            </a:r>
            <a:endParaRPr lang="en-US" altLang="ja-JP" sz="2800" dirty="0" smtClean="0"/>
          </a:p>
          <a:p>
            <a:pPr lvl="1"/>
            <a:r>
              <a:rPr lang="ja-JP" altLang="en-US" sz="2800" dirty="0" smtClean="0"/>
              <a:t>文字列 </a:t>
            </a:r>
            <a:r>
              <a:rPr lang="en-US" altLang="ja-JP" sz="2800" dirty="0" smtClean="0"/>
              <a:t>w </a:t>
            </a:r>
            <a:r>
              <a:rPr lang="ja-JP" altLang="en-US" sz="2800" dirty="0" smtClean="0"/>
              <a:t>（長さ≦</a:t>
            </a:r>
            <a:r>
              <a:rPr lang="en-US" altLang="ja-JP" sz="2800" dirty="0" smtClean="0"/>
              <a:t>10</a:t>
            </a:r>
            <a:r>
              <a:rPr lang="ja-JP" altLang="en-US" sz="2800" dirty="0" smtClean="0"/>
              <a:t>万）</a:t>
            </a:r>
            <a:endParaRPr lang="en-US" altLang="ja-JP" sz="2800" dirty="0" smtClean="0"/>
          </a:p>
          <a:p>
            <a:pPr lvl="1"/>
            <a:r>
              <a:rPr lang="en-US" altLang="ja-JP" sz="2800" dirty="0" smtClean="0"/>
              <a:t>0</a:t>
            </a:r>
            <a:r>
              <a:rPr lang="ja-JP" altLang="en-US" sz="2800" dirty="0" smtClean="0"/>
              <a:t>≦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 </a:t>
            </a:r>
            <a:r>
              <a:rPr lang="ja-JP" altLang="en-US" sz="2800" dirty="0" smtClean="0"/>
              <a:t>＜ </a:t>
            </a:r>
            <a:r>
              <a:rPr lang="en-US" altLang="ja-JP" sz="2800" dirty="0" smtClean="0"/>
              <a:t>k </a:t>
            </a:r>
            <a:r>
              <a:rPr lang="ja-JP" altLang="en-US" sz="2800" dirty="0" smtClean="0"/>
              <a:t>≦ </a:t>
            </a:r>
            <a:r>
              <a:rPr lang="en-US" altLang="ja-JP" sz="2800" dirty="0" smtClean="0"/>
              <a:t>|w|   </a:t>
            </a:r>
            <a:r>
              <a:rPr lang="ja-JP" altLang="en-US" sz="2800" dirty="0" smtClean="0"/>
              <a:t>な自然数の組が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万個</a:t>
            </a:r>
            <a:endParaRPr lang="en-US" altLang="ja-JP" sz="2800" dirty="0" smtClean="0"/>
          </a:p>
          <a:p>
            <a:pPr lvl="1"/>
            <a:r>
              <a:rPr lang="en-US" altLang="ja-JP" sz="2800" dirty="0" smtClean="0"/>
              <a:t>w[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, k)  </a:t>
            </a:r>
            <a:r>
              <a:rPr lang="ja-JP" altLang="en-US" sz="2800" dirty="0" smtClean="0"/>
              <a:t>が </a:t>
            </a:r>
            <a:r>
              <a:rPr lang="en-US" altLang="ja-JP" sz="2800" dirty="0" smtClean="0"/>
              <a:t>DFA </a:t>
            </a:r>
            <a:r>
              <a:rPr lang="ja-JP" altLang="en-US" sz="2800" dirty="0" smtClean="0"/>
              <a:t>の表す集合に入っているか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それぞれ判定せよ</a:t>
            </a:r>
            <a:endParaRPr lang="en-US" altLang="ja-JP" sz="2800" dirty="0" smtClean="0"/>
          </a:p>
          <a:p>
            <a:pPr lvl="1"/>
            <a:endParaRPr kumimoji="1" lang="ja-JP" altLang="en-US" sz="28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その他にできること：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セグメント木に</a:t>
            </a:r>
            <a:r>
              <a:rPr lang="ja-JP" altLang="en-US" dirty="0"/>
              <a:t>載せる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5493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2627784" y="5445224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solidFill>
                  <a:schemeClr val="tx1"/>
                </a:solidFill>
              </a:rPr>
              <a:t>a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419872" y="5445224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solidFill>
                  <a:schemeClr val="tx1"/>
                </a:solidFill>
              </a:rPr>
              <a:t>b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211960" y="5445224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solidFill>
                  <a:schemeClr val="tx1"/>
                </a:solidFill>
              </a:rPr>
              <a:t>b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004048" y="5445224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solidFill>
                  <a:schemeClr val="tx1"/>
                </a:solidFill>
              </a:rPr>
              <a:t>a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796136" y="5445224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solidFill>
                  <a:schemeClr val="tx1"/>
                </a:solidFill>
              </a:rPr>
              <a:t>a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588224" y="5445224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solidFill>
                  <a:schemeClr val="tx1"/>
                </a:solidFill>
              </a:rPr>
              <a:t>b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7380312" y="5445224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solidFill>
                  <a:schemeClr val="tx1"/>
                </a:solidFill>
              </a:rPr>
              <a:t>a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8172400" y="5445224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solidFill>
                  <a:schemeClr val="tx1"/>
                </a:solidFill>
              </a:rPr>
              <a:t>b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13" name="円/楕円 12"/>
          <p:cNvSpPr/>
          <p:nvPr/>
        </p:nvSpPr>
        <p:spPr>
          <a:xfrm>
            <a:off x="320522" y="1292041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kumimoji="1" lang="ja-JP" alt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円/楕円 13"/>
          <p:cNvSpPr/>
          <p:nvPr/>
        </p:nvSpPr>
        <p:spPr>
          <a:xfrm>
            <a:off x="323528" y="260648"/>
            <a:ext cx="648072" cy="64807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kumimoji="1" lang="ja-JP" alt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円/楕円 14"/>
          <p:cNvSpPr/>
          <p:nvPr/>
        </p:nvSpPr>
        <p:spPr>
          <a:xfrm>
            <a:off x="1688674" y="1292041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kumimoji="1" lang="ja-JP" alt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円/楕円 15"/>
          <p:cNvSpPr/>
          <p:nvPr/>
        </p:nvSpPr>
        <p:spPr>
          <a:xfrm>
            <a:off x="1691680" y="260648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kumimoji="1" lang="ja-JP" alt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256626" y="571961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</a:t>
            </a:r>
            <a:endParaRPr kumimoji="1" lang="ja-JP" altLang="en-US" sz="28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070256" y="120749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b</a:t>
            </a:r>
            <a:endParaRPr kumimoji="1" lang="ja-JP" altLang="en-US" sz="2800" dirty="0"/>
          </a:p>
        </p:txBody>
      </p:sp>
      <p:cxnSp>
        <p:nvCxnSpPr>
          <p:cNvPr id="19" name="曲線コネクタ 18"/>
          <p:cNvCxnSpPr>
            <a:stCxn id="13" idx="6"/>
            <a:endCxn id="15" idx="2"/>
          </p:cNvCxnSpPr>
          <p:nvPr/>
        </p:nvCxnSpPr>
        <p:spPr>
          <a:xfrm>
            <a:off x="968594" y="1616077"/>
            <a:ext cx="720080" cy="12700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1040602" y="1580073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b</a:t>
            </a:r>
            <a:endParaRPr kumimoji="1" lang="ja-JP" altLang="en-US" sz="2800" dirty="0"/>
          </a:p>
        </p:txBody>
      </p:sp>
      <p:cxnSp>
        <p:nvCxnSpPr>
          <p:cNvPr id="21" name="曲線コネクタ 20"/>
          <p:cNvCxnSpPr>
            <a:stCxn id="14" idx="6"/>
            <a:endCxn id="16" idx="2"/>
          </p:cNvCxnSpPr>
          <p:nvPr/>
        </p:nvCxnSpPr>
        <p:spPr>
          <a:xfrm>
            <a:off x="971600" y="584684"/>
            <a:ext cx="720080" cy="12700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曲線コネクタ 21"/>
          <p:cNvCxnSpPr>
            <a:stCxn id="14" idx="5"/>
            <a:endCxn id="15" idx="1"/>
          </p:cNvCxnSpPr>
          <p:nvPr/>
        </p:nvCxnSpPr>
        <p:spPr>
          <a:xfrm rot="16200000" flipH="1">
            <a:off x="1043569" y="646935"/>
            <a:ext cx="573137" cy="906890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曲線コネクタ 22"/>
          <p:cNvCxnSpPr>
            <a:stCxn id="13" idx="0"/>
            <a:endCxn id="16" idx="3"/>
          </p:cNvCxnSpPr>
          <p:nvPr/>
        </p:nvCxnSpPr>
        <p:spPr>
          <a:xfrm rot="5400000" flipH="1" flipV="1">
            <a:off x="976459" y="481912"/>
            <a:ext cx="478229" cy="1142030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1256626" y="984845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</a:t>
            </a:r>
            <a:endParaRPr kumimoji="1" lang="ja-JP" altLang="en-US" sz="28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627785" y="4100879"/>
            <a:ext cx="684076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4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23</a:t>
            </a:r>
          </a:p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32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41</a:t>
            </a:r>
            <a:endParaRPr kumimoji="1" lang="ja-JP" alt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004048" y="4077072"/>
            <a:ext cx="684076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4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23</a:t>
            </a:r>
          </a:p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32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41</a:t>
            </a:r>
            <a:endParaRPr kumimoji="1" lang="ja-JP" alt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796136" y="4077072"/>
            <a:ext cx="684076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4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23</a:t>
            </a:r>
          </a:p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32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41</a:t>
            </a:r>
            <a:endParaRPr kumimoji="1" lang="ja-JP" alt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380312" y="4077072"/>
            <a:ext cx="684076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4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23</a:t>
            </a:r>
          </a:p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32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41</a:t>
            </a:r>
            <a:endParaRPr kumimoji="1" lang="ja-JP" alt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437874" y="4100879"/>
            <a:ext cx="684076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2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21</a:t>
            </a:r>
          </a:p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34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43</a:t>
            </a:r>
            <a:endParaRPr kumimoji="1" lang="ja-JP" alt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211960" y="4077072"/>
            <a:ext cx="684076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2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21</a:t>
            </a:r>
          </a:p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34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43</a:t>
            </a:r>
            <a:endParaRPr kumimoji="1" lang="ja-JP" alt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588224" y="4077072"/>
            <a:ext cx="684076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2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21</a:t>
            </a:r>
          </a:p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34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43</a:t>
            </a:r>
            <a:endParaRPr kumimoji="1" lang="ja-JP" alt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8172400" y="4077072"/>
            <a:ext cx="684076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2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21</a:t>
            </a:r>
          </a:p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34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43</a:t>
            </a:r>
            <a:endParaRPr kumimoji="1" lang="ja-JP" altLang="en-US" b="1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11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2627784" y="5445224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solidFill>
                  <a:schemeClr val="tx1"/>
                </a:solidFill>
              </a:rPr>
              <a:t>a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419872" y="5445224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solidFill>
                  <a:schemeClr val="tx1"/>
                </a:solidFill>
              </a:rPr>
              <a:t>b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211960" y="5445224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solidFill>
                  <a:schemeClr val="tx1"/>
                </a:solidFill>
              </a:rPr>
              <a:t>b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004048" y="5445224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solidFill>
                  <a:schemeClr val="tx1"/>
                </a:solidFill>
              </a:rPr>
              <a:t>a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796136" y="5445224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solidFill>
                  <a:schemeClr val="tx1"/>
                </a:solidFill>
              </a:rPr>
              <a:t>a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588224" y="5445224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solidFill>
                  <a:schemeClr val="tx1"/>
                </a:solidFill>
              </a:rPr>
              <a:t>b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7380312" y="5445224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solidFill>
                  <a:schemeClr val="tx1"/>
                </a:solidFill>
              </a:rPr>
              <a:t>a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8172400" y="5445224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solidFill>
                  <a:schemeClr val="tx1"/>
                </a:solidFill>
              </a:rPr>
              <a:t>b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13" name="円/楕円 12"/>
          <p:cNvSpPr/>
          <p:nvPr/>
        </p:nvSpPr>
        <p:spPr>
          <a:xfrm>
            <a:off x="320522" y="1292041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kumimoji="1" lang="ja-JP" alt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円/楕円 13"/>
          <p:cNvSpPr/>
          <p:nvPr/>
        </p:nvSpPr>
        <p:spPr>
          <a:xfrm>
            <a:off x="323528" y="260648"/>
            <a:ext cx="648072" cy="64807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kumimoji="1" lang="ja-JP" alt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円/楕円 14"/>
          <p:cNvSpPr/>
          <p:nvPr/>
        </p:nvSpPr>
        <p:spPr>
          <a:xfrm>
            <a:off x="1688674" y="1292041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kumimoji="1" lang="ja-JP" alt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円/楕円 15"/>
          <p:cNvSpPr/>
          <p:nvPr/>
        </p:nvSpPr>
        <p:spPr>
          <a:xfrm>
            <a:off x="1691680" y="260648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kumimoji="1" lang="ja-JP" alt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256626" y="571961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</a:t>
            </a:r>
            <a:endParaRPr kumimoji="1" lang="ja-JP" altLang="en-US" sz="28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070256" y="120749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b</a:t>
            </a:r>
            <a:endParaRPr kumimoji="1" lang="ja-JP" altLang="en-US" sz="2800" dirty="0"/>
          </a:p>
        </p:txBody>
      </p:sp>
      <p:cxnSp>
        <p:nvCxnSpPr>
          <p:cNvPr id="19" name="曲線コネクタ 18"/>
          <p:cNvCxnSpPr>
            <a:stCxn id="13" idx="6"/>
            <a:endCxn id="15" idx="2"/>
          </p:cNvCxnSpPr>
          <p:nvPr/>
        </p:nvCxnSpPr>
        <p:spPr>
          <a:xfrm>
            <a:off x="968594" y="1616077"/>
            <a:ext cx="720080" cy="12700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1040602" y="1580073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b</a:t>
            </a:r>
            <a:endParaRPr kumimoji="1" lang="ja-JP" altLang="en-US" sz="2800" dirty="0"/>
          </a:p>
        </p:txBody>
      </p:sp>
      <p:cxnSp>
        <p:nvCxnSpPr>
          <p:cNvPr id="21" name="曲線コネクタ 20"/>
          <p:cNvCxnSpPr>
            <a:stCxn id="14" idx="6"/>
            <a:endCxn id="16" idx="2"/>
          </p:cNvCxnSpPr>
          <p:nvPr/>
        </p:nvCxnSpPr>
        <p:spPr>
          <a:xfrm>
            <a:off x="971600" y="584684"/>
            <a:ext cx="720080" cy="12700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曲線コネクタ 21"/>
          <p:cNvCxnSpPr>
            <a:stCxn id="14" idx="5"/>
            <a:endCxn id="15" idx="1"/>
          </p:cNvCxnSpPr>
          <p:nvPr/>
        </p:nvCxnSpPr>
        <p:spPr>
          <a:xfrm rot="16200000" flipH="1">
            <a:off x="1043569" y="646935"/>
            <a:ext cx="573137" cy="906890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曲線コネクタ 22"/>
          <p:cNvCxnSpPr>
            <a:stCxn id="13" idx="0"/>
            <a:endCxn id="16" idx="3"/>
          </p:cNvCxnSpPr>
          <p:nvPr/>
        </p:nvCxnSpPr>
        <p:spPr>
          <a:xfrm rot="5400000" flipH="1" flipV="1">
            <a:off x="976459" y="481912"/>
            <a:ext cx="478229" cy="1142030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1256626" y="984845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</a:t>
            </a:r>
            <a:endParaRPr kumimoji="1" lang="ja-JP" altLang="en-US" sz="28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627785" y="4100879"/>
            <a:ext cx="684076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4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23</a:t>
            </a:r>
          </a:p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32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41</a:t>
            </a:r>
            <a:endParaRPr kumimoji="1" lang="ja-JP" alt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004048" y="4077072"/>
            <a:ext cx="684076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4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23</a:t>
            </a:r>
          </a:p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32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41</a:t>
            </a:r>
            <a:endParaRPr kumimoji="1" lang="ja-JP" alt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796136" y="4077072"/>
            <a:ext cx="684076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4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23</a:t>
            </a:r>
          </a:p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32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41</a:t>
            </a:r>
            <a:endParaRPr kumimoji="1" lang="ja-JP" alt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380312" y="4077072"/>
            <a:ext cx="684076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4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23</a:t>
            </a:r>
          </a:p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32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41</a:t>
            </a:r>
            <a:endParaRPr kumimoji="1" lang="ja-JP" alt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437874" y="4100879"/>
            <a:ext cx="684076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2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21</a:t>
            </a:r>
          </a:p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34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43</a:t>
            </a:r>
            <a:endParaRPr kumimoji="1" lang="ja-JP" alt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211960" y="4077072"/>
            <a:ext cx="684076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2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21</a:t>
            </a:r>
          </a:p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34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43</a:t>
            </a:r>
            <a:endParaRPr kumimoji="1" lang="ja-JP" alt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588224" y="4077072"/>
            <a:ext cx="684076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2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21</a:t>
            </a:r>
          </a:p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34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43</a:t>
            </a:r>
            <a:endParaRPr kumimoji="1" lang="ja-JP" alt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8172400" y="4077072"/>
            <a:ext cx="684076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2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21</a:t>
            </a:r>
          </a:p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34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43</a:t>
            </a:r>
            <a:endParaRPr kumimoji="1" lang="ja-JP" alt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627784" y="2804735"/>
            <a:ext cx="1494166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</a:rPr>
              <a:t>  1 </a:t>
            </a:r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 3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2  4</a:t>
            </a:r>
          </a:p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3  1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4  2</a:t>
            </a:r>
            <a:endParaRPr kumimoji="1" lang="ja-JP" alt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796136" y="2804735"/>
            <a:ext cx="1494166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</a:rPr>
              <a:t>  1 </a:t>
            </a:r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 3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2  4</a:t>
            </a:r>
          </a:p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3  1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4  2</a:t>
            </a:r>
            <a:endParaRPr kumimoji="1" lang="ja-JP" alt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380312" y="2804735"/>
            <a:ext cx="1494166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</a:rPr>
              <a:t>  1 </a:t>
            </a:r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 3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2  4</a:t>
            </a:r>
          </a:p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3  1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4  2</a:t>
            </a:r>
            <a:endParaRPr kumimoji="1" lang="ja-JP" alt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211960" y="2804735"/>
            <a:ext cx="1494166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</a:rPr>
              <a:t>  1 </a:t>
            </a:r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 3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2  4</a:t>
            </a:r>
          </a:p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3  1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4  2</a:t>
            </a:r>
            <a:endParaRPr kumimoji="1" lang="ja-JP" altLang="en-US" b="1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4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2627784" y="5445224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solidFill>
                  <a:schemeClr val="tx1"/>
                </a:solidFill>
              </a:rPr>
              <a:t>a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419872" y="5445224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solidFill>
                  <a:schemeClr val="tx1"/>
                </a:solidFill>
              </a:rPr>
              <a:t>b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211960" y="5445224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solidFill>
                  <a:schemeClr val="tx1"/>
                </a:solidFill>
              </a:rPr>
              <a:t>b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004048" y="5445224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solidFill>
                  <a:schemeClr val="tx1"/>
                </a:solidFill>
              </a:rPr>
              <a:t>a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796136" y="5445224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solidFill>
                  <a:schemeClr val="tx1"/>
                </a:solidFill>
              </a:rPr>
              <a:t>a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588224" y="5445224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solidFill>
                  <a:schemeClr val="tx1"/>
                </a:solidFill>
              </a:rPr>
              <a:t>b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7380312" y="5445224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solidFill>
                  <a:schemeClr val="tx1"/>
                </a:solidFill>
              </a:rPr>
              <a:t>a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8172400" y="5445224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solidFill>
                  <a:schemeClr val="tx1"/>
                </a:solidFill>
              </a:rPr>
              <a:t>b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13" name="円/楕円 12"/>
          <p:cNvSpPr/>
          <p:nvPr/>
        </p:nvSpPr>
        <p:spPr>
          <a:xfrm>
            <a:off x="320522" y="1292041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kumimoji="1" lang="ja-JP" alt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円/楕円 13"/>
          <p:cNvSpPr/>
          <p:nvPr/>
        </p:nvSpPr>
        <p:spPr>
          <a:xfrm>
            <a:off x="323528" y="260648"/>
            <a:ext cx="648072" cy="64807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kumimoji="1" lang="ja-JP" alt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円/楕円 14"/>
          <p:cNvSpPr/>
          <p:nvPr/>
        </p:nvSpPr>
        <p:spPr>
          <a:xfrm>
            <a:off x="1688674" y="1292041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kumimoji="1" lang="ja-JP" alt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円/楕円 15"/>
          <p:cNvSpPr/>
          <p:nvPr/>
        </p:nvSpPr>
        <p:spPr>
          <a:xfrm>
            <a:off x="1691680" y="260648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kumimoji="1" lang="ja-JP" alt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256626" y="571961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</a:t>
            </a:r>
            <a:endParaRPr kumimoji="1" lang="ja-JP" altLang="en-US" sz="28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070256" y="120749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b</a:t>
            </a:r>
            <a:endParaRPr kumimoji="1" lang="ja-JP" altLang="en-US" sz="2800" dirty="0"/>
          </a:p>
        </p:txBody>
      </p:sp>
      <p:cxnSp>
        <p:nvCxnSpPr>
          <p:cNvPr id="19" name="曲線コネクタ 18"/>
          <p:cNvCxnSpPr>
            <a:stCxn id="13" idx="6"/>
            <a:endCxn id="15" idx="2"/>
          </p:cNvCxnSpPr>
          <p:nvPr/>
        </p:nvCxnSpPr>
        <p:spPr>
          <a:xfrm>
            <a:off x="968594" y="1616077"/>
            <a:ext cx="720080" cy="12700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1040602" y="1580073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b</a:t>
            </a:r>
            <a:endParaRPr kumimoji="1" lang="ja-JP" altLang="en-US" sz="2800" dirty="0"/>
          </a:p>
        </p:txBody>
      </p:sp>
      <p:cxnSp>
        <p:nvCxnSpPr>
          <p:cNvPr id="21" name="曲線コネクタ 20"/>
          <p:cNvCxnSpPr>
            <a:stCxn id="14" idx="6"/>
            <a:endCxn id="16" idx="2"/>
          </p:cNvCxnSpPr>
          <p:nvPr/>
        </p:nvCxnSpPr>
        <p:spPr>
          <a:xfrm>
            <a:off x="971600" y="584684"/>
            <a:ext cx="720080" cy="12700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曲線コネクタ 21"/>
          <p:cNvCxnSpPr>
            <a:stCxn id="14" idx="5"/>
            <a:endCxn id="15" idx="1"/>
          </p:cNvCxnSpPr>
          <p:nvPr/>
        </p:nvCxnSpPr>
        <p:spPr>
          <a:xfrm rot="16200000" flipH="1">
            <a:off x="1043569" y="646935"/>
            <a:ext cx="573137" cy="906890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曲線コネクタ 22"/>
          <p:cNvCxnSpPr>
            <a:stCxn id="13" idx="0"/>
            <a:endCxn id="16" idx="3"/>
          </p:cNvCxnSpPr>
          <p:nvPr/>
        </p:nvCxnSpPr>
        <p:spPr>
          <a:xfrm rot="5400000" flipH="1" flipV="1">
            <a:off x="976459" y="481912"/>
            <a:ext cx="478229" cy="1142030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1256626" y="984845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</a:t>
            </a:r>
            <a:endParaRPr kumimoji="1" lang="ja-JP" altLang="en-US" sz="28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627785" y="4100879"/>
            <a:ext cx="684076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4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23</a:t>
            </a:r>
          </a:p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32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41</a:t>
            </a:r>
            <a:endParaRPr kumimoji="1" lang="ja-JP" alt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004048" y="4077072"/>
            <a:ext cx="684076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4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23</a:t>
            </a:r>
          </a:p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32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41</a:t>
            </a:r>
            <a:endParaRPr kumimoji="1" lang="ja-JP" alt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796136" y="4077072"/>
            <a:ext cx="684076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4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23</a:t>
            </a:r>
          </a:p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32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41</a:t>
            </a:r>
            <a:endParaRPr kumimoji="1" lang="ja-JP" alt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380312" y="4077072"/>
            <a:ext cx="684076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4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23</a:t>
            </a:r>
          </a:p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32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41</a:t>
            </a:r>
            <a:endParaRPr kumimoji="1" lang="ja-JP" alt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437874" y="4100879"/>
            <a:ext cx="684076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2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21</a:t>
            </a:r>
          </a:p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34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43</a:t>
            </a:r>
            <a:endParaRPr kumimoji="1" lang="ja-JP" alt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211960" y="4077072"/>
            <a:ext cx="684076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2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21</a:t>
            </a:r>
          </a:p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34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43</a:t>
            </a:r>
            <a:endParaRPr kumimoji="1" lang="ja-JP" alt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588224" y="4077072"/>
            <a:ext cx="684076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2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21</a:t>
            </a:r>
          </a:p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34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43</a:t>
            </a:r>
            <a:endParaRPr kumimoji="1" lang="ja-JP" alt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8172400" y="4077072"/>
            <a:ext cx="684076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2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21</a:t>
            </a:r>
          </a:p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34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43</a:t>
            </a:r>
            <a:endParaRPr kumimoji="1" lang="ja-JP" alt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627784" y="2804735"/>
            <a:ext cx="1494166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</a:rPr>
              <a:t>  1 </a:t>
            </a:r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 3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2  4</a:t>
            </a:r>
          </a:p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3  1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4  2</a:t>
            </a:r>
            <a:endParaRPr kumimoji="1" lang="ja-JP" alt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796136" y="2804735"/>
            <a:ext cx="1494166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</a:rPr>
              <a:t>  1 </a:t>
            </a:r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 3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2  4</a:t>
            </a:r>
          </a:p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3  1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4  2</a:t>
            </a:r>
            <a:endParaRPr kumimoji="1" lang="ja-JP" alt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380312" y="2804735"/>
            <a:ext cx="1494166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</a:rPr>
              <a:t>  1 </a:t>
            </a:r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 3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2  4</a:t>
            </a:r>
          </a:p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3  1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4  2</a:t>
            </a:r>
            <a:endParaRPr kumimoji="1" lang="ja-JP" alt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211960" y="2804735"/>
            <a:ext cx="1494166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</a:rPr>
              <a:t>  1 </a:t>
            </a:r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 3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2  4</a:t>
            </a:r>
          </a:p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3  1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4  2</a:t>
            </a:r>
            <a:endParaRPr kumimoji="1" lang="ja-JP" alt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627784" y="1508591"/>
            <a:ext cx="3096344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 smtClean="0">
                <a:latin typeface="Consolas" pitchFamily="49" charset="0"/>
                <a:cs typeface="Consolas" pitchFamily="49" charset="0"/>
              </a:rPr>
              <a:t>1 </a:t>
            </a:r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 1</a:t>
            </a:r>
          </a:p>
          <a:p>
            <a:pPr algn="ctr"/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2  2</a:t>
            </a:r>
          </a:p>
          <a:p>
            <a:pPr algn="ctr"/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3  3</a:t>
            </a:r>
          </a:p>
          <a:p>
            <a:pPr algn="ctr"/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4  4</a:t>
            </a:r>
            <a:endParaRPr kumimoji="1" lang="ja-JP" alt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627784" y="212447"/>
            <a:ext cx="6264696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 smtClean="0">
                <a:latin typeface="Consolas" pitchFamily="49" charset="0"/>
                <a:cs typeface="Consolas" pitchFamily="49" charset="0"/>
              </a:rPr>
              <a:t>1 </a:t>
            </a:r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 1</a:t>
            </a:r>
          </a:p>
          <a:p>
            <a:pPr algn="ctr"/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2  2</a:t>
            </a:r>
          </a:p>
          <a:p>
            <a:pPr algn="ctr"/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3  3</a:t>
            </a:r>
          </a:p>
          <a:p>
            <a:pPr algn="ctr"/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4  4</a:t>
            </a:r>
            <a:endParaRPr kumimoji="1" lang="ja-JP" alt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5796136" y="1508065"/>
            <a:ext cx="3096344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 smtClean="0">
                <a:latin typeface="Consolas" pitchFamily="49" charset="0"/>
                <a:cs typeface="Consolas" pitchFamily="49" charset="0"/>
              </a:rPr>
              <a:t>1 </a:t>
            </a:r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 1</a:t>
            </a:r>
          </a:p>
          <a:p>
            <a:pPr algn="ctr"/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2  2</a:t>
            </a:r>
          </a:p>
          <a:p>
            <a:pPr algn="ctr"/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3  3</a:t>
            </a:r>
          </a:p>
          <a:p>
            <a:pPr algn="ctr"/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4  4</a:t>
            </a:r>
            <a:endParaRPr kumimoji="1" lang="ja-JP" altLang="en-US" b="1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84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2627784" y="5445224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solidFill>
                  <a:schemeClr val="tx1"/>
                </a:solidFill>
              </a:rPr>
              <a:t>a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419872" y="5445224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solidFill>
                  <a:schemeClr val="tx1"/>
                </a:solidFill>
              </a:rPr>
              <a:t>b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211960" y="5445224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solidFill>
                  <a:schemeClr val="tx1"/>
                </a:solidFill>
              </a:rPr>
              <a:t>b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004048" y="5445224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solidFill>
                  <a:schemeClr val="tx1"/>
                </a:solidFill>
              </a:rPr>
              <a:t>a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796136" y="5445224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solidFill>
                  <a:schemeClr val="tx1"/>
                </a:solidFill>
              </a:rPr>
              <a:t>a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588224" y="5445224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solidFill>
                  <a:schemeClr val="tx1"/>
                </a:solidFill>
              </a:rPr>
              <a:t>b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7380312" y="5445224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solidFill>
                  <a:schemeClr val="tx1"/>
                </a:solidFill>
              </a:rPr>
              <a:t>a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8172400" y="5445224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solidFill>
                  <a:schemeClr val="tx1"/>
                </a:solidFill>
              </a:rPr>
              <a:t>b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13" name="円/楕円 12"/>
          <p:cNvSpPr/>
          <p:nvPr/>
        </p:nvSpPr>
        <p:spPr>
          <a:xfrm>
            <a:off x="320522" y="1292041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kumimoji="1" lang="ja-JP" alt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円/楕円 13"/>
          <p:cNvSpPr/>
          <p:nvPr/>
        </p:nvSpPr>
        <p:spPr>
          <a:xfrm>
            <a:off x="323528" y="260648"/>
            <a:ext cx="648072" cy="64807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kumimoji="1" lang="ja-JP" alt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円/楕円 14"/>
          <p:cNvSpPr/>
          <p:nvPr/>
        </p:nvSpPr>
        <p:spPr>
          <a:xfrm>
            <a:off x="1688674" y="1292041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kumimoji="1" lang="ja-JP" alt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円/楕円 15"/>
          <p:cNvSpPr/>
          <p:nvPr/>
        </p:nvSpPr>
        <p:spPr>
          <a:xfrm>
            <a:off x="1691680" y="260648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kumimoji="1" lang="ja-JP" alt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256626" y="571961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</a:t>
            </a:r>
            <a:endParaRPr kumimoji="1" lang="ja-JP" altLang="en-US" sz="28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070256" y="120749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b</a:t>
            </a:r>
            <a:endParaRPr kumimoji="1" lang="ja-JP" altLang="en-US" sz="2800" dirty="0"/>
          </a:p>
        </p:txBody>
      </p:sp>
      <p:cxnSp>
        <p:nvCxnSpPr>
          <p:cNvPr id="19" name="曲線コネクタ 18"/>
          <p:cNvCxnSpPr>
            <a:stCxn id="13" idx="6"/>
            <a:endCxn id="15" idx="2"/>
          </p:cNvCxnSpPr>
          <p:nvPr/>
        </p:nvCxnSpPr>
        <p:spPr>
          <a:xfrm>
            <a:off x="968594" y="1616077"/>
            <a:ext cx="720080" cy="12700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1040602" y="1580073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b</a:t>
            </a:r>
            <a:endParaRPr kumimoji="1" lang="ja-JP" altLang="en-US" sz="2800" dirty="0"/>
          </a:p>
        </p:txBody>
      </p:sp>
      <p:cxnSp>
        <p:nvCxnSpPr>
          <p:cNvPr id="21" name="曲線コネクタ 20"/>
          <p:cNvCxnSpPr>
            <a:stCxn id="14" idx="6"/>
            <a:endCxn id="16" idx="2"/>
          </p:cNvCxnSpPr>
          <p:nvPr/>
        </p:nvCxnSpPr>
        <p:spPr>
          <a:xfrm>
            <a:off x="971600" y="584684"/>
            <a:ext cx="720080" cy="12700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曲線コネクタ 21"/>
          <p:cNvCxnSpPr>
            <a:stCxn id="14" idx="5"/>
            <a:endCxn id="15" idx="1"/>
          </p:cNvCxnSpPr>
          <p:nvPr/>
        </p:nvCxnSpPr>
        <p:spPr>
          <a:xfrm rot="16200000" flipH="1">
            <a:off x="1043569" y="646935"/>
            <a:ext cx="573137" cy="906890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曲線コネクタ 22"/>
          <p:cNvCxnSpPr>
            <a:stCxn id="13" idx="0"/>
            <a:endCxn id="16" idx="3"/>
          </p:cNvCxnSpPr>
          <p:nvPr/>
        </p:nvCxnSpPr>
        <p:spPr>
          <a:xfrm rot="5400000" flipH="1" flipV="1">
            <a:off x="976459" y="481912"/>
            <a:ext cx="478229" cy="1142030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1256626" y="984845"/>
            <a:ext cx="40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</a:t>
            </a:r>
            <a:endParaRPr kumimoji="1" lang="ja-JP" altLang="en-US" sz="28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627785" y="4100879"/>
            <a:ext cx="684076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kumimoji="1"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4</a:t>
            </a:r>
          </a:p>
          <a:p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23</a:t>
            </a:r>
          </a:p>
          <a:p>
            <a:r>
              <a:rPr kumimoji="1"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32</a:t>
            </a:r>
          </a:p>
          <a:p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41</a:t>
            </a:r>
            <a:endParaRPr kumimoji="1" lang="ja-JP" altLang="en-US" b="1" dirty="0">
              <a:solidFill>
                <a:schemeClr val="bg1">
                  <a:lumMod val="65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004048" y="4077072"/>
            <a:ext cx="684076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kumimoji="1"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4</a:t>
            </a:r>
          </a:p>
          <a:p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23</a:t>
            </a:r>
          </a:p>
          <a:p>
            <a:r>
              <a:rPr kumimoji="1"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32</a:t>
            </a:r>
          </a:p>
          <a:p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41</a:t>
            </a:r>
            <a:endParaRPr kumimoji="1" lang="ja-JP" altLang="en-US" b="1" dirty="0">
              <a:solidFill>
                <a:schemeClr val="bg1">
                  <a:lumMod val="65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796136" y="4077072"/>
            <a:ext cx="684076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kumimoji="1"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4</a:t>
            </a:r>
          </a:p>
          <a:p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23</a:t>
            </a:r>
          </a:p>
          <a:p>
            <a:r>
              <a:rPr kumimoji="1"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32</a:t>
            </a:r>
          </a:p>
          <a:p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41</a:t>
            </a:r>
            <a:endParaRPr kumimoji="1" lang="ja-JP" altLang="en-US" b="1" dirty="0">
              <a:solidFill>
                <a:schemeClr val="bg1">
                  <a:lumMod val="65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380312" y="4077072"/>
            <a:ext cx="684076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kumimoji="1"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4</a:t>
            </a:r>
          </a:p>
          <a:p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23</a:t>
            </a:r>
          </a:p>
          <a:p>
            <a:r>
              <a:rPr kumimoji="1"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32</a:t>
            </a:r>
          </a:p>
          <a:p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41</a:t>
            </a:r>
            <a:endParaRPr kumimoji="1" lang="ja-JP" altLang="en-US" b="1" dirty="0">
              <a:solidFill>
                <a:schemeClr val="bg1">
                  <a:lumMod val="65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437874" y="4100879"/>
            <a:ext cx="684076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2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21</a:t>
            </a:r>
          </a:p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34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43</a:t>
            </a:r>
            <a:endParaRPr kumimoji="1" lang="ja-JP" alt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211960" y="4077072"/>
            <a:ext cx="684076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kumimoji="1"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2</a:t>
            </a:r>
          </a:p>
          <a:p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21</a:t>
            </a:r>
          </a:p>
          <a:p>
            <a:r>
              <a:rPr kumimoji="1"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34</a:t>
            </a:r>
          </a:p>
          <a:p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43</a:t>
            </a:r>
            <a:endParaRPr kumimoji="1" lang="ja-JP" altLang="en-US" b="1" dirty="0">
              <a:solidFill>
                <a:schemeClr val="bg1">
                  <a:lumMod val="65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588224" y="4077072"/>
            <a:ext cx="684076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kumimoji="1"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2</a:t>
            </a:r>
          </a:p>
          <a:p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21</a:t>
            </a:r>
          </a:p>
          <a:p>
            <a:r>
              <a:rPr kumimoji="1"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34</a:t>
            </a:r>
          </a:p>
          <a:p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43</a:t>
            </a:r>
            <a:endParaRPr kumimoji="1" lang="ja-JP" altLang="en-US" b="1" dirty="0">
              <a:solidFill>
                <a:schemeClr val="bg1">
                  <a:lumMod val="65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8172400" y="4077072"/>
            <a:ext cx="684076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kumimoji="1"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2</a:t>
            </a:r>
          </a:p>
          <a:p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21</a:t>
            </a:r>
          </a:p>
          <a:p>
            <a:r>
              <a:rPr kumimoji="1"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34</a:t>
            </a:r>
          </a:p>
          <a:p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43</a:t>
            </a:r>
            <a:endParaRPr kumimoji="1" lang="ja-JP" altLang="en-US" b="1" dirty="0">
              <a:solidFill>
                <a:schemeClr val="bg1">
                  <a:lumMod val="65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627784" y="2804735"/>
            <a:ext cx="1494166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  1 </a:t>
            </a:r>
            <a:r>
              <a:rPr kumimoji="1"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 3</a:t>
            </a:r>
          </a:p>
          <a:p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  2  4</a:t>
            </a:r>
          </a:p>
          <a:p>
            <a:r>
              <a:rPr kumimoji="1"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  3  1</a:t>
            </a:r>
          </a:p>
          <a:p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  4  2</a:t>
            </a:r>
            <a:endParaRPr kumimoji="1" lang="ja-JP" altLang="en-US" b="1" dirty="0">
              <a:solidFill>
                <a:schemeClr val="bg1">
                  <a:lumMod val="65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796136" y="2804735"/>
            <a:ext cx="1494166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  1 </a:t>
            </a:r>
            <a:r>
              <a:rPr kumimoji="1"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 3</a:t>
            </a:r>
          </a:p>
          <a:p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  2  4</a:t>
            </a:r>
          </a:p>
          <a:p>
            <a:r>
              <a:rPr kumimoji="1"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  3  1</a:t>
            </a:r>
          </a:p>
          <a:p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  4  2</a:t>
            </a:r>
            <a:endParaRPr kumimoji="1" lang="ja-JP" altLang="en-US" b="1" dirty="0">
              <a:solidFill>
                <a:schemeClr val="bg1">
                  <a:lumMod val="65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380312" y="2804735"/>
            <a:ext cx="1494166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  1 </a:t>
            </a:r>
            <a:r>
              <a:rPr kumimoji="1"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 3</a:t>
            </a:r>
          </a:p>
          <a:p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  2  4</a:t>
            </a:r>
          </a:p>
          <a:p>
            <a:r>
              <a:rPr kumimoji="1"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  3  1</a:t>
            </a:r>
          </a:p>
          <a:p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  4  2</a:t>
            </a:r>
            <a:endParaRPr kumimoji="1" lang="ja-JP" altLang="en-US" b="1" dirty="0">
              <a:solidFill>
                <a:schemeClr val="bg1">
                  <a:lumMod val="65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211960" y="2804735"/>
            <a:ext cx="1494166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</a:rPr>
              <a:t>  1 </a:t>
            </a:r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 3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2  4</a:t>
            </a:r>
          </a:p>
          <a:p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3  1</a:t>
            </a:r>
          </a:p>
          <a:p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4  2</a:t>
            </a:r>
            <a:endParaRPr kumimoji="1" lang="ja-JP" alt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627784" y="1508591"/>
            <a:ext cx="3096344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1 </a:t>
            </a:r>
            <a:r>
              <a:rPr kumimoji="1"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 1</a:t>
            </a:r>
          </a:p>
          <a:p>
            <a:pPr algn="ctr"/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2  2</a:t>
            </a:r>
          </a:p>
          <a:p>
            <a:pPr algn="ctr"/>
            <a:r>
              <a:rPr kumimoji="1"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  3</a:t>
            </a:r>
          </a:p>
          <a:p>
            <a:pPr algn="ctr"/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4  4</a:t>
            </a:r>
            <a:endParaRPr kumimoji="1" lang="ja-JP" altLang="en-US" b="1" dirty="0">
              <a:solidFill>
                <a:schemeClr val="bg1">
                  <a:lumMod val="65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627784" y="212447"/>
            <a:ext cx="6264696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1 </a:t>
            </a:r>
            <a:r>
              <a:rPr kumimoji="1"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 1</a:t>
            </a:r>
          </a:p>
          <a:p>
            <a:pPr algn="ctr"/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2  2</a:t>
            </a:r>
          </a:p>
          <a:p>
            <a:pPr algn="ctr"/>
            <a:r>
              <a:rPr kumimoji="1"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  3</a:t>
            </a:r>
          </a:p>
          <a:p>
            <a:pPr algn="ctr"/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4  4</a:t>
            </a:r>
            <a:endParaRPr kumimoji="1" lang="ja-JP" altLang="en-US" b="1" dirty="0">
              <a:solidFill>
                <a:schemeClr val="bg1">
                  <a:lumMod val="65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5796136" y="1508065"/>
            <a:ext cx="3096344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 smtClean="0">
                <a:latin typeface="Consolas" pitchFamily="49" charset="0"/>
                <a:cs typeface="Consolas" pitchFamily="49" charset="0"/>
              </a:rPr>
              <a:t>1 </a:t>
            </a:r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 1</a:t>
            </a:r>
          </a:p>
          <a:p>
            <a:pPr algn="ctr"/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2  2</a:t>
            </a:r>
          </a:p>
          <a:p>
            <a:pPr algn="ctr"/>
            <a:r>
              <a:rPr kumimoji="1"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3  3</a:t>
            </a:r>
          </a:p>
          <a:p>
            <a:pPr algn="ctr"/>
            <a:r>
              <a:rPr lang="en-US" altLang="ja-JP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4  4</a:t>
            </a:r>
            <a:endParaRPr kumimoji="1" lang="ja-JP" alt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" name="左右矢印 1"/>
          <p:cNvSpPr/>
          <p:nvPr/>
        </p:nvSpPr>
        <p:spPr>
          <a:xfrm>
            <a:off x="3419872" y="6309320"/>
            <a:ext cx="5526614" cy="432048"/>
          </a:xfrm>
          <a:prstGeom prst="leftRightArrow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070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1043608" y="2675467"/>
            <a:ext cx="7012301" cy="3450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2800" dirty="0" smtClean="0"/>
              <a:t>DFA</a:t>
            </a:r>
            <a:r>
              <a:rPr kumimoji="1" lang="ja-JP" altLang="en-US" sz="2800" dirty="0" smtClean="0"/>
              <a:t>・</a:t>
            </a:r>
            <a:r>
              <a:rPr kumimoji="1" lang="en-US" altLang="ja-JP" sz="2800" dirty="0" smtClean="0"/>
              <a:t>NFA </a:t>
            </a:r>
            <a:r>
              <a:rPr kumimoji="1" lang="ja-JP" altLang="en-US" sz="2800" dirty="0" smtClean="0"/>
              <a:t>の場合、</a:t>
            </a:r>
            <a:r>
              <a:rPr kumimoji="1" lang="en-US" altLang="ja-JP" sz="2800" dirty="0" smtClean="0"/>
              <a:t>Segment Tree </a:t>
            </a:r>
            <a:r>
              <a:rPr kumimoji="1" lang="ja-JP" altLang="en-US" sz="2800" dirty="0" smtClean="0"/>
              <a:t>の替わりに</a:t>
            </a:r>
            <a:endParaRPr kumimoji="1" lang="en-US" altLang="ja-JP" sz="2800" dirty="0" smtClean="0"/>
          </a:p>
          <a:p>
            <a:pPr marL="0" indent="0">
              <a:buNone/>
            </a:pPr>
            <a:endParaRPr kumimoji="1" lang="en-US" altLang="ja-JP" sz="2800" dirty="0" smtClean="0"/>
          </a:p>
          <a:p>
            <a:pPr marL="0" indent="0" algn="ctr">
              <a:buNone/>
            </a:pPr>
            <a:r>
              <a:rPr lang="en-US" altLang="ja-JP" sz="4400" dirty="0" smtClean="0"/>
              <a:t>Factorization Forest</a:t>
            </a:r>
            <a:endParaRPr kumimoji="1" lang="en-US" altLang="ja-JP" sz="2800" dirty="0" smtClean="0"/>
          </a:p>
          <a:p>
            <a:pPr marL="0" indent="0">
              <a:buNone/>
            </a:pP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というテクニックで</a:t>
            </a:r>
            <a:r>
              <a:rPr kumimoji="1" lang="en-US" altLang="ja-JP" sz="2800" dirty="0" smtClean="0"/>
              <a:t/>
            </a:r>
            <a:br>
              <a:rPr kumimoji="1" lang="en-US" altLang="ja-JP" sz="2800" dirty="0" smtClean="0"/>
            </a:br>
            <a:r>
              <a:rPr kumimoji="1" lang="ja-JP" altLang="en-US" sz="2800" dirty="0" smtClean="0"/>
              <a:t>同じ機能のものが定数高さの木でできます。</a:t>
            </a:r>
            <a:endParaRPr kumimoji="1" lang="ja-JP" altLang="en-US" sz="28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詳しくは</a:t>
            </a:r>
            <a:r>
              <a:rPr kumimoji="1" lang="en-US" altLang="ja-JP" dirty="0" smtClean="0"/>
              <a:t>Web</a:t>
            </a:r>
            <a:r>
              <a:rPr kumimoji="1" lang="ja-JP" altLang="en-US" dirty="0" smtClean="0"/>
              <a:t>で！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5855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 idx="4294967295"/>
          </p:nvPr>
        </p:nvSpPr>
        <p:spPr>
          <a:xfrm>
            <a:off x="0" y="338138"/>
            <a:ext cx="8229600" cy="1252537"/>
          </a:xfrm>
        </p:spPr>
        <p:txBody>
          <a:bodyPr>
            <a:normAutofit/>
          </a:bodyPr>
          <a:lstStyle/>
          <a:p>
            <a:pPr algn="r"/>
            <a:r>
              <a:rPr kumimoji="1" lang="ja-JP" altLang="en-US" dirty="0" smtClean="0"/>
              <a:t>練習問題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1520" y="1916832"/>
            <a:ext cx="17979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>
                <a:hlinkClick r:id="rId2"/>
              </a:rPr>
              <a:t>AOJ </a:t>
            </a:r>
            <a:r>
              <a:rPr lang="en-US" altLang="ja-JP" sz="3200" dirty="0" smtClean="0">
                <a:hlinkClick r:id="rId2"/>
              </a:rPr>
              <a:t>2017</a:t>
            </a:r>
            <a:endParaRPr kumimoji="1" lang="ja-JP" altLang="en-US" sz="3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98818" y="3843467"/>
            <a:ext cx="5092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hlinkClick r:id="rId3"/>
              </a:rPr>
              <a:t>Topcoder SRM378 Div1 </a:t>
            </a:r>
            <a:r>
              <a:rPr lang="en-US" altLang="ja-JP" sz="3200" dirty="0" smtClean="0">
                <a:hlinkClick r:id="rId3"/>
              </a:rPr>
              <a:t>Hard</a:t>
            </a:r>
            <a:endParaRPr kumimoji="1" lang="ja-JP" altLang="en-US" sz="3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72344" y="2892610"/>
            <a:ext cx="17929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hlinkClick r:id="rId4"/>
              </a:rPr>
              <a:t>AOJ </a:t>
            </a:r>
            <a:r>
              <a:rPr lang="en-US" altLang="ja-JP" sz="3200" dirty="0" smtClean="0">
                <a:hlinkClick r:id="rId4"/>
              </a:rPr>
              <a:t>1169</a:t>
            </a:r>
            <a:endParaRPr kumimoji="1" lang="ja-JP" altLang="en-US" sz="32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98818" y="4855779"/>
            <a:ext cx="6511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>
                <a:hlinkClick r:id="rId5"/>
              </a:rPr>
              <a:t>Topcoder TCO’09 Semifinal Medium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7779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おまけ： 形式</a:t>
            </a:r>
            <a:r>
              <a:rPr lang="ja-JP" altLang="en-US" dirty="0"/>
              <a:t>言語理論の</a:t>
            </a:r>
            <a:r>
              <a:rPr lang="ja-JP" altLang="en-US" dirty="0" smtClean="0"/>
              <a:t>未解決問題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b="1" dirty="0" err="1" smtClean="0"/>
              <a:t>Cerný</a:t>
            </a:r>
            <a:r>
              <a:rPr lang="en-US" altLang="ja-JP" b="1" dirty="0" smtClean="0"/>
              <a:t> </a:t>
            </a:r>
            <a:r>
              <a:rPr lang="ja-JP" altLang="en-US" b="1" dirty="0" smtClean="0"/>
              <a:t>予想</a:t>
            </a:r>
            <a:endParaRPr kumimoji="1" lang="ja-JP" altLang="en-US" dirty="0"/>
          </a:p>
        </p:txBody>
      </p:sp>
      <p:sp>
        <p:nvSpPr>
          <p:cNvPr id="57" name="角丸四角形 56"/>
          <p:cNvSpPr/>
          <p:nvPr/>
        </p:nvSpPr>
        <p:spPr>
          <a:xfrm>
            <a:off x="6198530" y="2252543"/>
            <a:ext cx="2549934" cy="1596783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/>
              <a:t>DFA</a:t>
            </a:r>
            <a:r>
              <a:rPr kumimoji="1" lang="ja-JP" altLang="en-US" sz="3600" dirty="0" smtClean="0"/>
              <a:t>を</a:t>
            </a:r>
            <a:r>
              <a:rPr kumimoji="1" lang="en-US" altLang="ja-JP" sz="3600" dirty="0" smtClean="0"/>
              <a:t/>
            </a:r>
            <a:br>
              <a:rPr kumimoji="1" lang="en-US" altLang="ja-JP" sz="3600" dirty="0" smtClean="0"/>
            </a:br>
            <a:r>
              <a:rPr kumimoji="1" lang="ja-JP" altLang="en-US" sz="3600" dirty="0" smtClean="0"/>
              <a:t>考える</a:t>
            </a:r>
            <a:endParaRPr kumimoji="1" lang="ja-JP" altLang="en-US" sz="3600" dirty="0"/>
          </a:p>
        </p:txBody>
      </p:sp>
      <p:cxnSp>
        <p:nvCxnSpPr>
          <p:cNvPr id="58" name="曲線コネクタ 57"/>
          <p:cNvCxnSpPr>
            <a:stCxn id="64" idx="2"/>
            <a:endCxn id="64" idx="1"/>
          </p:cNvCxnSpPr>
          <p:nvPr/>
        </p:nvCxnSpPr>
        <p:spPr>
          <a:xfrm rot="10800000" flipH="1">
            <a:off x="1240267" y="3325524"/>
            <a:ext cx="94908" cy="229128"/>
          </a:xfrm>
          <a:prstGeom prst="curvedConnector4">
            <a:avLst>
              <a:gd name="adj1" fmla="val -498691"/>
              <a:gd name="adj2" fmla="val 241191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テキスト ボックス 58"/>
          <p:cNvSpPr txBox="1"/>
          <p:nvPr/>
        </p:nvSpPr>
        <p:spPr>
          <a:xfrm>
            <a:off x="395536" y="2600038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3059832" y="5205767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cxnSp>
        <p:nvCxnSpPr>
          <p:cNvPr id="61" name="曲線コネクタ 60"/>
          <p:cNvCxnSpPr>
            <a:stCxn id="73" idx="2"/>
            <a:endCxn id="64" idx="2"/>
          </p:cNvCxnSpPr>
          <p:nvPr/>
        </p:nvCxnSpPr>
        <p:spPr>
          <a:xfrm rot="10800000">
            <a:off x="1240268" y="3554652"/>
            <a:ext cx="68649" cy="1729644"/>
          </a:xfrm>
          <a:prstGeom prst="curvedConnector3">
            <a:avLst>
              <a:gd name="adj1" fmla="val 695646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曲線コネクタ 61"/>
          <p:cNvCxnSpPr>
            <a:stCxn id="64" idx="7"/>
            <a:endCxn id="75" idx="1"/>
          </p:cNvCxnSpPr>
          <p:nvPr/>
        </p:nvCxnSpPr>
        <p:spPr>
          <a:xfrm rot="5400000" flipH="1" flipV="1">
            <a:off x="2726574" y="2277377"/>
            <a:ext cx="115004" cy="1981290"/>
          </a:xfrm>
          <a:prstGeom prst="curvedConnector3">
            <a:avLst>
              <a:gd name="adj1" fmla="val 381302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曲線コネクタ 62"/>
          <p:cNvCxnSpPr>
            <a:stCxn id="65" idx="5"/>
            <a:endCxn id="65" idx="7"/>
          </p:cNvCxnSpPr>
          <p:nvPr/>
        </p:nvCxnSpPr>
        <p:spPr>
          <a:xfrm rot="5400000" flipH="1">
            <a:off x="4691754" y="5837718"/>
            <a:ext cx="458256" cy="12700"/>
          </a:xfrm>
          <a:prstGeom prst="curvedConnector5">
            <a:avLst>
              <a:gd name="adj1" fmla="val -49885"/>
              <a:gd name="adj2" fmla="val -6072409"/>
              <a:gd name="adj3" fmla="val 149885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円/楕円 63"/>
          <p:cNvSpPr/>
          <p:nvPr/>
        </p:nvSpPr>
        <p:spPr>
          <a:xfrm>
            <a:off x="1240267" y="3230616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5" name="円/楕円 64"/>
          <p:cNvSpPr/>
          <p:nvPr/>
        </p:nvSpPr>
        <p:spPr>
          <a:xfrm>
            <a:off x="4367718" y="5513682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6" name="曲線コネクタ 65"/>
          <p:cNvCxnSpPr>
            <a:stCxn id="75" idx="5"/>
            <a:endCxn id="65" idx="0"/>
          </p:cNvCxnSpPr>
          <p:nvPr/>
        </p:nvCxnSpPr>
        <p:spPr>
          <a:xfrm rot="16200000" flipH="1">
            <a:off x="3539912" y="4361840"/>
            <a:ext cx="1844906" cy="458777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テキスト ボックス 66"/>
          <p:cNvSpPr txBox="1"/>
          <p:nvPr/>
        </p:nvSpPr>
        <p:spPr>
          <a:xfrm>
            <a:off x="2382106" y="4004298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cxnSp>
        <p:nvCxnSpPr>
          <p:cNvPr id="68" name="曲線コネクタ 67"/>
          <p:cNvCxnSpPr>
            <a:stCxn id="73" idx="6"/>
            <a:endCxn id="64" idx="6"/>
          </p:cNvCxnSpPr>
          <p:nvPr/>
        </p:nvCxnSpPr>
        <p:spPr>
          <a:xfrm flipH="1" flipV="1">
            <a:off x="1888339" y="3554652"/>
            <a:ext cx="68649" cy="1729644"/>
          </a:xfrm>
          <a:prstGeom prst="curvedConnector3">
            <a:avLst>
              <a:gd name="adj1" fmla="val -633166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テキスト ボックス 68"/>
          <p:cNvSpPr txBox="1"/>
          <p:nvPr/>
        </p:nvSpPr>
        <p:spPr>
          <a:xfrm>
            <a:off x="3735182" y="2994445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4470338" y="3954222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cxnSp>
        <p:nvCxnSpPr>
          <p:cNvPr id="71" name="曲線コネクタ 70"/>
          <p:cNvCxnSpPr>
            <a:stCxn id="65" idx="2"/>
            <a:endCxn id="73" idx="5"/>
          </p:cNvCxnSpPr>
          <p:nvPr/>
        </p:nvCxnSpPr>
        <p:spPr>
          <a:xfrm rot="10800000">
            <a:off x="1862080" y="5513424"/>
            <a:ext cx="2505638" cy="324294"/>
          </a:xfrm>
          <a:prstGeom prst="curvedConnector2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テキスト ボックス 71"/>
          <p:cNvSpPr txBox="1"/>
          <p:nvPr/>
        </p:nvSpPr>
        <p:spPr>
          <a:xfrm>
            <a:off x="5724128" y="5514725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73" name="円/楕円 72"/>
          <p:cNvSpPr/>
          <p:nvPr/>
        </p:nvSpPr>
        <p:spPr>
          <a:xfrm>
            <a:off x="1308916" y="4960260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395536" y="4004298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75" name="円/楕円 74"/>
          <p:cNvSpPr/>
          <p:nvPr/>
        </p:nvSpPr>
        <p:spPr>
          <a:xfrm>
            <a:off x="3679813" y="3115612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6" name="曲線コネクタ 75"/>
          <p:cNvCxnSpPr>
            <a:stCxn id="75" idx="0"/>
            <a:endCxn id="75" idx="6"/>
          </p:cNvCxnSpPr>
          <p:nvPr/>
        </p:nvCxnSpPr>
        <p:spPr>
          <a:xfrm rot="16200000" flipH="1">
            <a:off x="4003849" y="3115612"/>
            <a:ext cx="324036" cy="324036"/>
          </a:xfrm>
          <a:prstGeom prst="curvedConnector4">
            <a:avLst>
              <a:gd name="adj1" fmla="val -106319"/>
              <a:gd name="adj2" fmla="val 242089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テキスト ボックス 76"/>
          <p:cNvSpPr txBox="1"/>
          <p:nvPr/>
        </p:nvSpPr>
        <p:spPr>
          <a:xfrm>
            <a:off x="2500281" y="2276872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4814593" y="2469281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79" name="角丸四角形 78"/>
          <p:cNvSpPr/>
          <p:nvPr/>
        </p:nvSpPr>
        <p:spPr>
          <a:xfrm>
            <a:off x="6191672" y="4016583"/>
            <a:ext cx="2556792" cy="2436753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/>
              <a:t>どの頂点に</a:t>
            </a:r>
            <a:r>
              <a:rPr kumimoji="1" lang="en-US" altLang="ja-JP" sz="3200" dirty="0" smtClean="0"/>
              <a:t/>
            </a:r>
            <a:br>
              <a:rPr kumimoji="1" lang="en-US" altLang="ja-JP" sz="3200" dirty="0" smtClean="0"/>
            </a:br>
            <a:r>
              <a:rPr kumimoji="1" lang="ja-JP" altLang="en-US" sz="3200" dirty="0" smtClean="0"/>
              <a:t>いても</a:t>
            </a:r>
            <a:endParaRPr kumimoji="1" lang="en-US" altLang="ja-JP" sz="3200" dirty="0" smtClean="0"/>
          </a:p>
          <a:p>
            <a:pPr algn="ctr"/>
            <a:r>
              <a:rPr lang="en-US" altLang="ja-JP" sz="3600" b="1" dirty="0" err="1" smtClean="0">
                <a:solidFill>
                  <a:srgbClr val="0070C0"/>
                </a:solidFill>
              </a:rPr>
              <a:t>baaabaaab</a:t>
            </a:r>
            <a:endParaRPr lang="en-US" altLang="ja-JP" sz="3200" b="1" dirty="0" smtClean="0">
              <a:solidFill>
                <a:srgbClr val="0070C0"/>
              </a:solidFill>
            </a:endParaRPr>
          </a:p>
          <a:p>
            <a:pPr algn="ctr"/>
            <a:r>
              <a:rPr kumimoji="1" lang="ja-JP" altLang="en-US" sz="3200" dirty="0" smtClean="0"/>
              <a:t>と</a:t>
            </a:r>
            <a:r>
              <a:rPr lang="ja-JP" altLang="en-US" sz="3200" dirty="0"/>
              <a:t>歩く</a:t>
            </a:r>
            <a:r>
              <a:rPr lang="ja-JP" altLang="en-US" sz="3200" dirty="0" smtClean="0"/>
              <a:t>と</a:t>
            </a:r>
            <a:r>
              <a:rPr lang="en-US" altLang="ja-JP" sz="3200" dirty="0"/>
              <a:t>…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13532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 err="1" smtClean="0"/>
              <a:t>Cerný</a:t>
            </a:r>
            <a:r>
              <a:rPr lang="en-US" altLang="ja-JP" b="1" dirty="0" smtClean="0"/>
              <a:t> </a:t>
            </a:r>
            <a:r>
              <a:rPr lang="ja-JP" altLang="en-US" b="1" dirty="0" smtClean="0"/>
              <a:t>予想</a:t>
            </a:r>
            <a:endParaRPr kumimoji="1" lang="ja-JP" altLang="en-US" dirty="0"/>
          </a:p>
        </p:txBody>
      </p:sp>
      <p:sp>
        <p:nvSpPr>
          <p:cNvPr id="57" name="角丸四角形 56"/>
          <p:cNvSpPr/>
          <p:nvPr/>
        </p:nvSpPr>
        <p:spPr>
          <a:xfrm>
            <a:off x="6198530" y="4856553"/>
            <a:ext cx="2549934" cy="1596783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/>
              <a:t>この</a:t>
            </a:r>
            <a:r>
              <a:rPr lang="en-US" altLang="ja-JP" sz="2400" dirty="0" smtClean="0"/>
              <a:t>DFA</a:t>
            </a:r>
            <a:r>
              <a:rPr lang="ja-JP" altLang="en-US" sz="2400" dirty="0" smtClean="0"/>
              <a:t>の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3600" b="1" dirty="0" smtClean="0">
                <a:solidFill>
                  <a:srgbClr val="0070C0"/>
                </a:solidFill>
              </a:rPr>
              <a:t>同期語</a:t>
            </a:r>
            <a:endParaRPr lang="en-US" altLang="ja-JP" sz="3600" b="1" dirty="0" smtClean="0">
              <a:solidFill>
                <a:srgbClr val="0070C0"/>
              </a:solidFill>
            </a:endParaRPr>
          </a:p>
          <a:p>
            <a:pPr algn="ctr"/>
            <a:r>
              <a:rPr lang="ja-JP" altLang="en-US" sz="2400" dirty="0" smtClean="0"/>
              <a:t>といいます。</a:t>
            </a:r>
            <a:endParaRPr kumimoji="1" lang="ja-JP" altLang="en-US" sz="3600" dirty="0"/>
          </a:p>
        </p:txBody>
      </p:sp>
      <p:cxnSp>
        <p:nvCxnSpPr>
          <p:cNvPr id="58" name="曲線コネクタ 57"/>
          <p:cNvCxnSpPr>
            <a:stCxn id="64" idx="2"/>
            <a:endCxn id="64" idx="1"/>
          </p:cNvCxnSpPr>
          <p:nvPr/>
        </p:nvCxnSpPr>
        <p:spPr>
          <a:xfrm rot="10800000" flipH="1">
            <a:off x="1240267" y="3325524"/>
            <a:ext cx="94908" cy="229128"/>
          </a:xfrm>
          <a:prstGeom prst="curvedConnector4">
            <a:avLst>
              <a:gd name="adj1" fmla="val -498691"/>
              <a:gd name="adj2" fmla="val 241191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テキスト ボックス 58"/>
          <p:cNvSpPr txBox="1"/>
          <p:nvPr/>
        </p:nvSpPr>
        <p:spPr>
          <a:xfrm>
            <a:off x="395536" y="2600038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3059832" y="5205767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cxnSp>
        <p:nvCxnSpPr>
          <p:cNvPr id="61" name="曲線コネクタ 60"/>
          <p:cNvCxnSpPr>
            <a:stCxn id="73" idx="2"/>
            <a:endCxn id="64" idx="2"/>
          </p:cNvCxnSpPr>
          <p:nvPr/>
        </p:nvCxnSpPr>
        <p:spPr>
          <a:xfrm rot="10800000">
            <a:off x="1240268" y="3554652"/>
            <a:ext cx="68649" cy="1729644"/>
          </a:xfrm>
          <a:prstGeom prst="curvedConnector3">
            <a:avLst>
              <a:gd name="adj1" fmla="val 695646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曲線コネクタ 61"/>
          <p:cNvCxnSpPr>
            <a:stCxn id="64" idx="7"/>
            <a:endCxn id="75" idx="1"/>
          </p:cNvCxnSpPr>
          <p:nvPr/>
        </p:nvCxnSpPr>
        <p:spPr>
          <a:xfrm rot="5400000" flipH="1" flipV="1">
            <a:off x="2726574" y="2277377"/>
            <a:ext cx="115004" cy="1981290"/>
          </a:xfrm>
          <a:prstGeom prst="curvedConnector3">
            <a:avLst>
              <a:gd name="adj1" fmla="val 381302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曲線コネクタ 62"/>
          <p:cNvCxnSpPr>
            <a:stCxn id="65" idx="5"/>
            <a:endCxn id="65" idx="7"/>
          </p:cNvCxnSpPr>
          <p:nvPr/>
        </p:nvCxnSpPr>
        <p:spPr>
          <a:xfrm rot="5400000" flipH="1">
            <a:off x="4691754" y="5837718"/>
            <a:ext cx="458256" cy="12700"/>
          </a:xfrm>
          <a:prstGeom prst="curvedConnector5">
            <a:avLst>
              <a:gd name="adj1" fmla="val -49885"/>
              <a:gd name="adj2" fmla="val -6072409"/>
              <a:gd name="adj3" fmla="val 149885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円/楕円 63"/>
          <p:cNvSpPr/>
          <p:nvPr/>
        </p:nvSpPr>
        <p:spPr>
          <a:xfrm>
            <a:off x="1240267" y="3230616"/>
            <a:ext cx="648072" cy="64807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5" name="円/楕円 64"/>
          <p:cNvSpPr/>
          <p:nvPr/>
        </p:nvSpPr>
        <p:spPr>
          <a:xfrm>
            <a:off x="4367718" y="5513682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6" name="曲線コネクタ 65"/>
          <p:cNvCxnSpPr>
            <a:stCxn id="75" idx="5"/>
            <a:endCxn id="65" idx="0"/>
          </p:cNvCxnSpPr>
          <p:nvPr/>
        </p:nvCxnSpPr>
        <p:spPr>
          <a:xfrm rot="16200000" flipH="1">
            <a:off x="3539912" y="4361840"/>
            <a:ext cx="1844906" cy="458777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テキスト ボックス 66"/>
          <p:cNvSpPr txBox="1"/>
          <p:nvPr/>
        </p:nvSpPr>
        <p:spPr>
          <a:xfrm>
            <a:off x="2382106" y="4004298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cxnSp>
        <p:nvCxnSpPr>
          <p:cNvPr id="68" name="曲線コネクタ 67"/>
          <p:cNvCxnSpPr>
            <a:stCxn id="73" idx="6"/>
            <a:endCxn id="64" idx="6"/>
          </p:cNvCxnSpPr>
          <p:nvPr/>
        </p:nvCxnSpPr>
        <p:spPr>
          <a:xfrm flipH="1" flipV="1">
            <a:off x="1888339" y="3554652"/>
            <a:ext cx="68649" cy="1729644"/>
          </a:xfrm>
          <a:prstGeom prst="curvedConnector3">
            <a:avLst>
              <a:gd name="adj1" fmla="val -633166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テキスト ボックス 68"/>
          <p:cNvSpPr txBox="1"/>
          <p:nvPr/>
        </p:nvSpPr>
        <p:spPr>
          <a:xfrm>
            <a:off x="3735182" y="2994445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4470338" y="3954222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cxnSp>
        <p:nvCxnSpPr>
          <p:cNvPr id="71" name="曲線コネクタ 70"/>
          <p:cNvCxnSpPr>
            <a:stCxn id="65" idx="2"/>
            <a:endCxn id="73" idx="5"/>
          </p:cNvCxnSpPr>
          <p:nvPr/>
        </p:nvCxnSpPr>
        <p:spPr>
          <a:xfrm rot="10800000">
            <a:off x="1862080" y="5513424"/>
            <a:ext cx="2505638" cy="324294"/>
          </a:xfrm>
          <a:prstGeom prst="curvedConnector2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テキスト ボックス 71"/>
          <p:cNvSpPr txBox="1"/>
          <p:nvPr/>
        </p:nvSpPr>
        <p:spPr>
          <a:xfrm>
            <a:off x="5724128" y="5514725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73" name="円/楕円 72"/>
          <p:cNvSpPr/>
          <p:nvPr/>
        </p:nvSpPr>
        <p:spPr>
          <a:xfrm>
            <a:off x="1308916" y="4960260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395536" y="4004298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75" name="円/楕円 74"/>
          <p:cNvSpPr/>
          <p:nvPr/>
        </p:nvSpPr>
        <p:spPr>
          <a:xfrm>
            <a:off x="3679813" y="3115612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6" name="曲線コネクタ 75"/>
          <p:cNvCxnSpPr>
            <a:stCxn id="75" idx="0"/>
            <a:endCxn id="75" idx="6"/>
          </p:cNvCxnSpPr>
          <p:nvPr/>
        </p:nvCxnSpPr>
        <p:spPr>
          <a:xfrm rot="16200000" flipH="1">
            <a:off x="4003849" y="3115612"/>
            <a:ext cx="324036" cy="324036"/>
          </a:xfrm>
          <a:prstGeom prst="curvedConnector4">
            <a:avLst>
              <a:gd name="adj1" fmla="val -106319"/>
              <a:gd name="adj2" fmla="val 242089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テキスト ボックス 76"/>
          <p:cNvSpPr txBox="1"/>
          <p:nvPr/>
        </p:nvSpPr>
        <p:spPr>
          <a:xfrm>
            <a:off x="2500281" y="2276872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4814593" y="2469281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79" name="角丸四角形 78"/>
          <p:cNvSpPr/>
          <p:nvPr/>
        </p:nvSpPr>
        <p:spPr>
          <a:xfrm>
            <a:off x="6177805" y="2288391"/>
            <a:ext cx="2556792" cy="2436753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b="1" dirty="0" err="1" smtClean="0">
                <a:solidFill>
                  <a:srgbClr val="0070C0"/>
                </a:solidFill>
              </a:rPr>
              <a:t>baaabaaab</a:t>
            </a:r>
            <a:endParaRPr lang="en-US" altLang="ja-JP" sz="3200" b="1" dirty="0" smtClean="0">
              <a:solidFill>
                <a:srgbClr val="0070C0"/>
              </a:solidFill>
            </a:endParaRPr>
          </a:p>
          <a:p>
            <a:pPr algn="ctr"/>
            <a:r>
              <a:rPr kumimoji="1" lang="ja-JP" altLang="en-US" sz="2800" dirty="0" smtClean="0"/>
              <a:t>と</a:t>
            </a:r>
            <a:r>
              <a:rPr lang="ja-JP" altLang="en-US" sz="2800" dirty="0"/>
              <a:t>歩く</a:t>
            </a:r>
            <a:r>
              <a:rPr lang="ja-JP" altLang="en-US" sz="2800" dirty="0" smtClean="0"/>
              <a:t>と</a:t>
            </a:r>
            <a:r>
              <a:rPr lang="en-US" altLang="ja-JP" sz="2800" dirty="0" smtClean="0"/>
              <a:t>…</a:t>
            </a:r>
            <a:br>
              <a:rPr lang="en-US" altLang="ja-JP" sz="2800" dirty="0" smtClean="0"/>
            </a:br>
            <a:r>
              <a:rPr lang="ja-JP" altLang="en-US" sz="2800" dirty="0" smtClean="0"/>
              <a:t>必ず同じ点に着きます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25050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 err="1" smtClean="0"/>
              <a:t>Cerný</a:t>
            </a:r>
            <a:r>
              <a:rPr lang="en-US" altLang="ja-JP" b="1" dirty="0" smtClean="0"/>
              <a:t> </a:t>
            </a:r>
            <a:r>
              <a:rPr lang="ja-JP" altLang="en-US" b="1" dirty="0" smtClean="0"/>
              <a:t>予想</a:t>
            </a:r>
            <a:endParaRPr kumimoji="1" lang="ja-JP" altLang="en-US" dirty="0"/>
          </a:p>
        </p:txBody>
      </p:sp>
      <p:cxnSp>
        <p:nvCxnSpPr>
          <p:cNvPr id="26" name="曲線コネクタ 25"/>
          <p:cNvCxnSpPr>
            <a:stCxn id="29" idx="6"/>
            <a:endCxn id="32" idx="6"/>
          </p:cNvCxnSpPr>
          <p:nvPr/>
        </p:nvCxnSpPr>
        <p:spPr>
          <a:xfrm>
            <a:off x="7418128" y="3535560"/>
            <a:ext cx="68649" cy="1729644"/>
          </a:xfrm>
          <a:prstGeom prst="curvedConnector3">
            <a:avLst>
              <a:gd name="adj1" fmla="val 432998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8187227" y="3843697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cxnSp>
        <p:nvCxnSpPr>
          <p:cNvPr id="28" name="曲線コネクタ 27"/>
          <p:cNvCxnSpPr>
            <a:stCxn id="32" idx="3"/>
            <a:endCxn id="29" idx="1"/>
          </p:cNvCxnSpPr>
          <p:nvPr/>
        </p:nvCxnSpPr>
        <p:spPr>
          <a:xfrm rot="5400000" flipH="1">
            <a:off x="5805339" y="4366058"/>
            <a:ext cx="2187900" cy="68649"/>
          </a:xfrm>
          <a:prstGeom prst="curvedConnector5">
            <a:avLst>
              <a:gd name="adj1" fmla="val -10448"/>
              <a:gd name="adj2" fmla="val 1490513"/>
              <a:gd name="adj3" fmla="val 110448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円/楕円 28"/>
          <p:cNvSpPr/>
          <p:nvPr/>
        </p:nvSpPr>
        <p:spPr>
          <a:xfrm>
            <a:off x="6770056" y="3211524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997333" y="3985972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cxnSp>
        <p:nvCxnSpPr>
          <p:cNvPr id="31" name="曲線コネクタ 30"/>
          <p:cNvCxnSpPr>
            <a:stCxn id="32" idx="2"/>
            <a:endCxn id="29" idx="2"/>
          </p:cNvCxnSpPr>
          <p:nvPr/>
        </p:nvCxnSpPr>
        <p:spPr>
          <a:xfrm rot="10800000">
            <a:off x="6770057" y="3535560"/>
            <a:ext cx="68649" cy="1729644"/>
          </a:xfrm>
          <a:prstGeom prst="curvedConnector3">
            <a:avLst>
              <a:gd name="adj1" fmla="val 676885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円/楕円 31"/>
          <p:cNvSpPr/>
          <p:nvPr/>
        </p:nvSpPr>
        <p:spPr>
          <a:xfrm>
            <a:off x="6838705" y="4941168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493277" y="3985205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683171" y="3841956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cxnSp>
        <p:nvCxnSpPr>
          <p:cNvPr id="46" name="曲線コネクタ 45"/>
          <p:cNvCxnSpPr>
            <a:stCxn id="29" idx="7"/>
            <a:endCxn id="32" idx="5"/>
          </p:cNvCxnSpPr>
          <p:nvPr/>
        </p:nvCxnSpPr>
        <p:spPr>
          <a:xfrm rot="16200000" flipH="1">
            <a:off x="6263594" y="4366058"/>
            <a:ext cx="2187900" cy="68649"/>
          </a:xfrm>
          <a:prstGeom prst="curvedConnector5">
            <a:avLst>
              <a:gd name="adj1" fmla="val -10448"/>
              <a:gd name="adj2" fmla="val 1265386"/>
              <a:gd name="adj3" fmla="val 110448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43"/>
          <p:cNvSpPr txBox="1"/>
          <p:nvPr/>
        </p:nvSpPr>
        <p:spPr>
          <a:xfrm>
            <a:off x="539552" y="2708920"/>
            <a:ext cx="466569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問題：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N </a:t>
            </a:r>
            <a:r>
              <a:rPr lang="ja-JP" altLang="en-US" sz="2800" dirty="0" smtClean="0"/>
              <a:t>頂点の </a:t>
            </a:r>
            <a:r>
              <a:rPr lang="en-US" altLang="ja-JP" sz="2800" dirty="0" smtClean="0"/>
              <a:t>DFA </a:t>
            </a:r>
            <a:r>
              <a:rPr lang="ja-JP" altLang="en-US" sz="2800" dirty="0" smtClean="0"/>
              <a:t>が与えられる。</a:t>
            </a:r>
            <a:endParaRPr lang="en-US" altLang="ja-JP" sz="2800" dirty="0" smtClean="0"/>
          </a:p>
          <a:p>
            <a:r>
              <a:rPr kumimoji="1" lang="ja-JP" altLang="en-US" sz="2800" dirty="0"/>
              <a:t>最短</a:t>
            </a:r>
            <a:r>
              <a:rPr kumimoji="1" lang="ja-JP" altLang="en-US" sz="2800" dirty="0" smtClean="0"/>
              <a:t>の</a:t>
            </a:r>
            <a:r>
              <a:rPr kumimoji="1" lang="ja-JP" altLang="en-US" sz="2800" dirty="0" smtClean="0">
                <a:solidFill>
                  <a:srgbClr val="0070C0"/>
                </a:solidFill>
              </a:rPr>
              <a:t>同期語</a:t>
            </a:r>
            <a:r>
              <a:rPr kumimoji="1" lang="ja-JP" altLang="en-US" sz="2800" dirty="0" smtClean="0"/>
              <a:t>の長さを求めよ。</a:t>
            </a:r>
            <a:endParaRPr kumimoji="1" lang="en-US" altLang="ja-JP" sz="2800" dirty="0" smtClean="0"/>
          </a:p>
          <a:p>
            <a:endParaRPr lang="en-US" altLang="ja-JP" sz="2800" dirty="0"/>
          </a:p>
          <a:p>
            <a:r>
              <a:rPr kumimoji="1" lang="ja-JP" altLang="en-US" sz="2800" dirty="0" smtClean="0"/>
              <a:t>存在しない場合は </a:t>
            </a:r>
            <a:r>
              <a:rPr kumimoji="1" lang="en-US" altLang="ja-JP" sz="2800" dirty="0" smtClean="0"/>
              <a:t>-1 </a:t>
            </a:r>
            <a:r>
              <a:rPr kumimoji="1" lang="ja-JP" altLang="en-US" sz="2800" dirty="0" smtClean="0"/>
              <a:t>を返せ</a:t>
            </a:r>
            <a:endParaRPr kumimoji="1" lang="ja-JP" altLang="en-US" sz="2800" dirty="0"/>
          </a:p>
        </p:txBody>
      </p:sp>
      <p:sp>
        <p:nvSpPr>
          <p:cNvPr id="47" name="角丸四角形 46"/>
          <p:cNvSpPr/>
          <p:nvPr/>
        </p:nvSpPr>
        <p:spPr>
          <a:xfrm>
            <a:off x="323528" y="5805264"/>
            <a:ext cx="2332846" cy="648072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latin typeface="ＭＳ Ｐゴシック" pitchFamily="50" charset="-128"/>
                <a:ea typeface="ＭＳ Ｐゴシック" pitchFamily="50" charset="-128"/>
              </a:rPr>
              <a:t>NP </a:t>
            </a:r>
            <a:r>
              <a:rPr kumimoji="1" lang="ja-JP" altLang="en-US" sz="3600" dirty="0" smtClean="0">
                <a:latin typeface="ＭＳ Ｐゴシック" pitchFamily="50" charset="-128"/>
                <a:ea typeface="ＭＳ Ｐゴシック" pitchFamily="50" charset="-128"/>
              </a:rPr>
              <a:t>困難</a:t>
            </a:r>
            <a:endParaRPr kumimoji="1" lang="ja-JP" altLang="en-US" sz="36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134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kumimoji="1" lang="en-US" altLang="ja-JP" sz="4800" b="1" dirty="0" smtClean="0"/>
              <a:t>#include &lt;set&gt;</a:t>
            </a:r>
          </a:p>
          <a:p>
            <a:pPr marL="0" indent="0">
              <a:buNone/>
            </a:pPr>
            <a:r>
              <a:rPr lang="en-US" altLang="ja-JP" sz="4800" b="1" dirty="0" smtClean="0"/>
              <a:t>#include &lt;string&gt;</a:t>
            </a:r>
          </a:p>
          <a:p>
            <a:pPr marL="0" indent="0">
              <a:buNone/>
            </a:pPr>
            <a:r>
              <a:rPr kumimoji="1" lang="en-US" altLang="ja-JP" sz="6000" b="1" dirty="0" err="1" smtClean="0">
                <a:solidFill>
                  <a:srgbClr val="0070C0"/>
                </a:solidFill>
              </a:rPr>
              <a:t>std</a:t>
            </a:r>
            <a:r>
              <a:rPr kumimoji="1" lang="en-US" altLang="ja-JP" sz="6000" b="1" dirty="0" smtClean="0">
                <a:solidFill>
                  <a:srgbClr val="0070C0"/>
                </a:solidFill>
              </a:rPr>
              <a:t>::set&lt;</a:t>
            </a:r>
            <a:r>
              <a:rPr kumimoji="1" lang="en-US" altLang="ja-JP" sz="6000" b="1" dirty="0" err="1" smtClean="0">
                <a:solidFill>
                  <a:srgbClr val="0070C0"/>
                </a:solidFill>
              </a:rPr>
              <a:t>std</a:t>
            </a:r>
            <a:r>
              <a:rPr kumimoji="1" lang="en-US" altLang="ja-JP" sz="6000" b="1" dirty="0" smtClean="0">
                <a:solidFill>
                  <a:srgbClr val="0070C0"/>
                </a:solidFill>
              </a:rPr>
              <a:t>::string&gt;</a:t>
            </a:r>
            <a:endParaRPr kumimoji="1" lang="en-US" altLang="ja-JP" sz="4800" b="1" dirty="0" smtClean="0">
              <a:solidFill>
                <a:srgbClr val="0070C0"/>
              </a:solidFill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角丸四角形吹き出し 5"/>
          <p:cNvSpPr/>
          <p:nvPr/>
        </p:nvSpPr>
        <p:spPr>
          <a:xfrm>
            <a:off x="7380312" y="2996952"/>
            <a:ext cx="936104" cy="1080120"/>
          </a:xfrm>
          <a:prstGeom prst="wedgeRoundRectCallout">
            <a:avLst>
              <a:gd name="adj1" fmla="val -189533"/>
              <a:gd name="adj2" fmla="val 86347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 smtClean="0"/>
              <a:t>？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79686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908083" y="3212976"/>
            <a:ext cx="7408333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400" dirty="0" smtClean="0"/>
              <a:t>予想： </a:t>
            </a:r>
            <a:r>
              <a:rPr kumimoji="1" lang="ja-JP" altLang="en-US" sz="4400" dirty="0" smtClean="0">
                <a:solidFill>
                  <a:srgbClr val="0070C0"/>
                </a:solidFill>
              </a:rPr>
              <a:t>同期語</a:t>
            </a:r>
            <a:r>
              <a:rPr kumimoji="1" lang="ja-JP" altLang="en-US" sz="4400" dirty="0" smtClean="0"/>
              <a:t>が存在するなら、</a:t>
            </a:r>
            <a:r>
              <a:rPr kumimoji="1" lang="en-US" altLang="ja-JP" sz="4400" dirty="0" smtClean="0"/>
              <a:t/>
            </a:r>
            <a:br>
              <a:rPr kumimoji="1" lang="en-US" altLang="ja-JP" sz="4400" dirty="0" smtClean="0"/>
            </a:br>
            <a:r>
              <a:rPr lang="ja-JP" altLang="en-US" sz="4400" dirty="0" smtClean="0"/>
              <a:t>長さは必ず </a:t>
            </a:r>
            <a:r>
              <a:rPr lang="en-US" altLang="ja-JP" sz="4400" dirty="0" smtClean="0"/>
              <a:t>(N-1)</a:t>
            </a:r>
            <a:r>
              <a:rPr lang="en-US" altLang="ja-JP" sz="4400" baseline="30000" dirty="0" smtClean="0"/>
              <a:t>2</a:t>
            </a:r>
            <a:r>
              <a:rPr lang="en-US" altLang="ja-JP" sz="4400" dirty="0" smtClean="0"/>
              <a:t> </a:t>
            </a:r>
            <a:r>
              <a:rPr lang="ja-JP" altLang="en-US" sz="4400" dirty="0" smtClean="0"/>
              <a:t>以下である。</a:t>
            </a:r>
            <a:endParaRPr lang="en-US" altLang="ja-JP" sz="4400" dirty="0" smtClean="0"/>
          </a:p>
          <a:p>
            <a:pPr marL="0" indent="0" algn="r">
              <a:buNone/>
            </a:pPr>
            <a:r>
              <a:rPr kumimoji="1" lang="en-US" altLang="ja-JP" sz="3200" dirty="0" smtClean="0"/>
              <a:t>Jan </a:t>
            </a:r>
            <a:r>
              <a:rPr lang="en-US" altLang="ja-JP" sz="3200" dirty="0" err="1" smtClean="0"/>
              <a:t>Cerný</a:t>
            </a:r>
            <a:r>
              <a:rPr lang="en-US" altLang="ja-JP" sz="3200" dirty="0" smtClean="0"/>
              <a:t>, 1964</a:t>
            </a:r>
            <a:endParaRPr kumimoji="1" lang="ja-JP" altLang="en-US" sz="44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≪</a:t>
            </a:r>
            <a:r>
              <a:rPr lang="en-US" altLang="ja-JP" b="1" dirty="0" err="1" smtClean="0"/>
              <a:t>Cerný</a:t>
            </a:r>
            <a:r>
              <a:rPr lang="en-US" altLang="ja-JP" b="1" dirty="0" smtClean="0"/>
              <a:t> </a:t>
            </a:r>
            <a:r>
              <a:rPr lang="ja-JP" altLang="en-US" b="1" dirty="0" smtClean="0"/>
              <a:t>予想≫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9834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8000" dirty="0" smtClean="0"/>
              <a:t>論理式で表現</a:t>
            </a:r>
            <a:endParaRPr kumimoji="1" lang="ja-JP" altLang="en-US" sz="8000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mtClean="0"/>
              <a:t>文字列集合を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852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71600" y="2132856"/>
            <a:ext cx="7632848" cy="255454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3200" dirty="0" err="1" smtClean="0">
                <a:latin typeface="Consolas" pitchFamily="49" charset="0"/>
                <a:cs typeface="Consolas" pitchFamily="49" charset="0"/>
              </a:rPr>
              <a:t>b_after_a</a:t>
            </a:r>
            <a:r>
              <a:rPr lang="en-US" altLang="ja-JP" sz="3200" dirty="0" smtClean="0">
                <a:latin typeface="Consolas" pitchFamily="49" charset="0"/>
                <a:cs typeface="Consolas" pitchFamily="49" charset="0"/>
              </a:rPr>
              <a:t>(string s) :=</a:t>
            </a:r>
          </a:p>
          <a:p>
            <a:r>
              <a:rPr lang="en-US" altLang="ja-JP" sz="32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3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3200" dirty="0" err="1" smtClean="0">
                <a:latin typeface="Consolas" pitchFamily="49" charset="0"/>
                <a:cs typeface="Consolas" pitchFamily="49" charset="0"/>
              </a:rPr>
              <a:t>forall</a:t>
            </a:r>
            <a:r>
              <a:rPr lang="en-US" altLang="ja-JP" sz="3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32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ja-JP" sz="3200" dirty="0" smtClean="0">
                <a:latin typeface="Consolas" pitchFamily="49" charset="0"/>
                <a:cs typeface="Consolas" pitchFamily="49" charset="0"/>
              </a:rPr>
              <a:t> in</a:t>
            </a:r>
            <a:r>
              <a:rPr lang="ja-JP" altLang="en-US" sz="3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3200" dirty="0" smtClean="0">
                <a:latin typeface="Consolas" pitchFamily="49" charset="0"/>
                <a:cs typeface="Consolas" pitchFamily="49" charset="0"/>
              </a:rPr>
              <a:t>indices(s)</a:t>
            </a:r>
          </a:p>
          <a:p>
            <a:r>
              <a:rPr lang="en-US" altLang="ja-JP" sz="3200" dirty="0" smtClean="0">
                <a:latin typeface="Consolas" pitchFamily="49" charset="0"/>
                <a:cs typeface="Consolas" pitchFamily="49" charset="0"/>
              </a:rPr>
              <a:t>    if s[</a:t>
            </a:r>
            <a:r>
              <a:rPr lang="en-US" altLang="ja-JP" sz="32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ja-JP" sz="3200" dirty="0" smtClean="0">
                <a:latin typeface="Consolas" pitchFamily="49" charset="0"/>
                <a:cs typeface="Consolas" pitchFamily="49" charset="0"/>
              </a:rPr>
              <a:t>]==‘a’ then</a:t>
            </a:r>
          </a:p>
          <a:p>
            <a:r>
              <a:rPr lang="en-US" altLang="ja-JP" sz="3200" dirty="0" smtClean="0">
                <a:latin typeface="Consolas" pitchFamily="49" charset="0"/>
                <a:cs typeface="Consolas" pitchFamily="49" charset="0"/>
              </a:rPr>
              <a:t>      exists j in </a:t>
            </a:r>
            <a:r>
              <a:rPr lang="en-US" altLang="ja-JP" sz="3200" dirty="0">
                <a:latin typeface="Consolas" pitchFamily="49" charset="0"/>
                <a:cs typeface="Consolas" pitchFamily="49" charset="0"/>
              </a:rPr>
              <a:t>indices(s</a:t>
            </a:r>
            <a:r>
              <a:rPr lang="en-US" altLang="ja-JP" sz="32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altLang="ja-JP" sz="32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32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ja-JP" sz="32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ja-JP" altLang="en-US" sz="3200" dirty="0" smtClean="0">
                <a:latin typeface="Consolas" pitchFamily="49" charset="0"/>
                <a:cs typeface="Consolas" pitchFamily="49" charset="0"/>
              </a:rPr>
              <a:t>≦</a:t>
            </a:r>
            <a:r>
              <a:rPr lang="en-US" altLang="ja-JP" sz="3200" dirty="0" smtClean="0">
                <a:latin typeface="Consolas" pitchFamily="49" charset="0"/>
                <a:cs typeface="Consolas" pitchFamily="49" charset="0"/>
              </a:rPr>
              <a:t>j and s[j]==‘b’</a:t>
            </a:r>
            <a:endParaRPr kumimoji="1" lang="ja-JP" altLang="en-US" sz="32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644008" y="5127575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</a:t>
            </a:r>
            <a:r>
              <a:rPr lang="en-US" altLang="ja-JP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a</a:t>
            </a:r>
            <a:r>
              <a:rPr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が出たら後で</a:t>
            </a:r>
            <a:r>
              <a:rPr lang="en-US" altLang="ja-JP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b</a:t>
            </a:r>
            <a:r>
              <a:rPr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も出る</a:t>
            </a:r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」</a:t>
            </a:r>
            <a:endParaRPr kumimoji="1" lang="ja-JP" altLang="en-US" sz="24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036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71600" y="2132856"/>
            <a:ext cx="7632848" cy="30469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3200" dirty="0" err="1" smtClean="0">
                <a:latin typeface="Consolas" pitchFamily="49" charset="0"/>
                <a:cs typeface="Consolas" pitchFamily="49" charset="0"/>
              </a:rPr>
              <a:t>even_A</a:t>
            </a:r>
            <a:r>
              <a:rPr lang="en-US" altLang="ja-JP" sz="3200" dirty="0" smtClean="0">
                <a:latin typeface="Consolas" pitchFamily="49" charset="0"/>
                <a:cs typeface="Consolas" pitchFamily="49" charset="0"/>
              </a:rPr>
              <a:t>(string s) :=</a:t>
            </a:r>
          </a:p>
          <a:p>
            <a:r>
              <a:rPr lang="en-US" altLang="ja-JP" sz="3200" dirty="0" smtClean="0">
                <a:latin typeface="Consolas" pitchFamily="49" charset="0"/>
                <a:cs typeface="Consolas" pitchFamily="49" charset="0"/>
              </a:rPr>
              <a:t> exists A </a:t>
            </a:r>
            <a:r>
              <a:rPr lang="ja-JP" altLang="en-US" sz="3200" dirty="0" smtClean="0">
                <a:latin typeface="Consolas" pitchFamily="49" charset="0"/>
                <a:cs typeface="Consolas" pitchFamily="49" charset="0"/>
              </a:rPr>
              <a:t>⊆ </a:t>
            </a:r>
            <a:r>
              <a:rPr lang="en-US" altLang="ja-JP" sz="3200" dirty="0">
                <a:latin typeface="Consolas" pitchFamily="49" charset="0"/>
                <a:cs typeface="Consolas" pitchFamily="49" charset="0"/>
              </a:rPr>
              <a:t>indices(s</a:t>
            </a:r>
            <a:r>
              <a:rPr lang="en-US" altLang="ja-JP" sz="32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altLang="ja-JP" sz="32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ja-JP" sz="3200" dirty="0" err="1" smtClean="0">
                <a:latin typeface="Consolas" pitchFamily="49" charset="0"/>
                <a:cs typeface="Consolas" pitchFamily="49" charset="0"/>
              </a:rPr>
              <a:t>forall</a:t>
            </a:r>
            <a:r>
              <a:rPr lang="en-US" altLang="ja-JP" sz="3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32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ja-JP" sz="3200" dirty="0" smtClean="0">
                <a:latin typeface="Consolas" pitchFamily="49" charset="0"/>
                <a:cs typeface="Consolas" pitchFamily="49" charset="0"/>
              </a:rPr>
              <a:t> in </a:t>
            </a:r>
            <a:r>
              <a:rPr lang="en-US" altLang="ja-JP" sz="3200" dirty="0">
                <a:latin typeface="Consolas" pitchFamily="49" charset="0"/>
                <a:cs typeface="Consolas" pitchFamily="49" charset="0"/>
              </a:rPr>
              <a:t>indices(s)</a:t>
            </a:r>
            <a:endParaRPr lang="en-US" altLang="ja-JP" sz="32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ja-JP" sz="32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3200" dirty="0" smtClean="0">
                <a:latin typeface="Consolas" pitchFamily="49" charset="0"/>
                <a:cs typeface="Consolas" pitchFamily="49" charset="0"/>
              </a:rPr>
              <a:t>    if </a:t>
            </a:r>
            <a:r>
              <a:rPr lang="en-US" altLang="ja-JP" sz="32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ja-JP" altLang="en-US" sz="32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3200" dirty="0" smtClean="0">
                <a:latin typeface="Consolas" pitchFamily="49" charset="0"/>
                <a:cs typeface="Consolas" pitchFamily="49" charset="0"/>
              </a:rPr>
              <a:t>in A then s[</a:t>
            </a:r>
            <a:r>
              <a:rPr lang="en-US" altLang="ja-JP" sz="32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ja-JP" sz="3200" dirty="0" smtClean="0">
                <a:latin typeface="Consolas" pitchFamily="49" charset="0"/>
                <a:cs typeface="Consolas" pitchFamily="49" charset="0"/>
              </a:rPr>
              <a:t>]==‘a’</a:t>
            </a:r>
          </a:p>
          <a:p>
            <a:r>
              <a:rPr lang="en-US" altLang="ja-JP" sz="32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3200" dirty="0" smtClean="0">
                <a:latin typeface="Consolas" pitchFamily="49" charset="0"/>
                <a:cs typeface="Consolas" pitchFamily="49" charset="0"/>
              </a:rPr>
              <a:t>              else s[</a:t>
            </a:r>
            <a:r>
              <a:rPr lang="en-US" altLang="ja-JP" sz="32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ja-JP" sz="3200" dirty="0" smtClean="0">
                <a:latin typeface="Consolas" pitchFamily="49" charset="0"/>
                <a:cs typeface="Consolas" pitchFamily="49" charset="0"/>
              </a:rPr>
              <a:t>]!=‘a’</a:t>
            </a:r>
          </a:p>
          <a:p>
            <a:r>
              <a:rPr lang="en-US" altLang="ja-JP" sz="32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3200" dirty="0" smtClean="0">
                <a:latin typeface="Consolas" pitchFamily="49" charset="0"/>
                <a:cs typeface="Consolas" pitchFamily="49" charset="0"/>
              </a:rPr>
              <a:t>  &amp; |A| mod 2 = 0</a:t>
            </a:r>
            <a:endParaRPr kumimoji="1" lang="ja-JP" altLang="en-US" sz="32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406347" y="5332570"/>
            <a:ext cx="24168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</a:t>
            </a:r>
            <a:r>
              <a:rPr lang="en-US" altLang="ja-JP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a</a:t>
            </a:r>
            <a:r>
              <a:rPr lang="ja-JP" altLang="en-US" sz="2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が</a:t>
            </a:r>
            <a:r>
              <a:rPr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偶数個</a:t>
            </a:r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」</a:t>
            </a:r>
            <a:endParaRPr kumimoji="1" lang="ja-JP" altLang="en-US" sz="24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953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and, or, not </a:t>
            </a:r>
            <a:r>
              <a:rPr lang="en-US" altLang="ja-JP" dirty="0" smtClean="0"/>
              <a:t>, if </a:t>
            </a:r>
            <a:r>
              <a:rPr lang="ja-JP" altLang="en-US" dirty="0" smtClean="0"/>
              <a:t>～ </a:t>
            </a:r>
            <a:r>
              <a:rPr lang="en-US" altLang="ja-JP" dirty="0" smtClean="0"/>
              <a:t>then</a:t>
            </a:r>
          </a:p>
          <a:p>
            <a:r>
              <a:rPr kumimoji="1" lang="en-US" altLang="ja-JP" dirty="0" smtClean="0"/>
              <a:t>(</a:t>
            </a:r>
            <a:r>
              <a:rPr kumimoji="1" lang="ja-JP" altLang="en-US" dirty="0" smtClean="0"/>
              <a:t>添え字に関する</a:t>
            </a:r>
            <a:r>
              <a:rPr kumimoji="1" lang="en-US" altLang="ja-JP" dirty="0" smtClean="0"/>
              <a:t>) </a:t>
            </a:r>
            <a:r>
              <a:rPr kumimoji="1" lang="en-US" altLang="ja-JP" dirty="0" err="1" smtClean="0"/>
              <a:t>forall</a:t>
            </a:r>
            <a:endParaRPr kumimoji="1" lang="en-US" altLang="ja-JP" dirty="0" smtClean="0"/>
          </a:p>
          <a:p>
            <a:r>
              <a:rPr lang="en-US" altLang="ja-JP" dirty="0"/>
              <a:t>(</a:t>
            </a:r>
            <a:r>
              <a:rPr lang="ja-JP" altLang="en-US" dirty="0"/>
              <a:t>添え字に関する</a:t>
            </a:r>
            <a:r>
              <a:rPr lang="en-US" altLang="ja-JP" dirty="0"/>
              <a:t>) </a:t>
            </a:r>
            <a:r>
              <a:rPr lang="en-US" altLang="ja-JP" dirty="0" smtClean="0"/>
              <a:t>exists</a:t>
            </a:r>
          </a:p>
          <a:p>
            <a:r>
              <a:rPr lang="en-US" altLang="ja-JP" dirty="0"/>
              <a:t>(</a:t>
            </a:r>
            <a:r>
              <a:rPr lang="ja-JP" altLang="en-US" dirty="0" smtClean="0"/>
              <a:t>添え字の集合</a:t>
            </a:r>
            <a:r>
              <a:rPr lang="ja-JP" altLang="en-US" dirty="0"/>
              <a:t>に</a:t>
            </a:r>
            <a:r>
              <a:rPr lang="ja-JP" altLang="en-US" dirty="0" smtClean="0"/>
              <a:t>関する</a:t>
            </a:r>
            <a:r>
              <a:rPr lang="en-US" altLang="ja-JP" dirty="0"/>
              <a:t>) </a:t>
            </a:r>
            <a:r>
              <a:rPr lang="en-US" altLang="ja-JP" dirty="0" err="1"/>
              <a:t>forall</a:t>
            </a:r>
            <a:endParaRPr lang="en-US" altLang="ja-JP" dirty="0"/>
          </a:p>
          <a:p>
            <a:r>
              <a:rPr lang="en-US" altLang="ja-JP" dirty="0"/>
              <a:t>(</a:t>
            </a:r>
            <a:r>
              <a:rPr lang="ja-JP" altLang="en-US" dirty="0" smtClean="0"/>
              <a:t>添え字</a:t>
            </a:r>
            <a:r>
              <a:rPr lang="ja-JP" altLang="en-US" dirty="0"/>
              <a:t>の集合</a:t>
            </a:r>
            <a:r>
              <a:rPr lang="ja-JP" altLang="en-US" dirty="0" smtClean="0"/>
              <a:t>に関する</a:t>
            </a:r>
            <a:r>
              <a:rPr lang="en-US" altLang="ja-JP" dirty="0"/>
              <a:t>) </a:t>
            </a:r>
            <a:r>
              <a:rPr lang="en-US" altLang="ja-JP" dirty="0" smtClean="0"/>
              <a:t>exists</a:t>
            </a:r>
          </a:p>
          <a:p>
            <a:r>
              <a:rPr kumimoji="1" lang="en-US" altLang="ja-JP" dirty="0" smtClean="0"/>
              <a:t>mod </a:t>
            </a:r>
            <a:r>
              <a:rPr kumimoji="1" lang="ja-JP" altLang="en-US" dirty="0" smtClean="0"/>
              <a:t>定数 で数をカウント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（詳細略） （紹介だけ）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090041" y="5533697"/>
            <a:ext cx="55967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FF0000"/>
                </a:solidFill>
              </a:rPr>
              <a:t>すべて </a:t>
            </a:r>
            <a:r>
              <a:rPr kumimoji="1" lang="en-US" altLang="ja-JP" sz="2400" b="1" dirty="0" smtClean="0">
                <a:solidFill>
                  <a:srgbClr val="FF0000"/>
                </a:solidFill>
              </a:rPr>
              <a:t>Automaton </a:t>
            </a:r>
            <a:r>
              <a:rPr kumimoji="1" lang="ja-JP" altLang="en-US" sz="2400" b="1" dirty="0" smtClean="0">
                <a:solidFill>
                  <a:srgbClr val="FF0000"/>
                </a:solidFill>
              </a:rPr>
              <a:t>に変換でき</a:t>
            </a:r>
            <a:r>
              <a:rPr lang="ja-JP" altLang="en-US" sz="2400" b="1" dirty="0">
                <a:solidFill>
                  <a:srgbClr val="FF0000"/>
                </a:solidFill>
              </a:rPr>
              <a:t>る</a:t>
            </a:r>
            <a:r>
              <a:rPr lang="ja-JP" altLang="en-US" sz="2400" b="1" dirty="0" smtClean="0">
                <a:solidFill>
                  <a:srgbClr val="FF0000"/>
                </a:solidFill>
              </a:rPr>
              <a:t>ことが</a:t>
            </a:r>
            <a:endParaRPr lang="en-US" altLang="ja-JP" sz="2400" b="1" dirty="0" smtClean="0">
              <a:solidFill>
                <a:srgbClr val="FF0000"/>
              </a:solidFill>
            </a:endParaRPr>
          </a:p>
          <a:p>
            <a:r>
              <a:rPr lang="ja-JP" altLang="en-US" sz="2400" b="1" dirty="0" smtClean="0">
                <a:solidFill>
                  <a:srgbClr val="FF0000"/>
                </a:solidFill>
              </a:rPr>
              <a:t>知られています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07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8000" dirty="0" smtClean="0"/>
              <a:t>パターンで表現</a:t>
            </a:r>
            <a:endParaRPr kumimoji="1" lang="ja-JP" altLang="en-US" sz="8000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mtClean="0"/>
              <a:t>文字列集合を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049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27584" y="2636912"/>
            <a:ext cx="7408333" cy="3450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3200" dirty="0" smtClean="0"/>
              <a:t>Perl, Ruby, Java </a:t>
            </a:r>
            <a:r>
              <a:rPr kumimoji="1" lang="ja-JP" altLang="en-US" sz="3200" dirty="0" smtClean="0"/>
              <a:t>等での</a:t>
            </a:r>
            <a:r>
              <a:rPr kumimoji="1" lang="en-US" altLang="ja-JP" sz="3200" dirty="0" smtClean="0"/>
              <a:t/>
            </a:r>
            <a:br>
              <a:rPr kumimoji="1" lang="en-US" altLang="ja-JP" sz="3200" dirty="0" smtClean="0"/>
            </a:br>
            <a:r>
              <a:rPr kumimoji="1" lang="ja-JP" altLang="en-US" sz="3200" dirty="0" smtClean="0"/>
              <a:t>普通のプログラミング</a:t>
            </a:r>
            <a:r>
              <a:rPr lang="ja-JP" altLang="en-US" sz="3200" dirty="0" smtClean="0"/>
              <a:t>でよく使います。</a:t>
            </a:r>
            <a:endParaRPr kumimoji="1" lang="ja-JP" altLang="en-US" sz="320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正規表現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691680" y="3933056"/>
            <a:ext cx="3875404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3600" dirty="0" smtClean="0">
                <a:latin typeface="Consolas" pitchFamily="49" charset="0"/>
                <a:cs typeface="Consolas" pitchFamily="49" charset="0"/>
              </a:rPr>
              <a:t>b*</a:t>
            </a:r>
            <a:r>
              <a:rPr lang="en-US" altLang="ja-JP" sz="3600" dirty="0" err="1" smtClean="0">
                <a:latin typeface="Consolas" pitchFamily="49" charset="0"/>
                <a:cs typeface="Consolas" pitchFamily="49" charset="0"/>
              </a:rPr>
              <a:t>ab</a:t>
            </a:r>
            <a:r>
              <a:rPr lang="en-US" altLang="ja-JP" sz="3600" dirty="0" smtClean="0">
                <a:latin typeface="Consolas" pitchFamily="49" charset="0"/>
                <a:cs typeface="Consolas" pitchFamily="49" charset="0"/>
              </a:rPr>
              <a:t>*(</a:t>
            </a:r>
            <a:r>
              <a:rPr lang="en-US" altLang="ja-JP" sz="3600" dirty="0" err="1" smtClean="0">
                <a:latin typeface="Consolas" pitchFamily="49" charset="0"/>
                <a:cs typeface="Consolas" pitchFamily="49" charset="0"/>
              </a:rPr>
              <a:t>ab</a:t>
            </a:r>
            <a:r>
              <a:rPr lang="en-US" altLang="ja-JP" sz="3600" dirty="0" smtClean="0">
                <a:latin typeface="Consolas" pitchFamily="49" charset="0"/>
                <a:cs typeface="Consolas" pitchFamily="49" charset="0"/>
              </a:rPr>
              <a:t>*</a:t>
            </a:r>
            <a:r>
              <a:rPr lang="en-US" altLang="ja-JP" sz="3600" dirty="0" err="1" smtClean="0">
                <a:latin typeface="Consolas" pitchFamily="49" charset="0"/>
                <a:cs typeface="Consolas" pitchFamily="49" charset="0"/>
              </a:rPr>
              <a:t>ab</a:t>
            </a:r>
            <a:r>
              <a:rPr lang="en-US" altLang="ja-JP" sz="3600" dirty="0" smtClean="0">
                <a:latin typeface="Consolas" pitchFamily="49" charset="0"/>
                <a:cs typeface="Consolas" pitchFamily="49" charset="0"/>
              </a:rPr>
              <a:t>*)*</a:t>
            </a:r>
            <a:endParaRPr kumimoji="1" lang="ja-JP" altLang="en-US" sz="3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796136" y="4116560"/>
            <a:ext cx="24662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</a:t>
            </a:r>
            <a:r>
              <a:rPr kumimoji="1" lang="en-US" altLang="ja-JP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a</a:t>
            </a:r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が奇数個」</a:t>
            </a:r>
            <a:endParaRPr kumimoji="1" lang="ja-JP" altLang="en-US" sz="24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691680" y="4870901"/>
            <a:ext cx="7056784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3600" dirty="0" smtClean="0">
                <a:latin typeface="Consolas" pitchFamily="49" charset="0"/>
                <a:cs typeface="Consolas" pitchFamily="49" charset="0"/>
              </a:rPr>
              <a:t>a(</a:t>
            </a:r>
            <a:r>
              <a:rPr kumimoji="1" lang="en-US" altLang="ja-JP" sz="3600" dirty="0" err="1" smtClean="0">
                <a:latin typeface="Consolas" pitchFamily="49" charset="0"/>
                <a:cs typeface="Consolas" pitchFamily="49" charset="0"/>
              </a:rPr>
              <a:t>a|b</a:t>
            </a:r>
            <a:r>
              <a:rPr kumimoji="1" lang="en-US" altLang="ja-JP" sz="3600" dirty="0" smtClean="0">
                <a:latin typeface="Consolas" pitchFamily="49" charset="0"/>
                <a:cs typeface="Consolas" pitchFamily="49" charset="0"/>
              </a:rPr>
              <a:t>)(</a:t>
            </a:r>
            <a:r>
              <a:rPr kumimoji="1" lang="en-US" altLang="ja-JP" sz="3600" dirty="0" err="1" smtClean="0">
                <a:latin typeface="Consolas" pitchFamily="49" charset="0"/>
                <a:cs typeface="Consolas" pitchFamily="49" charset="0"/>
              </a:rPr>
              <a:t>a|b</a:t>
            </a:r>
            <a:r>
              <a:rPr kumimoji="1" lang="en-US" altLang="ja-JP" sz="3600" dirty="0" smtClean="0">
                <a:latin typeface="Consolas" pitchFamily="49" charset="0"/>
                <a:cs typeface="Consolas" pitchFamily="49" charset="0"/>
              </a:rPr>
              <a:t>)* | b((</a:t>
            </a:r>
            <a:r>
              <a:rPr kumimoji="1" lang="en-US" altLang="ja-JP" sz="3600" dirty="0" err="1" smtClean="0">
                <a:latin typeface="Consolas" pitchFamily="49" charset="0"/>
                <a:cs typeface="Consolas" pitchFamily="49" charset="0"/>
              </a:rPr>
              <a:t>a|b</a:t>
            </a:r>
            <a:r>
              <a:rPr kumimoji="1" lang="en-US" altLang="ja-JP" sz="3600" dirty="0" smtClean="0">
                <a:latin typeface="Consolas" pitchFamily="49" charset="0"/>
                <a:cs typeface="Consolas" pitchFamily="49" charset="0"/>
              </a:rPr>
              <a:t>)*b)?</a:t>
            </a:r>
            <a:endParaRPr kumimoji="1" lang="ja-JP" altLang="en-US" sz="3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067944" y="5661248"/>
            <a:ext cx="4968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</a:t>
            </a:r>
            <a:r>
              <a:rPr kumimoji="1" lang="en-US" altLang="ja-JP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a</a:t>
            </a:r>
            <a:r>
              <a:rPr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で始まって長さ</a:t>
            </a:r>
            <a:r>
              <a:rPr kumimoji="1" lang="en-US" altLang="ja-JP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</a:t>
            </a:r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以上、</a:t>
            </a:r>
            <a:endParaRPr kumimoji="1" lang="en-US" altLang="ja-JP" sz="2400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または</a:t>
            </a:r>
            <a:r>
              <a:rPr lang="en-US" altLang="ja-JP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b</a:t>
            </a:r>
            <a:r>
              <a:rPr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で始まって</a:t>
            </a:r>
            <a:r>
              <a:rPr lang="en-US" altLang="ja-JP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b</a:t>
            </a:r>
            <a:r>
              <a:rPr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で終わる</a:t>
            </a:r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」</a:t>
            </a:r>
            <a:endParaRPr kumimoji="1" lang="ja-JP" altLang="en-US" sz="24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299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正規表現の使用例</a:t>
            </a:r>
            <a:endParaRPr kumimoji="1" lang="ja-JP" altLang="en-US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49" y="2708920"/>
            <a:ext cx="8673691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660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83568" y="2636912"/>
            <a:ext cx="8092421" cy="3450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en-US" altLang="ja-JP" sz="3200" b="1" dirty="0" err="1" smtClean="0"/>
              <a:t>hoge</a:t>
            </a:r>
            <a:r>
              <a:rPr kumimoji="1" lang="en-US" altLang="ja-JP" sz="3200" b="1" dirty="0" smtClean="0"/>
              <a:t> | </a:t>
            </a:r>
            <a:r>
              <a:rPr kumimoji="1" lang="en-US" altLang="ja-JP" sz="3200" b="1" dirty="0" err="1" smtClean="0"/>
              <a:t>fuga</a:t>
            </a:r>
            <a:endParaRPr lang="en-US" altLang="ja-JP" sz="3200" b="1" dirty="0"/>
          </a:p>
          <a:p>
            <a:pPr lvl="1"/>
            <a:r>
              <a:rPr kumimoji="1" lang="en-US" altLang="ja-JP" sz="2800" dirty="0" err="1" smtClean="0"/>
              <a:t>hoge</a:t>
            </a:r>
            <a:r>
              <a:rPr kumimoji="1" lang="en-US" altLang="ja-JP" sz="2800" dirty="0" smtClean="0"/>
              <a:t> </a:t>
            </a:r>
            <a:r>
              <a:rPr kumimoji="1" lang="ja-JP" altLang="en-US" sz="2800" dirty="0" smtClean="0"/>
              <a:t>の表す集合と </a:t>
            </a:r>
            <a:r>
              <a:rPr kumimoji="1" lang="en-US" altLang="ja-JP" sz="2800" dirty="0" err="1" smtClean="0"/>
              <a:t>fuga</a:t>
            </a:r>
            <a:r>
              <a:rPr kumimoji="1" lang="en-US" altLang="ja-JP" sz="2800" dirty="0" smtClean="0"/>
              <a:t> </a:t>
            </a:r>
            <a:r>
              <a:rPr kumimoji="1" lang="ja-JP" altLang="en-US" sz="2800" dirty="0" smtClean="0"/>
              <a:t>の表す集合の和集合</a:t>
            </a:r>
            <a:endParaRPr lang="en-US" altLang="ja-JP" sz="2800" dirty="0"/>
          </a:p>
          <a:p>
            <a:pPr marL="0" indent="0">
              <a:buNone/>
            </a:pPr>
            <a:r>
              <a:rPr kumimoji="1" lang="en-US" altLang="ja-JP" sz="3200" b="1" dirty="0" err="1" smtClean="0"/>
              <a:t>hoge</a:t>
            </a:r>
            <a:r>
              <a:rPr kumimoji="1" lang="en-US" altLang="ja-JP" sz="3200" b="1" dirty="0" smtClean="0"/>
              <a:t>*</a:t>
            </a:r>
          </a:p>
          <a:p>
            <a:pPr lvl="1"/>
            <a:r>
              <a:rPr lang="en-US" altLang="ja-JP" sz="2800" dirty="0" err="1" smtClean="0"/>
              <a:t>hoge</a:t>
            </a:r>
            <a:r>
              <a:rPr lang="en-US" altLang="ja-JP" sz="2800" dirty="0" smtClean="0"/>
              <a:t> </a:t>
            </a:r>
            <a:r>
              <a:rPr lang="ja-JP" altLang="en-US" sz="2800" dirty="0" smtClean="0"/>
              <a:t>の表す集合の要素を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０個以上何個でも並べた文字列の集合</a:t>
            </a:r>
            <a:endParaRPr lang="en-US" altLang="ja-JP" sz="2800" dirty="0" smtClean="0"/>
          </a:p>
          <a:p>
            <a:pPr marL="0" indent="0">
              <a:buNone/>
            </a:pPr>
            <a:r>
              <a:rPr kumimoji="1" lang="en-US" altLang="ja-JP" sz="3200" b="1" dirty="0" err="1" smtClean="0"/>
              <a:t>hoge</a:t>
            </a:r>
            <a:r>
              <a:rPr kumimoji="1" lang="en-US" altLang="ja-JP" sz="3200" b="1" dirty="0" smtClean="0"/>
              <a:t>?</a:t>
            </a:r>
          </a:p>
          <a:p>
            <a:pPr lvl="1"/>
            <a:r>
              <a:rPr lang="en-US" altLang="ja-JP" sz="2800" dirty="0" err="1" smtClean="0"/>
              <a:t>hoge</a:t>
            </a:r>
            <a:r>
              <a:rPr lang="en-US" altLang="ja-JP" sz="2800" dirty="0" smtClean="0"/>
              <a:t> </a:t>
            </a:r>
            <a:r>
              <a:rPr lang="ja-JP" altLang="en-US" sz="2800" dirty="0" smtClean="0"/>
              <a:t>または空文字列</a:t>
            </a:r>
            <a:endParaRPr kumimoji="1" lang="ja-JP" altLang="en-US" sz="28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正規表現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6341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NFA </a:t>
            </a:r>
            <a:r>
              <a:rPr kumimoji="1" lang="ja-JP" altLang="en-US" dirty="0" smtClean="0"/>
              <a:t>で 表せます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err="1" smtClean="0"/>
              <a:t>hoge</a:t>
            </a:r>
            <a:r>
              <a:rPr lang="en-US" altLang="ja-JP" dirty="0" smtClean="0"/>
              <a:t>* </a:t>
            </a:r>
            <a:r>
              <a:rPr lang="ja-JP" altLang="en-US" dirty="0" smtClean="0"/>
              <a:t>の例</a:t>
            </a:r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1865350" y="4553619"/>
            <a:ext cx="648072" cy="64807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3600" u="sng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kumimoji="1" lang="en-US" altLang="ja-JP" sz="36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曲線コネクタ 5"/>
          <p:cNvCxnSpPr>
            <a:stCxn id="5" idx="7"/>
            <a:endCxn id="15" idx="2"/>
          </p:cNvCxnSpPr>
          <p:nvPr/>
        </p:nvCxnSpPr>
        <p:spPr>
          <a:xfrm rot="5400000" flipH="1" flipV="1">
            <a:off x="2620341" y="3298622"/>
            <a:ext cx="1148079" cy="1551732"/>
          </a:xfrm>
          <a:prstGeom prst="curvedConnector2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2479812" y="3332656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313903" y="5807005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cxnSp>
        <p:nvCxnSpPr>
          <p:cNvPr id="9" name="曲線コネクタ 8"/>
          <p:cNvCxnSpPr>
            <a:stCxn id="5" idx="5"/>
            <a:endCxn id="25" idx="3"/>
          </p:cNvCxnSpPr>
          <p:nvPr/>
        </p:nvCxnSpPr>
        <p:spPr>
          <a:xfrm rot="16200000" flipH="1">
            <a:off x="3091675" y="4433622"/>
            <a:ext cx="94908" cy="1441230"/>
          </a:xfrm>
          <a:prstGeom prst="curvedConnector3">
            <a:avLst>
              <a:gd name="adj1" fmla="val 440865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曲線コネクタ 9"/>
          <p:cNvCxnSpPr>
            <a:stCxn id="15" idx="7"/>
            <a:endCxn id="14" idx="1"/>
          </p:cNvCxnSpPr>
          <p:nvPr/>
        </p:nvCxnSpPr>
        <p:spPr>
          <a:xfrm rot="5400000" flipH="1" flipV="1">
            <a:off x="5240336" y="2518950"/>
            <a:ext cx="35444" cy="1469296"/>
          </a:xfrm>
          <a:prstGeom prst="curvedConnector3">
            <a:avLst>
              <a:gd name="adj1" fmla="val 101273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2729446" y="5518973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cxnSp>
        <p:nvCxnSpPr>
          <p:cNvPr id="12" name="曲線コネクタ 11"/>
          <p:cNvCxnSpPr>
            <a:stCxn id="16" idx="5"/>
            <a:endCxn id="16" idx="7"/>
          </p:cNvCxnSpPr>
          <p:nvPr/>
        </p:nvCxnSpPr>
        <p:spPr>
          <a:xfrm rot="5400000" flipH="1">
            <a:off x="5369480" y="5336169"/>
            <a:ext cx="458256" cy="12700"/>
          </a:xfrm>
          <a:prstGeom prst="curvedConnector5">
            <a:avLst>
              <a:gd name="adj1" fmla="val -49885"/>
              <a:gd name="adj2" fmla="val -6072409"/>
              <a:gd name="adj3" fmla="val 149885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6450962" y="3907288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14" name="円/楕円 13"/>
          <p:cNvSpPr/>
          <p:nvPr/>
        </p:nvSpPr>
        <p:spPr>
          <a:xfrm>
            <a:off x="5897798" y="3140968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円/楕円 14"/>
          <p:cNvSpPr/>
          <p:nvPr/>
        </p:nvSpPr>
        <p:spPr>
          <a:xfrm>
            <a:off x="3970246" y="3176412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円/楕円 15"/>
          <p:cNvSpPr/>
          <p:nvPr/>
        </p:nvSpPr>
        <p:spPr>
          <a:xfrm>
            <a:off x="5045444" y="5012133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7" name="曲線コネクタ 16"/>
          <p:cNvCxnSpPr>
            <a:stCxn id="16" idx="0"/>
            <a:endCxn id="25" idx="7"/>
          </p:cNvCxnSpPr>
          <p:nvPr/>
        </p:nvCxnSpPr>
        <p:spPr>
          <a:xfrm rot="16200000" flipV="1">
            <a:off x="4709391" y="4352044"/>
            <a:ext cx="268698" cy="1051480"/>
          </a:xfrm>
          <a:prstGeom prst="curvedConnector3">
            <a:avLst>
              <a:gd name="adj1" fmla="val 220398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4991348" y="3502749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cxnSp>
        <p:nvCxnSpPr>
          <p:cNvPr id="19" name="曲線コネクタ 18"/>
          <p:cNvCxnSpPr>
            <a:stCxn id="15" idx="5"/>
            <a:endCxn id="14" idx="3"/>
          </p:cNvCxnSpPr>
          <p:nvPr/>
        </p:nvCxnSpPr>
        <p:spPr>
          <a:xfrm rot="5400000" flipH="1" flipV="1">
            <a:off x="5240336" y="2977206"/>
            <a:ext cx="35444" cy="1469296"/>
          </a:xfrm>
          <a:prstGeom prst="curvedConnector3">
            <a:avLst>
              <a:gd name="adj1" fmla="val -91273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曲線コネクタ 19"/>
          <p:cNvCxnSpPr>
            <a:stCxn id="14" idx="0"/>
            <a:endCxn id="14" idx="6"/>
          </p:cNvCxnSpPr>
          <p:nvPr/>
        </p:nvCxnSpPr>
        <p:spPr>
          <a:xfrm rot="16200000" flipH="1">
            <a:off x="6221834" y="3140968"/>
            <a:ext cx="324036" cy="324036"/>
          </a:xfrm>
          <a:prstGeom prst="curvedConnector4">
            <a:avLst>
              <a:gd name="adj1" fmla="val -70548"/>
              <a:gd name="adj2" fmla="val 170548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曲線コネクタ 20"/>
          <p:cNvCxnSpPr>
            <a:stCxn id="14" idx="5"/>
            <a:endCxn id="14" idx="4"/>
          </p:cNvCxnSpPr>
          <p:nvPr/>
        </p:nvCxnSpPr>
        <p:spPr>
          <a:xfrm rot="5400000">
            <a:off x="6288944" y="3627022"/>
            <a:ext cx="94908" cy="229128"/>
          </a:xfrm>
          <a:prstGeom prst="curvedConnector3">
            <a:avLst>
              <a:gd name="adj1" fmla="val 76153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4412908" y="2492896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761894" y="2996952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cxnSp>
        <p:nvCxnSpPr>
          <p:cNvPr id="24" name="曲線コネクタ 23"/>
          <p:cNvCxnSpPr>
            <a:stCxn id="25" idx="4"/>
            <a:endCxn id="16" idx="4"/>
          </p:cNvCxnSpPr>
          <p:nvPr/>
        </p:nvCxnSpPr>
        <p:spPr>
          <a:xfrm rot="16200000" flipH="1">
            <a:off x="4547373" y="4838098"/>
            <a:ext cx="363606" cy="1280608"/>
          </a:xfrm>
          <a:prstGeom prst="curvedConnector3">
            <a:avLst>
              <a:gd name="adj1" fmla="val 16287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円/楕円 24"/>
          <p:cNvSpPr/>
          <p:nvPr/>
        </p:nvSpPr>
        <p:spPr>
          <a:xfrm>
            <a:off x="3764836" y="4648527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401854" y="5013176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601654" y="4365104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cxnSp>
        <p:nvCxnSpPr>
          <p:cNvPr id="28" name="曲線コネクタ 27"/>
          <p:cNvCxnSpPr>
            <a:stCxn id="25" idx="0"/>
            <a:endCxn id="25" idx="2"/>
          </p:cNvCxnSpPr>
          <p:nvPr/>
        </p:nvCxnSpPr>
        <p:spPr>
          <a:xfrm rot="16200000" flipH="1" flipV="1">
            <a:off x="3764836" y="4648527"/>
            <a:ext cx="324036" cy="324036"/>
          </a:xfrm>
          <a:prstGeom prst="curvedConnector4">
            <a:avLst>
              <a:gd name="adj1" fmla="val -70548"/>
              <a:gd name="adj2" fmla="val 170548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3233502" y="4077072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1911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kumimoji="1" lang="ja-JP" altLang="en-US" sz="4800" b="1" dirty="0" smtClean="0"/>
              <a:t>文字列</a:t>
            </a:r>
            <a:r>
              <a:rPr kumimoji="1" lang="ja-JP" altLang="en-US" sz="4800" b="1" dirty="0" smtClean="0">
                <a:solidFill>
                  <a:schemeClr val="bg1">
                    <a:lumMod val="95000"/>
                  </a:schemeClr>
                </a:solidFill>
              </a:rPr>
              <a:t>やツリーやグラフ</a:t>
            </a:r>
            <a:r>
              <a:rPr kumimoji="1" lang="ja-JP" altLang="en-US" sz="4800" b="1" dirty="0" smtClean="0"/>
              <a:t>の</a:t>
            </a:r>
            <a:endParaRPr kumimoji="1" lang="en-US" altLang="ja-JP" sz="4800" b="1" dirty="0" smtClean="0"/>
          </a:p>
          <a:p>
            <a:pPr marL="0" indent="0" algn="ctr">
              <a:buNone/>
            </a:pPr>
            <a:r>
              <a:rPr kumimoji="1" lang="ja-JP" altLang="en-US" sz="4800" b="1" u="sng" dirty="0" smtClean="0">
                <a:solidFill>
                  <a:schemeClr val="accent4">
                    <a:lumMod val="75000"/>
                  </a:schemeClr>
                </a:solidFill>
              </a:rPr>
              <a:t>無限かもしれない</a:t>
            </a:r>
            <a:r>
              <a:rPr kumimoji="1" lang="ja-JP" altLang="en-US" sz="4800" b="1" dirty="0" smtClean="0"/>
              <a:t>集合</a:t>
            </a:r>
            <a:endParaRPr kumimoji="1" lang="en-US" altLang="ja-JP" sz="4800" b="1" dirty="0" smtClean="0"/>
          </a:p>
          <a:p>
            <a:pPr marL="0" indent="0" algn="ctr">
              <a:buNone/>
            </a:pPr>
            <a:r>
              <a:rPr lang="ja-JP" altLang="en-US" sz="4800" b="1" dirty="0">
                <a:solidFill>
                  <a:schemeClr val="bg2">
                    <a:lumMod val="50000"/>
                  </a:schemeClr>
                </a:solidFill>
              </a:rPr>
              <a:t>の</a:t>
            </a:r>
            <a:r>
              <a:rPr kumimoji="1" lang="ja-JP" altLang="en-US" sz="4800" b="1" dirty="0" smtClean="0">
                <a:solidFill>
                  <a:schemeClr val="bg2">
                    <a:lumMod val="50000"/>
                  </a:schemeClr>
                </a:solidFill>
              </a:rPr>
              <a:t>、</a:t>
            </a:r>
            <a:r>
              <a:rPr kumimoji="1" lang="ja-JP" altLang="en-US" sz="4800" b="1" u="sng" dirty="0" smtClean="0">
                <a:solidFill>
                  <a:schemeClr val="bg2">
                    <a:lumMod val="50000"/>
                  </a:schemeClr>
                </a:solidFill>
              </a:rPr>
              <a:t>有限のメモリ</a:t>
            </a:r>
            <a:r>
              <a:rPr kumimoji="1" lang="ja-JP" altLang="en-US" sz="4800" b="1" dirty="0" smtClean="0">
                <a:solidFill>
                  <a:schemeClr val="bg2">
                    <a:lumMod val="50000"/>
                  </a:schemeClr>
                </a:solidFill>
              </a:rPr>
              <a:t>での表現</a:t>
            </a:r>
            <a:r>
              <a:rPr kumimoji="1" lang="en-US" altLang="ja-JP" sz="4800" b="1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kumimoji="1" lang="en-US" altLang="ja-JP" sz="4800" b="1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ja-JP" altLang="en-US" sz="4800" b="1" dirty="0" smtClean="0"/>
              <a:t>について考える分野</a:t>
            </a:r>
            <a:endParaRPr kumimoji="1" lang="en-US" altLang="ja-JP" sz="4800" b="1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「形式言語理論」とは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6099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NFA </a:t>
            </a:r>
            <a:r>
              <a:rPr kumimoji="1" lang="ja-JP" altLang="en-US" dirty="0" smtClean="0"/>
              <a:t>で 表せます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err="1" smtClean="0"/>
              <a:t>hoge</a:t>
            </a:r>
            <a:r>
              <a:rPr lang="en-US" altLang="ja-JP" dirty="0" smtClean="0"/>
              <a:t>* </a:t>
            </a:r>
            <a:r>
              <a:rPr lang="ja-JP" altLang="en-US" dirty="0" smtClean="0"/>
              <a:t>の例</a:t>
            </a:r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1865350" y="4553619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3600" u="sng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kumimoji="1" lang="en-US" altLang="ja-JP" sz="36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曲線コネクタ 5"/>
          <p:cNvCxnSpPr>
            <a:stCxn id="5" idx="7"/>
            <a:endCxn id="15" idx="2"/>
          </p:cNvCxnSpPr>
          <p:nvPr/>
        </p:nvCxnSpPr>
        <p:spPr>
          <a:xfrm rot="5400000" flipH="1" flipV="1">
            <a:off x="2620341" y="3298622"/>
            <a:ext cx="1148079" cy="1551732"/>
          </a:xfrm>
          <a:prstGeom prst="curvedConnector2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2479812" y="3332656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313903" y="5807005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cxnSp>
        <p:nvCxnSpPr>
          <p:cNvPr id="9" name="曲線コネクタ 8"/>
          <p:cNvCxnSpPr>
            <a:stCxn id="5" idx="5"/>
            <a:endCxn id="25" idx="3"/>
          </p:cNvCxnSpPr>
          <p:nvPr/>
        </p:nvCxnSpPr>
        <p:spPr>
          <a:xfrm rot="16200000" flipH="1">
            <a:off x="3091675" y="4433622"/>
            <a:ext cx="94908" cy="1441230"/>
          </a:xfrm>
          <a:prstGeom prst="curvedConnector3">
            <a:avLst>
              <a:gd name="adj1" fmla="val 440865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曲線コネクタ 9"/>
          <p:cNvCxnSpPr>
            <a:stCxn id="15" idx="7"/>
            <a:endCxn id="14" idx="1"/>
          </p:cNvCxnSpPr>
          <p:nvPr/>
        </p:nvCxnSpPr>
        <p:spPr>
          <a:xfrm rot="5400000" flipH="1" flipV="1">
            <a:off x="5240336" y="2518950"/>
            <a:ext cx="35444" cy="1469296"/>
          </a:xfrm>
          <a:prstGeom prst="curvedConnector3">
            <a:avLst>
              <a:gd name="adj1" fmla="val 101273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2729446" y="5518973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cxnSp>
        <p:nvCxnSpPr>
          <p:cNvPr id="12" name="曲線コネクタ 11"/>
          <p:cNvCxnSpPr>
            <a:stCxn id="16" idx="5"/>
            <a:endCxn id="16" idx="7"/>
          </p:cNvCxnSpPr>
          <p:nvPr/>
        </p:nvCxnSpPr>
        <p:spPr>
          <a:xfrm rot="5400000" flipH="1">
            <a:off x="5369480" y="5336169"/>
            <a:ext cx="458256" cy="12700"/>
          </a:xfrm>
          <a:prstGeom prst="curvedConnector5">
            <a:avLst>
              <a:gd name="adj1" fmla="val -49885"/>
              <a:gd name="adj2" fmla="val -6072409"/>
              <a:gd name="adj3" fmla="val 149885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6450962" y="3907288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14" name="円/楕円 13"/>
          <p:cNvSpPr/>
          <p:nvPr/>
        </p:nvSpPr>
        <p:spPr>
          <a:xfrm>
            <a:off x="5897798" y="3140968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円/楕円 14"/>
          <p:cNvSpPr/>
          <p:nvPr/>
        </p:nvSpPr>
        <p:spPr>
          <a:xfrm>
            <a:off x="3970246" y="3176412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円/楕円 15"/>
          <p:cNvSpPr/>
          <p:nvPr/>
        </p:nvSpPr>
        <p:spPr>
          <a:xfrm>
            <a:off x="5045444" y="5012133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7" name="曲線コネクタ 16"/>
          <p:cNvCxnSpPr>
            <a:stCxn id="16" idx="0"/>
            <a:endCxn id="25" idx="7"/>
          </p:cNvCxnSpPr>
          <p:nvPr/>
        </p:nvCxnSpPr>
        <p:spPr>
          <a:xfrm rot="16200000" flipV="1">
            <a:off x="4709391" y="4352044"/>
            <a:ext cx="268698" cy="1051480"/>
          </a:xfrm>
          <a:prstGeom prst="curvedConnector3">
            <a:avLst>
              <a:gd name="adj1" fmla="val 220398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4991348" y="3502749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cxnSp>
        <p:nvCxnSpPr>
          <p:cNvPr id="19" name="曲線コネクタ 18"/>
          <p:cNvCxnSpPr>
            <a:stCxn id="15" idx="5"/>
            <a:endCxn id="14" idx="3"/>
          </p:cNvCxnSpPr>
          <p:nvPr/>
        </p:nvCxnSpPr>
        <p:spPr>
          <a:xfrm rot="5400000" flipH="1" flipV="1">
            <a:off x="5240336" y="2977206"/>
            <a:ext cx="35444" cy="1469296"/>
          </a:xfrm>
          <a:prstGeom prst="curvedConnector3">
            <a:avLst>
              <a:gd name="adj1" fmla="val -91273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曲線コネクタ 19"/>
          <p:cNvCxnSpPr>
            <a:stCxn id="14" idx="0"/>
            <a:endCxn id="14" idx="6"/>
          </p:cNvCxnSpPr>
          <p:nvPr/>
        </p:nvCxnSpPr>
        <p:spPr>
          <a:xfrm rot="16200000" flipH="1">
            <a:off x="6221834" y="3140968"/>
            <a:ext cx="324036" cy="324036"/>
          </a:xfrm>
          <a:prstGeom prst="curvedConnector4">
            <a:avLst>
              <a:gd name="adj1" fmla="val -70548"/>
              <a:gd name="adj2" fmla="val 170548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曲線コネクタ 20"/>
          <p:cNvCxnSpPr>
            <a:stCxn id="14" idx="5"/>
            <a:endCxn id="14" idx="4"/>
          </p:cNvCxnSpPr>
          <p:nvPr/>
        </p:nvCxnSpPr>
        <p:spPr>
          <a:xfrm rot="5400000">
            <a:off x="6288944" y="3627022"/>
            <a:ext cx="94908" cy="229128"/>
          </a:xfrm>
          <a:prstGeom prst="curvedConnector3">
            <a:avLst>
              <a:gd name="adj1" fmla="val 76153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4412908" y="2492896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761894" y="2996952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cxnSp>
        <p:nvCxnSpPr>
          <p:cNvPr id="24" name="曲線コネクタ 23"/>
          <p:cNvCxnSpPr>
            <a:stCxn id="25" idx="4"/>
            <a:endCxn id="16" idx="4"/>
          </p:cNvCxnSpPr>
          <p:nvPr/>
        </p:nvCxnSpPr>
        <p:spPr>
          <a:xfrm rot="16200000" flipH="1">
            <a:off x="4547373" y="4838098"/>
            <a:ext cx="363606" cy="1280608"/>
          </a:xfrm>
          <a:prstGeom prst="curvedConnector3">
            <a:avLst>
              <a:gd name="adj1" fmla="val 16287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円/楕円 24"/>
          <p:cNvSpPr/>
          <p:nvPr/>
        </p:nvSpPr>
        <p:spPr>
          <a:xfrm>
            <a:off x="3764836" y="4648527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401854" y="5013176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601654" y="4365104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cxnSp>
        <p:nvCxnSpPr>
          <p:cNvPr id="28" name="曲線コネクタ 27"/>
          <p:cNvCxnSpPr>
            <a:stCxn id="25" idx="0"/>
            <a:endCxn id="25" idx="2"/>
          </p:cNvCxnSpPr>
          <p:nvPr/>
        </p:nvCxnSpPr>
        <p:spPr>
          <a:xfrm rot="16200000" flipH="1" flipV="1">
            <a:off x="3764836" y="4648527"/>
            <a:ext cx="324036" cy="324036"/>
          </a:xfrm>
          <a:prstGeom prst="curvedConnector4">
            <a:avLst>
              <a:gd name="adj1" fmla="val -70548"/>
              <a:gd name="adj2" fmla="val 170548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3233502" y="4077072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30" name="円/楕円 29"/>
          <p:cNvSpPr/>
          <p:nvPr/>
        </p:nvSpPr>
        <p:spPr>
          <a:xfrm>
            <a:off x="251520" y="4005064"/>
            <a:ext cx="1008112" cy="100811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800" u="sng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endParaRPr kumimoji="1" lang="ja-JP" altLang="en-US" sz="4800" u="sng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円/楕円 30"/>
          <p:cNvSpPr/>
          <p:nvPr/>
        </p:nvSpPr>
        <p:spPr>
          <a:xfrm>
            <a:off x="7668344" y="4005064"/>
            <a:ext cx="1008112" cy="100811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2" name="曲線コネクタ 31"/>
          <p:cNvCxnSpPr>
            <a:stCxn id="30" idx="6"/>
            <a:endCxn id="5" idx="2"/>
          </p:cNvCxnSpPr>
          <p:nvPr/>
        </p:nvCxnSpPr>
        <p:spPr>
          <a:xfrm>
            <a:off x="1259632" y="4509120"/>
            <a:ext cx="605718" cy="368535"/>
          </a:xfrm>
          <a:prstGeom prst="curvedConnector3">
            <a:avLst>
              <a:gd name="adj1" fmla="val 50000"/>
            </a:avLst>
          </a:prstGeom>
          <a:ln w="571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曲線コネクタ 34"/>
          <p:cNvCxnSpPr>
            <a:stCxn id="14" idx="6"/>
          </p:cNvCxnSpPr>
          <p:nvPr/>
        </p:nvCxnSpPr>
        <p:spPr>
          <a:xfrm>
            <a:off x="6545870" y="3465004"/>
            <a:ext cx="1224136" cy="1044116"/>
          </a:xfrm>
          <a:prstGeom prst="curvedConnector3">
            <a:avLst>
              <a:gd name="adj1" fmla="val 50000"/>
            </a:avLst>
          </a:prstGeom>
          <a:ln w="571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1259632" y="422108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“”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7164288" y="393305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“”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40" name="曲線コネクタ 39"/>
          <p:cNvCxnSpPr>
            <a:stCxn id="30" idx="0"/>
            <a:endCxn id="31" idx="0"/>
          </p:cNvCxnSpPr>
          <p:nvPr/>
        </p:nvCxnSpPr>
        <p:spPr>
          <a:xfrm rot="5400000" flipH="1" flipV="1">
            <a:off x="4463988" y="296652"/>
            <a:ext cx="12700" cy="7416824"/>
          </a:xfrm>
          <a:prstGeom prst="curvedConnector3">
            <a:avLst>
              <a:gd name="adj1" fmla="val 14586213"/>
            </a:avLst>
          </a:prstGeom>
          <a:ln w="571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43"/>
          <p:cNvSpPr txBox="1"/>
          <p:nvPr/>
        </p:nvSpPr>
        <p:spPr>
          <a:xfrm>
            <a:off x="755576" y="369413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“”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45" name="曲線コネクタ 44"/>
          <p:cNvCxnSpPr>
            <a:stCxn id="31" idx="4"/>
            <a:endCxn id="30" idx="4"/>
          </p:cNvCxnSpPr>
          <p:nvPr/>
        </p:nvCxnSpPr>
        <p:spPr>
          <a:xfrm rot="5400000">
            <a:off x="4463988" y="1304764"/>
            <a:ext cx="12700" cy="7416824"/>
          </a:xfrm>
          <a:prstGeom prst="curvedConnector3">
            <a:avLst>
              <a:gd name="adj1" fmla="val 12227583"/>
            </a:avLst>
          </a:prstGeom>
          <a:ln w="571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8100392" y="5106783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“”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50" name="曲線コネクタ 49"/>
          <p:cNvCxnSpPr>
            <a:stCxn id="25" idx="6"/>
            <a:endCxn id="31" idx="3"/>
          </p:cNvCxnSpPr>
          <p:nvPr/>
        </p:nvCxnSpPr>
        <p:spPr>
          <a:xfrm flipV="1">
            <a:off x="4412908" y="4865541"/>
            <a:ext cx="3403071" cy="107022"/>
          </a:xfrm>
          <a:prstGeom prst="curvedConnector4">
            <a:avLst>
              <a:gd name="adj1" fmla="val 32543"/>
              <a:gd name="adj2" fmla="val 387256"/>
            </a:avLst>
          </a:prstGeom>
          <a:ln w="571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テキスト ボックス 55"/>
          <p:cNvSpPr txBox="1"/>
          <p:nvPr/>
        </p:nvSpPr>
        <p:spPr>
          <a:xfrm>
            <a:off x="7089886" y="465313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“”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77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323528" y="2627034"/>
            <a:ext cx="8280920" cy="397031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800" dirty="0" err="1">
                <a:latin typeface="Consolas" pitchFamily="49" charset="0"/>
                <a:cs typeface="Consolas" pitchFamily="49" charset="0"/>
              </a:rPr>
              <a:t>foreach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sz="28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 : nodes)</a:t>
            </a:r>
          </a:p>
          <a:p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  d[</a:t>
            </a:r>
            <a:r>
              <a:rPr lang="en-US" altLang="ja-JP" sz="28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][</a:t>
            </a:r>
            <a:r>
              <a:rPr lang="en-US" altLang="ja-JP" sz="28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] = 0;</a:t>
            </a:r>
          </a:p>
          <a:p>
            <a:r>
              <a:rPr lang="en-US" altLang="ja-JP" sz="2800" dirty="0" err="1" smtClean="0">
                <a:latin typeface="Consolas" pitchFamily="49" charset="0"/>
                <a:cs typeface="Consolas" pitchFamily="49" charset="0"/>
              </a:rPr>
              <a:t>foreach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sz="28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--c--&gt;j : edges)</a:t>
            </a:r>
          </a:p>
          <a:p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 d[</a:t>
            </a:r>
            <a:r>
              <a:rPr lang="en-US" altLang="ja-JP" sz="28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][j] = c;</a:t>
            </a:r>
          </a:p>
          <a:p>
            <a:r>
              <a:rPr lang="en-US" altLang="ja-JP" sz="2800" dirty="0" err="1" smtClean="0">
                <a:latin typeface="Consolas" pitchFamily="49" charset="0"/>
                <a:cs typeface="Consolas" pitchFamily="49" charset="0"/>
              </a:rPr>
              <a:t>foreach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(k : nodes)</a:t>
            </a:r>
            <a:endParaRPr lang="en-US" altLang="ja-JP" sz="28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ja-JP" sz="2800" dirty="0" err="1" smtClean="0">
                <a:latin typeface="Consolas" pitchFamily="49" charset="0"/>
                <a:cs typeface="Consolas" pitchFamily="49" charset="0"/>
              </a:rPr>
              <a:t>foreach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sz="28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 : nodes)</a:t>
            </a:r>
            <a:endParaRPr lang="en-US" altLang="ja-JP" sz="28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ja-JP" sz="2800" dirty="0" err="1" smtClean="0">
                <a:latin typeface="Consolas" pitchFamily="49" charset="0"/>
                <a:cs typeface="Consolas" pitchFamily="49" charset="0"/>
              </a:rPr>
              <a:t>foreach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(j : nodes)</a:t>
            </a:r>
          </a:p>
          <a:p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     d[</a:t>
            </a:r>
            <a:r>
              <a:rPr lang="en-US" altLang="ja-JP" sz="28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][j] = min(</a:t>
            </a:r>
          </a:p>
          <a:p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       d[</a:t>
            </a:r>
            <a:r>
              <a:rPr lang="en-US" altLang="ja-JP" sz="28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][j], d[</a:t>
            </a:r>
            <a:r>
              <a:rPr lang="en-US" altLang="ja-JP" sz="28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][k]+d[k][j]);</a:t>
            </a:r>
            <a:endParaRPr kumimoji="1" lang="ja-JP" altLang="en-US" sz="2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5148064" y="2710872"/>
            <a:ext cx="3375885" cy="1222184"/>
          </a:xfr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kumimoji="1" lang="ja-JP" altLang="en-US" sz="3600" b="1" dirty="0" smtClean="0"/>
              <a:t>方針：</a:t>
            </a:r>
            <a:endParaRPr kumimoji="1" lang="en-US" altLang="ja-JP" sz="3600" b="1" dirty="0" smtClean="0"/>
          </a:p>
          <a:p>
            <a:pPr marL="0" indent="0" algn="r">
              <a:buNone/>
            </a:pPr>
            <a:r>
              <a:rPr lang="en-US" altLang="ja-JP" sz="3600" b="1" dirty="0" err="1" smtClean="0"/>
              <a:t>Warshall</a:t>
            </a:r>
            <a:r>
              <a:rPr lang="en-US" altLang="ja-JP" sz="3600" b="1" dirty="0" smtClean="0"/>
              <a:t>-Floyd</a:t>
            </a:r>
            <a:endParaRPr kumimoji="1" lang="ja-JP" altLang="en-US" sz="3600" b="1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逆に、</a:t>
            </a:r>
            <a:r>
              <a:rPr kumimoji="1" lang="en-US" altLang="ja-JP" dirty="0" smtClean="0"/>
              <a:t>Automaton </a:t>
            </a:r>
            <a:r>
              <a:rPr kumimoji="1" lang="ja-JP" altLang="en-US" dirty="0" smtClean="0"/>
              <a:t>は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すべて正規表現で書けます</a:t>
            </a:r>
            <a:endParaRPr kumimoji="1" lang="ja-JP" altLang="en-US" dirty="0"/>
          </a:p>
        </p:txBody>
      </p:sp>
      <p:grpSp>
        <p:nvGrpSpPr>
          <p:cNvPr id="29" name="グループ化 28"/>
          <p:cNvGrpSpPr/>
          <p:nvPr/>
        </p:nvGrpSpPr>
        <p:grpSpPr>
          <a:xfrm>
            <a:off x="6444208" y="3717032"/>
            <a:ext cx="2099638" cy="2524921"/>
            <a:chOff x="6444208" y="3717032"/>
            <a:chExt cx="2099638" cy="2524921"/>
          </a:xfrm>
        </p:grpSpPr>
        <p:sp>
          <p:nvSpPr>
            <p:cNvPr id="19" name="円/楕円 18"/>
            <p:cNvSpPr/>
            <p:nvPr/>
          </p:nvSpPr>
          <p:spPr>
            <a:xfrm>
              <a:off x="6444208" y="4581128"/>
              <a:ext cx="648072" cy="648072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3600" u="sng" dirty="0" smtClean="0">
                  <a:solidFill>
                    <a:schemeClr val="accent4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  <a:endParaRPr kumimoji="1" lang="ja-JP" altLang="en-US" u="sng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円/楕円 19"/>
            <p:cNvSpPr/>
            <p:nvPr/>
          </p:nvSpPr>
          <p:spPr>
            <a:xfrm>
              <a:off x="7895774" y="4542539"/>
              <a:ext cx="648072" cy="648072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3600" dirty="0" smtClean="0">
                  <a:solidFill>
                    <a:schemeClr val="accent5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endParaRPr kumimoji="1" lang="ja-JP" altLang="en-US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21" name="曲線コネクタ 20"/>
            <p:cNvCxnSpPr>
              <a:stCxn id="19" idx="7"/>
              <a:endCxn id="20" idx="1"/>
            </p:cNvCxnSpPr>
            <p:nvPr/>
          </p:nvCxnSpPr>
          <p:spPr>
            <a:xfrm rot="5400000" flipH="1" flipV="1">
              <a:off x="7474733" y="4160087"/>
              <a:ext cx="38589" cy="993310"/>
            </a:xfrm>
            <a:prstGeom prst="curvedConnector3">
              <a:avLst>
                <a:gd name="adj1" fmla="val 938343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テキスト ボックス 21"/>
            <p:cNvSpPr txBox="1"/>
            <p:nvPr/>
          </p:nvSpPr>
          <p:spPr>
            <a:xfrm>
              <a:off x="7292830" y="3717032"/>
              <a:ext cx="40239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600" dirty="0" smtClean="0"/>
                <a:t>a</a:t>
              </a:r>
              <a:endParaRPr kumimoji="1" lang="ja-JP" altLang="en-US" sz="3600" dirty="0"/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7292830" y="4939427"/>
              <a:ext cx="40239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600" dirty="0" smtClean="0"/>
                <a:t>a</a:t>
              </a:r>
              <a:endParaRPr kumimoji="1" lang="ja-JP" altLang="en-US" sz="3600" dirty="0"/>
            </a:p>
          </p:txBody>
        </p:sp>
        <p:cxnSp>
          <p:nvCxnSpPr>
            <p:cNvPr id="24" name="曲線コネクタ 23"/>
            <p:cNvCxnSpPr>
              <a:stCxn id="20" idx="3"/>
              <a:endCxn id="19" idx="5"/>
            </p:cNvCxnSpPr>
            <p:nvPr/>
          </p:nvCxnSpPr>
          <p:spPr>
            <a:xfrm rot="5400000">
              <a:off x="7474733" y="4618342"/>
              <a:ext cx="38589" cy="993310"/>
            </a:xfrm>
            <a:prstGeom prst="curvedConnector3">
              <a:avLst>
                <a:gd name="adj1" fmla="val 938343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曲線コネクタ 24"/>
            <p:cNvCxnSpPr>
              <a:stCxn id="19" idx="6"/>
              <a:endCxn id="20" idx="2"/>
            </p:cNvCxnSpPr>
            <p:nvPr/>
          </p:nvCxnSpPr>
          <p:spPr>
            <a:xfrm flipV="1">
              <a:off x="7092280" y="4866575"/>
              <a:ext cx="803494" cy="38589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テキスト ボックス 25"/>
            <p:cNvSpPr txBox="1"/>
            <p:nvPr/>
          </p:nvSpPr>
          <p:spPr>
            <a:xfrm>
              <a:off x="7236296" y="4352871"/>
              <a:ext cx="40239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600" dirty="0" smtClean="0"/>
                <a:t>b</a:t>
              </a:r>
              <a:endParaRPr kumimoji="1" lang="ja-JP" altLang="en-US" sz="3600" dirty="0"/>
            </a:p>
          </p:txBody>
        </p:sp>
        <p:cxnSp>
          <p:nvCxnSpPr>
            <p:cNvPr id="27" name="曲線コネクタ 26"/>
            <p:cNvCxnSpPr>
              <a:stCxn id="20" idx="4"/>
              <a:endCxn id="19" idx="4"/>
            </p:cNvCxnSpPr>
            <p:nvPr/>
          </p:nvCxnSpPr>
          <p:spPr>
            <a:xfrm rot="5400000">
              <a:off x="7474733" y="4484122"/>
              <a:ext cx="38589" cy="1451566"/>
            </a:xfrm>
            <a:prstGeom prst="curvedConnector3">
              <a:avLst>
                <a:gd name="adj1" fmla="val 1259763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テキスト ボックス 27"/>
            <p:cNvSpPr txBox="1"/>
            <p:nvPr/>
          </p:nvSpPr>
          <p:spPr>
            <a:xfrm>
              <a:off x="7308304" y="5595622"/>
              <a:ext cx="40239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600" dirty="0" smtClean="0"/>
                <a:t>b</a:t>
              </a:r>
              <a:endParaRPr kumimoji="1" lang="ja-JP" altLang="en-US" sz="3600" dirty="0"/>
            </a:p>
          </p:txBody>
        </p:sp>
      </p:grpSp>
    </p:spTree>
    <p:extLst>
      <p:ext uri="{BB962C8B-B14F-4D97-AF65-F5344CB8AC3E}">
        <p14:creationId xmlns:p14="http://schemas.microsoft.com/office/powerpoint/2010/main" val="237100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323528" y="2627034"/>
            <a:ext cx="8619082" cy="397031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800" dirty="0" err="1">
                <a:latin typeface="Consolas" pitchFamily="49" charset="0"/>
                <a:cs typeface="Consolas" pitchFamily="49" charset="0"/>
              </a:rPr>
              <a:t>foreach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sz="28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 : nodes)</a:t>
            </a:r>
          </a:p>
          <a:p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  d[</a:t>
            </a:r>
            <a:r>
              <a:rPr lang="en-US" altLang="ja-JP" sz="28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][</a:t>
            </a:r>
            <a:r>
              <a:rPr lang="en-US" altLang="ja-JP" sz="28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] = </a:t>
            </a:r>
            <a:r>
              <a:rPr lang="en-US" altLang="ja-JP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“”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;</a:t>
            </a:r>
            <a:endParaRPr lang="en-US" altLang="ja-JP" sz="28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ja-JP" sz="2800" dirty="0" err="1" smtClean="0">
                <a:latin typeface="Consolas" pitchFamily="49" charset="0"/>
                <a:cs typeface="Consolas" pitchFamily="49" charset="0"/>
              </a:rPr>
              <a:t>foreach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sz="28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--c--&gt;j : edges)</a:t>
            </a:r>
          </a:p>
          <a:p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 d[</a:t>
            </a:r>
            <a:r>
              <a:rPr lang="en-US" altLang="ja-JP" sz="28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][j] = </a:t>
            </a:r>
            <a:r>
              <a:rPr lang="en-US" altLang="ja-JP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d[</a:t>
            </a:r>
            <a:r>
              <a:rPr lang="en-US" altLang="ja-JP" sz="2800" b="1" dirty="0" err="1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ja-JP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][j] | 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c;</a:t>
            </a:r>
          </a:p>
          <a:p>
            <a:r>
              <a:rPr lang="en-US" altLang="ja-JP" sz="2800" dirty="0" err="1" smtClean="0">
                <a:latin typeface="Consolas" pitchFamily="49" charset="0"/>
                <a:cs typeface="Consolas" pitchFamily="49" charset="0"/>
              </a:rPr>
              <a:t>foreach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(k : nodes)</a:t>
            </a:r>
            <a:endParaRPr lang="en-US" altLang="ja-JP" sz="28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ja-JP" sz="2800" dirty="0" err="1" smtClean="0">
                <a:latin typeface="Consolas" pitchFamily="49" charset="0"/>
                <a:cs typeface="Consolas" pitchFamily="49" charset="0"/>
              </a:rPr>
              <a:t>foreach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sz="28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 : nodes)</a:t>
            </a:r>
            <a:endParaRPr lang="en-US" altLang="ja-JP" sz="28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ja-JP" sz="2800" dirty="0" err="1" smtClean="0">
                <a:latin typeface="Consolas" pitchFamily="49" charset="0"/>
                <a:cs typeface="Consolas" pitchFamily="49" charset="0"/>
              </a:rPr>
              <a:t>foreach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(j : nodes)</a:t>
            </a:r>
          </a:p>
          <a:p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     d[</a:t>
            </a:r>
            <a:r>
              <a:rPr lang="en-US" altLang="ja-JP" sz="28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][j] =</a:t>
            </a:r>
            <a:endParaRPr lang="en-US" altLang="ja-JP" sz="2800" strike="dblStrike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       d[</a:t>
            </a:r>
            <a:r>
              <a:rPr lang="en-US" altLang="ja-JP" sz="28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][j] </a:t>
            </a:r>
            <a:r>
              <a:rPr lang="en-US" altLang="ja-JP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|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 d[</a:t>
            </a:r>
            <a:r>
              <a:rPr lang="en-US" altLang="ja-JP" sz="28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][k] </a:t>
            </a:r>
            <a:r>
              <a:rPr lang="en-US" altLang="ja-JP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d[k][k]*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 d[k][j];</a:t>
            </a:r>
            <a:endParaRPr kumimoji="1" lang="ja-JP" altLang="en-US" sz="2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5148064" y="2710872"/>
            <a:ext cx="3375885" cy="1222184"/>
          </a:xfr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kumimoji="1" lang="ja-JP" altLang="en-US" sz="3600" b="1" dirty="0" smtClean="0"/>
              <a:t>方針：</a:t>
            </a:r>
            <a:endParaRPr kumimoji="1" lang="en-US" altLang="ja-JP" sz="3600" b="1" dirty="0" smtClean="0"/>
          </a:p>
          <a:p>
            <a:pPr marL="0" indent="0" algn="r">
              <a:buNone/>
            </a:pPr>
            <a:r>
              <a:rPr lang="en-US" altLang="ja-JP" sz="3600" b="1" dirty="0" err="1" smtClean="0"/>
              <a:t>Warshall</a:t>
            </a:r>
            <a:r>
              <a:rPr lang="en-US" altLang="ja-JP" sz="3600" b="1" dirty="0" smtClean="0"/>
              <a:t>-Floyd</a:t>
            </a:r>
            <a:endParaRPr kumimoji="1" lang="ja-JP" altLang="en-US" sz="3600" b="1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逆に、</a:t>
            </a:r>
            <a:r>
              <a:rPr kumimoji="1" lang="en-US" altLang="ja-JP" dirty="0" smtClean="0"/>
              <a:t>Automaton </a:t>
            </a:r>
            <a:r>
              <a:rPr kumimoji="1" lang="ja-JP" altLang="en-US" dirty="0" smtClean="0"/>
              <a:t>は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すべて正規表現で書けます</a:t>
            </a:r>
            <a:endParaRPr kumimoji="1" lang="ja-JP" altLang="en-US" dirty="0"/>
          </a:p>
        </p:txBody>
      </p:sp>
      <p:grpSp>
        <p:nvGrpSpPr>
          <p:cNvPr id="19" name="グループ化 18"/>
          <p:cNvGrpSpPr/>
          <p:nvPr/>
        </p:nvGrpSpPr>
        <p:grpSpPr>
          <a:xfrm>
            <a:off x="6444208" y="3717032"/>
            <a:ext cx="2099638" cy="2524921"/>
            <a:chOff x="6444208" y="3717032"/>
            <a:chExt cx="2099638" cy="2524921"/>
          </a:xfrm>
        </p:grpSpPr>
        <p:sp>
          <p:nvSpPr>
            <p:cNvPr id="20" name="円/楕円 19"/>
            <p:cNvSpPr/>
            <p:nvPr/>
          </p:nvSpPr>
          <p:spPr>
            <a:xfrm>
              <a:off x="6444208" y="4581128"/>
              <a:ext cx="648072" cy="648072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3600" u="sng" dirty="0" smtClean="0">
                  <a:solidFill>
                    <a:schemeClr val="accent4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  <a:endParaRPr kumimoji="1" lang="ja-JP" altLang="en-US" u="sng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円/楕円 20"/>
            <p:cNvSpPr/>
            <p:nvPr/>
          </p:nvSpPr>
          <p:spPr>
            <a:xfrm>
              <a:off x="7895774" y="4542539"/>
              <a:ext cx="648072" cy="648072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3600" dirty="0" smtClean="0">
                  <a:solidFill>
                    <a:schemeClr val="accent5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endParaRPr kumimoji="1" lang="ja-JP" altLang="en-US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22" name="曲線コネクタ 21"/>
            <p:cNvCxnSpPr>
              <a:stCxn id="20" idx="7"/>
              <a:endCxn id="21" idx="1"/>
            </p:cNvCxnSpPr>
            <p:nvPr/>
          </p:nvCxnSpPr>
          <p:spPr>
            <a:xfrm rot="5400000" flipH="1" flipV="1">
              <a:off x="7474733" y="4160087"/>
              <a:ext cx="38589" cy="993310"/>
            </a:xfrm>
            <a:prstGeom prst="curvedConnector3">
              <a:avLst>
                <a:gd name="adj1" fmla="val 938343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テキスト ボックス 22"/>
            <p:cNvSpPr txBox="1"/>
            <p:nvPr/>
          </p:nvSpPr>
          <p:spPr>
            <a:xfrm>
              <a:off x="7292830" y="3717032"/>
              <a:ext cx="40239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600" dirty="0" smtClean="0"/>
                <a:t>a</a:t>
              </a:r>
              <a:endParaRPr kumimoji="1" lang="ja-JP" altLang="en-US" sz="3600" dirty="0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7292830" y="4939427"/>
              <a:ext cx="40239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600" dirty="0" smtClean="0"/>
                <a:t>a</a:t>
              </a:r>
              <a:endParaRPr kumimoji="1" lang="ja-JP" altLang="en-US" sz="3600" dirty="0"/>
            </a:p>
          </p:txBody>
        </p:sp>
        <p:cxnSp>
          <p:nvCxnSpPr>
            <p:cNvPr id="25" name="曲線コネクタ 24"/>
            <p:cNvCxnSpPr>
              <a:stCxn id="21" idx="3"/>
              <a:endCxn id="20" idx="5"/>
            </p:cNvCxnSpPr>
            <p:nvPr/>
          </p:nvCxnSpPr>
          <p:spPr>
            <a:xfrm rot="5400000">
              <a:off x="7474733" y="4618342"/>
              <a:ext cx="38589" cy="993310"/>
            </a:xfrm>
            <a:prstGeom prst="curvedConnector3">
              <a:avLst>
                <a:gd name="adj1" fmla="val 938343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曲線コネクタ 25"/>
            <p:cNvCxnSpPr>
              <a:stCxn id="20" idx="6"/>
              <a:endCxn id="21" idx="2"/>
            </p:cNvCxnSpPr>
            <p:nvPr/>
          </p:nvCxnSpPr>
          <p:spPr>
            <a:xfrm flipV="1">
              <a:off x="7092280" y="4866575"/>
              <a:ext cx="803494" cy="38589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テキスト ボックス 26"/>
            <p:cNvSpPr txBox="1"/>
            <p:nvPr/>
          </p:nvSpPr>
          <p:spPr>
            <a:xfrm>
              <a:off x="7236296" y="4352871"/>
              <a:ext cx="40239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600" dirty="0" smtClean="0"/>
                <a:t>b</a:t>
              </a:r>
              <a:endParaRPr kumimoji="1" lang="ja-JP" altLang="en-US" sz="3600" dirty="0"/>
            </a:p>
          </p:txBody>
        </p:sp>
        <p:cxnSp>
          <p:nvCxnSpPr>
            <p:cNvPr id="28" name="曲線コネクタ 27"/>
            <p:cNvCxnSpPr>
              <a:stCxn id="21" idx="4"/>
              <a:endCxn id="20" idx="4"/>
            </p:cNvCxnSpPr>
            <p:nvPr/>
          </p:nvCxnSpPr>
          <p:spPr>
            <a:xfrm rot="5400000">
              <a:off x="7474733" y="4484122"/>
              <a:ext cx="38589" cy="1451566"/>
            </a:xfrm>
            <a:prstGeom prst="curvedConnector3">
              <a:avLst>
                <a:gd name="adj1" fmla="val 1259763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テキスト ボックス 28"/>
            <p:cNvSpPr txBox="1"/>
            <p:nvPr/>
          </p:nvSpPr>
          <p:spPr>
            <a:xfrm>
              <a:off x="7308304" y="5595622"/>
              <a:ext cx="40239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600" dirty="0" smtClean="0"/>
                <a:t>b</a:t>
              </a:r>
              <a:endParaRPr kumimoji="1" lang="ja-JP" altLang="en-US" sz="3600" dirty="0"/>
            </a:p>
          </p:txBody>
        </p:sp>
      </p:grpSp>
    </p:spTree>
    <p:extLst>
      <p:ext uri="{BB962C8B-B14F-4D97-AF65-F5344CB8AC3E}">
        <p14:creationId xmlns:p14="http://schemas.microsoft.com/office/powerpoint/2010/main" val="44507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872067" y="2675467"/>
            <a:ext cx="7657078" cy="3450696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3200" dirty="0"/>
              <a:t>さっき</a:t>
            </a:r>
            <a:r>
              <a:rPr lang="ja-JP" altLang="en-US" sz="3200" dirty="0" smtClean="0"/>
              <a:t>の「</a:t>
            </a:r>
            <a:r>
              <a:rPr lang="en-US" altLang="ja-JP" sz="3200" dirty="0" smtClean="0"/>
              <a:t>Automaton</a:t>
            </a:r>
            <a:r>
              <a:rPr lang="ja-JP" altLang="en-US" sz="3200" dirty="0" smtClean="0"/>
              <a:t>→</a:t>
            </a:r>
            <a:r>
              <a:rPr kumimoji="1" lang="ja-JP" altLang="en-US" sz="3200" dirty="0" smtClean="0"/>
              <a:t>正規表現」変換は</a:t>
            </a:r>
            <a:r>
              <a:rPr kumimoji="1" lang="en-US" altLang="ja-JP" sz="3200" dirty="0" smtClean="0"/>
              <a:t/>
            </a:r>
            <a:br>
              <a:rPr kumimoji="1" lang="en-US" altLang="ja-JP" sz="3200" dirty="0" smtClean="0"/>
            </a:br>
            <a:r>
              <a:rPr kumimoji="1" lang="en-US" altLang="ja-JP" sz="3200" dirty="0" smtClean="0"/>
              <a:t>* </a:t>
            </a:r>
            <a:r>
              <a:rPr kumimoji="1" lang="ja-JP" altLang="en-US" sz="3200" dirty="0" smtClean="0"/>
              <a:t>を使いすぎる。もっと減らせないか？</a:t>
            </a:r>
            <a:endParaRPr lang="en-US" altLang="ja-JP" dirty="0" smtClean="0"/>
          </a:p>
          <a:p>
            <a:r>
              <a:rPr lang="en-US" altLang="ja-JP" dirty="0" smtClean="0"/>
              <a:t>|   (</a:t>
            </a:r>
            <a:r>
              <a:rPr lang="ja-JP" altLang="en-US" dirty="0" smtClean="0"/>
              <a:t>和集合</a:t>
            </a:r>
            <a:r>
              <a:rPr lang="en-US" altLang="ja-JP" dirty="0" smtClean="0"/>
              <a:t>),   * (</a:t>
            </a:r>
            <a:r>
              <a:rPr lang="ja-JP" altLang="en-US" dirty="0" smtClean="0"/>
              <a:t>繰り返し</a:t>
            </a:r>
            <a:r>
              <a:rPr lang="en-US" altLang="ja-JP" dirty="0" smtClean="0"/>
              <a:t>)  </a:t>
            </a:r>
            <a:r>
              <a:rPr lang="ja-JP" altLang="en-US" dirty="0" smtClean="0"/>
              <a:t>の他に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&amp; (</a:t>
            </a:r>
            <a:r>
              <a:rPr lang="ja-JP" altLang="en-US" dirty="0" smtClean="0"/>
              <a:t>積集合</a:t>
            </a:r>
            <a:r>
              <a:rPr lang="en-US" altLang="ja-JP" dirty="0" smtClean="0"/>
              <a:t>),   </a:t>
            </a:r>
            <a:r>
              <a:rPr lang="ja-JP" altLang="en-US" dirty="0" smtClean="0"/>
              <a:t>￢</a:t>
            </a:r>
            <a:r>
              <a:rPr lang="en-US" altLang="ja-JP" dirty="0" smtClean="0"/>
              <a:t>(</a:t>
            </a:r>
            <a:r>
              <a:rPr lang="ja-JP" altLang="en-US" dirty="0" smtClean="0"/>
              <a:t>補集合</a:t>
            </a:r>
            <a:r>
              <a:rPr lang="en-US" altLang="ja-JP" dirty="0" smtClean="0"/>
              <a:t>), Φ (</a:t>
            </a:r>
            <a:r>
              <a:rPr lang="ja-JP" altLang="en-US" dirty="0" smtClean="0"/>
              <a:t>空集合</a:t>
            </a:r>
            <a:r>
              <a:rPr lang="en-US" altLang="ja-JP" dirty="0" smtClean="0"/>
              <a:t>)  </a:t>
            </a:r>
            <a:r>
              <a:rPr lang="ja-JP" altLang="en-US" dirty="0" smtClean="0"/>
              <a:t>も使う正規表現を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一般正規表現という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おまけ： 形式言語理論の未解決</a:t>
            </a:r>
            <a:r>
              <a:rPr lang="ja-JP" altLang="en-US" dirty="0" smtClean="0"/>
              <a:t>問題</a:t>
            </a:r>
            <a:r>
              <a:rPr kumimoji="1" lang="en-US" altLang="ja-JP" dirty="0" smtClean="0"/>
              <a:t>Star-Height </a:t>
            </a:r>
            <a:r>
              <a:rPr kumimoji="1" lang="ja-JP" altLang="en-US" dirty="0" smtClean="0"/>
              <a:t>問題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62425" y="5241594"/>
            <a:ext cx="3875404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3600" dirty="0" smtClean="0">
                <a:latin typeface="Consolas" pitchFamily="49" charset="0"/>
                <a:cs typeface="Consolas" pitchFamily="49" charset="0"/>
              </a:rPr>
              <a:t>b*</a:t>
            </a:r>
            <a:r>
              <a:rPr lang="en-US" altLang="ja-JP" sz="3600" dirty="0" err="1" smtClean="0">
                <a:latin typeface="Consolas" pitchFamily="49" charset="0"/>
                <a:cs typeface="Consolas" pitchFamily="49" charset="0"/>
              </a:rPr>
              <a:t>ab</a:t>
            </a:r>
            <a:r>
              <a:rPr lang="en-US" altLang="ja-JP" sz="3600" dirty="0" smtClean="0">
                <a:latin typeface="Consolas" pitchFamily="49" charset="0"/>
                <a:cs typeface="Consolas" pitchFamily="49" charset="0"/>
              </a:rPr>
              <a:t>*(</a:t>
            </a:r>
            <a:r>
              <a:rPr lang="en-US" altLang="ja-JP" sz="3600" dirty="0" err="1" smtClean="0">
                <a:latin typeface="Consolas" pitchFamily="49" charset="0"/>
                <a:cs typeface="Consolas" pitchFamily="49" charset="0"/>
              </a:rPr>
              <a:t>ab</a:t>
            </a:r>
            <a:r>
              <a:rPr lang="en-US" altLang="ja-JP" sz="3600" dirty="0" smtClean="0">
                <a:latin typeface="Consolas" pitchFamily="49" charset="0"/>
                <a:cs typeface="Consolas" pitchFamily="49" charset="0"/>
              </a:rPr>
              <a:t>*</a:t>
            </a:r>
            <a:r>
              <a:rPr lang="en-US" altLang="ja-JP" sz="3600" dirty="0" err="1" smtClean="0">
                <a:latin typeface="Consolas" pitchFamily="49" charset="0"/>
                <a:cs typeface="Consolas" pitchFamily="49" charset="0"/>
              </a:rPr>
              <a:t>ab</a:t>
            </a:r>
            <a:r>
              <a:rPr lang="en-US" altLang="ja-JP" sz="3600" dirty="0" smtClean="0">
                <a:latin typeface="Consolas" pitchFamily="49" charset="0"/>
                <a:cs typeface="Consolas" pitchFamily="49" charset="0"/>
              </a:rPr>
              <a:t>*)*</a:t>
            </a:r>
            <a:endParaRPr kumimoji="1" lang="ja-JP" altLang="en-US" sz="3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2425" y="6040432"/>
            <a:ext cx="8067175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Consolas" pitchFamily="49" charset="0"/>
                <a:cs typeface="Consolas" pitchFamily="49" charset="0"/>
              </a:rPr>
              <a:t>￢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((</a:t>
            </a:r>
            <a:r>
              <a:rPr lang="ja-JP" altLang="en-US" sz="2800" dirty="0">
                <a:latin typeface="Consolas" pitchFamily="49" charset="0"/>
                <a:cs typeface="Consolas" pitchFamily="49" charset="0"/>
              </a:rPr>
              <a:t>￢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(</a:t>
            </a:r>
            <a:r>
              <a:rPr lang="ja-JP" altLang="en-US" sz="2800" dirty="0">
                <a:latin typeface="Consolas" pitchFamily="49" charset="0"/>
                <a:cs typeface="Consolas" pitchFamily="49" charset="0"/>
              </a:rPr>
              <a:t>￢</a:t>
            </a:r>
            <a:r>
              <a:rPr lang="en-US" altLang="ja-JP" sz="2800" dirty="0" err="1">
                <a:latin typeface="Consolas" pitchFamily="49" charset="0"/>
                <a:cs typeface="Consolas" pitchFamily="49" charset="0"/>
              </a:rPr>
              <a:t>Φa</a:t>
            </a:r>
            <a:r>
              <a:rPr lang="ja-JP" altLang="en-US" sz="2800" dirty="0">
                <a:latin typeface="Consolas" pitchFamily="49" charset="0"/>
                <a:cs typeface="Consolas" pitchFamily="49" charset="0"/>
              </a:rPr>
              <a:t>￢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Φ)a</a:t>
            </a:r>
            <a:r>
              <a:rPr lang="ja-JP" altLang="en-US" sz="2800" dirty="0" smtClean="0">
                <a:latin typeface="Consolas" pitchFamily="49" charset="0"/>
                <a:cs typeface="Consolas" pitchFamily="49" charset="0"/>
              </a:rPr>
              <a:t>￢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ja-JP" altLang="en-US" sz="2800" dirty="0" smtClean="0">
                <a:latin typeface="Consolas" pitchFamily="49" charset="0"/>
                <a:cs typeface="Consolas" pitchFamily="49" charset="0"/>
              </a:rPr>
              <a:t>￢</a:t>
            </a:r>
            <a:r>
              <a:rPr lang="en-US" altLang="ja-JP" sz="2800" dirty="0" err="1" smtClean="0">
                <a:latin typeface="Consolas" pitchFamily="49" charset="0"/>
                <a:cs typeface="Consolas" pitchFamily="49" charset="0"/>
              </a:rPr>
              <a:t>Φa</a:t>
            </a:r>
            <a:r>
              <a:rPr lang="ja-JP" altLang="en-US" sz="2800" dirty="0" smtClean="0">
                <a:latin typeface="Consolas" pitchFamily="49" charset="0"/>
                <a:cs typeface="Consolas" pitchFamily="49" charset="0"/>
              </a:rPr>
              <a:t>￢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Φ)a</a:t>
            </a:r>
            <a:r>
              <a:rPr lang="ja-JP" altLang="en-US" sz="2800" dirty="0">
                <a:latin typeface="Consolas" pitchFamily="49" charset="0"/>
                <a:cs typeface="Consolas" pitchFamily="49" charset="0"/>
              </a:rPr>
              <a:t>￢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(</a:t>
            </a:r>
            <a:r>
              <a:rPr lang="ja-JP" altLang="en-US" sz="2800" dirty="0">
                <a:latin typeface="Consolas" pitchFamily="49" charset="0"/>
                <a:cs typeface="Consolas" pitchFamily="49" charset="0"/>
              </a:rPr>
              <a:t>￢</a:t>
            </a:r>
            <a:r>
              <a:rPr lang="en-US" altLang="ja-JP" sz="2800" dirty="0" err="1">
                <a:latin typeface="Consolas" pitchFamily="49" charset="0"/>
                <a:cs typeface="Consolas" pitchFamily="49" charset="0"/>
              </a:rPr>
              <a:t>Φa</a:t>
            </a:r>
            <a:r>
              <a:rPr lang="ja-JP" altLang="en-US" sz="2800" dirty="0">
                <a:latin typeface="Consolas" pitchFamily="49" charset="0"/>
                <a:cs typeface="Consolas" pitchFamily="49" charset="0"/>
              </a:rPr>
              <a:t>￢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Φ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))*)</a:t>
            </a:r>
            <a:endParaRPr kumimoji="1" lang="ja-JP" altLang="en-US" sz="2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12224" y="5505090"/>
            <a:ext cx="24662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</a:t>
            </a:r>
            <a:r>
              <a:rPr kumimoji="1" lang="en-US" altLang="ja-JP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a</a:t>
            </a:r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が奇数個」</a:t>
            </a:r>
            <a:endParaRPr kumimoji="1" lang="ja-JP" altLang="en-US" sz="24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473094" y="5262875"/>
            <a:ext cx="24662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</a:t>
            </a:r>
            <a:r>
              <a:rPr kumimoji="1" lang="en-US" altLang="ja-JP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a</a:t>
            </a:r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が偶数個、</a:t>
            </a:r>
            <a:endParaRPr kumimoji="1" lang="en-US" altLang="ja-JP" sz="2400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じゃない」</a:t>
            </a:r>
            <a:endParaRPr kumimoji="1" lang="ja-JP" altLang="en-US" sz="24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761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703124" y="3039550"/>
            <a:ext cx="8062497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4400" b="1" dirty="0" smtClean="0">
                <a:solidFill>
                  <a:srgbClr val="0070C0"/>
                </a:solidFill>
              </a:rPr>
              <a:t>* </a:t>
            </a:r>
            <a:r>
              <a:rPr kumimoji="1" lang="ja-JP" altLang="en-US" sz="4400" b="1" dirty="0" smtClean="0">
                <a:solidFill>
                  <a:srgbClr val="0070C0"/>
                </a:solidFill>
              </a:rPr>
              <a:t>のネストなし</a:t>
            </a:r>
            <a:r>
              <a:rPr kumimoji="1" lang="ja-JP" altLang="en-US" sz="4400" dirty="0" smtClean="0"/>
              <a:t>で、</a:t>
            </a:r>
            <a:r>
              <a:rPr kumimoji="1" lang="en-US" altLang="ja-JP" sz="4400" dirty="0" smtClean="0"/>
              <a:t>Automaton</a:t>
            </a:r>
            <a:r>
              <a:rPr kumimoji="1" lang="ja-JP" altLang="en-US" sz="4400" dirty="0" smtClean="0"/>
              <a:t>を 全て一般正規表現で表せるか？</a:t>
            </a:r>
            <a:endParaRPr lang="en-US" altLang="ja-JP" sz="4400" dirty="0" smtClean="0"/>
          </a:p>
          <a:p>
            <a:pPr marL="0" indent="0" algn="r">
              <a:buNone/>
            </a:pPr>
            <a:r>
              <a:rPr lang="en-US" altLang="ja-JP" sz="3200" dirty="0" err="1"/>
              <a:t>Janusz</a:t>
            </a:r>
            <a:r>
              <a:rPr lang="en-US" altLang="ja-JP" sz="3200" dirty="0"/>
              <a:t> </a:t>
            </a:r>
            <a:r>
              <a:rPr lang="en-US" altLang="ja-JP" sz="3200" dirty="0" err="1"/>
              <a:t>Brzozowski</a:t>
            </a:r>
            <a:r>
              <a:rPr lang="en-US" altLang="ja-JP" sz="3200" dirty="0"/>
              <a:t>, </a:t>
            </a:r>
            <a:r>
              <a:rPr lang="en-US" altLang="ja-JP" sz="3200" dirty="0" smtClean="0"/>
              <a:t>1980</a:t>
            </a:r>
            <a:endParaRPr kumimoji="1" lang="ja-JP" altLang="en-US" sz="44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 smtClean="0"/>
              <a:t>≪</a:t>
            </a:r>
            <a:r>
              <a:rPr lang="en-US" altLang="ja-JP" b="1" dirty="0" smtClean="0"/>
              <a:t>Star-Height </a:t>
            </a:r>
            <a:r>
              <a:rPr lang="ja-JP" altLang="en-US" b="1" dirty="0" smtClean="0"/>
              <a:t>問題≫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4252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8000" dirty="0" smtClean="0"/>
              <a:t>文法で表現</a:t>
            </a:r>
            <a:endParaRPr kumimoji="1" lang="ja-JP" altLang="en-US" sz="8000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mtClean="0"/>
              <a:t>文字列集合を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62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{“1+2*3/(4-5)”, “0*0*0+0”, ...}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16472" y="2617622"/>
            <a:ext cx="7938796" cy="35394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32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EXPR ::= TERM</a:t>
            </a:r>
          </a:p>
          <a:p>
            <a:r>
              <a:rPr lang="en-US" altLang="ja-JP" sz="32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     </a:t>
            </a:r>
            <a:r>
              <a:rPr lang="en-US" altLang="ja-JP" sz="32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| TERM “+” </a:t>
            </a:r>
            <a:r>
              <a:rPr lang="en-US" altLang="ja-JP" sz="32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TERM</a:t>
            </a:r>
          </a:p>
          <a:p>
            <a:r>
              <a:rPr lang="en-US" altLang="ja-JP" sz="32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     </a:t>
            </a:r>
            <a:r>
              <a:rPr lang="en-US" altLang="ja-JP" sz="32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| TERM </a:t>
            </a:r>
            <a:r>
              <a:rPr lang="en-US" altLang="ja-JP" sz="32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“-” TERM</a:t>
            </a:r>
          </a:p>
          <a:p>
            <a:r>
              <a:rPr lang="en-US" altLang="ja-JP" sz="32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TERM ::= FACTOR “*” FACTOR</a:t>
            </a:r>
          </a:p>
          <a:p>
            <a:r>
              <a:rPr lang="en-US" altLang="ja-JP" sz="32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32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    |</a:t>
            </a:r>
            <a:r>
              <a:rPr lang="en-US" altLang="ja-JP" sz="32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FACTOR </a:t>
            </a:r>
            <a:r>
              <a:rPr lang="en-US" altLang="ja-JP" sz="32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“/” FACTOR</a:t>
            </a:r>
          </a:p>
          <a:p>
            <a:r>
              <a:rPr lang="en-US" altLang="ja-JP" sz="32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FACTOR ::= “(“ EXPR “)”</a:t>
            </a:r>
          </a:p>
          <a:p>
            <a:r>
              <a:rPr lang="en-US" altLang="ja-JP" sz="32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32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      | “0” | “1” | ... | ”9”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997690" y="6252458"/>
            <a:ext cx="3925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「一桁の数の四則演算式」</a:t>
            </a:r>
            <a:endParaRPr kumimoji="1" lang="ja-JP" altLang="en-US" sz="24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044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{“”, “a”, “b”, “</a:t>
            </a:r>
            <a:r>
              <a:rPr kumimoji="1" lang="en-US" altLang="ja-JP" dirty="0" err="1" smtClean="0"/>
              <a:t>aa</a:t>
            </a:r>
            <a:r>
              <a:rPr kumimoji="1" lang="en-US" altLang="ja-JP" dirty="0" smtClean="0"/>
              <a:t>”, “ab</a:t>
            </a:r>
            <a:r>
              <a:rPr lang="en-US" altLang="ja-JP" dirty="0" smtClean="0"/>
              <a:t>a”, ...</a:t>
            </a:r>
            <a:r>
              <a:rPr kumimoji="1" lang="en-US" altLang="ja-JP" dirty="0" smtClean="0"/>
              <a:t>}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00706" y="2901401"/>
            <a:ext cx="7938796" cy="255454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32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PALINDROME ::= “a”</a:t>
            </a:r>
          </a:p>
          <a:p>
            <a:r>
              <a:rPr lang="en-US" altLang="ja-JP" sz="32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32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          | “b”</a:t>
            </a:r>
          </a:p>
          <a:p>
            <a:r>
              <a:rPr lang="en-US" altLang="ja-JP" sz="32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32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          | “”</a:t>
            </a:r>
          </a:p>
          <a:p>
            <a:r>
              <a:rPr lang="en-US" altLang="ja-JP" sz="32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32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          | “a” PALINDROME “a”</a:t>
            </a:r>
          </a:p>
          <a:p>
            <a:r>
              <a:rPr lang="en-US" altLang="ja-JP" sz="32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32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          | “b” </a:t>
            </a:r>
            <a:r>
              <a:rPr lang="en-US" altLang="ja-JP" sz="32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PALINDROME </a:t>
            </a:r>
            <a:r>
              <a:rPr lang="en-US" altLang="ja-JP" sz="32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“b”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283682" y="5669116"/>
            <a:ext cx="14360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「回文」</a:t>
            </a:r>
            <a:endParaRPr kumimoji="1" lang="ja-JP" altLang="en-US" sz="24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682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288744" y="2674932"/>
            <a:ext cx="1130154" cy="7461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3600" dirty="0" smtClean="0"/>
              <a:t>例）</a:t>
            </a:r>
            <a:endParaRPr kumimoji="1" lang="ja-JP" altLang="en-US" sz="36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文脈自由文法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sz="5300" b="1" dirty="0" smtClean="0"/>
              <a:t>C</a:t>
            </a:r>
            <a:r>
              <a:rPr lang="en-US" altLang="ja-JP" dirty="0" smtClean="0"/>
              <a:t>ontext </a:t>
            </a:r>
            <a:r>
              <a:rPr lang="en-US" altLang="ja-JP" sz="5300" b="1" dirty="0" smtClean="0"/>
              <a:t>F</a:t>
            </a:r>
            <a:r>
              <a:rPr lang="en-US" altLang="ja-JP" dirty="0" smtClean="0"/>
              <a:t>ree </a:t>
            </a:r>
            <a:r>
              <a:rPr lang="en-US" altLang="ja-JP" sz="5300" b="1" dirty="0" smtClean="0"/>
              <a:t>G</a:t>
            </a:r>
            <a:r>
              <a:rPr lang="en-US" altLang="ja-JP" dirty="0" smtClean="0"/>
              <a:t>rammar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774982" y="2675467"/>
            <a:ext cx="4911818" cy="163121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0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PALINDROME ::= “a”</a:t>
            </a:r>
          </a:p>
          <a:p>
            <a:r>
              <a:rPr lang="en-US" altLang="ja-JP" sz="20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0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          | “b”</a:t>
            </a:r>
          </a:p>
          <a:p>
            <a:r>
              <a:rPr lang="en-US" altLang="ja-JP" sz="20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0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          | “”</a:t>
            </a:r>
          </a:p>
          <a:p>
            <a:r>
              <a:rPr lang="en-US" altLang="ja-JP" sz="20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0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          | “a” PALINDROME “a”</a:t>
            </a:r>
          </a:p>
          <a:p>
            <a:r>
              <a:rPr lang="en-US" altLang="ja-JP" sz="20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0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          | “b” </a:t>
            </a:r>
            <a:r>
              <a:rPr lang="en-US" altLang="ja-JP" sz="20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PALINDROME </a:t>
            </a:r>
            <a:r>
              <a:rPr lang="en-US" altLang="ja-JP" sz="20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“b”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7200" y="3421112"/>
            <a:ext cx="54075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 smtClean="0"/>
              <a:t>PALIN</a:t>
            </a:r>
          </a:p>
          <a:p>
            <a:r>
              <a:rPr kumimoji="1" lang="ja-JP" altLang="en-US" sz="2800" b="1" dirty="0" smtClean="0"/>
              <a:t>→ </a:t>
            </a:r>
            <a:r>
              <a:rPr kumimoji="1" lang="en-US" altLang="ja-JP" sz="2800" b="1" dirty="0" smtClean="0"/>
              <a:t>“a” PALIN “a”</a:t>
            </a:r>
          </a:p>
          <a:p>
            <a:r>
              <a:rPr lang="ja-JP" altLang="en-US" sz="2800" b="1" dirty="0" smtClean="0"/>
              <a:t>→ </a:t>
            </a:r>
            <a:r>
              <a:rPr lang="en-US" altLang="ja-JP" sz="2800" b="1" dirty="0" smtClean="0"/>
              <a:t>“a” “b” PALIN “b” “a”</a:t>
            </a:r>
          </a:p>
          <a:p>
            <a:r>
              <a:rPr kumimoji="1" lang="ja-JP" altLang="en-US" sz="2800" b="1" dirty="0" smtClean="0"/>
              <a:t>→ </a:t>
            </a:r>
            <a:r>
              <a:rPr kumimoji="1" lang="en-US" altLang="ja-JP" sz="2800" b="1" dirty="0" smtClean="0"/>
              <a:t>“a” “b” “a” PALIN “a” “b” “a”</a:t>
            </a:r>
          </a:p>
          <a:p>
            <a:r>
              <a:rPr lang="ja-JP" altLang="en-US" sz="2800" b="1" dirty="0" smtClean="0"/>
              <a:t>→ </a:t>
            </a:r>
            <a:r>
              <a:rPr lang="en-US" altLang="ja-JP" sz="2800" b="1" dirty="0" smtClean="0"/>
              <a:t>“a” “b” “a” “” </a:t>
            </a:r>
            <a:r>
              <a:rPr lang="en-US" altLang="ja-JP" sz="2800" b="1" dirty="0"/>
              <a:t>“a” “b” “a</a:t>
            </a:r>
            <a:r>
              <a:rPr lang="en-US" altLang="ja-JP" sz="2800" b="1" dirty="0" smtClean="0"/>
              <a:t>”</a:t>
            </a:r>
          </a:p>
          <a:p>
            <a:r>
              <a:rPr kumimoji="1" lang="ja-JP" altLang="en-US" sz="2800" b="1" dirty="0" smtClean="0"/>
              <a:t>→ </a:t>
            </a:r>
            <a:r>
              <a:rPr kumimoji="1" lang="en-US" altLang="ja-JP" sz="2800" b="1" dirty="0" smtClean="0"/>
              <a:t>“</a:t>
            </a:r>
            <a:r>
              <a:rPr kumimoji="1" lang="en-US" altLang="ja-JP" sz="2800" b="1" dirty="0" err="1" smtClean="0"/>
              <a:t>abaaba</a:t>
            </a:r>
            <a:r>
              <a:rPr kumimoji="1" lang="en-US" altLang="ja-JP" sz="2800" b="1" dirty="0" smtClean="0"/>
              <a:t>”</a:t>
            </a:r>
            <a:endParaRPr kumimoji="1" lang="ja-JP" altLang="en-US" sz="2800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21254" y="5641905"/>
            <a:ext cx="5065100" cy="1200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左辺 </a:t>
            </a:r>
            <a:r>
              <a:rPr kumimoji="1" lang="en-US" altLang="ja-JP" dirty="0" smtClean="0"/>
              <a:t>::= </a:t>
            </a:r>
            <a:r>
              <a:rPr kumimoji="1" lang="ja-JP" altLang="en-US" dirty="0" smtClean="0"/>
              <a:t>右辺 </a:t>
            </a:r>
            <a:r>
              <a:rPr kumimoji="1" lang="en-US" altLang="ja-JP" dirty="0" smtClean="0"/>
              <a:t>| </a:t>
            </a:r>
            <a:r>
              <a:rPr kumimoji="1" lang="ja-JP" altLang="en-US" dirty="0" smtClean="0"/>
              <a:t>右辺 </a:t>
            </a:r>
            <a:r>
              <a:rPr kumimoji="1" lang="en-US" altLang="ja-JP" dirty="0" smtClean="0"/>
              <a:t>| ... | </a:t>
            </a:r>
            <a:r>
              <a:rPr kumimoji="1" lang="ja-JP" altLang="en-US" dirty="0" smtClean="0"/>
              <a:t>右辺</a:t>
            </a:r>
            <a:endParaRPr kumimoji="1" lang="en-US" altLang="ja-JP" dirty="0" smtClean="0"/>
          </a:p>
          <a:p>
            <a:r>
              <a:rPr lang="ja-JP" altLang="en-US" dirty="0"/>
              <a:t>と</a:t>
            </a:r>
            <a:r>
              <a:rPr lang="ja-JP" altLang="en-US" dirty="0" smtClean="0"/>
              <a:t>いう規則の集まりを、</a:t>
            </a:r>
            <a:endParaRPr lang="en-US" altLang="ja-JP" dirty="0" smtClean="0"/>
          </a:p>
          <a:p>
            <a:r>
              <a:rPr kumimoji="1" lang="ja-JP" altLang="en-US" dirty="0" smtClean="0"/>
              <a:t>「左辺の記号を右辺のどれかに書き換え」を</a:t>
            </a:r>
            <a:endParaRPr kumimoji="1" lang="en-US" altLang="ja-JP" dirty="0" smtClean="0"/>
          </a:p>
          <a:p>
            <a:r>
              <a:rPr lang="ja-JP" altLang="en-US" dirty="0" smtClean="0"/>
              <a:t>繰り返したら作れる文字列の集合、と見なします。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34280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bool</a:t>
            </a:r>
            <a:r>
              <a:rPr kumimoji="1" lang="en-US" altLang="ja-JP" dirty="0" smtClean="0"/>
              <a:t> contains(CFG g, string w);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30621" y="3747524"/>
            <a:ext cx="3279228" cy="224676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8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P ::= “”</a:t>
            </a:r>
          </a:p>
          <a:p>
            <a:r>
              <a:rPr lang="en-US" altLang="ja-JP" sz="28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8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 | “a” </a:t>
            </a:r>
          </a:p>
          <a:p>
            <a:r>
              <a:rPr lang="en-US" altLang="ja-JP" sz="28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8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 | “b”</a:t>
            </a:r>
          </a:p>
          <a:p>
            <a:r>
              <a:rPr lang="en-US" altLang="ja-JP" sz="28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  | “a” P “a”</a:t>
            </a:r>
          </a:p>
          <a:p>
            <a:r>
              <a:rPr lang="en-US" altLang="ja-JP" sz="28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8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 | “b” P “b”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891048" y="3101136"/>
            <a:ext cx="2543504" cy="31085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8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P ::= “”</a:t>
            </a:r>
          </a:p>
          <a:p>
            <a:r>
              <a:rPr lang="en-US" altLang="ja-JP" sz="28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8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 | “a”</a:t>
            </a:r>
          </a:p>
          <a:p>
            <a:r>
              <a:rPr lang="en-US" altLang="ja-JP" sz="28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8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 | “b”</a:t>
            </a:r>
          </a:p>
          <a:p>
            <a:r>
              <a:rPr lang="en-US" altLang="ja-JP" sz="28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  | “a” Q</a:t>
            </a:r>
          </a:p>
          <a:p>
            <a:r>
              <a:rPr lang="en-US" altLang="ja-JP" sz="28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  | “b” R</a:t>
            </a:r>
          </a:p>
          <a:p>
            <a:r>
              <a:rPr lang="en-US" altLang="ja-JP" sz="28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Q ::= P “a”</a:t>
            </a:r>
          </a:p>
          <a:p>
            <a:r>
              <a:rPr lang="en-US" altLang="ja-JP" sz="28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R ::= P “b”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69325" y="2267933"/>
            <a:ext cx="285355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右辺の長さが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2</a:t>
            </a:r>
            <a:r>
              <a:rPr lang="ja-JP" altLang="en-US" sz="2800" dirty="0" smtClean="0"/>
              <a:t>以下になるように</a:t>
            </a:r>
            <a:endParaRPr lang="en-US" altLang="ja-JP" sz="2800" dirty="0" smtClean="0"/>
          </a:p>
          <a:p>
            <a:r>
              <a:rPr lang="ja-JP" altLang="en-US" sz="2800" dirty="0" smtClean="0"/>
              <a:t>変形</a:t>
            </a:r>
            <a:r>
              <a:rPr kumimoji="1" lang="ja-JP" altLang="en-US" sz="2800" dirty="0" smtClean="0"/>
              <a:t>してから・・・</a:t>
            </a:r>
            <a:endParaRPr kumimoji="1" lang="ja-JP" altLang="en-US" sz="2800" dirty="0"/>
          </a:p>
        </p:txBody>
      </p:sp>
      <p:sp>
        <p:nvSpPr>
          <p:cNvPr id="8" name="右矢印 7"/>
          <p:cNvSpPr/>
          <p:nvPr/>
        </p:nvSpPr>
        <p:spPr>
          <a:xfrm>
            <a:off x="4091152" y="4303987"/>
            <a:ext cx="1647498" cy="993228"/>
          </a:xfrm>
          <a:prstGeom prst="rightArrow">
            <a:avLst/>
          </a:prstGeom>
          <a:solidFill>
            <a:srgbClr val="FF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75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3600" dirty="0" smtClean="0"/>
              <a:t>{“”, “a”, “</a:t>
            </a:r>
            <a:r>
              <a:rPr lang="en-US" altLang="ja-JP" sz="3600" dirty="0" err="1" smtClean="0"/>
              <a:t>aa</a:t>
            </a:r>
            <a:r>
              <a:rPr lang="en-US" altLang="ja-JP" sz="3600" dirty="0" smtClean="0"/>
              <a:t>”, “</a:t>
            </a:r>
            <a:r>
              <a:rPr lang="en-US" altLang="ja-JP" sz="3600" dirty="0" err="1" smtClean="0"/>
              <a:t>aaa</a:t>
            </a:r>
            <a:r>
              <a:rPr lang="en-US" altLang="ja-JP" sz="3600" dirty="0" smtClean="0"/>
              <a:t>”, “</a:t>
            </a:r>
            <a:r>
              <a:rPr lang="en-US" altLang="ja-JP" sz="3600" dirty="0" err="1" smtClean="0"/>
              <a:t>aaaa</a:t>
            </a:r>
            <a:r>
              <a:rPr lang="en-US" altLang="ja-JP" sz="3600" dirty="0" smtClean="0"/>
              <a:t>”, ...}</a:t>
            </a:r>
          </a:p>
          <a:p>
            <a:r>
              <a:rPr lang="ja-JP" altLang="en-US" sz="3600" dirty="0" smtClean="0"/>
              <a:t>「長さが偶数の文字列すべて」</a:t>
            </a:r>
            <a:endParaRPr lang="en-US" altLang="ja-JP" sz="3200" dirty="0" smtClean="0"/>
          </a:p>
          <a:p>
            <a:r>
              <a:rPr lang="ja-JP" altLang="en-US" sz="3600" dirty="0" smtClean="0"/>
              <a:t>「回文じゃない文字列」</a:t>
            </a:r>
            <a:endParaRPr lang="en-US" altLang="ja-JP" sz="3600" dirty="0" smtClean="0"/>
          </a:p>
          <a:p>
            <a:r>
              <a:rPr kumimoji="1" lang="ja-JP" altLang="en-US" sz="3600" dirty="0" smtClean="0"/>
              <a:t>「円周率の</a:t>
            </a:r>
            <a:r>
              <a:rPr kumimoji="1" lang="en-US" altLang="ja-JP" sz="3600" dirty="0" smtClean="0"/>
              <a:t>10</a:t>
            </a:r>
            <a:r>
              <a:rPr kumimoji="1" lang="ja-JP" altLang="en-US" sz="3600" dirty="0" smtClean="0"/>
              <a:t>進表記の部分列」</a:t>
            </a:r>
            <a:endParaRPr lang="en-US" altLang="ja-JP" sz="3600" dirty="0"/>
          </a:p>
          <a:p>
            <a:r>
              <a:rPr kumimoji="1" lang="ja-JP" altLang="en-US" sz="3600" dirty="0" smtClean="0"/>
              <a:t>・・・</a:t>
            </a:r>
            <a:endParaRPr kumimoji="1" lang="en-US" altLang="ja-JP" sz="3600" dirty="0" smtClean="0"/>
          </a:p>
          <a:p>
            <a:endParaRPr kumimoji="1" lang="ja-JP" altLang="en-US" sz="36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文字列の無限集合の例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437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bool</a:t>
            </a:r>
            <a:r>
              <a:rPr kumimoji="1" lang="en-US" altLang="ja-JP" dirty="0" smtClean="0"/>
              <a:t> contains(CFG g, string w);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891048" y="3101136"/>
            <a:ext cx="2543504" cy="31085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8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P ::= “”</a:t>
            </a:r>
          </a:p>
          <a:p>
            <a:r>
              <a:rPr lang="en-US" altLang="ja-JP" sz="28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8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 | “a”</a:t>
            </a:r>
          </a:p>
          <a:p>
            <a:r>
              <a:rPr lang="en-US" altLang="ja-JP" sz="28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8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 | “b”</a:t>
            </a:r>
          </a:p>
          <a:p>
            <a:r>
              <a:rPr lang="en-US" altLang="ja-JP" sz="28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  | “a” Q</a:t>
            </a:r>
          </a:p>
          <a:p>
            <a:r>
              <a:rPr lang="en-US" altLang="ja-JP" sz="28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  | “b” R</a:t>
            </a:r>
          </a:p>
          <a:p>
            <a:r>
              <a:rPr lang="en-US" altLang="ja-JP" sz="28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Q ::= P “a”</a:t>
            </a:r>
          </a:p>
          <a:p>
            <a:r>
              <a:rPr lang="en-US" altLang="ja-JP" sz="28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R ::= P “b”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69325" y="2267933"/>
            <a:ext cx="285355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右辺の長さが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2</a:t>
            </a:r>
            <a:r>
              <a:rPr lang="ja-JP" altLang="en-US" sz="2800" dirty="0" smtClean="0"/>
              <a:t>以下になるように</a:t>
            </a:r>
            <a:endParaRPr lang="en-US" altLang="ja-JP" sz="2800" dirty="0" smtClean="0"/>
          </a:p>
          <a:p>
            <a:r>
              <a:rPr lang="ja-JP" altLang="en-US" sz="2800" dirty="0" smtClean="0"/>
              <a:t>変形</a:t>
            </a:r>
            <a:r>
              <a:rPr kumimoji="1" lang="ja-JP" altLang="en-US" sz="2800" dirty="0" smtClean="0"/>
              <a:t>してから・・・</a:t>
            </a:r>
            <a:endParaRPr kumimoji="1" lang="ja-JP" altLang="en-US" sz="28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57200" y="3988676"/>
            <a:ext cx="543384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動的計画法。</a:t>
            </a:r>
            <a:r>
              <a:rPr kumimoji="1" lang="en-US" altLang="ja-JP" sz="2800" dirty="0" smtClean="0"/>
              <a:t>O ( |g| |w|</a:t>
            </a:r>
            <a:r>
              <a:rPr kumimoji="1" lang="en-US" altLang="ja-JP" sz="2800" baseline="30000" dirty="0" smtClean="0"/>
              <a:t>3</a:t>
            </a:r>
            <a:r>
              <a:rPr kumimoji="1" lang="en-US" altLang="ja-JP" sz="2800" dirty="0" smtClean="0"/>
              <a:t> )</a:t>
            </a:r>
            <a:r>
              <a:rPr kumimoji="1" lang="ja-JP" altLang="en-US" sz="2800" dirty="0" err="1" smtClean="0"/>
              <a:t>。</a:t>
            </a:r>
            <a:endParaRPr kumimoji="1" lang="en-US" altLang="ja-JP" sz="2800" dirty="0" smtClean="0"/>
          </a:p>
          <a:p>
            <a:endParaRPr kumimoji="1" lang="en-US" altLang="ja-JP" sz="2800" dirty="0" smtClean="0"/>
          </a:p>
          <a:p>
            <a:r>
              <a:rPr kumimoji="1" lang="en-US" altLang="ja-JP" sz="2800" dirty="0" err="1" smtClean="0">
                <a:latin typeface="Consolas" pitchFamily="49" charset="0"/>
                <a:cs typeface="Consolas" pitchFamily="49" charset="0"/>
              </a:rPr>
              <a:t>bool</a:t>
            </a:r>
            <a:endParaRPr lang="en-US" altLang="ja-JP" sz="2800" dirty="0">
              <a:latin typeface="Consolas" pitchFamily="49" charset="0"/>
              <a:cs typeface="Consolas" pitchFamily="49" charset="0"/>
            </a:endParaRPr>
          </a:p>
          <a:p>
            <a:r>
              <a:rPr kumimoji="1" lang="en-US" altLang="ja-JP" sz="2800" dirty="0" err="1" smtClean="0">
                <a:latin typeface="Consolas" pitchFamily="49" charset="0"/>
                <a:cs typeface="Consolas" pitchFamily="49" charset="0"/>
              </a:rPr>
              <a:t>dp</a:t>
            </a:r>
            <a:r>
              <a:rPr kumimoji="1" lang="en-US" altLang="ja-JP" sz="28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kumimoji="1" lang="ja-JP" altLang="en-US" sz="2800" dirty="0" smtClean="0">
                <a:latin typeface="Consolas" pitchFamily="49" charset="0"/>
                <a:cs typeface="Consolas" pitchFamily="49" charset="0"/>
              </a:rPr>
              <a:t>左辺記号</a:t>
            </a:r>
            <a:r>
              <a:rPr kumimoji="1" lang="en-US" altLang="ja-JP" sz="2800" dirty="0" smtClean="0">
                <a:latin typeface="Consolas" pitchFamily="49" charset="0"/>
                <a:cs typeface="Consolas" pitchFamily="49" charset="0"/>
              </a:rPr>
              <a:t>][</a:t>
            </a:r>
            <a:r>
              <a:rPr kumimoji="1" lang="en-US" altLang="ja-JP" sz="28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kumimoji="1" lang="en-US" altLang="ja-JP" sz="2800" dirty="0" smtClean="0">
                <a:latin typeface="Consolas" pitchFamily="49" charset="0"/>
                <a:cs typeface="Consolas" pitchFamily="49" charset="0"/>
              </a:rPr>
              <a:t>][k] =</a:t>
            </a:r>
          </a:p>
          <a:p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 “</a:t>
            </a:r>
            <a:r>
              <a:rPr lang="ja-JP" altLang="en-US" sz="2800" dirty="0">
                <a:latin typeface="Consolas" pitchFamily="49" charset="0"/>
                <a:cs typeface="Consolas" pitchFamily="49" charset="0"/>
              </a:rPr>
              <a:t>左辺</a:t>
            </a:r>
            <a:r>
              <a:rPr lang="ja-JP" altLang="en-US" sz="2800" dirty="0" smtClean="0">
                <a:latin typeface="Consolas" pitchFamily="49" charset="0"/>
                <a:cs typeface="Consolas" pitchFamily="49" charset="0"/>
              </a:rPr>
              <a:t>記号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” </a:t>
            </a:r>
            <a:r>
              <a:rPr lang="ja-JP" altLang="en-US" sz="2800" dirty="0" smtClean="0">
                <a:latin typeface="Consolas" pitchFamily="49" charset="0"/>
                <a:cs typeface="Consolas" pitchFamily="49" charset="0"/>
              </a:rPr>
              <a:t>から 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w[</a:t>
            </a:r>
            <a:r>
              <a:rPr lang="en-US" altLang="ja-JP" sz="28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 .. k)</a:t>
            </a:r>
          </a:p>
          <a:p>
            <a:r>
              <a:rPr lang="ja-JP" altLang="en-US" sz="2800" dirty="0">
                <a:latin typeface="Consolas" pitchFamily="49" charset="0"/>
                <a:cs typeface="Consolas" pitchFamily="49" charset="0"/>
              </a:rPr>
              <a:t>　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ja-JP" altLang="en-US" sz="2800" dirty="0" smtClean="0">
                <a:latin typeface="Consolas" pitchFamily="49" charset="0"/>
                <a:cs typeface="Consolas" pitchFamily="49" charset="0"/>
              </a:rPr>
              <a:t>が作れるか？</a:t>
            </a:r>
            <a:endParaRPr kumimoji="1" lang="en-US" altLang="ja-JP" sz="2800" dirty="0" smtClean="0">
              <a:latin typeface="Consolas" pitchFamily="49" charset="0"/>
              <a:cs typeface="Consolas" pitchFamily="49" charset="0"/>
            </a:endParaRPr>
          </a:p>
          <a:p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01709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800" dirty="0" smtClean="0"/>
              <a:t>（オーダーの意味で）世界最速は</a:t>
            </a:r>
            <a:r>
              <a:rPr lang="en-US" altLang="ja-JP" sz="2800" dirty="0" smtClean="0"/>
              <a:t>2012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3</a:t>
            </a:r>
            <a:r>
              <a:rPr lang="ja-JP" altLang="en-US" sz="2800" dirty="0" smtClean="0"/>
              <a:t>月現在</a:t>
            </a:r>
            <a:endParaRPr lang="en-US" altLang="ja-JP" sz="2800" dirty="0" smtClean="0"/>
          </a:p>
          <a:p>
            <a:pPr marL="0" indent="0" algn="ctr">
              <a:buNone/>
            </a:pPr>
            <a:r>
              <a:rPr lang="en-US" altLang="ja-JP" sz="5400" dirty="0" smtClean="0"/>
              <a:t>O </a:t>
            </a:r>
            <a:r>
              <a:rPr lang="en-US" altLang="ja-JP" sz="5400" dirty="0"/>
              <a:t>( |g</a:t>
            </a:r>
            <a:r>
              <a:rPr lang="en-US" altLang="ja-JP" sz="5400" dirty="0" smtClean="0"/>
              <a:t>|</a:t>
            </a:r>
            <a:r>
              <a:rPr lang="ja-JP" altLang="en-US" sz="5400" dirty="0" smtClean="0"/>
              <a:t>・</a:t>
            </a:r>
            <a:r>
              <a:rPr lang="en-US" altLang="ja-JP" sz="5400" dirty="0" smtClean="0"/>
              <a:t>|</a:t>
            </a:r>
            <a:r>
              <a:rPr lang="en-US" altLang="ja-JP" sz="5400" dirty="0"/>
              <a:t>w</a:t>
            </a:r>
            <a:r>
              <a:rPr lang="en-US" altLang="ja-JP" sz="5400" dirty="0" smtClean="0"/>
              <a:t>| </a:t>
            </a:r>
            <a:r>
              <a:rPr lang="en-US" altLang="ja-JP" sz="5400" baseline="30000" dirty="0" smtClean="0"/>
              <a:t>2.3723</a:t>
            </a:r>
            <a:r>
              <a:rPr lang="en-US" altLang="ja-JP" sz="5400" dirty="0" smtClean="0"/>
              <a:t> )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だそう</a:t>
            </a:r>
            <a:r>
              <a:rPr lang="ja-JP" altLang="en-US" sz="2800" dirty="0" smtClean="0"/>
              <a:t>です。</a:t>
            </a:r>
            <a:endParaRPr lang="en-US" altLang="ja-JP" sz="2800" dirty="0" smtClean="0"/>
          </a:p>
          <a:p>
            <a:pPr marL="0" indent="0">
              <a:buNone/>
            </a:pPr>
            <a:endParaRPr kumimoji="1" lang="en-US" altLang="ja-JP" sz="2800" dirty="0"/>
          </a:p>
          <a:p>
            <a:pPr marL="0" indent="0">
              <a:buNone/>
            </a:pPr>
            <a:r>
              <a:rPr kumimoji="1" lang="ja-JP" altLang="en-US" sz="2800" dirty="0" smtClean="0"/>
              <a:t>行列の掛け算と同じオーダです。</a:t>
            </a:r>
            <a:endParaRPr kumimoji="1" lang="ja-JP" altLang="en-US" sz="28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/>
              <a:t>bool</a:t>
            </a:r>
            <a:r>
              <a:rPr lang="en-US" altLang="ja-JP" dirty="0"/>
              <a:t> contains(CFG g, string w);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0982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空集合かどうかの判定  </a:t>
            </a:r>
            <a:r>
              <a:rPr lang="en-US" altLang="ja-JP" b="1" dirty="0" smtClean="0">
                <a:solidFill>
                  <a:schemeClr val="accent2"/>
                </a:solidFill>
                <a:sym typeface="Wingdings" pitchFamily="2" charset="2"/>
              </a:rPr>
              <a:t> </a:t>
            </a:r>
            <a:r>
              <a:rPr lang="ja-JP" altLang="en-US" b="1" dirty="0" smtClean="0">
                <a:solidFill>
                  <a:schemeClr val="accent2"/>
                </a:solidFill>
                <a:sym typeface="Wingdings" pitchFamily="2" charset="2"/>
              </a:rPr>
              <a:t>できる（簡単）</a:t>
            </a:r>
            <a:endParaRPr kumimoji="1" lang="en-US" altLang="ja-JP" dirty="0" smtClean="0"/>
          </a:p>
          <a:p>
            <a:r>
              <a:rPr lang="ja-JP" altLang="en-US" dirty="0"/>
              <a:t>和集合</a:t>
            </a:r>
            <a:r>
              <a:rPr lang="ja-JP" altLang="en-US" dirty="0" smtClean="0"/>
              <a:t>の計算  </a:t>
            </a:r>
            <a:r>
              <a:rPr lang="en-US" altLang="ja-JP" b="1" dirty="0" smtClean="0">
                <a:solidFill>
                  <a:schemeClr val="accent2"/>
                </a:solidFill>
                <a:sym typeface="Wingdings" pitchFamily="2" charset="2"/>
              </a:rPr>
              <a:t> </a:t>
            </a:r>
            <a:r>
              <a:rPr lang="ja-JP" altLang="en-US" b="1" dirty="0" smtClean="0">
                <a:solidFill>
                  <a:schemeClr val="accent2"/>
                </a:solidFill>
                <a:sym typeface="Wingdings" pitchFamily="2" charset="2"/>
              </a:rPr>
              <a:t>できる</a:t>
            </a:r>
            <a:r>
              <a:rPr lang="ja-JP" altLang="en-US" b="1" dirty="0">
                <a:solidFill>
                  <a:schemeClr val="accent2"/>
                </a:solidFill>
                <a:sym typeface="Wingdings" pitchFamily="2" charset="2"/>
              </a:rPr>
              <a:t>（簡単）</a:t>
            </a:r>
            <a:endParaRPr lang="en-US" altLang="ja-JP" b="1" dirty="0" smtClean="0">
              <a:solidFill>
                <a:schemeClr val="accent2"/>
              </a:solidFill>
            </a:endParaRPr>
          </a:p>
          <a:p>
            <a:r>
              <a:rPr kumimoji="1" lang="ja-JP" altLang="en-US" dirty="0" smtClean="0"/>
              <a:t>共通部分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CFG </a:t>
            </a:r>
            <a:r>
              <a:rPr lang="ja-JP" altLang="en-US" dirty="0" smtClean="0"/>
              <a:t>と </a:t>
            </a:r>
            <a:r>
              <a:rPr lang="en-US" altLang="ja-JP" dirty="0" smtClean="0"/>
              <a:t>CFG </a:t>
            </a:r>
            <a:r>
              <a:rPr lang="ja-JP" altLang="en-US" dirty="0" smtClean="0"/>
              <a:t>の共通部分は </a:t>
            </a:r>
            <a:r>
              <a:rPr lang="en-US" altLang="ja-JP" dirty="0" smtClean="0"/>
              <a:t>CFG </a:t>
            </a:r>
            <a:r>
              <a:rPr lang="ja-JP" altLang="en-US" dirty="0" smtClean="0"/>
              <a:t>では書けない！</a:t>
            </a:r>
            <a:endParaRPr lang="en-US" altLang="ja-JP" dirty="0" smtClean="0"/>
          </a:p>
          <a:p>
            <a:r>
              <a:rPr kumimoji="1" lang="ja-JP" altLang="en-US" dirty="0"/>
              <a:t>補</a:t>
            </a:r>
            <a:r>
              <a:rPr kumimoji="1" lang="ja-JP" altLang="en-US" dirty="0" smtClean="0"/>
              <a:t>集合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CFG </a:t>
            </a:r>
            <a:r>
              <a:rPr lang="ja-JP" altLang="en-US" dirty="0" smtClean="0"/>
              <a:t>の補集合は </a:t>
            </a:r>
            <a:r>
              <a:rPr lang="en-US" altLang="ja-JP" dirty="0" smtClean="0"/>
              <a:t>CFG </a:t>
            </a:r>
            <a:r>
              <a:rPr lang="ja-JP" altLang="en-US" dirty="0" smtClean="0"/>
              <a:t>では書けない！</a:t>
            </a:r>
            <a:endParaRPr lang="en-US" altLang="ja-JP" dirty="0" smtClean="0"/>
          </a:p>
          <a:p>
            <a:r>
              <a:rPr kumimoji="1" lang="ja-JP" altLang="en-US" dirty="0" smtClean="0"/>
              <a:t>等しさ ＝ の判定、 包含関係 ⊆ の判定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決定</a:t>
            </a:r>
            <a:r>
              <a:rPr lang="ja-JP" altLang="en-US" dirty="0" smtClean="0"/>
              <a:t>不能！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ほかの集合</a:t>
            </a:r>
            <a:r>
              <a:rPr lang="ja-JP" altLang="en-US" dirty="0"/>
              <a:t>演算</a:t>
            </a:r>
            <a:r>
              <a:rPr lang="ja-JP" altLang="en-US" dirty="0" smtClean="0"/>
              <a:t>は？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9193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972"/>
            <a:ext cx="9144000" cy="6899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4355976" y="5668506"/>
            <a:ext cx="45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>
                <a:hlinkClick r:id="rId3"/>
              </a:rPr>
              <a:t>http</a:t>
            </a:r>
            <a:r>
              <a:rPr lang="en-US" altLang="ja-JP" sz="2800" dirty="0">
                <a:hlinkClick r:id="rId3"/>
              </a:rPr>
              <a:t>://</a:t>
            </a:r>
            <a:r>
              <a:rPr lang="en-US" altLang="ja-JP" sz="2800" dirty="0" smtClean="0">
                <a:hlinkClick r:id="rId3"/>
              </a:rPr>
              <a:t>hos.ac/slides/</a:t>
            </a:r>
            <a:r>
              <a:rPr lang="en-US" altLang="ja-JP" sz="2800" dirty="0" smtClean="0"/>
              <a:t> </a:t>
            </a:r>
            <a:r>
              <a:rPr lang="ja-JP" altLang="en-US" sz="2800" dirty="0" smtClean="0"/>
              <a:t>から</a:t>
            </a:r>
            <a:r>
              <a:rPr lang="ja-JP" altLang="en-US" sz="2800" dirty="0"/>
              <a:t>引用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27717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179512" y="2564904"/>
            <a:ext cx="8524469" cy="6296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ja-JP" sz="3200" dirty="0" smtClean="0">
                <a:hlinkClick r:id="rId2"/>
              </a:rPr>
              <a:t>http://d.hatena.ne.jp/ku-ma-me/20100724/p1</a:t>
            </a:r>
            <a:endParaRPr kumimoji="1" lang="ja-JP" altLang="en-US" sz="32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Post</a:t>
            </a:r>
            <a:r>
              <a:rPr kumimoji="1" lang="ja-JP" altLang="en-US" dirty="0" smtClean="0"/>
              <a:t>の対応問題ゲーム</a:t>
            </a:r>
            <a:endParaRPr kumimoji="1" lang="ja-JP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212976"/>
            <a:ext cx="3240360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396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「</a:t>
            </a:r>
            <a:r>
              <a:rPr kumimoji="1" lang="en-US" altLang="ja-JP" dirty="0" smtClean="0"/>
              <a:t>2</a:t>
            </a:r>
            <a:r>
              <a:rPr kumimoji="1" lang="ja-JP" altLang="en-US" dirty="0" err="1" smtClean="0"/>
              <a:t>つの</a:t>
            </a:r>
            <a:r>
              <a:rPr kumimoji="1" lang="en-US" altLang="ja-JP" dirty="0" smtClean="0"/>
              <a:t>CFG</a:t>
            </a:r>
            <a:r>
              <a:rPr kumimoji="1" lang="ja-JP" altLang="en-US" dirty="0" smtClean="0"/>
              <a:t>の共通部分が空か？」は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決定不能</a:t>
            </a:r>
            <a:endParaRPr kumimoji="1" lang="ja-JP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6464" y="4869160"/>
            <a:ext cx="4932040" cy="372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539552" y="2492896"/>
            <a:ext cx="4248472" cy="2554545"/>
          </a:xfrm>
          <a:prstGeom prst="rect">
            <a:avLst/>
          </a:prstGeom>
          <a:solidFill>
            <a:srgbClr val="FF0000">
              <a:alpha val="50196"/>
            </a:srgb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3200" b="1" i="1" dirty="0" smtClean="0">
                <a:latin typeface="Consolas" pitchFamily="49" charset="0"/>
                <a:cs typeface="Consolas" pitchFamily="49" charset="0"/>
              </a:rPr>
              <a:t>A</a:t>
            </a:r>
            <a:r>
              <a:rPr kumimoji="1" lang="en-US" altLang="ja-JP" sz="32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kumimoji="1" lang="en-US" altLang="ja-JP" sz="3200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</a:t>
            </a:r>
            <a:r>
              <a:rPr kumimoji="1" lang="ja-JP" altLang="en-US" sz="32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a</a:t>
            </a:r>
            <a:r>
              <a:rPr lang="en-US" altLang="ja-JP" sz="3200" b="1" baseline="-25000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ja-JP" sz="3200" b="1" i="1" dirty="0" smtClean="0">
                <a:latin typeface="Consolas" pitchFamily="49" charset="0"/>
                <a:cs typeface="Consolas" pitchFamily="49" charset="0"/>
              </a:rPr>
              <a:t>A</a:t>
            </a:r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  “1”</a:t>
            </a:r>
          </a:p>
          <a:p>
            <a:r>
              <a:rPr kumimoji="1" lang="en-US" altLang="ja-JP" sz="3200" b="1" dirty="0" smtClean="0">
                <a:latin typeface="Consolas" pitchFamily="49" charset="0"/>
                <a:cs typeface="Consolas" pitchFamily="49" charset="0"/>
              </a:rPr>
              <a:t>   |</a:t>
            </a:r>
            <a:r>
              <a:rPr lang="ja-JP" altLang="en-US" sz="32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a</a:t>
            </a:r>
            <a:r>
              <a:rPr lang="en-US" altLang="ja-JP" sz="3200" b="1" baseline="-25000" dirty="0" smtClean="0">
                <a:latin typeface="Consolas" pitchFamily="49" charset="0"/>
                <a:cs typeface="Consolas" pitchFamily="49" charset="0"/>
              </a:rPr>
              <a:t>2</a:t>
            </a:r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ja-JP" sz="3200" b="1" i="1" dirty="0" smtClean="0">
                <a:latin typeface="Consolas" pitchFamily="49" charset="0"/>
                <a:cs typeface="Consolas" pitchFamily="49" charset="0"/>
              </a:rPr>
              <a:t>A</a:t>
            </a:r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  “2”</a:t>
            </a:r>
          </a:p>
          <a:p>
            <a:r>
              <a:rPr lang="en-US" altLang="ja-JP" sz="3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  ...</a:t>
            </a:r>
          </a:p>
          <a:p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altLang="ja-JP" sz="3200" b="1" dirty="0">
                <a:latin typeface="Consolas" pitchFamily="49" charset="0"/>
                <a:cs typeface="Consolas" pitchFamily="49" charset="0"/>
              </a:rPr>
              <a:t>|</a:t>
            </a:r>
            <a:r>
              <a:rPr lang="ja-JP" altLang="en-US" sz="3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3200" b="1" dirty="0" err="1" smtClean="0">
                <a:latin typeface="Consolas" pitchFamily="49" charset="0"/>
                <a:cs typeface="Consolas" pitchFamily="49" charset="0"/>
              </a:rPr>
              <a:t>a</a:t>
            </a:r>
            <a:r>
              <a:rPr lang="en-US" altLang="ja-JP" sz="3200" b="1" baseline="-25000" dirty="0" err="1" smtClean="0">
                <a:latin typeface="Consolas" pitchFamily="49" charset="0"/>
                <a:cs typeface="Consolas" pitchFamily="49" charset="0"/>
              </a:rPr>
              <a:t>r</a:t>
            </a:r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ja-JP" sz="3200" b="1" i="1" dirty="0">
                <a:latin typeface="Consolas" pitchFamily="49" charset="0"/>
                <a:cs typeface="Consolas" pitchFamily="49" charset="0"/>
              </a:rPr>
              <a:t>A</a:t>
            </a:r>
            <a:r>
              <a:rPr lang="en-US" altLang="ja-JP" sz="32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“r”</a:t>
            </a:r>
          </a:p>
          <a:p>
            <a:r>
              <a:rPr kumimoji="1" lang="en-US" altLang="ja-JP" sz="3200" b="1" dirty="0">
                <a:latin typeface="Consolas" pitchFamily="49" charset="0"/>
                <a:cs typeface="Consolas" pitchFamily="49" charset="0"/>
              </a:rPr>
              <a:t> </a:t>
            </a:r>
            <a:r>
              <a:rPr kumimoji="1" lang="en-US" altLang="ja-JP" sz="3200" b="1" dirty="0" smtClean="0">
                <a:latin typeface="Consolas" pitchFamily="49" charset="0"/>
                <a:cs typeface="Consolas" pitchFamily="49" charset="0"/>
              </a:rPr>
              <a:t>  | “$”</a:t>
            </a:r>
            <a:endParaRPr kumimoji="1" lang="ja-JP" altLang="en-US" sz="32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355976" y="2492896"/>
            <a:ext cx="4104456" cy="2554545"/>
          </a:xfrm>
          <a:prstGeom prst="rect">
            <a:avLst/>
          </a:prstGeom>
          <a:solidFill>
            <a:srgbClr val="0000FF">
              <a:alpha val="50196"/>
            </a:srgb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3200" b="1" i="1" dirty="0" smtClean="0">
                <a:latin typeface="Consolas" pitchFamily="49" charset="0"/>
                <a:cs typeface="Consolas" pitchFamily="49" charset="0"/>
              </a:rPr>
              <a:t>  B</a:t>
            </a:r>
            <a:r>
              <a:rPr kumimoji="1" lang="en-US" altLang="ja-JP" sz="32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kumimoji="1" lang="en-US" altLang="ja-JP" sz="3200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</a:t>
            </a:r>
            <a:r>
              <a:rPr kumimoji="1" lang="ja-JP" altLang="en-US" sz="32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b</a:t>
            </a:r>
            <a:r>
              <a:rPr lang="en-US" altLang="ja-JP" sz="3200" b="1" baseline="-25000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ja-JP" sz="3200" b="1" i="1" dirty="0" smtClean="0">
                <a:latin typeface="Consolas" pitchFamily="49" charset="0"/>
                <a:cs typeface="Consolas" pitchFamily="49" charset="0"/>
              </a:rPr>
              <a:t>B</a:t>
            </a:r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  “1”</a:t>
            </a:r>
          </a:p>
          <a:p>
            <a:r>
              <a:rPr kumimoji="1" lang="en-US" altLang="ja-JP" sz="3200" b="1" dirty="0" smtClean="0">
                <a:latin typeface="Consolas" pitchFamily="49" charset="0"/>
                <a:cs typeface="Consolas" pitchFamily="49" charset="0"/>
              </a:rPr>
              <a:t>     |</a:t>
            </a:r>
            <a:r>
              <a:rPr lang="ja-JP" altLang="en-US" sz="32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b</a:t>
            </a:r>
            <a:r>
              <a:rPr lang="en-US" altLang="ja-JP" sz="3200" b="1" baseline="-25000" dirty="0" smtClean="0">
                <a:latin typeface="Consolas" pitchFamily="49" charset="0"/>
                <a:cs typeface="Consolas" pitchFamily="49" charset="0"/>
              </a:rPr>
              <a:t>2</a:t>
            </a:r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ja-JP" sz="3200" b="1" i="1" dirty="0" smtClean="0">
                <a:latin typeface="Consolas" pitchFamily="49" charset="0"/>
                <a:cs typeface="Consolas" pitchFamily="49" charset="0"/>
              </a:rPr>
              <a:t>B</a:t>
            </a:r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  “2”</a:t>
            </a:r>
          </a:p>
          <a:p>
            <a:r>
              <a:rPr lang="en-US" altLang="ja-JP" sz="3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    ...</a:t>
            </a:r>
          </a:p>
          <a:p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     |</a:t>
            </a:r>
            <a:r>
              <a:rPr lang="ja-JP" altLang="en-US" sz="32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3200" b="1" dirty="0" err="1" smtClean="0">
                <a:latin typeface="Consolas" pitchFamily="49" charset="0"/>
                <a:cs typeface="Consolas" pitchFamily="49" charset="0"/>
              </a:rPr>
              <a:t>b</a:t>
            </a:r>
            <a:r>
              <a:rPr lang="en-US" altLang="ja-JP" sz="3200" b="1" baseline="-25000" dirty="0" err="1" smtClean="0">
                <a:latin typeface="Consolas" pitchFamily="49" charset="0"/>
                <a:cs typeface="Consolas" pitchFamily="49" charset="0"/>
              </a:rPr>
              <a:t>r</a:t>
            </a:r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ja-JP" sz="3200" b="1" i="1" dirty="0" smtClean="0">
                <a:latin typeface="Consolas" pitchFamily="49" charset="0"/>
                <a:cs typeface="Consolas" pitchFamily="49" charset="0"/>
              </a:rPr>
              <a:t>B</a:t>
            </a:r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  “r”</a:t>
            </a:r>
          </a:p>
          <a:p>
            <a:r>
              <a:rPr kumimoji="1" lang="en-US" altLang="ja-JP" sz="3200" b="1" dirty="0">
                <a:latin typeface="Consolas" pitchFamily="49" charset="0"/>
                <a:cs typeface="Consolas" pitchFamily="49" charset="0"/>
              </a:rPr>
              <a:t> </a:t>
            </a:r>
            <a:r>
              <a:rPr kumimoji="1" lang="en-US" altLang="ja-JP" sz="3200" b="1" dirty="0" smtClean="0">
                <a:latin typeface="Consolas" pitchFamily="49" charset="0"/>
                <a:cs typeface="Consolas" pitchFamily="49" charset="0"/>
              </a:rPr>
              <a:t>    | “$”</a:t>
            </a:r>
            <a:endParaRPr kumimoji="1" lang="ja-JP" altLang="en-US" sz="3200" b="1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62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4294967295"/>
          </p:nvPr>
        </p:nvSpPr>
        <p:spPr>
          <a:xfrm>
            <a:off x="251520" y="1705967"/>
            <a:ext cx="8497887" cy="3451225"/>
          </a:xfrm>
        </p:spPr>
        <p:txBody>
          <a:bodyPr>
            <a:noAutofit/>
          </a:bodyPr>
          <a:lstStyle/>
          <a:p>
            <a:r>
              <a:rPr lang="en-US" altLang="ja-JP" sz="3200" dirty="0" smtClean="0"/>
              <a:t>CFG </a:t>
            </a:r>
            <a:r>
              <a:rPr lang="ja-JP" altLang="en-US" sz="3200" dirty="0" smtClean="0"/>
              <a:t>と </a:t>
            </a:r>
            <a:r>
              <a:rPr lang="en-US" altLang="ja-JP" sz="3200" dirty="0" smtClean="0"/>
              <a:t>CFG </a:t>
            </a:r>
            <a:r>
              <a:rPr lang="ja-JP" altLang="en-US" sz="3200" dirty="0" smtClean="0"/>
              <a:t>の共通部分の空判定は決定不能</a:t>
            </a:r>
            <a:endParaRPr lang="en-US" altLang="ja-JP" sz="3200" dirty="0" smtClean="0"/>
          </a:p>
          <a:p>
            <a:pPr marL="301943" lvl="1" indent="0">
              <a:buNone/>
            </a:pPr>
            <a:r>
              <a:rPr lang="en-US" altLang="ja-JP" sz="2800" dirty="0" smtClean="0">
                <a:sym typeface="Wingdings" pitchFamily="2" charset="2"/>
              </a:rPr>
              <a:t>  </a:t>
            </a:r>
            <a:r>
              <a:rPr lang="en-US" altLang="ja-JP" sz="2800" dirty="0" smtClean="0"/>
              <a:t>CFG </a:t>
            </a:r>
            <a:r>
              <a:rPr lang="ja-JP" altLang="en-US" sz="2800" dirty="0"/>
              <a:t>と </a:t>
            </a:r>
            <a:r>
              <a:rPr lang="en-US" altLang="ja-JP" sz="2800" dirty="0"/>
              <a:t>CFG </a:t>
            </a:r>
            <a:r>
              <a:rPr lang="ja-JP" altLang="en-US" sz="2800" dirty="0"/>
              <a:t>の共通部分は </a:t>
            </a:r>
            <a:r>
              <a:rPr lang="en-US" altLang="ja-JP" sz="2800" dirty="0"/>
              <a:t>CFG </a:t>
            </a:r>
            <a:r>
              <a:rPr lang="ja-JP" altLang="en-US" sz="2800" dirty="0"/>
              <a:t>では書けない</a:t>
            </a:r>
            <a:endParaRPr kumimoji="1" lang="en-US" altLang="ja-JP" sz="2800" dirty="0" smtClean="0"/>
          </a:p>
          <a:p>
            <a:pPr lvl="2"/>
            <a:r>
              <a:rPr kumimoji="1" lang="ja-JP" altLang="en-US" sz="2600" dirty="0" smtClean="0"/>
              <a:t>空判定はできるので、</a:t>
            </a:r>
            <a:r>
              <a:rPr kumimoji="1" lang="en-US" altLang="ja-JP" sz="2600" dirty="0" smtClean="0"/>
              <a:t>Post </a:t>
            </a:r>
            <a:r>
              <a:rPr kumimoji="1" lang="ja-JP" altLang="en-US" sz="2600" dirty="0" smtClean="0"/>
              <a:t>の対応問題が解けちゃう</a:t>
            </a:r>
            <a:endParaRPr kumimoji="1" lang="en-US" altLang="ja-JP" sz="2600" dirty="0" smtClean="0"/>
          </a:p>
          <a:p>
            <a:r>
              <a:rPr lang="en-US" altLang="ja-JP" sz="3200" dirty="0" smtClean="0"/>
              <a:t>CFG </a:t>
            </a:r>
            <a:r>
              <a:rPr lang="ja-JP" altLang="en-US" sz="3200" dirty="0" smtClean="0"/>
              <a:t>が文字列全部を表してるかの判定は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ja-JP" altLang="en-US" sz="3200" dirty="0" smtClean="0"/>
              <a:t>決定不能 （証明略）</a:t>
            </a:r>
            <a:endParaRPr lang="en-US" altLang="ja-JP" sz="3200" dirty="0" smtClean="0"/>
          </a:p>
          <a:p>
            <a:pPr marL="301943" lvl="1" indent="0">
              <a:buNone/>
            </a:pPr>
            <a:r>
              <a:rPr lang="en-US" altLang="ja-JP" sz="2800" dirty="0" smtClean="0">
                <a:sym typeface="Wingdings" pitchFamily="2" charset="2"/>
              </a:rPr>
              <a:t>  </a:t>
            </a:r>
            <a:r>
              <a:rPr kumimoji="1" lang="en-US" altLang="ja-JP" sz="2800" dirty="0" smtClean="0"/>
              <a:t>CFG </a:t>
            </a:r>
            <a:r>
              <a:rPr kumimoji="1" lang="ja-JP" altLang="en-US" sz="2800" dirty="0" smtClean="0"/>
              <a:t>の補集合は </a:t>
            </a:r>
            <a:r>
              <a:rPr kumimoji="1" lang="en-US" altLang="ja-JP" sz="2800" dirty="0" smtClean="0"/>
              <a:t>CFG </a:t>
            </a:r>
            <a:r>
              <a:rPr kumimoji="1" lang="ja-JP" altLang="en-US" sz="2800" dirty="0" smtClean="0"/>
              <a:t>で書けない</a:t>
            </a:r>
            <a:endParaRPr kumimoji="1" lang="en-US" altLang="ja-JP" sz="2800" dirty="0" smtClean="0"/>
          </a:p>
          <a:p>
            <a:pPr marL="301943" lvl="1" indent="0">
              <a:buNone/>
            </a:pPr>
            <a:r>
              <a:rPr lang="en-US" altLang="ja-JP" sz="2800" dirty="0" smtClean="0">
                <a:sym typeface="Wingdings" pitchFamily="2" charset="2"/>
              </a:rPr>
              <a:t>  </a:t>
            </a:r>
            <a:r>
              <a:rPr lang="en-US" altLang="ja-JP" sz="2800" dirty="0" smtClean="0"/>
              <a:t>CFG =? CFG </a:t>
            </a:r>
            <a:r>
              <a:rPr lang="ja-JP" altLang="en-US" sz="2800" dirty="0" smtClean="0"/>
              <a:t>や </a:t>
            </a:r>
            <a:r>
              <a:rPr lang="en-US" altLang="ja-JP" sz="2800" dirty="0" smtClean="0"/>
              <a:t>CFG </a:t>
            </a:r>
            <a:r>
              <a:rPr lang="ja-JP" altLang="en-US" sz="2800" dirty="0" smtClean="0"/>
              <a:t>⊆</a:t>
            </a:r>
            <a:r>
              <a:rPr lang="en-US" altLang="ja-JP" sz="2800" dirty="0" smtClean="0"/>
              <a:t>? CFG </a:t>
            </a:r>
            <a:r>
              <a:rPr lang="ja-JP" altLang="en-US" sz="2800" dirty="0" smtClean="0"/>
              <a:t>は決定不能</a:t>
            </a:r>
            <a:endParaRPr lang="en-US" altLang="ja-JP" sz="2800" dirty="0" smtClean="0"/>
          </a:p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CFG 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と </a:t>
            </a:r>
            <a:r>
              <a:rPr kumimoji="1" lang="en-US" altLang="ja-JP" sz="3200" dirty="0" smtClean="0">
                <a:solidFill>
                  <a:srgbClr val="FF0000"/>
                </a:solidFill>
              </a:rPr>
              <a:t>DFA 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の共通部分は計算可能</a:t>
            </a:r>
            <a:endParaRPr kumimoji="1" lang="en-US" altLang="ja-JP" sz="3200" dirty="0" smtClean="0">
              <a:solidFill>
                <a:srgbClr val="FF0000"/>
              </a:solidFill>
            </a:endParaRPr>
          </a:p>
          <a:p>
            <a:pPr marL="301943" lvl="1" indent="0">
              <a:buNone/>
            </a:pPr>
            <a:r>
              <a:rPr lang="en-US" altLang="ja-JP" sz="2800" dirty="0" smtClean="0">
                <a:sym typeface="Wingdings" pitchFamily="2" charset="2"/>
              </a:rPr>
              <a:t>  </a:t>
            </a:r>
            <a:r>
              <a:rPr lang="en-US" altLang="ja-JP" sz="2800" dirty="0" smtClean="0"/>
              <a:t>CFG </a:t>
            </a:r>
            <a:r>
              <a:rPr lang="ja-JP" altLang="en-US" sz="2800" dirty="0" smtClean="0"/>
              <a:t>⊆</a:t>
            </a:r>
            <a:r>
              <a:rPr lang="en-US" altLang="ja-JP" sz="2800" dirty="0" smtClean="0"/>
              <a:t>?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DFA </a:t>
            </a:r>
            <a:r>
              <a:rPr lang="ja-JP" altLang="en-US" sz="2800" dirty="0" smtClean="0"/>
              <a:t>は判定可能</a:t>
            </a:r>
            <a:endParaRPr kumimoji="1" lang="en-US" altLang="ja-JP" sz="2800" dirty="0" smtClean="0"/>
          </a:p>
        </p:txBody>
      </p:sp>
      <p:sp>
        <p:nvSpPr>
          <p:cNvPr id="4" name="タイトル 2"/>
          <p:cNvSpPr txBox="1">
            <a:spLocks/>
          </p:cNvSpPr>
          <p:nvPr/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r"/>
            <a:r>
              <a:rPr lang="ja-JP" altLang="en-US" sz="3600" dirty="0" smtClean="0"/>
              <a:t>演算はあまりサポートしない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74118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8000" dirty="0" smtClean="0"/>
              <a:t>【</a:t>
            </a:r>
            <a:r>
              <a:rPr kumimoji="1" lang="ja-JP" altLang="en-US" sz="8000" dirty="0" smtClean="0"/>
              <a:t>応用事例</a:t>
            </a:r>
            <a:r>
              <a:rPr kumimoji="1" lang="en-US" altLang="ja-JP" sz="8000" dirty="0" smtClean="0"/>
              <a:t>】</a:t>
            </a:r>
            <a:endParaRPr kumimoji="1" lang="ja-JP" altLang="en-US" sz="8000" dirty="0"/>
          </a:p>
        </p:txBody>
      </p:sp>
      <p:sp>
        <p:nvSpPr>
          <p:cNvPr id="2" name="テキスト プレースホルダー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文字列検索／解析以外への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5549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b="1" dirty="0" smtClean="0">
                <a:solidFill>
                  <a:schemeClr val="accent2"/>
                </a:solidFill>
              </a:rPr>
              <a:t>和集合</a:t>
            </a:r>
            <a:r>
              <a:rPr lang="ja-JP" altLang="en-US" dirty="0" smtClean="0"/>
              <a:t>や</a:t>
            </a:r>
            <a:r>
              <a:rPr lang="ja-JP" altLang="en-US" b="1" dirty="0" smtClean="0">
                <a:solidFill>
                  <a:schemeClr val="accent2"/>
                </a:solidFill>
              </a:rPr>
              <a:t>文字列結合</a:t>
            </a:r>
            <a:r>
              <a:rPr lang="ja-JP" altLang="en-US" dirty="0" smtClean="0"/>
              <a:t>を使って、演算結果の型を計算</a:t>
            </a:r>
            <a:endParaRPr lang="en-US" altLang="ja-JP" dirty="0" smtClean="0"/>
          </a:p>
          <a:p>
            <a:r>
              <a:rPr kumimoji="1" lang="ja-JP" altLang="en-US" dirty="0" smtClean="0"/>
              <a:t>集合の</a:t>
            </a:r>
            <a:r>
              <a:rPr kumimoji="1" lang="ja-JP" altLang="en-US" b="1" dirty="0" smtClean="0">
                <a:solidFill>
                  <a:schemeClr val="accent2"/>
                </a:solidFill>
              </a:rPr>
              <a:t>包含判定</a:t>
            </a:r>
            <a:r>
              <a:rPr kumimoji="1" lang="ja-JP" altLang="en-US" dirty="0" smtClean="0"/>
              <a:t>を使って、型キャストのチェック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文字列の「型」に使う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5536" y="3861048"/>
            <a:ext cx="8388424" cy="224676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string&lt;(</a:t>
            </a:r>
            <a:r>
              <a:rPr lang="en-US" altLang="ja-JP" sz="2800" dirty="0" err="1" smtClean="0">
                <a:latin typeface="Consolas" pitchFamily="49" charset="0"/>
                <a:cs typeface="Consolas" pitchFamily="49" charset="0"/>
              </a:rPr>
              <a:t>a|b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)(</a:t>
            </a:r>
            <a:r>
              <a:rPr lang="en-US" altLang="ja-JP" sz="2800" dirty="0" err="1" smtClean="0">
                <a:latin typeface="Consolas" pitchFamily="49" charset="0"/>
                <a:cs typeface="Consolas" pitchFamily="49" charset="0"/>
              </a:rPr>
              <a:t>a|b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)*&gt; s;</a:t>
            </a:r>
          </a:p>
          <a:p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s = “”;   </a:t>
            </a: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//</a:t>
            </a:r>
            <a:r>
              <a:rPr lang="ja-JP" altLang="en-US" sz="28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コンパイルエラー！</a:t>
            </a:r>
            <a:endParaRPr lang="en-US" altLang="ja-JP" sz="2800" dirty="0" smtClean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s = “c” ; </a:t>
            </a: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//</a:t>
            </a:r>
            <a:r>
              <a:rPr lang="ja-JP" altLang="en-US" sz="28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コンパイルエラー</a:t>
            </a:r>
            <a:r>
              <a:rPr lang="ja-JP" altLang="en-US" sz="28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！</a:t>
            </a:r>
            <a:endParaRPr lang="en-US" altLang="ja-JP" sz="2800" dirty="0" smtClean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string&lt;(</a:t>
            </a:r>
            <a:r>
              <a:rPr lang="en-US" altLang="ja-JP" sz="2800" dirty="0" err="1">
                <a:latin typeface="Consolas" pitchFamily="49" charset="0"/>
                <a:cs typeface="Consolas" pitchFamily="49" charset="0"/>
              </a:rPr>
              <a:t>a|b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)(</a:t>
            </a:r>
            <a:r>
              <a:rPr lang="en-US" altLang="ja-JP" sz="2800" dirty="0" err="1" smtClean="0">
                <a:latin typeface="Consolas" pitchFamily="49" charset="0"/>
                <a:cs typeface="Consolas" pitchFamily="49" charset="0"/>
              </a:rPr>
              <a:t>a|b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)(</a:t>
            </a:r>
            <a:r>
              <a:rPr lang="en-US" altLang="ja-JP" sz="2800" dirty="0" err="1" smtClean="0">
                <a:latin typeface="Consolas" pitchFamily="49" charset="0"/>
                <a:cs typeface="Consolas" pitchFamily="49" charset="0"/>
              </a:rPr>
              <a:t>a|b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)*&gt; 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t = s; </a:t>
            </a: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//</a:t>
            </a:r>
            <a:r>
              <a:rPr lang="ja-JP" altLang="en-US" sz="28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エラー！</a:t>
            </a:r>
            <a:endParaRPr lang="en-US" altLang="ja-JP" sz="2800" dirty="0" smtClean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string&lt;(</a:t>
            </a:r>
            <a:r>
              <a:rPr lang="en-US" altLang="ja-JP" sz="2800" dirty="0" err="1">
                <a:latin typeface="Consolas" pitchFamily="49" charset="0"/>
                <a:cs typeface="Consolas" pitchFamily="49" charset="0"/>
              </a:rPr>
              <a:t>a|b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)(</a:t>
            </a:r>
            <a:r>
              <a:rPr lang="en-US" altLang="ja-JP" sz="2800" dirty="0" err="1">
                <a:latin typeface="Consolas" pitchFamily="49" charset="0"/>
                <a:cs typeface="Consolas" pitchFamily="49" charset="0"/>
              </a:rPr>
              <a:t>a|b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)(</a:t>
            </a:r>
            <a:r>
              <a:rPr lang="en-US" altLang="ja-JP" sz="2800" dirty="0" err="1">
                <a:latin typeface="Consolas" pitchFamily="49" charset="0"/>
                <a:cs typeface="Consolas" pitchFamily="49" charset="0"/>
              </a:rPr>
              <a:t>a|b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)*&gt; 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u 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= </a:t>
            </a:r>
            <a:r>
              <a:rPr lang="en-US" altLang="ja-JP" sz="2800" dirty="0" err="1" smtClean="0">
                <a:latin typeface="Consolas" pitchFamily="49" charset="0"/>
                <a:cs typeface="Consolas" pitchFamily="49" charset="0"/>
              </a:rPr>
              <a:t>s+s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; </a:t>
            </a:r>
            <a:r>
              <a:rPr lang="en-US" altLang="ja-JP" sz="2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//OK</a:t>
            </a:r>
            <a:r>
              <a:rPr lang="ja-JP" altLang="en-US" sz="2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！</a:t>
            </a:r>
            <a:endParaRPr lang="en-US" altLang="ja-JP" sz="2800" b="1" dirty="0" smtClean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98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プログラムが正しい順で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関数を呼ぶことの検証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24776" y="1764227"/>
            <a:ext cx="6794939" cy="489364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File </a:t>
            </a:r>
            <a:r>
              <a:rPr lang="en-US" altLang="ja-JP" sz="2400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file</a:t>
            </a:r>
            <a:r>
              <a:rPr lang="en-US" altLang="ja-JP" sz="2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= new File(“input.txt”);</a:t>
            </a:r>
          </a:p>
          <a:p>
            <a:r>
              <a:rPr lang="en-US" altLang="ja-JP" sz="2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solve(file);</a:t>
            </a:r>
          </a:p>
          <a:p>
            <a:endParaRPr lang="en-US" altLang="ja-JP" sz="2400" b="1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altLang="ja-JP" sz="2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void solve(File file) {</a:t>
            </a:r>
          </a:p>
          <a:p>
            <a:r>
              <a:rPr lang="en-US" altLang="ja-JP" sz="24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400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ja-JP" sz="2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T = </a:t>
            </a:r>
            <a:r>
              <a:rPr lang="en-US" altLang="ja-JP" sz="2400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file.ReadInt</a:t>
            </a:r>
            <a:r>
              <a:rPr lang="en-US" altLang="ja-JP" sz="2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altLang="ja-JP" sz="24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400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solveCases</a:t>
            </a:r>
            <a:r>
              <a:rPr lang="en-US" altLang="ja-JP" sz="2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(T, file);</a:t>
            </a:r>
          </a:p>
          <a:p>
            <a:r>
              <a:rPr lang="en-US" altLang="ja-JP" sz="2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}</a:t>
            </a:r>
          </a:p>
          <a:p>
            <a:r>
              <a:rPr lang="en-US" altLang="ja-JP" sz="2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n-US" altLang="ja-JP" sz="2400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solveCases</a:t>
            </a:r>
            <a:r>
              <a:rPr lang="en-US" altLang="ja-JP" sz="2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sz="2400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ja-JP" sz="2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N, File file) {</a:t>
            </a:r>
          </a:p>
          <a:p>
            <a:r>
              <a:rPr lang="en-US" altLang="ja-JP" sz="24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if(N == 0) </a:t>
            </a:r>
            <a:r>
              <a:rPr lang="en-US" altLang="ja-JP" sz="2400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file.Close</a:t>
            </a:r>
            <a:r>
              <a:rPr lang="en-US" altLang="ja-JP" sz="2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altLang="ja-JP" sz="24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else {String s = </a:t>
            </a:r>
            <a:r>
              <a:rPr lang="en-US" altLang="ja-JP" sz="2400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file.ReadLine</a:t>
            </a:r>
            <a:r>
              <a:rPr lang="en-US" altLang="ja-JP" sz="2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altLang="ja-JP" sz="24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     </a:t>
            </a:r>
            <a:r>
              <a:rPr lang="en-US" altLang="ja-JP" sz="2400" b="1" dirty="0" smtClean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// solve here...</a:t>
            </a:r>
          </a:p>
          <a:p>
            <a:r>
              <a:rPr lang="en-US" altLang="ja-JP" sz="2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ja-JP" sz="2400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solveCases</a:t>
            </a:r>
            <a:r>
              <a:rPr lang="en-US" altLang="ja-JP" sz="2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(N-1, file); }</a:t>
            </a:r>
            <a:br>
              <a:rPr lang="en-US" altLang="ja-JP" sz="2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</a:br>
            <a:r>
              <a:rPr lang="en-US" altLang="ja-JP" sz="2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4679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4000" dirty="0" smtClean="0"/>
              <a:t>いくつかの表現方法の紹介</a:t>
            </a:r>
            <a:endParaRPr lang="en-US" altLang="ja-JP" sz="4000" dirty="0" smtClean="0"/>
          </a:p>
          <a:p>
            <a:r>
              <a:rPr lang="ja-JP" altLang="en-US" sz="4000" dirty="0" smtClean="0"/>
              <a:t>どんな操作が可能か</a:t>
            </a:r>
            <a:endParaRPr lang="en-US" altLang="ja-JP" sz="4000" dirty="0" smtClean="0"/>
          </a:p>
          <a:p>
            <a:r>
              <a:rPr kumimoji="1" lang="ja-JP" altLang="en-US" sz="4000" dirty="0" smtClean="0"/>
              <a:t>（コンテストっぽい）応用</a:t>
            </a:r>
            <a:endParaRPr kumimoji="1" lang="en-US" altLang="ja-JP" sz="4000" dirty="0" smtClean="0"/>
          </a:p>
          <a:p>
            <a:r>
              <a:rPr lang="ja-JP" altLang="en-US" sz="4000" dirty="0" smtClean="0"/>
              <a:t>（夢の広がる）応用</a:t>
            </a:r>
            <a:endParaRPr kumimoji="1" lang="ja-JP" altLang="en-US" sz="40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ここからの話題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2791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プログラムが正しい順で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関数を呼ぶことの検証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57200" y="1780010"/>
            <a:ext cx="4792700" cy="369331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File </a:t>
            </a:r>
            <a:r>
              <a:rPr lang="en-US" altLang="ja-JP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file</a:t>
            </a:r>
            <a:r>
              <a:rPr lang="en-US" altLang="ja-JP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= new File(“input.txt”);</a:t>
            </a:r>
          </a:p>
          <a:p>
            <a:r>
              <a:rPr lang="en-US" altLang="ja-JP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solve(file);</a:t>
            </a:r>
          </a:p>
          <a:p>
            <a:endParaRPr lang="en-US" altLang="ja-JP" b="1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altLang="ja-JP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void solve(File file) {</a:t>
            </a:r>
          </a:p>
          <a:p>
            <a:r>
              <a:rPr lang="en-US" altLang="ja-JP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ja-JP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T = </a:t>
            </a:r>
            <a:r>
              <a:rPr lang="en-US" altLang="ja-JP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file.ReadInt</a:t>
            </a:r>
            <a:r>
              <a:rPr lang="en-US" altLang="ja-JP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altLang="ja-JP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solveCases</a:t>
            </a:r>
            <a:r>
              <a:rPr lang="en-US" altLang="ja-JP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(T, file);</a:t>
            </a:r>
          </a:p>
          <a:p>
            <a:r>
              <a:rPr lang="en-US" altLang="ja-JP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}</a:t>
            </a:r>
          </a:p>
          <a:p>
            <a:r>
              <a:rPr lang="en-US" altLang="ja-JP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n-US" altLang="ja-JP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solveCases</a:t>
            </a:r>
            <a:r>
              <a:rPr lang="en-US" altLang="ja-JP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ja-JP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N, File file) {</a:t>
            </a:r>
          </a:p>
          <a:p>
            <a:r>
              <a:rPr lang="en-US" altLang="ja-JP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if(N == 0) </a:t>
            </a:r>
            <a:r>
              <a:rPr lang="en-US" altLang="ja-JP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file.Close</a:t>
            </a:r>
            <a:r>
              <a:rPr lang="en-US" altLang="ja-JP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altLang="ja-JP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else {String s = </a:t>
            </a:r>
            <a:r>
              <a:rPr lang="en-US" altLang="ja-JP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file.ReadLine</a:t>
            </a:r>
            <a:r>
              <a:rPr lang="en-US" altLang="ja-JP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altLang="ja-JP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     </a:t>
            </a:r>
            <a:r>
              <a:rPr lang="en-US" altLang="ja-JP" b="1" dirty="0" smtClean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// solve here...</a:t>
            </a:r>
          </a:p>
          <a:p>
            <a:r>
              <a:rPr lang="en-US" altLang="ja-JP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ja-JP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solveCases</a:t>
            </a:r>
            <a:r>
              <a:rPr lang="en-US" altLang="ja-JP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(N-1, file); }</a:t>
            </a:r>
            <a:br>
              <a:rPr lang="en-US" altLang="ja-JP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</a:br>
            <a:r>
              <a:rPr lang="en-US" altLang="ja-JP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17245" y="5297758"/>
            <a:ext cx="6437569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MAIN  ::= “new” SOLVE</a:t>
            </a:r>
          </a:p>
          <a:p>
            <a:r>
              <a:rPr lang="en-US" altLang="ja-JP" sz="2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SOLVE ::= “</a:t>
            </a:r>
            <a:r>
              <a:rPr lang="en-US" altLang="ja-JP" sz="2400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readint</a:t>
            </a:r>
            <a:r>
              <a:rPr lang="en-US" altLang="ja-JP" sz="2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” CASES</a:t>
            </a:r>
          </a:p>
          <a:p>
            <a:r>
              <a:rPr lang="en-US" altLang="ja-JP" sz="2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CASES ::= “close” | “</a:t>
            </a:r>
            <a:r>
              <a:rPr lang="en-US" altLang="ja-JP" sz="2400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readline</a:t>
            </a:r>
            <a:r>
              <a:rPr lang="en-US" altLang="ja-JP" sz="2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” CASES 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082870" y="4758777"/>
            <a:ext cx="3061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プログラムの挙動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40850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プログラムが正しい順で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関数を呼ぶことの検証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57200" y="1780010"/>
            <a:ext cx="4792700" cy="369331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File </a:t>
            </a:r>
            <a:r>
              <a:rPr lang="en-US" altLang="ja-JP" b="1" dirty="0" err="1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file</a:t>
            </a:r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 = new File(“input.txt”);</a:t>
            </a:r>
          </a:p>
          <a:p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solve(file);</a:t>
            </a:r>
          </a:p>
          <a:p>
            <a:endParaRPr lang="en-US" altLang="ja-JP" b="1" dirty="0">
              <a:solidFill>
                <a:schemeClr val="bg1">
                  <a:lumMod val="65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void solve(File file) {</a:t>
            </a:r>
          </a:p>
          <a:p>
            <a:r>
              <a:rPr lang="en-US" altLang="ja-JP" b="1" dirty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b="1" dirty="0" err="1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 T = </a:t>
            </a:r>
            <a:r>
              <a:rPr lang="en-US" altLang="ja-JP" b="1" dirty="0" err="1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file.ReadInt</a:t>
            </a:r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altLang="ja-JP" b="1" dirty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b="1" dirty="0" err="1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solveCases</a:t>
            </a:r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(T, file);</a:t>
            </a:r>
          </a:p>
          <a:p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}</a:t>
            </a:r>
          </a:p>
          <a:p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n-US" altLang="ja-JP" b="1" dirty="0" err="1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solveCases</a:t>
            </a:r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b="1" dirty="0" err="1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 N, File file) {</a:t>
            </a:r>
          </a:p>
          <a:p>
            <a:r>
              <a:rPr lang="en-US" altLang="ja-JP" b="1" dirty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 if(N == 0) </a:t>
            </a:r>
            <a:r>
              <a:rPr lang="en-US" altLang="ja-JP" b="1" dirty="0" err="1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file.Close</a:t>
            </a:r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altLang="ja-JP" b="1" dirty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 else {String s = </a:t>
            </a:r>
            <a:r>
              <a:rPr lang="en-US" altLang="ja-JP" b="1" dirty="0" err="1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file.ReadLine</a:t>
            </a:r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altLang="ja-JP" b="1" dirty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       // solve here...</a:t>
            </a:r>
          </a:p>
          <a:p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ja-JP" b="1" dirty="0" err="1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solveCases</a:t>
            </a:r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(N-1, file); }</a:t>
            </a:r>
            <a:b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</a:br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17245" y="5297758"/>
            <a:ext cx="6437569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MAIN  ::= “new” SOLVE</a:t>
            </a:r>
          </a:p>
          <a:p>
            <a:r>
              <a:rPr lang="en-US" altLang="ja-JP" sz="2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SOLVE ::= “</a:t>
            </a:r>
            <a:r>
              <a:rPr lang="en-US" altLang="ja-JP" sz="2400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readint</a:t>
            </a:r>
            <a:r>
              <a:rPr lang="en-US" altLang="ja-JP" sz="2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” CASES</a:t>
            </a:r>
          </a:p>
          <a:p>
            <a:r>
              <a:rPr lang="en-US" altLang="ja-JP" sz="2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CASES ::= “close” | “</a:t>
            </a:r>
            <a:r>
              <a:rPr lang="en-US" altLang="ja-JP" sz="2400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readline</a:t>
            </a:r>
            <a:r>
              <a:rPr lang="en-US" altLang="ja-JP" sz="2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” CASES 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99616" y="3605908"/>
            <a:ext cx="6955197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“new” (“</a:t>
            </a:r>
            <a:r>
              <a:rPr lang="en-US" altLang="ja-JP" sz="2400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readint</a:t>
            </a:r>
            <a:r>
              <a:rPr lang="en-US" altLang="ja-JP" sz="2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” | “</a:t>
            </a:r>
            <a:r>
              <a:rPr lang="en-US" altLang="ja-JP" sz="2400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readline</a:t>
            </a:r>
            <a:r>
              <a:rPr lang="en-US" altLang="ja-JP" sz="2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”)* “close”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082870" y="4758777"/>
            <a:ext cx="3061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プログラムの挙動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799092" y="2070193"/>
            <a:ext cx="306113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2800" dirty="0"/>
              <a:t>ファイル</a:t>
            </a:r>
            <a:r>
              <a:rPr lang="ja-JP" altLang="en-US" sz="2800" dirty="0" smtClean="0"/>
              <a:t>は</a:t>
            </a:r>
            <a:endParaRPr lang="en-US" altLang="ja-JP" sz="2800" dirty="0" smtClean="0"/>
          </a:p>
          <a:p>
            <a:pPr algn="r"/>
            <a:r>
              <a:rPr lang="ja-JP" altLang="en-US" sz="2800" dirty="0" smtClean="0"/>
              <a:t>この順で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操作しないとダメ！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1145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プログラムが正しい順で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関数を呼ぶことの検証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57200" y="1780010"/>
            <a:ext cx="4792700" cy="369331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File </a:t>
            </a:r>
            <a:r>
              <a:rPr lang="en-US" altLang="ja-JP" b="1" dirty="0" err="1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file</a:t>
            </a:r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 = new File(“input.txt”);</a:t>
            </a:r>
          </a:p>
          <a:p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solve(file);</a:t>
            </a:r>
          </a:p>
          <a:p>
            <a:endParaRPr lang="en-US" altLang="ja-JP" b="1" dirty="0">
              <a:solidFill>
                <a:schemeClr val="bg1">
                  <a:lumMod val="65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void solve(File file) {</a:t>
            </a:r>
          </a:p>
          <a:p>
            <a:r>
              <a:rPr lang="en-US" altLang="ja-JP" b="1" dirty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b="1" dirty="0" err="1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 T = </a:t>
            </a:r>
            <a:r>
              <a:rPr lang="en-US" altLang="ja-JP" b="1" dirty="0" err="1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file.ReadInt</a:t>
            </a:r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altLang="ja-JP" b="1" dirty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b="1" dirty="0" err="1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solveCases</a:t>
            </a:r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(T, file);</a:t>
            </a:r>
          </a:p>
          <a:p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}</a:t>
            </a:r>
          </a:p>
          <a:p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n-US" altLang="ja-JP" b="1" dirty="0" err="1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solveCases</a:t>
            </a:r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b="1" dirty="0" err="1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 N, File file) {</a:t>
            </a:r>
          </a:p>
          <a:p>
            <a:r>
              <a:rPr lang="en-US" altLang="ja-JP" b="1" dirty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 if(N == 0) </a:t>
            </a:r>
            <a:r>
              <a:rPr lang="en-US" altLang="ja-JP" b="1" dirty="0" err="1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file.Close</a:t>
            </a:r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altLang="ja-JP" b="1" dirty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 else {String s = </a:t>
            </a:r>
            <a:r>
              <a:rPr lang="en-US" altLang="ja-JP" b="1" dirty="0" err="1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file.ReadLine</a:t>
            </a:r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altLang="ja-JP" b="1" dirty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       // solve here...</a:t>
            </a:r>
          </a:p>
          <a:p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ja-JP" b="1" dirty="0" err="1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solveCases</a:t>
            </a:r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(N-1, file); }</a:t>
            </a:r>
            <a:b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</a:br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17245" y="5297758"/>
            <a:ext cx="6437569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MAIN  ::= “new” SOLVE</a:t>
            </a:r>
          </a:p>
          <a:p>
            <a:r>
              <a:rPr lang="en-US" altLang="ja-JP" sz="2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SOLVE ::= “</a:t>
            </a:r>
            <a:r>
              <a:rPr lang="en-US" altLang="ja-JP" sz="2400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readint</a:t>
            </a:r>
            <a:r>
              <a:rPr lang="en-US" altLang="ja-JP" sz="2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” CASES</a:t>
            </a:r>
          </a:p>
          <a:p>
            <a:r>
              <a:rPr lang="en-US" altLang="ja-JP" sz="2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CASES ::= “close” | “</a:t>
            </a:r>
            <a:r>
              <a:rPr lang="en-US" altLang="ja-JP" sz="2400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readline</a:t>
            </a:r>
            <a:r>
              <a:rPr lang="en-US" altLang="ja-JP" sz="2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” CASES 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99616" y="3605908"/>
            <a:ext cx="6955197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“new” (“</a:t>
            </a:r>
            <a:r>
              <a:rPr lang="en-US" altLang="ja-JP" sz="2400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readint</a:t>
            </a:r>
            <a:r>
              <a:rPr lang="en-US" altLang="ja-JP" sz="2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” | “</a:t>
            </a:r>
            <a:r>
              <a:rPr lang="en-US" altLang="ja-JP" sz="2400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readline</a:t>
            </a:r>
            <a:r>
              <a:rPr lang="en-US" altLang="ja-JP" sz="2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”)* “close”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736029" y="2481392"/>
            <a:ext cx="27931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 smtClean="0">
                <a:solidFill>
                  <a:srgbClr val="FF0000"/>
                </a:solidFill>
              </a:rPr>
              <a:t>CFG </a:t>
            </a:r>
            <a:r>
              <a:rPr kumimoji="1" lang="ja-JP" altLang="en-US" sz="3200" b="1" dirty="0" smtClean="0">
                <a:solidFill>
                  <a:srgbClr val="FF0000"/>
                </a:solidFill>
              </a:rPr>
              <a:t>⊆</a:t>
            </a:r>
            <a:r>
              <a:rPr kumimoji="1" lang="en-US" altLang="ja-JP" sz="3200" b="1" dirty="0" smtClean="0">
                <a:solidFill>
                  <a:srgbClr val="FF0000"/>
                </a:solidFill>
              </a:rPr>
              <a:t>?</a:t>
            </a:r>
            <a:r>
              <a:rPr kumimoji="1" lang="ja-JP" altLang="en-US" sz="3200" b="1" dirty="0" smtClean="0">
                <a:solidFill>
                  <a:srgbClr val="FF0000"/>
                </a:solidFill>
              </a:rPr>
              <a:t> </a:t>
            </a:r>
            <a:r>
              <a:rPr kumimoji="1" lang="en-US" altLang="ja-JP" sz="3200" b="1" dirty="0" smtClean="0">
                <a:solidFill>
                  <a:srgbClr val="FF0000"/>
                </a:solidFill>
              </a:rPr>
              <a:t>DFA</a:t>
            </a:r>
            <a:r>
              <a:rPr kumimoji="1" lang="en-US" altLang="ja-JP" sz="3200" dirty="0" smtClean="0"/>
              <a:t> </a:t>
            </a:r>
            <a:br>
              <a:rPr kumimoji="1" lang="en-US" altLang="ja-JP" sz="3200" dirty="0" smtClean="0"/>
            </a:br>
            <a:r>
              <a:rPr kumimoji="1" lang="ja-JP" altLang="en-US" sz="3200" dirty="0" smtClean="0"/>
              <a:t>は   決定可能</a:t>
            </a:r>
            <a:endParaRPr kumimoji="1" lang="ja-JP" altLang="en-US" sz="3200" dirty="0"/>
          </a:p>
        </p:txBody>
      </p:sp>
      <p:sp>
        <p:nvSpPr>
          <p:cNvPr id="9" name="テキスト ボックス 8"/>
          <p:cNvSpPr txBox="1"/>
          <p:nvPr/>
        </p:nvSpPr>
        <p:spPr>
          <a:xfrm rot="16200000">
            <a:off x="6274677" y="4088921"/>
            <a:ext cx="11272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b="1" dirty="0" smtClean="0"/>
              <a:t>⊆</a:t>
            </a:r>
            <a:endParaRPr kumimoji="1" lang="ja-JP" altLang="en-US" sz="9600" b="1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623124" y="4325898"/>
            <a:ext cx="8828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 smtClean="0"/>
              <a:t>?</a:t>
            </a:r>
            <a:endParaRPr kumimoji="1" lang="ja-JP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99789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自然数の</a:t>
            </a:r>
            <a:r>
              <a:rPr kumimoji="1" lang="ja-JP" altLang="en-US" dirty="0" smtClean="0"/>
              <a:t>集合を表す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sz="3100" dirty="0" smtClean="0"/>
              <a:t>(2</a:t>
            </a:r>
            <a:r>
              <a:rPr lang="ja-JP" altLang="en-US" sz="3100" dirty="0" smtClean="0"/>
              <a:t>進数表記を下位ビットから並べた文字列として</a:t>
            </a:r>
            <a:r>
              <a:rPr lang="en-US" altLang="ja-JP" sz="3100" dirty="0" smtClean="0"/>
              <a:t>)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1149808" y="4261031"/>
            <a:ext cx="648072" cy="64807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SG</a:t>
            </a:r>
            <a:endParaRPr kumimoji="1" lang="ja-JP" altLang="en-US" sz="1600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2445952" y="4261031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曲線コネクタ 5"/>
          <p:cNvCxnSpPr>
            <a:stCxn id="4" idx="7"/>
            <a:endCxn id="5" idx="1"/>
          </p:cNvCxnSpPr>
          <p:nvPr/>
        </p:nvCxnSpPr>
        <p:spPr>
          <a:xfrm rot="5400000" flipH="1" flipV="1">
            <a:off x="2121916" y="3936995"/>
            <a:ext cx="12700" cy="837888"/>
          </a:xfrm>
          <a:prstGeom prst="curvedConnector3">
            <a:avLst>
              <a:gd name="adj1" fmla="val 2547307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1708633" y="3468943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0</a:t>
            </a:r>
            <a:endParaRPr kumimoji="1" lang="ja-JP" altLang="en-US" sz="3600" dirty="0"/>
          </a:p>
        </p:txBody>
      </p:sp>
      <p:cxnSp>
        <p:nvCxnSpPr>
          <p:cNvPr id="12" name="曲線コネクタ 11"/>
          <p:cNvCxnSpPr>
            <a:stCxn id="5" idx="6"/>
            <a:endCxn id="5" idx="0"/>
          </p:cNvCxnSpPr>
          <p:nvPr/>
        </p:nvCxnSpPr>
        <p:spPr>
          <a:xfrm flipH="1" flipV="1">
            <a:off x="2769988" y="4261031"/>
            <a:ext cx="324036" cy="324036"/>
          </a:xfrm>
          <a:prstGeom prst="curvedConnector4">
            <a:avLst>
              <a:gd name="adj1" fmla="val -177860"/>
              <a:gd name="adj2" fmla="val 261962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3022016" y="3182652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1</a:t>
            </a:r>
            <a:endParaRPr kumimoji="1" lang="ja-JP" altLang="en-US" sz="3600" dirty="0"/>
          </a:p>
        </p:txBody>
      </p:sp>
      <p:cxnSp>
        <p:nvCxnSpPr>
          <p:cNvPr id="17" name="曲線コネクタ 16"/>
          <p:cNvCxnSpPr>
            <a:stCxn id="5" idx="2"/>
            <a:endCxn id="5" idx="4"/>
          </p:cNvCxnSpPr>
          <p:nvPr/>
        </p:nvCxnSpPr>
        <p:spPr>
          <a:xfrm rot="10800000" flipH="1" flipV="1">
            <a:off x="2445952" y="4585067"/>
            <a:ext cx="324036" cy="324036"/>
          </a:xfrm>
          <a:prstGeom prst="curvedConnector4">
            <a:avLst>
              <a:gd name="adj1" fmla="val -70548"/>
              <a:gd name="adj2" fmla="val 170548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1827534" y="4334780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0</a:t>
            </a:r>
            <a:endParaRPr kumimoji="1" lang="ja-JP" altLang="en-US" sz="3600" dirty="0"/>
          </a:p>
        </p:txBody>
      </p:sp>
      <p:sp>
        <p:nvSpPr>
          <p:cNvPr id="21" name="円/楕円 20"/>
          <p:cNvSpPr/>
          <p:nvPr/>
        </p:nvSpPr>
        <p:spPr>
          <a:xfrm>
            <a:off x="6947052" y="3180912"/>
            <a:ext cx="648072" cy="64807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SG</a:t>
            </a:r>
            <a:endParaRPr kumimoji="1" lang="ja-JP" altLang="en-US" sz="1600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249726" y="2348880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dirty="0"/>
              <a:t>1</a:t>
            </a:r>
            <a:endParaRPr kumimoji="1" lang="ja-JP" altLang="en-US" sz="36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409966" y="3789040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1</a:t>
            </a:r>
            <a:endParaRPr kumimoji="1" lang="ja-JP" altLang="en-US" sz="3600" dirty="0"/>
          </a:p>
        </p:txBody>
      </p:sp>
      <p:sp>
        <p:nvSpPr>
          <p:cNvPr id="37" name="円/楕円 36"/>
          <p:cNvSpPr/>
          <p:nvPr/>
        </p:nvSpPr>
        <p:spPr>
          <a:xfrm>
            <a:off x="4846670" y="3211235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円/楕円 41"/>
          <p:cNvSpPr/>
          <p:nvPr/>
        </p:nvSpPr>
        <p:spPr>
          <a:xfrm>
            <a:off x="4846669" y="4654877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円/楕円 43"/>
          <p:cNvSpPr/>
          <p:nvPr/>
        </p:nvSpPr>
        <p:spPr>
          <a:xfrm>
            <a:off x="6948264" y="4654877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" name="円/楕円 44"/>
          <p:cNvSpPr/>
          <p:nvPr/>
        </p:nvSpPr>
        <p:spPr>
          <a:xfrm>
            <a:off x="5940152" y="5402366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円/楕円 45"/>
          <p:cNvSpPr/>
          <p:nvPr/>
        </p:nvSpPr>
        <p:spPr>
          <a:xfrm>
            <a:off x="5868144" y="2563163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6747067" y="2348880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0</a:t>
            </a:r>
            <a:endParaRPr kumimoji="1" lang="ja-JP" altLang="en-US" sz="3600" dirty="0"/>
          </a:p>
        </p:txBody>
      </p:sp>
      <p:cxnSp>
        <p:nvCxnSpPr>
          <p:cNvPr id="66" name="曲線コネクタ 65"/>
          <p:cNvCxnSpPr>
            <a:stCxn id="37" idx="0"/>
            <a:endCxn id="46" idx="2"/>
          </p:cNvCxnSpPr>
          <p:nvPr/>
        </p:nvCxnSpPr>
        <p:spPr>
          <a:xfrm rot="5400000" flipH="1" flipV="1">
            <a:off x="5357407" y="2700498"/>
            <a:ext cx="324036" cy="697438"/>
          </a:xfrm>
          <a:prstGeom prst="curvedConnector2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曲線コネクタ 74"/>
          <p:cNvCxnSpPr>
            <a:endCxn id="21" idx="0"/>
          </p:cNvCxnSpPr>
          <p:nvPr/>
        </p:nvCxnSpPr>
        <p:spPr>
          <a:xfrm>
            <a:off x="6516218" y="2887199"/>
            <a:ext cx="754870" cy="293713"/>
          </a:xfrm>
          <a:prstGeom prst="curvedConnector2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曲線コネクタ 77"/>
          <p:cNvCxnSpPr>
            <a:stCxn id="21" idx="4"/>
            <a:endCxn id="44" idx="0"/>
          </p:cNvCxnSpPr>
          <p:nvPr/>
        </p:nvCxnSpPr>
        <p:spPr>
          <a:xfrm rot="16200000" flipH="1">
            <a:off x="6858748" y="4241324"/>
            <a:ext cx="825893" cy="1212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曲線コネクタ 83"/>
          <p:cNvCxnSpPr>
            <a:stCxn id="44" idx="4"/>
            <a:endCxn id="45" idx="6"/>
          </p:cNvCxnSpPr>
          <p:nvPr/>
        </p:nvCxnSpPr>
        <p:spPr>
          <a:xfrm rot="5400000">
            <a:off x="6718536" y="5172637"/>
            <a:ext cx="423453" cy="684076"/>
          </a:xfrm>
          <a:prstGeom prst="curvedConnector2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曲線コネクタ 86"/>
          <p:cNvCxnSpPr>
            <a:stCxn id="45" idx="2"/>
            <a:endCxn id="42" idx="4"/>
          </p:cNvCxnSpPr>
          <p:nvPr/>
        </p:nvCxnSpPr>
        <p:spPr>
          <a:xfrm rot="10800000">
            <a:off x="5170706" y="5302950"/>
            <a:ext cx="769447" cy="423453"/>
          </a:xfrm>
          <a:prstGeom prst="curvedConnector2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曲線コネクタ 89"/>
          <p:cNvCxnSpPr>
            <a:stCxn id="42" idx="0"/>
            <a:endCxn id="37" idx="4"/>
          </p:cNvCxnSpPr>
          <p:nvPr/>
        </p:nvCxnSpPr>
        <p:spPr>
          <a:xfrm rot="5400000" flipH="1" flipV="1">
            <a:off x="4772920" y="4257092"/>
            <a:ext cx="795570" cy="1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テキスト ボックス 104"/>
          <p:cNvSpPr txBox="1"/>
          <p:nvPr/>
        </p:nvSpPr>
        <p:spPr>
          <a:xfrm>
            <a:off x="4644008" y="3789040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dirty="0"/>
              <a:t>0</a:t>
            </a:r>
            <a:endParaRPr kumimoji="1" lang="ja-JP" altLang="en-US" sz="3600" dirty="0"/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5321734" y="5446965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1</a:t>
            </a:r>
            <a:endParaRPr kumimoji="1" lang="ja-JP" altLang="en-US" sz="3600" dirty="0"/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6876256" y="5446965"/>
            <a:ext cx="4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0</a:t>
            </a:r>
            <a:endParaRPr kumimoji="1" lang="ja-JP" altLang="en-US" sz="36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33518" y="2996952"/>
            <a:ext cx="24662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「２の倍数」</a:t>
            </a:r>
            <a:endParaRPr kumimoji="1" lang="ja-JP" altLang="en-US" sz="24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854111" y="6063679"/>
            <a:ext cx="24662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「３の倍数」</a:t>
            </a:r>
            <a:endParaRPr kumimoji="1" lang="ja-JP" altLang="en-US" sz="24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027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自然数</a:t>
            </a:r>
            <a:r>
              <a:rPr lang="ja-JP" altLang="en-US" dirty="0" smtClean="0"/>
              <a:t>のペアや</a:t>
            </a:r>
            <a:r>
              <a:rPr lang="en-US" altLang="ja-JP" dirty="0" smtClean="0"/>
              <a:t>n</a:t>
            </a:r>
            <a:r>
              <a:rPr lang="ja-JP" altLang="en-US" dirty="0" smtClean="0"/>
              <a:t>個組の</a:t>
            </a:r>
            <a:r>
              <a:rPr kumimoji="1" lang="ja-JP" altLang="en-US" dirty="0" smtClean="0"/>
              <a:t>集合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sz="3100" dirty="0" smtClean="0"/>
              <a:t>(n</a:t>
            </a:r>
            <a:r>
              <a:rPr lang="ja-JP" altLang="en-US" sz="3100" dirty="0" smtClean="0"/>
              <a:t>ビットを一文字として</a:t>
            </a:r>
            <a:r>
              <a:rPr lang="en-US" altLang="ja-JP" sz="3100" dirty="0" smtClean="0"/>
              <a:t>)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1149808" y="4509120"/>
            <a:ext cx="648072" cy="64807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3200" u="sng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endParaRPr kumimoji="1" lang="ja-JP" altLang="en-US" sz="1600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曲線コネクタ 5"/>
          <p:cNvCxnSpPr>
            <a:stCxn id="4" idx="7"/>
            <a:endCxn id="31" idx="1"/>
          </p:cNvCxnSpPr>
          <p:nvPr/>
        </p:nvCxnSpPr>
        <p:spPr>
          <a:xfrm rot="16200000" flipH="1">
            <a:off x="2187676" y="4119324"/>
            <a:ext cx="56204" cy="1025612"/>
          </a:xfrm>
          <a:prstGeom prst="curvedConnector3">
            <a:avLst>
              <a:gd name="adj1" fmla="val -575596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5148064" y="506602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/>
              <a:t>なんでも</a:t>
            </a:r>
            <a:endParaRPr kumimoji="1" lang="ja-JP" altLang="en-US" sz="2800" dirty="0"/>
          </a:p>
        </p:txBody>
      </p:sp>
      <p:cxnSp>
        <p:nvCxnSpPr>
          <p:cNvPr id="17" name="曲線コネクタ 16"/>
          <p:cNvCxnSpPr>
            <a:stCxn id="43" idx="7"/>
            <a:endCxn id="43" idx="5"/>
          </p:cNvCxnSpPr>
          <p:nvPr/>
        </p:nvCxnSpPr>
        <p:spPr>
          <a:xfrm rot="16200000" flipH="1">
            <a:off x="4247964" y="4905164"/>
            <a:ext cx="458256" cy="12700"/>
          </a:xfrm>
          <a:prstGeom prst="curvedConnector5">
            <a:avLst>
              <a:gd name="adj1" fmla="val -49885"/>
              <a:gd name="adj2" fmla="val 6155622"/>
              <a:gd name="adj3" fmla="val 149885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円/楕円 30"/>
          <p:cNvSpPr/>
          <p:nvPr/>
        </p:nvSpPr>
        <p:spPr>
          <a:xfrm>
            <a:off x="2633676" y="4565324"/>
            <a:ext cx="648072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9" name="曲線コネクタ 38"/>
          <p:cNvCxnSpPr>
            <a:stCxn id="31" idx="0"/>
            <a:endCxn id="43" idx="0"/>
          </p:cNvCxnSpPr>
          <p:nvPr/>
        </p:nvCxnSpPr>
        <p:spPr>
          <a:xfrm rot="16200000" flipH="1">
            <a:off x="3594936" y="3928100"/>
            <a:ext cx="15804" cy="1290252"/>
          </a:xfrm>
          <a:prstGeom prst="curvedConnector3">
            <a:avLst>
              <a:gd name="adj1" fmla="val -1446469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グループ化 17"/>
          <p:cNvGrpSpPr/>
          <p:nvPr/>
        </p:nvGrpSpPr>
        <p:grpSpPr>
          <a:xfrm>
            <a:off x="1403648" y="3429000"/>
            <a:ext cx="437940" cy="1048055"/>
            <a:chOff x="1547664" y="3245041"/>
            <a:chExt cx="437940" cy="1048055"/>
          </a:xfrm>
        </p:grpSpPr>
        <p:sp>
          <p:nvSpPr>
            <p:cNvPr id="7" name="テキスト ボックス 6"/>
            <p:cNvSpPr txBox="1"/>
            <p:nvPr/>
          </p:nvSpPr>
          <p:spPr>
            <a:xfrm>
              <a:off x="1547664" y="3245041"/>
              <a:ext cx="43794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dirty="0" smtClean="0">
                  <a:latin typeface="Consolas" pitchFamily="49" charset="0"/>
                  <a:cs typeface="Consolas" pitchFamily="49" charset="0"/>
                </a:rPr>
                <a:t>0</a:t>
              </a:r>
              <a:endParaRPr lang="en-US" altLang="ja-JP" sz="3600" dirty="0" smtClean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1547664" y="3646765"/>
              <a:ext cx="43794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dirty="0" smtClean="0">
                  <a:latin typeface="Consolas" pitchFamily="49" charset="0"/>
                  <a:cs typeface="Consolas" pitchFamily="49" charset="0"/>
                </a:rPr>
                <a:t>1</a:t>
              </a:r>
              <a:endParaRPr lang="en-US" altLang="ja-JP" sz="3600" dirty="0" smtClean="0">
                <a:latin typeface="Consolas" pitchFamily="49" charset="0"/>
                <a:cs typeface="Consolas" pitchFamily="49" charset="0"/>
              </a:endParaRPr>
            </a:p>
          </p:txBody>
        </p:sp>
      </p:grpSp>
      <p:sp>
        <p:nvSpPr>
          <p:cNvPr id="43" name="円/楕円 42"/>
          <p:cNvSpPr/>
          <p:nvPr/>
        </p:nvSpPr>
        <p:spPr>
          <a:xfrm>
            <a:off x="3923928" y="4581128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7" name="グループ化 46"/>
          <p:cNvGrpSpPr/>
          <p:nvPr/>
        </p:nvGrpSpPr>
        <p:grpSpPr>
          <a:xfrm>
            <a:off x="2909924" y="3429000"/>
            <a:ext cx="437940" cy="1048055"/>
            <a:chOff x="1547664" y="3245041"/>
            <a:chExt cx="437940" cy="1048055"/>
          </a:xfrm>
        </p:grpSpPr>
        <p:sp>
          <p:nvSpPr>
            <p:cNvPr id="48" name="テキスト ボックス 47"/>
            <p:cNvSpPr txBox="1"/>
            <p:nvPr/>
          </p:nvSpPr>
          <p:spPr>
            <a:xfrm>
              <a:off x="1547664" y="3245041"/>
              <a:ext cx="43794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dirty="0" smtClean="0">
                  <a:latin typeface="Consolas" pitchFamily="49" charset="0"/>
                  <a:cs typeface="Consolas" pitchFamily="49" charset="0"/>
                </a:rPr>
                <a:t>0</a:t>
              </a:r>
              <a:endParaRPr lang="en-US" altLang="ja-JP" sz="3600" dirty="0" smtClean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1547664" y="3646765"/>
              <a:ext cx="43794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dirty="0" smtClean="0">
                  <a:latin typeface="Consolas" pitchFamily="49" charset="0"/>
                  <a:cs typeface="Consolas" pitchFamily="49" charset="0"/>
                </a:rPr>
                <a:t>1</a:t>
              </a:r>
              <a:endParaRPr lang="en-US" altLang="ja-JP" sz="3600" dirty="0" smtClean="0">
                <a:latin typeface="Consolas" pitchFamily="49" charset="0"/>
                <a:cs typeface="Consolas" pitchFamily="49" charset="0"/>
              </a:endParaRPr>
            </a:p>
          </p:txBody>
        </p:sp>
      </p:grpSp>
      <p:cxnSp>
        <p:nvCxnSpPr>
          <p:cNvPr id="51" name="曲線コネクタ 50"/>
          <p:cNvCxnSpPr>
            <a:stCxn id="31" idx="4"/>
            <a:endCxn id="43" idx="4"/>
          </p:cNvCxnSpPr>
          <p:nvPr/>
        </p:nvCxnSpPr>
        <p:spPr>
          <a:xfrm rot="16200000" flipH="1">
            <a:off x="3594936" y="4576172"/>
            <a:ext cx="15804" cy="1290252"/>
          </a:xfrm>
          <a:prstGeom prst="curvedConnector3">
            <a:avLst>
              <a:gd name="adj1" fmla="val 1546469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グループ化 53"/>
          <p:cNvGrpSpPr/>
          <p:nvPr/>
        </p:nvGrpSpPr>
        <p:grpSpPr>
          <a:xfrm>
            <a:off x="2843808" y="5301208"/>
            <a:ext cx="437940" cy="1048055"/>
            <a:chOff x="1547664" y="3245041"/>
            <a:chExt cx="437940" cy="1048055"/>
          </a:xfrm>
        </p:grpSpPr>
        <p:sp>
          <p:nvSpPr>
            <p:cNvPr id="55" name="テキスト ボックス 54"/>
            <p:cNvSpPr txBox="1"/>
            <p:nvPr/>
          </p:nvSpPr>
          <p:spPr>
            <a:xfrm>
              <a:off x="1547664" y="3245041"/>
              <a:ext cx="43794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dirty="0" smtClean="0">
                  <a:latin typeface="Consolas" pitchFamily="49" charset="0"/>
                  <a:cs typeface="Consolas" pitchFamily="49" charset="0"/>
                </a:rPr>
                <a:t>1</a:t>
              </a:r>
              <a:endParaRPr lang="en-US" altLang="ja-JP" sz="3600" dirty="0" smtClean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1547664" y="3646765"/>
              <a:ext cx="43794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dirty="0" smtClean="0">
                  <a:latin typeface="Consolas" pitchFamily="49" charset="0"/>
                  <a:cs typeface="Consolas" pitchFamily="49" charset="0"/>
                </a:rPr>
                <a:t>1</a:t>
              </a:r>
              <a:endParaRPr lang="en-US" altLang="ja-JP" sz="3600" dirty="0" smtClean="0">
                <a:latin typeface="Consolas" pitchFamily="49" charset="0"/>
                <a:cs typeface="Consolas" pitchFamily="49" charset="0"/>
              </a:endParaRPr>
            </a:p>
          </p:txBody>
        </p:sp>
      </p:grpSp>
      <p:sp>
        <p:nvSpPr>
          <p:cNvPr id="60" name="テキスト ボックス 59"/>
          <p:cNvSpPr txBox="1"/>
          <p:nvPr/>
        </p:nvSpPr>
        <p:spPr>
          <a:xfrm>
            <a:off x="233518" y="2996952"/>
            <a:ext cx="4986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「偶数と、</a:t>
            </a:r>
            <a:r>
              <a:rPr lang="en-US" altLang="ja-JP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 mod 4 </a:t>
            </a:r>
            <a:r>
              <a:rPr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の数のペア</a:t>
            </a:r>
            <a:r>
              <a:rPr kumimoji="1" lang="ja-JP" alt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」</a:t>
            </a:r>
            <a:endParaRPr kumimoji="1" lang="ja-JP" altLang="en-US" sz="24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724128" y="2780928"/>
            <a:ext cx="341987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latin typeface="Consolas" pitchFamily="49" charset="0"/>
                <a:cs typeface="Consolas" pitchFamily="49" charset="0"/>
              </a:rPr>
              <a:t>  （</a:t>
            </a:r>
            <a:r>
              <a:rPr lang="en-US" altLang="ja-JP" sz="2800" b="1" dirty="0" smtClean="0">
                <a:latin typeface="Consolas" pitchFamily="49" charset="0"/>
                <a:cs typeface="Consolas" pitchFamily="49" charset="0"/>
              </a:rPr>
              <a:t>16</a:t>
            </a:r>
            <a:r>
              <a:rPr kumimoji="1" lang="en-US" altLang="ja-JP" sz="2800" b="1" dirty="0" smtClean="0">
                <a:latin typeface="Consolas" pitchFamily="49" charset="0"/>
                <a:cs typeface="Consolas" pitchFamily="49" charset="0"/>
              </a:rPr>
              <a:t>, 7</a:t>
            </a:r>
            <a:r>
              <a:rPr kumimoji="1" lang="ja-JP" altLang="en-US" sz="2800" b="1" dirty="0" smtClean="0">
                <a:latin typeface="Consolas" pitchFamily="49" charset="0"/>
                <a:cs typeface="Consolas" pitchFamily="49" charset="0"/>
              </a:rPr>
              <a:t>）</a:t>
            </a:r>
            <a:endParaRPr kumimoji="1" lang="en-US" altLang="ja-JP" sz="2800" b="1" dirty="0" smtClean="0">
              <a:latin typeface="Consolas" pitchFamily="49" charset="0"/>
              <a:cs typeface="Consolas" pitchFamily="49" charset="0"/>
            </a:endParaRPr>
          </a:p>
          <a:p>
            <a:r>
              <a:rPr lang="ja-JP" altLang="en-US" sz="2800" b="1" dirty="0" smtClean="0">
                <a:latin typeface="Consolas" pitchFamily="49" charset="0"/>
                <a:cs typeface="Consolas" pitchFamily="49" charset="0"/>
              </a:rPr>
              <a:t>→ </a:t>
            </a:r>
            <a:r>
              <a:rPr lang="en-US" altLang="ja-JP" sz="2800" b="1" dirty="0" smtClean="0">
                <a:latin typeface="Consolas" pitchFamily="49" charset="0"/>
                <a:cs typeface="Consolas" pitchFamily="49" charset="0"/>
              </a:rPr>
              <a:t>(10000, 00111)</a:t>
            </a:r>
          </a:p>
          <a:p>
            <a:r>
              <a:rPr lang="ja-JP" altLang="en-US" sz="2800" b="1" dirty="0" smtClean="0">
                <a:latin typeface="Consolas" pitchFamily="49" charset="0"/>
                <a:cs typeface="Consolas" pitchFamily="49" charset="0"/>
              </a:rPr>
              <a:t>→ </a:t>
            </a:r>
            <a:r>
              <a:rPr lang="en-US" altLang="ja-JP" sz="2800" b="1" dirty="0" smtClean="0">
                <a:latin typeface="Consolas" pitchFamily="49" charset="0"/>
                <a:cs typeface="Consolas" pitchFamily="49" charset="0"/>
              </a:rPr>
              <a:t>“00001</a:t>
            </a:r>
          </a:p>
          <a:p>
            <a:r>
              <a:rPr kumimoji="1" lang="en-US" altLang="ja-JP" sz="2800" b="1" dirty="0">
                <a:latin typeface="Consolas" pitchFamily="49" charset="0"/>
                <a:cs typeface="Consolas" pitchFamily="49" charset="0"/>
              </a:rPr>
              <a:t> </a:t>
            </a:r>
            <a:r>
              <a:rPr kumimoji="1" lang="en-US" altLang="ja-JP" sz="2800" b="1" dirty="0" smtClean="0">
                <a:latin typeface="Consolas" pitchFamily="49" charset="0"/>
                <a:cs typeface="Consolas" pitchFamily="49" charset="0"/>
              </a:rPr>
              <a:t>  11100”</a:t>
            </a:r>
            <a:endParaRPr kumimoji="1" lang="ja-JP" altLang="en-US" sz="2800" b="1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07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872067" y="2675467"/>
            <a:ext cx="4924069" cy="3450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3600" dirty="0" smtClean="0"/>
              <a:t>Automaton</a:t>
            </a:r>
            <a:r>
              <a:rPr kumimoji="1" lang="en-US" altLang="ja-JP" sz="3600" dirty="0" smtClean="0"/>
              <a:t> </a:t>
            </a:r>
            <a:r>
              <a:rPr kumimoji="1" lang="ja-JP" altLang="en-US" sz="3600" dirty="0" smtClean="0"/>
              <a:t>で自然数の</a:t>
            </a:r>
            <a:endParaRPr kumimoji="1" lang="en-US" altLang="ja-JP" sz="3600" dirty="0" smtClean="0"/>
          </a:p>
          <a:p>
            <a:pPr lvl="1"/>
            <a:r>
              <a:rPr kumimoji="1" lang="ja-JP" altLang="en-US" sz="3200" dirty="0" smtClean="0"/>
              <a:t>大小関係</a:t>
            </a:r>
            <a:endParaRPr kumimoji="1" lang="en-US" altLang="ja-JP" sz="3200" dirty="0" smtClean="0"/>
          </a:p>
          <a:p>
            <a:pPr lvl="1"/>
            <a:r>
              <a:rPr lang="ja-JP" altLang="en-US" sz="3200" dirty="0" smtClean="0"/>
              <a:t>足し算</a:t>
            </a:r>
            <a:endParaRPr lang="en-US" altLang="ja-JP" sz="3200" dirty="0" smtClean="0"/>
          </a:p>
          <a:p>
            <a:pPr lvl="1"/>
            <a:r>
              <a:rPr kumimoji="1" lang="ja-JP" altLang="en-US" sz="3200" dirty="0" smtClean="0"/>
              <a:t>固定幅ビットシフト</a:t>
            </a:r>
            <a:endParaRPr kumimoji="1" lang="en-US" altLang="ja-JP" sz="3200" dirty="0" smtClean="0"/>
          </a:p>
          <a:p>
            <a:pPr lvl="1"/>
            <a:r>
              <a:rPr kumimoji="1" lang="ja-JP" altLang="en-US" sz="3200" dirty="0" smtClean="0"/>
              <a:t>定数での</a:t>
            </a:r>
            <a:r>
              <a:rPr lang="en-US" altLang="ja-JP" sz="3200" dirty="0"/>
              <a:t> </a:t>
            </a:r>
            <a:r>
              <a:rPr lang="en-US" altLang="ja-JP" sz="3200" dirty="0" smtClean="0"/>
              <a:t>mod</a:t>
            </a:r>
          </a:p>
          <a:p>
            <a:pPr marL="0" indent="0">
              <a:buNone/>
            </a:pPr>
            <a:r>
              <a:rPr kumimoji="1" lang="ja-JP" altLang="en-US" sz="3400" dirty="0" smtClean="0"/>
              <a:t>などが定義できる</a:t>
            </a:r>
            <a:endParaRPr kumimoji="1" lang="ja-JP" altLang="en-US" sz="34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いろいろな演算</a:t>
            </a:r>
            <a:endParaRPr kumimoji="1" lang="ja-JP" altLang="en-US" dirty="0"/>
          </a:p>
        </p:txBody>
      </p:sp>
      <p:sp>
        <p:nvSpPr>
          <p:cNvPr id="6" name="コンテンツ プレースホルダー 1"/>
          <p:cNvSpPr txBox="1">
            <a:spLocks/>
          </p:cNvSpPr>
          <p:nvPr/>
        </p:nvSpPr>
        <p:spPr>
          <a:xfrm>
            <a:off x="6164147" y="3717032"/>
            <a:ext cx="2656325" cy="25922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itchFamily="18" charset="2"/>
              <a:buNone/>
            </a:pPr>
            <a:r>
              <a:rPr lang="ja-JP" altLang="en-US" sz="3600" dirty="0" smtClean="0"/>
              <a:t>もちろん</a:t>
            </a:r>
            <a:endParaRPr lang="en-US" altLang="ja-JP" sz="3600" dirty="0" smtClean="0"/>
          </a:p>
          <a:p>
            <a:pPr lvl="1"/>
            <a:r>
              <a:rPr lang="ja-JP" altLang="en-US" sz="3200" dirty="0" smtClean="0"/>
              <a:t>和集合</a:t>
            </a:r>
            <a:endParaRPr lang="en-US" altLang="ja-JP" sz="3200" dirty="0" smtClean="0"/>
          </a:p>
          <a:p>
            <a:pPr lvl="1"/>
            <a:r>
              <a:rPr lang="ja-JP" altLang="en-US" sz="3200" dirty="0"/>
              <a:t>共通</a:t>
            </a:r>
            <a:r>
              <a:rPr lang="ja-JP" altLang="en-US" sz="3200" dirty="0" smtClean="0"/>
              <a:t>部分</a:t>
            </a:r>
            <a:endParaRPr lang="en-US" altLang="ja-JP" sz="3200" dirty="0" smtClean="0"/>
          </a:p>
          <a:p>
            <a:pPr marL="0" indent="0">
              <a:buNone/>
            </a:pPr>
            <a:r>
              <a:rPr lang="ja-JP" altLang="en-US" sz="3600" dirty="0" smtClean="0"/>
              <a:t>なども・・・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50784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1" name="直線コネクタ 130"/>
          <p:cNvCxnSpPr/>
          <p:nvPr/>
        </p:nvCxnSpPr>
        <p:spPr>
          <a:xfrm flipV="1">
            <a:off x="1691680" y="2017986"/>
            <a:ext cx="5040560" cy="484001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線コネクタ 135"/>
          <p:cNvCxnSpPr/>
          <p:nvPr/>
        </p:nvCxnSpPr>
        <p:spPr>
          <a:xfrm flipV="1">
            <a:off x="5508104" y="1797270"/>
            <a:ext cx="0" cy="48720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直線コネクタ 118"/>
          <p:cNvCxnSpPr/>
          <p:nvPr/>
        </p:nvCxnSpPr>
        <p:spPr>
          <a:xfrm flipV="1">
            <a:off x="1187624" y="1623848"/>
            <a:ext cx="2592288" cy="49188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線コネクタ 121"/>
          <p:cNvCxnSpPr/>
          <p:nvPr/>
        </p:nvCxnSpPr>
        <p:spPr>
          <a:xfrm flipV="1">
            <a:off x="755576" y="3421117"/>
            <a:ext cx="8577610" cy="28319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コネクタ 127"/>
          <p:cNvCxnSpPr/>
          <p:nvPr/>
        </p:nvCxnSpPr>
        <p:spPr>
          <a:xfrm flipV="1">
            <a:off x="536028" y="4374048"/>
            <a:ext cx="9080938" cy="14401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2267744" y="2276872"/>
            <a:ext cx="0" cy="43924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こんな集合が表現できます。幾何！</a:t>
            </a:r>
            <a:endParaRPr kumimoji="1" lang="ja-JP" altLang="en-US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755576" y="5733256"/>
            <a:ext cx="8136904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円/楕円 7"/>
          <p:cNvSpPr/>
          <p:nvPr/>
        </p:nvSpPr>
        <p:spPr>
          <a:xfrm>
            <a:off x="899592" y="501317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1547664" y="501317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2195736" y="5013176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2843808" y="5013176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円/楕円 15"/>
          <p:cNvSpPr/>
          <p:nvPr/>
        </p:nvSpPr>
        <p:spPr>
          <a:xfrm>
            <a:off x="3491880" y="5013176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/楕円 16"/>
          <p:cNvSpPr/>
          <p:nvPr/>
        </p:nvSpPr>
        <p:spPr>
          <a:xfrm>
            <a:off x="4139952" y="5013176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/楕円 17"/>
          <p:cNvSpPr/>
          <p:nvPr/>
        </p:nvSpPr>
        <p:spPr>
          <a:xfrm>
            <a:off x="4788024" y="501317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5436096" y="501317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/>
          <p:nvPr/>
        </p:nvSpPr>
        <p:spPr>
          <a:xfrm>
            <a:off x="6084168" y="501317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円/楕円 20"/>
          <p:cNvSpPr/>
          <p:nvPr/>
        </p:nvSpPr>
        <p:spPr>
          <a:xfrm>
            <a:off x="6732240" y="501317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/楕円 21"/>
          <p:cNvSpPr/>
          <p:nvPr/>
        </p:nvSpPr>
        <p:spPr>
          <a:xfrm>
            <a:off x="7380312" y="501317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/楕円 22"/>
          <p:cNvSpPr/>
          <p:nvPr/>
        </p:nvSpPr>
        <p:spPr>
          <a:xfrm>
            <a:off x="8028384" y="501317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/楕円 23"/>
          <p:cNvSpPr/>
          <p:nvPr/>
        </p:nvSpPr>
        <p:spPr>
          <a:xfrm>
            <a:off x="8676456" y="501317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円/楕円 24"/>
          <p:cNvSpPr/>
          <p:nvPr/>
        </p:nvSpPr>
        <p:spPr>
          <a:xfrm>
            <a:off x="899592" y="438981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円/楕円 25"/>
          <p:cNvSpPr/>
          <p:nvPr/>
        </p:nvSpPr>
        <p:spPr>
          <a:xfrm>
            <a:off x="1547664" y="438981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円/楕円 26"/>
          <p:cNvSpPr/>
          <p:nvPr/>
        </p:nvSpPr>
        <p:spPr>
          <a:xfrm>
            <a:off x="2195736" y="4389814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/楕円 27"/>
          <p:cNvSpPr/>
          <p:nvPr/>
        </p:nvSpPr>
        <p:spPr>
          <a:xfrm>
            <a:off x="2843808" y="4374048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円/楕円 28"/>
          <p:cNvSpPr/>
          <p:nvPr/>
        </p:nvSpPr>
        <p:spPr>
          <a:xfrm>
            <a:off x="3491880" y="4374048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/楕円 29"/>
          <p:cNvSpPr/>
          <p:nvPr/>
        </p:nvSpPr>
        <p:spPr>
          <a:xfrm>
            <a:off x="4139952" y="4374048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円/楕円 30"/>
          <p:cNvSpPr/>
          <p:nvPr/>
        </p:nvSpPr>
        <p:spPr>
          <a:xfrm>
            <a:off x="4788024" y="4374048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円/楕円 31"/>
          <p:cNvSpPr/>
          <p:nvPr/>
        </p:nvSpPr>
        <p:spPr>
          <a:xfrm>
            <a:off x="5436096" y="4374048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円/楕円 32"/>
          <p:cNvSpPr/>
          <p:nvPr/>
        </p:nvSpPr>
        <p:spPr>
          <a:xfrm>
            <a:off x="6084168" y="4358282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円/楕円 33"/>
          <p:cNvSpPr/>
          <p:nvPr/>
        </p:nvSpPr>
        <p:spPr>
          <a:xfrm>
            <a:off x="6732240" y="435828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/楕円 34"/>
          <p:cNvSpPr/>
          <p:nvPr/>
        </p:nvSpPr>
        <p:spPr>
          <a:xfrm>
            <a:off x="7380312" y="435828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円/楕円 35"/>
          <p:cNvSpPr/>
          <p:nvPr/>
        </p:nvSpPr>
        <p:spPr>
          <a:xfrm>
            <a:off x="8028384" y="435828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円/楕円 36"/>
          <p:cNvSpPr/>
          <p:nvPr/>
        </p:nvSpPr>
        <p:spPr>
          <a:xfrm>
            <a:off x="8676456" y="435828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円/楕円 37"/>
          <p:cNvSpPr/>
          <p:nvPr/>
        </p:nvSpPr>
        <p:spPr>
          <a:xfrm>
            <a:off x="899592" y="56612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円/楕円 38"/>
          <p:cNvSpPr/>
          <p:nvPr/>
        </p:nvSpPr>
        <p:spPr>
          <a:xfrm>
            <a:off x="1547664" y="5661248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円/楕円 39"/>
          <p:cNvSpPr/>
          <p:nvPr/>
        </p:nvSpPr>
        <p:spPr>
          <a:xfrm>
            <a:off x="2195736" y="5661248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円/楕円 40"/>
          <p:cNvSpPr/>
          <p:nvPr/>
        </p:nvSpPr>
        <p:spPr>
          <a:xfrm>
            <a:off x="2843808" y="56612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円/楕円 41"/>
          <p:cNvSpPr/>
          <p:nvPr/>
        </p:nvSpPr>
        <p:spPr>
          <a:xfrm>
            <a:off x="3491880" y="56612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円/楕円 42"/>
          <p:cNvSpPr/>
          <p:nvPr/>
        </p:nvSpPr>
        <p:spPr>
          <a:xfrm>
            <a:off x="4139952" y="56612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円/楕円 43"/>
          <p:cNvSpPr/>
          <p:nvPr/>
        </p:nvSpPr>
        <p:spPr>
          <a:xfrm>
            <a:off x="4788024" y="56612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円/楕円 44"/>
          <p:cNvSpPr/>
          <p:nvPr/>
        </p:nvSpPr>
        <p:spPr>
          <a:xfrm>
            <a:off x="5436096" y="56612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円/楕円 45"/>
          <p:cNvSpPr/>
          <p:nvPr/>
        </p:nvSpPr>
        <p:spPr>
          <a:xfrm>
            <a:off x="6084168" y="56612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円/楕円 46"/>
          <p:cNvSpPr/>
          <p:nvPr/>
        </p:nvSpPr>
        <p:spPr>
          <a:xfrm>
            <a:off x="6732240" y="56612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円/楕円 47"/>
          <p:cNvSpPr/>
          <p:nvPr/>
        </p:nvSpPr>
        <p:spPr>
          <a:xfrm>
            <a:off x="7380312" y="56612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円/楕円 48"/>
          <p:cNvSpPr/>
          <p:nvPr/>
        </p:nvSpPr>
        <p:spPr>
          <a:xfrm>
            <a:off x="8028384" y="56612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円/楕円 49"/>
          <p:cNvSpPr/>
          <p:nvPr/>
        </p:nvSpPr>
        <p:spPr>
          <a:xfrm>
            <a:off x="8676456" y="56612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円/楕円 51"/>
          <p:cNvSpPr/>
          <p:nvPr/>
        </p:nvSpPr>
        <p:spPr>
          <a:xfrm>
            <a:off x="899592" y="31499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円/楕円 52"/>
          <p:cNvSpPr/>
          <p:nvPr/>
        </p:nvSpPr>
        <p:spPr>
          <a:xfrm>
            <a:off x="1547664" y="31499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円/楕円 53"/>
          <p:cNvSpPr/>
          <p:nvPr/>
        </p:nvSpPr>
        <p:spPr>
          <a:xfrm>
            <a:off x="2195736" y="31499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円/楕円 54"/>
          <p:cNvSpPr/>
          <p:nvPr/>
        </p:nvSpPr>
        <p:spPr>
          <a:xfrm>
            <a:off x="2843808" y="31499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円/楕円 55"/>
          <p:cNvSpPr/>
          <p:nvPr/>
        </p:nvSpPr>
        <p:spPr>
          <a:xfrm>
            <a:off x="3491880" y="31499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円/楕円 56"/>
          <p:cNvSpPr/>
          <p:nvPr/>
        </p:nvSpPr>
        <p:spPr>
          <a:xfrm>
            <a:off x="4139952" y="31499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円/楕円 57"/>
          <p:cNvSpPr/>
          <p:nvPr/>
        </p:nvSpPr>
        <p:spPr>
          <a:xfrm>
            <a:off x="4788024" y="31499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円/楕円 58"/>
          <p:cNvSpPr/>
          <p:nvPr/>
        </p:nvSpPr>
        <p:spPr>
          <a:xfrm>
            <a:off x="5436096" y="3149912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円/楕円 59"/>
          <p:cNvSpPr/>
          <p:nvPr/>
        </p:nvSpPr>
        <p:spPr>
          <a:xfrm>
            <a:off x="6084168" y="31499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円/楕円 60"/>
          <p:cNvSpPr/>
          <p:nvPr/>
        </p:nvSpPr>
        <p:spPr>
          <a:xfrm>
            <a:off x="6732240" y="31499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円/楕円 61"/>
          <p:cNvSpPr/>
          <p:nvPr/>
        </p:nvSpPr>
        <p:spPr>
          <a:xfrm>
            <a:off x="7380312" y="31499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円/楕円 62"/>
          <p:cNvSpPr/>
          <p:nvPr/>
        </p:nvSpPr>
        <p:spPr>
          <a:xfrm>
            <a:off x="8028384" y="31499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円/楕円 63"/>
          <p:cNvSpPr/>
          <p:nvPr/>
        </p:nvSpPr>
        <p:spPr>
          <a:xfrm>
            <a:off x="8676456" y="31499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円/楕円 64"/>
          <p:cNvSpPr/>
          <p:nvPr/>
        </p:nvSpPr>
        <p:spPr>
          <a:xfrm>
            <a:off x="899592" y="25738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円/楕円 65"/>
          <p:cNvSpPr/>
          <p:nvPr/>
        </p:nvSpPr>
        <p:spPr>
          <a:xfrm>
            <a:off x="1547664" y="25738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円/楕円 66"/>
          <p:cNvSpPr/>
          <p:nvPr/>
        </p:nvSpPr>
        <p:spPr>
          <a:xfrm>
            <a:off x="2195736" y="25738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円/楕円 67"/>
          <p:cNvSpPr/>
          <p:nvPr/>
        </p:nvSpPr>
        <p:spPr>
          <a:xfrm>
            <a:off x="2843808" y="25738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円/楕円 68"/>
          <p:cNvSpPr/>
          <p:nvPr/>
        </p:nvSpPr>
        <p:spPr>
          <a:xfrm>
            <a:off x="3491880" y="25738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円/楕円 69"/>
          <p:cNvSpPr/>
          <p:nvPr/>
        </p:nvSpPr>
        <p:spPr>
          <a:xfrm>
            <a:off x="4139952" y="25738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円/楕円 70"/>
          <p:cNvSpPr/>
          <p:nvPr/>
        </p:nvSpPr>
        <p:spPr>
          <a:xfrm>
            <a:off x="4788024" y="25738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円/楕円 71"/>
          <p:cNvSpPr/>
          <p:nvPr/>
        </p:nvSpPr>
        <p:spPr>
          <a:xfrm>
            <a:off x="5436096" y="25738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円/楕円 72"/>
          <p:cNvSpPr/>
          <p:nvPr/>
        </p:nvSpPr>
        <p:spPr>
          <a:xfrm>
            <a:off x="6084168" y="25738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円/楕円 73"/>
          <p:cNvSpPr/>
          <p:nvPr/>
        </p:nvSpPr>
        <p:spPr>
          <a:xfrm>
            <a:off x="6732240" y="25738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円/楕円 74"/>
          <p:cNvSpPr/>
          <p:nvPr/>
        </p:nvSpPr>
        <p:spPr>
          <a:xfrm>
            <a:off x="7380312" y="25738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円/楕円 75"/>
          <p:cNvSpPr/>
          <p:nvPr/>
        </p:nvSpPr>
        <p:spPr>
          <a:xfrm>
            <a:off x="8028384" y="25738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円/楕円 76"/>
          <p:cNvSpPr/>
          <p:nvPr/>
        </p:nvSpPr>
        <p:spPr>
          <a:xfrm>
            <a:off x="8676456" y="25738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円/楕円 77"/>
          <p:cNvSpPr/>
          <p:nvPr/>
        </p:nvSpPr>
        <p:spPr>
          <a:xfrm>
            <a:off x="899592" y="376645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円/楕円 78"/>
          <p:cNvSpPr/>
          <p:nvPr/>
        </p:nvSpPr>
        <p:spPr>
          <a:xfrm>
            <a:off x="1547664" y="376645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円/楕円 79"/>
          <p:cNvSpPr/>
          <p:nvPr/>
        </p:nvSpPr>
        <p:spPr>
          <a:xfrm>
            <a:off x="2195736" y="376645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円/楕円 80"/>
          <p:cNvSpPr/>
          <p:nvPr/>
        </p:nvSpPr>
        <p:spPr>
          <a:xfrm>
            <a:off x="2843808" y="376645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円/楕円 81"/>
          <p:cNvSpPr/>
          <p:nvPr/>
        </p:nvSpPr>
        <p:spPr>
          <a:xfrm>
            <a:off x="3491880" y="376645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円/楕円 82"/>
          <p:cNvSpPr/>
          <p:nvPr/>
        </p:nvSpPr>
        <p:spPr>
          <a:xfrm>
            <a:off x="4139952" y="376645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円/楕円 83"/>
          <p:cNvSpPr/>
          <p:nvPr/>
        </p:nvSpPr>
        <p:spPr>
          <a:xfrm>
            <a:off x="4788024" y="3766452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円/楕円 84"/>
          <p:cNvSpPr/>
          <p:nvPr/>
        </p:nvSpPr>
        <p:spPr>
          <a:xfrm>
            <a:off x="5436096" y="3766452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円/楕円 85"/>
          <p:cNvSpPr/>
          <p:nvPr/>
        </p:nvSpPr>
        <p:spPr>
          <a:xfrm>
            <a:off x="6084168" y="376645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円/楕円 86"/>
          <p:cNvSpPr/>
          <p:nvPr/>
        </p:nvSpPr>
        <p:spPr>
          <a:xfrm>
            <a:off x="6732240" y="376645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円/楕円 87"/>
          <p:cNvSpPr/>
          <p:nvPr/>
        </p:nvSpPr>
        <p:spPr>
          <a:xfrm>
            <a:off x="7380312" y="376645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円/楕円 88"/>
          <p:cNvSpPr/>
          <p:nvPr/>
        </p:nvSpPr>
        <p:spPr>
          <a:xfrm>
            <a:off x="8028384" y="376645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円/楕円 89"/>
          <p:cNvSpPr/>
          <p:nvPr/>
        </p:nvSpPr>
        <p:spPr>
          <a:xfrm>
            <a:off x="8676456" y="376645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" name="円/楕円 104"/>
          <p:cNvSpPr/>
          <p:nvPr/>
        </p:nvSpPr>
        <p:spPr>
          <a:xfrm>
            <a:off x="899592" y="62373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円/楕円 105"/>
          <p:cNvSpPr/>
          <p:nvPr/>
        </p:nvSpPr>
        <p:spPr>
          <a:xfrm>
            <a:off x="1547664" y="62373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円/楕円 106"/>
          <p:cNvSpPr/>
          <p:nvPr/>
        </p:nvSpPr>
        <p:spPr>
          <a:xfrm>
            <a:off x="2195736" y="62373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円/楕円 107"/>
          <p:cNvSpPr/>
          <p:nvPr/>
        </p:nvSpPr>
        <p:spPr>
          <a:xfrm>
            <a:off x="2843808" y="62373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円/楕円 108"/>
          <p:cNvSpPr/>
          <p:nvPr/>
        </p:nvSpPr>
        <p:spPr>
          <a:xfrm>
            <a:off x="3491880" y="62373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円/楕円 109"/>
          <p:cNvSpPr/>
          <p:nvPr/>
        </p:nvSpPr>
        <p:spPr>
          <a:xfrm>
            <a:off x="4139952" y="62373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円/楕円 110"/>
          <p:cNvSpPr/>
          <p:nvPr/>
        </p:nvSpPr>
        <p:spPr>
          <a:xfrm>
            <a:off x="4788024" y="62373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円/楕円 111"/>
          <p:cNvSpPr/>
          <p:nvPr/>
        </p:nvSpPr>
        <p:spPr>
          <a:xfrm>
            <a:off x="5436096" y="62373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円/楕円 112"/>
          <p:cNvSpPr/>
          <p:nvPr/>
        </p:nvSpPr>
        <p:spPr>
          <a:xfrm>
            <a:off x="6084168" y="62373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円/楕円 113"/>
          <p:cNvSpPr/>
          <p:nvPr/>
        </p:nvSpPr>
        <p:spPr>
          <a:xfrm>
            <a:off x="6732240" y="62373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円/楕円 114"/>
          <p:cNvSpPr/>
          <p:nvPr/>
        </p:nvSpPr>
        <p:spPr>
          <a:xfrm>
            <a:off x="7380312" y="62373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円/楕円 115"/>
          <p:cNvSpPr/>
          <p:nvPr/>
        </p:nvSpPr>
        <p:spPr>
          <a:xfrm>
            <a:off x="8028384" y="62373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7" name="円/楕円 116"/>
          <p:cNvSpPr/>
          <p:nvPr/>
        </p:nvSpPr>
        <p:spPr>
          <a:xfrm>
            <a:off x="8676456" y="62373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62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8000" dirty="0" smtClean="0"/>
              <a:t>まとめ</a:t>
            </a:r>
            <a:endParaRPr kumimoji="1" lang="ja-JP" altLang="en-US" sz="8000" dirty="0"/>
          </a:p>
        </p:txBody>
      </p:sp>
      <p:sp>
        <p:nvSpPr>
          <p:cNvPr id="2" name="テキスト プレースホルダー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200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584035" y="2675467"/>
            <a:ext cx="7876397" cy="3450696"/>
          </a:xfrm>
        </p:spPr>
        <p:txBody>
          <a:bodyPr>
            <a:normAutofit lnSpcReduction="10000"/>
          </a:bodyPr>
          <a:lstStyle/>
          <a:p>
            <a:r>
              <a:rPr lang="ja-JP" altLang="en-US" dirty="0"/>
              <a:t>文字列</a:t>
            </a:r>
            <a:r>
              <a:rPr lang="ja-JP" altLang="en-US" dirty="0" smtClean="0"/>
              <a:t>の</a:t>
            </a:r>
            <a:r>
              <a:rPr lang="en-US" altLang="ja-JP" dirty="0" smtClean="0"/>
              <a:t>(</a:t>
            </a:r>
            <a:r>
              <a:rPr lang="ja-JP" altLang="en-US" dirty="0" smtClean="0"/>
              <a:t>無限</a:t>
            </a:r>
            <a:r>
              <a:rPr lang="en-US" altLang="ja-JP" dirty="0" smtClean="0"/>
              <a:t>)</a:t>
            </a:r>
            <a:r>
              <a:rPr lang="ja-JP" altLang="en-US" dirty="0" smtClean="0"/>
              <a:t>集合の</a:t>
            </a:r>
            <a:r>
              <a:rPr lang="ja-JP" altLang="en-US" dirty="0"/>
              <a:t>幾つか</a:t>
            </a:r>
            <a:r>
              <a:rPr lang="ja-JP" altLang="en-US" dirty="0" smtClean="0"/>
              <a:t>の表現方法を紹介しました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有向グラフで表現する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論理式</a:t>
            </a:r>
            <a:r>
              <a:rPr lang="ja-JP" altLang="en-US" dirty="0" smtClean="0"/>
              <a:t>で表現する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パターン</a:t>
            </a:r>
            <a:r>
              <a:rPr kumimoji="1" lang="ja-JP" altLang="en-US" dirty="0" smtClean="0"/>
              <a:t>で表現する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文法</a:t>
            </a:r>
            <a:r>
              <a:rPr lang="ja-JP" altLang="en-US" dirty="0" smtClean="0"/>
              <a:t>で表現する</a:t>
            </a:r>
            <a:endParaRPr lang="en-US" altLang="ja-JP" dirty="0"/>
          </a:p>
          <a:p>
            <a:r>
              <a:rPr lang="ja-JP" altLang="en-US" dirty="0" smtClean="0"/>
              <a:t>色々な集合演算の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実装方法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応用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を紹介しました。</a:t>
            </a:r>
            <a:endParaRPr lang="en-US" altLang="ja-JP" dirty="0" smtClean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まとめ</a:t>
            </a:r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4572000" y="3464029"/>
            <a:ext cx="3064949" cy="2341235"/>
            <a:chOff x="5220072" y="4256117"/>
            <a:chExt cx="3064949" cy="2341235"/>
          </a:xfrm>
        </p:grpSpPr>
        <p:sp>
          <p:nvSpPr>
            <p:cNvPr id="5" name="円/楕円 4"/>
            <p:cNvSpPr/>
            <p:nvPr/>
          </p:nvSpPr>
          <p:spPr>
            <a:xfrm>
              <a:off x="5346421" y="5152840"/>
              <a:ext cx="433789" cy="433789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>
                  <a:solidFill>
                    <a:schemeClr val="accent4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</a:t>
              </a:r>
              <a:endParaRPr kumimoji="1" lang="ja-JP" altLang="en-US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円/楕円 5"/>
            <p:cNvSpPr/>
            <p:nvPr/>
          </p:nvSpPr>
          <p:spPr>
            <a:xfrm>
              <a:off x="7854714" y="5085257"/>
              <a:ext cx="430307" cy="430307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>
                  <a:solidFill>
                    <a:schemeClr val="accent5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</a:t>
              </a:r>
              <a:endParaRPr kumimoji="1" lang="ja-JP" altLang="en-US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円/楕円 6"/>
            <p:cNvSpPr/>
            <p:nvPr/>
          </p:nvSpPr>
          <p:spPr>
            <a:xfrm>
              <a:off x="6350789" y="4792800"/>
              <a:ext cx="453459" cy="453459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円/楕円 7"/>
            <p:cNvSpPr/>
            <p:nvPr/>
          </p:nvSpPr>
          <p:spPr>
            <a:xfrm>
              <a:off x="6198530" y="6163563"/>
              <a:ext cx="433789" cy="433789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>
                  <a:solidFill>
                    <a:schemeClr val="accent4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</a:t>
              </a:r>
              <a:endParaRPr kumimoji="1" lang="ja-JP" altLang="en-US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曲線コネクタ 8"/>
            <p:cNvCxnSpPr>
              <a:stCxn id="5" idx="0"/>
              <a:endCxn id="7" idx="1"/>
            </p:cNvCxnSpPr>
            <p:nvPr/>
          </p:nvCxnSpPr>
          <p:spPr>
            <a:xfrm rot="5400000" flipH="1" flipV="1">
              <a:off x="5843440" y="4579084"/>
              <a:ext cx="293632" cy="853881"/>
            </a:xfrm>
            <a:prstGeom prst="curvedConnector3">
              <a:avLst>
                <a:gd name="adj1" fmla="val 200469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テキスト ボックス 9"/>
            <p:cNvSpPr txBox="1"/>
            <p:nvPr/>
          </p:nvSpPr>
          <p:spPr>
            <a:xfrm>
              <a:off x="5220072" y="4549780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a</a:t>
              </a:r>
              <a:endParaRPr kumimoji="1" lang="ja-JP" altLang="en-US" sz="2800" dirty="0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7653517" y="4256117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a</a:t>
              </a:r>
              <a:endParaRPr kumimoji="1" lang="ja-JP" altLang="en-US" sz="2800" dirty="0"/>
            </a:p>
          </p:txBody>
        </p:sp>
        <p:cxnSp>
          <p:nvCxnSpPr>
            <p:cNvPr id="12" name="曲線コネクタ 11"/>
            <p:cNvCxnSpPr>
              <a:stCxn id="5" idx="5"/>
              <a:endCxn id="6" idx="3"/>
            </p:cNvCxnSpPr>
            <p:nvPr/>
          </p:nvCxnSpPr>
          <p:spPr>
            <a:xfrm rot="5400000" flipH="1" flipV="1">
              <a:off x="6781929" y="4387301"/>
              <a:ext cx="70555" cy="2201048"/>
            </a:xfrm>
            <a:prstGeom prst="curvedConnector3">
              <a:avLst>
                <a:gd name="adj1" fmla="val -414042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曲線コネクタ 12"/>
            <p:cNvCxnSpPr>
              <a:stCxn id="7" idx="7"/>
              <a:endCxn id="6" idx="1"/>
            </p:cNvCxnSpPr>
            <p:nvPr/>
          </p:nvCxnSpPr>
          <p:spPr>
            <a:xfrm rot="16200000" flipH="1">
              <a:off x="7183252" y="4413796"/>
              <a:ext cx="289066" cy="1179891"/>
            </a:xfrm>
            <a:prstGeom prst="curvedConnector3">
              <a:avLst>
                <a:gd name="adj1" fmla="val -102056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テキスト ボックス 13"/>
            <p:cNvSpPr txBox="1"/>
            <p:nvPr/>
          </p:nvSpPr>
          <p:spPr>
            <a:xfrm>
              <a:off x="7092280" y="5298597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a</a:t>
              </a:r>
              <a:endParaRPr kumimoji="1" lang="ja-JP" altLang="en-US" sz="2800" dirty="0"/>
            </a:p>
          </p:txBody>
        </p:sp>
        <p:cxnSp>
          <p:nvCxnSpPr>
            <p:cNvPr id="15" name="曲線コネクタ 14"/>
            <p:cNvCxnSpPr>
              <a:stCxn id="8" idx="6"/>
              <a:endCxn id="6" idx="5"/>
            </p:cNvCxnSpPr>
            <p:nvPr/>
          </p:nvCxnSpPr>
          <p:spPr>
            <a:xfrm flipV="1">
              <a:off x="6632319" y="5452547"/>
              <a:ext cx="1589685" cy="927911"/>
            </a:xfrm>
            <a:prstGeom prst="curvedConnector2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曲線コネクタ 15"/>
            <p:cNvCxnSpPr>
              <a:stCxn id="8" idx="2"/>
              <a:endCxn id="5" idx="3"/>
            </p:cNvCxnSpPr>
            <p:nvPr/>
          </p:nvCxnSpPr>
          <p:spPr>
            <a:xfrm rot="10800000">
              <a:off x="5409948" y="5523102"/>
              <a:ext cx="788582" cy="857356"/>
            </a:xfrm>
            <a:prstGeom prst="curvedConnector2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テキスト ボックス 16"/>
            <p:cNvSpPr txBox="1"/>
            <p:nvPr/>
          </p:nvSpPr>
          <p:spPr>
            <a:xfrm>
              <a:off x="5220072" y="5915776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b</a:t>
              </a:r>
              <a:endParaRPr kumimoji="1" lang="ja-JP" altLang="en-US" sz="2800" dirty="0"/>
            </a:p>
          </p:txBody>
        </p:sp>
        <p:cxnSp>
          <p:nvCxnSpPr>
            <p:cNvPr id="18" name="曲線コネクタ 17"/>
            <p:cNvCxnSpPr>
              <a:stCxn id="7" idx="4"/>
              <a:endCxn id="8" idx="0"/>
            </p:cNvCxnSpPr>
            <p:nvPr/>
          </p:nvCxnSpPr>
          <p:spPr>
            <a:xfrm rot="5400000">
              <a:off x="6037820" y="5623864"/>
              <a:ext cx="917304" cy="162094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8"/>
            <p:cNvSpPr txBox="1"/>
            <p:nvPr/>
          </p:nvSpPr>
          <p:spPr>
            <a:xfrm>
              <a:off x="6545870" y="5246259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b</a:t>
              </a:r>
              <a:endParaRPr kumimoji="1" lang="ja-JP" altLang="en-US" sz="2800" dirty="0"/>
            </a:p>
          </p:txBody>
        </p:sp>
        <p:cxnSp>
          <p:nvCxnSpPr>
            <p:cNvPr id="20" name="曲線コネクタ 19"/>
            <p:cNvCxnSpPr>
              <a:stCxn id="7" idx="3"/>
              <a:endCxn id="5" idx="6"/>
            </p:cNvCxnSpPr>
            <p:nvPr/>
          </p:nvCxnSpPr>
          <p:spPr>
            <a:xfrm rot="5400000">
              <a:off x="6003762" y="4956300"/>
              <a:ext cx="189884" cy="636987"/>
            </a:xfrm>
            <a:prstGeom prst="curvedConnector2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テキスト ボックス 20"/>
            <p:cNvSpPr txBox="1"/>
            <p:nvPr/>
          </p:nvSpPr>
          <p:spPr>
            <a:xfrm>
              <a:off x="5969806" y="4869160"/>
              <a:ext cx="402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b</a:t>
              </a:r>
              <a:endParaRPr kumimoji="1" lang="ja-JP" altLang="en-US" sz="2800" dirty="0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7452320" y="6155468"/>
              <a:ext cx="4230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“”</a:t>
              </a:r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3425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1044</TotalTime>
  <Words>4589</Words>
  <Application>Microsoft Office PowerPoint</Application>
  <PresentationFormat>画面に合わせる (4:3)</PresentationFormat>
  <Paragraphs>1418</Paragraphs>
  <Slides>98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98</vt:i4>
      </vt:variant>
    </vt:vector>
  </HeadingPairs>
  <TitlesOfParts>
    <vt:vector size="99" baseType="lpstr">
      <vt:lpstr>ウェーブ</vt:lpstr>
      <vt:lpstr>競技プログラマ向け 形式言語理論 入門</vt:lpstr>
      <vt:lpstr>「形式言語理論」とは</vt:lpstr>
      <vt:lpstr>「形式言語理論」とは</vt:lpstr>
      <vt:lpstr>「形式言語理論」とは</vt:lpstr>
      <vt:lpstr>「形式言語理論」とは</vt:lpstr>
      <vt:lpstr>PowerPoint プレゼンテーション</vt:lpstr>
      <vt:lpstr>「形式言語理論」とは</vt:lpstr>
      <vt:lpstr>文字列の無限集合の例</vt:lpstr>
      <vt:lpstr>ここからの話題</vt:lpstr>
      <vt:lpstr>有向グラフで表現</vt:lpstr>
      <vt:lpstr>{“a”, “ba”, “bba”, ...}</vt:lpstr>
      <vt:lpstr>{“”, “aa”, “ab”, “b”, “bab”, ...}</vt:lpstr>
      <vt:lpstr>グラフで表す文字列集合</vt:lpstr>
      <vt:lpstr>こんな集合が表せる</vt:lpstr>
      <vt:lpstr>2つの流儀: DFA と NFA</vt:lpstr>
      <vt:lpstr>できる操作の、ごく一部 （だいたい思いつく物はなんでもできます）</vt:lpstr>
      <vt:lpstr>bool contains(DFA a, String w); DFAの場合</vt:lpstr>
      <vt:lpstr>bool contains(NFA a, String w); NFAの場合</vt:lpstr>
      <vt:lpstr>bool contains(NFA a, String w); NFAの場合</vt:lpstr>
      <vt:lpstr>bool contains(NFA a, String w); NFAの場合</vt:lpstr>
      <vt:lpstr>bool contains(NFA a, String w); NFAの場合</vt:lpstr>
      <vt:lpstr>bool contains(NFA a, String w); NFAの場合</vt:lpstr>
      <vt:lpstr>bool contains(NFA a, String w); NFAの場合</vt:lpstr>
      <vt:lpstr>bool contains(NFA a, String w); NFAの場合</vt:lpstr>
      <vt:lpstr>解法３のポイント</vt:lpstr>
      <vt:lpstr>できる操作その他</vt:lpstr>
      <vt:lpstr>集合と集合の共通部分</vt:lpstr>
      <vt:lpstr>頂点と頂点のペアを作る</vt:lpstr>
      <vt:lpstr>頂点と頂点のペアを作る</vt:lpstr>
      <vt:lpstr>頂点と頂点のペアを作る</vt:lpstr>
      <vt:lpstr>両方SならSに 両方GならGに</vt:lpstr>
      <vt:lpstr>和集合 どちらかがGならGに</vt:lpstr>
      <vt:lpstr>できる操作その他</vt:lpstr>
      <vt:lpstr>練習問題: “Double Meaning”</vt:lpstr>
      <vt:lpstr>想定誤答</vt:lpstr>
      <vt:lpstr>撃墜例</vt:lpstr>
      <vt:lpstr>解答例 （もっと効率いい解法はありそう…）</vt:lpstr>
      <vt:lpstr>PowerPoint プレゼンテーション</vt:lpstr>
      <vt:lpstr>できる操作その他</vt:lpstr>
      <vt:lpstr>その他にできること： DFAの最小化</vt:lpstr>
      <vt:lpstr>DFA最小化の嬉しいところ</vt:lpstr>
      <vt:lpstr>最小化のアルゴリズム</vt:lpstr>
      <vt:lpstr>最小化のアルゴリズム</vt:lpstr>
      <vt:lpstr>最小化のアルゴリズム</vt:lpstr>
      <vt:lpstr>最小化のアルゴリズム</vt:lpstr>
      <vt:lpstr>最小化のアルゴリズム</vt:lpstr>
      <vt:lpstr>最小化のアルゴリズム</vt:lpstr>
      <vt:lpstr>最小化のアルゴリズム</vt:lpstr>
      <vt:lpstr>最小化のアルゴリズム</vt:lpstr>
      <vt:lpstr>その他にできること： セグメント木に載せる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※詳しくはWebで！</vt:lpstr>
      <vt:lpstr>練習問題</vt:lpstr>
      <vt:lpstr>おまけ： 形式言語理論の未解決問題 Cerný 予想</vt:lpstr>
      <vt:lpstr>Cerný 予想</vt:lpstr>
      <vt:lpstr>Cerný 予想</vt:lpstr>
      <vt:lpstr>≪Cerný 予想≫</vt:lpstr>
      <vt:lpstr>論理式で表現</vt:lpstr>
      <vt:lpstr>PowerPoint プレゼンテーション</vt:lpstr>
      <vt:lpstr>PowerPoint プレゼンテーション</vt:lpstr>
      <vt:lpstr>（詳細略） （紹介だけ）</vt:lpstr>
      <vt:lpstr>パターンで表現</vt:lpstr>
      <vt:lpstr>正規表現</vt:lpstr>
      <vt:lpstr>正規表現の使用例</vt:lpstr>
      <vt:lpstr>正規表現</vt:lpstr>
      <vt:lpstr>NFA で 表せます hoge* の例</vt:lpstr>
      <vt:lpstr>NFA で 表せます hoge* の例</vt:lpstr>
      <vt:lpstr>逆に、Automaton は すべて正規表現で書けます</vt:lpstr>
      <vt:lpstr>逆に、Automaton は すべて正規表現で書けます</vt:lpstr>
      <vt:lpstr>おまけ： 形式言語理論の未解決問題Star-Height 問題</vt:lpstr>
      <vt:lpstr>≪Star-Height 問題≫</vt:lpstr>
      <vt:lpstr>文法で表現</vt:lpstr>
      <vt:lpstr>{“1+2*3/(4-5)”, “0*0*0+0”, ...}</vt:lpstr>
      <vt:lpstr>{“”, “a”, “b”, “aa”, “aba”, ...}</vt:lpstr>
      <vt:lpstr>文脈自由文法 Context Free Grammar</vt:lpstr>
      <vt:lpstr>bool contains(CFG g, string w);</vt:lpstr>
      <vt:lpstr>bool contains(CFG g, string w);</vt:lpstr>
      <vt:lpstr>bool contains(CFG g, string w);</vt:lpstr>
      <vt:lpstr>ほかの集合演算は？</vt:lpstr>
      <vt:lpstr>PowerPoint プレゼンテーション</vt:lpstr>
      <vt:lpstr>Postの対応問題ゲーム</vt:lpstr>
      <vt:lpstr>「2つのCFGの共通部分が空か？」は 決定不能</vt:lpstr>
      <vt:lpstr>PowerPoint プレゼンテーション</vt:lpstr>
      <vt:lpstr>【応用事例】</vt:lpstr>
      <vt:lpstr>文字列の「型」に使う</vt:lpstr>
      <vt:lpstr>プログラムが正しい順で 関数を呼ぶことの検証</vt:lpstr>
      <vt:lpstr>プログラムが正しい順で 関数を呼ぶことの検証</vt:lpstr>
      <vt:lpstr>プログラムが正しい順で 関数を呼ぶことの検証</vt:lpstr>
      <vt:lpstr>プログラムが正しい順で 関数を呼ぶことの検証</vt:lpstr>
      <vt:lpstr>自然数の集合を表す (2進数表記を下位ビットから並べた文字列として)</vt:lpstr>
      <vt:lpstr>自然数のペアやn個組の集合 (nビットを一文字として)</vt:lpstr>
      <vt:lpstr>いろいろな演算</vt:lpstr>
      <vt:lpstr>こんな集合が表現できます。幾何！</vt:lpstr>
      <vt:lpstr>まとめ</vt:lpstr>
      <vt:lpstr>まとめ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形式言語理論 for Algorithmers</dc:title>
  <dc:creator>kinaba</dc:creator>
  <cp:lastModifiedBy>kinaba</cp:lastModifiedBy>
  <cp:revision>483</cp:revision>
  <dcterms:created xsi:type="dcterms:W3CDTF">2012-03-08T04:40:15Z</dcterms:created>
  <dcterms:modified xsi:type="dcterms:W3CDTF">2012-03-23T09:00:24Z</dcterms:modified>
</cp:coreProperties>
</file>