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68" r:id="rId7"/>
    <p:sldId id="259" r:id="rId8"/>
    <p:sldId id="267" r:id="rId9"/>
    <p:sldId id="283" r:id="rId10"/>
    <p:sldId id="284" r:id="rId11"/>
    <p:sldId id="269" r:id="rId12"/>
    <p:sldId id="270" r:id="rId13"/>
    <p:sldId id="271" r:id="rId14"/>
    <p:sldId id="260" r:id="rId15"/>
    <p:sldId id="285" r:id="rId16"/>
    <p:sldId id="286" r:id="rId17"/>
    <p:sldId id="288" r:id="rId18"/>
    <p:sldId id="287" r:id="rId19"/>
    <p:sldId id="289" r:id="rId20"/>
    <p:sldId id="261" r:id="rId21"/>
    <p:sldId id="277" r:id="rId22"/>
    <p:sldId id="280" r:id="rId23"/>
    <p:sldId id="281" r:id="rId24"/>
    <p:sldId id="282" r:id="rId25"/>
    <p:sldId id="272" r:id="rId26"/>
    <p:sldId id="273" r:id="rId27"/>
    <p:sldId id="274" r:id="rId28"/>
    <p:sldId id="275" r:id="rId29"/>
    <p:sldId id="278" r:id="rId30"/>
    <p:sldId id="279" r:id="rId3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9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ohio-state.edu/~gurari/theory-bk/theory-bk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5400" dirty="0" smtClean="0">
                <a:latin typeface="HGP教科書体" pitchFamily="18" charset="-128"/>
                <a:ea typeface="HGP教科書体" pitchFamily="18" charset="-128"/>
              </a:rPr>
              <a:t>「</a:t>
            </a:r>
            <a:r>
              <a:rPr kumimoji="1" lang="en-US" altLang="ja-JP" sz="5400" dirty="0" smtClean="0">
                <a:latin typeface="HGP教科書体" pitchFamily="18" charset="-128"/>
                <a:ea typeface="HGP教科書体" pitchFamily="18" charset="-128"/>
              </a:rPr>
              <a:t>Post</a:t>
            </a:r>
            <a:r>
              <a:rPr kumimoji="1" lang="ja-JP" altLang="en-US" sz="5400" dirty="0" smtClean="0">
                <a:latin typeface="HGP教科書体" pitchFamily="18" charset="-128"/>
                <a:ea typeface="HGP教科書体" pitchFamily="18" charset="-128"/>
              </a:rPr>
              <a:t>の対応問題」</a:t>
            </a:r>
            <a:r>
              <a:rPr kumimoji="1" lang="en-US" altLang="ja-JP" sz="54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kumimoji="1" lang="en-US" altLang="ja-JP" sz="5400" dirty="0" smtClean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5400" dirty="0" smtClean="0">
                <a:latin typeface="HGP教科書体" pitchFamily="18" charset="-128"/>
                <a:ea typeface="HGP教科書体" pitchFamily="18" charset="-128"/>
              </a:rPr>
              <a:t>の決定不能性の証明</a:t>
            </a:r>
            <a:endParaRPr kumimoji="1" lang="ja-JP" altLang="en-US" sz="54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1538" y="3886200"/>
            <a:ext cx="7272366" cy="2328882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3900" b="0" dirty="0" err="1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k.inaba</a:t>
            </a:r>
            <a:r>
              <a:rPr kumimoji="1" lang="en-US" altLang="ja-JP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/>
            </a:r>
            <a:br>
              <a:rPr kumimoji="1" lang="en-US" altLang="ja-JP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kumimoji="1" lang="en-US" altLang="ja-JP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  <a:hlinkClick r:id="rId2"/>
              </a:rPr>
              <a:t>http://www.kmonos.net/</a:t>
            </a:r>
            <a:r>
              <a:rPr kumimoji="1" lang="en-US" altLang="ja-JP" sz="3900" b="1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 </a:t>
            </a:r>
          </a:p>
          <a:p>
            <a:r>
              <a:rPr kumimoji="1" lang="en-US" altLang="ja-JP" b="1" dirty="0" smtClean="0">
                <a:solidFill>
                  <a:schemeClr val="tx1"/>
                </a:solidFill>
              </a:rPr>
              <a:t> </a:t>
            </a:r>
          </a:p>
          <a:p>
            <a:r>
              <a:rPr kumimoji="1" lang="en-US" altLang="ja-JP" sz="3600" b="1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2009/10/10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　第１回決定不能の会</a:t>
            </a:r>
            <a:endParaRPr kumimoji="1" lang="ja-JP" altLang="en-US" b="1" dirty="0">
              <a:solidFill>
                <a:schemeClr val="tx1"/>
              </a:solidFill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STS</a:t>
            </a:r>
            <a:r>
              <a:rPr kumimoji="1" lang="ja-JP" altLang="en-US" dirty="0" smtClean="0"/>
              <a:t>のワード問題：例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G</a:t>
            </a:r>
          </a:p>
          <a:p>
            <a:pPr lvl="1"/>
            <a:r>
              <a:rPr kumimoji="1" lang="en-US" altLang="ja-JP" dirty="0" smtClean="0"/>
              <a:t>Δ= {a, </a:t>
            </a:r>
            <a:r>
              <a:rPr lang="en-US" altLang="ja-JP" dirty="0" smtClean="0"/>
              <a:t>b</a:t>
            </a:r>
            <a:r>
              <a:rPr kumimoji="1" lang="en-US" altLang="ja-JP" dirty="0" smtClean="0"/>
              <a:t>}</a:t>
            </a:r>
          </a:p>
          <a:p>
            <a:pPr lvl="1"/>
            <a:r>
              <a:rPr lang="en-US" altLang="ja-JP" dirty="0" smtClean="0"/>
              <a:t> P = {</a:t>
            </a:r>
            <a:r>
              <a:rPr lang="en-US" altLang="ja-JP" dirty="0" err="1" smtClean="0"/>
              <a:t>aa</a:t>
            </a:r>
            <a:r>
              <a:rPr lang="ja-JP" altLang="en-US" dirty="0" smtClean="0"/>
              <a:t>→</a:t>
            </a:r>
            <a:r>
              <a:rPr lang="en-US" altLang="ja-JP" dirty="0" err="1" smtClean="0"/>
              <a:t>ab</a:t>
            </a:r>
            <a:r>
              <a:rPr lang="en-US" altLang="ja-JP" dirty="0" smtClean="0"/>
              <a:t>,  bb</a:t>
            </a:r>
            <a:r>
              <a:rPr lang="ja-JP" altLang="en-US" dirty="0" smtClean="0"/>
              <a:t>→</a:t>
            </a:r>
            <a:r>
              <a:rPr lang="en-US" altLang="ja-JP" dirty="0" err="1" smtClean="0"/>
              <a:t>bbb</a:t>
            </a:r>
            <a:r>
              <a:rPr lang="en-US" altLang="ja-JP" dirty="0" smtClean="0"/>
              <a:t>}</a:t>
            </a:r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 err="1" smtClean="0"/>
              <a:t>w</a:t>
            </a:r>
            <a:r>
              <a:rPr kumimoji="1" lang="en-US" altLang="ja-JP" baseline="-25000" dirty="0" err="1" smtClean="0"/>
              <a:t>s</a:t>
            </a:r>
            <a:r>
              <a:rPr kumimoji="1" lang="en-US" altLang="ja-JP" dirty="0" smtClean="0"/>
              <a:t> = “</a:t>
            </a:r>
            <a:r>
              <a:rPr kumimoji="1" lang="en-US" altLang="ja-JP" dirty="0" err="1" smtClean="0"/>
              <a:t>aab</a:t>
            </a:r>
            <a:r>
              <a:rPr kumimoji="1" lang="en-US" altLang="ja-JP" dirty="0" smtClean="0"/>
              <a:t>”,   </a:t>
            </a:r>
            <a:r>
              <a:rPr kumimoji="1" lang="en-US" altLang="ja-JP" dirty="0" err="1" smtClean="0"/>
              <a:t>w</a:t>
            </a:r>
            <a:r>
              <a:rPr kumimoji="1" lang="en-US" altLang="ja-JP" baseline="-25000" dirty="0" err="1" smtClean="0"/>
              <a:t>f</a:t>
            </a:r>
            <a:r>
              <a:rPr kumimoji="1" lang="en-US" altLang="ja-JP" dirty="0" smtClean="0"/>
              <a:t> = “</a:t>
            </a:r>
            <a:r>
              <a:rPr kumimoji="1" lang="en-US" altLang="ja-JP" dirty="0" err="1" smtClean="0"/>
              <a:t>abbbbbbb</a:t>
            </a:r>
            <a:r>
              <a:rPr kumimoji="1" lang="en-US" altLang="ja-JP" dirty="0" smtClean="0"/>
              <a:t>”</a:t>
            </a:r>
          </a:p>
          <a:p>
            <a:pPr lvl="1"/>
            <a:r>
              <a:rPr lang="en-US" altLang="ja-JP" dirty="0" smtClean="0"/>
              <a:t>Yes!   (“</a:t>
            </a:r>
            <a:r>
              <a:rPr lang="en-US" altLang="ja-JP" dirty="0" err="1" smtClean="0"/>
              <a:t>aab</a:t>
            </a:r>
            <a:r>
              <a:rPr lang="en-US" altLang="ja-JP" dirty="0" smtClean="0"/>
              <a:t>”</a:t>
            </a:r>
            <a:r>
              <a:rPr lang="ja-JP" altLang="en-US" dirty="0" smtClean="0"/>
              <a:t>⇒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abb</a:t>
            </a:r>
            <a:r>
              <a:rPr lang="en-US" altLang="ja-JP" dirty="0" smtClean="0"/>
              <a:t>”</a:t>
            </a:r>
            <a:r>
              <a:rPr lang="ja-JP" altLang="en-US" dirty="0" smtClean="0"/>
              <a:t>⇒</a:t>
            </a:r>
            <a:r>
              <a:rPr lang="en-US" altLang="ja-JP" dirty="0" smtClean="0"/>
              <a:t>…</a:t>
            </a:r>
            <a:r>
              <a:rPr lang="ja-JP" altLang="en-US" dirty="0" smtClean="0"/>
              <a:t>中略</a:t>
            </a:r>
            <a:r>
              <a:rPr lang="en-US" altLang="ja-JP" dirty="0" smtClean="0"/>
              <a:t>… </a:t>
            </a:r>
            <a:r>
              <a:rPr lang="ja-JP" altLang="en-US" dirty="0" smtClean="0"/>
              <a:t>⇒</a:t>
            </a:r>
            <a:r>
              <a:rPr lang="en-US" altLang="ja-JP" dirty="0" smtClean="0"/>
              <a:t>”</a:t>
            </a:r>
            <a:r>
              <a:rPr lang="en-US" altLang="ja-JP" dirty="0" err="1" smtClean="0"/>
              <a:t>abbbbbbb</a:t>
            </a:r>
            <a:r>
              <a:rPr lang="en-US" altLang="ja-JP" dirty="0" smtClean="0"/>
              <a:t>”)</a:t>
            </a:r>
          </a:p>
          <a:p>
            <a:r>
              <a:rPr kumimoji="1" lang="en-US" altLang="ja-JP" dirty="0" err="1" smtClean="0"/>
              <a:t>w</a:t>
            </a:r>
            <a:r>
              <a:rPr kumimoji="1" lang="en-US" altLang="ja-JP" baseline="-25000" dirty="0" err="1" smtClean="0"/>
              <a:t>s</a:t>
            </a:r>
            <a:r>
              <a:rPr kumimoji="1" lang="en-US" altLang="ja-JP" dirty="0" smtClean="0"/>
              <a:t> = “</a:t>
            </a:r>
            <a:r>
              <a:rPr kumimoji="1" lang="en-US" altLang="ja-JP" dirty="0" err="1" smtClean="0"/>
              <a:t>bab</a:t>
            </a:r>
            <a:r>
              <a:rPr kumimoji="1" lang="en-US" altLang="ja-JP" dirty="0" smtClean="0"/>
              <a:t>”,  </a:t>
            </a:r>
            <a:r>
              <a:rPr kumimoji="1" lang="en-US" altLang="ja-JP" dirty="0" err="1" smtClean="0"/>
              <a:t>w</a:t>
            </a:r>
            <a:r>
              <a:rPr kumimoji="1" lang="en-US" altLang="ja-JP" baseline="-25000" dirty="0" err="1" smtClean="0"/>
              <a:t>f</a:t>
            </a:r>
            <a:r>
              <a:rPr kumimoji="1" lang="en-US" altLang="ja-JP" dirty="0" smtClean="0"/>
              <a:t> = “</a:t>
            </a:r>
            <a:r>
              <a:rPr kumimoji="1" lang="en-US" altLang="ja-JP" dirty="0" err="1" smtClean="0"/>
              <a:t>aabaa</a:t>
            </a:r>
            <a:r>
              <a:rPr kumimoji="1" lang="en-US" altLang="ja-JP" dirty="0" smtClean="0"/>
              <a:t>”</a:t>
            </a:r>
          </a:p>
          <a:p>
            <a:pPr lvl="1"/>
            <a:r>
              <a:rPr lang="en-US" altLang="ja-JP" dirty="0" smtClean="0"/>
              <a:t>No!  (P</a:t>
            </a:r>
            <a:r>
              <a:rPr lang="ja-JP" altLang="en-US" dirty="0" smtClean="0"/>
              <a:t>に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の数が増える規則しかないので絶対無理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STS</a:t>
            </a:r>
            <a:r>
              <a:rPr kumimoji="1" lang="ja-JP" altLang="en-US" dirty="0" smtClean="0"/>
              <a:t>のワード問題は決定不能 </a:t>
            </a:r>
            <a:r>
              <a:rPr kumimoji="1"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4000" dirty="0" smtClean="0"/>
              <a:t>「チューリングマシンの停止問題」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からの帰着</a:t>
            </a:r>
            <a:endParaRPr kumimoji="1" lang="en-US" altLang="ja-JP" sz="4000" dirty="0" smtClean="0"/>
          </a:p>
          <a:p>
            <a:pPr lvl="1"/>
            <a:r>
              <a:rPr lang="ja-JP" altLang="en-US" sz="3600" dirty="0" smtClean="0"/>
              <a:t>チューリングマシンの </a:t>
            </a:r>
            <a:r>
              <a:rPr lang="ja-JP" altLang="en-US" sz="3600" dirty="0" smtClean="0">
                <a:solidFill>
                  <a:srgbClr val="FF0000"/>
                </a:solidFill>
              </a:rPr>
              <a:t>「状態 </a:t>
            </a:r>
            <a:r>
              <a:rPr lang="en-US" altLang="ja-JP" sz="3600" dirty="0" smtClean="0">
                <a:solidFill>
                  <a:srgbClr val="FF0000"/>
                </a:solidFill>
              </a:rPr>
              <a:t>q </a:t>
            </a:r>
            <a:r>
              <a:rPr lang="ja-JP" altLang="en-US" sz="3600" dirty="0" smtClean="0">
                <a:solidFill>
                  <a:srgbClr val="FF0000"/>
                </a:solidFill>
              </a:rPr>
              <a:t>でテープの文字が </a:t>
            </a:r>
            <a:r>
              <a:rPr lang="en-US" altLang="ja-JP" sz="3600" dirty="0" smtClean="0">
                <a:solidFill>
                  <a:srgbClr val="FF0000"/>
                </a:solidFill>
              </a:rPr>
              <a:t>0 </a:t>
            </a:r>
            <a:r>
              <a:rPr lang="ja-JP" altLang="en-US" sz="3600" dirty="0" smtClean="0">
                <a:solidFill>
                  <a:srgbClr val="FF0000"/>
                </a:solidFill>
              </a:rPr>
              <a:t>だったらテープに </a:t>
            </a:r>
            <a:r>
              <a:rPr lang="en-US" altLang="ja-JP" sz="3600" dirty="0" smtClean="0">
                <a:solidFill>
                  <a:srgbClr val="FF0000"/>
                </a:solidFill>
              </a:rPr>
              <a:t>1</a:t>
            </a:r>
            <a:r>
              <a:rPr lang="ja-JP" altLang="en-US" sz="3600" dirty="0" smtClean="0">
                <a:solidFill>
                  <a:srgbClr val="FF0000"/>
                </a:solidFill>
              </a:rPr>
              <a:t>を書いて左に動き状態 </a:t>
            </a:r>
            <a:r>
              <a:rPr lang="en-US" altLang="ja-JP" sz="3600" dirty="0" smtClean="0">
                <a:solidFill>
                  <a:srgbClr val="FF0000"/>
                </a:solidFill>
              </a:rPr>
              <a:t>p </a:t>
            </a:r>
            <a:r>
              <a:rPr lang="ja-JP" altLang="en-US" sz="3600" dirty="0" smtClean="0">
                <a:solidFill>
                  <a:srgbClr val="FF0000"/>
                </a:solidFill>
              </a:rPr>
              <a:t>になる」</a:t>
            </a:r>
            <a:r>
              <a:rPr lang="ja-JP" altLang="en-US" sz="3600" dirty="0" smtClean="0"/>
              <a:t> といった規則を</a:t>
            </a:r>
            <a:endParaRPr lang="en-US" altLang="ja-JP" sz="3600" dirty="0" smtClean="0"/>
          </a:p>
          <a:p>
            <a:pPr lvl="2"/>
            <a:r>
              <a:rPr lang="en-US" altLang="ja-JP" sz="3200" dirty="0" smtClean="0"/>
              <a:t>   </a:t>
            </a:r>
            <a:r>
              <a:rPr lang="en-US" altLang="ja-JP" sz="3200" dirty="0" smtClean="0">
                <a:solidFill>
                  <a:srgbClr val="FF0000"/>
                </a:solidFill>
              </a:rPr>
              <a:t>0q0 </a:t>
            </a:r>
            <a:r>
              <a:rPr lang="ja-JP" altLang="en-US" sz="3200" dirty="0" smtClean="0">
                <a:solidFill>
                  <a:srgbClr val="FF0000"/>
                </a:solidFill>
              </a:rPr>
              <a:t>→ </a:t>
            </a:r>
            <a:r>
              <a:rPr lang="en-US" altLang="ja-JP" sz="3200" dirty="0" smtClean="0">
                <a:solidFill>
                  <a:srgbClr val="FF0000"/>
                </a:solidFill>
              </a:rPr>
              <a:t>p01</a:t>
            </a:r>
            <a:r>
              <a:rPr lang="en-US" altLang="ja-JP" sz="3200" dirty="0" smtClean="0"/>
              <a:t>    </a:t>
            </a:r>
            <a:r>
              <a:rPr lang="ja-JP" altLang="en-US" sz="3200" dirty="0" smtClean="0"/>
              <a:t>と  </a:t>
            </a:r>
            <a:r>
              <a:rPr lang="en-US" altLang="ja-JP" sz="3200" dirty="0" smtClean="0"/>
              <a:t>  </a:t>
            </a:r>
            <a:r>
              <a:rPr lang="en-US" altLang="ja-JP" sz="3200" dirty="0" smtClean="0">
                <a:solidFill>
                  <a:srgbClr val="FF0000"/>
                </a:solidFill>
              </a:rPr>
              <a:t>1q0 </a:t>
            </a:r>
            <a:r>
              <a:rPr lang="ja-JP" altLang="en-US" sz="3200" dirty="0" smtClean="0">
                <a:solidFill>
                  <a:srgbClr val="FF0000"/>
                </a:solidFill>
              </a:rPr>
              <a:t>→</a:t>
            </a:r>
            <a:r>
              <a:rPr lang="en-US" altLang="ja-JP" sz="3200" dirty="0" smtClean="0">
                <a:solidFill>
                  <a:srgbClr val="FF0000"/>
                </a:solidFill>
              </a:rPr>
              <a:t>p11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ja-JP" sz="3600" dirty="0" smtClean="0"/>
              <a:t>	</a:t>
            </a:r>
            <a:r>
              <a:rPr lang="ja-JP" altLang="en-US" sz="3600" dirty="0" err="1" smtClean="0"/>
              <a:t>のように</a:t>
            </a:r>
            <a:r>
              <a:rPr lang="en-US" altLang="ja-JP" sz="3600" dirty="0" smtClean="0"/>
              <a:t>Semi-</a:t>
            </a:r>
            <a:r>
              <a:rPr lang="en-US" altLang="ja-JP" sz="3600" dirty="0" err="1" smtClean="0"/>
              <a:t>Thue</a:t>
            </a:r>
            <a:r>
              <a:rPr lang="en-US" altLang="ja-JP" sz="3600" dirty="0" smtClean="0"/>
              <a:t> System</a:t>
            </a:r>
            <a:r>
              <a:rPr lang="ja-JP" altLang="en-US" sz="3600" dirty="0" smtClean="0"/>
              <a:t>の規則にエンコードできる</a:t>
            </a:r>
            <a:endParaRPr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STS</a:t>
            </a:r>
            <a:r>
              <a:rPr lang="ja-JP" altLang="en-US" dirty="0" smtClean="0"/>
              <a:t>のワード問題は</a:t>
            </a:r>
            <a:r>
              <a:rPr kumimoji="1" lang="ja-JP" altLang="en-US" dirty="0" smtClean="0"/>
              <a:t>決定不能 </a:t>
            </a:r>
            <a:r>
              <a:rPr kumimoji="1" lang="en-US" altLang="ja-JP" dirty="0" smtClean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4000" dirty="0" smtClean="0"/>
              <a:t>「チューリングマシンの停止問題」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からの帰着</a:t>
            </a:r>
            <a:endParaRPr kumimoji="1" lang="en-US" altLang="ja-JP" sz="4000" dirty="0" smtClean="0"/>
          </a:p>
          <a:p>
            <a:pPr lvl="1"/>
            <a:r>
              <a:rPr lang="ja-JP" altLang="en-US" sz="3600" dirty="0" smtClean="0"/>
              <a:t>チューリングマシンの受理状態を </a:t>
            </a:r>
            <a:r>
              <a:rPr lang="en-US" altLang="ja-JP" sz="3600" dirty="0" smtClean="0"/>
              <a:t>f </a:t>
            </a:r>
            <a:r>
              <a:rPr lang="ja-JP" altLang="en-US" sz="3600" dirty="0" smtClean="0"/>
              <a:t>とし、</a:t>
            </a:r>
            <a:endParaRPr lang="en-US" altLang="ja-JP" sz="3600" dirty="0" smtClean="0"/>
          </a:p>
          <a:p>
            <a:pPr lvl="2"/>
            <a:r>
              <a:rPr lang="en-US" altLang="ja-JP" sz="3200" dirty="0" smtClean="0"/>
              <a:t>   </a:t>
            </a:r>
            <a:r>
              <a:rPr lang="en-US" altLang="ja-JP" sz="3200" dirty="0" smtClean="0">
                <a:solidFill>
                  <a:srgbClr val="FF0000"/>
                </a:solidFill>
              </a:rPr>
              <a:t>0f</a:t>
            </a:r>
            <a:r>
              <a:rPr lang="ja-JP" altLang="en-US" sz="3200" dirty="0" smtClean="0">
                <a:solidFill>
                  <a:srgbClr val="FF0000"/>
                </a:solidFill>
              </a:rPr>
              <a:t>→</a:t>
            </a:r>
            <a:r>
              <a:rPr lang="en-US" altLang="ja-JP" sz="3200" dirty="0" smtClean="0">
                <a:solidFill>
                  <a:srgbClr val="FF0000"/>
                </a:solidFill>
              </a:rPr>
              <a:t>f</a:t>
            </a:r>
            <a:r>
              <a:rPr lang="en-US" altLang="ja-JP" sz="3200" dirty="0" smtClean="0"/>
              <a:t>  </a:t>
            </a:r>
            <a:r>
              <a:rPr lang="ja-JP" altLang="en-US" sz="3200" dirty="0" smtClean="0"/>
              <a:t>と</a:t>
            </a:r>
            <a:r>
              <a:rPr lang="en-US" altLang="ja-JP" sz="3200" dirty="0" smtClean="0"/>
              <a:t> </a:t>
            </a:r>
            <a:r>
              <a:rPr lang="en-US" altLang="ja-JP" sz="3200" dirty="0" smtClean="0">
                <a:solidFill>
                  <a:srgbClr val="FF0000"/>
                </a:solidFill>
              </a:rPr>
              <a:t>1f</a:t>
            </a:r>
            <a:r>
              <a:rPr lang="ja-JP" altLang="en-US" sz="3200" dirty="0" smtClean="0">
                <a:solidFill>
                  <a:srgbClr val="FF0000"/>
                </a:solidFill>
              </a:rPr>
              <a:t>→</a:t>
            </a:r>
            <a:r>
              <a:rPr lang="en-US" altLang="ja-JP" sz="3200" dirty="0" smtClean="0">
                <a:solidFill>
                  <a:srgbClr val="FF0000"/>
                </a:solidFill>
              </a:rPr>
              <a:t>f  </a:t>
            </a:r>
            <a:r>
              <a:rPr lang="ja-JP" altLang="en-US" sz="3200" dirty="0" smtClean="0"/>
              <a:t>と </a:t>
            </a:r>
            <a:r>
              <a:rPr lang="ja-JP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</a:rPr>
              <a:t>f0</a:t>
            </a:r>
            <a:r>
              <a:rPr lang="ja-JP" altLang="en-US" sz="3200" dirty="0" smtClean="0">
                <a:solidFill>
                  <a:srgbClr val="FF0000"/>
                </a:solidFill>
              </a:rPr>
              <a:t>→</a:t>
            </a:r>
            <a:r>
              <a:rPr lang="en-US" altLang="ja-JP" sz="3200" dirty="0" smtClean="0">
                <a:solidFill>
                  <a:srgbClr val="FF0000"/>
                </a:solidFill>
              </a:rPr>
              <a:t>0  </a:t>
            </a:r>
            <a:r>
              <a:rPr lang="ja-JP" altLang="en-US" sz="3200" dirty="0" smtClean="0"/>
              <a:t>と  </a:t>
            </a:r>
            <a:r>
              <a:rPr lang="en-US" altLang="ja-JP" sz="3200" dirty="0" smtClean="0">
                <a:solidFill>
                  <a:srgbClr val="FF0000"/>
                </a:solidFill>
              </a:rPr>
              <a:t>f1</a:t>
            </a:r>
            <a:r>
              <a:rPr lang="ja-JP" altLang="en-US" sz="3200" dirty="0" smtClean="0">
                <a:solidFill>
                  <a:srgbClr val="FF0000"/>
                </a:solidFill>
              </a:rPr>
              <a:t>→</a:t>
            </a:r>
            <a:r>
              <a:rPr lang="en-US" altLang="ja-JP" sz="3200" dirty="0" smtClean="0">
                <a:solidFill>
                  <a:srgbClr val="FF0000"/>
                </a:solidFill>
              </a:rPr>
              <a:t>1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ja-JP" sz="3600" dirty="0" smtClean="0"/>
              <a:t>	</a:t>
            </a:r>
            <a:r>
              <a:rPr lang="ja-JP" altLang="en-US" sz="3600" dirty="0" smtClean="0"/>
              <a:t>という規則をさらに付け加え</a:t>
            </a:r>
            <a:r>
              <a:rPr lang="ja-JP" altLang="en-US" sz="3200" dirty="0" smtClean="0">
                <a:solidFill>
                  <a:srgbClr val="00B050"/>
                </a:solidFill>
              </a:rPr>
              <a:t>て</a:t>
            </a:r>
            <a:r>
              <a:rPr lang="ja-JP" altLang="en-US" sz="3200" dirty="0" smtClean="0">
                <a:solidFill>
                  <a:srgbClr val="00B050"/>
                </a:solidFill>
              </a:rPr>
              <a:t>、テープ端に関する規則を幾つか追加</a:t>
            </a:r>
            <a:r>
              <a:rPr lang="ja-JP" altLang="en-US" sz="3200" dirty="0" smtClean="0">
                <a:solidFill>
                  <a:srgbClr val="00B050"/>
                </a:solidFill>
              </a:rPr>
              <a:t>す</a:t>
            </a:r>
            <a:r>
              <a:rPr lang="ja-JP" altLang="en-US" sz="3600" dirty="0" smtClean="0"/>
              <a:t>ると、「</a:t>
            </a:r>
            <a:r>
              <a:rPr lang="en-US" altLang="ja-JP" sz="3600" dirty="0" smtClean="0"/>
              <a:t>TM</a:t>
            </a:r>
            <a:r>
              <a:rPr lang="ja-JP" altLang="en-US" sz="3600" dirty="0" smtClean="0"/>
              <a:t>が停止する  </a:t>
            </a:r>
            <a:r>
              <a:rPr lang="en-US" altLang="ja-JP" sz="3600" dirty="0" err="1" smtClean="0"/>
              <a:t>iff</a:t>
            </a:r>
            <a:r>
              <a:rPr lang="en-US" altLang="ja-JP" sz="3600" dirty="0" smtClean="0"/>
              <a:t>  “</a:t>
            </a:r>
            <a:r>
              <a:rPr lang="ja-JP" altLang="en-US" sz="3600" dirty="0" smtClean="0"/>
              <a:t>初期状態</a:t>
            </a:r>
            <a:r>
              <a:rPr lang="en-US" altLang="ja-JP" sz="3600" dirty="0" smtClean="0"/>
              <a:t>”</a:t>
            </a:r>
            <a:r>
              <a:rPr lang="ja-JP" altLang="en-US" sz="3600" dirty="0" smtClean="0"/>
              <a:t>⇒</a:t>
            </a:r>
            <a:r>
              <a:rPr lang="en-US" altLang="ja-JP" sz="3600" baseline="30000" dirty="0" smtClean="0"/>
              <a:t>*</a:t>
            </a:r>
            <a:r>
              <a:rPr lang="en-US" altLang="ja-JP" sz="3600" dirty="0" smtClean="0"/>
              <a:t>“f”</a:t>
            </a:r>
            <a:r>
              <a:rPr lang="ja-JP" altLang="en-US" sz="3600" dirty="0" smtClean="0"/>
              <a:t>」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となる</a:t>
            </a:r>
            <a:endParaRPr lang="en-US" altLang="ja-JP" sz="3600" dirty="0" smtClean="0"/>
          </a:p>
          <a:p>
            <a:pPr lvl="1">
              <a:buNone/>
            </a:pPr>
            <a:r>
              <a:rPr lang="en-US" altLang="ja-JP" sz="3600" dirty="0" smtClean="0">
                <a:solidFill>
                  <a:srgbClr val="00B050"/>
                </a:solidFill>
              </a:rPr>
              <a:t>QED</a:t>
            </a:r>
          </a:p>
          <a:p>
            <a:pPr lvl="1">
              <a:buNone/>
            </a:pPr>
            <a:endParaRPr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話を戻して</a:t>
            </a: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の決定不能性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与えられた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STS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ワード問題</a:t>
            </a:r>
            <a:r>
              <a:rPr lang="ja-JP" altLang="en-US" sz="40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(</a:t>
            </a:r>
            <a:r>
              <a:rPr kumimoji="1" lang="en-US" altLang="ja-JP" sz="4000" dirty="0" err="1" smtClean="0">
                <a:solidFill>
                  <a:srgbClr val="FF0000"/>
                </a:solidFill>
              </a:rPr>
              <a:t>G,w</a:t>
            </a:r>
            <a:r>
              <a:rPr kumimoji="1" lang="en-US" altLang="ja-JP" sz="4000" baseline="-25000" dirty="0" err="1" smtClean="0">
                <a:solidFill>
                  <a:srgbClr val="FF0000"/>
                </a:solidFill>
              </a:rPr>
              <a:t>s</a:t>
            </a:r>
            <a:r>
              <a:rPr kumimoji="1" lang="en-US" altLang="ja-JP" sz="4000" dirty="0" err="1" smtClean="0">
                <a:solidFill>
                  <a:srgbClr val="FF0000"/>
                </a:solidFill>
              </a:rPr>
              <a:t>,w</a:t>
            </a:r>
            <a:r>
              <a:rPr kumimoji="1" lang="en-US" altLang="ja-JP" sz="4000" baseline="-25000" dirty="0" err="1" smtClean="0">
                <a:solidFill>
                  <a:srgbClr val="FF0000"/>
                </a:solidFill>
              </a:rPr>
              <a:t>f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) 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から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altLang="ja-JP" sz="3600" dirty="0" smtClean="0">
                <a:solidFill>
                  <a:srgbClr val="FF0000"/>
                </a:solidFill>
              </a:rPr>
              <a:t/>
            </a:r>
            <a:br>
              <a:rPr lang="en-US" altLang="ja-JP" sz="3600" dirty="0" smtClean="0">
                <a:solidFill>
                  <a:srgbClr val="FF0000"/>
                </a:solidFill>
              </a:rPr>
            </a:br>
            <a:r>
              <a:rPr lang="en-US" altLang="ja-JP" sz="3600" dirty="0" smtClean="0">
                <a:solidFill>
                  <a:srgbClr val="FF0000"/>
                </a:solidFill>
              </a:rPr>
              <a:t> </a:t>
            </a:r>
            <a:r>
              <a:rPr lang="en-US" altLang="ja-JP" sz="3600" dirty="0" smtClean="0">
                <a:solidFill>
                  <a:srgbClr val="FF0000"/>
                </a:solidFill>
              </a:rPr>
              <a:t>STS</a:t>
            </a:r>
            <a:r>
              <a:rPr lang="ja-JP" altLang="en-US" sz="3600" dirty="0" smtClean="0">
                <a:solidFill>
                  <a:srgbClr val="FF0000"/>
                </a:solidFill>
              </a:rPr>
              <a:t>ワード問題の解が</a:t>
            </a:r>
            <a:r>
              <a:rPr lang="en-US" altLang="ja-JP" sz="3600" dirty="0" smtClean="0">
                <a:solidFill>
                  <a:srgbClr val="FF0000"/>
                </a:solidFill>
              </a:rPr>
              <a:t>”Yes”</a:t>
            </a:r>
            <a:br>
              <a:rPr lang="en-US" altLang="ja-JP" sz="3600" dirty="0" smtClean="0">
                <a:solidFill>
                  <a:srgbClr val="FF0000"/>
                </a:solidFill>
              </a:rPr>
            </a:br>
            <a:r>
              <a:rPr lang="en-US" altLang="ja-JP" sz="3600" dirty="0" smtClean="0">
                <a:solidFill>
                  <a:srgbClr val="FF0000"/>
                </a:solidFill>
              </a:rPr>
              <a:t>    </a:t>
            </a:r>
            <a:r>
              <a:rPr lang="en-US" altLang="ja-JP" sz="3600" dirty="0" smtClean="0">
                <a:solidFill>
                  <a:srgbClr val="FF0000"/>
                </a:solidFill>
              </a:rPr>
              <a:t>if and only </a:t>
            </a:r>
            <a:r>
              <a:rPr lang="en-US" altLang="ja-JP" sz="3600" dirty="0" smtClean="0">
                <a:solidFill>
                  <a:srgbClr val="FF0000"/>
                </a:solidFill>
              </a:rPr>
              <a:t>if</a:t>
            </a:r>
            <a:br>
              <a:rPr lang="en-US" altLang="ja-JP" sz="3600" dirty="0" smtClean="0">
                <a:solidFill>
                  <a:srgbClr val="FF0000"/>
                </a:solidFill>
              </a:rPr>
            </a:br>
            <a:r>
              <a:rPr lang="en-US" altLang="ja-JP" sz="3600" dirty="0" smtClean="0">
                <a:solidFill>
                  <a:srgbClr val="FF0000"/>
                </a:solidFill>
              </a:rPr>
              <a:t> PCP</a:t>
            </a:r>
            <a:r>
              <a:rPr lang="ja-JP" altLang="en-US" sz="3600" dirty="0" smtClean="0">
                <a:solidFill>
                  <a:srgbClr val="FF0000"/>
                </a:solidFill>
              </a:rPr>
              <a:t>の解</a:t>
            </a:r>
            <a:r>
              <a:rPr lang="ja-JP" altLang="en-US" sz="3600" dirty="0" smtClean="0">
                <a:solidFill>
                  <a:srgbClr val="FF0000"/>
                </a:solidFill>
              </a:rPr>
              <a:t>が</a:t>
            </a:r>
            <a:r>
              <a:rPr lang="en-US" altLang="ja-JP" sz="3600" dirty="0" smtClean="0">
                <a:solidFill>
                  <a:srgbClr val="FF0000"/>
                </a:solidFill>
              </a:rPr>
              <a:t>”Yes”</a:t>
            </a:r>
          </a:p>
          <a:p>
            <a:pPr>
              <a:buNone/>
            </a:pPr>
            <a:r>
              <a:rPr kumimoji="1" lang="en-US" altLang="ja-JP" sz="4000" dirty="0" smtClean="0">
                <a:solidFill>
                  <a:srgbClr val="FF0000"/>
                </a:solidFill>
              </a:rPr>
              <a:t>	</a:t>
            </a:r>
            <a:br>
              <a:rPr kumimoji="1" lang="en-US" altLang="ja-JP" sz="4000" dirty="0" smtClean="0">
                <a:solidFill>
                  <a:srgbClr val="FF0000"/>
                </a:solidFill>
              </a:rPr>
            </a:br>
            <a:r>
              <a:rPr kumimoji="1" lang="ja-JP" altLang="en-US" sz="4000" dirty="0" smtClean="0">
                <a:solidFill>
                  <a:srgbClr val="FF0000"/>
                </a:solidFill>
              </a:rPr>
              <a:t>になるような</a:t>
            </a:r>
            <a:r>
              <a:rPr kumimoji="1" lang="en-US" altLang="ja-JP" sz="4000" dirty="0" smtClean="0">
                <a:solidFill>
                  <a:srgbClr val="FF0000"/>
                </a:solidFill>
              </a:rPr>
              <a:t>PCP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を作れる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具体的</a:t>
            </a:r>
            <a:r>
              <a:rPr kumimoji="1" lang="ja-JP" altLang="en-US" dirty="0" smtClean="0"/>
              <a:t>な作り方 </a:t>
            </a:r>
            <a:r>
              <a:rPr kumimoji="1" lang="ja-JP" altLang="en-US" dirty="0" smtClean="0">
                <a:solidFill>
                  <a:srgbClr val="00B050"/>
                </a:solidFill>
              </a:rPr>
              <a:t>（ちょっと間違ってる）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4000" dirty="0" smtClean="0"/>
              <a:t>STS</a:t>
            </a:r>
            <a:r>
              <a:rPr lang="ja-JP" altLang="en-US" sz="4000" dirty="0" smtClean="0"/>
              <a:t>メンバシップ問題のインスタンス</a:t>
            </a:r>
            <a:endParaRPr lang="en-US" altLang="ja-JP" sz="4000" dirty="0" smtClean="0"/>
          </a:p>
          <a:p>
            <a:pPr lvl="1"/>
            <a:r>
              <a:rPr lang="en-US" altLang="ja-JP" sz="3200" dirty="0" smtClean="0"/>
              <a:t>G = (Δ, P )</a:t>
            </a:r>
            <a:r>
              <a:rPr lang="ja-JP" altLang="en-US" sz="3200" dirty="0" smtClean="0"/>
              <a:t>   </a:t>
            </a:r>
            <a:r>
              <a:rPr lang="en-US" altLang="ja-JP" sz="3200" dirty="0" smtClean="0"/>
              <a:t>  </a:t>
            </a:r>
            <a:r>
              <a:rPr lang="en-US" altLang="ja-JP" sz="3200" dirty="0" err="1" smtClean="0"/>
              <a:t>w</a:t>
            </a:r>
            <a:r>
              <a:rPr lang="en-US" altLang="ja-JP" sz="3200" baseline="-25000" dirty="0" err="1" smtClean="0"/>
              <a:t>s</a:t>
            </a:r>
            <a:r>
              <a:rPr lang="en-US" altLang="ja-JP" sz="3200" dirty="0" smtClean="0"/>
              <a:t> , </a:t>
            </a:r>
            <a:r>
              <a:rPr lang="en-US" altLang="ja-JP" sz="3200" dirty="0" err="1" smtClean="0"/>
              <a:t>w</a:t>
            </a:r>
            <a:r>
              <a:rPr lang="en-US" altLang="ja-JP" sz="3200" baseline="-25000" dirty="0" err="1" smtClean="0"/>
              <a:t>f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∈ </a:t>
            </a:r>
            <a:r>
              <a:rPr lang="en-US" altLang="ja-JP" sz="3200" dirty="0" smtClean="0"/>
              <a:t>Δ</a:t>
            </a:r>
            <a:r>
              <a:rPr lang="en-US" altLang="ja-JP" sz="3200" baseline="30000" dirty="0" smtClean="0"/>
              <a:t>+</a:t>
            </a:r>
            <a:r>
              <a:rPr lang="en-US" altLang="ja-JP" sz="3200" dirty="0" smtClean="0"/>
              <a:t> </a:t>
            </a:r>
          </a:p>
          <a:p>
            <a:r>
              <a:rPr lang="ja-JP" altLang="en-US" sz="4000" dirty="0" smtClean="0"/>
              <a:t>対応する </a:t>
            </a:r>
            <a:r>
              <a:rPr lang="en-US" altLang="ja-JP" sz="4000" dirty="0" smtClean="0"/>
              <a:t>PCP </a:t>
            </a:r>
            <a:r>
              <a:rPr lang="ja-JP" altLang="en-US" sz="4000" dirty="0" smtClean="0"/>
              <a:t>のインスタンス</a:t>
            </a:r>
            <a:endParaRPr lang="en-US" altLang="ja-JP" sz="4000" dirty="0" smtClean="0"/>
          </a:p>
          <a:p>
            <a:pPr lvl="1"/>
            <a:r>
              <a:rPr kumimoji="1" lang="en-US" altLang="ja-JP" sz="3200" dirty="0" smtClean="0"/>
              <a:t>Σ = {</a:t>
            </a:r>
            <a:r>
              <a:rPr kumimoji="1" lang="ja-JP" altLang="en-US" sz="32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kumimoji="1" lang="en-US" altLang="ja-JP" sz="3200" dirty="0" smtClean="0"/>
              <a:t>, </a:t>
            </a:r>
            <a:r>
              <a:rPr lang="ja-JP" altLang="en-US" sz="3200" dirty="0" smtClean="0"/>
              <a:t> </a:t>
            </a:r>
            <a:r>
              <a:rPr kumimoji="1" lang="ja-JP" altLang="en-US" sz="32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en-US" altLang="ja-JP" sz="3200" dirty="0" smtClean="0"/>
              <a:t>,  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200" dirty="0" smtClean="0"/>
              <a:t>} </a:t>
            </a:r>
            <a:r>
              <a:rPr lang="ja-JP" altLang="en-US" sz="3200" dirty="0" smtClean="0"/>
              <a:t>∪ </a:t>
            </a:r>
            <a:r>
              <a:rPr lang="en-US" altLang="ja-JP" sz="3200" dirty="0" smtClean="0"/>
              <a:t>Δ</a:t>
            </a:r>
          </a:p>
          <a:p>
            <a:pPr lvl="1"/>
            <a:r>
              <a:rPr lang="en-US" altLang="ja-JP" sz="3200" dirty="0" smtClean="0"/>
              <a:t>(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3200" dirty="0" smtClean="0"/>
              <a:t>,		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200" dirty="0" err="1" smtClean="0"/>
              <a:t>w</a:t>
            </a:r>
            <a:r>
              <a:rPr lang="en-US" altLang="ja-JP" sz="3200" baseline="-25000" dirty="0" err="1" smtClean="0"/>
              <a:t>s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)</a:t>
            </a:r>
            <a:endParaRPr lang="en-US" altLang="ja-JP" sz="3200" dirty="0" smtClean="0"/>
          </a:p>
          <a:p>
            <a:pPr lvl="1"/>
            <a:r>
              <a:rPr kumimoji="1" lang="en-US" altLang="ja-JP" sz="3200" dirty="0" smtClean="0"/>
              <a:t>(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200" dirty="0" err="1" smtClean="0"/>
              <a:t>w</a:t>
            </a:r>
            <a:r>
              <a:rPr lang="en-US" altLang="ja-JP" sz="3200" baseline="-25000" dirty="0" err="1" smtClean="0"/>
              <a:t>f</a:t>
            </a:r>
            <a:r>
              <a:rPr kumimoji="1" lang="ja-JP" altLang="en-US" sz="32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en-US" altLang="ja-JP" sz="3200" dirty="0" smtClean="0"/>
              <a:t>,	</a:t>
            </a:r>
            <a:r>
              <a:rPr kumimoji="1" lang="ja-JP" altLang="en-US" sz="32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ja-JP" altLang="en-US" sz="3200" dirty="0" smtClean="0"/>
              <a:t>       </a:t>
            </a:r>
            <a:r>
              <a:rPr kumimoji="1" lang="en-US" altLang="ja-JP" sz="3200" dirty="0" smtClean="0"/>
              <a:t>)</a:t>
            </a:r>
            <a:endParaRPr kumimoji="1" lang="en-US" altLang="ja-JP" sz="3200" dirty="0" smtClean="0"/>
          </a:p>
          <a:p>
            <a:pPr lvl="1"/>
            <a:r>
              <a:rPr lang="en-US" altLang="ja-JP" sz="3200" dirty="0" smtClean="0"/>
              <a:t>(  x,   x </a:t>
            </a:r>
            <a:r>
              <a:rPr lang="en-US" altLang="ja-JP" sz="3200" dirty="0" smtClean="0"/>
              <a:t> )</a:t>
            </a:r>
            <a:r>
              <a:rPr lang="en-US" altLang="ja-JP" sz="3200" dirty="0" smtClean="0"/>
              <a:t>		for all  x </a:t>
            </a:r>
            <a:r>
              <a:rPr lang="ja-JP" altLang="en-US" sz="3200" dirty="0" smtClean="0"/>
              <a:t>∈</a:t>
            </a:r>
            <a:r>
              <a:rPr lang="en-US" altLang="ja-JP" sz="3200" dirty="0" smtClean="0"/>
              <a:t> {</a:t>
            </a:r>
            <a:r>
              <a:rPr lang="ja-JP" altLang="en-US" sz="32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200" dirty="0" smtClean="0"/>
              <a:t>}</a:t>
            </a:r>
            <a:r>
              <a:rPr lang="ja-JP" altLang="en-US" sz="3200" dirty="0" smtClean="0"/>
              <a:t>∪</a:t>
            </a:r>
            <a:r>
              <a:rPr lang="en-US" altLang="ja-JP" sz="3200" dirty="0" smtClean="0"/>
              <a:t>Δ</a:t>
            </a:r>
          </a:p>
          <a:p>
            <a:pPr lvl="1"/>
            <a:r>
              <a:rPr kumimoji="1" lang="en-US" altLang="ja-JP" sz="3200" dirty="0" smtClean="0"/>
              <a:t>( </a:t>
            </a:r>
            <a:r>
              <a:rPr kumimoji="1" lang="en-US" altLang="ja-JP" sz="3200" dirty="0" smtClean="0"/>
              <a:t>α, β </a:t>
            </a:r>
            <a:r>
              <a:rPr kumimoji="1" lang="en-US" altLang="ja-JP" sz="3200" dirty="0" smtClean="0"/>
              <a:t>)		for all α</a:t>
            </a:r>
            <a:r>
              <a:rPr kumimoji="1" lang="ja-JP" altLang="en-US" sz="3200" dirty="0" smtClean="0"/>
              <a:t>→</a:t>
            </a:r>
            <a:r>
              <a:rPr kumimoji="1" lang="en-US" altLang="ja-JP" sz="3200" dirty="0" smtClean="0"/>
              <a:t>β </a:t>
            </a:r>
            <a:r>
              <a:rPr kumimoji="1" lang="ja-JP" altLang="en-US" sz="3200" dirty="0" smtClean="0"/>
              <a:t>∈ </a:t>
            </a:r>
            <a:r>
              <a:rPr kumimoji="1" lang="en-US" altLang="ja-JP" sz="3200" dirty="0" smtClean="0"/>
              <a:t>P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作り方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例 （左</a:t>
            </a:r>
            <a:r>
              <a:rPr kumimoji="1" lang="en-US" altLang="ja-JP" dirty="0" smtClean="0"/>
              <a:t>: STS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右</a:t>
            </a:r>
            <a:r>
              <a:rPr kumimoji="1" lang="en-US" altLang="ja-JP" dirty="0" smtClean="0"/>
              <a:t>: PCP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Δ= {a, b}</a:t>
            </a:r>
          </a:p>
          <a:p>
            <a:r>
              <a:rPr lang="en-US" altLang="ja-JP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P </a:t>
            </a:r>
            <a:r>
              <a:rPr lang="en-US" altLang="ja-JP" dirty="0" smtClean="0"/>
              <a:t>= {</a:t>
            </a:r>
            <a:r>
              <a:rPr lang="en-US" altLang="ja-JP" dirty="0" err="1" smtClean="0"/>
              <a:t>aa</a:t>
            </a:r>
            <a:r>
              <a:rPr lang="ja-JP" altLang="en-US" dirty="0" smtClean="0"/>
              <a:t>→</a:t>
            </a:r>
            <a:r>
              <a:rPr lang="en-US" altLang="ja-JP" dirty="0" err="1" smtClean="0"/>
              <a:t>ab</a:t>
            </a:r>
            <a:r>
              <a:rPr lang="en-US" altLang="ja-JP" dirty="0" smtClean="0"/>
              <a:t>,  bb</a:t>
            </a:r>
            <a:r>
              <a:rPr lang="ja-JP" altLang="en-US" dirty="0" smtClean="0"/>
              <a:t>→</a:t>
            </a:r>
            <a:r>
              <a:rPr lang="en-US" altLang="ja-JP" dirty="0" err="1" smtClean="0"/>
              <a:t>bbb</a:t>
            </a:r>
            <a:r>
              <a:rPr lang="en-US" altLang="ja-JP" dirty="0" smtClean="0"/>
              <a:t>}</a:t>
            </a:r>
          </a:p>
          <a:p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s</a:t>
            </a:r>
            <a:r>
              <a:rPr lang="en-US" altLang="ja-JP" dirty="0" smtClean="0"/>
              <a:t> </a:t>
            </a:r>
            <a:r>
              <a:rPr lang="en-US" altLang="ja-JP" dirty="0" smtClean="0"/>
              <a:t>= “</a:t>
            </a:r>
            <a:r>
              <a:rPr lang="en-US" altLang="ja-JP" dirty="0" err="1" smtClean="0"/>
              <a:t>aab</a:t>
            </a:r>
            <a:r>
              <a:rPr lang="en-US" altLang="ja-JP" dirty="0" smtClean="0"/>
              <a:t>”</a:t>
            </a:r>
          </a:p>
          <a:p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f</a:t>
            </a:r>
            <a:r>
              <a:rPr lang="en-US" altLang="ja-JP" dirty="0" smtClean="0"/>
              <a:t> </a:t>
            </a:r>
            <a:r>
              <a:rPr lang="en-US" altLang="ja-JP" dirty="0" smtClean="0"/>
              <a:t>= “</a:t>
            </a:r>
            <a:r>
              <a:rPr lang="en-US" altLang="ja-JP" dirty="0" err="1" smtClean="0"/>
              <a:t>abb</a:t>
            </a:r>
            <a:r>
              <a:rPr lang="en-US" altLang="ja-JP" dirty="0" smtClean="0"/>
              <a:t>”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4351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Σ={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dirty="0" smtClean="0"/>
              <a:t>,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,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/>
              <a:t>, a, b}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dirty="0" smtClean="0"/>
              <a:t>,		</a:t>
            </a:r>
            <a:r>
              <a:rPr lang="en-US" altLang="ja-JP" dirty="0" smtClean="0"/>
              <a:t>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dirty="0" smtClean="0"/>
              <a:t> 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(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>
                <a:latin typeface="HGS教科書体" pitchFamily="18" charset="-128"/>
                <a:ea typeface="HGS教科書体" pitchFamily="18" charset="-128"/>
              </a:rPr>
              <a:t>abbb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/>
              <a:t>,	</a:t>
            </a:r>
            <a:r>
              <a:rPr lang="en-US" altLang="ja-JP" dirty="0" smtClean="0"/>
              <a:t>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ja-JP" altLang="en-US" dirty="0" smtClean="0"/>
              <a:t>       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(  a,   a  )</a:t>
            </a:r>
          </a:p>
          <a:p>
            <a:r>
              <a:rPr lang="en-US" altLang="ja-JP" dirty="0" smtClean="0"/>
              <a:t>(  b,   b  )</a:t>
            </a:r>
          </a:p>
          <a:p>
            <a:r>
              <a:rPr lang="en-US" altLang="ja-JP" dirty="0" smtClean="0"/>
              <a:t>(  </a:t>
            </a:r>
            <a:r>
              <a:rPr lang="ja-JP" altLang="en-US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dirty="0" smtClean="0"/>
              <a:t>,   </a:t>
            </a:r>
            <a:r>
              <a:rPr lang="ja-JP" altLang="en-US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dirty="0" smtClean="0"/>
              <a:t>  )</a:t>
            </a:r>
          </a:p>
          <a:p>
            <a:r>
              <a:rPr lang="en-US" altLang="ja-JP" dirty="0" smtClean="0"/>
              <a:t>( </a:t>
            </a:r>
            <a:r>
              <a:rPr lang="en-US" altLang="ja-JP" dirty="0" err="1" smtClean="0"/>
              <a:t>aa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ab</a:t>
            </a:r>
            <a:r>
              <a:rPr lang="en-US" altLang="ja-JP" dirty="0" smtClean="0"/>
              <a:t> )</a:t>
            </a:r>
          </a:p>
          <a:p>
            <a:r>
              <a:rPr lang="en-US" altLang="ja-JP" dirty="0" smtClean="0"/>
              <a:t>( bb, </a:t>
            </a:r>
            <a:r>
              <a:rPr lang="en-US" altLang="ja-JP" dirty="0" err="1" smtClean="0"/>
              <a:t>bbb</a:t>
            </a:r>
            <a:r>
              <a:rPr lang="en-US" altLang="ja-JP" dirty="0" smtClean="0"/>
              <a:t> )</a:t>
            </a:r>
            <a:endParaRPr kumimoji="1"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714744" y="3500438"/>
            <a:ext cx="928694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作り方の例：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の方</a:t>
            </a:r>
            <a:r>
              <a:rPr lang="ja-JP" altLang="en-US" dirty="0" smtClean="0"/>
              <a:t>を解いてみる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(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dirty="0" smtClean="0"/>
              <a:t>,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dirty="0" smtClean="0"/>
              <a:t> </a:t>
            </a:r>
            <a:r>
              <a:rPr lang="en-US" altLang="ja-JP" dirty="0" smtClean="0"/>
              <a:t>)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 </a:t>
            </a:r>
            <a:r>
              <a:rPr kumimoji="1" lang="ja-JP" altLang="en-US" dirty="0" smtClean="0"/>
              <a:t>でスタート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つぎは、上側に</a:t>
            </a:r>
            <a:r>
              <a:rPr lang="ja-JP" altLang="en-US" dirty="0" smtClean="0">
                <a:latin typeface="HGP行書体" pitchFamily="66" charset="-128"/>
                <a:ea typeface="HGP行書体" pitchFamily="66" charset="-128"/>
              </a:rPr>
              <a:t>次 </a:t>
            </a:r>
            <a:r>
              <a:rPr lang="ja-JP" altLang="en-US" dirty="0" smtClean="0"/>
              <a:t>が来ないといけない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57224" y="2357430"/>
            <a:ext cx="4143404" cy="135732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endParaRPr lang="en-US" altLang="ja-JP" sz="3600" b="1" dirty="0" smtClean="0">
              <a:latin typeface="HG行書体" pitchFamily="65" charset="-128"/>
              <a:ea typeface="HG行書体" pitchFamily="65" charset="-128"/>
            </a:endParaRPr>
          </a:p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600" b="1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endParaRPr kumimoji="1" lang="ja-JP" altLang="en-US" sz="3600" b="1" dirty="0"/>
          </a:p>
        </p:txBody>
      </p:sp>
      <p:sp>
        <p:nvSpPr>
          <p:cNvPr id="5" name="角丸四角形 4"/>
          <p:cNvSpPr/>
          <p:nvPr/>
        </p:nvSpPr>
        <p:spPr>
          <a:xfrm>
            <a:off x="5357818" y="428604"/>
            <a:ext cx="3643306" cy="3286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2800" dirty="0" smtClean="0"/>
              <a:t>,</a:t>
            </a:r>
            <a:r>
              <a:rPr lang="en-US" altLang="ja-JP" sz="2800" dirty="0" smtClean="0"/>
              <a:t>	  </a:t>
            </a:r>
            <a:r>
              <a:rPr lang="en-US" altLang="ja-JP" sz="2800" dirty="0" smtClean="0"/>
              <a:t>     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abbb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800" dirty="0" smtClean="0"/>
              <a:t>,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ja-JP" altLang="en-US" sz="2800" dirty="0" smtClean="0"/>
              <a:t>      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  a,   a  )</a:t>
            </a:r>
          </a:p>
          <a:p>
            <a:r>
              <a:rPr lang="en-US" altLang="ja-JP" sz="2800" dirty="0" smtClean="0"/>
              <a:t>(  b,   b  )</a:t>
            </a:r>
          </a:p>
          <a:p>
            <a:r>
              <a:rPr lang="en-US" altLang="ja-JP" sz="2800" dirty="0" smtClean="0"/>
              <a:t>(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, 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  )</a:t>
            </a:r>
          </a:p>
          <a:p>
            <a:r>
              <a:rPr lang="en-US" altLang="ja-JP" sz="2800" dirty="0" smtClean="0"/>
              <a:t>( </a:t>
            </a:r>
            <a:r>
              <a:rPr lang="en-US" altLang="ja-JP" sz="2800" dirty="0" err="1" smtClean="0"/>
              <a:t>aa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ab</a:t>
            </a:r>
            <a:r>
              <a:rPr lang="en-US" altLang="ja-JP" sz="2800" dirty="0" smtClean="0"/>
              <a:t> )</a:t>
            </a:r>
          </a:p>
          <a:p>
            <a:r>
              <a:rPr lang="en-US" altLang="ja-JP" sz="2800" dirty="0" smtClean="0"/>
              <a:t>( bb, </a:t>
            </a:r>
            <a:r>
              <a:rPr lang="en-US" altLang="ja-JP" sz="2800" dirty="0" err="1" smtClean="0"/>
              <a:t>bbb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6" name="角丸四角形 5"/>
          <p:cNvSpPr/>
          <p:nvPr/>
        </p:nvSpPr>
        <p:spPr>
          <a:xfrm>
            <a:off x="857224" y="4786322"/>
            <a:ext cx="4143404" cy="135732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endParaRPr lang="en-US" altLang="ja-JP" sz="3600" b="1" dirty="0" smtClean="0">
              <a:solidFill>
                <a:srgbClr val="FF0000"/>
              </a:solidFill>
              <a:latin typeface="HG行書体" pitchFamily="65" charset="-128"/>
              <a:ea typeface="HG行書体" pitchFamily="65" charset="-128"/>
            </a:endParaRPr>
          </a:p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600" b="1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作り方の例：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の方</a:t>
            </a:r>
            <a:r>
              <a:rPr lang="ja-JP" altLang="en-US" dirty="0" smtClean="0"/>
              <a:t>を解いてみる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aa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ab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を使ってみる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つぎは、</a:t>
            </a:r>
            <a:r>
              <a:rPr lang="en-US" altLang="ja-JP" dirty="0" smtClean="0"/>
              <a:t>(b, b) </a:t>
            </a:r>
            <a:r>
              <a:rPr lang="ja-JP" altLang="en-US" dirty="0" smtClean="0"/>
              <a:t>しかない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57224" y="2357430"/>
            <a:ext cx="4143404" cy="135732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aa</a:t>
            </a:r>
            <a:endParaRPr lang="en-US" altLang="ja-JP" sz="3600" b="1" dirty="0" smtClean="0">
              <a:solidFill>
                <a:schemeClr val="accent6"/>
              </a:solidFill>
              <a:latin typeface="HGS教科書体" pitchFamily="18" charset="-128"/>
              <a:ea typeface="HGS教科書体" pitchFamily="18" charset="-128"/>
            </a:endParaRPr>
          </a:p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600" b="1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ab</a:t>
            </a:r>
            <a:endParaRPr lang="ja-JP" altLang="en-US" sz="3600" b="1" dirty="0">
              <a:solidFill>
                <a:schemeClr val="accent6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357818" y="428604"/>
            <a:ext cx="3643306" cy="3286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2800" dirty="0" smtClean="0"/>
              <a:t>,</a:t>
            </a:r>
            <a:r>
              <a:rPr lang="en-US" altLang="ja-JP" sz="2800" dirty="0" smtClean="0"/>
              <a:t>	  </a:t>
            </a:r>
            <a:r>
              <a:rPr lang="en-US" altLang="ja-JP" sz="2800" dirty="0" smtClean="0"/>
              <a:t>     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abbb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800" dirty="0" smtClean="0"/>
              <a:t>,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ja-JP" altLang="en-US" sz="2800" dirty="0" smtClean="0"/>
              <a:t>      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  a,   a  )</a:t>
            </a:r>
          </a:p>
          <a:p>
            <a:r>
              <a:rPr lang="en-US" altLang="ja-JP" sz="2800" dirty="0" smtClean="0"/>
              <a:t>(  b,   b  )</a:t>
            </a:r>
          </a:p>
          <a:p>
            <a:r>
              <a:rPr lang="en-US" altLang="ja-JP" sz="2800" dirty="0" smtClean="0"/>
              <a:t>(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, 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  )</a:t>
            </a:r>
          </a:p>
          <a:p>
            <a:r>
              <a:rPr lang="en-US" altLang="ja-JP" sz="2800" dirty="0" smtClean="0"/>
              <a:t>( </a:t>
            </a:r>
            <a:r>
              <a:rPr lang="en-US" altLang="ja-JP" sz="2800" dirty="0" err="1" smtClean="0"/>
              <a:t>aa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ab</a:t>
            </a:r>
            <a:r>
              <a:rPr lang="en-US" altLang="ja-JP" sz="2800" dirty="0" smtClean="0"/>
              <a:t> )</a:t>
            </a:r>
          </a:p>
          <a:p>
            <a:r>
              <a:rPr lang="en-US" altLang="ja-JP" sz="2800" dirty="0" smtClean="0"/>
              <a:t>( bb, </a:t>
            </a:r>
            <a:r>
              <a:rPr lang="en-US" altLang="ja-JP" sz="2800" dirty="0" err="1" smtClean="0"/>
              <a:t>bbb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6" name="角丸四角形 5"/>
          <p:cNvSpPr/>
          <p:nvPr/>
        </p:nvSpPr>
        <p:spPr>
          <a:xfrm>
            <a:off x="857224" y="4786322"/>
            <a:ext cx="4143404" cy="135732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aa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endParaRPr lang="en-US" altLang="ja-JP" sz="3600" b="1" dirty="0" smtClean="0">
              <a:solidFill>
                <a:srgbClr val="92D050"/>
              </a:solidFill>
              <a:latin typeface="HGS教科書体" pitchFamily="18" charset="-128"/>
              <a:ea typeface="HGS教科書体" pitchFamily="18" charset="-128"/>
            </a:endParaRPr>
          </a:p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600" b="1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ab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endParaRPr lang="ja-JP" altLang="en-US" sz="3600" b="1" dirty="0">
              <a:solidFill>
                <a:srgbClr val="92D05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作り方の例：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の方</a:t>
            </a:r>
            <a:r>
              <a:rPr lang="ja-JP" altLang="en-US" dirty="0" smtClean="0"/>
              <a:t>を解いてみる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（中略）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最後は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 </a:t>
            </a:r>
            <a:r>
              <a:rPr lang="ja-JP" altLang="en-US" dirty="0" smtClean="0"/>
              <a:t>ペア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57224" y="2357430"/>
            <a:ext cx="4429156" cy="135732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aa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r>
              <a:rPr lang="ja-JP" altLang="en-US" sz="3600" b="1" dirty="0" smtClean="0">
                <a:solidFill>
                  <a:srgbClr val="00B05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3">
                    <a:lumMod val="75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a</a:t>
            </a:r>
            <a:r>
              <a:rPr lang="en-US" altLang="ja-JP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bb</a:t>
            </a:r>
            <a:endParaRPr lang="en-US" altLang="ja-JP" sz="3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HGS教科書体" pitchFamily="18" charset="-128"/>
              <a:ea typeface="HGS教科書体" pitchFamily="18" charset="-128"/>
            </a:endParaRPr>
          </a:p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600" b="1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ab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r>
              <a:rPr lang="ja-JP" altLang="en-US" sz="3600" b="1" dirty="0" smtClean="0">
                <a:solidFill>
                  <a:srgbClr val="00B05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3">
                    <a:lumMod val="75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a</a:t>
            </a:r>
            <a:r>
              <a:rPr lang="en-US" altLang="ja-JP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bbb</a:t>
            </a:r>
            <a:endParaRPr lang="ja-JP" alt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357818" y="428604"/>
            <a:ext cx="3643306" cy="3286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2800" dirty="0" smtClean="0"/>
              <a:t>,</a:t>
            </a:r>
            <a:r>
              <a:rPr lang="en-US" altLang="ja-JP" sz="2800" dirty="0" smtClean="0"/>
              <a:t>	  </a:t>
            </a:r>
            <a:r>
              <a:rPr lang="en-US" altLang="ja-JP" sz="2800" dirty="0" smtClean="0"/>
              <a:t>     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abbb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800" dirty="0" smtClean="0"/>
              <a:t>,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ja-JP" altLang="en-US" sz="2800" dirty="0" smtClean="0"/>
              <a:t>      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  a,   a  )</a:t>
            </a:r>
          </a:p>
          <a:p>
            <a:r>
              <a:rPr lang="en-US" altLang="ja-JP" sz="2800" dirty="0" smtClean="0"/>
              <a:t>(  b,   b  )</a:t>
            </a:r>
          </a:p>
          <a:p>
            <a:r>
              <a:rPr lang="en-US" altLang="ja-JP" sz="2800" dirty="0" smtClean="0"/>
              <a:t>(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, 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  )</a:t>
            </a:r>
          </a:p>
          <a:p>
            <a:r>
              <a:rPr lang="en-US" altLang="ja-JP" sz="2800" dirty="0" smtClean="0"/>
              <a:t>( </a:t>
            </a:r>
            <a:r>
              <a:rPr lang="en-US" altLang="ja-JP" sz="2800" dirty="0" err="1" smtClean="0"/>
              <a:t>aa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ab</a:t>
            </a:r>
            <a:r>
              <a:rPr lang="en-US" altLang="ja-JP" sz="2800" dirty="0" smtClean="0"/>
              <a:t> )</a:t>
            </a:r>
          </a:p>
          <a:p>
            <a:r>
              <a:rPr lang="en-US" altLang="ja-JP" sz="2800" dirty="0" smtClean="0"/>
              <a:t>( bb, </a:t>
            </a:r>
            <a:r>
              <a:rPr lang="en-US" altLang="ja-JP" sz="2800" dirty="0" err="1" smtClean="0"/>
              <a:t>bbb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6" name="角丸四角形 5"/>
          <p:cNvSpPr/>
          <p:nvPr/>
        </p:nvSpPr>
        <p:spPr>
          <a:xfrm>
            <a:off x="857224" y="4786322"/>
            <a:ext cx="4572032" cy="135732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aa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r>
              <a:rPr lang="ja-JP" altLang="en-US" sz="3600" b="1" dirty="0" smtClean="0">
                <a:solidFill>
                  <a:srgbClr val="00B050"/>
                </a:solidFill>
                <a:latin typeface="HGS教科書体" pitchFamily="18" charset="-128"/>
                <a:ea typeface="HGS教科書体" pitchFamily="18" charset="-128"/>
              </a:rPr>
              <a:t>次</a:t>
            </a:r>
            <a:r>
              <a:rPr lang="en-US" altLang="ja-JP" sz="3600" b="1" dirty="0" err="1" smtClean="0">
                <a:solidFill>
                  <a:schemeClr val="accent3">
                    <a:lumMod val="75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a</a:t>
            </a:r>
            <a:r>
              <a:rPr lang="en-US" altLang="ja-JP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bb</a:t>
            </a:r>
            <a:r>
              <a:rPr lang="ja-JP" altLang="en-US" sz="3600" b="1" dirty="0" smtClean="0">
                <a:solidFill>
                  <a:srgbClr val="7030A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rgbClr val="7030A0"/>
                </a:solidFill>
                <a:latin typeface="HGS教科書体" pitchFamily="18" charset="-128"/>
                <a:ea typeface="HGS教科書体" pitchFamily="18" charset="-128"/>
              </a:rPr>
              <a:t>abbb</a:t>
            </a:r>
            <a:r>
              <a:rPr lang="ja-JP" altLang="en-US" sz="3600" b="1" dirty="0" smtClean="0">
                <a:solidFill>
                  <a:srgbClr val="7030A0"/>
                </a:solidFill>
                <a:latin typeface="HGP行書体" pitchFamily="66" charset="-128"/>
                <a:ea typeface="HGP行書体" pitchFamily="66" charset="-128"/>
              </a:rPr>
              <a:t>終</a:t>
            </a:r>
            <a:endParaRPr lang="en-US" altLang="ja-JP" sz="3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HGS教科書体" pitchFamily="18" charset="-128"/>
              <a:ea typeface="HGS教科書体" pitchFamily="18" charset="-128"/>
            </a:endParaRPr>
          </a:p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600" b="1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ab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r>
              <a:rPr lang="ja-JP" altLang="en-US" sz="3600" b="1" dirty="0" smtClean="0">
                <a:solidFill>
                  <a:srgbClr val="00B05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3">
                    <a:lumMod val="75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a</a:t>
            </a:r>
            <a:r>
              <a:rPr lang="en-US" altLang="ja-JP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bbb</a:t>
            </a:r>
            <a:r>
              <a:rPr lang="ja-JP" altLang="en-US" sz="3600" b="1" dirty="0" smtClean="0">
                <a:solidFill>
                  <a:srgbClr val="7030A0"/>
                </a:solidFill>
                <a:latin typeface="HGP行書体" pitchFamily="66" charset="-128"/>
                <a:ea typeface="HGP行書体" pitchFamily="66" charset="-128"/>
              </a:rPr>
              <a:t>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作り方の例：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の方</a:t>
            </a:r>
            <a:r>
              <a:rPr lang="ja-JP" altLang="en-US" dirty="0" smtClean="0"/>
              <a:t>を解いてみる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PCP</a:t>
            </a:r>
            <a:r>
              <a:rPr lang="ja-JP" altLang="en-US" dirty="0" smtClean="0"/>
              <a:t>の解は</a:t>
            </a:r>
            <a:r>
              <a:rPr lang="en-US" altLang="ja-JP" dirty="0" smtClean="0"/>
              <a:t>”Yes”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STS</a:t>
            </a:r>
            <a:r>
              <a:rPr lang="ja-JP" altLang="en-US" dirty="0" smtClean="0"/>
              <a:t>の解は？ </a:t>
            </a:r>
            <a:r>
              <a:rPr lang="en-US" altLang="ja-JP" dirty="0" smtClean="0"/>
              <a:t>“Yes”</a:t>
            </a:r>
            <a:br>
              <a:rPr lang="en-US" altLang="ja-JP" dirty="0" smtClean="0"/>
            </a:br>
            <a:r>
              <a:rPr lang="en-US" altLang="ja-JP" dirty="0" smtClean="0"/>
              <a:t>“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>”</a:t>
            </a:r>
            <a:r>
              <a:rPr lang="ja-JP" altLang="en-US" dirty="0" smtClean="0"/>
              <a:t>で区切られた部分に着目すると</a:t>
            </a:r>
            <a:r>
              <a:rPr lang="en-US" altLang="ja-JP" dirty="0" smtClean="0"/>
              <a:t>…</a:t>
            </a:r>
          </a:p>
          <a:p>
            <a:pPr lvl="1"/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s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a</a:t>
            </a:r>
            <a:r>
              <a:rPr kumimoji="1" lang="en-US" altLang="ja-JP" dirty="0" err="1" smtClean="0"/>
              <a:t>ab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⇒ </a:t>
            </a:r>
            <a:r>
              <a:rPr kumimoji="1" lang="en-US" altLang="ja-JP" dirty="0" err="1" smtClean="0"/>
              <a:t>abb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⇒ </a:t>
            </a:r>
            <a:r>
              <a:rPr kumimoji="1" lang="en-US" altLang="ja-JP" dirty="0" err="1" smtClean="0"/>
              <a:t>abbb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w</a:t>
            </a:r>
            <a:r>
              <a:rPr kumimoji="1" lang="en-US" altLang="ja-JP" baseline="-25000" dirty="0" err="1" smtClean="0"/>
              <a:t>f</a:t>
            </a:r>
            <a:endParaRPr kumimoji="1" lang="en-US" altLang="ja-JP" baseline="-25000" dirty="0" smtClean="0"/>
          </a:p>
          <a:p>
            <a:r>
              <a:rPr kumimoji="1" lang="ja-JP" altLang="en-US" dirty="0" smtClean="0"/>
              <a:t>フォーマルに言うと、次ページの補題が成り立つ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357818" y="428604"/>
            <a:ext cx="3643306" cy="3286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2800" dirty="0" smtClean="0"/>
              <a:t>,</a:t>
            </a:r>
            <a:r>
              <a:rPr lang="en-US" altLang="ja-JP" sz="2800" dirty="0" smtClean="0"/>
              <a:t>	  </a:t>
            </a:r>
            <a:r>
              <a:rPr lang="en-US" altLang="ja-JP" sz="2800" dirty="0" smtClean="0"/>
              <a:t>     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800" dirty="0" err="1" smtClean="0">
                <a:latin typeface="HGS教科書体" pitchFamily="18" charset="-128"/>
                <a:ea typeface="HGS教科書体" pitchFamily="18" charset="-128"/>
              </a:rPr>
              <a:t>abbb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800" dirty="0" smtClean="0"/>
              <a:t>,  </a:t>
            </a:r>
            <a:r>
              <a:rPr lang="ja-JP" altLang="en-US" sz="28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ja-JP" altLang="en-US" sz="2800" dirty="0" smtClean="0"/>
              <a:t>       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(  a,   a  )</a:t>
            </a:r>
          </a:p>
          <a:p>
            <a:r>
              <a:rPr lang="en-US" altLang="ja-JP" sz="2800" dirty="0" smtClean="0"/>
              <a:t>(  b,   b  )</a:t>
            </a:r>
          </a:p>
          <a:p>
            <a:r>
              <a:rPr lang="en-US" altLang="ja-JP" sz="2800" dirty="0" smtClean="0"/>
              <a:t>(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,   </a:t>
            </a:r>
            <a:r>
              <a:rPr lang="ja-JP" altLang="en-US" sz="2800" dirty="0" smtClean="0"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2800" dirty="0" smtClean="0"/>
              <a:t>  )</a:t>
            </a:r>
          </a:p>
          <a:p>
            <a:r>
              <a:rPr lang="en-US" altLang="ja-JP" sz="2800" dirty="0" smtClean="0"/>
              <a:t>( </a:t>
            </a:r>
            <a:r>
              <a:rPr lang="en-US" altLang="ja-JP" sz="2800" dirty="0" err="1" smtClean="0"/>
              <a:t>aa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ab</a:t>
            </a:r>
            <a:r>
              <a:rPr lang="en-US" altLang="ja-JP" sz="2800" dirty="0" smtClean="0"/>
              <a:t> )</a:t>
            </a:r>
          </a:p>
          <a:p>
            <a:r>
              <a:rPr lang="en-US" altLang="ja-JP" sz="2800" dirty="0" smtClean="0"/>
              <a:t>( bb, </a:t>
            </a:r>
            <a:r>
              <a:rPr lang="en-US" altLang="ja-JP" sz="2800" dirty="0" err="1" smtClean="0"/>
              <a:t>bbb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6" name="角丸四角形 5"/>
          <p:cNvSpPr/>
          <p:nvPr/>
        </p:nvSpPr>
        <p:spPr>
          <a:xfrm>
            <a:off x="928662" y="2285992"/>
            <a:ext cx="4572032" cy="1357322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aa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r>
              <a:rPr lang="ja-JP" altLang="en-US" sz="3600" b="1" dirty="0" smtClean="0">
                <a:solidFill>
                  <a:srgbClr val="00B050"/>
                </a:solidFill>
                <a:latin typeface="HGS教科書体" pitchFamily="18" charset="-128"/>
                <a:ea typeface="HGS教科書体" pitchFamily="18" charset="-128"/>
              </a:rPr>
              <a:t>次</a:t>
            </a:r>
            <a:r>
              <a:rPr lang="en-US" altLang="ja-JP" sz="3600" b="1" dirty="0" err="1" smtClean="0">
                <a:solidFill>
                  <a:schemeClr val="accent3">
                    <a:lumMod val="75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a</a:t>
            </a:r>
            <a:r>
              <a:rPr lang="en-US" altLang="ja-JP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bb</a:t>
            </a:r>
            <a:r>
              <a:rPr lang="ja-JP" altLang="en-US" sz="3600" b="1" dirty="0" smtClean="0">
                <a:solidFill>
                  <a:srgbClr val="7030A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rgbClr val="7030A0"/>
                </a:solidFill>
                <a:latin typeface="HGS教科書体" pitchFamily="18" charset="-128"/>
                <a:ea typeface="HGS教科書体" pitchFamily="18" charset="-128"/>
              </a:rPr>
              <a:t>abbb</a:t>
            </a:r>
            <a:r>
              <a:rPr lang="ja-JP" altLang="en-US" sz="3600" b="1" dirty="0" smtClean="0">
                <a:solidFill>
                  <a:srgbClr val="7030A0"/>
                </a:solidFill>
                <a:latin typeface="HGP行書体" pitchFamily="66" charset="-128"/>
                <a:ea typeface="HGP行書体" pitchFamily="66" charset="-128"/>
              </a:rPr>
              <a:t>終</a:t>
            </a:r>
            <a:endParaRPr lang="en-US" altLang="ja-JP" sz="3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HGS教科書体" pitchFamily="18" charset="-128"/>
              <a:ea typeface="HGS教科書体" pitchFamily="18" charset="-128"/>
            </a:endParaRPr>
          </a:p>
          <a:p>
            <a:r>
              <a:rPr lang="ja-JP" altLang="en-US" sz="3600" b="1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3600" b="1" dirty="0" err="1" smtClean="0">
                <a:latin typeface="HGS教科書体" pitchFamily="18" charset="-128"/>
                <a:ea typeface="HGS教科書体" pitchFamily="18" charset="-128"/>
              </a:rPr>
              <a:t>aab</a:t>
            </a:r>
            <a:r>
              <a:rPr lang="ja-JP" altLang="en-US" sz="3600" b="1" dirty="0" smtClean="0">
                <a:solidFill>
                  <a:srgbClr val="FF000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6"/>
                </a:solidFill>
                <a:latin typeface="HGS教科書体" pitchFamily="18" charset="-128"/>
                <a:ea typeface="HGS教科書体" pitchFamily="18" charset="-128"/>
              </a:rPr>
              <a:t>ab</a:t>
            </a:r>
            <a:r>
              <a:rPr lang="en-US" altLang="ja-JP" sz="3600" b="1" dirty="0" err="1" smtClean="0">
                <a:solidFill>
                  <a:srgbClr val="92D050"/>
                </a:solidFill>
                <a:latin typeface="HGS教科書体" pitchFamily="18" charset="-128"/>
                <a:ea typeface="HGS教科書体" pitchFamily="18" charset="-128"/>
              </a:rPr>
              <a:t>b</a:t>
            </a:r>
            <a:r>
              <a:rPr lang="ja-JP" altLang="en-US" sz="3600" b="1" dirty="0" smtClean="0">
                <a:solidFill>
                  <a:srgbClr val="00B050"/>
                </a:solidFill>
                <a:latin typeface="HGP行書体" pitchFamily="66" charset="-128"/>
                <a:ea typeface="HGP行書体" pitchFamily="66" charset="-128"/>
              </a:rPr>
              <a:t>次</a:t>
            </a:r>
            <a:r>
              <a:rPr lang="en-US" altLang="ja-JP" sz="3600" b="1" dirty="0" err="1" smtClean="0">
                <a:solidFill>
                  <a:schemeClr val="accent3">
                    <a:lumMod val="75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a</a:t>
            </a:r>
            <a:r>
              <a:rPr lang="en-US" altLang="ja-JP" sz="3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HGS教科書体" pitchFamily="18" charset="-128"/>
                <a:ea typeface="HGS教科書体" pitchFamily="18" charset="-128"/>
              </a:rPr>
              <a:t>bbb</a:t>
            </a:r>
            <a:r>
              <a:rPr lang="ja-JP" altLang="en-US" sz="3600" b="1" dirty="0" smtClean="0">
                <a:solidFill>
                  <a:srgbClr val="7030A0"/>
                </a:solidFill>
                <a:latin typeface="HGP行書体" pitchFamily="66" charset="-128"/>
                <a:ea typeface="HGP行書体" pitchFamily="66" charset="-128"/>
              </a:rPr>
              <a:t>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Post</a:t>
            </a:r>
            <a:r>
              <a:rPr kumimoji="1" lang="ja-JP" altLang="en-US" dirty="0" smtClean="0"/>
              <a:t>の対応</a:t>
            </a:r>
            <a:r>
              <a:rPr kumimoji="1" lang="ja-JP" altLang="en-US" dirty="0" smtClean="0"/>
              <a:t>問題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(PCP : Post’s Correspondence Problem)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入力</a:t>
            </a:r>
            <a:endParaRPr kumimoji="1" lang="en-US" altLang="ja-JP" sz="3600" dirty="0" smtClean="0"/>
          </a:p>
          <a:p>
            <a:pPr lvl="1"/>
            <a:r>
              <a:rPr lang="el-GR" altLang="ja-JP" sz="3200" dirty="0" smtClean="0"/>
              <a:t>Σ</a:t>
            </a:r>
            <a:r>
              <a:rPr lang="en-US" altLang="ja-JP" sz="3200" dirty="0" smtClean="0"/>
              <a:t> </a:t>
            </a:r>
            <a:r>
              <a:rPr lang="en-US" altLang="ja-JP" sz="3200" dirty="0" smtClean="0"/>
              <a:t> :  </a:t>
            </a:r>
            <a:r>
              <a:rPr lang="ja-JP" altLang="en-US" sz="3200" dirty="0" smtClean="0"/>
              <a:t>文字集合 （有限）</a:t>
            </a:r>
            <a:endParaRPr kumimoji="1" lang="en-US" altLang="ja-JP" sz="3200" dirty="0" smtClean="0"/>
          </a:p>
          <a:p>
            <a:pPr lvl="1"/>
            <a:r>
              <a:rPr lang="en-US" altLang="ja-JP" sz="3200" dirty="0" smtClean="0"/>
              <a:t>{(α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β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), …, (</a:t>
            </a:r>
            <a:r>
              <a:rPr lang="en-US" altLang="ja-JP" sz="3200" dirty="0" err="1" smtClean="0"/>
              <a:t>α</a:t>
            </a:r>
            <a:r>
              <a:rPr lang="en-US" altLang="ja-JP" sz="3200" baseline="-25000" dirty="0" err="1" smtClean="0"/>
              <a:t>n</a:t>
            </a:r>
            <a:r>
              <a:rPr lang="en-US" altLang="ja-JP" sz="3200" dirty="0" smtClean="0"/>
              <a:t>, </a:t>
            </a:r>
            <a:r>
              <a:rPr lang="en-US" altLang="ja-JP" sz="3200" dirty="0" err="1" smtClean="0"/>
              <a:t>β</a:t>
            </a:r>
            <a:r>
              <a:rPr lang="en-US" altLang="ja-JP" sz="3200" baseline="-25000" dirty="0" err="1" smtClean="0"/>
              <a:t>n</a:t>
            </a:r>
            <a:r>
              <a:rPr lang="en-US" altLang="ja-JP" sz="3200" dirty="0" smtClean="0"/>
              <a:t>)}  :</a:t>
            </a:r>
            <a:br>
              <a:rPr lang="en-US" altLang="ja-JP" sz="3200" dirty="0" smtClean="0"/>
            </a:br>
            <a:r>
              <a:rPr lang="en-US" altLang="ja-JP" sz="3200" dirty="0" smtClean="0"/>
              <a:t>       Σ</a:t>
            </a:r>
            <a:r>
              <a:rPr lang="ja-JP" altLang="en-US" sz="3200" dirty="0" smtClean="0"/>
              <a:t>上の有限文字列のペアの有限集合</a:t>
            </a:r>
            <a:endParaRPr lang="en-US" altLang="ja-JP" sz="3200" dirty="0" smtClean="0"/>
          </a:p>
          <a:p>
            <a:r>
              <a:rPr kumimoji="1" lang="ja-JP" altLang="en-US" sz="3600" dirty="0" smtClean="0"/>
              <a:t>出力</a:t>
            </a:r>
            <a:endParaRPr kumimoji="1" lang="en-US" altLang="ja-JP" sz="3600" dirty="0" smtClean="0"/>
          </a:p>
          <a:p>
            <a:pPr lvl="1"/>
            <a:r>
              <a:rPr lang="ja-JP" altLang="en-US" sz="3200" dirty="0" smtClean="0"/>
              <a:t>有限列  </a:t>
            </a:r>
            <a:r>
              <a:rPr lang="en-US" altLang="ja-JP" sz="3200" dirty="0" smtClean="0"/>
              <a:t>i1, …, </a:t>
            </a:r>
            <a:r>
              <a:rPr lang="en-US" altLang="ja-JP" sz="3200" dirty="0" err="1" smtClean="0"/>
              <a:t>ik</a:t>
            </a:r>
            <a:r>
              <a:rPr lang="en-US" altLang="ja-JP" sz="3200" dirty="0" smtClean="0"/>
              <a:t>  </a:t>
            </a:r>
            <a:r>
              <a:rPr lang="ja-JP" altLang="en-US" sz="3200" dirty="0" smtClean="0"/>
              <a:t>で</a:t>
            </a:r>
            <a:endParaRPr lang="en-US" altLang="ja-JP" sz="3200" dirty="0" smtClean="0"/>
          </a:p>
          <a:p>
            <a:pPr lvl="2"/>
            <a:r>
              <a:rPr kumimoji="1" lang="en-US" altLang="ja-JP" sz="4000" dirty="0" smtClean="0"/>
              <a:t>α</a:t>
            </a:r>
            <a:r>
              <a:rPr lang="en-US" altLang="ja-JP" sz="4000" baseline="-25000" dirty="0" smtClean="0"/>
              <a:t>i1</a:t>
            </a:r>
            <a:r>
              <a:rPr kumimoji="1" lang="en-US" altLang="ja-JP" sz="4000" dirty="0" smtClean="0"/>
              <a:t>  … </a:t>
            </a:r>
            <a:r>
              <a:rPr lang="en-US" altLang="ja-JP" sz="4000" dirty="0" err="1" smtClean="0"/>
              <a:t>α</a:t>
            </a:r>
            <a:r>
              <a:rPr lang="en-US" altLang="ja-JP" sz="4000" baseline="-25000" dirty="0" err="1" smtClean="0"/>
              <a:t>ik</a:t>
            </a:r>
            <a:r>
              <a:rPr lang="en-US" altLang="ja-JP" sz="4000" dirty="0" smtClean="0"/>
              <a:t>   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  β</a:t>
            </a:r>
            <a:r>
              <a:rPr lang="en-US" altLang="ja-JP" sz="4000" baseline="-25000" dirty="0" smtClean="0"/>
              <a:t>i1</a:t>
            </a:r>
            <a:r>
              <a:rPr lang="en-US" altLang="ja-JP" sz="4000" dirty="0" smtClean="0"/>
              <a:t> … </a:t>
            </a:r>
            <a:r>
              <a:rPr lang="en-US" altLang="ja-JP" sz="4000" dirty="0" err="1" smtClean="0"/>
              <a:t>β</a:t>
            </a:r>
            <a:r>
              <a:rPr lang="en-US" altLang="ja-JP" sz="4000" baseline="-25000" dirty="0" err="1" smtClean="0"/>
              <a:t>ik</a:t>
            </a:r>
            <a:endParaRPr lang="en-US" altLang="ja-JP" sz="2800" dirty="0" smtClean="0"/>
          </a:p>
          <a:p>
            <a:pPr lvl="1">
              <a:buNone/>
            </a:pPr>
            <a:r>
              <a:rPr kumimoji="1" lang="en-US" altLang="ja-JP" sz="3200" dirty="0" smtClean="0"/>
              <a:t>	</a:t>
            </a:r>
            <a:r>
              <a:rPr kumimoji="1" lang="ja-JP" altLang="en-US" sz="3200" dirty="0" smtClean="0"/>
              <a:t>に</a:t>
            </a:r>
            <a:r>
              <a:rPr kumimoji="1" lang="ja-JP" altLang="en-US" sz="3200" dirty="0" smtClean="0"/>
              <a:t>なるものは存在するか 否か？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Autofit/>
          </a:bodyPr>
          <a:lstStyle/>
          <a:p>
            <a:r>
              <a:rPr lang="en-US" altLang="ja-JP" sz="4000" dirty="0" err="1" smtClean="0"/>
              <a:t>w</a:t>
            </a:r>
            <a:r>
              <a:rPr lang="en-US" altLang="ja-JP" sz="4000" baseline="-25000" dirty="0" err="1" smtClean="0"/>
              <a:t>s</a:t>
            </a:r>
            <a:r>
              <a:rPr kumimoji="1" lang="en-US" altLang="ja-JP" sz="4000" dirty="0" smtClean="0"/>
              <a:t> =γ</a:t>
            </a:r>
            <a:r>
              <a:rPr lang="en-US" altLang="ja-JP" sz="4000" baseline="-25000" dirty="0" smtClean="0"/>
              <a:t>0</a:t>
            </a:r>
            <a:r>
              <a:rPr kumimoji="1" lang="en-US" altLang="ja-JP" sz="4000" dirty="0" smtClean="0"/>
              <a:t> </a:t>
            </a:r>
            <a:r>
              <a:rPr kumimoji="1" lang="ja-JP" altLang="en-US" sz="4000" dirty="0" smtClean="0"/>
              <a:t>⇒</a:t>
            </a:r>
            <a:r>
              <a:rPr kumimoji="1" lang="en-US" altLang="ja-JP" sz="4000" dirty="0" smtClean="0"/>
              <a:t>γ</a:t>
            </a:r>
            <a:r>
              <a:rPr lang="en-US" altLang="ja-JP" sz="4000" baseline="-25000" dirty="0" smtClean="0"/>
              <a:t>1</a:t>
            </a:r>
            <a:r>
              <a:rPr kumimoji="1" lang="en-US" altLang="ja-JP" sz="4000" dirty="0" smtClean="0"/>
              <a:t> </a:t>
            </a:r>
            <a:r>
              <a:rPr lang="ja-JP" altLang="en-US" sz="4000" dirty="0" smtClean="0"/>
              <a:t>⇒ </a:t>
            </a:r>
            <a:r>
              <a:rPr kumimoji="1" lang="en-US" altLang="ja-JP" sz="4000" dirty="0" smtClean="0"/>
              <a:t>… </a:t>
            </a:r>
            <a:r>
              <a:rPr lang="ja-JP" altLang="en-US" sz="4000" dirty="0" smtClean="0"/>
              <a:t>⇒ </a:t>
            </a:r>
            <a:r>
              <a:rPr kumimoji="1" lang="en-US" altLang="ja-JP" sz="4000" dirty="0" err="1" smtClean="0"/>
              <a:t>γ</a:t>
            </a:r>
            <a:r>
              <a:rPr lang="en-US" altLang="ja-JP" sz="4000" baseline="-25000" dirty="0" err="1" smtClean="0"/>
              <a:t>m</a:t>
            </a:r>
            <a:r>
              <a:rPr kumimoji="1" lang="en-US" altLang="ja-JP" sz="4000" dirty="0" smtClean="0"/>
              <a:t> = </a:t>
            </a:r>
            <a:r>
              <a:rPr lang="en-US" altLang="ja-JP" sz="4000" dirty="0" err="1" smtClean="0"/>
              <a:t>w</a:t>
            </a:r>
            <a:r>
              <a:rPr lang="en-US" altLang="ja-JP" sz="4000" baseline="-25000" dirty="0" err="1" smtClean="0"/>
              <a:t>f</a:t>
            </a:r>
            <a:endParaRPr kumimoji="1" lang="en-US" altLang="ja-JP" sz="4000" dirty="0" smtClean="0"/>
          </a:p>
          <a:p>
            <a:pPr lvl="1">
              <a:buNone/>
            </a:pPr>
            <a:r>
              <a:rPr lang="en-US" altLang="ja-JP" sz="3600" dirty="0" smtClean="0"/>
              <a:t>	</a:t>
            </a:r>
            <a:r>
              <a:rPr lang="ja-JP" altLang="en-US" sz="3600" dirty="0" smtClean="0"/>
              <a:t>という書き換え列が</a:t>
            </a:r>
            <a:r>
              <a:rPr lang="en-US" altLang="ja-JP" sz="3600" dirty="0" smtClean="0"/>
              <a:t>STS</a:t>
            </a:r>
            <a:r>
              <a:rPr lang="ja-JP" altLang="en-US" sz="3600" dirty="0" smtClean="0"/>
              <a:t>にある</a:t>
            </a:r>
            <a:endParaRPr lang="en-US" altLang="ja-JP" sz="3600" dirty="0" smtClean="0"/>
          </a:p>
          <a:p>
            <a:pPr lvl="4"/>
            <a:endParaRPr lang="en-US" altLang="ja-JP" sz="2800" dirty="0" smtClean="0"/>
          </a:p>
          <a:p>
            <a:pPr lvl="1">
              <a:buNone/>
            </a:pPr>
            <a:r>
              <a:rPr lang="en-US" altLang="ja-JP" sz="3600" dirty="0" smtClean="0"/>
              <a:t>i</a:t>
            </a:r>
            <a:r>
              <a:rPr kumimoji="1" lang="en-US" altLang="ja-JP" sz="3600" dirty="0" smtClean="0"/>
              <a:t>f and only if</a:t>
            </a:r>
          </a:p>
          <a:p>
            <a:pPr lvl="3"/>
            <a:endParaRPr kumimoji="1" lang="en-US" altLang="ja-JP" sz="2800" dirty="0" smtClean="0"/>
          </a:p>
          <a:p>
            <a:r>
              <a:rPr lang="ja-JP" altLang="en-US" sz="4000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sz="4000" dirty="0" smtClean="0"/>
              <a:t>γ</a:t>
            </a:r>
            <a:r>
              <a:rPr lang="en-US" altLang="ja-JP" sz="4000" baseline="-25000" dirty="0" smtClean="0"/>
              <a:t>0</a:t>
            </a:r>
            <a:r>
              <a:rPr kumimoji="1" lang="en-US" altLang="ja-JP" sz="4000" dirty="0" smtClean="0"/>
              <a:t> </a:t>
            </a:r>
            <a:r>
              <a:rPr lang="ja-JP" altLang="en-US" sz="4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kumimoji="1" lang="en-US" altLang="ja-JP" sz="4000" dirty="0" smtClean="0"/>
              <a:t>γ</a:t>
            </a:r>
            <a:r>
              <a:rPr kumimoji="1" lang="en-US" altLang="ja-JP" sz="4000" baseline="-25000" dirty="0" smtClean="0"/>
              <a:t>1</a:t>
            </a:r>
            <a:r>
              <a:rPr lang="ja-JP" altLang="en-US" sz="4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4000" dirty="0" smtClean="0"/>
              <a:t>γ</a:t>
            </a:r>
            <a:r>
              <a:rPr lang="en-US" altLang="ja-JP" sz="4000" baseline="-25000" dirty="0" smtClean="0"/>
              <a:t>2</a:t>
            </a:r>
            <a:r>
              <a:rPr lang="ja-JP" altLang="en-US" sz="4000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sz="4000" dirty="0" smtClean="0"/>
              <a:t>… </a:t>
            </a:r>
            <a:r>
              <a:rPr lang="ja-JP" altLang="en-US" sz="4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4000" dirty="0" err="1" smtClean="0"/>
              <a:t>γ</a:t>
            </a:r>
            <a:r>
              <a:rPr lang="en-US" altLang="ja-JP" sz="4000" baseline="-25000" dirty="0" err="1" smtClean="0"/>
              <a:t>m</a:t>
            </a:r>
            <a:r>
              <a:rPr lang="en-US" altLang="ja-JP" sz="4000" baseline="-25000" dirty="0" smtClean="0"/>
              <a:t> </a:t>
            </a:r>
            <a:r>
              <a:rPr lang="ja-JP" altLang="en-US" sz="40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4000" dirty="0" smtClean="0"/>
          </a:p>
          <a:p>
            <a:pPr lvl="1">
              <a:buNone/>
            </a:pPr>
            <a:r>
              <a:rPr kumimoji="1" lang="en-US" altLang="ja-JP" sz="3600" dirty="0" smtClean="0"/>
              <a:t>	</a:t>
            </a:r>
            <a:r>
              <a:rPr kumimoji="1" lang="ja-JP" altLang="en-US" sz="3600" dirty="0" smtClean="0"/>
              <a:t>で一致するようなマッチングが</a:t>
            </a:r>
            <a:r>
              <a:rPr kumimoji="1" lang="en-US" altLang="ja-JP" sz="3600" dirty="0" smtClean="0"/>
              <a:t>PCP</a:t>
            </a:r>
            <a:r>
              <a:rPr kumimoji="1" lang="ja-JP" altLang="en-US" sz="3600" dirty="0" smtClean="0"/>
              <a:t>にある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補題の証明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kumimoji="1" lang="ja-JP" altLang="en-US" dirty="0" smtClean="0"/>
              <a:t>帰納法で 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m</a:t>
            </a:r>
            <a:r>
              <a:rPr kumimoji="1" lang="ja-JP" altLang="en-US" dirty="0" smtClean="0"/>
              <a:t>≧</a:t>
            </a:r>
            <a:r>
              <a:rPr kumimoji="1" lang="en-US" altLang="ja-JP" dirty="0" smtClean="0"/>
              <a:t>0 </a:t>
            </a:r>
            <a:r>
              <a:rPr kumimoji="1" lang="ja-JP" altLang="en-US" dirty="0" smtClean="0"/>
              <a:t>に関して以下を示す</a:t>
            </a:r>
            <a:endParaRPr kumimoji="1" lang="en-US" altLang="ja-JP" dirty="0" smtClean="0"/>
          </a:p>
          <a:p>
            <a:pPr lvl="5"/>
            <a:endParaRPr kumimoji="1" lang="en-US" altLang="ja-JP" dirty="0" smtClean="0"/>
          </a:p>
          <a:p>
            <a:r>
              <a:rPr lang="en-US" altLang="ja-JP" dirty="0" smtClean="0"/>
              <a:t>γ</a:t>
            </a:r>
            <a:r>
              <a:rPr lang="en-US" altLang="ja-JP" baseline="-25000" dirty="0" smtClean="0"/>
              <a:t>0</a:t>
            </a:r>
            <a:r>
              <a:rPr lang="ja-JP" altLang="en-US" dirty="0" smtClean="0"/>
              <a:t> ⇒ 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/>
              <a:t> ⇒ </a:t>
            </a:r>
            <a:r>
              <a:rPr lang="en-US" altLang="ja-JP" dirty="0" smtClean="0"/>
              <a:t>…</a:t>
            </a:r>
            <a:r>
              <a:rPr lang="ja-JP" altLang="en-US" dirty="0" smtClean="0"/>
              <a:t> ⇒ 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f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if and only if</a:t>
            </a:r>
          </a:p>
          <a:p>
            <a:r>
              <a:rPr lang="ja-JP" altLang="en-US" dirty="0" smtClean="0"/>
              <a:t>∃</a:t>
            </a:r>
            <a:r>
              <a:rPr lang="en-US" altLang="ja-JP" dirty="0" smtClean="0"/>
              <a:t>i1 … in</a:t>
            </a:r>
          </a:p>
          <a:p>
            <a:pPr lvl="1">
              <a:buNone/>
            </a:pPr>
            <a:r>
              <a:rPr lang="en-US" altLang="ja-JP" dirty="0" smtClean="0"/>
              <a:t>	x</a:t>
            </a:r>
            <a:r>
              <a:rPr lang="en-US" altLang="ja-JP" baseline="-25000" dirty="0" smtClean="0"/>
              <a:t>i1</a:t>
            </a:r>
            <a:r>
              <a:rPr lang="en-US" altLang="ja-JP" dirty="0" smtClean="0"/>
              <a:t>…x</a:t>
            </a:r>
            <a:r>
              <a:rPr lang="en-US" altLang="ja-JP" baseline="-25000" dirty="0" smtClean="0"/>
              <a:t>1n</a:t>
            </a:r>
            <a:r>
              <a:rPr lang="en-US" altLang="ja-JP" dirty="0" smtClean="0"/>
              <a:t>	</a:t>
            </a:r>
            <a:r>
              <a:rPr lang="en-US" altLang="ja-JP" dirty="0" smtClean="0"/>
              <a:t>=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0</a:t>
            </a:r>
            <a:r>
              <a:rPr lang="ja-JP" altLang="en-US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y</a:t>
            </a:r>
            <a:r>
              <a:rPr lang="en-US" altLang="ja-JP" baseline="-25000" dirty="0" smtClean="0"/>
              <a:t>i1</a:t>
            </a:r>
            <a:r>
              <a:rPr lang="en-US" altLang="ja-JP" dirty="0" smtClean="0"/>
              <a:t>…</a:t>
            </a:r>
            <a:r>
              <a:rPr lang="en-US" altLang="ja-JP" dirty="0" err="1" smtClean="0"/>
              <a:t>y</a:t>
            </a:r>
            <a:r>
              <a:rPr lang="en-US" altLang="ja-JP" baseline="-25000" dirty="0" err="1" smtClean="0"/>
              <a:t>i</a:t>
            </a:r>
            <a:r>
              <a:rPr lang="en-US" altLang="ja-JP" baseline="-25000" dirty="0" smtClean="0"/>
              <a:t> n</a:t>
            </a:r>
            <a:r>
              <a:rPr lang="en-US" altLang="ja-JP" dirty="0" smtClean="0"/>
              <a:t>	</a:t>
            </a:r>
            <a:r>
              <a:rPr lang="en-US" altLang="ja-JP" dirty="0" smtClean="0"/>
              <a:t>=      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dirty="0" smtClean="0">
              <a:latin typeface="HG行書体" pitchFamily="65" charset="-128"/>
              <a:ea typeface="HG行書体" pitchFamily="65" charset="-128"/>
            </a:endParaRPr>
          </a:p>
          <a:p>
            <a:pPr lvl="5"/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（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0  </a:t>
            </a:r>
            <a:r>
              <a:rPr kumimoji="1" lang="en-US" altLang="ja-JP" dirty="0" smtClean="0"/>
              <a:t>= 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s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の場合を考えれば補題</a:t>
            </a:r>
            <a:r>
              <a:rPr lang="ja-JP" altLang="en-US" dirty="0" smtClean="0"/>
              <a:t>がすぐ従う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補題の証明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/>
              <a:t>γ</a:t>
            </a:r>
            <a:r>
              <a:rPr lang="en-US" altLang="ja-JP" sz="2800" baseline="-25000" dirty="0" smtClean="0"/>
              <a:t>0</a:t>
            </a:r>
            <a:r>
              <a:rPr lang="ja-JP" altLang="en-US" sz="2800" dirty="0" smtClean="0"/>
              <a:t>⇒</a:t>
            </a:r>
            <a:r>
              <a:rPr lang="en-US" altLang="ja-JP" sz="2800" dirty="0" smtClean="0"/>
              <a:t>γ</a:t>
            </a:r>
            <a:r>
              <a:rPr lang="en-US" altLang="ja-JP" sz="2800" baseline="-25000" dirty="0" smtClean="0"/>
              <a:t>1</a:t>
            </a:r>
            <a:r>
              <a:rPr lang="ja-JP" altLang="en-US" sz="2800" dirty="0" smtClean="0"/>
              <a:t>⇒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⇒</a:t>
            </a:r>
            <a:r>
              <a:rPr lang="en-US" altLang="ja-JP" sz="2800" dirty="0" err="1" smtClean="0"/>
              <a:t>γ</a:t>
            </a:r>
            <a:r>
              <a:rPr lang="en-US" altLang="ja-JP" sz="2800" baseline="-25000" dirty="0" err="1" smtClean="0"/>
              <a:t>m</a:t>
            </a:r>
            <a:r>
              <a:rPr lang="en-US" altLang="ja-JP" sz="2800" dirty="0" smtClean="0"/>
              <a:t> = </a:t>
            </a:r>
            <a:r>
              <a:rPr lang="en-US" altLang="ja-JP" sz="2800" dirty="0" err="1" smtClean="0"/>
              <a:t>w</a:t>
            </a:r>
            <a:r>
              <a:rPr lang="en-US" altLang="ja-JP" sz="2800" baseline="-25000" dirty="0" err="1" smtClean="0"/>
              <a:t>f</a:t>
            </a:r>
            <a:r>
              <a:rPr lang="en-US" altLang="ja-JP" sz="2800" baseline="-25000" dirty="0" smtClean="0"/>
              <a:t> </a:t>
            </a:r>
            <a:endParaRPr lang="en-US" altLang="ja-JP" sz="2800" dirty="0" smtClean="0"/>
          </a:p>
          <a:p>
            <a:pPr lvl="1">
              <a:buNone/>
            </a:pPr>
            <a:r>
              <a:rPr lang="en-US" altLang="ja-JP" sz="2400" dirty="0" smtClean="0"/>
              <a:t>	if and only if</a:t>
            </a:r>
          </a:p>
          <a:p>
            <a:r>
              <a:rPr lang="ja-JP" altLang="en-US" sz="2800" dirty="0" smtClean="0"/>
              <a:t>∃</a:t>
            </a:r>
            <a:r>
              <a:rPr lang="en-US" altLang="ja-JP" sz="2800" dirty="0" smtClean="0"/>
              <a:t>i1 … in</a:t>
            </a:r>
          </a:p>
          <a:p>
            <a:pPr lvl="1">
              <a:buNone/>
            </a:pPr>
            <a:r>
              <a:rPr lang="en-US" altLang="ja-JP" sz="2400" dirty="0" smtClean="0"/>
              <a:t>	x</a:t>
            </a:r>
            <a:r>
              <a:rPr lang="en-US" altLang="ja-JP" sz="2400" baseline="-25000" dirty="0" smtClean="0"/>
              <a:t>i1</a:t>
            </a:r>
            <a:r>
              <a:rPr lang="en-US" altLang="ja-JP" sz="2400" dirty="0" smtClean="0"/>
              <a:t>…x</a:t>
            </a:r>
            <a:r>
              <a:rPr lang="en-US" altLang="ja-JP" sz="2400" baseline="-25000" dirty="0" smtClean="0"/>
              <a:t>1n</a:t>
            </a:r>
            <a:r>
              <a:rPr lang="en-US" altLang="ja-JP" sz="2400" dirty="0" smtClean="0"/>
              <a:t>	</a:t>
            </a:r>
            <a:r>
              <a:rPr lang="en-US" altLang="ja-JP" sz="2400" dirty="0" smtClean="0"/>
              <a:t>=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smtClean="0"/>
              <a:t>γ</a:t>
            </a:r>
            <a:r>
              <a:rPr lang="en-US" altLang="ja-JP" sz="2400" baseline="-25000" dirty="0" smtClean="0"/>
              <a:t>0 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smtClean="0"/>
              <a:t>γ</a:t>
            </a:r>
            <a:r>
              <a:rPr lang="en-US" altLang="ja-JP" sz="2400" baseline="-25000" dirty="0" smtClean="0"/>
              <a:t>1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sz="2400" dirty="0" smtClean="0"/>
              <a:t>… 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err="1" smtClean="0"/>
              <a:t>γ</a:t>
            </a:r>
            <a:r>
              <a:rPr lang="en-US" altLang="ja-JP" sz="2400" baseline="-25000" dirty="0" err="1" smtClean="0"/>
              <a:t>m</a:t>
            </a:r>
            <a:r>
              <a:rPr lang="en-US" altLang="ja-JP" sz="2400" baseline="-25000" dirty="0" smtClean="0"/>
              <a:t> 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2400" dirty="0" smtClean="0"/>
          </a:p>
          <a:p>
            <a:pPr lvl="1">
              <a:buNone/>
            </a:pPr>
            <a:r>
              <a:rPr lang="en-US" altLang="ja-JP" sz="2400" dirty="0" smtClean="0"/>
              <a:t>	y</a:t>
            </a:r>
            <a:r>
              <a:rPr lang="en-US" altLang="ja-JP" sz="2400" baseline="-25000" dirty="0" smtClean="0"/>
              <a:t>i1</a:t>
            </a:r>
            <a:r>
              <a:rPr lang="en-US" altLang="ja-JP" sz="2400" dirty="0" smtClean="0"/>
              <a:t>…</a:t>
            </a:r>
            <a:r>
              <a:rPr lang="en-US" altLang="ja-JP" sz="2400" dirty="0" err="1" smtClean="0"/>
              <a:t>y</a:t>
            </a:r>
            <a:r>
              <a:rPr lang="en-US" altLang="ja-JP" sz="2400" baseline="-25000" dirty="0" err="1" smtClean="0"/>
              <a:t>i</a:t>
            </a:r>
            <a:r>
              <a:rPr lang="en-US" altLang="ja-JP" sz="2400" baseline="-25000" dirty="0" smtClean="0"/>
              <a:t> n</a:t>
            </a:r>
            <a:r>
              <a:rPr lang="en-US" altLang="ja-JP" sz="2400" dirty="0" smtClean="0"/>
              <a:t>	</a:t>
            </a:r>
            <a:r>
              <a:rPr lang="en-US" altLang="ja-JP" sz="2400" dirty="0" smtClean="0"/>
              <a:t>=        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smtClean="0"/>
              <a:t>γ</a:t>
            </a:r>
            <a:r>
              <a:rPr lang="en-US" altLang="ja-JP" sz="2400" baseline="-25000" dirty="0" smtClean="0"/>
              <a:t>1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sz="2400" dirty="0" smtClean="0"/>
              <a:t>… 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err="1" smtClean="0"/>
              <a:t>γ</a:t>
            </a:r>
            <a:r>
              <a:rPr lang="en-US" altLang="ja-JP" sz="2400" baseline="-25000" dirty="0" err="1" smtClean="0"/>
              <a:t>m</a:t>
            </a:r>
            <a:r>
              <a:rPr lang="en-US" altLang="ja-JP" sz="2400" baseline="-25000" dirty="0" smtClean="0"/>
              <a:t> 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2400" dirty="0" smtClean="0">
              <a:latin typeface="HG行書体" pitchFamily="65" charset="-128"/>
              <a:ea typeface="HG行書体" pitchFamily="65" charset="-128"/>
            </a:endParaRPr>
          </a:p>
          <a:p>
            <a:pPr lvl="4"/>
            <a:endParaRPr lang="en-US" altLang="ja-JP" dirty="0" smtClean="0"/>
          </a:p>
          <a:p>
            <a:r>
              <a:rPr lang="en-US" altLang="ja-JP" dirty="0" smtClean="0"/>
              <a:t>m = 0 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(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f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>,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en-US" altLang="ja-JP" dirty="0" smtClean="0"/>
              <a:t>)  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のペアにあるので成立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571472" y="4213230"/>
            <a:ext cx="77867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572000" y="1359274"/>
            <a:ext cx="4500594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altLang="ja-JP" sz="2400" dirty="0" smtClean="0"/>
              <a:t>(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2400" dirty="0" smtClean="0">
                <a:latin typeface="HG行書体" pitchFamily="65" charset="-128"/>
                <a:ea typeface="HG行書体" pitchFamily="65" charset="-128"/>
              </a:rPr>
              <a:t>,	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err="1" smtClean="0"/>
              <a:t>w</a:t>
            </a:r>
            <a:r>
              <a:rPr lang="en-US" altLang="ja-JP" sz="2400" baseline="-25000" dirty="0" err="1" smtClean="0"/>
              <a:t>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)</a:t>
            </a:r>
          </a:p>
          <a:p>
            <a:pPr lvl="1"/>
            <a:r>
              <a:rPr lang="en-US" altLang="ja-JP" sz="2400" dirty="0" smtClean="0"/>
              <a:t>(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err="1" smtClean="0"/>
              <a:t>w</a:t>
            </a:r>
            <a:r>
              <a:rPr lang="en-US" altLang="ja-JP" sz="2400" baseline="-25000" dirty="0" err="1" smtClean="0"/>
              <a:t>f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400" dirty="0" smtClean="0">
                <a:latin typeface="HG行書体" pitchFamily="65" charset="-128"/>
                <a:ea typeface="HG行書体" pitchFamily="65" charset="-128"/>
              </a:rPr>
              <a:t>,	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)</a:t>
            </a:r>
          </a:p>
          <a:p>
            <a:pPr lvl="1"/>
            <a:r>
              <a:rPr lang="en-US" altLang="ja-JP" sz="2400" dirty="0" smtClean="0"/>
              <a:t>( x,  x )	for all  x 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 {</a:t>
            </a:r>
            <a:r>
              <a:rPr lang="ja-JP" altLang="en-US" sz="24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400" dirty="0" smtClean="0"/>
              <a:t>}</a:t>
            </a:r>
            <a:r>
              <a:rPr lang="ja-JP" altLang="en-US" sz="2400" dirty="0" smtClean="0"/>
              <a:t>∪</a:t>
            </a:r>
            <a:r>
              <a:rPr lang="en-US" altLang="ja-JP" sz="2400" dirty="0" smtClean="0"/>
              <a:t>Δ</a:t>
            </a:r>
          </a:p>
          <a:p>
            <a:pPr lvl="1"/>
            <a:r>
              <a:rPr lang="en-US" altLang="ja-JP" sz="2400" dirty="0" smtClean="0"/>
              <a:t>( α</a:t>
            </a:r>
            <a:r>
              <a:rPr lang="en-US" altLang="ja-JP" sz="2400" dirty="0" smtClean="0"/>
              <a:t>, β </a:t>
            </a:r>
            <a:r>
              <a:rPr lang="en-US" altLang="ja-JP" sz="2400" dirty="0" smtClean="0"/>
              <a:t>)	for all α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β </a:t>
            </a:r>
            <a:r>
              <a:rPr lang="ja-JP" altLang="en-US" sz="2400" dirty="0" smtClean="0"/>
              <a:t>∈ </a:t>
            </a:r>
            <a:r>
              <a:rPr lang="en-US" altLang="ja-JP" sz="2400" dirty="0" smtClean="0"/>
              <a:t>P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補題の証明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400" dirty="0" smtClean="0"/>
              <a:t>γ</a:t>
            </a:r>
            <a:r>
              <a:rPr lang="en-US" altLang="ja-JP" sz="2400" baseline="-25000" dirty="0" smtClean="0"/>
              <a:t>0</a:t>
            </a:r>
            <a:r>
              <a:rPr lang="ja-JP" altLang="en-US" sz="2400" dirty="0" smtClean="0"/>
              <a:t>⇒</a:t>
            </a:r>
            <a:r>
              <a:rPr lang="en-US" altLang="ja-JP" sz="2400" dirty="0" smtClean="0"/>
              <a:t>γ</a:t>
            </a:r>
            <a:r>
              <a:rPr lang="en-US" altLang="ja-JP" sz="2400" baseline="-25000" dirty="0" smtClean="0"/>
              <a:t>1</a:t>
            </a:r>
            <a:r>
              <a:rPr lang="ja-JP" altLang="en-US" sz="2400" dirty="0" smtClean="0"/>
              <a:t>⇒</a:t>
            </a:r>
            <a:r>
              <a:rPr lang="en-US" altLang="ja-JP" sz="2400" dirty="0" smtClean="0"/>
              <a:t>…</a:t>
            </a:r>
            <a:r>
              <a:rPr lang="ja-JP" altLang="en-US" sz="2400" dirty="0" smtClean="0"/>
              <a:t>⇒</a:t>
            </a:r>
            <a:r>
              <a:rPr lang="en-US" altLang="ja-JP" sz="2400" dirty="0" err="1" smtClean="0"/>
              <a:t>γ</a:t>
            </a:r>
            <a:r>
              <a:rPr lang="en-US" altLang="ja-JP" sz="2400" baseline="-25000" dirty="0" err="1" smtClean="0"/>
              <a:t>m</a:t>
            </a:r>
            <a:r>
              <a:rPr lang="en-US" altLang="ja-JP" sz="2400" dirty="0" smtClean="0"/>
              <a:t> = w</a:t>
            </a:r>
          </a:p>
          <a:p>
            <a:r>
              <a:rPr lang="ja-JP" altLang="en-US" sz="2400" dirty="0" smtClean="0"/>
              <a:t>∃</a:t>
            </a:r>
            <a:r>
              <a:rPr lang="en-US" altLang="ja-JP" sz="2400" dirty="0" smtClean="0"/>
              <a:t>i1 … in</a:t>
            </a:r>
          </a:p>
          <a:p>
            <a:pPr lvl="1">
              <a:buNone/>
            </a:pPr>
            <a:r>
              <a:rPr lang="en-US" altLang="ja-JP" sz="2000" dirty="0" smtClean="0"/>
              <a:t>	x</a:t>
            </a:r>
            <a:r>
              <a:rPr lang="en-US" altLang="ja-JP" sz="2000" baseline="-25000" dirty="0" smtClean="0"/>
              <a:t>i1</a:t>
            </a:r>
            <a:r>
              <a:rPr lang="en-US" altLang="ja-JP" sz="2000" dirty="0" smtClean="0"/>
              <a:t>…x</a:t>
            </a:r>
            <a:r>
              <a:rPr lang="en-US" altLang="ja-JP" sz="2000" baseline="-25000" dirty="0" smtClean="0"/>
              <a:t>1n</a:t>
            </a:r>
            <a:r>
              <a:rPr lang="en-US" altLang="ja-JP" sz="2000" dirty="0" smtClean="0"/>
              <a:t>	</a:t>
            </a:r>
            <a:r>
              <a:rPr lang="en-US" altLang="ja-JP" sz="2000" dirty="0" smtClean="0"/>
              <a:t>=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γ</a:t>
            </a:r>
            <a:r>
              <a:rPr lang="en-US" altLang="ja-JP" sz="2000" baseline="-25000" dirty="0" smtClean="0"/>
              <a:t>0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γ</a:t>
            </a:r>
            <a:r>
              <a:rPr lang="en-US" altLang="ja-JP" sz="2000" baseline="-25000" dirty="0" smtClean="0"/>
              <a:t>1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sz="2000" dirty="0" smtClean="0"/>
              <a:t>…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err="1" smtClean="0"/>
              <a:t>γ</a:t>
            </a:r>
            <a:r>
              <a:rPr lang="en-US" altLang="ja-JP" sz="2000" baseline="-25000" dirty="0" err="1" smtClean="0"/>
              <a:t>m</a:t>
            </a:r>
            <a:r>
              <a:rPr lang="en-US" altLang="ja-JP" sz="2000" baseline="-25000" dirty="0" smtClean="0"/>
              <a:t>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2000" dirty="0" smtClean="0"/>
          </a:p>
          <a:p>
            <a:pPr lvl="1">
              <a:buNone/>
            </a:pPr>
            <a:r>
              <a:rPr lang="en-US" altLang="ja-JP" sz="2000" dirty="0" smtClean="0"/>
              <a:t>	y</a:t>
            </a:r>
            <a:r>
              <a:rPr lang="en-US" altLang="ja-JP" sz="2000" baseline="-25000" dirty="0" smtClean="0"/>
              <a:t>i1</a:t>
            </a:r>
            <a:r>
              <a:rPr lang="en-US" altLang="ja-JP" sz="2000" dirty="0" smtClean="0"/>
              <a:t>…</a:t>
            </a:r>
            <a:r>
              <a:rPr lang="en-US" altLang="ja-JP" sz="2000" dirty="0" err="1" smtClean="0"/>
              <a:t>y</a:t>
            </a:r>
            <a:r>
              <a:rPr lang="en-US" altLang="ja-JP" sz="2000" baseline="-25000" dirty="0" err="1" smtClean="0"/>
              <a:t>i</a:t>
            </a:r>
            <a:r>
              <a:rPr lang="en-US" altLang="ja-JP" sz="2000" baseline="-25000" dirty="0" smtClean="0"/>
              <a:t> n</a:t>
            </a:r>
            <a:r>
              <a:rPr lang="en-US" altLang="ja-JP" sz="2000" dirty="0" smtClean="0"/>
              <a:t>	</a:t>
            </a:r>
            <a:r>
              <a:rPr lang="en-US" altLang="ja-JP" sz="2000" dirty="0" smtClean="0"/>
              <a:t>=       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γ</a:t>
            </a:r>
            <a:r>
              <a:rPr lang="en-US" altLang="ja-JP" sz="2000" baseline="-25000" dirty="0" smtClean="0"/>
              <a:t>1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sz="2000" dirty="0" smtClean="0"/>
              <a:t>…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err="1" smtClean="0"/>
              <a:t>γ</a:t>
            </a:r>
            <a:r>
              <a:rPr lang="en-US" altLang="ja-JP" sz="2000" baseline="-25000" dirty="0" err="1" smtClean="0"/>
              <a:t>m</a:t>
            </a:r>
            <a:r>
              <a:rPr lang="en-US" altLang="ja-JP" sz="2000" baseline="-25000" dirty="0" smtClean="0"/>
              <a:t>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2000" dirty="0" smtClean="0">
              <a:latin typeface="HG行書体" pitchFamily="65" charset="-128"/>
              <a:ea typeface="HG行書体" pitchFamily="65" charset="-128"/>
            </a:endParaRPr>
          </a:p>
          <a:p>
            <a:pPr lvl="4"/>
            <a:endParaRPr lang="en-US" altLang="ja-JP" dirty="0" smtClean="0"/>
          </a:p>
          <a:p>
            <a:r>
              <a:rPr lang="en-US" altLang="ja-JP" dirty="0" smtClean="0"/>
              <a:t>m </a:t>
            </a:r>
            <a:r>
              <a:rPr lang="ja-JP" altLang="en-US" dirty="0" smtClean="0"/>
              <a:t>＞</a:t>
            </a:r>
            <a:r>
              <a:rPr lang="en-US" altLang="ja-JP" dirty="0" smtClean="0"/>
              <a:t> 0 </a:t>
            </a:r>
            <a:r>
              <a:rPr lang="ja-JP" altLang="en-US" dirty="0" smtClean="0"/>
              <a:t>の場合   </a:t>
            </a:r>
            <a:r>
              <a:rPr lang="en-US" altLang="ja-JP" dirty="0" smtClean="0"/>
              <a:t>(“only if” part)</a:t>
            </a:r>
          </a:p>
          <a:p>
            <a:pPr lvl="1"/>
            <a:r>
              <a:rPr lang="en-US" altLang="ja-JP" dirty="0" smtClean="0"/>
              <a:t>γ</a:t>
            </a:r>
            <a:r>
              <a:rPr lang="en-US" altLang="ja-JP" baseline="-25000" dirty="0" smtClean="0"/>
              <a:t>0</a:t>
            </a:r>
            <a:r>
              <a:rPr lang="ja-JP" altLang="en-US" dirty="0" smtClean="0"/>
              <a:t> ⇒ 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/>
              <a:t> ⇒ </a:t>
            </a:r>
            <a:r>
              <a:rPr lang="en-US" altLang="ja-JP" dirty="0" smtClean="0"/>
              <a:t>…</a:t>
            </a:r>
            <a:r>
              <a:rPr lang="ja-JP" altLang="en-US" dirty="0" smtClean="0"/>
              <a:t> ⇒ 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dirty="0" smtClean="0"/>
              <a:t> = w</a:t>
            </a:r>
          </a:p>
          <a:p>
            <a:pPr lvl="1"/>
            <a:r>
              <a:rPr lang="en-US" altLang="ja-JP" dirty="0" smtClean="0"/>
              <a:t>implies 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0</a:t>
            </a:r>
            <a:r>
              <a:rPr lang="ja-JP" altLang="en-US" dirty="0" smtClean="0"/>
              <a:t> ⇒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 </a:t>
            </a:r>
            <a:r>
              <a:rPr lang="ja-JP" altLang="en-US" dirty="0" smtClean="0"/>
              <a:t>かつ 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/>
              <a:t> </a:t>
            </a:r>
            <a:r>
              <a:rPr lang="ja-JP" altLang="en-US" dirty="0" smtClean="0"/>
              <a:t>⇒ </a:t>
            </a:r>
            <a:r>
              <a:rPr lang="en-US" altLang="ja-JP" dirty="0" smtClean="0"/>
              <a:t>…</a:t>
            </a:r>
            <a:r>
              <a:rPr lang="ja-JP" altLang="en-US" dirty="0" smtClean="0"/>
              <a:t> ⇒ 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dirty="0" smtClean="0"/>
              <a:t> = w</a:t>
            </a:r>
          </a:p>
          <a:p>
            <a:pPr lvl="1"/>
            <a:r>
              <a:rPr lang="en-US" altLang="ja-JP" dirty="0" smtClean="0"/>
              <a:t>by </a:t>
            </a:r>
            <a:r>
              <a:rPr lang="en-US" altLang="ja-JP" dirty="0" smtClean="0"/>
              <a:t>IH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2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/>
            </a:r>
            <a:br>
              <a:rPr lang="en-US" altLang="ja-JP" dirty="0" smtClean="0">
                <a:latin typeface="HG行書体" pitchFamily="65" charset="-128"/>
                <a:ea typeface="HG行書体" pitchFamily="65" charset="-128"/>
              </a:rPr>
            </a:b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> 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と       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2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がマッチ</a:t>
            </a:r>
            <a:endParaRPr lang="en-US" altLang="ja-JP" dirty="0" smtClean="0">
              <a:latin typeface="HGS教科書体" pitchFamily="18" charset="-128"/>
              <a:ea typeface="HGS教科書体" pitchFamily="18" charset="-128"/>
            </a:endParaRPr>
          </a:p>
          <a:p>
            <a:pPr lvl="1"/>
            <a:r>
              <a:rPr lang="en-US" altLang="ja-JP" dirty="0" smtClean="0"/>
              <a:t>γ</a:t>
            </a:r>
            <a:r>
              <a:rPr lang="en-US" altLang="ja-JP" baseline="-25000" dirty="0" smtClean="0"/>
              <a:t>0</a:t>
            </a:r>
            <a:r>
              <a:rPr lang="ja-JP" altLang="en-US" dirty="0" smtClean="0"/>
              <a:t> ⇒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なので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0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と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もマッチ 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[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要証明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]</a:t>
            </a:r>
            <a:endParaRPr lang="en-US" altLang="ja-JP" dirty="0" smtClean="0">
              <a:latin typeface="HGS教科書体" pitchFamily="18" charset="-128"/>
              <a:ea typeface="HGS教科書体" pitchFamily="18" charset="-128"/>
            </a:endParaRPr>
          </a:p>
          <a:p>
            <a:pPr lvl="1"/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よって、合わせると全体もマッチ</a:t>
            </a:r>
            <a:endParaRPr lang="en-US" altLang="ja-JP" dirty="0" smtClean="0">
              <a:latin typeface="HGS教科書体" pitchFamily="18" charset="-128"/>
              <a:ea typeface="HGS教科書体" pitchFamily="18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42910" y="3286124"/>
            <a:ext cx="77867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786314" y="1285860"/>
            <a:ext cx="4143404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altLang="ja-JP" sz="2000" dirty="0" smtClean="0"/>
              <a:t>(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w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000" dirty="0" smtClean="0">
                <a:latin typeface="HG行書体" pitchFamily="65" charset="-128"/>
                <a:ea typeface="HG行書体" pitchFamily="65" charset="-128"/>
              </a:rPr>
              <a:t>,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000" dirty="0" smtClean="0"/>
              <a:t>)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( x,  x )	for all  x </a:t>
            </a:r>
            <a:r>
              <a:rPr lang="ja-JP" altLang="en-US" sz="2000" dirty="0" smtClean="0"/>
              <a:t>∈</a:t>
            </a:r>
            <a:r>
              <a:rPr lang="en-US" altLang="ja-JP" sz="2000" dirty="0" smtClean="0"/>
              <a:t> {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}</a:t>
            </a:r>
            <a:r>
              <a:rPr lang="ja-JP" altLang="en-US" sz="2000" dirty="0" smtClean="0"/>
              <a:t>∪</a:t>
            </a:r>
            <a:r>
              <a:rPr lang="en-US" altLang="ja-JP" sz="2000" dirty="0" smtClean="0"/>
              <a:t>Δ</a:t>
            </a:r>
          </a:p>
          <a:p>
            <a:pPr lvl="1"/>
            <a:r>
              <a:rPr lang="en-US" altLang="ja-JP" sz="2000" dirty="0" smtClean="0"/>
              <a:t>(α </a:t>
            </a:r>
            <a:r>
              <a:rPr lang="en-US" altLang="ja-JP" sz="2000" dirty="0" smtClean="0"/>
              <a:t>, β</a:t>
            </a:r>
            <a:r>
              <a:rPr lang="en-US" altLang="ja-JP" sz="2000" dirty="0" smtClean="0"/>
              <a:t>)</a:t>
            </a:r>
            <a:r>
              <a:rPr lang="en-US" altLang="ja-JP" sz="2000" dirty="0" smtClean="0"/>
              <a:t>	for all α</a:t>
            </a:r>
            <a:r>
              <a:rPr lang="ja-JP" altLang="en-US" sz="2000" dirty="0" smtClean="0"/>
              <a:t>→</a:t>
            </a:r>
            <a:r>
              <a:rPr lang="en-US" altLang="ja-JP" sz="2000" dirty="0" smtClean="0"/>
              <a:t>β </a:t>
            </a:r>
            <a:r>
              <a:rPr lang="ja-JP" altLang="en-US" sz="2000" dirty="0" smtClean="0"/>
              <a:t>∈ </a:t>
            </a:r>
            <a:r>
              <a:rPr lang="en-US" altLang="ja-JP" sz="2000" dirty="0" smtClean="0"/>
              <a:t>P</a:t>
            </a:r>
            <a:endParaRPr kumimoji="1" lang="ja-JP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補題の証明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400" dirty="0" smtClean="0"/>
              <a:t>γ</a:t>
            </a:r>
            <a:r>
              <a:rPr lang="en-US" altLang="ja-JP" sz="2400" baseline="-25000" dirty="0" smtClean="0"/>
              <a:t>0</a:t>
            </a:r>
            <a:r>
              <a:rPr lang="ja-JP" altLang="en-US" sz="2400" dirty="0" smtClean="0"/>
              <a:t> ⇒</a:t>
            </a:r>
            <a:r>
              <a:rPr lang="en-US" altLang="ja-JP" sz="2400" dirty="0" smtClean="0"/>
              <a:t>γ</a:t>
            </a:r>
            <a:r>
              <a:rPr lang="en-US" altLang="ja-JP" sz="2400" baseline="-25000" dirty="0" smtClean="0"/>
              <a:t>1</a:t>
            </a:r>
            <a:r>
              <a:rPr lang="ja-JP" altLang="en-US" sz="2400" dirty="0" smtClean="0"/>
              <a:t> ⇒</a:t>
            </a:r>
            <a:r>
              <a:rPr lang="en-US" altLang="ja-JP" sz="2400" dirty="0" smtClean="0"/>
              <a:t>…</a:t>
            </a:r>
            <a:r>
              <a:rPr lang="ja-JP" altLang="en-US" sz="2400" dirty="0" smtClean="0"/>
              <a:t> ⇒</a:t>
            </a:r>
            <a:r>
              <a:rPr lang="en-US" altLang="ja-JP" sz="2400" dirty="0" err="1" smtClean="0"/>
              <a:t>γ</a:t>
            </a:r>
            <a:r>
              <a:rPr lang="en-US" altLang="ja-JP" sz="2400" baseline="-25000" dirty="0" err="1" smtClean="0"/>
              <a:t>m</a:t>
            </a:r>
            <a:r>
              <a:rPr lang="en-US" altLang="ja-JP" sz="2400" dirty="0" smtClean="0"/>
              <a:t> = w</a:t>
            </a:r>
          </a:p>
          <a:p>
            <a:r>
              <a:rPr lang="ja-JP" altLang="en-US" sz="2400" dirty="0" smtClean="0"/>
              <a:t>∃</a:t>
            </a:r>
            <a:r>
              <a:rPr lang="en-US" altLang="ja-JP" sz="2400" dirty="0" smtClean="0"/>
              <a:t>i1 … in</a:t>
            </a:r>
          </a:p>
          <a:p>
            <a:pPr lvl="1">
              <a:buNone/>
            </a:pPr>
            <a:r>
              <a:rPr lang="en-US" altLang="ja-JP" sz="2000" dirty="0" smtClean="0"/>
              <a:t>	x</a:t>
            </a:r>
            <a:r>
              <a:rPr lang="en-US" altLang="ja-JP" sz="2000" baseline="-25000" dirty="0" smtClean="0"/>
              <a:t>i1</a:t>
            </a:r>
            <a:r>
              <a:rPr lang="en-US" altLang="ja-JP" sz="2000" dirty="0" smtClean="0"/>
              <a:t>…x</a:t>
            </a:r>
            <a:r>
              <a:rPr lang="en-US" altLang="ja-JP" sz="2000" baseline="-25000" dirty="0" smtClean="0"/>
              <a:t>1n</a:t>
            </a:r>
            <a:r>
              <a:rPr lang="en-US" altLang="ja-JP" sz="2000" dirty="0" smtClean="0"/>
              <a:t>	</a:t>
            </a:r>
            <a:r>
              <a:rPr lang="en-US" altLang="ja-JP" sz="2000" dirty="0" smtClean="0"/>
              <a:t>=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γ</a:t>
            </a:r>
            <a:r>
              <a:rPr lang="en-US" altLang="ja-JP" sz="2000" baseline="-25000" dirty="0" smtClean="0"/>
              <a:t>0</a:t>
            </a:r>
            <a:r>
              <a:rPr lang="ja-JP" altLang="en-US" sz="2000" dirty="0" smtClean="0"/>
              <a:t>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γ</a:t>
            </a:r>
            <a:r>
              <a:rPr lang="en-US" altLang="ja-JP" sz="2000" baseline="-25000" dirty="0" smtClean="0"/>
              <a:t>1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sz="2000" dirty="0" smtClean="0"/>
              <a:t>…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err="1" smtClean="0"/>
              <a:t>γ</a:t>
            </a:r>
            <a:r>
              <a:rPr lang="en-US" altLang="ja-JP" sz="2000" baseline="-25000" dirty="0" err="1" smtClean="0"/>
              <a:t>m</a:t>
            </a:r>
            <a:r>
              <a:rPr lang="en-US" altLang="ja-JP" sz="2000" baseline="-25000" dirty="0" smtClean="0"/>
              <a:t>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2000" dirty="0" smtClean="0"/>
          </a:p>
          <a:p>
            <a:pPr lvl="1">
              <a:buNone/>
            </a:pPr>
            <a:r>
              <a:rPr lang="en-US" altLang="ja-JP" sz="2000" dirty="0" smtClean="0"/>
              <a:t>	y</a:t>
            </a:r>
            <a:r>
              <a:rPr lang="en-US" altLang="ja-JP" sz="2000" baseline="-25000" dirty="0" smtClean="0"/>
              <a:t>i1</a:t>
            </a:r>
            <a:r>
              <a:rPr lang="en-US" altLang="ja-JP" sz="2000" dirty="0" smtClean="0"/>
              <a:t>…</a:t>
            </a:r>
            <a:r>
              <a:rPr lang="en-US" altLang="ja-JP" sz="2000" dirty="0" err="1" smtClean="0"/>
              <a:t>y</a:t>
            </a:r>
            <a:r>
              <a:rPr lang="en-US" altLang="ja-JP" sz="2000" baseline="-25000" dirty="0" err="1" smtClean="0"/>
              <a:t>i</a:t>
            </a:r>
            <a:r>
              <a:rPr lang="en-US" altLang="ja-JP" sz="2000" baseline="-25000" dirty="0" smtClean="0"/>
              <a:t> n</a:t>
            </a:r>
            <a:r>
              <a:rPr lang="en-US" altLang="ja-JP" sz="2000" dirty="0" smtClean="0"/>
              <a:t>	</a:t>
            </a:r>
            <a:r>
              <a:rPr lang="en-US" altLang="ja-JP" sz="2000" dirty="0" smtClean="0"/>
              <a:t>=       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γ</a:t>
            </a:r>
            <a:r>
              <a:rPr lang="en-US" altLang="ja-JP" sz="2000" baseline="-25000" dirty="0" smtClean="0"/>
              <a:t>1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sz="2000" dirty="0" smtClean="0"/>
              <a:t>…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err="1" smtClean="0"/>
              <a:t>γ</a:t>
            </a:r>
            <a:r>
              <a:rPr lang="en-US" altLang="ja-JP" sz="2000" baseline="-25000" dirty="0" err="1" smtClean="0"/>
              <a:t>m</a:t>
            </a:r>
            <a:r>
              <a:rPr lang="en-US" altLang="ja-JP" sz="2000" baseline="-25000" dirty="0" smtClean="0"/>
              <a:t> 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2000" dirty="0" smtClean="0">
              <a:latin typeface="HG行書体" pitchFamily="65" charset="-128"/>
              <a:ea typeface="HG行書体" pitchFamily="65" charset="-128"/>
            </a:endParaRPr>
          </a:p>
          <a:p>
            <a:pPr lvl="4"/>
            <a:endParaRPr lang="en-US" altLang="ja-JP" dirty="0" smtClean="0"/>
          </a:p>
          <a:p>
            <a:r>
              <a:rPr lang="en-US" altLang="ja-JP" dirty="0" smtClean="0"/>
              <a:t>m </a:t>
            </a:r>
            <a:r>
              <a:rPr lang="ja-JP" altLang="en-US" dirty="0" smtClean="0"/>
              <a:t>＞</a:t>
            </a:r>
            <a:r>
              <a:rPr lang="en-US" altLang="ja-JP" dirty="0" smtClean="0"/>
              <a:t> 0 </a:t>
            </a:r>
            <a:r>
              <a:rPr lang="ja-JP" altLang="en-US" dirty="0" smtClean="0"/>
              <a:t>の場合   </a:t>
            </a:r>
            <a:r>
              <a:rPr lang="en-US" altLang="ja-JP" dirty="0" smtClean="0"/>
              <a:t>(“if” part)</a:t>
            </a:r>
          </a:p>
          <a:p>
            <a:pPr lvl="1"/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  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0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2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/>
            </a:r>
            <a:br>
              <a:rPr lang="en-US" altLang="ja-JP" dirty="0" smtClean="0">
                <a:latin typeface="HG行書体" pitchFamily="65" charset="-128"/>
                <a:ea typeface="HG行書体" pitchFamily="65" charset="-128"/>
              </a:rPr>
            </a:b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と      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2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>	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がマッチ</a:t>
            </a:r>
            <a:endParaRPr lang="en-US" altLang="ja-JP" dirty="0" smtClean="0">
              <a:latin typeface="HGS教科書体" pitchFamily="18" charset="-128"/>
              <a:ea typeface="HGS教科書体" pitchFamily="18" charset="-128"/>
            </a:endParaRPr>
          </a:p>
          <a:p>
            <a:pPr lvl="1"/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Implies  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0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と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がマッチ、かつ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/>
            </a:r>
            <a:b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</a:b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		  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1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2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/>
            </a:r>
            <a:br>
              <a:rPr lang="en-US" altLang="ja-JP" dirty="0" smtClean="0">
                <a:latin typeface="HG行書体" pitchFamily="65" charset="-128"/>
                <a:ea typeface="HG行書体" pitchFamily="65" charset="-128"/>
              </a:rPr>
            </a:b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と       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        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γ</a:t>
            </a:r>
            <a:r>
              <a:rPr lang="en-US" altLang="ja-JP" baseline="-25000" dirty="0" smtClean="0"/>
              <a:t>2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 </a:t>
            </a:r>
            <a:r>
              <a:rPr lang="en-US" altLang="ja-JP" dirty="0" smtClean="0"/>
              <a:t>…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γ</a:t>
            </a:r>
            <a:r>
              <a:rPr lang="en-US" altLang="ja-JP" baseline="-25000" dirty="0" err="1" smtClean="0"/>
              <a:t>m</a:t>
            </a:r>
            <a:r>
              <a:rPr lang="en-US" altLang="ja-JP" baseline="-25000" dirty="0" smtClean="0"/>
              <a:t>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dirty="0" smtClean="0">
                <a:latin typeface="HG行書体" pitchFamily="65" charset="-128"/>
                <a:ea typeface="HG行書体" pitchFamily="65" charset="-128"/>
              </a:rPr>
              <a:t>	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がマッチ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/>
            </a:r>
            <a:b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</a:b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   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∵ 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(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,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) </a:t>
            </a:r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のペアを使うしかないので</a:t>
            </a:r>
            <a:endParaRPr lang="en-US" altLang="ja-JP" dirty="0" smtClean="0">
              <a:latin typeface="HGS教科書体" pitchFamily="18" charset="-128"/>
              <a:ea typeface="HGS教科書体" pitchFamily="18" charset="-128"/>
            </a:endParaRPr>
          </a:p>
          <a:p>
            <a:pPr lvl="1"/>
            <a:r>
              <a:rPr lang="ja-JP" altLang="en-US" dirty="0" smtClean="0">
                <a:latin typeface="HGS教科書体" pitchFamily="18" charset="-128"/>
                <a:ea typeface="HGS教科書体" pitchFamily="18" charset="-128"/>
              </a:rPr>
              <a:t>以下</a:t>
            </a:r>
            <a:r>
              <a:rPr lang="en-US" altLang="ja-JP" dirty="0" smtClean="0">
                <a:latin typeface="HGS教科書体" pitchFamily="18" charset="-128"/>
                <a:ea typeface="HGS教科書体" pitchFamily="18" charset="-128"/>
              </a:rPr>
              <a:t>straightforward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642910" y="3143248"/>
            <a:ext cx="77867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786314" y="1285860"/>
            <a:ext cx="4143404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altLang="ja-JP" sz="2000" dirty="0" smtClean="0"/>
              <a:t>(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w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000" dirty="0" smtClean="0">
                <a:latin typeface="HG行書体" pitchFamily="65" charset="-128"/>
                <a:ea typeface="HG行書体" pitchFamily="65" charset="-128"/>
              </a:rPr>
              <a:t>,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lang="en-US" altLang="ja-JP" sz="2000" dirty="0" smtClean="0"/>
              <a:t>)</a:t>
            </a:r>
          </a:p>
          <a:p>
            <a:pPr lvl="1"/>
            <a:r>
              <a:rPr lang="en-US" altLang="ja-JP" sz="2000" dirty="0" smtClean="0"/>
              <a:t>( x,  x )	for all  x </a:t>
            </a:r>
            <a:r>
              <a:rPr lang="ja-JP" altLang="en-US" sz="2000" dirty="0" smtClean="0"/>
              <a:t>∈</a:t>
            </a:r>
            <a:r>
              <a:rPr lang="en-US" altLang="ja-JP" sz="2000" dirty="0" smtClean="0"/>
              <a:t> {</a:t>
            </a:r>
            <a:r>
              <a:rPr lang="ja-JP" altLang="en-US" sz="20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2000" dirty="0" smtClean="0"/>
              <a:t>}</a:t>
            </a:r>
            <a:r>
              <a:rPr lang="ja-JP" altLang="en-US" sz="2000" dirty="0" smtClean="0"/>
              <a:t>∪</a:t>
            </a:r>
            <a:r>
              <a:rPr lang="en-US" altLang="ja-JP" sz="2000" dirty="0" smtClean="0"/>
              <a:t>Δ</a:t>
            </a:r>
          </a:p>
          <a:p>
            <a:pPr lvl="1"/>
            <a:r>
              <a:rPr lang="en-US" altLang="ja-JP" sz="2000" dirty="0" smtClean="0"/>
              <a:t>(α , β)	for all α</a:t>
            </a:r>
            <a:r>
              <a:rPr lang="ja-JP" altLang="en-US" sz="2000" dirty="0" smtClean="0"/>
              <a:t>→</a:t>
            </a:r>
            <a:r>
              <a:rPr lang="en-US" altLang="ja-JP" sz="2000" dirty="0" smtClean="0"/>
              <a:t>β </a:t>
            </a:r>
            <a:r>
              <a:rPr lang="ja-JP" altLang="en-US" sz="2000" dirty="0" smtClean="0"/>
              <a:t>∈ </a:t>
            </a:r>
            <a:r>
              <a:rPr lang="en-US" altLang="ja-JP" sz="2000" dirty="0" smtClean="0"/>
              <a:t>P</a:t>
            </a:r>
            <a:endParaRPr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01024" y="6130373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00B050"/>
                </a:solidFill>
              </a:rPr>
              <a:t>QED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補題の系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4400" dirty="0" smtClean="0"/>
              <a:t>If </a:t>
            </a:r>
            <a:r>
              <a:rPr lang="en-US" altLang="ja-JP" sz="4400" dirty="0" smtClean="0"/>
              <a:t>STS</a:t>
            </a:r>
            <a:r>
              <a:rPr lang="ja-JP" altLang="en-US" sz="4400" dirty="0" smtClean="0"/>
              <a:t>が</a:t>
            </a:r>
            <a:r>
              <a:rPr lang="en-US" altLang="ja-JP" sz="4400" dirty="0" smtClean="0"/>
              <a:t>”Yes”</a:t>
            </a:r>
            <a:r>
              <a:rPr kumimoji="1" lang="en-US" altLang="ja-JP" sz="4400" dirty="0" smtClean="0"/>
              <a:t> </a:t>
            </a:r>
            <a:r>
              <a:rPr kumimoji="1" lang="en-US" altLang="ja-JP" sz="4400" dirty="0" smtClean="0"/>
              <a:t>then  </a:t>
            </a:r>
            <a:r>
              <a:rPr kumimoji="1" lang="en-US" altLang="ja-JP" sz="4400" dirty="0" smtClean="0"/>
              <a:t>PCP</a:t>
            </a:r>
            <a:r>
              <a:rPr lang="ja-JP" altLang="en-US" sz="4400" dirty="0" smtClean="0"/>
              <a:t>が</a:t>
            </a:r>
            <a:r>
              <a:rPr lang="en-US" altLang="ja-JP" sz="4400" dirty="0" smtClean="0"/>
              <a:t>”Yes”</a:t>
            </a:r>
          </a:p>
          <a:p>
            <a:pPr lvl="6"/>
            <a:endParaRPr lang="en-US" altLang="ja-JP" sz="3200" dirty="0" smtClean="0"/>
          </a:p>
          <a:p>
            <a:r>
              <a:rPr lang="ja-JP" altLang="en-US" sz="4400" dirty="0" smtClean="0"/>
              <a:t>問題点</a:t>
            </a:r>
            <a:endParaRPr lang="en-US" altLang="ja-JP" sz="4400" dirty="0" smtClean="0"/>
          </a:p>
          <a:p>
            <a:pPr lvl="1"/>
            <a:r>
              <a:rPr lang="en-US" altLang="ja-JP" sz="4000" dirty="0" smtClean="0"/>
              <a:t> If </a:t>
            </a:r>
            <a:r>
              <a:rPr lang="en-US" altLang="ja-JP" sz="4000" dirty="0" smtClean="0"/>
              <a:t>PCP</a:t>
            </a:r>
            <a:r>
              <a:rPr lang="ja-JP" altLang="en-US" sz="4000" dirty="0" smtClean="0"/>
              <a:t>が</a:t>
            </a:r>
            <a:r>
              <a:rPr lang="en-US" altLang="ja-JP" sz="4000" dirty="0" smtClean="0"/>
              <a:t>”Yes”  then  </a:t>
            </a:r>
            <a:r>
              <a:rPr lang="en-US" altLang="ja-JP" sz="4000" dirty="0" smtClean="0"/>
              <a:t>STS</a:t>
            </a:r>
            <a:r>
              <a:rPr lang="ja-JP" altLang="en-US" sz="4000" dirty="0" smtClean="0"/>
              <a:t>が</a:t>
            </a:r>
            <a:r>
              <a:rPr lang="en-US" altLang="ja-JP" sz="4000" dirty="0" smtClean="0"/>
              <a:t>”Yes”</a:t>
            </a:r>
            <a:endParaRPr lang="en-US" altLang="ja-JP" sz="4000" dirty="0" smtClean="0"/>
          </a:p>
          <a:p>
            <a:pPr lvl="1"/>
            <a:r>
              <a:rPr lang="ja-JP" altLang="en-US" sz="4000" dirty="0" smtClean="0"/>
              <a:t>ではない</a:t>
            </a:r>
            <a:endParaRPr lang="en-US" altLang="ja-JP" sz="4000" dirty="0" smtClean="0"/>
          </a:p>
          <a:p>
            <a:pPr lvl="1"/>
            <a:r>
              <a:rPr lang="en-US" altLang="ja-JP" sz="4000" dirty="0" smtClean="0"/>
              <a:t> </a:t>
            </a:r>
            <a:r>
              <a:rPr lang="ja-JP" altLang="en-US" sz="4000" dirty="0" smtClean="0">
                <a:solidFill>
                  <a:srgbClr val="00B050"/>
                </a:solidFill>
              </a:rPr>
              <a:t>そもそもこんなペアが</a:t>
            </a:r>
            <a:r>
              <a:rPr lang="en-US" altLang="ja-JP" sz="4000" dirty="0" smtClean="0">
                <a:solidFill>
                  <a:srgbClr val="00B050"/>
                </a:solidFill>
              </a:rPr>
              <a:t>…</a:t>
            </a:r>
            <a:br>
              <a:rPr lang="en-US" altLang="ja-JP" sz="4000" dirty="0" smtClean="0">
                <a:solidFill>
                  <a:srgbClr val="00B050"/>
                </a:solidFill>
              </a:rPr>
            </a:br>
            <a:r>
              <a:rPr lang="en-US" altLang="ja-JP" sz="4000" dirty="0" smtClean="0">
                <a:solidFill>
                  <a:srgbClr val="00B050"/>
                </a:solidFill>
              </a:rPr>
              <a:t>  (x, x) for all  x</a:t>
            </a:r>
            <a:r>
              <a:rPr lang="ja-JP" altLang="en-US" sz="4000" dirty="0" smtClean="0">
                <a:solidFill>
                  <a:srgbClr val="00B050"/>
                </a:solidFill>
              </a:rPr>
              <a:t>∈</a:t>
            </a:r>
            <a:r>
              <a:rPr lang="en-US" altLang="ja-JP" sz="4000" dirty="0" smtClean="0">
                <a:solidFill>
                  <a:srgbClr val="00B050"/>
                </a:solidFill>
              </a:rPr>
              <a:t>{</a:t>
            </a:r>
            <a:r>
              <a:rPr lang="ja-JP" altLang="en-US" sz="4000" dirty="0" smtClean="0">
                <a:solidFill>
                  <a:srgbClr val="00B050"/>
                </a:solidFill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4000" dirty="0" smtClean="0">
                <a:solidFill>
                  <a:srgbClr val="00B050"/>
                </a:solidFill>
              </a:rPr>
              <a:t>}</a:t>
            </a:r>
            <a:r>
              <a:rPr lang="ja-JP" altLang="en-US" sz="4000" dirty="0" smtClean="0">
                <a:solidFill>
                  <a:srgbClr val="00B050"/>
                </a:solidFill>
              </a:rPr>
              <a:t>∪</a:t>
            </a:r>
            <a:r>
              <a:rPr lang="en-US" altLang="ja-JP" sz="4000" dirty="0" smtClean="0">
                <a:solidFill>
                  <a:srgbClr val="00B050"/>
                </a:solidFill>
              </a:rPr>
              <a:t>Δ</a:t>
            </a:r>
            <a:endParaRPr lang="en-US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8900" dirty="0" smtClean="0"/>
              <a:t>正しい作り方</a:t>
            </a:r>
            <a:endParaRPr kumimoji="1" lang="ja-JP" altLang="en-US" sz="54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G=(Δ, P ), 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s</a:t>
            </a:r>
            <a:r>
              <a:rPr lang="ja-JP" altLang="en-US" dirty="0" smtClean="0"/>
              <a:t> 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f</a:t>
            </a:r>
            <a:r>
              <a:rPr lang="en-US" altLang="ja-JP" baseline="-25000" dirty="0" smtClean="0"/>
              <a:t> </a:t>
            </a:r>
            <a:r>
              <a:rPr kumimoji="1" lang="en-US" altLang="ja-JP" dirty="0" smtClean="0"/>
              <a:t>   </a:t>
            </a:r>
            <a:r>
              <a:rPr kumimoji="1" lang="ja-JP" altLang="en-US" dirty="0" smtClean="0"/>
              <a:t>に対して</a:t>
            </a:r>
            <a:r>
              <a:rPr kumimoji="1" lang="en-US" altLang="ja-JP" dirty="0" smtClean="0"/>
              <a:t>…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 smtClean="0"/>
              <a:t>Σ = {</a:t>
            </a:r>
            <a:r>
              <a:rPr kumimoji="1"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kumimoji="1" lang="en-US" altLang="ja-JP" dirty="0" smtClean="0"/>
              <a:t>, </a:t>
            </a:r>
            <a:r>
              <a:rPr lang="ja-JP" altLang="en-US" dirty="0" smtClean="0"/>
              <a:t> </a:t>
            </a:r>
            <a:r>
              <a:rPr kumimoji="1"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en-US" altLang="ja-JP" dirty="0" smtClean="0"/>
              <a:t>, 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,  </a:t>
            </a:r>
            <a:r>
              <a:rPr lang="ja-JP" altLang="en-US" u="sng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}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Δ </a:t>
            </a:r>
            <a:r>
              <a:rPr lang="ja-JP" altLang="en-US" dirty="0" smtClean="0"/>
              <a:t>∪ </a:t>
            </a:r>
            <a:r>
              <a:rPr lang="en-US" altLang="ja-JP" u="sng" dirty="0" smtClean="0"/>
              <a:t>Δ</a:t>
            </a:r>
          </a:p>
          <a:p>
            <a:r>
              <a:rPr lang="en-US" altLang="ja-JP" dirty="0" smtClean="0"/>
              <a:t>(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dirty="0" smtClean="0"/>
              <a:t>,</a:t>
            </a:r>
            <a:r>
              <a:rPr lang="en-US" altLang="ja-JP" dirty="0" smtClean="0"/>
              <a:t>	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始次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s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r>
              <a:rPr lang="en-US" altLang="ja-JP" dirty="0" smtClean="0"/>
              <a:t>( 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dirty="0" smtClean="0"/>
              <a:t>,</a:t>
            </a:r>
            <a:r>
              <a:rPr lang="en-US" altLang="ja-JP" dirty="0" smtClean="0"/>
              <a:t>	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ja-JP" altLang="en-US" u="sng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u="sng" dirty="0" err="1" smtClean="0"/>
              <a:t>w</a:t>
            </a:r>
            <a:r>
              <a:rPr lang="en-US" altLang="ja-JP" baseline="-25000" dirty="0" err="1" smtClean="0"/>
              <a:t>s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r>
              <a:rPr kumimoji="1" lang="en-US" altLang="ja-JP" dirty="0" smtClean="0"/>
              <a:t>(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f</a:t>
            </a:r>
            <a:r>
              <a:rPr kumimoji="1"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en-US" altLang="ja-JP" dirty="0" smtClean="0"/>
              <a:t>,	</a:t>
            </a:r>
            <a:r>
              <a:rPr kumimoji="1" lang="ja-JP" altLang="en-US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 smtClean="0"/>
              <a:t>(  </a:t>
            </a:r>
            <a:r>
              <a:rPr lang="en-US" altLang="ja-JP" u="sng" dirty="0" smtClean="0"/>
              <a:t>x</a:t>
            </a:r>
            <a:r>
              <a:rPr lang="en-US" altLang="ja-JP" dirty="0" smtClean="0"/>
              <a:t>,   x )			for all  x </a:t>
            </a:r>
            <a:r>
              <a:rPr lang="ja-JP" altLang="en-US" dirty="0" smtClean="0"/>
              <a:t>∈</a:t>
            </a:r>
            <a:r>
              <a:rPr lang="en-US" altLang="ja-JP" dirty="0" smtClean="0"/>
              <a:t> {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}</a:t>
            </a:r>
            <a:r>
              <a:rPr lang="ja-JP" altLang="en-US" dirty="0" smtClean="0"/>
              <a:t>∪</a:t>
            </a:r>
            <a:r>
              <a:rPr lang="en-US" altLang="ja-JP" dirty="0" smtClean="0"/>
              <a:t>Δ</a:t>
            </a:r>
          </a:p>
          <a:p>
            <a:r>
              <a:rPr lang="en-US" altLang="ja-JP" dirty="0" smtClean="0"/>
              <a:t>(  x,   </a:t>
            </a:r>
            <a:r>
              <a:rPr lang="en-US" altLang="ja-JP" u="sng" dirty="0" smtClean="0"/>
              <a:t>x</a:t>
            </a:r>
            <a:r>
              <a:rPr lang="en-US" altLang="ja-JP" dirty="0" smtClean="0"/>
              <a:t> )			for all  x </a:t>
            </a:r>
            <a:r>
              <a:rPr lang="ja-JP" altLang="en-US" dirty="0" smtClean="0"/>
              <a:t>∈</a:t>
            </a:r>
            <a:r>
              <a:rPr lang="en-US" altLang="ja-JP" dirty="0" smtClean="0"/>
              <a:t> {</a:t>
            </a:r>
            <a:r>
              <a:rPr lang="ja-JP" altLang="en-US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dirty="0" smtClean="0"/>
              <a:t>}</a:t>
            </a:r>
            <a:r>
              <a:rPr lang="ja-JP" altLang="en-US" dirty="0" smtClean="0"/>
              <a:t>∪</a:t>
            </a:r>
            <a:r>
              <a:rPr lang="en-US" altLang="ja-JP" dirty="0" smtClean="0"/>
              <a:t>Δ</a:t>
            </a:r>
          </a:p>
          <a:p>
            <a:r>
              <a:rPr lang="en-US" altLang="ja-JP" dirty="0" smtClean="0"/>
              <a:t>( α, </a:t>
            </a:r>
            <a:r>
              <a:rPr lang="en-US" altLang="ja-JP" u="sng" dirty="0" smtClean="0"/>
              <a:t>β</a:t>
            </a:r>
            <a:r>
              <a:rPr lang="en-US" altLang="ja-JP" dirty="0" smtClean="0"/>
              <a:t> </a:t>
            </a:r>
            <a:r>
              <a:rPr lang="en-US" altLang="ja-JP" dirty="0" smtClean="0"/>
              <a:t>)		for all α</a:t>
            </a:r>
            <a:r>
              <a:rPr lang="ja-JP" altLang="en-US" dirty="0" smtClean="0"/>
              <a:t>→</a:t>
            </a:r>
            <a:r>
              <a:rPr lang="en-US" altLang="ja-JP" dirty="0" smtClean="0"/>
              <a:t>β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P</a:t>
            </a:r>
          </a:p>
          <a:p>
            <a:r>
              <a:rPr lang="en-US" altLang="ja-JP" dirty="0" smtClean="0"/>
              <a:t>( </a:t>
            </a:r>
            <a:r>
              <a:rPr lang="en-US" altLang="ja-JP" u="sng" dirty="0" smtClean="0"/>
              <a:t>α</a:t>
            </a:r>
            <a:r>
              <a:rPr lang="en-US" altLang="ja-JP" dirty="0" smtClean="0"/>
              <a:t>, β )</a:t>
            </a:r>
            <a:r>
              <a:rPr lang="en-US" altLang="ja-JP" dirty="0" smtClean="0"/>
              <a:t>		for all α</a:t>
            </a:r>
            <a:r>
              <a:rPr lang="ja-JP" altLang="en-US" dirty="0" smtClean="0"/>
              <a:t>→</a:t>
            </a:r>
            <a:r>
              <a:rPr lang="en-US" altLang="ja-JP" dirty="0" smtClean="0"/>
              <a:t>β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P</a:t>
            </a:r>
            <a:endParaRPr lang="ja-JP" altLang="en-US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29058" y="2357430"/>
            <a:ext cx="5000660" cy="14287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latin typeface="HG教科書体" pitchFamily="17" charset="-128"/>
                <a:ea typeface="HG教科書体" pitchFamily="17" charset="-128"/>
              </a:rPr>
              <a:t>こ</a:t>
            </a:r>
            <a:r>
              <a:rPr lang="ja-JP" altLang="en-US" sz="2800" b="1" dirty="0" smtClean="0">
                <a:latin typeface="HG教科書体" pitchFamily="17" charset="-128"/>
                <a:ea typeface="HG教科書体" pitchFamily="17" charset="-128"/>
              </a:rPr>
              <a:t>うすると</a:t>
            </a:r>
            <a:r>
              <a:rPr kumimoji="1" lang="en-US" altLang="ja-JP" sz="2800" b="1" dirty="0" smtClean="0">
                <a:latin typeface="HG教科書体" pitchFamily="17" charset="-128"/>
                <a:ea typeface="HG教科書体" pitchFamily="17" charset="-128"/>
              </a:rPr>
              <a:t/>
            </a:r>
            <a:br>
              <a:rPr kumimoji="1" lang="en-US" altLang="ja-JP" sz="2800" b="1" dirty="0" smtClean="0">
                <a:latin typeface="HG教科書体" pitchFamily="17" charset="-128"/>
                <a:ea typeface="HG教科書体" pitchFamily="17" charset="-128"/>
              </a:rPr>
            </a:br>
            <a:r>
              <a:rPr kumimoji="1" lang="ja-JP" altLang="en-US" sz="2800" b="1" dirty="0" smtClean="0">
                <a:latin typeface="HG教科書体" pitchFamily="17" charset="-128"/>
                <a:ea typeface="HG教科書体" pitchFamily="17" charset="-128"/>
              </a:rPr>
              <a:t>「</a:t>
            </a:r>
            <a:r>
              <a:rPr lang="ja-JP" altLang="en-US" sz="2800" b="1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kumimoji="1" lang="ja-JP" altLang="en-US" sz="2800" b="1" dirty="0" smtClean="0">
                <a:latin typeface="HG教科書体" pitchFamily="17" charset="-128"/>
                <a:ea typeface="HG教科書体" pitchFamily="17" charset="-128"/>
              </a:rPr>
              <a:t>」で始まり</a:t>
            </a:r>
            <a:r>
              <a:rPr kumimoji="1" lang="en-US" altLang="ja-JP" sz="2800" b="1" dirty="0" smtClean="0">
                <a:latin typeface="HG教科書体" pitchFamily="17" charset="-128"/>
                <a:ea typeface="HG教科書体" pitchFamily="17" charset="-128"/>
              </a:rPr>
              <a:t/>
            </a:r>
            <a:br>
              <a:rPr kumimoji="1" lang="en-US" altLang="ja-JP" sz="2800" b="1" dirty="0" smtClean="0">
                <a:latin typeface="HG教科書体" pitchFamily="17" charset="-128"/>
                <a:ea typeface="HG教科書体" pitchFamily="17" charset="-128"/>
              </a:rPr>
            </a:br>
            <a:r>
              <a:rPr kumimoji="1" lang="ja-JP" altLang="en-US" sz="2800" b="1" dirty="0" smtClean="0">
                <a:latin typeface="HG教科書体" pitchFamily="17" charset="-128"/>
                <a:ea typeface="HG教科書体" pitchFamily="17" charset="-128"/>
              </a:rPr>
              <a:t>「</a:t>
            </a:r>
            <a:r>
              <a:rPr lang="ja-JP" altLang="en-US" sz="2800" b="1" dirty="0" smtClean="0">
                <a:latin typeface="HG行書体" pitchFamily="65" charset="-128"/>
                <a:ea typeface="HG行書体" pitchFamily="65" charset="-128"/>
              </a:rPr>
              <a:t>終</a:t>
            </a:r>
            <a:r>
              <a:rPr kumimoji="1" lang="ja-JP" altLang="en-US" sz="2800" b="1" dirty="0" smtClean="0">
                <a:latin typeface="HG教科書体" pitchFamily="17" charset="-128"/>
                <a:ea typeface="HG教科書体" pitchFamily="17" charset="-128"/>
              </a:rPr>
              <a:t>」で終わらざるを得ない</a:t>
            </a:r>
            <a:endParaRPr kumimoji="1" lang="ja-JP" altLang="en-US" sz="2800" b="1" dirty="0">
              <a:latin typeface="HG教科書体" pitchFamily="17" charset="-128"/>
              <a:ea typeface="HG教科書体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4282" y="1285860"/>
            <a:ext cx="8501122" cy="2500330"/>
          </a:xfrm>
          <a:prstGeom prst="roundRect">
            <a:avLst/>
          </a:prstGeom>
          <a:solidFill>
            <a:srgbClr val="C6D9F1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補題</a:t>
            </a:r>
            <a:r>
              <a:rPr lang="ja-JP" altLang="en-US" dirty="0" smtClean="0"/>
              <a:t>二つ　</a:t>
            </a:r>
            <a:r>
              <a:rPr lang="ja-JP" altLang="en-US" sz="3600" dirty="0" smtClean="0">
                <a:solidFill>
                  <a:srgbClr val="00B050"/>
                </a:solidFill>
              </a:rPr>
              <a:t>（証明はさっきとほぼ同じなので略）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42886" y="1285860"/>
            <a:ext cx="8543956" cy="2471742"/>
          </a:xfrm>
        </p:spPr>
        <p:txBody>
          <a:bodyPr>
            <a:noAutofit/>
          </a:bodyPr>
          <a:lstStyle/>
          <a:p>
            <a:r>
              <a:rPr lang="en-US" altLang="ja-JP" sz="3600" dirty="0" err="1" smtClean="0"/>
              <a:t>w</a:t>
            </a:r>
            <a:r>
              <a:rPr lang="en-US" altLang="ja-JP" sz="3600" baseline="-25000" dirty="0" err="1" smtClean="0"/>
              <a:t>s</a:t>
            </a:r>
            <a:r>
              <a:rPr kumimoji="1" lang="en-US" altLang="ja-JP" sz="3600" dirty="0" smtClean="0"/>
              <a:t> </a:t>
            </a:r>
            <a:r>
              <a:rPr lang="en-US" altLang="ja-JP" sz="3600" dirty="0" smtClean="0"/>
              <a:t>=</a:t>
            </a:r>
            <a:r>
              <a:rPr kumimoji="1" lang="en-US" altLang="ja-JP" sz="3600" dirty="0" smtClean="0"/>
              <a:t>γ</a:t>
            </a:r>
            <a:r>
              <a:rPr lang="en-US" altLang="ja-JP" sz="3600" baseline="-25000" dirty="0" smtClean="0"/>
              <a:t>0</a:t>
            </a:r>
            <a:r>
              <a:rPr kumimoji="1" lang="en-US" altLang="ja-JP" sz="3600" dirty="0" smtClean="0"/>
              <a:t> </a:t>
            </a:r>
            <a:r>
              <a:rPr kumimoji="1" lang="ja-JP" altLang="en-US" sz="3600" dirty="0" smtClean="0"/>
              <a:t>⇒</a:t>
            </a:r>
            <a:r>
              <a:rPr kumimoji="1" lang="en-US" altLang="ja-JP" sz="3600" dirty="0" smtClean="0"/>
              <a:t>γ</a:t>
            </a:r>
            <a:r>
              <a:rPr lang="en-US" altLang="ja-JP" sz="3600" baseline="-25000" dirty="0" smtClean="0"/>
              <a:t>1</a:t>
            </a:r>
            <a:r>
              <a:rPr kumimoji="1" lang="en-US" altLang="ja-JP" sz="3600" dirty="0" smtClean="0"/>
              <a:t> </a:t>
            </a:r>
            <a:r>
              <a:rPr lang="ja-JP" altLang="en-US" sz="3600" dirty="0" smtClean="0"/>
              <a:t>⇒ </a:t>
            </a:r>
            <a:r>
              <a:rPr kumimoji="1" lang="en-US" altLang="ja-JP" sz="3600" dirty="0" smtClean="0"/>
              <a:t>… </a:t>
            </a:r>
            <a:r>
              <a:rPr lang="ja-JP" altLang="en-US" sz="3600" dirty="0" smtClean="0"/>
              <a:t>⇒</a:t>
            </a:r>
            <a:r>
              <a:rPr kumimoji="1" lang="en-US" altLang="ja-JP" sz="3600" dirty="0" smtClean="0"/>
              <a:t>γ</a:t>
            </a:r>
            <a:r>
              <a:rPr lang="en-US" altLang="ja-JP" sz="3600" baseline="-25000" dirty="0" smtClean="0"/>
              <a:t>2m</a:t>
            </a:r>
            <a:r>
              <a:rPr kumimoji="1" lang="en-US" altLang="ja-JP" sz="3600" dirty="0" smtClean="0"/>
              <a:t> =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err="1" smtClean="0"/>
              <a:t>w</a:t>
            </a:r>
            <a:r>
              <a:rPr kumimoji="1" lang="en-US" altLang="ja-JP" sz="3600" baseline="-25000" dirty="0" err="1" smtClean="0"/>
              <a:t>f</a:t>
            </a:r>
            <a:endParaRPr kumimoji="1" lang="en-US" altLang="ja-JP" sz="3600" baseline="-25000" dirty="0" smtClean="0"/>
          </a:p>
          <a:p>
            <a:pPr lvl="1">
              <a:buNone/>
            </a:pPr>
            <a:r>
              <a:rPr lang="en-US" altLang="ja-JP" dirty="0" smtClean="0"/>
              <a:t>    </a:t>
            </a:r>
            <a:r>
              <a:rPr kumimoji="1" lang="en-US" altLang="ja-JP" dirty="0" err="1" smtClean="0"/>
              <a:t>iff</a:t>
            </a:r>
            <a:endParaRPr kumimoji="1" lang="en-US" altLang="ja-JP" sz="1600" dirty="0" smtClean="0"/>
          </a:p>
          <a:p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始 次</a:t>
            </a:r>
            <a:r>
              <a:rPr lang="ja-JP" altLang="en-US" sz="3600" baseline="-25000" dirty="0" smtClean="0">
                <a:latin typeface="HG行書体" pitchFamily="65" charset="-128"/>
                <a:ea typeface="HG行書体" pitchFamily="65" charset="-128"/>
              </a:rPr>
              <a:t> </a:t>
            </a:r>
            <a:r>
              <a:rPr lang="en-US" altLang="ja-JP" sz="3600" dirty="0" smtClean="0"/>
              <a:t>γ</a:t>
            </a:r>
            <a:r>
              <a:rPr lang="en-US" altLang="ja-JP" sz="3600" baseline="-25000" dirty="0" smtClean="0"/>
              <a:t>0 </a:t>
            </a:r>
            <a:r>
              <a:rPr lang="ja-JP" altLang="en-US" sz="3600" u="sng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ja-JP" altLang="en-US" sz="3600" baseline="-25000" dirty="0" smtClean="0">
                <a:latin typeface="HG行書体" pitchFamily="65" charset="-128"/>
                <a:ea typeface="HG行書体" pitchFamily="65" charset="-128"/>
              </a:rPr>
              <a:t> </a:t>
            </a:r>
            <a:r>
              <a:rPr kumimoji="1" lang="en-US" altLang="ja-JP" sz="3600" u="sng" dirty="0" smtClean="0"/>
              <a:t>γ</a:t>
            </a:r>
            <a:r>
              <a:rPr kumimoji="1" lang="en-US" altLang="ja-JP" sz="3600" baseline="-25000" dirty="0" smtClean="0"/>
              <a:t>1</a:t>
            </a:r>
            <a:r>
              <a:rPr lang="ja-JP" altLang="en-US" sz="3600" baseline="-25000" dirty="0" smtClean="0"/>
              <a:t> </a:t>
            </a:r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 </a:t>
            </a:r>
            <a:r>
              <a:rPr lang="en-US" altLang="ja-JP" sz="3600" dirty="0" smtClean="0"/>
              <a:t>… </a:t>
            </a:r>
            <a:r>
              <a:rPr lang="ja-JP" altLang="en-US" sz="3600" u="sng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600" baseline="-25000" dirty="0" smtClean="0"/>
              <a:t>  </a:t>
            </a:r>
            <a:r>
              <a:rPr lang="en-US" altLang="ja-JP" sz="3600" u="sng" dirty="0" smtClean="0"/>
              <a:t>γ</a:t>
            </a:r>
            <a:r>
              <a:rPr lang="en-US" altLang="ja-JP" sz="3600" baseline="-25000" dirty="0" smtClean="0"/>
              <a:t>2m-1 </a:t>
            </a:r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600" dirty="0" smtClean="0"/>
              <a:t>γ</a:t>
            </a:r>
            <a:r>
              <a:rPr lang="en-US" altLang="ja-JP" sz="3600" baseline="-25000" dirty="0" smtClean="0"/>
              <a:t>2m  </a:t>
            </a:r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終</a:t>
            </a:r>
            <a:endParaRPr lang="en-US" altLang="ja-JP" sz="3600" dirty="0" smtClean="0"/>
          </a:p>
          <a:p>
            <a:pPr lvl="1">
              <a:buNone/>
            </a:pPr>
            <a:r>
              <a:rPr kumimoji="1" lang="ja-JP" altLang="en-US" sz="3200" dirty="0" smtClean="0"/>
              <a:t>で一致するようなマッチングが</a:t>
            </a:r>
            <a:r>
              <a:rPr kumimoji="1" lang="en-US" altLang="ja-JP" sz="3200" dirty="0" smtClean="0"/>
              <a:t>PCP</a:t>
            </a:r>
            <a:r>
              <a:rPr kumimoji="1" lang="ja-JP" altLang="en-US" sz="3200" dirty="0" smtClean="0"/>
              <a:t>にある</a:t>
            </a:r>
            <a:endParaRPr kumimoji="1" lang="ja-JP" altLang="en-US" sz="3200" dirty="0"/>
          </a:p>
        </p:txBody>
      </p:sp>
      <p:sp>
        <p:nvSpPr>
          <p:cNvPr id="7" name="角丸四角形 6"/>
          <p:cNvSpPr/>
          <p:nvPr/>
        </p:nvSpPr>
        <p:spPr>
          <a:xfrm>
            <a:off x="214282" y="4071942"/>
            <a:ext cx="8501122" cy="2500330"/>
          </a:xfrm>
          <a:prstGeom prst="roundRect">
            <a:avLst/>
          </a:prstGeom>
          <a:solidFill>
            <a:srgbClr val="C6D9F1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242886" y="4071942"/>
            <a:ext cx="8543956" cy="24717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1" lang="en-US" altLang="ja-JP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w</a:t>
            </a:r>
            <a:r>
              <a:rPr kumimoji="1" lang="en-US" altLang="ja-JP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s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=γ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0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</a:t>
            </a:r>
            <a:r>
              <a:rPr lang="ja-JP" altLang="en-US" sz="3600" dirty="0" smtClean="0"/>
              <a:t>⇒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γ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1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</a:t>
            </a:r>
            <a:r>
              <a:rPr lang="ja-JP" altLang="en-US" sz="3600" dirty="0" smtClean="0"/>
              <a:t>⇒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… </a:t>
            </a:r>
            <a:r>
              <a:rPr lang="ja-JP" altLang="en-US" sz="3600" dirty="0" smtClean="0"/>
              <a:t>⇒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γ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2m+1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=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</a:t>
            </a:r>
            <a:r>
              <a:rPr kumimoji="1" lang="en-US" altLang="ja-JP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w</a:t>
            </a:r>
            <a:r>
              <a:rPr kumimoji="1" lang="en-US" altLang="ja-JP" sz="3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f</a:t>
            </a:r>
            <a:endParaRPr kumimoji="1" lang="en-US" altLang="ja-JP" sz="3600" b="1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教科書体" pitchFamily="18" charset="-128"/>
              <a:ea typeface="HGP教科書体" pitchFamily="18" charset="-128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   </a:t>
            </a:r>
            <a:r>
              <a:rPr kumimoji="1" lang="en-US" altLang="ja-JP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iff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教科書体" pitchFamily="18" charset="-128"/>
              <a:ea typeface="HGP教科書体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始 </a:t>
            </a:r>
            <a:r>
              <a:rPr kumimoji="1" lang="ja-JP" alt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次</a:t>
            </a:r>
            <a:r>
              <a:rPr kumimoji="1" lang="ja-JP" altLang="en-US" sz="3600" b="1" i="0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 </a:t>
            </a:r>
            <a:r>
              <a:rPr kumimoji="1" lang="en-US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γ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0  </a:t>
            </a:r>
            <a:r>
              <a:rPr kumimoji="1" lang="ja-JP" altLang="en-US" sz="36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次</a:t>
            </a:r>
            <a:r>
              <a:rPr kumimoji="1" lang="en-US" altLang="ja-JP" sz="36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γ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1</a:t>
            </a:r>
            <a:r>
              <a:rPr kumimoji="1" lang="ja-JP" altLang="en-US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 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… </a:t>
            </a:r>
            <a:r>
              <a:rPr kumimoji="1" lang="ja-JP" alt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次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  </a:t>
            </a:r>
            <a:r>
              <a:rPr kumimoji="1" lang="en-US" altLang="ja-JP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γ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2m 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次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γ</a:t>
            </a:r>
            <a:r>
              <a:rPr kumimoji="1" lang="en-US" altLang="ja-JP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2m+1 </a:t>
            </a:r>
            <a:r>
              <a:rPr kumimoji="1" lang="ja-JP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行書体" pitchFamily="65" charset="-128"/>
                <a:ea typeface="HG行書体" pitchFamily="65" charset="-128"/>
                <a:cs typeface="+mn-cs"/>
              </a:rPr>
              <a:t>終</a:t>
            </a:r>
            <a:endParaRPr kumimoji="1" lang="en-US" altLang="ja-JP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教科書体" pitchFamily="18" charset="-128"/>
              <a:ea typeface="HGP教科書体" pitchFamily="18" charset="-128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で一致するようなマッチングが</a:t>
            </a:r>
            <a:r>
              <a:rPr kumimoji="1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PCP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教科書体" pitchFamily="18" charset="-128"/>
                <a:ea typeface="HGP教科書体" pitchFamily="18" charset="-128"/>
                <a:cs typeface="+mn-cs"/>
              </a:rPr>
              <a:t>にある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教科書体" pitchFamily="18" charset="-128"/>
              <a:ea typeface="HGP教科書体" pitchFamily="18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sz="4000" dirty="0" smtClean="0"/>
              <a:t>If  </a:t>
            </a:r>
            <a:r>
              <a:rPr lang="en-US" altLang="ja-JP" sz="4000" dirty="0" smtClean="0"/>
              <a:t>STS</a:t>
            </a:r>
            <a:r>
              <a:rPr lang="ja-JP" altLang="en-US" sz="4000" dirty="0" smtClean="0"/>
              <a:t>が</a:t>
            </a:r>
            <a:r>
              <a:rPr lang="en-US" altLang="ja-JP" sz="4000" dirty="0" smtClean="0"/>
              <a:t>”Yes”</a:t>
            </a:r>
            <a:r>
              <a:rPr kumimoji="1" lang="en-US" altLang="ja-JP" sz="4000" dirty="0" smtClean="0"/>
              <a:t>   </a:t>
            </a:r>
            <a:r>
              <a:rPr kumimoji="1" lang="en-US" altLang="ja-JP" sz="4000" dirty="0" smtClean="0"/>
              <a:t>then    </a:t>
            </a:r>
            <a:r>
              <a:rPr kumimoji="1" lang="en-US" altLang="ja-JP" sz="4000" dirty="0" smtClean="0"/>
              <a:t>PCP</a:t>
            </a:r>
            <a:r>
              <a:rPr lang="ja-JP" altLang="en-US" sz="4000" dirty="0" smtClean="0"/>
              <a:t>が</a:t>
            </a:r>
            <a:r>
              <a:rPr lang="en-US" altLang="ja-JP" sz="4000" dirty="0" smtClean="0"/>
              <a:t>”Yes”</a:t>
            </a:r>
          </a:p>
          <a:p>
            <a:endParaRPr lang="en-US" altLang="ja-JP" sz="4000" dirty="0" smtClean="0"/>
          </a:p>
          <a:p>
            <a:r>
              <a:rPr lang="ja-JP" altLang="en-US" sz="4000" dirty="0" smtClean="0"/>
              <a:t>追加の補</a:t>
            </a:r>
            <a:r>
              <a:rPr lang="ja-JP" altLang="en-US" sz="4000" dirty="0" smtClean="0"/>
              <a:t>題 </a:t>
            </a:r>
            <a:r>
              <a:rPr lang="en-US" altLang="ja-JP" sz="4000" dirty="0" smtClean="0"/>
              <a:t>(easy)</a:t>
            </a:r>
            <a:r>
              <a:rPr lang="ja-JP" altLang="en-US" sz="4000" dirty="0" smtClean="0"/>
              <a:t>：</a:t>
            </a:r>
            <a:endParaRPr lang="en-US" altLang="ja-JP" sz="4000" dirty="0" smtClean="0"/>
          </a:p>
          <a:p>
            <a:pPr lvl="1"/>
            <a:r>
              <a:rPr lang="ja-JP" altLang="en-US" sz="3600" dirty="0" smtClean="0"/>
              <a:t>この</a:t>
            </a:r>
            <a:r>
              <a:rPr lang="en-US" altLang="ja-JP" sz="3600" dirty="0" smtClean="0"/>
              <a:t>PCP</a:t>
            </a:r>
            <a:r>
              <a:rPr lang="ja-JP" altLang="en-US" sz="3600" dirty="0" smtClean="0"/>
              <a:t>のマッチは、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必ず　</a:t>
            </a:r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始</a:t>
            </a:r>
            <a:r>
              <a:rPr lang="en-US" altLang="ja-JP" sz="3600" dirty="0" smtClean="0">
                <a:latin typeface="HG行書体" pitchFamily="65" charset="-128"/>
                <a:ea typeface="HG行書体" pitchFamily="65" charset="-128"/>
              </a:rPr>
              <a:t>(</a:t>
            </a:r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600" dirty="0" smtClean="0">
                <a:latin typeface="HGS教科書体" pitchFamily="18" charset="-128"/>
                <a:ea typeface="HGS教科書体" pitchFamily="18" charset="-128"/>
              </a:rPr>
              <a:t>Δ</a:t>
            </a:r>
            <a:r>
              <a:rPr lang="en-US" altLang="ja-JP" sz="3600" baseline="30000" dirty="0" smtClean="0">
                <a:latin typeface="HGS教科書体" pitchFamily="18" charset="-128"/>
                <a:ea typeface="HGS教科書体" pitchFamily="18" charset="-128"/>
              </a:rPr>
              <a:t>*</a:t>
            </a:r>
            <a:r>
              <a:rPr lang="en-US" altLang="ja-JP" sz="3600" dirty="0" smtClean="0">
                <a:latin typeface="HGS教科書体" pitchFamily="18" charset="-128"/>
                <a:ea typeface="HGS教科書体" pitchFamily="18" charset="-128"/>
              </a:rPr>
              <a:t>)</a:t>
            </a:r>
            <a:r>
              <a:rPr lang="en-US" altLang="ja-JP" sz="3600" baseline="30000" dirty="0" smtClean="0">
                <a:latin typeface="HGS教科書体" pitchFamily="18" charset="-128"/>
                <a:ea typeface="HGS教科書体" pitchFamily="18" charset="-128"/>
              </a:rPr>
              <a:t>?</a:t>
            </a:r>
            <a:r>
              <a:rPr lang="en-US" altLang="ja-JP" sz="3600" dirty="0" smtClean="0">
                <a:latin typeface="HG行書体" pitchFamily="65" charset="-128"/>
                <a:ea typeface="HG行書体" pitchFamily="65" charset="-128"/>
              </a:rPr>
              <a:t>(</a:t>
            </a:r>
            <a:r>
              <a:rPr lang="ja-JP" altLang="en-US" sz="3600" u="sng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600" u="sng" dirty="0" smtClean="0">
                <a:latin typeface="HGS教科書体" pitchFamily="18" charset="-128"/>
                <a:ea typeface="HGS教科書体" pitchFamily="18" charset="-128"/>
              </a:rPr>
              <a:t>Δ</a:t>
            </a:r>
            <a:r>
              <a:rPr lang="en-US" altLang="ja-JP" sz="3600" baseline="30000" dirty="0" smtClean="0">
                <a:latin typeface="HGS教科書体" pitchFamily="18" charset="-128"/>
                <a:ea typeface="HGS教科書体" pitchFamily="18" charset="-128"/>
              </a:rPr>
              <a:t>*</a:t>
            </a:r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次</a:t>
            </a:r>
            <a:r>
              <a:rPr lang="en-US" altLang="ja-JP" sz="3600" dirty="0" smtClean="0">
                <a:latin typeface="HGS教科書体" pitchFamily="18" charset="-128"/>
                <a:ea typeface="HGS教科書体" pitchFamily="18" charset="-128"/>
              </a:rPr>
              <a:t>Δ</a:t>
            </a:r>
            <a:r>
              <a:rPr lang="en-US" altLang="ja-JP" sz="3600" baseline="30000" dirty="0" smtClean="0">
                <a:latin typeface="HGS教科書体" pitchFamily="18" charset="-128"/>
                <a:ea typeface="HGS教科書体" pitchFamily="18" charset="-128"/>
              </a:rPr>
              <a:t>*</a:t>
            </a:r>
            <a:r>
              <a:rPr lang="en-US" altLang="ja-JP" sz="3600" dirty="0" smtClean="0">
                <a:latin typeface="HG行書体" pitchFamily="65" charset="-128"/>
                <a:ea typeface="HG行書体" pitchFamily="65" charset="-128"/>
              </a:rPr>
              <a:t>)</a:t>
            </a:r>
            <a:r>
              <a:rPr lang="en-US" altLang="ja-JP" sz="3600" baseline="30000" dirty="0" smtClean="0">
                <a:latin typeface="HG行書体" pitchFamily="65" charset="-128"/>
                <a:ea typeface="HG行書体" pitchFamily="65" charset="-128"/>
              </a:rPr>
              <a:t>*</a:t>
            </a:r>
            <a:r>
              <a:rPr lang="ja-JP" altLang="en-US" sz="3600" dirty="0" smtClean="0">
                <a:latin typeface="HG行書体" pitchFamily="65" charset="-128"/>
                <a:ea typeface="HG行書体" pitchFamily="65" charset="-128"/>
              </a:rPr>
              <a:t>終 </a:t>
            </a:r>
            <a:r>
              <a:rPr lang="ja-JP" altLang="en-US" sz="3600" dirty="0" smtClean="0">
                <a:latin typeface="HG教科書体" pitchFamily="17" charset="-128"/>
                <a:ea typeface="HG教科書体" pitchFamily="17" charset="-128"/>
              </a:rPr>
              <a:t>の形</a:t>
            </a:r>
            <a:endParaRPr lang="en-US" altLang="ja-JP" sz="3600" dirty="0" smtClean="0">
              <a:latin typeface="HG教科書体" pitchFamily="17" charset="-128"/>
              <a:ea typeface="HG教科書体" pitchFamily="17" charset="-128"/>
            </a:endParaRPr>
          </a:p>
          <a:p>
            <a:endParaRPr lang="en-US" altLang="ja-JP" sz="4000" dirty="0" smtClean="0"/>
          </a:p>
          <a:p>
            <a:r>
              <a:rPr lang="ja-JP" altLang="en-US" sz="4000" dirty="0" smtClean="0"/>
              <a:t>系： </a:t>
            </a:r>
            <a:r>
              <a:rPr lang="en-US" altLang="ja-JP" sz="4000" dirty="0" smtClean="0"/>
              <a:t>If  </a:t>
            </a:r>
            <a:r>
              <a:rPr lang="en-US" altLang="ja-JP" sz="4000" dirty="0" smtClean="0"/>
              <a:t>PCP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“Yes” </a:t>
            </a:r>
            <a:r>
              <a:rPr lang="en-US" altLang="ja-JP" sz="4000" dirty="0" smtClean="0"/>
              <a:t> then  STS</a:t>
            </a:r>
            <a:r>
              <a:rPr lang="ja-JP" altLang="en-US" sz="4000" dirty="0" smtClean="0"/>
              <a:t>が</a:t>
            </a:r>
            <a:r>
              <a:rPr lang="en-US" altLang="ja-JP" sz="4000" dirty="0" smtClean="0"/>
              <a:t>”Yes”</a:t>
            </a:r>
            <a:endParaRPr lang="en-US" altLang="ja-JP" sz="4000" dirty="0" smtClean="0"/>
          </a:p>
          <a:p>
            <a:r>
              <a:rPr lang="ja-JP" altLang="en-US" sz="4000" dirty="0" smtClean="0"/>
              <a:t>系： </a:t>
            </a:r>
            <a:r>
              <a:rPr lang="en-US" altLang="ja-JP" sz="4000" dirty="0" smtClean="0"/>
              <a:t>PCP</a:t>
            </a:r>
            <a:r>
              <a:rPr lang="ja-JP" altLang="en-US" sz="4000" dirty="0" smtClean="0"/>
              <a:t>は決定不能</a:t>
            </a:r>
            <a:endParaRPr lang="en-US" altLang="ja-JP" sz="4000" dirty="0" smtClean="0"/>
          </a:p>
          <a:p>
            <a:pPr marL="342900" lvl="1" indent="-342900" algn="r">
              <a:buNone/>
            </a:pPr>
            <a:r>
              <a:rPr lang="en-US" altLang="ja-JP" sz="3600" dirty="0" smtClean="0">
                <a:solidFill>
                  <a:srgbClr val="00B050"/>
                </a:solidFill>
              </a:rPr>
              <a:t>QED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3600" dirty="0" smtClean="0"/>
              <a:t>入力</a:t>
            </a:r>
            <a:endParaRPr lang="en-US" altLang="ja-JP" sz="3600" dirty="0" smtClean="0"/>
          </a:p>
          <a:p>
            <a:pPr lvl="1"/>
            <a:r>
              <a:rPr lang="en-US" altLang="ja-JP" sz="3200" dirty="0" smtClean="0"/>
              <a:t>(α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β</a:t>
            </a:r>
            <a:r>
              <a:rPr lang="en-US" altLang="ja-JP" sz="3200" baseline="-25000" dirty="0" smtClean="0"/>
              <a:t>1 </a:t>
            </a:r>
            <a:r>
              <a:rPr lang="en-US" altLang="ja-JP" sz="3200" dirty="0" smtClean="0"/>
              <a:t>) = (“e”,        “</a:t>
            </a:r>
            <a:r>
              <a:rPr lang="en-US" altLang="ja-JP" sz="3200" dirty="0" err="1" smtClean="0"/>
              <a:t>abcde</a:t>
            </a:r>
            <a:r>
              <a:rPr lang="en-US" altLang="ja-JP" sz="3200" dirty="0" smtClean="0"/>
              <a:t>”)</a:t>
            </a:r>
          </a:p>
          <a:p>
            <a:pPr lvl="1"/>
            <a:r>
              <a:rPr lang="en-US" altLang="ja-JP" sz="3200" dirty="0" smtClean="0"/>
              <a:t>(α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β</a:t>
            </a:r>
            <a:r>
              <a:rPr lang="en-US" altLang="ja-JP" sz="3200" baseline="-25000" dirty="0" smtClean="0"/>
              <a:t>2 </a:t>
            </a:r>
            <a:r>
              <a:rPr lang="en-US" altLang="ja-JP" sz="3200" dirty="0" smtClean="0"/>
              <a:t>) = (“</a:t>
            </a:r>
            <a:r>
              <a:rPr lang="en-US" altLang="ja-JP" sz="3200" dirty="0" err="1" smtClean="0"/>
              <a:t>ababc</a:t>
            </a:r>
            <a:r>
              <a:rPr lang="en-US" altLang="ja-JP" sz="3200" dirty="0" smtClean="0"/>
              <a:t>”,   “</a:t>
            </a:r>
            <a:r>
              <a:rPr lang="en-US" altLang="ja-JP" sz="3200" dirty="0" err="1" smtClean="0"/>
              <a:t>ab</a:t>
            </a:r>
            <a:r>
              <a:rPr lang="en-US" altLang="ja-JP" sz="3200" dirty="0" smtClean="0"/>
              <a:t>”    )</a:t>
            </a:r>
          </a:p>
          <a:p>
            <a:pPr lvl="1"/>
            <a:r>
              <a:rPr lang="en-US" altLang="ja-JP" sz="3200" dirty="0" smtClean="0"/>
              <a:t>(α</a:t>
            </a:r>
            <a:r>
              <a:rPr lang="en-US" altLang="ja-JP" sz="3200" baseline="-25000" dirty="0" smtClean="0"/>
              <a:t>3</a:t>
            </a:r>
            <a:r>
              <a:rPr lang="en-US" altLang="ja-JP" sz="3200" dirty="0" smtClean="0"/>
              <a:t>, β</a:t>
            </a:r>
            <a:r>
              <a:rPr lang="en-US" altLang="ja-JP" sz="3200" baseline="-25000" dirty="0" smtClean="0"/>
              <a:t>3 </a:t>
            </a:r>
            <a:r>
              <a:rPr lang="en-US" altLang="ja-JP" sz="3200" dirty="0" smtClean="0"/>
              <a:t>) = </a:t>
            </a:r>
            <a:r>
              <a:rPr kumimoji="1" lang="en-US" altLang="ja-JP" sz="3200" dirty="0" smtClean="0"/>
              <a:t>(“d”,        “cab”   )</a:t>
            </a:r>
          </a:p>
          <a:p>
            <a:r>
              <a:rPr lang="ja-JP" altLang="en-US" sz="3600" dirty="0" smtClean="0"/>
              <a:t>出力</a:t>
            </a:r>
            <a:endParaRPr lang="en-US" altLang="ja-JP" sz="3600" dirty="0" smtClean="0"/>
          </a:p>
          <a:p>
            <a:pPr lvl="1"/>
            <a:r>
              <a:rPr kumimoji="1" lang="en-US" altLang="ja-JP" sz="3200" dirty="0" smtClean="0"/>
              <a:t>Yes!     α</a:t>
            </a:r>
            <a:r>
              <a:rPr lang="en-US" altLang="ja-JP" sz="3200" baseline="-25000" dirty="0" smtClean="0"/>
              <a:t>2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err="1" smtClean="0"/>
              <a:t>α</a:t>
            </a:r>
            <a:r>
              <a:rPr lang="en-US" altLang="ja-JP" sz="3200" baseline="-25000" dirty="0" err="1" smtClean="0"/>
              <a:t>2</a:t>
            </a:r>
            <a:r>
              <a:rPr kumimoji="1" lang="en-US" altLang="ja-JP" sz="3200" dirty="0" smtClean="0"/>
              <a:t> α</a:t>
            </a:r>
            <a:r>
              <a:rPr lang="en-US" altLang="ja-JP" sz="3200" baseline="-25000" dirty="0" smtClean="0"/>
              <a:t>3</a:t>
            </a:r>
            <a:r>
              <a:rPr kumimoji="1" lang="en-US" altLang="ja-JP" sz="3200" dirty="0" smtClean="0"/>
              <a:t> α</a:t>
            </a:r>
            <a:r>
              <a:rPr lang="en-US" altLang="ja-JP" sz="3200" baseline="-25000" dirty="0" smtClean="0"/>
              <a:t>1</a:t>
            </a:r>
            <a:r>
              <a:rPr kumimoji="1" lang="en-US" altLang="ja-JP" sz="3200" dirty="0" smtClean="0"/>
              <a:t> = β</a:t>
            </a:r>
            <a:r>
              <a:rPr lang="en-US" altLang="ja-JP" sz="3200" baseline="-25000" dirty="0" smtClean="0"/>
              <a:t>2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err="1" smtClean="0"/>
              <a:t>β</a:t>
            </a:r>
            <a:r>
              <a:rPr lang="en-US" altLang="ja-JP" sz="3200" baseline="-25000" dirty="0" err="1" smtClean="0"/>
              <a:t>2</a:t>
            </a:r>
            <a:r>
              <a:rPr kumimoji="1" lang="en-US" altLang="ja-JP" sz="3200" dirty="0" smtClean="0"/>
              <a:t> β</a:t>
            </a:r>
            <a:r>
              <a:rPr lang="en-US" altLang="ja-JP" sz="3200" baseline="-25000" dirty="0" smtClean="0"/>
              <a:t>3</a:t>
            </a:r>
            <a:r>
              <a:rPr kumimoji="1" lang="en-US" altLang="ja-JP" sz="3200" dirty="0" smtClean="0"/>
              <a:t> β</a:t>
            </a:r>
            <a:r>
              <a:rPr lang="en-US" altLang="ja-JP" sz="3200" baseline="-25000" dirty="0" smtClean="0"/>
              <a:t>1</a:t>
            </a:r>
            <a:endParaRPr kumimoji="1" lang="en-US" altLang="ja-JP" sz="3200" dirty="0" smtClean="0"/>
          </a:p>
          <a:p>
            <a:pPr lvl="1"/>
            <a:r>
              <a:rPr lang="en-US" altLang="ja-JP" sz="3200" dirty="0" err="1" smtClean="0">
                <a:solidFill>
                  <a:srgbClr val="FF0000"/>
                </a:solidFill>
              </a:rPr>
              <a:t>ababc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ababc</a:t>
            </a:r>
            <a:r>
              <a:rPr lang="en-US" altLang="ja-JP" sz="3200" dirty="0" err="1" smtClean="0">
                <a:solidFill>
                  <a:srgbClr val="00B050"/>
                </a:solidFill>
              </a:rPr>
              <a:t>d</a:t>
            </a:r>
            <a:r>
              <a:rPr lang="en-US" altLang="ja-JP" sz="3200" dirty="0" err="1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endParaRPr lang="en-US" altLang="ja-JP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kumimoji="1" lang="en-US" altLang="ja-JP" sz="3200" dirty="0" err="1" smtClean="0">
                <a:solidFill>
                  <a:srgbClr val="FF0000"/>
                </a:solidFill>
              </a:rPr>
              <a:t>ab</a:t>
            </a:r>
            <a:r>
              <a:rPr kumimoji="1" lang="en-US" altLang="ja-JP" sz="3200" dirty="0" err="1" smtClean="0">
                <a:solidFill>
                  <a:srgbClr val="0070C0"/>
                </a:solidFill>
              </a:rPr>
              <a:t>ab</a:t>
            </a:r>
            <a:r>
              <a:rPr kumimoji="1" lang="en-US" altLang="ja-JP" sz="3200" dirty="0" err="1" smtClean="0">
                <a:solidFill>
                  <a:srgbClr val="00B050"/>
                </a:solidFill>
              </a:rPr>
              <a:t>cab</a:t>
            </a:r>
            <a:r>
              <a:rPr kumimoji="1" lang="en-US" altLang="ja-JP" sz="3200" dirty="0" err="1" smtClean="0">
                <a:solidFill>
                  <a:schemeClr val="accent6">
                    <a:lumMod val="75000"/>
                  </a:schemeClr>
                </a:solidFill>
              </a:rPr>
              <a:t>abcde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　  チューリングマシン</a:t>
            </a:r>
            <a:r>
              <a:rPr kumimoji="1" lang="ja-JP" altLang="en-US" dirty="0" smtClean="0"/>
              <a:t>の停止性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→ </a:t>
            </a:r>
            <a:r>
              <a:rPr kumimoji="1" lang="en-US" altLang="ja-JP" dirty="0" smtClean="0"/>
              <a:t>Semi-</a:t>
            </a:r>
            <a:r>
              <a:rPr kumimoji="1" lang="en-US" altLang="ja-JP" dirty="0" err="1" smtClean="0"/>
              <a:t>Thue</a:t>
            </a:r>
            <a:r>
              <a:rPr kumimoji="1" lang="en-US" altLang="ja-JP" dirty="0" smtClean="0"/>
              <a:t> System (or 0</a:t>
            </a:r>
            <a:r>
              <a:rPr kumimoji="1" lang="ja-JP" altLang="en-US" dirty="0" smtClean="0"/>
              <a:t>型文法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のワード問題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 </a:t>
            </a:r>
            <a:r>
              <a:rPr lang="en-US" altLang="ja-JP" dirty="0" smtClean="0"/>
              <a:t>Post</a:t>
            </a:r>
            <a:r>
              <a:rPr lang="ja-JP" altLang="en-US" dirty="0" smtClean="0"/>
              <a:t>の対応問題</a:t>
            </a:r>
            <a:endParaRPr kumimoji="1" lang="en-US" altLang="ja-JP" dirty="0" smtClean="0"/>
          </a:p>
          <a:p>
            <a:r>
              <a:rPr kumimoji="1" lang="ja-JP" altLang="en-US" dirty="0" smtClean="0"/>
              <a:t>計算履歴 （文法の導出履歴）が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のマッチング結果になるようにエンコード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導出規則をそのまま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の文字列ペアに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最初と最後を１つずらす</a:t>
            </a:r>
            <a:endParaRPr kumimoji="1" lang="en-US" altLang="ja-JP" dirty="0" smtClean="0"/>
          </a:p>
          <a:p>
            <a:pPr algn="r">
              <a:buNone/>
            </a:pPr>
            <a:r>
              <a:rPr kumimoji="1" lang="en-US" altLang="ja-JP" sz="4400" dirty="0" smtClean="0">
                <a:solidFill>
                  <a:srgbClr val="00B050"/>
                </a:solidFill>
              </a:rPr>
              <a:t>Thank you for listening</a:t>
            </a:r>
            <a:r>
              <a:rPr kumimoji="1" lang="en-US" altLang="ja-JP" sz="4400" baseline="-25000" dirty="0" smtClean="0">
                <a:solidFill>
                  <a:srgbClr val="00B050"/>
                </a:solidFill>
              </a:rPr>
              <a:t> </a:t>
            </a:r>
            <a:r>
              <a:rPr kumimoji="1" lang="en-US" altLang="ja-JP" sz="4400" dirty="0" smtClean="0">
                <a:solidFill>
                  <a:srgbClr val="00B050"/>
                </a:solidFill>
              </a:rPr>
              <a:t>!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入力</a:t>
            </a:r>
            <a:endParaRPr kumimoji="1" lang="en-US" altLang="ja-JP" sz="3600" dirty="0" smtClean="0"/>
          </a:p>
          <a:p>
            <a:pPr lvl="1"/>
            <a:r>
              <a:rPr lang="en-US" altLang="ja-JP" sz="3200" dirty="0" smtClean="0"/>
              <a:t>(α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β</a:t>
            </a:r>
            <a:r>
              <a:rPr lang="en-US" altLang="ja-JP" sz="3200" baseline="-25000" dirty="0" smtClean="0"/>
              <a:t>1 </a:t>
            </a:r>
            <a:r>
              <a:rPr lang="en-US" altLang="ja-JP" sz="3200" dirty="0" smtClean="0"/>
              <a:t>) = (“</a:t>
            </a:r>
            <a:r>
              <a:rPr lang="en-US" altLang="ja-JP" sz="3200" dirty="0" err="1" smtClean="0"/>
              <a:t>ab</a:t>
            </a:r>
            <a:r>
              <a:rPr lang="en-US" altLang="ja-JP" sz="3200" dirty="0" smtClean="0"/>
              <a:t>”,    “ca”    )</a:t>
            </a:r>
          </a:p>
          <a:p>
            <a:pPr lvl="1"/>
            <a:r>
              <a:rPr lang="en-US" altLang="ja-JP" sz="3200" dirty="0" smtClean="0"/>
              <a:t>(α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, β</a:t>
            </a:r>
            <a:r>
              <a:rPr lang="en-US" altLang="ja-JP" sz="3200" baseline="-25000" dirty="0" smtClean="0"/>
              <a:t>2 </a:t>
            </a:r>
            <a:r>
              <a:rPr lang="en-US" altLang="ja-JP" sz="3200" dirty="0" smtClean="0"/>
              <a:t>) = </a:t>
            </a:r>
            <a:r>
              <a:rPr kumimoji="1" lang="en-US" altLang="ja-JP" sz="3200" dirty="0" smtClean="0"/>
              <a:t>(“</a:t>
            </a:r>
            <a:r>
              <a:rPr lang="en-US" altLang="ja-JP" sz="3200" dirty="0" err="1" smtClean="0"/>
              <a:t>a</a:t>
            </a:r>
            <a:r>
              <a:rPr kumimoji="1" lang="en-US" altLang="ja-JP" sz="3200" dirty="0" err="1" smtClean="0"/>
              <a:t>cb</a:t>
            </a:r>
            <a:r>
              <a:rPr kumimoji="1" lang="en-US" altLang="ja-JP" sz="3200" dirty="0" smtClean="0"/>
              <a:t>”,   “a”     )</a:t>
            </a:r>
          </a:p>
          <a:p>
            <a:pPr lvl="1"/>
            <a:r>
              <a:rPr lang="en-US" altLang="ja-JP" sz="3200" dirty="0" smtClean="0"/>
              <a:t>(α</a:t>
            </a:r>
            <a:r>
              <a:rPr lang="en-US" altLang="ja-JP" sz="3200" baseline="-25000" dirty="0" smtClean="0"/>
              <a:t>3</a:t>
            </a:r>
            <a:r>
              <a:rPr lang="en-US" altLang="ja-JP" sz="3200" dirty="0" smtClean="0"/>
              <a:t>, β</a:t>
            </a:r>
            <a:r>
              <a:rPr lang="en-US" altLang="ja-JP" sz="3200" baseline="-25000" dirty="0" smtClean="0"/>
              <a:t>3 </a:t>
            </a:r>
            <a:r>
              <a:rPr lang="en-US" altLang="ja-JP" sz="3200" dirty="0" smtClean="0"/>
              <a:t>) = (“b”,     “</a:t>
            </a:r>
            <a:r>
              <a:rPr lang="en-US" altLang="ja-JP" sz="3200" dirty="0" err="1" smtClean="0"/>
              <a:t>caab</a:t>
            </a:r>
            <a:r>
              <a:rPr lang="en-US" altLang="ja-JP" sz="3200" dirty="0" smtClean="0"/>
              <a:t>”  )</a:t>
            </a:r>
          </a:p>
          <a:p>
            <a:r>
              <a:rPr kumimoji="1" lang="ja-JP" altLang="en-US" sz="3600" dirty="0" smtClean="0"/>
              <a:t>出力</a:t>
            </a:r>
            <a:endParaRPr kumimoji="1" lang="en-US" altLang="ja-JP" sz="3600" dirty="0" smtClean="0"/>
          </a:p>
          <a:p>
            <a:pPr lvl="1"/>
            <a:r>
              <a:rPr lang="en-US" altLang="ja-JP" sz="3200" dirty="0" smtClean="0"/>
              <a:t>No!</a:t>
            </a:r>
          </a:p>
          <a:p>
            <a:pPr lvl="2"/>
            <a:r>
              <a:rPr kumimoji="1" lang="ja-JP" altLang="en-US" sz="2800" dirty="0" smtClean="0"/>
              <a:t>一つ目</a:t>
            </a:r>
            <a:r>
              <a:rPr kumimoji="1" lang="ja-JP" altLang="en-US" sz="2800" dirty="0" smtClean="0"/>
              <a:t>のペアとしては </a:t>
            </a:r>
            <a:r>
              <a:rPr lang="en-US" altLang="ja-JP" sz="2800" dirty="0" smtClean="0"/>
              <a:t>α</a:t>
            </a:r>
            <a:r>
              <a:rPr lang="en-US" altLang="ja-JP" sz="2800" baseline="-25000" dirty="0" smtClean="0"/>
              <a:t>2 </a:t>
            </a:r>
            <a:r>
              <a:rPr kumimoji="1" lang="en-US" altLang="ja-JP" sz="2800" dirty="0" smtClean="0"/>
              <a:t>, β</a:t>
            </a:r>
            <a:r>
              <a:rPr lang="en-US" altLang="ja-JP" sz="2800" baseline="-25000" dirty="0" smtClean="0"/>
              <a:t>2 </a:t>
            </a:r>
            <a:r>
              <a:rPr kumimoji="1" lang="en-US" altLang="ja-JP" sz="2800" dirty="0" smtClean="0"/>
              <a:t> </a:t>
            </a:r>
            <a:r>
              <a:rPr kumimoji="1" lang="ja-JP" altLang="en-US" sz="2800" dirty="0" smtClean="0"/>
              <a:t>をとるしかないが、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“</a:t>
            </a:r>
            <a:r>
              <a:rPr lang="en-US" altLang="ja-JP" sz="2800" dirty="0" err="1" smtClean="0"/>
              <a:t>cb</a:t>
            </a:r>
            <a:r>
              <a:rPr lang="en-US" altLang="ja-JP" sz="2800" dirty="0" smtClean="0"/>
              <a:t>” </a:t>
            </a:r>
            <a:r>
              <a:rPr lang="ja-JP" altLang="en-US" sz="2800" dirty="0" smtClean="0"/>
              <a:t>が</a:t>
            </a:r>
            <a:r>
              <a:rPr lang="en-US" altLang="ja-JP" sz="2800" dirty="0" smtClean="0"/>
              <a:t>β</a:t>
            </a:r>
            <a:r>
              <a:rPr lang="ja-JP" altLang="en-US" sz="2800" dirty="0" smtClean="0"/>
              <a:t>側にないので作れない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一般には</a:t>
            </a:r>
            <a:r>
              <a:rPr kumimoji="1" lang="en-US" altLang="ja-JP" dirty="0" smtClean="0"/>
              <a:t>Yes</a:t>
            </a:r>
            <a:r>
              <a:rPr kumimoji="1" lang="ja-JP" altLang="en-US" dirty="0" smtClean="0"/>
              <a:t>か</a:t>
            </a:r>
            <a:r>
              <a:rPr kumimoji="1" lang="en-US" altLang="ja-JP" dirty="0" smtClean="0"/>
              <a:t>No</a:t>
            </a:r>
            <a:r>
              <a:rPr kumimoji="1" lang="ja-JP" altLang="en-US" dirty="0" smtClean="0"/>
              <a:t>か</a:t>
            </a:r>
            <a:r>
              <a:rPr kumimoji="1" lang="ja-JP" altLang="en-US" dirty="0" smtClean="0"/>
              <a:t>決定不可能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参考にした</a:t>
            </a:r>
            <a:r>
              <a:rPr lang="ja-JP" altLang="en-US" sz="3600" dirty="0" smtClean="0"/>
              <a:t>資料</a:t>
            </a:r>
            <a:endParaRPr kumimoji="1" lang="en-US" altLang="ja-JP" sz="3600" dirty="0" smtClean="0"/>
          </a:p>
          <a:p>
            <a:pPr lvl="1"/>
            <a:r>
              <a:rPr lang="en-US" sz="3200" b="1" dirty="0" smtClean="0"/>
              <a:t>An Introduction to the Theory of Computation</a:t>
            </a:r>
          </a:p>
          <a:p>
            <a:pPr lvl="2"/>
            <a:r>
              <a:rPr lang="en-US" sz="2800" dirty="0" err="1" smtClean="0"/>
              <a:t>Eitan</a:t>
            </a:r>
            <a:r>
              <a:rPr lang="en-US" sz="2800" dirty="0" smtClean="0"/>
              <a:t> </a:t>
            </a:r>
            <a:r>
              <a:rPr lang="en-US" sz="2800" dirty="0" err="1" smtClean="0"/>
              <a:t>Gurari</a:t>
            </a:r>
            <a:r>
              <a:rPr lang="en-US" sz="2800" dirty="0" smtClean="0"/>
              <a:t>, Ohio State University</a:t>
            </a:r>
          </a:p>
          <a:p>
            <a:pPr lvl="2"/>
            <a:r>
              <a:rPr lang="en-US" sz="2800" dirty="0" smtClean="0"/>
              <a:t>Computer Science Press, 1989,</a:t>
            </a:r>
            <a:br>
              <a:rPr lang="en-US" sz="2800" dirty="0" smtClean="0"/>
            </a:br>
            <a:r>
              <a:rPr lang="en-US" sz="2800" dirty="0" smtClean="0"/>
              <a:t>ISBN 0-7167-8182-4</a:t>
            </a:r>
          </a:p>
          <a:p>
            <a:pPr lvl="2"/>
            <a:r>
              <a:rPr lang="en-US" sz="2800" dirty="0" smtClean="0">
                <a:hlinkClick r:id="rId2"/>
              </a:rPr>
              <a:t>http://www.cse.ohio-state.edu/~gurari/theory-bk/theory-bk.html</a:t>
            </a:r>
            <a:endParaRPr lang="en-US" sz="2800" dirty="0" smtClean="0"/>
          </a:p>
          <a:p>
            <a:pPr lvl="3"/>
            <a:r>
              <a:rPr lang="ja-JP" altLang="en-US" sz="3600" dirty="0" smtClean="0"/>
              <a:t> </a:t>
            </a:r>
            <a:r>
              <a:rPr lang="en-US" sz="3600" dirty="0" smtClean="0"/>
              <a:t>4.7 </a:t>
            </a:r>
            <a:r>
              <a:rPr lang="ja-JP" altLang="en-US" sz="3600" dirty="0" smtClean="0"/>
              <a:t>節</a:t>
            </a:r>
            <a:endParaRPr kumimoji="1" lang="en-US" altLang="ja-JP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証明</a:t>
            </a:r>
            <a:endParaRPr kumimoji="1" lang="ja-JP" altLang="en-US" sz="54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方針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solidFill>
                  <a:srgbClr val="00B050"/>
                </a:solidFill>
              </a:rPr>
              <a:t>主参考文献では </a:t>
            </a:r>
            <a:r>
              <a:rPr lang="en-US" altLang="ja-JP" sz="3600" dirty="0" smtClean="0">
                <a:solidFill>
                  <a:srgbClr val="00B050"/>
                </a:solidFill>
              </a:rPr>
              <a:t>0</a:t>
            </a:r>
            <a:r>
              <a:rPr lang="ja-JP" altLang="en-US" sz="3600" dirty="0" smtClean="0">
                <a:solidFill>
                  <a:srgbClr val="00B050"/>
                </a:solidFill>
              </a:rPr>
              <a:t>型文法でやっていたけど面倒なのでこれで。実質ほぼ同じ</a:t>
            </a:r>
            <a:endParaRPr lang="en-US" altLang="ja-JP" sz="3600" dirty="0" smtClean="0">
              <a:solidFill>
                <a:srgbClr val="00B050"/>
              </a:solidFill>
            </a:endParaRPr>
          </a:p>
          <a:p>
            <a:pPr lvl="1"/>
            <a:r>
              <a:rPr kumimoji="1" lang="ja-JP" altLang="en-US" dirty="0" smtClean="0"/>
              <a:t>「チューリングマシンの停止問題」 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…</a:t>
            </a:r>
          </a:p>
          <a:p>
            <a:pPr lvl="2"/>
            <a:r>
              <a:rPr lang="en-US" altLang="ja-JP" dirty="0" smtClean="0"/>
              <a:t>TM</a:t>
            </a:r>
            <a:r>
              <a:rPr lang="ja-JP" altLang="en-US" dirty="0" smtClean="0"/>
              <a:t>の停止問題は決定</a:t>
            </a:r>
            <a:r>
              <a:rPr lang="ja-JP" altLang="en-US" dirty="0" smtClean="0"/>
              <a:t>不能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Semi-</a:t>
            </a:r>
            <a:r>
              <a:rPr kumimoji="1" lang="en-US" altLang="ja-JP" dirty="0" err="1" smtClean="0"/>
              <a:t>Thue</a:t>
            </a:r>
            <a:r>
              <a:rPr kumimoji="1" lang="en-US" altLang="ja-JP" dirty="0" smtClean="0"/>
              <a:t> System 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ワード</a:t>
            </a:r>
            <a:r>
              <a:rPr kumimoji="1" lang="ja-JP" altLang="en-US" dirty="0" smtClean="0"/>
              <a:t>問題」 </a:t>
            </a:r>
            <a:r>
              <a:rPr kumimoji="1" lang="ja-JP" altLang="en-US" dirty="0" smtClean="0"/>
              <a:t>経由で</a:t>
            </a:r>
            <a:r>
              <a:rPr kumimoji="1" lang="en-US" altLang="ja-JP" dirty="0" smtClean="0"/>
              <a:t>…</a:t>
            </a:r>
          </a:p>
          <a:p>
            <a:pPr lvl="2"/>
            <a:r>
              <a:rPr lang="ja-JP" altLang="en-US" dirty="0" smtClean="0"/>
              <a:t>どんな</a:t>
            </a:r>
            <a:r>
              <a:rPr lang="en-US" altLang="ja-JP" dirty="0" smtClean="0"/>
              <a:t>TM</a:t>
            </a:r>
            <a:r>
              <a:rPr lang="ja-JP" altLang="en-US" dirty="0" smtClean="0"/>
              <a:t>停止問題も、答えがそれと一致する</a:t>
            </a:r>
            <a:r>
              <a:rPr lang="en-US" altLang="ja-JP" dirty="0" smtClean="0"/>
              <a:t>STS</a:t>
            </a:r>
            <a:r>
              <a:rPr lang="ja-JP" altLang="en-US" dirty="0" smtClean="0"/>
              <a:t>ワード問題に変換できる </a:t>
            </a:r>
            <a:r>
              <a:rPr lang="ja-JP" altLang="en-US" dirty="0" smtClean="0"/>
              <a:t>　∴</a:t>
            </a:r>
            <a:r>
              <a:rPr lang="en-US" altLang="ja-JP" dirty="0" smtClean="0"/>
              <a:t>STS</a:t>
            </a:r>
            <a:r>
              <a:rPr lang="ja-JP" altLang="en-US" dirty="0" smtClean="0"/>
              <a:t>ワード問題は決定不能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PCP </a:t>
            </a:r>
            <a:r>
              <a:rPr lang="ja-JP" altLang="en-US" dirty="0" smtClean="0"/>
              <a:t>に帰着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どんな</a:t>
            </a:r>
            <a:r>
              <a:rPr lang="en-US" altLang="ja-JP" dirty="0" smtClean="0"/>
              <a:t>STS</a:t>
            </a:r>
            <a:r>
              <a:rPr lang="ja-JP" altLang="en-US" dirty="0" smtClean="0"/>
              <a:t>ワード問題も、答えがそれと一致する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に変換できる　　∴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は決定不能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Semi-</a:t>
            </a:r>
            <a:r>
              <a:rPr lang="en-US" altLang="ja-JP" dirty="0" err="1" smtClean="0"/>
              <a:t>Thue</a:t>
            </a:r>
            <a:r>
              <a:rPr lang="en-US" altLang="ja-JP" dirty="0" smtClean="0"/>
              <a:t> System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(STS)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4000" dirty="0" smtClean="0"/>
              <a:t>G = (Δ,  P )</a:t>
            </a:r>
          </a:p>
          <a:p>
            <a:pPr lvl="1"/>
            <a:r>
              <a:rPr lang="en-US" altLang="ja-JP" sz="3200" dirty="0" smtClean="0"/>
              <a:t>Δ : </a:t>
            </a:r>
            <a:r>
              <a:rPr lang="ja-JP" altLang="en-US" sz="3200" dirty="0" smtClean="0"/>
              <a:t>文字集合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有限</a:t>
            </a:r>
            <a:r>
              <a:rPr lang="en-US" altLang="ja-JP" sz="3200" dirty="0" smtClean="0"/>
              <a:t>)</a:t>
            </a:r>
          </a:p>
          <a:p>
            <a:pPr lvl="1"/>
            <a:r>
              <a:rPr kumimoji="1" lang="en-US" altLang="ja-JP" sz="3200" dirty="0" smtClean="0"/>
              <a:t> P  : </a:t>
            </a:r>
            <a:r>
              <a:rPr kumimoji="1" lang="ja-JP" altLang="en-US" sz="3200" dirty="0" smtClean="0"/>
              <a:t>以下の形の文法規則の有限集合</a:t>
            </a:r>
            <a:endParaRPr kumimoji="1" lang="en-US" altLang="ja-JP" sz="3200" dirty="0" smtClean="0"/>
          </a:p>
          <a:p>
            <a:pPr lvl="2"/>
            <a:r>
              <a:rPr kumimoji="1" lang="en-US" altLang="ja-JP" sz="3600" dirty="0" smtClean="0"/>
              <a:t>α</a:t>
            </a:r>
            <a:r>
              <a:rPr kumimoji="1" lang="ja-JP" altLang="en-US" sz="3600" dirty="0" smtClean="0"/>
              <a:t>→</a:t>
            </a:r>
            <a:r>
              <a:rPr kumimoji="1" lang="en-US" altLang="ja-JP" sz="3600" dirty="0" smtClean="0"/>
              <a:t>β</a:t>
            </a:r>
            <a:r>
              <a:rPr kumimoji="1" lang="en-US" altLang="ja-JP" sz="3200" dirty="0" smtClean="0"/>
              <a:t>     (α , β </a:t>
            </a:r>
            <a:r>
              <a:rPr kumimoji="1" lang="ja-JP" altLang="en-US" sz="3200" dirty="0" smtClean="0"/>
              <a:t>∈ </a:t>
            </a:r>
            <a:r>
              <a:rPr kumimoji="1" lang="en-US" altLang="ja-JP" sz="3200" dirty="0" smtClean="0"/>
              <a:t>Δ</a:t>
            </a:r>
            <a:r>
              <a:rPr kumimoji="1" lang="en-US" altLang="ja-JP" sz="3200" baseline="30000" dirty="0" smtClean="0"/>
              <a:t>+</a:t>
            </a:r>
            <a:r>
              <a:rPr kumimoji="1" lang="en-US" altLang="ja-JP" sz="3200" dirty="0" smtClean="0"/>
              <a:t>)</a:t>
            </a:r>
          </a:p>
          <a:p>
            <a:pPr lvl="3"/>
            <a:endParaRPr lang="en-US" altLang="ja-JP" dirty="0" smtClean="0"/>
          </a:p>
          <a:p>
            <a:r>
              <a:rPr lang="en-US" altLang="ja-JP" dirty="0" smtClean="0"/>
              <a:t>Δ</a:t>
            </a:r>
            <a:r>
              <a:rPr lang="en-US" altLang="ja-JP" baseline="30000" dirty="0" smtClean="0"/>
              <a:t>+</a:t>
            </a:r>
            <a:r>
              <a:rPr lang="ja-JP" altLang="en-US" baseline="30000" dirty="0" smtClean="0"/>
              <a:t>　</a:t>
            </a:r>
            <a:r>
              <a:rPr lang="ja-JP" altLang="en-US" dirty="0" smtClean="0"/>
              <a:t>上の二項関係  </a:t>
            </a:r>
            <a:r>
              <a:rPr lang="en-US" altLang="ja-JP" dirty="0" smtClean="0"/>
              <a:t>w </a:t>
            </a:r>
            <a:r>
              <a:rPr lang="ja-JP" altLang="en-US" dirty="0" smtClean="0"/>
              <a:t>⇒ </a:t>
            </a:r>
            <a:r>
              <a:rPr lang="en-US" altLang="ja-JP" dirty="0" smtClean="0"/>
              <a:t>v   </a:t>
            </a:r>
            <a:r>
              <a:rPr lang="ja-JP" altLang="en-US" dirty="0" smtClean="0"/>
              <a:t>を以下で定義</a:t>
            </a:r>
            <a:r>
              <a:rPr lang="en-US" altLang="ja-JP" dirty="0" smtClean="0"/>
              <a:t>  </a:t>
            </a:r>
          </a:p>
          <a:p>
            <a:pPr lvl="1"/>
            <a:r>
              <a:rPr lang="en-US" altLang="ja-JP" dirty="0" smtClean="0"/>
              <a:t>w = x0 y1 x1 … </a:t>
            </a:r>
            <a:r>
              <a:rPr lang="en-US" altLang="ja-JP" dirty="0" err="1" smtClean="0"/>
              <a:t>yn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xn</a:t>
            </a:r>
            <a:r>
              <a:rPr lang="en-US" altLang="ja-JP" dirty="0" smtClean="0"/>
              <a:t>,    v = x0 z1 x1 … </a:t>
            </a:r>
            <a:r>
              <a:rPr lang="en-US" altLang="ja-JP" dirty="0" err="1" smtClean="0"/>
              <a:t>zn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xn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∀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. </a:t>
            </a:r>
            <a:r>
              <a:rPr lang="en-US" altLang="ja-JP" dirty="0" err="1" smtClean="0"/>
              <a:t>yi</a:t>
            </a:r>
            <a:r>
              <a:rPr lang="ja-JP" altLang="en-US" dirty="0" smtClean="0"/>
              <a:t>→</a:t>
            </a:r>
            <a:r>
              <a:rPr lang="en-US" altLang="ja-JP" dirty="0" err="1" smtClean="0"/>
              <a:t>zi</a:t>
            </a:r>
            <a:r>
              <a:rPr lang="en-US" altLang="ja-JP" dirty="0" smtClean="0"/>
              <a:t> </a:t>
            </a:r>
            <a:r>
              <a:rPr lang="ja-JP" altLang="en-US" dirty="0" smtClean="0"/>
              <a:t>∈</a:t>
            </a:r>
            <a:r>
              <a:rPr lang="en-US" altLang="ja-JP" dirty="0" smtClean="0"/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STS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ワード問題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入力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G = (Δ, P)  :  Semi-</a:t>
            </a:r>
            <a:r>
              <a:rPr lang="en-US" altLang="ja-JP" dirty="0" err="1" smtClean="0"/>
              <a:t>Thue</a:t>
            </a:r>
            <a:r>
              <a:rPr lang="en-US" altLang="ja-JP" dirty="0" smtClean="0"/>
              <a:t> System</a:t>
            </a:r>
          </a:p>
          <a:p>
            <a:pPr lvl="1"/>
            <a:r>
              <a:rPr lang="en-US" altLang="ja-JP" dirty="0" err="1" smtClean="0"/>
              <a:t>w</a:t>
            </a:r>
            <a:r>
              <a:rPr kumimoji="1" lang="en-US" altLang="ja-JP" baseline="-25000" dirty="0" err="1" smtClean="0"/>
              <a:t>s</a:t>
            </a:r>
            <a:r>
              <a:rPr kumimoji="1" lang="en-US" altLang="ja-JP" dirty="0" smtClean="0"/>
              <a:t> : Δ</a:t>
            </a:r>
            <a:r>
              <a:rPr kumimoji="1" lang="ja-JP" altLang="en-US" dirty="0" smtClean="0"/>
              <a:t>上の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有限長の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文字列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f</a:t>
            </a:r>
            <a:r>
              <a:rPr lang="en-US" altLang="ja-JP" dirty="0" smtClean="0"/>
              <a:t> : Δ</a:t>
            </a:r>
            <a:r>
              <a:rPr lang="ja-JP" altLang="en-US" dirty="0" smtClean="0"/>
              <a:t>上の</a:t>
            </a:r>
            <a:r>
              <a:rPr lang="en-US" altLang="ja-JP" dirty="0" smtClean="0"/>
              <a:t>(</a:t>
            </a:r>
            <a:r>
              <a:rPr lang="ja-JP" altLang="en-US" dirty="0" smtClean="0"/>
              <a:t>有限長の</a:t>
            </a:r>
            <a:r>
              <a:rPr lang="en-US" altLang="ja-JP" dirty="0" smtClean="0"/>
              <a:t>)</a:t>
            </a:r>
            <a:r>
              <a:rPr lang="ja-JP" altLang="en-US" dirty="0" smtClean="0"/>
              <a:t>文字列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出力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s</a:t>
            </a:r>
            <a:r>
              <a:rPr lang="en-US" altLang="ja-JP" dirty="0" smtClean="0"/>
              <a:t> </a:t>
            </a:r>
            <a:r>
              <a:rPr lang="ja-JP" altLang="en-US" dirty="0" smtClean="0"/>
              <a:t>から ⇒ を有限回繰り返して 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f</a:t>
            </a:r>
            <a:r>
              <a:rPr lang="en-US" altLang="ja-JP" dirty="0" smtClean="0"/>
              <a:t>  </a:t>
            </a:r>
            <a:r>
              <a:rPr lang="ja-JP" altLang="en-US" dirty="0" smtClean="0"/>
              <a:t>に書き換えられるなら </a:t>
            </a:r>
            <a:r>
              <a:rPr lang="en-US" altLang="ja-JP" dirty="0" smtClean="0"/>
              <a:t>“Yes”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できないなら </a:t>
            </a:r>
            <a:r>
              <a:rPr lang="en-US" altLang="ja-JP" dirty="0" smtClean="0"/>
              <a:t>“No”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1012</Words>
  <Application>Microsoft Office PowerPoint</Application>
  <PresentationFormat>画面に合わせる (4:3)</PresentationFormat>
  <Paragraphs>280</Paragraphs>
  <Slides>30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1" baseType="lpstr">
      <vt:lpstr>Office テーマ</vt:lpstr>
      <vt:lpstr>「Postの対応問題」 の決定不能性の証明</vt:lpstr>
      <vt:lpstr>Postの対応問題  (PCP : Post’s Correspondence Problem)</vt:lpstr>
      <vt:lpstr>例１</vt:lpstr>
      <vt:lpstr>例２</vt:lpstr>
      <vt:lpstr>一般にはYesかNoか決定不可能</vt:lpstr>
      <vt:lpstr>証明</vt:lpstr>
      <vt:lpstr>方針</vt:lpstr>
      <vt:lpstr>Semi-Thue System (STS) とは</vt:lpstr>
      <vt:lpstr>STSのワード問題とは？</vt:lpstr>
      <vt:lpstr>STSのワード問題：例</vt:lpstr>
      <vt:lpstr>STSのワード問題は決定不能 (1/2)</vt:lpstr>
      <vt:lpstr>STSのワード問題は決定不能 (2/2)</vt:lpstr>
      <vt:lpstr>話を戻してPCPの決定不能性</vt:lpstr>
      <vt:lpstr>具体的な作り方 （ちょっと間違ってる）</vt:lpstr>
      <vt:lpstr>作り方の例 （左: STS、右: PCP）</vt:lpstr>
      <vt:lpstr>作り方の例： PCPの方を解いてみる</vt:lpstr>
      <vt:lpstr>作り方の例： PCPの方を解いてみる</vt:lpstr>
      <vt:lpstr>作り方の例： PCPの方を解いてみる</vt:lpstr>
      <vt:lpstr>作り方の例： PCPの方を解いてみる</vt:lpstr>
      <vt:lpstr>補題</vt:lpstr>
      <vt:lpstr>補題の証明</vt:lpstr>
      <vt:lpstr>補題の証明</vt:lpstr>
      <vt:lpstr>補題の証明</vt:lpstr>
      <vt:lpstr>補題の証明</vt:lpstr>
      <vt:lpstr>補題の系</vt:lpstr>
      <vt:lpstr>正しい作り方</vt:lpstr>
      <vt:lpstr>G=(Δ, P ), ws , wf    に対して…</vt:lpstr>
      <vt:lpstr>補題二つ　（証明はさっきとほぼ同じなので略）</vt:lpstr>
      <vt:lpstr>系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Post’s Correspondence Problem の決定不能性の証明</dc:title>
  <dc:creator>kinaba</dc:creator>
  <cp:lastModifiedBy>kinaba</cp:lastModifiedBy>
  <cp:revision>276</cp:revision>
  <dcterms:created xsi:type="dcterms:W3CDTF">2009-09-11T07:16:05Z</dcterms:created>
  <dcterms:modified xsi:type="dcterms:W3CDTF">2009-10-13T02:14:08Z</dcterms:modified>
</cp:coreProperties>
</file>