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85" r:id="rId3"/>
    <p:sldId id="284" r:id="rId4"/>
    <p:sldId id="291" r:id="rId5"/>
    <p:sldId id="290" r:id="rId6"/>
    <p:sldId id="288" r:id="rId7"/>
    <p:sldId id="287" r:id="rId8"/>
    <p:sldId id="301" r:id="rId9"/>
    <p:sldId id="292" r:id="rId10"/>
    <p:sldId id="295" r:id="rId11"/>
    <p:sldId id="289" r:id="rId12"/>
    <p:sldId id="310" r:id="rId13"/>
    <p:sldId id="309" r:id="rId14"/>
    <p:sldId id="302" r:id="rId15"/>
    <p:sldId id="311" r:id="rId16"/>
    <p:sldId id="312" r:id="rId17"/>
    <p:sldId id="296" r:id="rId18"/>
    <p:sldId id="294" r:id="rId19"/>
    <p:sldId id="313" r:id="rId20"/>
    <p:sldId id="314" r:id="rId21"/>
    <p:sldId id="315" r:id="rId22"/>
    <p:sldId id="316" r:id="rId23"/>
    <p:sldId id="303" r:id="rId24"/>
    <p:sldId id="318" r:id="rId25"/>
    <p:sldId id="317" r:id="rId26"/>
    <p:sldId id="319" r:id="rId27"/>
    <p:sldId id="320" r:id="rId28"/>
    <p:sldId id="321" r:id="rId29"/>
    <p:sldId id="323" r:id="rId30"/>
    <p:sldId id="322" r:id="rId31"/>
    <p:sldId id="324" r:id="rId32"/>
    <p:sldId id="297" r:id="rId33"/>
    <p:sldId id="329" r:id="rId34"/>
    <p:sldId id="298" r:id="rId35"/>
    <p:sldId id="325" r:id="rId36"/>
    <p:sldId id="326" r:id="rId37"/>
    <p:sldId id="327" r:id="rId38"/>
    <p:sldId id="328" r:id="rId39"/>
    <p:sldId id="299" r:id="rId40"/>
    <p:sldId id="304" r:id="rId41"/>
    <p:sldId id="305" r:id="rId42"/>
    <p:sldId id="307" r:id="rId43"/>
    <p:sldId id="306" r:id="rId4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FFFFFF"/>
    <a:srgbClr val="F2DCD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74" autoAdjust="0"/>
    <p:restoredTop sz="96296" autoAdjust="0"/>
  </p:normalViewPr>
  <p:slideViewPr>
    <p:cSldViewPr snapToGrid="0">
      <p:cViewPr varScale="1">
        <p:scale>
          <a:sx n="71" d="100"/>
          <a:sy n="71" d="100"/>
        </p:scale>
        <p:origin x="-14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2AFBE7-DCAD-4C92-8346-6543E92D1E46}" type="datetimeFigureOut">
              <a:rPr kumimoji="1" lang="ja-JP" altLang="en-US" smtClean="0"/>
              <a:pPr/>
              <a:t>2010/4/8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F7A67F-7B0D-4EF4-B3EC-37C5D849C25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7A67F-7B0D-4EF4-B3EC-37C5D849C25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7A67F-7B0D-4EF4-B3EC-37C5D849C252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1D4BA9-622D-4E94-B11C-35B354BC117E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0AAB51-AB5F-4305-9910-E1C93FCB4B68}" type="slidenum">
              <a:rPr lang="en-US" altLang="ja-JP"/>
              <a:pPr/>
              <a:t>14</a:t>
            </a:fld>
            <a:endParaRPr lang="en-US" altLang="ja-JP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4A316C-729F-4BD2-9115-C4E67663A9AC}" type="slidenum">
              <a:rPr lang="en-US" altLang="ja-JP"/>
              <a:pPr/>
              <a:t>23</a:t>
            </a:fld>
            <a:endParaRPr lang="en-US" altLang="ja-JP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4A316C-729F-4BD2-9115-C4E67663A9AC}" type="slidenum">
              <a:rPr lang="en-US" altLang="ja-JP"/>
              <a:pPr/>
              <a:t>25</a:t>
            </a:fld>
            <a:endParaRPr lang="en-US" altLang="ja-JP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7A67F-7B0D-4EF4-B3EC-37C5D849C252}" type="slidenum">
              <a:rPr kumimoji="1" lang="ja-JP" altLang="en-US" smtClean="0"/>
              <a:pPr/>
              <a:t>43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2010/4/8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2010/4/8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2010/4/8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33338"/>
            <a:ext cx="8229600" cy="1143000"/>
          </a:xfrm>
        </p:spPr>
        <p:txBody>
          <a:bodyPr>
            <a:noAutofit/>
          </a:bodyPr>
          <a:lstStyle>
            <a:lvl1pPr algn="r">
              <a:defRPr sz="6000"/>
            </a:lvl1pPr>
          </a:lstStyle>
          <a:p>
            <a:r>
              <a:rPr kumimoji="1" lang="ja-JP" altLang="en-US" dirty="0" smtClean="0"/>
              <a:t>マスタ タイトル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2010/4/8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1244600"/>
            <a:ext cx="9144000" cy="0"/>
          </a:xfrm>
          <a:prstGeom prst="line">
            <a:avLst/>
          </a:prstGeom>
          <a:ln w="127000" cmpd="dbl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2010/4/8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2010/4/8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2010/4/8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2010/4/8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2010/4/8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2010/4/8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2010/4/8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2010/4/8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 baseline="0">
          <a:solidFill>
            <a:schemeClr val="tx1"/>
          </a:solidFill>
          <a:latin typeface="Calibri" pitchFamily="34" charset="0"/>
          <a:ea typeface="HGS平成明朝体W9" pitchFamily="18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 baseline="0">
          <a:solidFill>
            <a:schemeClr val="tx1"/>
          </a:solidFill>
          <a:latin typeface="Calibri" pitchFamily="34" charset="0"/>
          <a:ea typeface="HGS平成明朝体W9" pitchFamily="18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HGS平成明朝体W9" pitchFamily="18" charset="-128"/>
          <a:ea typeface="HGS平成明朝体W9" pitchFamily="18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HGS平成明朝体W9" pitchFamily="18" charset="-128"/>
          <a:ea typeface="HGS平成明朝体W9" pitchFamily="18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HGS平成明朝体W9" pitchFamily="18" charset="-128"/>
          <a:ea typeface="HGS平成明朝体W9" pitchFamily="18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HGS平成明朝体W9" pitchFamily="18" charset="-128"/>
          <a:ea typeface="HGS平成明朝体W9" pitchFamily="18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monos.ne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4282" y="214290"/>
            <a:ext cx="8929718" cy="4714908"/>
          </a:xfrm>
        </p:spPr>
        <p:txBody>
          <a:bodyPr>
            <a:noAutofit/>
          </a:bodyPr>
          <a:lstStyle/>
          <a:p>
            <a:pPr algn="l"/>
            <a:r>
              <a:rPr lang="en-US" altLang="ja-JP" sz="9600" dirty="0" smtClean="0"/>
              <a:t>20</a:t>
            </a:r>
            <a:r>
              <a:rPr lang="ja-JP" altLang="en-US" sz="9600" dirty="0" smtClean="0"/>
              <a:t>分でわかる</a:t>
            </a:r>
            <a:r>
              <a:rPr lang="en-US" altLang="ja-JP" sz="9600" dirty="0" smtClean="0"/>
              <a:t/>
            </a:r>
            <a:br>
              <a:rPr lang="en-US" altLang="ja-JP" sz="9600" dirty="0" smtClean="0"/>
            </a:br>
            <a:r>
              <a:rPr lang="en-US" altLang="ja-JP" sz="9600" dirty="0" smtClean="0">
                <a:solidFill>
                  <a:srgbClr val="FF0000"/>
                </a:solidFill>
              </a:rPr>
              <a:t>P</a:t>
            </a:r>
            <a:r>
              <a:rPr lang="en-US" altLang="ja-JP" sz="9600" dirty="0" smtClean="0"/>
              <a:t>urely </a:t>
            </a:r>
            <a:r>
              <a:rPr lang="en-US" altLang="ja-JP" sz="9600" dirty="0" smtClean="0">
                <a:solidFill>
                  <a:srgbClr val="FF0000"/>
                </a:solidFill>
              </a:rPr>
              <a:t>F</a:t>
            </a:r>
            <a:r>
              <a:rPr lang="en-US" altLang="ja-JP" sz="9600" dirty="0" smtClean="0"/>
              <a:t>unctional</a:t>
            </a:r>
            <a:br>
              <a:rPr lang="en-US" altLang="ja-JP" sz="9600" dirty="0" smtClean="0"/>
            </a:br>
            <a:r>
              <a:rPr lang="en-US" altLang="ja-JP" sz="9600" dirty="0" smtClean="0">
                <a:solidFill>
                  <a:srgbClr val="FF0000"/>
                </a:solidFill>
              </a:rPr>
              <a:t>D</a:t>
            </a:r>
            <a:r>
              <a:rPr lang="en-US" altLang="ja-JP" sz="9600" dirty="0" smtClean="0"/>
              <a:t>ata </a:t>
            </a:r>
            <a:r>
              <a:rPr lang="en-US" altLang="ja-JP" sz="9600" dirty="0" smtClean="0">
                <a:solidFill>
                  <a:srgbClr val="FF0000"/>
                </a:solidFill>
              </a:rPr>
              <a:t>S</a:t>
            </a:r>
            <a:r>
              <a:rPr lang="en-US" altLang="ja-JP" sz="9600" dirty="0" smtClean="0"/>
              <a:t>tructures</a:t>
            </a:r>
            <a:endParaRPr kumimoji="1" lang="ja-JP" altLang="en-US" sz="9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20271" y="4929198"/>
            <a:ext cx="8166575" cy="1643074"/>
          </a:xfrm>
        </p:spPr>
        <p:txBody>
          <a:bodyPr>
            <a:noAutofit/>
          </a:bodyPr>
          <a:lstStyle/>
          <a:p>
            <a:pPr algn="r"/>
            <a:r>
              <a:rPr kumimoji="1" lang="en-US" altLang="ja-JP" sz="36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ea typeface="吐き溜" pitchFamily="2" charset="-128"/>
              </a:rPr>
              <a:t>k.inaba</a:t>
            </a:r>
            <a:r>
              <a:rPr kumimoji="1" lang="en-US" altLang="ja-JP" sz="36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kumimoji="1" lang="en-US" altLang="ja-JP" sz="3600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吐き溜" pitchFamily="2" charset="-128"/>
              </a:rPr>
              <a:t>(</a:t>
            </a:r>
            <a:r>
              <a:rPr kumimoji="1" lang="en-US" altLang="ja-JP" sz="3600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吐き溜" pitchFamily="2" charset="-128"/>
                <a:hlinkClick r:id="rId3"/>
              </a:rPr>
              <a:t>http://www.kmonos.net/</a:t>
            </a:r>
            <a:r>
              <a:rPr kumimoji="1" lang="en-US" altLang="ja-JP" sz="3600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吐き溜" pitchFamily="2" charset="-128"/>
              </a:rPr>
              <a:t>)</a:t>
            </a:r>
            <a:r>
              <a:rPr kumimoji="1" lang="en-US" altLang="ja-JP" sz="3600" dirty="0" smtClean="0">
                <a:solidFill>
                  <a:schemeClr val="tx2">
                    <a:lumMod val="75000"/>
                  </a:schemeClr>
                </a:solidFill>
                <a:latin typeface="吐き溜" pitchFamily="2" charset="-128"/>
                <a:ea typeface="吐き溜" pitchFamily="2" charset="-128"/>
              </a:rPr>
              <a:t/>
            </a:r>
            <a:br>
              <a:rPr kumimoji="1" lang="en-US" altLang="ja-JP" sz="3600" dirty="0" smtClean="0">
                <a:solidFill>
                  <a:schemeClr val="tx2">
                    <a:lumMod val="75000"/>
                  </a:schemeClr>
                </a:solidFill>
                <a:latin typeface="吐き溜" pitchFamily="2" charset="-128"/>
                <a:ea typeface="吐き溜" pitchFamily="2" charset="-128"/>
              </a:rPr>
            </a:br>
            <a:r>
              <a:rPr kumimoji="1" lang="en-US" altLang="ja-JP" sz="3600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吐き溜" pitchFamily="2" charset="-128"/>
              </a:rPr>
              <a:t>Apr. 4, 2010</a:t>
            </a:r>
            <a:endParaRPr kumimoji="1" lang="ja-JP" altLang="en-US" sz="3600" dirty="0">
              <a:solidFill>
                <a:schemeClr val="tx2">
                  <a:lumMod val="75000"/>
                </a:schemeClr>
              </a:solidFill>
              <a:latin typeface="+mn-lt"/>
              <a:ea typeface="吐き溜" pitchFamily="2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42844" y="5710263"/>
            <a:ext cx="7772400" cy="1362075"/>
          </a:xfrm>
        </p:spPr>
        <p:txBody>
          <a:bodyPr>
            <a:normAutofit/>
          </a:bodyPr>
          <a:lstStyle/>
          <a:p>
            <a:r>
              <a:rPr kumimoji="1" lang="en-US" altLang="ja-JP" sz="6600" dirty="0" smtClean="0"/>
              <a:t>2</a:t>
            </a:r>
            <a:r>
              <a:rPr kumimoji="1" lang="ja-JP" altLang="en-US" sz="6600" dirty="0" smtClean="0"/>
              <a:t>リストキュー</a:t>
            </a:r>
            <a:endParaRPr kumimoji="1" lang="ja-JP" altLang="en-US" sz="6600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>
          <a:xfrm>
            <a:off x="142844" y="4210076"/>
            <a:ext cx="7772400" cy="1500187"/>
          </a:xfrm>
        </p:spPr>
        <p:txBody>
          <a:bodyPr>
            <a:normAutofit/>
          </a:bodyPr>
          <a:lstStyle/>
          <a:p>
            <a:r>
              <a:rPr kumimoji="1" lang="en-US" altLang="ja-JP" sz="2800" dirty="0" smtClean="0"/>
              <a:t>Immutable </a:t>
            </a:r>
            <a:r>
              <a:rPr kumimoji="1" lang="ja-JP" altLang="en-US" sz="2800" dirty="0" smtClean="0"/>
              <a:t>な実装</a:t>
            </a:r>
            <a:endParaRPr kumimoji="1" lang="ja-JP" altLang="en-US" sz="2800" dirty="0"/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01030" y="285728"/>
            <a:ext cx="5773118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テキスト ボックス 6"/>
          <p:cNvSpPr txBox="1"/>
          <p:nvPr/>
        </p:nvSpPr>
        <p:spPr>
          <a:xfrm flipH="1">
            <a:off x="3550836" y="1799373"/>
            <a:ext cx="565146" cy="249644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eaVert" wrap="none" lIns="36000" tIns="36000" rIns="36000" bIns="36000" rtlCol="0">
            <a:spAutoFit/>
          </a:bodyPr>
          <a:lstStyle/>
          <a:p>
            <a:r>
              <a:rPr kumimoji="1" lang="ja-JP" altLang="en-US" sz="3200" b="1" dirty="0" smtClean="0"/>
              <a:t>償却計算量！</a:t>
            </a:r>
            <a:endParaRPr kumimoji="1" lang="ja-JP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非破壊的キュー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フィールドの書き換えを使わない</a:t>
            </a:r>
            <a:r>
              <a:rPr lang="ja-JP" altLang="en-US" dirty="0" smtClean="0"/>
              <a:t>キュー</a:t>
            </a:r>
            <a:endParaRPr lang="en-US" altLang="ja-JP" dirty="0" smtClean="0"/>
          </a:p>
          <a:p>
            <a:r>
              <a:rPr kumimoji="1" lang="en-US" altLang="ja-JP" smtClean="0"/>
              <a:t>pushBack, </a:t>
            </a:r>
            <a:r>
              <a:rPr kumimoji="1" lang="en-US" altLang="ja-JP" dirty="0" err="1" smtClean="0"/>
              <a:t>popFront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は「操作後のキュー」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を別のオブジェクトを作って返す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12642" y="3562625"/>
            <a:ext cx="8120370" cy="30469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latin typeface="Consolas" pitchFamily="49" charset="0"/>
              </a:rPr>
              <a:t>interface </a:t>
            </a:r>
            <a:r>
              <a:rPr kumimoji="1" lang="en-US" altLang="ja-JP" sz="3200" dirty="0" err="1" smtClean="0">
                <a:latin typeface="Consolas" pitchFamily="49" charset="0"/>
              </a:rPr>
              <a:t>ImuQueue</a:t>
            </a:r>
            <a:r>
              <a:rPr kumimoji="1" lang="en-US" altLang="ja-JP" sz="3200" dirty="0" smtClean="0">
                <a:latin typeface="Consolas" pitchFamily="49" charset="0"/>
              </a:rPr>
              <a:t>&lt;E&gt;</a:t>
            </a:r>
            <a:br>
              <a:rPr kumimoji="1" lang="en-US" altLang="ja-JP" sz="3200" dirty="0" smtClean="0">
                <a:latin typeface="Consolas" pitchFamily="49" charset="0"/>
              </a:rPr>
            </a:br>
            <a:r>
              <a:rPr kumimoji="1" lang="en-US" altLang="ja-JP" sz="3200" dirty="0" smtClean="0">
                <a:latin typeface="Consolas" pitchFamily="49" charset="0"/>
              </a:rPr>
              <a:t>{</a:t>
            </a:r>
          </a:p>
          <a:p>
            <a:r>
              <a:rPr lang="en-US" altLang="ja-JP" sz="3200" dirty="0" smtClean="0">
                <a:latin typeface="Consolas" pitchFamily="49" charset="0"/>
              </a:rPr>
              <a:t>   </a:t>
            </a:r>
            <a:r>
              <a:rPr lang="en-US" altLang="ja-JP" sz="3200" dirty="0" err="1" smtClean="0">
                <a:latin typeface="Consolas" pitchFamily="49" charset="0"/>
              </a:rPr>
              <a:t>ImuQueue</a:t>
            </a:r>
            <a:r>
              <a:rPr lang="en-US" altLang="ja-JP" sz="3200" dirty="0" smtClean="0">
                <a:latin typeface="Consolas" pitchFamily="49" charset="0"/>
              </a:rPr>
              <a:t>&lt;E</a:t>
            </a:r>
            <a:r>
              <a:rPr lang="en-US" altLang="ja-JP" sz="3200" smtClean="0">
                <a:latin typeface="Consolas" pitchFamily="49" charset="0"/>
              </a:rPr>
              <a:t>&gt;   </a:t>
            </a:r>
            <a:r>
              <a:rPr lang="en-US" altLang="ja-JP" sz="3200" smtClean="0">
                <a:latin typeface="Consolas" pitchFamily="49" charset="0"/>
              </a:rPr>
              <a:t>pushBack(E </a:t>
            </a:r>
            <a:r>
              <a:rPr lang="en-US" altLang="ja-JP" sz="3200" dirty="0" err="1" smtClean="0">
                <a:latin typeface="Consolas" pitchFamily="49" charset="0"/>
              </a:rPr>
              <a:t>e</a:t>
            </a:r>
            <a:r>
              <a:rPr lang="en-US" altLang="ja-JP" sz="3200" dirty="0" smtClean="0">
                <a:latin typeface="Consolas" pitchFamily="49" charset="0"/>
              </a:rPr>
              <a:t>);</a:t>
            </a:r>
            <a:br>
              <a:rPr lang="en-US" altLang="ja-JP" sz="3200" dirty="0" smtClean="0">
                <a:latin typeface="Consolas" pitchFamily="49" charset="0"/>
              </a:rPr>
            </a:br>
            <a:r>
              <a:rPr lang="en-US" altLang="ja-JP" sz="3200" dirty="0" smtClean="0">
                <a:latin typeface="Consolas" pitchFamily="49" charset="0"/>
              </a:rPr>
              <a:t>   Pair&lt;E,</a:t>
            </a:r>
          </a:p>
          <a:p>
            <a:r>
              <a:rPr lang="en-US" altLang="ja-JP" sz="3200" dirty="0" smtClean="0">
                <a:latin typeface="Consolas" pitchFamily="49" charset="0"/>
              </a:rPr>
              <a:t>    </a:t>
            </a:r>
            <a:r>
              <a:rPr lang="en-US" altLang="ja-JP" sz="3200" dirty="0" err="1" smtClean="0">
                <a:latin typeface="Consolas" pitchFamily="49" charset="0"/>
              </a:rPr>
              <a:t>ImuQueue</a:t>
            </a:r>
            <a:r>
              <a:rPr lang="en-US" altLang="ja-JP" sz="3200" dirty="0" smtClean="0">
                <a:latin typeface="Consolas" pitchFamily="49" charset="0"/>
              </a:rPr>
              <a:t>&lt;E&gt;&gt; </a:t>
            </a:r>
            <a:r>
              <a:rPr lang="en-US" altLang="ja-JP" sz="3200" dirty="0" err="1" smtClean="0">
                <a:latin typeface="Consolas" pitchFamily="49" charset="0"/>
              </a:rPr>
              <a:t>popFront</a:t>
            </a:r>
            <a:r>
              <a:rPr lang="en-US" altLang="ja-JP" sz="3200" dirty="0" smtClean="0">
                <a:latin typeface="Consolas" pitchFamily="49" charset="0"/>
              </a:rPr>
              <a:t>();</a:t>
            </a:r>
          </a:p>
          <a:p>
            <a:r>
              <a:rPr kumimoji="1" lang="en-US" altLang="ja-JP" sz="3200" dirty="0" smtClean="0">
                <a:latin typeface="Consolas" pitchFamily="49" charset="0"/>
              </a:rPr>
              <a:t>}</a:t>
            </a:r>
            <a:endParaRPr kumimoji="1" lang="ja-JP" altLang="en-US" sz="320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非破壊キュー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単純にやると全コピー：計算量 </a:t>
            </a:r>
            <a:r>
              <a:rPr lang="en-US" altLang="ja-JP" dirty="0" smtClean="0">
                <a:solidFill>
                  <a:srgbClr val="FF0000"/>
                </a:solidFill>
              </a:rPr>
              <a:t>O(n)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06613" y="3392308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1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140013" y="3392308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ja-JP" sz="2800" b="1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3054413" y="3392308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2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3587813" y="3392308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ja-JP" sz="2800" b="1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502213" y="3392308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3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5035613" y="3392308"/>
            <a:ext cx="533400" cy="533400"/>
          </a:xfrm>
          <a:prstGeom prst="rect">
            <a:avLst/>
          </a:prstGeom>
          <a:solidFill>
            <a:srgbClr val="FFFFFF"/>
          </a:solidFill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ja-JP" altLang="en-US" sz="2800" b="1"/>
              <a:t>・</a:t>
            </a:r>
          </a:p>
        </p:txBody>
      </p:sp>
      <p:sp>
        <p:nvSpPr>
          <p:cNvPr id="12" name="Line 15"/>
          <p:cNvSpPr>
            <a:spLocks noChangeShapeType="1"/>
          </p:cNvSpPr>
          <p:nvPr/>
        </p:nvSpPr>
        <p:spPr bwMode="auto">
          <a:xfrm>
            <a:off x="3892613" y="3697108"/>
            <a:ext cx="6096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>
            <a:off x="2444813" y="3697108"/>
            <a:ext cx="6096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6407213" y="3392308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4</a:t>
            </a: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6940613" y="3392308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ja-JP" altLang="en-US" sz="2800" b="1"/>
              <a:t>・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1705224" y="5413851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1</a:t>
            </a: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2238624" y="5413851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ja-JP" sz="2800" b="1"/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3153024" y="5413851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2</a:t>
            </a: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3686424" y="5413851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ja-JP" sz="2800" b="1"/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4600824" y="5413851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3</a:t>
            </a:r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5134224" y="5413851"/>
            <a:ext cx="533400" cy="533400"/>
          </a:xfrm>
          <a:prstGeom prst="rect">
            <a:avLst/>
          </a:prstGeom>
          <a:solidFill>
            <a:srgbClr val="FFFFFF"/>
          </a:solidFill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en-US" sz="2800" b="1" dirty="0"/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1400424" y="4347051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ja-JP" sz="2800" b="1"/>
          </a:p>
        </p:txBody>
      </p:sp>
      <p:sp>
        <p:nvSpPr>
          <p:cNvPr id="26" name="Line 15"/>
          <p:cNvSpPr>
            <a:spLocks noChangeShapeType="1"/>
          </p:cNvSpPr>
          <p:nvPr/>
        </p:nvSpPr>
        <p:spPr bwMode="auto">
          <a:xfrm>
            <a:off x="3991224" y="5718651"/>
            <a:ext cx="6096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27" name="Line 16"/>
          <p:cNvSpPr>
            <a:spLocks noChangeShapeType="1"/>
          </p:cNvSpPr>
          <p:nvPr/>
        </p:nvSpPr>
        <p:spPr bwMode="auto">
          <a:xfrm>
            <a:off x="2543424" y="5718651"/>
            <a:ext cx="6096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29" name="Line 18"/>
          <p:cNvSpPr>
            <a:spLocks noChangeShapeType="1"/>
          </p:cNvSpPr>
          <p:nvPr/>
        </p:nvSpPr>
        <p:spPr bwMode="auto">
          <a:xfrm>
            <a:off x="1705224" y="4651851"/>
            <a:ext cx="152400" cy="762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30" name="Rectangle 19"/>
          <p:cNvSpPr>
            <a:spLocks noChangeArrowheads="1"/>
          </p:cNvSpPr>
          <p:nvPr/>
        </p:nvSpPr>
        <p:spPr bwMode="auto">
          <a:xfrm>
            <a:off x="6102413" y="5413851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4</a:t>
            </a:r>
          </a:p>
        </p:txBody>
      </p:sp>
      <p:sp>
        <p:nvSpPr>
          <p:cNvPr id="31" name="Rectangle 20"/>
          <p:cNvSpPr>
            <a:spLocks noChangeArrowheads="1"/>
          </p:cNvSpPr>
          <p:nvPr/>
        </p:nvSpPr>
        <p:spPr bwMode="auto">
          <a:xfrm>
            <a:off x="6635813" y="5413851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ja-JP" altLang="en-US" sz="2800" b="1"/>
              <a:t>・</a:t>
            </a:r>
          </a:p>
        </p:txBody>
      </p:sp>
      <p:sp>
        <p:nvSpPr>
          <p:cNvPr id="32" name="Line 15"/>
          <p:cNvSpPr>
            <a:spLocks noChangeShapeType="1"/>
          </p:cNvSpPr>
          <p:nvPr/>
        </p:nvSpPr>
        <p:spPr bwMode="auto">
          <a:xfrm>
            <a:off x="5461436" y="5669345"/>
            <a:ext cx="6096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33" name="Rectangle 13"/>
          <p:cNvSpPr>
            <a:spLocks noChangeArrowheads="1"/>
          </p:cNvSpPr>
          <p:nvPr/>
        </p:nvSpPr>
        <p:spPr bwMode="auto">
          <a:xfrm>
            <a:off x="1337671" y="2307578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ja-JP" sz="2800" b="1"/>
          </a:p>
        </p:txBody>
      </p:sp>
      <p:sp>
        <p:nvSpPr>
          <p:cNvPr id="34" name="Line 18"/>
          <p:cNvSpPr>
            <a:spLocks noChangeShapeType="1"/>
          </p:cNvSpPr>
          <p:nvPr/>
        </p:nvSpPr>
        <p:spPr bwMode="auto">
          <a:xfrm>
            <a:off x="1642471" y="2612378"/>
            <a:ext cx="152400" cy="762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36" name="下矢印 35"/>
          <p:cNvSpPr/>
          <p:nvPr/>
        </p:nvSpPr>
        <p:spPr>
          <a:xfrm>
            <a:off x="2232211" y="4128247"/>
            <a:ext cx="430306" cy="11295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 smtClean="0"/>
              <a:t>コピー</a:t>
            </a:r>
            <a:endParaRPr kumimoji="1" lang="ja-JP" altLang="en-US" dirty="0"/>
          </a:p>
        </p:txBody>
      </p:sp>
      <p:sp>
        <p:nvSpPr>
          <p:cNvPr id="37" name="下矢印 36"/>
          <p:cNvSpPr/>
          <p:nvPr/>
        </p:nvSpPr>
        <p:spPr>
          <a:xfrm>
            <a:off x="3460372" y="4146176"/>
            <a:ext cx="430306" cy="11295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 smtClean="0"/>
              <a:t>コピー</a:t>
            </a:r>
            <a:endParaRPr kumimoji="1" lang="ja-JP" altLang="en-US" dirty="0"/>
          </a:p>
        </p:txBody>
      </p:sp>
      <p:sp>
        <p:nvSpPr>
          <p:cNvPr id="38" name="下矢印 37"/>
          <p:cNvSpPr/>
          <p:nvPr/>
        </p:nvSpPr>
        <p:spPr>
          <a:xfrm>
            <a:off x="4997819" y="4110317"/>
            <a:ext cx="430306" cy="11295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 smtClean="0"/>
              <a:t>コピー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２リストキュー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7234" y="1411941"/>
            <a:ext cx="9076765" cy="5446059"/>
          </a:xfrm>
        </p:spPr>
        <p:txBody>
          <a:bodyPr/>
          <a:lstStyle/>
          <a:p>
            <a:r>
              <a:rPr kumimoji="1" lang="ja-JP" altLang="en-US" dirty="0" smtClean="0"/>
              <a:t>ちょっと工夫</a:t>
            </a:r>
            <a:endParaRPr kumimoji="1" lang="en-US" altLang="ja-JP" dirty="0" smtClean="0"/>
          </a:p>
          <a:p>
            <a:r>
              <a:rPr lang="ja-JP" altLang="en-US" dirty="0" smtClean="0"/>
              <a:t>キューの後ろの方は逆順で持つ</a:t>
            </a:r>
            <a:endParaRPr lang="en-US" altLang="ja-JP" dirty="0" smtClean="0"/>
          </a:p>
          <a:p>
            <a:pPr lvl="1"/>
            <a:r>
              <a:rPr kumimoji="1" lang="en-US" altLang="ja-JP" smtClean="0"/>
              <a:t>pushBack </a:t>
            </a:r>
            <a:r>
              <a:rPr kumimoji="1" lang="ja-JP" altLang="en-US" dirty="0" smtClean="0"/>
              <a:t>がリスト</a:t>
            </a:r>
            <a:r>
              <a:rPr kumimoji="1" lang="ja-JP" altLang="en-US" dirty="0" smtClean="0">
                <a:solidFill>
                  <a:srgbClr val="00B050"/>
                </a:solidFill>
              </a:rPr>
              <a:t>先頭</a:t>
            </a:r>
            <a:r>
              <a:rPr kumimoji="1" lang="ja-JP" altLang="en-US" dirty="0" smtClean="0"/>
              <a:t>への追加なので</a:t>
            </a:r>
            <a:r>
              <a:rPr kumimoji="1" lang="en-US" altLang="ja-JP" dirty="0" smtClean="0"/>
              <a:t>O(1)</a:t>
            </a:r>
            <a:r>
              <a:rPr kumimoji="1" lang="ja-JP" altLang="en-US" dirty="0" smtClean="0"/>
              <a:t>に！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30254" y="4772860"/>
            <a:ext cx="8738935" cy="19389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latin typeface="Consolas" pitchFamily="49" charset="0"/>
              </a:rPr>
              <a:t>data Queue a = Q [a] [a]  </a:t>
            </a:r>
            <a:r>
              <a:rPr kumimoji="1" lang="en-US" altLang="ja-JP" sz="24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</a:rPr>
              <a:t>--</a:t>
            </a:r>
            <a:r>
              <a:rPr kumimoji="1" lang="ja-JP" altLang="en-US" sz="24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</a:rPr>
              <a:t>ここからコードは</a:t>
            </a:r>
            <a:r>
              <a:rPr kumimoji="1" lang="en-US" altLang="ja-JP" sz="24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</a:rPr>
              <a:t>Haskell</a:t>
            </a:r>
            <a:r>
              <a:rPr kumimoji="1" lang="ja-JP" altLang="en-US" sz="2400" dirty="0" err="1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</a:rPr>
              <a:t>です</a:t>
            </a:r>
            <a:endParaRPr kumimoji="1" lang="en-US" altLang="ja-JP" sz="2400" dirty="0" smtClean="0">
              <a:solidFill>
                <a:schemeClr val="bg1">
                  <a:lumMod val="50000"/>
                </a:schemeClr>
              </a:solidFill>
              <a:latin typeface="Consolas" pitchFamily="49" charset="0"/>
            </a:endParaRPr>
          </a:p>
          <a:p>
            <a:endParaRPr lang="en-US" altLang="ja-JP" sz="2400" dirty="0" smtClean="0">
              <a:latin typeface="Consolas" pitchFamily="49" charset="0"/>
            </a:endParaRPr>
          </a:p>
          <a:p>
            <a:r>
              <a:rPr kumimoji="1" lang="en-US" altLang="ja-JP" sz="2400" smtClean="0">
                <a:latin typeface="Consolas" pitchFamily="49" charset="0"/>
              </a:rPr>
              <a:t>pushBack </a:t>
            </a:r>
            <a:r>
              <a:rPr kumimoji="1" lang="en-US" altLang="ja-JP" sz="2400" dirty="0" smtClean="0">
                <a:latin typeface="Consolas" pitchFamily="49" charset="0"/>
              </a:rPr>
              <a:t>(Q front rear) e = Q front (e:rear)</a:t>
            </a:r>
          </a:p>
          <a:p>
            <a:r>
              <a:rPr lang="en-US" altLang="ja-JP" sz="2400" dirty="0" err="1" smtClean="0">
                <a:latin typeface="Consolas" pitchFamily="49" charset="0"/>
              </a:rPr>
              <a:t>popFront</a:t>
            </a:r>
            <a:r>
              <a:rPr lang="en-US" altLang="ja-JP" sz="2400" dirty="0" smtClean="0">
                <a:latin typeface="Consolas" pitchFamily="49" charset="0"/>
              </a:rPr>
              <a:t> (Q []    r) = </a:t>
            </a:r>
            <a:r>
              <a:rPr lang="en-US" altLang="ja-JP" sz="2400" dirty="0" err="1" smtClean="0">
                <a:latin typeface="Consolas" pitchFamily="49" charset="0"/>
              </a:rPr>
              <a:t>popFront</a:t>
            </a:r>
            <a:r>
              <a:rPr lang="en-US" altLang="ja-JP" sz="2400" dirty="0" smtClean="0">
                <a:latin typeface="Consolas" pitchFamily="49" charset="0"/>
              </a:rPr>
              <a:t> (Q (reverse r) [])</a:t>
            </a:r>
          </a:p>
          <a:p>
            <a:r>
              <a:rPr kumimoji="1" lang="en-US" altLang="ja-JP" sz="2400" dirty="0" err="1" smtClean="0">
                <a:latin typeface="Consolas" pitchFamily="49" charset="0"/>
              </a:rPr>
              <a:t>popFront</a:t>
            </a:r>
            <a:r>
              <a:rPr kumimoji="1" lang="en-US" altLang="ja-JP" sz="2400" dirty="0" smtClean="0">
                <a:latin typeface="Consolas" pitchFamily="49" charset="0"/>
              </a:rPr>
              <a:t> (Q (e:f) r) = (e, Q f r)</a:t>
            </a:r>
            <a:endParaRPr kumimoji="1" lang="ja-JP" altLang="en-US" sz="2400" dirty="0">
              <a:latin typeface="Consolas" pitchFamily="49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88342" y="3240738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1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21742" y="3240738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ja-JP" sz="2800" b="1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536142" y="3240738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069542" y="3240738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ja-JP" sz="2800" b="1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983942" y="3240738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3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517342" y="3240738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ja-JP" altLang="en-US" sz="2800" b="1"/>
              <a:t>・</a:t>
            </a: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5374342" y="3545538"/>
            <a:ext cx="6096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3912255" y="3545538"/>
            <a:ext cx="6096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3088342" y="4078938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5</a:t>
            </a: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3621742" y="4078938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ja-JP" sz="2800" b="1"/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4536142" y="4078938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4</a:t>
            </a: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5069542" y="4078938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ja-JP" altLang="en-US" sz="2800" b="1"/>
              <a:t>・</a:t>
            </a:r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>
            <a:off x="3926542" y="4383738"/>
            <a:ext cx="6096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1564342" y="3088338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ja-JP" sz="2800" b="1"/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1564342" y="3621738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ja-JP" sz="2800" b="1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1869142" y="3393138"/>
            <a:ext cx="114300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1869142" y="3926538"/>
            <a:ext cx="1143000" cy="3048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２リストキューの特徴</a:t>
            </a:r>
            <a:endParaRPr lang="en-US" altLang="ja-JP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82988"/>
          </a:xfrm>
        </p:spPr>
        <p:txBody>
          <a:bodyPr>
            <a:normAutofit/>
          </a:bodyPr>
          <a:lstStyle/>
          <a:p>
            <a:r>
              <a:rPr lang="en-US" altLang="ja-JP" sz="2600" dirty="0" smtClean="0"/>
              <a:t>front</a:t>
            </a:r>
            <a:r>
              <a:rPr lang="ja-JP" altLang="en-US" sz="2600" dirty="0"/>
              <a:t>側</a:t>
            </a:r>
            <a:r>
              <a:rPr lang="ja-JP" altLang="en-US" sz="2600" dirty="0" smtClean="0"/>
              <a:t>と</a:t>
            </a:r>
            <a:r>
              <a:rPr lang="en-US" altLang="ja-JP" sz="2600" dirty="0" smtClean="0"/>
              <a:t>rear</a:t>
            </a:r>
            <a:r>
              <a:rPr lang="ja-JP" altLang="en-US" sz="2600" dirty="0"/>
              <a:t>側の２つのリストで表現</a:t>
            </a:r>
          </a:p>
          <a:p>
            <a:r>
              <a:rPr lang="en-US" altLang="ja-JP" sz="2900" dirty="0" err="1" smtClean="0"/>
              <a:t>len</a:t>
            </a:r>
            <a:r>
              <a:rPr lang="en-US" altLang="ja-JP" sz="2900" dirty="0" smtClean="0"/>
              <a:t>(front) </a:t>
            </a:r>
            <a:r>
              <a:rPr lang="en-US" altLang="ja-JP" sz="2900" dirty="0"/>
              <a:t>== 0 </a:t>
            </a:r>
            <a:r>
              <a:rPr lang="ja-JP" altLang="en-US" sz="2900" dirty="0"/>
              <a:t>になったら </a:t>
            </a:r>
            <a:r>
              <a:rPr lang="en-US" altLang="ja-JP" sz="2900" dirty="0" smtClean="0"/>
              <a:t>rear </a:t>
            </a:r>
            <a:r>
              <a:rPr lang="ja-JP" altLang="en-US" sz="2900" dirty="0"/>
              <a:t>を </a:t>
            </a:r>
            <a:r>
              <a:rPr lang="en-US" altLang="ja-JP" sz="2900" dirty="0"/>
              <a:t>reverse</a:t>
            </a:r>
          </a:p>
          <a:p>
            <a:pPr lvl="2"/>
            <a:endParaRPr lang="en-US" altLang="ja-JP" sz="2100" dirty="0"/>
          </a:p>
          <a:p>
            <a:pPr lvl="2"/>
            <a:endParaRPr lang="en-US" altLang="ja-JP" sz="2100" dirty="0"/>
          </a:p>
          <a:p>
            <a:pPr lvl="3"/>
            <a:endParaRPr lang="en-US" altLang="ja-JP" sz="1700" dirty="0"/>
          </a:p>
          <a:p>
            <a:pPr lvl="3"/>
            <a:endParaRPr lang="en-US" altLang="ja-JP" sz="1700" dirty="0"/>
          </a:p>
          <a:p>
            <a:pPr lvl="2"/>
            <a:endParaRPr lang="en-US" altLang="ja-JP" sz="2100" dirty="0"/>
          </a:p>
          <a:p>
            <a:r>
              <a:rPr lang="en-US" altLang="ja-JP" sz="2600" dirty="0">
                <a:solidFill>
                  <a:srgbClr val="00B050"/>
                </a:solidFill>
              </a:rPr>
              <a:t>Persistent </a:t>
            </a:r>
            <a:r>
              <a:rPr lang="ja-JP" altLang="en-US" sz="2600" dirty="0">
                <a:solidFill>
                  <a:srgbClr val="00B050"/>
                </a:solidFill>
              </a:rPr>
              <a:t>である</a:t>
            </a:r>
          </a:p>
          <a:p>
            <a:r>
              <a:rPr lang="ja-JP" altLang="en-US" sz="2600" dirty="0"/>
              <a:t>最悪実行時間は、</a:t>
            </a:r>
            <a:r>
              <a:rPr lang="en-US" altLang="ja-JP" sz="2600" dirty="0"/>
              <a:t>reverse</a:t>
            </a:r>
            <a:r>
              <a:rPr lang="ja-JP" altLang="en-US" sz="2600" dirty="0"/>
              <a:t>が発生</a:t>
            </a:r>
            <a:r>
              <a:rPr lang="ja-JP" altLang="en-US" sz="2600" dirty="0" smtClean="0"/>
              <a:t>する瞬間 </a:t>
            </a:r>
            <a:r>
              <a:rPr lang="en-US" altLang="ja-JP" sz="2600" dirty="0">
                <a:solidFill>
                  <a:srgbClr val="FF0000"/>
                </a:solidFill>
              </a:rPr>
              <a:t>O(n)</a:t>
            </a:r>
          </a:p>
          <a:p>
            <a:r>
              <a:rPr lang="ja-JP" altLang="en-US" sz="2600" dirty="0" smtClean="0"/>
              <a:t>でも、</a:t>
            </a:r>
            <a:r>
              <a:rPr lang="ja-JP" altLang="en-US" sz="2600" dirty="0" smtClean="0">
                <a:solidFill>
                  <a:srgbClr val="00B050"/>
                </a:solidFill>
              </a:rPr>
              <a:t>償却</a:t>
            </a:r>
            <a:r>
              <a:rPr lang="ja-JP" altLang="en-US" sz="2600" dirty="0">
                <a:solidFill>
                  <a:srgbClr val="00B050"/>
                </a:solidFill>
              </a:rPr>
              <a:t>実行</a:t>
            </a:r>
            <a:r>
              <a:rPr lang="ja-JP" altLang="en-US" sz="2600" dirty="0" smtClean="0">
                <a:solidFill>
                  <a:srgbClr val="00B050"/>
                </a:solidFill>
              </a:rPr>
              <a:t>時間は </a:t>
            </a:r>
            <a:r>
              <a:rPr lang="en-US" altLang="ja-JP" sz="2600" dirty="0" smtClean="0">
                <a:solidFill>
                  <a:srgbClr val="00B050"/>
                </a:solidFill>
              </a:rPr>
              <a:t>O(1)</a:t>
            </a:r>
          </a:p>
          <a:p>
            <a:pPr lvl="1"/>
            <a:r>
              <a:rPr lang="ja-JP" altLang="en-US" sz="2200" dirty="0" smtClean="0"/>
              <a:t>なので、トータルの実行時間的に考えると</a:t>
            </a:r>
            <a:r>
              <a:rPr lang="en-US" altLang="ja-JP" sz="2200" dirty="0" smtClean="0"/>
              <a:t/>
            </a:r>
            <a:br>
              <a:rPr lang="en-US" altLang="ja-JP" sz="2200" dirty="0" smtClean="0"/>
            </a:br>
            <a:r>
              <a:rPr lang="ja-JP" altLang="en-US" sz="2200" dirty="0" smtClean="0"/>
              <a:t>計算時間は </a:t>
            </a:r>
            <a:r>
              <a:rPr lang="en-US" altLang="ja-JP" sz="2200" dirty="0" smtClean="0"/>
              <a:t>O(1) </a:t>
            </a:r>
            <a:r>
              <a:rPr lang="ja-JP" altLang="en-US" sz="2200" dirty="0" smtClean="0"/>
              <a:t>と思って問題ない！</a:t>
            </a:r>
            <a:endParaRPr lang="en-US" altLang="ja-JP" sz="2200" dirty="0"/>
          </a:p>
          <a:p>
            <a:pPr lvl="1"/>
            <a:endParaRPr lang="en-US" altLang="ja-JP" sz="2200" dirty="0"/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3048000" y="2823885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1</a:t>
            </a: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3581400" y="2823885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ja-JP" sz="2800" b="1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4495800" y="2823885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2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5029200" y="2823885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ja-JP" sz="2800" b="1"/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5943600" y="2823885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3</a:t>
            </a: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6477000" y="2823885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ja-JP" altLang="en-US" sz="2800" b="1"/>
              <a:t>・</a:t>
            </a:r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5334000" y="3128685"/>
            <a:ext cx="6096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3871913" y="3128685"/>
            <a:ext cx="6096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3048000" y="3662085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5</a:t>
            </a:r>
          </a:p>
        </p:txBody>
      </p:sp>
      <p:sp>
        <p:nvSpPr>
          <p:cNvPr id="45071" name="Rectangle 15"/>
          <p:cNvSpPr>
            <a:spLocks noChangeArrowheads="1"/>
          </p:cNvSpPr>
          <p:nvPr/>
        </p:nvSpPr>
        <p:spPr bwMode="auto">
          <a:xfrm>
            <a:off x="3581400" y="3662085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ja-JP" sz="2800" b="1"/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4495800" y="3662085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4</a:t>
            </a:r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5029200" y="3662085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ja-JP" altLang="en-US" sz="2800" b="1"/>
              <a:t>・</a:t>
            </a:r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>
            <a:off x="3886200" y="3966885"/>
            <a:ext cx="6096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45076" name="Rectangle 20"/>
          <p:cNvSpPr>
            <a:spLocks noChangeArrowheads="1"/>
          </p:cNvSpPr>
          <p:nvPr/>
        </p:nvSpPr>
        <p:spPr bwMode="auto">
          <a:xfrm>
            <a:off x="1524000" y="2671485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ja-JP" sz="2800" b="1"/>
          </a:p>
        </p:txBody>
      </p:sp>
      <p:sp>
        <p:nvSpPr>
          <p:cNvPr id="45077" name="Rectangle 21"/>
          <p:cNvSpPr>
            <a:spLocks noChangeArrowheads="1"/>
          </p:cNvSpPr>
          <p:nvPr/>
        </p:nvSpPr>
        <p:spPr bwMode="auto">
          <a:xfrm>
            <a:off x="1524000" y="3204885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ja-JP" sz="2800" b="1"/>
          </a:p>
        </p:txBody>
      </p:sp>
      <p:sp>
        <p:nvSpPr>
          <p:cNvPr id="45078" name="Line 22"/>
          <p:cNvSpPr>
            <a:spLocks noChangeShapeType="1"/>
          </p:cNvSpPr>
          <p:nvPr/>
        </p:nvSpPr>
        <p:spPr bwMode="auto">
          <a:xfrm>
            <a:off x="1828800" y="2976285"/>
            <a:ext cx="114300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45079" name="Line 23"/>
          <p:cNvSpPr>
            <a:spLocks noChangeShapeType="1"/>
          </p:cNvSpPr>
          <p:nvPr/>
        </p:nvSpPr>
        <p:spPr bwMode="auto">
          <a:xfrm>
            <a:off x="1828800" y="3509685"/>
            <a:ext cx="1143000" cy="3048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償却計算量とは？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836" y="168088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kumimoji="1" lang="en-US" altLang="ja-JP" smtClean="0"/>
              <a:t>pushBack </a:t>
            </a:r>
            <a:r>
              <a:rPr kumimoji="1" lang="en-US" altLang="ja-JP" dirty="0" smtClean="0"/>
              <a:t>1   </a:t>
            </a:r>
            <a:r>
              <a:rPr kumimoji="1" lang="en-US" altLang="ja-JP" dirty="0" smtClean="0">
                <a:sym typeface="Wingdings" pitchFamily="2" charset="2"/>
              </a:rPr>
              <a:t></a:t>
            </a:r>
            <a:r>
              <a:rPr kumimoji="1" lang="en-US" altLang="ja-JP" dirty="0" smtClean="0"/>
              <a:t> [] [1]</a:t>
            </a:r>
          </a:p>
          <a:p>
            <a:r>
              <a:rPr lang="en-US" altLang="ja-JP" smtClean="0"/>
              <a:t>pushBack </a:t>
            </a:r>
            <a:r>
              <a:rPr lang="en-US" altLang="ja-JP" dirty="0" smtClean="0"/>
              <a:t>2   </a:t>
            </a:r>
            <a:r>
              <a:rPr lang="en-US" altLang="ja-JP" dirty="0" smtClean="0">
                <a:sym typeface="Wingdings" pitchFamily="2" charset="2"/>
              </a:rPr>
              <a:t></a:t>
            </a:r>
            <a:r>
              <a:rPr lang="en-US" altLang="ja-JP" dirty="0" smtClean="0"/>
              <a:t> [] [2,1]</a:t>
            </a:r>
          </a:p>
          <a:p>
            <a:r>
              <a:rPr kumimoji="1" lang="en-US" altLang="ja-JP" smtClean="0"/>
              <a:t>pushBack </a:t>
            </a:r>
            <a:r>
              <a:rPr kumimoji="1" lang="en-US" altLang="ja-JP" dirty="0" smtClean="0"/>
              <a:t>3   </a:t>
            </a:r>
            <a:r>
              <a:rPr kumimoji="1" lang="en-US" altLang="ja-JP" dirty="0" smtClean="0">
                <a:sym typeface="Wingdings" pitchFamily="2" charset="2"/>
              </a:rPr>
              <a:t></a:t>
            </a:r>
            <a:r>
              <a:rPr kumimoji="1" lang="en-US" altLang="ja-JP" dirty="0" smtClean="0"/>
              <a:t> [] [3,2,1]</a:t>
            </a:r>
          </a:p>
          <a:p>
            <a:r>
              <a:rPr kumimoji="1" lang="en-US" altLang="ja-JP" dirty="0" err="1" smtClean="0"/>
              <a:t>popFront</a:t>
            </a:r>
            <a:r>
              <a:rPr kumimoji="1" lang="en-US" altLang="ja-JP" dirty="0" smtClean="0"/>
              <a:t>       </a:t>
            </a:r>
            <a:r>
              <a:rPr kumimoji="1" lang="en-US" altLang="ja-JP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kumimoji="1" lang="en-US" altLang="ja-JP" dirty="0" smtClean="0">
                <a:solidFill>
                  <a:srgbClr val="FF0000"/>
                </a:solidFill>
              </a:rPr>
              <a:t> [1,2,3] []</a:t>
            </a:r>
            <a:r>
              <a:rPr kumimoji="1" lang="en-US" altLang="ja-JP" dirty="0" smtClean="0"/>
              <a:t> </a:t>
            </a:r>
            <a:r>
              <a:rPr kumimoji="1" lang="en-US" altLang="ja-JP" dirty="0" smtClean="0">
                <a:sym typeface="Wingdings" pitchFamily="2" charset="2"/>
              </a:rPr>
              <a:t> [2,3] []</a:t>
            </a:r>
            <a:endParaRPr lang="en-US" altLang="ja-JP" dirty="0" smtClean="0"/>
          </a:p>
          <a:p>
            <a:r>
              <a:rPr kumimoji="1" lang="en-US" altLang="ja-JP" dirty="0" err="1" smtClean="0"/>
              <a:t>popFront</a:t>
            </a:r>
            <a:r>
              <a:rPr kumimoji="1" lang="en-US" altLang="ja-JP" dirty="0" smtClean="0"/>
              <a:t>       </a:t>
            </a:r>
            <a:r>
              <a:rPr kumimoji="1" lang="en-US" altLang="ja-JP" dirty="0" smtClean="0">
                <a:sym typeface="Wingdings" pitchFamily="2" charset="2"/>
              </a:rPr>
              <a:t> [3] []</a:t>
            </a:r>
            <a:endParaRPr kumimoji="1" lang="en-US" altLang="ja-JP" dirty="0" smtClean="0"/>
          </a:p>
          <a:p>
            <a:r>
              <a:rPr lang="en-US" altLang="ja-JP" smtClean="0"/>
              <a:t>pushBack </a:t>
            </a:r>
            <a:r>
              <a:rPr lang="en-US" altLang="ja-JP" dirty="0" smtClean="0"/>
              <a:t>4   </a:t>
            </a:r>
            <a:r>
              <a:rPr lang="en-US" altLang="ja-JP" dirty="0" smtClean="0">
                <a:sym typeface="Wingdings" pitchFamily="2" charset="2"/>
              </a:rPr>
              <a:t> [3] [4]</a:t>
            </a:r>
            <a:endParaRPr lang="en-US" altLang="ja-JP" dirty="0" smtClean="0"/>
          </a:p>
          <a:p>
            <a:r>
              <a:rPr lang="en-US" altLang="ja-JP" dirty="0" err="1" smtClean="0"/>
              <a:t>popFront</a:t>
            </a:r>
            <a:r>
              <a:rPr lang="en-US" altLang="ja-JP" dirty="0" smtClean="0"/>
              <a:t>       </a:t>
            </a:r>
            <a:r>
              <a:rPr lang="en-US" altLang="ja-JP" dirty="0" smtClean="0">
                <a:sym typeface="Wingdings" pitchFamily="2" charset="2"/>
              </a:rPr>
              <a:t> [] [4]</a:t>
            </a:r>
            <a:endParaRPr lang="en-US" altLang="ja-JP" dirty="0" smtClean="0"/>
          </a:p>
          <a:p>
            <a:r>
              <a:rPr kumimoji="1" lang="en-US" altLang="ja-JP" dirty="0" err="1" smtClean="0"/>
              <a:t>popFront</a:t>
            </a:r>
            <a:r>
              <a:rPr kumimoji="1" lang="en-US" altLang="ja-JP" dirty="0" smtClean="0"/>
              <a:t>       </a:t>
            </a:r>
            <a:r>
              <a:rPr kumimoji="1" lang="en-US" altLang="ja-JP" dirty="0" smtClean="0">
                <a:solidFill>
                  <a:srgbClr val="FF0000"/>
                </a:solidFill>
                <a:sym typeface="Wingdings" pitchFamily="2" charset="2"/>
              </a:rPr>
              <a:t> [4] []</a:t>
            </a:r>
            <a:r>
              <a:rPr kumimoji="1" lang="en-US" altLang="ja-JP" dirty="0" smtClean="0">
                <a:sym typeface="Wingdings" pitchFamily="2" charset="2"/>
              </a:rPr>
              <a:t>  [] []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5688104" y="1438835"/>
            <a:ext cx="3254188" cy="138504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dirty="0" smtClean="0"/>
              <a:t>操作列全体でコストを</a:t>
            </a:r>
            <a:r>
              <a:rPr kumimoji="1" lang="en-US" altLang="ja-JP" sz="2400" dirty="0" smtClean="0"/>
              <a:t/>
            </a:r>
            <a:br>
              <a:rPr kumimoji="1" lang="en-US" altLang="ja-JP" sz="2400" dirty="0" smtClean="0"/>
            </a:br>
            <a:r>
              <a:rPr kumimoji="1" lang="ja-JP" altLang="en-US" sz="2400" dirty="0" smtClean="0"/>
              <a:t>平均化して見たときの</a:t>
            </a:r>
            <a:r>
              <a:rPr kumimoji="1" lang="en-US" altLang="ja-JP" sz="2400" dirty="0" smtClean="0"/>
              <a:t/>
            </a:r>
            <a:br>
              <a:rPr kumimoji="1" lang="en-US" altLang="ja-JP" sz="2400" dirty="0" smtClean="0"/>
            </a:br>
            <a:r>
              <a:rPr kumimoji="1" lang="ja-JP" altLang="en-US" sz="2400" dirty="0" smtClean="0"/>
              <a:t>計算量</a:t>
            </a:r>
            <a:endParaRPr kumimoji="1" lang="ja-JP" altLang="en-US" sz="2400" dirty="0"/>
          </a:p>
        </p:txBody>
      </p:sp>
      <p:sp>
        <p:nvSpPr>
          <p:cNvPr id="5" name="角丸四角形 4"/>
          <p:cNvSpPr/>
          <p:nvPr/>
        </p:nvSpPr>
        <p:spPr>
          <a:xfrm>
            <a:off x="5679139" y="4047564"/>
            <a:ext cx="3254188" cy="86061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400" dirty="0" smtClean="0"/>
              <a:t>reverse</a:t>
            </a:r>
            <a:r>
              <a:rPr kumimoji="1" lang="ja-JP" altLang="en-US" sz="2400" dirty="0" smtClean="0"/>
              <a:t>は「たまにしか」</a:t>
            </a:r>
            <a:r>
              <a:rPr kumimoji="1" lang="en-US" altLang="ja-JP" sz="2400" dirty="0" smtClean="0"/>
              <a:t/>
            </a:r>
            <a:br>
              <a:rPr kumimoji="1" lang="en-US" altLang="ja-JP" sz="2400" dirty="0" smtClean="0"/>
            </a:br>
            <a:r>
              <a:rPr kumimoji="1" lang="ja-JP" altLang="en-US" sz="2400" dirty="0" smtClean="0"/>
              <a:t>起きない</a:t>
            </a:r>
            <a:endParaRPr kumimoji="1" lang="ja-JP" altLang="en-US" sz="2400" dirty="0"/>
          </a:p>
        </p:txBody>
      </p:sp>
      <p:sp>
        <p:nvSpPr>
          <p:cNvPr id="6" name="角丸四角形 5"/>
          <p:cNvSpPr/>
          <p:nvPr/>
        </p:nvSpPr>
        <p:spPr>
          <a:xfrm>
            <a:off x="5670174" y="5029199"/>
            <a:ext cx="3285567" cy="129091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b="1" dirty="0" smtClean="0"/>
              <a:t>時間 </a:t>
            </a:r>
            <a:r>
              <a:rPr lang="en-US" altLang="ja-JP" sz="2400" b="1" dirty="0" smtClean="0"/>
              <a:t>t</a:t>
            </a:r>
            <a:r>
              <a:rPr kumimoji="1" lang="en-US" altLang="ja-JP" sz="2400" b="1" dirty="0" smtClean="0"/>
              <a:t> </a:t>
            </a:r>
            <a:r>
              <a:rPr kumimoji="1" lang="ja-JP" altLang="en-US" sz="2400" b="1" dirty="0" smtClean="0"/>
              <a:t>かかる</a:t>
            </a:r>
            <a:r>
              <a:rPr kumimoji="1" lang="en-US" altLang="ja-JP" sz="2400" b="1" dirty="0" smtClean="0"/>
              <a:t>reverse</a:t>
            </a:r>
            <a:r>
              <a:rPr kumimoji="1" lang="ja-JP" altLang="en-US" sz="2400" b="1" dirty="0" smtClean="0"/>
              <a:t>が</a:t>
            </a:r>
            <a:r>
              <a:rPr kumimoji="1" lang="en-US" altLang="ja-JP" sz="2400" b="1" dirty="0" smtClean="0"/>
              <a:t/>
            </a:r>
            <a:br>
              <a:rPr kumimoji="1" lang="en-US" altLang="ja-JP" sz="2400" b="1" dirty="0" smtClean="0"/>
            </a:br>
            <a:r>
              <a:rPr kumimoji="1" lang="ja-JP" altLang="en-US" sz="2400" b="1" dirty="0" smtClean="0"/>
              <a:t>発生する前に、必ず</a:t>
            </a:r>
            <a:endParaRPr kumimoji="1" lang="en-US" altLang="ja-JP" sz="2400" b="1" dirty="0" smtClean="0"/>
          </a:p>
          <a:p>
            <a:r>
              <a:rPr lang="en-US" altLang="ja-JP" sz="2400" b="1" dirty="0" smtClean="0"/>
              <a:t>t </a:t>
            </a:r>
            <a:r>
              <a:rPr lang="ja-JP" altLang="en-US" sz="2400" b="1" smtClean="0"/>
              <a:t>回 </a:t>
            </a:r>
            <a:r>
              <a:rPr lang="en-US" altLang="ja-JP" sz="2400" b="1" smtClean="0"/>
              <a:t>pushBack </a:t>
            </a:r>
            <a:r>
              <a:rPr lang="ja-JP" altLang="en-US" sz="2400" b="1" dirty="0" smtClean="0"/>
              <a:t>している</a:t>
            </a:r>
            <a:endParaRPr kumimoji="1" lang="ja-JP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償却計算量とは？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940" y="2931459"/>
            <a:ext cx="7893424" cy="3684494"/>
          </a:xfrm>
        </p:spPr>
        <p:txBody>
          <a:bodyPr>
            <a:normAutofit lnSpcReduction="10000"/>
          </a:bodyPr>
          <a:lstStyle/>
          <a:p>
            <a:r>
              <a:rPr lang="en-US" altLang="ja-JP" sz="2400" smtClean="0"/>
              <a:t>pushBack </a:t>
            </a:r>
            <a:r>
              <a:rPr lang="en-US" altLang="ja-JP" sz="2400" dirty="0" smtClean="0"/>
              <a:t>1   </a:t>
            </a:r>
            <a:r>
              <a:rPr lang="en-US" altLang="ja-JP" sz="2400" dirty="0" smtClean="0">
                <a:sym typeface="Wingdings" pitchFamily="2" charset="2"/>
              </a:rPr>
              <a:t></a:t>
            </a:r>
            <a:r>
              <a:rPr lang="en-US" altLang="ja-JP" sz="2400" dirty="0" smtClean="0"/>
              <a:t> [] [1]			1	2</a:t>
            </a:r>
          </a:p>
          <a:p>
            <a:r>
              <a:rPr lang="en-US" altLang="ja-JP" sz="2400" smtClean="0"/>
              <a:t>pushBack </a:t>
            </a:r>
            <a:r>
              <a:rPr lang="en-US" altLang="ja-JP" sz="2400" dirty="0" smtClean="0"/>
              <a:t>2   </a:t>
            </a:r>
            <a:r>
              <a:rPr lang="en-US" altLang="ja-JP" sz="2400" dirty="0" smtClean="0">
                <a:sym typeface="Wingdings" pitchFamily="2" charset="2"/>
              </a:rPr>
              <a:t></a:t>
            </a:r>
            <a:r>
              <a:rPr lang="en-US" altLang="ja-JP" sz="2400" dirty="0" smtClean="0"/>
              <a:t> [] [2,1]			1	2</a:t>
            </a:r>
          </a:p>
          <a:p>
            <a:r>
              <a:rPr lang="en-US" altLang="ja-JP" sz="2400" smtClean="0"/>
              <a:t>pushBack </a:t>
            </a:r>
            <a:r>
              <a:rPr lang="en-US" altLang="ja-JP" sz="2400" dirty="0" smtClean="0"/>
              <a:t>3   </a:t>
            </a:r>
            <a:r>
              <a:rPr lang="en-US" altLang="ja-JP" sz="2400" dirty="0" smtClean="0">
                <a:sym typeface="Wingdings" pitchFamily="2" charset="2"/>
              </a:rPr>
              <a:t></a:t>
            </a:r>
            <a:r>
              <a:rPr lang="en-US" altLang="ja-JP" sz="2400" dirty="0" smtClean="0"/>
              <a:t> [] [3,2,1]			1	2</a:t>
            </a:r>
          </a:p>
          <a:p>
            <a:r>
              <a:rPr lang="en-US" altLang="ja-JP" sz="2400" dirty="0" err="1" smtClean="0"/>
              <a:t>popFront</a:t>
            </a:r>
            <a:r>
              <a:rPr lang="en-US" altLang="ja-JP" sz="2400" dirty="0" smtClean="0"/>
              <a:t>       </a:t>
            </a: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lang="en-US" altLang="ja-JP" sz="2400" dirty="0" smtClean="0">
                <a:solidFill>
                  <a:srgbClr val="FF0000"/>
                </a:solidFill>
              </a:rPr>
              <a:t> [1,2,3] []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Wingdings" pitchFamily="2" charset="2"/>
              </a:rPr>
              <a:t> [2,3] []	3+1	1</a:t>
            </a:r>
            <a:endParaRPr lang="en-US" altLang="ja-JP" sz="2400" dirty="0" smtClean="0"/>
          </a:p>
          <a:p>
            <a:r>
              <a:rPr lang="en-US" altLang="ja-JP" sz="2400" dirty="0" err="1" smtClean="0"/>
              <a:t>popFront</a:t>
            </a:r>
            <a:r>
              <a:rPr lang="en-US" altLang="ja-JP" sz="2400" dirty="0" smtClean="0"/>
              <a:t>       </a:t>
            </a:r>
            <a:r>
              <a:rPr lang="en-US" altLang="ja-JP" sz="2400" dirty="0" smtClean="0">
                <a:sym typeface="Wingdings" pitchFamily="2" charset="2"/>
              </a:rPr>
              <a:t> [3] []			1	1</a:t>
            </a:r>
            <a:endParaRPr lang="en-US" altLang="ja-JP" sz="2400" dirty="0" smtClean="0"/>
          </a:p>
          <a:p>
            <a:r>
              <a:rPr lang="en-US" altLang="ja-JP" sz="2400" smtClean="0"/>
              <a:t>pushBack </a:t>
            </a:r>
            <a:r>
              <a:rPr lang="en-US" altLang="ja-JP" sz="2400" dirty="0" smtClean="0"/>
              <a:t>4   </a:t>
            </a:r>
            <a:r>
              <a:rPr lang="en-US" altLang="ja-JP" sz="2400" dirty="0" smtClean="0">
                <a:sym typeface="Wingdings" pitchFamily="2" charset="2"/>
              </a:rPr>
              <a:t> [3] [4]			1	2</a:t>
            </a:r>
            <a:endParaRPr lang="en-US" altLang="ja-JP" sz="2400" dirty="0" smtClean="0"/>
          </a:p>
          <a:p>
            <a:r>
              <a:rPr lang="en-US" altLang="ja-JP" sz="2400" dirty="0" err="1" smtClean="0"/>
              <a:t>popFront</a:t>
            </a:r>
            <a:r>
              <a:rPr lang="en-US" altLang="ja-JP" sz="2400" dirty="0" smtClean="0"/>
              <a:t>       </a:t>
            </a:r>
            <a:r>
              <a:rPr lang="en-US" altLang="ja-JP" sz="2400" dirty="0" smtClean="0">
                <a:sym typeface="Wingdings" pitchFamily="2" charset="2"/>
              </a:rPr>
              <a:t> [] [4]			1	1</a:t>
            </a:r>
            <a:endParaRPr lang="en-US" altLang="ja-JP" sz="2400" dirty="0" smtClean="0"/>
          </a:p>
          <a:p>
            <a:r>
              <a:rPr lang="en-US" altLang="ja-JP" sz="2400" dirty="0" err="1" smtClean="0"/>
              <a:t>popFront</a:t>
            </a:r>
            <a:r>
              <a:rPr lang="en-US" altLang="ja-JP" sz="2400" dirty="0" smtClean="0"/>
              <a:t>       </a:t>
            </a: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 [4] []</a:t>
            </a:r>
            <a:r>
              <a:rPr lang="en-US" altLang="ja-JP" sz="2400" dirty="0" smtClean="0">
                <a:sym typeface="Wingdings" pitchFamily="2" charset="2"/>
              </a:rPr>
              <a:t>  [] []		1+1	1</a:t>
            </a:r>
          </a:p>
          <a:p>
            <a:r>
              <a:rPr lang="ja-JP" altLang="en-US" sz="2400" b="1" dirty="0" smtClean="0">
                <a:solidFill>
                  <a:srgbClr val="00B050"/>
                </a:solidFill>
                <a:sym typeface="Wingdings" pitchFamily="2" charset="2"/>
              </a:rPr>
              <a:t>合計</a:t>
            </a:r>
            <a:r>
              <a:rPr lang="en-US" altLang="ja-JP" sz="2400" b="1" dirty="0" smtClean="0">
                <a:solidFill>
                  <a:srgbClr val="00B050"/>
                </a:solidFill>
                <a:sym typeface="Wingdings" pitchFamily="2" charset="2"/>
              </a:rPr>
              <a:t>					12	12</a:t>
            </a:r>
            <a:endParaRPr lang="ja-JP" altLang="en-US" sz="2400" b="1" dirty="0" smtClean="0">
              <a:solidFill>
                <a:srgbClr val="00B050"/>
              </a:solidFill>
            </a:endParaRPr>
          </a:p>
          <a:p>
            <a:pPr>
              <a:buNone/>
            </a:pPr>
            <a:endParaRPr kumimoji="1" lang="ja-JP" altLang="en-US" sz="2400" dirty="0"/>
          </a:p>
        </p:txBody>
      </p:sp>
      <p:sp>
        <p:nvSpPr>
          <p:cNvPr id="6" name="角丸四角形 5"/>
          <p:cNvSpPr/>
          <p:nvPr/>
        </p:nvSpPr>
        <p:spPr>
          <a:xfrm>
            <a:off x="291350" y="1479176"/>
            <a:ext cx="3285567" cy="129091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b="1" dirty="0" smtClean="0"/>
              <a:t>時間 </a:t>
            </a:r>
            <a:r>
              <a:rPr lang="en-US" altLang="ja-JP" sz="2400" b="1" dirty="0" smtClean="0"/>
              <a:t>t</a:t>
            </a:r>
            <a:r>
              <a:rPr kumimoji="1" lang="en-US" altLang="ja-JP" sz="2400" b="1" dirty="0" smtClean="0"/>
              <a:t> </a:t>
            </a:r>
            <a:r>
              <a:rPr kumimoji="1" lang="ja-JP" altLang="en-US" sz="2400" b="1" dirty="0" smtClean="0"/>
              <a:t>かかる</a:t>
            </a:r>
            <a:r>
              <a:rPr kumimoji="1" lang="en-US" altLang="ja-JP" sz="2400" b="1" dirty="0" smtClean="0"/>
              <a:t>reverse</a:t>
            </a:r>
            <a:r>
              <a:rPr kumimoji="1" lang="ja-JP" altLang="en-US" sz="2400" b="1" dirty="0" smtClean="0"/>
              <a:t>が</a:t>
            </a:r>
            <a:r>
              <a:rPr kumimoji="1" lang="en-US" altLang="ja-JP" sz="2400" b="1" dirty="0" smtClean="0"/>
              <a:t/>
            </a:r>
            <a:br>
              <a:rPr kumimoji="1" lang="en-US" altLang="ja-JP" sz="2400" b="1" dirty="0" smtClean="0"/>
            </a:br>
            <a:r>
              <a:rPr kumimoji="1" lang="ja-JP" altLang="en-US" sz="2400" b="1" dirty="0" smtClean="0"/>
              <a:t>発生する前に、必ず</a:t>
            </a:r>
            <a:endParaRPr kumimoji="1" lang="en-US" altLang="ja-JP" sz="2400" b="1" dirty="0" smtClean="0"/>
          </a:p>
          <a:p>
            <a:r>
              <a:rPr lang="en-US" altLang="ja-JP" sz="2400" b="1" dirty="0" smtClean="0"/>
              <a:t>t </a:t>
            </a:r>
            <a:r>
              <a:rPr lang="ja-JP" altLang="en-US" sz="2400" b="1" smtClean="0"/>
              <a:t>回 </a:t>
            </a:r>
            <a:r>
              <a:rPr lang="en-US" altLang="ja-JP" sz="2400" b="1" smtClean="0"/>
              <a:t>pushBack </a:t>
            </a:r>
            <a:r>
              <a:rPr lang="ja-JP" altLang="en-US" sz="2400" b="1" dirty="0" smtClean="0"/>
              <a:t>している</a:t>
            </a:r>
            <a:endParaRPr kumimoji="1" lang="ja-JP" altLang="en-US" sz="2400" b="1" dirty="0"/>
          </a:p>
        </p:txBody>
      </p:sp>
      <p:sp>
        <p:nvSpPr>
          <p:cNvPr id="7" name="角丸四角形 6"/>
          <p:cNvSpPr/>
          <p:nvPr/>
        </p:nvSpPr>
        <p:spPr>
          <a:xfrm>
            <a:off x="3778623" y="1331258"/>
            <a:ext cx="2729754" cy="155985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dirty="0" smtClean="0"/>
              <a:t>現実の計算量</a:t>
            </a:r>
            <a:endParaRPr lang="en-US" altLang="ja-JP" sz="2400" dirty="0" smtClean="0"/>
          </a:p>
          <a:p>
            <a:r>
              <a:rPr lang="en-US" altLang="ja-JP" sz="2400" smtClean="0"/>
              <a:t>pushBack </a:t>
            </a:r>
            <a:r>
              <a:rPr lang="en-US" altLang="ja-JP" sz="2400" dirty="0" smtClean="0"/>
              <a:t>	1</a:t>
            </a:r>
          </a:p>
          <a:p>
            <a:r>
              <a:rPr kumimoji="1" lang="en-US" altLang="ja-JP" sz="2400" dirty="0" err="1" smtClean="0"/>
              <a:t>popFront</a:t>
            </a:r>
            <a:r>
              <a:rPr kumimoji="1" lang="en-US" altLang="ja-JP" sz="2400" dirty="0" smtClean="0"/>
              <a:t>(</a:t>
            </a:r>
            <a:r>
              <a:rPr lang="ja-JP" altLang="en-US" sz="2400" dirty="0" smtClean="0"/>
              <a:t>軽</a:t>
            </a:r>
            <a:r>
              <a:rPr kumimoji="1" lang="en-US" altLang="ja-JP" sz="2400" dirty="0" smtClean="0"/>
              <a:t>) 	1</a:t>
            </a:r>
          </a:p>
          <a:p>
            <a:r>
              <a:rPr lang="en-US" altLang="ja-JP" sz="2400" dirty="0" err="1" smtClean="0"/>
              <a:t>popFront</a:t>
            </a:r>
            <a:r>
              <a:rPr lang="en-US" altLang="ja-JP" sz="2400" dirty="0" smtClean="0"/>
              <a:t> (</a:t>
            </a:r>
            <a:r>
              <a:rPr lang="ja-JP" altLang="en-US" sz="2400" dirty="0" smtClean="0"/>
              <a:t>重</a:t>
            </a:r>
            <a:r>
              <a:rPr lang="en-US" altLang="ja-JP" sz="2400" dirty="0" smtClean="0"/>
              <a:t>)	t+1</a:t>
            </a:r>
            <a:endParaRPr kumimoji="1" lang="ja-JP" altLang="en-US" sz="2400" dirty="0"/>
          </a:p>
        </p:txBody>
      </p:sp>
      <p:sp>
        <p:nvSpPr>
          <p:cNvPr id="8" name="角丸四角形 7"/>
          <p:cNvSpPr/>
          <p:nvPr/>
        </p:nvSpPr>
        <p:spPr>
          <a:xfrm>
            <a:off x="6481482" y="1335742"/>
            <a:ext cx="2501153" cy="155537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dirty="0" smtClean="0"/>
              <a:t>分担をごまかした計算量</a:t>
            </a:r>
            <a:endParaRPr lang="en-US" altLang="ja-JP" sz="2400" dirty="0" smtClean="0"/>
          </a:p>
          <a:p>
            <a:r>
              <a:rPr lang="en-US" altLang="ja-JP" sz="2400" smtClean="0"/>
              <a:t>pushBack </a:t>
            </a:r>
            <a:r>
              <a:rPr lang="en-US" altLang="ja-JP" sz="2400" dirty="0" smtClean="0"/>
              <a:t>	</a:t>
            </a:r>
            <a:r>
              <a:rPr lang="en-US" altLang="ja-JP" sz="2400" dirty="0" smtClean="0">
                <a:solidFill>
                  <a:srgbClr val="00B050"/>
                </a:solidFill>
              </a:rPr>
              <a:t>2</a:t>
            </a:r>
          </a:p>
          <a:p>
            <a:r>
              <a:rPr kumimoji="1" lang="en-US" altLang="ja-JP" sz="2400" dirty="0" err="1" smtClean="0"/>
              <a:t>popFront</a:t>
            </a:r>
            <a:r>
              <a:rPr kumimoji="1" lang="en-US" altLang="ja-JP" sz="2400" dirty="0" smtClean="0"/>
              <a:t>(</a:t>
            </a:r>
            <a:r>
              <a:rPr lang="ja-JP" altLang="en-US" sz="2400" dirty="0" smtClean="0"/>
              <a:t>軽</a:t>
            </a:r>
            <a:r>
              <a:rPr kumimoji="1" lang="en-US" altLang="ja-JP" sz="2400" dirty="0" smtClean="0"/>
              <a:t>) 	1</a:t>
            </a:r>
          </a:p>
          <a:p>
            <a:r>
              <a:rPr lang="en-US" altLang="ja-JP" sz="2400" dirty="0" err="1" smtClean="0"/>
              <a:t>popFront</a:t>
            </a:r>
            <a:r>
              <a:rPr lang="en-US" altLang="ja-JP" sz="2400" dirty="0" smtClean="0"/>
              <a:t> (</a:t>
            </a:r>
            <a:r>
              <a:rPr lang="ja-JP" altLang="en-US" sz="2400" dirty="0" smtClean="0"/>
              <a:t>重</a:t>
            </a:r>
            <a:r>
              <a:rPr lang="en-US" altLang="ja-JP" sz="2400" dirty="0" smtClean="0"/>
              <a:t>)	</a:t>
            </a:r>
            <a:r>
              <a:rPr lang="en-US" altLang="ja-JP" sz="2400" dirty="0" smtClean="0">
                <a:solidFill>
                  <a:srgbClr val="00B050"/>
                </a:solidFill>
              </a:rPr>
              <a:t>1</a:t>
            </a:r>
            <a:endParaRPr kumimoji="1" lang="ja-JP" altLang="en-US" sz="2400" dirty="0">
              <a:solidFill>
                <a:srgbClr val="00B050"/>
              </a:solidFill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7194176" y="3482789"/>
            <a:ext cx="1949824" cy="1653988"/>
          </a:xfrm>
          <a:prstGeom prst="wedgeRoundRectCallout">
            <a:avLst>
              <a:gd name="adj1" fmla="val -25886"/>
              <a:gd name="adj2" fmla="val -89617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dirty="0" smtClean="0"/>
              <a:t>こう思えば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全部 </a:t>
            </a:r>
            <a:r>
              <a:rPr lang="en-US" altLang="ja-JP" dirty="0" smtClean="0"/>
              <a:t>O(1) </a:t>
            </a:r>
            <a:r>
              <a:rPr lang="ja-JP" altLang="en-US" dirty="0" smtClean="0"/>
              <a:t>だし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トータル計算量も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変わらないので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問題ない！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計算量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285720" y="1571612"/>
          <a:ext cx="8572560" cy="492922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43008"/>
                <a:gridCol w="571504"/>
                <a:gridCol w="1714512"/>
                <a:gridCol w="1714512"/>
                <a:gridCol w="1714512"/>
                <a:gridCol w="1714512"/>
              </a:tblGrid>
              <a:tr h="1567743"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latin typeface="HG平成明朝体W9" pitchFamily="17" charset="-128"/>
                        <a:ea typeface="HG平成明朝体W9" pitchFamily="17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(</a:t>
                      </a:r>
                      <a:r>
                        <a:rPr kumimoji="1" lang="ja-JP" altLang="en-US" sz="2000" b="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比較対象</a:t>
                      </a:r>
                      <a:r>
                        <a:rPr kumimoji="1" lang="en-US" altLang="ja-JP" sz="2000" b="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)</a:t>
                      </a:r>
                      <a:endParaRPr kumimoji="1" lang="en-US" altLang="ja-JP" sz="3200" b="0" dirty="0" smtClean="0">
                        <a:latin typeface="HG平成明朝体W9" pitchFamily="17" charset="-128"/>
                        <a:ea typeface="HG平成明朝体W9" pitchFamily="17" charset="-128"/>
                      </a:endParaRPr>
                    </a:p>
                    <a:p>
                      <a:pPr algn="ctr"/>
                      <a:r>
                        <a:rPr kumimoji="1" lang="ja-JP" altLang="en-US" sz="3200" b="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破壊的</a:t>
                      </a:r>
                      <a:endParaRPr kumimoji="1" lang="ja-JP" altLang="en-US" sz="3200" b="0" dirty="0">
                        <a:latin typeface="HG平成明朝体W9" pitchFamily="17" charset="-128"/>
                        <a:ea typeface="HG平成明朝体W9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2</a:t>
                      </a:r>
                      <a:r>
                        <a:rPr kumimoji="1" lang="ja-JP" altLang="en-US" sz="3200" b="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リスト</a:t>
                      </a:r>
                      <a:endParaRPr kumimoji="1" lang="ja-JP" altLang="en-US" sz="3200" b="0" dirty="0">
                        <a:latin typeface="HG平成明朝体W9" pitchFamily="17" charset="-128"/>
                        <a:ea typeface="HG平成明朝体W9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銀行家</a:t>
                      </a:r>
                      <a:endParaRPr kumimoji="1" lang="ja-JP" altLang="en-US" sz="3200" b="0" dirty="0">
                        <a:latin typeface="HG平成明朝体W9" pitchFamily="17" charset="-128"/>
                        <a:ea typeface="HG平成明朝体W9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実時間</a:t>
                      </a:r>
                      <a:endParaRPr kumimoji="1" lang="ja-JP" altLang="en-US" sz="3200" b="0" dirty="0">
                        <a:latin typeface="HG平成明朝体W9" pitchFamily="17" charset="-128"/>
                        <a:ea typeface="HG平成明朝体W9" pitchFamily="17" charset="-128"/>
                      </a:endParaRPr>
                    </a:p>
                  </a:txBody>
                  <a:tcPr anchor="ctr"/>
                </a:tc>
              </a:tr>
              <a:tr h="78387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儚</a:t>
                      </a:r>
                      <a:endParaRPr kumimoji="1" lang="ja-JP" altLang="en-US" sz="4400" dirty="0">
                        <a:latin typeface="HG平成明朝体W9" pitchFamily="17" charset="-128"/>
                        <a:ea typeface="HG平成明朝体W9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A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O(1)</a:t>
                      </a:r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O(1)</a:t>
                      </a:r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7838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W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O(1)</a:t>
                      </a:r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O(n)</a:t>
                      </a:r>
                      <a:endParaRPr kumimoji="1" lang="ja-JP" alt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100986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永</a:t>
                      </a:r>
                      <a:endParaRPr kumimoji="1" lang="ja-JP" altLang="en-US" sz="3600" dirty="0">
                        <a:latin typeface="HG平成明朝体W9" pitchFamily="17" charset="-128"/>
                        <a:ea typeface="HG平成明朝体W9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A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n/a</a:t>
                      </a:r>
                      <a:endParaRPr kumimoji="1" lang="ja-JP" alt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O(n)</a:t>
                      </a:r>
                      <a:endParaRPr kumimoji="1" lang="ja-JP" alt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7838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W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n/a</a:t>
                      </a:r>
                      <a:endParaRPr kumimoji="1" lang="ja-JP" alt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O(n)</a:t>
                      </a:r>
                      <a:endParaRPr kumimoji="1" lang="ja-JP" alt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角丸四角形吹き出し 4"/>
          <p:cNvSpPr/>
          <p:nvPr/>
        </p:nvSpPr>
        <p:spPr>
          <a:xfrm>
            <a:off x="6485964" y="4320988"/>
            <a:ext cx="1730188" cy="1048870"/>
          </a:xfrm>
          <a:prstGeom prst="wedgeRoundRectCallout">
            <a:avLst>
              <a:gd name="adj1" fmla="val -120436"/>
              <a:gd name="adj2" fmla="val 39065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6600" dirty="0" smtClean="0"/>
              <a:t>!?</a:t>
            </a:r>
            <a:endParaRPr kumimoji="1" lang="ja-JP" alt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42844" y="5710263"/>
            <a:ext cx="7772400" cy="1362075"/>
          </a:xfrm>
        </p:spPr>
        <p:txBody>
          <a:bodyPr>
            <a:normAutofit/>
          </a:bodyPr>
          <a:lstStyle/>
          <a:p>
            <a:r>
              <a:rPr kumimoji="1" lang="ja-JP" altLang="en-US" sz="6600" dirty="0" smtClean="0"/>
              <a:t>銀行家キュー</a:t>
            </a:r>
            <a:endParaRPr kumimoji="1" lang="ja-JP" altLang="en-US" sz="6600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>
          <a:xfrm>
            <a:off x="142844" y="4210076"/>
            <a:ext cx="7772400" cy="1500187"/>
          </a:xfrm>
        </p:spPr>
        <p:txBody>
          <a:bodyPr>
            <a:normAutofit/>
          </a:bodyPr>
          <a:lstStyle/>
          <a:p>
            <a:endParaRPr kumimoji="1" lang="ja-JP" altLang="en-US" sz="2800"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214289"/>
            <a:ext cx="7180775" cy="5415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テキスト ボックス 6"/>
          <p:cNvSpPr txBox="1"/>
          <p:nvPr/>
        </p:nvSpPr>
        <p:spPr>
          <a:xfrm flipH="1">
            <a:off x="6103025" y="254631"/>
            <a:ext cx="941915" cy="143660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eaVert" wrap="none" lIns="36000" tIns="36000" rIns="36000" bIns="36000" rtlCol="0">
            <a:spAutoFit/>
          </a:bodyPr>
          <a:lstStyle/>
          <a:p>
            <a:r>
              <a:rPr kumimoji="1" lang="en-US" altLang="ja-JP" sz="2800" b="1" dirty="0" smtClean="0"/>
              <a:t>2</a:t>
            </a:r>
            <a:r>
              <a:rPr kumimoji="1" lang="ja-JP" altLang="en-US" sz="2800" b="1" dirty="0" smtClean="0"/>
              <a:t>リスト</a:t>
            </a:r>
            <a:r>
              <a:rPr kumimoji="1" lang="en-US" altLang="ja-JP" sz="2800" b="1" dirty="0" smtClean="0"/>
              <a:t/>
            </a:r>
            <a:br>
              <a:rPr kumimoji="1" lang="en-US" altLang="ja-JP" sz="2800" b="1" dirty="0" smtClean="0"/>
            </a:br>
            <a:r>
              <a:rPr kumimoji="1" lang="ja-JP" altLang="en-US" sz="2800" b="1" dirty="0" smtClean="0"/>
              <a:t>キュー</a:t>
            </a:r>
            <a:endParaRPr kumimoji="1" lang="ja-JP" altLang="en-US" sz="2800" b="1" dirty="0"/>
          </a:p>
        </p:txBody>
      </p:sp>
      <p:sp>
        <p:nvSpPr>
          <p:cNvPr id="8" name="テキスト ボックス 7"/>
          <p:cNvSpPr txBox="1"/>
          <p:nvPr/>
        </p:nvSpPr>
        <p:spPr>
          <a:xfrm flipH="1">
            <a:off x="5643570" y="4500570"/>
            <a:ext cx="1285884" cy="8572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txBody>
          <a:bodyPr vert="horz" wrap="none" rtlCol="0">
            <a:noAutofit/>
          </a:bodyPr>
          <a:lstStyle/>
          <a:p>
            <a:r>
              <a:rPr kumimoji="1" lang="ja-JP" altLang="en-US" sz="2800" b="1" dirty="0" smtClean="0"/>
              <a:t>銀行家</a:t>
            </a:r>
            <a:r>
              <a:rPr kumimoji="1" lang="en-US" altLang="ja-JP" sz="2800" b="1" dirty="0" smtClean="0"/>
              <a:t/>
            </a:r>
            <a:br>
              <a:rPr kumimoji="1" lang="en-US" altLang="ja-JP" sz="2800" b="1" dirty="0" smtClean="0"/>
            </a:br>
            <a:r>
              <a:rPr kumimoji="1" lang="ja-JP" altLang="en-US" sz="2800" b="1" dirty="0" smtClean="0"/>
              <a:t>キュー</a:t>
            </a:r>
            <a:endParaRPr kumimoji="1" lang="ja-JP" altLang="en-US" sz="2800" b="1" dirty="0"/>
          </a:p>
        </p:txBody>
      </p:sp>
      <p:sp>
        <p:nvSpPr>
          <p:cNvPr id="9" name="テキスト ボックス 8"/>
          <p:cNvSpPr txBox="1"/>
          <p:nvPr/>
        </p:nvSpPr>
        <p:spPr>
          <a:xfrm flipH="1">
            <a:off x="3929058" y="4500570"/>
            <a:ext cx="1285884" cy="8572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txBody>
          <a:bodyPr vert="horz" wrap="none" rtlCol="0">
            <a:noAutofit/>
          </a:bodyPr>
          <a:lstStyle/>
          <a:p>
            <a:r>
              <a:rPr kumimoji="1" lang="ja-JP" altLang="en-US" sz="2800" b="1" dirty="0" smtClean="0"/>
              <a:t>実時間</a:t>
            </a:r>
            <a:r>
              <a:rPr kumimoji="1" lang="en-US" altLang="ja-JP" sz="2800" b="1" dirty="0" smtClean="0"/>
              <a:t/>
            </a:r>
            <a:br>
              <a:rPr kumimoji="1" lang="en-US" altLang="ja-JP" sz="2800" b="1" dirty="0" smtClean="0"/>
            </a:br>
            <a:r>
              <a:rPr kumimoji="1" lang="ja-JP" altLang="en-US" sz="2800" b="1" dirty="0" smtClean="0"/>
              <a:t>キュー</a:t>
            </a:r>
            <a:endParaRPr kumimoji="1" lang="ja-JP" altLang="en-US" sz="2800" b="1" dirty="0"/>
          </a:p>
        </p:txBody>
      </p:sp>
      <p:sp>
        <p:nvSpPr>
          <p:cNvPr id="10" name="テキスト ボックス 9"/>
          <p:cNvSpPr txBox="1"/>
          <p:nvPr/>
        </p:nvSpPr>
        <p:spPr>
          <a:xfrm flipH="1">
            <a:off x="2000232" y="4643446"/>
            <a:ext cx="1571636" cy="7143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txBody>
          <a:bodyPr vert="horz" wrap="none" rtlCol="0">
            <a:noAutofit/>
          </a:bodyPr>
          <a:lstStyle/>
          <a:p>
            <a:r>
              <a:rPr lang="ja-JP" altLang="en-US" sz="2000" b="1" dirty="0" smtClean="0"/>
              <a:t>ブートスト</a:t>
            </a:r>
            <a:r>
              <a:rPr lang="en-US" altLang="ja-JP" sz="2000" b="1" dirty="0" smtClean="0"/>
              <a:t/>
            </a:r>
            <a:br>
              <a:rPr lang="en-US" altLang="ja-JP" sz="2000" b="1" dirty="0" smtClean="0"/>
            </a:br>
            <a:r>
              <a:rPr lang="ja-JP" altLang="en-US" sz="2000" b="1" dirty="0" smtClean="0"/>
              <a:t>ラップ</a:t>
            </a:r>
            <a:r>
              <a:rPr kumimoji="1" lang="ja-JP" altLang="en-US" sz="2000" b="1" dirty="0" smtClean="0"/>
              <a:t>キュー</a:t>
            </a:r>
            <a:endParaRPr kumimoji="1" lang="ja-JP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3338"/>
            <a:ext cx="9042400" cy="1143000"/>
          </a:xfrm>
        </p:spPr>
        <p:txBody>
          <a:bodyPr/>
          <a:lstStyle/>
          <a:p>
            <a:r>
              <a:rPr kumimoji="1" lang="ja-JP" altLang="en-US" dirty="0" smtClean="0"/>
              <a:t>２リストキューは本当に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28600" y="1600200"/>
            <a:ext cx="8659906" cy="4525963"/>
          </a:xfrm>
        </p:spPr>
        <p:txBody>
          <a:bodyPr>
            <a:normAutofit/>
          </a:bodyPr>
          <a:lstStyle/>
          <a:p>
            <a:r>
              <a:rPr kumimoji="1" lang="en-US" altLang="ja-JP" sz="4400" dirty="0" smtClean="0"/>
              <a:t>Persistent </a:t>
            </a:r>
            <a:r>
              <a:rPr kumimoji="1" lang="ja-JP" altLang="en-US" sz="4400" dirty="0" smtClean="0"/>
              <a:t>と言えるのか？？？</a:t>
            </a:r>
            <a:endParaRPr kumimoji="1" lang="en-US" altLang="ja-JP" sz="4400" dirty="0" smtClean="0"/>
          </a:p>
          <a:p>
            <a:pPr lvl="1"/>
            <a:r>
              <a:rPr lang="en-US" altLang="ja-JP" sz="4000" dirty="0" smtClean="0"/>
              <a:t>Persistent </a:t>
            </a:r>
            <a:r>
              <a:rPr lang="ja-JP" altLang="en-US" sz="4000" dirty="0" smtClean="0"/>
              <a:t>なら、同じバージョンを取っておいて何回も使えるはず</a:t>
            </a:r>
            <a:endParaRPr kumimoji="1" lang="ja-JP" altLang="en-US" sz="4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93323" y="4154295"/>
            <a:ext cx="7945559" cy="15696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3200" dirty="0" smtClean="0">
                <a:latin typeface="Consolas" pitchFamily="49" charset="0"/>
              </a:rPr>
              <a:t>let q = </a:t>
            </a:r>
            <a:r>
              <a:rPr lang="en-US" altLang="ja-JP" sz="3200" dirty="0" err="1" smtClean="0">
                <a:latin typeface="Consolas" pitchFamily="49" charset="0"/>
              </a:rPr>
              <a:t>loadSomeQueue</a:t>
            </a:r>
            <a:r>
              <a:rPr lang="en-US" altLang="ja-JP" sz="3200" dirty="0" smtClean="0">
                <a:latin typeface="Consolas" pitchFamily="49" charset="0"/>
              </a:rPr>
              <a:t> () in</a:t>
            </a:r>
            <a:br>
              <a:rPr lang="en-US" altLang="ja-JP" sz="3200" dirty="0" smtClean="0">
                <a:latin typeface="Consolas" pitchFamily="49" charset="0"/>
              </a:rPr>
            </a:br>
            <a:r>
              <a:rPr lang="en-US" altLang="ja-JP" sz="3200" dirty="0" smtClean="0">
                <a:latin typeface="Consolas" pitchFamily="49" charset="0"/>
              </a:rPr>
              <a:t>  … (</a:t>
            </a:r>
            <a:r>
              <a:rPr lang="en-US" altLang="ja-JP" sz="3200" dirty="0" err="1" smtClean="0">
                <a:latin typeface="Consolas" pitchFamily="49" charset="0"/>
              </a:rPr>
              <a:t>doHoge</a:t>
            </a:r>
            <a:r>
              <a:rPr lang="en-US" altLang="ja-JP" sz="3200" dirty="0" smtClean="0">
                <a:latin typeface="Consolas" pitchFamily="49" charset="0"/>
              </a:rPr>
              <a:t> </a:t>
            </a:r>
            <a:r>
              <a:rPr lang="en-US" altLang="ja-JP" sz="3200" dirty="0" smtClean="0">
                <a:solidFill>
                  <a:srgbClr val="FF0000"/>
                </a:solidFill>
                <a:latin typeface="Consolas" pitchFamily="49" charset="0"/>
              </a:rPr>
              <a:t>q</a:t>
            </a:r>
            <a:r>
              <a:rPr lang="en-US" altLang="ja-JP" sz="3200" dirty="0" smtClean="0">
                <a:latin typeface="Consolas" pitchFamily="49" charset="0"/>
              </a:rPr>
              <a:t>) … (</a:t>
            </a:r>
            <a:r>
              <a:rPr lang="en-US" altLang="ja-JP" sz="3200" dirty="0" err="1" smtClean="0">
                <a:latin typeface="Consolas" pitchFamily="49" charset="0"/>
              </a:rPr>
              <a:t>doFuga</a:t>
            </a:r>
            <a:r>
              <a:rPr lang="en-US" altLang="ja-JP" sz="3200" dirty="0" smtClean="0">
                <a:latin typeface="Consolas" pitchFamily="49" charset="0"/>
              </a:rPr>
              <a:t> </a:t>
            </a:r>
            <a:r>
              <a:rPr lang="en-US" altLang="ja-JP" sz="3200" dirty="0" smtClean="0">
                <a:solidFill>
                  <a:srgbClr val="FF0000"/>
                </a:solidFill>
                <a:latin typeface="Consolas" pitchFamily="49" charset="0"/>
              </a:rPr>
              <a:t>q</a:t>
            </a:r>
            <a:r>
              <a:rPr lang="en-US" altLang="ja-JP" sz="3200" dirty="0" smtClean="0">
                <a:latin typeface="Consolas" pitchFamily="49" charset="0"/>
              </a:rPr>
              <a:t>) …</a:t>
            </a:r>
            <a:br>
              <a:rPr lang="en-US" altLang="ja-JP" sz="3200" dirty="0" smtClean="0">
                <a:latin typeface="Consolas" pitchFamily="49" charset="0"/>
              </a:rPr>
            </a:br>
            <a:r>
              <a:rPr lang="en-US" altLang="ja-JP" sz="3200" dirty="0" smtClean="0">
                <a:latin typeface="Consolas" pitchFamily="49" charset="0"/>
              </a:rPr>
              <a:t>  (</a:t>
            </a:r>
            <a:r>
              <a:rPr lang="en-US" altLang="ja-JP" sz="3200" dirty="0" err="1" smtClean="0">
                <a:latin typeface="Consolas" pitchFamily="49" charset="0"/>
              </a:rPr>
              <a:t>doPiyo</a:t>
            </a:r>
            <a:r>
              <a:rPr lang="en-US" altLang="ja-JP" sz="3200" dirty="0" smtClean="0">
                <a:latin typeface="Consolas" pitchFamily="49" charset="0"/>
              </a:rPr>
              <a:t> </a:t>
            </a:r>
            <a:r>
              <a:rPr lang="en-US" altLang="ja-JP" sz="3200" dirty="0" smtClean="0">
                <a:solidFill>
                  <a:srgbClr val="FF0000"/>
                </a:solidFill>
                <a:latin typeface="Consolas" pitchFamily="49" charset="0"/>
              </a:rPr>
              <a:t>q</a:t>
            </a:r>
            <a:r>
              <a:rPr lang="en-US" altLang="ja-JP" sz="3200" dirty="0" smtClean="0">
                <a:latin typeface="Consolas" pitchFamily="49" charset="0"/>
              </a:rPr>
              <a:t>) … (</a:t>
            </a:r>
            <a:r>
              <a:rPr lang="en-US" altLang="ja-JP" sz="3200" dirty="0" err="1" smtClean="0">
                <a:latin typeface="Consolas" pitchFamily="49" charset="0"/>
              </a:rPr>
              <a:t>doHige</a:t>
            </a:r>
            <a:r>
              <a:rPr lang="en-US" altLang="ja-JP" sz="3200" dirty="0" smtClean="0">
                <a:latin typeface="Consolas" pitchFamily="49" charset="0"/>
              </a:rPr>
              <a:t> </a:t>
            </a:r>
            <a:r>
              <a:rPr lang="en-US" altLang="ja-JP" sz="3200" dirty="0" smtClean="0">
                <a:solidFill>
                  <a:srgbClr val="FF0000"/>
                </a:solidFill>
                <a:latin typeface="Consolas" pitchFamily="49" charset="0"/>
              </a:rPr>
              <a:t>q</a:t>
            </a:r>
            <a:r>
              <a:rPr lang="en-US" altLang="ja-JP" sz="3200" dirty="0" smtClean="0">
                <a:latin typeface="Consolas" pitchFamily="49" charset="0"/>
              </a:rPr>
              <a:t>) …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あらすじ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00164" y="1500174"/>
            <a:ext cx="10141274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1807028" y="1785926"/>
            <a:ext cx="934478" cy="22575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eaVert" wrap="square" lIns="36000" tIns="36000" rIns="36000" bIns="36000" rtlCol="0">
            <a:spAutoFit/>
          </a:bodyPr>
          <a:lstStyle/>
          <a:p>
            <a:r>
              <a:rPr lang="ja-JP" altLang="en-US" sz="2800" b="1" dirty="0" smtClean="0"/>
              <a:t>イミュータブル</a:t>
            </a:r>
            <a:r>
              <a:rPr lang="en-US" altLang="ja-JP" sz="2800" b="1" dirty="0" smtClean="0"/>
              <a:t/>
            </a:r>
            <a:br>
              <a:rPr lang="en-US" altLang="ja-JP" sz="2800" b="1" dirty="0" smtClean="0"/>
            </a:br>
            <a:r>
              <a:rPr kumimoji="1" lang="ja-JP" altLang="en-US" sz="2800" b="1" dirty="0" smtClean="0"/>
              <a:t>データ構造</a:t>
            </a:r>
            <a:r>
              <a:rPr lang="ja-JP" altLang="en-US" sz="2800" b="1" dirty="0" smtClean="0"/>
              <a:t>は</a:t>
            </a:r>
            <a:endParaRPr kumimoji="1" lang="en-US" altLang="ja-JP" sz="2800" b="1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 flipH="1">
            <a:off x="1411262" y="1741382"/>
            <a:ext cx="503590" cy="717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eaVert" wrap="none" lIns="36000" tIns="36000" rIns="36000" bIns="36000" rtlCol="0">
            <a:spAutoFit/>
          </a:bodyPr>
          <a:lstStyle/>
          <a:p>
            <a:r>
              <a:rPr kumimoji="1" lang="ja-JP" altLang="en-US" sz="2800" b="1" dirty="0" smtClean="0"/>
              <a:t>遅い</a:t>
            </a:r>
            <a:endParaRPr kumimoji="1" lang="ja-JP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chemeClr val="bg1">
                    <a:lumMod val="65000"/>
                  </a:schemeClr>
                </a:solidFill>
              </a:rPr>
              <a:t>破滅的な例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kumimoji="1" lang="en-US" altLang="ja-JP" dirty="0" smtClean="0"/>
              <a:t>reverse</a:t>
            </a:r>
            <a:r>
              <a:rPr kumimoji="1" lang="ja-JP" altLang="en-US" dirty="0" smtClean="0"/>
              <a:t>が起きる寸前のキューを何回も使う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52982" y="2984401"/>
            <a:ext cx="7945559" cy="15696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3200" dirty="0" smtClean="0">
                <a:latin typeface="Consolas" pitchFamily="49" charset="0"/>
              </a:rPr>
              <a:t>let q = </a:t>
            </a:r>
            <a:r>
              <a:rPr lang="en-US" altLang="ja-JP" sz="3200" dirty="0" err="1" smtClean="0">
                <a:latin typeface="Consolas" pitchFamily="49" charset="0"/>
              </a:rPr>
              <a:t>needReverseQueue</a:t>
            </a:r>
            <a:r>
              <a:rPr lang="en-US" altLang="ja-JP" sz="3200" dirty="0" smtClean="0">
                <a:latin typeface="Consolas" pitchFamily="49" charset="0"/>
              </a:rPr>
              <a:t> () in</a:t>
            </a:r>
            <a:br>
              <a:rPr lang="en-US" altLang="ja-JP" sz="3200" dirty="0" smtClean="0">
                <a:latin typeface="Consolas" pitchFamily="49" charset="0"/>
              </a:rPr>
            </a:br>
            <a:r>
              <a:rPr lang="en-US" altLang="ja-JP" sz="3200" dirty="0" smtClean="0">
                <a:latin typeface="Consolas" pitchFamily="49" charset="0"/>
              </a:rPr>
              <a:t>  … (</a:t>
            </a:r>
            <a:r>
              <a:rPr lang="en-US" altLang="ja-JP" sz="3200" dirty="0" err="1" smtClean="0">
                <a:latin typeface="Consolas" pitchFamily="49" charset="0"/>
              </a:rPr>
              <a:t>popFront</a:t>
            </a:r>
            <a:r>
              <a:rPr lang="en-US" altLang="ja-JP" sz="3200" dirty="0" smtClean="0">
                <a:latin typeface="Consolas" pitchFamily="49" charset="0"/>
              </a:rPr>
              <a:t> </a:t>
            </a:r>
            <a:r>
              <a:rPr lang="en-US" altLang="ja-JP" sz="3200" dirty="0" smtClean="0">
                <a:solidFill>
                  <a:srgbClr val="FF0000"/>
                </a:solidFill>
                <a:latin typeface="Consolas" pitchFamily="49" charset="0"/>
              </a:rPr>
              <a:t>q</a:t>
            </a:r>
            <a:r>
              <a:rPr lang="en-US" altLang="ja-JP" sz="3200" dirty="0" smtClean="0">
                <a:latin typeface="Consolas" pitchFamily="49" charset="0"/>
              </a:rPr>
              <a:t>) … (</a:t>
            </a:r>
            <a:r>
              <a:rPr lang="en-US" altLang="ja-JP" sz="3200" dirty="0" err="1" smtClean="0">
                <a:latin typeface="Consolas" pitchFamily="49" charset="0"/>
              </a:rPr>
              <a:t>popFront</a:t>
            </a:r>
            <a:r>
              <a:rPr lang="en-US" altLang="ja-JP" sz="3200" dirty="0" smtClean="0">
                <a:latin typeface="Consolas" pitchFamily="49" charset="0"/>
              </a:rPr>
              <a:t> </a:t>
            </a:r>
            <a:r>
              <a:rPr lang="en-US" altLang="ja-JP" sz="3200" dirty="0" smtClean="0">
                <a:solidFill>
                  <a:srgbClr val="FF0000"/>
                </a:solidFill>
                <a:latin typeface="Consolas" pitchFamily="49" charset="0"/>
              </a:rPr>
              <a:t>q</a:t>
            </a:r>
            <a:r>
              <a:rPr lang="en-US" altLang="ja-JP" sz="3200" dirty="0" smtClean="0">
                <a:latin typeface="Consolas" pitchFamily="49" charset="0"/>
              </a:rPr>
              <a:t>) …</a:t>
            </a:r>
            <a:br>
              <a:rPr lang="en-US" altLang="ja-JP" sz="3200" dirty="0" smtClean="0">
                <a:latin typeface="Consolas" pitchFamily="49" charset="0"/>
              </a:rPr>
            </a:br>
            <a:r>
              <a:rPr lang="en-US" altLang="ja-JP" sz="3200" dirty="0" smtClean="0">
                <a:latin typeface="Consolas" pitchFamily="49" charset="0"/>
              </a:rPr>
              <a:t>  (</a:t>
            </a:r>
            <a:r>
              <a:rPr lang="en-US" altLang="ja-JP" sz="3200" dirty="0" err="1" smtClean="0">
                <a:latin typeface="Consolas" pitchFamily="49" charset="0"/>
              </a:rPr>
              <a:t>popFront</a:t>
            </a:r>
            <a:r>
              <a:rPr lang="en-US" altLang="ja-JP" sz="3200" dirty="0" smtClean="0">
                <a:latin typeface="Consolas" pitchFamily="49" charset="0"/>
              </a:rPr>
              <a:t> </a:t>
            </a:r>
            <a:r>
              <a:rPr lang="en-US" altLang="ja-JP" sz="3200" dirty="0" smtClean="0">
                <a:solidFill>
                  <a:srgbClr val="FF0000"/>
                </a:solidFill>
                <a:latin typeface="Consolas" pitchFamily="49" charset="0"/>
              </a:rPr>
              <a:t>q</a:t>
            </a:r>
            <a:r>
              <a:rPr lang="en-US" altLang="ja-JP" sz="3200" dirty="0" smtClean="0">
                <a:latin typeface="Consolas" pitchFamily="49" charset="0"/>
              </a:rPr>
              <a:t>) … (</a:t>
            </a:r>
            <a:r>
              <a:rPr lang="en-US" altLang="ja-JP" sz="3200" dirty="0" err="1" smtClean="0">
                <a:latin typeface="Consolas" pitchFamily="49" charset="0"/>
              </a:rPr>
              <a:t>popFront</a:t>
            </a:r>
            <a:r>
              <a:rPr lang="en-US" altLang="ja-JP" sz="3200" dirty="0" smtClean="0">
                <a:latin typeface="Consolas" pitchFamily="49" charset="0"/>
              </a:rPr>
              <a:t> </a:t>
            </a:r>
            <a:r>
              <a:rPr lang="en-US" altLang="ja-JP" sz="3200" dirty="0" smtClean="0">
                <a:solidFill>
                  <a:srgbClr val="FF0000"/>
                </a:solidFill>
                <a:latin typeface="Consolas" pitchFamily="49" charset="0"/>
              </a:rPr>
              <a:t>q</a:t>
            </a:r>
            <a:r>
              <a:rPr lang="en-US" altLang="ja-JP" sz="3200" dirty="0" smtClean="0">
                <a:latin typeface="Consolas" pitchFamily="49" charset="0"/>
              </a:rPr>
              <a:t>) …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ごまかしきれてない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kumimoji="1" lang="en-US" altLang="ja-JP" dirty="0" smtClean="0"/>
              <a:t>reverse</a:t>
            </a:r>
            <a:r>
              <a:rPr kumimoji="1" lang="ja-JP" altLang="en-US" dirty="0" smtClean="0"/>
              <a:t>が起きる寸前のキューを何回も使う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95028" y="2217918"/>
            <a:ext cx="7945559" cy="19389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3200" dirty="0" smtClean="0">
                <a:latin typeface="Consolas" pitchFamily="49" charset="0"/>
              </a:rPr>
              <a:t>let q = </a:t>
            </a:r>
            <a:r>
              <a:rPr lang="en-US" altLang="ja-JP" sz="2400" dirty="0" err="1" smtClean="0">
                <a:latin typeface="Consolas" pitchFamily="49" charset="0"/>
              </a:rPr>
              <a:t>pushFront</a:t>
            </a:r>
            <a:r>
              <a:rPr lang="en-US" altLang="ja-JP" sz="2400" dirty="0" smtClean="0">
                <a:latin typeface="Consolas" pitchFamily="49" charset="0"/>
              </a:rPr>
              <a:t> (</a:t>
            </a:r>
            <a:r>
              <a:rPr lang="en-US" altLang="ja-JP" sz="2400" dirty="0" err="1" smtClean="0">
                <a:latin typeface="Consolas" pitchFamily="49" charset="0"/>
              </a:rPr>
              <a:t>pushFront</a:t>
            </a:r>
            <a:r>
              <a:rPr lang="en-US" altLang="ja-JP" sz="2400" dirty="0" smtClean="0">
                <a:latin typeface="Consolas" pitchFamily="49" charset="0"/>
              </a:rPr>
              <a:t> (</a:t>
            </a:r>
            <a:r>
              <a:rPr lang="en-US" altLang="ja-JP" sz="2400" dirty="0" err="1" smtClean="0">
                <a:latin typeface="Consolas" pitchFamily="49" charset="0"/>
              </a:rPr>
              <a:t>pushFront</a:t>
            </a:r>
            <a:r>
              <a:rPr lang="en-US" altLang="ja-JP" sz="2400" dirty="0" smtClean="0">
                <a:latin typeface="Consolas" pitchFamily="49" charset="0"/>
              </a:rPr>
              <a:t/>
            </a:r>
            <a:br>
              <a:rPr lang="en-US" altLang="ja-JP" sz="2400" dirty="0" smtClean="0">
                <a:latin typeface="Consolas" pitchFamily="49" charset="0"/>
              </a:rPr>
            </a:br>
            <a:r>
              <a:rPr lang="en-US" altLang="ja-JP" sz="2400" dirty="0" smtClean="0">
                <a:latin typeface="Consolas" pitchFamily="49" charset="0"/>
              </a:rPr>
              <a:t>          (Queue [] []) 1) 2) 3</a:t>
            </a:r>
            <a:br>
              <a:rPr lang="en-US" altLang="ja-JP" sz="2400" dirty="0" smtClean="0">
                <a:latin typeface="Consolas" pitchFamily="49" charset="0"/>
              </a:rPr>
            </a:br>
            <a:r>
              <a:rPr lang="en-US" altLang="ja-JP" sz="3200" dirty="0" smtClean="0">
                <a:latin typeface="Consolas" pitchFamily="49" charset="0"/>
              </a:rPr>
              <a:t>in … (</a:t>
            </a:r>
            <a:r>
              <a:rPr lang="en-US" altLang="ja-JP" sz="3200" dirty="0" err="1" smtClean="0">
                <a:latin typeface="Consolas" pitchFamily="49" charset="0"/>
              </a:rPr>
              <a:t>popFront</a:t>
            </a:r>
            <a:r>
              <a:rPr lang="en-US" altLang="ja-JP" sz="3200" dirty="0" smtClean="0">
                <a:latin typeface="Consolas" pitchFamily="49" charset="0"/>
              </a:rPr>
              <a:t> </a:t>
            </a:r>
            <a:r>
              <a:rPr lang="en-US" altLang="ja-JP" sz="3200" dirty="0" smtClean="0">
                <a:solidFill>
                  <a:srgbClr val="FF0000"/>
                </a:solidFill>
                <a:latin typeface="Consolas" pitchFamily="49" charset="0"/>
              </a:rPr>
              <a:t>q</a:t>
            </a:r>
            <a:r>
              <a:rPr lang="en-US" altLang="ja-JP" sz="3200" dirty="0" smtClean="0">
                <a:latin typeface="Consolas" pitchFamily="49" charset="0"/>
              </a:rPr>
              <a:t>) … (</a:t>
            </a:r>
            <a:r>
              <a:rPr lang="en-US" altLang="ja-JP" sz="3200" dirty="0" err="1" smtClean="0">
                <a:latin typeface="Consolas" pitchFamily="49" charset="0"/>
              </a:rPr>
              <a:t>popFront</a:t>
            </a:r>
            <a:r>
              <a:rPr lang="en-US" altLang="ja-JP" sz="3200" dirty="0" smtClean="0">
                <a:latin typeface="Consolas" pitchFamily="49" charset="0"/>
              </a:rPr>
              <a:t> </a:t>
            </a:r>
            <a:r>
              <a:rPr lang="en-US" altLang="ja-JP" sz="3200" dirty="0" smtClean="0">
                <a:solidFill>
                  <a:srgbClr val="FF0000"/>
                </a:solidFill>
                <a:latin typeface="Consolas" pitchFamily="49" charset="0"/>
              </a:rPr>
              <a:t>q</a:t>
            </a:r>
            <a:r>
              <a:rPr lang="en-US" altLang="ja-JP" sz="3200" dirty="0" smtClean="0">
                <a:latin typeface="Consolas" pitchFamily="49" charset="0"/>
              </a:rPr>
              <a:t>) …</a:t>
            </a:r>
            <a:br>
              <a:rPr lang="en-US" altLang="ja-JP" sz="3200" dirty="0" smtClean="0">
                <a:latin typeface="Consolas" pitchFamily="49" charset="0"/>
              </a:rPr>
            </a:br>
            <a:r>
              <a:rPr lang="en-US" altLang="ja-JP" sz="3200" dirty="0" smtClean="0">
                <a:latin typeface="Consolas" pitchFamily="49" charset="0"/>
              </a:rPr>
              <a:t>  (</a:t>
            </a:r>
            <a:r>
              <a:rPr lang="en-US" altLang="ja-JP" sz="3200" dirty="0" err="1" smtClean="0">
                <a:latin typeface="Consolas" pitchFamily="49" charset="0"/>
              </a:rPr>
              <a:t>popFront</a:t>
            </a:r>
            <a:r>
              <a:rPr lang="en-US" altLang="ja-JP" sz="3200" dirty="0" smtClean="0">
                <a:latin typeface="Consolas" pitchFamily="49" charset="0"/>
              </a:rPr>
              <a:t> </a:t>
            </a:r>
            <a:r>
              <a:rPr lang="en-US" altLang="ja-JP" sz="3200" dirty="0" smtClean="0">
                <a:solidFill>
                  <a:srgbClr val="FF0000"/>
                </a:solidFill>
                <a:latin typeface="Consolas" pitchFamily="49" charset="0"/>
              </a:rPr>
              <a:t>q</a:t>
            </a:r>
            <a:r>
              <a:rPr lang="en-US" altLang="ja-JP" sz="3200" dirty="0" smtClean="0">
                <a:latin typeface="Consolas" pitchFamily="49" charset="0"/>
              </a:rPr>
              <a:t>) … (</a:t>
            </a:r>
            <a:r>
              <a:rPr lang="en-US" altLang="ja-JP" sz="3200" dirty="0" err="1" smtClean="0">
                <a:latin typeface="Consolas" pitchFamily="49" charset="0"/>
              </a:rPr>
              <a:t>popFront</a:t>
            </a:r>
            <a:r>
              <a:rPr lang="en-US" altLang="ja-JP" sz="3200" dirty="0" smtClean="0">
                <a:latin typeface="Consolas" pitchFamily="49" charset="0"/>
              </a:rPr>
              <a:t> </a:t>
            </a:r>
            <a:r>
              <a:rPr lang="en-US" altLang="ja-JP" sz="3200" dirty="0" smtClean="0">
                <a:solidFill>
                  <a:srgbClr val="FF0000"/>
                </a:solidFill>
                <a:latin typeface="Consolas" pitchFamily="49" charset="0"/>
              </a:rPr>
              <a:t>q</a:t>
            </a:r>
            <a:r>
              <a:rPr lang="en-US" altLang="ja-JP" sz="3200" dirty="0" smtClean="0">
                <a:latin typeface="Consolas" pitchFamily="49" charset="0"/>
              </a:rPr>
              <a:t>) …  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3536576" y="5056093"/>
            <a:ext cx="2729754" cy="155985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dirty="0" smtClean="0"/>
              <a:t>現実の計算量</a:t>
            </a:r>
            <a:endParaRPr lang="en-US" altLang="ja-JP" sz="2400" dirty="0" smtClean="0"/>
          </a:p>
          <a:p>
            <a:r>
              <a:rPr lang="en-US" altLang="ja-JP" sz="2400" smtClean="0"/>
              <a:t>pushBack </a:t>
            </a:r>
            <a:r>
              <a:rPr lang="en-US" altLang="ja-JP" sz="2400" dirty="0" smtClean="0"/>
              <a:t>	1</a:t>
            </a:r>
          </a:p>
          <a:p>
            <a:r>
              <a:rPr kumimoji="1" lang="en-US" altLang="ja-JP" sz="2400" dirty="0" err="1" smtClean="0"/>
              <a:t>popFront</a:t>
            </a:r>
            <a:r>
              <a:rPr kumimoji="1" lang="en-US" altLang="ja-JP" sz="2400" dirty="0" smtClean="0"/>
              <a:t>(</a:t>
            </a:r>
            <a:r>
              <a:rPr lang="ja-JP" altLang="en-US" sz="2400" dirty="0" smtClean="0"/>
              <a:t>軽</a:t>
            </a:r>
            <a:r>
              <a:rPr kumimoji="1" lang="en-US" altLang="ja-JP" sz="2400" dirty="0" smtClean="0"/>
              <a:t>) 	1</a:t>
            </a:r>
          </a:p>
          <a:p>
            <a:r>
              <a:rPr lang="en-US" altLang="ja-JP" sz="2400" dirty="0" err="1" smtClean="0"/>
              <a:t>popFront</a:t>
            </a:r>
            <a:r>
              <a:rPr lang="en-US" altLang="ja-JP" sz="2400" dirty="0" smtClean="0"/>
              <a:t> (</a:t>
            </a:r>
            <a:r>
              <a:rPr lang="ja-JP" altLang="en-US" sz="2400" dirty="0" smtClean="0"/>
              <a:t>重</a:t>
            </a:r>
            <a:r>
              <a:rPr lang="en-US" altLang="ja-JP" sz="2400" dirty="0" smtClean="0"/>
              <a:t>)	1+t</a:t>
            </a:r>
            <a:endParaRPr kumimoji="1" lang="ja-JP" altLang="en-US" sz="2400" dirty="0"/>
          </a:p>
        </p:txBody>
      </p:sp>
      <p:sp>
        <p:nvSpPr>
          <p:cNvPr id="6" name="角丸四角形 5"/>
          <p:cNvSpPr/>
          <p:nvPr/>
        </p:nvSpPr>
        <p:spPr>
          <a:xfrm>
            <a:off x="6414248" y="5047130"/>
            <a:ext cx="2501153" cy="155537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dirty="0" smtClean="0"/>
              <a:t>分担をごまかした計算量</a:t>
            </a:r>
            <a:endParaRPr lang="en-US" altLang="ja-JP" sz="2400" dirty="0" smtClean="0"/>
          </a:p>
          <a:p>
            <a:r>
              <a:rPr lang="en-US" altLang="ja-JP" sz="2400" smtClean="0"/>
              <a:t>pushBack </a:t>
            </a:r>
            <a:r>
              <a:rPr lang="en-US" altLang="ja-JP" sz="2400" dirty="0" smtClean="0"/>
              <a:t>	</a:t>
            </a:r>
            <a:r>
              <a:rPr lang="en-US" altLang="ja-JP" sz="2400" dirty="0" smtClean="0">
                <a:solidFill>
                  <a:srgbClr val="00B050"/>
                </a:solidFill>
              </a:rPr>
              <a:t>2</a:t>
            </a:r>
          </a:p>
          <a:p>
            <a:r>
              <a:rPr kumimoji="1" lang="en-US" altLang="ja-JP" sz="2400" dirty="0" err="1" smtClean="0"/>
              <a:t>popFront</a:t>
            </a:r>
            <a:r>
              <a:rPr kumimoji="1" lang="en-US" altLang="ja-JP" sz="2400" dirty="0" smtClean="0"/>
              <a:t>(</a:t>
            </a:r>
            <a:r>
              <a:rPr lang="ja-JP" altLang="en-US" sz="2400" dirty="0" smtClean="0"/>
              <a:t>軽</a:t>
            </a:r>
            <a:r>
              <a:rPr kumimoji="1" lang="en-US" altLang="ja-JP" sz="2400" dirty="0" smtClean="0"/>
              <a:t>) 	1</a:t>
            </a:r>
          </a:p>
          <a:p>
            <a:r>
              <a:rPr lang="en-US" altLang="ja-JP" sz="2400" dirty="0" err="1" smtClean="0"/>
              <a:t>popFront</a:t>
            </a:r>
            <a:r>
              <a:rPr lang="en-US" altLang="ja-JP" sz="2400" dirty="0" smtClean="0"/>
              <a:t> (</a:t>
            </a:r>
            <a:r>
              <a:rPr lang="ja-JP" altLang="en-US" sz="2400" dirty="0" smtClean="0"/>
              <a:t>重</a:t>
            </a:r>
            <a:r>
              <a:rPr lang="en-US" altLang="ja-JP" sz="2400" dirty="0" smtClean="0"/>
              <a:t>)	</a:t>
            </a:r>
            <a:r>
              <a:rPr lang="en-US" altLang="ja-JP" sz="2400" dirty="0" smtClean="0">
                <a:solidFill>
                  <a:srgbClr val="00B050"/>
                </a:solidFill>
              </a:rPr>
              <a:t>1</a:t>
            </a:r>
            <a:endParaRPr kumimoji="1" lang="ja-JP" altLang="en-US" sz="2400" dirty="0">
              <a:solidFill>
                <a:srgbClr val="00B050"/>
              </a:solidFill>
            </a:endParaRPr>
          </a:p>
        </p:txBody>
      </p:sp>
      <p:sp>
        <p:nvSpPr>
          <p:cNvPr id="7" name="角丸四角形吹き出し 6"/>
          <p:cNvSpPr/>
          <p:nvPr/>
        </p:nvSpPr>
        <p:spPr>
          <a:xfrm>
            <a:off x="4652682" y="4262718"/>
            <a:ext cx="4491318" cy="632011"/>
          </a:xfrm>
          <a:prstGeom prst="wedgeRoundRectCallout">
            <a:avLst>
              <a:gd name="adj1" fmla="val -8417"/>
              <a:gd name="adj2" fmla="val 98414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計算時間は </a:t>
            </a:r>
            <a:r>
              <a:rPr kumimoji="1" lang="en-US" altLang="ja-JP" sz="2400" dirty="0" smtClean="0"/>
              <a:t>2*3+4 = 10 </a:t>
            </a:r>
            <a:r>
              <a:rPr kumimoji="1" lang="ja-JP" altLang="en-US" sz="2400" dirty="0" smtClean="0"/>
              <a:t>です！</a:t>
            </a:r>
            <a:endParaRPr kumimoji="1" lang="ja-JP" altLang="en-US" sz="2400" dirty="0"/>
          </a:p>
        </p:txBody>
      </p:sp>
      <p:sp>
        <p:nvSpPr>
          <p:cNvPr id="8" name="角丸四角形吹き出し 7"/>
          <p:cNvSpPr/>
          <p:nvPr/>
        </p:nvSpPr>
        <p:spPr>
          <a:xfrm>
            <a:off x="322729" y="4598894"/>
            <a:ext cx="2971801" cy="838200"/>
          </a:xfrm>
          <a:prstGeom prst="wedgeRoundRectCallout">
            <a:avLst>
              <a:gd name="adj1" fmla="val 61488"/>
              <a:gd name="adj2" fmla="val 78532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実際の計算時間は </a:t>
            </a:r>
            <a:r>
              <a:rPr kumimoji="1" lang="en-US" altLang="ja-JP" sz="2400" dirty="0" smtClean="0"/>
              <a:t>1*3+4*4 = 19 </a:t>
            </a:r>
            <a:r>
              <a:rPr kumimoji="1" lang="ja-JP" altLang="en-US" sz="2400" dirty="0" smtClean="0"/>
              <a:t>！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どうしましょう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4800" dirty="0" smtClean="0"/>
              <a:t>Persistent </a:t>
            </a:r>
            <a:r>
              <a:rPr kumimoji="1" lang="ja-JP" altLang="en-US" sz="4800" dirty="0" smtClean="0"/>
              <a:t>な使い方（同じバージョンを何回も使い回す）をしても償却計算量を</a:t>
            </a:r>
            <a:r>
              <a:rPr kumimoji="1" lang="en-US" altLang="ja-JP" sz="4800" dirty="0" smtClean="0"/>
              <a:t>O(1)</a:t>
            </a:r>
            <a:r>
              <a:rPr kumimoji="1" lang="ja-JP" altLang="en-US" sz="4800" dirty="0" smtClean="0"/>
              <a:t>にするには？</a:t>
            </a:r>
            <a:endParaRPr kumimoji="1" lang="ja-JP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さらなる工夫</a:t>
            </a:r>
            <a:endParaRPr lang="en-US" altLang="ja-JP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sz="2900" strike="dblStrike" dirty="0" err="1" smtClean="0"/>
              <a:t>len</a:t>
            </a:r>
            <a:r>
              <a:rPr lang="en-US" altLang="ja-JP" sz="2900" strike="dblStrike" dirty="0" smtClean="0"/>
              <a:t>(front)==0 </a:t>
            </a:r>
            <a:r>
              <a:rPr lang="ja-JP" altLang="en-US" sz="2900" strike="dblStrike" dirty="0" smtClean="0"/>
              <a:t>になったら </a:t>
            </a:r>
            <a:r>
              <a:rPr lang="en-US" altLang="ja-JP" sz="2900" strike="dblStrike" dirty="0" smtClean="0"/>
              <a:t>reverse</a:t>
            </a:r>
          </a:p>
          <a:p>
            <a:r>
              <a:rPr lang="en-US" altLang="ja-JP" sz="2900" dirty="0" err="1" smtClean="0">
                <a:solidFill>
                  <a:srgbClr val="00B050"/>
                </a:solidFill>
              </a:rPr>
              <a:t>len</a:t>
            </a:r>
            <a:r>
              <a:rPr lang="en-US" altLang="ja-JP" sz="2900" dirty="0" smtClean="0">
                <a:solidFill>
                  <a:srgbClr val="00B050"/>
                </a:solidFill>
              </a:rPr>
              <a:t>(front)+1 </a:t>
            </a:r>
            <a:r>
              <a:rPr lang="en-US" altLang="ja-JP" sz="2900" dirty="0">
                <a:solidFill>
                  <a:srgbClr val="00B050"/>
                </a:solidFill>
              </a:rPr>
              <a:t>== </a:t>
            </a:r>
            <a:r>
              <a:rPr lang="en-US" altLang="ja-JP" sz="2900" dirty="0" err="1" smtClean="0">
                <a:solidFill>
                  <a:srgbClr val="00B050"/>
                </a:solidFill>
              </a:rPr>
              <a:t>len</a:t>
            </a:r>
            <a:r>
              <a:rPr lang="en-US" altLang="ja-JP" sz="2900" dirty="0" smtClean="0">
                <a:solidFill>
                  <a:srgbClr val="00B050"/>
                </a:solidFill>
              </a:rPr>
              <a:t>(rear) </a:t>
            </a:r>
            <a:r>
              <a:rPr lang="ja-JP" altLang="en-US" sz="2900" dirty="0">
                <a:solidFill>
                  <a:srgbClr val="00B050"/>
                </a:solidFill>
              </a:rPr>
              <a:t>に</a:t>
            </a:r>
            <a:r>
              <a:rPr lang="ja-JP" altLang="en-US" sz="2900" dirty="0" smtClean="0">
                <a:solidFill>
                  <a:srgbClr val="00B050"/>
                </a:solidFill>
              </a:rPr>
              <a:t>なったら</a:t>
            </a:r>
            <a:r>
              <a:rPr lang="en-US" altLang="ja-JP" sz="2900" dirty="0" smtClean="0">
                <a:solidFill>
                  <a:srgbClr val="00B050"/>
                </a:solidFill>
              </a:rPr>
              <a:t/>
            </a:r>
            <a:br>
              <a:rPr lang="en-US" altLang="ja-JP" sz="2900" dirty="0" smtClean="0">
                <a:solidFill>
                  <a:srgbClr val="00B050"/>
                </a:solidFill>
              </a:rPr>
            </a:br>
            <a:r>
              <a:rPr lang="ja-JP" altLang="en-US" sz="2900" i="1" dirty="0" smtClean="0">
                <a:solidFill>
                  <a:srgbClr val="00B050"/>
                </a:solidFill>
              </a:rPr>
              <a:t>遅延評価で</a:t>
            </a:r>
            <a:r>
              <a:rPr lang="ja-JP" altLang="en-US" sz="2900" dirty="0" smtClean="0">
                <a:solidFill>
                  <a:srgbClr val="00B050"/>
                </a:solidFill>
              </a:rPr>
              <a:t> </a:t>
            </a:r>
            <a:r>
              <a:rPr lang="en-US" altLang="ja-JP" sz="2900" dirty="0" smtClean="0">
                <a:solidFill>
                  <a:srgbClr val="00B050"/>
                </a:solidFill>
              </a:rPr>
              <a:t>reverse</a:t>
            </a:r>
            <a:endParaRPr lang="en-US" altLang="ja-JP" sz="2200" dirty="0">
              <a:solidFill>
                <a:srgbClr val="FF0000"/>
              </a:solidFill>
            </a:endParaRP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3048000" y="3361765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1</a:t>
            </a: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3581400" y="3361765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ja-JP" sz="2800" b="1"/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4495800" y="3361765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2</a:t>
            </a:r>
          </a:p>
        </p:txBody>
      </p:sp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5029200" y="3361765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ja-JP" sz="2800" b="1"/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5943600" y="4195479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3</a:t>
            </a:r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6477000" y="4195479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ja-JP" altLang="en-US" sz="2800" b="1"/>
              <a:t>・</a:t>
            </a:r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5334000" y="4500279"/>
            <a:ext cx="6096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>
            <a:off x="3871913" y="3666565"/>
            <a:ext cx="6096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3048000" y="4199965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5</a:t>
            </a:r>
          </a:p>
        </p:txBody>
      </p:sp>
      <p:sp>
        <p:nvSpPr>
          <p:cNvPr id="47117" name="Rectangle 13"/>
          <p:cNvSpPr>
            <a:spLocks noChangeArrowheads="1"/>
          </p:cNvSpPr>
          <p:nvPr/>
        </p:nvSpPr>
        <p:spPr bwMode="auto">
          <a:xfrm>
            <a:off x="3581400" y="4199965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ja-JP" sz="2800" b="1"/>
          </a:p>
        </p:txBody>
      </p:sp>
      <p:sp>
        <p:nvSpPr>
          <p:cNvPr id="47118" name="Rectangle 14"/>
          <p:cNvSpPr>
            <a:spLocks noChangeArrowheads="1"/>
          </p:cNvSpPr>
          <p:nvPr/>
        </p:nvSpPr>
        <p:spPr bwMode="auto">
          <a:xfrm>
            <a:off x="4495800" y="4199965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4</a:t>
            </a:r>
          </a:p>
        </p:txBody>
      </p:sp>
      <p:sp>
        <p:nvSpPr>
          <p:cNvPr id="47119" name="Rectangle 15"/>
          <p:cNvSpPr>
            <a:spLocks noChangeArrowheads="1"/>
          </p:cNvSpPr>
          <p:nvPr/>
        </p:nvSpPr>
        <p:spPr bwMode="auto">
          <a:xfrm>
            <a:off x="5029200" y="4199965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en-US" sz="2800" b="1" dirty="0"/>
          </a:p>
        </p:txBody>
      </p:sp>
      <p:sp>
        <p:nvSpPr>
          <p:cNvPr id="47120" name="Line 16"/>
          <p:cNvSpPr>
            <a:spLocks noChangeShapeType="1"/>
          </p:cNvSpPr>
          <p:nvPr/>
        </p:nvSpPr>
        <p:spPr bwMode="auto">
          <a:xfrm>
            <a:off x="3886200" y="4504765"/>
            <a:ext cx="6096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47121" name="Rectangle 17"/>
          <p:cNvSpPr>
            <a:spLocks noChangeArrowheads="1"/>
          </p:cNvSpPr>
          <p:nvPr/>
        </p:nvSpPr>
        <p:spPr bwMode="auto">
          <a:xfrm>
            <a:off x="1524000" y="3209365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 dirty="0" smtClean="0"/>
              <a:t>f</a:t>
            </a:r>
            <a:endParaRPr lang="ja-JP" altLang="ja-JP" sz="2800" b="1" dirty="0"/>
          </a:p>
        </p:txBody>
      </p:sp>
      <p:sp>
        <p:nvSpPr>
          <p:cNvPr id="47122" name="Rectangle 18"/>
          <p:cNvSpPr>
            <a:spLocks noChangeArrowheads="1"/>
          </p:cNvSpPr>
          <p:nvPr/>
        </p:nvSpPr>
        <p:spPr bwMode="auto">
          <a:xfrm>
            <a:off x="1524000" y="3742765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 dirty="0" smtClean="0"/>
              <a:t>r</a:t>
            </a:r>
            <a:endParaRPr lang="ja-JP" altLang="ja-JP" sz="2800" b="1" dirty="0"/>
          </a:p>
        </p:txBody>
      </p:sp>
      <p:sp>
        <p:nvSpPr>
          <p:cNvPr id="47123" name="Line 19"/>
          <p:cNvSpPr>
            <a:spLocks noChangeShapeType="1"/>
          </p:cNvSpPr>
          <p:nvPr/>
        </p:nvSpPr>
        <p:spPr bwMode="auto">
          <a:xfrm>
            <a:off x="1909482" y="3509682"/>
            <a:ext cx="1062318" cy="156883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47124" name="Line 20"/>
          <p:cNvSpPr>
            <a:spLocks noChangeShapeType="1"/>
          </p:cNvSpPr>
          <p:nvPr/>
        </p:nvSpPr>
        <p:spPr bwMode="auto">
          <a:xfrm>
            <a:off x="1896034" y="4074459"/>
            <a:ext cx="1075765" cy="277906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" y="4986243"/>
            <a:ext cx="9144000" cy="15696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latin typeface="Consolas" pitchFamily="49" charset="0"/>
              </a:rPr>
              <a:t>data Queue a = Q [a] </a:t>
            </a:r>
            <a:r>
              <a:rPr kumimoji="1" lang="en-US" altLang="ja-JP" sz="2400" dirty="0" err="1" smtClean="0">
                <a:latin typeface="Consolas" pitchFamily="49" charset="0"/>
              </a:rPr>
              <a:t>Int</a:t>
            </a:r>
            <a:r>
              <a:rPr kumimoji="1" lang="en-US" altLang="ja-JP" sz="2400" dirty="0" smtClean="0">
                <a:latin typeface="Consolas" pitchFamily="49" charset="0"/>
              </a:rPr>
              <a:t> [a] </a:t>
            </a:r>
            <a:r>
              <a:rPr kumimoji="1" lang="en-US" altLang="ja-JP" sz="2400" dirty="0" err="1" smtClean="0">
                <a:latin typeface="Consolas" pitchFamily="49" charset="0"/>
              </a:rPr>
              <a:t>Int</a:t>
            </a:r>
            <a:endParaRPr kumimoji="1" lang="en-US" altLang="ja-JP" sz="2400" dirty="0" smtClean="0">
              <a:solidFill>
                <a:schemeClr val="bg1">
                  <a:lumMod val="50000"/>
                </a:schemeClr>
              </a:solidFill>
              <a:latin typeface="Consolas" pitchFamily="49" charset="0"/>
            </a:endParaRPr>
          </a:p>
          <a:p>
            <a:endParaRPr lang="en-US" altLang="ja-JP" sz="2400" dirty="0" smtClean="0">
              <a:latin typeface="Consolas" pitchFamily="49" charset="0"/>
            </a:endParaRPr>
          </a:p>
          <a:p>
            <a:r>
              <a:rPr kumimoji="1" lang="en-US" altLang="ja-JP" sz="2400" smtClean="0">
                <a:latin typeface="Consolas" pitchFamily="49" charset="0"/>
              </a:rPr>
              <a:t>pushBack(Q </a:t>
            </a:r>
            <a:r>
              <a:rPr kumimoji="1" lang="en-US" altLang="ja-JP" sz="2400" dirty="0" smtClean="0">
                <a:latin typeface="Consolas" pitchFamily="49" charset="0"/>
              </a:rPr>
              <a:t>f fl r </a:t>
            </a:r>
            <a:r>
              <a:rPr kumimoji="1" lang="en-US" altLang="ja-JP" sz="2400" dirty="0" err="1" smtClean="0">
                <a:latin typeface="Consolas" pitchFamily="49" charset="0"/>
              </a:rPr>
              <a:t>rl</a:t>
            </a:r>
            <a:r>
              <a:rPr kumimoji="1" lang="en-US" altLang="ja-JP" sz="2400" dirty="0" smtClean="0">
                <a:latin typeface="Consolas" pitchFamily="49" charset="0"/>
              </a:rPr>
              <a:t>) e  = </a:t>
            </a:r>
            <a:r>
              <a:rPr kumimoji="1" lang="en-US" altLang="ja-JP" sz="2400" dirty="0" err="1" smtClean="0">
                <a:latin typeface="Consolas" pitchFamily="49" charset="0"/>
              </a:rPr>
              <a:t>chk</a:t>
            </a:r>
            <a:r>
              <a:rPr kumimoji="1" lang="en-US" altLang="ja-JP" sz="2400" dirty="0" smtClean="0">
                <a:latin typeface="Consolas" pitchFamily="49" charset="0"/>
              </a:rPr>
              <a:t> (Q f fl (e:r) (rl+1))</a:t>
            </a:r>
          </a:p>
          <a:p>
            <a:r>
              <a:rPr lang="en-US" altLang="ja-JP" sz="2400" dirty="0" err="1" smtClean="0">
                <a:latin typeface="Consolas" pitchFamily="49" charset="0"/>
              </a:rPr>
              <a:t>popFront</a:t>
            </a:r>
            <a:r>
              <a:rPr lang="en-US" altLang="ja-JP" sz="2400" dirty="0" smtClean="0">
                <a:latin typeface="Consolas" pitchFamily="49" charset="0"/>
              </a:rPr>
              <a:t>(Q (e:f) fl r </a:t>
            </a:r>
            <a:r>
              <a:rPr lang="en-US" altLang="ja-JP" sz="2400" dirty="0" err="1" smtClean="0">
                <a:latin typeface="Consolas" pitchFamily="49" charset="0"/>
              </a:rPr>
              <a:t>rl</a:t>
            </a:r>
            <a:r>
              <a:rPr lang="en-US" altLang="ja-JP" sz="2400" dirty="0" smtClean="0">
                <a:latin typeface="Consolas" pitchFamily="49" charset="0"/>
              </a:rPr>
              <a:t>)= (e, </a:t>
            </a:r>
            <a:r>
              <a:rPr lang="en-US" altLang="ja-JP" sz="2400" dirty="0" err="1" smtClean="0">
                <a:latin typeface="Consolas" pitchFamily="49" charset="0"/>
              </a:rPr>
              <a:t>chk</a:t>
            </a:r>
            <a:r>
              <a:rPr lang="en-US" altLang="ja-JP" sz="2400" dirty="0" smtClean="0">
                <a:latin typeface="Consolas" pitchFamily="49" charset="0"/>
              </a:rPr>
              <a:t> (Q f (fl-1) r </a:t>
            </a:r>
            <a:r>
              <a:rPr lang="en-US" altLang="ja-JP" sz="2400" dirty="0" err="1" smtClean="0">
                <a:latin typeface="Consolas" pitchFamily="49" charset="0"/>
              </a:rPr>
              <a:t>rl</a:t>
            </a:r>
            <a:r>
              <a:rPr lang="en-US" altLang="ja-JP" sz="2400" dirty="0" smtClean="0">
                <a:latin typeface="Consolas" pitchFamily="49" charset="0"/>
              </a:rPr>
              <a:t>))</a:t>
            </a:r>
            <a:endParaRPr kumimoji="1" lang="ja-JP" altLang="en-US" sz="2400" dirty="0">
              <a:latin typeface="Consolas" pitchFamily="49" charset="0"/>
            </a:endParaRPr>
          </a:p>
        </p:txBody>
      </p:sp>
      <p:sp>
        <p:nvSpPr>
          <p:cNvPr id="22" name="角丸四角形吹き出し 21"/>
          <p:cNvSpPr/>
          <p:nvPr/>
        </p:nvSpPr>
        <p:spPr>
          <a:xfrm>
            <a:off x="6979024" y="2178423"/>
            <a:ext cx="2164976" cy="1268505"/>
          </a:xfrm>
          <a:prstGeom prst="wedgeRoundRectCallout">
            <a:avLst>
              <a:gd name="adj1" fmla="val -78885"/>
              <a:gd name="adj2" fmla="val 47790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front</a:t>
            </a:r>
            <a:r>
              <a:rPr kumimoji="1" lang="ja-JP" altLang="en-US" sz="2400" dirty="0" smtClean="0"/>
              <a:t>の方が</a:t>
            </a:r>
            <a:r>
              <a:rPr kumimoji="1" lang="en-US" altLang="ja-JP" sz="2400" dirty="0" smtClean="0"/>
              <a:t/>
            </a:r>
            <a:br>
              <a:rPr kumimoji="1" lang="en-US" altLang="ja-JP" sz="2400" dirty="0" smtClean="0"/>
            </a:br>
            <a:r>
              <a:rPr kumimoji="1" lang="ja-JP" altLang="en-US" sz="2400" dirty="0" smtClean="0"/>
              <a:t>短くなったら</a:t>
            </a:r>
            <a:r>
              <a:rPr kumimoji="1" lang="en-US" altLang="ja-JP" sz="2400" dirty="0" smtClean="0"/>
              <a:t/>
            </a:r>
            <a:br>
              <a:rPr kumimoji="1" lang="en-US" altLang="ja-JP" sz="2400" dirty="0" smtClean="0"/>
            </a:br>
            <a:r>
              <a:rPr kumimoji="1" lang="ja-JP" altLang="en-US" sz="2400" dirty="0" smtClean="0"/>
              <a:t>早めの</a:t>
            </a:r>
            <a:r>
              <a:rPr kumimoji="1" lang="en-US" altLang="ja-JP" sz="2400" dirty="0" smtClean="0"/>
              <a:t>reverse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さらなる工夫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>
                <a:solidFill>
                  <a:srgbClr val="00B050"/>
                </a:solidFill>
              </a:rPr>
              <a:t>len</a:t>
            </a:r>
            <a:r>
              <a:rPr lang="en-US" altLang="ja-JP" dirty="0" smtClean="0">
                <a:solidFill>
                  <a:srgbClr val="00B050"/>
                </a:solidFill>
              </a:rPr>
              <a:t>(front)+1 == </a:t>
            </a:r>
            <a:r>
              <a:rPr lang="en-US" altLang="ja-JP" dirty="0" err="1" smtClean="0">
                <a:solidFill>
                  <a:srgbClr val="00B050"/>
                </a:solidFill>
              </a:rPr>
              <a:t>len</a:t>
            </a:r>
            <a:r>
              <a:rPr lang="en-US" altLang="ja-JP" dirty="0" smtClean="0">
                <a:solidFill>
                  <a:srgbClr val="00B050"/>
                </a:solidFill>
              </a:rPr>
              <a:t>(rear) </a:t>
            </a:r>
            <a:r>
              <a:rPr lang="ja-JP" altLang="en-US" dirty="0" smtClean="0">
                <a:solidFill>
                  <a:srgbClr val="00B050"/>
                </a:solidFill>
              </a:rPr>
              <a:t>になったら</a:t>
            </a:r>
            <a:r>
              <a:rPr lang="en-US" altLang="ja-JP" dirty="0" smtClean="0">
                <a:solidFill>
                  <a:srgbClr val="00B050"/>
                </a:solidFill>
              </a:rPr>
              <a:t/>
            </a:r>
            <a:br>
              <a:rPr lang="en-US" altLang="ja-JP" dirty="0" smtClean="0">
                <a:solidFill>
                  <a:srgbClr val="00B050"/>
                </a:solidFill>
              </a:rPr>
            </a:br>
            <a:r>
              <a:rPr lang="ja-JP" altLang="en-US" i="1" dirty="0" smtClean="0">
                <a:solidFill>
                  <a:srgbClr val="00B050"/>
                </a:solidFill>
              </a:rPr>
              <a:t>遅延評価で</a:t>
            </a:r>
            <a:r>
              <a:rPr lang="ja-JP" altLang="en-US" dirty="0" smtClean="0">
                <a:solidFill>
                  <a:srgbClr val="00B050"/>
                </a:solidFill>
              </a:rPr>
              <a:t> </a:t>
            </a:r>
            <a:r>
              <a:rPr lang="en-US" altLang="ja-JP" dirty="0" smtClean="0">
                <a:solidFill>
                  <a:srgbClr val="00B050"/>
                </a:solidFill>
              </a:rPr>
              <a:t>reverse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2982631"/>
            <a:ext cx="9144000" cy="30469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latin typeface="Consolas" pitchFamily="49" charset="0"/>
              </a:rPr>
              <a:t>data Queue a = Q [a] </a:t>
            </a:r>
            <a:r>
              <a:rPr kumimoji="1" lang="en-US" altLang="ja-JP" sz="2400" dirty="0" err="1" smtClean="0">
                <a:latin typeface="Consolas" pitchFamily="49" charset="0"/>
              </a:rPr>
              <a:t>Int</a:t>
            </a:r>
            <a:r>
              <a:rPr kumimoji="1" lang="en-US" altLang="ja-JP" sz="2400" dirty="0" smtClean="0">
                <a:latin typeface="Consolas" pitchFamily="49" charset="0"/>
              </a:rPr>
              <a:t> [a] </a:t>
            </a:r>
            <a:r>
              <a:rPr kumimoji="1" lang="en-US" altLang="ja-JP" sz="2400" dirty="0" err="1" smtClean="0">
                <a:latin typeface="Consolas" pitchFamily="49" charset="0"/>
              </a:rPr>
              <a:t>Int</a:t>
            </a:r>
            <a:endParaRPr kumimoji="1" lang="en-US" altLang="ja-JP" sz="2400" dirty="0" smtClean="0">
              <a:solidFill>
                <a:schemeClr val="bg1">
                  <a:lumMod val="50000"/>
                </a:schemeClr>
              </a:solidFill>
              <a:latin typeface="Consolas" pitchFamily="49" charset="0"/>
            </a:endParaRPr>
          </a:p>
          <a:p>
            <a:endParaRPr lang="en-US" altLang="ja-JP" sz="2400" dirty="0" smtClean="0">
              <a:latin typeface="Consolas" pitchFamily="49" charset="0"/>
            </a:endParaRPr>
          </a:p>
          <a:p>
            <a:r>
              <a:rPr kumimoji="1" lang="en-US" altLang="ja-JP" sz="2400" smtClean="0">
                <a:latin typeface="Consolas" pitchFamily="49" charset="0"/>
              </a:rPr>
              <a:t>pushBack(Q </a:t>
            </a:r>
            <a:r>
              <a:rPr kumimoji="1" lang="en-US" altLang="ja-JP" sz="2400" dirty="0" smtClean="0">
                <a:latin typeface="Consolas" pitchFamily="49" charset="0"/>
              </a:rPr>
              <a:t>f fl r </a:t>
            </a:r>
            <a:r>
              <a:rPr kumimoji="1" lang="en-US" altLang="ja-JP" sz="2400" dirty="0" err="1" smtClean="0">
                <a:latin typeface="Consolas" pitchFamily="49" charset="0"/>
              </a:rPr>
              <a:t>rl</a:t>
            </a:r>
            <a:r>
              <a:rPr kumimoji="1" lang="en-US" altLang="ja-JP" sz="2400" dirty="0" smtClean="0">
                <a:latin typeface="Consolas" pitchFamily="49" charset="0"/>
              </a:rPr>
              <a:t>) e  = </a:t>
            </a:r>
            <a:r>
              <a:rPr kumimoji="1" lang="en-US" altLang="ja-JP" sz="2400" dirty="0" err="1" smtClean="0">
                <a:latin typeface="Consolas" pitchFamily="49" charset="0"/>
              </a:rPr>
              <a:t>chk</a:t>
            </a:r>
            <a:r>
              <a:rPr kumimoji="1" lang="en-US" altLang="ja-JP" sz="2400" dirty="0" smtClean="0">
                <a:latin typeface="Consolas" pitchFamily="49" charset="0"/>
              </a:rPr>
              <a:t> (Q f fl (e:r) (rl+1))</a:t>
            </a:r>
          </a:p>
          <a:p>
            <a:r>
              <a:rPr lang="en-US" altLang="ja-JP" sz="2400" dirty="0" err="1" smtClean="0">
                <a:latin typeface="Consolas" pitchFamily="49" charset="0"/>
              </a:rPr>
              <a:t>popFront</a:t>
            </a:r>
            <a:r>
              <a:rPr lang="en-US" altLang="ja-JP" sz="2400" dirty="0" smtClean="0">
                <a:latin typeface="Consolas" pitchFamily="49" charset="0"/>
              </a:rPr>
              <a:t>(Q (e:f) fl r </a:t>
            </a:r>
            <a:r>
              <a:rPr lang="en-US" altLang="ja-JP" sz="2400" dirty="0" err="1" smtClean="0">
                <a:latin typeface="Consolas" pitchFamily="49" charset="0"/>
              </a:rPr>
              <a:t>rl</a:t>
            </a:r>
            <a:r>
              <a:rPr lang="en-US" altLang="ja-JP" sz="2400" dirty="0" smtClean="0">
                <a:latin typeface="Consolas" pitchFamily="49" charset="0"/>
              </a:rPr>
              <a:t>)= (e, </a:t>
            </a:r>
            <a:r>
              <a:rPr lang="en-US" altLang="ja-JP" sz="2400" dirty="0" err="1" smtClean="0">
                <a:latin typeface="Consolas" pitchFamily="49" charset="0"/>
              </a:rPr>
              <a:t>chk</a:t>
            </a:r>
            <a:r>
              <a:rPr lang="en-US" altLang="ja-JP" sz="2400" dirty="0" smtClean="0">
                <a:latin typeface="Consolas" pitchFamily="49" charset="0"/>
              </a:rPr>
              <a:t> (Q f (fl-1) r </a:t>
            </a:r>
            <a:r>
              <a:rPr lang="en-US" altLang="ja-JP" sz="2400" dirty="0" err="1" smtClean="0">
                <a:latin typeface="Consolas" pitchFamily="49" charset="0"/>
              </a:rPr>
              <a:t>rl</a:t>
            </a:r>
            <a:r>
              <a:rPr lang="en-US" altLang="ja-JP" sz="2400" dirty="0" smtClean="0">
                <a:latin typeface="Consolas" pitchFamily="49" charset="0"/>
              </a:rPr>
              <a:t>))</a:t>
            </a:r>
          </a:p>
          <a:p>
            <a:endParaRPr kumimoji="1" lang="en-US" altLang="ja-JP" sz="2400" dirty="0" smtClean="0">
              <a:latin typeface="Consolas" pitchFamily="49" charset="0"/>
            </a:endParaRPr>
          </a:p>
          <a:p>
            <a:r>
              <a:rPr lang="en-US" altLang="ja-JP" sz="2400" dirty="0" err="1" smtClean="0">
                <a:solidFill>
                  <a:srgbClr val="0070C0"/>
                </a:solidFill>
                <a:latin typeface="Consolas" pitchFamily="49" charset="0"/>
              </a:rPr>
              <a:t>chk</a:t>
            </a:r>
            <a:r>
              <a:rPr lang="en-US" altLang="ja-JP" sz="2400" dirty="0" smtClean="0">
                <a:solidFill>
                  <a:srgbClr val="0070C0"/>
                </a:solidFill>
                <a:latin typeface="Consolas" pitchFamily="49" charset="0"/>
              </a:rPr>
              <a:t> (Q f fl r </a:t>
            </a:r>
            <a:r>
              <a:rPr lang="en-US" altLang="ja-JP" sz="2400" dirty="0" err="1" smtClean="0">
                <a:solidFill>
                  <a:srgbClr val="0070C0"/>
                </a:solidFill>
                <a:latin typeface="Consolas" pitchFamily="49" charset="0"/>
              </a:rPr>
              <a:t>rl</a:t>
            </a:r>
            <a:r>
              <a:rPr lang="en-US" altLang="ja-JP" sz="2400" dirty="0" smtClean="0">
                <a:solidFill>
                  <a:srgbClr val="0070C0"/>
                </a:solidFill>
                <a:latin typeface="Consolas" pitchFamily="49" charset="0"/>
              </a:rPr>
              <a:t>) =</a:t>
            </a:r>
          </a:p>
          <a:p>
            <a:r>
              <a:rPr kumimoji="1" lang="en-US" altLang="ja-JP" sz="2400" dirty="0" smtClean="0">
                <a:solidFill>
                  <a:srgbClr val="0070C0"/>
                </a:solidFill>
                <a:latin typeface="Consolas" pitchFamily="49" charset="0"/>
              </a:rPr>
              <a:t>  if fl+1 == </a:t>
            </a:r>
            <a:r>
              <a:rPr kumimoji="1" lang="en-US" altLang="ja-JP" sz="2400" dirty="0" err="1" smtClean="0">
                <a:solidFill>
                  <a:srgbClr val="0070C0"/>
                </a:solidFill>
                <a:latin typeface="Consolas" pitchFamily="49" charset="0"/>
              </a:rPr>
              <a:t>rl</a:t>
            </a:r>
            <a:r>
              <a:rPr kumimoji="1" lang="en-US" altLang="ja-JP" sz="2400" dirty="0" smtClean="0">
                <a:solidFill>
                  <a:srgbClr val="0070C0"/>
                </a:solidFill>
                <a:latin typeface="Consolas" pitchFamily="49" charset="0"/>
              </a:rPr>
              <a:t> then (Q (f++reverse r) (</a:t>
            </a:r>
            <a:r>
              <a:rPr kumimoji="1" lang="en-US" altLang="ja-JP" sz="2400" dirty="0" err="1" smtClean="0">
                <a:solidFill>
                  <a:srgbClr val="0070C0"/>
                </a:solidFill>
                <a:latin typeface="Consolas" pitchFamily="49" charset="0"/>
              </a:rPr>
              <a:t>fl+rl</a:t>
            </a:r>
            <a:r>
              <a:rPr kumimoji="1" lang="en-US" altLang="ja-JP" sz="2400" dirty="0" smtClean="0">
                <a:solidFill>
                  <a:srgbClr val="0070C0"/>
                </a:solidFill>
                <a:latin typeface="Consolas" pitchFamily="49" charset="0"/>
              </a:rPr>
              <a:t>) [] 0)</a:t>
            </a:r>
          </a:p>
          <a:p>
            <a:r>
              <a:rPr lang="en-US" altLang="ja-JP" sz="2400" dirty="0" smtClean="0">
                <a:solidFill>
                  <a:srgbClr val="0070C0"/>
                </a:solidFill>
                <a:latin typeface="Consolas" pitchFamily="49" charset="0"/>
              </a:rPr>
              <a:t>                else (Q f fl r </a:t>
            </a:r>
            <a:r>
              <a:rPr lang="en-US" altLang="ja-JP" sz="2400" dirty="0" err="1" smtClean="0">
                <a:solidFill>
                  <a:srgbClr val="0070C0"/>
                </a:solidFill>
                <a:latin typeface="Consolas" pitchFamily="49" charset="0"/>
              </a:rPr>
              <a:t>rl</a:t>
            </a:r>
            <a:r>
              <a:rPr lang="en-US" altLang="ja-JP" sz="2400" dirty="0" smtClean="0">
                <a:solidFill>
                  <a:srgbClr val="0070C0"/>
                </a:solidFill>
                <a:latin typeface="Consolas" pitchFamily="49" charset="0"/>
              </a:rPr>
              <a:t>)</a:t>
            </a:r>
            <a:endParaRPr kumimoji="1" lang="ja-JP" altLang="en-US" sz="2400" dirty="0">
              <a:solidFill>
                <a:srgbClr val="0070C0"/>
              </a:solidFill>
              <a:latin typeface="Consolas" pitchFamily="49" charset="0"/>
            </a:endParaRPr>
          </a:p>
        </p:txBody>
      </p:sp>
      <p:sp>
        <p:nvSpPr>
          <p:cNvPr id="5" name="角丸四角形吹き出し 4"/>
          <p:cNvSpPr/>
          <p:nvPr/>
        </p:nvSpPr>
        <p:spPr>
          <a:xfrm>
            <a:off x="6454588" y="5876365"/>
            <a:ext cx="2433918" cy="757516"/>
          </a:xfrm>
          <a:prstGeom prst="wedgeRoundRectCallout">
            <a:avLst>
              <a:gd name="adj1" fmla="val -69493"/>
              <a:gd name="adj2" fmla="val -81796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Haskell</a:t>
            </a:r>
            <a:r>
              <a:rPr kumimoji="1" lang="ja-JP" altLang="en-US" sz="2400" dirty="0" err="1" smtClean="0"/>
              <a:t>なの</a:t>
            </a:r>
            <a:r>
              <a:rPr kumimoji="1" lang="ja-JP" altLang="en-US" sz="2400" dirty="0" smtClean="0"/>
              <a:t>で</a:t>
            </a:r>
            <a:endParaRPr kumimoji="1" lang="en-US" altLang="ja-JP" sz="2400" dirty="0" smtClean="0"/>
          </a:p>
          <a:p>
            <a:pPr algn="ctr"/>
            <a:r>
              <a:rPr lang="ja-JP" altLang="en-US" sz="2400" dirty="0" smtClean="0"/>
              <a:t>デフォルト遅延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特徴</a:t>
            </a:r>
            <a:endParaRPr lang="en-US" altLang="ja-JP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sz="2600" dirty="0" smtClean="0"/>
              <a:t>front</a:t>
            </a:r>
            <a:r>
              <a:rPr lang="ja-JP" altLang="en-US" sz="2600" dirty="0"/>
              <a:t>側</a:t>
            </a:r>
            <a:r>
              <a:rPr lang="ja-JP" altLang="en-US" sz="2600" dirty="0" smtClean="0"/>
              <a:t>と</a:t>
            </a:r>
            <a:r>
              <a:rPr lang="en-US" altLang="ja-JP" sz="2600" dirty="0" smtClean="0"/>
              <a:t>rear</a:t>
            </a:r>
            <a:r>
              <a:rPr lang="ja-JP" altLang="en-US" sz="2600" dirty="0"/>
              <a:t>側の２つのリストで表現</a:t>
            </a:r>
          </a:p>
          <a:p>
            <a:pPr lvl="1"/>
            <a:r>
              <a:rPr lang="en-US" altLang="ja-JP" sz="2500" dirty="0" err="1" smtClean="0"/>
              <a:t>len</a:t>
            </a:r>
            <a:r>
              <a:rPr lang="en-US" altLang="ja-JP" sz="2500" dirty="0" smtClean="0"/>
              <a:t>(front)+</a:t>
            </a:r>
            <a:r>
              <a:rPr lang="en-US" altLang="ja-JP" sz="2500" dirty="0"/>
              <a:t>1 == </a:t>
            </a:r>
            <a:r>
              <a:rPr lang="en-US" altLang="ja-JP" sz="2500" dirty="0" err="1" smtClean="0"/>
              <a:t>len</a:t>
            </a:r>
            <a:r>
              <a:rPr lang="en-US" altLang="ja-JP" sz="2500" dirty="0" smtClean="0"/>
              <a:t>(rear) </a:t>
            </a:r>
            <a:r>
              <a:rPr lang="ja-JP" altLang="en-US" sz="2500" dirty="0"/>
              <a:t>になったら遅延 </a:t>
            </a:r>
            <a:r>
              <a:rPr lang="en-US" altLang="ja-JP" sz="2500" dirty="0"/>
              <a:t>reverse</a:t>
            </a:r>
          </a:p>
          <a:p>
            <a:pPr lvl="2"/>
            <a:endParaRPr lang="en-US" altLang="ja-JP" sz="2100" dirty="0"/>
          </a:p>
          <a:p>
            <a:pPr lvl="2"/>
            <a:endParaRPr lang="en-US" altLang="ja-JP" sz="2100" dirty="0"/>
          </a:p>
          <a:p>
            <a:pPr lvl="2"/>
            <a:endParaRPr lang="en-US" altLang="ja-JP" sz="2100" dirty="0"/>
          </a:p>
          <a:p>
            <a:pPr lvl="2"/>
            <a:endParaRPr lang="en-US" altLang="ja-JP" sz="2100" dirty="0"/>
          </a:p>
          <a:p>
            <a:pPr lvl="2"/>
            <a:endParaRPr lang="en-US" altLang="ja-JP" sz="2100" dirty="0"/>
          </a:p>
          <a:p>
            <a:r>
              <a:rPr lang="en-US" altLang="ja-JP" sz="2600" dirty="0">
                <a:solidFill>
                  <a:srgbClr val="00B050"/>
                </a:solidFill>
              </a:rPr>
              <a:t>Persistent </a:t>
            </a:r>
            <a:r>
              <a:rPr lang="ja-JP" altLang="en-US" sz="2600" dirty="0">
                <a:solidFill>
                  <a:srgbClr val="00B050"/>
                </a:solidFill>
              </a:rPr>
              <a:t>である</a:t>
            </a:r>
          </a:p>
          <a:p>
            <a:r>
              <a:rPr lang="ja-JP" altLang="en-US" sz="2600" dirty="0"/>
              <a:t>最悪実行時間は、</a:t>
            </a:r>
            <a:r>
              <a:rPr lang="en-US" altLang="ja-JP" sz="2600" dirty="0"/>
              <a:t>reverse</a:t>
            </a:r>
            <a:r>
              <a:rPr lang="ja-JP" altLang="en-US" sz="2600" dirty="0"/>
              <a:t>が発生するとき </a:t>
            </a:r>
            <a:r>
              <a:rPr lang="en-US" altLang="ja-JP" sz="2600" dirty="0">
                <a:solidFill>
                  <a:srgbClr val="FF0000"/>
                </a:solidFill>
              </a:rPr>
              <a:t>O(n)</a:t>
            </a:r>
          </a:p>
          <a:p>
            <a:r>
              <a:rPr lang="ja-JP" altLang="en-US" sz="2600" dirty="0">
                <a:solidFill>
                  <a:srgbClr val="00B050"/>
                </a:solidFill>
              </a:rPr>
              <a:t>償却実行時間は </a:t>
            </a:r>
            <a:r>
              <a:rPr lang="en-US" altLang="ja-JP" sz="2600" dirty="0">
                <a:solidFill>
                  <a:srgbClr val="00B050"/>
                </a:solidFill>
              </a:rPr>
              <a:t>(</a:t>
            </a:r>
            <a:r>
              <a:rPr lang="en-US" altLang="ja-JP" sz="2600" dirty="0" smtClean="0">
                <a:solidFill>
                  <a:srgbClr val="00B050"/>
                </a:solidFill>
              </a:rPr>
              <a:t>persistent</a:t>
            </a:r>
            <a:r>
              <a:rPr lang="ja-JP" altLang="en-US" sz="2600" dirty="0" smtClean="0">
                <a:solidFill>
                  <a:srgbClr val="00B050"/>
                </a:solidFill>
              </a:rPr>
              <a:t>な使い方</a:t>
            </a:r>
            <a:r>
              <a:rPr lang="ja-JP" altLang="en-US" sz="2600" dirty="0">
                <a:solidFill>
                  <a:srgbClr val="00B050"/>
                </a:solidFill>
              </a:rPr>
              <a:t>でも</a:t>
            </a:r>
            <a:r>
              <a:rPr lang="en-US" altLang="ja-JP" sz="2600" dirty="0">
                <a:solidFill>
                  <a:srgbClr val="00B050"/>
                </a:solidFill>
              </a:rPr>
              <a:t>) O(1)</a:t>
            </a:r>
          </a:p>
          <a:p>
            <a:pPr lvl="1"/>
            <a:endParaRPr lang="en-US" altLang="ja-JP" sz="2200" dirty="0">
              <a:solidFill>
                <a:srgbClr val="FF0000"/>
              </a:solidFill>
            </a:endParaRPr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3195917" y="2931461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1</a:t>
            </a: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3729317" y="2931461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ja-JP" sz="2800" b="1"/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4643717" y="2931461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2</a:t>
            </a:r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5177117" y="2931461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ja-JP" sz="2800" b="1"/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6091517" y="3765175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3</a:t>
            </a:r>
          </a:p>
        </p:txBody>
      </p:sp>
      <p:sp>
        <p:nvSpPr>
          <p:cNvPr id="27" name="Rectangle 9"/>
          <p:cNvSpPr>
            <a:spLocks noChangeArrowheads="1"/>
          </p:cNvSpPr>
          <p:nvPr/>
        </p:nvSpPr>
        <p:spPr bwMode="auto">
          <a:xfrm>
            <a:off x="6624917" y="3765175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ja-JP" altLang="en-US" sz="2800" b="1"/>
              <a:t>・</a:t>
            </a:r>
          </a:p>
        </p:txBody>
      </p:sp>
      <p:sp>
        <p:nvSpPr>
          <p:cNvPr id="28" name="Line 10"/>
          <p:cNvSpPr>
            <a:spLocks noChangeShapeType="1"/>
          </p:cNvSpPr>
          <p:nvPr/>
        </p:nvSpPr>
        <p:spPr bwMode="auto">
          <a:xfrm>
            <a:off x="5481917" y="4069975"/>
            <a:ext cx="6096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29" name="Line 11"/>
          <p:cNvSpPr>
            <a:spLocks noChangeShapeType="1"/>
          </p:cNvSpPr>
          <p:nvPr/>
        </p:nvSpPr>
        <p:spPr bwMode="auto">
          <a:xfrm>
            <a:off x="4019830" y="3236261"/>
            <a:ext cx="6096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30" name="Rectangle 12"/>
          <p:cNvSpPr>
            <a:spLocks noChangeArrowheads="1"/>
          </p:cNvSpPr>
          <p:nvPr/>
        </p:nvSpPr>
        <p:spPr bwMode="auto">
          <a:xfrm>
            <a:off x="3195917" y="3769661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5</a:t>
            </a:r>
          </a:p>
        </p:txBody>
      </p:sp>
      <p:sp>
        <p:nvSpPr>
          <p:cNvPr id="31" name="Rectangle 13"/>
          <p:cNvSpPr>
            <a:spLocks noChangeArrowheads="1"/>
          </p:cNvSpPr>
          <p:nvPr/>
        </p:nvSpPr>
        <p:spPr bwMode="auto">
          <a:xfrm>
            <a:off x="3729317" y="3769661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ja-JP" sz="2800" b="1"/>
          </a:p>
        </p:txBody>
      </p:sp>
      <p:sp>
        <p:nvSpPr>
          <p:cNvPr id="32" name="Rectangle 14"/>
          <p:cNvSpPr>
            <a:spLocks noChangeArrowheads="1"/>
          </p:cNvSpPr>
          <p:nvPr/>
        </p:nvSpPr>
        <p:spPr bwMode="auto">
          <a:xfrm>
            <a:off x="4643717" y="3769661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4</a:t>
            </a:r>
          </a:p>
        </p:txBody>
      </p:sp>
      <p:sp>
        <p:nvSpPr>
          <p:cNvPr id="33" name="Rectangle 15"/>
          <p:cNvSpPr>
            <a:spLocks noChangeArrowheads="1"/>
          </p:cNvSpPr>
          <p:nvPr/>
        </p:nvSpPr>
        <p:spPr bwMode="auto">
          <a:xfrm>
            <a:off x="5177117" y="3769661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en-US" sz="2800" b="1" dirty="0"/>
          </a:p>
        </p:txBody>
      </p:sp>
      <p:sp>
        <p:nvSpPr>
          <p:cNvPr id="34" name="Line 16"/>
          <p:cNvSpPr>
            <a:spLocks noChangeShapeType="1"/>
          </p:cNvSpPr>
          <p:nvPr/>
        </p:nvSpPr>
        <p:spPr bwMode="auto">
          <a:xfrm>
            <a:off x="4034117" y="4074461"/>
            <a:ext cx="6096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35" name="Rectangle 17"/>
          <p:cNvSpPr>
            <a:spLocks noChangeArrowheads="1"/>
          </p:cNvSpPr>
          <p:nvPr/>
        </p:nvSpPr>
        <p:spPr bwMode="auto">
          <a:xfrm>
            <a:off x="1671917" y="2779061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 dirty="0" smtClean="0"/>
              <a:t>f</a:t>
            </a:r>
            <a:endParaRPr lang="ja-JP" altLang="ja-JP" sz="2800" b="1" dirty="0"/>
          </a:p>
        </p:txBody>
      </p:sp>
      <p:sp>
        <p:nvSpPr>
          <p:cNvPr id="36" name="Rectangle 18"/>
          <p:cNvSpPr>
            <a:spLocks noChangeArrowheads="1"/>
          </p:cNvSpPr>
          <p:nvPr/>
        </p:nvSpPr>
        <p:spPr bwMode="auto">
          <a:xfrm>
            <a:off x="1671917" y="3312461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 dirty="0" smtClean="0"/>
              <a:t>r</a:t>
            </a:r>
            <a:endParaRPr lang="ja-JP" altLang="ja-JP" sz="2800" b="1" dirty="0"/>
          </a:p>
        </p:txBody>
      </p:sp>
      <p:sp>
        <p:nvSpPr>
          <p:cNvPr id="37" name="Line 19"/>
          <p:cNvSpPr>
            <a:spLocks noChangeShapeType="1"/>
          </p:cNvSpPr>
          <p:nvPr/>
        </p:nvSpPr>
        <p:spPr bwMode="auto">
          <a:xfrm>
            <a:off x="2057399" y="3079378"/>
            <a:ext cx="1062318" cy="156883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38" name="Line 20"/>
          <p:cNvSpPr>
            <a:spLocks noChangeShapeType="1"/>
          </p:cNvSpPr>
          <p:nvPr/>
        </p:nvSpPr>
        <p:spPr bwMode="auto">
          <a:xfrm>
            <a:off x="2043951" y="3644155"/>
            <a:ext cx="1075765" cy="277906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計算量の見積もり方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3788" y="1411942"/>
            <a:ext cx="9090212" cy="53250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sz="5400" b="1" dirty="0" smtClean="0">
                <a:solidFill>
                  <a:srgbClr val="FF0000"/>
                </a:solidFill>
              </a:rPr>
              <a:t>積み立て金メソッド</a:t>
            </a:r>
            <a:endParaRPr kumimoji="1" lang="en-US" altLang="ja-JP" b="1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ja-JP" altLang="en-US" dirty="0" smtClean="0"/>
              <a:t>「時間</a:t>
            </a:r>
            <a:r>
              <a:rPr lang="en-US" altLang="ja-JP" dirty="0" smtClean="0"/>
              <a:t>t</a:t>
            </a:r>
            <a:r>
              <a:rPr lang="ja-JP" altLang="en-US" dirty="0" smtClean="0"/>
              <a:t>かかる</a:t>
            </a:r>
            <a:r>
              <a:rPr lang="en-US" altLang="ja-JP" dirty="0" smtClean="0"/>
              <a:t>reverse</a:t>
            </a:r>
            <a:r>
              <a:rPr lang="ja-JP" altLang="en-US" dirty="0" smtClean="0"/>
              <a:t>の前に必ず</a:t>
            </a:r>
            <a:r>
              <a:rPr lang="en-US" altLang="ja-JP" dirty="0" smtClean="0"/>
              <a:t>t</a:t>
            </a:r>
            <a:r>
              <a:rPr lang="ja-JP" altLang="en-US" smtClean="0"/>
              <a:t>回</a:t>
            </a:r>
            <a:r>
              <a:rPr lang="en-US" altLang="ja-JP" smtClean="0"/>
              <a:t>pushBack</a:t>
            </a:r>
            <a:r>
              <a:rPr lang="ja-JP" altLang="en-US" smtClean="0"/>
              <a:t>してる</a:t>
            </a:r>
            <a:r>
              <a:rPr lang="ja-JP" altLang="en-US" dirty="0" smtClean="0"/>
              <a:t>」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 </a:t>
            </a:r>
            <a:r>
              <a:rPr lang="en-US" altLang="ja-JP" dirty="0" smtClean="0">
                <a:sym typeface="Wingdings" pitchFamily="2" charset="2"/>
              </a:rPr>
              <a:t> </a:t>
            </a:r>
            <a:r>
              <a:rPr lang="ja-JP" altLang="en-US" smtClean="0">
                <a:sym typeface="Wingdings" pitchFamily="2" charset="2"/>
              </a:rPr>
              <a:t>「</a:t>
            </a:r>
            <a:r>
              <a:rPr lang="en-US" altLang="ja-JP" smtClean="0">
                <a:sym typeface="Wingdings" pitchFamily="2" charset="2"/>
              </a:rPr>
              <a:t>pushBack</a:t>
            </a:r>
            <a:r>
              <a:rPr lang="ja-JP" altLang="en-US" smtClean="0">
                <a:sym typeface="Wingdings" pitchFamily="2" charset="2"/>
              </a:rPr>
              <a:t>の</a:t>
            </a:r>
            <a:r>
              <a:rPr lang="ja-JP" altLang="en-US" dirty="0" smtClean="0">
                <a:sym typeface="Wingdings" pitchFamily="2" charset="2"/>
              </a:rPr>
              <a:t>コストを </a:t>
            </a:r>
            <a:r>
              <a:rPr lang="en-US" altLang="ja-JP" dirty="0" smtClean="0">
                <a:sym typeface="Wingdings" pitchFamily="2" charset="2"/>
              </a:rPr>
              <a:t>2 </a:t>
            </a:r>
            <a:r>
              <a:rPr lang="ja-JP" altLang="en-US" dirty="0" smtClean="0">
                <a:sym typeface="Wingdings" pitchFamily="2" charset="2"/>
              </a:rPr>
              <a:t>にして、</a:t>
            </a: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先に</a:t>
            </a:r>
            <a:r>
              <a:rPr lang="en-US" altLang="ja-JP" dirty="0" smtClean="0">
                <a:sym typeface="Wingdings" pitchFamily="2" charset="2"/>
              </a:rPr>
              <a:t/>
            </a:r>
            <a:br>
              <a:rPr lang="en-US" altLang="ja-JP" dirty="0" smtClean="0">
                <a:sym typeface="Wingdings" pitchFamily="2" charset="2"/>
              </a:rPr>
            </a:br>
            <a:r>
              <a:rPr lang="en-US" altLang="ja-JP" dirty="0" smtClean="0">
                <a:sym typeface="Wingdings" pitchFamily="2" charset="2"/>
              </a:rPr>
              <a:t>          reverse</a:t>
            </a:r>
            <a:r>
              <a:rPr lang="ja-JP" altLang="en-US" dirty="0" smtClean="0">
                <a:sym typeface="Wingdings" pitchFamily="2" charset="2"/>
              </a:rPr>
              <a:t>の負担の分を</a:t>
            </a: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払っておけば</a:t>
            </a:r>
            <a:r>
              <a:rPr lang="en-US" altLang="ja-JP" dirty="0" smtClean="0">
                <a:sym typeface="Wingdings" pitchFamily="2" charset="2"/>
              </a:rPr>
              <a:t>OK</a:t>
            </a:r>
            <a:r>
              <a:rPr lang="ja-JP" altLang="en-US" dirty="0" smtClean="0"/>
              <a:t>」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から </a:t>
            </a:r>
            <a:r>
              <a:rPr kumimoji="1" lang="ja-JP" altLang="en-US" sz="6000" b="1" dirty="0" smtClean="0">
                <a:solidFill>
                  <a:srgbClr val="00B050"/>
                </a:solidFill>
              </a:rPr>
              <a:t>借金メソッド</a:t>
            </a:r>
            <a:r>
              <a:rPr kumimoji="1" lang="ja-JP" altLang="en-US" sz="5400" b="1" dirty="0" smtClean="0">
                <a:solidFill>
                  <a:srgbClr val="00B050"/>
                </a:solidFill>
              </a:rPr>
              <a:t> </a:t>
            </a:r>
            <a:r>
              <a:rPr kumimoji="1" lang="ja-JP" altLang="en-US" dirty="0" smtClean="0"/>
              <a:t>へ</a:t>
            </a:r>
            <a:endParaRPr kumimoji="1" lang="en-US" altLang="ja-JP" dirty="0" smtClean="0"/>
          </a:p>
          <a:p>
            <a:pPr lvl="1">
              <a:buNone/>
            </a:pPr>
            <a:r>
              <a:rPr kumimoji="1" lang="ja-JP" altLang="en-US" dirty="0" smtClean="0"/>
              <a:t>「早めの遅延評価</a:t>
            </a:r>
            <a:r>
              <a:rPr kumimoji="1" lang="en-US" altLang="ja-JP" dirty="0" smtClean="0"/>
              <a:t>reverse</a:t>
            </a:r>
            <a:r>
              <a:rPr kumimoji="1" lang="ja-JP" altLang="en-US" dirty="0" smtClean="0"/>
              <a:t>しておけば、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 値が本当に必要になるまでに時間がある</a:t>
            </a:r>
            <a:r>
              <a:rPr kumimoji="1" lang="ja-JP" altLang="en-US" dirty="0" smtClean="0"/>
              <a:t>」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>
                <a:sym typeface="Wingdings" pitchFamily="2" charset="2"/>
              </a:rPr>
              <a:t> </a:t>
            </a:r>
            <a:r>
              <a:rPr kumimoji="1" lang="ja-JP" altLang="en-US" dirty="0" smtClean="0">
                <a:sym typeface="Wingdings" pitchFamily="2" charset="2"/>
              </a:rPr>
              <a:t>「</a:t>
            </a:r>
            <a:r>
              <a:rPr lang="ja-JP" altLang="en-US" dirty="0" smtClean="0">
                <a:sym typeface="Wingdings" pitchFamily="2" charset="2"/>
              </a:rPr>
              <a:t>本当に必要になる</a:t>
            </a:r>
            <a:r>
              <a:rPr lang="ja-JP" altLang="en-US" i="1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支払期限</a:t>
            </a:r>
            <a:r>
              <a:rPr lang="ja-JP" altLang="en-US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までに、</a:t>
            </a:r>
            <a:r>
              <a:rPr lang="en-US" altLang="ja-JP" dirty="0" smtClean="0">
                <a:sym typeface="Wingdings" pitchFamily="2" charset="2"/>
              </a:rPr>
              <a:t>t </a:t>
            </a:r>
            <a:r>
              <a:rPr lang="ja-JP" altLang="en-US" dirty="0" smtClean="0">
                <a:sym typeface="Wingdings" pitchFamily="2" charset="2"/>
              </a:rPr>
              <a:t>回の</a:t>
            </a:r>
            <a:r>
              <a:rPr lang="en-US" altLang="ja-JP" dirty="0" smtClean="0">
                <a:sym typeface="Wingdings" pitchFamily="2" charset="2"/>
              </a:rPr>
              <a:t/>
            </a:r>
            <a:br>
              <a:rPr lang="en-US" altLang="ja-JP" dirty="0" smtClean="0">
                <a:sym typeface="Wingdings" pitchFamily="2" charset="2"/>
              </a:rPr>
            </a:br>
            <a:r>
              <a:rPr lang="en-US" altLang="ja-JP" dirty="0" smtClean="0">
                <a:sym typeface="Wingdings" pitchFamily="2" charset="2"/>
              </a:rPr>
              <a:t>         </a:t>
            </a:r>
            <a:r>
              <a:rPr lang="en-US" altLang="ja-JP" dirty="0" err="1" smtClean="0">
                <a:sym typeface="Wingdings" pitchFamily="2" charset="2"/>
              </a:rPr>
              <a:t>popFront</a:t>
            </a:r>
            <a:r>
              <a:rPr lang="ja-JP" altLang="en-US" dirty="0" smtClean="0">
                <a:sym typeface="Wingdings" pitchFamily="2" charset="2"/>
              </a:rPr>
              <a:t>で負担金を</a:t>
            </a:r>
            <a:r>
              <a:rPr lang="ja-JP" altLang="en-US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用意できれば問題ない</a:t>
            </a:r>
            <a:r>
              <a:rPr kumimoji="1" lang="ja-JP" altLang="en-US" dirty="0" smtClean="0">
                <a:sym typeface="Wingdings" pitchFamily="2" charset="2"/>
              </a:rPr>
              <a:t>」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償却計算量とは？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940" y="2931459"/>
            <a:ext cx="8875060" cy="3684494"/>
          </a:xfrm>
        </p:spPr>
        <p:txBody>
          <a:bodyPr>
            <a:normAutofit lnSpcReduction="10000"/>
          </a:bodyPr>
          <a:lstStyle/>
          <a:p>
            <a:r>
              <a:rPr lang="en-US" altLang="ja-JP" sz="2400" smtClean="0"/>
              <a:t>pushBack </a:t>
            </a:r>
            <a:r>
              <a:rPr lang="en-US" altLang="ja-JP" sz="2400" dirty="0" smtClean="0"/>
              <a:t>1   </a:t>
            </a:r>
            <a:r>
              <a:rPr lang="en-US" altLang="ja-JP" sz="2400" dirty="0" smtClean="0">
                <a:sym typeface="Wingdings" pitchFamily="2" charset="2"/>
              </a:rPr>
              <a:t></a:t>
            </a:r>
            <a:r>
              <a:rPr lang="en-US" altLang="ja-JP" sz="2400" dirty="0" smtClean="0"/>
              <a:t> []  [1] 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 []r[1]  []</a:t>
            </a:r>
            <a:r>
              <a:rPr lang="en-US" altLang="ja-JP" sz="2400" dirty="0" smtClean="0"/>
              <a:t>			1	1</a:t>
            </a:r>
          </a:p>
          <a:p>
            <a:r>
              <a:rPr lang="en-US" altLang="ja-JP" sz="2400" smtClean="0"/>
              <a:t>pushBack </a:t>
            </a:r>
            <a:r>
              <a:rPr lang="en-US" altLang="ja-JP" sz="2400" dirty="0" smtClean="0"/>
              <a:t>2   </a:t>
            </a:r>
            <a:r>
              <a:rPr lang="en-US" altLang="ja-JP" sz="2400" dirty="0" smtClean="0">
                <a:sym typeface="Wingdings" pitchFamily="2" charset="2"/>
              </a:rPr>
              <a:t></a:t>
            </a:r>
            <a:r>
              <a:rPr lang="en-US" altLang="ja-JP" sz="2400" dirty="0" smtClean="0"/>
              <a:t> []r[1]  [2]				1	1</a:t>
            </a:r>
          </a:p>
          <a:p>
            <a:r>
              <a:rPr lang="en-US" altLang="ja-JP" sz="2400" smtClean="0"/>
              <a:t>pushBack </a:t>
            </a:r>
            <a:r>
              <a:rPr lang="en-US" altLang="ja-JP" sz="2400" dirty="0" smtClean="0"/>
              <a:t>3   </a:t>
            </a:r>
            <a:r>
              <a:rPr lang="en-US" altLang="ja-JP" sz="2400" dirty="0" smtClean="0">
                <a:sym typeface="Wingdings" pitchFamily="2" charset="2"/>
              </a:rPr>
              <a:t></a:t>
            </a:r>
            <a:r>
              <a:rPr lang="en-US" altLang="ja-JP" sz="2400" dirty="0" smtClean="0"/>
              <a:t> []r[1]  [3,2] 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 []r[1]r[3,2]  []</a:t>
            </a:r>
            <a:r>
              <a:rPr lang="en-US" altLang="ja-JP" sz="2400" dirty="0" smtClean="0"/>
              <a:t>	1	1</a:t>
            </a:r>
          </a:p>
          <a:p>
            <a:r>
              <a:rPr lang="en-US" altLang="ja-JP" sz="2400" dirty="0" err="1" smtClean="0"/>
              <a:t>popFront</a:t>
            </a:r>
            <a:r>
              <a:rPr lang="en-US" altLang="ja-JP" sz="2400" dirty="0" smtClean="0"/>
              <a:t>       </a:t>
            </a: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 r[1]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実行</a:t>
            </a:r>
            <a:r>
              <a:rPr lang="en-US" altLang="ja-JP" sz="2400" dirty="0" smtClean="0">
                <a:sym typeface="Wingdings" pitchFamily="2" charset="2"/>
              </a:rPr>
              <a:t>  r[3,2]  []		</a:t>
            </a: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1+</a:t>
            </a:r>
            <a:r>
              <a:rPr lang="en-US" altLang="ja-JP" sz="2400" dirty="0" smtClean="0">
                <a:sym typeface="Wingdings" pitchFamily="2" charset="2"/>
              </a:rPr>
              <a:t>1	</a:t>
            </a:r>
            <a:r>
              <a:rPr lang="en-US" altLang="ja-JP" sz="2400" b="1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2</a:t>
            </a:r>
            <a:endParaRPr lang="en-US" altLang="ja-JP" sz="2400" dirty="0" smtClean="0"/>
          </a:p>
          <a:p>
            <a:r>
              <a:rPr lang="en-US" altLang="ja-JP" sz="2400" dirty="0" err="1" smtClean="0"/>
              <a:t>popFront</a:t>
            </a:r>
            <a:r>
              <a:rPr lang="en-US" altLang="ja-JP" sz="2400" dirty="0" smtClean="0"/>
              <a:t>       </a:t>
            </a: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 r[3,2]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実行</a:t>
            </a:r>
            <a:r>
              <a:rPr lang="ja-JP" altLang="en-US" sz="2400" dirty="0" smtClean="0"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 [3]  []		</a:t>
            </a: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2+</a:t>
            </a:r>
            <a:r>
              <a:rPr lang="en-US" altLang="ja-JP" sz="2400" dirty="0" smtClean="0">
                <a:sym typeface="Wingdings" pitchFamily="2" charset="2"/>
              </a:rPr>
              <a:t>1	</a:t>
            </a:r>
            <a:r>
              <a:rPr lang="en-US" altLang="ja-JP" sz="2400" b="1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2</a:t>
            </a:r>
            <a:endParaRPr lang="en-US" altLang="ja-JP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ja-JP" sz="2400" smtClean="0"/>
              <a:t>pushBack </a:t>
            </a:r>
            <a:r>
              <a:rPr lang="en-US" altLang="ja-JP" sz="2400" dirty="0" smtClean="0"/>
              <a:t>4   </a:t>
            </a:r>
            <a:r>
              <a:rPr lang="en-US" altLang="ja-JP" sz="2400" dirty="0" smtClean="0">
                <a:sym typeface="Wingdings" pitchFamily="2" charset="2"/>
              </a:rPr>
              <a:t> [3]  [4]				1	1</a:t>
            </a:r>
            <a:endParaRPr lang="en-US" altLang="ja-JP" sz="2400" dirty="0" smtClean="0"/>
          </a:p>
          <a:p>
            <a:r>
              <a:rPr lang="en-US" altLang="ja-JP" sz="2400" dirty="0" err="1" smtClean="0"/>
              <a:t>popFront</a:t>
            </a:r>
            <a:r>
              <a:rPr lang="en-US" altLang="ja-JP" sz="2400" dirty="0" smtClean="0"/>
              <a:t>       </a:t>
            </a:r>
            <a:r>
              <a:rPr lang="en-US" altLang="ja-JP" sz="2400" dirty="0" smtClean="0">
                <a:sym typeface="Wingdings" pitchFamily="2" charset="2"/>
              </a:rPr>
              <a:t> []  [4] 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 []r[4]  []</a:t>
            </a:r>
            <a:r>
              <a:rPr lang="en-US" altLang="ja-JP" sz="2400" dirty="0" smtClean="0">
                <a:sym typeface="Wingdings" pitchFamily="2" charset="2"/>
              </a:rPr>
              <a:t> 			1	</a:t>
            </a:r>
            <a:r>
              <a:rPr lang="en-US" altLang="ja-JP" sz="2400" b="1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2</a:t>
            </a:r>
            <a:endParaRPr lang="en-US" altLang="ja-JP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ja-JP" sz="2400" dirty="0" err="1" smtClean="0"/>
              <a:t>popFront</a:t>
            </a:r>
            <a:r>
              <a:rPr lang="en-US" altLang="ja-JP" sz="2400" dirty="0" smtClean="0"/>
              <a:t>       </a:t>
            </a: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 r[4]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実行 </a:t>
            </a:r>
            <a:r>
              <a:rPr lang="en-US" altLang="ja-JP" sz="2400" dirty="0" smtClean="0">
                <a:sym typeface="Wingdings" pitchFamily="2" charset="2"/>
              </a:rPr>
              <a:t> [] []			</a:t>
            </a: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1+</a:t>
            </a:r>
            <a:r>
              <a:rPr lang="en-US" altLang="ja-JP" sz="2400" dirty="0" smtClean="0">
                <a:sym typeface="Wingdings" pitchFamily="2" charset="2"/>
              </a:rPr>
              <a:t>1	</a:t>
            </a:r>
            <a:r>
              <a:rPr lang="en-US" altLang="ja-JP" sz="2400" b="1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2</a:t>
            </a:r>
            <a:endParaRPr lang="en-US" altLang="ja-JP" sz="2400" dirty="0" smtClean="0">
              <a:solidFill>
                <a:schemeClr val="accent6">
                  <a:lumMod val="75000"/>
                </a:schemeClr>
              </a:solidFill>
              <a:sym typeface="Wingdings" pitchFamily="2" charset="2"/>
            </a:endParaRPr>
          </a:p>
          <a:p>
            <a:r>
              <a:rPr lang="ja-JP" altLang="en-US" sz="2400" b="1" dirty="0" smtClean="0">
                <a:solidFill>
                  <a:srgbClr val="00B050"/>
                </a:solidFill>
                <a:sym typeface="Wingdings" pitchFamily="2" charset="2"/>
              </a:rPr>
              <a:t>合計</a:t>
            </a:r>
            <a:r>
              <a:rPr lang="en-US" altLang="ja-JP" sz="2400" b="1" dirty="0" smtClean="0">
                <a:solidFill>
                  <a:srgbClr val="00B050"/>
                </a:solidFill>
                <a:sym typeface="Wingdings" pitchFamily="2" charset="2"/>
              </a:rPr>
              <a:t>						12	12</a:t>
            </a:r>
            <a:endParaRPr lang="ja-JP" altLang="en-US" sz="2400" b="1" dirty="0" smtClean="0">
              <a:solidFill>
                <a:srgbClr val="00B050"/>
              </a:solidFill>
            </a:endParaRPr>
          </a:p>
          <a:p>
            <a:pPr>
              <a:buNone/>
            </a:pPr>
            <a:endParaRPr kumimoji="1" lang="ja-JP" altLang="en-US" sz="2400" dirty="0"/>
          </a:p>
        </p:txBody>
      </p:sp>
      <p:sp>
        <p:nvSpPr>
          <p:cNvPr id="6" name="角丸四角形 5"/>
          <p:cNvSpPr/>
          <p:nvPr/>
        </p:nvSpPr>
        <p:spPr>
          <a:xfrm>
            <a:off x="291350" y="1479176"/>
            <a:ext cx="3285567" cy="129091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b="1" dirty="0" smtClean="0"/>
              <a:t>長さ</a:t>
            </a:r>
            <a:r>
              <a:rPr kumimoji="1" lang="en-US" altLang="ja-JP" sz="2400" b="1" dirty="0" smtClean="0"/>
              <a:t>t</a:t>
            </a:r>
            <a:r>
              <a:rPr kumimoji="1" lang="ja-JP" altLang="en-US" sz="2400" b="1" dirty="0" smtClean="0"/>
              <a:t>の</a:t>
            </a:r>
            <a:r>
              <a:rPr kumimoji="1" lang="en-US" altLang="ja-JP" sz="2400" b="1" dirty="0" smtClean="0"/>
              <a:t>reverse</a:t>
            </a:r>
            <a:r>
              <a:rPr kumimoji="1" lang="ja-JP" altLang="en-US" sz="2400" b="1" dirty="0" smtClean="0"/>
              <a:t>結果が</a:t>
            </a:r>
            <a:r>
              <a:rPr kumimoji="1" lang="en-US" altLang="ja-JP" sz="2400" b="1" dirty="0" smtClean="0"/>
              <a:t/>
            </a:r>
            <a:br>
              <a:rPr kumimoji="1" lang="en-US" altLang="ja-JP" sz="2400" b="1" dirty="0" smtClean="0"/>
            </a:br>
            <a:r>
              <a:rPr kumimoji="1" lang="ja-JP" altLang="en-US" sz="2400" b="1" dirty="0" smtClean="0"/>
              <a:t>必要となるまでに</a:t>
            </a:r>
            <a:r>
              <a:rPr kumimoji="1" lang="en-US" altLang="ja-JP" sz="2400" b="1" dirty="0" smtClean="0"/>
              <a:t>t</a:t>
            </a:r>
            <a:r>
              <a:rPr kumimoji="1" lang="ja-JP" altLang="en-US" sz="2400" b="1" dirty="0" smtClean="0"/>
              <a:t>回は</a:t>
            </a:r>
            <a:r>
              <a:rPr kumimoji="1" lang="en-US" altLang="ja-JP" sz="2400" b="1" dirty="0" err="1" smtClean="0"/>
              <a:t>popFront</a:t>
            </a:r>
            <a:r>
              <a:rPr kumimoji="1" lang="ja-JP" altLang="en-US" sz="2400" b="1" dirty="0" smtClean="0"/>
              <a:t>するはず</a:t>
            </a:r>
            <a:endParaRPr kumimoji="1" lang="ja-JP" altLang="en-US" sz="2400" b="1" dirty="0"/>
          </a:p>
        </p:txBody>
      </p:sp>
      <p:sp>
        <p:nvSpPr>
          <p:cNvPr id="8" name="角丸四角形 7"/>
          <p:cNvSpPr/>
          <p:nvPr/>
        </p:nvSpPr>
        <p:spPr>
          <a:xfrm>
            <a:off x="6468037" y="1402977"/>
            <a:ext cx="2487706" cy="132677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dirty="0" smtClean="0"/>
              <a:t>分担をごまかした計算量</a:t>
            </a:r>
            <a:endParaRPr lang="en-US" altLang="ja-JP" sz="2400" dirty="0" smtClean="0"/>
          </a:p>
          <a:p>
            <a:r>
              <a:rPr lang="en-US" altLang="ja-JP" sz="2400" smtClean="0"/>
              <a:t>pushBack </a:t>
            </a:r>
            <a:r>
              <a:rPr lang="en-US" altLang="ja-JP" sz="2400" dirty="0" smtClean="0"/>
              <a:t>	</a:t>
            </a:r>
            <a:r>
              <a:rPr lang="en-US" altLang="ja-JP" sz="2400" dirty="0" smtClean="0">
                <a:solidFill>
                  <a:schemeClr val="tx1"/>
                </a:solidFill>
              </a:rPr>
              <a:t>1</a:t>
            </a:r>
          </a:p>
          <a:p>
            <a:r>
              <a:rPr kumimoji="1" lang="en-US" altLang="ja-JP" sz="2400" dirty="0" err="1" smtClean="0"/>
              <a:t>popFront</a:t>
            </a:r>
            <a:r>
              <a:rPr kumimoji="1" lang="en-US" altLang="ja-JP" sz="2400" dirty="0" smtClean="0"/>
              <a:t>	</a:t>
            </a:r>
            <a:r>
              <a:rPr kumimoji="1" lang="en-US" altLang="ja-JP" sz="2400" dirty="0" smtClean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3657599" y="1344705"/>
            <a:ext cx="2729754" cy="155985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dirty="0" smtClean="0"/>
              <a:t>現実の計算量</a:t>
            </a:r>
            <a:endParaRPr lang="en-US" altLang="ja-JP" sz="2400" dirty="0" smtClean="0"/>
          </a:p>
          <a:p>
            <a:r>
              <a:rPr lang="en-US" altLang="ja-JP" sz="2400" smtClean="0"/>
              <a:t>pushBack </a:t>
            </a:r>
            <a:r>
              <a:rPr lang="en-US" altLang="ja-JP" sz="2400" dirty="0" smtClean="0"/>
              <a:t>	1</a:t>
            </a:r>
          </a:p>
          <a:p>
            <a:r>
              <a:rPr kumimoji="1" lang="en-US" altLang="ja-JP" sz="2400" dirty="0" err="1" smtClean="0"/>
              <a:t>popFront</a:t>
            </a:r>
            <a:r>
              <a:rPr kumimoji="1" lang="en-US" altLang="ja-JP" sz="2400" dirty="0" smtClean="0"/>
              <a:t>(</a:t>
            </a:r>
            <a:r>
              <a:rPr lang="ja-JP" altLang="en-US" sz="2400" dirty="0" smtClean="0"/>
              <a:t>軽</a:t>
            </a:r>
            <a:r>
              <a:rPr kumimoji="1" lang="en-US" altLang="ja-JP" sz="2400" dirty="0" smtClean="0"/>
              <a:t>) 	1</a:t>
            </a:r>
          </a:p>
          <a:p>
            <a:r>
              <a:rPr lang="en-US" altLang="ja-JP" sz="2400" dirty="0" err="1" smtClean="0"/>
              <a:t>popFront</a:t>
            </a:r>
            <a:r>
              <a:rPr lang="en-US" altLang="ja-JP" sz="2400" dirty="0" smtClean="0"/>
              <a:t> (</a:t>
            </a:r>
            <a:r>
              <a:rPr lang="ja-JP" altLang="en-US" sz="2400" dirty="0" smtClean="0"/>
              <a:t>重</a:t>
            </a:r>
            <a:r>
              <a:rPr lang="en-US" altLang="ja-JP" sz="2400" dirty="0" smtClean="0"/>
              <a:t>)	x+1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4400" dirty="0" smtClean="0"/>
              <a:t>少し大きい例</a:t>
            </a:r>
            <a:r>
              <a:rPr kumimoji="1" lang="ja-JP" altLang="en-US" sz="4400" smtClean="0"/>
              <a:t>：</a:t>
            </a:r>
            <a:r>
              <a:rPr kumimoji="1" lang="en-US" altLang="ja-JP" sz="4400" smtClean="0"/>
              <a:t>pushBack </a:t>
            </a:r>
            <a:r>
              <a:rPr kumimoji="1" lang="en-US" altLang="ja-JP" sz="4400" dirty="0" smtClean="0"/>
              <a:t>1</a:t>
            </a:r>
            <a:r>
              <a:rPr kumimoji="1" lang="ja-JP" altLang="en-US" sz="4400" dirty="0" smtClean="0"/>
              <a:t>～</a:t>
            </a:r>
            <a:r>
              <a:rPr kumimoji="1" lang="en-US" altLang="ja-JP" sz="4400" dirty="0" smtClean="0"/>
              <a:t>15</a:t>
            </a:r>
            <a:endParaRPr kumimoji="1" lang="ja-JP" altLang="en-US" sz="44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01706" y="1532965"/>
            <a:ext cx="8942294" cy="4525963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[]                  [1] </a:t>
            </a:r>
            <a:r>
              <a:rPr kumimoji="1" lang="en-US" altLang="ja-JP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 []r[1] []</a:t>
            </a:r>
          </a:p>
          <a:p>
            <a:r>
              <a:rPr lang="en-US" altLang="ja-JP" dirty="0" smtClean="0">
                <a:sym typeface="Wingdings" pitchFamily="2" charset="2"/>
              </a:rPr>
              <a:t>[]r[1]            [2]</a:t>
            </a:r>
          </a:p>
          <a:p>
            <a:r>
              <a:rPr kumimoji="1" lang="en-US" altLang="ja-JP" dirty="0" smtClean="0">
                <a:sym typeface="Wingdings" pitchFamily="2" charset="2"/>
              </a:rPr>
              <a:t>[]r[1]            [3,2] </a:t>
            </a:r>
            <a:r>
              <a:rPr kumimoji="1" lang="en-US" altLang="ja-JP" dirty="0" smtClean="0">
                <a:solidFill>
                  <a:srgbClr val="7030A0"/>
                </a:solidFill>
                <a:sym typeface="Wingdings" pitchFamily="2" charset="2"/>
              </a:rPr>
              <a:t> []r[1]r[3,2] []</a:t>
            </a:r>
          </a:p>
          <a:p>
            <a:r>
              <a:rPr lang="en-US" altLang="ja-JP" dirty="0" smtClean="0">
                <a:sym typeface="Wingdings" pitchFamily="2" charset="2"/>
              </a:rPr>
              <a:t>[]r[1]r[3,2]  [4]</a:t>
            </a:r>
          </a:p>
          <a:p>
            <a:r>
              <a:rPr lang="en-US" altLang="ja-JP" dirty="0" smtClean="0">
                <a:sym typeface="Wingdings" pitchFamily="2" charset="2"/>
              </a:rPr>
              <a:t>[]r[1]r[3,2]  [5,4]</a:t>
            </a:r>
          </a:p>
          <a:p>
            <a:r>
              <a:rPr lang="en-US" altLang="ja-JP" dirty="0" smtClean="0">
                <a:sym typeface="Wingdings" pitchFamily="2" charset="2"/>
              </a:rPr>
              <a:t>[]r[1]r[3,2]  [6,5,4]</a:t>
            </a:r>
          </a:p>
          <a:p>
            <a:r>
              <a:rPr lang="en-US" altLang="ja-JP" dirty="0" smtClean="0">
                <a:sym typeface="Wingdings" pitchFamily="2" charset="2"/>
              </a:rPr>
              <a:t>[]r[1]r[3,2]  [7,6,5,4] </a:t>
            </a:r>
            <a:r>
              <a:rPr lang="en-US" altLang="ja-JP" dirty="0" smtClean="0">
                <a:solidFill>
                  <a:srgbClr val="00B050"/>
                </a:solidFill>
                <a:sym typeface="Wingdings" pitchFamily="2" charset="2"/>
              </a:rPr>
              <a:t> []r[1]r[3,2]r[7..4] []</a:t>
            </a:r>
          </a:p>
          <a:p>
            <a:r>
              <a:rPr lang="en-US" altLang="ja-JP" dirty="0" smtClean="0">
                <a:sym typeface="Wingdings" pitchFamily="2" charset="2"/>
              </a:rPr>
              <a:t>…</a:t>
            </a:r>
          </a:p>
          <a:p>
            <a:r>
              <a:rPr lang="en-US" altLang="ja-JP" dirty="0" smtClean="0">
                <a:sym typeface="Wingdings" pitchFamily="2" charset="2"/>
              </a:rPr>
              <a:t>[]r[1]r[3,2]r[7..4] [15..8] </a:t>
            </a:r>
            <a:r>
              <a:rPr lang="en-US" altLang="ja-JP" dirty="0" smtClean="0">
                <a:solidFill>
                  <a:srgbClr val="FF0000"/>
                </a:solidFill>
                <a:sym typeface="Wingdings" pitchFamily="2" charset="2"/>
              </a:rPr>
              <a:t> []r[1]r[3,2]r[7..4]r[15..8] []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popFront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975412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[] [1] 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 []r[1] []</a:t>
            </a:r>
          </a:p>
          <a:p>
            <a:r>
              <a:rPr lang="en-US" altLang="ja-JP" dirty="0" smtClean="0">
                <a:sym typeface="Wingdings" pitchFamily="2" charset="2"/>
              </a:rPr>
              <a:t>[]r[1] [3,2] </a:t>
            </a:r>
            <a:r>
              <a:rPr lang="en-US" altLang="ja-JP" dirty="0" smtClean="0">
                <a:solidFill>
                  <a:srgbClr val="7030A0"/>
                </a:solidFill>
                <a:sym typeface="Wingdings" pitchFamily="2" charset="2"/>
              </a:rPr>
              <a:t> []r[1]r[3,2] []</a:t>
            </a:r>
          </a:p>
          <a:p>
            <a:r>
              <a:rPr lang="en-US" altLang="ja-JP" dirty="0" smtClean="0">
                <a:sym typeface="Wingdings" pitchFamily="2" charset="2"/>
              </a:rPr>
              <a:t>[]r[1]r[3,2] [7,6,5,4] </a:t>
            </a:r>
            <a:r>
              <a:rPr lang="en-US" altLang="ja-JP" dirty="0" smtClean="0">
                <a:solidFill>
                  <a:srgbClr val="00B050"/>
                </a:solidFill>
                <a:sym typeface="Wingdings" pitchFamily="2" charset="2"/>
              </a:rPr>
              <a:t> []r[1]r[3,2]r[7..4] []</a:t>
            </a:r>
          </a:p>
          <a:p>
            <a:r>
              <a:rPr lang="en-US" altLang="ja-JP" dirty="0" smtClean="0">
                <a:sym typeface="Wingdings" pitchFamily="2" charset="2"/>
              </a:rPr>
              <a:t>[]r[1]r[3,2]r[7..4] [15..8] </a:t>
            </a:r>
            <a:r>
              <a:rPr lang="en-US" altLang="ja-JP" dirty="0" smtClean="0">
                <a:solidFill>
                  <a:srgbClr val="FF0000"/>
                </a:solidFill>
                <a:sym typeface="Wingdings" pitchFamily="2" charset="2"/>
              </a:rPr>
              <a:t> []r[1]r[3,2]r[7..4]r[15..8] []</a:t>
            </a:r>
          </a:p>
          <a:p>
            <a:r>
              <a:rPr lang="en-US" altLang="ja-JP" dirty="0" err="1" smtClean="0">
                <a:sym typeface="Wingdings" pitchFamily="2" charset="2"/>
              </a:rPr>
              <a:t>popFront</a:t>
            </a:r>
            <a:r>
              <a:rPr lang="en-US" altLang="ja-JP" dirty="0" smtClean="0">
                <a:sym typeface="Wingdings" pitchFamily="2" charset="2"/>
              </a:rPr>
              <a:t>:  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r[1]</a:t>
            </a: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実行</a:t>
            </a:r>
            <a:r>
              <a:rPr lang="ja-JP" altLang="en-US" dirty="0" smtClean="0">
                <a:sym typeface="Wingdings" pitchFamily="2" charset="2"/>
              </a:rPr>
              <a:t> </a:t>
            </a:r>
            <a:r>
              <a:rPr lang="en-US" altLang="ja-JP" dirty="0" smtClean="0">
                <a:sym typeface="Wingdings" pitchFamily="2" charset="2"/>
              </a:rPr>
              <a:t> r[3,2]r[7..4]r[15..8]	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1+</a:t>
            </a:r>
            <a:r>
              <a:rPr lang="en-US" altLang="ja-JP" dirty="0" smtClean="0">
                <a:solidFill>
                  <a:srgbClr val="7030A0"/>
                </a:solidFill>
                <a:sym typeface="Wingdings" pitchFamily="2" charset="2"/>
              </a:rPr>
              <a:t>1</a:t>
            </a:r>
          </a:p>
          <a:p>
            <a:r>
              <a:rPr lang="en-US" altLang="ja-JP" dirty="0" err="1" smtClean="0">
                <a:sym typeface="Wingdings" pitchFamily="2" charset="2"/>
              </a:rPr>
              <a:t>popFront</a:t>
            </a:r>
            <a:r>
              <a:rPr lang="en-US" altLang="ja-JP" dirty="0" smtClean="0">
                <a:sym typeface="Wingdings" pitchFamily="2" charset="2"/>
              </a:rPr>
              <a:t>:  </a:t>
            </a:r>
            <a:r>
              <a:rPr lang="en-US" altLang="ja-JP" dirty="0" smtClean="0">
                <a:solidFill>
                  <a:srgbClr val="7030A0"/>
                </a:solidFill>
                <a:sym typeface="Wingdings" pitchFamily="2" charset="2"/>
              </a:rPr>
              <a:t>r[3,2]</a:t>
            </a:r>
            <a:r>
              <a:rPr lang="ja-JP" altLang="en-US" dirty="0" smtClean="0">
                <a:solidFill>
                  <a:srgbClr val="7030A0"/>
                </a:solidFill>
                <a:sym typeface="Wingdings" pitchFamily="2" charset="2"/>
              </a:rPr>
              <a:t>実行</a:t>
            </a:r>
            <a:r>
              <a:rPr lang="ja-JP" altLang="en-US" dirty="0" smtClean="0">
                <a:sym typeface="Wingdings" pitchFamily="2" charset="2"/>
              </a:rPr>
              <a:t> </a:t>
            </a:r>
            <a:r>
              <a:rPr lang="en-US" altLang="ja-JP" dirty="0" smtClean="0">
                <a:sym typeface="Wingdings" pitchFamily="2" charset="2"/>
              </a:rPr>
              <a:t> [3]r[7..4]r[15..8]	</a:t>
            </a:r>
            <a:r>
              <a:rPr lang="en-US" altLang="ja-JP" dirty="0" smtClean="0">
                <a:solidFill>
                  <a:srgbClr val="7030A0"/>
                </a:solidFill>
                <a:sym typeface="Wingdings" pitchFamily="2" charset="2"/>
              </a:rPr>
              <a:t>1+</a:t>
            </a:r>
            <a:r>
              <a:rPr lang="en-US" altLang="ja-JP" dirty="0" smtClean="0">
                <a:solidFill>
                  <a:srgbClr val="00B050"/>
                </a:solidFill>
                <a:sym typeface="Wingdings" pitchFamily="2" charset="2"/>
              </a:rPr>
              <a:t>1</a:t>
            </a:r>
          </a:p>
          <a:p>
            <a:r>
              <a:rPr lang="en-US" altLang="ja-JP" dirty="0" err="1" smtClean="0">
                <a:sym typeface="Wingdings" pitchFamily="2" charset="2"/>
              </a:rPr>
              <a:t>popFront</a:t>
            </a:r>
            <a:r>
              <a:rPr lang="en-US" altLang="ja-JP" dirty="0" smtClean="0">
                <a:sym typeface="Wingdings" pitchFamily="2" charset="2"/>
              </a:rPr>
              <a:t>:  </a:t>
            </a:r>
            <a:r>
              <a:rPr lang="en-US" altLang="ja-JP" dirty="0" smtClean="0">
                <a:sym typeface="Wingdings" pitchFamily="2" charset="2"/>
              </a:rPr>
              <a:t>r[7..4]r[15..8]			</a:t>
            </a:r>
            <a:r>
              <a:rPr lang="en-US" altLang="ja-JP" dirty="0" smtClean="0">
                <a:solidFill>
                  <a:srgbClr val="00B050"/>
                </a:solidFill>
                <a:sym typeface="Wingdings" pitchFamily="2" charset="2"/>
              </a:rPr>
              <a:t>1+1</a:t>
            </a:r>
          </a:p>
          <a:p>
            <a:r>
              <a:rPr lang="en-US" altLang="ja-JP" dirty="0" err="1" smtClean="0">
                <a:sym typeface="Wingdings" pitchFamily="2" charset="2"/>
              </a:rPr>
              <a:t>popFront</a:t>
            </a:r>
            <a:r>
              <a:rPr lang="en-US" altLang="ja-JP" dirty="0" smtClean="0">
                <a:sym typeface="Wingdings" pitchFamily="2" charset="2"/>
              </a:rPr>
              <a:t>:  </a:t>
            </a:r>
            <a:r>
              <a:rPr lang="en-US" altLang="ja-JP" dirty="0" smtClean="0">
                <a:solidFill>
                  <a:srgbClr val="00B050"/>
                </a:solidFill>
                <a:sym typeface="Wingdings" pitchFamily="2" charset="2"/>
              </a:rPr>
              <a:t>r[7..4]</a:t>
            </a:r>
            <a:r>
              <a:rPr lang="ja-JP" altLang="en-US" dirty="0" smtClean="0">
                <a:solidFill>
                  <a:srgbClr val="00B050"/>
                </a:solidFill>
                <a:sym typeface="Wingdings" pitchFamily="2" charset="2"/>
              </a:rPr>
              <a:t>実行</a:t>
            </a:r>
            <a:r>
              <a:rPr lang="ja-JP" altLang="en-US" dirty="0" smtClean="0">
                <a:sym typeface="Wingdings" pitchFamily="2" charset="2"/>
              </a:rPr>
              <a:t> </a:t>
            </a:r>
            <a:r>
              <a:rPr lang="en-US" altLang="ja-JP" dirty="0" smtClean="0">
                <a:sym typeface="Wingdings" pitchFamily="2" charset="2"/>
              </a:rPr>
              <a:t> [5,6,7]r[15..8]	</a:t>
            </a:r>
            <a:r>
              <a:rPr lang="en-US" altLang="ja-JP" dirty="0" smtClean="0">
                <a:solidFill>
                  <a:srgbClr val="00B050"/>
                </a:solidFill>
                <a:sym typeface="Wingdings" pitchFamily="2" charset="2"/>
              </a:rPr>
              <a:t>1+</a:t>
            </a:r>
            <a:r>
              <a:rPr lang="en-US" altLang="ja-JP" dirty="0" smtClean="0">
                <a:solidFill>
                  <a:srgbClr val="FF0000"/>
                </a:solidFill>
                <a:sym typeface="Wingdings" pitchFamily="2" charset="2"/>
              </a:rPr>
              <a:t>1</a:t>
            </a:r>
          </a:p>
          <a:p>
            <a:r>
              <a:rPr lang="en-US" altLang="ja-JP" dirty="0" err="1" smtClean="0">
                <a:sym typeface="Wingdings" pitchFamily="2" charset="2"/>
              </a:rPr>
              <a:t>popFront</a:t>
            </a:r>
            <a:r>
              <a:rPr lang="en-US" altLang="ja-JP" dirty="0" smtClean="0">
                <a:sym typeface="Wingdings" pitchFamily="2" charset="2"/>
              </a:rPr>
              <a:t>:  </a:t>
            </a:r>
            <a:r>
              <a:rPr lang="en-US" altLang="ja-JP" dirty="0" smtClean="0">
                <a:sym typeface="Wingdings" pitchFamily="2" charset="2"/>
              </a:rPr>
              <a:t>[6,7]r[15..8]				</a:t>
            </a:r>
            <a:r>
              <a:rPr lang="en-US" altLang="ja-JP" dirty="0" smtClean="0">
                <a:solidFill>
                  <a:srgbClr val="FF0000"/>
                </a:solidFill>
                <a:sym typeface="Wingdings" pitchFamily="2" charset="2"/>
              </a:rPr>
              <a:t>1+1</a:t>
            </a:r>
          </a:p>
          <a:p>
            <a:r>
              <a:rPr lang="en-US" altLang="ja-JP" dirty="0" err="1" smtClean="0">
                <a:sym typeface="Wingdings" pitchFamily="2" charset="2"/>
              </a:rPr>
              <a:t>popFront</a:t>
            </a:r>
            <a:r>
              <a:rPr lang="en-US" altLang="ja-JP" dirty="0" smtClean="0">
                <a:sym typeface="Wingdings" pitchFamily="2" charset="2"/>
              </a:rPr>
              <a:t>:  </a:t>
            </a:r>
            <a:r>
              <a:rPr lang="en-US" altLang="ja-JP" dirty="0" smtClean="0">
                <a:sym typeface="Wingdings" pitchFamily="2" charset="2"/>
              </a:rPr>
              <a:t>[7]r[15..8]				</a:t>
            </a:r>
            <a:r>
              <a:rPr lang="en-US" altLang="ja-JP" dirty="0" smtClean="0">
                <a:solidFill>
                  <a:srgbClr val="FF0000"/>
                </a:solidFill>
                <a:sym typeface="Wingdings" pitchFamily="2" charset="2"/>
              </a:rPr>
              <a:t>1+1</a:t>
            </a:r>
          </a:p>
          <a:p>
            <a:r>
              <a:rPr lang="en-US" altLang="ja-JP" dirty="0" err="1" smtClean="0">
                <a:sym typeface="Wingdings" pitchFamily="2" charset="2"/>
              </a:rPr>
              <a:t>popFront</a:t>
            </a:r>
            <a:r>
              <a:rPr lang="en-US" altLang="ja-JP" dirty="0" smtClean="0">
                <a:sym typeface="Wingdings" pitchFamily="2" charset="2"/>
              </a:rPr>
              <a:t>:  </a:t>
            </a:r>
            <a:r>
              <a:rPr lang="en-US" altLang="ja-JP" dirty="0" smtClean="0">
                <a:sym typeface="Wingdings" pitchFamily="2" charset="2"/>
              </a:rPr>
              <a:t>r[15..8]				</a:t>
            </a:r>
            <a:r>
              <a:rPr lang="en-US" altLang="ja-JP" dirty="0" smtClean="0">
                <a:solidFill>
                  <a:srgbClr val="FF0000"/>
                </a:solidFill>
                <a:sym typeface="Wingdings" pitchFamily="2" charset="2"/>
              </a:rPr>
              <a:t>1+1</a:t>
            </a:r>
          </a:p>
          <a:p>
            <a:r>
              <a:rPr lang="en-US" altLang="ja-JP" dirty="0" err="1" smtClean="0">
                <a:sym typeface="Wingdings" pitchFamily="2" charset="2"/>
              </a:rPr>
              <a:t>popFront</a:t>
            </a:r>
            <a:r>
              <a:rPr lang="en-US" altLang="ja-JP" dirty="0" smtClean="0">
                <a:sym typeface="Wingdings" pitchFamily="2" charset="2"/>
              </a:rPr>
              <a:t>:  </a:t>
            </a:r>
            <a:r>
              <a:rPr lang="en-US" altLang="ja-JP" dirty="0" smtClean="0">
                <a:solidFill>
                  <a:srgbClr val="FF0000"/>
                </a:solidFill>
                <a:sym typeface="Wingdings" pitchFamily="2" charset="2"/>
              </a:rPr>
              <a:t>r[15..8]</a:t>
            </a:r>
            <a:r>
              <a:rPr lang="ja-JP" altLang="en-US" dirty="0" smtClean="0">
                <a:solidFill>
                  <a:srgbClr val="FF0000"/>
                </a:solidFill>
                <a:sym typeface="Wingdings" pitchFamily="2" charset="2"/>
              </a:rPr>
              <a:t>実行</a:t>
            </a:r>
            <a:r>
              <a:rPr lang="ja-JP" altLang="en-US" dirty="0" smtClean="0">
                <a:sym typeface="Wingdings" pitchFamily="2" charset="2"/>
              </a:rPr>
              <a:t> </a:t>
            </a:r>
            <a:r>
              <a:rPr lang="en-US" altLang="ja-JP" dirty="0" smtClean="0">
                <a:sym typeface="Wingdings" pitchFamily="2" charset="2"/>
              </a:rPr>
              <a:t> [9..15]		</a:t>
            </a:r>
            <a:r>
              <a:rPr lang="en-US" altLang="ja-JP" dirty="0" smtClean="0">
                <a:solidFill>
                  <a:srgbClr val="FF0000"/>
                </a:solidFill>
                <a:sym typeface="Wingdings" pitchFamily="2" charset="2"/>
              </a:rPr>
              <a:t>1+</a:t>
            </a:r>
            <a:r>
              <a:rPr lang="en-US" altLang="ja-JP" dirty="0" smtClean="0">
                <a:sym typeface="Wingdings" pitchFamily="2" charset="2"/>
              </a:rPr>
              <a:t>1</a:t>
            </a:r>
          </a:p>
        </p:txBody>
      </p:sp>
      <p:sp>
        <p:nvSpPr>
          <p:cNvPr id="4" name="角丸四角形吹き出し 3"/>
          <p:cNvSpPr/>
          <p:nvPr/>
        </p:nvSpPr>
        <p:spPr>
          <a:xfrm>
            <a:off x="7153835" y="6100484"/>
            <a:ext cx="1990165" cy="757516"/>
          </a:xfrm>
          <a:prstGeom prst="wedgeRoundRectCallout">
            <a:avLst>
              <a:gd name="adj1" fmla="val -45169"/>
              <a:gd name="adj2" fmla="val -111974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借金返済</a:t>
            </a:r>
            <a:r>
              <a:rPr kumimoji="1" lang="en-US" altLang="ja-JP" sz="2400" dirty="0" smtClean="0"/>
              <a:t/>
            </a:r>
            <a:br>
              <a:rPr kumimoji="1" lang="en-US" altLang="ja-JP" sz="2400" dirty="0" smtClean="0"/>
            </a:br>
            <a:r>
              <a:rPr kumimoji="1" lang="ja-JP" altLang="en-US" sz="2400" dirty="0" smtClean="0"/>
              <a:t>間に合ってる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42908" y="33338"/>
            <a:ext cx="9256746" cy="1143000"/>
          </a:xfrm>
        </p:spPr>
        <p:txBody>
          <a:bodyPr/>
          <a:lstStyle/>
          <a:p>
            <a:r>
              <a:rPr kumimoji="1" lang="en-US" altLang="ja-JP" sz="4000" dirty="0" smtClean="0"/>
              <a:t>Immutable Object </a:t>
            </a:r>
            <a:r>
              <a:rPr kumimoji="1" lang="ja-JP" altLang="en-US" sz="4000" dirty="0" err="1" smtClean="0"/>
              <a:t>だけで</a:t>
            </a:r>
            <a:r>
              <a:rPr kumimoji="1" lang="ja-JP" altLang="en-US" sz="4000" dirty="0" smtClean="0"/>
              <a:t>作るデータ構造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596" y="1803576"/>
            <a:ext cx="8229600" cy="4472006"/>
          </a:xfrm>
        </p:spPr>
        <p:txBody>
          <a:bodyPr>
            <a:noAutofit/>
          </a:bodyPr>
          <a:lstStyle/>
          <a:p>
            <a:pPr>
              <a:lnSpc>
                <a:spcPts val="7640"/>
              </a:lnSpc>
              <a:buNone/>
            </a:pPr>
            <a:r>
              <a:rPr kumimoji="1" lang="ja-JP" altLang="en-US" sz="8000" dirty="0" smtClean="0"/>
              <a:t>この本の</a:t>
            </a:r>
            <a:endParaRPr kumimoji="1" lang="en-US" altLang="ja-JP" sz="8000" dirty="0" smtClean="0"/>
          </a:p>
          <a:p>
            <a:pPr>
              <a:lnSpc>
                <a:spcPts val="7640"/>
              </a:lnSpc>
              <a:buNone/>
            </a:pPr>
            <a:r>
              <a:rPr kumimoji="1" lang="ja-JP" altLang="en-US" sz="8000" dirty="0" smtClean="0"/>
              <a:t>内　容を</a:t>
            </a:r>
            <a:endParaRPr lang="en-US" altLang="ja-JP" sz="8000" dirty="0" smtClean="0"/>
          </a:p>
          <a:p>
            <a:pPr>
              <a:lnSpc>
                <a:spcPts val="7640"/>
              </a:lnSpc>
              <a:buNone/>
            </a:pPr>
            <a:r>
              <a:rPr kumimoji="1" lang="ja-JP" altLang="en-US" sz="8000" dirty="0" smtClean="0"/>
              <a:t>全速力で</a:t>
            </a:r>
            <a:endParaRPr lang="en-US" altLang="ja-JP" sz="8000" dirty="0" smtClean="0"/>
          </a:p>
          <a:p>
            <a:pPr>
              <a:lnSpc>
                <a:spcPts val="7640"/>
              </a:lnSpc>
              <a:buNone/>
            </a:pPr>
            <a:r>
              <a:rPr lang="ja-JP" altLang="en-US" sz="8000" dirty="0" smtClean="0"/>
              <a:t>布教</a:t>
            </a:r>
            <a:r>
              <a:rPr kumimoji="1" lang="ja-JP" altLang="en-US" sz="8000" dirty="0" smtClean="0"/>
              <a:t>する</a:t>
            </a:r>
            <a:endParaRPr kumimoji="1" lang="ja-JP" altLang="en-US" sz="8000" dirty="0"/>
          </a:p>
        </p:txBody>
      </p:sp>
      <p:pic>
        <p:nvPicPr>
          <p:cNvPr id="26626" name="Picture 2" descr="http://www.cs.uwyo.edu/~jlc/courses/3015/Okasaki_cover_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9587" y="1781735"/>
            <a:ext cx="2933700" cy="4524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なぜ借金メソッド？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4800" b="1" dirty="0" smtClean="0">
                <a:solidFill>
                  <a:srgbClr val="FF0000"/>
                </a:solidFill>
              </a:rPr>
              <a:t>積立金</a:t>
            </a:r>
            <a:r>
              <a:rPr kumimoji="1" lang="ja-JP" altLang="en-US" dirty="0" smtClean="0"/>
              <a:t>は一度使うとなくなるけど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71544" y="2930610"/>
            <a:ext cx="7071501" cy="169277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800" dirty="0" smtClean="0">
                <a:latin typeface="Consolas" pitchFamily="49" charset="0"/>
              </a:rPr>
              <a:t>let q = </a:t>
            </a:r>
            <a:r>
              <a:rPr lang="en-US" altLang="ja-JP" sz="2000" dirty="0" err="1" smtClean="0">
                <a:latin typeface="Consolas" pitchFamily="49" charset="0"/>
              </a:rPr>
              <a:t>pushFront</a:t>
            </a:r>
            <a:r>
              <a:rPr lang="en-US" altLang="ja-JP" sz="2000" dirty="0" smtClean="0">
                <a:latin typeface="Consolas" pitchFamily="49" charset="0"/>
              </a:rPr>
              <a:t> (</a:t>
            </a:r>
            <a:r>
              <a:rPr lang="en-US" altLang="ja-JP" sz="2000" dirty="0" err="1" smtClean="0">
                <a:latin typeface="Consolas" pitchFamily="49" charset="0"/>
              </a:rPr>
              <a:t>pushFront</a:t>
            </a:r>
            <a:r>
              <a:rPr lang="en-US" altLang="ja-JP" sz="2000" dirty="0" smtClean="0">
                <a:latin typeface="Consolas" pitchFamily="49" charset="0"/>
              </a:rPr>
              <a:t> (</a:t>
            </a:r>
            <a:r>
              <a:rPr lang="en-US" altLang="ja-JP" sz="2000" dirty="0" err="1" smtClean="0">
                <a:latin typeface="Consolas" pitchFamily="49" charset="0"/>
              </a:rPr>
              <a:t>pushFront</a:t>
            </a:r>
            <a:r>
              <a:rPr lang="en-US" altLang="ja-JP" sz="2000" dirty="0" smtClean="0">
                <a:latin typeface="Consolas" pitchFamily="49" charset="0"/>
              </a:rPr>
              <a:t/>
            </a:r>
            <a:br>
              <a:rPr lang="en-US" altLang="ja-JP" sz="2000" dirty="0" smtClean="0">
                <a:latin typeface="Consolas" pitchFamily="49" charset="0"/>
              </a:rPr>
            </a:br>
            <a:r>
              <a:rPr lang="en-US" altLang="ja-JP" sz="2000" dirty="0" smtClean="0">
                <a:latin typeface="Consolas" pitchFamily="49" charset="0"/>
              </a:rPr>
              <a:t>          (Queue [] []) 1) 2) 3</a:t>
            </a:r>
            <a:br>
              <a:rPr lang="en-US" altLang="ja-JP" sz="2000" dirty="0" smtClean="0">
                <a:latin typeface="Consolas" pitchFamily="49" charset="0"/>
              </a:rPr>
            </a:br>
            <a:r>
              <a:rPr lang="en-US" altLang="ja-JP" sz="2800" dirty="0" smtClean="0">
                <a:latin typeface="Consolas" pitchFamily="49" charset="0"/>
              </a:rPr>
              <a:t>in … (</a:t>
            </a:r>
            <a:r>
              <a:rPr lang="en-US" altLang="ja-JP" sz="2800" dirty="0" err="1" smtClean="0">
                <a:latin typeface="Consolas" pitchFamily="49" charset="0"/>
              </a:rPr>
              <a:t>popFront</a:t>
            </a:r>
            <a:r>
              <a:rPr lang="en-US" altLang="ja-JP" sz="2800" dirty="0" smtClean="0">
                <a:latin typeface="Consolas" pitchFamily="49" charset="0"/>
              </a:rPr>
              <a:t> 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</a:rPr>
              <a:t>q</a:t>
            </a:r>
            <a:r>
              <a:rPr lang="en-US" altLang="ja-JP" sz="2800" dirty="0" smtClean="0">
                <a:latin typeface="Consolas" pitchFamily="49" charset="0"/>
              </a:rPr>
              <a:t>) … (</a:t>
            </a:r>
            <a:r>
              <a:rPr lang="en-US" altLang="ja-JP" sz="2800" dirty="0" err="1" smtClean="0">
                <a:latin typeface="Consolas" pitchFamily="49" charset="0"/>
              </a:rPr>
              <a:t>popFront</a:t>
            </a:r>
            <a:r>
              <a:rPr lang="en-US" altLang="ja-JP" sz="2800" dirty="0" smtClean="0">
                <a:latin typeface="Consolas" pitchFamily="49" charset="0"/>
              </a:rPr>
              <a:t> 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</a:rPr>
              <a:t>q</a:t>
            </a:r>
            <a:r>
              <a:rPr lang="en-US" altLang="ja-JP" sz="2800" dirty="0" smtClean="0">
                <a:latin typeface="Consolas" pitchFamily="49" charset="0"/>
              </a:rPr>
              <a:t>) …</a:t>
            </a:r>
            <a:br>
              <a:rPr lang="en-US" altLang="ja-JP" sz="2800" dirty="0" smtClean="0">
                <a:latin typeface="Consolas" pitchFamily="49" charset="0"/>
              </a:rPr>
            </a:br>
            <a:r>
              <a:rPr lang="en-US" altLang="ja-JP" sz="2800" dirty="0" smtClean="0">
                <a:latin typeface="Consolas" pitchFamily="49" charset="0"/>
              </a:rPr>
              <a:t>  (</a:t>
            </a:r>
            <a:r>
              <a:rPr lang="en-US" altLang="ja-JP" sz="2800" dirty="0" err="1" smtClean="0">
                <a:latin typeface="Consolas" pitchFamily="49" charset="0"/>
              </a:rPr>
              <a:t>popFront</a:t>
            </a:r>
            <a:r>
              <a:rPr lang="en-US" altLang="ja-JP" sz="2800" dirty="0" smtClean="0">
                <a:latin typeface="Consolas" pitchFamily="49" charset="0"/>
              </a:rPr>
              <a:t> 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</a:rPr>
              <a:t>q</a:t>
            </a:r>
            <a:r>
              <a:rPr lang="en-US" altLang="ja-JP" sz="2800" dirty="0" smtClean="0">
                <a:latin typeface="Consolas" pitchFamily="49" charset="0"/>
              </a:rPr>
              <a:t>) … (</a:t>
            </a:r>
            <a:r>
              <a:rPr lang="en-US" altLang="ja-JP" sz="2800" dirty="0" err="1" smtClean="0">
                <a:latin typeface="Consolas" pitchFamily="49" charset="0"/>
              </a:rPr>
              <a:t>popFront</a:t>
            </a:r>
            <a:r>
              <a:rPr lang="en-US" altLang="ja-JP" sz="2800" dirty="0" smtClean="0">
                <a:latin typeface="Consolas" pitchFamily="49" charset="0"/>
              </a:rPr>
              <a:t> 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</a:rPr>
              <a:t>q</a:t>
            </a:r>
            <a:r>
              <a:rPr lang="en-US" altLang="ja-JP" sz="2800" dirty="0" smtClean="0">
                <a:latin typeface="Consolas" pitchFamily="49" charset="0"/>
              </a:rPr>
              <a:t>) …  </a:t>
            </a:r>
          </a:p>
        </p:txBody>
      </p:sp>
      <p:sp>
        <p:nvSpPr>
          <p:cNvPr id="7" name="角丸四角形吹き出し 6"/>
          <p:cNvSpPr/>
          <p:nvPr/>
        </p:nvSpPr>
        <p:spPr>
          <a:xfrm>
            <a:off x="7153835" y="2819399"/>
            <a:ext cx="1990165" cy="475128"/>
          </a:xfrm>
          <a:prstGeom prst="wedgeRoundRectCallout">
            <a:avLst>
              <a:gd name="adj1" fmla="val -107331"/>
              <a:gd name="adj2" fmla="val 108781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3</a:t>
            </a:r>
            <a:r>
              <a:rPr lang="ja-JP" altLang="en-US" sz="2400" dirty="0" smtClean="0"/>
              <a:t>億円貯金</a:t>
            </a:r>
            <a:endParaRPr kumimoji="1" lang="ja-JP" altLang="en-US" sz="2400" dirty="0"/>
          </a:p>
        </p:txBody>
      </p:sp>
      <p:sp>
        <p:nvSpPr>
          <p:cNvPr id="8" name="角丸四角形吹き出し 7"/>
          <p:cNvSpPr/>
          <p:nvPr/>
        </p:nvSpPr>
        <p:spPr>
          <a:xfrm>
            <a:off x="6804213" y="4800599"/>
            <a:ext cx="2339788" cy="475128"/>
          </a:xfrm>
          <a:prstGeom prst="wedgeRoundRectCallout">
            <a:avLst>
              <a:gd name="adj1" fmla="val -39088"/>
              <a:gd name="adj2" fmla="val -194050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rev</a:t>
            </a:r>
            <a:r>
              <a:rPr kumimoji="1" lang="ja-JP" altLang="en-US" sz="2400" dirty="0" smtClean="0"/>
              <a:t>に</a:t>
            </a:r>
            <a:r>
              <a:rPr kumimoji="1" lang="en-US" altLang="ja-JP" sz="2400" dirty="0" smtClean="0"/>
              <a:t>3</a:t>
            </a:r>
            <a:r>
              <a:rPr lang="ja-JP" altLang="en-US" sz="2400" dirty="0" smtClean="0"/>
              <a:t>億円使う</a:t>
            </a:r>
            <a:endParaRPr kumimoji="1" lang="ja-JP" altLang="en-US" sz="2400" dirty="0"/>
          </a:p>
        </p:txBody>
      </p:sp>
      <p:sp>
        <p:nvSpPr>
          <p:cNvPr id="9" name="角丸四角形吹き出し 8"/>
          <p:cNvSpPr/>
          <p:nvPr/>
        </p:nvSpPr>
        <p:spPr>
          <a:xfrm>
            <a:off x="4455460" y="4751293"/>
            <a:ext cx="2339788" cy="475128"/>
          </a:xfrm>
          <a:prstGeom prst="wedgeRoundRectCallout">
            <a:avLst>
              <a:gd name="adj1" fmla="val -12076"/>
              <a:gd name="adj2" fmla="val -106314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rev</a:t>
            </a:r>
            <a:r>
              <a:rPr kumimoji="1" lang="ja-JP" altLang="en-US" sz="2400" dirty="0" smtClean="0"/>
              <a:t>に</a:t>
            </a:r>
            <a:r>
              <a:rPr kumimoji="1" lang="en-US" altLang="ja-JP" sz="2400" dirty="0" smtClean="0"/>
              <a:t>3</a:t>
            </a:r>
            <a:r>
              <a:rPr lang="ja-JP" altLang="en-US" sz="2400" dirty="0" smtClean="0"/>
              <a:t>億円使う</a:t>
            </a:r>
            <a:endParaRPr kumimoji="1" lang="ja-JP" altLang="en-US" sz="2400" dirty="0"/>
          </a:p>
        </p:txBody>
      </p:sp>
      <p:sp>
        <p:nvSpPr>
          <p:cNvPr id="10" name="角丸四角形吹き出し 9"/>
          <p:cNvSpPr/>
          <p:nvPr/>
        </p:nvSpPr>
        <p:spPr>
          <a:xfrm>
            <a:off x="2173943" y="4742329"/>
            <a:ext cx="2339788" cy="475128"/>
          </a:xfrm>
          <a:prstGeom prst="wedgeRoundRectCallout">
            <a:avLst>
              <a:gd name="adj1" fmla="val -12076"/>
              <a:gd name="adj2" fmla="val -106314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rev</a:t>
            </a:r>
            <a:r>
              <a:rPr kumimoji="1" lang="ja-JP" altLang="en-US" sz="2400" dirty="0" smtClean="0"/>
              <a:t>に</a:t>
            </a:r>
            <a:r>
              <a:rPr kumimoji="1" lang="en-US" altLang="ja-JP" sz="2400" dirty="0" smtClean="0"/>
              <a:t>3</a:t>
            </a:r>
            <a:r>
              <a:rPr lang="ja-JP" altLang="en-US" sz="2400" dirty="0" smtClean="0"/>
              <a:t>億円使う</a:t>
            </a:r>
            <a:endParaRPr kumimoji="1" lang="ja-JP" altLang="en-US" sz="2400" dirty="0"/>
          </a:p>
        </p:txBody>
      </p:sp>
      <p:sp>
        <p:nvSpPr>
          <p:cNvPr id="11" name="角丸四角形吹き出し 10"/>
          <p:cNvSpPr/>
          <p:nvPr/>
        </p:nvSpPr>
        <p:spPr>
          <a:xfrm>
            <a:off x="0" y="4020668"/>
            <a:ext cx="1586753" cy="770965"/>
          </a:xfrm>
          <a:prstGeom prst="wedgeRoundRectCallout">
            <a:avLst>
              <a:gd name="adj1" fmla="val 77755"/>
              <a:gd name="adj2" fmla="val -60965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rev</a:t>
            </a:r>
            <a:r>
              <a:rPr kumimoji="1" lang="ja-JP" altLang="en-US" sz="2400" dirty="0" smtClean="0"/>
              <a:t>に</a:t>
            </a:r>
            <a:r>
              <a:rPr kumimoji="1" lang="en-US" altLang="ja-JP" sz="2400" dirty="0" smtClean="0"/>
              <a:t/>
            </a:r>
            <a:br>
              <a:rPr kumimoji="1" lang="en-US" altLang="ja-JP" sz="2400" dirty="0" smtClean="0"/>
            </a:br>
            <a:r>
              <a:rPr kumimoji="1" lang="en-US" altLang="ja-JP" sz="2400" dirty="0" smtClean="0"/>
              <a:t>3</a:t>
            </a:r>
            <a:r>
              <a:rPr lang="ja-JP" altLang="en-US" sz="2400" dirty="0" smtClean="0"/>
              <a:t>億円使う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なぜ借金メソッド？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4800" b="1" dirty="0" smtClean="0">
                <a:solidFill>
                  <a:srgbClr val="00B050"/>
                </a:solidFill>
              </a:rPr>
              <a:t>借金</a:t>
            </a:r>
            <a:r>
              <a:rPr lang="ja-JP" altLang="en-US" dirty="0" smtClean="0"/>
              <a:t>は、一度返せば大丈夫！</a:t>
            </a:r>
            <a:endParaRPr lang="en-US" altLang="ja-JP" dirty="0" smtClean="0"/>
          </a:p>
          <a:p>
            <a:pPr lvl="1"/>
            <a:r>
              <a:rPr kumimoji="1" lang="ja-JP" altLang="en-US" i="1" dirty="0" smtClean="0">
                <a:solidFill>
                  <a:srgbClr val="00B050"/>
                </a:solidFill>
              </a:rPr>
              <a:t>遅延評価</a:t>
            </a:r>
            <a:r>
              <a:rPr kumimoji="1" lang="ja-JP" altLang="en-US" dirty="0" smtClean="0"/>
              <a:t>で</a:t>
            </a:r>
            <a:r>
              <a:rPr kumimoji="1" lang="ja-JP" altLang="en-US" i="1" dirty="0" smtClean="0">
                <a:solidFill>
                  <a:srgbClr val="00B050"/>
                </a:solidFill>
              </a:rPr>
              <a:t>メモ化</a:t>
            </a:r>
            <a:r>
              <a:rPr kumimoji="1" lang="ja-JP" altLang="en-US" dirty="0" smtClean="0"/>
              <a:t>されてるから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71543" y="3374365"/>
            <a:ext cx="7071501" cy="138499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800" dirty="0" smtClean="0">
                <a:latin typeface="Consolas" pitchFamily="49" charset="0"/>
              </a:rPr>
              <a:t>let q = </a:t>
            </a:r>
            <a:r>
              <a:rPr lang="en-US" altLang="ja-JP" sz="2000" dirty="0" smtClean="0">
                <a:latin typeface="Consolas" pitchFamily="49" charset="0"/>
              </a:rPr>
              <a:t>[]r[1]r[3,2]r[7..4][15..8] [] </a:t>
            </a:r>
            <a:br>
              <a:rPr lang="en-US" altLang="ja-JP" sz="2000" dirty="0" smtClean="0">
                <a:latin typeface="Consolas" pitchFamily="49" charset="0"/>
              </a:rPr>
            </a:br>
            <a:r>
              <a:rPr lang="en-US" altLang="ja-JP" sz="2800" dirty="0" smtClean="0">
                <a:latin typeface="Consolas" pitchFamily="49" charset="0"/>
              </a:rPr>
              <a:t>in … (</a:t>
            </a:r>
            <a:r>
              <a:rPr lang="en-US" altLang="ja-JP" sz="2800" dirty="0" err="1" smtClean="0">
                <a:latin typeface="Consolas" pitchFamily="49" charset="0"/>
              </a:rPr>
              <a:t>popFront</a:t>
            </a:r>
            <a:r>
              <a:rPr lang="en-US" altLang="ja-JP" sz="2800" dirty="0" smtClean="0">
                <a:latin typeface="Consolas" pitchFamily="49" charset="0"/>
              </a:rPr>
              <a:t> 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</a:rPr>
              <a:t>q</a:t>
            </a:r>
            <a:r>
              <a:rPr lang="en-US" altLang="ja-JP" sz="2800" dirty="0" smtClean="0">
                <a:latin typeface="Consolas" pitchFamily="49" charset="0"/>
              </a:rPr>
              <a:t>) … (</a:t>
            </a:r>
            <a:r>
              <a:rPr lang="en-US" altLang="ja-JP" sz="2800" dirty="0" err="1" smtClean="0">
                <a:latin typeface="Consolas" pitchFamily="49" charset="0"/>
              </a:rPr>
              <a:t>popFront</a:t>
            </a:r>
            <a:r>
              <a:rPr lang="en-US" altLang="ja-JP" sz="2800" dirty="0" smtClean="0">
                <a:latin typeface="Consolas" pitchFamily="49" charset="0"/>
              </a:rPr>
              <a:t> 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</a:rPr>
              <a:t>q</a:t>
            </a:r>
            <a:r>
              <a:rPr lang="en-US" altLang="ja-JP" sz="2800" dirty="0" smtClean="0">
                <a:latin typeface="Consolas" pitchFamily="49" charset="0"/>
              </a:rPr>
              <a:t>) …</a:t>
            </a:r>
            <a:br>
              <a:rPr lang="en-US" altLang="ja-JP" sz="2800" dirty="0" smtClean="0">
                <a:latin typeface="Consolas" pitchFamily="49" charset="0"/>
              </a:rPr>
            </a:br>
            <a:r>
              <a:rPr lang="en-US" altLang="ja-JP" sz="2800" dirty="0" smtClean="0">
                <a:latin typeface="Consolas" pitchFamily="49" charset="0"/>
              </a:rPr>
              <a:t>  (</a:t>
            </a:r>
            <a:r>
              <a:rPr lang="en-US" altLang="ja-JP" sz="2800" dirty="0" err="1" smtClean="0">
                <a:latin typeface="Consolas" pitchFamily="49" charset="0"/>
              </a:rPr>
              <a:t>popFront</a:t>
            </a:r>
            <a:r>
              <a:rPr lang="en-US" altLang="ja-JP" sz="2800" dirty="0" smtClean="0">
                <a:latin typeface="Consolas" pitchFamily="49" charset="0"/>
              </a:rPr>
              <a:t> 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</a:rPr>
              <a:t>q</a:t>
            </a:r>
            <a:r>
              <a:rPr lang="en-US" altLang="ja-JP" sz="2800" dirty="0" smtClean="0">
                <a:latin typeface="Consolas" pitchFamily="49" charset="0"/>
              </a:rPr>
              <a:t>) … (</a:t>
            </a:r>
            <a:r>
              <a:rPr lang="en-US" altLang="ja-JP" sz="2800" dirty="0" err="1" smtClean="0">
                <a:latin typeface="Consolas" pitchFamily="49" charset="0"/>
              </a:rPr>
              <a:t>popFront</a:t>
            </a:r>
            <a:r>
              <a:rPr lang="en-US" altLang="ja-JP" sz="2800" dirty="0" smtClean="0">
                <a:latin typeface="Consolas" pitchFamily="49" charset="0"/>
              </a:rPr>
              <a:t> 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</a:rPr>
              <a:t>q</a:t>
            </a:r>
            <a:r>
              <a:rPr lang="en-US" altLang="ja-JP" sz="2800" dirty="0" smtClean="0">
                <a:latin typeface="Consolas" pitchFamily="49" charset="0"/>
              </a:rPr>
              <a:t>) …  </a:t>
            </a:r>
          </a:p>
        </p:txBody>
      </p:sp>
      <p:sp>
        <p:nvSpPr>
          <p:cNvPr id="7" name="角丸四角形吹き出し 6"/>
          <p:cNvSpPr/>
          <p:nvPr/>
        </p:nvSpPr>
        <p:spPr>
          <a:xfrm>
            <a:off x="7153835" y="2335307"/>
            <a:ext cx="1990165" cy="475128"/>
          </a:xfrm>
          <a:prstGeom prst="wedgeRoundRectCallout">
            <a:avLst>
              <a:gd name="adj1" fmla="val -77601"/>
              <a:gd name="adj2" fmla="val 173876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15</a:t>
            </a:r>
            <a:r>
              <a:rPr lang="ja-JP" altLang="en-US" sz="2400" dirty="0" smtClean="0"/>
              <a:t>億円</a:t>
            </a:r>
            <a:r>
              <a:rPr lang="ja-JP" altLang="en-US" sz="2400" dirty="0" smtClean="0">
                <a:solidFill>
                  <a:srgbClr val="FF0000"/>
                </a:solidFill>
              </a:rPr>
              <a:t>借</a:t>
            </a:r>
            <a:r>
              <a:rPr lang="ja-JP" altLang="en-US" sz="2400" dirty="0" smtClean="0"/>
              <a:t>金</a:t>
            </a:r>
            <a:endParaRPr kumimoji="1" lang="ja-JP" altLang="en-US" sz="2400" dirty="0"/>
          </a:p>
        </p:txBody>
      </p:sp>
      <p:sp>
        <p:nvSpPr>
          <p:cNvPr id="10" name="角丸四角形吹き出し 9"/>
          <p:cNvSpPr/>
          <p:nvPr/>
        </p:nvSpPr>
        <p:spPr>
          <a:xfrm>
            <a:off x="1515035" y="5360894"/>
            <a:ext cx="1981199" cy="1147481"/>
          </a:xfrm>
          <a:prstGeom prst="wedgeRoundRectCallout">
            <a:avLst>
              <a:gd name="adj1" fmla="val -12076"/>
              <a:gd name="adj2" fmla="val -106314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メモ化</a:t>
            </a:r>
            <a:r>
              <a:rPr kumimoji="1" lang="en-US" altLang="ja-JP" sz="2400" dirty="0" smtClean="0"/>
              <a:t/>
            </a:r>
            <a:br>
              <a:rPr kumimoji="1" lang="en-US" altLang="ja-JP" sz="2400" dirty="0" smtClean="0"/>
            </a:br>
            <a:r>
              <a:rPr kumimoji="1" lang="ja-JP" altLang="en-US" sz="2400" dirty="0" smtClean="0"/>
              <a:t>されてるので</a:t>
            </a:r>
            <a:endParaRPr kumimoji="1" lang="en-US" altLang="ja-JP" sz="2400" dirty="0" smtClean="0"/>
          </a:p>
          <a:p>
            <a:pPr algn="ctr"/>
            <a:r>
              <a:rPr lang="ja-JP" altLang="en-US" sz="2400" dirty="0" smtClean="0"/>
              <a:t>もう</a:t>
            </a:r>
            <a:r>
              <a:rPr lang="en-US" altLang="ja-JP" sz="2400" dirty="0" smtClean="0"/>
              <a:t>rev</a:t>
            </a:r>
            <a:r>
              <a:rPr lang="ja-JP" altLang="en-US" sz="2400" dirty="0" smtClean="0"/>
              <a:t>不要</a:t>
            </a:r>
            <a:endParaRPr kumimoji="1" lang="ja-JP" altLang="en-US" sz="2400" dirty="0"/>
          </a:p>
        </p:txBody>
      </p:sp>
      <p:sp>
        <p:nvSpPr>
          <p:cNvPr id="11" name="角丸四角形吹き出し 10"/>
          <p:cNvSpPr/>
          <p:nvPr/>
        </p:nvSpPr>
        <p:spPr>
          <a:xfrm>
            <a:off x="242048" y="4289613"/>
            <a:ext cx="1344706" cy="784412"/>
          </a:xfrm>
          <a:prstGeom prst="wedgeRoundRectCallout">
            <a:avLst>
              <a:gd name="adj1" fmla="val 87077"/>
              <a:gd name="adj2" fmla="val -66469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rev</a:t>
            </a:r>
            <a:r>
              <a:rPr kumimoji="1" lang="ja-JP" altLang="en-US" sz="2400" dirty="0" smtClean="0"/>
              <a:t>実行</a:t>
            </a:r>
            <a:r>
              <a:rPr kumimoji="1" lang="en-US" altLang="ja-JP" sz="2400" dirty="0" smtClean="0"/>
              <a:t/>
            </a:r>
            <a:br>
              <a:rPr kumimoji="1" lang="en-US" altLang="ja-JP" sz="2400" dirty="0" smtClean="0"/>
            </a:br>
            <a:r>
              <a:rPr kumimoji="1" lang="ja-JP" altLang="en-US" sz="2400" dirty="0" smtClean="0"/>
              <a:t>返済</a:t>
            </a:r>
            <a:endParaRPr kumimoji="1" lang="ja-JP" altLang="en-US" sz="2400" dirty="0"/>
          </a:p>
        </p:txBody>
      </p:sp>
      <p:sp>
        <p:nvSpPr>
          <p:cNvPr id="14" name="角丸四角形吹き出し 13"/>
          <p:cNvSpPr/>
          <p:nvPr/>
        </p:nvSpPr>
        <p:spPr>
          <a:xfrm>
            <a:off x="4195482" y="5419165"/>
            <a:ext cx="1981199" cy="1147481"/>
          </a:xfrm>
          <a:prstGeom prst="wedgeRoundRectCallout">
            <a:avLst>
              <a:gd name="adj1" fmla="val -12076"/>
              <a:gd name="adj2" fmla="val -106314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メモ化</a:t>
            </a:r>
            <a:r>
              <a:rPr kumimoji="1" lang="en-US" altLang="ja-JP" sz="2400" dirty="0" smtClean="0"/>
              <a:t/>
            </a:r>
            <a:br>
              <a:rPr kumimoji="1" lang="en-US" altLang="ja-JP" sz="2400" dirty="0" smtClean="0"/>
            </a:br>
            <a:r>
              <a:rPr kumimoji="1" lang="ja-JP" altLang="en-US" sz="2400" dirty="0" smtClean="0"/>
              <a:t>されてるので</a:t>
            </a:r>
            <a:endParaRPr kumimoji="1" lang="en-US" altLang="ja-JP" sz="2400" dirty="0" smtClean="0"/>
          </a:p>
          <a:p>
            <a:pPr algn="ctr"/>
            <a:r>
              <a:rPr lang="ja-JP" altLang="en-US" sz="2400" dirty="0" smtClean="0"/>
              <a:t>もう</a:t>
            </a:r>
            <a:r>
              <a:rPr lang="en-US" altLang="ja-JP" sz="2400" dirty="0" smtClean="0"/>
              <a:t>rev</a:t>
            </a:r>
            <a:r>
              <a:rPr lang="ja-JP" altLang="en-US" sz="2400" dirty="0" smtClean="0"/>
              <a:t>不要</a:t>
            </a:r>
            <a:endParaRPr kumimoji="1" lang="ja-JP" altLang="en-US" sz="2400" dirty="0"/>
          </a:p>
        </p:txBody>
      </p:sp>
      <p:sp>
        <p:nvSpPr>
          <p:cNvPr id="15" name="角丸四角形吹き出し 14"/>
          <p:cNvSpPr/>
          <p:nvPr/>
        </p:nvSpPr>
        <p:spPr>
          <a:xfrm>
            <a:off x="6656293" y="5392271"/>
            <a:ext cx="1981199" cy="1147481"/>
          </a:xfrm>
          <a:prstGeom prst="wedgeRoundRectCallout">
            <a:avLst>
              <a:gd name="adj1" fmla="val -17506"/>
              <a:gd name="adj2" fmla="val -133267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メモ化</a:t>
            </a:r>
            <a:r>
              <a:rPr kumimoji="1" lang="en-US" altLang="ja-JP" sz="2400" dirty="0" smtClean="0"/>
              <a:t/>
            </a:r>
            <a:br>
              <a:rPr kumimoji="1" lang="en-US" altLang="ja-JP" sz="2400" dirty="0" smtClean="0"/>
            </a:br>
            <a:r>
              <a:rPr kumimoji="1" lang="ja-JP" altLang="en-US" sz="2400" dirty="0" smtClean="0"/>
              <a:t>されてるので</a:t>
            </a:r>
            <a:endParaRPr kumimoji="1" lang="en-US" altLang="ja-JP" sz="2400" dirty="0" smtClean="0"/>
          </a:p>
          <a:p>
            <a:pPr algn="ctr"/>
            <a:r>
              <a:rPr lang="ja-JP" altLang="en-US" sz="2400" dirty="0" smtClean="0"/>
              <a:t>もう</a:t>
            </a:r>
            <a:r>
              <a:rPr lang="en-US" altLang="ja-JP" sz="2400" dirty="0" smtClean="0"/>
              <a:t>rev</a:t>
            </a:r>
            <a:r>
              <a:rPr lang="ja-JP" altLang="en-US" sz="2400" dirty="0" smtClean="0"/>
              <a:t>不要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計算量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285720" y="1571612"/>
          <a:ext cx="8572560" cy="492922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43008"/>
                <a:gridCol w="571504"/>
                <a:gridCol w="1714512"/>
                <a:gridCol w="1714512"/>
                <a:gridCol w="1714512"/>
                <a:gridCol w="1714512"/>
              </a:tblGrid>
              <a:tr h="1567743"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latin typeface="HG平成明朝体W9" pitchFamily="17" charset="-128"/>
                        <a:ea typeface="HG平成明朝体W9" pitchFamily="17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(</a:t>
                      </a:r>
                      <a:r>
                        <a:rPr kumimoji="1" lang="ja-JP" altLang="en-US" sz="2000" b="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比較対象</a:t>
                      </a:r>
                      <a:r>
                        <a:rPr kumimoji="1" lang="en-US" altLang="ja-JP" sz="2000" b="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)</a:t>
                      </a:r>
                      <a:endParaRPr kumimoji="1" lang="en-US" altLang="ja-JP" sz="3200" b="0" dirty="0" smtClean="0">
                        <a:latin typeface="HG平成明朝体W9" pitchFamily="17" charset="-128"/>
                        <a:ea typeface="HG平成明朝体W9" pitchFamily="17" charset="-128"/>
                      </a:endParaRPr>
                    </a:p>
                    <a:p>
                      <a:pPr algn="ctr"/>
                      <a:r>
                        <a:rPr kumimoji="1" lang="ja-JP" altLang="en-US" sz="3200" b="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破壊的</a:t>
                      </a:r>
                      <a:endParaRPr kumimoji="1" lang="ja-JP" altLang="en-US" sz="3200" b="0" dirty="0">
                        <a:latin typeface="HG平成明朝体W9" pitchFamily="17" charset="-128"/>
                        <a:ea typeface="HG平成明朝体W9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2</a:t>
                      </a:r>
                      <a:r>
                        <a:rPr kumimoji="1" lang="ja-JP" altLang="en-US" sz="3200" b="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リスト</a:t>
                      </a:r>
                      <a:endParaRPr kumimoji="1" lang="ja-JP" altLang="en-US" sz="3200" b="0" dirty="0">
                        <a:latin typeface="HG平成明朝体W9" pitchFamily="17" charset="-128"/>
                        <a:ea typeface="HG平成明朝体W9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銀行家</a:t>
                      </a:r>
                      <a:endParaRPr kumimoji="1" lang="ja-JP" altLang="en-US" sz="3200" b="0" dirty="0">
                        <a:latin typeface="HG平成明朝体W9" pitchFamily="17" charset="-128"/>
                        <a:ea typeface="HG平成明朝体W9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実時間</a:t>
                      </a:r>
                      <a:endParaRPr kumimoji="1" lang="ja-JP" altLang="en-US" sz="3200" b="0" dirty="0">
                        <a:latin typeface="HG平成明朝体W9" pitchFamily="17" charset="-128"/>
                        <a:ea typeface="HG平成明朝体W9" pitchFamily="17" charset="-128"/>
                      </a:endParaRPr>
                    </a:p>
                  </a:txBody>
                  <a:tcPr anchor="ctr"/>
                </a:tc>
              </a:tr>
              <a:tr h="78387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儚</a:t>
                      </a:r>
                      <a:endParaRPr kumimoji="1" lang="ja-JP" altLang="en-US" sz="4400" dirty="0">
                        <a:latin typeface="HG平成明朝体W9" pitchFamily="17" charset="-128"/>
                        <a:ea typeface="HG平成明朝体W9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A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O(1)</a:t>
                      </a:r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O(1)</a:t>
                      </a:r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O(1)</a:t>
                      </a:r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7838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W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O(1)</a:t>
                      </a:r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O(n)</a:t>
                      </a:r>
                      <a:endParaRPr kumimoji="1" lang="ja-JP" alt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O(n)</a:t>
                      </a:r>
                      <a:endParaRPr kumimoji="1" lang="ja-JP" alt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100986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永</a:t>
                      </a:r>
                      <a:endParaRPr kumimoji="1" lang="ja-JP" altLang="en-US" sz="3600" dirty="0">
                        <a:latin typeface="HG平成明朝体W9" pitchFamily="17" charset="-128"/>
                        <a:ea typeface="HG平成明朝体W9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A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n/a</a:t>
                      </a:r>
                      <a:endParaRPr kumimoji="1" lang="ja-JP" alt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O(n)</a:t>
                      </a:r>
                      <a:endParaRPr kumimoji="1" lang="ja-JP" alt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O(1)</a:t>
                      </a:r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7838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W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n/a</a:t>
                      </a:r>
                      <a:endParaRPr kumimoji="1" lang="ja-JP" alt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O(n)</a:t>
                      </a:r>
                      <a:endParaRPr kumimoji="1" lang="ja-JP" alt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O(n)</a:t>
                      </a:r>
                      <a:endParaRPr kumimoji="1" lang="ja-JP" alt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注釈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銀行家キューという名前はなんですか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償却計算量の評価の方法として</a:t>
            </a:r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Functional </a:t>
            </a:r>
            <a:r>
              <a:rPr kumimoji="1" lang="ja-JP" altLang="en-US" dirty="0" smtClean="0"/>
              <a:t>データ構造に限らず一般の話として）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銀行家 </a:t>
            </a:r>
            <a:r>
              <a:rPr kumimoji="1" lang="en-US" altLang="ja-JP" dirty="0" smtClean="0"/>
              <a:t>(Banker) </a:t>
            </a:r>
            <a:r>
              <a:rPr kumimoji="1" lang="ja-JP" altLang="en-US" dirty="0" smtClean="0"/>
              <a:t>の方法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物理学者 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Phyisicist</a:t>
            </a:r>
            <a:r>
              <a:rPr kumimoji="1" lang="en-US" altLang="ja-JP" dirty="0" smtClean="0"/>
              <a:t>)</a:t>
            </a:r>
            <a:r>
              <a:rPr lang="ja-JP" altLang="en-US" dirty="0" smtClean="0"/>
              <a:t> の方法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の二つがあって、その「銀行家の方法」で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設計したキューという意味だそうです。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本には両方の手法が紹介されています</a:t>
            </a:r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42844" y="5710263"/>
            <a:ext cx="7772400" cy="1362075"/>
          </a:xfrm>
        </p:spPr>
        <p:txBody>
          <a:bodyPr>
            <a:normAutofit/>
          </a:bodyPr>
          <a:lstStyle/>
          <a:p>
            <a:r>
              <a:rPr kumimoji="1" lang="ja-JP" altLang="en-US" sz="6600" dirty="0" smtClean="0"/>
              <a:t>実時間キュー</a:t>
            </a:r>
            <a:endParaRPr kumimoji="1" lang="ja-JP" altLang="en-US" sz="6600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>
          <a:xfrm>
            <a:off x="142844" y="4210076"/>
            <a:ext cx="7772400" cy="1500187"/>
          </a:xfrm>
        </p:spPr>
        <p:txBody>
          <a:bodyPr>
            <a:normAutofit/>
          </a:bodyPr>
          <a:lstStyle/>
          <a:p>
            <a:endParaRPr kumimoji="1" lang="ja-JP" altLang="en-US" sz="2800" dirty="0"/>
          </a:p>
        </p:txBody>
      </p:sp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878" y="217473"/>
            <a:ext cx="8056406" cy="528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テキスト ボックス 6"/>
          <p:cNvSpPr txBox="1"/>
          <p:nvPr/>
        </p:nvSpPr>
        <p:spPr>
          <a:xfrm flipH="1">
            <a:off x="6429388" y="442051"/>
            <a:ext cx="1490930" cy="4728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wrap="square" lIns="36000" tIns="36000" rIns="36000" bIns="36000" rtlCol="0">
            <a:spAutoFit/>
          </a:bodyPr>
          <a:lstStyle/>
          <a:p>
            <a:r>
              <a:rPr kumimoji="1" lang="ja-JP" altLang="en-US" sz="2600" b="1" dirty="0" smtClean="0"/>
              <a:t>悪計算量</a:t>
            </a:r>
            <a:endParaRPr kumimoji="1" lang="ja-JP" altLang="en-US" sz="2600" b="1" dirty="0"/>
          </a:p>
        </p:txBody>
      </p:sp>
      <p:sp>
        <p:nvSpPr>
          <p:cNvPr id="11" name="テキスト ボックス 10"/>
          <p:cNvSpPr txBox="1"/>
          <p:nvPr/>
        </p:nvSpPr>
        <p:spPr>
          <a:xfrm flipH="1">
            <a:off x="8184241" y="428604"/>
            <a:ext cx="330787" cy="6882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wrap="none" lIns="36000" tIns="36000" rIns="36000" bIns="36000" rtlCol="0">
            <a:spAutoFit/>
          </a:bodyPr>
          <a:lstStyle/>
          <a:p>
            <a:r>
              <a:rPr kumimoji="1" lang="ja-JP" altLang="en-US" sz="2000" b="1" dirty="0" smtClean="0"/>
              <a:t>定</a:t>
            </a:r>
            <a:r>
              <a:rPr kumimoji="1" lang="en-US" altLang="ja-JP" sz="2000" b="1" dirty="0" smtClean="0"/>
              <a:t/>
            </a:r>
            <a:br>
              <a:rPr kumimoji="1" lang="en-US" altLang="ja-JP" sz="2000" b="1" dirty="0" smtClean="0"/>
            </a:br>
            <a:r>
              <a:rPr kumimoji="1" lang="ja-JP" altLang="en-US" sz="2000" b="1" dirty="0" smtClean="0"/>
              <a:t>数</a:t>
            </a:r>
            <a:endParaRPr kumimoji="1" lang="ja-JP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償却計算量とはなんだったのか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pPr lvl="4"/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sz="5400" dirty="0" smtClean="0">
                <a:solidFill>
                  <a:srgbClr val="FF0000"/>
                </a:solidFill>
              </a:rPr>
              <a:t>仮想的に</a:t>
            </a:r>
            <a:r>
              <a:rPr lang="ja-JP" altLang="en-US" dirty="0" smtClean="0"/>
              <a:t>「積立金」や「借金」を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考え</a:t>
            </a:r>
            <a:r>
              <a:rPr lang="ja-JP" altLang="en-US" sz="5400" dirty="0" smtClean="0">
                <a:solidFill>
                  <a:srgbClr val="FF0000"/>
                </a:solidFill>
              </a:rPr>
              <a:t>仮想的に</a:t>
            </a:r>
            <a:r>
              <a:rPr lang="ja-JP" altLang="en-US" dirty="0" smtClean="0"/>
              <a:t>返済する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968187" y="2424953"/>
            <a:ext cx="2501153" cy="155537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dirty="0" smtClean="0"/>
              <a:t>分担をごまかした計算量</a:t>
            </a:r>
            <a:endParaRPr lang="en-US" altLang="ja-JP" sz="2400" dirty="0" smtClean="0"/>
          </a:p>
          <a:p>
            <a:r>
              <a:rPr lang="en-US" altLang="ja-JP" sz="2400" dirty="0" err="1" smtClean="0"/>
              <a:t>pushBack</a:t>
            </a:r>
            <a:r>
              <a:rPr lang="en-US" altLang="ja-JP" sz="2400" dirty="0" smtClean="0"/>
              <a:t> </a:t>
            </a:r>
            <a:r>
              <a:rPr lang="en-US" altLang="ja-JP" sz="2400" dirty="0" smtClean="0"/>
              <a:t>	</a:t>
            </a:r>
            <a:r>
              <a:rPr lang="en-US" altLang="ja-JP" sz="2400" dirty="0" smtClean="0">
                <a:solidFill>
                  <a:srgbClr val="00B050"/>
                </a:solidFill>
              </a:rPr>
              <a:t>2</a:t>
            </a:r>
          </a:p>
          <a:p>
            <a:r>
              <a:rPr kumimoji="1" lang="en-US" altLang="ja-JP" sz="2400" dirty="0" err="1" smtClean="0"/>
              <a:t>popFront</a:t>
            </a:r>
            <a:r>
              <a:rPr kumimoji="1" lang="en-US" altLang="ja-JP" sz="2400" dirty="0" smtClean="0"/>
              <a:t>(</a:t>
            </a:r>
            <a:r>
              <a:rPr lang="ja-JP" altLang="en-US" sz="2400" dirty="0" smtClean="0"/>
              <a:t>軽</a:t>
            </a:r>
            <a:r>
              <a:rPr kumimoji="1" lang="en-US" altLang="ja-JP" sz="2400" dirty="0" smtClean="0"/>
              <a:t>) 	1</a:t>
            </a:r>
          </a:p>
          <a:p>
            <a:r>
              <a:rPr lang="en-US" altLang="ja-JP" sz="2400" dirty="0" err="1" smtClean="0"/>
              <a:t>popFront</a:t>
            </a:r>
            <a:r>
              <a:rPr lang="en-US" altLang="ja-JP" sz="2400" dirty="0" smtClean="0"/>
              <a:t> (</a:t>
            </a:r>
            <a:r>
              <a:rPr lang="ja-JP" altLang="en-US" sz="2400" dirty="0" smtClean="0"/>
              <a:t>重</a:t>
            </a:r>
            <a:r>
              <a:rPr lang="en-US" altLang="ja-JP" sz="2400" dirty="0" smtClean="0"/>
              <a:t>)	</a:t>
            </a:r>
            <a:r>
              <a:rPr lang="en-US" altLang="ja-JP" sz="2400" dirty="0" smtClean="0">
                <a:solidFill>
                  <a:srgbClr val="00B050"/>
                </a:solidFill>
              </a:rPr>
              <a:t>1</a:t>
            </a:r>
            <a:endParaRPr kumimoji="1" lang="ja-JP" altLang="en-US" sz="2400" dirty="0">
              <a:solidFill>
                <a:srgbClr val="00B050"/>
              </a:solidFill>
            </a:endParaRPr>
          </a:p>
        </p:txBody>
      </p:sp>
      <p:sp>
        <p:nvSpPr>
          <p:cNvPr id="4" name="角丸四角形吹き出し 3"/>
          <p:cNvSpPr/>
          <p:nvPr/>
        </p:nvSpPr>
        <p:spPr>
          <a:xfrm>
            <a:off x="3953435" y="2447363"/>
            <a:ext cx="4625787" cy="1465731"/>
          </a:xfrm>
          <a:prstGeom prst="wedgeRoundRectCallout">
            <a:avLst>
              <a:gd name="adj1" fmla="val -64258"/>
              <a:gd name="adj2" fmla="val -9801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4000" b="1" dirty="0" smtClean="0">
                <a:solidFill>
                  <a:srgbClr val="FF0000"/>
                </a:solidFill>
              </a:rPr>
              <a:t>こう思えば</a:t>
            </a:r>
            <a:endParaRPr kumimoji="1" lang="en-US" altLang="ja-JP" sz="3200" b="1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2400" dirty="0" smtClean="0"/>
              <a:t>全部 </a:t>
            </a:r>
            <a:r>
              <a:rPr lang="en-US" altLang="ja-JP" sz="2400" dirty="0" smtClean="0"/>
              <a:t>O(1) </a:t>
            </a:r>
            <a:r>
              <a:rPr lang="ja-JP" altLang="en-US" sz="2400" dirty="0" smtClean="0"/>
              <a:t>だしトータル計算量も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変わらないので問題ない！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仮想世界</a:t>
            </a:r>
            <a:r>
              <a:rPr kumimoji="1" lang="ja-JP" altLang="en-US" dirty="0" smtClean="0"/>
              <a:t>を</a:t>
            </a:r>
            <a:r>
              <a:rPr kumimoji="1" lang="ja-JP" altLang="en-US" dirty="0" smtClean="0">
                <a:solidFill>
                  <a:srgbClr val="00B050"/>
                </a:solidFill>
              </a:rPr>
              <a:t>現実</a:t>
            </a:r>
            <a:r>
              <a:rPr kumimoji="1" lang="ja-JP" altLang="en-US" dirty="0" smtClean="0"/>
              <a:t>にする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kumimoji="1" lang="en-US" altLang="ja-JP" sz="3600" dirty="0" err="1" smtClean="0"/>
              <a:t>popFront</a:t>
            </a:r>
            <a:r>
              <a:rPr kumimoji="1" lang="en-US" altLang="ja-JP" sz="3600" dirty="0" smtClean="0"/>
              <a:t> </a:t>
            </a:r>
            <a:r>
              <a:rPr kumimoji="1" lang="ja-JP" altLang="en-US" sz="3600" dirty="0" smtClean="0"/>
              <a:t>で、仮想的にではなく</a:t>
            </a:r>
            <a:endParaRPr kumimoji="1" lang="en-US" altLang="ja-JP" sz="3600" dirty="0" smtClean="0"/>
          </a:p>
          <a:p>
            <a:pPr>
              <a:buNone/>
            </a:pPr>
            <a:r>
              <a:rPr kumimoji="1" lang="ja-JP" altLang="en-US" sz="3600" dirty="0" smtClean="0">
                <a:solidFill>
                  <a:srgbClr val="00B050"/>
                </a:solidFill>
              </a:rPr>
              <a:t>実際に</a:t>
            </a:r>
            <a:r>
              <a:rPr kumimoji="1" lang="ja-JP" altLang="en-US" sz="3600" dirty="0" smtClean="0"/>
              <a:t>「借金」を返す</a:t>
            </a:r>
            <a:endParaRPr kumimoji="1" lang="en-US" altLang="ja-JP" sz="3600" dirty="0" smtClean="0"/>
          </a:p>
          <a:p>
            <a:pPr lvl="2"/>
            <a:endParaRPr lang="en-US" altLang="ja-JP" sz="2800" dirty="0" smtClean="0"/>
          </a:p>
          <a:p>
            <a:pPr>
              <a:buNone/>
            </a:pPr>
            <a:r>
              <a:rPr kumimoji="1" lang="en-US" altLang="ja-JP" sz="3600" dirty="0" smtClean="0"/>
              <a:t>	</a:t>
            </a:r>
            <a:r>
              <a:rPr kumimoji="1" lang="ja-JP" altLang="en-US" sz="3600" dirty="0" smtClean="0"/>
              <a:t>＝</a:t>
            </a:r>
            <a:endParaRPr kumimoji="1" lang="en-US" altLang="ja-JP" sz="3600" dirty="0" smtClean="0"/>
          </a:p>
          <a:p>
            <a:pPr lvl="2"/>
            <a:endParaRPr lang="en-US" altLang="ja-JP" sz="2800" dirty="0" smtClean="0"/>
          </a:p>
          <a:p>
            <a:pPr>
              <a:buNone/>
            </a:pPr>
            <a:r>
              <a:rPr kumimoji="1" lang="en-US" altLang="ja-JP" sz="3600" dirty="0" err="1" smtClean="0"/>
              <a:t>popFront</a:t>
            </a:r>
            <a:r>
              <a:rPr kumimoji="1" lang="en-US" altLang="ja-JP" sz="3600" dirty="0" smtClean="0"/>
              <a:t> </a:t>
            </a:r>
            <a:r>
              <a:rPr kumimoji="1" lang="ja-JP" altLang="en-US" sz="3600" dirty="0" smtClean="0"/>
              <a:t>のたびに、</a:t>
            </a:r>
            <a:r>
              <a:rPr lang="en-US" altLang="ja-JP" sz="3600" dirty="0" smtClean="0"/>
              <a:t>reverse </a:t>
            </a:r>
            <a:r>
              <a:rPr lang="ja-JP" altLang="en-US" sz="3600" dirty="0" smtClean="0"/>
              <a:t>処理を</a:t>
            </a:r>
            <a:endParaRPr lang="en-US" altLang="ja-JP" sz="3600" dirty="0" smtClean="0"/>
          </a:p>
          <a:p>
            <a:pPr>
              <a:buNone/>
            </a:pPr>
            <a:r>
              <a:rPr lang="ja-JP" altLang="en-US" sz="3600" dirty="0" smtClean="0">
                <a:solidFill>
                  <a:srgbClr val="00B050"/>
                </a:solidFill>
              </a:rPr>
              <a:t>実際に</a:t>
            </a:r>
            <a:r>
              <a:rPr lang="ja-JP" altLang="en-US" sz="3600" dirty="0" smtClean="0"/>
              <a:t>「ちょっとずつ実行」する</a:t>
            </a:r>
            <a:endParaRPr lang="en-US" altLang="ja-JP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やりかた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199" y="1600200"/>
            <a:ext cx="8525435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dirty="0" smtClean="0"/>
              <a:t>１： 借金ポインターを追加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			</a:t>
            </a:r>
            <a:r>
              <a:rPr lang="ja-JP" altLang="en-US" dirty="0" smtClean="0"/>
              <a:t>（遅延評価サンクを指しておく）</a:t>
            </a: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２： </a:t>
            </a:r>
            <a:r>
              <a:rPr kumimoji="1" lang="en-US" altLang="ja-JP" dirty="0" err="1" smtClean="0"/>
              <a:t>chk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関数は</a:t>
            </a:r>
            <a:r>
              <a:rPr kumimoji="1" lang="en-US" altLang="ja-JP" dirty="0" smtClean="0"/>
              <a:t>reverse</a:t>
            </a:r>
            <a:r>
              <a:rPr kumimoji="1" lang="ja-JP" altLang="en-US" dirty="0" smtClean="0"/>
              <a:t>チェックのついでに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無駄に遅延サンクをちょっとづつ実行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（</a:t>
            </a:r>
            <a:r>
              <a:rPr lang="en-US" altLang="ja-JP" dirty="0" err="1" smtClean="0"/>
              <a:t>chk</a:t>
            </a:r>
            <a:r>
              <a:rPr lang="ja-JP" altLang="en-US" dirty="0" smtClean="0"/>
              <a:t>自体は遅延しないように</a:t>
            </a:r>
            <a:r>
              <a:rPr lang="en-US" altLang="ja-JP" dirty="0" smtClean="0"/>
              <a:t>eager</a:t>
            </a:r>
            <a:r>
              <a:rPr lang="ja-JP" altLang="en-US" dirty="0" smtClean="0"/>
              <a:t>実行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50576" y="2756648"/>
            <a:ext cx="6481481" cy="23083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latin typeface="Consolas" pitchFamily="49" charset="0"/>
              </a:rPr>
              <a:t>data Queue a = Q [a] </a:t>
            </a:r>
            <a:r>
              <a:rPr kumimoji="1" lang="en-US" altLang="ja-JP" sz="2400" dirty="0" err="1" smtClean="0">
                <a:latin typeface="Consolas" pitchFamily="49" charset="0"/>
              </a:rPr>
              <a:t>Int</a:t>
            </a:r>
            <a:r>
              <a:rPr kumimoji="1" lang="en-US" altLang="ja-JP" sz="2400" dirty="0" smtClean="0">
                <a:latin typeface="Consolas" pitchFamily="49" charset="0"/>
              </a:rPr>
              <a:t> [a] </a:t>
            </a:r>
            <a:r>
              <a:rPr kumimoji="1" lang="en-US" altLang="ja-JP" sz="2400" dirty="0" err="1" smtClean="0">
                <a:latin typeface="Consolas" pitchFamily="49" charset="0"/>
              </a:rPr>
              <a:t>Int</a:t>
            </a:r>
            <a:r>
              <a:rPr kumimoji="1" lang="en-US" altLang="ja-JP" sz="2400" dirty="0" smtClean="0">
                <a:latin typeface="Consolas" pitchFamily="49" charset="0"/>
              </a:rPr>
              <a:t> </a:t>
            </a:r>
            <a:r>
              <a:rPr kumimoji="1" lang="en-US" altLang="ja-JP" sz="2400" dirty="0" smtClean="0">
                <a:solidFill>
                  <a:srgbClr val="0070C0"/>
                </a:solidFill>
                <a:latin typeface="Consolas" pitchFamily="49" charset="0"/>
              </a:rPr>
              <a:t>[a]</a:t>
            </a:r>
          </a:p>
          <a:p>
            <a:endParaRPr lang="en-US" altLang="ja-JP" sz="2400" dirty="0" smtClean="0">
              <a:latin typeface="Consolas" pitchFamily="49" charset="0"/>
            </a:endParaRPr>
          </a:p>
          <a:p>
            <a:r>
              <a:rPr kumimoji="1" lang="en-US" altLang="ja-JP" sz="2400" smtClean="0">
                <a:latin typeface="Consolas" pitchFamily="49" charset="0"/>
              </a:rPr>
              <a:t>pushBack(Q </a:t>
            </a:r>
            <a:r>
              <a:rPr kumimoji="1" lang="en-US" altLang="ja-JP" sz="2400" dirty="0" smtClean="0">
                <a:latin typeface="Consolas" pitchFamily="49" charset="0"/>
              </a:rPr>
              <a:t>f fl r </a:t>
            </a:r>
            <a:r>
              <a:rPr kumimoji="1" lang="en-US" altLang="ja-JP" sz="2400" dirty="0" err="1" smtClean="0">
                <a:latin typeface="Consolas" pitchFamily="49" charset="0"/>
              </a:rPr>
              <a:t>rl</a:t>
            </a:r>
            <a:r>
              <a:rPr kumimoji="1" lang="en-US" altLang="ja-JP" sz="2400" dirty="0" smtClean="0">
                <a:latin typeface="Consolas" pitchFamily="49" charset="0"/>
              </a:rPr>
              <a:t> </a:t>
            </a:r>
            <a:r>
              <a:rPr kumimoji="1" lang="en-US" altLang="ja-JP" sz="2400" dirty="0" smtClean="0">
                <a:solidFill>
                  <a:srgbClr val="0070C0"/>
                </a:solidFill>
                <a:latin typeface="Consolas" pitchFamily="49" charset="0"/>
              </a:rPr>
              <a:t>s</a:t>
            </a:r>
            <a:r>
              <a:rPr kumimoji="1" lang="en-US" altLang="ja-JP" sz="2400" dirty="0" smtClean="0">
                <a:latin typeface="Consolas" pitchFamily="49" charset="0"/>
              </a:rPr>
              <a:t>) e</a:t>
            </a:r>
            <a:br>
              <a:rPr kumimoji="1" lang="en-US" altLang="ja-JP" sz="2400" dirty="0" smtClean="0">
                <a:latin typeface="Consolas" pitchFamily="49" charset="0"/>
              </a:rPr>
            </a:br>
            <a:r>
              <a:rPr kumimoji="1" lang="en-US" altLang="ja-JP" sz="2400" dirty="0" smtClean="0">
                <a:latin typeface="Consolas" pitchFamily="49" charset="0"/>
              </a:rPr>
              <a:t>  = </a:t>
            </a:r>
            <a:r>
              <a:rPr kumimoji="1" lang="en-US" altLang="ja-JP" sz="2400" dirty="0" err="1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</a:rPr>
              <a:t>seq</a:t>
            </a:r>
            <a:r>
              <a:rPr kumimoji="1" lang="en-US" altLang="ja-JP" sz="2400" dirty="0" smtClean="0">
                <a:latin typeface="Consolas" pitchFamily="49" charset="0"/>
              </a:rPr>
              <a:t> </a:t>
            </a:r>
            <a:r>
              <a:rPr kumimoji="1" lang="en-US" altLang="ja-JP" sz="2400" dirty="0" err="1" smtClean="0">
                <a:latin typeface="Consolas" pitchFamily="49" charset="0"/>
              </a:rPr>
              <a:t>chk</a:t>
            </a:r>
            <a:r>
              <a:rPr kumimoji="1" lang="en-US" altLang="ja-JP" sz="2400" dirty="0" smtClean="0">
                <a:latin typeface="Consolas" pitchFamily="49" charset="0"/>
              </a:rPr>
              <a:t> (Q f fl (e:r) (rl+1) </a:t>
            </a:r>
            <a:r>
              <a:rPr kumimoji="1" lang="en-US" altLang="ja-JP" sz="2400" dirty="0" smtClean="0">
                <a:solidFill>
                  <a:srgbClr val="0070C0"/>
                </a:solidFill>
                <a:latin typeface="Consolas" pitchFamily="49" charset="0"/>
              </a:rPr>
              <a:t>s</a:t>
            </a:r>
            <a:r>
              <a:rPr kumimoji="1" lang="en-US" altLang="ja-JP" sz="2400" dirty="0" smtClean="0">
                <a:latin typeface="Consolas" pitchFamily="49" charset="0"/>
              </a:rPr>
              <a:t>)</a:t>
            </a:r>
          </a:p>
          <a:p>
            <a:r>
              <a:rPr lang="en-US" altLang="ja-JP" sz="2400" dirty="0" err="1" smtClean="0">
                <a:latin typeface="Consolas" pitchFamily="49" charset="0"/>
              </a:rPr>
              <a:t>popFront</a:t>
            </a:r>
            <a:r>
              <a:rPr lang="en-US" altLang="ja-JP" sz="2400" dirty="0" smtClean="0">
                <a:latin typeface="Consolas" pitchFamily="49" charset="0"/>
              </a:rPr>
              <a:t>(Q (e:f) fl r </a:t>
            </a:r>
            <a:r>
              <a:rPr lang="en-US" altLang="ja-JP" sz="2400" dirty="0" err="1" smtClean="0">
                <a:latin typeface="Consolas" pitchFamily="49" charset="0"/>
              </a:rPr>
              <a:t>rl</a:t>
            </a:r>
            <a:r>
              <a:rPr lang="en-US" altLang="ja-JP" sz="2400" dirty="0" smtClean="0">
                <a:latin typeface="Consolas" pitchFamily="49" charset="0"/>
              </a:rPr>
              <a:t> </a:t>
            </a:r>
            <a:r>
              <a:rPr lang="en-US" altLang="ja-JP" sz="2400" dirty="0" smtClean="0">
                <a:solidFill>
                  <a:srgbClr val="0070C0"/>
                </a:solidFill>
                <a:latin typeface="Consolas" pitchFamily="49" charset="0"/>
              </a:rPr>
              <a:t>s</a:t>
            </a:r>
            <a:r>
              <a:rPr lang="en-US" altLang="ja-JP" sz="2400" dirty="0" smtClean="0">
                <a:latin typeface="Consolas" pitchFamily="49" charset="0"/>
              </a:rPr>
              <a:t>)</a:t>
            </a:r>
            <a:br>
              <a:rPr lang="en-US" altLang="ja-JP" sz="2400" dirty="0" smtClean="0">
                <a:latin typeface="Consolas" pitchFamily="49" charset="0"/>
              </a:rPr>
            </a:br>
            <a:r>
              <a:rPr lang="en-US" altLang="ja-JP" sz="2400" dirty="0" smtClean="0">
                <a:latin typeface="Consolas" pitchFamily="49" charset="0"/>
              </a:rPr>
              <a:t>  = (e, </a:t>
            </a:r>
            <a:r>
              <a:rPr lang="en-US" altLang="ja-JP" sz="2400" dirty="0" err="1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</a:rPr>
              <a:t>seq</a:t>
            </a:r>
            <a:r>
              <a:rPr lang="en-US" altLang="ja-JP" sz="24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</a:rPr>
              <a:t> </a:t>
            </a:r>
            <a:r>
              <a:rPr lang="en-US" altLang="ja-JP" sz="2400" dirty="0" err="1" smtClean="0">
                <a:latin typeface="Consolas" pitchFamily="49" charset="0"/>
              </a:rPr>
              <a:t>chk</a:t>
            </a:r>
            <a:r>
              <a:rPr lang="en-US" altLang="ja-JP" sz="2400" dirty="0" smtClean="0">
                <a:latin typeface="Consolas" pitchFamily="49" charset="0"/>
              </a:rPr>
              <a:t> (Q f (fl-1) r </a:t>
            </a:r>
            <a:r>
              <a:rPr lang="en-US" altLang="ja-JP" sz="2400" dirty="0" err="1" smtClean="0">
                <a:latin typeface="Consolas" pitchFamily="49" charset="0"/>
              </a:rPr>
              <a:t>rl</a:t>
            </a:r>
            <a:r>
              <a:rPr lang="en-US" altLang="ja-JP" sz="2400" dirty="0" smtClean="0">
                <a:latin typeface="Consolas" pitchFamily="49" charset="0"/>
              </a:rPr>
              <a:t> </a:t>
            </a:r>
            <a:r>
              <a:rPr lang="en-US" altLang="ja-JP" sz="2400" dirty="0" smtClean="0">
                <a:solidFill>
                  <a:srgbClr val="0070C0"/>
                </a:solidFill>
                <a:latin typeface="Consolas" pitchFamily="49" charset="0"/>
              </a:rPr>
              <a:t>s</a:t>
            </a:r>
            <a:r>
              <a:rPr lang="en-US" altLang="ja-JP" sz="2400" dirty="0" smtClean="0">
                <a:latin typeface="Consolas" pitchFamily="49" charset="0"/>
              </a:rPr>
              <a:t>))</a:t>
            </a:r>
            <a:endParaRPr kumimoji="1" lang="ja-JP" altLang="en-US" sz="240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やりかた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dirty="0" smtClean="0"/>
              <a:t>2.1</a:t>
            </a:r>
            <a:r>
              <a:rPr kumimoji="1" lang="ja-JP" altLang="en-US" dirty="0" smtClean="0"/>
              <a:t>： 借金ポインタに対してパターンマッチ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＝ </a:t>
            </a:r>
            <a:r>
              <a:rPr kumimoji="1" lang="en-US" altLang="ja-JP" dirty="0" smtClean="0"/>
              <a:t>cons</a:t>
            </a:r>
            <a:r>
              <a:rPr kumimoji="1" lang="ja-JP" altLang="en-US" dirty="0" smtClean="0"/>
              <a:t>セル１個分だけ実行される</a:t>
            </a: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sz="1200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2.2</a:t>
            </a:r>
            <a:r>
              <a:rPr lang="ja-JP" altLang="en-US" dirty="0" smtClean="0"/>
              <a:t>：</a:t>
            </a:r>
            <a:r>
              <a:rPr lang="en-US" altLang="ja-JP" dirty="0" smtClean="0"/>
              <a:t>rotate </a:t>
            </a:r>
            <a:r>
              <a:rPr lang="en-US" altLang="ja-JP" dirty="0" err="1" smtClean="0"/>
              <a:t>xs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ys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zs</a:t>
            </a:r>
            <a:r>
              <a:rPr lang="en-US" altLang="ja-JP" dirty="0" smtClean="0"/>
              <a:t> </a:t>
            </a:r>
            <a:r>
              <a:rPr lang="ja-JP" altLang="en-US" dirty="0" smtClean="0"/>
              <a:t>は </a:t>
            </a:r>
            <a:r>
              <a:rPr lang="en-US" altLang="ja-JP" dirty="0" err="1" smtClean="0"/>
              <a:t>xs</a:t>
            </a:r>
            <a:r>
              <a:rPr lang="en-US" altLang="ja-JP" dirty="0" smtClean="0"/>
              <a:t>++rev </a:t>
            </a:r>
            <a:r>
              <a:rPr lang="en-US" altLang="ja-JP" dirty="0" err="1" smtClean="0"/>
              <a:t>ys</a:t>
            </a:r>
            <a:r>
              <a:rPr lang="en-US" altLang="ja-JP" dirty="0" smtClean="0"/>
              <a:t>++</a:t>
            </a:r>
            <a:r>
              <a:rPr lang="en-US" altLang="ja-JP" dirty="0" err="1" smtClean="0"/>
              <a:t>zs</a:t>
            </a:r>
            <a:r>
              <a:rPr lang="en-US" altLang="ja-JP" dirty="0" smtClean="0"/>
              <a:t> </a:t>
            </a:r>
            <a:r>
              <a:rPr lang="ja-JP" altLang="en-US" dirty="0" smtClean="0"/>
              <a:t>する関数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00954" y="2675966"/>
            <a:ext cx="7342093" cy="19389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400" dirty="0" err="1" smtClean="0">
                <a:latin typeface="Consolas" pitchFamily="49" charset="0"/>
              </a:rPr>
              <a:t>chk</a:t>
            </a:r>
            <a:r>
              <a:rPr kumimoji="1" lang="en-US" altLang="ja-JP" sz="2400" dirty="0" smtClean="0">
                <a:latin typeface="Consolas" pitchFamily="49" charset="0"/>
              </a:rPr>
              <a:t> (Q f fl r </a:t>
            </a:r>
            <a:r>
              <a:rPr kumimoji="1" lang="en-US" altLang="ja-JP" sz="2400" dirty="0" err="1" smtClean="0">
                <a:latin typeface="Consolas" pitchFamily="49" charset="0"/>
              </a:rPr>
              <a:t>rl</a:t>
            </a:r>
            <a:r>
              <a:rPr kumimoji="1" lang="en-US" altLang="ja-JP" sz="2400" dirty="0" smtClean="0">
                <a:latin typeface="Consolas" pitchFamily="49" charset="0"/>
              </a:rPr>
              <a:t> </a:t>
            </a:r>
            <a:r>
              <a:rPr kumimoji="1" lang="en-US" altLang="ja-JP" sz="2400" dirty="0" smtClean="0">
                <a:solidFill>
                  <a:srgbClr val="FF0000"/>
                </a:solidFill>
                <a:latin typeface="Consolas" pitchFamily="49" charset="0"/>
              </a:rPr>
              <a:t>(_:s)</a:t>
            </a:r>
            <a:r>
              <a:rPr kumimoji="1" lang="en-US" altLang="ja-JP" sz="2400" dirty="0" smtClean="0">
                <a:latin typeface="Consolas" pitchFamily="49" charset="0"/>
              </a:rPr>
              <a:t>) = (Q f fl r </a:t>
            </a:r>
            <a:r>
              <a:rPr kumimoji="1" lang="en-US" altLang="ja-JP" sz="2400" dirty="0" err="1" smtClean="0">
                <a:latin typeface="Consolas" pitchFamily="49" charset="0"/>
              </a:rPr>
              <a:t>rl</a:t>
            </a:r>
            <a:r>
              <a:rPr kumimoji="1" lang="en-US" altLang="ja-JP" sz="2400" dirty="0" smtClean="0">
                <a:latin typeface="Consolas" pitchFamily="49" charset="0"/>
              </a:rPr>
              <a:t> s)</a:t>
            </a:r>
          </a:p>
          <a:p>
            <a:r>
              <a:rPr lang="en-US" altLang="ja-JP" sz="2400" dirty="0" err="1" smtClean="0">
                <a:latin typeface="Consolas" pitchFamily="49" charset="0"/>
              </a:rPr>
              <a:t>chk</a:t>
            </a:r>
            <a:r>
              <a:rPr lang="en-US" altLang="ja-JP" sz="2400" dirty="0" smtClean="0">
                <a:latin typeface="Consolas" pitchFamily="49" charset="0"/>
              </a:rPr>
              <a:t> (Q f fl r </a:t>
            </a:r>
            <a:r>
              <a:rPr lang="en-US" altLang="ja-JP" sz="2400" dirty="0" err="1" smtClean="0">
                <a:latin typeface="Consolas" pitchFamily="49" charset="0"/>
              </a:rPr>
              <a:t>rl</a:t>
            </a:r>
            <a:r>
              <a:rPr lang="en-US" altLang="ja-JP" sz="2400" dirty="0" smtClean="0">
                <a:latin typeface="Consolas" pitchFamily="49" charset="0"/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  <a:latin typeface="Consolas" pitchFamily="49" charset="0"/>
              </a:rPr>
              <a:t>[]</a:t>
            </a:r>
            <a:r>
              <a:rPr lang="en-US" altLang="ja-JP" sz="2400" dirty="0" smtClean="0">
                <a:latin typeface="Consolas" pitchFamily="49" charset="0"/>
              </a:rPr>
              <a:t>) =</a:t>
            </a:r>
            <a:br>
              <a:rPr lang="en-US" altLang="ja-JP" sz="2400" dirty="0" smtClean="0">
                <a:latin typeface="Consolas" pitchFamily="49" charset="0"/>
              </a:rPr>
            </a:br>
            <a:r>
              <a:rPr lang="en-US" altLang="ja-JP" sz="2400" dirty="0" smtClean="0">
                <a:latin typeface="Consolas" pitchFamily="49" charset="0"/>
              </a:rPr>
              <a:t> </a:t>
            </a:r>
            <a:r>
              <a:rPr lang="en-US" altLang="ja-JP" sz="2400" dirty="0" smtClean="0">
                <a:solidFill>
                  <a:srgbClr val="0070C0"/>
                </a:solidFill>
                <a:latin typeface="Consolas" pitchFamily="49" charset="0"/>
              </a:rPr>
              <a:t> -- </a:t>
            </a:r>
            <a:r>
              <a:rPr lang="ja-JP" altLang="en-US" sz="2400" dirty="0" smtClean="0">
                <a:solidFill>
                  <a:srgbClr val="0070C0"/>
                </a:solidFill>
                <a:latin typeface="Consolas" pitchFamily="49" charset="0"/>
              </a:rPr>
              <a:t>実は </a:t>
            </a:r>
            <a:r>
              <a:rPr lang="en-US" altLang="ja-JP" sz="2400" dirty="0" smtClean="0">
                <a:solidFill>
                  <a:srgbClr val="0070C0"/>
                </a:solidFill>
                <a:latin typeface="Consolas" pitchFamily="49" charset="0"/>
              </a:rPr>
              <a:t>fl+1 == </a:t>
            </a:r>
            <a:r>
              <a:rPr lang="en-US" altLang="ja-JP" sz="2400" dirty="0" err="1" smtClean="0">
                <a:solidFill>
                  <a:srgbClr val="0070C0"/>
                </a:solidFill>
                <a:latin typeface="Consolas" pitchFamily="49" charset="0"/>
              </a:rPr>
              <a:t>rl</a:t>
            </a:r>
            <a:r>
              <a:rPr lang="en-US" altLang="ja-JP" sz="2400" dirty="0" smtClean="0">
                <a:solidFill>
                  <a:srgbClr val="0070C0"/>
                </a:solidFill>
                <a:latin typeface="Consolas" pitchFamily="49" charset="0"/>
              </a:rPr>
              <a:t> </a:t>
            </a:r>
            <a:r>
              <a:rPr lang="ja-JP" altLang="en-US" sz="2400" dirty="0" smtClean="0">
                <a:solidFill>
                  <a:srgbClr val="0070C0"/>
                </a:solidFill>
                <a:latin typeface="Consolas" pitchFamily="49" charset="0"/>
              </a:rPr>
              <a:t>のときだけこっちに来る</a:t>
            </a:r>
            <a:r>
              <a:rPr lang="en-US" altLang="ja-JP" sz="2400" dirty="0" smtClean="0">
                <a:solidFill>
                  <a:srgbClr val="0070C0"/>
                </a:solidFill>
                <a:latin typeface="Consolas" pitchFamily="49" charset="0"/>
              </a:rPr>
              <a:t/>
            </a:r>
            <a:br>
              <a:rPr lang="en-US" altLang="ja-JP" sz="2400" dirty="0" smtClean="0">
                <a:solidFill>
                  <a:srgbClr val="0070C0"/>
                </a:solidFill>
                <a:latin typeface="Consolas" pitchFamily="49" charset="0"/>
              </a:rPr>
            </a:br>
            <a:r>
              <a:rPr lang="en-US" altLang="ja-JP" sz="2400" dirty="0" smtClean="0">
                <a:latin typeface="Consolas" pitchFamily="49" charset="0"/>
              </a:rPr>
              <a:t>  let ff = rotate f r [] in </a:t>
            </a:r>
          </a:p>
          <a:p>
            <a:r>
              <a:rPr lang="en-US" altLang="ja-JP" sz="2400" dirty="0" smtClean="0">
                <a:latin typeface="Consolas" pitchFamily="49" charset="0"/>
              </a:rPr>
              <a:t>    (Q ff (</a:t>
            </a:r>
            <a:r>
              <a:rPr lang="en-US" altLang="ja-JP" sz="2400" dirty="0" err="1" smtClean="0">
                <a:latin typeface="Consolas" pitchFamily="49" charset="0"/>
              </a:rPr>
              <a:t>fl+rl</a:t>
            </a:r>
            <a:r>
              <a:rPr lang="en-US" altLang="ja-JP" sz="2400" dirty="0" smtClean="0">
                <a:latin typeface="Consolas" pitchFamily="49" charset="0"/>
              </a:rPr>
              <a:t>) [] 0 ff)</a:t>
            </a:r>
            <a:endParaRPr kumimoji="1" lang="ja-JP" altLang="en-US" sz="2400" dirty="0">
              <a:latin typeface="Consolas" pitchFamily="49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78545" y="5294600"/>
            <a:ext cx="7342093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latin typeface="Consolas" pitchFamily="49" charset="0"/>
              </a:rPr>
              <a:t>rotate </a:t>
            </a:r>
            <a:r>
              <a:rPr lang="en-US" altLang="ja-JP" sz="2400" dirty="0" smtClean="0">
                <a:latin typeface="Consolas" pitchFamily="49" charset="0"/>
              </a:rPr>
              <a:t>[]</a:t>
            </a:r>
            <a:r>
              <a:rPr kumimoji="1" lang="en-US" altLang="ja-JP" sz="2400" dirty="0" smtClean="0">
                <a:latin typeface="Consolas" pitchFamily="49" charset="0"/>
              </a:rPr>
              <a:t> (y:_) </a:t>
            </a:r>
            <a:r>
              <a:rPr kumimoji="1" lang="en-US" altLang="ja-JP" sz="2400" dirty="0" err="1" smtClean="0">
                <a:latin typeface="Consolas" pitchFamily="49" charset="0"/>
              </a:rPr>
              <a:t>zs</a:t>
            </a:r>
            <a:r>
              <a:rPr kumimoji="1" lang="en-US" altLang="ja-JP" sz="2400" dirty="0" smtClean="0">
                <a:latin typeface="Consolas" pitchFamily="49" charset="0"/>
              </a:rPr>
              <a:t>      = y : </a:t>
            </a:r>
            <a:r>
              <a:rPr kumimoji="1" lang="en-US" altLang="ja-JP" sz="2400" dirty="0" err="1" smtClean="0">
                <a:latin typeface="Consolas" pitchFamily="49" charset="0"/>
              </a:rPr>
              <a:t>zs</a:t>
            </a:r>
            <a:endParaRPr kumimoji="1" lang="en-US" altLang="ja-JP" sz="2400" dirty="0" smtClean="0">
              <a:latin typeface="Consolas" pitchFamily="49" charset="0"/>
            </a:endParaRPr>
          </a:p>
          <a:p>
            <a:r>
              <a:rPr lang="en-US" altLang="ja-JP" sz="2400" dirty="0" smtClean="0">
                <a:latin typeface="Consolas" pitchFamily="49" charset="0"/>
              </a:rPr>
              <a:t>rotate (x:xs) (y:ys) ff = </a:t>
            </a:r>
            <a:br>
              <a:rPr lang="en-US" altLang="ja-JP" sz="2400" dirty="0" smtClean="0">
                <a:latin typeface="Consolas" pitchFamily="49" charset="0"/>
              </a:rPr>
            </a:br>
            <a:r>
              <a:rPr lang="en-US" altLang="ja-JP" sz="2400" dirty="0" smtClean="0">
                <a:latin typeface="Consolas" pitchFamily="49" charset="0"/>
              </a:rPr>
              <a:t>   x : rotate </a:t>
            </a:r>
            <a:r>
              <a:rPr lang="en-US" altLang="ja-JP" sz="2400" dirty="0" err="1" smtClean="0">
                <a:latin typeface="Consolas" pitchFamily="49" charset="0"/>
              </a:rPr>
              <a:t>xs</a:t>
            </a:r>
            <a:r>
              <a:rPr lang="en-US" altLang="ja-JP" sz="2400" dirty="0" smtClean="0">
                <a:latin typeface="Consolas" pitchFamily="49" charset="0"/>
              </a:rPr>
              <a:t> </a:t>
            </a:r>
            <a:r>
              <a:rPr lang="en-US" altLang="ja-JP" sz="2400" dirty="0" err="1" smtClean="0">
                <a:latin typeface="Consolas" pitchFamily="49" charset="0"/>
              </a:rPr>
              <a:t>ys</a:t>
            </a:r>
            <a:r>
              <a:rPr lang="en-US" altLang="ja-JP" sz="2400" dirty="0" smtClean="0">
                <a:latin typeface="Consolas" pitchFamily="49" charset="0"/>
              </a:rPr>
              <a:t> (y:zs)</a:t>
            </a:r>
            <a:endParaRPr kumimoji="1" lang="ja-JP" altLang="en-US" sz="2400" dirty="0">
              <a:latin typeface="Consolas" pitchFamily="49" charset="0"/>
            </a:endParaRPr>
          </a:p>
        </p:txBody>
      </p:sp>
      <p:sp>
        <p:nvSpPr>
          <p:cNvPr id="7" name="角丸四角形吹き出し 6"/>
          <p:cNvSpPr/>
          <p:nvPr/>
        </p:nvSpPr>
        <p:spPr>
          <a:xfrm>
            <a:off x="6252882" y="5862918"/>
            <a:ext cx="2891118" cy="995082"/>
          </a:xfrm>
          <a:prstGeom prst="wedgeRoundRectCallout">
            <a:avLst>
              <a:gd name="adj1" fmla="val -64258"/>
              <a:gd name="adj2" fmla="val -30071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2400" dirty="0" smtClean="0"/>
              <a:t>「セル１個だけ実行」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しやすい</a:t>
            </a:r>
            <a:r>
              <a:rPr lang="en-US" altLang="ja-JP" sz="2400" dirty="0" smtClean="0"/>
              <a:t>reverse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計算量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285720" y="1571612"/>
          <a:ext cx="8572560" cy="492922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43008"/>
                <a:gridCol w="571504"/>
                <a:gridCol w="1714512"/>
                <a:gridCol w="1714512"/>
                <a:gridCol w="1714512"/>
                <a:gridCol w="1714512"/>
              </a:tblGrid>
              <a:tr h="1567743"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latin typeface="HG平成明朝体W9" pitchFamily="17" charset="-128"/>
                        <a:ea typeface="HG平成明朝体W9" pitchFamily="17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(</a:t>
                      </a:r>
                      <a:r>
                        <a:rPr kumimoji="1" lang="ja-JP" altLang="en-US" sz="2000" b="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比較対象</a:t>
                      </a:r>
                      <a:r>
                        <a:rPr kumimoji="1" lang="en-US" altLang="ja-JP" sz="2000" b="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)</a:t>
                      </a:r>
                      <a:endParaRPr kumimoji="1" lang="en-US" altLang="ja-JP" sz="3200" b="0" dirty="0" smtClean="0">
                        <a:latin typeface="HG平成明朝体W9" pitchFamily="17" charset="-128"/>
                        <a:ea typeface="HG平成明朝体W9" pitchFamily="17" charset="-128"/>
                      </a:endParaRPr>
                    </a:p>
                    <a:p>
                      <a:pPr algn="ctr"/>
                      <a:r>
                        <a:rPr kumimoji="1" lang="ja-JP" altLang="en-US" sz="3200" b="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破壊的</a:t>
                      </a:r>
                      <a:endParaRPr kumimoji="1" lang="ja-JP" altLang="en-US" sz="3200" b="0" dirty="0">
                        <a:latin typeface="HG平成明朝体W9" pitchFamily="17" charset="-128"/>
                        <a:ea typeface="HG平成明朝体W9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2</a:t>
                      </a:r>
                      <a:r>
                        <a:rPr kumimoji="1" lang="ja-JP" altLang="en-US" sz="3200" b="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リスト</a:t>
                      </a:r>
                      <a:endParaRPr kumimoji="1" lang="ja-JP" altLang="en-US" sz="3200" b="0" dirty="0">
                        <a:latin typeface="HG平成明朝体W9" pitchFamily="17" charset="-128"/>
                        <a:ea typeface="HG平成明朝体W9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銀行家</a:t>
                      </a:r>
                      <a:endParaRPr kumimoji="1" lang="ja-JP" altLang="en-US" sz="3200" b="0" dirty="0">
                        <a:latin typeface="HG平成明朝体W9" pitchFamily="17" charset="-128"/>
                        <a:ea typeface="HG平成明朝体W9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実時間</a:t>
                      </a:r>
                      <a:endParaRPr kumimoji="1" lang="ja-JP" altLang="en-US" sz="3200" b="0" dirty="0">
                        <a:latin typeface="HG平成明朝体W9" pitchFamily="17" charset="-128"/>
                        <a:ea typeface="HG平成明朝体W9" pitchFamily="17" charset="-128"/>
                      </a:endParaRPr>
                    </a:p>
                  </a:txBody>
                  <a:tcPr anchor="ctr"/>
                </a:tc>
              </a:tr>
              <a:tr h="78387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儚</a:t>
                      </a:r>
                      <a:endParaRPr kumimoji="1" lang="ja-JP" altLang="en-US" sz="4400" dirty="0">
                        <a:latin typeface="HG平成明朝体W9" pitchFamily="17" charset="-128"/>
                        <a:ea typeface="HG平成明朝体W9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A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O(1)</a:t>
                      </a:r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O(1)</a:t>
                      </a:r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O(1)</a:t>
                      </a:r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O(1)</a:t>
                      </a:r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7838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W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O(1)</a:t>
                      </a:r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O(n)</a:t>
                      </a:r>
                      <a:endParaRPr kumimoji="1" lang="ja-JP" alt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O(n)</a:t>
                      </a:r>
                      <a:endParaRPr kumimoji="1" lang="ja-JP" alt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O(1)</a:t>
                      </a:r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100986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永</a:t>
                      </a:r>
                      <a:endParaRPr kumimoji="1" lang="ja-JP" altLang="en-US" sz="3600" dirty="0">
                        <a:latin typeface="HG平成明朝体W9" pitchFamily="17" charset="-128"/>
                        <a:ea typeface="HG平成明朝体W9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A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n/a</a:t>
                      </a:r>
                      <a:endParaRPr kumimoji="1" lang="ja-JP" alt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O(n)</a:t>
                      </a:r>
                      <a:endParaRPr kumimoji="1" lang="ja-JP" alt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O(1)</a:t>
                      </a:r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O(1)</a:t>
                      </a:r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7838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W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n/a</a:t>
                      </a:r>
                      <a:endParaRPr kumimoji="1" lang="ja-JP" alt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O(n)</a:t>
                      </a:r>
                      <a:endParaRPr kumimoji="1" lang="ja-JP" alt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O(n)</a:t>
                      </a:r>
                      <a:endParaRPr kumimoji="1" lang="ja-JP" alt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O(1)</a:t>
                      </a:r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お題：キュー </a:t>
            </a:r>
            <a:r>
              <a:rPr kumimoji="1" lang="en-US" altLang="ja-JP" dirty="0" smtClean="0"/>
              <a:t>(Queue)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974871"/>
            <a:ext cx="8229600" cy="4525963"/>
          </a:xfrm>
        </p:spPr>
        <p:txBody>
          <a:bodyPr>
            <a:normAutofit/>
          </a:bodyPr>
          <a:lstStyle/>
          <a:p>
            <a:r>
              <a:rPr kumimoji="1" lang="en-US" altLang="ja-JP" sz="4400" dirty="0" smtClean="0"/>
              <a:t>FIFO (First-In First-Out)</a:t>
            </a:r>
          </a:p>
          <a:p>
            <a:r>
              <a:rPr lang="en-US" altLang="ja-JP" sz="4400" smtClean="0"/>
              <a:t>pushBack(e</a:t>
            </a:r>
            <a:r>
              <a:rPr lang="en-US" altLang="ja-JP" sz="4400" dirty="0" smtClean="0"/>
              <a:t>) </a:t>
            </a:r>
            <a:r>
              <a:rPr lang="ja-JP" altLang="en-US" sz="4400" dirty="0" smtClean="0"/>
              <a:t>でデータ</a:t>
            </a:r>
            <a:r>
              <a:rPr lang="en-US" altLang="ja-JP" sz="4400" dirty="0" smtClean="0"/>
              <a:t>e</a:t>
            </a:r>
            <a:r>
              <a:rPr lang="ja-JP" altLang="en-US" sz="4400" dirty="0" smtClean="0"/>
              <a:t>を入れる</a:t>
            </a:r>
            <a:endParaRPr lang="en-US" altLang="ja-JP" sz="4400" dirty="0" smtClean="0"/>
          </a:p>
          <a:p>
            <a:r>
              <a:rPr kumimoji="1" lang="en-US" altLang="ja-JP" sz="4400" dirty="0" err="1" smtClean="0"/>
              <a:t>popFront</a:t>
            </a:r>
            <a:r>
              <a:rPr kumimoji="1" lang="en-US" altLang="ja-JP" sz="4400" dirty="0" smtClean="0"/>
              <a:t>() </a:t>
            </a:r>
            <a:r>
              <a:rPr kumimoji="1" lang="ja-JP" altLang="en-US" sz="4400" dirty="0" smtClean="0"/>
              <a:t>で取り出せる</a:t>
            </a:r>
            <a:endParaRPr kumimoji="1" lang="en-US" altLang="ja-JP" sz="4400" dirty="0" smtClean="0"/>
          </a:p>
          <a:p>
            <a:r>
              <a:rPr lang="ja-JP" altLang="en-US" sz="4400" dirty="0" smtClean="0"/>
              <a:t>入れた順に出てくる</a:t>
            </a:r>
            <a:endParaRPr lang="en-US" altLang="ja-JP" sz="4400" dirty="0" smtClean="0"/>
          </a:p>
          <a:p>
            <a:r>
              <a:rPr kumimoji="1" lang="ja-JP" altLang="en-US" sz="4400" dirty="0" smtClean="0"/>
              <a:t>以上</a:t>
            </a:r>
            <a:endParaRPr kumimoji="1" lang="ja-JP" alt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66430" y="0"/>
            <a:ext cx="2500298" cy="2731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" name="グループ化 15"/>
          <p:cNvGrpSpPr/>
          <p:nvPr/>
        </p:nvGrpSpPr>
        <p:grpSpPr>
          <a:xfrm>
            <a:off x="214282" y="0"/>
            <a:ext cx="2428892" cy="5188246"/>
            <a:chOff x="285720" y="169580"/>
            <a:chExt cx="2428892" cy="5188246"/>
          </a:xfrm>
        </p:grpSpPr>
        <p:pic>
          <p:nvPicPr>
            <p:cNvPr id="522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5720" y="169580"/>
              <a:ext cx="2428892" cy="5188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テキスト ボックス 8"/>
            <p:cNvSpPr txBox="1"/>
            <p:nvPr/>
          </p:nvSpPr>
          <p:spPr>
            <a:xfrm flipH="1">
              <a:off x="736867" y="428604"/>
              <a:ext cx="307777" cy="230408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vert="eaVert" wrap="square" lIns="0" tIns="36000" rIns="0" bIns="36000" rtlCol="0">
              <a:spAutoFit/>
            </a:bodyPr>
            <a:lstStyle/>
            <a:p>
              <a:r>
                <a:rPr lang="ja-JP" altLang="en-US" sz="2000" b="1" dirty="0" smtClean="0"/>
                <a:t>ニューメリカル表現の</a:t>
              </a:r>
              <a:endParaRPr kumimoji="1" lang="ja-JP" altLang="en-US" sz="2000" b="1" dirty="0"/>
            </a:p>
          </p:txBody>
        </p:sp>
      </p:grp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42844" y="5710263"/>
            <a:ext cx="7772400" cy="1362075"/>
          </a:xfrm>
        </p:spPr>
        <p:txBody>
          <a:bodyPr>
            <a:normAutofit/>
          </a:bodyPr>
          <a:lstStyle/>
          <a:p>
            <a:r>
              <a:rPr kumimoji="1" lang="ja-JP" altLang="en-US" sz="6600" dirty="0" smtClean="0"/>
              <a:t>そのほかの話題</a:t>
            </a:r>
            <a:endParaRPr kumimoji="1" lang="ja-JP" altLang="en-US" sz="6600" dirty="0"/>
          </a:p>
        </p:txBody>
      </p:sp>
      <p:grpSp>
        <p:nvGrpSpPr>
          <p:cNvPr id="14" name="グループ化 13"/>
          <p:cNvGrpSpPr/>
          <p:nvPr/>
        </p:nvGrpSpPr>
        <p:grpSpPr>
          <a:xfrm>
            <a:off x="2370644" y="642918"/>
            <a:ext cx="3844430" cy="4005285"/>
            <a:chOff x="3227900" y="928670"/>
            <a:chExt cx="3844430" cy="4005285"/>
          </a:xfrm>
        </p:grpSpPr>
        <p:pic>
          <p:nvPicPr>
            <p:cNvPr id="52226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27900" y="928670"/>
              <a:ext cx="3844430" cy="40052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テキスト ボックス 10"/>
            <p:cNvSpPr txBox="1"/>
            <p:nvPr/>
          </p:nvSpPr>
          <p:spPr>
            <a:xfrm flipH="1">
              <a:off x="4322214" y="1567409"/>
              <a:ext cx="307777" cy="108580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vert="eaVert" wrap="none" lIns="0" tIns="36000" rIns="0" bIns="36000" rtlCol="0">
              <a:spAutoFit/>
            </a:bodyPr>
            <a:lstStyle/>
            <a:p>
              <a:r>
                <a:rPr kumimoji="1" lang="ja-JP" altLang="en-US" sz="2000" b="1" dirty="0" smtClean="0"/>
                <a:t>多相再帰</a:t>
              </a:r>
              <a:endParaRPr kumimoji="1" lang="ja-JP" altLang="en-US" sz="2000" b="1" dirty="0"/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5319287" y="1755109"/>
            <a:ext cx="3394409" cy="4037690"/>
            <a:chOff x="5749591" y="1755109"/>
            <a:chExt cx="3394409" cy="4037690"/>
          </a:xfrm>
        </p:grpSpPr>
        <p:pic>
          <p:nvPicPr>
            <p:cNvPr id="52228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749591" y="3214686"/>
              <a:ext cx="3394409" cy="2578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テキスト ボックス 11"/>
            <p:cNvSpPr txBox="1"/>
            <p:nvPr/>
          </p:nvSpPr>
          <p:spPr>
            <a:xfrm flipH="1">
              <a:off x="7143767" y="2670076"/>
              <a:ext cx="285751" cy="128588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vert="eaVert" wrap="none" lIns="0" tIns="36000" rIns="0" bIns="36000" rtlCol="0">
              <a:noAutofit/>
            </a:bodyPr>
            <a:lstStyle/>
            <a:p>
              <a:r>
                <a:rPr kumimoji="1" lang="ja-JP" altLang="en-US" sz="2000" b="1" dirty="0" smtClean="0"/>
                <a:t>データ構造</a:t>
              </a:r>
              <a:endParaRPr kumimoji="1" lang="ja-JP" altLang="en-US" sz="2000" b="1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 flipH="1">
              <a:off x="6857999" y="1755109"/>
              <a:ext cx="285331" cy="184786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vert="eaVert" wrap="none" lIns="0" tIns="36000" rIns="0" bIns="36000" rtlCol="0">
              <a:noAutofit/>
            </a:bodyPr>
            <a:lstStyle/>
            <a:p>
              <a:r>
                <a:rPr kumimoji="1" lang="ja-JP" altLang="en-US" sz="2000" b="1" dirty="0" smtClean="0"/>
                <a:t>ブートストラップ</a:t>
              </a:r>
              <a:endParaRPr kumimoji="1" lang="ja-JP" altLang="en-US" sz="2000" b="1" dirty="0"/>
            </a:p>
          </p:txBody>
        </p:sp>
      </p:grpSp>
      <p:sp>
        <p:nvSpPr>
          <p:cNvPr id="17" name="テキスト ボックス 16"/>
          <p:cNvSpPr txBox="1"/>
          <p:nvPr/>
        </p:nvSpPr>
        <p:spPr>
          <a:xfrm flipH="1">
            <a:off x="7323620" y="428604"/>
            <a:ext cx="214314" cy="4286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eaVert" wrap="none" lIns="0" tIns="0" rIns="0" bIns="0" rtlCol="0">
            <a:noAutofit/>
          </a:bodyPr>
          <a:lstStyle/>
          <a:p>
            <a:r>
              <a:rPr kumimoji="1" lang="ja-JP" altLang="en-US" sz="1600" b="1" dirty="0" smtClean="0"/>
              <a:t>再帰</a:t>
            </a:r>
            <a:endParaRPr kumimoji="1" lang="ja-JP" altLang="en-US" sz="1600" b="1" dirty="0"/>
          </a:p>
        </p:txBody>
      </p:sp>
      <p:sp>
        <p:nvSpPr>
          <p:cNvPr id="18" name="テキスト ボックス 17"/>
          <p:cNvSpPr txBox="1"/>
          <p:nvPr/>
        </p:nvSpPr>
        <p:spPr>
          <a:xfrm flipH="1">
            <a:off x="7304835" y="1000108"/>
            <a:ext cx="215444" cy="11317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eaVert" wrap="none" lIns="0" tIns="0" rIns="0" bIns="0" rtlCol="0">
            <a:spAutoFit/>
          </a:bodyPr>
          <a:lstStyle/>
          <a:p>
            <a:r>
              <a:rPr lang="ja-JP" altLang="en-US" sz="1400" b="1" dirty="0" smtClean="0"/>
              <a:t>スローダウンが</a:t>
            </a:r>
            <a:endParaRPr kumimoji="1" lang="ja-JP" alt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目次</a:t>
            </a:r>
            <a:r>
              <a:rPr kumimoji="1" lang="ja-JP" altLang="en-US" dirty="0" smtClean="0">
                <a:solidFill>
                  <a:srgbClr val="0070C0"/>
                </a:solidFill>
              </a:rPr>
              <a:t>（紹介した部分）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42844" y="1428736"/>
            <a:ext cx="8686800" cy="5043510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rgbClr val="0070C0"/>
                </a:solidFill>
              </a:rPr>
              <a:t>2</a:t>
            </a:r>
            <a:r>
              <a:rPr kumimoji="1" lang="ja-JP" altLang="en-US" dirty="0" smtClean="0">
                <a:solidFill>
                  <a:srgbClr val="0070C0"/>
                </a:solidFill>
              </a:rPr>
              <a:t>～</a:t>
            </a:r>
            <a:r>
              <a:rPr kumimoji="1" lang="en-US" altLang="ja-JP" dirty="0" smtClean="0">
                <a:solidFill>
                  <a:srgbClr val="0070C0"/>
                </a:solidFill>
              </a:rPr>
              <a:t>3</a:t>
            </a:r>
            <a:r>
              <a:rPr lang="ja-JP" altLang="en-US" dirty="0" smtClean="0">
                <a:solidFill>
                  <a:srgbClr val="0070C0"/>
                </a:solidFill>
              </a:rPr>
              <a:t>章</a:t>
            </a:r>
            <a:r>
              <a:rPr kumimoji="1" lang="en-US" altLang="ja-JP" dirty="0" smtClean="0">
                <a:solidFill>
                  <a:srgbClr val="0070C0"/>
                </a:solidFill>
              </a:rPr>
              <a:t> :: </a:t>
            </a:r>
            <a:r>
              <a:rPr kumimoji="1" lang="ja-JP" altLang="en-US" dirty="0" smtClean="0">
                <a:solidFill>
                  <a:srgbClr val="0070C0"/>
                </a:solidFill>
              </a:rPr>
              <a:t>簡単な関数型</a:t>
            </a:r>
            <a:r>
              <a:rPr lang="ja-JP" altLang="en-US" dirty="0" smtClean="0">
                <a:solidFill>
                  <a:srgbClr val="0070C0"/>
                </a:solidFill>
              </a:rPr>
              <a:t>データ構造の紹介</a:t>
            </a:r>
            <a:endParaRPr lang="en-US" altLang="ja-JP" dirty="0" smtClean="0">
              <a:solidFill>
                <a:srgbClr val="0070C0"/>
              </a:solidFill>
            </a:endParaRPr>
          </a:p>
          <a:p>
            <a:pPr lvl="1"/>
            <a:r>
              <a:rPr kumimoji="1" lang="en-US" altLang="ja-JP" dirty="0" smtClean="0">
                <a:solidFill>
                  <a:srgbClr val="0070C0"/>
                </a:solidFill>
              </a:rPr>
              <a:t>2</a:t>
            </a:r>
            <a:r>
              <a:rPr kumimoji="1" lang="ja-JP" altLang="en-US" dirty="0" smtClean="0">
                <a:solidFill>
                  <a:srgbClr val="0070C0"/>
                </a:solidFill>
              </a:rPr>
              <a:t>リストキュー</a:t>
            </a:r>
            <a:r>
              <a:rPr kumimoji="1" lang="ja-JP" altLang="en-US" dirty="0" smtClean="0"/>
              <a:t>、赤黒木、二項ヒープ、</a:t>
            </a:r>
            <a:r>
              <a:rPr kumimoji="1" lang="en-US" altLang="ja-JP" dirty="0" smtClean="0"/>
              <a:t>…</a:t>
            </a:r>
          </a:p>
          <a:p>
            <a:r>
              <a:rPr lang="en-US" altLang="ja-JP" dirty="0" smtClean="0"/>
              <a:t>4</a:t>
            </a:r>
            <a:r>
              <a:rPr lang="ja-JP" altLang="en-US" dirty="0" smtClean="0"/>
              <a:t>章</a:t>
            </a:r>
            <a:r>
              <a:rPr lang="en-US" altLang="ja-JP" dirty="0" smtClean="0"/>
              <a:t> :: </a:t>
            </a:r>
            <a:r>
              <a:rPr lang="ja-JP" altLang="en-US" dirty="0" smtClean="0"/>
              <a:t>遅延評価とは</a:t>
            </a:r>
            <a:endParaRPr lang="en-US" altLang="ja-JP" dirty="0" smtClean="0"/>
          </a:p>
          <a:p>
            <a:r>
              <a:rPr kumimoji="1" lang="en-US" altLang="ja-JP" dirty="0" smtClean="0"/>
              <a:t>5</a:t>
            </a:r>
            <a:r>
              <a:rPr kumimoji="1" lang="ja-JP" altLang="en-US" dirty="0" smtClean="0"/>
              <a:t>章</a:t>
            </a:r>
            <a:r>
              <a:rPr kumimoji="1" lang="en-US" altLang="ja-JP" dirty="0" smtClean="0"/>
              <a:t> :: </a:t>
            </a:r>
            <a:r>
              <a:rPr kumimoji="1" lang="ja-JP" altLang="en-US" dirty="0" smtClean="0"/>
              <a:t>償却計算量とは</a:t>
            </a:r>
            <a:endParaRPr kumimoji="1" lang="en-US" altLang="ja-JP" dirty="0" smtClean="0"/>
          </a:p>
          <a:p>
            <a:r>
              <a:rPr lang="en-US" altLang="ja-JP" dirty="0" smtClean="0">
                <a:solidFill>
                  <a:srgbClr val="0070C0"/>
                </a:solidFill>
              </a:rPr>
              <a:t>6</a:t>
            </a:r>
            <a:r>
              <a:rPr lang="ja-JP" altLang="en-US" dirty="0" smtClean="0">
                <a:solidFill>
                  <a:srgbClr val="0070C0"/>
                </a:solidFill>
              </a:rPr>
              <a:t>章</a:t>
            </a:r>
            <a:r>
              <a:rPr lang="en-US" altLang="ja-JP" dirty="0" smtClean="0">
                <a:solidFill>
                  <a:srgbClr val="0070C0"/>
                </a:solidFill>
              </a:rPr>
              <a:t>:: </a:t>
            </a:r>
            <a:r>
              <a:rPr lang="ja-JP" altLang="en-US" dirty="0" smtClean="0">
                <a:solidFill>
                  <a:srgbClr val="0070C0"/>
                </a:solidFill>
              </a:rPr>
              <a:t>遅延評価を駆使して、永続性と</a:t>
            </a:r>
            <a:r>
              <a:rPr lang="en-US" altLang="ja-JP" dirty="0" smtClean="0">
                <a:solidFill>
                  <a:srgbClr val="0070C0"/>
                </a:solidFill>
              </a:rPr>
              <a:t/>
            </a:r>
            <a:br>
              <a:rPr lang="en-US" altLang="ja-JP" dirty="0" smtClean="0">
                <a:solidFill>
                  <a:srgbClr val="0070C0"/>
                </a:solidFill>
              </a:rPr>
            </a:br>
            <a:r>
              <a:rPr lang="ja-JP" altLang="en-US" dirty="0" smtClean="0">
                <a:solidFill>
                  <a:srgbClr val="0070C0"/>
                </a:solidFill>
              </a:rPr>
              <a:t>　償却計算量を両立（キュー</a:t>
            </a:r>
            <a:r>
              <a:rPr lang="en-US" altLang="ja-JP" dirty="0" smtClean="0">
                <a:solidFill>
                  <a:srgbClr val="0070C0"/>
                </a:solidFill>
              </a:rPr>
              <a:t>,</a:t>
            </a:r>
            <a:r>
              <a:rPr lang="en-US" altLang="ja-JP" dirty="0" smtClean="0"/>
              <a:t> </a:t>
            </a:r>
            <a:r>
              <a:rPr lang="ja-JP" altLang="en-US" dirty="0" smtClean="0"/>
              <a:t>ヒープ</a:t>
            </a:r>
            <a:r>
              <a:rPr lang="en-US" altLang="ja-JP" dirty="0" smtClean="0"/>
              <a:t>, …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r>
              <a:rPr kumimoji="1" lang="en-US" altLang="ja-JP" dirty="0" smtClean="0">
                <a:solidFill>
                  <a:srgbClr val="0070C0"/>
                </a:solidFill>
              </a:rPr>
              <a:t>7</a:t>
            </a:r>
            <a:r>
              <a:rPr lang="ja-JP" altLang="en-US" dirty="0" smtClean="0">
                <a:solidFill>
                  <a:srgbClr val="0070C0"/>
                </a:solidFill>
              </a:rPr>
              <a:t>章</a:t>
            </a:r>
            <a:r>
              <a:rPr kumimoji="1" lang="en-US" altLang="ja-JP" dirty="0" smtClean="0">
                <a:solidFill>
                  <a:srgbClr val="0070C0"/>
                </a:solidFill>
              </a:rPr>
              <a:t>:: </a:t>
            </a:r>
            <a:r>
              <a:rPr kumimoji="1" lang="ja-JP" altLang="en-US" dirty="0" smtClean="0">
                <a:solidFill>
                  <a:srgbClr val="0070C0"/>
                </a:solidFill>
              </a:rPr>
              <a:t>リアルタイム化（キュー</a:t>
            </a:r>
            <a:r>
              <a:rPr lang="en-US" altLang="ja-JP" dirty="0" smtClean="0">
                <a:solidFill>
                  <a:srgbClr val="0070C0"/>
                </a:solidFill>
              </a:rPr>
              <a:t>, </a:t>
            </a:r>
            <a:r>
              <a:rPr kumimoji="1" lang="ja-JP" altLang="en-US" dirty="0" smtClean="0"/>
              <a:t>ヒープ</a:t>
            </a:r>
            <a:r>
              <a:rPr kumimoji="1" lang="en-US" altLang="ja-JP" dirty="0" smtClean="0"/>
              <a:t>, …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r>
              <a:rPr lang="en-US" altLang="ja-JP" dirty="0" smtClean="0"/>
              <a:t>8</a:t>
            </a:r>
            <a:r>
              <a:rPr lang="ja-JP" altLang="en-US" dirty="0" smtClean="0"/>
              <a:t>～</a:t>
            </a:r>
            <a:r>
              <a:rPr lang="en-US" altLang="ja-JP" dirty="0" smtClean="0"/>
              <a:t>11</a:t>
            </a:r>
            <a:r>
              <a:rPr lang="ja-JP" altLang="en-US" dirty="0" smtClean="0"/>
              <a:t>章</a:t>
            </a:r>
            <a:r>
              <a:rPr lang="en-US" altLang="ja-JP" dirty="0" smtClean="0"/>
              <a:t> :: </a:t>
            </a:r>
            <a:r>
              <a:rPr lang="ja-JP" altLang="en-US" dirty="0" smtClean="0"/>
              <a:t>関数型データ構造汎用技法集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</a:t>
            </a:r>
            <a:r>
              <a:rPr lang="en-US" altLang="ja-JP" dirty="0" smtClean="0"/>
              <a:t>n</a:t>
            </a:r>
            <a:r>
              <a:rPr lang="ja-JP" altLang="en-US" dirty="0" smtClean="0"/>
              <a:t>進数表記に学ぶ」「ブートストラップ」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「再帰スローダウン」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あとは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49624" y="1600200"/>
            <a:ext cx="86868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kumimoji="1" lang="ja-JP" altLang="en-US" sz="4400" dirty="0" smtClean="0"/>
              <a:t>みんな</a:t>
            </a:r>
            <a:endParaRPr kumimoji="1" lang="en-US" altLang="ja-JP" sz="4400" dirty="0" smtClean="0"/>
          </a:p>
          <a:p>
            <a:pPr>
              <a:buNone/>
            </a:pPr>
            <a:endParaRPr lang="en-US" altLang="ja-JP" sz="4400" dirty="0" smtClean="0"/>
          </a:p>
          <a:p>
            <a:pPr>
              <a:buNone/>
            </a:pPr>
            <a:endParaRPr kumimoji="1" lang="en-US" altLang="ja-JP" sz="4400" dirty="0" smtClean="0"/>
          </a:p>
          <a:p>
            <a:pPr>
              <a:buNone/>
            </a:pPr>
            <a:endParaRPr lang="en-US" altLang="ja-JP" sz="4400" dirty="0" smtClean="0"/>
          </a:p>
          <a:p>
            <a:pPr>
              <a:buNone/>
            </a:pPr>
            <a:endParaRPr lang="en-US" altLang="ja-JP" sz="4400" dirty="0" smtClean="0"/>
          </a:p>
          <a:p>
            <a:pPr>
              <a:buNone/>
            </a:pPr>
            <a:r>
              <a:rPr kumimoji="1" lang="en-US" altLang="ja-JP" sz="4400" dirty="0" smtClean="0"/>
              <a:t>							</a:t>
            </a:r>
            <a:r>
              <a:rPr kumimoji="1" lang="ja-JP" altLang="en-US" sz="4400" dirty="0" smtClean="0"/>
              <a:t>を読もう！</a:t>
            </a:r>
            <a:endParaRPr kumimoji="1" lang="ja-JP" altLang="en-US" sz="4400" dirty="0"/>
          </a:p>
        </p:txBody>
      </p:sp>
      <p:pic>
        <p:nvPicPr>
          <p:cNvPr id="5" name="Picture 2" descr="http://www.cs.uwyo.edu/~jlc/courses/3015/Okasaki_cover_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49151" y="1553135"/>
            <a:ext cx="2933700" cy="4524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42908" y="495289"/>
            <a:ext cx="9144000" cy="1362075"/>
          </a:xfrm>
        </p:spPr>
        <p:txBody>
          <a:bodyPr>
            <a:normAutofit fontScale="90000"/>
          </a:bodyPr>
          <a:lstStyle/>
          <a:p>
            <a:r>
              <a:rPr kumimoji="1" lang="en-US" altLang="ja-JP" sz="6600" dirty="0" smtClean="0"/>
              <a:t>Thank you for listening!</a:t>
            </a:r>
            <a:endParaRPr kumimoji="1" lang="ja-JP" altLang="en-US" sz="6600" dirty="0"/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1571612"/>
            <a:ext cx="7429552" cy="43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テキスト ボックス 7"/>
          <p:cNvSpPr txBox="1"/>
          <p:nvPr/>
        </p:nvSpPr>
        <p:spPr>
          <a:xfrm>
            <a:off x="-2" y="6143644"/>
            <a:ext cx="8377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※</a:t>
            </a:r>
            <a:r>
              <a:rPr kumimoji="1" lang="ja-JP" altLang="en-US" smtClean="0"/>
              <a:t>スライド内の漫画は</a:t>
            </a:r>
            <a:r>
              <a:rPr kumimoji="1" lang="ja-JP" altLang="en-US" dirty="0" smtClean="0"/>
              <a:t>すべて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　 増田こうすけ</a:t>
            </a:r>
            <a:r>
              <a:rPr kumimoji="1" lang="ja-JP" altLang="en-US" dirty="0" smtClean="0"/>
              <a:t>「増田こうすけ劇場 ギャグマンガ日和 </a:t>
            </a:r>
            <a:r>
              <a:rPr lang="ja-JP" altLang="en-US" dirty="0" smtClean="0"/>
              <a:t>（巻の５）</a:t>
            </a:r>
            <a:r>
              <a:rPr lang="en-US" altLang="ja-JP" dirty="0" smtClean="0"/>
              <a:t> </a:t>
            </a:r>
            <a:r>
              <a:rPr kumimoji="1" lang="ja-JP" altLang="en-US" dirty="0" smtClean="0"/>
              <a:t>」 </a:t>
            </a:r>
            <a:r>
              <a:rPr lang="ja-JP" altLang="en-US" dirty="0" smtClean="0"/>
              <a:t>からの引用です。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71406" y="5710263"/>
            <a:ext cx="7772400" cy="1362075"/>
          </a:xfrm>
        </p:spPr>
        <p:txBody>
          <a:bodyPr>
            <a:normAutofit/>
          </a:bodyPr>
          <a:lstStyle/>
          <a:p>
            <a:r>
              <a:rPr kumimoji="1" lang="ja-JP" altLang="en-US" sz="6600" dirty="0" smtClean="0"/>
              <a:t>破壊的キュー</a:t>
            </a:r>
            <a:endParaRPr kumimoji="1" lang="ja-JP" altLang="en-US" sz="6600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>
          <a:xfrm>
            <a:off x="71406" y="4210076"/>
            <a:ext cx="7772400" cy="1500187"/>
          </a:xfrm>
        </p:spPr>
        <p:txBody>
          <a:bodyPr>
            <a:normAutofit/>
          </a:bodyPr>
          <a:lstStyle/>
          <a:p>
            <a:r>
              <a:rPr kumimoji="1" lang="en-US" altLang="ja-JP" sz="2800" dirty="0" smtClean="0"/>
              <a:t>Immutable Object </a:t>
            </a:r>
            <a:r>
              <a:rPr kumimoji="1" lang="ja-JP" altLang="en-US" sz="2800" dirty="0" smtClean="0"/>
              <a:t>でない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打倒すべき目標</a:t>
            </a:r>
            <a:endParaRPr kumimoji="1" lang="ja-JP" altLang="en-US" sz="2800" dirty="0"/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214289"/>
            <a:ext cx="4500595" cy="5366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テキスト ボックス 6"/>
          <p:cNvSpPr txBox="1"/>
          <p:nvPr/>
        </p:nvSpPr>
        <p:spPr>
          <a:xfrm flipH="1">
            <a:off x="5122471" y="1870811"/>
            <a:ext cx="565146" cy="88061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eaVert" wrap="square" lIns="36000" tIns="36000" rIns="36000" bIns="36000" rtlCol="0">
            <a:spAutoFit/>
          </a:bodyPr>
          <a:lstStyle/>
          <a:p>
            <a:r>
              <a:rPr kumimoji="1" lang="ja-JP" altLang="en-US" sz="3200" b="1" dirty="0" smtClean="0"/>
              <a:t>代入</a:t>
            </a:r>
            <a:endParaRPr kumimoji="1" lang="ja-JP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手続き型でよくある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14348" y="2500306"/>
            <a:ext cx="7358114" cy="31700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4000" dirty="0" smtClean="0">
                <a:latin typeface="Consolas" pitchFamily="49" charset="0"/>
              </a:rPr>
              <a:t>interface Queue&lt;E&gt;</a:t>
            </a:r>
            <a:br>
              <a:rPr kumimoji="1" lang="en-US" altLang="ja-JP" sz="4000" dirty="0" smtClean="0">
                <a:latin typeface="Consolas" pitchFamily="49" charset="0"/>
              </a:rPr>
            </a:br>
            <a:r>
              <a:rPr kumimoji="1" lang="en-US" altLang="ja-JP" sz="4000" dirty="0" smtClean="0">
                <a:latin typeface="Consolas" pitchFamily="49" charset="0"/>
              </a:rPr>
              <a:t>{</a:t>
            </a:r>
          </a:p>
          <a:p>
            <a:r>
              <a:rPr lang="en-US" altLang="ja-JP" sz="4000" dirty="0" smtClean="0">
                <a:latin typeface="Consolas" pitchFamily="49" charset="0"/>
              </a:rPr>
              <a:t>   </a:t>
            </a:r>
            <a:r>
              <a:rPr lang="en-US" altLang="ja-JP" sz="4000" smtClean="0">
                <a:latin typeface="Consolas" pitchFamily="49" charset="0"/>
              </a:rPr>
              <a:t>void </a:t>
            </a:r>
            <a:r>
              <a:rPr lang="en-US" altLang="ja-JP" sz="4000" smtClean="0">
                <a:latin typeface="Consolas" pitchFamily="49" charset="0"/>
              </a:rPr>
              <a:t>pushBack(E </a:t>
            </a:r>
            <a:r>
              <a:rPr lang="en-US" altLang="ja-JP" sz="4000" dirty="0" err="1" smtClean="0">
                <a:latin typeface="Consolas" pitchFamily="49" charset="0"/>
              </a:rPr>
              <a:t>e</a:t>
            </a:r>
            <a:r>
              <a:rPr lang="en-US" altLang="ja-JP" sz="4000" dirty="0" smtClean="0">
                <a:latin typeface="Consolas" pitchFamily="49" charset="0"/>
              </a:rPr>
              <a:t>); </a:t>
            </a:r>
            <a:br>
              <a:rPr lang="en-US" altLang="ja-JP" sz="4000" dirty="0" smtClean="0">
                <a:latin typeface="Consolas" pitchFamily="49" charset="0"/>
              </a:rPr>
            </a:br>
            <a:r>
              <a:rPr lang="en-US" altLang="ja-JP" sz="4000" dirty="0" smtClean="0">
                <a:latin typeface="Consolas" pitchFamily="49" charset="0"/>
              </a:rPr>
              <a:t>   E    </a:t>
            </a:r>
            <a:r>
              <a:rPr lang="en-US" altLang="ja-JP" sz="4000" dirty="0" err="1" smtClean="0">
                <a:latin typeface="Consolas" pitchFamily="49" charset="0"/>
              </a:rPr>
              <a:t>popFront</a:t>
            </a:r>
            <a:r>
              <a:rPr lang="en-US" altLang="ja-JP" sz="4000" dirty="0" smtClean="0">
                <a:latin typeface="Consolas" pitchFamily="49" charset="0"/>
              </a:rPr>
              <a:t>();</a:t>
            </a:r>
          </a:p>
          <a:p>
            <a:r>
              <a:rPr kumimoji="1" lang="en-US" altLang="ja-JP" sz="4000" dirty="0" smtClean="0">
                <a:latin typeface="Consolas" pitchFamily="49" charset="0"/>
              </a:rPr>
              <a:t>}</a:t>
            </a:r>
            <a:endParaRPr kumimoji="1" lang="ja-JP" altLang="en-US" sz="400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よくある実装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714189" y="6014486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1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247589" y="6014486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ja-JP" sz="2800" b="1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3161989" y="6014486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2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3695389" y="6014486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ja-JP" sz="2800" b="1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609789" y="6014486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3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5143189" y="6014486"/>
            <a:ext cx="533400" cy="533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ja-JP" altLang="en-US" sz="2800" b="1"/>
              <a:t>・</a:t>
            </a:r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1409389" y="4947686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ja-JP" sz="2800" b="1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1942789" y="4947686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ja-JP" sz="2800" b="1"/>
          </a:p>
        </p:txBody>
      </p:sp>
      <p:sp>
        <p:nvSpPr>
          <p:cNvPr id="12" name="Line 15"/>
          <p:cNvSpPr>
            <a:spLocks noChangeShapeType="1"/>
          </p:cNvSpPr>
          <p:nvPr/>
        </p:nvSpPr>
        <p:spPr bwMode="auto">
          <a:xfrm>
            <a:off x="4000189" y="6319286"/>
            <a:ext cx="6096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>
            <a:off x="2552389" y="6319286"/>
            <a:ext cx="6096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14" name="Line 17"/>
          <p:cNvSpPr>
            <a:spLocks noChangeShapeType="1"/>
          </p:cNvSpPr>
          <p:nvPr/>
        </p:nvSpPr>
        <p:spPr bwMode="auto">
          <a:xfrm>
            <a:off x="2247589" y="5252486"/>
            <a:ext cx="2438400" cy="6858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>
            <a:off x="1714189" y="5252486"/>
            <a:ext cx="152400" cy="762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6514789" y="6014486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4</a:t>
            </a: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7048189" y="6014486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ja-JP" altLang="en-US" sz="2800" b="1"/>
              <a:t>・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81485" y="1309390"/>
            <a:ext cx="8572592" cy="34163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latin typeface="Consolas" pitchFamily="49" charset="0"/>
              </a:rPr>
              <a:t>class </a:t>
            </a:r>
            <a:r>
              <a:rPr kumimoji="1" lang="en-US" altLang="ja-JP" sz="2400" dirty="0" err="1" smtClean="0">
                <a:latin typeface="Consolas" pitchFamily="49" charset="0"/>
              </a:rPr>
              <a:t>HakaiQueue</a:t>
            </a:r>
            <a:r>
              <a:rPr kumimoji="1" lang="en-US" altLang="ja-JP" sz="2400" dirty="0" smtClean="0">
                <a:latin typeface="Consolas" pitchFamily="49" charset="0"/>
              </a:rPr>
              <a:t>&lt;E&gt; implements Queue&lt;E&gt; {</a:t>
            </a:r>
            <a:br>
              <a:rPr kumimoji="1" lang="en-US" altLang="ja-JP" sz="2400" dirty="0" smtClean="0">
                <a:latin typeface="Consolas" pitchFamily="49" charset="0"/>
              </a:rPr>
            </a:br>
            <a:r>
              <a:rPr kumimoji="1" lang="en-US" altLang="ja-JP" sz="2400" dirty="0" smtClean="0">
                <a:latin typeface="Consolas" pitchFamily="49" charset="0"/>
              </a:rPr>
              <a:t>   </a:t>
            </a:r>
            <a:r>
              <a:rPr lang="en-US" altLang="ja-JP" sz="2400" dirty="0" smtClean="0">
                <a:latin typeface="Consolas" pitchFamily="49" charset="0"/>
              </a:rPr>
              <a:t>class Cell { E </a:t>
            </a:r>
            <a:r>
              <a:rPr lang="en-US" altLang="ja-JP" sz="2400" dirty="0" err="1" smtClean="0">
                <a:latin typeface="Consolas" pitchFamily="49" charset="0"/>
              </a:rPr>
              <a:t>e</a:t>
            </a:r>
            <a:r>
              <a:rPr lang="en-US" altLang="ja-JP" sz="2400" dirty="0" smtClean="0">
                <a:latin typeface="Consolas" pitchFamily="49" charset="0"/>
              </a:rPr>
              <a:t>; Cell next; }</a:t>
            </a:r>
            <a:br>
              <a:rPr lang="en-US" altLang="ja-JP" sz="2400" dirty="0" smtClean="0">
                <a:latin typeface="Consolas" pitchFamily="49" charset="0"/>
              </a:rPr>
            </a:br>
            <a:r>
              <a:rPr kumimoji="1" lang="en-US" altLang="ja-JP" sz="2400" dirty="0" smtClean="0">
                <a:latin typeface="Consolas" pitchFamily="49" charset="0"/>
              </a:rPr>
              <a:t>   Cell </a:t>
            </a:r>
            <a:r>
              <a:rPr kumimoji="1" lang="en-US" altLang="ja-JP" sz="2400" dirty="0" err="1" smtClean="0">
                <a:latin typeface="Consolas" pitchFamily="49" charset="0"/>
              </a:rPr>
              <a:t>fst</a:t>
            </a:r>
            <a:r>
              <a:rPr kumimoji="1" lang="en-US" altLang="ja-JP" sz="2400" dirty="0" smtClean="0">
                <a:latin typeface="Consolas" pitchFamily="49" charset="0"/>
              </a:rPr>
              <a:t>, last;</a:t>
            </a:r>
          </a:p>
          <a:p>
            <a:endParaRPr lang="en-US" altLang="ja-JP" sz="2400" dirty="0" smtClean="0">
              <a:latin typeface="Consolas" pitchFamily="49" charset="0"/>
            </a:endParaRPr>
          </a:p>
          <a:p>
            <a:r>
              <a:rPr lang="en-US" altLang="ja-JP" sz="2400" dirty="0" smtClean="0">
                <a:latin typeface="Consolas" pitchFamily="49" charset="0"/>
              </a:rPr>
              <a:t>   </a:t>
            </a:r>
            <a:r>
              <a:rPr lang="en-US" altLang="ja-JP" sz="2400" smtClean="0">
                <a:latin typeface="Consolas" pitchFamily="49" charset="0"/>
              </a:rPr>
              <a:t>void </a:t>
            </a:r>
            <a:r>
              <a:rPr lang="en-US" altLang="ja-JP" sz="2400" smtClean="0">
                <a:latin typeface="Consolas" pitchFamily="49" charset="0"/>
              </a:rPr>
              <a:t>pushBack(E </a:t>
            </a:r>
            <a:r>
              <a:rPr lang="en-US" altLang="ja-JP" sz="2400" dirty="0" err="1" smtClean="0">
                <a:latin typeface="Consolas" pitchFamily="49" charset="0"/>
              </a:rPr>
              <a:t>e</a:t>
            </a:r>
            <a:r>
              <a:rPr lang="en-US" altLang="ja-JP" sz="2400" dirty="0" smtClean="0">
                <a:latin typeface="Consolas" pitchFamily="49" charset="0"/>
              </a:rPr>
              <a:t>)</a:t>
            </a:r>
          </a:p>
          <a:p>
            <a:r>
              <a:rPr lang="en-US" altLang="ja-JP" sz="2400" dirty="0" smtClean="0">
                <a:latin typeface="Consolas" pitchFamily="49" charset="0"/>
              </a:rPr>
              <a:t>     {last=</a:t>
            </a:r>
            <a:r>
              <a:rPr lang="en-US" altLang="ja-JP" sz="2400" dirty="0" err="1" smtClean="0">
                <a:latin typeface="Consolas" pitchFamily="49" charset="0"/>
              </a:rPr>
              <a:t>last.next</a:t>
            </a:r>
            <a:r>
              <a:rPr lang="en-US" altLang="ja-JP" sz="2400" b="1" dirty="0" smtClean="0">
                <a:solidFill>
                  <a:srgbClr val="FF0000"/>
                </a:solidFill>
                <a:latin typeface="Consolas" pitchFamily="49" charset="0"/>
              </a:rPr>
              <a:t>=</a:t>
            </a:r>
            <a:r>
              <a:rPr lang="en-US" altLang="ja-JP" sz="2400" dirty="0" smtClean="0">
                <a:latin typeface="Consolas" pitchFamily="49" charset="0"/>
              </a:rPr>
              <a:t>new Cell(</a:t>
            </a:r>
            <a:r>
              <a:rPr lang="en-US" altLang="ja-JP" sz="2400" dirty="0" err="1" smtClean="0">
                <a:latin typeface="Consolas" pitchFamily="49" charset="0"/>
              </a:rPr>
              <a:t>e,null</a:t>
            </a:r>
            <a:r>
              <a:rPr lang="en-US" altLang="ja-JP" sz="2400" dirty="0" smtClean="0">
                <a:latin typeface="Consolas" pitchFamily="49" charset="0"/>
              </a:rPr>
              <a:t>);}</a:t>
            </a:r>
            <a:br>
              <a:rPr lang="en-US" altLang="ja-JP" sz="2400" dirty="0" smtClean="0">
                <a:latin typeface="Consolas" pitchFamily="49" charset="0"/>
              </a:rPr>
            </a:br>
            <a:r>
              <a:rPr lang="en-US" altLang="ja-JP" sz="2400" dirty="0" smtClean="0">
                <a:latin typeface="Consolas" pitchFamily="49" charset="0"/>
              </a:rPr>
              <a:t>   E </a:t>
            </a:r>
            <a:r>
              <a:rPr lang="en-US" altLang="ja-JP" sz="2400" dirty="0" err="1" smtClean="0">
                <a:latin typeface="Consolas" pitchFamily="49" charset="0"/>
              </a:rPr>
              <a:t>popFront</a:t>
            </a:r>
            <a:r>
              <a:rPr lang="en-US" altLang="ja-JP" sz="2400" dirty="0" smtClean="0">
                <a:latin typeface="Consolas" pitchFamily="49" charset="0"/>
              </a:rPr>
              <a:t>()</a:t>
            </a:r>
          </a:p>
          <a:p>
            <a:r>
              <a:rPr lang="en-US" altLang="ja-JP" sz="2400" dirty="0" smtClean="0">
                <a:latin typeface="Consolas" pitchFamily="49" charset="0"/>
              </a:rPr>
              <a:t>     {E </a:t>
            </a:r>
            <a:r>
              <a:rPr lang="en-US" altLang="ja-JP" sz="2400" dirty="0" err="1" smtClean="0">
                <a:latin typeface="Consolas" pitchFamily="49" charset="0"/>
              </a:rPr>
              <a:t>e</a:t>
            </a:r>
            <a:r>
              <a:rPr lang="en-US" altLang="ja-JP" sz="2400" dirty="0" smtClean="0">
                <a:latin typeface="Consolas" pitchFamily="49" charset="0"/>
              </a:rPr>
              <a:t>=</a:t>
            </a:r>
            <a:r>
              <a:rPr lang="en-US" altLang="ja-JP" sz="2400" dirty="0" err="1" smtClean="0">
                <a:latin typeface="Consolas" pitchFamily="49" charset="0"/>
              </a:rPr>
              <a:t>fst.e</a:t>
            </a:r>
            <a:r>
              <a:rPr lang="en-US" altLang="ja-JP" sz="2400" dirty="0" smtClean="0">
                <a:latin typeface="Consolas" pitchFamily="49" charset="0"/>
              </a:rPr>
              <a:t>; </a:t>
            </a:r>
            <a:r>
              <a:rPr lang="en-US" altLang="ja-JP" sz="2400" dirty="0" err="1" smtClean="0">
                <a:latin typeface="Consolas" pitchFamily="49" charset="0"/>
              </a:rPr>
              <a:t>fst</a:t>
            </a:r>
            <a:r>
              <a:rPr lang="en-US" altLang="ja-JP" sz="2400" dirty="0" smtClean="0">
                <a:latin typeface="Consolas" pitchFamily="49" charset="0"/>
              </a:rPr>
              <a:t>=</a:t>
            </a:r>
            <a:r>
              <a:rPr lang="en-US" altLang="ja-JP" sz="2400" dirty="0" err="1" smtClean="0">
                <a:latin typeface="Consolas" pitchFamily="49" charset="0"/>
              </a:rPr>
              <a:t>fst.next</a:t>
            </a:r>
            <a:r>
              <a:rPr lang="en-US" altLang="ja-JP" sz="2400" dirty="0" smtClean="0">
                <a:latin typeface="Consolas" pitchFamily="49" charset="0"/>
              </a:rPr>
              <a:t>; return e;}</a:t>
            </a:r>
          </a:p>
          <a:p>
            <a:r>
              <a:rPr kumimoji="1" lang="en-US" altLang="ja-JP" sz="2400" dirty="0" smtClean="0">
                <a:latin typeface="Consolas" pitchFamily="49" charset="0"/>
              </a:rPr>
              <a:t>}</a:t>
            </a:r>
            <a:endParaRPr kumimoji="1" lang="ja-JP" altLang="en-US" sz="240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破壊的キューの特徴</a:t>
            </a:r>
            <a:endParaRPr lang="en-US" altLang="ja-JP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022" y="1452282"/>
            <a:ext cx="8848165" cy="5405717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Mutable Object</a:t>
            </a:r>
            <a:r>
              <a:rPr lang="en-US" altLang="ja-JP" dirty="0" smtClean="0"/>
              <a:t> </a:t>
            </a:r>
            <a:r>
              <a:rPr lang="ja-JP" altLang="en-US" dirty="0" smtClean="0"/>
              <a:t>を使用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リスト</a:t>
            </a:r>
            <a:r>
              <a:rPr lang="ja-JP" altLang="en-US" dirty="0"/>
              <a:t>末尾を指すポインタをもって</a:t>
            </a:r>
            <a:r>
              <a:rPr lang="ja-JP" altLang="en-US" dirty="0" smtClean="0"/>
              <a:t>おき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末尾のセル</a:t>
            </a:r>
            <a:r>
              <a:rPr lang="ja-JP" altLang="en-US" smtClean="0"/>
              <a:t>を </a:t>
            </a:r>
            <a:r>
              <a:rPr lang="en-US" altLang="ja-JP" smtClean="0"/>
              <a:t>pushBack </a:t>
            </a:r>
            <a:r>
              <a:rPr lang="ja-JP" altLang="en-US" dirty="0" smtClean="0"/>
              <a:t>時</a:t>
            </a:r>
            <a:r>
              <a:rPr lang="ja-JP" altLang="en-US" dirty="0"/>
              <a:t>に</a:t>
            </a:r>
            <a:r>
              <a:rPr lang="ja-JP" altLang="en-US" dirty="0">
                <a:solidFill>
                  <a:srgbClr val="FF0000"/>
                </a:solidFill>
              </a:rPr>
              <a:t>書換</a:t>
            </a:r>
          </a:p>
          <a:p>
            <a:pPr lvl="4"/>
            <a:endParaRPr lang="ja-JP" altLang="en-US" dirty="0"/>
          </a:p>
          <a:p>
            <a:pPr lvl="2"/>
            <a:endParaRPr lang="ja-JP" altLang="en-US" dirty="0"/>
          </a:p>
          <a:p>
            <a:pPr lvl="2"/>
            <a:endParaRPr lang="ja-JP" altLang="en-US" dirty="0"/>
          </a:p>
          <a:p>
            <a:pPr lvl="2"/>
            <a:endParaRPr lang="ja-JP" altLang="en-US" dirty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Persistent </a:t>
            </a:r>
            <a:r>
              <a:rPr lang="ja-JP" altLang="en-US" dirty="0" smtClean="0"/>
              <a:t>でない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操作前の状態をとっておく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err="1" smtClean="0"/>
              <a:t>には</a:t>
            </a:r>
            <a:r>
              <a:rPr lang="ja-JP" altLang="en-US" dirty="0" smtClean="0"/>
              <a:t>全コピーしかない</a:t>
            </a:r>
            <a:endParaRPr lang="ja-JP" altLang="en-US" dirty="0"/>
          </a:p>
          <a:p>
            <a:r>
              <a:rPr lang="en-US" altLang="ja-JP" smtClean="0">
                <a:solidFill>
                  <a:srgbClr val="00B050"/>
                </a:solidFill>
              </a:rPr>
              <a:t>pushBack, </a:t>
            </a:r>
            <a:r>
              <a:rPr lang="en-US" altLang="ja-JP" dirty="0" err="1" smtClean="0">
                <a:solidFill>
                  <a:srgbClr val="00B050"/>
                </a:solidFill>
              </a:rPr>
              <a:t>popFront</a:t>
            </a:r>
            <a:r>
              <a:rPr lang="en-US" altLang="ja-JP" dirty="0" smtClean="0">
                <a:solidFill>
                  <a:srgbClr val="00B050"/>
                </a:solidFill>
              </a:rPr>
              <a:t> </a:t>
            </a:r>
            <a:r>
              <a:rPr lang="ja-JP" altLang="en-US" dirty="0">
                <a:solidFill>
                  <a:srgbClr val="00B050"/>
                </a:solidFill>
              </a:rPr>
              <a:t>の最悪実行</a:t>
            </a:r>
            <a:r>
              <a:rPr lang="ja-JP" altLang="en-US" dirty="0" smtClean="0">
                <a:solidFill>
                  <a:srgbClr val="00B050"/>
                </a:solidFill>
              </a:rPr>
              <a:t>時間は </a:t>
            </a:r>
            <a:r>
              <a:rPr lang="en-US" altLang="ja-JP" dirty="0">
                <a:solidFill>
                  <a:srgbClr val="00B050"/>
                </a:solidFill>
              </a:rPr>
              <a:t>O(1)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1757082" y="3859306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1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2290482" y="3859306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ja-JP" sz="2800" b="1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3204882" y="3859306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2</a:t>
            </a: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3738282" y="3859306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ja-JP" sz="2800" b="1"/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4652682" y="3859306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3</a:t>
            </a:r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5186082" y="3859306"/>
            <a:ext cx="533400" cy="533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ja-JP" altLang="en-US" sz="2800" b="1"/>
              <a:t>・</a:t>
            </a:r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1452282" y="2792506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ja-JP" sz="2800" b="1"/>
          </a:p>
        </p:txBody>
      </p:sp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1985682" y="2792506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ja-JP" altLang="ja-JP" sz="2800" b="1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>
            <a:off x="4043082" y="4164106"/>
            <a:ext cx="6096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2595282" y="4164106"/>
            <a:ext cx="6096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>
            <a:off x="2290482" y="3097306"/>
            <a:ext cx="2438400" cy="6858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>
            <a:off x="1757082" y="3097306"/>
            <a:ext cx="152400" cy="762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6557682" y="3859306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 sz="2800" b="1"/>
              <a:t>4</a:t>
            </a:r>
          </a:p>
        </p:txBody>
      </p:sp>
      <p:sp>
        <p:nvSpPr>
          <p:cNvPr id="36884" name="Rectangle 20"/>
          <p:cNvSpPr>
            <a:spLocks noChangeArrowheads="1"/>
          </p:cNvSpPr>
          <p:nvPr/>
        </p:nvSpPr>
        <p:spPr bwMode="auto">
          <a:xfrm>
            <a:off x="7091082" y="3859306"/>
            <a:ext cx="533400" cy="533400"/>
          </a:xfrm>
          <a:prstGeom prst="rect">
            <a:avLst/>
          </a:prstGeom>
          <a:noFill/>
          <a:ln w="571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ja-JP" altLang="en-US" sz="2800" b="1"/>
              <a:t>・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299795" y="4692176"/>
            <a:ext cx="3575264" cy="10156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dirty="0" err="1" smtClean="0">
                <a:latin typeface="Consolas" pitchFamily="49" charset="0"/>
              </a:rPr>
              <a:t>HakaiQueue</a:t>
            </a:r>
            <a:r>
              <a:rPr kumimoji="1" lang="en-US" altLang="ja-JP" sz="2000" dirty="0" smtClean="0">
                <a:latin typeface="Consolas" pitchFamily="49" charset="0"/>
              </a:rPr>
              <a:t>&lt;E&gt; q = </a:t>
            </a:r>
            <a:r>
              <a:rPr kumimoji="1" lang="ja-JP" altLang="en-US" sz="2000" dirty="0" smtClean="0">
                <a:latin typeface="Consolas" pitchFamily="49" charset="0"/>
              </a:rPr>
              <a:t>略</a:t>
            </a:r>
            <a:r>
              <a:rPr kumimoji="1" lang="en-US" altLang="ja-JP" sz="2000" dirty="0" smtClean="0">
                <a:latin typeface="Consolas" pitchFamily="49" charset="0"/>
              </a:rPr>
              <a:t>;</a:t>
            </a:r>
          </a:p>
          <a:p>
            <a:r>
              <a:rPr lang="en-US" altLang="ja-JP" sz="2000" dirty="0" err="1" smtClean="0">
                <a:latin typeface="Consolas" pitchFamily="49" charset="0"/>
              </a:rPr>
              <a:t>HakaiQueue</a:t>
            </a:r>
            <a:r>
              <a:rPr lang="en-US" altLang="ja-JP" sz="2000" dirty="0" smtClean="0">
                <a:latin typeface="Consolas" pitchFamily="49" charset="0"/>
              </a:rPr>
              <a:t>&lt;E&gt; p = q;</a:t>
            </a:r>
            <a:endParaRPr kumimoji="1" lang="en-US" altLang="ja-JP" sz="2000" dirty="0" smtClean="0">
              <a:latin typeface="Consolas" pitchFamily="49" charset="0"/>
            </a:endParaRPr>
          </a:p>
          <a:p>
            <a:r>
              <a:rPr lang="en-US" altLang="ja-JP" sz="2000" smtClean="0">
                <a:latin typeface="Consolas" pitchFamily="49" charset="0"/>
              </a:rPr>
              <a:t>q.pushBack(e</a:t>
            </a:r>
            <a:r>
              <a:rPr lang="en-US" altLang="ja-JP" sz="2000" dirty="0" smtClean="0">
                <a:latin typeface="Consolas" pitchFamily="49" charset="0"/>
              </a:rPr>
              <a:t>); //p</a:t>
            </a:r>
            <a:r>
              <a:rPr lang="ja-JP" altLang="en-US" sz="2000" dirty="0" smtClean="0">
                <a:latin typeface="Consolas" pitchFamily="49" charset="0"/>
              </a:rPr>
              <a:t>も変化</a:t>
            </a:r>
            <a:r>
              <a:rPr lang="en-US" altLang="ja-JP" sz="2000" dirty="0" smtClean="0">
                <a:latin typeface="Consolas" pitchFamily="49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計算量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285720" y="1571612"/>
          <a:ext cx="8572560" cy="492922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43008"/>
                <a:gridCol w="571504"/>
                <a:gridCol w="1714512"/>
                <a:gridCol w="1714512"/>
                <a:gridCol w="1714512"/>
                <a:gridCol w="1714512"/>
              </a:tblGrid>
              <a:tr h="1567743"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latin typeface="HG平成明朝体W9" pitchFamily="17" charset="-128"/>
                        <a:ea typeface="HG平成明朝体W9" pitchFamily="17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(</a:t>
                      </a:r>
                      <a:r>
                        <a:rPr kumimoji="1" lang="ja-JP" altLang="en-US" sz="2000" b="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比較対象</a:t>
                      </a:r>
                      <a:r>
                        <a:rPr kumimoji="1" lang="en-US" altLang="ja-JP" sz="2000" b="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)</a:t>
                      </a:r>
                      <a:endParaRPr kumimoji="1" lang="en-US" altLang="ja-JP" sz="3200" b="0" dirty="0" smtClean="0">
                        <a:latin typeface="HG平成明朝体W9" pitchFamily="17" charset="-128"/>
                        <a:ea typeface="HG平成明朝体W9" pitchFamily="17" charset="-128"/>
                      </a:endParaRPr>
                    </a:p>
                    <a:p>
                      <a:pPr algn="ctr"/>
                      <a:r>
                        <a:rPr kumimoji="1" lang="ja-JP" altLang="en-US" sz="3200" b="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破壊的</a:t>
                      </a:r>
                      <a:endParaRPr kumimoji="1" lang="ja-JP" altLang="en-US" sz="3200" b="0" dirty="0">
                        <a:latin typeface="HG平成明朝体W9" pitchFamily="17" charset="-128"/>
                        <a:ea typeface="HG平成明朝体W9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2</a:t>
                      </a:r>
                      <a:r>
                        <a:rPr kumimoji="1" lang="ja-JP" altLang="en-US" sz="3200" b="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リスト</a:t>
                      </a:r>
                      <a:endParaRPr kumimoji="1" lang="ja-JP" altLang="en-US" sz="3200" b="0" dirty="0">
                        <a:latin typeface="HG平成明朝体W9" pitchFamily="17" charset="-128"/>
                        <a:ea typeface="HG平成明朝体W9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銀行家</a:t>
                      </a:r>
                      <a:endParaRPr kumimoji="1" lang="ja-JP" altLang="en-US" sz="3200" b="0" dirty="0">
                        <a:latin typeface="HG平成明朝体W9" pitchFamily="17" charset="-128"/>
                        <a:ea typeface="HG平成明朝体W9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実時間</a:t>
                      </a:r>
                      <a:endParaRPr kumimoji="1" lang="ja-JP" altLang="en-US" sz="3200" b="0" dirty="0">
                        <a:latin typeface="HG平成明朝体W9" pitchFamily="17" charset="-128"/>
                        <a:ea typeface="HG平成明朝体W9" pitchFamily="17" charset="-128"/>
                      </a:endParaRPr>
                    </a:p>
                  </a:txBody>
                  <a:tcPr anchor="ctr"/>
                </a:tc>
              </a:tr>
              <a:tr h="78387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儚</a:t>
                      </a:r>
                      <a:endParaRPr kumimoji="1" lang="ja-JP" altLang="en-US" sz="4400" dirty="0">
                        <a:latin typeface="HG平成明朝体W9" pitchFamily="17" charset="-128"/>
                        <a:ea typeface="HG平成明朝体W9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A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O(1)</a:t>
                      </a:r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7838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W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O(1)</a:t>
                      </a:r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100986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latin typeface="HG平成明朝体W9" pitchFamily="17" charset="-128"/>
                          <a:ea typeface="HG平成明朝体W9" pitchFamily="17" charset="-128"/>
                        </a:rPr>
                        <a:t>永</a:t>
                      </a:r>
                      <a:endParaRPr kumimoji="1" lang="ja-JP" altLang="en-US" sz="3600" dirty="0">
                        <a:latin typeface="HG平成明朝体W9" pitchFamily="17" charset="-128"/>
                        <a:ea typeface="HG平成明朝体W9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A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n/a</a:t>
                      </a:r>
                      <a:endParaRPr kumimoji="1" lang="ja-JP" alt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7838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W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n/a</a:t>
                      </a:r>
                      <a:endParaRPr kumimoji="1" lang="ja-JP" alt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角丸四角形吹き出し 4"/>
          <p:cNvSpPr/>
          <p:nvPr/>
        </p:nvSpPr>
        <p:spPr>
          <a:xfrm>
            <a:off x="215153" y="161365"/>
            <a:ext cx="3751730" cy="1048870"/>
          </a:xfrm>
          <a:prstGeom prst="wedgeRoundRectCallout">
            <a:avLst>
              <a:gd name="adj1" fmla="val -31622"/>
              <a:gd name="adj2" fmla="val 259578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Ephemeral (</a:t>
            </a:r>
            <a:r>
              <a:rPr kumimoji="1" lang="ja-JP" altLang="en-US" sz="2400" dirty="0" smtClean="0"/>
              <a:t>儚い</a:t>
            </a:r>
            <a:r>
              <a:rPr kumimoji="1" lang="en-US" altLang="ja-JP" sz="2400" dirty="0" smtClean="0"/>
              <a:t>)</a:t>
            </a:r>
            <a:br>
              <a:rPr kumimoji="1" lang="en-US" altLang="ja-JP" sz="2400" dirty="0" smtClean="0"/>
            </a:br>
            <a:r>
              <a:rPr kumimoji="1" lang="ja-JP" altLang="en-US" sz="2400" dirty="0" smtClean="0"/>
              <a:t>使い方での計算量</a:t>
            </a:r>
            <a:endParaRPr kumimoji="1" lang="ja-JP" altLang="en-US" sz="2400" dirty="0"/>
          </a:p>
        </p:txBody>
      </p:sp>
      <p:sp>
        <p:nvSpPr>
          <p:cNvPr id="6" name="角丸四角形吹き出し 5"/>
          <p:cNvSpPr/>
          <p:nvPr/>
        </p:nvSpPr>
        <p:spPr>
          <a:xfrm>
            <a:off x="4616824" y="4899212"/>
            <a:ext cx="3751730" cy="1048870"/>
          </a:xfrm>
          <a:prstGeom prst="wedgeRoundRectCallout">
            <a:avLst>
              <a:gd name="adj1" fmla="val -139866"/>
              <a:gd name="adj2" fmla="val 22398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Persistent (</a:t>
            </a:r>
            <a:r>
              <a:rPr kumimoji="1" lang="ja-JP" altLang="en-US" sz="2400" dirty="0" smtClean="0"/>
              <a:t>永続的な</a:t>
            </a:r>
            <a:r>
              <a:rPr kumimoji="1" lang="en-US" altLang="ja-JP" sz="2400" dirty="0" smtClean="0"/>
              <a:t>)</a:t>
            </a:r>
            <a:br>
              <a:rPr kumimoji="1" lang="en-US" altLang="ja-JP" sz="2400" dirty="0" smtClean="0"/>
            </a:br>
            <a:r>
              <a:rPr kumimoji="1" lang="ja-JP" altLang="en-US" sz="2400" dirty="0" smtClean="0"/>
              <a:t>使い方での計算量</a:t>
            </a:r>
            <a:endParaRPr kumimoji="1" lang="ja-JP" altLang="en-US" sz="2400" dirty="0"/>
          </a:p>
        </p:txBody>
      </p:sp>
      <p:sp>
        <p:nvSpPr>
          <p:cNvPr id="7" name="角丸四角形吹き出し 6"/>
          <p:cNvSpPr/>
          <p:nvPr/>
        </p:nvSpPr>
        <p:spPr>
          <a:xfrm>
            <a:off x="4204449" y="2913531"/>
            <a:ext cx="3751730" cy="784411"/>
          </a:xfrm>
          <a:prstGeom prst="wedgeRoundRectCallout">
            <a:avLst>
              <a:gd name="adj1" fmla="val -68898"/>
              <a:gd name="adj2" fmla="val 37036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/>
              <a:t>Amortized(</a:t>
            </a:r>
            <a:r>
              <a:rPr lang="ja-JP" altLang="en-US" sz="2400" dirty="0" smtClean="0"/>
              <a:t>償却</a:t>
            </a:r>
            <a:r>
              <a:rPr lang="en-US" altLang="ja-JP" sz="2400" dirty="0" smtClean="0"/>
              <a:t>)</a:t>
            </a:r>
            <a:r>
              <a:rPr kumimoji="1" lang="ja-JP" altLang="en-US" sz="2400" dirty="0" smtClean="0"/>
              <a:t>計算量</a:t>
            </a:r>
            <a:endParaRPr kumimoji="1" lang="en-US" altLang="ja-JP" sz="2400" dirty="0" smtClean="0"/>
          </a:p>
        </p:txBody>
      </p:sp>
      <p:sp>
        <p:nvSpPr>
          <p:cNvPr id="8" name="角丸四角形吹き出し 7"/>
          <p:cNvSpPr/>
          <p:nvPr/>
        </p:nvSpPr>
        <p:spPr>
          <a:xfrm>
            <a:off x="4397190" y="3913093"/>
            <a:ext cx="3751730" cy="685801"/>
          </a:xfrm>
          <a:prstGeom prst="wedgeRoundRectCallout">
            <a:avLst>
              <a:gd name="adj1" fmla="val -73558"/>
              <a:gd name="adj2" fmla="val -4601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/>
              <a:t>Worst-Case(</a:t>
            </a:r>
            <a:r>
              <a:rPr lang="ja-JP" altLang="en-US" sz="2400" dirty="0" smtClean="0"/>
              <a:t>最悪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計算量</a:t>
            </a:r>
            <a:endParaRPr kumimoji="1" lang="ja-JP" altLang="en-US" sz="2400" dirty="0"/>
          </a:p>
        </p:txBody>
      </p:sp>
      <p:sp>
        <p:nvSpPr>
          <p:cNvPr id="9" name="角丸四角形吹き出し 8"/>
          <p:cNvSpPr/>
          <p:nvPr/>
        </p:nvSpPr>
        <p:spPr>
          <a:xfrm>
            <a:off x="8068235" y="2675965"/>
            <a:ext cx="1075765" cy="658906"/>
          </a:xfrm>
          <a:prstGeom prst="wedgeRoundRectCallout">
            <a:avLst>
              <a:gd name="adj1" fmla="val -84583"/>
              <a:gd name="adj2" fmla="val 37057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詳しくは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あとで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1880</TotalTime>
  <Words>1569</Words>
  <Application>Microsoft Office PowerPoint</Application>
  <PresentationFormat>画面に合わせる (4:3)</PresentationFormat>
  <Paragraphs>478</Paragraphs>
  <Slides>43</Slides>
  <Notes>7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43</vt:i4>
      </vt:variant>
    </vt:vector>
  </HeadingPairs>
  <TitlesOfParts>
    <vt:vector size="44" baseType="lpstr">
      <vt:lpstr>Office テーマ</vt:lpstr>
      <vt:lpstr>20分でわかる Purely Functional Data Structures</vt:lpstr>
      <vt:lpstr>あらすじ</vt:lpstr>
      <vt:lpstr>Immutable Object だけで作るデータ構造</vt:lpstr>
      <vt:lpstr>お題：キュー (Queue)</vt:lpstr>
      <vt:lpstr>破壊的キュー</vt:lpstr>
      <vt:lpstr>手続き型でよくある</vt:lpstr>
      <vt:lpstr>よくある実装</vt:lpstr>
      <vt:lpstr>破壊的キューの特徴</vt:lpstr>
      <vt:lpstr>計算量</vt:lpstr>
      <vt:lpstr>2リストキュー</vt:lpstr>
      <vt:lpstr>非破壊的キュー</vt:lpstr>
      <vt:lpstr>非破壊キュー</vt:lpstr>
      <vt:lpstr>２リストキュー</vt:lpstr>
      <vt:lpstr>２リストキューの特徴</vt:lpstr>
      <vt:lpstr>償却計算量とは？</vt:lpstr>
      <vt:lpstr>償却計算量とは？</vt:lpstr>
      <vt:lpstr>計算量</vt:lpstr>
      <vt:lpstr>銀行家キュー</vt:lpstr>
      <vt:lpstr>２リストキューは本当に</vt:lpstr>
      <vt:lpstr>破滅的な例</vt:lpstr>
      <vt:lpstr>ごまかしきれてない</vt:lpstr>
      <vt:lpstr>どうしましょう</vt:lpstr>
      <vt:lpstr>さらなる工夫</vt:lpstr>
      <vt:lpstr>さらなる工夫</vt:lpstr>
      <vt:lpstr>特徴</vt:lpstr>
      <vt:lpstr>計算量の見積もり方</vt:lpstr>
      <vt:lpstr>償却計算量とは？</vt:lpstr>
      <vt:lpstr>少し大きい例：pushBack 1～15</vt:lpstr>
      <vt:lpstr>popFront</vt:lpstr>
      <vt:lpstr>なぜ借金メソッド？</vt:lpstr>
      <vt:lpstr>なぜ借金メソッド？</vt:lpstr>
      <vt:lpstr>計算量</vt:lpstr>
      <vt:lpstr>※注釈</vt:lpstr>
      <vt:lpstr>実時間キュー</vt:lpstr>
      <vt:lpstr>…</vt:lpstr>
      <vt:lpstr>仮想世界を現実にする</vt:lpstr>
      <vt:lpstr>やりかた</vt:lpstr>
      <vt:lpstr>やりかた</vt:lpstr>
      <vt:lpstr>計算量</vt:lpstr>
      <vt:lpstr>そのほかの話題</vt:lpstr>
      <vt:lpstr>目次（紹介した部分）</vt:lpstr>
      <vt:lpstr>あとは</vt:lpstr>
      <vt:lpstr>Thank you for listening!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20分でわかる Purely Functional Data Structures</dc:title>
  <dc:creator>kinaba</dc:creator>
  <cp:lastModifiedBy>kinaba</cp:lastModifiedBy>
  <cp:revision>1041</cp:revision>
  <dcterms:created xsi:type="dcterms:W3CDTF">2010-02-14T05:26:32Z</dcterms:created>
  <dcterms:modified xsi:type="dcterms:W3CDTF">2010-04-08T06:30:22Z</dcterms:modified>
</cp:coreProperties>
</file>