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72" r:id="rId2"/>
    <p:sldId id="256" r:id="rId3"/>
    <p:sldId id="273" r:id="rId4"/>
    <p:sldId id="274" r:id="rId5"/>
    <p:sldId id="275" r:id="rId6"/>
    <p:sldId id="277" r:id="rId7"/>
    <p:sldId id="278" r:id="rId8"/>
    <p:sldId id="279" r:id="rId9"/>
    <p:sldId id="280" r:id="rId10"/>
    <p:sldId id="281" r:id="rId11"/>
    <p:sldId id="282" r:id="rId12"/>
    <p:sldId id="283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7625A-7052-40D5-9722-5817405CBA46}" type="datetimeFigureOut">
              <a:rPr kumimoji="1" lang="ja-JP" altLang="en-US" smtClean="0"/>
              <a:pPr/>
              <a:t>2010/6/30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E32CB-099C-4544-B103-9C859729B006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E32CB-099C-4544-B103-9C859729B006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E32CB-099C-4544-B103-9C859729B006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2010/6/30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正方形/長方形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正方形/長方形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正方形/長方形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56" name="正方形/長方形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正方形/長方形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正方形/長方形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正方形/長方形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  <a:extLst/>
          </a:lstStyle>
          <a:p>
            <a:pPr lvl="0" eaLnBrk="1" latinLnBrk="0" hangingPunct="1"/>
            <a:r>
              <a:rPr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 eaLnBrk="1" latinLnBrk="0" hangingPunct="1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kumimoji="0"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フリーフォーム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フリーフォーム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フリーフォーム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フリーフォーム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フリーフォーム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フリーフォーム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フリーフォーム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フリーフォーム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フリーフォーム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フリーフォーム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フリーフォーム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フリーフォーム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フリーフォーム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フリーフォーム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フリーフォーム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2010/6/30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正方形/長方形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正方形/長方形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2010/6/30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正方形/長方形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正方形/長方形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正方形/長方形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正方形/長方形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正方形/長方形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2010/6/30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2010/6/30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グループ化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直線コネクタ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grpSp>
        <p:nvGrpSpPr>
          <p:cNvPr id="14" name="グループ化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直線コネクタ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直線コネクタ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2010/6/30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正方形/長方形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2 </a:t>
            </a:r>
            <a:r>
              <a:rPr kumimoji="0" lang="ja-JP" altLang="en-US" dirty="0" smtClean="0"/>
              <a:t>レベル</a:t>
            </a:r>
          </a:p>
          <a:p>
            <a:pPr lvl="2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3 </a:t>
            </a:r>
            <a:r>
              <a:rPr kumimoji="0" lang="ja-JP" altLang="en-US" dirty="0" smtClean="0"/>
              <a:t>レベル</a:t>
            </a:r>
          </a:p>
          <a:p>
            <a:pPr lvl="3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4 </a:t>
            </a:r>
            <a:r>
              <a:rPr kumimoji="0" lang="ja-JP" altLang="en-US" dirty="0" smtClean="0"/>
              <a:t>レベル</a:t>
            </a:r>
          </a:p>
          <a:p>
            <a:pPr lvl="4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5 </a:t>
            </a:r>
            <a:r>
              <a:rPr kumimoji="0" lang="ja-JP" altLang="en-US" dirty="0" smtClean="0"/>
              <a:t>レベル</a:t>
            </a:r>
            <a:endParaRPr kumimoji="0" lang="en-US" dirty="0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90ED720-0104-4369-84BC-D37694168613}" type="datetimeFigureOut">
              <a:rPr kumimoji="1" lang="ja-JP" altLang="en-US" smtClean="0"/>
              <a:pPr/>
              <a:t>2010/6/30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1" sz="30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1" sz="26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1" sz="24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1" sz="22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HG丸ｺﾞｼｯｸM-PRO" pitchFamily="50" charset="-128"/>
          <a:ea typeface="HG丸ｺﾞｼｯｸM-PRO" pitchFamily="50" charset="-128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onos.net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sable.mcgill.ca/jedd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tah.edu/~jbaker/maya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642918"/>
            <a:ext cx="7772400" cy="5500726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This slide was</a:t>
            </a:r>
          </a:p>
          <a:p>
            <a:pPr lvl="1"/>
            <a:r>
              <a:rPr lang="en-US" altLang="ja-JP" dirty="0" smtClean="0"/>
              <a:t>a material for the “Reading PLDI Papers (</a:t>
            </a:r>
            <a:r>
              <a:rPr lang="en-US" altLang="ja-JP" dirty="0" err="1" smtClean="0"/>
              <a:t>PLDIr</a:t>
            </a:r>
            <a:r>
              <a:rPr lang="en-US" altLang="ja-JP" dirty="0" smtClean="0"/>
              <a:t>)” study group</a:t>
            </a:r>
          </a:p>
          <a:p>
            <a:pPr lvl="1"/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written by  Kazuhiro Inaba ( </a:t>
            </a:r>
            <a:r>
              <a:rPr kumimoji="1" lang="en-US" altLang="ja-JP" dirty="0" smtClean="0">
                <a:hlinkClick r:id="rId2"/>
              </a:rPr>
              <a:t>www.kmonos.net</a:t>
            </a:r>
            <a:r>
              <a:rPr kumimoji="1" lang="en-US" altLang="ja-JP" dirty="0" smtClean="0"/>
              <a:t> ), under my own understanding of the papers published at PLDI</a:t>
            </a:r>
          </a:p>
          <a:p>
            <a:pPr lvl="2"/>
            <a:r>
              <a:rPr lang="en-US" altLang="ja-JP" dirty="0" smtClean="0"/>
              <a:t>So, it may include many mistakes etc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en-US" altLang="ja-JP" dirty="0" smtClean="0"/>
              <a:t>For your correct  understanding, please consult the original paper and/or the authors</a:t>
            </a:r>
            <a:r>
              <a:rPr kumimoji="1" lang="en-US" altLang="ja-JP" smtClean="0"/>
              <a:t>’ presentation slide!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使用例：仮想関数呼出の実体解決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1508586"/>
            <a:ext cx="8424936" cy="501675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70C0"/>
                </a:solidFill>
                <a:latin typeface="+mj-lt"/>
              </a:rPr>
              <a:t>&lt;</a:t>
            </a:r>
            <a:r>
              <a:rPr kumimoji="1" lang="en-US" altLang="ja-JP" sz="2000" b="1" dirty="0" err="1" smtClean="0">
                <a:solidFill>
                  <a:srgbClr val="0070C0"/>
                </a:solidFill>
                <a:latin typeface="+mj-lt"/>
              </a:rPr>
              <a:t>rectype</a:t>
            </a:r>
            <a:r>
              <a:rPr lang="en-US" altLang="ja-JP" sz="2000" b="1" dirty="0" smtClean="0">
                <a:solidFill>
                  <a:srgbClr val="0070C0"/>
                </a:solidFill>
                <a:latin typeface="+mj-lt"/>
              </a:rPr>
              <a:t>, signature, </a:t>
            </a:r>
            <a:r>
              <a:rPr lang="en-US" altLang="ja-JP" sz="2000" b="1" dirty="0" err="1" smtClean="0">
                <a:solidFill>
                  <a:srgbClr val="0070C0"/>
                </a:solidFill>
                <a:latin typeface="+mj-lt"/>
              </a:rPr>
              <a:t>tgttype</a:t>
            </a:r>
            <a:r>
              <a:rPr lang="en-US" altLang="ja-JP" sz="2000" b="1" dirty="0" smtClean="0">
                <a:solidFill>
                  <a:srgbClr val="0070C0"/>
                </a:solidFill>
                <a:latin typeface="+mj-lt"/>
              </a:rPr>
              <a:t>, method&gt;</a:t>
            </a:r>
            <a:r>
              <a:rPr lang="en-US" altLang="ja-JP" sz="2000" b="1" dirty="0" smtClean="0">
                <a:latin typeface="+mj-lt"/>
              </a:rPr>
              <a:t> answer = 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0B</a:t>
            </a:r>
            <a:r>
              <a:rPr lang="en-US" altLang="ja-JP" sz="2000" b="1" dirty="0" smtClean="0">
                <a:latin typeface="+mj-lt"/>
              </a:rPr>
              <a:t>;</a:t>
            </a:r>
          </a:p>
          <a:p>
            <a:endParaRPr lang="en-US" altLang="ja-JP" sz="2000" b="1" dirty="0" smtClean="0">
              <a:latin typeface="+mj-lt"/>
            </a:endParaRPr>
          </a:p>
          <a:p>
            <a:r>
              <a:rPr lang="en-US" altLang="ja-JP" sz="2000" b="1" dirty="0" smtClean="0">
                <a:latin typeface="+mj-lt"/>
              </a:rPr>
              <a:t>void resolve( </a:t>
            </a:r>
            <a:r>
              <a:rPr lang="en-US" altLang="ja-JP" sz="2000" b="1" dirty="0" smtClean="0">
                <a:solidFill>
                  <a:srgbClr val="0070C0"/>
                </a:solidFill>
                <a:latin typeface="+mj-lt"/>
              </a:rPr>
              <a:t>&lt;type,    signature&gt;</a:t>
            </a:r>
            <a:r>
              <a:rPr lang="en-US" altLang="ja-JP" sz="2000" b="1" dirty="0" smtClean="0">
                <a:latin typeface="+mj-lt"/>
              </a:rPr>
              <a:t> </a:t>
            </a:r>
            <a:r>
              <a:rPr lang="en-US" altLang="ja-JP" sz="2000" b="1" dirty="0" err="1" smtClean="0">
                <a:latin typeface="+mj-lt"/>
              </a:rPr>
              <a:t>receiverTypes</a:t>
            </a:r>
            <a:r>
              <a:rPr lang="en-US" altLang="ja-JP" sz="2000" b="1" dirty="0" smtClean="0">
                <a:latin typeface="+mj-lt"/>
              </a:rPr>
              <a:t>,</a:t>
            </a:r>
            <a:br>
              <a:rPr lang="en-US" altLang="ja-JP" sz="2000" b="1" dirty="0" smtClean="0">
                <a:latin typeface="+mj-lt"/>
              </a:rPr>
            </a:br>
            <a:r>
              <a:rPr lang="en-US" altLang="ja-JP" sz="2000" b="1" dirty="0" smtClean="0">
                <a:latin typeface="+mj-lt"/>
              </a:rPr>
              <a:t>              </a:t>
            </a:r>
            <a:r>
              <a:rPr lang="en-US" altLang="ja-JP" sz="2000" b="1" dirty="0" smtClean="0">
                <a:solidFill>
                  <a:srgbClr val="0070C0"/>
                </a:solidFill>
                <a:latin typeface="+mj-lt"/>
              </a:rPr>
              <a:t>&lt;subtype, </a:t>
            </a:r>
            <a:r>
              <a:rPr lang="en-US" altLang="ja-JP" sz="2000" b="1" dirty="0" err="1" smtClean="0">
                <a:solidFill>
                  <a:srgbClr val="0070C0"/>
                </a:solidFill>
                <a:latin typeface="+mj-lt"/>
              </a:rPr>
              <a:t>supertype</a:t>
            </a:r>
            <a:r>
              <a:rPr lang="en-US" altLang="ja-JP" sz="2000" b="1" dirty="0" smtClean="0">
                <a:solidFill>
                  <a:srgbClr val="0070C0"/>
                </a:solidFill>
                <a:latin typeface="+mj-lt"/>
              </a:rPr>
              <a:t>&gt;</a:t>
            </a:r>
            <a:r>
              <a:rPr lang="en-US" altLang="ja-JP" sz="2000" b="1" dirty="0" smtClean="0">
                <a:latin typeface="+mj-lt"/>
              </a:rPr>
              <a:t> extend          ){</a:t>
            </a:r>
          </a:p>
          <a:p>
            <a:r>
              <a:rPr lang="en-US" altLang="ja-JP" sz="2000" b="1" dirty="0" smtClean="0">
                <a:latin typeface="+mj-lt"/>
              </a:rPr>
              <a:t>  </a:t>
            </a:r>
            <a:r>
              <a:rPr lang="en-US" altLang="ja-JP" sz="2000" b="1" dirty="0" smtClean="0">
                <a:solidFill>
                  <a:srgbClr val="0070C0"/>
                </a:solidFill>
                <a:latin typeface="+mj-lt"/>
              </a:rPr>
              <a:t>&lt;</a:t>
            </a:r>
            <a:r>
              <a:rPr lang="en-US" altLang="ja-JP" sz="2000" b="1" dirty="0" err="1" smtClean="0">
                <a:solidFill>
                  <a:srgbClr val="0070C0"/>
                </a:solidFill>
                <a:latin typeface="+mj-lt"/>
              </a:rPr>
              <a:t>rectype</a:t>
            </a:r>
            <a:r>
              <a:rPr lang="en-US" altLang="ja-JP" sz="2000" b="1" dirty="0" smtClean="0">
                <a:solidFill>
                  <a:srgbClr val="0070C0"/>
                </a:solidFill>
                <a:latin typeface="+mj-lt"/>
              </a:rPr>
              <a:t>, signature, </a:t>
            </a:r>
            <a:r>
              <a:rPr lang="en-US" altLang="ja-JP" sz="2000" b="1" dirty="0" err="1" smtClean="0">
                <a:solidFill>
                  <a:srgbClr val="0070C0"/>
                </a:solidFill>
                <a:latin typeface="+mj-lt"/>
              </a:rPr>
              <a:t>tgttype</a:t>
            </a:r>
            <a:r>
              <a:rPr lang="en-US" altLang="ja-JP" sz="2000" b="1" dirty="0" smtClean="0">
                <a:solidFill>
                  <a:srgbClr val="0070C0"/>
                </a:solidFill>
                <a:latin typeface="+mj-lt"/>
              </a:rPr>
              <a:t>&gt;</a:t>
            </a:r>
            <a:r>
              <a:rPr lang="en-US" altLang="ja-JP" sz="2000" b="1" dirty="0" smtClean="0">
                <a:latin typeface="+mj-lt"/>
              </a:rPr>
              <a:t> </a:t>
            </a:r>
            <a:r>
              <a:rPr lang="en-US" altLang="ja-JP" sz="2000" b="1" dirty="0" err="1" smtClean="0">
                <a:latin typeface="+mj-lt"/>
              </a:rPr>
              <a:t>toResolve</a:t>
            </a:r>
            <a:r>
              <a:rPr lang="en-US" altLang="ja-JP" sz="2000" b="1" dirty="0" smtClean="0">
                <a:latin typeface="+mj-lt"/>
              </a:rPr>
              <a:t> =</a:t>
            </a:r>
            <a:br>
              <a:rPr lang="en-US" altLang="ja-JP" sz="2000" b="1" dirty="0" smtClean="0">
                <a:latin typeface="+mj-lt"/>
              </a:rPr>
            </a:br>
            <a:r>
              <a:rPr lang="en-US" altLang="ja-JP" sz="2000" b="1" dirty="0" smtClean="0">
                <a:latin typeface="+mj-lt"/>
              </a:rPr>
              <a:t>      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(type=&gt;</a:t>
            </a:r>
            <a:r>
              <a:rPr lang="en-US" altLang="ja-JP" sz="2000" b="1" dirty="0" err="1" smtClean="0">
                <a:solidFill>
                  <a:srgbClr val="C00000"/>
                </a:solidFill>
                <a:latin typeface="+mj-lt"/>
              </a:rPr>
              <a:t>rectype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altLang="ja-JP" sz="2000" b="1" dirty="0" err="1" smtClean="0">
                <a:solidFill>
                  <a:srgbClr val="C00000"/>
                </a:solidFill>
                <a:latin typeface="+mj-lt"/>
              </a:rPr>
              <a:t>tgttype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)</a:t>
            </a:r>
            <a:r>
              <a:rPr lang="en-US" altLang="ja-JP" sz="2000" b="1" dirty="0" smtClean="0">
                <a:latin typeface="+mj-lt"/>
              </a:rPr>
              <a:t> </a:t>
            </a:r>
            <a:r>
              <a:rPr lang="en-US" altLang="ja-JP" sz="2000" b="1" dirty="0" err="1" smtClean="0">
                <a:latin typeface="+mj-lt"/>
              </a:rPr>
              <a:t>receiverTypes</a:t>
            </a:r>
            <a:r>
              <a:rPr lang="en-US" altLang="ja-JP" sz="2000" b="1" dirty="0" smtClean="0">
                <a:latin typeface="+mj-lt"/>
              </a:rPr>
              <a:t>;</a:t>
            </a:r>
          </a:p>
          <a:p>
            <a:r>
              <a:rPr lang="en-US" altLang="ja-JP" sz="2000" b="1" dirty="0" smtClean="0">
                <a:latin typeface="+mj-lt"/>
              </a:rPr>
              <a:t>   do {</a:t>
            </a:r>
          </a:p>
          <a:p>
            <a:r>
              <a:rPr lang="en-US" altLang="ja-JP" sz="2000" b="1" dirty="0" smtClean="0">
                <a:latin typeface="+mj-lt"/>
              </a:rPr>
              <a:t>        </a:t>
            </a:r>
            <a:r>
              <a:rPr lang="en-US" altLang="ja-JP" sz="2000" b="1" dirty="0" smtClean="0">
                <a:solidFill>
                  <a:srgbClr val="0070C0"/>
                </a:solidFill>
                <a:latin typeface="+mj-lt"/>
              </a:rPr>
              <a:t>&lt;</a:t>
            </a:r>
            <a:r>
              <a:rPr lang="en-US" altLang="ja-JP" sz="2000" b="1" dirty="0" err="1" smtClean="0">
                <a:solidFill>
                  <a:srgbClr val="0070C0"/>
                </a:solidFill>
                <a:latin typeface="+mj-lt"/>
              </a:rPr>
              <a:t>rectype</a:t>
            </a:r>
            <a:r>
              <a:rPr lang="en-US" altLang="ja-JP" sz="2000" b="1" dirty="0" smtClean="0">
                <a:solidFill>
                  <a:srgbClr val="0070C0"/>
                </a:solidFill>
                <a:latin typeface="+mj-lt"/>
              </a:rPr>
              <a:t>, signature, </a:t>
            </a:r>
            <a:r>
              <a:rPr lang="en-US" altLang="ja-JP" sz="2000" b="1" dirty="0" err="1" smtClean="0">
                <a:solidFill>
                  <a:srgbClr val="0070C0"/>
                </a:solidFill>
                <a:latin typeface="+mj-lt"/>
              </a:rPr>
              <a:t>tgttype</a:t>
            </a:r>
            <a:r>
              <a:rPr lang="en-US" altLang="ja-JP" sz="2000" b="1" dirty="0" smtClean="0">
                <a:solidFill>
                  <a:srgbClr val="0070C0"/>
                </a:solidFill>
                <a:latin typeface="+mj-lt"/>
              </a:rPr>
              <a:t>, method&gt;</a:t>
            </a:r>
          </a:p>
          <a:p>
            <a:r>
              <a:rPr lang="en-US" altLang="ja-JP" sz="2000" b="1" dirty="0" smtClean="0">
                <a:latin typeface="+mj-lt"/>
              </a:rPr>
              <a:t>          resolved = </a:t>
            </a:r>
            <a:r>
              <a:rPr lang="en-US" altLang="ja-JP" sz="2000" b="1" dirty="0" err="1" smtClean="0">
                <a:latin typeface="+mj-lt"/>
              </a:rPr>
              <a:t>toResolve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{</a:t>
            </a:r>
            <a:r>
              <a:rPr lang="en-US" altLang="ja-JP" sz="2000" b="1" dirty="0" err="1" smtClean="0">
                <a:solidFill>
                  <a:srgbClr val="C00000"/>
                </a:solidFill>
                <a:latin typeface="+mj-lt"/>
              </a:rPr>
              <a:t>tgttype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, </a:t>
            </a:r>
            <a:r>
              <a:rPr lang="en-US" altLang="ja-JP" sz="2000" b="1" dirty="0" err="1" smtClean="0">
                <a:solidFill>
                  <a:srgbClr val="C00000"/>
                </a:solidFill>
                <a:latin typeface="+mj-lt"/>
              </a:rPr>
              <a:t>signagure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}</a:t>
            </a:r>
            <a:r>
              <a:rPr lang="en-US" altLang="ja-JP" sz="2000" b="1" dirty="0" smtClean="0">
                <a:latin typeface="+mj-lt"/>
              </a:rPr>
              <a:t/>
            </a:r>
            <a:br>
              <a:rPr lang="en-US" altLang="ja-JP" sz="2000" b="1" dirty="0" smtClean="0">
                <a:latin typeface="+mj-lt"/>
              </a:rPr>
            </a:br>
            <a:r>
              <a:rPr lang="en-US" altLang="ja-JP" sz="2000" b="1" dirty="0" smtClean="0">
                <a:latin typeface="+mj-lt"/>
              </a:rPr>
              <a:t>                      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&gt;&lt;</a:t>
            </a:r>
            <a:r>
              <a:rPr lang="en-US" altLang="ja-JP" sz="2000" b="1" dirty="0" smtClean="0">
                <a:latin typeface="+mj-lt"/>
              </a:rPr>
              <a:t> </a:t>
            </a:r>
            <a:r>
              <a:rPr lang="en-US" altLang="ja-JP" sz="2000" b="1" dirty="0" err="1" smtClean="0">
                <a:latin typeface="+mj-lt"/>
              </a:rPr>
              <a:t>declaresMethod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{type, signature}</a:t>
            </a:r>
            <a:r>
              <a:rPr lang="en-US" altLang="ja-JP" sz="2000" b="1" dirty="0" smtClean="0">
                <a:latin typeface="+mj-lt"/>
              </a:rPr>
              <a:t>;</a:t>
            </a:r>
          </a:p>
          <a:p>
            <a:r>
              <a:rPr lang="en-US" altLang="ja-JP" sz="2000" b="1" dirty="0" smtClean="0">
                <a:latin typeface="+mj-lt"/>
              </a:rPr>
              <a:t>        answer    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|=</a:t>
            </a:r>
            <a:r>
              <a:rPr lang="en-US" altLang="ja-JP" sz="2000" b="1" dirty="0" smtClean="0">
                <a:latin typeface="+mj-lt"/>
              </a:rPr>
              <a:t> resolved;</a:t>
            </a:r>
          </a:p>
          <a:p>
            <a:r>
              <a:rPr lang="en-US" altLang="ja-JP" sz="2000" b="1" dirty="0" smtClean="0">
                <a:latin typeface="+mj-lt"/>
              </a:rPr>
              <a:t>        </a:t>
            </a:r>
            <a:r>
              <a:rPr lang="en-US" altLang="ja-JP" sz="2000" b="1" dirty="0" err="1" smtClean="0">
                <a:latin typeface="+mj-lt"/>
              </a:rPr>
              <a:t>toResolve</a:t>
            </a:r>
            <a:r>
              <a:rPr lang="en-US" altLang="ja-JP" sz="2000" b="1" dirty="0" smtClean="0">
                <a:latin typeface="+mj-lt"/>
              </a:rPr>
              <a:t> 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-=</a:t>
            </a:r>
            <a:r>
              <a:rPr lang="en-US" altLang="ja-JP" sz="2000" b="1" dirty="0" smtClean="0">
                <a:latin typeface="+mj-lt"/>
              </a:rPr>
              <a:t> 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(method=&gt;)</a:t>
            </a:r>
            <a:r>
              <a:rPr lang="en-US" altLang="ja-JP" sz="2000" b="1" dirty="0" smtClean="0">
                <a:latin typeface="+mj-lt"/>
              </a:rPr>
              <a:t> resolved;</a:t>
            </a:r>
          </a:p>
          <a:p>
            <a:r>
              <a:rPr lang="en-US" altLang="ja-JP" sz="2000" b="1" dirty="0" smtClean="0">
                <a:latin typeface="+mj-lt"/>
              </a:rPr>
              <a:t>        </a:t>
            </a:r>
            <a:r>
              <a:rPr lang="en-US" altLang="ja-JP" sz="2000" b="1" dirty="0" err="1" smtClean="0">
                <a:latin typeface="+mj-lt"/>
              </a:rPr>
              <a:t>toResolve</a:t>
            </a:r>
            <a:r>
              <a:rPr lang="en-US" altLang="ja-JP" sz="2000" b="1" dirty="0" smtClean="0">
                <a:latin typeface="+mj-lt"/>
              </a:rPr>
              <a:t>  = 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(</a:t>
            </a:r>
            <a:r>
              <a:rPr lang="en-US" altLang="ja-JP" sz="2000" b="1" dirty="0" err="1" smtClean="0">
                <a:solidFill>
                  <a:srgbClr val="C00000"/>
                </a:solidFill>
                <a:latin typeface="+mj-lt"/>
              </a:rPr>
              <a:t>supertype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=&gt;</a:t>
            </a:r>
            <a:r>
              <a:rPr lang="en-US" altLang="ja-JP" sz="2000" b="1" dirty="0" err="1" smtClean="0">
                <a:solidFill>
                  <a:srgbClr val="C00000"/>
                </a:solidFill>
                <a:latin typeface="+mj-lt"/>
              </a:rPr>
              <a:t>tgttype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)</a:t>
            </a:r>
            <a:r>
              <a:rPr lang="en-US" altLang="ja-JP" sz="2000" b="1" dirty="0" smtClean="0">
                <a:latin typeface="+mj-lt"/>
              </a:rPr>
              <a:t/>
            </a:r>
            <a:br>
              <a:rPr lang="en-US" altLang="ja-JP" sz="2000" b="1" dirty="0" smtClean="0">
                <a:latin typeface="+mj-lt"/>
              </a:rPr>
            </a:br>
            <a:r>
              <a:rPr lang="en-US" altLang="ja-JP" sz="2000" b="1" dirty="0" smtClean="0">
                <a:latin typeface="+mj-lt"/>
              </a:rPr>
              <a:t>            (</a:t>
            </a:r>
            <a:r>
              <a:rPr lang="en-US" altLang="ja-JP" sz="2000" b="1" dirty="0" err="1" smtClean="0">
                <a:latin typeface="+mj-lt"/>
              </a:rPr>
              <a:t>toResolve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{</a:t>
            </a:r>
            <a:r>
              <a:rPr lang="en-US" altLang="ja-JP" sz="2000" b="1" dirty="0" err="1" smtClean="0">
                <a:solidFill>
                  <a:srgbClr val="C00000"/>
                </a:solidFill>
                <a:latin typeface="+mj-lt"/>
              </a:rPr>
              <a:t>tgttype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}</a:t>
            </a:r>
            <a:r>
              <a:rPr lang="en-US" altLang="ja-JP" sz="2000" b="1" dirty="0" smtClean="0">
                <a:latin typeface="+mj-lt"/>
              </a:rPr>
              <a:t> 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&lt;&gt;</a:t>
            </a:r>
            <a:r>
              <a:rPr lang="en-US" altLang="ja-JP" sz="2000" b="1" dirty="0" smtClean="0">
                <a:latin typeface="+mj-lt"/>
              </a:rPr>
              <a:t> extend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{subtype}</a:t>
            </a:r>
            <a:r>
              <a:rPr lang="en-US" altLang="ja-JP" sz="2000" b="1" dirty="0" smtClean="0">
                <a:latin typeface="+mj-lt"/>
              </a:rPr>
              <a:t>);</a:t>
            </a:r>
          </a:p>
          <a:p>
            <a:r>
              <a:rPr lang="en-US" altLang="ja-JP" sz="2000" b="1" dirty="0" smtClean="0">
                <a:latin typeface="+mj-lt"/>
              </a:rPr>
              <a:t>   } while( </a:t>
            </a:r>
            <a:r>
              <a:rPr lang="en-US" altLang="ja-JP" sz="2000" b="1" dirty="0" err="1" smtClean="0">
                <a:latin typeface="+mj-lt"/>
              </a:rPr>
              <a:t>toResolve</a:t>
            </a:r>
            <a:r>
              <a:rPr lang="en-US" altLang="ja-JP" sz="2000" b="1" dirty="0" smtClean="0">
                <a:latin typeface="+mj-lt"/>
              </a:rPr>
              <a:t> != </a:t>
            </a:r>
            <a:r>
              <a:rPr lang="en-US" altLang="ja-JP" sz="2000" b="1" dirty="0" smtClean="0">
                <a:solidFill>
                  <a:srgbClr val="C00000"/>
                </a:solidFill>
                <a:latin typeface="+mj-lt"/>
              </a:rPr>
              <a:t>0B</a:t>
            </a:r>
            <a:r>
              <a:rPr lang="en-US" altLang="ja-JP" sz="2000" b="1" dirty="0" smtClean="0">
                <a:latin typeface="+mj-lt"/>
              </a:rPr>
              <a:t> );</a:t>
            </a:r>
            <a:br>
              <a:rPr lang="en-US" altLang="ja-JP" sz="2000" b="1" dirty="0" smtClean="0">
                <a:latin typeface="+mj-lt"/>
              </a:rPr>
            </a:br>
            <a:r>
              <a:rPr lang="en-US" altLang="ja-JP" sz="2000" b="1" dirty="0" smtClean="0">
                <a:latin typeface="+mj-lt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67544" y="1508586"/>
            <a:ext cx="8424936" cy="535531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70C0"/>
                </a:solidFill>
                <a:latin typeface="+mj-lt"/>
              </a:rPr>
              <a:t>&lt;</a:t>
            </a:r>
            <a:r>
              <a:rPr kumimoji="1" lang="en-US" altLang="ja-JP" b="1" dirty="0" err="1" smtClean="0">
                <a:solidFill>
                  <a:srgbClr val="0070C0"/>
                </a:solidFill>
                <a:latin typeface="+mj-lt"/>
              </a:rPr>
              <a:t>rectype</a:t>
            </a:r>
            <a:r>
              <a:rPr lang="en-US" altLang="ja-JP" b="1" dirty="0" smtClean="0">
                <a:solidFill>
                  <a:srgbClr val="0070C0"/>
                </a:solidFill>
                <a:latin typeface="+mj-lt"/>
              </a:rPr>
              <a:t>, signature, </a:t>
            </a:r>
            <a:r>
              <a:rPr lang="en-US" altLang="ja-JP" b="1" dirty="0" err="1" smtClean="0">
                <a:solidFill>
                  <a:srgbClr val="0070C0"/>
                </a:solidFill>
                <a:latin typeface="+mj-lt"/>
              </a:rPr>
              <a:t>tgttype</a:t>
            </a:r>
            <a:r>
              <a:rPr lang="en-US" altLang="ja-JP" b="1" dirty="0" smtClean="0">
                <a:solidFill>
                  <a:srgbClr val="0070C0"/>
                </a:solidFill>
                <a:latin typeface="+mj-lt"/>
              </a:rPr>
              <a:t>, method&gt;</a:t>
            </a:r>
            <a:r>
              <a:rPr lang="en-US" altLang="ja-JP" b="1" dirty="0" smtClean="0">
                <a:latin typeface="+mj-lt"/>
              </a:rPr>
              <a:t> answer = 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0B</a:t>
            </a:r>
            <a:r>
              <a:rPr lang="en-US" altLang="ja-JP" b="1" dirty="0" smtClean="0">
                <a:latin typeface="+mj-lt"/>
              </a:rPr>
              <a:t>;</a:t>
            </a:r>
          </a:p>
          <a:p>
            <a:endParaRPr lang="en-US" altLang="ja-JP" b="1" dirty="0" smtClean="0">
              <a:latin typeface="+mj-lt"/>
            </a:endParaRPr>
          </a:p>
          <a:p>
            <a:r>
              <a:rPr lang="en-US" altLang="ja-JP" b="1" dirty="0" smtClean="0">
                <a:latin typeface="+mj-lt"/>
              </a:rPr>
              <a:t>void resolve( </a:t>
            </a:r>
            <a:r>
              <a:rPr lang="en-US" altLang="ja-JP" b="1" dirty="0" smtClean="0">
                <a:solidFill>
                  <a:srgbClr val="0070C0"/>
                </a:solidFill>
                <a:latin typeface="+mj-lt"/>
              </a:rPr>
              <a:t>&lt;type,    signature&gt;</a:t>
            </a:r>
            <a:r>
              <a:rPr lang="en-US" altLang="ja-JP" b="1" dirty="0" smtClean="0">
                <a:latin typeface="+mj-lt"/>
              </a:rPr>
              <a:t> </a:t>
            </a:r>
            <a:r>
              <a:rPr lang="en-US" altLang="ja-JP" b="1" dirty="0" err="1" smtClean="0">
                <a:latin typeface="+mj-lt"/>
              </a:rPr>
              <a:t>receiverTypes</a:t>
            </a:r>
            <a:r>
              <a:rPr lang="en-US" altLang="ja-JP" b="1" dirty="0" smtClean="0">
                <a:latin typeface="+mj-lt"/>
              </a:rPr>
              <a:t>,</a:t>
            </a:r>
            <a:br>
              <a:rPr lang="en-US" altLang="ja-JP" b="1" dirty="0" smtClean="0">
                <a:latin typeface="+mj-lt"/>
              </a:rPr>
            </a:br>
            <a:r>
              <a:rPr lang="en-US" altLang="ja-JP" b="1" dirty="0" smtClean="0">
                <a:latin typeface="+mj-lt"/>
              </a:rPr>
              <a:t>              </a:t>
            </a:r>
            <a:r>
              <a:rPr lang="en-US" altLang="ja-JP" b="1" dirty="0" smtClean="0">
                <a:solidFill>
                  <a:srgbClr val="0070C0"/>
                </a:solidFill>
                <a:latin typeface="+mj-lt"/>
              </a:rPr>
              <a:t>&lt;subtype, </a:t>
            </a:r>
            <a:r>
              <a:rPr lang="en-US" altLang="ja-JP" b="1" dirty="0" err="1" smtClean="0">
                <a:solidFill>
                  <a:srgbClr val="0070C0"/>
                </a:solidFill>
                <a:latin typeface="+mj-lt"/>
              </a:rPr>
              <a:t>supertype</a:t>
            </a:r>
            <a:r>
              <a:rPr lang="en-US" altLang="ja-JP" b="1" dirty="0" smtClean="0">
                <a:solidFill>
                  <a:srgbClr val="0070C0"/>
                </a:solidFill>
                <a:latin typeface="+mj-lt"/>
              </a:rPr>
              <a:t>&gt;</a:t>
            </a:r>
            <a:r>
              <a:rPr lang="en-US" altLang="ja-JP" b="1" dirty="0" smtClean="0">
                <a:latin typeface="+mj-lt"/>
              </a:rPr>
              <a:t> extend       ){</a:t>
            </a:r>
          </a:p>
          <a:p>
            <a:r>
              <a:rPr lang="en-US" altLang="ja-JP" b="1" dirty="0" smtClean="0">
                <a:latin typeface="+mj-lt"/>
              </a:rPr>
              <a:t>  </a:t>
            </a:r>
            <a:r>
              <a:rPr lang="en-US" altLang="ja-JP" b="1" dirty="0" smtClean="0">
                <a:solidFill>
                  <a:srgbClr val="0070C0"/>
                </a:solidFill>
                <a:latin typeface="+mj-lt"/>
              </a:rPr>
              <a:t>&lt;</a:t>
            </a:r>
            <a:r>
              <a:rPr lang="en-US" altLang="ja-JP" b="1" dirty="0" err="1" smtClean="0">
                <a:solidFill>
                  <a:srgbClr val="0070C0"/>
                </a:solidFill>
                <a:latin typeface="+mj-lt"/>
              </a:rPr>
              <a:t>rectype</a:t>
            </a:r>
            <a:r>
              <a:rPr lang="en-US" altLang="ja-JP" b="1" dirty="0" smtClean="0">
                <a:solidFill>
                  <a:srgbClr val="0070C0"/>
                </a:solidFill>
                <a:latin typeface="+mj-lt"/>
              </a:rPr>
              <a:t>, signature, </a:t>
            </a:r>
            <a:r>
              <a:rPr lang="en-US" altLang="ja-JP" b="1" dirty="0" err="1" smtClean="0">
                <a:solidFill>
                  <a:srgbClr val="0070C0"/>
                </a:solidFill>
                <a:latin typeface="+mj-lt"/>
              </a:rPr>
              <a:t>tgttype</a:t>
            </a:r>
            <a:r>
              <a:rPr lang="en-US" altLang="ja-JP" b="1" dirty="0" smtClean="0">
                <a:solidFill>
                  <a:srgbClr val="0070C0"/>
                </a:solidFill>
                <a:latin typeface="+mj-lt"/>
              </a:rPr>
              <a:t>&gt;</a:t>
            </a:r>
            <a:r>
              <a:rPr lang="en-US" altLang="ja-JP" b="1" dirty="0" smtClean="0">
                <a:latin typeface="+mj-lt"/>
              </a:rPr>
              <a:t> </a:t>
            </a:r>
            <a:r>
              <a:rPr lang="en-US" altLang="ja-JP" b="1" dirty="0" err="1" smtClean="0">
                <a:latin typeface="+mj-lt"/>
              </a:rPr>
              <a:t>toResolve</a:t>
            </a:r>
            <a:r>
              <a:rPr lang="en-US" altLang="ja-JP" b="1" dirty="0" smtClean="0">
                <a:latin typeface="+mj-lt"/>
              </a:rPr>
              <a:t> =</a:t>
            </a:r>
            <a:br>
              <a:rPr lang="en-US" altLang="ja-JP" b="1" dirty="0" smtClean="0">
                <a:latin typeface="+mj-lt"/>
              </a:rPr>
            </a:br>
            <a:r>
              <a:rPr lang="en-US" altLang="ja-JP" b="1" dirty="0" smtClean="0">
                <a:latin typeface="+mj-lt"/>
              </a:rPr>
              <a:t>      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(type=&gt;</a:t>
            </a:r>
            <a:r>
              <a:rPr lang="en-US" altLang="ja-JP" b="1" dirty="0" err="1" smtClean="0">
                <a:solidFill>
                  <a:srgbClr val="C00000"/>
                </a:solidFill>
                <a:latin typeface="+mj-lt"/>
              </a:rPr>
              <a:t>rectype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en-US" altLang="ja-JP" b="1" dirty="0" err="1" smtClean="0">
                <a:solidFill>
                  <a:srgbClr val="C00000"/>
                </a:solidFill>
                <a:latin typeface="+mj-lt"/>
              </a:rPr>
              <a:t>tgttype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)</a:t>
            </a:r>
            <a:r>
              <a:rPr lang="en-US" altLang="ja-JP" b="1" dirty="0" smtClean="0">
                <a:latin typeface="+mj-lt"/>
              </a:rPr>
              <a:t> </a:t>
            </a:r>
            <a:r>
              <a:rPr lang="en-US" altLang="ja-JP" b="1" dirty="0" err="1" smtClean="0">
                <a:latin typeface="+mj-lt"/>
              </a:rPr>
              <a:t>receiverTypes</a:t>
            </a:r>
            <a:r>
              <a:rPr lang="en-US" altLang="ja-JP" b="1" dirty="0" smtClean="0">
                <a:latin typeface="+mj-lt"/>
              </a:rPr>
              <a:t>;</a:t>
            </a:r>
          </a:p>
          <a:p>
            <a:r>
              <a:rPr lang="en-US" altLang="ja-JP" b="1" dirty="0" smtClean="0">
                <a:latin typeface="+mj-lt"/>
              </a:rPr>
              <a:t>   do {</a:t>
            </a:r>
          </a:p>
          <a:p>
            <a:r>
              <a:rPr lang="en-US" altLang="ja-JP" b="1" dirty="0" smtClean="0">
                <a:latin typeface="+mj-lt"/>
              </a:rPr>
              <a:t>      </a:t>
            </a:r>
            <a:r>
              <a:rPr lang="en-US" altLang="ja-JP" b="1" dirty="0" smtClean="0">
                <a:solidFill>
                  <a:srgbClr val="0070C0"/>
                </a:solidFill>
                <a:latin typeface="+mj-lt"/>
              </a:rPr>
              <a:t>&lt;</a:t>
            </a:r>
            <a:r>
              <a:rPr lang="en-US" altLang="ja-JP" b="1" dirty="0" err="1" smtClean="0">
                <a:solidFill>
                  <a:srgbClr val="0070C0"/>
                </a:solidFill>
                <a:latin typeface="+mj-lt"/>
              </a:rPr>
              <a:t>rectype</a:t>
            </a:r>
            <a:r>
              <a:rPr lang="en-US" altLang="ja-JP" b="1" dirty="0" smtClean="0">
                <a:solidFill>
                  <a:srgbClr val="0070C0"/>
                </a:solidFill>
                <a:latin typeface="+mj-lt"/>
              </a:rPr>
              <a:t>, signature, </a:t>
            </a:r>
            <a:r>
              <a:rPr lang="en-US" altLang="ja-JP" b="1" dirty="0" err="1" smtClean="0">
                <a:solidFill>
                  <a:srgbClr val="0070C0"/>
                </a:solidFill>
                <a:latin typeface="+mj-lt"/>
              </a:rPr>
              <a:t>tgttype</a:t>
            </a:r>
            <a:r>
              <a:rPr lang="en-US" altLang="ja-JP" b="1" dirty="0" smtClean="0">
                <a:solidFill>
                  <a:srgbClr val="0070C0"/>
                </a:solidFill>
                <a:latin typeface="+mj-lt"/>
              </a:rPr>
              <a:t>, method&gt;</a:t>
            </a:r>
          </a:p>
          <a:p>
            <a:r>
              <a:rPr lang="en-US" altLang="ja-JP" b="1" dirty="0" smtClean="0">
                <a:latin typeface="+mj-lt"/>
              </a:rPr>
              <a:t>        resolved = </a:t>
            </a:r>
            <a:r>
              <a:rPr lang="en-US" altLang="ja-JP" b="1" dirty="0" err="1" smtClean="0">
                <a:latin typeface="+mj-lt"/>
              </a:rPr>
              <a:t>toResolve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{</a:t>
            </a:r>
            <a:r>
              <a:rPr lang="en-US" altLang="ja-JP" b="1" dirty="0" err="1" smtClean="0">
                <a:solidFill>
                  <a:srgbClr val="C00000"/>
                </a:solidFill>
                <a:latin typeface="+mj-lt"/>
              </a:rPr>
              <a:t>tgttype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, </a:t>
            </a:r>
            <a:r>
              <a:rPr lang="en-US" altLang="ja-JP" b="1" dirty="0" err="1" smtClean="0">
                <a:solidFill>
                  <a:srgbClr val="C00000"/>
                </a:solidFill>
                <a:latin typeface="+mj-lt"/>
              </a:rPr>
              <a:t>signagure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}</a:t>
            </a:r>
            <a:r>
              <a:rPr lang="en-US" altLang="ja-JP" b="1" dirty="0" smtClean="0">
                <a:latin typeface="+mj-lt"/>
              </a:rPr>
              <a:t/>
            </a:r>
            <a:br>
              <a:rPr lang="en-US" altLang="ja-JP" b="1" dirty="0" smtClean="0">
                <a:latin typeface="+mj-lt"/>
              </a:rPr>
            </a:br>
            <a:r>
              <a:rPr lang="en-US" altLang="ja-JP" b="1" dirty="0" smtClean="0">
                <a:latin typeface="+mj-lt"/>
              </a:rPr>
              <a:t>                    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&gt;&lt;</a:t>
            </a:r>
            <a:r>
              <a:rPr lang="en-US" altLang="ja-JP" b="1" dirty="0" smtClean="0">
                <a:latin typeface="+mj-lt"/>
              </a:rPr>
              <a:t> </a:t>
            </a:r>
            <a:r>
              <a:rPr lang="en-US" altLang="ja-JP" b="1" dirty="0" err="1" smtClean="0">
                <a:latin typeface="+mj-lt"/>
              </a:rPr>
              <a:t>declaresMethod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{type, signature}</a:t>
            </a:r>
            <a:r>
              <a:rPr lang="en-US" altLang="ja-JP" b="1" dirty="0" smtClean="0">
                <a:latin typeface="+mj-lt"/>
              </a:rPr>
              <a:t>;</a:t>
            </a:r>
          </a:p>
          <a:p>
            <a:endParaRPr lang="en-US" altLang="ja-JP" b="1" dirty="0" smtClean="0">
              <a:latin typeface="+mj-lt"/>
            </a:endParaRPr>
          </a:p>
          <a:p>
            <a:endParaRPr lang="en-US" altLang="ja-JP" b="1" dirty="0" smtClean="0">
              <a:latin typeface="+mj-lt"/>
            </a:endParaRPr>
          </a:p>
          <a:p>
            <a:r>
              <a:rPr lang="en-US" altLang="ja-JP" b="1" dirty="0" smtClean="0">
                <a:latin typeface="+mj-lt"/>
              </a:rPr>
              <a:t>      answer    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|=</a:t>
            </a:r>
            <a:r>
              <a:rPr lang="en-US" altLang="ja-JP" b="1" dirty="0" smtClean="0">
                <a:latin typeface="+mj-lt"/>
              </a:rPr>
              <a:t> resolved;</a:t>
            </a:r>
          </a:p>
          <a:p>
            <a:r>
              <a:rPr lang="en-US" altLang="ja-JP" b="1" dirty="0" smtClean="0">
                <a:latin typeface="+mj-lt"/>
              </a:rPr>
              <a:t>      </a:t>
            </a:r>
            <a:r>
              <a:rPr lang="en-US" altLang="ja-JP" b="1" dirty="0" err="1" smtClean="0">
                <a:latin typeface="+mj-lt"/>
              </a:rPr>
              <a:t>toResolve</a:t>
            </a:r>
            <a:r>
              <a:rPr lang="en-US" altLang="ja-JP" b="1" dirty="0" smtClean="0">
                <a:latin typeface="+mj-lt"/>
              </a:rPr>
              <a:t> 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-=</a:t>
            </a:r>
            <a:r>
              <a:rPr lang="en-US" altLang="ja-JP" b="1" dirty="0" smtClean="0">
                <a:latin typeface="+mj-lt"/>
              </a:rPr>
              <a:t> 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(method=&gt;)</a:t>
            </a:r>
            <a:r>
              <a:rPr lang="en-US" altLang="ja-JP" b="1" dirty="0" smtClean="0">
                <a:latin typeface="+mj-lt"/>
              </a:rPr>
              <a:t> resolved;</a:t>
            </a:r>
          </a:p>
          <a:p>
            <a:endParaRPr lang="en-US" altLang="ja-JP" b="1" dirty="0" smtClean="0">
              <a:latin typeface="+mj-lt"/>
            </a:endParaRPr>
          </a:p>
          <a:p>
            <a:r>
              <a:rPr lang="en-US" altLang="ja-JP" b="1" dirty="0" smtClean="0">
                <a:latin typeface="+mj-lt"/>
              </a:rPr>
              <a:t>      </a:t>
            </a:r>
            <a:r>
              <a:rPr lang="en-US" altLang="ja-JP" b="1" dirty="0" err="1" smtClean="0">
                <a:latin typeface="+mj-lt"/>
              </a:rPr>
              <a:t>toResolve</a:t>
            </a:r>
            <a:r>
              <a:rPr lang="en-US" altLang="ja-JP" b="1" dirty="0" smtClean="0">
                <a:latin typeface="+mj-lt"/>
              </a:rPr>
              <a:t>  = 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(</a:t>
            </a:r>
            <a:r>
              <a:rPr lang="en-US" altLang="ja-JP" b="1" dirty="0" err="1" smtClean="0">
                <a:solidFill>
                  <a:srgbClr val="C00000"/>
                </a:solidFill>
                <a:latin typeface="+mj-lt"/>
              </a:rPr>
              <a:t>supertype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=&gt;</a:t>
            </a:r>
            <a:r>
              <a:rPr lang="en-US" altLang="ja-JP" b="1" dirty="0" err="1" smtClean="0">
                <a:solidFill>
                  <a:srgbClr val="C00000"/>
                </a:solidFill>
                <a:latin typeface="+mj-lt"/>
              </a:rPr>
              <a:t>tgttype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)</a:t>
            </a:r>
            <a:r>
              <a:rPr lang="en-US" altLang="ja-JP" b="1" dirty="0" smtClean="0">
                <a:latin typeface="+mj-lt"/>
              </a:rPr>
              <a:t/>
            </a:r>
            <a:br>
              <a:rPr lang="en-US" altLang="ja-JP" b="1" dirty="0" smtClean="0">
                <a:latin typeface="+mj-lt"/>
              </a:rPr>
            </a:br>
            <a:r>
              <a:rPr lang="en-US" altLang="ja-JP" b="1" dirty="0" smtClean="0">
                <a:latin typeface="+mj-lt"/>
              </a:rPr>
              <a:t>          (</a:t>
            </a:r>
            <a:r>
              <a:rPr lang="en-US" altLang="ja-JP" b="1" dirty="0" err="1" smtClean="0">
                <a:latin typeface="+mj-lt"/>
              </a:rPr>
              <a:t>toResolve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{</a:t>
            </a:r>
            <a:r>
              <a:rPr lang="en-US" altLang="ja-JP" b="1" dirty="0" err="1" smtClean="0">
                <a:solidFill>
                  <a:srgbClr val="C00000"/>
                </a:solidFill>
                <a:latin typeface="+mj-lt"/>
              </a:rPr>
              <a:t>tgttype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}</a:t>
            </a:r>
            <a:r>
              <a:rPr lang="en-US" altLang="ja-JP" b="1" dirty="0" smtClean="0">
                <a:latin typeface="+mj-lt"/>
              </a:rPr>
              <a:t> 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&lt;&gt;</a:t>
            </a:r>
            <a:r>
              <a:rPr lang="en-US" altLang="ja-JP" b="1" dirty="0" smtClean="0">
                <a:latin typeface="+mj-lt"/>
              </a:rPr>
              <a:t> extend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{subtype}</a:t>
            </a:r>
            <a:r>
              <a:rPr lang="en-US" altLang="ja-JP" b="1" dirty="0" smtClean="0">
                <a:latin typeface="+mj-lt"/>
              </a:rPr>
              <a:t>);</a:t>
            </a:r>
          </a:p>
          <a:p>
            <a:r>
              <a:rPr lang="en-US" altLang="ja-JP" b="1" dirty="0" smtClean="0">
                <a:latin typeface="+mj-lt"/>
              </a:rPr>
              <a:t>   } while( </a:t>
            </a:r>
            <a:r>
              <a:rPr lang="en-US" altLang="ja-JP" b="1" dirty="0" err="1" smtClean="0">
                <a:latin typeface="+mj-lt"/>
              </a:rPr>
              <a:t>toResolve</a:t>
            </a:r>
            <a:r>
              <a:rPr lang="en-US" altLang="ja-JP" b="1" dirty="0" smtClean="0">
                <a:latin typeface="+mj-lt"/>
              </a:rPr>
              <a:t> != </a:t>
            </a:r>
            <a:r>
              <a:rPr lang="en-US" altLang="ja-JP" b="1" dirty="0" smtClean="0">
                <a:solidFill>
                  <a:srgbClr val="C00000"/>
                </a:solidFill>
                <a:latin typeface="+mj-lt"/>
              </a:rPr>
              <a:t>0B</a:t>
            </a:r>
            <a:r>
              <a:rPr lang="en-US" altLang="ja-JP" b="1" dirty="0" smtClean="0">
                <a:latin typeface="+mj-lt"/>
              </a:rPr>
              <a:t> );</a:t>
            </a:r>
            <a:br>
              <a:rPr lang="en-US" altLang="ja-JP" b="1" dirty="0" smtClean="0">
                <a:latin typeface="+mj-lt"/>
              </a:rPr>
            </a:br>
            <a:r>
              <a:rPr lang="en-US" altLang="ja-JP" b="1" dirty="0" smtClean="0">
                <a:latin typeface="+mj-lt"/>
              </a:rPr>
              <a:t>}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22" y="365067"/>
            <a:ext cx="3024674" cy="975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876" y="341948"/>
            <a:ext cx="2206948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テキスト ボックス 7"/>
          <p:cNvSpPr txBox="1"/>
          <p:nvPr/>
        </p:nvSpPr>
        <p:spPr>
          <a:xfrm>
            <a:off x="467544" y="-27384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receiverTypes</a:t>
            </a:r>
            <a:endParaRPr lang="en-US" sz="2000" dirty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386191"/>
            <a:ext cx="2448272" cy="666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テキスト ボックス 9"/>
          <p:cNvSpPr txBox="1"/>
          <p:nvPr/>
        </p:nvSpPr>
        <p:spPr>
          <a:xfrm>
            <a:off x="3131840" y="-2738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extend</a:t>
            </a:r>
            <a:endParaRPr lang="en-US" sz="20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940152" y="-27384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declaresMethod</a:t>
            </a:r>
            <a:endParaRPr lang="en-US" sz="2000" dirty="0"/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96075" y="2699767"/>
            <a:ext cx="244792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テキスト ボックス 12"/>
          <p:cNvSpPr txBox="1"/>
          <p:nvPr/>
        </p:nvSpPr>
        <p:spPr>
          <a:xfrm>
            <a:off x="7308304" y="2064469"/>
            <a:ext cx="1800200" cy="646331"/>
          </a:xfrm>
          <a:prstGeom prst="rect">
            <a:avLst/>
          </a:prstGeom>
          <a:solidFill>
            <a:srgbClr val="FFFFFF">
              <a:alpha val="54902"/>
            </a:srgb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+mj-lt"/>
              </a:rPr>
              <a:t>=&gt;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ja-JP" altLang="en-US" dirty="0" smtClean="0">
                <a:solidFill>
                  <a:schemeClr val="bg1"/>
                </a:solidFill>
              </a:rPr>
              <a:t>は、改名兼</a:t>
            </a:r>
            <a:r>
              <a:rPr lang="en-US" altLang="ja-JP" dirty="0" smtClean="0">
                <a:solidFill>
                  <a:schemeClr val="bg1"/>
                </a:solidFill>
              </a:rPr>
              <a:t/>
            </a:r>
            <a:br>
              <a:rPr lang="en-US" altLang="ja-JP" dirty="0" smtClean="0">
                <a:solidFill>
                  <a:schemeClr val="bg1"/>
                </a:solidFill>
              </a:rPr>
            </a:br>
            <a:r>
              <a:rPr lang="ja-JP" altLang="en-US" dirty="0" smtClean="0">
                <a:solidFill>
                  <a:schemeClr val="bg1"/>
                </a:solidFill>
              </a:rPr>
              <a:t>コピー兼射影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5253" y="4365104"/>
            <a:ext cx="3695259" cy="548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テキスト ボックス 14"/>
          <p:cNvSpPr txBox="1"/>
          <p:nvPr/>
        </p:nvSpPr>
        <p:spPr>
          <a:xfrm>
            <a:off x="7812360" y="3933056"/>
            <a:ext cx="1215752" cy="369332"/>
          </a:xfrm>
          <a:prstGeom prst="rect">
            <a:avLst/>
          </a:prstGeom>
          <a:solidFill>
            <a:srgbClr val="FFFFFF">
              <a:alpha val="54902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</a:rPr>
              <a:t>ジョイン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00192" y="5373216"/>
            <a:ext cx="2800392" cy="529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テキスト ボックス 16"/>
          <p:cNvSpPr txBox="1"/>
          <p:nvPr/>
        </p:nvSpPr>
        <p:spPr>
          <a:xfrm>
            <a:off x="7020272" y="5003884"/>
            <a:ext cx="2088232" cy="369332"/>
          </a:xfrm>
          <a:prstGeom prst="rect">
            <a:avLst/>
          </a:prstGeom>
          <a:solidFill>
            <a:srgbClr val="FFFFFF">
              <a:alpha val="54902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</a:rPr>
              <a:t>射影 して 差演算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25608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93339" y="6309320"/>
            <a:ext cx="3050661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テキスト ボックス 18"/>
          <p:cNvSpPr txBox="1"/>
          <p:nvPr/>
        </p:nvSpPr>
        <p:spPr>
          <a:xfrm>
            <a:off x="7380312" y="5939988"/>
            <a:ext cx="1728192" cy="369332"/>
          </a:xfrm>
          <a:prstGeom prst="rect">
            <a:avLst/>
          </a:prstGeom>
          <a:solidFill>
            <a:srgbClr val="FFFFFF">
              <a:alpha val="54902"/>
            </a:srgbClr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bg1"/>
                </a:solidFill>
              </a:rPr>
              <a:t>合成して改名</a:t>
            </a: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7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特徴・評価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55576" y="1412776"/>
            <a:ext cx="7772400" cy="52565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BDD</a:t>
            </a:r>
            <a:r>
              <a:rPr lang="ja-JP" altLang="en-US" dirty="0" smtClean="0"/>
              <a:t>を手軽に使うための</a:t>
            </a:r>
            <a:r>
              <a:rPr lang="en-US" altLang="ja-JP" dirty="0" smtClean="0"/>
              <a:t>RDB</a:t>
            </a:r>
            <a:r>
              <a:rPr lang="ja-JP" altLang="en-US" dirty="0" smtClean="0"/>
              <a:t>風</a:t>
            </a:r>
            <a:r>
              <a:rPr lang="en-US" altLang="ja-JP" dirty="0" smtClean="0"/>
              <a:t>Java</a:t>
            </a:r>
            <a:r>
              <a:rPr lang="ja-JP" altLang="en-US" dirty="0" smtClean="0"/>
              <a:t>拡張</a:t>
            </a:r>
            <a:endParaRPr lang="en-US" altLang="ja-JP" dirty="0" smtClean="0"/>
          </a:p>
          <a:p>
            <a:pPr lvl="1"/>
            <a:r>
              <a:rPr lang="en-US" dirty="0" smtClean="0">
                <a:hlinkClick r:id="rId2"/>
              </a:rPr>
              <a:t>http://www.sable.mcgill.ca/jedd/</a:t>
            </a:r>
            <a:endParaRPr lang="en-US" dirty="0" smtClean="0"/>
          </a:p>
          <a:p>
            <a:pPr lvl="1"/>
            <a:r>
              <a:rPr lang="ja-JP" altLang="en-US" dirty="0" smtClean="0"/>
              <a:t>バックエンドの</a:t>
            </a:r>
            <a:r>
              <a:rPr lang="en-US" dirty="0" smtClean="0"/>
              <a:t>BDD</a:t>
            </a:r>
            <a:r>
              <a:rPr lang="ja-JP" altLang="en-US" dirty="0" smtClean="0"/>
              <a:t>は外部</a:t>
            </a:r>
            <a:r>
              <a:rPr lang="en-US" altLang="ja-JP" dirty="0" smtClean="0"/>
              <a:t>lib</a:t>
            </a:r>
            <a:r>
              <a:rPr lang="ja-JP" altLang="en-US" dirty="0" smtClean="0"/>
              <a:t>を用いる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便利な機能いろいろ</a:t>
            </a:r>
            <a:endParaRPr lang="en-US" dirty="0" smtClean="0"/>
          </a:p>
          <a:p>
            <a:pPr lvl="2"/>
            <a:r>
              <a:rPr lang="ja-JP" altLang="en-US" dirty="0" smtClean="0"/>
              <a:t>意味のあるデータ名から</a:t>
            </a:r>
            <a:r>
              <a:rPr lang="en-US" dirty="0" smtClean="0"/>
              <a:t>01</a:t>
            </a:r>
            <a:r>
              <a:rPr lang="ja-JP" altLang="en-US" dirty="0" smtClean="0"/>
              <a:t>列へのエンコード</a:t>
            </a:r>
            <a:endParaRPr lang="en-US" altLang="ja-JP" dirty="0" smtClean="0"/>
          </a:p>
          <a:p>
            <a:pPr lvl="2"/>
            <a:r>
              <a:rPr lang="en-US" altLang="ja-JP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”</a:t>
            </a:r>
            <a:r>
              <a:rPr lang="ja-JP" alt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型</a:t>
            </a:r>
            <a:r>
              <a:rPr lang="en-US" altLang="ja-JP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”</a:t>
            </a:r>
            <a:r>
              <a:rPr lang="ja-JP" alt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が合ってることの静的検査</a:t>
            </a:r>
            <a:endParaRPr lang="en-US" altLang="ja-JP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lvl="2"/>
            <a:r>
              <a:rPr lang="en-US" altLang="ja-JP" dirty="0" smtClean="0"/>
              <a:t>join </a:t>
            </a:r>
            <a:r>
              <a:rPr lang="ja-JP" altLang="en-US" dirty="0" smtClean="0"/>
              <a:t>や合成など、高度な演算のサポート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変数ドメインの分割や並び順の</a:t>
            </a:r>
            <a:r>
              <a:rPr lang="ja-JP" alt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最適化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dirty="0" smtClean="0"/>
              <a:t>(SAT</a:t>
            </a:r>
            <a:r>
              <a:rPr lang="ja-JP" altLang="en-US" dirty="0" smtClean="0"/>
              <a:t>ソルバを使用</a:t>
            </a:r>
            <a:r>
              <a:rPr lang="en-US" altLang="ja-JP" dirty="0" smtClean="0"/>
              <a:t>)</a:t>
            </a:r>
            <a:r>
              <a:rPr lang="ja-JP" altLang="en-US" dirty="0" smtClean="0"/>
              <a:t>・</a:t>
            </a:r>
            <a:r>
              <a:rPr lang="ja-JP" altLang="en-US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プロファイラ</a:t>
            </a:r>
            <a:r>
              <a:rPr lang="ja-JP" altLang="en-US" dirty="0" smtClean="0"/>
              <a:t>の提供</a:t>
            </a:r>
            <a:endParaRPr lang="en-US" altLang="ja-JP" dirty="0" smtClean="0"/>
          </a:p>
          <a:p>
            <a:r>
              <a:rPr lang="ja-JP" altLang="en-US" dirty="0" smtClean="0"/>
              <a:t>手書き</a:t>
            </a:r>
            <a:r>
              <a:rPr lang="en-US" altLang="ja-JP" dirty="0" smtClean="0"/>
              <a:t>C++</a:t>
            </a:r>
            <a:r>
              <a:rPr lang="ja-JP" altLang="en-US" dirty="0" smtClean="0"/>
              <a:t>と比べて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points-to-analysis </a:t>
            </a:r>
            <a:r>
              <a:rPr lang="ja-JP" altLang="en-US" dirty="0" smtClean="0"/>
              <a:t>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0.5</a:t>
            </a:r>
            <a:r>
              <a:rPr lang="ja-JP" altLang="en-US" dirty="0" smtClean="0"/>
              <a:t>～</a:t>
            </a:r>
            <a:r>
              <a:rPr lang="en-US" altLang="ja-JP" dirty="0" smtClean="0"/>
              <a:t>4%</a:t>
            </a:r>
            <a:r>
              <a:rPr lang="ja-JP" altLang="en-US" dirty="0" smtClean="0"/>
              <a:t>のオーバーヘッド</a:t>
            </a:r>
            <a:endParaRPr lang="en-US" altLang="ja-JP" dirty="0" smtClean="0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15025" y="5314950"/>
            <a:ext cx="322897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7584" y="4214818"/>
            <a:ext cx="7889466" cy="1689352"/>
          </a:xfrm>
        </p:spPr>
        <p:txBody>
          <a:bodyPr>
            <a:normAutofit fontScale="90000"/>
          </a:bodyPr>
          <a:lstStyle/>
          <a:p>
            <a:r>
              <a:rPr lang="en-US" altLang="ja-JP" sz="6000" cap="small" dirty="0" smtClean="0"/>
              <a:t>Maya: Multi-Dispatch Syntax Extension in Java</a:t>
            </a:r>
            <a:endParaRPr kumimoji="1" lang="ja-JP" altLang="en-US" cap="small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57284" y="2428868"/>
            <a:ext cx="7772400" cy="1508760"/>
          </a:xfrm>
        </p:spPr>
        <p:txBody>
          <a:bodyPr>
            <a:normAutofit/>
          </a:bodyPr>
          <a:lstStyle/>
          <a:p>
            <a:r>
              <a:rPr lang="en-US" altLang="ja-JP" dirty="0" err="1" smtClean="0"/>
              <a:t>PLDIr</a:t>
            </a:r>
            <a:r>
              <a:rPr lang="en-US" altLang="ja-JP" dirty="0" smtClean="0"/>
              <a:t> #13</a:t>
            </a:r>
            <a:br>
              <a:rPr lang="en-US" altLang="ja-JP" dirty="0" smtClean="0"/>
            </a:br>
            <a:r>
              <a:rPr lang="en-US" altLang="ja-JP" dirty="0" smtClean="0"/>
              <a:t>Jun 30, 2010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paper written </a:t>
            </a:r>
            <a:r>
              <a:rPr kumimoji="1" lang="en-US" altLang="ja-JP" dirty="0" smtClean="0"/>
              <a:t>by </a:t>
            </a:r>
            <a:r>
              <a:rPr lang="en-US" altLang="ja-JP" dirty="0" smtClean="0"/>
              <a:t>J. Baker and W. C. Hsieh (PLDI 2002)</a:t>
            </a:r>
            <a:endParaRPr kumimoji="1" lang="ja-JP" altLang="en-US" dirty="0"/>
          </a:p>
        </p:txBody>
      </p:sp>
      <p:sp>
        <p:nvSpPr>
          <p:cNvPr id="4" name="サブタイトル 6"/>
          <p:cNvSpPr txBox="1">
            <a:spLocks/>
          </p:cNvSpPr>
          <p:nvPr/>
        </p:nvSpPr>
        <p:spPr>
          <a:xfrm>
            <a:off x="0" y="642918"/>
            <a:ext cx="9144000" cy="5000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0584" tIns="45720" anchor="ctr">
            <a:normAutofit/>
          </a:bodyPr>
          <a:lstStyle/>
          <a:p>
            <a:pPr>
              <a:buClr>
                <a:schemeClr val="tx2"/>
              </a:buClr>
              <a:buSzPct val="95000"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　　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k.inaba</a:t>
            </a:r>
            <a:r>
              <a:rPr lang="en-US" altLang="ja-JP" sz="2400" dirty="0" smtClean="0"/>
              <a:t> (</a:t>
            </a:r>
            <a:r>
              <a:rPr lang="ja-JP" altLang="en-US" sz="2400" dirty="0" smtClean="0"/>
              <a:t>稲葉 一浩</a:t>
            </a:r>
            <a:r>
              <a:rPr lang="en-US" altLang="ja-JP" sz="2400" dirty="0" smtClean="0"/>
              <a:t>), reading: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98376"/>
            <a:ext cx="7772400" cy="914400"/>
          </a:xfrm>
        </p:spPr>
        <p:txBody>
          <a:bodyPr/>
          <a:lstStyle/>
          <a:p>
            <a:r>
              <a:rPr kumimoji="1" lang="ja-JP" altLang="en-US" dirty="0" smtClean="0"/>
              <a:t>要するに</a:t>
            </a:r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用マクロシステム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たとえば</a:t>
            </a:r>
            <a:r>
              <a:rPr lang="ja-JP" altLang="en-US" dirty="0" smtClean="0"/>
              <a:t>こんな拡張構文が</a:t>
            </a:r>
            <a:r>
              <a:rPr kumimoji="1" lang="ja-JP" altLang="en-US" dirty="0" smtClean="0"/>
              <a:t>作れます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こう展開される</a:t>
            </a: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47664" y="2348880"/>
            <a:ext cx="7056784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latin typeface="+mj-lt"/>
              </a:rPr>
              <a:t>use </a:t>
            </a:r>
            <a:r>
              <a:rPr kumimoji="1" lang="en-US" altLang="ja-JP" sz="2400" b="1" dirty="0" err="1" smtClean="0">
                <a:latin typeface="+mj-lt"/>
              </a:rPr>
              <a:t>EForEach</a:t>
            </a:r>
            <a:r>
              <a:rPr kumimoji="1" lang="en-US" altLang="ja-JP" sz="2400" b="1" dirty="0" smtClean="0">
                <a:latin typeface="+mj-lt"/>
              </a:rPr>
              <a:t>;</a:t>
            </a:r>
          </a:p>
          <a:p>
            <a:r>
              <a:rPr kumimoji="1" lang="en-US" altLang="ja-JP" sz="2400" b="1" dirty="0" err="1" smtClean="0">
                <a:latin typeface="+mj-lt"/>
              </a:rPr>
              <a:t>h.keys</a:t>
            </a:r>
            <a:r>
              <a:rPr kumimoji="1" lang="en-US" altLang="ja-JP" sz="2400" b="1" dirty="0" smtClean="0">
                <a:latin typeface="+mj-lt"/>
              </a:rPr>
              <a:t>().</a:t>
            </a:r>
            <a:r>
              <a:rPr kumimoji="1" lang="en-US" altLang="ja-JP" sz="2400" b="1" dirty="0" err="1" smtClean="0">
                <a:solidFill>
                  <a:srgbClr val="00B050"/>
                </a:solidFill>
                <a:latin typeface="+mj-lt"/>
              </a:rPr>
              <a:t>foreach</a:t>
            </a:r>
            <a:r>
              <a:rPr kumimoji="1" lang="en-US" altLang="ja-JP" sz="2400" b="1" dirty="0" smtClean="0">
                <a:solidFill>
                  <a:srgbClr val="00B050"/>
                </a:solidFill>
                <a:latin typeface="+mj-lt"/>
              </a:rPr>
              <a:t>( String s ) {</a:t>
            </a:r>
          </a:p>
          <a:p>
            <a:r>
              <a:rPr lang="en-US" altLang="ja-JP" sz="2400" b="1" dirty="0" smtClean="0">
                <a:solidFill>
                  <a:srgbClr val="00B050"/>
                </a:solidFill>
                <a:latin typeface="+mj-lt"/>
              </a:rPr>
              <a:t>  </a:t>
            </a:r>
            <a:r>
              <a:rPr lang="en-US" altLang="ja-JP" sz="2400" b="1" dirty="0" err="1" smtClean="0">
                <a:solidFill>
                  <a:srgbClr val="00B050"/>
                </a:solidFill>
                <a:latin typeface="+mj-lt"/>
              </a:rPr>
              <a:t>System.err.println</a:t>
            </a:r>
            <a:r>
              <a:rPr lang="en-US" altLang="ja-JP" sz="2400" b="1" dirty="0" smtClean="0">
                <a:solidFill>
                  <a:srgbClr val="00B050"/>
                </a:solidFill>
                <a:latin typeface="+mj-lt"/>
              </a:rPr>
              <a:t>(s + “-&gt;” </a:t>
            </a:r>
            <a:r>
              <a:rPr lang="en-US" altLang="ja-JP" sz="2400" b="1" dirty="0" err="1" smtClean="0">
                <a:solidFill>
                  <a:srgbClr val="00B050"/>
                </a:solidFill>
                <a:latin typeface="+mj-lt"/>
              </a:rPr>
              <a:t>h.get</a:t>
            </a:r>
            <a:r>
              <a:rPr lang="en-US" altLang="ja-JP" sz="2400" b="1" dirty="0" smtClean="0">
                <a:solidFill>
                  <a:srgbClr val="00B050"/>
                </a:solidFill>
                <a:latin typeface="+mj-lt"/>
              </a:rPr>
              <a:t>(s));</a:t>
            </a:r>
            <a:r>
              <a:rPr kumimoji="1" lang="en-US" altLang="ja-JP" sz="2400" b="1" dirty="0" smtClean="0">
                <a:solidFill>
                  <a:srgbClr val="00B050"/>
                </a:solidFill>
                <a:latin typeface="+mj-lt"/>
              </a:rPr>
              <a:t/>
            </a:r>
            <a:br>
              <a:rPr kumimoji="1" lang="en-US" altLang="ja-JP" sz="2400" b="1" dirty="0" smtClean="0">
                <a:solidFill>
                  <a:srgbClr val="00B050"/>
                </a:solidFill>
                <a:latin typeface="+mj-lt"/>
              </a:rPr>
            </a:br>
            <a:r>
              <a:rPr kumimoji="1" lang="en-US" altLang="ja-JP" sz="2400" b="1" dirty="0" smtClean="0">
                <a:solidFill>
                  <a:srgbClr val="00B050"/>
                </a:solidFill>
                <a:latin typeface="+mj-lt"/>
              </a:rPr>
              <a:t>}</a:t>
            </a:r>
            <a:endParaRPr kumimoji="1" lang="ja-JP" altLang="en-US" sz="2400" b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47664" y="4581128"/>
            <a:ext cx="7056784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+mj-lt"/>
              </a:rPr>
              <a:t>for(Enumeration e$ = </a:t>
            </a:r>
            <a:r>
              <a:rPr kumimoji="1" lang="en-US" altLang="ja-JP" sz="2000" b="1" dirty="0" err="1" smtClean="0">
                <a:latin typeface="+mj-lt"/>
              </a:rPr>
              <a:t>h.keys</a:t>
            </a:r>
            <a:r>
              <a:rPr kumimoji="1" lang="en-US" altLang="ja-JP" sz="2000" b="1" dirty="0" smtClean="0">
                <a:latin typeface="+mj-lt"/>
              </a:rPr>
              <a:t>(); </a:t>
            </a:r>
            <a:br>
              <a:rPr kumimoji="1" lang="en-US" altLang="ja-JP" sz="2000" b="1" dirty="0" smtClean="0">
                <a:latin typeface="+mj-lt"/>
              </a:rPr>
            </a:br>
            <a:r>
              <a:rPr kumimoji="1" lang="en-US" altLang="ja-JP" sz="2000" b="1" dirty="0" smtClean="0">
                <a:latin typeface="+mj-lt"/>
              </a:rPr>
              <a:t>         </a:t>
            </a:r>
            <a:r>
              <a:rPr kumimoji="1" lang="en-US" altLang="ja-JP" sz="2000" b="1" dirty="0" err="1" smtClean="0">
                <a:latin typeface="+mj-lt"/>
              </a:rPr>
              <a:t>e$.hasMoreElements</a:t>
            </a:r>
            <a:r>
              <a:rPr kumimoji="1" lang="en-US" altLang="ja-JP" sz="2000" b="1" dirty="0" smtClean="0">
                <a:latin typeface="+mj-lt"/>
              </a:rPr>
              <a:t>(); ) {</a:t>
            </a:r>
          </a:p>
          <a:p>
            <a:r>
              <a:rPr lang="en-US" altLang="ja-JP" sz="2000" b="1" dirty="0" smtClean="0">
                <a:latin typeface="+mj-lt"/>
              </a:rPr>
              <a:t>  String s;</a:t>
            </a:r>
          </a:p>
          <a:p>
            <a:r>
              <a:rPr lang="en-US" altLang="ja-JP" sz="2000" b="1" dirty="0" smtClean="0">
                <a:latin typeface="+mj-lt"/>
              </a:rPr>
              <a:t>  s = (String) </a:t>
            </a:r>
            <a:r>
              <a:rPr lang="en-US" altLang="ja-JP" sz="2000" b="1" dirty="0" err="1" smtClean="0">
                <a:latin typeface="+mj-lt"/>
              </a:rPr>
              <a:t>e$.nextElement</a:t>
            </a:r>
            <a:r>
              <a:rPr lang="en-US" altLang="ja-JP" sz="2000" b="1" dirty="0" smtClean="0">
                <a:latin typeface="+mj-lt"/>
              </a:rPr>
              <a:t>();</a:t>
            </a:r>
          </a:p>
          <a:p>
            <a:r>
              <a:rPr kumimoji="1" lang="en-US" altLang="ja-JP" sz="2000" b="1" dirty="0" smtClean="0">
                <a:latin typeface="+mj-lt"/>
              </a:rPr>
              <a:t>  </a:t>
            </a:r>
            <a:r>
              <a:rPr kumimoji="1" lang="en-US" altLang="ja-JP" sz="2000" b="1" dirty="0" err="1" smtClean="0">
                <a:latin typeface="+mj-lt"/>
              </a:rPr>
              <a:t>System.err.println</a:t>
            </a:r>
            <a:r>
              <a:rPr kumimoji="1" lang="en-US" altLang="ja-JP" sz="2000" b="1" dirty="0" smtClean="0">
                <a:latin typeface="+mj-lt"/>
              </a:rPr>
              <a:t>(s + “-&gt;” + </a:t>
            </a:r>
            <a:r>
              <a:rPr kumimoji="1" lang="en-US" altLang="ja-JP" sz="2000" b="1" dirty="0" err="1" smtClean="0">
                <a:latin typeface="+mj-lt"/>
              </a:rPr>
              <a:t>h.get</a:t>
            </a:r>
            <a:r>
              <a:rPr kumimoji="1" lang="en-US" altLang="ja-JP" sz="2000" b="1" dirty="0" smtClean="0">
                <a:latin typeface="+mj-lt"/>
              </a:rPr>
              <a:t>(s));</a:t>
            </a:r>
          </a:p>
          <a:p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}</a:t>
            </a:r>
            <a:endParaRPr kumimoji="1" lang="ja-JP" altLang="en-US" sz="2000" b="1" dirty="0">
              <a:solidFill>
                <a:srgbClr val="00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どんな風に記述するか？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813792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例題</a:t>
            </a:r>
            <a:r>
              <a:rPr kumimoji="1" lang="ja-JP" altLang="en-US" dirty="0" smtClean="0"/>
              <a:t>：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まず宣言</a:t>
            </a:r>
            <a:endParaRPr kumimoji="1" lang="en-US" altLang="ja-JP" dirty="0" smtClean="0"/>
          </a:p>
          <a:p>
            <a:pPr lvl="3"/>
            <a:endParaRPr lang="en-US" altLang="ja-JP" dirty="0" smtClean="0"/>
          </a:p>
          <a:p>
            <a:pPr lvl="3"/>
            <a:endParaRPr lang="en-US" altLang="ja-JP" dirty="0" smtClean="0"/>
          </a:p>
          <a:p>
            <a:pPr lvl="3"/>
            <a:endParaRPr lang="en-US" altLang="ja-JP" dirty="0" smtClean="0"/>
          </a:p>
          <a:p>
            <a:pPr lvl="3"/>
            <a:endParaRPr lang="en-US" altLang="ja-JP" dirty="0" smtClean="0"/>
          </a:p>
          <a:p>
            <a:pPr lvl="1"/>
            <a:r>
              <a:rPr lang="en-US" altLang="ja-JP" dirty="0" smtClean="0"/>
              <a:t>Statement  ::=</a:t>
            </a:r>
            <a:br>
              <a:rPr lang="en-US" altLang="ja-JP" dirty="0" smtClean="0"/>
            </a:br>
            <a:r>
              <a:rPr lang="en-US" altLang="ja-JP" dirty="0" smtClean="0"/>
              <a:t>     </a:t>
            </a:r>
            <a:r>
              <a:rPr lang="en-US" altLang="ja-JP" dirty="0" err="1" smtClean="0"/>
              <a:t>MethodName</a:t>
            </a:r>
            <a:r>
              <a:rPr lang="en-US" altLang="ja-JP" dirty="0" smtClean="0"/>
              <a:t>  ‘(‘  Formal  ‘)’  </a:t>
            </a:r>
            <a:r>
              <a:rPr lang="en-US" altLang="ja-JP" dirty="0" err="1" smtClean="0"/>
              <a:t>BlockStmts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という構文を増やします！</a:t>
            </a:r>
            <a:r>
              <a:rPr lang="ja-JP" altLang="en-US" dirty="0" smtClean="0"/>
              <a:t>と宣言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 </a:t>
            </a:r>
            <a:r>
              <a:rPr kumimoji="1" lang="ja-JP" altLang="en-US" u="sng" dirty="0" smtClean="0"/>
              <a:t>下線部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Maya</a:t>
            </a:r>
            <a:r>
              <a:rPr kumimoji="1" lang="ja-JP" altLang="en-US" dirty="0" smtClean="0"/>
              <a:t>の予約語）</a:t>
            </a:r>
            <a:endParaRPr kumimoji="1"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3568" y="3380799"/>
            <a:ext cx="828092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400" b="1" u="sng" dirty="0" smtClean="0">
                <a:latin typeface="+mj-lt"/>
              </a:rPr>
              <a:t>abstract</a:t>
            </a:r>
            <a:r>
              <a:rPr kumimoji="1" lang="en-US" altLang="ja-JP" sz="2400" b="1" dirty="0" smtClean="0">
                <a:latin typeface="+mj-lt"/>
              </a:rPr>
              <a:t> Statement </a:t>
            </a:r>
            <a:r>
              <a:rPr lang="en-US" altLang="ja-JP" sz="2400" b="1" u="sng" dirty="0" smtClean="0">
                <a:solidFill>
                  <a:srgbClr val="000000"/>
                </a:solidFill>
                <a:latin typeface="+mj-lt"/>
              </a:rPr>
              <a:t>syntax</a:t>
            </a:r>
            <a:r>
              <a:rPr lang="en-US" altLang="ja-JP" sz="2400" b="1" dirty="0" smtClean="0">
                <a:solidFill>
                  <a:srgbClr val="000000"/>
                </a:solidFill>
                <a:latin typeface="+mj-lt"/>
              </a:rPr>
              <a:t>(</a:t>
            </a:r>
          </a:p>
          <a:p>
            <a:r>
              <a:rPr lang="en-US" altLang="ja-JP" sz="2400" b="1" dirty="0" smtClean="0">
                <a:solidFill>
                  <a:srgbClr val="000000"/>
                </a:solidFill>
                <a:latin typeface="+mj-lt"/>
              </a:rPr>
              <a:t>  </a:t>
            </a:r>
            <a:r>
              <a:rPr lang="en-US" altLang="ja-JP" sz="2400" b="1" dirty="0" err="1" smtClean="0">
                <a:solidFill>
                  <a:srgbClr val="000000"/>
                </a:solidFill>
                <a:latin typeface="+mj-lt"/>
              </a:rPr>
              <a:t>MethodName</a:t>
            </a:r>
            <a:r>
              <a:rPr lang="en-US" altLang="ja-JP" sz="2400" b="1" dirty="0" smtClean="0">
                <a:solidFill>
                  <a:srgbClr val="000000"/>
                </a:solidFill>
                <a:latin typeface="+mj-lt"/>
              </a:rPr>
              <a:t>(Formal)</a:t>
            </a:r>
            <a:r>
              <a:rPr kumimoji="1" lang="en-US" altLang="ja-JP" sz="24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kumimoji="1" lang="en-US" altLang="ja-JP" sz="2400" b="1" u="sng" dirty="0" smtClean="0">
                <a:solidFill>
                  <a:srgbClr val="000000"/>
                </a:solidFill>
                <a:latin typeface="+mj-lt"/>
              </a:rPr>
              <a:t>lazy</a:t>
            </a:r>
            <a:r>
              <a:rPr kumimoji="1" lang="en-US" altLang="ja-JP" sz="2400" b="1" dirty="0" smtClean="0">
                <a:solidFill>
                  <a:srgbClr val="000000"/>
                </a:solidFill>
                <a:latin typeface="+mj-lt"/>
              </a:rPr>
              <a:t>(</a:t>
            </a:r>
            <a:r>
              <a:rPr kumimoji="1" lang="en-US" altLang="ja-JP" sz="2400" b="1" dirty="0" err="1" smtClean="0">
                <a:solidFill>
                  <a:srgbClr val="000000"/>
                </a:solidFill>
                <a:latin typeface="+mj-lt"/>
              </a:rPr>
              <a:t>BraceTree</a:t>
            </a:r>
            <a:r>
              <a:rPr kumimoji="1" lang="en-US" altLang="ja-JP" sz="2400" b="1" dirty="0" smtClean="0">
                <a:solidFill>
                  <a:srgbClr val="000000"/>
                </a:solidFill>
                <a:latin typeface="+mj-lt"/>
              </a:rPr>
              <a:t>, </a:t>
            </a:r>
            <a:r>
              <a:rPr kumimoji="1" lang="en-US" altLang="ja-JP" sz="2400" b="1" dirty="0" err="1" smtClean="0">
                <a:solidFill>
                  <a:srgbClr val="000000"/>
                </a:solidFill>
                <a:latin typeface="+mj-lt"/>
              </a:rPr>
              <a:t>BlockStmts</a:t>
            </a:r>
            <a:r>
              <a:rPr kumimoji="1" lang="en-US" altLang="ja-JP" sz="2400" b="1" dirty="0" smtClean="0">
                <a:solidFill>
                  <a:srgbClr val="000000"/>
                </a:solidFill>
                <a:latin typeface="+mj-lt"/>
              </a:rPr>
              <a:t>)</a:t>
            </a:r>
          </a:p>
          <a:p>
            <a:r>
              <a:rPr kumimoji="1" lang="en-US" altLang="ja-JP" sz="2400" b="1" dirty="0" smtClean="0">
                <a:solidFill>
                  <a:srgbClr val="000000"/>
                </a:solidFill>
                <a:latin typeface="+mj-lt"/>
              </a:rPr>
              <a:t>);</a:t>
            </a:r>
            <a:endParaRPr kumimoji="1" lang="ja-JP" altLang="en-US" sz="24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843808" y="1484784"/>
            <a:ext cx="58326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b="1" dirty="0" err="1" smtClean="0">
                <a:latin typeface="+mj-lt"/>
              </a:rPr>
              <a:t>h.keys</a:t>
            </a:r>
            <a:r>
              <a:rPr kumimoji="1" lang="en-US" altLang="ja-JP" sz="2000" b="1" dirty="0" smtClean="0">
                <a:latin typeface="+mj-lt"/>
              </a:rPr>
              <a:t>().</a:t>
            </a:r>
            <a:r>
              <a:rPr kumimoji="1" lang="en-US" altLang="ja-JP" sz="2000" b="1" dirty="0" err="1" smtClean="0">
                <a:solidFill>
                  <a:srgbClr val="00B050"/>
                </a:solidFill>
                <a:latin typeface="+mj-lt"/>
              </a:rPr>
              <a:t>foreach</a:t>
            </a:r>
            <a: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  <a:t>( String s ) {</a:t>
            </a:r>
          </a:p>
          <a:p>
            <a:r>
              <a:rPr lang="en-US" altLang="ja-JP" sz="2000" b="1" dirty="0" smtClean="0">
                <a:solidFill>
                  <a:srgbClr val="00B050"/>
                </a:solidFill>
                <a:latin typeface="+mj-lt"/>
              </a:rPr>
              <a:t>  </a:t>
            </a:r>
            <a:r>
              <a:rPr lang="en-US" altLang="ja-JP" sz="2000" b="1" dirty="0" err="1" smtClean="0">
                <a:solidFill>
                  <a:srgbClr val="00B050"/>
                </a:solidFill>
                <a:latin typeface="+mj-lt"/>
              </a:rPr>
              <a:t>System.err.println</a:t>
            </a:r>
            <a:r>
              <a:rPr lang="en-US" altLang="ja-JP" sz="2000" b="1" dirty="0" smtClean="0">
                <a:solidFill>
                  <a:srgbClr val="00B050"/>
                </a:solidFill>
                <a:latin typeface="+mj-lt"/>
              </a:rPr>
              <a:t>(s + “-&gt;” </a:t>
            </a:r>
            <a:r>
              <a:rPr lang="en-US" altLang="ja-JP" sz="2000" b="1" dirty="0" err="1" smtClean="0">
                <a:solidFill>
                  <a:srgbClr val="00B050"/>
                </a:solidFill>
                <a:latin typeface="+mj-lt"/>
              </a:rPr>
              <a:t>h.get</a:t>
            </a:r>
            <a:r>
              <a:rPr lang="en-US" altLang="ja-JP" sz="2000" b="1" dirty="0" smtClean="0">
                <a:solidFill>
                  <a:srgbClr val="00B050"/>
                </a:solidFill>
                <a:latin typeface="+mj-lt"/>
              </a:rPr>
              <a:t>(s));</a:t>
            </a:r>
            <a: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  <a:t/>
            </a:r>
            <a:b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</a:br>
            <a:r>
              <a:rPr kumimoji="1" lang="en-US" altLang="ja-JP" sz="2000" b="1" dirty="0" smtClean="0">
                <a:solidFill>
                  <a:srgbClr val="00B050"/>
                </a:solidFill>
                <a:latin typeface="+mj-lt"/>
              </a:rPr>
              <a:t>}</a:t>
            </a:r>
            <a:endParaRPr kumimoji="1" lang="ja-JP" altLang="en-US" sz="2000" b="1" dirty="0">
              <a:solidFill>
                <a:srgbClr val="00B05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772400" cy="914400"/>
          </a:xfrm>
        </p:spPr>
        <p:txBody>
          <a:bodyPr/>
          <a:lstStyle/>
          <a:p>
            <a:r>
              <a:rPr kumimoji="1" lang="ja-JP" altLang="en-US" dirty="0" smtClean="0"/>
              <a:t>実装の本体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83568" y="1052736"/>
            <a:ext cx="7056784" cy="532453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0000"/>
                </a:solidFill>
                <a:latin typeface="+mj-lt"/>
              </a:rPr>
              <a:t>Statement </a:t>
            </a:r>
            <a:r>
              <a:rPr kumimoji="1" lang="en-US" altLang="ja-JP" sz="2000" b="1" u="sng" dirty="0" smtClean="0">
                <a:solidFill>
                  <a:srgbClr val="000000"/>
                </a:solidFill>
                <a:latin typeface="+mj-lt"/>
              </a:rPr>
              <a:t>syntax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EForEach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(</a:t>
            </a:r>
            <a:br>
              <a:rPr lang="en-US" altLang="ja-JP" sz="2000" b="1" dirty="0" smtClean="0">
                <a:solidFill>
                  <a:srgbClr val="000000"/>
                </a:solidFill>
                <a:latin typeface="+mj-lt"/>
              </a:rPr>
            </a:b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  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Expression:Enumeration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 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enumExp</a:t>
            </a:r>
            <a:endParaRPr lang="en-US" altLang="ja-JP" sz="2000" b="1" dirty="0" smtClean="0">
              <a:solidFill>
                <a:srgbClr val="000000"/>
              </a:solidFill>
              <a:latin typeface="+mj-lt"/>
            </a:endParaRPr>
          </a:p>
          <a:p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  \. 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foreach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(Formal 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var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)</a:t>
            </a:r>
          </a:p>
          <a:p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  </a:t>
            </a:r>
            <a:r>
              <a:rPr lang="en-US" altLang="ja-JP" sz="2000" b="1" u="sng" dirty="0" smtClean="0">
                <a:solidFill>
                  <a:srgbClr val="000000"/>
                </a:solidFill>
                <a:latin typeface="+mj-lt"/>
              </a:rPr>
              <a:t>lazy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(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BraceTree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, 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BlockStmts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) body</a:t>
            </a:r>
          </a:p>
          <a:p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)</a:t>
            </a:r>
            <a:r>
              <a:rPr kumimoji="1" lang="en-US" altLang="ja-JP" sz="2000" b="1" dirty="0" smtClean="0">
                <a:solidFill>
                  <a:srgbClr val="000000"/>
                </a:solidFill>
                <a:latin typeface="+mj-lt"/>
              </a:rPr>
              <a:t>{</a:t>
            </a:r>
          </a:p>
          <a:p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  final 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StrictTypeName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castType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=</a:t>
            </a:r>
          </a:p>
          <a:p>
            <a:r>
              <a:rPr kumimoji="1" lang="en-US" altLang="ja-JP" sz="2000" b="1" dirty="0" smtClean="0">
                <a:solidFill>
                  <a:srgbClr val="000000"/>
                </a:solidFill>
                <a:latin typeface="+mj-lt"/>
              </a:rPr>
              <a:t>     </a:t>
            </a:r>
            <a:r>
              <a:rPr kumimoji="1" lang="en-US" altLang="ja-JP" sz="2000" b="1" dirty="0" err="1" smtClean="0">
                <a:solidFill>
                  <a:srgbClr val="000000"/>
                </a:solidFill>
                <a:latin typeface="+mj-lt"/>
              </a:rPr>
              <a:t>StrictTypeName.make</a:t>
            </a:r>
            <a:r>
              <a:rPr kumimoji="1" lang="en-US" altLang="ja-JP" sz="2000" b="1" dirty="0" smtClean="0">
                <a:solidFill>
                  <a:srgbClr val="000000"/>
                </a:solidFill>
                <a:latin typeface="+mj-lt"/>
              </a:rPr>
              <a:t>(</a:t>
            </a:r>
            <a:r>
              <a:rPr kumimoji="1" lang="en-US" altLang="ja-JP" sz="2000" b="1" dirty="0" err="1" smtClean="0">
                <a:solidFill>
                  <a:srgbClr val="000000"/>
                </a:solidFill>
                <a:latin typeface="+mj-lt"/>
              </a:rPr>
              <a:t>var.getType</a:t>
            </a:r>
            <a:r>
              <a:rPr kumimoji="1" lang="en-US" altLang="ja-JP" sz="2000" b="1" dirty="0" smtClean="0">
                <a:solidFill>
                  <a:srgbClr val="000000"/>
                </a:solidFill>
                <a:latin typeface="+mj-lt"/>
              </a:rPr>
              <a:t>());</a:t>
            </a:r>
          </a:p>
          <a:p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  return new Statement {</a:t>
            </a:r>
          </a:p>
          <a:p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    for(Enumeration e = $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enumExp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;</a:t>
            </a:r>
          </a:p>
          <a:p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        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e.hasMoreElements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(); ) {</a:t>
            </a:r>
          </a:p>
          <a:p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       $(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DeclStmt.make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(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var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))</a:t>
            </a:r>
          </a:p>
          <a:p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       $(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Reference.makeExpr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(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var.getLocation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()))</a:t>
            </a:r>
          </a:p>
          <a:p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         = ($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castType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) </a:t>
            </a:r>
            <a:r>
              <a:rPr lang="en-US" altLang="ja-JP" sz="2000" b="1" dirty="0" err="1" smtClean="0">
                <a:solidFill>
                  <a:srgbClr val="000000"/>
                </a:solidFill>
                <a:latin typeface="+mj-lt"/>
              </a:rPr>
              <a:t>e.nextElement</a:t>
            </a:r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();</a:t>
            </a:r>
          </a:p>
          <a:p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       $body</a:t>
            </a:r>
          </a:p>
          <a:p>
            <a:r>
              <a:rPr lang="en-US" altLang="ja-JP" sz="2000" b="1" dirty="0" smtClean="0">
                <a:solidFill>
                  <a:srgbClr val="000000"/>
                </a:solidFill>
                <a:latin typeface="+mj-lt"/>
              </a:rPr>
              <a:t>     }</a:t>
            </a:r>
          </a:p>
          <a:p>
            <a:r>
              <a:rPr kumimoji="1" lang="en-US" altLang="ja-JP" sz="2000" b="1" dirty="0" smtClean="0">
                <a:solidFill>
                  <a:srgbClr val="000000"/>
                </a:solidFill>
                <a:latin typeface="+mj-lt"/>
              </a:rPr>
              <a:t>   };</a:t>
            </a:r>
            <a:br>
              <a:rPr kumimoji="1" lang="en-US" altLang="ja-JP" sz="2000" b="1" dirty="0" smtClean="0">
                <a:solidFill>
                  <a:srgbClr val="000000"/>
                </a:solidFill>
                <a:latin typeface="+mj-lt"/>
              </a:rPr>
            </a:br>
            <a:r>
              <a:rPr kumimoji="1" lang="en-US" altLang="ja-JP" sz="2000" b="1" dirty="0" smtClean="0">
                <a:solidFill>
                  <a:srgbClr val="000000"/>
                </a:solidFill>
                <a:latin typeface="+mj-lt"/>
              </a:rPr>
              <a:t>}</a:t>
            </a:r>
            <a:endParaRPr kumimoji="1" lang="ja-JP" altLang="en-US" sz="20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63888" y="5157192"/>
            <a:ext cx="5509120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latin typeface="+mj-lt"/>
              </a:rPr>
              <a:t>for(Enumeration e$ = </a:t>
            </a:r>
            <a:r>
              <a:rPr kumimoji="1" lang="en-US" altLang="ja-JP" b="1" dirty="0" err="1" smtClean="0">
                <a:latin typeface="+mj-lt"/>
              </a:rPr>
              <a:t>h.keys</a:t>
            </a:r>
            <a:r>
              <a:rPr kumimoji="1" lang="en-US" altLang="ja-JP" b="1" dirty="0" smtClean="0">
                <a:latin typeface="+mj-lt"/>
              </a:rPr>
              <a:t>(); </a:t>
            </a:r>
            <a:br>
              <a:rPr kumimoji="1" lang="en-US" altLang="ja-JP" b="1" dirty="0" smtClean="0">
                <a:latin typeface="+mj-lt"/>
              </a:rPr>
            </a:br>
            <a:r>
              <a:rPr kumimoji="1" lang="en-US" altLang="ja-JP" b="1" dirty="0" smtClean="0">
                <a:latin typeface="+mj-lt"/>
              </a:rPr>
              <a:t>         </a:t>
            </a:r>
            <a:r>
              <a:rPr kumimoji="1" lang="en-US" altLang="ja-JP" b="1" dirty="0" err="1" smtClean="0">
                <a:latin typeface="+mj-lt"/>
              </a:rPr>
              <a:t>e$.hasMoreElements</a:t>
            </a:r>
            <a:r>
              <a:rPr kumimoji="1" lang="en-US" altLang="ja-JP" b="1" dirty="0" smtClean="0">
                <a:latin typeface="+mj-lt"/>
              </a:rPr>
              <a:t>(); ) {</a:t>
            </a:r>
          </a:p>
          <a:p>
            <a:r>
              <a:rPr lang="en-US" altLang="ja-JP" b="1" dirty="0" smtClean="0">
                <a:latin typeface="+mj-lt"/>
              </a:rPr>
              <a:t>  String s;</a:t>
            </a:r>
          </a:p>
          <a:p>
            <a:r>
              <a:rPr lang="en-US" altLang="ja-JP" b="1" dirty="0" smtClean="0">
                <a:latin typeface="+mj-lt"/>
              </a:rPr>
              <a:t>  s = (String) </a:t>
            </a:r>
            <a:r>
              <a:rPr lang="en-US" altLang="ja-JP" b="1" dirty="0" err="1" smtClean="0">
                <a:latin typeface="+mj-lt"/>
              </a:rPr>
              <a:t>e$.nextElement</a:t>
            </a:r>
            <a:r>
              <a:rPr lang="en-US" altLang="ja-JP" b="1" dirty="0" smtClean="0">
                <a:latin typeface="+mj-lt"/>
              </a:rPr>
              <a:t>();</a:t>
            </a:r>
          </a:p>
          <a:p>
            <a:r>
              <a:rPr kumimoji="1" lang="en-US" altLang="ja-JP" b="1" dirty="0" smtClean="0">
                <a:latin typeface="+mj-lt"/>
              </a:rPr>
              <a:t>  </a:t>
            </a:r>
            <a:r>
              <a:rPr kumimoji="1" lang="en-US" altLang="ja-JP" b="1" dirty="0" err="1" smtClean="0">
                <a:latin typeface="+mj-lt"/>
              </a:rPr>
              <a:t>System.err.println</a:t>
            </a:r>
            <a:r>
              <a:rPr kumimoji="1" lang="en-US" altLang="ja-JP" b="1" dirty="0" smtClean="0">
                <a:latin typeface="+mj-lt"/>
              </a:rPr>
              <a:t>(s + “-&gt;” + </a:t>
            </a:r>
            <a:r>
              <a:rPr kumimoji="1" lang="en-US" altLang="ja-JP" b="1" dirty="0" err="1" smtClean="0">
                <a:latin typeface="+mj-lt"/>
              </a:rPr>
              <a:t>h.get</a:t>
            </a:r>
            <a:r>
              <a:rPr kumimoji="1" lang="en-US" altLang="ja-JP" b="1" dirty="0" smtClean="0">
                <a:latin typeface="+mj-lt"/>
              </a:rPr>
              <a:t>(s));</a:t>
            </a:r>
          </a:p>
          <a:p>
            <a:r>
              <a:rPr lang="en-US" altLang="ja-JP" b="1" dirty="0" smtClean="0">
                <a:solidFill>
                  <a:srgbClr val="000000"/>
                </a:solidFill>
                <a:latin typeface="+mj-lt"/>
              </a:rPr>
              <a:t>}</a:t>
            </a:r>
            <a:endParaRPr kumimoji="1" lang="ja-JP" altLang="en-US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6084168" y="1052736"/>
            <a:ext cx="3059832" cy="720080"/>
          </a:xfrm>
          <a:prstGeom prst="wedgeRoundRectCallout">
            <a:avLst>
              <a:gd name="adj1" fmla="val -63266"/>
              <a:gd name="adj2" fmla="val 2032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「</a:t>
            </a:r>
            <a:r>
              <a:rPr lang="en-US" sz="2000" dirty="0" smtClean="0"/>
              <a:t>Enumeration</a:t>
            </a:r>
            <a:r>
              <a:rPr lang="ja-JP" altLang="en-US" sz="2000" dirty="0" smtClean="0"/>
              <a:t>型の式」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など、型に基づく条件</a:t>
            </a:r>
            <a:endParaRPr lang="en-US" sz="2000" dirty="0"/>
          </a:p>
        </p:txBody>
      </p:sp>
      <p:sp>
        <p:nvSpPr>
          <p:cNvPr id="10" name="角丸四角形吹き出し 9"/>
          <p:cNvSpPr/>
          <p:nvPr/>
        </p:nvSpPr>
        <p:spPr>
          <a:xfrm>
            <a:off x="6588224" y="1988840"/>
            <a:ext cx="2555776" cy="1008112"/>
          </a:xfrm>
          <a:prstGeom prst="wedgeRoundRectCallout">
            <a:avLst>
              <a:gd name="adj1" fmla="val -77902"/>
              <a:gd name="adj2" fmla="val -3271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型検査と</a:t>
            </a:r>
            <a:r>
              <a:rPr lang="en-US" altLang="ja-JP" sz="2000" dirty="0" smtClean="0"/>
              <a:t>parse</a:t>
            </a:r>
            <a:r>
              <a:rPr lang="ja-JP" altLang="en-US" sz="2000" dirty="0" smtClean="0"/>
              <a:t>の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フェーズを混ぜる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>lazy-parse</a:t>
            </a:r>
            <a:r>
              <a:rPr lang="ja-JP" altLang="en-US" sz="2000" dirty="0" smtClean="0"/>
              <a:t>機能</a:t>
            </a:r>
            <a:endParaRPr lang="en-US" sz="2000" dirty="0"/>
          </a:p>
        </p:txBody>
      </p:sp>
      <p:sp>
        <p:nvSpPr>
          <p:cNvPr id="12" name="角丸四角形吹き出し 11"/>
          <p:cNvSpPr/>
          <p:nvPr/>
        </p:nvSpPr>
        <p:spPr>
          <a:xfrm>
            <a:off x="6516216" y="3140968"/>
            <a:ext cx="2555776" cy="648072"/>
          </a:xfrm>
          <a:prstGeom prst="wedgeRoundRectCallout">
            <a:avLst>
              <a:gd name="adj1" fmla="val -77902"/>
              <a:gd name="adj2" fmla="val -492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コードテンプレート</a:t>
            </a:r>
            <a:endParaRPr lang="en-US" altLang="ja-JP" sz="2000" dirty="0" smtClean="0"/>
          </a:p>
          <a:p>
            <a:pPr algn="ctr"/>
            <a:r>
              <a:rPr lang="en-US" sz="2000" dirty="0" smtClean="0"/>
              <a:t>(Lisp</a:t>
            </a:r>
            <a:r>
              <a:rPr lang="ja-JP" altLang="en-US" sz="2000" dirty="0" smtClean="0"/>
              <a:t>の準クォート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13" name="角丸四角形吹き出し 12"/>
          <p:cNvSpPr/>
          <p:nvPr/>
        </p:nvSpPr>
        <p:spPr>
          <a:xfrm>
            <a:off x="6516216" y="3861048"/>
            <a:ext cx="2555776" cy="432048"/>
          </a:xfrm>
          <a:prstGeom prst="wedgeRoundRectCallout">
            <a:avLst>
              <a:gd name="adj1" fmla="val -145121"/>
              <a:gd name="adj2" fmla="val -6050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/>
              <a:t>“</a:t>
            </a:r>
            <a:r>
              <a:rPr lang="ja-JP" altLang="en-US" sz="2000" dirty="0" smtClean="0"/>
              <a:t>衛生的な</a:t>
            </a:r>
            <a:r>
              <a:rPr lang="en-US" altLang="ja-JP" sz="2000" dirty="0" smtClean="0"/>
              <a:t>”</a:t>
            </a:r>
            <a:r>
              <a:rPr lang="ja-JP" altLang="en-US" sz="2000" dirty="0" smtClean="0"/>
              <a:t>変数名</a:t>
            </a:r>
            <a:endParaRPr lang="en-US" sz="2000" dirty="0"/>
          </a:p>
        </p:txBody>
      </p:sp>
      <p:sp>
        <p:nvSpPr>
          <p:cNvPr id="14" name="角丸四角形吹き出し 13"/>
          <p:cNvSpPr/>
          <p:nvPr/>
        </p:nvSpPr>
        <p:spPr>
          <a:xfrm>
            <a:off x="5364088" y="116632"/>
            <a:ext cx="3644280" cy="648072"/>
          </a:xfrm>
          <a:prstGeom prst="wedgeRoundRectCallout">
            <a:avLst>
              <a:gd name="adj1" fmla="val -93256"/>
              <a:gd name="adj2" fmla="val 10476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 smtClean="0"/>
              <a:t>名前をつけて、</a:t>
            </a:r>
            <a:r>
              <a:rPr lang="en-US" altLang="ja-JP" sz="2000" dirty="0" smtClean="0"/>
              <a:t>use</a:t>
            </a:r>
            <a:r>
              <a:rPr lang="ja-JP" altLang="en-US" sz="2000" dirty="0" smtClean="0"/>
              <a:t>で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en-US" altLang="ja-JP" sz="2000" dirty="0" smtClean="0"/>
              <a:t>lexical scope</a:t>
            </a:r>
            <a:r>
              <a:rPr lang="ja-JP" altLang="en-US" sz="2000" dirty="0" smtClean="0"/>
              <a:t>に選択的導入可能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特徴・評価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27584" y="1484784"/>
            <a:ext cx="7772400" cy="507444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Java</a:t>
            </a:r>
            <a:r>
              <a:rPr lang="ja-JP" altLang="en-US" dirty="0" smtClean="0"/>
              <a:t>用マクロシステム</a:t>
            </a:r>
            <a:endParaRPr lang="en-US" altLang="ja-JP" dirty="0" smtClean="0"/>
          </a:p>
          <a:p>
            <a:pPr lvl="1"/>
            <a:r>
              <a:rPr lang="en-US" dirty="0" smtClean="0">
                <a:hlinkClick r:id="rId2"/>
              </a:rPr>
              <a:t>http://www.cs.utah.edu/~jbaker/maya/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識別子や</a:t>
            </a:r>
            <a:r>
              <a:rPr lang="ja-JP" altLang="en-US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型情報</a:t>
            </a:r>
            <a:r>
              <a:rPr lang="ja-JP" altLang="en-US" dirty="0" smtClean="0"/>
              <a:t>を使った、適用条件の制御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AST</a:t>
            </a:r>
            <a:r>
              <a:rPr lang="ja-JP" altLang="en-US" dirty="0" smtClean="0"/>
              <a:t>オブジェクトに対する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総称関数</a:t>
            </a:r>
            <a:r>
              <a:rPr lang="en-US" altLang="ja-JP" dirty="0" smtClean="0"/>
              <a:t>(</a:t>
            </a:r>
            <a:r>
              <a:rPr lang="ja-JP" altLang="en-US" dirty="0" smtClean="0"/>
              <a:t>マルチメソッド</a:t>
            </a:r>
            <a:r>
              <a:rPr lang="en-US" altLang="ja-JP" dirty="0" smtClean="0"/>
              <a:t>)</a:t>
            </a:r>
            <a:r>
              <a:rPr lang="ja-JP" altLang="en-US" dirty="0" smtClean="0"/>
              <a:t>として実現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Lazy parsing/</a:t>
            </a:r>
            <a:r>
              <a:rPr lang="en-US" altLang="ja-JP" dirty="0" err="1" smtClean="0"/>
              <a:t>typechecking</a:t>
            </a:r>
            <a:endParaRPr lang="en-US" altLang="ja-JP" dirty="0" smtClean="0"/>
          </a:p>
          <a:p>
            <a:pPr lvl="1"/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Lexical Scope</a:t>
            </a:r>
            <a:r>
              <a:rPr lang="ja-JP" altLang="en-US" dirty="0" smtClean="0"/>
              <a:t>で拡張を入れたり出したり可能</a:t>
            </a:r>
            <a:endParaRPr lang="en-US" altLang="ja-JP" dirty="0" smtClean="0"/>
          </a:p>
          <a:p>
            <a:pPr lvl="1"/>
            <a:r>
              <a:rPr lang="ja-JP" altLang="en-US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準クォート</a:t>
            </a:r>
            <a:r>
              <a:rPr lang="ja-JP" altLang="en-US" dirty="0" smtClean="0"/>
              <a:t>による、書きやすい</a:t>
            </a:r>
            <a:r>
              <a:rPr lang="en-US" altLang="ja-JP" dirty="0" smtClean="0"/>
              <a:t>AST</a:t>
            </a:r>
            <a:r>
              <a:rPr lang="ja-JP" altLang="en-US" dirty="0" smtClean="0"/>
              <a:t>生成</a:t>
            </a:r>
            <a:endParaRPr lang="en-US" dirty="0" smtClean="0"/>
          </a:p>
          <a:p>
            <a:r>
              <a:rPr lang="en-US" dirty="0" err="1" smtClean="0"/>
              <a:t>MultiJava</a:t>
            </a:r>
            <a:r>
              <a:rPr lang="en-US" dirty="0" smtClean="0"/>
              <a:t> (Java + </a:t>
            </a:r>
            <a:r>
              <a:rPr lang="ja-JP" altLang="en-US" dirty="0" smtClean="0"/>
              <a:t>マルチメソッド</a:t>
            </a:r>
            <a:r>
              <a:rPr lang="en-US" dirty="0" smtClean="0"/>
              <a:t>) </a:t>
            </a:r>
            <a:r>
              <a:rPr lang="ja-JP" altLang="en-US" dirty="0" smtClean="0"/>
              <a:t>を</a:t>
            </a:r>
            <a:r>
              <a:rPr lang="en-US" altLang="ja-JP" dirty="0" smtClean="0"/>
              <a:t>2500</a:t>
            </a:r>
            <a:r>
              <a:rPr lang="ja-JP" altLang="en-US" dirty="0" smtClean="0"/>
              <a:t>行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程度で実装できた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とのこと</a:t>
            </a:r>
            <a:endParaRPr 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44008" y="5517232"/>
            <a:ext cx="439248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latin typeface="+mj-lt"/>
              </a:rPr>
              <a:t>class D </a:t>
            </a:r>
            <a:r>
              <a:rPr kumimoji="1" lang="en-US" altLang="ja-JP" sz="2000" b="1" smtClean="0">
                <a:latin typeface="+mj-lt"/>
              </a:rPr>
              <a:t>extends </a:t>
            </a:r>
            <a:r>
              <a:rPr kumimoji="1" lang="en-US" altLang="ja-JP" sz="2000" b="1" smtClean="0">
                <a:latin typeface="+mj-lt"/>
              </a:rPr>
              <a:t>C</a:t>
            </a:r>
            <a:endParaRPr kumimoji="1" lang="en-US" altLang="ja-JP" sz="2000" b="1" dirty="0" smtClean="0">
              <a:latin typeface="+mj-lt"/>
            </a:endParaRPr>
          </a:p>
          <a:p>
            <a:r>
              <a:rPr lang="en-US" altLang="ja-JP" sz="2000" b="1" dirty="0" smtClean="0">
                <a:latin typeface="+mj-lt"/>
              </a:rPr>
              <a:t>{ </a:t>
            </a:r>
            <a:r>
              <a:rPr lang="en-US" altLang="ja-JP" sz="2000" b="1" dirty="0" err="1" smtClean="0">
                <a:latin typeface="+mj-lt"/>
              </a:rPr>
              <a:t>int</a:t>
            </a:r>
            <a:r>
              <a:rPr lang="en-US" altLang="ja-JP" sz="2000" b="1" dirty="0" smtClean="0">
                <a:latin typeface="+mj-lt"/>
              </a:rPr>
              <a:t> m(C   </a:t>
            </a:r>
            <a:r>
              <a:rPr lang="en-US" altLang="ja-JP" sz="2000" b="1" dirty="0" err="1" smtClean="0">
                <a:latin typeface="+mj-lt"/>
              </a:rPr>
              <a:t>c</a:t>
            </a:r>
            <a:r>
              <a:rPr lang="en-US" altLang="ja-JP" sz="2000" b="1" dirty="0" smtClean="0">
                <a:latin typeface="+mj-lt"/>
              </a:rPr>
              <a:t>) { return 0; }</a:t>
            </a:r>
          </a:p>
          <a:p>
            <a:r>
              <a:rPr kumimoji="1" lang="en-US" altLang="ja-JP" sz="2000" b="1" dirty="0" smtClean="0">
                <a:latin typeface="+mj-lt"/>
              </a:rPr>
              <a:t>  </a:t>
            </a:r>
            <a:r>
              <a:rPr kumimoji="1" lang="en-US" altLang="ja-JP" sz="2000" b="1" dirty="0" err="1" smtClean="0">
                <a:latin typeface="+mj-lt"/>
              </a:rPr>
              <a:t>int</a:t>
            </a:r>
            <a:r>
              <a:rPr kumimoji="1" lang="en-US" altLang="ja-JP" sz="2000" b="1" dirty="0" smtClean="0">
                <a:latin typeface="+mj-lt"/>
              </a:rPr>
              <a:t> m(C@D c) { return 1; } }</a:t>
            </a:r>
            <a:endParaRPr kumimoji="1" lang="ja-JP" altLang="en-US" sz="2000" b="1" dirty="0">
              <a:solidFill>
                <a:srgbClr val="00B05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4214818"/>
            <a:ext cx="8316416" cy="1689352"/>
          </a:xfrm>
        </p:spPr>
        <p:txBody>
          <a:bodyPr>
            <a:noAutofit/>
          </a:bodyPr>
          <a:lstStyle/>
          <a:p>
            <a:r>
              <a:rPr lang="en-US" altLang="ja-JP" sz="4800" cap="small" dirty="0" err="1" smtClean="0"/>
              <a:t>Jedd</a:t>
            </a:r>
            <a:r>
              <a:rPr lang="en-US" altLang="ja-JP" sz="4800" cap="small" dirty="0" smtClean="0"/>
              <a:t>: A BDD-based Relational Extension of Java</a:t>
            </a:r>
            <a:endParaRPr kumimoji="1" lang="ja-JP" altLang="en-US" sz="3200" cap="small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57284" y="2428868"/>
            <a:ext cx="7772400" cy="1508760"/>
          </a:xfrm>
        </p:spPr>
        <p:txBody>
          <a:bodyPr>
            <a:normAutofit/>
          </a:bodyPr>
          <a:lstStyle/>
          <a:p>
            <a:r>
              <a:rPr lang="en-US" altLang="ja-JP" dirty="0" err="1" smtClean="0"/>
              <a:t>PLDIr</a:t>
            </a:r>
            <a:r>
              <a:rPr lang="en-US" altLang="ja-JP" dirty="0" smtClean="0"/>
              <a:t> #13</a:t>
            </a:r>
            <a:br>
              <a:rPr lang="en-US" altLang="ja-JP" dirty="0" smtClean="0"/>
            </a:br>
            <a:r>
              <a:rPr lang="en-US" altLang="ja-JP" dirty="0" smtClean="0"/>
              <a:t>Jun 30, 2010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paper written </a:t>
            </a:r>
            <a:r>
              <a:rPr kumimoji="1" lang="en-US" altLang="ja-JP" dirty="0" smtClean="0"/>
              <a:t>by </a:t>
            </a:r>
            <a:r>
              <a:rPr lang="en-US" altLang="ja-JP" dirty="0" smtClean="0"/>
              <a:t>O. </a:t>
            </a:r>
            <a:r>
              <a:rPr lang="en-US" altLang="ja-JP" dirty="0" err="1" smtClean="0"/>
              <a:t>Lhoták</a:t>
            </a:r>
            <a:r>
              <a:rPr lang="en-US" altLang="ja-JP" dirty="0" smtClean="0"/>
              <a:t> and L. </a:t>
            </a:r>
            <a:r>
              <a:rPr lang="en-US" altLang="ja-JP" dirty="0" err="1" smtClean="0"/>
              <a:t>Hendren</a:t>
            </a:r>
            <a:r>
              <a:rPr lang="en-US" altLang="ja-JP" dirty="0" smtClean="0"/>
              <a:t> (PLDI 2004)</a:t>
            </a:r>
            <a:endParaRPr kumimoji="1" lang="ja-JP" altLang="en-US" dirty="0"/>
          </a:p>
        </p:txBody>
      </p:sp>
      <p:sp>
        <p:nvSpPr>
          <p:cNvPr id="4" name="サブタイトル 6"/>
          <p:cNvSpPr txBox="1">
            <a:spLocks/>
          </p:cNvSpPr>
          <p:nvPr/>
        </p:nvSpPr>
        <p:spPr>
          <a:xfrm>
            <a:off x="0" y="642918"/>
            <a:ext cx="9144000" cy="5000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00584" tIns="45720" anchor="ctr">
            <a:normAutofit/>
          </a:bodyPr>
          <a:lstStyle/>
          <a:p>
            <a:pPr>
              <a:buClr>
                <a:schemeClr val="tx2"/>
              </a:buClr>
              <a:buSzPct val="95000"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itchFamily="50" charset="-128"/>
                <a:ea typeface="HG丸ｺﾞｼｯｸM-PRO" pitchFamily="50" charset="-128"/>
                <a:cs typeface="+mn-cs"/>
              </a:rPr>
              <a:t>　　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k.inaba</a:t>
            </a:r>
            <a:r>
              <a:rPr lang="en-US" altLang="ja-JP" sz="2400" dirty="0" smtClean="0"/>
              <a:t> (</a:t>
            </a:r>
            <a:r>
              <a:rPr lang="ja-JP" altLang="en-US" sz="2400" dirty="0" smtClean="0"/>
              <a:t>稲葉 一浩</a:t>
            </a:r>
            <a:r>
              <a:rPr lang="en-US" altLang="ja-JP" sz="2400" smtClean="0"/>
              <a:t>), reading:</a:t>
            </a:r>
            <a:endParaRPr lang="ja-JP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BDD (</a:t>
            </a:r>
            <a:r>
              <a:rPr lang="ja-JP" altLang="en-US" dirty="0" smtClean="0"/>
              <a:t>二分決定図</a:t>
            </a:r>
            <a:r>
              <a:rPr lang="en-US" dirty="0" smtClean="0"/>
              <a:t>) </a:t>
            </a:r>
            <a:r>
              <a:rPr lang="ja-JP" altLang="en-US" dirty="0" smtClean="0"/>
              <a:t>とは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8858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Bool</a:t>
            </a:r>
            <a:r>
              <a:rPr lang="en-US" dirty="0" smtClean="0"/>
              <a:t> </a:t>
            </a:r>
            <a:r>
              <a:rPr lang="en-US" baseline="30000" dirty="0" smtClean="0"/>
              <a:t>n</a:t>
            </a:r>
            <a:r>
              <a:rPr lang="ja-JP" altLang="en-US" dirty="0" smtClean="0"/>
              <a:t> から </a:t>
            </a:r>
            <a:r>
              <a:rPr lang="en-US" altLang="ja-JP" dirty="0" err="1" smtClean="0"/>
              <a:t>Bool</a:t>
            </a:r>
            <a:r>
              <a:rPr lang="en-US" altLang="ja-JP" dirty="0" smtClean="0"/>
              <a:t> 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関数の効率的な表現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下図は</a:t>
            </a:r>
            <a:r>
              <a:rPr lang="en-US" altLang="ja-JP" dirty="0" smtClean="0"/>
              <a:t>Wikipedia</a:t>
            </a:r>
            <a:r>
              <a:rPr lang="ja-JP" altLang="en-US" dirty="0" smtClean="0"/>
              <a:t>から引用</a:t>
            </a:r>
            <a:r>
              <a:rPr lang="en-US" altLang="ja-JP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ja-JP" altLang="en-US" dirty="0" smtClean="0"/>
              <a:t>プログラム解析などで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重要なデータ構造</a:t>
            </a:r>
            <a:endParaRPr lang="en-US" altLang="ja-JP" dirty="0" smtClean="0"/>
          </a:p>
          <a:p>
            <a:r>
              <a:rPr lang="en-US" altLang="ja-JP" dirty="0" smtClean="0"/>
              <a:t>and, or </a:t>
            </a:r>
            <a:r>
              <a:rPr lang="ja-JP" altLang="en-US" dirty="0" smtClean="0"/>
              <a:t>を始め論理演算が</a:t>
            </a:r>
            <a:r>
              <a:rPr lang="en-US" altLang="ja-JP" dirty="0" smtClean="0"/>
              <a:t> </a:t>
            </a:r>
            <a:br>
              <a:rPr lang="en-US" altLang="ja-JP" dirty="0" smtClean="0"/>
            </a:br>
            <a:r>
              <a:rPr lang="ja-JP" altLang="en-US" dirty="0" smtClean="0"/>
              <a:t>効率的に実現される</a:t>
            </a:r>
            <a:endParaRPr lang="en-US" altLang="ja-JP" dirty="0" smtClean="0"/>
          </a:p>
        </p:txBody>
      </p:sp>
      <p:pic>
        <p:nvPicPr>
          <p:cNvPr id="1026" name="Picture 2" descr="http://upload.wikimedia.org/wikipedia/commons/thumb/9/91/BDD.png/546px-BDD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708920"/>
            <a:ext cx="4032448" cy="1779891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commons/thumb/1/14/BDD_simple.svg/189px-BDD_simple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492896"/>
            <a:ext cx="2736304" cy="3489151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8" name="下矢印 7"/>
          <p:cNvSpPr/>
          <p:nvPr/>
        </p:nvSpPr>
        <p:spPr>
          <a:xfrm>
            <a:off x="8172400" y="1268760"/>
            <a:ext cx="648072" cy="1800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92280" y="735087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92D050"/>
                </a:solidFill>
              </a:rPr>
              <a:t>これが</a:t>
            </a:r>
            <a:r>
              <a:rPr lang="en-US" altLang="ja-JP" sz="2400" b="1" dirty="0" smtClean="0">
                <a:solidFill>
                  <a:srgbClr val="92D050"/>
                </a:solidFill>
              </a:rPr>
              <a:t>BDD</a:t>
            </a:r>
            <a:endParaRPr lang="en-US" sz="2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Jedd</a:t>
            </a:r>
            <a:r>
              <a:rPr lang="en-US" dirty="0" smtClean="0"/>
              <a:t> </a:t>
            </a:r>
            <a:r>
              <a:rPr lang="ja-JP" altLang="en-US" dirty="0" smtClean="0"/>
              <a:t>とは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14400" y="1377280"/>
            <a:ext cx="7772400" cy="4572000"/>
          </a:xfrm>
        </p:spPr>
        <p:txBody>
          <a:bodyPr/>
          <a:lstStyle/>
          <a:p>
            <a:r>
              <a:rPr lang="en-US" dirty="0" smtClean="0"/>
              <a:t>BDD </a:t>
            </a:r>
            <a:r>
              <a:rPr lang="ja-JP" altLang="en-US" dirty="0" smtClean="0"/>
              <a:t>を組み込みの言語機能として持つ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Java </a:t>
            </a:r>
            <a:r>
              <a:rPr lang="ja-JP" altLang="en-US" dirty="0" smtClean="0"/>
              <a:t>を拡張した言語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生の</a:t>
            </a:r>
            <a:r>
              <a:rPr lang="en-US" altLang="ja-JP" dirty="0" smtClean="0"/>
              <a:t>BDD</a:t>
            </a:r>
            <a:r>
              <a:rPr lang="ja-JP" altLang="en-US" dirty="0" smtClean="0"/>
              <a:t>をそのまま見せても使いにくいので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>
                <a:solidFill>
                  <a:srgbClr val="92D050"/>
                </a:solidFill>
              </a:rPr>
              <a:t>リレーショナルＤＢ</a:t>
            </a:r>
            <a:r>
              <a:rPr lang="ja-JP" altLang="en-US" dirty="0" smtClean="0"/>
              <a:t>風味の使い勝手を提供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>
              <a:buNone/>
            </a:pPr>
            <a:r>
              <a:rPr lang="en-US" dirty="0" smtClean="0"/>
              <a:t>RDB					BDD</a:t>
            </a:r>
            <a:endParaRPr 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1115616" y="4332704"/>
          <a:ext cx="374441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8139"/>
                <a:gridCol w="1248139"/>
                <a:gridCol w="124813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Baker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Lhot</a:t>
                      </a:r>
                      <a:r>
                        <a:rPr lang="en-US" altLang="ja-JP" dirty="0" err="1" smtClean="0"/>
                        <a:t>á</a:t>
                      </a:r>
                      <a:r>
                        <a:rPr lang="en-US" dirty="0" err="1" smtClean="0"/>
                        <a:t>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Jedd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148064" y="4244895"/>
            <a:ext cx="3995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f(0,0,0,0,0,0) = 1</a:t>
            </a:r>
          </a:p>
          <a:p>
            <a:r>
              <a:rPr lang="en-US" sz="2400" b="1" dirty="0" smtClean="0"/>
              <a:t>f(0,1,0,0,1,1) = 1</a:t>
            </a:r>
          </a:p>
          <a:p>
            <a:r>
              <a:rPr lang="en-US" sz="2400" b="1" dirty="0" smtClean="0"/>
              <a:t>f( </a:t>
            </a:r>
            <a:r>
              <a:rPr lang="ja-JP" altLang="en-US" sz="2400" b="1" dirty="0" smtClean="0"/>
              <a:t>それ以外  </a:t>
            </a:r>
            <a:r>
              <a:rPr lang="en-US" altLang="ja-JP" sz="2400" b="1" dirty="0" smtClean="0"/>
              <a:t>) = 0    </a:t>
            </a:r>
            <a:r>
              <a:rPr lang="ja-JP" altLang="en-US" dirty="0" smtClean="0"/>
              <a:t>という関数</a:t>
            </a:r>
            <a:endParaRPr lang="en-US" dirty="0"/>
          </a:p>
        </p:txBody>
      </p:sp>
      <p:sp>
        <p:nvSpPr>
          <p:cNvPr id="7" name="上カーブ矢印 6"/>
          <p:cNvSpPr/>
          <p:nvPr/>
        </p:nvSpPr>
        <p:spPr>
          <a:xfrm>
            <a:off x="2987824" y="5517232"/>
            <a:ext cx="3096344" cy="7920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9552" y="5589240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Baker=00,   </a:t>
            </a:r>
            <a:r>
              <a:rPr lang="en-US" b="1" dirty="0" err="1" smtClean="0"/>
              <a:t>Lhot</a:t>
            </a:r>
            <a:r>
              <a:rPr lang="en-US" altLang="ja-JP" b="1" dirty="0" err="1" smtClean="0"/>
              <a:t>á</a:t>
            </a:r>
            <a:r>
              <a:rPr lang="en-US" b="1" dirty="0" err="1" smtClean="0"/>
              <a:t>k</a:t>
            </a:r>
            <a:r>
              <a:rPr lang="en-US" b="1" dirty="0" smtClean="0"/>
              <a:t> = 01</a:t>
            </a:r>
          </a:p>
          <a:p>
            <a:r>
              <a:rPr lang="en-US" b="1" dirty="0" smtClean="0"/>
              <a:t>Maya=000, </a:t>
            </a:r>
            <a:r>
              <a:rPr lang="en-US" b="1" dirty="0" err="1" smtClean="0"/>
              <a:t>Jedd</a:t>
            </a:r>
            <a:r>
              <a:rPr lang="en-US" b="1" dirty="0" smtClean="0"/>
              <a:t>=001</a:t>
            </a:r>
          </a:p>
          <a:p>
            <a:r>
              <a:rPr lang="en-US" b="1" dirty="0" smtClean="0"/>
              <a:t>2002=0,        2004=1    </a:t>
            </a:r>
            <a:r>
              <a:rPr lang="ja-JP" altLang="en-US" b="1" dirty="0" smtClean="0"/>
              <a:t>とする</a:t>
            </a:r>
            <a:r>
              <a:rPr lang="en-US" altLang="ja-JP" b="1" dirty="0" smtClean="0"/>
              <a:t/>
            </a:r>
            <a:br>
              <a:rPr lang="en-US" altLang="ja-JP" b="1" dirty="0" smtClean="0"/>
            </a:br>
            <a:r>
              <a:rPr lang="ja-JP" altLang="en-US" b="1" dirty="0" smtClean="0"/>
              <a:t>（十分なサイズのビット列割り当ては</a:t>
            </a:r>
            <a:r>
              <a:rPr lang="en-US" altLang="ja-JP" b="1" dirty="0" err="1" smtClean="0"/>
              <a:t>Jedd</a:t>
            </a:r>
            <a:r>
              <a:rPr lang="ja-JP" altLang="en-US" b="1" dirty="0" smtClean="0"/>
              <a:t>が上手いことやる）</a:t>
            </a:r>
            <a:endParaRPr lang="en-US" b="1" dirty="0"/>
          </a:p>
        </p:txBody>
      </p:sp>
      <p:pic>
        <p:nvPicPr>
          <p:cNvPr id="8" name="Picture 4" descr="http://upload.wikimedia.org/wikipedia/commons/thumb/1/14/BDD_simple.svg/189px-BDD_simple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3645024"/>
            <a:ext cx="1008112" cy="1285477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9" name="テキスト ボックス 8"/>
          <p:cNvSpPr txBox="1"/>
          <p:nvPr/>
        </p:nvSpPr>
        <p:spPr>
          <a:xfrm>
            <a:off x="8028384" y="3573016"/>
            <a:ext cx="10801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solidFill>
                  <a:schemeClr val="bg1"/>
                </a:solidFill>
              </a:rPr>
              <a:t>イメージ図</a:t>
            </a:r>
            <a:endParaRPr lang="en-US" sz="1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メトロ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メトロ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メトロ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1832</TotalTime>
  <Words>469</Words>
  <Application>Microsoft Office PowerPoint</Application>
  <PresentationFormat>画面に合わせる (4:3)</PresentationFormat>
  <Paragraphs>163</Paragraphs>
  <Slides>12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メトロ</vt:lpstr>
      <vt:lpstr>スライド 1</vt:lpstr>
      <vt:lpstr>Maya: Multi-Dispatch Syntax Extension in Java</vt:lpstr>
      <vt:lpstr>要するにJava用マクロシステム</vt:lpstr>
      <vt:lpstr>どんな風に記述するか？</vt:lpstr>
      <vt:lpstr>実装の本体</vt:lpstr>
      <vt:lpstr>特徴・評価</vt:lpstr>
      <vt:lpstr>Jedd: A BDD-based Relational Extension of Java</vt:lpstr>
      <vt:lpstr>BDD (二分決定図) とは</vt:lpstr>
      <vt:lpstr>Jedd とは</vt:lpstr>
      <vt:lpstr>使用例：仮想関数呼出の実体解決</vt:lpstr>
      <vt:lpstr>スライド 11</vt:lpstr>
      <vt:lpstr>特徴・評価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PLDIr #13</dc:title>
  <dc:creator>kinaba</dc:creator>
  <cp:lastModifiedBy>kinaba</cp:lastModifiedBy>
  <cp:revision>760</cp:revision>
  <dcterms:created xsi:type="dcterms:W3CDTF">2009-10-29T02:49:28Z</dcterms:created>
  <dcterms:modified xsi:type="dcterms:W3CDTF">2010-06-30T09:19:10Z</dcterms:modified>
</cp:coreProperties>
</file>