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sldIdLst>
    <p:sldId id="272" r:id="rId2"/>
    <p:sldId id="256" r:id="rId3"/>
    <p:sldId id="279" r:id="rId4"/>
    <p:sldId id="280" r:id="rId5"/>
    <p:sldId id="281" r:id="rId6"/>
    <p:sldId id="282" r:id="rId7"/>
    <p:sldId id="283" r:id="rId8"/>
    <p:sldId id="284" r:id="rId9"/>
    <p:sldId id="286" r:id="rId10"/>
    <p:sldId id="278" r:id="rId11"/>
    <p:sldId id="287" r:id="rId12"/>
    <p:sldId id="288" r:id="rId13"/>
    <p:sldId id="289" r:id="rId14"/>
    <p:sldId id="290" r:id="rId15"/>
    <p:sldId id="291" r:id="rId16"/>
    <p:sldId id="292" r:id="rId17"/>
    <p:sldId id="293"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p:cViewPr varScale="1">
        <p:scale>
          <a:sx n="74" d="100"/>
          <a:sy n="74" d="100"/>
        </p:scale>
        <p:origin x="-103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97625A-7052-40D5-9722-5817405CBA46}" type="datetimeFigureOut">
              <a:rPr kumimoji="1" lang="ja-JP" altLang="en-US" smtClean="0"/>
              <a:pPr/>
              <a:t>2011/10/1</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DE32CB-099C-4544-B103-9C859729B006}" type="slidenum">
              <a:rPr kumimoji="1" lang="ja-JP" altLang="en-US" smtClean="0"/>
              <a:pPr/>
              <a:t>‹#›</a:t>
            </a:fld>
            <a:endParaRPr kumimoji="1" lang="ja-JP" altLang="en-US"/>
          </a:p>
        </p:txBody>
      </p:sp>
    </p:spTree>
    <p:extLst>
      <p:ext uri="{BB962C8B-B14F-4D97-AF65-F5344CB8AC3E}">
        <p14:creationId xmlns:p14="http://schemas.microsoft.com/office/powerpoint/2010/main" val="3340786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ADE32CB-099C-4544-B103-9C859729B006}" type="slidenum">
              <a:rPr kumimoji="1" lang="ja-JP" altLang="en-US" smtClean="0"/>
              <a:pPr/>
              <a:t>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ADE32CB-099C-4544-B103-9C859729B006}" type="slidenum">
              <a:rPr kumimoji="1" lang="ja-JP" altLang="en-US" smtClean="0"/>
              <a:pPr/>
              <a:t>10</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8" name="日付プレースホルダ 27"/>
          <p:cNvSpPr>
            <a:spLocks noGrp="1"/>
          </p:cNvSpPr>
          <p:nvPr>
            <p:ph type="dt" sz="half" idx="10"/>
          </p:nvPr>
        </p:nvSpPr>
        <p:spPr/>
        <p:txBody>
          <a:bodyPr/>
          <a:lstStyle>
            <a:extLst/>
          </a:lstStyle>
          <a:p>
            <a:fld id="{E90ED720-0104-4369-84BC-D37694168613}" type="datetimeFigureOut">
              <a:rPr kumimoji="1" lang="ja-JP" altLang="en-US" smtClean="0"/>
              <a:pPr/>
              <a:t>2011/10/1</a:t>
            </a:fld>
            <a:endParaRPr kumimoji="1" lang="ja-JP" altLang="en-US"/>
          </a:p>
        </p:txBody>
      </p:sp>
      <p:sp>
        <p:nvSpPr>
          <p:cNvPr id="17" name="フッター プレースホルダ 16"/>
          <p:cNvSpPr>
            <a:spLocks noGrp="1"/>
          </p:cNvSpPr>
          <p:nvPr>
            <p:ph type="ftr" sz="quarter" idx="11"/>
          </p:nvPr>
        </p:nvSpPr>
        <p:spPr/>
        <p:txBody>
          <a:bodyPr/>
          <a:lstStyle>
            <a:extLst/>
          </a:lstStyle>
          <a:p>
            <a:endParaRPr kumimoji="1" lang="ja-JP" altLang="en-US"/>
          </a:p>
        </p:txBody>
      </p:sp>
      <p:sp>
        <p:nvSpPr>
          <p:cNvPr id="29" name="スライド番号プレースホルダ 28"/>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
        <p:nvSpPr>
          <p:cNvPr id="32" name="正方形/長方形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正方形/長方形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正方形/長方形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正方形/長方形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正方形/長方形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タイトル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 サブタイトルの書式設定</a:t>
            </a:r>
            <a:endParaRPr kumimoji="0" lang="en-US"/>
          </a:p>
        </p:txBody>
      </p:sp>
      <p:sp>
        <p:nvSpPr>
          <p:cNvPr id="56" name="正方形/長方形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正方形/長方形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正方形/長方形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正方形/長方形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E90ED720-0104-4369-84BC-D37694168613}" type="datetimeFigureOut">
              <a:rPr kumimoji="1" lang="ja-JP" altLang="en-US" smtClean="0"/>
              <a:pPr/>
              <a:t>2011/10/1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981200" cy="5851525"/>
          </a:xfrm>
        </p:spPr>
        <p:txBody>
          <a:bodyPr vert="eaVert" anchor="ctr"/>
          <a:lstStyle>
            <a:extLs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609600" y="274639"/>
            <a:ext cx="5867400" cy="5851525"/>
          </a:xfrm>
        </p:spPr>
        <p:txBody>
          <a:bodyPr vert="eaVert"/>
          <a:lstStyle>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extLst/>
          </a:lstStyle>
          <a:p>
            <a:fld id="{E90ED720-0104-4369-84BC-D37694168613}" type="datetimeFigureOut">
              <a:rPr kumimoji="1" lang="ja-JP" altLang="en-US" smtClean="0"/>
              <a:pPr/>
              <a:t>2011/10/1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extLst/>
          </a:lstStyle>
          <a:p>
            <a:pPr lvl="0" eaLnBrk="1" latinLnBrk="0" hangingPunct="1"/>
            <a:r>
              <a:rPr lang="ja-JP" altLang="en-US" dirty="0" smtClean="0"/>
              <a:t>マスタ テキストの書式設定</a:t>
            </a:r>
          </a:p>
          <a:p>
            <a:pPr lvl="1" eaLnBrk="1" latinLnBrk="0" hangingPunct="1"/>
            <a:r>
              <a:rPr lang="ja-JP" altLang="en-US" dirty="0" smtClean="0"/>
              <a:t>第 </a:t>
            </a:r>
            <a:r>
              <a:rPr lang="en-US" altLang="ja-JP" dirty="0" smtClean="0"/>
              <a:t>2 </a:t>
            </a:r>
            <a:r>
              <a:rPr lang="ja-JP" altLang="en-US" dirty="0" smtClean="0"/>
              <a:t>レベル</a:t>
            </a:r>
          </a:p>
          <a:p>
            <a:pPr lvl="2" eaLnBrk="1" latinLnBrk="0" hangingPunct="1"/>
            <a:r>
              <a:rPr lang="ja-JP" altLang="en-US" dirty="0" smtClean="0"/>
              <a:t>第 </a:t>
            </a:r>
            <a:r>
              <a:rPr lang="en-US" altLang="ja-JP" dirty="0" smtClean="0"/>
              <a:t>3 </a:t>
            </a:r>
            <a:r>
              <a:rPr lang="ja-JP" altLang="en-US" dirty="0" smtClean="0"/>
              <a:t>レベル</a:t>
            </a:r>
          </a:p>
          <a:p>
            <a:pPr lvl="3" eaLnBrk="1" latinLnBrk="0" hangingPunct="1"/>
            <a:r>
              <a:rPr lang="ja-JP" altLang="en-US" dirty="0" smtClean="0"/>
              <a:t>第 </a:t>
            </a:r>
            <a:r>
              <a:rPr lang="en-US" altLang="ja-JP" dirty="0" smtClean="0"/>
              <a:t>4 </a:t>
            </a:r>
            <a:r>
              <a:rPr lang="ja-JP" altLang="en-US" dirty="0" smtClean="0"/>
              <a:t>レベル</a:t>
            </a:r>
          </a:p>
          <a:p>
            <a:pPr lvl="4" eaLnBrk="1" latinLnBrk="0" hangingPunct="1"/>
            <a:r>
              <a:rPr lang="ja-JP" altLang="en-US" dirty="0" smtClean="0"/>
              <a:t>第 </a:t>
            </a:r>
            <a:r>
              <a:rPr lang="en-US" altLang="ja-JP" dirty="0" smtClean="0"/>
              <a:t>5 </a:t>
            </a:r>
            <a:r>
              <a:rPr lang="ja-JP" altLang="en-US" dirty="0" smtClean="0"/>
              <a:t>レベル</a:t>
            </a:r>
            <a:endParaRPr kumimoji="0" lang="en-US" dirty="0"/>
          </a:p>
        </p:txBody>
      </p:sp>
      <p:sp>
        <p:nvSpPr>
          <p:cNvPr id="4" name="日付プレースホルダ 3"/>
          <p:cNvSpPr>
            <a:spLocks noGrp="1"/>
          </p:cNvSpPr>
          <p:nvPr>
            <p:ph type="dt" sz="half" idx="10"/>
          </p:nvPr>
        </p:nvSpPr>
        <p:spPr/>
        <p:txBody>
          <a:bodyPr/>
          <a:lstStyle>
            <a:extLst/>
          </a:lstStyle>
          <a:p>
            <a:fld id="{E90ED720-0104-4369-84BC-D37694168613}" type="datetimeFigureOut">
              <a:rPr kumimoji="1" lang="ja-JP" altLang="en-US" smtClean="0"/>
              <a:pPr/>
              <a:t>2011/10/1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4" name="フリーフォーム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フリーフォーム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フリーフォーム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フリーフォーム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フリーフォーム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フリーフォーム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フリーフォーム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フリーフォーム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フリーフォーム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フリーフォーム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フリーフォーム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フリーフォーム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フリーフォーム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フリーフォーム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フリーフォーム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テキスト プレースホルダ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extLst/>
          </a:lstStyle>
          <a:p>
            <a:fld id="{E90ED720-0104-4369-84BC-D37694168613}" type="datetimeFigureOut">
              <a:rPr kumimoji="1" lang="ja-JP" altLang="en-US" smtClean="0"/>
              <a:pPr/>
              <a:t>2011/10/1</a:t>
            </a:fld>
            <a:endParaRPr kumimoji="1" lang="ja-JP" altLang="en-US"/>
          </a:p>
        </p:txBody>
      </p:sp>
      <p:sp>
        <p:nvSpPr>
          <p:cNvPr id="5" name="フッター プレースホルダ 4"/>
          <p:cNvSpPr>
            <a:spLocks noGrp="1"/>
          </p:cNvSpPr>
          <p:nvPr>
            <p:ph type="ftr" sz="quarter" idx="11"/>
          </p:nvPr>
        </p:nvSpPr>
        <p:spPr/>
        <p:txBody>
          <a:bodyPr/>
          <a:lstStyle>
            <a:extLst/>
          </a:lstStyle>
          <a:p>
            <a:endParaRPr kumimoji="1" lang="ja-JP" altLang="en-US"/>
          </a:p>
        </p:txBody>
      </p:sp>
      <p:sp>
        <p:nvSpPr>
          <p:cNvPr id="6" name="スライド番号プレースホルダ 5"/>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
        <p:nvSpPr>
          <p:cNvPr id="7" name="正方形/長方形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タイトル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ja-JP" altLang="en-US" smtClean="0"/>
              <a:t>マスタ タイトルの書式設定</a:t>
            </a:r>
            <a:endParaRPr kumimoji="0" lang="en-US"/>
          </a:p>
        </p:txBody>
      </p:sp>
      <p:sp>
        <p:nvSpPr>
          <p:cNvPr id="8" name="正方形/長方形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正方形/長方形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正方形/長方形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正方形/長方形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正方形/長方形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2064"/>
            <a:ext cx="8229600" cy="914400"/>
          </a:xfrm>
        </p:spPr>
        <p:txBody>
          <a:bodyPr/>
          <a:lstStyle>
            <a:extLst/>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E90ED720-0104-4369-84BC-D37694168613}" type="datetimeFigureOut">
              <a:rPr kumimoji="1" lang="ja-JP" altLang="en-US" smtClean="0"/>
              <a:pPr/>
              <a:t>2011/10/1</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5" name="正方形/長方形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タイトル 1"/>
          <p:cNvSpPr>
            <a:spLocks noGrp="1"/>
          </p:cNvSpPr>
          <p:nvPr>
            <p:ph type="title"/>
          </p:nvPr>
        </p:nvSpPr>
        <p:spPr>
          <a:xfrm>
            <a:off x="504824" y="512064"/>
            <a:ext cx="7772400" cy="914400"/>
          </a:xfrm>
        </p:spPr>
        <p:txBody>
          <a:bodyPr anchor="t"/>
          <a:lstStyle>
            <a:lvl1pPr>
              <a:defRPr sz="4000"/>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extLst/>
          </a:lstStyle>
          <a:p>
            <a:fld id="{E90ED720-0104-4369-84BC-D37694168613}" type="datetimeFigureOut">
              <a:rPr kumimoji="1" lang="ja-JP" altLang="en-US" smtClean="0"/>
              <a:pPr/>
              <a:t>2011/10/1</a:t>
            </a:fld>
            <a:endParaRPr kumimoji="1" lang="ja-JP" altLang="en-US"/>
          </a:p>
        </p:txBody>
      </p:sp>
      <p:sp>
        <p:nvSpPr>
          <p:cNvPr id="8" name="フッター プレースホルダ 7"/>
          <p:cNvSpPr>
            <a:spLocks noGrp="1"/>
          </p:cNvSpPr>
          <p:nvPr>
            <p:ph type="ftr" sz="quarter" idx="11"/>
          </p:nvPr>
        </p:nvSpPr>
        <p:spPr/>
        <p:txBody>
          <a:bodyPr/>
          <a:lstStyle>
            <a:extLst/>
          </a:lstStyle>
          <a:p>
            <a:endParaRPr kumimoji="1" lang="ja-JP" altLang="en-US"/>
          </a:p>
        </p:txBody>
      </p:sp>
      <p:sp>
        <p:nvSpPr>
          <p:cNvPr id="9" name="スライド番号プレースホルダ 8"/>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
        <p:nvSpPr>
          <p:cNvPr id="16" name="正方形/長方形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正方形/長方形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正方形/長方形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正方形/長方形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正方形/長方形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正方形/長方形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正方形/長方形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正方形/長方形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正方形/長方形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512064"/>
            <a:ext cx="7772400" cy="914400"/>
          </a:xfrm>
        </p:spPr>
        <p:txBody>
          <a:bodyPr/>
          <a:lstStyle>
            <a:lvl1pPr>
              <a:defRPr sz="4000" cap="none" baseline="0"/>
            </a:lvl1pPr>
            <a:extLst/>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extLst/>
          </a:lstStyle>
          <a:p>
            <a:fld id="{E90ED720-0104-4369-84BC-D37694168613}" type="datetimeFigureOut">
              <a:rPr kumimoji="1" lang="ja-JP" altLang="en-US" smtClean="0"/>
              <a:pPr/>
              <a:t>2011/10/1</a:t>
            </a:fld>
            <a:endParaRPr kumimoji="1" lang="ja-JP" altLang="en-US"/>
          </a:p>
        </p:txBody>
      </p:sp>
      <p:sp>
        <p:nvSpPr>
          <p:cNvPr id="4" name="フッター プレースホルダ 3"/>
          <p:cNvSpPr>
            <a:spLocks noGrp="1"/>
          </p:cNvSpPr>
          <p:nvPr>
            <p:ph type="ftr" sz="quarter" idx="11"/>
          </p:nvPr>
        </p:nvSpPr>
        <p:spPr/>
        <p:txBody>
          <a:bodyPr/>
          <a:lstStyle>
            <a:extLst/>
          </a:lstStyle>
          <a:p>
            <a:endParaRPr kumimoji="1" lang="ja-JP" altLang="en-US"/>
          </a:p>
        </p:txBody>
      </p:sp>
      <p:sp>
        <p:nvSpPr>
          <p:cNvPr id="5" name="スライド番号プレースホルダ 4"/>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extLst/>
          </a:lstStyle>
          <a:p>
            <a:fld id="{E90ED720-0104-4369-84BC-D37694168613}" type="datetimeFigureOut">
              <a:rPr kumimoji="1" lang="ja-JP" altLang="en-US" smtClean="0"/>
              <a:pPr/>
              <a:t>2011/10/1</a:t>
            </a:fld>
            <a:endParaRPr kumimoji="1" lang="ja-JP" altLang="en-US"/>
          </a:p>
        </p:txBody>
      </p:sp>
      <p:sp>
        <p:nvSpPr>
          <p:cNvPr id="3" name="フッター プレースホルダ 2"/>
          <p:cNvSpPr>
            <a:spLocks noGrp="1"/>
          </p:cNvSpPr>
          <p:nvPr>
            <p:ph type="ftr" sz="quarter" idx="11"/>
          </p:nvPr>
        </p:nvSpPr>
        <p:spPr/>
        <p:txBody>
          <a:bodyPr/>
          <a:lstStyle>
            <a:extLst/>
          </a:lstStyle>
          <a:p>
            <a:endParaRPr kumimoji="1" lang="ja-JP" altLang="en-US"/>
          </a:p>
        </p:txBody>
      </p:sp>
      <p:sp>
        <p:nvSpPr>
          <p:cNvPr id="4" name="スライド番号プレースホルダ 3"/>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273050"/>
            <a:ext cx="8229600" cy="1162050"/>
          </a:xfrm>
        </p:spPr>
        <p:txBody>
          <a:bodyPr anchor="ctr"/>
          <a:lstStyle>
            <a:lvl1pPr algn="l">
              <a:buNone/>
              <a:defRPr sz="3600" b="0"/>
            </a:lvl1pPr>
            <a:extLst/>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extLst/>
          </a:lstStyle>
          <a:p>
            <a:fld id="{E90ED720-0104-4369-84BC-D37694168613}" type="datetimeFigureOut">
              <a:rPr kumimoji="1" lang="ja-JP" altLang="en-US" smtClean="0"/>
              <a:pPr/>
              <a:t>2011/10/1</a:t>
            </a:fld>
            <a:endParaRPr kumimoji="1" lang="ja-JP" altLang="en-US"/>
          </a:p>
        </p:txBody>
      </p:sp>
      <p:sp>
        <p:nvSpPr>
          <p:cNvPr id="6" name="フッター プレースホルダ 5"/>
          <p:cNvSpPr>
            <a:spLocks noGrp="1"/>
          </p:cNvSpPr>
          <p:nvPr>
            <p:ph type="ftr" sz="quarter" idx="11"/>
          </p:nvPr>
        </p:nvSpPr>
        <p:spPr/>
        <p:txBody>
          <a:bodyPr/>
          <a:lstStyle>
            <a:extLst/>
          </a:lstStyle>
          <a:p>
            <a:endParaRPr kumimoji="1" lang="ja-JP" altLang="en-US"/>
          </a:p>
        </p:txBody>
      </p:sp>
      <p:sp>
        <p:nvSpPr>
          <p:cNvPr id="7" name="スライド番号プレースホルダ 6"/>
          <p:cNvSpPr>
            <a:spLocks noGrp="1"/>
          </p:cNvSpPr>
          <p:nvPr>
            <p:ph type="sldNum" sz="quarter" idx="12"/>
          </p:nvPr>
        </p:nvSpPr>
        <p:spPr/>
        <p:txBody>
          <a:bodyPr/>
          <a:lstStyle>
            <a:extLst/>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正方形/長方形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直線コネクタ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グループ化 9"/>
          <p:cNvGrpSpPr/>
          <p:nvPr/>
        </p:nvGrpSpPr>
        <p:grpSpPr>
          <a:xfrm rot="5400000">
            <a:off x="8514581" y="1219200"/>
            <a:ext cx="132763" cy="128466"/>
            <a:chOff x="6668087" y="1297746"/>
            <a:chExt cx="161840" cy="156602"/>
          </a:xfrm>
        </p:grpSpPr>
        <p:cxnSp>
          <p:nvCxnSpPr>
            <p:cNvPr id="15" name="直線コネクタ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タイトル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ja-JP" altLang="en-US" smtClean="0"/>
              <a:t>アイコンをクリックして図を追加</a:t>
            </a:r>
            <a:endParaRPr kumimoji="0" lang="en-US"/>
          </a:p>
        </p:txBody>
      </p:sp>
      <p:sp>
        <p:nvSpPr>
          <p:cNvPr id="4" name="テキスト プレースホルダ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ja-JP" altLang="en-US" smtClean="0"/>
              <a:t>マスタ テキストの書式設定</a:t>
            </a:r>
          </a:p>
        </p:txBody>
      </p:sp>
      <p:grpSp>
        <p:nvGrpSpPr>
          <p:cNvPr id="14" name="グループ化 13"/>
          <p:cNvGrpSpPr/>
          <p:nvPr/>
        </p:nvGrpSpPr>
        <p:grpSpPr>
          <a:xfrm rot="5400000">
            <a:off x="8666981" y="1371600"/>
            <a:ext cx="132763" cy="128466"/>
            <a:chOff x="6668087" y="1297746"/>
            <a:chExt cx="161840" cy="156602"/>
          </a:xfrm>
        </p:grpSpPr>
        <p:cxnSp>
          <p:nvCxnSpPr>
            <p:cNvPr id="11" name="直線コネクタ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グループ化 17"/>
          <p:cNvGrpSpPr/>
          <p:nvPr/>
        </p:nvGrpSpPr>
        <p:grpSpPr>
          <a:xfrm rot="5400000">
            <a:off x="8320088" y="1474763"/>
            <a:ext cx="132763" cy="128466"/>
            <a:chOff x="6668087" y="1297746"/>
            <a:chExt cx="161840" cy="156602"/>
          </a:xfrm>
        </p:grpSpPr>
        <p:cxnSp>
          <p:nvCxnSpPr>
            <p:cNvPr id="19" name="直線コネクタ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直線コネクタ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直線コネクタ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日付プレースホルダ 4"/>
          <p:cNvSpPr>
            <a:spLocks noGrp="1"/>
          </p:cNvSpPr>
          <p:nvPr>
            <p:ph type="dt" sz="half" idx="10"/>
          </p:nvPr>
        </p:nvSpPr>
        <p:spPr>
          <a:xfrm>
            <a:off x="6477000" y="55499"/>
            <a:ext cx="2133600" cy="365125"/>
          </a:xfrm>
        </p:spPr>
        <p:txBody>
          <a:bodyPr/>
          <a:lstStyle>
            <a:extLst/>
          </a:lstStyle>
          <a:p>
            <a:fld id="{E90ED720-0104-4369-84BC-D37694168613}" type="datetimeFigureOut">
              <a:rPr kumimoji="1" lang="ja-JP" altLang="en-US" smtClean="0"/>
              <a:pPr/>
              <a:t>2011/10/1</a:t>
            </a:fld>
            <a:endParaRPr kumimoji="1" lang="ja-JP" altLang="en-US"/>
          </a:p>
        </p:txBody>
      </p:sp>
      <p:sp>
        <p:nvSpPr>
          <p:cNvPr id="6" name="フッター プレースホルダ 5"/>
          <p:cNvSpPr>
            <a:spLocks noGrp="1"/>
          </p:cNvSpPr>
          <p:nvPr>
            <p:ph type="ftr" sz="quarter" idx="11"/>
          </p:nvPr>
        </p:nvSpPr>
        <p:spPr>
          <a:xfrm>
            <a:off x="914400" y="55499"/>
            <a:ext cx="5562600" cy="365125"/>
          </a:xfrm>
        </p:spPr>
        <p:txBody>
          <a:bodyPr/>
          <a:lstStyle>
            <a:extLst/>
          </a:lstStyle>
          <a:p>
            <a:endParaRPr kumimoji="1" lang="ja-JP" altLang="en-US"/>
          </a:p>
        </p:txBody>
      </p:sp>
      <p:sp>
        <p:nvSpPr>
          <p:cNvPr id="7" name="スライド番号プレースホルダ 6"/>
          <p:cNvSpPr>
            <a:spLocks noGrp="1"/>
          </p:cNvSpPr>
          <p:nvPr>
            <p:ph type="sldNum" sz="quarter" idx="12"/>
          </p:nvPr>
        </p:nvSpPr>
        <p:spPr>
          <a:xfrm>
            <a:off x="8610600" y="55499"/>
            <a:ext cx="457200" cy="365125"/>
          </a:xfrm>
        </p:spPr>
        <p:txBody>
          <a:bodyPr/>
          <a:lstStyle>
            <a:extLst/>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正方形/長方形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正方形/長方形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正方形/長方形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正方形/長方形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正方形/長方形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正方形/長方形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正方形/長方形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正方形/長方形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正方形/長方形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タイトル プレースホルダ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ja-JP" altLang="en-US" dirty="0" smtClean="0"/>
              <a:t>マスタ テキストの書式設定</a:t>
            </a:r>
          </a:p>
          <a:p>
            <a:pPr lvl="1" eaLnBrk="1" latinLnBrk="0" hangingPunct="1"/>
            <a:r>
              <a:rPr kumimoji="0" lang="ja-JP" altLang="en-US" dirty="0" smtClean="0"/>
              <a:t>第 </a:t>
            </a:r>
            <a:r>
              <a:rPr kumimoji="0" lang="en-US" altLang="ja-JP" dirty="0" smtClean="0"/>
              <a:t>2 </a:t>
            </a:r>
            <a:r>
              <a:rPr kumimoji="0" lang="ja-JP" altLang="en-US" dirty="0" smtClean="0"/>
              <a:t>レベル</a:t>
            </a:r>
          </a:p>
          <a:p>
            <a:pPr lvl="2" eaLnBrk="1" latinLnBrk="0" hangingPunct="1"/>
            <a:r>
              <a:rPr kumimoji="0" lang="ja-JP" altLang="en-US" dirty="0" smtClean="0"/>
              <a:t>第 </a:t>
            </a:r>
            <a:r>
              <a:rPr kumimoji="0" lang="en-US" altLang="ja-JP" dirty="0" smtClean="0"/>
              <a:t>3 </a:t>
            </a:r>
            <a:r>
              <a:rPr kumimoji="0" lang="ja-JP" altLang="en-US" dirty="0" smtClean="0"/>
              <a:t>レベル</a:t>
            </a:r>
          </a:p>
          <a:p>
            <a:pPr lvl="3" eaLnBrk="1" latinLnBrk="0" hangingPunct="1"/>
            <a:r>
              <a:rPr kumimoji="0" lang="ja-JP" altLang="en-US" dirty="0" smtClean="0"/>
              <a:t>第 </a:t>
            </a:r>
            <a:r>
              <a:rPr kumimoji="0" lang="en-US" altLang="ja-JP" dirty="0" smtClean="0"/>
              <a:t>4 </a:t>
            </a:r>
            <a:r>
              <a:rPr kumimoji="0" lang="ja-JP" altLang="en-US" dirty="0" smtClean="0"/>
              <a:t>レベル</a:t>
            </a:r>
          </a:p>
          <a:p>
            <a:pPr lvl="4" eaLnBrk="1" latinLnBrk="0" hangingPunct="1"/>
            <a:r>
              <a:rPr kumimoji="0" lang="ja-JP" altLang="en-US" dirty="0" smtClean="0"/>
              <a:t>第 </a:t>
            </a:r>
            <a:r>
              <a:rPr kumimoji="0" lang="en-US" altLang="ja-JP" dirty="0" smtClean="0"/>
              <a:t>5 </a:t>
            </a:r>
            <a:r>
              <a:rPr kumimoji="0" lang="ja-JP" altLang="en-US" dirty="0" smtClean="0"/>
              <a:t>レベル</a:t>
            </a:r>
            <a:endParaRPr kumimoji="0" lang="en-US" dirty="0"/>
          </a:p>
        </p:txBody>
      </p:sp>
      <p:sp>
        <p:nvSpPr>
          <p:cNvPr id="14" name="日付プレースホルダ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E90ED720-0104-4369-84BC-D37694168613}" type="datetimeFigureOut">
              <a:rPr kumimoji="1" lang="ja-JP" altLang="en-US" smtClean="0"/>
              <a:pPr/>
              <a:t>2011/10/1</a:t>
            </a:fld>
            <a:endParaRPr kumimoji="1" lang="ja-JP" altLang="en-US"/>
          </a:p>
        </p:txBody>
      </p:sp>
      <p:sp>
        <p:nvSpPr>
          <p:cNvPr id="3" name="フッター プレースホルダ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kumimoji="1" lang="ja-JP" altLang="en-US"/>
          </a:p>
        </p:txBody>
      </p:sp>
      <p:sp>
        <p:nvSpPr>
          <p:cNvPr id="23" name="スライド番号プレースホルダ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D2D8002D-B5B0-4BAC-B1F6-782DDCCE6D9C}" type="slidenum">
              <a:rPr kumimoji="1" lang="ja-JP" altLang="en-US" smtClean="0"/>
              <a:pPr/>
              <a:t>‹#›</a:t>
            </a:fld>
            <a:endParaRPr kumimoji="1" lang="ja-JP" alt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1"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1" sz="3000" kern="1200">
          <a:solidFill>
            <a:schemeClr val="tx1"/>
          </a:solidFill>
          <a:latin typeface="HG丸ｺﾞｼｯｸM-PRO" pitchFamily="50" charset="-128"/>
          <a:ea typeface="HG丸ｺﾞｼｯｸM-PRO" pitchFamily="50" charset="-128"/>
          <a:cs typeface="+mn-cs"/>
        </a:defRPr>
      </a:lvl1pPr>
      <a:lvl2pPr marL="740664" indent="-285750" algn="l" rtl="0" eaLnBrk="1" latinLnBrk="0" hangingPunct="1">
        <a:spcBef>
          <a:spcPct val="20000"/>
        </a:spcBef>
        <a:buClr>
          <a:schemeClr val="accent2"/>
        </a:buClr>
        <a:buSzPct val="90000"/>
        <a:buFont typeface="Wingdings"/>
        <a:buChar char=""/>
        <a:defRPr kumimoji="1" sz="2600" kern="1200">
          <a:solidFill>
            <a:schemeClr val="tx1"/>
          </a:solidFill>
          <a:latin typeface="HG丸ｺﾞｼｯｸM-PRO" pitchFamily="50" charset="-128"/>
          <a:ea typeface="HG丸ｺﾞｼｯｸM-PRO" pitchFamily="50" charset="-128"/>
          <a:cs typeface="+mn-cs"/>
        </a:defRPr>
      </a:lvl2pPr>
      <a:lvl3pPr marL="996696" indent="-228600" algn="l" rtl="0" eaLnBrk="1" latinLnBrk="0" hangingPunct="1">
        <a:spcBef>
          <a:spcPct val="20000"/>
        </a:spcBef>
        <a:buClr>
          <a:schemeClr val="accent2"/>
        </a:buClr>
        <a:buFont typeface="Wingdings 2"/>
        <a:buChar char=""/>
        <a:defRPr kumimoji="1" sz="2400" kern="1200">
          <a:solidFill>
            <a:schemeClr val="tx1"/>
          </a:solidFill>
          <a:latin typeface="HG丸ｺﾞｼｯｸM-PRO" pitchFamily="50" charset="-128"/>
          <a:ea typeface="HG丸ｺﾞｼｯｸM-PRO" pitchFamily="50" charset="-128"/>
          <a:cs typeface="+mn-cs"/>
        </a:defRPr>
      </a:lvl3pPr>
      <a:lvl4pPr marL="1261872" indent="-228600" algn="l" rtl="0" eaLnBrk="1" latinLnBrk="0" hangingPunct="1">
        <a:spcBef>
          <a:spcPct val="20000"/>
        </a:spcBef>
        <a:buClr>
          <a:schemeClr val="accent3"/>
        </a:buClr>
        <a:buFont typeface="Wingdings 3"/>
        <a:buChar char=""/>
        <a:defRPr kumimoji="1" sz="2200" kern="1200">
          <a:solidFill>
            <a:schemeClr val="tx1"/>
          </a:solidFill>
          <a:latin typeface="HG丸ｺﾞｼｯｸM-PRO" pitchFamily="50" charset="-128"/>
          <a:ea typeface="HG丸ｺﾞｼｯｸM-PRO" pitchFamily="50" charset="-128"/>
          <a:cs typeface="+mn-cs"/>
        </a:defRPr>
      </a:lvl4pPr>
      <a:lvl5pPr marL="1481328" indent="-210312" algn="l" rtl="0" eaLnBrk="1" latinLnBrk="0" hangingPunct="1">
        <a:spcBef>
          <a:spcPct val="20000"/>
        </a:spcBef>
        <a:buClr>
          <a:schemeClr val="accent3"/>
        </a:buClr>
        <a:buFont typeface="Wingdings 2"/>
        <a:buChar char=""/>
        <a:defRPr kumimoji="1" sz="2000" kern="1200">
          <a:solidFill>
            <a:schemeClr val="tx1"/>
          </a:solidFill>
          <a:latin typeface="HG丸ｺﾞｼｯｸM-PRO" pitchFamily="50" charset="-128"/>
          <a:ea typeface="HG丸ｺﾞｼｯｸM-PRO" pitchFamily="50" charset="-128"/>
          <a:cs typeface="+mn-cs"/>
        </a:defRPr>
      </a:lvl5pPr>
      <a:lvl6pPr marL="1709928" indent="-210312" algn="l" rtl="0" eaLnBrk="1" latinLnBrk="0" hangingPunct="1">
        <a:spcBef>
          <a:spcPct val="20000"/>
        </a:spcBef>
        <a:buClr>
          <a:schemeClr val="accent3"/>
        </a:buClr>
        <a:buFont typeface="Wingdings 2"/>
        <a:buChar char=""/>
        <a:defRPr kumimoji="1"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kmonos.net/"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914400" y="642918"/>
            <a:ext cx="7772400" cy="5500726"/>
          </a:xfrm>
        </p:spPr>
        <p:txBody>
          <a:bodyPr>
            <a:normAutofit lnSpcReduction="10000"/>
          </a:bodyPr>
          <a:lstStyle/>
          <a:p>
            <a:r>
              <a:rPr kumimoji="1" lang="en-US" altLang="ja-JP" dirty="0" smtClean="0"/>
              <a:t>This slide was</a:t>
            </a:r>
          </a:p>
          <a:p>
            <a:pPr lvl="1"/>
            <a:r>
              <a:rPr lang="en-US" altLang="ja-JP" dirty="0" smtClean="0"/>
              <a:t>a material for the “Reading PLDI Papers (</a:t>
            </a:r>
            <a:r>
              <a:rPr lang="en-US" altLang="ja-JP" dirty="0" err="1" smtClean="0"/>
              <a:t>PLDIr</a:t>
            </a:r>
            <a:r>
              <a:rPr lang="en-US" altLang="ja-JP" dirty="0" smtClean="0"/>
              <a:t>)” study group</a:t>
            </a:r>
          </a:p>
          <a:p>
            <a:pPr lvl="1"/>
            <a:endParaRPr kumimoji="1" lang="en-US" altLang="ja-JP" dirty="0" smtClean="0"/>
          </a:p>
          <a:p>
            <a:pPr lvl="1"/>
            <a:r>
              <a:rPr kumimoji="1" lang="en-US" altLang="ja-JP" dirty="0" smtClean="0"/>
              <a:t>written by  Kazuhiro Inaba ( </a:t>
            </a:r>
            <a:r>
              <a:rPr kumimoji="1" lang="en-US" altLang="ja-JP" dirty="0" smtClean="0">
                <a:hlinkClick r:id="rId2"/>
              </a:rPr>
              <a:t>www.kmonos.net</a:t>
            </a:r>
            <a:r>
              <a:rPr kumimoji="1" lang="en-US" altLang="ja-JP" dirty="0" smtClean="0"/>
              <a:t> ), under my own understanding of the papers published at PLDI</a:t>
            </a:r>
          </a:p>
          <a:p>
            <a:pPr lvl="2"/>
            <a:r>
              <a:rPr lang="en-US" altLang="ja-JP" dirty="0" smtClean="0"/>
              <a:t>So, it may include many mistakes etc</a:t>
            </a:r>
            <a:endParaRPr kumimoji="1" lang="en-US" altLang="ja-JP" dirty="0" smtClean="0"/>
          </a:p>
          <a:p>
            <a:pPr lvl="1"/>
            <a:endParaRPr lang="en-US" altLang="ja-JP" dirty="0" smtClean="0"/>
          </a:p>
          <a:p>
            <a:r>
              <a:rPr kumimoji="1" lang="en-US" altLang="ja-JP" dirty="0" smtClean="0"/>
              <a:t>For your correct  understanding, please consult the original paper and/or the authors</a:t>
            </a:r>
            <a:r>
              <a:rPr kumimoji="1" lang="en-US" altLang="ja-JP" smtClean="0"/>
              <a:t>’ presentation slide!</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4214818"/>
            <a:ext cx="8316416" cy="1689352"/>
          </a:xfrm>
        </p:spPr>
        <p:txBody>
          <a:bodyPr>
            <a:noAutofit/>
          </a:bodyPr>
          <a:lstStyle/>
          <a:p>
            <a:r>
              <a:rPr lang="en-US" altLang="ja-JP" sz="4800" cap="small" smtClean="0"/>
              <a:t>Programming </a:t>
            </a:r>
            <a:r>
              <a:rPr lang="en-US" altLang="ja-JP" sz="4800" cap="small" dirty="0" smtClean="0"/>
              <a:t>by Sketching for Bit-Streaming Programs</a:t>
            </a:r>
            <a:endParaRPr kumimoji="1" lang="ja-JP" altLang="en-US" sz="3200" cap="small" dirty="0"/>
          </a:p>
        </p:txBody>
      </p:sp>
      <p:sp>
        <p:nvSpPr>
          <p:cNvPr id="3" name="サブタイトル 2"/>
          <p:cNvSpPr>
            <a:spLocks noGrp="1"/>
          </p:cNvSpPr>
          <p:nvPr>
            <p:ph type="subTitle" idx="1"/>
          </p:nvPr>
        </p:nvSpPr>
        <p:spPr>
          <a:xfrm>
            <a:off x="657284" y="2428868"/>
            <a:ext cx="7772400" cy="1508760"/>
          </a:xfrm>
        </p:spPr>
        <p:txBody>
          <a:bodyPr>
            <a:normAutofit lnSpcReduction="10000"/>
          </a:bodyPr>
          <a:lstStyle/>
          <a:p>
            <a:r>
              <a:rPr lang="en-US" altLang="ja-JP" dirty="0" err="1" smtClean="0"/>
              <a:t>PLDIr</a:t>
            </a:r>
            <a:r>
              <a:rPr lang="en-US" altLang="ja-JP" dirty="0" smtClean="0"/>
              <a:t> #14</a:t>
            </a:r>
            <a:br>
              <a:rPr lang="en-US" altLang="ja-JP" dirty="0" smtClean="0"/>
            </a:br>
            <a:r>
              <a:rPr lang="en-US" altLang="ja-JP" dirty="0" smtClean="0"/>
              <a:t>Jul 26, 2010</a:t>
            </a:r>
          </a:p>
          <a:p>
            <a:endParaRPr lang="en-US" altLang="ja-JP" dirty="0" smtClean="0"/>
          </a:p>
          <a:p>
            <a:r>
              <a:rPr lang="en-US" altLang="ja-JP" dirty="0" smtClean="0"/>
              <a:t>paper written </a:t>
            </a:r>
            <a:r>
              <a:rPr kumimoji="1" lang="en-US" altLang="ja-JP" dirty="0" smtClean="0"/>
              <a:t>by A. </a:t>
            </a:r>
            <a:r>
              <a:rPr kumimoji="1" lang="en-US" altLang="ja-JP" dirty="0" err="1" smtClean="0"/>
              <a:t>S.-Lezama</a:t>
            </a:r>
            <a:r>
              <a:rPr kumimoji="1" lang="en-US" altLang="ja-JP" dirty="0" smtClean="0"/>
              <a:t> R. </a:t>
            </a:r>
            <a:r>
              <a:rPr kumimoji="1" lang="en-US" altLang="ja-JP" dirty="0" err="1" smtClean="0"/>
              <a:t>Rabbah</a:t>
            </a:r>
            <a:r>
              <a:rPr kumimoji="1" lang="en-US" altLang="ja-JP" dirty="0" smtClean="0"/>
              <a:t>, </a:t>
            </a:r>
            <a:r>
              <a:rPr lang="en-US" altLang="ja-JP" dirty="0" smtClean="0"/>
              <a:t>R. </a:t>
            </a:r>
            <a:r>
              <a:rPr lang="en-US" altLang="ja-JP" dirty="0" err="1" smtClean="0"/>
              <a:t>Bodik</a:t>
            </a:r>
            <a:r>
              <a:rPr lang="en-US" altLang="ja-JP" dirty="0" smtClean="0"/>
              <a:t>, and K. </a:t>
            </a:r>
            <a:r>
              <a:rPr lang="en-US" altLang="ja-JP" dirty="0" err="1" smtClean="0"/>
              <a:t>Ebcioglu</a:t>
            </a:r>
            <a:r>
              <a:rPr lang="en-US" altLang="ja-JP" dirty="0" smtClean="0"/>
              <a:t> (PLDI 2005)</a:t>
            </a:r>
            <a:endParaRPr kumimoji="1" lang="ja-JP" altLang="en-US" dirty="0"/>
          </a:p>
        </p:txBody>
      </p:sp>
      <p:sp>
        <p:nvSpPr>
          <p:cNvPr id="4" name="サブタイトル 6"/>
          <p:cNvSpPr txBox="1">
            <a:spLocks/>
          </p:cNvSpPr>
          <p:nvPr/>
        </p:nvSpPr>
        <p:spPr>
          <a:xfrm>
            <a:off x="0" y="642918"/>
            <a:ext cx="9144000" cy="500066"/>
          </a:xfrm>
          <a:prstGeom prst="rect">
            <a:avLst/>
          </a:prstGeom>
          <a:ln>
            <a:solidFill>
              <a:schemeClr val="tx1"/>
            </a:solidFill>
          </a:ln>
        </p:spPr>
        <p:txBody>
          <a:bodyPr vert="horz" lIns="100584" tIns="45720" anchor="ctr">
            <a:normAutofit/>
          </a:bodyPr>
          <a:lstStyle/>
          <a:p>
            <a:pPr>
              <a:buClr>
                <a:schemeClr val="tx2"/>
              </a:buClr>
              <a:buSzPct val="95000"/>
            </a:pPr>
            <a:r>
              <a:rPr kumimoji="1" lang="ja-JP" altLang="en-US" sz="2400" b="0" i="0" u="none" strike="noStrike" kern="1200" cap="none" spc="0" normalizeH="0" baseline="0" noProof="0" dirty="0" smtClean="0">
                <a:ln>
                  <a:noFill/>
                </a:ln>
                <a:solidFill>
                  <a:schemeClr val="tx1"/>
                </a:solidFill>
                <a:effectLst/>
                <a:uLnTx/>
                <a:uFillTx/>
                <a:latin typeface="HG丸ｺﾞｼｯｸM-PRO" pitchFamily="50" charset="-128"/>
                <a:ea typeface="HG丸ｺﾞｼｯｸM-PRO" pitchFamily="50" charset="-128"/>
                <a:cs typeface="+mn-cs"/>
              </a:rPr>
              <a:t>　　</a:t>
            </a:r>
            <a:r>
              <a:rPr lang="en-US" altLang="ja-JP" sz="2400" dirty="0" smtClean="0"/>
              <a:t> </a:t>
            </a:r>
            <a:r>
              <a:rPr lang="en-US" altLang="ja-JP" sz="2400" dirty="0" err="1" smtClean="0"/>
              <a:t>k.inaba</a:t>
            </a:r>
            <a:r>
              <a:rPr lang="en-US" altLang="ja-JP" sz="2400" dirty="0" smtClean="0"/>
              <a:t> (</a:t>
            </a:r>
            <a:r>
              <a:rPr lang="ja-JP" altLang="en-US" sz="2400" dirty="0" smtClean="0"/>
              <a:t>稲葉 一浩</a:t>
            </a:r>
            <a:r>
              <a:rPr lang="en-US" altLang="ja-JP" sz="2400" smtClean="0"/>
              <a:t>), reading:</a:t>
            </a:r>
            <a:endParaRPr lang="ja-JP" alt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問題</a:t>
            </a:r>
            <a:endParaRPr lang="en-US" dirty="0"/>
          </a:p>
        </p:txBody>
      </p:sp>
      <p:sp>
        <p:nvSpPr>
          <p:cNvPr id="3" name="コンテンツ プレースホルダ 2"/>
          <p:cNvSpPr>
            <a:spLocks noGrp="1"/>
          </p:cNvSpPr>
          <p:nvPr>
            <p:ph idx="1"/>
          </p:nvPr>
        </p:nvSpPr>
        <p:spPr>
          <a:xfrm>
            <a:off x="914400" y="1268760"/>
            <a:ext cx="7772400" cy="4572000"/>
          </a:xfrm>
        </p:spPr>
        <p:txBody>
          <a:bodyPr/>
          <a:lstStyle/>
          <a:p>
            <a:r>
              <a:rPr lang="en-US" dirty="0" smtClean="0"/>
              <a:t>w</a:t>
            </a:r>
            <a:r>
              <a:rPr lang="ja-JP" altLang="en-US" dirty="0" smtClean="0"/>
              <a:t>ビットの整数を、</a:t>
            </a:r>
            <a:r>
              <a:rPr lang="en-US" altLang="ja-JP" dirty="0" smtClean="0"/>
              <a:t/>
            </a:r>
            <a:br>
              <a:rPr lang="en-US" altLang="ja-JP" dirty="0" smtClean="0"/>
            </a:br>
            <a:r>
              <a:rPr lang="en-US" altLang="ja-JP" dirty="0" smtClean="0"/>
              <a:t>3</a:t>
            </a:r>
            <a:r>
              <a:rPr lang="ja-JP" altLang="en-US" dirty="0" smtClean="0"/>
              <a:t>の倍数番目のビットを消して</a:t>
            </a:r>
            <a:r>
              <a:rPr lang="en-US" altLang="ja-JP" dirty="0" smtClean="0"/>
              <a:t/>
            </a:r>
            <a:br>
              <a:rPr lang="en-US" altLang="ja-JP" dirty="0" smtClean="0"/>
            </a:br>
            <a:r>
              <a:rPr lang="ja-JP" altLang="en-US" dirty="0" smtClean="0"/>
              <a:t>左に詰めて下さい</a:t>
            </a:r>
            <a:endParaRPr lang="en-US" altLang="ja-JP" dirty="0" smtClean="0"/>
          </a:p>
          <a:p>
            <a:pPr lvl="1"/>
            <a:r>
              <a:rPr lang="ja-JP" altLang="en-US" dirty="0" smtClean="0"/>
              <a:t>単純な実装  ： </a:t>
            </a:r>
            <a:r>
              <a:rPr lang="en-US" altLang="ja-JP" dirty="0" smtClean="0"/>
              <a:t>w/3 </a:t>
            </a:r>
            <a:r>
              <a:rPr lang="ja-JP" altLang="en-US" dirty="0" smtClean="0"/>
              <a:t>回のシフト演算等</a:t>
            </a:r>
            <a:r>
              <a:rPr lang="en-US" altLang="ja-JP" dirty="0" smtClean="0"/>
              <a:t/>
            </a:r>
            <a:br>
              <a:rPr lang="en-US" altLang="ja-JP" dirty="0" smtClean="0"/>
            </a:br>
            <a:r>
              <a:rPr lang="ja-JP" altLang="en-US" dirty="0" smtClean="0"/>
              <a:t>（右はこの研究の提案言語で書いたコード）</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827584" y="3682413"/>
            <a:ext cx="3384376" cy="3058955"/>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4483732" y="4005064"/>
            <a:ext cx="4264732" cy="244827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速い実装</a:t>
            </a:r>
            <a:endParaRPr lang="en-US" dirty="0"/>
          </a:p>
        </p:txBody>
      </p:sp>
      <p:sp>
        <p:nvSpPr>
          <p:cNvPr id="3" name="コンテンツ プレースホルダ 2"/>
          <p:cNvSpPr>
            <a:spLocks noGrp="1"/>
          </p:cNvSpPr>
          <p:nvPr>
            <p:ph idx="1"/>
          </p:nvPr>
        </p:nvSpPr>
        <p:spPr>
          <a:xfrm>
            <a:off x="395536" y="1340768"/>
            <a:ext cx="8748464" cy="5517232"/>
          </a:xfrm>
        </p:spPr>
        <p:txBody>
          <a:bodyPr>
            <a:normAutofit lnSpcReduction="10000"/>
          </a:bodyPr>
          <a:lstStyle/>
          <a:p>
            <a:r>
              <a:rPr lang="ja-JP" altLang="en-US" dirty="0" smtClean="0"/>
              <a:t>なんか並列っぽく、まとめてシフト</a:t>
            </a:r>
            <a:endParaRPr lang="en-US" altLang="ja-JP" dirty="0" smtClean="0"/>
          </a:p>
          <a:p>
            <a:pPr lvl="1"/>
            <a:r>
              <a:rPr lang="en-US" dirty="0" smtClean="0"/>
              <a:t>log</a:t>
            </a:r>
            <a:r>
              <a:rPr lang="en-US" baseline="-25000" dirty="0" smtClean="0"/>
              <a:t>2</a:t>
            </a:r>
            <a:r>
              <a:rPr lang="en-US" dirty="0" smtClean="0"/>
              <a:t> w/3 </a:t>
            </a:r>
            <a:r>
              <a:rPr lang="ja-JP" altLang="en-US" dirty="0" smtClean="0"/>
              <a:t>回のシフト等</a:t>
            </a:r>
            <a:endParaRPr lang="en-US" altLang="ja-JP" dirty="0" smtClean="0"/>
          </a:p>
          <a:p>
            <a:pPr lvl="3"/>
            <a:endParaRPr lang="en-US" dirty="0" smtClean="0"/>
          </a:p>
          <a:p>
            <a:pPr lvl="3"/>
            <a:endParaRPr lang="en-US" dirty="0" smtClean="0"/>
          </a:p>
          <a:p>
            <a:pPr lvl="2"/>
            <a:endParaRPr lang="en-US" dirty="0" smtClean="0"/>
          </a:p>
          <a:p>
            <a:pPr lvl="2"/>
            <a:endParaRPr lang="en-US" dirty="0" smtClean="0"/>
          </a:p>
          <a:p>
            <a:r>
              <a:rPr lang="ja-JP" altLang="en-US" u="sng" dirty="0" smtClean="0">
                <a:solidFill>
                  <a:srgbClr val="00B050"/>
                </a:solidFill>
              </a:rPr>
              <a:t>「なんか並列っぽく、まとめて」まで</a:t>
            </a:r>
            <a:r>
              <a:rPr lang="en-US" altLang="ja-JP" u="sng" dirty="0" smtClean="0">
                <a:solidFill>
                  <a:srgbClr val="00B050"/>
                </a:solidFill>
              </a:rPr>
              <a:t/>
            </a:r>
            <a:br>
              <a:rPr lang="en-US" altLang="ja-JP" u="sng" dirty="0" smtClean="0">
                <a:solidFill>
                  <a:srgbClr val="00B050"/>
                </a:solidFill>
              </a:rPr>
            </a:br>
            <a:r>
              <a:rPr lang="ja-JP" altLang="en-US" u="sng" dirty="0" smtClean="0">
                <a:solidFill>
                  <a:srgbClr val="00B050"/>
                </a:solidFill>
              </a:rPr>
              <a:t>思いついたとしても</a:t>
            </a:r>
            <a:r>
              <a:rPr lang="ja-JP" altLang="en-US" dirty="0" smtClean="0"/>
              <a:t>、この格好いい実装を</a:t>
            </a:r>
            <a:r>
              <a:rPr lang="en-US" altLang="ja-JP" dirty="0" smtClean="0"/>
              <a:t/>
            </a:r>
            <a:br>
              <a:rPr lang="en-US" altLang="ja-JP" dirty="0" smtClean="0"/>
            </a:br>
            <a:r>
              <a:rPr lang="ja-JP" altLang="en-US" dirty="0" smtClean="0"/>
              <a:t>きちんと</a:t>
            </a:r>
            <a:r>
              <a:rPr lang="ja-JP" altLang="en-US" u="sng" dirty="0" smtClean="0">
                <a:solidFill>
                  <a:srgbClr val="00B050"/>
                </a:solidFill>
              </a:rPr>
              <a:t>正しく作るのは結構大変</a:t>
            </a:r>
            <a:endParaRPr lang="en-US" altLang="ja-JP" u="sng" dirty="0" smtClean="0">
              <a:solidFill>
                <a:srgbClr val="00B050"/>
              </a:solidFill>
            </a:endParaRPr>
          </a:p>
          <a:p>
            <a:pPr lvl="1"/>
            <a:r>
              <a:rPr lang="ja-JP" altLang="en-US" dirty="0" smtClean="0"/>
              <a:t>各ステップで何ビットずつまとめればいい？</a:t>
            </a:r>
            <a:endParaRPr lang="en-US" altLang="ja-JP" dirty="0" smtClean="0"/>
          </a:p>
          <a:p>
            <a:pPr lvl="1"/>
            <a:r>
              <a:rPr lang="ja-JP" altLang="en-US" dirty="0" smtClean="0"/>
              <a:t>各ステップでどのくらいシフトすれば？</a:t>
            </a:r>
            <a:endParaRPr lang="en-US" altLang="ja-JP" dirty="0" smtClean="0"/>
          </a:p>
          <a:p>
            <a:pPr lvl="1"/>
            <a:r>
              <a:rPr lang="ja-JP" altLang="en-US" dirty="0" smtClean="0"/>
              <a:t>動かしちゃいけない部分はどこだろう？</a:t>
            </a:r>
            <a:endParaRPr lang="en-US" dirty="0" smtClean="0"/>
          </a:p>
          <a:p>
            <a:endParaRPr lang="en-US" dirty="0" smtClean="0"/>
          </a:p>
          <a:p>
            <a:endParaRPr lang="en-US" dirty="0" smtClean="0"/>
          </a:p>
        </p:txBody>
      </p:sp>
      <p:pic>
        <p:nvPicPr>
          <p:cNvPr id="4098" name="Picture 2"/>
          <p:cNvPicPr>
            <a:picLocks noChangeAspect="1" noChangeArrowheads="1"/>
          </p:cNvPicPr>
          <p:nvPr/>
        </p:nvPicPr>
        <p:blipFill>
          <a:blip r:embed="rId2" cstate="print"/>
          <a:srcRect/>
          <a:stretch>
            <a:fillRect/>
          </a:stretch>
        </p:blipFill>
        <p:spPr bwMode="auto">
          <a:xfrm>
            <a:off x="4860032" y="1844824"/>
            <a:ext cx="3384376" cy="189855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提案言語 </a:t>
            </a:r>
            <a:r>
              <a:rPr lang="en-US" altLang="ja-JP" dirty="0" err="1" smtClean="0"/>
              <a:t>StreamBit</a:t>
            </a:r>
            <a:endParaRPr lang="en-US" dirty="0"/>
          </a:p>
        </p:txBody>
      </p:sp>
      <p:sp>
        <p:nvSpPr>
          <p:cNvPr id="3" name="コンテンツ プレースホルダ 2"/>
          <p:cNvSpPr>
            <a:spLocks noGrp="1"/>
          </p:cNvSpPr>
          <p:nvPr>
            <p:ph idx="1"/>
          </p:nvPr>
        </p:nvSpPr>
        <p:spPr/>
        <p:txBody>
          <a:bodyPr/>
          <a:lstStyle/>
          <a:p>
            <a:r>
              <a:rPr lang="ja-JP" altLang="en-US" dirty="0" smtClean="0"/>
              <a:t>「遅いけど正しい実装」</a:t>
            </a:r>
            <a:endParaRPr lang="en-US" altLang="ja-JP" dirty="0" smtClean="0"/>
          </a:p>
          <a:p>
            <a:pPr lvl="1">
              <a:buNone/>
            </a:pPr>
            <a:r>
              <a:rPr lang="en-US" altLang="ja-JP" dirty="0" smtClean="0"/>
              <a:t>		</a:t>
            </a:r>
            <a:r>
              <a:rPr lang="ja-JP" altLang="en-US" dirty="0" smtClean="0"/>
              <a:t>と</a:t>
            </a:r>
            <a:endParaRPr lang="en-US" altLang="ja-JP" dirty="0" smtClean="0"/>
          </a:p>
          <a:p>
            <a:r>
              <a:rPr lang="ja-JP" altLang="en-US" dirty="0" smtClean="0"/>
              <a:t>「</a:t>
            </a:r>
            <a:r>
              <a:rPr lang="ja-JP" altLang="en-US" u="sng" dirty="0" smtClean="0">
                <a:solidFill>
                  <a:srgbClr val="00B050"/>
                </a:solidFill>
              </a:rPr>
              <a:t>だいたいこんな感じ</a:t>
            </a:r>
            <a:r>
              <a:rPr lang="ja-JP" altLang="en-US" dirty="0" smtClean="0"/>
              <a:t>でまとめてシフトを何回かやればできる巧い実装があるはず！」という</a:t>
            </a:r>
            <a:r>
              <a:rPr lang="ja-JP" altLang="en-US" u="sng" dirty="0" smtClean="0">
                <a:solidFill>
                  <a:srgbClr val="00B050"/>
                </a:solidFill>
              </a:rPr>
              <a:t>スケッチ</a:t>
            </a:r>
            <a:r>
              <a:rPr lang="ja-JP" altLang="en-US" dirty="0" smtClean="0"/>
              <a:t>を与えると</a:t>
            </a:r>
            <a:r>
              <a:rPr lang="en-US" altLang="ja-JP" dirty="0" smtClean="0"/>
              <a:t/>
            </a:r>
            <a:br>
              <a:rPr lang="en-US" altLang="ja-JP" dirty="0" smtClean="0"/>
            </a:br>
            <a:r>
              <a:rPr lang="ja-JP" altLang="en-US" i="1" dirty="0" smtClean="0">
                <a:solidFill>
                  <a:srgbClr val="00B0F0"/>
                </a:solidFill>
              </a:rPr>
              <a:t>高速な実装を自動合成</a:t>
            </a:r>
            <a:endParaRPr lang="en-US" i="1" dirty="0">
              <a:solidFill>
                <a:srgbClr val="00B0F0"/>
              </a:solidFill>
            </a:endParaRPr>
          </a:p>
        </p:txBody>
      </p:sp>
      <p:pic>
        <p:nvPicPr>
          <p:cNvPr id="4" name="Picture 2"/>
          <p:cNvPicPr>
            <a:picLocks noChangeAspect="1" noChangeArrowheads="1"/>
          </p:cNvPicPr>
          <p:nvPr/>
        </p:nvPicPr>
        <p:blipFill>
          <a:blip r:embed="rId2" cstate="print"/>
          <a:srcRect/>
          <a:stretch>
            <a:fillRect/>
          </a:stretch>
        </p:blipFill>
        <p:spPr bwMode="auto">
          <a:xfrm>
            <a:off x="395536" y="5094610"/>
            <a:ext cx="1944216" cy="1757272"/>
          </a:xfrm>
          <a:prstGeom prst="rect">
            <a:avLst/>
          </a:prstGeom>
          <a:noFill/>
          <a:ln w="9525">
            <a:noFill/>
            <a:miter lim="800000"/>
            <a:headEnd/>
            <a:tailEnd/>
          </a:ln>
        </p:spPr>
      </p:pic>
      <p:pic>
        <p:nvPicPr>
          <p:cNvPr id="5122" name="Picture 2"/>
          <p:cNvPicPr>
            <a:picLocks noChangeAspect="1" noChangeArrowheads="1"/>
          </p:cNvPicPr>
          <p:nvPr/>
        </p:nvPicPr>
        <p:blipFill>
          <a:blip r:embed="rId3" cstate="print"/>
          <a:srcRect/>
          <a:stretch>
            <a:fillRect/>
          </a:stretch>
        </p:blipFill>
        <p:spPr bwMode="auto">
          <a:xfrm>
            <a:off x="2483768" y="5094610"/>
            <a:ext cx="3607546" cy="1763390"/>
          </a:xfrm>
          <a:prstGeom prst="rect">
            <a:avLst/>
          </a:prstGeom>
          <a:noFill/>
          <a:ln w="9525">
            <a:noFill/>
            <a:miter lim="800000"/>
            <a:headEnd/>
            <a:tailEnd/>
          </a:ln>
        </p:spPr>
      </p:pic>
      <p:pic>
        <p:nvPicPr>
          <p:cNvPr id="5123" name="Picture 3"/>
          <p:cNvPicPr>
            <a:picLocks noChangeAspect="1" noChangeArrowheads="1"/>
          </p:cNvPicPr>
          <p:nvPr/>
        </p:nvPicPr>
        <p:blipFill>
          <a:blip r:embed="rId4" cstate="print"/>
          <a:srcRect/>
          <a:stretch>
            <a:fillRect/>
          </a:stretch>
        </p:blipFill>
        <p:spPr bwMode="auto">
          <a:xfrm>
            <a:off x="6228184" y="5373216"/>
            <a:ext cx="2795786" cy="12668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どんな感じに書くか </a:t>
            </a:r>
            <a:r>
              <a:rPr lang="en-US" altLang="ja-JP" dirty="0" smtClean="0"/>
              <a:t>(16bit</a:t>
            </a:r>
            <a:r>
              <a:rPr lang="ja-JP" altLang="en-US" dirty="0" smtClean="0"/>
              <a:t>の例</a:t>
            </a:r>
            <a:r>
              <a:rPr lang="en-US" altLang="ja-JP" dirty="0" smtClean="0"/>
              <a:t>)</a:t>
            </a:r>
            <a:endParaRPr lang="en-US" dirty="0"/>
          </a:p>
        </p:txBody>
      </p:sp>
      <p:sp>
        <p:nvSpPr>
          <p:cNvPr id="3" name="コンテンツ プレースホルダ 2"/>
          <p:cNvSpPr>
            <a:spLocks noGrp="1"/>
          </p:cNvSpPr>
          <p:nvPr>
            <p:ph idx="1"/>
          </p:nvPr>
        </p:nvSpPr>
        <p:spPr/>
        <p:txBody>
          <a:bodyPr/>
          <a:lstStyle/>
          <a:p>
            <a:endParaRPr lang="en-US" dirty="0"/>
          </a:p>
        </p:txBody>
      </p:sp>
      <p:pic>
        <p:nvPicPr>
          <p:cNvPr id="6146" name="Picture 2"/>
          <p:cNvPicPr>
            <a:picLocks noChangeAspect="1" noChangeArrowheads="1"/>
          </p:cNvPicPr>
          <p:nvPr/>
        </p:nvPicPr>
        <p:blipFill>
          <a:blip r:embed="rId2" cstate="print"/>
          <a:srcRect/>
          <a:stretch>
            <a:fillRect/>
          </a:stretch>
        </p:blipFill>
        <p:spPr bwMode="auto">
          <a:xfrm>
            <a:off x="683568" y="1700808"/>
            <a:ext cx="6701098" cy="2952328"/>
          </a:xfrm>
          <a:prstGeom prst="rect">
            <a:avLst/>
          </a:prstGeom>
          <a:noFill/>
          <a:ln w="9525">
            <a:noFill/>
            <a:miter lim="800000"/>
            <a:headEnd/>
            <a:tailEnd/>
          </a:ln>
        </p:spPr>
      </p:pic>
      <p:grpSp>
        <p:nvGrpSpPr>
          <p:cNvPr id="9" name="グループ化 8"/>
          <p:cNvGrpSpPr/>
          <p:nvPr/>
        </p:nvGrpSpPr>
        <p:grpSpPr>
          <a:xfrm>
            <a:off x="2879812" y="4437112"/>
            <a:ext cx="5940660" cy="2016224"/>
            <a:chOff x="2843808" y="4365104"/>
            <a:chExt cx="5940660" cy="2016224"/>
          </a:xfrm>
        </p:grpSpPr>
        <p:pic>
          <p:nvPicPr>
            <p:cNvPr id="6147" name="Picture 3"/>
            <p:cNvPicPr>
              <a:picLocks noChangeAspect="1" noChangeArrowheads="1"/>
            </p:cNvPicPr>
            <p:nvPr/>
          </p:nvPicPr>
          <p:blipFill>
            <a:blip r:embed="rId3" cstate="print"/>
            <a:srcRect/>
            <a:stretch>
              <a:fillRect/>
            </a:stretch>
          </p:blipFill>
          <p:spPr bwMode="auto">
            <a:xfrm>
              <a:off x="2843808" y="4365104"/>
              <a:ext cx="5940660" cy="2016224"/>
            </a:xfrm>
            <a:prstGeom prst="rect">
              <a:avLst/>
            </a:prstGeom>
            <a:noFill/>
            <a:ln w="9525">
              <a:noFill/>
              <a:miter lim="800000"/>
              <a:headEnd/>
              <a:tailEnd/>
            </a:ln>
          </p:spPr>
        </p:pic>
        <p:pic>
          <p:nvPicPr>
            <p:cNvPr id="6148" name="Picture 4"/>
            <p:cNvPicPr>
              <a:picLocks noChangeAspect="1" noChangeArrowheads="1"/>
            </p:cNvPicPr>
            <p:nvPr/>
          </p:nvPicPr>
          <p:blipFill>
            <a:blip r:embed="rId4" cstate="print"/>
            <a:srcRect/>
            <a:stretch>
              <a:fillRect/>
            </a:stretch>
          </p:blipFill>
          <p:spPr bwMode="auto">
            <a:xfrm>
              <a:off x="4217836" y="5192241"/>
              <a:ext cx="2514404" cy="324991"/>
            </a:xfrm>
            <a:prstGeom prst="rect">
              <a:avLst/>
            </a:prstGeom>
            <a:noFill/>
            <a:ln w="9525">
              <a:noFill/>
              <a:miter lim="800000"/>
              <a:headEnd/>
              <a:tailEnd/>
            </a:ln>
          </p:spPr>
        </p:pic>
        <p:pic>
          <p:nvPicPr>
            <p:cNvPr id="7" name="Picture 4"/>
            <p:cNvPicPr>
              <a:picLocks noChangeAspect="1" noChangeArrowheads="1"/>
            </p:cNvPicPr>
            <p:nvPr/>
          </p:nvPicPr>
          <p:blipFill>
            <a:blip r:embed="rId4" cstate="print"/>
            <a:srcRect/>
            <a:stretch>
              <a:fillRect/>
            </a:stretch>
          </p:blipFill>
          <p:spPr bwMode="auto">
            <a:xfrm>
              <a:off x="4211960" y="4832201"/>
              <a:ext cx="2514404" cy="324991"/>
            </a:xfrm>
            <a:prstGeom prst="rect">
              <a:avLst/>
            </a:prstGeom>
            <a:noFill/>
            <a:ln w="9525">
              <a:noFill/>
              <a:miter lim="800000"/>
              <a:headEnd/>
              <a:tailEnd/>
            </a:ln>
          </p:spPr>
        </p:pic>
        <p:pic>
          <p:nvPicPr>
            <p:cNvPr id="8" name="Picture 4"/>
            <p:cNvPicPr>
              <a:picLocks noChangeAspect="1" noChangeArrowheads="1"/>
            </p:cNvPicPr>
            <p:nvPr/>
          </p:nvPicPr>
          <p:blipFill>
            <a:blip r:embed="rId4" cstate="print"/>
            <a:srcRect/>
            <a:stretch>
              <a:fillRect/>
            </a:stretch>
          </p:blipFill>
          <p:spPr bwMode="auto">
            <a:xfrm>
              <a:off x="4211960" y="5517232"/>
              <a:ext cx="2514404" cy="324991"/>
            </a:xfrm>
            <a:prstGeom prst="rect">
              <a:avLst/>
            </a:prstGeom>
            <a:noFill/>
            <a:ln w="9525">
              <a:noFill/>
              <a:miter lim="800000"/>
              <a:headEnd/>
              <a:tailEnd/>
            </a:ln>
          </p:spPr>
        </p:pic>
      </p:grpSp>
      <p:sp>
        <p:nvSpPr>
          <p:cNvPr id="10" name="角丸四角形吹き出し 9"/>
          <p:cNvSpPr/>
          <p:nvPr/>
        </p:nvSpPr>
        <p:spPr>
          <a:xfrm>
            <a:off x="5940152" y="1268760"/>
            <a:ext cx="2808312" cy="1440160"/>
          </a:xfrm>
          <a:prstGeom prst="wedgeRoundRectCallout">
            <a:avLst>
              <a:gd name="adj1" fmla="val -140895"/>
              <a:gd name="adj2" fmla="val 41531"/>
              <a:gd name="adj3" fmla="val 16667"/>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b="1" dirty="0" smtClean="0"/>
              <a:t>細かいことは</a:t>
            </a:r>
            <a:r>
              <a:rPr lang="en-US" altLang="ja-JP" b="1" dirty="0" smtClean="0"/>
              <a:t/>
            </a:r>
            <a:br>
              <a:rPr lang="en-US" altLang="ja-JP" b="1" dirty="0" smtClean="0"/>
            </a:br>
            <a:r>
              <a:rPr lang="ja-JP" altLang="en-US" b="1" dirty="0" smtClean="0"/>
              <a:t>わからん </a:t>
            </a:r>
            <a:r>
              <a:rPr lang="en-US" altLang="ja-JP" b="1" dirty="0" smtClean="0"/>
              <a:t>(*) </a:t>
            </a:r>
            <a:r>
              <a:rPr lang="ja-JP" altLang="en-US" b="1" dirty="0" smtClean="0"/>
              <a:t>けど</a:t>
            </a:r>
            <a:r>
              <a:rPr lang="en-US" altLang="ja-JP" b="1" dirty="0" smtClean="0"/>
              <a:t/>
            </a:r>
            <a:br>
              <a:rPr lang="en-US" altLang="ja-JP" b="1" dirty="0" smtClean="0"/>
            </a:br>
            <a:r>
              <a:rPr lang="ja-JP" altLang="en-US" b="1" dirty="0" smtClean="0"/>
              <a:t>ビットによって</a:t>
            </a:r>
            <a:r>
              <a:rPr lang="en-US" altLang="ja-JP" b="1" dirty="0" smtClean="0"/>
              <a:t/>
            </a:r>
            <a:br>
              <a:rPr lang="en-US" altLang="ja-JP" b="1" dirty="0" smtClean="0"/>
            </a:br>
            <a:r>
              <a:rPr lang="ja-JP" altLang="en-US" b="1" dirty="0" smtClean="0"/>
              <a:t>コピーしたりシフト</a:t>
            </a:r>
            <a:r>
              <a:rPr lang="en-US" altLang="ja-JP" b="1" dirty="0" smtClean="0"/>
              <a:t/>
            </a:r>
            <a:br>
              <a:rPr lang="en-US" altLang="ja-JP" b="1" dirty="0" smtClean="0"/>
            </a:br>
            <a:r>
              <a:rPr lang="ja-JP" altLang="en-US" b="1" dirty="0" smtClean="0"/>
              <a:t>したりする！</a:t>
            </a:r>
            <a:endParaRPr lang="en-US" b="1" dirty="0"/>
          </a:p>
        </p:txBody>
      </p:sp>
      <p:sp>
        <p:nvSpPr>
          <p:cNvPr id="11" name="角丸四角形吹き出し 10"/>
          <p:cNvSpPr/>
          <p:nvPr/>
        </p:nvSpPr>
        <p:spPr>
          <a:xfrm>
            <a:off x="323528" y="4941168"/>
            <a:ext cx="2808312" cy="1440160"/>
          </a:xfrm>
          <a:prstGeom prst="wedgeRoundRectCallout">
            <a:avLst>
              <a:gd name="adj1" fmla="val 78148"/>
              <a:gd name="adj2" fmla="val -145100"/>
              <a:gd name="adj3" fmla="val 16667"/>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b="1" dirty="0" smtClean="0"/>
              <a:t>まとめてシフトする</a:t>
            </a:r>
            <a:r>
              <a:rPr lang="en-US" altLang="ja-JP" b="1" dirty="0" smtClean="0"/>
              <a:t/>
            </a:r>
            <a:br>
              <a:rPr lang="en-US" altLang="ja-JP" b="1" dirty="0" smtClean="0"/>
            </a:br>
            <a:r>
              <a:rPr lang="ja-JP" altLang="en-US" b="1" dirty="0" smtClean="0"/>
              <a:t>幅はわからん </a:t>
            </a:r>
            <a:r>
              <a:rPr lang="en-US" altLang="ja-JP" b="1" dirty="0" smtClean="0"/>
              <a:t>(*) </a:t>
            </a:r>
            <a:r>
              <a:rPr lang="ja-JP" altLang="en-US" b="1" dirty="0" smtClean="0"/>
              <a:t>けど</a:t>
            </a:r>
            <a:r>
              <a:rPr lang="en-US" altLang="ja-JP" b="1" dirty="0" smtClean="0"/>
              <a:t/>
            </a:r>
            <a:br>
              <a:rPr lang="en-US" altLang="ja-JP" b="1" dirty="0" smtClean="0"/>
            </a:br>
            <a:r>
              <a:rPr lang="ja-JP" altLang="en-US" b="1" dirty="0" smtClean="0"/>
              <a:t>なんか適当にまとめてビットずらすはず！</a:t>
            </a:r>
            <a:endParaRPr lang="en-US" b="1" dirty="0"/>
          </a:p>
        </p:txBody>
      </p:sp>
      <p:sp>
        <p:nvSpPr>
          <p:cNvPr id="12" name="角丸四角形吹き出し 11"/>
          <p:cNvSpPr/>
          <p:nvPr/>
        </p:nvSpPr>
        <p:spPr>
          <a:xfrm>
            <a:off x="7127776" y="5157192"/>
            <a:ext cx="2016224" cy="1080120"/>
          </a:xfrm>
          <a:prstGeom prst="wedgeRoundRectCallout">
            <a:avLst>
              <a:gd name="adj1" fmla="val -66154"/>
              <a:gd name="adj2" fmla="val -30941"/>
              <a:gd name="adj3" fmla="val 16667"/>
            </a:avLst>
          </a:prstGeom>
          <a:ln/>
        </p:spPr>
        <p:style>
          <a:lnRef idx="1">
            <a:schemeClr val="accent5"/>
          </a:lnRef>
          <a:fillRef idx="2">
            <a:schemeClr val="accent5"/>
          </a:fillRef>
          <a:effectRef idx="1">
            <a:schemeClr val="accent5"/>
          </a:effectRef>
          <a:fontRef idx="minor">
            <a:schemeClr val="dk1"/>
          </a:fontRef>
        </p:style>
        <p:txBody>
          <a:bodyPr rtlCol="0" anchor="ctr"/>
          <a:lstStyle/>
          <a:p>
            <a:pPr algn="ctr"/>
            <a:r>
              <a:rPr lang="en-US" altLang="ja-JP" b="1" dirty="0" smtClean="0"/>
              <a:t>16bit </a:t>
            </a:r>
            <a:r>
              <a:rPr lang="ja-JP" altLang="en-US" b="1" dirty="0" smtClean="0"/>
              <a:t>なら、</a:t>
            </a:r>
            <a:r>
              <a:rPr lang="en-US" altLang="ja-JP" b="1" dirty="0" smtClean="0"/>
              <a:t/>
            </a:r>
            <a:br>
              <a:rPr lang="en-US" altLang="ja-JP" b="1" dirty="0" smtClean="0"/>
            </a:br>
            <a:r>
              <a:rPr lang="en-US" altLang="ja-JP" b="1" dirty="0" smtClean="0"/>
              <a:t>3</a:t>
            </a:r>
            <a:r>
              <a:rPr lang="ja-JP" altLang="en-US" b="1" dirty="0" smtClean="0"/>
              <a:t>回もやれば</a:t>
            </a:r>
            <a:r>
              <a:rPr lang="en-US" altLang="ja-JP" b="1" dirty="0" smtClean="0"/>
              <a:t/>
            </a:r>
            <a:br>
              <a:rPr lang="en-US" altLang="ja-JP" b="1" dirty="0" smtClean="0"/>
            </a:br>
            <a:r>
              <a:rPr lang="ja-JP" altLang="en-US" b="1" dirty="0" smtClean="0"/>
              <a:t>できるはず！</a:t>
            </a:r>
            <a:endParaRPr lang="en-U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914400" y="441176"/>
            <a:ext cx="7772400" cy="4572000"/>
          </a:xfrm>
        </p:spPr>
        <p:txBody>
          <a:bodyPr/>
          <a:lstStyle/>
          <a:p>
            <a:r>
              <a:rPr lang="ja-JP" altLang="en-US" dirty="0" smtClean="0"/>
              <a:t>と書くと、</a:t>
            </a:r>
            <a:r>
              <a:rPr lang="en-US" altLang="ja-JP" dirty="0" smtClean="0"/>
              <a:t>* </a:t>
            </a:r>
            <a:r>
              <a:rPr lang="ja-JP" altLang="en-US" dirty="0" smtClean="0"/>
              <a:t>をうまく埋めて完全な実装を作ってくれるそうです。</a:t>
            </a:r>
            <a:endParaRPr lang="en-US" altLang="ja-JP" dirty="0" smtClean="0"/>
          </a:p>
          <a:p>
            <a:pPr lvl="1"/>
            <a:r>
              <a:rPr lang="ja-JP" altLang="en-US" dirty="0" smtClean="0"/>
              <a:t>実装は探索でみつける </a:t>
            </a:r>
            <a:r>
              <a:rPr lang="ja-JP" altLang="en-US" sz="1800" dirty="0" smtClean="0"/>
              <a:t>（</a:t>
            </a:r>
            <a:r>
              <a:rPr lang="en-US" altLang="ja-JP" sz="1800" dirty="0" smtClean="0"/>
              <a:t>+ </a:t>
            </a:r>
            <a:r>
              <a:rPr lang="ja-JP" altLang="en-US" sz="1800" dirty="0" smtClean="0"/>
              <a:t>様々なヒューリスティクス）</a:t>
            </a:r>
            <a:endParaRPr lang="en-US" altLang="ja-JP" dirty="0" smtClean="0"/>
          </a:p>
          <a:p>
            <a:pPr lvl="1"/>
            <a:r>
              <a:rPr lang="en-US" altLang="ja-JP" dirty="0" smtClean="0"/>
              <a:t>push/pop </a:t>
            </a:r>
            <a:r>
              <a:rPr lang="ja-JP" altLang="en-US" dirty="0" smtClean="0"/>
              <a:t>による記述は、</a:t>
            </a:r>
            <a:r>
              <a:rPr lang="en-US" altLang="ja-JP" dirty="0" smtClean="0"/>
              <a:t>AND, OR, XOR, LSHIFT, RSHIFT </a:t>
            </a:r>
            <a:r>
              <a:rPr lang="ja-JP" altLang="en-US" dirty="0" smtClean="0"/>
              <a:t>の組み合わせにうまくコンパイラが</a:t>
            </a:r>
            <a:r>
              <a:rPr lang="en-US" altLang="ja-JP" dirty="0" smtClean="0"/>
              <a:t/>
            </a:r>
            <a:br>
              <a:rPr lang="en-US" altLang="ja-JP" dirty="0" smtClean="0"/>
            </a:br>
            <a:r>
              <a:rPr lang="ja-JP" altLang="en-US" dirty="0" smtClean="0"/>
              <a:t>展開してくれるらしい</a:t>
            </a:r>
            <a:endParaRPr lang="en-US" altLang="ja-JP" dirty="0" smtClean="0"/>
          </a:p>
        </p:txBody>
      </p:sp>
      <p:pic>
        <p:nvPicPr>
          <p:cNvPr id="7170" name="Picture 2"/>
          <p:cNvPicPr>
            <a:picLocks noChangeAspect="1" noChangeArrowheads="1"/>
          </p:cNvPicPr>
          <p:nvPr/>
        </p:nvPicPr>
        <p:blipFill>
          <a:blip r:embed="rId2" cstate="print"/>
          <a:srcRect/>
          <a:stretch>
            <a:fillRect/>
          </a:stretch>
        </p:blipFill>
        <p:spPr bwMode="auto">
          <a:xfrm>
            <a:off x="1440160" y="3212976"/>
            <a:ext cx="6876256" cy="358322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評価</a:t>
            </a:r>
            <a:endParaRPr lang="en-US" dirty="0"/>
          </a:p>
        </p:txBody>
      </p:sp>
      <p:sp>
        <p:nvSpPr>
          <p:cNvPr id="3" name="コンテンツ プレースホルダ 2"/>
          <p:cNvSpPr>
            <a:spLocks noGrp="1"/>
          </p:cNvSpPr>
          <p:nvPr>
            <p:ph idx="1"/>
          </p:nvPr>
        </p:nvSpPr>
        <p:spPr/>
        <p:txBody>
          <a:bodyPr/>
          <a:lstStyle/>
          <a:p>
            <a:r>
              <a:rPr lang="ja-JP" altLang="en-US" dirty="0" smtClean="0"/>
              <a:t>こんな計算をするストリーム暗号を</a:t>
            </a:r>
            <a:endParaRPr lang="en-US" altLang="ja-JP" dirty="0" smtClean="0"/>
          </a:p>
          <a:p>
            <a:pPr lvl="2"/>
            <a:endParaRPr lang="en-US" dirty="0" smtClean="0"/>
          </a:p>
          <a:p>
            <a:pPr lvl="3"/>
            <a:endParaRPr lang="en-US" dirty="0" smtClean="0"/>
          </a:p>
          <a:p>
            <a:endParaRPr lang="en-US" dirty="0" smtClean="0"/>
          </a:p>
          <a:p>
            <a:r>
              <a:rPr lang="ja-JP" altLang="en-US" dirty="0" smtClean="0"/>
              <a:t>いろんな人に実装してもらう</a:t>
            </a:r>
            <a:endParaRPr lang="en-US" altLang="ja-JP" dirty="0" smtClean="0"/>
          </a:p>
          <a:p>
            <a:pPr lvl="1"/>
            <a:r>
              <a:rPr lang="ja-JP" altLang="en-US" dirty="0" smtClean="0"/>
              <a:t>かかった時間</a:t>
            </a:r>
            <a:endParaRPr lang="en-US" altLang="ja-JP" dirty="0" smtClean="0"/>
          </a:p>
          <a:p>
            <a:pPr lvl="1"/>
            <a:r>
              <a:rPr lang="ja-JP" altLang="en-US" dirty="0" smtClean="0"/>
              <a:t>できた実装の速度</a:t>
            </a:r>
            <a:endParaRPr lang="en-US" altLang="ja-JP" dirty="0" smtClean="0"/>
          </a:p>
          <a:p>
            <a:pPr lvl="1"/>
            <a:r>
              <a:rPr lang="ja-JP" altLang="en-US" dirty="0" smtClean="0"/>
              <a:t>などで比較（</a:t>
            </a:r>
            <a:r>
              <a:rPr lang="en-US" altLang="ja-JP" dirty="0" smtClean="0"/>
              <a:t>C</a:t>
            </a:r>
            <a:r>
              <a:rPr lang="ja-JP" altLang="en-US" dirty="0" smtClean="0"/>
              <a:t>言語と勝負）</a:t>
            </a:r>
            <a:endParaRPr lang="en-US" altLang="ja-JP" dirty="0" smtClean="0"/>
          </a:p>
          <a:p>
            <a:r>
              <a:rPr lang="ja-JP" altLang="en-US" dirty="0" smtClean="0"/>
              <a:t>論文のグラフ参照</a:t>
            </a:r>
            <a:endParaRPr lang="en-US" altLang="ja-JP" dirty="0" smtClean="0"/>
          </a:p>
        </p:txBody>
      </p:sp>
      <p:pic>
        <p:nvPicPr>
          <p:cNvPr id="8194" name="Picture 2"/>
          <p:cNvPicPr>
            <a:picLocks noChangeAspect="1" noChangeArrowheads="1"/>
          </p:cNvPicPr>
          <p:nvPr/>
        </p:nvPicPr>
        <p:blipFill>
          <a:blip r:embed="rId2" cstate="print"/>
          <a:srcRect/>
          <a:stretch>
            <a:fillRect/>
          </a:stretch>
        </p:blipFill>
        <p:spPr bwMode="auto">
          <a:xfrm>
            <a:off x="1691680" y="2420888"/>
            <a:ext cx="2971800" cy="114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その後</a:t>
            </a:r>
            <a:endParaRPr lang="en-US" dirty="0"/>
          </a:p>
        </p:txBody>
      </p:sp>
      <p:sp>
        <p:nvSpPr>
          <p:cNvPr id="3" name="コンテンツ プレースホルダ 2"/>
          <p:cNvSpPr>
            <a:spLocks noGrp="1"/>
          </p:cNvSpPr>
          <p:nvPr>
            <p:ph idx="1"/>
          </p:nvPr>
        </p:nvSpPr>
        <p:spPr>
          <a:xfrm>
            <a:off x="914400" y="1340768"/>
            <a:ext cx="7772400" cy="4572000"/>
          </a:xfrm>
        </p:spPr>
        <p:txBody>
          <a:bodyPr/>
          <a:lstStyle/>
          <a:p>
            <a:r>
              <a:rPr lang="en-US" dirty="0" smtClean="0"/>
              <a:t>APLAS 2009 Invited Talk</a:t>
            </a:r>
          </a:p>
          <a:p>
            <a:pPr lvl="1"/>
            <a:r>
              <a:rPr lang="ja-JP" altLang="en-US" dirty="0" smtClean="0"/>
              <a:t>ビット以外でも色々できるように</a:t>
            </a:r>
            <a:r>
              <a:rPr lang="en-US" altLang="ja-JP" dirty="0" smtClean="0"/>
              <a:t/>
            </a:r>
            <a:br>
              <a:rPr lang="en-US" altLang="ja-JP" dirty="0" smtClean="0"/>
            </a:br>
            <a:r>
              <a:rPr lang="ja-JP" altLang="en-US" dirty="0" smtClean="0"/>
              <a:t>発展しているらしい</a:t>
            </a:r>
            <a:endParaRPr lang="en-US" dirty="0"/>
          </a:p>
        </p:txBody>
      </p:sp>
      <p:pic>
        <p:nvPicPr>
          <p:cNvPr id="9218" name="Picture 2"/>
          <p:cNvPicPr>
            <a:picLocks noChangeAspect="1" noChangeArrowheads="1"/>
          </p:cNvPicPr>
          <p:nvPr/>
        </p:nvPicPr>
        <p:blipFill>
          <a:blip r:embed="rId2" cstate="print"/>
          <a:srcRect/>
          <a:stretch>
            <a:fillRect/>
          </a:stretch>
        </p:blipFill>
        <p:spPr bwMode="auto">
          <a:xfrm>
            <a:off x="755576" y="2996952"/>
            <a:ext cx="6332914" cy="3456384"/>
          </a:xfrm>
          <a:prstGeom prst="rect">
            <a:avLst/>
          </a:prstGeom>
          <a:noFill/>
          <a:ln w="9525">
            <a:noFill/>
            <a:miter lim="800000"/>
            <a:headEnd/>
            <a:tailEnd/>
          </a:ln>
        </p:spPr>
      </p:pic>
      <p:sp>
        <p:nvSpPr>
          <p:cNvPr id="5" name="角丸四角形吹き出し 4"/>
          <p:cNvSpPr/>
          <p:nvPr/>
        </p:nvSpPr>
        <p:spPr>
          <a:xfrm>
            <a:off x="6012160" y="3501008"/>
            <a:ext cx="3059832" cy="1728192"/>
          </a:xfrm>
          <a:prstGeom prst="wedgeRoundRectCallout">
            <a:avLst>
              <a:gd name="adj1" fmla="val -98333"/>
              <a:gd name="adj2" fmla="val 51953"/>
              <a:gd name="adj3" fmla="val 16667"/>
            </a:avLst>
          </a:prstGeom>
          <a:ln/>
        </p:spPr>
        <p:style>
          <a:lnRef idx="1">
            <a:schemeClr val="accent5"/>
          </a:lnRef>
          <a:fillRef idx="2">
            <a:schemeClr val="accent5"/>
          </a:fillRef>
          <a:effectRef idx="1">
            <a:schemeClr val="accent5"/>
          </a:effectRef>
          <a:fontRef idx="minor">
            <a:schemeClr val="dk1"/>
          </a:fontRef>
        </p:style>
        <p:txBody>
          <a:bodyPr rtlCol="0" anchor="ctr"/>
          <a:lstStyle/>
          <a:p>
            <a:r>
              <a:rPr lang="ja-JP" altLang="en-US" b="1" dirty="0" smtClean="0"/>
              <a:t>リストの逆転なんて、</a:t>
            </a:r>
            <a:r>
              <a:rPr lang="en-US" altLang="ja-JP" b="1" dirty="0" smtClean="0"/>
              <a:t/>
            </a:r>
            <a:br>
              <a:rPr lang="en-US" altLang="ja-JP" b="1" dirty="0" smtClean="0"/>
            </a:br>
            <a:r>
              <a:rPr lang="ja-JP" altLang="en-US" b="1" dirty="0" smtClean="0"/>
              <a:t>なんかループして終了条件チェックして適当に代入を繰り返してればどうにかなるのでは！！！！</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48072" y="4221088"/>
            <a:ext cx="8316416" cy="1806470"/>
          </a:xfrm>
        </p:spPr>
        <p:txBody>
          <a:bodyPr>
            <a:noAutofit/>
          </a:bodyPr>
          <a:lstStyle/>
          <a:p>
            <a:r>
              <a:rPr lang="en-US" altLang="ja-JP" sz="4800" cap="small" dirty="0" smtClean="0"/>
              <a:t>Using Data Groups to Specify and Check Side Effects</a:t>
            </a:r>
            <a:endParaRPr kumimoji="1" lang="ja-JP" altLang="en-US" sz="3200" cap="small" dirty="0"/>
          </a:p>
        </p:txBody>
      </p:sp>
      <p:sp>
        <p:nvSpPr>
          <p:cNvPr id="3" name="サブタイトル 2"/>
          <p:cNvSpPr>
            <a:spLocks noGrp="1"/>
          </p:cNvSpPr>
          <p:nvPr>
            <p:ph type="subTitle" idx="1"/>
          </p:nvPr>
        </p:nvSpPr>
        <p:spPr>
          <a:xfrm>
            <a:off x="657284" y="2428868"/>
            <a:ext cx="7772400" cy="1508760"/>
          </a:xfrm>
        </p:spPr>
        <p:txBody>
          <a:bodyPr>
            <a:normAutofit lnSpcReduction="10000"/>
          </a:bodyPr>
          <a:lstStyle/>
          <a:p>
            <a:r>
              <a:rPr lang="en-US" altLang="ja-JP" dirty="0" err="1" smtClean="0"/>
              <a:t>PLDIr</a:t>
            </a:r>
            <a:r>
              <a:rPr lang="en-US" altLang="ja-JP" dirty="0" smtClean="0"/>
              <a:t> #14</a:t>
            </a:r>
            <a:br>
              <a:rPr lang="en-US" altLang="ja-JP" dirty="0" smtClean="0"/>
            </a:br>
            <a:r>
              <a:rPr lang="en-US" altLang="ja-JP" dirty="0" smtClean="0"/>
              <a:t>Jul 26, 2010</a:t>
            </a:r>
          </a:p>
          <a:p>
            <a:endParaRPr lang="en-US" altLang="ja-JP" dirty="0" smtClean="0"/>
          </a:p>
          <a:p>
            <a:r>
              <a:rPr lang="en-US" altLang="ja-JP" dirty="0" smtClean="0"/>
              <a:t>paper written </a:t>
            </a:r>
            <a:r>
              <a:rPr kumimoji="1" lang="en-US" altLang="ja-JP" dirty="0" smtClean="0"/>
              <a:t>by </a:t>
            </a:r>
            <a:r>
              <a:rPr lang="en-US" altLang="ja-JP" dirty="0" smtClean="0"/>
              <a:t>K. R. M. </a:t>
            </a:r>
            <a:r>
              <a:rPr lang="en-US" altLang="ja-JP" dirty="0" err="1" smtClean="0"/>
              <a:t>Leino</a:t>
            </a:r>
            <a:r>
              <a:rPr lang="en-US" altLang="ja-JP" dirty="0" smtClean="0"/>
              <a:t> A. </a:t>
            </a:r>
            <a:r>
              <a:rPr lang="en-US" altLang="ja-JP" dirty="0" err="1" smtClean="0"/>
              <a:t>P.-Heffter</a:t>
            </a:r>
            <a:r>
              <a:rPr lang="en-US" altLang="ja-JP" dirty="0" smtClean="0"/>
              <a:t> Y. Zhou</a:t>
            </a:r>
            <a:br>
              <a:rPr lang="en-US" altLang="ja-JP" dirty="0" smtClean="0"/>
            </a:br>
            <a:r>
              <a:rPr lang="en-US" altLang="ja-JP" dirty="0" smtClean="0"/>
              <a:t>(PLDI 2002)</a:t>
            </a:r>
            <a:endParaRPr kumimoji="1" lang="ja-JP" altLang="en-US" dirty="0"/>
          </a:p>
        </p:txBody>
      </p:sp>
      <p:sp>
        <p:nvSpPr>
          <p:cNvPr id="4" name="サブタイトル 6"/>
          <p:cNvSpPr txBox="1">
            <a:spLocks/>
          </p:cNvSpPr>
          <p:nvPr/>
        </p:nvSpPr>
        <p:spPr>
          <a:xfrm>
            <a:off x="0" y="642918"/>
            <a:ext cx="9144000" cy="500066"/>
          </a:xfrm>
          <a:prstGeom prst="rect">
            <a:avLst/>
          </a:prstGeom>
          <a:ln>
            <a:solidFill>
              <a:schemeClr val="tx1"/>
            </a:solidFill>
          </a:ln>
        </p:spPr>
        <p:txBody>
          <a:bodyPr vert="horz" lIns="100584" tIns="45720" anchor="ctr">
            <a:normAutofit/>
          </a:bodyPr>
          <a:lstStyle/>
          <a:p>
            <a:pPr>
              <a:buClr>
                <a:schemeClr val="tx2"/>
              </a:buClr>
              <a:buSzPct val="95000"/>
            </a:pPr>
            <a:r>
              <a:rPr kumimoji="1" lang="ja-JP" altLang="en-US" sz="2400" b="0" i="0" u="none" strike="noStrike" kern="1200" cap="none" spc="0" normalizeH="0" baseline="0" noProof="0" dirty="0" smtClean="0">
                <a:ln>
                  <a:noFill/>
                </a:ln>
                <a:solidFill>
                  <a:schemeClr val="tx1"/>
                </a:solidFill>
                <a:effectLst/>
                <a:uLnTx/>
                <a:uFillTx/>
                <a:latin typeface="HG丸ｺﾞｼｯｸM-PRO" pitchFamily="50" charset="-128"/>
                <a:ea typeface="HG丸ｺﾞｼｯｸM-PRO" pitchFamily="50" charset="-128"/>
                <a:cs typeface="+mn-cs"/>
              </a:rPr>
              <a:t>　　</a:t>
            </a:r>
            <a:r>
              <a:rPr lang="en-US" altLang="ja-JP" sz="2400" dirty="0" smtClean="0"/>
              <a:t> </a:t>
            </a:r>
            <a:r>
              <a:rPr lang="en-US" altLang="ja-JP" sz="2400" dirty="0" err="1" smtClean="0"/>
              <a:t>k.inaba</a:t>
            </a:r>
            <a:r>
              <a:rPr lang="en-US" altLang="ja-JP" sz="2400" dirty="0" smtClean="0"/>
              <a:t> (</a:t>
            </a:r>
            <a:r>
              <a:rPr lang="ja-JP" altLang="en-US" sz="2400" dirty="0" smtClean="0"/>
              <a:t>稲葉 一浩</a:t>
            </a:r>
            <a:r>
              <a:rPr lang="en-US" altLang="ja-JP" sz="2400" dirty="0" smtClean="0"/>
              <a:t>), reading:</a:t>
            </a:r>
            <a:endParaRPr lang="ja-JP" altLang="en-US" sz="2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000" dirty="0" smtClean="0"/>
              <a:t>Using Data Groups to </a:t>
            </a:r>
            <a:r>
              <a:rPr lang="en-US" altLang="ja-JP" sz="2000" b="1" i="1" u="sng" dirty="0" smtClean="0">
                <a:solidFill>
                  <a:srgbClr val="92D050"/>
                </a:solidFill>
              </a:rPr>
              <a:t>Specify</a:t>
            </a:r>
            <a:r>
              <a:rPr lang="en-US" altLang="ja-JP" sz="2000" dirty="0" smtClean="0"/>
              <a:t> and Check Side Effects</a:t>
            </a:r>
            <a:r>
              <a:rPr lang="en-US" altLang="ja-JP" dirty="0" smtClean="0"/>
              <a:t/>
            </a:r>
            <a:br>
              <a:rPr lang="en-US" altLang="ja-JP" dirty="0" smtClean="0"/>
            </a:br>
            <a:r>
              <a:rPr lang="ja-JP" altLang="en-US" dirty="0" smtClean="0"/>
              <a:t>概要</a:t>
            </a:r>
            <a:endParaRPr lang="en-US" dirty="0"/>
          </a:p>
        </p:txBody>
      </p:sp>
      <p:sp>
        <p:nvSpPr>
          <p:cNvPr id="3" name="コンテンツ プレースホルダ 2"/>
          <p:cNvSpPr>
            <a:spLocks noGrp="1"/>
          </p:cNvSpPr>
          <p:nvPr>
            <p:ph idx="1"/>
          </p:nvPr>
        </p:nvSpPr>
        <p:spPr/>
        <p:txBody>
          <a:bodyPr>
            <a:normAutofit fontScale="92500" lnSpcReduction="10000"/>
          </a:bodyPr>
          <a:lstStyle/>
          <a:p>
            <a:r>
              <a:rPr lang="ja-JP" altLang="en-US" dirty="0" smtClean="0"/>
              <a:t>オブジェクト指向プログラムの</a:t>
            </a:r>
            <a:r>
              <a:rPr lang="en-US" altLang="ja-JP" dirty="0" smtClean="0"/>
              <a:t/>
            </a:r>
            <a:br>
              <a:rPr lang="en-US" altLang="ja-JP" dirty="0" smtClean="0"/>
            </a:br>
            <a:r>
              <a:rPr lang="ja-JP" altLang="en-US" dirty="0" smtClean="0"/>
              <a:t>副作用解析をやりたい</a:t>
            </a:r>
            <a:endParaRPr lang="en-US" altLang="ja-JP" dirty="0" smtClean="0"/>
          </a:p>
          <a:p>
            <a:pPr lvl="1"/>
            <a:r>
              <a:rPr lang="ja-JP" altLang="en-US" dirty="0" smtClean="0"/>
              <a:t>ここでは、副作用  ≒ フィールドの破壊的書換</a:t>
            </a:r>
            <a:endParaRPr lang="en-US" altLang="ja-JP" dirty="0" smtClean="0"/>
          </a:p>
          <a:p>
            <a:r>
              <a:rPr lang="ja-JP" altLang="en-US" dirty="0" smtClean="0"/>
              <a:t>全自動でやるのは</a:t>
            </a:r>
            <a:endParaRPr lang="en-US" altLang="ja-JP" dirty="0" smtClean="0"/>
          </a:p>
          <a:p>
            <a:pPr lvl="1"/>
            <a:r>
              <a:rPr lang="ja-JP" altLang="en-US" dirty="0" smtClean="0"/>
              <a:t>無理</a:t>
            </a:r>
            <a:endParaRPr lang="en-US" altLang="ja-JP" dirty="0" smtClean="0"/>
          </a:p>
          <a:p>
            <a:pPr lvl="1"/>
            <a:r>
              <a:rPr lang="en-US" altLang="ja-JP" dirty="0" smtClean="0"/>
              <a:t>modular </a:t>
            </a:r>
            <a:r>
              <a:rPr lang="ja-JP" altLang="en-US" dirty="0" smtClean="0"/>
              <a:t>でない</a:t>
            </a:r>
            <a:endParaRPr lang="en-US" altLang="ja-JP" dirty="0" smtClean="0"/>
          </a:p>
          <a:p>
            <a:pPr lvl="2"/>
            <a:r>
              <a:rPr lang="ja-JP" altLang="en-US" dirty="0" smtClean="0"/>
              <a:t>ライブラリも含め対象アプリの全ソースコードがないと不可能。現実的でない。</a:t>
            </a:r>
            <a:endParaRPr lang="en-US" altLang="ja-JP" dirty="0" smtClean="0"/>
          </a:p>
          <a:p>
            <a:r>
              <a:rPr lang="ja-JP" altLang="en-US" dirty="0" smtClean="0"/>
              <a:t>ということで、プログラマによる</a:t>
            </a:r>
            <a:r>
              <a:rPr lang="en-US" altLang="ja-JP" dirty="0" smtClean="0"/>
              <a:t/>
            </a:r>
            <a:br>
              <a:rPr lang="en-US" altLang="ja-JP" dirty="0" smtClean="0"/>
            </a:br>
            <a:r>
              <a:rPr lang="ja-JP" altLang="en-US" dirty="0" smtClean="0"/>
              <a:t>アノテーションに頼る</a:t>
            </a:r>
            <a:endParaRPr lang="en-US" altLang="ja-JP" dirty="0" smtClean="0"/>
          </a:p>
          <a:p>
            <a:pPr lvl="1"/>
            <a:r>
              <a:rPr lang="ja-JP" altLang="en-US" b="1" u="sng" dirty="0" smtClean="0">
                <a:solidFill>
                  <a:srgbClr val="92D050"/>
                </a:solidFill>
              </a:rPr>
              <a:t>どういうアノテーションをもらうのが良いか？</a:t>
            </a:r>
            <a:endParaRPr lang="en-US" altLang="ja-JP" b="1" u="sng" dirty="0" smtClean="0">
              <a:solidFill>
                <a:srgbClr val="92D05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基本的なアイデア</a:t>
            </a:r>
            <a:endParaRPr lang="en-US" dirty="0"/>
          </a:p>
        </p:txBody>
      </p:sp>
      <p:sp>
        <p:nvSpPr>
          <p:cNvPr id="3" name="コンテンツ プレースホルダ 2"/>
          <p:cNvSpPr>
            <a:spLocks noGrp="1"/>
          </p:cNvSpPr>
          <p:nvPr>
            <p:ph idx="1"/>
          </p:nvPr>
        </p:nvSpPr>
        <p:spPr>
          <a:xfrm>
            <a:off x="914400" y="1567536"/>
            <a:ext cx="7772400" cy="4572000"/>
          </a:xfrm>
        </p:spPr>
        <p:txBody>
          <a:bodyPr/>
          <a:lstStyle/>
          <a:p>
            <a:r>
              <a:rPr lang="ja-JP" altLang="en-US" dirty="0" smtClean="0"/>
              <a:t>対象言語</a:t>
            </a:r>
            <a:endParaRPr lang="en-US" altLang="ja-JP" dirty="0" smtClean="0"/>
          </a:p>
          <a:p>
            <a:pPr lvl="1"/>
            <a:r>
              <a:rPr lang="en-US" dirty="0" smtClean="0"/>
              <a:t>“OOLONG” </a:t>
            </a:r>
            <a:r>
              <a:rPr lang="ja-JP" altLang="en-US" dirty="0" smtClean="0"/>
              <a:t>という多分この論文のためだけに設計された、仮想の副作用解析専用言語</a:t>
            </a:r>
            <a:endParaRPr lang="en-US" altLang="ja-JP" dirty="0" smtClean="0"/>
          </a:p>
          <a:p>
            <a:pPr lvl="1"/>
            <a:r>
              <a:rPr lang="en-US" dirty="0" err="1" smtClean="0"/>
              <a:t>untyped</a:t>
            </a:r>
            <a:endParaRPr lang="en-US" dirty="0" smtClean="0"/>
          </a:p>
          <a:p>
            <a:pPr lvl="1"/>
            <a:r>
              <a:rPr lang="en-US" dirty="0" smtClean="0"/>
              <a:t>class </a:t>
            </a:r>
            <a:r>
              <a:rPr lang="ja-JP" altLang="en-US" dirty="0" smtClean="0"/>
              <a:t>とかの概念もない</a:t>
            </a:r>
            <a:endParaRPr lang="en-US" altLang="ja-JP" dirty="0" smtClean="0"/>
          </a:p>
          <a:p>
            <a:pPr lvl="1"/>
            <a:r>
              <a:rPr lang="en-US" dirty="0" smtClean="0"/>
              <a:t>object  </a:t>
            </a:r>
            <a:r>
              <a:rPr lang="ja-JP" altLang="en-US" dirty="0" smtClean="0"/>
              <a:t>とその </a:t>
            </a:r>
            <a:r>
              <a:rPr lang="en-US" altLang="ja-JP" dirty="0" smtClean="0"/>
              <a:t>field access </a:t>
            </a:r>
            <a:r>
              <a:rPr lang="ja-JP" altLang="en-US" dirty="0" smtClean="0"/>
              <a:t>があるだけ</a:t>
            </a:r>
            <a:endParaRPr lang="en-US" altLang="ja-JP" dirty="0" smtClean="0"/>
          </a:p>
          <a:p>
            <a:pPr lvl="3"/>
            <a:r>
              <a:rPr lang="en-US" dirty="0" smtClean="0"/>
              <a:t>JavaScript (-prototype) </a:t>
            </a:r>
            <a:r>
              <a:rPr lang="ja-JP" altLang="en-US" dirty="0" smtClean="0"/>
              <a:t>や </a:t>
            </a:r>
            <a:r>
              <a:rPr lang="en-US" altLang="ja-JP" dirty="0" err="1" smtClean="0"/>
              <a:t>Lua</a:t>
            </a:r>
            <a:r>
              <a:rPr lang="en-US" altLang="ja-JP" dirty="0" smtClean="0"/>
              <a:t> </a:t>
            </a:r>
            <a:r>
              <a:rPr lang="ja-JP" altLang="en-US" dirty="0" smtClean="0"/>
              <a:t>みたいなの</a:t>
            </a:r>
            <a:endParaRPr lang="en-US" altLang="ja-JP" dirty="0" smtClean="0"/>
          </a:p>
          <a:p>
            <a:r>
              <a:rPr lang="ja-JP" altLang="en-US" dirty="0" smtClean="0"/>
              <a:t>アノテーション</a:t>
            </a:r>
            <a:endParaRPr lang="en-US" altLang="ja-JP" dirty="0" smtClean="0"/>
          </a:p>
          <a:p>
            <a:pPr lvl="1"/>
            <a:r>
              <a:rPr lang="ja-JP" altLang="en-US" dirty="0" smtClean="0"/>
              <a:t>関数を </a:t>
            </a:r>
            <a:r>
              <a:rPr lang="en-US" altLang="ja-JP" dirty="0" smtClean="0">
                <a:solidFill>
                  <a:srgbClr val="FF0000"/>
                </a:solidFill>
              </a:rPr>
              <a:t>modifies</a:t>
            </a:r>
            <a:r>
              <a:rPr lang="en-US" altLang="ja-JP" dirty="0" smtClean="0"/>
              <a:t> </a:t>
            </a:r>
            <a:r>
              <a:rPr lang="ja-JP" altLang="en-US" dirty="0" smtClean="0"/>
              <a:t>で修飾</a:t>
            </a:r>
            <a:endParaRPr lang="en-US" altLang="ja-JP" dirty="0" smtClean="0"/>
          </a:p>
        </p:txBody>
      </p:sp>
      <p:sp>
        <p:nvSpPr>
          <p:cNvPr id="4" name="テキスト ボックス 3"/>
          <p:cNvSpPr txBox="1"/>
          <p:nvPr/>
        </p:nvSpPr>
        <p:spPr>
          <a:xfrm>
            <a:off x="2051720" y="5961474"/>
            <a:ext cx="5976664" cy="70788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ja-JP" sz="2000" b="1" dirty="0" smtClean="0">
                <a:latin typeface="+mj-lt"/>
              </a:rPr>
              <a:t>proc push(</a:t>
            </a:r>
            <a:r>
              <a:rPr lang="en-US" altLang="ja-JP" sz="2000" b="1" dirty="0" err="1" smtClean="0">
                <a:latin typeface="+mj-lt"/>
              </a:rPr>
              <a:t>stk</a:t>
            </a:r>
            <a:r>
              <a:rPr lang="en-US" altLang="ja-JP" sz="2000" b="1" dirty="0" smtClean="0">
                <a:latin typeface="+mj-lt"/>
              </a:rPr>
              <a:t>, e) </a:t>
            </a:r>
            <a:r>
              <a:rPr lang="en-US" altLang="ja-JP" sz="2000" b="1" dirty="0" smtClean="0">
                <a:solidFill>
                  <a:srgbClr val="FF0000"/>
                </a:solidFill>
                <a:latin typeface="+mj-lt"/>
              </a:rPr>
              <a:t>modifies </a:t>
            </a:r>
            <a:r>
              <a:rPr lang="en-US" altLang="ja-JP" sz="2000" b="1" dirty="0" err="1" smtClean="0">
                <a:solidFill>
                  <a:srgbClr val="FF0000"/>
                </a:solidFill>
                <a:latin typeface="+mj-lt"/>
              </a:rPr>
              <a:t>stk.contents</a:t>
            </a:r>
            <a:endParaRPr lang="en-US" altLang="ja-JP" sz="2000" b="1" dirty="0" smtClean="0">
              <a:solidFill>
                <a:srgbClr val="FF0000"/>
              </a:solidFill>
              <a:latin typeface="+mj-lt"/>
            </a:endParaRPr>
          </a:p>
          <a:p>
            <a:r>
              <a:rPr lang="en-US" altLang="ja-JP" sz="2000" b="1" dirty="0" err="1" smtClean="0">
                <a:latin typeface="+mj-lt"/>
              </a:rPr>
              <a:t>impl</a:t>
            </a:r>
            <a:r>
              <a:rPr lang="en-US" altLang="ja-JP" sz="2000" b="1" dirty="0" smtClean="0">
                <a:latin typeface="+mj-lt"/>
              </a:rPr>
              <a:t> push(</a:t>
            </a:r>
            <a:r>
              <a:rPr lang="en-US" altLang="ja-JP" sz="2000" b="1" dirty="0" err="1" smtClean="0">
                <a:latin typeface="+mj-lt"/>
              </a:rPr>
              <a:t>stk</a:t>
            </a:r>
            <a:r>
              <a:rPr lang="en-US" altLang="ja-JP" sz="2000" b="1" dirty="0" smtClean="0">
                <a:latin typeface="+mj-lt"/>
              </a:rPr>
              <a:t>, e) { </a:t>
            </a:r>
            <a:r>
              <a:rPr lang="en-US" altLang="ja-JP" sz="2000" b="1" dirty="0" err="1" smtClean="0">
                <a:latin typeface="+mj-lt"/>
              </a:rPr>
              <a:t>stk.contents</a:t>
            </a:r>
            <a:r>
              <a:rPr lang="en-US" altLang="ja-JP" sz="2000" b="1" dirty="0" smtClean="0">
                <a:latin typeface="+mj-lt"/>
              </a:rPr>
              <a:t> &lt;&lt; 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むずかしい点</a:t>
            </a:r>
            <a:endParaRPr lang="en-US" dirty="0"/>
          </a:p>
        </p:txBody>
      </p:sp>
      <p:sp>
        <p:nvSpPr>
          <p:cNvPr id="3" name="コンテンツ プレースホルダ 2"/>
          <p:cNvSpPr>
            <a:spLocks noGrp="1"/>
          </p:cNvSpPr>
          <p:nvPr>
            <p:ph idx="1"/>
          </p:nvPr>
        </p:nvSpPr>
        <p:spPr/>
        <p:txBody>
          <a:bodyPr/>
          <a:lstStyle/>
          <a:p>
            <a:r>
              <a:rPr lang="ja-JP" altLang="en-US" dirty="0" smtClean="0"/>
              <a:t>（</a:t>
            </a:r>
            <a:r>
              <a:rPr lang="en-US" dirty="0" smtClean="0"/>
              <a:t>class </a:t>
            </a:r>
            <a:r>
              <a:rPr lang="ja-JP" altLang="en-US" dirty="0" smtClean="0"/>
              <a:t>があった方が説明しやすいので</a:t>
            </a:r>
            <a:r>
              <a:rPr lang="en-US" altLang="ja-JP" dirty="0" smtClean="0"/>
              <a:t/>
            </a:r>
            <a:br>
              <a:rPr lang="en-US" altLang="ja-JP" dirty="0" smtClean="0"/>
            </a:br>
            <a:r>
              <a:rPr lang="en-US" altLang="ja-JP" dirty="0" smtClean="0"/>
              <a:t>Java</a:t>
            </a:r>
            <a:r>
              <a:rPr lang="ja-JP" altLang="en-US" dirty="0" smtClean="0"/>
              <a:t>風の謎言語で説明）</a:t>
            </a:r>
            <a:endParaRPr lang="en-US" altLang="ja-JP" dirty="0" smtClean="0"/>
          </a:p>
          <a:p>
            <a:pPr lvl="2"/>
            <a:endParaRPr lang="en-US" altLang="ja-JP" dirty="0" smtClean="0"/>
          </a:p>
          <a:p>
            <a:pPr lvl="3"/>
            <a:endParaRPr lang="en-US" altLang="ja-JP" dirty="0" smtClean="0"/>
          </a:p>
          <a:p>
            <a:pPr lvl="1"/>
            <a:r>
              <a:rPr lang="en-US" altLang="ja-JP" dirty="0" smtClean="0"/>
              <a:t>Q: </a:t>
            </a:r>
            <a:r>
              <a:rPr lang="ja-JP" altLang="en-US" dirty="0" smtClean="0"/>
              <a:t>このコードはどういう副作用をおこす？</a:t>
            </a:r>
            <a:endParaRPr lang="en-US" altLang="ja-JP" dirty="0" smtClean="0"/>
          </a:p>
          <a:p>
            <a:pPr lvl="1"/>
            <a:r>
              <a:rPr lang="en-US" dirty="0" smtClean="0"/>
              <a:t>A:  Stack </a:t>
            </a:r>
            <a:r>
              <a:rPr lang="ja-JP" altLang="en-US" dirty="0" smtClean="0"/>
              <a:t>の実装によるので、上の</a:t>
            </a:r>
            <a:r>
              <a:rPr lang="en-US" altLang="ja-JP" dirty="0" smtClean="0"/>
              <a:t>interface</a:t>
            </a:r>
            <a:r>
              <a:rPr lang="ja-JP" altLang="en-US" dirty="0" smtClean="0"/>
              <a:t>宣言</a:t>
            </a:r>
            <a:r>
              <a:rPr lang="en-US" altLang="ja-JP" dirty="0" smtClean="0"/>
              <a:t/>
            </a:r>
            <a:br>
              <a:rPr lang="en-US" altLang="ja-JP" dirty="0" smtClean="0"/>
            </a:br>
            <a:r>
              <a:rPr lang="ja-JP" altLang="en-US" dirty="0" smtClean="0"/>
              <a:t>　</a:t>
            </a:r>
            <a:r>
              <a:rPr lang="ja-JP" altLang="en-US" dirty="0" err="1" smtClean="0"/>
              <a:t>だけ</a:t>
            </a:r>
            <a:r>
              <a:rPr lang="ja-JP" altLang="en-US" dirty="0" smtClean="0"/>
              <a:t>では解析のしようがない</a:t>
            </a:r>
            <a:endParaRPr lang="en-US" dirty="0"/>
          </a:p>
        </p:txBody>
      </p:sp>
      <p:sp>
        <p:nvSpPr>
          <p:cNvPr id="4" name="テキスト ボックス 3"/>
          <p:cNvSpPr txBox="1"/>
          <p:nvPr/>
        </p:nvSpPr>
        <p:spPr>
          <a:xfrm>
            <a:off x="2123728" y="2852936"/>
            <a:ext cx="6264696" cy="70788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ja-JP" sz="2000" b="1" dirty="0" smtClean="0">
                <a:latin typeface="+mj-lt"/>
              </a:rPr>
              <a:t>interface Stack        { void push(e); }</a:t>
            </a:r>
          </a:p>
          <a:p>
            <a:r>
              <a:rPr lang="en-US" altLang="ja-JP" sz="2000" b="1" dirty="0" smtClean="0">
                <a:latin typeface="+mj-lt"/>
              </a:rPr>
              <a:t>void </a:t>
            </a:r>
            <a:r>
              <a:rPr lang="en-US" altLang="ja-JP" sz="2000" b="1" dirty="0" err="1" smtClean="0">
                <a:latin typeface="+mj-lt"/>
              </a:rPr>
              <a:t>useStack</a:t>
            </a:r>
            <a:r>
              <a:rPr lang="en-US" altLang="ja-JP" sz="2000" b="1" dirty="0" smtClean="0">
                <a:latin typeface="+mj-lt"/>
              </a:rPr>
              <a:t>(Stack s) { </a:t>
            </a:r>
            <a:r>
              <a:rPr lang="en-US" altLang="ja-JP" sz="2000" b="1" dirty="0" err="1" smtClean="0">
                <a:latin typeface="+mj-lt"/>
              </a:rPr>
              <a:t>s.push</a:t>
            </a:r>
            <a:r>
              <a:rPr lang="en-US" altLang="ja-JP" sz="2000" b="1" dirty="0" smtClean="0">
                <a:latin typeface="+mj-lt"/>
              </a:rPr>
              <a:t>(“</a:t>
            </a:r>
            <a:r>
              <a:rPr lang="en-US" altLang="ja-JP" sz="2000" b="1" dirty="0" err="1" smtClean="0">
                <a:latin typeface="+mj-lt"/>
              </a:rPr>
              <a:t>hoge</a:t>
            </a:r>
            <a:r>
              <a:rPr lang="en-US" altLang="ja-JP" sz="2000" b="1" dirty="0" smtClean="0">
                <a:latin typeface="+mj-lt"/>
              </a:rPr>
              <a:t>”); }</a:t>
            </a:r>
          </a:p>
        </p:txBody>
      </p:sp>
      <p:sp>
        <p:nvSpPr>
          <p:cNvPr id="7" name="テキスト ボックス 6"/>
          <p:cNvSpPr txBox="1"/>
          <p:nvPr/>
        </p:nvSpPr>
        <p:spPr>
          <a:xfrm>
            <a:off x="2123728" y="5038144"/>
            <a:ext cx="5688632" cy="1631216"/>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ja-JP" sz="2000" b="1" dirty="0" smtClean="0">
                <a:latin typeface="+mj-lt"/>
              </a:rPr>
              <a:t>class </a:t>
            </a:r>
            <a:r>
              <a:rPr lang="en-US" altLang="ja-JP" sz="2000" b="1" dirty="0" err="1" smtClean="0">
                <a:latin typeface="+mj-lt"/>
              </a:rPr>
              <a:t>ArrayStack</a:t>
            </a:r>
            <a:r>
              <a:rPr lang="en-US" altLang="ja-JP" sz="2000" b="1" dirty="0" smtClean="0">
                <a:latin typeface="+mj-lt"/>
              </a:rPr>
              <a:t> implements Stack { </a:t>
            </a:r>
          </a:p>
          <a:p>
            <a:r>
              <a:rPr lang="en-US" altLang="ja-JP" sz="2000" b="1" dirty="0" smtClean="0">
                <a:latin typeface="+mj-lt"/>
              </a:rPr>
              <a:t>   Object[] contents;</a:t>
            </a:r>
          </a:p>
          <a:p>
            <a:r>
              <a:rPr lang="en-US" altLang="ja-JP" sz="2000" b="1" dirty="0" smtClean="0">
                <a:latin typeface="+mj-lt"/>
              </a:rPr>
              <a:t>   void push(e) </a:t>
            </a:r>
            <a:r>
              <a:rPr lang="en-US" altLang="ja-JP" sz="2000" b="1" dirty="0" smtClean="0">
                <a:solidFill>
                  <a:srgbClr val="FF0000"/>
                </a:solidFill>
                <a:latin typeface="+mj-lt"/>
              </a:rPr>
              <a:t>modifies </a:t>
            </a:r>
            <a:r>
              <a:rPr lang="en-US" altLang="ja-JP" sz="2000" b="1" dirty="0" err="1" smtClean="0">
                <a:solidFill>
                  <a:srgbClr val="FF0000"/>
                </a:solidFill>
                <a:latin typeface="+mj-lt"/>
              </a:rPr>
              <a:t>this.contents</a:t>
            </a:r>
            <a:r>
              <a:rPr lang="en-US" altLang="ja-JP" sz="2000" b="1" dirty="0" smtClean="0">
                <a:latin typeface="+mj-lt"/>
              </a:rPr>
              <a:t/>
            </a:r>
            <a:br>
              <a:rPr lang="en-US" altLang="ja-JP" sz="2000" b="1" dirty="0" smtClean="0">
                <a:latin typeface="+mj-lt"/>
              </a:rPr>
            </a:br>
            <a:r>
              <a:rPr lang="en-US" altLang="ja-JP" sz="2000" b="1" dirty="0" smtClean="0">
                <a:latin typeface="+mj-lt"/>
              </a:rPr>
              <a:t>     { contents &lt;&lt; e; }</a:t>
            </a:r>
          </a:p>
          <a:p>
            <a:r>
              <a:rPr lang="en-US" altLang="ja-JP" sz="2000" b="1" dirty="0" smtClean="0">
                <a:latin typeface="+mj-lt"/>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むずかしい点＆解決策</a:t>
            </a:r>
            <a:endParaRPr lang="en-US" dirty="0"/>
          </a:p>
        </p:txBody>
      </p:sp>
      <p:sp>
        <p:nvSpPr>
          <p:cNvPr id="3" name="コンテンツ プレースホルダ 2"/>
          <p:cNvSpPr>
            <a:spLocks noGrp="1"/>
          </p:cNvSpPr>
          <p:nvPr>
            <p:ph idx="1"/>
          </p:nvPr>
        </p:nvSpPr>
        <p:spPr/>
        <p:txBody>
          <a:bodyPr/>
          <a:lstStyle/>
          <a:p>
            <a:r>
              <a:rPr lang="ja-JP" altLang="en-US" dirty="0" smtClean="0"/>
              <a:t>かといって、</a:t>
            </a:r>
            <a:r>
              <a:rPr lang="en-US" altLang="ja-JP" dirty="0" smtClean="0"/>
              <a:t>interface </a:t>
            </a:r>
            <a:r>
              <a:rPr lang="ja-JP" altLang="en-US" dirty="0" smtClean="0"/>
              <a:t>のアノテーションに、実装詳細を書くわけにも</a:t>
            </a:r>
            <a:r>
              <a:rPr lang="en-US" altLang="ja-JP" dirty="0" smtClean="0"/>
              <a:t>…</a:t>
            </a:r>
          </a:p>
          <a:p>
            <a:endParaRPr lang="en-US" dirty="0" smtClean="0"/>
          </a:p>
          <a:p>
            <a:endParaRPr lang="en-US" dirty="0" smtClean="0"/>
          </a:p>
          <a:p>
            <a:r>
              <a:rPr lang="ja-JP" altLang="en-US" dirty="0" err="1" smtClean="0"/>
              <a:t>そりゅー</a:t>
            </a:r>
            <a:r>
              <a:rPr lang="ja-JP" altLang="en-US" dirty="0" smtClean="0"/>
              <a:t>しょん：グループ宣言</a:t>
            </a:r>
            <a:endParaRPr lang="en-US" dirty="0" smtClean="0"/>
          </a:p>
          <a:p>
            <a:endParaRPr lang="en-US" dirty="0"/>
          </a:p>
        </p:txBody>
      </p:sp>
      <p:sp>
        <p:nvSpPr>
          <p:cNvPr id="4" name="テキスト ボックス 3"/>
          <p:cNvSpPr txBox="1"/>
          <p:nvPr/>
        </p:nvSpPr>
        <p:spPr>
          <a:xfrm>
            <a:off x="1763688" y="2845385"/>
            <a:ext cx="6264696" cy="1015663"/>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ja-JP" sz="2000" b="1" dirty="0" smtClean="0">
                <a:latin typeface="+mj-lt"/>
              </a:rPr>
              <a:t>interface Stack {</a:t>
            </a:r>
            <a:br>
              <a:rPr lang="en-US" altLang="ja-JP" sz="2000" b="1" dirty="0" smtClean="0">
                <a:latin typeface="+mj-lt"/>
              </a:rPr>
            </a:br>
            <a:r>
              <a:rPr lang="en-US" altLang="ja-JP" sz="2000" b="1" dirty="0" smtClean="0">
                <a:latin typeface="+mj-lt"/>
              </a:rPr>
              <a:t>   void push(e) </a:t>
            </a:r>
            <a:r>
              <a:rPr lang="en-US" altLang="ja-JP" sz="2000" b="1" dirty="0" smtClean="0">
                <a:solidFill>
                  <a:srgbClr val="FF0000"/>
                </a:solidFill>
                <a:latin typeface="+mj-lt"/>
              </a:rPr>
              <a:t>modifies </a:t>
            </a:r>
            <a:r>
              <a:rPr lang="en-US" altLang="ja-JP" sz="2000" b="1" dirty="0" err="1" smtClean="0">
                <a:solidFill>
                  <a:srgbClr val="FF0000"/>
                </a:solidFill>
                <a:latin typeface="+mj-lt"/>
              </a:rPr>
              <a:t>this.contents</a:t>
            </a:r>
            <a:r>
              <a:rPr lang="en-US" altLang="ja-JP" sz="2000" b="1" dirty="0" smtClean="0">
                <a:latin typeface="+mj-lt"/>
              </a:rPr>
              <a:t>;</a:t>
            </a:r>
            <a:br>
              <a:rPr lang="en-US" altLang="ja-JP" sz="2000" b="1" dirty="0" smtClean="0">
                <a:latin typeface="+mj-lt"/>
              </a:rPr>
            </a:br>
            <a:r>
              <a:rPr lang="en-US" altLang="ja-JP" sz="2000" b="1" dirty="0" smtClean="0">
                <a:latin typeface="+mj-lt"/>
              </a:rPr>
              <a:t>}</a:t>
            </a:r>
          </a:p>
        </p:txBody>
      </p:sp>
      <p:sp>
        <p:nvSpPr>
          <p:cNvPr id="5" name="テキスト ボックス 4"/>
          <p:cNvSpPr txBox="1"/>
          <p:nvPr/>
        </p:nvSpPr>
        <p:spPr>
          <a:xfrm>
            <a:off x="1763688" y="4501569"/>
            <a:ext cx="6264696" cy="132343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ja-JP" sz="2000" b="1" dirty="0" smtClean="0">
                <a:latin typeface="+mj-lt"/>
              </a:rPr>
              <a:t>interface Stack {</a:t>
            </a:r>
          </a:p>
          <a:p>
            <a:r>
              <a:rPr lang="en-US" altLang="ja-JP" sz="2000" b="1" dirty="0" smtClean="0">
                <a:latin typeface="+mj-lt"/>
              </a:rPr>
              <a:t>   </a:t>
            </a:r>
            <a:r>
              <a:rPr lang="en-US" altLang="ja-JP" sz="2000" b="1" dirty="0" smtClean="0">
                <a:solidFill>
                  <a:srgbClr val="FF0000"/>
                </a:solidFill>
                <a:latin typeface="+mj-lt"/>
              </a:rPr>
              <a:t>group </a:t>
            </a:r>
            <a:r>
              <a:rPr lang="en-US" altLang="ja-JP" sz="2000" b="1" dirty="0" err="1" smtClean="0">
                <a:solidFill>
                  <a:srgbClr val="FF0000"/>
                </a:solidFill>
                <a:latin typeface="+mj-lt"/>
              </a:rPr>
              <a:t>impl_data</a:t>
            </a:r>
            <a:r>
              <a:rPr lang="en-US" altLang="ja-JP" sz="2000" b="1" dirty="0" smtClean="0">
                <a:latin typeface="+mj-lt"/>
              </a:rPr>
              <a:t>;</a:t>
            </a:r>
            <a:br>
              <a:rPr lang="en-US" altLang="ja-JP" sz="2000" b="1" dirty="0" smtClean="0">
                <a:latin typeface="+mj-lt"/>
              </a:rPr>
            </a:br>
            <a:r>
              <a:rPr lang="en-US" altLang="ja-JP" sz="2000" b="1" dirty="0" smtClean="0">
                <a:latin typeface="+mj-lt"/>
              </a:rPr>
              <a:t>   void push(e) </a:t>
            </a:r>
            <a:r>
              <a:rPr lang="en-US" altLang="ja-JP" sz="2000" b="1" dirty="0" smtClean="0">
                <a:solidFill>
                  <a:srgbClr val="FF0000"/>
                </a:solidFill>
                <a:latin typeface="+mj-lt"/>
              </a:rPr>
              <a:t>modifies </a:t>
            </a:r>
            <a:r>
              <a:rPr lang="en-US" altLang="ja-JP" sz="2000" b="1" dirty="0" err="1" smtClean="0">
                <a:solidFill>
                  <a:srgbClr val="FF0000"/>
                </a:solidFill>
                <a:latin typeface="+mj-lt"/>
              </a:rPr>
              <a:t>imple_data</a:t>
            </a:r>
            <a:r>
              <a:rPr lang="en-US" altLang="ja-JP" sz="2000" b="1" dirty="0" smtClean="0">
                <a:latin typeface="+mj-lt"/>
              </a:rPr>
              <a:t>;</a:t>
            </a:r>
            <a:br>
              <a:rPr lang="en-US" altLang="ja-JP" sz="2000" b="1" dirty="0" smtClean="0">
                <a:latin typeface="+mj-lt"/>
              </a:rPr>
            </a:br>
            <a:r>
              <a:rPr lang="en-US" altLang="ja-JP" sz="2000" b="1" dirty="0" smtClean="0">
                <a:latin typeface="+mj-lt"/>
              </a:rPr>
              <a:t>}</a:t>
            </a:r>
          </a:p>
        </p:txBody>
      </p:sp>
      <p:sp>
        <p:nvSpPr>
          <p:cNvPr id="6" name="テキスト ボックス 5"/>
          <p:cNvSpPr txBox="1"/>
          <p:nvPr/>
        </p:nvSpPr>
        <p:spPr>
          <a:xfrm>
            <a:off x="3419872" y="5517232"/>
            <a:ext cx="5472608" cy="132343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ja-JP" sz="2000" b="1" dirty="0" smtClean="0">
                <a:latin typeface="+mj-lt"/>
              </a:rPr>
              <a:t>class </a:t>
            </a:r>
            <a:r>
              <a:rPr lang="en-US" altLang="ja-JP" sz="2000" b="1" dirty="0" err="1" smtClean="0">
                <a:latin typeface="+mj-lt"/>
              </a:rPr>
              <a:t>ArrayStack</a:t>
            </a:r>
            <a:r>
              <a:rPr lang="en-US" altLang="ja-JP" sz="2000" b="1" dirty="0" smtClean="0">
                <a:latin typeface="+mj-lt"/>
              </a:rPr>
              <a:t> implements Stack { </a:t>
            </a:r>
          </a:p>
          <a:p>
            <a:r>
              <a:rPr lang="en-US" altLang="ja-JP" sz="2000" b="1" dirty="0" smtClean="0">
                <a:latin typeface="+mj-lt"/>
              </a:rPr>
              <a:t>   </a:t>
            </a:r>
            <a:r>
              <a:rPr lang="en-US" altLang="ja-JP" sz="2000" b="1" dirty="0" smtClean="0">
                <a:solidFill>
                  <a:srgbClr val="FF0000"/>
                </a:solidFill>
                <a:latin typeface="+mj-lt"/>
              </a:rPr>
              <a:t>field contents in </a:t>
            </a:r>
            <a:r>
              <a:rPr lang="en-US" altLang="ja-JP" sz="2000" b="1" dirty="0" err="1" smtClean="0">
                <a:solidFill>
                  <a:srgbClr val="FF0000"/>
                </a:solidFill>
                <a:latin typeface="+mj-lt"/>
              </a:rPr>
              <a:t>impl_data</a:t>
            </a:r>
            <a:r>
              <a:rPr lang="en-US" altLang="ja-JP" sz="2000" b="1" dirty="0" smtClean="0">
                <a:latin typeface="+mj-lt"/>
              </a:rPr>
              <a:t>;</a:t>
            </a:r>
          </a:p>
          <a:p>
            <a:r>
              <a:rPr lang="en-US" altLang="ja-JP" sz="2000" b="1" dirty="0" smtClean="0">
                <a:latin typeface="+mj-lt"/>
              </a:rPr>
              <a:t>   void push(e) { </a:t>
            </a:r>
            <a:r>
              <a:rPr lang="en-US" altLang="ja-JP" sz="2000" b="1" dirty="0" err="1" smtClean="0">
                <a:latin typeface="+mj-lt"/>
              </a:rPr>
              <a:t>contents.add</a:t>
            </a:r>
            <a:r>
              <a:rPr lang="en-US" altLang="ja-JP" sz="2000" b="1" dirty="0" smtClean="0">
                <a:latin typeface="+mj-lt"/>
              </a:rPr>
              <a:t>(e); }</a:t>
            </a:r>
          </a:p>
          <a:p>
            <a:r>
              <a:rPr lang="en-US" altLang="ja-JP" sz="2000" b="1" dirty="0" smtClean="0">
                <a:latin typeface="+mj-lt"/>
              </a:rPr>
              <a: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フォーマルに言うと</a:t>
            </a:r>
            <a:endParaRPr lang="en-US" dirty="0"/>
          </a:p>
        </p:txBody>
      </p:sp>
      <p:sp>
        <p:nvSpPr>
          <p:cNvPr id="3" name="コンテンツ プレースホルダ 2"/>
          <p:cNvSpPr>
            <a:spLocks noGrp="1"/>
          </p:cNvSpPr>
          <p:nvPr>
            <p:ph idx="1"/>
          </p:nvPr>
        </p:nvSpPr>
        <p:spPr>
          <a:xfrm>
            <a:off x="914400" y="3284984"/>
            <a:ext cx="7772400" cy="2926560"/>
          </a:xfrm>
        </p:spPr>
        <p:txBody>
          <a:bodyPr>
            <a:normAutofit/>
          </a:bodyPr>
          <a:lstStyle/>
          <a:p>
            <a:r>
              <a:rPr lang="en-US" altLang="ja-JP" sz="2400" dirty="0" smtClean="0"/>
              <a:t>“</a:t>
            </a:r>
            <a:r>
              <a:rPr lang="ja-JP" altLang="en-US" sz="2400" dirty="0" smtClean="0"/>
              <a:t>グループ</a:t>
            </a:r>
            <a:r>
              <a:rPr lang="en-US" altLang="ja-JP" sz="2400" dirty="0" smtClean="0"/>
              <a:t>” </a:t>
            </a:r>
            <a:r>
              <a:rPr lang="ja-JP" altLang="en-US" sz="2400" dirty="0" smtClean="0"/>
              <a:t>を宣言できる</a:t>
            </a:r>
            <a:endParaRPr lang="en-US" altLang="ja-JP" sz="2400" dirty="0" smtClean="0"/>
          </a:p>
          <a:p>
            <a:pPr lvl="1"/>
            <a:r>
              <a:rPr lang="ja-JP" altLang="en-US" sz="2000" dirty="0" smtClean="0"/>
              <a:t>グループには階層構造を定義できる</a:t>
            </a:r>
            <a:endParaRPr lang="en-US" altLang="ja-JP" sz="2000" dirty="0" smtClean="0"/>
          </a:p>
          <a:p>
            <a:r>
              <a:rPr lang="ja-JP" altLang="en-US" sz="2400" dirty="0" smtClean="0"/>
              <a:t>各 </a:t>
            </a:r>
            <a:r>
              <a:rPr lang="en-US" sz="2400" dirty="0" smtClean="0"/>
              <a:t>“</a:t>
            </a:r>
            <a:r>
              <a:rPr lang="ja-JP" altLang="en-US" sz="2400" dirty="0" smtClean="0"/>
              <a:t>フィールド</a:t>
            </a:r>
            <a:r>
              <a:rPr lang="en-US" sz="2400" dirty="0" smtClean="0"/>
              <a:t>” </a:t>
            </a:r>
            <a:r>
              <a:rPr lang="ja-JP" altLang="en-US" sz="2400" dirty="0" smtClean="0"/>
              <a:t>はどのグループに属すか宣言できる</a:t>
            </a:r>
            <a:endParaRPr lang="en-US" altLang="ja-JP" sz="2400" dirty="0" smtClean="0"/>
          </a:p>
          <a:p>
            <a:pPr lvl="1"/>
            <a:r>
              <a:rPr lang="ja-JP" altLang="en-US" sz="2000" dirty="0" smtClean="0"/>
              <a:t>同時に複数のグループに所属できる</a:t>
            </a:r>
            <a:endParaRPr lang="en-US" altLang="ja-JP" sz="2000" dirty="0" smtClean="0"/>
          </a:p>
          <a:p>
            <a:pPr lvl="1"/>
            <a:r>
              <a:rPr lang="en-US" sz="2000" dirty="0" smtClean="0"/>
              <a:t>maps</a:t>
            </a:r>
            <a:r>
              <a:rPr lang="ja-JP" altLang="en-US" sz="2000" dirty="0" smtClean="0"/>
              <a:t> ： メンバオブジェクトのフィールドをグループ宣言</a:t>
            </a:r>
            <a:endParaRPr lang="en-US" sz="2000" dirty="0" smtClean="0"/>
          </a:p>
        </p:txBody>
      </p:sp>
      <p:pic>
        <p:nvPicPr>
          <p:cNvPr id="1026" name="Picture 2"/>
          <p:cNvPicPr>
            <a:picLocks noChangeAspect="1" noChangeArrowheads="1"/>
          </p:cNvPicPr>
          <p:nvPr/>
        </p:nvPicPr>
        <p:blipFill>
          <a:blip r:embed="rId2" cstate="print"/>
          <a:srcRect/>
          <a:stretch>
            <a:fillRect/>
          </a:stretch>
        </p:blipFill>
        <p:spPr bwMode="auto">
          <a:xfrm>
            <a:off x="683568" y="1340768"/>
            <a:ext cx="5832648" cy="1872765"/>
          </a:xfrm>
          <a:prstGeom prst="rect">
            <a:avLst/>
          </a:prstGeom>
          <a:noFill/>
          <a:ln w="9525">
            <a:noFill/>
            <a:miter lim="800000"/>
            <a:headEnd/>
            <a:tailEnd/>
          </a:ln>
        </p:spPr>
      </p:pic>
      <p:sp>
        <p:nvSpPr>
          <p:cNvPr id="5" name="テキスト ボックス 4"/>
          <p:cNvSpPr txBox="1"/>
          <p:nvPr/>
        </p:nvSpPr>
        <p:spPr>
          <a:xfrm>
            <a:off x="1907704" y="5373216"/>
            <a:ext cx="6912768" cy="132343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altLang="ja-JP" sz="2000" b="1" dirty="0" smtClean="0">
                <a:latin typeface="+mj-lt"/>
              </a:rPr>
              <a:t>class </a:t>
            </a:r>
            <a:r>
              <a:rPr lang="en-US" altLang="ja-JP" sz="2000" b="1" dirty="0" err="1" smtClean="0">
                <a:latin typeface="+mj-lt"/>
              </a:rPr>
              <a:t>java.util.ArrayList</a:t>
            </a:r>
            <a:r>
              <a:rPr lang="en-US" altLang="ja-JP" sz="2000" b="1" dirty="0" smtClean="0">
                <a:latin typeface="+mj-lt"/>
              </a:rPr>
              <a:t> { Object[] __data; … }</a:t>
            </a:r>
          </a:p>
          <a:p>
            <a:r>
              <a:rPr lang="en-US" altLang="ja-JP" sz="2000" b="1" dirty="0" smtClean="0">
                <a:latin typeface="+mj-lt"/>
              </a:rPr>
              <a:t>class </a:t>
            </a:r>
            <a:r>
              <a:rPr lang="en-US" altLang="ja-JP" sz="2000" b="1" dirty="0" err="1" smtClean="0">
                <a:latin typeface="+mj-lt"/>
              </a:rPr>
              <a:t>ArrayStack</a:t>
            </a:r>
            <a:r>
              <a:rPr lang="en-US" altLang="ja-JP" sz="2000" b="1" dirty="0" smtClean="0">
                <a:latin typeface="+mj-lt"/>
              </a:rPr>
              <a:t> implements Stack {</a:t>
            </a:r>
            <a:br>
              <a:rPr lang="en-US" altLang="ja-JP" sz="2000" b="1" dirty="0" smtClean="0">
                <a:latin typeface="+mj-lt"/>
              </a:rPr>
            </a:br>
            <a:r>
              <a:rPr lang="en-US" altLang="ja-JP" sz="2000" b="1" dirty="0" smtClean="0">
                <a:latin typeface="+mj-lt"/>
              </a:rPr>
              <a:t> { </a:t>
            </a:r>
            <a:r>
              <a:rPr lang="en-US" altLang="ja-JP" sz="2000" b="1" dirty="0" err="1" smtClean="0">
                <a:latin typeface="+mj-lt"/>
              </a:rPr>
              <a:t>ArrayList</a:t>
            </a:r>
            <a:r>
              <a:rPr lang="en-US" altLang="ja-JP" sz="2000" b="1" dirty="0" smtClean="0">
                <a:latin typeface="+mj-lt"/>
              </a:rPr>
              <a:t> </a:t>
            </a:r>
            <a:r>
              <a:rPr lang="en-US" altLang="ja-JP" sz="2000" b="1" dirty="0" err="1" smtClean="0">
                <a:latin typeface="+mj-lt"/>
              </a:rPr>
              <a:t>elems</a:t>
            </a:r>
            <a:r>
              <a:rPr lang="en-US" altLang="ja-JP" sz="2000" b="1" dirty="0" smtClean="0">
                <a:latin typeface="+mj-lt"/>
              </a:rPr>
              <a:t>;</a:t>
            </a:r>
          </a:p>
          <a:p>
            <a:r>
              <a:rPr lang="en-US" altLang="ja-JP" sz="2000" b="1" dirty="0" smtClean="0">
                <a:solidFill>
                  <a:srgbClr val="FF0000"/>
                </a:solidFill>
                <a:latin typeface="+mj-lt"/>
              </a:rPr>
              <a:t>   field </a:t>
            </a:r>
            <a:r>
              <a:rPr lang="en-US" altLang="ja-JP" sz="2000" b="1" dirty="0" err="1" smtClean="0">
                <a:solidFill>
                  <a:srgbClr val="FF0000"/>
                </a:solidFill>
                <a:latin typeface="+mj-lt"/>
              </a:rPr>
              <a:t>elems</a:t>
            </a:r>
            <a:r>
              <a:rPr lang="en-US" altLang="ja-JP" sz="2000" b="1" dirty="0" smtClean="0">
                <a:solidFill>
                  <a:srgbClr val="FF0000"/>
                </a:solidFill>
                <a:latin typeface="+mj-lt"/>
              </a:rPr>
              <a:t> maps __data to </a:t>
            </a:r>
            <a:r>
              <a:rPr lang="en-US" altLang="ja-JP" sz="2000" b="1" dirty="0" err="1" smtClean="0">
                <a:solidFill>
                  <a:srgbClr val="FF0000"/>
                </a:solidFill>
                <a:latin typeface="+mj-lt"/>
              </a:rPr>
              <a:t>impl_data</a:t>
            </a:r>
            <a:r>
              <a:rPr lang="en-US" altLang="ja-JP" sz="2000" b="1" dirty="0" smtClean="0">
                <a:latin typeface="+mj-lt"/>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さらに色々とややこしい問題</a:t>
            </a:r>
            <a:endParaRPr lang="en-US" dirty="0"/>
          </a:p>
        </p:txBody>
      </p:sp>
      <p:sp>
        <p:nvSpPr>
          <p:cNvPr id="3" name="コンテンツ プレースホルダ 2"/>
          <p:cNvSpPr>
            <a:spLocks noGrp="1"/>
          </p:cNvSpPr>
          <p:nvPr>
            <p:ph idx="1"/>
          </p:nvPr>
        </p:nvSpPr>
        <p:spPr>
          <a:xfrm>
            <a:off x="400000" y="1268760"/>
            <a:ext cx="7772400" cy="5264696"/>
          </a:xfrm>
        </p:spPr>
        <p:txBody>
          <a:bodyPr>
            <a:normAutofit lnSpcReduction="10000"/>
          </a:bodyPr>
          <a:lstStyle/>
          <a:p>
            <a:r>
              <a:rPr lang="ja-JP" altLang="en-US" dirty="0" smtClean="0"/>
              <a:t>実は未だあまり</a:t>
            </a:r>
            <a:r>
              <a:rPr lang="en-US" altLang="ja-JP" dirty="0" smtClean="0"/>
              <a:t/>
            </a:r>
            <a:br>
              <a:rPr lang="en-US" altLang="ja-JP" dirty="0" smtClean="0"/>
            </a:br>
            <a:r>
              <a:rPr lang="ja-JP" altLang="en-US" dirty="0" smtClean="0"/>
              <a:t>解決してない</a:t>
            </a:r>
            <a:endParaRPr lang="en-US" altLang="ja-JP" dirty="0" smtClean="0"/>
          </a:p>
          <a:p>
            <a:pPr lvl="1"/>
            <a:r>
              <a:rPr lang="ja-JP" altLang="en-US" dirty="0" smtClean="0"/>
              <a:t>上半分を</a:t>
            </a:r>
            <a:r>
              <a:rPr lang="en-US" altLang="ja-JP" dirty="0" smtClean="0"/>
              <a:t/>
            </a:r>
            <a:br>
              <a:rPr lang="en-US" altLang="ja-JP" dirty="0" smtClean="0"/>
            </a:br>
            <a:r>
              <a:rPr lang="ja-JP" altLang="en-US" dirty="0" smtClean="0"/>
              <a:t>みただけでは</a:t>
            </a:r>
            <a:r>
              <a:rPr lang="en-US" altLang="ja-JP" dirty="0" smtClean="0"/>
              <a:t/>
            </a:r>
            <a:br>
              <a:rPr lang="en-US" altLang="ja-JP" dirty="0" smtClean="0"/>
            </a:br>
            <a:r>
              <a:rPr lang="en-US" altLang="ja-JP" dirty="0" smtClean="0"/>
              <a:t>assert  </a:t>
            </a:r>
            <a:r>
              <a:rPr lang="ja-JP" altLang="en-US" dirty="0" smtClean="0"/>
              <a:t>通りそう</a:t>
            </a:r>
            <a:r>
              <a:rPr lang="en-US" altLang="ja-JP" dirty="0" smtClean="0"/>
              <a:t/>
            </a:r>
            <a:br>
              <a:rPr lang="en-US" altLang="ja-JP" dirty="0" smtClean="0"/>
            </a:br>
            <a:r>
              <a:rPr lang="ja-JP" altLang="en-US" dirty="0" smtClean="0"/>
              <a:t>に見える</a:t>
            </a:r>
            <a:endParaRPr lang="en-US" altLang="ja-JP" dirty="0" smtClean="0"/>
          </a:p>
          <a:p>
            <a:pPr lvl="1"/>
            <a:r>
              <a:rPr lang="ja-JP" altLang="en-US" dirty="0" smtClean="0"/>
              <a:t>でもダメ</a:t>
            </a:r>
            <a:endParaRPr lang="en-US" altLang="ja-JP" dirty="0" smtClean="0"/>
          </a:p>
          <a:p>
            <a:r>
              <a:rPr lang="en-US" dirty="0" smtClean="0">
                <a:solidFill>
                  <a:srgbClr val="00B050"/>
                </a:solidFill>
              </a:rPr>
              <a:t>Pivot Uniqueness</a:t>
            </a:r>
          </a:p>
          <a:p>
            <a:r>
              <a:rPr lang="en-US" dirty="0" smtClean="0">
                <a:solidFill>
                  <a:srgbClr val="00B050"/>
                </a:solidFill>
              </a:rPr>
              <a:t>Owner Exclusion</a:t>
            </a:r>
          </a:p>
          <a:p>
            <a:pPr lvl="1"/>
            <a:r>
              <a:rPr lang="en-US" dirty="0" smtClean="0">
                <a:solidFill>
                  <a:srgbClr val="00B050"/>
                </a:solidFill>
              </a:rPr>
              <a:t>“return </a:t>
            </a:r>
            <a:r>
              <a:rPr lang="en-US" dirty="0" err="1" smtClean="0">
                <a:solidFill>
                  <a:srgbClr val="00B050"/>
                </a:solidFill>
              </a:rPr>
              <a:t>vec</a:t>
            </a:r>
            <a:r>
              <a:rPr lang="en-US" dirty="0" smtClean="0">
                <a:solidFill>
                  <a:srgbClr val="00B050"/>
                </a:solidFill>
              </a:rPr>
              <a:t>;”</a:t>
            </a:r>
            <a:br>
              <a:rPr lang="en-US" dirty="0" smtClean="0">
                <a:solidFill>
                  <a:srgbClr val="00B050"/>
                </a:solidFill>
              </a:rPr>
            </a:br>
            <a:r>
              <a:rPr lang="ja-JP" altLang="en-US" dirty="0" smtClean="0">
                <a:solidFill>
                  <a:srgbClr val="00B050"/>
                </a:solidFill>
              </a:rPr>
              <a:t>みたいなのは</a:t>
            </a:r>
            <a:r>
              <a:rPr lang="en-US" altLang="ja-JP" dirty="0" smtClean="0">
                <a:solidFill>
                  <a:srgbClr val="00B050"/>
                </a:solidFill>
              </a:rPr>
              <a:t/>
            </a:r>
            <a:br>
              <a:rPr lang="en-US" altLang="ja-JP" dirty="0" smtClean="0">
                <a:solidFill>
                  <a:srgbClr val="00B050"/>
                </a:solidFill>
              </a:rPr>
            </a:br>
            <a:r>
              <a:rPr lang="en-US" altLang="ja-JP" dirty="0" smtClean="0">
                <a:solidFill>
                  <a:srgbClr val="00B050"/>
                </a:solidFill>
              </a:rPr>
              <a:t>Oolong</a:t>
            </a:r>
            <a:r>
              <a:rPr lang="ja-JP" altLang="en-US" dirty="0" smtClean="0">
                <a:solidFill>
                  <a:srgbClr val="00B050"/>
                </a:solidFill>
              </a:rPr>
              <a:t>では禁止</a:t>
            </a:r>
            <a:endParaRPr lang="en-US" dirty="0">
              <a:solidFill>
                <a:srgbClr val="00B050"/>
              </a:solidFill>
            </a:endParaRPr>
          </a:p>
        </p:txBody>
      </p:sp>
      <p:sp>
        <p:nvSpPr>
          <p:cNvPr id="4" name="テキスト ボックス 3"/>
          <p:cNvSpPr txBox="1"/>
          <p:nvPr/>
        </p:nvSpPr>
        <p:spPr>
          <a:xfrm>
            <a:off x="3707904" y="1196752"/>
            <a:ext cx="5400600" cy="5632311"/>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US" altLang="ja-JP" sz="2000" b="1" dirty="0" smtClean="0">
                <a:latin typeface="+mj-lt"/>
              </a:rPr>
              <a:t>interface Stack {</a:t>
            </a:r>
          </a:p>
          <a:p>
            <a:r>
              <a:rPr lang="en-US" altLang="ja-JP" sz="2000" b="1" dirty="0" smtClean="0">
                <a:latin typeface="+mj-lt"/>
              </a:rPr>
              <a:t>   </a:t>
            </a:r>
            <a:r>
              <a:rPr lang="en-US" altLang="ja-JP" sz="2000" b="1" dirty="0" smtClean="0">
                <a:solidFill>
                  <a:srgbClr val="FF0000"/>
                </a:solidFill>
                <a:latin typeface="+mj-lt"/>
              </a:rPr>
              <a:t>group contents</a:t>
            </a:r>
          </a:p>
          <a:p>
            <a:r>
              <a:rPr lang="en-US" altLang="ja-JP" sz="2000" b="1" dirty="0" smtClean="0">
                <a:latin typeface="+mj-lt"/>
              </a:rPr>
              <a:t>   void push(e)</a:t>
            </a:r>
            <a:br>
              <a:rPr lang="en-US" altLang="ja-JP" sz="2000" b="1" dirty="0" smtClean="0">
                <a:latin typeface="+mj-lt"/>
              </a:rPr>
            </a:br>
            <a:r>
              <a:rPr lang="en-US" altLang="ja-JP" sz="2000" b="1" dirty="0" smtClean="0">
                <a:latin typeface="+mj-lt"/>
              </a:rPr>
              <a:t>             </a:t>
            </a:r>
            <a:r>
              <a:rPr lang="en-US" altLang="ja-JP" sz="2000" b="1" dirty="0" smtClean="0">
                <a:solidFill>
                  <a:srgbClr val="FF0000"/>
                </a:solidFill>
                <a:latin typeface="+mj-lt"/>
              </a:rPr>
              <a:t>modifies </a:t>
            </a:r>
            <a:r>
              <a:rPr lang="en-US" altLang="ja-JP" sz="2000" b="1" dirty="0" err="1" smtClean="0">
                <a:solidFill>
                  <a:srgbClr val="FF0000"/>
                </a:solidFill>
                <a:latin typeface="+mj-lt"/>
              </a:rPr>
              <a:t>this.contents</a:t>
            </a:r>
            <a:r>
              <a:rPr lang="en-US" altLang="ja-JP" sz="2000" b="1" dirty="0" smtClean="0">
                <a:latin typeface="+mj-lt"/>
              </a:rPr>
              <a:t>;</a:t>
            </a:r>
          </a:p>
          <a:p>
            <a:r>
              <a:rPr lang="en-US" altLang="ja-JP" sz="2000" b="1" dirty="0" smtClean="0">
                <a:latin typeface="+mj-lt"/>
              </a:rPr>
              <a:t>   Object </a:t>
            </a:r>
            <a:r>
              <a:rPr lang="en-US" altLang="ja-JP" sz="2000" b="1" dirty="0" err="1" smtClean="0">
                <a:latin typeface="+mj-lt"/>
              </a:rPr>
              <a:t>hoge</a:t>
            </a:r>
            <a:r>
              <a:rPr lang="en-US" altLang="ja-JP" sz="2000" b="1" dirty="0" smtClean="0">
                <a:latin typeface="+mj-lt"/>
              </a:rPr>
              <a:t>();</a:t>
            </a:r>
          </a:p>
          <a:p>
            <a:r>
              <a:rPr lang="en-US" altLang="ja-JP" sz="2000" b="1" dirty="0" smtClean="0">
                <a:latin typeface="+mj-lt"/>
              </a:rPr>
              <a:t>}</a:t>
            </a:r>
          </a:p>
          <a:p>
            <a:r>
              <a:rPr lang="en-US" altLang="ja-JP" sz="2000" b="1" dirty="0" smtClean="0">
                <a:latin typeface="+mj-lt"/>
              </a:rPr>
              <a:t>void q( Stack s ) {</a:t>
            </a:r>
          </a:p>
          <a:p>
            <a:r>
              <a:rPr lang="en-US" altLang="ja-JP" sz="2000" b="1" dirty="0" smtClean="0">
                <a:latin typeface="+mj-lt"/>
              </a:rPr>
              <a:t>  </a:t>
            </a:r>
            <a:r>
              <a:rPr lang="en-US" altLang="ja-JP" sz="2000" b="1" dirty="0" err="1" smtClean="0">
                <a:latin typeface="+mj-lt"/>
              </a:rPr>
              <a:t>vd</a:t>
            </a:r>
            <a:r>
              <a:rPr lang="en-US" altLang="ja-JP" sz="2000" b="1" dirty="0" smtClean="0">
                <a:latin typeface="+mj-lt"/>
              </a:rPr>
              <a:t> = </a:t>
            </a:r>
            <a:r>
              <a:rPr lang="en-US" altLang="ja-JP" sz="2000" b="1" dirty="0" err="1" smtClean="0">
                <a:latin typeface="+mj-lt"/>
              </a:rPr>
              <a:t>s.hoge</a:t>
            </a:r>
            <a:r>
              <a:rPr lang="en-US" altLang="ja-JP" sz="2000" b="1" dirty="0" smtClean="0">
                <a:latin typeface="+mj-lt"/>
              </a:rPr>
              <a:t>().__data;</a:t>
            </a:r>
          </a:p>
          <a:p>
            <a:r>
              <a:rPr lang="en-US" altLang="ja-JP" sz="2000" b="1" dirty="0" smtClean="0">
                <a:latin typeface="+mj-lt"/>
              </a:rPr>
              <a:t>  </a:t>
            </a:r>
            <a:r>
              <a:rPr lang="en-US" altLang="ja-JP" sz="2000" b="1" dirty="0" err="1" smtClean="0">
                <a:latin typeface="+mj-lt"/>
              </a:rPr>
              <a:t>s.push</a:t>
            </a:r>
            <a:r>
              <a:rPr lang="en-US" altLang="ja-JP" sz="2000" b="1" dirty="0" smtClean="0">
                <a:latin typeface="+mj-lt"/>
              </a:rPr>
              <a:t>(42);</a:t>
            </a:r>
          </a:p>
          <a:p>
            <a:r>
              <a:rPr lang="en-US" altLang="ja-JP" sz="2000" b="1" dirty="0" smtClean="0">
                <a:latin typeface="+mj-lt"/>
              </a:rPr>
              <a:t>  assert( </a:t>
            </a:r>
            <a:r>
              <a:rPr lang="en-US" altLang="ja-JP" sz="2000" b="1" dirty="0" err="1" smtClean="0">
                <a:latin typeface="+mj-lt"/>
              </a:rPr>
              <a:t>vd</a:t>
            </a:r>
            <a:r>
              <a:rPr lang="en-US" altLang="ja-JP" sz="2000" b="1" dirty="0" smtClean="0">
                <a:latin typeface="+mj-lt"/>
              </a:rPr>
              <a:t> == </a:t>
            </a:r>
            <a:r>
              <a:rPr lang="en-US" altLang="ja-JP" sz="2000" b="1" dirty="0" err="1" smtClean="0">
                <a:latin typeface="+mj-lt"/>
              </a:rPr>
              <a:t>s.vec.__data</a:t>
            </a:r>
            <a:r>
              <a:rPr lang="en-US" altLang="ja-JP" sz="2000" b="1" dirty="0" smtClean="0">
                <a:latin typeface="+mj-lt"/>
              </a:rPr>
              <a:t> );</a:t>
            </a:r>
          </a:p>
          <a:p>
            <a:r>
              <a:rPr lang="en-US" altLang="ja-JP" sz="2000" b="1" dirty="0" smtClean="0">
                <a:latin typeface="+mj-lt"/>
              </a:rPr>
              <a:t>}</a:t>
            </a:r>
          </a:p>
          <a:p>
            <a:endParaRPr lang="en-US" altLang="ja-JP" sz="2000" b="1" dirty="0" smtClean="0">
              <a:latin typeface="+mj-lt"/>
            </a:endParaRPr>
          </a:p>
          <a:p>
            <a:r>
              <a:rPr lang="en-US" altLang="ja-JP" sz="2000" b="1" dirty="0" smtClean="0">
                <a:latin typeface="+mj-lt"/>
              </a:rPr>
              <a:t>// NO</a:t>
            </a:r>
          </a:p>
          <a:p>
            <a:r>
              <a:rPr lang="en-US" altLang="ja-JP" sz="2000" b="1" dirty="0" smtClean="0">
                <a:latin typeface="+mj-lt"/>
              </a:rPr>
              <a:t>class </a:t>
            </a:r>
            <a:r>
              <a:rPr lang="en-US" altLang="ja-JP" sz="2000" b="1" dirty="0" err="1" smtClean="0">
                <a:latin typeface="+mj-lt"/>
              </a:rPr>
              <a:t>HogeStack</a:t>
            </a:r>
            <a:r>
              <a:rPr lang="en-US" altLang="ja-JP" sz="2000" b="1" dirty="0" smtClean="0">
                <a:latin typeface="+mj-lt"/>
              </a:rPr>
              <a:t> implements Stack {</a:t>
            </a:r>
            <a:br>
              <a:rPr lang="en-US" altLang="ja-JP" sz="2000" b="1" dirty="0" smtClean="0">
                <a:latin typeface="+mj-lt"/>
              </a:rPr>
            </a:br>
            <a:r>
              <a:rPr lang="en-US" altLang="ja-JP" sz="2000" b="1" dirty="0" smtClean="0">
                <a:latin typeface="+mj-lt"/>
              </a:rPr>
              <a:t>   </a:t>
            </a:r>
            <a:r>
              <a:rPr lang="en-US" altLang="ja-JP" sz="2000" b="1" dirty="0" smtClean="0">
                <a:solidFill>
                  <a:srgbClr val="FF0000"/>
                </a:solidFill>
                <a:latin typeface="+mj-lt"/>
              </a:rPr>
              <a:t>field </a:t>
            </a:r>
            <a:r>
              <a:rPr lang="en-US" altLang="ja-JP" sz="2000" b="1" dirty="0" err="1" smtClean="0">
                <a:solidFill>
                  <a:srgbClr val="FF0000"/>
                </a:solidFill>
                <a:latin typeface="+mj-lt"/>
              </a:rPr>
              <a:t>vec</a:t>
            </a:r>
            <a:r>
              <a:rPr lang="en-US" altLang="ja-JP" sz="2000" b="1" dirty="0" smtClean="0">
                <a:solidFill>
                  <a:srgbClr val="FF0000"/>
                </a:solidFill>
                <a:latin typeface="+mj-lt"/>
              </a:rPr>
              <a:t> maps __data to contents</a:t>
            </a:r>
            <a:r>
              <a:rPr lang="en-US" altLang="ja-JP" sz="2000" b="1" dirty="0" smtClean="0">
                <a:latin typeface="+mj-lt"/>
              </a:rPr>
              <a:t>;</a:t>
            </a:r>
          </a:p>
          <a:p>
            <a:r>
              <a:rPr lang="en-US" altLang="ja-JP" sz="2000" b="1" dirty="0" smtClean="0">
                <a:latin typeface="+mj-lt"/>
              </a:rPr>
              <a:t>   void push(e)  { </a:t>
            </a:r>
            <a:r>
              <a:rPr lang="en-US" altLang="ja-JP" sz="2000" b="1" dirty="0" err="1" smtClean="0">
                <a:latin typeface="+mj-lt"/>
              </a:rPr>
              <a:t>vec.__data</a:t>
            </a:r>
            <a:r>
              <a:rPr lang="en-US" altLang="ja-JP" sz="2000" b="1" dirty="0" smtClean="0">
                <a:latin typeface="+mj-lt"/>
              </a:rPr>
              <a:t> &lt;&lt; e; }</a:t>
            </a:r>
          </a:p>
          <a:p>
            <a:r>
              <a:rPr lang="en-US" altLang="ja-JP" sz="2000" b="1" dirty="0" smtClean="0">
                <a:latin typeface="+mj-lt"/>
              </a:rPr>
              <a:t>   Object </a:t>
            </a:r>
            <a:r>
              <a:rPr lang="en-US" altLang="ja-JP" sz="2000" b="1" dirty="0" err="1" smtClean="0">
                <a:latin typeface="+mj-lt"/>
              </a:rPr>
              <a:t>hoge</a:t>
            </a:r>
            <a:r>
              <a:rPr lang="en-US" altLang="ja-JP" sz="2000" b="1" dirty="0" smtClean="0">
                <a:latin typeface="+mj-lt"/>
              </a:rPr>
              <a:t>() { return </a:t>
            </a:r>
            <a:r>
              <a:rPr lang="en-US" altLang="ja-JP" sz="2000" b="1" dirty="0" err="1" smtClean="0">
                <a:latin typeface="+mj-lt"/>
              </a:rPr>
              <a:t>vec</a:t>
            </a:r>
            <a:r>
              <a:rPr lang="en-US" altLang="ja-JP" sz="2000" b="1" dirty="0" smtClean="0">
                <a:latin typeface="+mj-lt"/>
              </a:rPr>
              <a:t>; }</a:t>
            </a:r>
          </a:p>
          <a:p>
            <a:r>
              <a:rPr lang="en-US" altLang="ja-JP" sz="2000" b="1" dirty="0" smtClean="0">
                <a:latin typeface="+mj-lt"/>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アノテーションを使って</a:t>
            </a:r>
            <a:endParaRPr lang="en-US" dirty="0"/>
          </a:p>
        </p:txBody>
      </p:sp>
      <p:sp>
        <p:nvSpPr>
          <p:cNvPr id="3" name="コンテンツ プレースホルダ 2"/>
          <p:cNvSpPr>
            <a:spLocks noGrp="1"/>
          </p:cNvSpPr>
          <p:nvPr>
            <p:ph idx="1"/>
          </p:nvPr>
        </p:nvSpPr>
        <p:spPr>
          <a:xfrm>
            <a:off x="914400" y="1783560"/>
            <a:ext cx="7772400" cy="5074440"/>
          </a:xfrm>
        </p:spPr>
        <p:txBody>
          <a:bodyPr>
            <a:normAutofit/>
          </a:bodyPr>
          <a:lstStyle/>
          <a:p>
            <a:r>
              <a:rPr lang="ja-JP" altLang="en-US" dirty="0" smtClean="0"/>
              <a:t>これ　　　　　　　　　　　　　</a:t>
            </a:r>
            <a:r>
              <a:rPr lang="ja-JP" altLang="en-US" dirty="0" err="1" smtClean="0"/>
              <a:t>を</a:t>
            </a:r>
            <a:endParaRPr lang="en-US" altLang="ja-JP" dirty="0" smtClean="0"/>
          </a:p>
          <a:p>
            <a:endParaRPr lang="en-US" dirty="0" smtClean="0"/>
          </a:p>
          <a:p>
            <a:endParaRPr lang="en-US" dirty="0" smtClean="0"/>
          </a:p>
          <a:p>
            <a:r>
              <a:rPr lang="ja-JP" altLang="en-US" dirty="0" smtClean="0"/>
              <a:t>こんな論理式に変換する導出規則を定義</a:t>
            </a:r>
            <a:endParaRPr lang="en-US" altLang="ja-JP" dirty="0" smtClean="0"/>
          </a:p>
          <a:p>
            <a:endParaRPr lang="en-US" dirty="0" smtClean="0"/>
          </a:p>
          <a:p>
            <a:endParaRPr lang="en-US" dirty="0" smtClean="0"/>
          </a:p>
          <a:p>
            <a:endParaRPr lang="en-US" dirty="0" smtClean="0"/>
          </a:p>
          <a:p>
            <a:endParaRPr lang="en-US" dirty="0" smtClean="0"/>
          </a:p>
          <a:p>
            <a:r>
              <a:rPr lang="ja-JP" altLang="en-US" sz="2400" dirty="0" smtClean="0"/>
              <a:t>あとは論理式の</a:t>
            </a:r>
            <a:r>
              <a:rPr lang="en-US" altLang="ja-JP" sz="2400" dirty="0" err="1" smtClean="0"/>
              <a:t>Chekcer</a:t>
            </a:r>
            <a:r>
              <a:rPr lang="ja-JP" altLang="en-US" sz="2400" dirty="0" smtClean="0"/>
              <a:t>で検査する</a:t>
            </a:r>
            <a:r>
              <a:rPr lang="en-US" altLang="ja-JP" sz="2400" dirty="0" smtClean="0"/>
              <a:t>(</a:t>
            </a:r>
            <a:r>
              <a:rPr lang="ja-JP" altLang="en-US" sz="2400" dirty="0" smtClean="0"/>
              <a:t>のだと思う</a:t>
            </a:r>
            <a:r>
              <a:rPr lang="en-US" altLang="ja-JP" sz="2400" dirty="0" smtClean="0"/>
              <a:t>)</a:t>
            </a:r>
            <a:endParaRPr lang="en-US" sz="2400" dirty="0"/>
          </a:p>
        </p:txBody>
      </p:sp>
      <p:pic>
        <p:nvPicPr>
          <p:cNvPr id="2050" name="Picture 2"/>
          <p:cNvPicPr>
            <a:picLocks noChangeAspect="1" noChangeArrowheads="1"/>
          </p:cNvPicPr>
          <p:nvPr/>
        </p:nvPicPr>
        <p:blipFill>
          <a:blip r:embed="rId2" cstate="print"/>
          <a:srcRect/>
          <a:stretch>
            <a:fillRect/>
          </a:stretch>
        </p:blipFill>
        <p:spPr bwMode="auto">
          <a:xfrm>
            <a:off x="2409462" y="1268760"/>
            <a:ext cx="4538802" cy="2160240"/>
          </a:xfrm>
          <a:prstGeom prst="rect">
            <a:avLst/>
          </a:prstGeom>
          <a:noFill/>
          <a:ln w="9525">
            <a:noFill/>
            <a:miter lim="800000"/>
            <a:headEnd/>
            <a:tailEnd/>
          </a:ln>
        </p:spPr>
      </p:pic>
      <p:pic>
        <p:nvPicPr>
          <p:cNvPr id="2051" name="Picture 3"/>
          <p:cNvPicPr>
            <a:picLocks noChangeAspect="1" noChangeArrowheads="1"/>
          </p:cNvPicPr>
          <p:nvPr/>
        </p:nvPicPr>
        <p:blipFill>
          <a:blip r:embed="rId3" cstate="print"/>
          <a:srcRect/>
          <a:stretch>
            <a:fillRect/>
          </a:stretch>
        </p:blipFill>
        <p:spPr bwMode="auto">
          <a:xfrm>
            <a:off x="2051720" y="3997563"/>
            <a:ext cx="6120680" cy="216774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メトロ">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メトロ">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メトロ">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2863</TotalTime>
  <Words>506</Words>
  <Application>Microsoft Office PowerPoint</Application>
  <PresentationFormat>画面に合わせる (4:3)</PresentationFormat>
  <Paragraphs>144</Paragraphs>
  <Slides>17</Slides>
  <Notes>2</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メトロ</vt:lpstr>
      <vt:lpstr>PowerPoint プレゼンテーション</vt:lpstr>
      <vt:lpstr>Using Data Groups to Specify and Check Side Effects</vt:lpstr>
      <vt:lpstr>Using Data Groups to Specify and Check Side Effects 概要</vt:lpstr>
      <vt:lpstr>基本的なアイデア</vt:lpstr>
      <vt:lpstr>むずかしい点</vt:lpstr>
      <vt:lpstr>むずかしい点＆解決策</vt:lpstr>
      <vt:lpstr>フォーマルに言うと</vt:lpstr>
      <vt:lpstr>さらに色々とややこしい問題</vt:lpstr>
      <vt:lpstr>アノテーションを使って</vt:lpstr>
      <vt:lpstr>Programming by Sketching for Bit-Streaming Programs</vt:lpstr>
      <vt:lpstr>問題</vt:lpstr>
      <vt:lpstr>速い実装</vt:lpstr>
      <vt:lpstr>提案言語 StreamBit</vt:lpstr>
      <vt:lpstr>どんな感じに書くか (16bitの例)</vt:lpstr>
      <vt:lpstr>PowerPoint プレゼンテーション</vt:lpstr>
      <vt:lpstr>評価</vt:lpstr>
      <vt:lpstr>その後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PLDIr #14</dc:title>
  <dc:creator>kinaba</dc:creator>
  <cp:lastModifiedBy>kinaba</cp:lastModifiedBy>
  <cp:revision>930</cp:revision>
  <dcterms:created xsi:type="dcterms:W3CDTF">2009-10-29T02:49:28Z</dcterms:created>
  <dcterms:modified xsi:type="dcterms:W3CDTF">2011-10-01T09:13:03Z</dcterms:modified>
</cp:coreProperties>
</file>