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2" r:id="rId2"/>
    <p:sldId id="256" r:id="rId3"/>
    <p:sldId id="274" r:id="rId4"/>
    <p:sldId id="277" r:id="rId5"/>
    <p:sldId id="280" r:id="rId6"/>
    <p:sldId id="276" r:id="rId7"/>
    <p:sldId id="282" r:id="rId8"/>
    <p:sldId id="278" r:id="rId9"/>
    <p:sldId id="283" r:id="rId10"/>
    <p:sldId id="279" r:id="rId11"/>
    <p:sldId id="281" r:id="rId12"/>
    <p:sldId id="284" r:id="rId13"/>
    <p:sldId id="285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625A-7052-40D5-9722-5817405CBA46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32CB-099C-4544-B103-9C859729B0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60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2013/12/23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50072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This slide was</a:t>
            </a:r>
          </a:p>
          <a:p>
            <a:pPr lvl="1"/>
            <a:r>
              <a:rPr lang="en-US" altLang="ja-JP" dirty="0" smtClean="0"/>
              <a:t>a material for the “Reading PLDI Papers (</a:t>
            </a:r>
            <a:r>
              <a:rPr lang="en-US" altLang="ja-JP" dirty="0" err="1" smtClean="0"/>
              <a:t>PLDIr</a:t>
            </a:r>
            <a:r>
              <a:rPr lang="en-US" altLang="ja-JP" dirty="0" smtClean="0"/>
              <a:t>)” study group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written by  Kazuhiro Inaba ( </a:t>
            </a:r>
            <a:r>
              <a:rPr kumimoji="1" lang="en-US" altLang="ja-JP" dirty="0" smtClean="0">
                <a:hlinkClick r:id="rId2"/>
              </a:rPr>
              <a:t>www.kmonos.net</a:t>
            </a:r>
            <a:r>
              <a:rPr kumimoji="1" lang="en-US" altLang="ja-JP" dirty="0" smtClean="0"/>
              <a:t> ), under my own understanding of the papers published at PLDI</a:t>
            </a:r>
          </a:p>
          <a:p>
            <a:pPr lvl="2"/>
            <a:r>
              <a:rPr lang="en-US" altLang="ja-JP" dirty="0" smtClean="0"/>
              <a:t>So, it may include many mistakes etc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For your correct  understanding, please consult the original paper and/or the authors</a:t>
            </a:r>
            <a:r>
              <a:rPr kumimoji="1" lang="en-US" altLang="ja-JP" smtClean="0"/>
              <a:t>’ presentation slide!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観察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48072" y="4102840"/>
            <a:ext cx="7772400" cy="213447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一般の </a:t>
            </a:r>
            <a:r>
              <a:rPr lang="en-US" altLang="ja-JP" dirty="0" err="1" smtClean="0"/>
              <a:t>CFLReach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を解きたいわけじゃない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92D050"/>
                </a:solidFill>
              </a:rPr>
              <a:t>プログラム解析から現れるような </a:t>
            </a:r>
            <a:r>
              <a:rPr lang="en-US" altLang="ja-JP" dirty="0" smtClean="0">
                <a:solidFill>
                  <a:srgbClr val="92D050"/>
                </a:solidFill>
              </a:rPr>
              <a:t/>
            </a:r>
            <a:br>
              <a:rPr lang="en-US" altLang="ja-JP" dirty="0" smtClean="0">
                <a:solidFill>
                  <a:srgbClr val="92D050"/>
                </a:solidFill>
              </a:rPr>
            </a:br>
            <a:r>
              <a:rPr lang="en-US" altLang="ja-JP" dirty="0" err="1" smtClean="0">
                <a:solidFill>
                  <a:srgbClr val="92D050"/>
                </a:solidFill>
              </a:rPr>
              <a:t>CFLReach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が解ければよい</a:t>
            </a:r>
            <a:endParaRPr lang="en-US" altLang="ja-JP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“Call-Ret </a:t>
            </a:r>
            <a:r>
              <a:rPr lang="ja-JP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の対応が取れてる</a:t>
            </a:r>
            <a:r>
              <a:rPr lang="en-US" altLang="ja-JP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” </a:t>
            </a:r>
            <a:r>
              <a:rPr lang="ja-JP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を表す文法の</a:t>
            </a:r>
            <a:r>
              <a:rPr lang="en-US" altLang="ja-JP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altLang="ja-JP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CFLReach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が解ければ十分では？</a:t>
            </a:r>
            <a:endParaRPr 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259632" y="1296144"/>
            <a:ext cx="6984776" cy="2564904"/>
            <a:chOff x="1979712" y="4149080"/>
            <a:chExt cx="6984776" cy="2564904"/>
          </a:xfrm>
        </p:grpSpPr>
        <p:grpSp>
          <p:nvGrpSpPr>
            <p:cNvPr id="5" name="グループ化 30"/>
            <p:cNvGrpSpPr/>
            <p:nvPr/>
          </p:nvGrpSpPr>
          <p:grpSpPr>
            <a:xfrm>
              <a:off x="1979712" y="4149080"/>
              <a:ext cx="6984776" cy="2564904"/>
              <a:chOff x="1979712" y="4149080"/>
              <a:chExt cx="6984776" cy="2564904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1979712" y="4149080"/>
                <a:ext cx="6984776" cy="2564904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4355976" y="4797152"/>
                <a:ext cx="2232248" cy="126876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円/楕円 11"/>
              <p:cNvSpPr/>
              <p:nvPr/>
            </p:nvSpPr>
            <p:spPr>
              <a:xfrm>
                <a:off x="3275856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x1</a:t>
                </a:r>
                <a:endParaRPr lang="en-US" sz="2400" dirty="0"/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4644008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y1</a:t>
                </a:r>
                <a:endParaRPr lang="en-US" sz="2400" dirty="0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5868144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y2</a:t>
                </a:r>
                <a:endParaRPr lang="en-US" sz="2400" dirty="0"/>
              </a:p>
            </p:txBody>
          </p:sp>
          <p:sp>
            <p:nvSpPr>
              <p:cNvPr id="15" name="円/楕円 14"/>
              <p:cNvSpPr/>
              <p:nvPr/>
            </p:nvSpPr>
            <p:spPr>
              <a:xfrm>
                <a:off x="7092280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z1</a:t>
                </a:r>
                <a:endParaRPr lang="en-US" sz="2400" dirty="0"/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7092280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z2</a:t>
                </a:r>
                <a:endParaRPr lang="en-US" sz="2400" dirty="0"/>
              </a:p>
            </p:txBody>
          </p:sp>
          <p:sp>
            <p:nvSpPr>
              <p:cNvPr id="17" name="円/楕円 16"/>
              <p:cNvSpPr/>
              <p:nvPr/>
            </p:nvSpPr>
            <p:spPr>
              <a:xfrm>
                <a:off x="3275856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x2</a:t>
                </a:r>
                <a:endParaRPr lang="en-US" sz="2400" dirty="0"/>
              </a:p>
            </p:txBody>
          </p:sp>
          <p:cxnSp>
            <p:nvCxnSpPr>
              <p:cNvPr id="18" name="直線矢印コネクタ 17"/>
              <p:cNvCxnSpPr>
                <a:stCxn id="13" idx="6"/>
                <a:endCxn id="14" idx="2"/>
              </p:cNvCxnSpPr>
              <p:nvPr/>
            </p:nvCxnSpPr>
            <p:spPr>
              <a:xfrm>
                <a:off x="5292080" y="5481228"/>
                <a:ext cx="576064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/>
              <p:cNvCxnSpPr>
                <a:stCxn id="12" idx="5"/>
                <a:endCxn id="13" idx="1"/>
              </p:cNvCxnSpPr>
              <p:nvPr/>
            </p:nvCxnSpPr>
            <p:spPr>
              <a:xfrm rot="16200000" flipH="1">
                <a:off x="4153056" y="4666240"/>
                <a:ext cx="261824" cy="909896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>
                <a:stCxn id="17" idx="6"/>
                <a:endCxn id="13" idx="3"/>
              </p:cNvCxnSpPr>
              <p:nvPr/>
            </p:nvCxnSpPr>
            <p:spPr>
              <a:xfrm flipV="1">
                <a:off x="3923928" y="5710356"/>
                <a:ext cx="814988" cy="418944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/>
              <p:cNvCxnSpPr>
                <a:stCxn id="14" idx="7"/>
                <a:endCxn id="15" idx="3"/>
              </p:cNvCxnSpPr>
              <p:nvPr/>
            </p:nvCxnSpPr>
            <p:spPr>
              <a:xfrm rot="5400000" flipH="1" flipV="1">
                <a:off x="6673336" y="4738248"/>
                <a:ext cx="261824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>
                <a:stCxn id="14" idx="5"/>
                <a:endCxn id="16" idx="1"/>
              </p:cNvCxnSpPr>
              <p:nvPr/>
            </p:nvCxnSpPr>
            <p:spPr>
              <a:xfrm rot="16200000" flipH="1">
                <a:off x="6709340" y="5422324"/>
                <a:ext cx="189816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円/楕円 22"/>
              <p:cNvSpPr/>
              <p:nvPr/>
            </p:nvSpPr>
            <p:spPr>
              <a:xfrm>
                <a:off x="2195736" y="4437112"/>
                <a:ext cx="648072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800" b="1" dirty="0" smtClean="0"/>
                  <a:t>危</a:t>
                </a:r>
                <a:endParaRPr lang="en-US" sz="2400" b="1" dirty="0"/>
              </a:p>
            </p:txBody>
          </p:sp>
          <p:cxnSp>
            <p:nvCxnSpPr>
              <p:cNvPr id="24" name="直線矢印コネクタ 23"/>
              <p:cNvCxnSpPr>
                <a:stCxn id="23" idx="6"/>
                <a:endCxn id="12" idx="2"/>
              </p:cNvCxnSpPr>
              <p:nvPr/>
            </p:nvCxnSpPr>
            <p:spPr>
              <a:xfrm>
                <a:off x="2843808" y="4761148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円/楕円 24"/>
              <p:cNvSpPr/>
              <p:nvPr/>
            </p:nvSpPr>
            <p:spPr>
              <a:xfrm>
                <a:off x="8172400" y="5805264"/>
                <a:ext cx="648072" cy="648072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400" b="1" dirty="0" smtClean="0"/>
                  <a:t>安</a:t>
                </a:r>
                <a:endParaRPr lang="en-US" sz="2400" b="1" dirty="0"/>
              </a:p>
            </p:txBody>
          </p:sp>
          <p:cxnSp>
            <p:nvCxnSpPr>
              <p:cNvPr id="26" name="直線矢印コネクタ 25"/>
              <p:cNvCxnSpPr>
                <a:stCxn id="16" idx="6"/>
                <a:endCxn id="25" idx="2"/>
              </p:cNvCxnSpPr>
              <p:nvPr/>
            </p:nvCxnSpPr>
            <p:spPr>
              <a:xfrm>
                <a:off x="7740352" y="6129300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テキスト ボックス 5"/>
            <p:cNvSpPr txBox="1"/>
            <p:nvPr/>
          </p:nvSpPr>
          <p:spPr>
            <a:xfrm>
              <a:off x="6300192" y="4509120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300192" y="5733256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995936" y="4510861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95936" y="5805264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1152128"/>
          </a:xfrm>
        </p:spPr>
        <p:txBody>
          <a:bodyPr/>
          <a:lstStyle/>
          <a:p>
            <a:r>
              <a:rPr lang="ja-JP" altLang="en-US" sz="3200" dirty="0" smtClean="0"/>
              <a:t>この論文のやったこと</a:t>
            </a:r>
            <a:r>
              <a:rPr lang="en-US" altLang="ja-JP" sz="3200" dirty="0" smtClean="0"/>
              <a:t>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“</a:t>
            </a:r>
            <a:r>
              <a:rPr lang="en-US" dirty="0" err="1" smtClean="0"/>
              <a:t>DyckCFL</a:t>
            </a:r>
            <a:r>
              <a:rPr lang="en-US" dirty="0" smtClean="0"/>
              <a:t>” </a:t>
            </a:r>
            <a:r>
              <a:rPr lang="ja-JP" altLang="en-US" dirty="0" smtClean="0"/>
              <a:t>に特化した帰着法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k-</a:t>
            </a:r>
            <a:r>
              <a:rPr lang="en-US" sz="4400" dirty="0" err="1" smtClean="0"/>
              <a:t>DyckCFL</a:t>
            </a:r>
            <a:endParaRPr lang="en-US" sz="4400" dirty="0" smtClean="0"/>
          </a:p>
          <a:p>
            <a:pPr lvl="1"/>
            <a:r>
              <a:rPr lang="en-US" sz="4000" dirty="0" smtClean="0"/>
              <a:t>S ::=  P*</a:t>
            </a:r>
          </a:p>
          <a:p>
            <a:pPr lvl="1"/>
            <a:r>
              <a:rPr lang="en-US" sz="4000" dirty="0" smtClean="0"/>
              <a:t>P ::=  (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S )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 |   (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S )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| … |  (</a:t>
            </a:r>
            <a:r>
              <a:rPr lang="en-US" sz="4000" baseline="-25000" dirty="0" smtClean="0"/>
              <a:t>k</a:t>
            </a:r>
            <a:r>
              <a:rPr lang="en-US" sz="4000" dirty="0" smtClean="0"/>
              <a:t> S )</a:t>
            </a:r>
            <a:r>
              <a:rPr lang="en-US" sz="4000" baseline="-25000" dirty="0" smtClean="0"/>
              <a:t>k</a:t>
            </a:r>
            <a:r>
              <a:rPr lang="en-US" sz="4000" dirty="0" smtClean="0"/>
              <a:t> </a:t>
            </a:r>
          </a:p>
          <a:p>
            <a:pPr lvl="1"/>
            <a:endParaRPr lang="en-US" altLang="ja-JP" sz="4000" dirty="0" smtClean="0"/>
          </a:p>
          <a:p>
            <a:pPr lvl="1"/>
            <a:r>
              <a:rPr lang="ja-JP" altLang="en-US" sz="4000" dirty="0" smtClean="0"/>
              <a:t>「対応のとれた括弧の列」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tbw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漸近計算量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O( |</a:t>
            </a:r>
            <a:r>
              <a:rPr lang="ja-JP" altLang="en-US" dirty="0" smtClean="0"/>
              <a:t>文法</a:t>
            </a:r>
            <a:r>
              <a:rPr lang="en-US" altLang="ja-JP" dirty="0" smtClean="0"/>
              <a:t>|</a:t>
            </a:r>
            <a:r>
              <a:rPr lang="en-US" altLang="ja-JP" sz="4400" baseline="30000" dirty="0" smtClean="0"/>
              <a:t>3</a:t>
            </a:r>
            <a:r>
              <a:rPr lang="en-US" altLang="ja-JP" dirty="0" smtClean="0"/>
              <a:t> |</a:t>
            </a:r>
            <a:r>
              <a:rPr lang="ja-JP" altLang="en-US" dirty="0" smtClean="0"/>
              <a:t>グラフ</a:t>
            </a:r>
            <a:r>
              <a:rPr lang="en-US" altLang="ja-JP" dirty="0" smtClean="0"/>
              <a:t>|</a:t>
            </a:r>
            <a:r>
              <a:rPr lang="en-US" altLang="ja-JP" sz="4400" baseline="30000" dirty="0" smtClean="0"/>
              <a:t>3</a:t>
            </a:r>
            <a:r>
              <a:rPr lang="en-US" altLang="ja-JP" dirty="0" smtClean="0"/>
              <a:t> ) </a:t>
            </a:r>
            <a:r>
              <a:rPr lang="en-US" altLang="ja-JP" dirty="0" smtClean="0">
                <a:sym typeface="Wingdings" pitchFamily="2" charset="2"/>
              </a:rPr>
              <a:t> </a:t>
            </a:r>
            <a:r>
              <a:rPr lang="en-US" altLang="ja-JP" dirty="0" smtClean="0"/>
              <a:t>O( |</a:t>
            </a:r>
            <a:r>
              <a:rPr lang="ja-JP" altLang="en-US" dirty="0" smtClean="0"/>
              <a:t>文法</a:t>
            </a:r>
            <a:r>
              <a:rPr lang="en-US" altLang="ja-JP" dirty="0" smtClean="0"/>
              <a:t>| |</a:t>
            </a:r>
            <a:r>
              <a:rPr lang="ja-JP" altLang="en-US" dirty="0" smtClean="0"/>
              <a:t>グラフ</a:t>
            </a:r>
            <a:r>
              <a:rPr lang="en-US" altLang="ja-JP" dirty="0" smtClean="0"/>
              <a:t>|</a:t>
            </a:r>
            <a:r>
              <a:rPr lang="en-US" altLang="ja-JP" sz="4400" baseline="30000" dirty="0" smtClean="0"/>
              <a:t>3</a:t>
            </a:r>
            <a:r>
              <a:rPr lang="en-US" altLang="ja-JP" dirty="0" smtClean="0"/>
              <a:t>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8072" y="3925076"/>
            <a:ext cx="8316416" cy="1806470"/>
          </a:xfrm>
        </p:spPr>
        <p:txBody>
          <a:bodyPr>
            <a:noAutofit/>
          </a:bodyPr>
          <a:lstStyle/>
          <a:p>
            <a:r>
              <a:rPr lang="en-US" altLang="ja-JP" cap="small" dirty="0" smtClean="0"/>
              <a:t>The </a:t>
            </a:r>
            <a:br>
              <a:rPr lang="en-US" altLang="ja-JP" cap="small" dirty="0" smtClean="0"/>
            </a:br>
            <a:r>
              <a:rPr lang="en-US" altLang="ja-JP" cap="small" dirty="0" smtClean="0"/>
              <a:t>Set Constraint/CFL </a:t>
            </a:r>
            <a:r>
              <a:rPr lang="en-US" altLang="ja-JP" cap="small" dirty="0" err="1" smtClean="0"/>
              <a:t>Reachability</a:t>
            </a:r>
            <a:r>
              <a:rPr lang="en-US" altLang="ja-JP" cap="small" dirty="0" smtClean="0"/>
              <a:t/>
            </a:r>
            <a:br>
              <a:rPr lang="en-US" altLang="ja-JP" cap="small" dirty="0" smtClean="0"/>
            </a:br>
            <a:r>
              <a:rPr lang="en-US" altLang="ja-JP" cap="small" dirty="0" smtClean="0"/>
              <a:t>Connection in Practice</a:t>
            </a:r>
            <a:endParaRPr kumimoji="1" lang="ja-JP" altLang="en-US" sz="2400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132856"/>
            <a:ext cx="7772400" cy="1508760"/>
          </a:xfrm>
        </p:spPr>
        <p:txBody>
          <a:bodyPr>
            <a:normAutofit lnSpcReduction="10000"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#12</a:t>
            </a:r>
            <a:br>
              <a:rPr lang="en-US" altLang="ja-JP" dirty="0" smtClean="0"/>
            </a:br>
            <a:r>
              <a:rPr lang="en-US" altLang="ja-JP" dirty="0" smtClean="0"/>
              <a:t>Mar 12, 2011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paper written </a:t>
            </a:r>
            <a:r>
              <a:rPr kumimoji="1" lang="en-US" altLang="ja-JP" dirty="0" smtClean="0"/>
              <a:t>by </a:t>
            </a:r>
            <a:r>
              <a:rPr lang="en-US" altLang="ja-JP" dirty="0" smtClean="0"/>
              <a:t>J. </a:t>
            </a:r>
            <a:r>
              <a:rPr lang="en-US" altLang="ja-JP" dirty="0" err="1" smtClean="0"/>
              <a:t>Kodumal</a:t>
            </a:r>
            <a:r>
              <a:rPr lang="en-US" altLang="ja-JP" dirty="0" smtClean="0"/>
              <a:t> and A. Aiken</a:t>
            </a:r>
            <a:br>
              <a:rPr lang="en-US" altLang="ja-JP" dirty="0" smtClean="0"/>
            </a:br>
            <a:r>
              <a:rPr lang="en-US" altLang="ja-JP" dirty="0" smtClean="0"/>
              <a:t>(PLDI 2004)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解きたい問題（の例）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28800"/>
            <a:ext cx="8748464" cy="1296144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「</a:t>
            </a:r>
            <a:r>
              <a:rPr lang="en-US" dirty="0" smtClean="0">
                <a:solidFill>
                  <a:srgbClr val="FF0000"/>
                </a:solidFill>
              </a:rPr>
              <a:t>tainted</a:t>
            </a:r>
            <a:r>
              <a:rPr lang="en-US" dirty="0" smtClean="0"/>
              <a:t> </a:t>
            </a:r>
            <a:r>
              <a:rPr lang="ja-JP" altLang="en-US" dirty="0" smtClean="0"/>
              <a:t>とマークされた値が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>
                <a:solidFill>
                  <a:srgbClr val="92D050"/>
                </a:solidFill>
              </a:rPr>
              <a:t>untainted</a:t>
            </a:r>
            <a:r>
              <a:rPr lang="en-US" altLang="ja-JP" dirty="0" smtClean="0"/>
              <a:t> </a:t>
            </a:r>
            <a:r>
              <a:rPr lang="ja-JP" altLang="en-US" dirty="0" smtClean="0"/>
              <a:t>マークの変数に入らない」の静的検証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51720" y="2996952"/>
            <a:ext cx="6624736" cy="33123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>
                <a:latin typeface="Consolas" pitchFamily="49" charset="0"/>
              </a:rPr>
              <a:t>int id(int y1) { int y2 = y1; return y2; }</a:t>
            </a:r>
          </a:p>
          <a:p>
            <a:endParaRPr lang="en-US" sz="2000" dirty="0" smtClean="0">
              <a:latin typeface="Consolas" pitchFamily="49" charset="0"/>
            </a:endParaRPr>
          </a:p>
          <a:p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main(void)</a:t>
            </a:r>
          </a:p>
          <a:p>
            <a:r>
              <a:rPr lang="en-US" sz="2000" dirty="0" smtClean="0">
                <a:latin typeface="Consolas" pitchFamily="49" charset="0"/>
              </a:rPr>
              <a:t>{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x1;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        z1, x2;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nsolas" pitchFamily="49" charset="0"/>
              </a:rPr>
              <a:t>untainted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z2;</a:t>
            </a:r>
          </a:p>
          <a:p>
            <a:r>
              <a:rPr lang="en-US" sz="2000" dirty="0" smtClean="0">
                <a:latin typeface="Consolas" pitchFamily="49" charset="0"/>
              </a:rPr>
              <a:t>	z1 = id(x1); // call site 1</a:t>
            </a:r>
          </a:p>
          <a:p>
            <a:r>
              <a:rPr lang="en-US" sz="2000" dirty="0" smtClean="0">
                <a:latin typeface="Consolas" pitchFamily="49" charset="0"/>
              </a:rPr>
              <a:t>	z2 = id(x2); // call site 2</a:t>
            </a:r>
          </a:p>
          <a:p>
            <a:r>
              <a:rPr lang="en-US" sz="2000" dirty="0" smtClean="0"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/>
              <a:t>典型手法</a:t>
            </a:r>
            <a:r>
              <a:rPr lang="en-US" altLang="ja-JP" sz="2800" dirty="0" smtClean="0"/>
              <a:t>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グラフの到達可能性問題と見なす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67544" y="1700808"/>
            <a:ext cx="5832648" cy="26642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>
                <a:latin typeface="Consolas" pitchFamily="49" charset="0"/>
              </a:rPr>
              <a:t>int id(int y1){int y2=y1; return y2;}</a:t>
            </a:r>
          </a:p>
          <a:p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main(void) {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x1;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        z1, x2;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nsolas" pitchFamily="49" charset="0"/>
              </a:rPr>
              <a:t>untainted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z2;</a:t>
            </a:r>
          </a:p>
          <a:p>
            <a:r>
              <a:rPr lang="en-US" sz="2000" dirty="0" smtClean="0">
                <a:latin typeface="Consolas" pitchFamily="49" charset="0"/>
              </a:rPr>
              <a:t>	z1 = id(x1); // call site 1</a:t>
            </a:r>
          </a:p>
          <a:p>
            <a:r>
              <a:rPr lang="en-US" sz="2000" dirty="0" smtClean="0">
                <a:latin typeface="Consolas" pitchFamily="49" charset="0"/>
              </a:rPr>
              <a:t>	z2 = id(x2); // call site 2</a:t>
            </a:r>
          </a:p>
          <a:p>
            <a:r>
              <a:rPr lang="en-US" sz="2000" dirty="0" smtClean="0"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979712" y="4149080"/>
            <a:ext cx="6984776" cy="2564904"/>
            <a:chOff x="1979712" y="4149080"/>
            <a:chExt cx="6984776" cy="2564904"/>
          </a:xfrm>
        </p:grpSpPr>
        <p:sp>
          <p:nvSpPr>
            <p:cNvPr id="7" name="角丸四角形 6"/>
            <p:cNvSpPr/>
            <p:nvPr/>
          </p:nvSpPr>
          <p:spPr>
            <a:xfrm>
              <a:off x="1979712" y="4149080"/>
              <a:ext cx="6984776" cy="256490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4355976" y="4797152"/>
              <a:ext cx="2232248" cy="126876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3275856" y="4437112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x1</a:t>
              </a:r>
              <a:endParaRPr lang="en-US" sz="2400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4644008" y="5157192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y1</a:t>
              </a:r>
              <a:endParaRPr lang="en-US" sz="2400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868144" y="5157192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y2</a:t>
              </a:r>
              <a:endParaRPr lang="en-US" sz="2400" dirty="0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7092280" y="4437112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z1</a:t>
              </a:r>
              <a:endParaRPr lang="en-US" sz="2400" dirty="0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7092280" y="5805264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z2</a:t>
              </a:r>
              <a:endParaRPr lang="en-US" sz="2400" dirty="0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3275856" y="5805264"/>
              <a:ext cx="648072" cy="64807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x2</a:t>
              </a:r>
              <a:endParaRPr lang="en-US" sz="2400" dirty="0"/>
            </a:p>
          </p:txBody>
        </p:sp>
        <p:cxnSp>
          <p:nvCxnSpPr>
            <p:cNvPr id="16" name="直線矢印コネクタ 15"/>
            <p:cNvCxnSpPr>
              <a:stCxn id="9" idx="6"/>
              <a:endCxn id="10" idx="2"/>
            </p:cNvCxnSpPr>
            <p:nvPr/>
          </p:nvCxnSpPr>
          <p:spPr>
            <a:xfrm>
              <a:off x="5292080" y="5481228"/>
              <a:ext cx="576064" cy="1588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>
              <a:stCxn id="8" idx="5"/>
              <a:endCxn id="9" idx="1"/>
            </p:cNvCxnSpPr>
            <p:nvPr/>
          </p:nvCxnSpPr>
          <p:spPr>
            <a:xfrm rot="16200000" flipH="1">
              <a:off x="4153056" y="4666240"/>
              <a:ext cx="261824" cy="909896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14" idx="6"/>
              <a:endCxn id="9" idx="3"/>
            </p:cNvCxnSpPr>
            <p:nvPr/>
          </p:nvCxnSpPr>
          <p:spPr>
            <a:xfrm flipV="1">
              <a:off x="3923928" y="5710356"/>
              <a:ext cx="814988" cy="418944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>
              <a:stCxn id="10" idx="7"/>
              <a:endCxn id="11" idx="3"/>
            </p:cNvCxnSpPr>
            <p:nvPr/>
          </p:nvCxnSpPr>
          <p:spPr>
            <a:xfrm rot="5400000" flipH="1" flipV="1">
              <a:off x="6673336" y="4738248"/>
              <a:ext cx="261824" cy="765880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>
              <a:stCxn id="10" idx="5"/>
              <a:endCxn id="12" idx="1"/>
            </p:cNvCxnSpPr>
            <p:nvPr/>
          </p:nvCxnSpPr>
          <p:spPr>
            <a:xfrm rot="16200000" flipH="1">
              <a:off x="6709340" y="5422324"/>
              <a:ext cx="189816" cy="765880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円/楕円 31"/>
            <p:cNvSpPr/>
            <p:nvPr/>
          </p:nvSpPr>
          <p:spPr>
            <a:xfrm>
              <a:off x="2195736" y="4437112"/>
              <a:ext cx="648072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2800" b="1" dirty="0" smtClean="0"/>
                <a:t>危</a:t>
              </a:r>
              <a:endParaRPr lang="en-US" sz="2400" b="1" dirty="0"/>
            </a:p>
          </p:txBody>
        </p:sp>
        <p:cxnSp>
          <p:nvCxnSpPr>
            <p:cNvPr id="33" name="直線矢印コネクタ 32"/>
            <p:cNvCxnSpPr>
              <a:stCxn id="32" idx="6"/>
              <a:endCxn id="8" idx="2"/>
            </p:cNvCxnSpPr>
            <p:nvPr/>
          </p:nvCxnSpPr>
          <p:spPr>
            <a:xfrm>
              <a:off x="2843808" y="4761148"/>
              <a:ext cx="432048" cy="1588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円/楕円 35"/>
            <p:cNvSpPr/>
            <p:nvPr/>
          </p:nvSpPr>
          <p:spPr>
            <a:xfrm>
              <a:off x="8172400" y="5805264"/>
              <a:ext cx="648072" cy="64807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2400" b="1" dirty="0" smtClean="0"/>
                <a:t>安</a:t>
              </a:r>
              <a:endParaRPr lang="en-US" sz="2400" b="1" dirty="0"/>
            </a:p>
          </p:txBody>
        </p:sp>
        <p:cxnSp>
          <p:nvCxnSpPr>
            <p:cNvPr id="37" name="直線矢印コネクタ 36"/>
            <p:cNvCxnSpPr>
              <a:stCxn id="12" idx="6"/>
              <a:endCxn id="36" idx="2"/>
            </p:cNvCxnSpPr>
            <p:nvPr/>
          </p:nvCxnSpPr>
          <p:spPr>
            <a:xfrm>
              <a:off x="7740352" y="6129300"/>
              <a:ext cx="432048" cy="1588"/>
            </a:xfrm>
            <a:prstGeom prst="straightConnector1">
              <a:avLst/>
            </a:prstGeom>
            <a:ln w="57150">
              <a:solidFill>
                <a:srgbClr val="00206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円/楕円 40"/>
          <p:cNvSpPr/>
          <p:nvPr/>
        </p:nvSpPr>
        <p:spPr>
          <a:xfrm>
            <a:off x="6588224" y="2276872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2800" b="1" dirty="0" smtClean="0"/>
              <a:t>危</a:t>
            </a:r>
            <a:endParaRPr lang="en-US" sz="2400" b="1" dirty="0"/>
          </a:p>
        </p:txBody>
      </p:sp>
      <p:sp>
        <p:nvSpPr>
          <p:cNvPr id="43" name="円/楕円 42"/>
          <p:cNvSpPr/>
          <p:nvPr/>
        </p:nvSpPr>
        <p:spPr>
          <a:xfrm>
            <a:off x="6588224" y="2996952"/>
            <a:ext cx="648072" cy="64807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2400" b="1" dirty="0" smtClean="0"/>
              <a:t>安</a:t>
            </a:r>
            <a:endParaRPr lang="en-US" sz="24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36296" y="232971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から</a:t>
            </a:r>
            <a:endParaRPr lang="en-US" sz="2400" dirty="0">
              <a:latin typeface="+mj-ea"/>
              <a:ea typeface="+mj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200800" y="3068960"/>
            <a:ext cx="183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に行ける？</a:t>
            </a:r>
            <a:endParaRPr 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Better</a:t>
            </a:r>
            <a:r>
              <a:rPr lang="ja-JP" altLang="en-US" sz="2800" dirty="0" smtClean="0"/>
              <a:t>な精度の典型手法</a:t>
            </a:r>
            <a:r>
              <a:rPr lang="en-US" altLang="ja-JP" sz="2800" dirty="0" smtClean="0"/>
              <a:t>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グラフの</a:t>
            </a:r>
            <a:r>
              <a:rPr lang="en-US" altLang="ja-JP" sz="3600" dirty="0" smtClean="0"/>
              <a:t>CFL</a:t>
            </a:r>
            <a:r>
              <a:rPr lang="ja-JP" altLang="en-US" sz="3600" dirty="0" smtClean="0"/>
              <a:t>到達可能性問題と見なす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67544" y="1700808"/>
            <a:ext cx="5832648" cy="26642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>
                <a:latin typeface="Consolas" pitchFamily="49" charset="0"/>
              </a:rPr>
              <a:t>int id(int y1){int y2=y1; return y2;}</a:t>
            </a:r>
          </a:p>
          <a:p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main(void) {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x1;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        z1, x2;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nsolas" pitchFamily="49" charset="0"/>
              </a:rPr>
              <a:t>untainted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z2;</a:t>
            </a:r>
          </a:p>
          <a:p>
            <a:r>
              <a:rPr lang="en-US" sz="2000" dirty="0" smtClean="0">
                <a:latin typeface="Consolas" pitchFamily="49" charset="0"/>
              </a:rPr>
              <a:t>	z1 = id(x1); // call site 1</a:t>
            </a:r>
          </a:p>
          <a:p>
            <a:r>
              <a:rPr lang="en-US" sz="2000" dirty="0" smtClean="0">
                <a:latin typeface="Consolas" pitchFamily="49" charset="0"/>
              </a:rPr>
              <a:t>	z2 = id(x2); // call site 2</a:t>
            </a:r>
          </a:p>
          <a:p>
            <a:r>
              <a:rPr lang="en-US" sz="2000" dirty="0" smtClean="0"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1979712" y="4149080"/>
            <a:ext cx="6984776" cy="2564904"/>
            <a:chOff x="1979712" y="4149080"/>
            <a:chExt cx="6984776" cy="2564904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1979712" y="4149080"/>
              <a:ext cx="6984776" cy="2564904"/>
              <a:chOff x="1979712" y="4149080"/>
              <a:chExt cx="6984776" cy="2564904"/>
            </a:xfrm>
          </p:grpSpPr>
          <p:sp>
            <p:nvSpPr>
              <p:cNvPr id="34" name="角丸四角形 33"/>
              <p:cNvSpPr/>
              <p:nvPr/>
            </p:nvSpPr>
            <p:spPr>
              <a:xfrm>
                <a:off x="1979712" y="4149080"/>
                <a:ext cx="6984776" cy="2564904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角丸四角形 34"/>
              <p:cNvSpPr/>
              <p:nvPr/>
            </p:nvSpPr>
            <p:spPr>
              <a:xfrm>
                <a:off x="4355976" y="4797152"/>
                <a:ext cx="2232248" cy="126876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3275856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x1</a:t>
                </a:r>
                <a:endParaRPr lang="en-US" sz="2400" dirty="0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4644008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y1</a:t>
                </a:r>
                <a:endParaRPr lang="en-US" sz="2400" dirty="0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5868144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y2</a:t>
                </a:r>
                <a:endParaRPr lang="en-US" sz="2400" dirty="0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7092280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z1</a:t>
                </a:r>
                <a:endParaRPr lang="en-US" sz="2400" dirty="0"/>
              </a:p>
            </p:txBody>
          </p:sp>
          <p:sp>
            <p:nvSpPr>
              <p:cNvPr id="42" name="円/楕円 41"/>
              <p:cNvSpPr/>
              <p:nvPr/>
            </p:nvSpPr>
            <p:spPr>
              <a:xfrm>
                <a:off x="7092280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z2</a:t>
                </a:r>
                <a:endParaRPr lang="en-US" sz="2400" dirty="0"/>
              </a:p>
            </p:txBody>
          </p:sp>
          <p:sp>
            <p:nvSpPr>
              <p:cNvPr id="43" name="円/楕円 42"/>
              <p:cNvSpPr/>
              <p:nvPr/>
            </p:nvSpPr>
            <p:spPr>
              <a:xfrm>
                <a:off x="3275856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x2</a:t>
                </a:r>
                <a:endParaRPr lang="en-US" sz="2400" dirty="0"/>
              </a:p>
            </p:txBody>
          </p:sp>
          <p:cxnSp>
            <p:nvCxnSpPr>
              <p:cNvPr id="44" name="直線矢印コネクタ 43"/>
              <p:cNvCxnSpPr>
                <a:stCxn id="39" idx="6"/>
                <a:endCxn id="40" idx="2"/>
              </p:cNvCxnSpPr>
              <p:nvPr/>
            </p:nvCxnSpPr>
            <p:spPr>
              <a:xfrm>
                <a:off x="5292080" y="5481228"/>
                <a:ext cx="576064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>
                <a:stCxn id="38" idx="5"/>
                <a:endCxn id="39" idx="1"/>
              </p:cNvCxnSpPr>
              <p:nvPr/>
            </p:nvCxnSpPr>
            <p:spPr>
              <a:xfrm rot="16200000" flipH="1">
                <a:off x="4153056" y="4666240"/>
                <a:ext cx="261824" cy="909896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>
                <a:stCxn id="43" idx="6"/>
                <a:endCxn id="39" idx="3"/>
              </p:cNvCxnSpPr>
              <p:nvPr/>
            </p:nvCxnSpPr>
            <p:spPr>
              <a:xfrm flipV="1">
                <a:off x="3923928" y="5710356"/>
                <a:ext cx="814988" cy="418944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矢印コネクタ 46"/>
              <p:cNvCxnSpPr>
                <a:stCxn id="40" idx="7"/>
                <a:endCxn id="41" idx="3"/>
              </p:cNvCxnSpPr>
              <p:nvPr/>
            </p:nvCxnSpPr>
            <p:spPr>
              <a:xfrm rot="5400000" flipH="1" flipV="1">
                <a:off x="6673336" y="4738248"/>
                <a:ext cx="261824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矢印コネクタ 47"/>
              <p:cNvCxnSpPr>
                <a:stCxn id="40" idx="5"/>
                <a:endCxn id="42" idx="1"/>
              </p:cNvCxnSpPr>
              <p:nvPr/>
            </p:nvCxnSpPr>
            <p:spPr>
              <a:xfrm rot="16200000" flipH="1">
                <a:off x="6709340" y="5422324"/>
                <a:ext cx="189816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円/楕円 48"/>
              <p:cNvSpPr/>
              <p:nvPr/>
            </p:nvSpPr>
            <p:spPr>
              <a:xfrm>
                <a:off x="2195736" y="4437112"/>
                <a:ext cx="648072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800" b="1" dirty="0" smtClean="0"/>
                  <a:t>危</a:t>
                </a:r>
                <a:endParaRPr lang="en-US" sz="2400" b="1" dirty="0"/>
              </a:p>
            </p:txBody>
          </p:sp>
          <p:cxnSp>
            <p:nvCxnSpPr>
              <p:cNvPr id="50" name="直線矢印コネクタ 49"/>
              <p:cNvCxnSpPr>
                <a:stCxn id="49" idx="6"/>
                <a:endCxn id="38" idx="2"/>
              </p:cNvCxnSpPr>
              <p:nvPr/>
            </p:nvCxnSpPr>
            <p:spPr>
              <a:xfrm>
                <a:off x="2843808" y="4761148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円/楕円 50"/>
              <p:cNvSpPr/>
              <p:nvPr/>
            </p:nvSpPr>
            <p:spPr>
              <a:xfrm>
                <a:off x="8172400" y="5805264"/>
                <a:ext cx="648072" cy="648072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400" b="1" dirty="0" smtClean="0"/>
                  <a:t>安</a:t>
                </a:r>
                <a:endParaRPr lang="en-US" sz="2400" b="1" dirty="0"/>
              </a:p>
            </p:txBody>
          </p:sp>
          <p:cxnSp>
            <p:nvCxnSpPr>
              <p:cNvPr id="52" name="直線矢印コネクタ 51"/>
              <p:cNvCxnSpPr>
                <a:stCxn id="42" idx="6"/>
                <a:endCxn id="51" idx="2"/>
              </p:cNvCxnSpPr>
              <p:nvPr/>
            </p:nvCxnSpPr>
            <p:spPr>
              <a:xfrm>
                <a:off x="7740352" y="6129300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テキスト ボックス 23"/>
            <p:cNvSpPr txBox="1"/>
            <p:nvPr/>
          </p:nvSpPr>
          <p:spPr>
            <a:xfrm>
              <a:off x="6300192" y="4509120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300192" y="5733256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995936" y="4510861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95936" y="5805264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円/楕円 52"/>
          <p:cNvSpPr/>
          <p:nvPr/>
        </p:nvSpPr>
        <p:spPr>
          <a:xfrm>
            <a:off x="6588224" y="1772816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2800" b="1" dirty="0" smtClean="0"/>
              <a:t>危</a:t>
            </a:r>
            <a:endParaRPr lang="en-US" sz="2400" b="1" dirty="0"/>
          </a:p>
        </p:txBody>
      </p:sp>
      <p:sp>
        <p:nvSpPr>
          <p:cNvPr id="54" name="円/楕円 53"/>
          <p:cNvSpPr/>
          <p:nvPr/>
        </p:nvSpPr>
        <p:spPr>
          <a:xfrm>
            <a:off x="6588224" y="2492896"/>
            <a:ext cx="648072" cy="64807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2400" b="1" dirty="0" smtClean="0"/>
              <a:t>安</a:t>
            </a:r>
            <a:endParaRPr lang="en-US" sz="24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236296" y="182566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から</a:t>
            </a:r>
            <a:endParaRPr lang="en-US" sz="2400" dirty="0">
              <a:latin typeface="+mj-ea"/>
              <a:ea typeface="+mj-ea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200800" y="2564904"/>
            <a:ext cx="183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に</a:t>
            </a:r>
            <a:endParaRPr lang="en-US" sz="2400" dirty="0">
              <a:latin typeface="+mj-ea"/>
              <a:ea typeface="+mj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516216" y="3174067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itchFamily="49" charset="0"/>
                <a:ea typeface="+mj-ea"/>
              </a:rPr>
              <a:t>c1r1 | c2r2</a:t>
            </a:r>
            <a:r>
              <a:rPr lang="ja-JP" altLang="en-US" sz="2400" dirty="0" smtClean="0">
                <a:latin typeface="+mj-ea"/>
                <a:ea typeface="+mj-ea"/>
              </a:rPr>
              <a:t> で</a:t>
            </a:r>
            <a:endParaRPr lang="en-US" altLang="ja-JP" sz="2400" dirty="0" smtClean="0">
              <a:latin typeface="+mj-ea"/>
              <a:ea typeface="+mj-ea"/>
            </a:endParaRPr>
          </a:p>
          <a:p>
            <a:r>
              <a:rPr lang="ja-JP" altLang="en-US" sz="2400" dirty="0" smtClean="0">
                <a:latin typeface="+mj-ea"/>
                <a:ea typeface="+mj-ea"/>
              </a:rPr>
              <a:t>行ける？</a:t>
            </a:r>
            <a:endParaRPr 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CFL </a:t>
            </a:r>
            <a:r>
              <a:rPr lang="en-US" altLang="ja-JP" sz="2800" dirty="0" err="1" smtClean="0"/>
              <a:t>Reachability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を解く典型手法</a:t>
            </a:r>
            <a:r>
              <a:rPr lang="en-US" altLang="ja-JP" sz="2800" dirty="0" smtClean="0"/>
              <a:t>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3600" dirty="0" smtClean="0"/>
              <a:t>“Set Constraint” </a:t>
            </a:r>
            <a:r>
              <a:rPr lang="ja-JP" altLang="en-US" sz="3600" dirty="0" smtClean="0"/>
              <a:t>問題に帰着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CFL </a:t>
            </a:r>
            <a:r>
              <a:rPr lang="en-US" sz="3200" dirty="0" err="1" smtClean="0"/>
              <a:t>Reachability</a:t>
            </a:r>
            <a:r>
              <a:rPr lang="en-US" sz="3200" dirty="0" smtClean="0"/>
              <a:t> </a:t>
            </a:r>
            <a:r>
              <a:rPr lang="ja-JP" altLang="en-US" sz="3200" dirty="0" smtClean="0"/>
              <a:t>の計算量</a:t>
            </a:r>
            <a:endParaRPr lang="en-US" altLang="ja-JP" sz="3200" dirty="0" smtClean="0"/>
          </a:p>
          <a:p>
            <a:pPr lvl="1"/>
            <a:r>
              <a:rPr lang="en-US" sz="2800" dirty="0" smtClean="0"/>
              <a:t>O(  |</a:t>
            </a:r>
            <a:r>
              <a:rPr lang="ja-JP" altLang="en-US" sz="2800" dirty="0" smtClean="0"/>
              <a:t>文法</a:t>
            </a:r>
            <a:r>
              <a:rPr lang="en-US" altLang="ja-JP" sz="2800" dirty="0" smtClean="0"/>
              <a:t>|</a:t>
            </a:r>
            <a:r>
              <a:rPr lang="en-US" altLang="ja-JP" sz="2800" baseline="30000" dirty="0" smtClean="0"/>
              <a:t>3</a:t>
            </a:r>
            <a:r>
              <a:rPr lang="en-US" altLang="ja-JP" sz="2800" dirty="0" smtClean="0"/>
              <a:t>  |</a:t>
            </a:r>
            <a:r>
              <a:rPr lang="ja-JP" altLang="en-US" sz="2800" dirty="0" smtClean="0"/>
              <a:t>グラフ</a:t>
            </a:r>
            <a:r>
              <a:rPr lang="en-US" altLang="ja-JP" sz="2800" dirty="0" smtClean="0"/>
              <a:t>|</a:t>
            </a:r>
            <a:r>
              <a:rPr lang="en-US" altLang="ja-JP" sz="2800" baseline="30000" dirty="0" smtClean="0"/>
              <a:t>3</a:t>
            </a:r>
            <a:r>
              <a:rPr lang="en-US" altLang="ja-JP" sz="2800" dirty="0" smtClean="0"/>
              <a:t> ) </a:t>
            </a:r>
          </a:p>
          <a:p>
            <a:pPr lvl="2"/>
            <a:r>
              <a:rPr lang="en-US" sz="2800" dirty="0" smtClean="0"/>
              <a:t>CYK</a:t>
            </a:r>
            <a:r>
              <a:rPr lang="ja-JP" altLang="en-US" sz="2800" dirty="0" smtClean="0"/>
              <a:t>構文解析 </a:t>
            </a:r>
            <a:r>
              <a:rPr lang="en-US" altLang="ja-JP" sz="2800" dirty="0" smtClean="0"/>
              <a:t>+</a:t>
            </a:r>
            <a:r>
              <a:rPr lang="ja-JP" altLang="en-US" sz="2800" dirty="0" smtClean="0"/>
              <a:t> </a:t>
            </a:r>
            <a:r>
              <a:rPr lang="en-US" altLang="ja-JP" sz="2800" dirty="0" err="1" smtClean="0"/>
              <a:t>Warshall</a:t>
            </a:r>
            <a:r>
              <a:rPr lang="en-US" altLang="ja-JP" sz="2800" dirty="0" smtClean="0"/>
              <a:t>-Floyd </a:t>
            </a:r>
            <a:r>
              <a:rPr lang="ja-JP" altLang="en-US" sz="2800" dirty="0" smtClean="0"/>
              <a:t>到達可能性</a:t>
            </a:r>
            <a:endParaRPr lang="en-US" sz="2800" dirty="0" smtClean="0"/>
          </a:p>
          <a:p>
            <a:pPr lvl="1"/>
            <a:r>
              <a:rPr lang="ja-JP" altLang="en-US" sz="2800" dirty="0" smtClean="0"/>
              <a:t>多項式時間だけど実用には厳しい重さ</a:t>
            </a:r>
            <a:endParaRPr lang="en-US" altLang="ja-JP" sz="28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ヒューリスティックス </a:t>
            </a:r>
            <a:r>
              <a:rPr lang="en-US" altLang="ja-JP" sz="3200" dirty="0" smtClean="0"/>
              <a:t>Solver </a:t>
            </a:r>
            <a:r>
              <a:rPr lang="ja-JP" altLang="en-US" sz="3200" dirty="0" smtClean="0"/>
              <a:t>のある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問題に帰着 </a:t>
            </a:r>
            <a:r>
              <a:rPr lang="en-US" altLang="ja-JP" sz="3200" dirty="0" smtClean="0">
                <a:sym typeface="Wingdings" pitchFamily="2" charset="2"/>
              </a:rPr>
              <a:t> “Set Constraint” </a:t>
            </a:r>
            <a:r>
              <a:rPr lang="ja-JP" altLang="en-US" sz="3200" dirty="0" smtClean="0">
                <a:sym typeface="Wingdings" pitchFamily="2" charset="2"/>
              </a:rPr>
              <a:t>問題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“Set Constraint” </a:t>
            </a:r>
            <a:r>
              <a:rPr lang="ja-JP" altLang="en-US" dirty="0" smtClean="0"/>
              <a:t>問題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1665312"/>
            <a:ext cx="8208912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/>
              <a:t>こんな連立方程式を解く問題。</a:t>
            </a:r>
            <a:endParaRPr lang="en-US" altLang="ja-JP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ja-JP" altLang="en-US" dirty="0" smtClean="0"/>
              <a:t>集合</a:t>
            </a:r>
            <a:r>
              <a:rPr lang="en-US" altLang="ja-JP" dirty="0" smtClean="0"/>
              <a:t>X</a:t>
            </a:r>
            <a:r>
              <a:rPr lang="ja-JP" altLang="en-US" dirty="0" smtClean="0"/>
              <a:t>の要素と</a:t>
            </a:r>
            <a:r>
              <a:rPr lang="en-US" altLang="ja-JP" dirty="0" smtClean="0"/>
              <a:t>Y</a:t>
            </a:r>
            <a:r>
              <a:rPr lang="ja-JP" altLang="en-US" dirty="0" smtClean="0"/>
              <a:t>の要素を</a:t>
            </a:r>
            <a:r>
              <a:rPr lang="en-US" altLang="ja-JP" dirty="0" smtClean="0"/>
              <a:t>cons</a:t>
            </a:r>
            <a:r>
              <a:rPr lang="ja-JP" altLang="en-US" dirty="0" smtClean="0"/>
              <a:t>したら </a:t>
            </a:r>
            <a:r>
              <a:rPr lang="en-US" altLang="ja-JP" dirty="0" smtClean="0"/>
              <a:t>Y </a:t>
            </a:r>
            <a:r>
              <a:rPr lang="ja-JP" altLang="en-US" dirty="0" smtClean="0"/>
              <a:t>に入る</a:t>
            </a:r>
            <a:endParaRPr lang="en-US" altLang="ja-JP" dirty="0" smtClean="0"/>
          </a:p>
          <a:p>
            <a:r>
              <a:rPr lang="en-US" dirty="0" smtClean="0"/>
              <a:t>nil </a:t>
            </a:r>
            <a:r>
              <a:rPr lang="ja-JP" altLang="en-US" dirty="0" smtClean="0"/>
              <a:t>というアトムは集合 </a:t>
            </a:r>
            <a:r>
              <a:rPr lang="en-US" altLang="ja-JP" dirty="0" smtClean="0"/>
              <a:t>Y </a:t>
            </a:r>
            <a:r>
              <a:rPr lang="ja-JP" altLang="en-US" dirty="0" smtClean="0"/>
              <a:t>に入る</a:t>
            </a:r>
            <a:endParaRPr lang="en-US" altLang="ja-JP" dirty="0" smtClean="0"/>
          </a:p>
          <a:p>
            <a:r>
              <a:rPr lang="ja-JP" altLang="en-US" dirty="0" smtClean="0"/>
              <a:t>集合 </a:t>
            </a:r>
            <a:r>
              <a:rPr lang="en-US" altLang="ja-JP" dirty="0" smtClean="0"/>
              <a:t>Y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cons </a:t>
            </a:r>
            <a:r>
              <a:rPr lang="ja-JP" altLang="en-US" dirty="0" smtClean="0"/>
              <a:t>の形の要素の第一要素は</a:t>
            </a:r>
            <a:r>
              <a:rPr lang="en-US" altLang="ja-JP" dirty="0" smtClean="0"/>
              <a:t>one</a:t>
            </a:r>
            <a:endParaRPr 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699792" y="2420888"/>
            <a:ext cx="4032448" cy="1728192"/>
            <a:chOff x="1979712" y="2636912"/>
            <a:chExt cx="4248472" cy="1728192"/>
          </a:xfrm>
        </p:grpSpPr>
        <p:sp>
          <p:nvSpPr>
            <p:cNvPr id="4" name="角丸四角形 3"/>
            <p:cNvSpPr/>
            <p:nvPr/>
          </p:nvSpPr>
          <p:spPr>
            <a:xfrm>
              <a:off x="2051720" y="2636912"/>
              <a:ext cx="4176464" cy="172819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dirty="0" smtClean="0"/>
                <a:t>cons(X, 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nil 	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           1(Y)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one</a:t>
              </a:r>
              <a:endParaRPr lang="en-US" sz="3200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 rot="10800000">
              <a:off x="1979712" y="3769875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</a:rPr>
                <a:t>cons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914400"/>
          </a:xfrm>
        </p:spPr>
        <p:txBody>
          <a:bodyPr/>
          <a:lstStyle/>
          <a:p>
            <a:r>
              <a:rPr lang="ja-JP" altLang="en-US" dirty="0" smtClean="0"/>
              <a:t>既存のやり方の流れ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67544" y="1268760"/>
            <a:ext cx="5832648" cy="26642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>
                <a:latin typeface="Consolas" pitchFamily="49" charset="0"/>
              </a:rPr>
              <a:t>int id(int y1){int y2=y1; return y2;}</a:t>
            </a:r>
          </a:p>
          <a:p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main(void) {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</a:rPr>
              <a:t>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x1;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          z1, x2;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onsolas" pitchFamily="49" charset="0"/>
              </a:rPr>
              <a:t>untainted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z2;</a:t>
            </a:r>
          </a:p>
          <a:p>
            <a:r>
              <a:rPr lang="en-US" sz="2000" dirty="0" smtClean="0">
                <a:latin typeface="Consolas" pitchFamily="49" charset="0"/>
              </a:rPr>
              <a:t>	z1 = id(x1); // call site 1</a:t>
            </a:r>
          </a:p>
          <a:p>
            <a:r>
              <a:rPr lang="en-US" sz="2000" dirty="0" smtClean="0">
                <a:latin typeface="Consolas" pitchFamily="49" charset="0"/>
              </a:rPr>
              <a:t>	z2 = id(x2); // call site 2</a:t>
            </a:r>
          </a:p>
          <a:p>
            <a:r>
              <a:rPr lang="en-US" sz="2000" dirty="0" smtClean="0"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331640" y="2060848"/>
            <a:ext cx="6984776" cy="2564904"/>
            <a:chOff x="1979712" y="4149080"/>
            <a:chExt cx="6984776" cy="2564904"/>
          </a:xfrm>
        </p:grpSpPr>
        <p:grpSp>
          <p:nvGrpSpPr>
            <p:cNvPr id="6" name="グループ化 30"/>
            <p:cNvGrpSpPr/>
            <p:nvPr/>
          </p:nvGrpSpPr>
          <p:grpSpPr>
            <a:xfrm>
              <a:off x="1979712" y="4149080"/>
              <a:ext cx="6984776" cy="2564904"/>
              <a:chOff x="1979712" y="4149080"/>
              <a:chExt cx="6984776" cy="2564904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1979712" y="4149080"/>
                <a:ext cx="6984776" cy="2564904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4355976" y="4797152"/>
                <a:ext cx="2232248" cy="126876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3275856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x1</a:t>
                </a:r>
                <a:endParaRPr lang="en-US" sz="2400" dirty="0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4644008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y1</a:t>
                </a:r>
                <a:endParaRPr lang="en-US" sz="2400" dirty="0"/>
              </a:p>
            </p:txBody>
          </p:sp>
          <p:sp>
            <p:nvSpPr>
              <p:cNvPr id="15" name="円/楕円 14"/>
              <p:cNvSpPr/>
              <p:nvPr/>
            </p:nvSpPr>
            <p:spPr>
              <a:xfrm>
                <a:off x="5868144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y2</a:t>
                </a:r>
                <a:endParaRPr lang="en-US" sz="2400" dirty="0"/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7092280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z1</a:t>
                </a:r>
                <a:endParaRPr lang="en-US" sz="2400" dirty="0"/>
              </a:p>
            </p:txBody>
          </p:sp>
          <p:sp>
            <p:nvSpPr>
              <p:cNvPr id="17" name="円/楕円 16"/>
              <p:cNvSpPr/>
              <p:nvPr/>
            </p:nvSpPr>
            <p:spPr>
              <a:xfrm>
                <a:off x="7092280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z2</a:t>
                </a:r>
                <a:endParaRPr lang="en-US" sz="2400" dirty="0"/>
              </a:p>
            </p:txBody>
          </p:sp>
          <p:sp>
            <p:nvSpPr>
              <p:cNvPr id="18" name="円/楕円 17"/>
              <p:cNvSpPr/>
              <p:nvPr/>
            </p:nvSpPr>
            <p:spPr>
              <a:xfrm>
                <a:off x="3275856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x2</a:t>
                </a:r>
                <a:endParaRPr lang="en-US" sz="2400" dirty="0"/>
              </a:p>
            </p:txBody>
          </p:sp>
          <p:cxnSp>
            <p:nvCxnSpPr>
              <p:cNvPr id="19" name="直線矢印コネクタ 18"/>
              <p:cNvCxnSpPr>
                <a:stCxn id="14" idx="6"/>
                <a:endCxn id="15" idx="2"/>
              </p:cNvCxnSpPr>
              <p:nvPr/>
            </p:nvCxnSpPr>
            <p:spPr>
              <a:xfrm>
                <a:off x="5292080" y="5481228"/>
                <a:ext cx="576064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>
                <a:stCxn id="13" idx="5"/>
                <a:endCxn id="14" idx="1"/>
              </p:cNvCxnSpPr>
              <p:nvPr/>
            </p:nvCxnSpPr>
            <p:spPr>
              <a:xfrm rot="16200000" flipH="1">
                <a:off x="4153056" y="4666240"/>
                <a:ext cx="261824" cy="909896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/>
              <p:cNvCxnSpPr>
                <a:stCxn id="18" idx="6"/>
                <a:endCxn id="14" idx="3"/>
              </p:cNvCxnSpPr>
              <p:nvPr/>
            </p:nvCxnSpPr>
            <p:spPr>
              <a:xfrm flipV="1">
                <a:off x="3923928" y="5710356"/>
                <a:ext cx="814988" cy="418944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>
                <a:stCxn id="15" idx="7"/>
                <a:endCxn id="16" idx="3"/>
              </p:cNvCxnSpPr>
              <p:nvPr/>
            </p:nvCxnSpPr>
            <p:spPr>
              <a:xfrm rot="5400000" flipH="1" flipV="1">
                <a:off x="6673336" y="4738248"/>
                <a:ext cx="261824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22"/>
              <p:cNvCxnSpPr>
                <a:stCxn id="15" idx="5"/>
                <a:endCxn id="17" idx="1"/>
              </p:cNvCxnSpPr>
              <p:nvPr/>
            </p:nvCxnSpPr>
            <p:spPr>
              <a:xfrm rot="16200000" flipH="1">
                <a:off x="6709340" y="5422324"/>
                <a:ext cx="189816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円/楕円 23"/>
              <p:cNvSpPr/>
              <p:nvPr/>
            </p:nvSpPr>
            <p:spPr>
              <a:xfrm>
                <a:off x="2195736" y="4437112"/>
                <a:ext cx="648072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800" b="1" dirty="0" smtClean="0"/>
                  <a:t>危</a:t>
                </a:r>
                <a:endParaRPr lang="en-US" sz="2400" b="1" dirty="0"/>
              </a:p>
            </p:txBody>
          </p:sp>
          <p:cxnSp>
            <p:nvCxnSpPr>
              <p:cNvPr id="25" name="直線矢印コネクタ 24"/>
              <p:cNvCxnSpPr>
                <a:stCxn id="24" idx="6"/>
                <a:endCxn id="13" idx="2"/>
              </p:cNvCxnSpPr>
              <p:nvPr/>
            </p:nvCxnSpPr>
            <p:spPr>
              <a:xfrm>
                <a:off x="2843808" y="4761148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円/楕円 25"/>
              <p:cNvSpPr/>
              <p:nvPr/>
            </p:nvSpPr>
            <p:spPr>
              <a:xfrm>
                <a:off x="8172400" y="5805264"/>
                <a:ext cx="648072" cy="648072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400" b="1" dirty="0" smtClean="0"/>
                  <a:t>安</a:t>
                </a:r>
                <a:endParaRPr lang="en-US" sz="2400" b="1" dirty="0"/>
              </a:p>
            </p:txBody>
          </p:sp>
          <p:cxnSp>
            <p:nvCxnSpPr>
              <p:cNvPr id="27" name="直線矢印コネクタ 26"/>
              <p:cNvCxnSpPr>
                <a:stCxn id="17" idx="6"/>
                <a:endCxn id="26" idx="2"/>
              </p:cNvCxnSpPr>
              <p:nvPr/>
            </p:nvCxnSpPr>
            <p:spPr>
              <a:xfrm>
                <a:off x="7740352" y="6129300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テキスト ボックス 6"/>
            <p:cNvSpPr txBox="1"/>
            <p:nvPr/>
          </p:nvSpPr>
          <p:spPr>
            <a:xfrm>
              <a:off x="6300192" y="4509120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300192" y="5733256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95936" y="4510861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995936" y="5805264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932040" y="3933056"/>
            <a:ext cx="3888432" cy="1728192"/>
            <a:chOff x="1979712" y="2636912"/>
            <a:chExt cx="4248472" cy="1728192"/>
          </a:xfrm>
        </p:grpSpPr>
        <p:sp>
          <p:nvSpPr>
            <p:cNvPr id="29" name="角丸四角形 28"/>
            <p:cNvSpPr/>
            <p:nvPr/>
          </p:nvSpPr>
          <p:spPr>
            <a:xfrm>
              <a:off x="2051720" y="2636912"/>
              <a:ext cx="4176464" cy="172819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dirty="0" smtClean="0"/>
                <a:t>cons(X, 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nil 	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           1(Y)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one</a:t>
              </a:r>
              <a:endParaRPr lang="en-US" sz="3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 rot="10800000">
              <a:off x="1979712" y="3769875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</a:rPr>
                <a:t>cons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右矢印 30"/>
          <p:cNvSpPr/>
          <p:nvPr/>
        </p:nvSpPr>
        <p:spPr>
          <a:xfrm rot="1855032">
            <a:off x="6795593" y="5365249"/>
            <a:ext cx="918356" cy="91733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668344" y="580700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+mj-ea"/>
                <a:ea typeface="+mj-ea"/>
              </a:rPr>
              <a:t>解く</a:t>
            </a:r>
            <a:endParaRPr lang="en-US" sz="3600" dirty="0">
              <a:latin typeface="+mj-ea"/>
              <a:ea typeface="+mj-ea"/>
            </a:endParaRPr>
          </a:p>
        </p:txBody>
      </p:sp>
      <p:sp>
        <p:nvSpPr>
          <p:cNvPr id="33" name="右矢印 32"/>
          <p:cNvSpPr/>
          <p:nvPr/>
        </p:nvSpPr>
        <p:spPr>
          <a:xfrm rot="2108070">
            <a:off x="3626505" y="4274531"/>
            <a:ext cx="1025230" cy="10426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71600" y="5283205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HG丸ｺﾞｼｯｸM-PRO" pitchFamily="50" charset="-128"/>
                <a:ea typeface="HG丸ｺﾞｼｯｸM-PRO" pitchFamily="50" charset="-128"/>
              </a:rPr>
              <a:t>CFLReachability</a:t>
            </a:r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3200" dirty="0" smtClean="0">
                <a:latin typeface="HG丸ｺﾞｼｯｸM-PRO" pitchFamily="50" charset="-128"/>
                <a:ea typeface="HG丸ｺﾞｼｯｸM-PRO" pitchFamily="50" charset="-128"/>
              </a:rPr>
              <a:t>Set Constraint 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endParaRPr lang="en-US" sz="3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2108070">
            <a:off x="890202" y="3268983"/>
            <a:ext cx="1025230" cy="10426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5536" y="450912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解析の問題を</a:t>
            </a:r>
            <a:endParaRPr lang="en-US" altLang="ja-JP" sz="2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sz="2000" dirty="0" smtClean="0">
                <a:latin typeface="HG丸ｺﾞｼｯｸM-PRO" pitchFamily="50" charset="-128"/>
                <a:ea typeface="HG丸ｺﾞｼｯｸM-PRO" pitchFamily="50" charset="-128"/>
              </a:rPr>
              <a:t>CFL </a:t>
            </a:r>
            <a:r>
              <a:rPr lang="en-US" sz="2000" dirty="0" err="1" smtClean="0">
                <a:latin typeface="HG丸ｺﾞｼｯｸM-PRO" pitchFamily="50" charset="-128"/>
                <a:ea typeface="HG丸ｺﾞｼｯｸM-PRO" pitchFamily="50" charset="-128"/>
              </a:rPr>
              <a:t>Reachability</a:t>
            </a:r>
            <a:r>
              <a:rPr lang="en-US" sz="20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endParaRPr lang="en-US" sz="2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問題点</a:t>
            </a:r>
            <a:endParaRPr 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39552" y="1440160"/>
            <a:ext cx="6984776" cy="2564904"/>
            <a:chOff x="1979712" y="4149080"/>
            <a:chExt cx="6984776" cy="2564904"/>
          </a:xfrm>
        </p:grpSpPr>
        <p:grpSp>
          <p:nvGrpSpPr>
            <p:cNvPr id="5" name="グループ化 30"/>
            <p:cNvGrpSpPr/>
            <p:nvPr/>
          </p:nvGrpSpPr>
          <p:grpSpPr>
            <a:xfrm>
              <a:off x="1979712" y="4149080"/>
              <a:ext cx="6984776" cy="2564904"/>
              <a:chOff x="1979712" y="4149080"/>
              <a:chExt cx="6984776" cy="2564904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1979712" y="4149080"/>
                <a:ext cx="6984776" cy="2564904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4355976" y="4797152"/>
                <a:ext cx="2232248" cy="126876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円/楕円 11"/>
              <p:cNvSpPr/>
              <p:nvPr/>
            </p:nvSpPr>
            <p:spPr>
              <a:xfrm>
                <a:off x="3275856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x1</a:t>
                </a:r>
                <a:endParaRPr lang="en-US" sz="2400" dirty="0"/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4644008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y1</a:t>
                </a:r>
                <a:endParaRPr lang="en-US" sz="2400" dirty="0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5868144" y="515719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y2</a:t>
                </a:r>
                <a:endParaRPr lang="en-US" sz="2400" dirty="0"/>
              </a:p>
            </p:txBody>
          </p:sp>
          <p:sp>
            <p:nvSpPr>
              <p:cNvPr id="15" name="円/楕円 14"/>
              <p:cNvSpPr/>
              <p:nvPr/>
            </p:nvSpPr>
            <p:spPr>
              <a:xfrm>
                <a:off x="7092280" y="4437112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z1</a:t>
                </a:r>
                <a:endParaRPr lang="en-US" sz="2400" dirty="0"/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7092280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z2</a:t>
                </a:r>
                <a:endParaRPr lang="en-US" sz="2400" dirty="0"/>
              </a:p>
            </p:txBody>
          </p:sp>
          <p:sp>
            <p:nvSpPr>
              <p:cNvPr id="17" name="円/楕円 16"/>
              <p:cNvSpPr/>
              <p:nvPr/>
            </p:nvSpPr>
            <p:spPr>
              <a:xfrm>
                <a:off x="3275856" y="5805264"/>
                <a:ext cx="648072" cy="64807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2400" dirty="0" smtClean="0"/>
                  <a:t>x2</a:t>
                </a:r>
                <a:endParaRPr lang="en-US" sz="2400" dirty="0"/>
              </a:p>
            </p:txBody>
          </p:sp>
          <p:cxnSp>
            <p:nvCxnSpPr>
              <p:cNvPr id="18" name="直線矢印コネクタ 17"/>
              <p:cNvCxnSpPr>
                <a:stCxn id="13" idx="6"/>
                <a:endCxn id="14" idx="2"/>
              </p:cNvCxnSpPr>
              <p:nvPr/>
            </p:nvCxnSpPr>
            <p:spPr>
              <a:xfrm>
                <a:off x="5292080" y="5481228"/>
                <a:ext cx="576064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/>
              <p:cNvCxnSpPr>
                <a:stCxn id="12" idx="5"/>
                <a:endCxn id="13" idx="1"/>
              </p:cNvCxnSpPr>
              <p:nvPr/>
            </p:nvCxnSpPr>
            <p:spPr>
              <a:xfrm rot="16200000" flipH="1">
                <a:off x="4153056" y="4666240"/>
                <a:ext cx="261824" cy="909896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>
                <a:stCxn id="17" idx="6"/>
                <a:endCxn id="13" idx="3"/>
              </p:cNvCxnSpPr>
              <p:nvPr/>
            </p:nvCxnSpPr>
            <p:spPr>
              <a:xfrm flipV="1">
                <a:off x="3923928" y="5710356"/>
                <a:ext cx="814988" cy="418944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/>
              <p:cNvCxnSpPr>
                <a:stCxn id="14" idx="7"/>
                <a:endCxn id="15" idx="3"/>
              </p:cNvCxnSpPr>
              <p:nvPr/>
            </p:nvCxnSpPr>
            <p:spPr>
              <a:xfrm rot="5400000" flipH="1" flipV="1">
                <a:off x="6673336" y="4738248"/>
                <a:ext cx="261824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>
                <a:stCxn id="14" idx="5"/>
                <a:endCxn id="16" idx="1"/>
              </p:cNvCxnSpPr>
              <p:nvPr/>
            </p:nvCxnSpPr>
            <p:spPr>
              <a:xfrm rot="16200000" flipH="1">
                <a:off x="6709340" y="5422324"/>
                <a:ext cx="189816" cy="76588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円/楕円 22"/>
              <p:cNvSpPr/>
              <p:nvPr/>
            </p:nvSpPr>
            <p:spPr>
              <a:xfrm>
                <a:off x="2195736" y="4437112"/>
                <a:ext cx="648072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800" b="1" dirty="0" smtClean="0"/>
                  <a:t>危</a:t>
                </a:r>
                <a:endParaRPr lang="en-US" sz="2400" b="1" dirty="0"/>
              </a:p>
            </p:txBody>
          </p:sp>
          <p:cxnSp>
            <p:nvCxnSpPr>
              <p:cNvPr id="24" name="直線矢印コネクタ 23"/>
              <p:cNvCxnSpPr>
                <a:stCxn id="23" idx="6"/>
                <a:endCxn id="12" idx="2"/>
              </p:cNvCxnSpPr>
              <p:nvPr/>
            </p:nvCxnSpPr>
            <p:spPr>
              <a:xfrm>
                <a:off x="2843808" y="4761148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円/楕円 24"/>
              <p:cNvSpPr/>
              <p:nvPr/>
            </p:nvSpPr>
            <p:spPr>
              <a:xfrm>
                <a:off x="8172400" y="5805264"/>
                <a:ext cx="648072" cy="648072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ja-JP" altLang="en-US" sz="2400" b="1" dirty="0" smtClean="0"/>
                  <a:t>安</a:t>
                </a:r>
                <a:endParaRPr lang="en-US" sz="2400" b="1" dirty="0"/>
              </a:p>
            </p:txBody>
          </p:sp>
          <p:cxnSp>
            <p:nvCxnSpPr>
              <p:cNvPr id="26" name="直線矢印コネクタ 25"/>
              <p:cNvCxnSpPr>
                <a:stCxn id="16" idx="6"/>
                <a:endCxn id="25" idx="2"/>
              </p:cNvCxnSpPr>
              <p:nvPr/>
            </p:nvCxnSpPr>
            <p:spPr>
              <a:xfrm>
                <a:off x="7740352" y="6129300"/>
                <a:ext cx="432048" cy="1588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テキスト ボックス 5"/>
            <p:cNvSpPr txBox="1"/>
            <p:nvPr/>
          </p:nvSpPr>
          <p:spPr>
            <a:xfrm>
              <a:off x="6300192" y="4509120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300192" y="5733256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r2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995936" y="4510861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c1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95936" y="5805264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c2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4932040" y="3933056"/>
            <a:ext cx="3888432" cy="1728192"/>
            <a:chOff x="1979712" y="2636912"/>
            <a:chExt cx="4248472" cy="1728192"/>
          </a:xfrm>
        </p:grpSpPr>
        <p:sp>
          <p:nvSpPr>
            <p:cNvPr id="28" name="角丸四角形 27"/>
            <p:cNvSpPr/>
            <p:nvPr/>
          </p:nvSpPr>
          <p:spPr>
            <a:xfrm>
              <a:off x="2051720" y="2636912"/>
              <a:ext cx="4176464" cy="172819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dirty="0" smtClean="0"/>
                <a:t>cons(X, 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nil 	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Y</a:t>
              </a:r>
            </a:p>
            <a:p>
              <a:r>
                <a:rPr lang="en-US" sz="3200" dirty="0" smtClean="0"/>
                <a:t>           1(Y)	</a:t>
              </a:r>
              <a:r>
                <a:rPr lang="ja-JP" altLang="en-US" sz="3200" dirty="0" smtClean="0"/>
                <a:t>⊆</a:t>
              </a:r>
              <a:r>
                <a:rPr lang="en-US" altLang="ja-JP" sz="3200" dirty="0" smtClean="0"/>
                <a:t>	one</a:t>
              </a:r>
              <a:endParaRPr lang="en-US" sz="32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 rot="10800000">
              <a:off x="1979712" y="3769875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</a:rPr>
                <a:t>cons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右矢印 29"/>
          <p:cNvSpPr/>
          <p:nvPr/>
        </p:nvSpPr>
        <p:spPr>
          <a:xfrm rot="2108070">
            <a:off x="3079094" y="3587814"/>
            <a:ext cx="2075018" cy="138664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7544" y="5027692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>CFL </a:t>
            </a:r>
            <a:r>
              <a:rPr lang="en-US" sz="3200" dirty="0" err="1" smtClean="0">
                <a:latin typeface="HG丸ｺﾞｼｯｸM-PRO" pitchFamily="50" charset="-128"/>
                <a:ea typeface="HG丸ｺﾞｼｯｸM-PRO" pitchFamily="50" charset="-128"/>
              </a:rPr>
              <a:t>Reachability</a:t>
            </a:r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3200" dirty="0" smtClean="0">
                <a:latin typeface="HG丸ｺﾞｼｯｸM-PRO" pitchFamily="50" charset="-128"/>
                <a:ea typeface="HG丸ｺﾞｼｯｸM-PRO" pitchFamily="50" charset="-128"/>
              </a:rPr>
              <a:t>Set Constraint 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endParaRPr lang="en-US" altLang="ja-JP" sz="3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>[</a:t>
            </a:r>
            <a:r>
              <a:rPr lang="en-US" sz="3200" dirty="0" err="1" smtClean="0">
                <a:latin typeface="HG丸ｺﾞｼｯｸM-PRO" pitchFamily="50" charset="-128"/>
                <a:ea typeface="HG丸ｺﾞｼｯｸM-PRO" pitchFamily="50" charset="-128"/>
              </a:rPr>
              <a:t>Melski&amp;Reps</a:t>
            </a:r>
            <a:r>
              <a:rPr lang="en-US" sz="3200" dirty="0" smtClean="0">
                <a:latin typeface="HG丸ｺﾞｼｯｸM-PRO" pitchFamily="50" charset="-128"/>
                <a:ea typeface="HG丸ｺﾞｼｯｸM-PRO" pitchFamily="50" charset="-128"/>
              </a:rPr>
              <a:t> 97]</a:t>
            </a:r>
            <a:endParaRPr lang="en-US" sz="3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39752" y="5013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11960" y="5661248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sym typeface="Wingdings" pitchFamily="2" charset="2"/>
              </a:rPr>
              <a:t> </a:t>
            </a:r>
            <a:r>
              <a:rPr lang="ja-JP" altLang="en-US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sym typeface="Wingdings" pitchFamily="2" charset="2"/>
              </a:rPr>
              <a:t>まだ</a:t>
            </a:r>
            <a:r>
              <a:rPr lang="ja-JP" altLang="en-US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遅い</a:t>
            </a:r>
            <a:endParaRPr lang="en-US" sz="6000" b="1" dirty="0">
              <a:solidFill>
                <a:schemeClr val="accent2">
                  <a:lumMod val="40000"/>
                  <a:lumOff val="6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3133</TotalTime>
  <Words>426</Words>
  <Application>Microsoft Office PowerPoint</Application>
  <PresentationFormat>画面に合わせる (4:3)</PresentationFormat>
  <Paragraphs>168</Paragraphs>
  <Slides>13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メトロ</vt:lpstr>
      <vt:lpstr>PowerPoint プレゼンテーション</vt:lpstr>
      <vt:lpstr>The  Set Constraint/CFL Reachability Connection in Practice</vt:lpstr>
      <vt:lpstr>解きたい問題（の例）</vt:lpstr>
      <vt:lpstr>典型手法: グラフの到達可能性問題と見なす</vt:lpstr>
      <vt:lpstr>Betterな精度の典型手法: グラフのCFL到達可能性問題と見なす</vt:lpstr>
      <vt:lpstr>CFL Reachability を解く典型手法: “Set Constraint” 問題に帰着</vt:lpstr>
      <vt:lpstr>“Set Constraint” 問題</vt:lpstr>
      <vt:lpstr>既存のやり方の流れ</vt:lpstr>
      <vt:lpstr>問題点</vt:lpstr>
      <vt:lpstr>観察</vt:lpstr>
      <vt:lpstr>この論文のやったこと: “DyckCFL” に特化した帰着法</vt:lpstr>
      <vt:lpstr>PowerPoint プレゼンテーション</vt:lpstr>
      <vt:lpstr>結果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PLDIr #14</dc:title>
  <dc:creator>kinaba</dc:creator>
  <cp:lastModifiedBy>kinaba</cp:lastModifiedBy>
  <cp:revision>999</cp:revision>
  <dcterms:created xsi:type="dcterms:W3CDTF">2009-10-29T02:49:28Z</dcterms:created>
  <dcterms:modified xsi:type="dcterms:W3CDTF">2013-12-23T02:53:14Z</dcterms:modified>
</cp:coreProperties>
</file>