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625A-7052-40D5-9722-5817405CBA46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E32CB-099C-4544-B103-9C859729B00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正方形/長方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56" name="正方形/長方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正方形/長方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正方形/長方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正方形/長方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フリーフォーム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フリーフォーム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フリーフォーム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フリーフォーム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フリーフォーム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フリーフォーム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フリーフォーム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正方形/長方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正方形/長方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コネクタ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grpSp>
        <p:nvGrpSpPr>
          <p:cNvPr id="14" name="グループ化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コネクタ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コネクタ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1" sz="3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1" sz="26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1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1" sz="22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642918"/>
            <a:ext cx="7772400" cy="550072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This slide was</a:t>
            </a:r>
          </a:p>
          <a:p>
            <a:pPr lvl="1"/>
            <a:r>
              <a:rPr lang="en-US" altLang="ja-JP" dirty="0" smtClean="0"/>
              <a:t>a material for the “Reading PLDI Papers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PLDIr</a:t>
            </a:r>
            <a:r>
              <a:rPr lang="en-US" altLang="ja-JP" dirty="0" smtClean="0"/>
              <a:t>)</a:t>
            </a:r>
            <a:r>
              <a:rPr lang="en-US" altLang="ja-JP" dirty="0" smtClean="0"/>
              <a:t>” study group</a:t>
            </a:r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written by  Kazuhiro Inaba ( </a:t>
            </a:r>
            <a:r>
              <a:rPr kumimoji="1" lang="en-US" altLang="ja-JP" dirty="0" smtClean="0">
                <a:hlinkClick r:id="rId2"/>
              </a:rPr>
              <a:t>www.kmonos.net</a:t>
            </a:r>
            <a:r>
              <a:rPr kumimoji="1" lang="en-US" altLang="ja-JP" dirty="0" smtClean="0"/>
              <a:t> ), under my own understanding of the papers published at PLDI</a:t>
            </a:r>
          </a:p>
          <a:p>
            <a:pPr lvl="2"/>
            <a:r>
              <a:rPr lang="en-US" altLang="ja-JP" dirty="0" smtClean="0"/>
              <a:t>So, it may include many mistakes etc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For your correct  understanding, please consult the original paper and/or the authors’ presentation slide!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複数</a:t>
            </a:r>
            <a:r>
              <a:rPr kumimoji="1" lang="en-US" altLang="ja-JP" dirty="0" smtClean="0"/>
              <a:t>Qualifier</a:t>
            </a:r>
            <a:r>
              <a:rPr kumimoji="1" lang="ja-JP" altLang="en-US" dirty="0" smtClean="0"/>
              <a:t>の組み合わせも可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85926"/>
            <a:ext cx="6357982" cy="450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</a:t>
            </a:r>
            <a:r>
              <a:rPr kumimoji="1" lang="ja-JP" altLang="en-US" dirty="0" smtClean="0"/>
              <a:t>を入れるための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型システムと言語の拡張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型規則（必要ならもっと増やしてＯＫ）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言語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497785"/>
            <a:ext cx="6230788" cy="150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5121490"/>
            <a:ext cx="2643206" cy="145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角丸四角形吹き出し 5"/>
          <p:cNvSpPr/>
          <p:nvPr/>
        </p:nvSpPr>
        <p:spPr>
          <a:xfrm>
            <a:off x="6858016" y="2285992"/>
            <a:ext cx="2000264" cy="1071570"/>
          </a:xfrm>
          <a:prstGeom prst="wedgeRoundRectCallout">
            <a:avLst>
              <a:gd name="adj1" fmla="val -125590"/>
              <a:gd name="adj2" fmla="val -3837"/>
              <a:gd name="adj3" fmla="val 16667"/>
            </a:avLst>
          </a:prstGeom>
          <a:solidFill>
            <a:schemeClr val="tx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たとえば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Q = const</a:t>
            </a:r>
            <a:r>
              <a:rPr kumimoji="1" lang="ja-JP" altLang="en-US" dirty="0" smtClean="0"/>
              <a:t>なし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Q’ = const</a:t>
            </a:r>
            <a:r>
              <a:rPr lang="ja-JP" altLang="en-US" dirty="0" smtClean="0"/>
              <a:t>あり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6072230" y="4500570"/>
            <a:ext cx="2857488" cy="714380"/>
          </a:xfrm>
          <a:prstGeom prst="wedgeRoundRectCallout">
            <a:avLst>
              <a:gd name="adj1" fmla="val -96783"/>
              <a:gd name="adj2" fmla="val -121468"/>
              <a:gd name="adj3" fmla="val 16667"/>
            </a:avLst>
          </a:prstGeom>
          <a:solidFill>
            <a:schemeClr val="tx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Q c 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Q’ c </a:t>
            </a:r>
            <a:r>
              <a:rPr lang="ja-JP" altLang="en-US" dirty="0" smtClean="0"/>
              <a:t>のサブタイプ </a:t>
            </a:r>
            <a:endParaRPr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c(…)</a:t>
            </a:r>
            <a:r>
              <a:rPr kumimoji="1" lang="ja-JP" altLang="en-US" dirty="0" smtClean="0"/>
              <a:t>は元の言語の型）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7858148" y="3643314"/>
            <a:ext cx="990608" cy="633418"/>
          </a:xfrm>
          <a:prstGeom prst="wedgeRoundRectCallout">
            <a:avLst>
              <a:gd name="adj1" fmla="val -86601"/>
              <a:gd name="adj2" fmla="val -72984"/>
              <a:gd name="adj3" fmla="val 16667"/>
            </a:avLst>
          </a:prstGeom>
          <a:solidFill>
            <a:schemeClr val="tx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ならば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5857884" y="5715016"/>
            <a:ext cx="3071834" cy="857256"/>
          </a:xfrm>
          <a:prstGeom prst="wedgeRoundRectCallout">
            <a:avLst>
              <a:gd name="adj1" fmla="val -105170"/>
              <a:gd name="adj2" fmla="val 431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“e </a:t>
            </a:r>
            <a:r>
              <a:rPr lang="ja-JP" altLang="en-US" sz="2400" dirty="0" smtClean="0"/>
              <a:t>の修飾子は </a:t>
            </a:r>
            <a:r>
              <a:rPr lang="en-US" altLang="ja-JP" sz="2400" dirty="0" smtClean="0">
                <a:latin typeface="Monotype Corsiva" pitchFamily="66" charset="0"/>
              </a:rPr>
              <a:t>l</a:t>
            </a:r>
            <a:r>
              <a:rPr lang="ja-JP" altLang="en-US" sz="2400" dirty="0" smtClean="0">
                <a:latin typeface="Monotype Corsiva" pitchFamily="66" charset="0"/>
              </a:rPr>
              <a:t> </a:t>
            </a:r>
            <a:r>
              <a:rPr lang="ja-JP" altLang="en-US" sz="2400" dirty="0" smtClean="0"/>
              <a:t>以上</a:t>
            </a:r>
            <a:r>
              <a:rPr lang="en-US" altLang="ja-JP" sz="2400" dirty="0" smtClean="0"/>
              <a:t>”</a:t>
            </a:r>
            <a:endParaRPr kumimoji="1" lang="en-US" altLang="ja-JP" sz="2400" dirty="0" smtClean="0"/>
          </a:p>
        </p:txBody>
      </p:sp>
      <p:sp>
        <p:nvSpPr>
          <p:cNvPr id="11" name="角丸四角形吹き出し 10"/>
          <p:cNvSpPr/>
          <p:nvPr/>
        </p:nvSpPr>
        <p:spPr>
          <a:xfrm>
            <a:off x="5072066" y="4143380"/>
            <a:ext cx="3071834" cy="857256"/>
          </a:xfrm>
          <a:prstGeom prst="wedgeRoundRectCallout">
            <a:avLst>
              <a:gd name="adj1" fmla="val -80337"/>
              <a:gd name="adj2" fmla="val 13037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“e </a:t>
            </a:r>
            <a:r>
              <a:rPr lang="ja-JP" altLang="en-US" sz="2400" dirty="0" smtClean="0"/>
              <a:t>の修飾子は </a:t>
            </a:r>
            <a:r>
              <a:rPr lang="en-US" altLang="ja-JP" sz="2400" dirty="0" smtClean="0">
                <a:latin typeface="Monotype Corsiva" pitchFamily="66" charset="0"/>
              </a:rPr>
              <a:t>l </a:t>
            </a:r>
            <a:r>
              <a:rPr lang="ja-JP" altLang="en-US" sz="2400" dirty="0" smtClean="0"/>
              <a:t>以下</a:t>
            </a:r>
            <a:r>
              <a:rPr lang="en-US" altLang="ja-JP" sz="2400" dirty="0" smtClean="0"/>
              <a:t>”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言語の拡張の</a:t>
            </a:r>
            <a:r>
              <a:rPr lang="ja-JP" altLang="en-US" dirty="0" smtClean="0"/>
              <a:t>使い道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6015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例：</a:t>
            </a:r>
            <a:endParaRPr lang="en-US" altLang="ja-JP" sz="3500" dirty="0" smtClean="0"/>
          </a:p>
          <a:p>
            <a:pPr lvl="2"/>
            <a:r>
              <a:rPr lang="en-US" altLang="ja-JP" sz="3500" dirty="0" smtClean="0"/>
              <a:t>x = </a:t>
            </a:r>
            <a:r>
              <a:rPr lang="en-US" altLang="ja-JP" sz="3500" dirty="0" err="1" smtClean="0"/>
              <a:t>expr</a:t>
            </a:r>
            <a:r>
              <a:rPr lang="en-US" altLang="ja-JP" sz="3500" dirty="0" smtClean="0"/>
              <a:t>;</a:t>
            </a:r>
            <a:endParaRPr lang="en-US" altLang="ja-JP" sz="2200" dirty="0" smtClean="0"/>
          </a:p>
          <a:p>
            <a:pPr>
              <a:buNone/>
            </a:pPr>
            <a:r>
              <a:rPr kumimoji="1" lang="en-US" altLang="ja-JP" sz="3500" dirty="0" smtClean="0"/>
              <a:t>	</a:t>
            </a:r>
            <a:r>
              <a:rPr kumimoji="1" lang="ja-JP" altLang="en-US" dirty="0" smtClean="0"/>
              <a:t>という文を型チェッカに渡す前に</a:t>
            </a:r>
            <a:endParaRPr kumimoji="1" lang="en-US" altLang="ja-JP" sz="3500" dirty="0" smtClean="0"/>
          </a:p>
          <a:p>
            <a:pPr lvl="2"/>
            <a:r>
              <a:rPr lang="en-US" altLang="ja-JP" sz="3500" dirty="0" smtClean="0"/>
              <a:t>x|</a:t>
            </a:r>
            <a:r>
              <a:rPr lang="ja-JP" altLang="en-US" sz="3500" baseline="-25000" dirty="0" smtClean="0"/>
              <a:t>￢</a:t>
            </a:r>
            <a:r>
              <a:rPr lang="en-US" altLang="ja-JP" sz="3500" baseline="-25000" dirty="0" smtClean="0"/>
              <a:t>const</a:t>
            </a:r>
            <a:r>
              <a:rPr lang="en-US" altLang="ja-JP" sz="3500" dirty="0" smtClean="0"/>
              <a:t>  = </a:t>
            </a:r>
            <a:r>
              <a:rPr lang="en-US" altLang="ja-JP" sz="3500" dirty="0" err="1" smtClean="0"/>
              <a:t>expr</a:t>
            </a:r>
            <a:r>
              <a:rPr lang="en-US" altLang="ja-JP" sz="3500" dirty="0" smtClean="0"/>
              <a:t>;</a:t>
            </a:r>
          </a:p>
          <a:p>
            <a:pPr lvl="1">
              <a:buNone/>
            </a:pPr>
            <a:r>
              <a:rPr lang="ja-JP" altLang="en-US" sz="3000" dirty="0" smtClean="0"/>
              <a:t>と変換しておき、</a:t>
            </a:r>
            <a:endParaRPr lang="en-US" altLang="ja-JP" sz="3000" dirty="0" smtClean="0"/>
          </a:p>
          <a:p>
            <a:pPr lvl="2"/>
            <a:r>
              <a:rPr lang="en-US" altLang="ja-JP" sz="3300" dirty="0" smtClean="0"/>
              <a:t>null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という式を型チェッカに渡す前に</a:t>
            </a:r>
            <a:endParaRPr lang="en-US" altLang="ja-JP" dirty="0" smtClean="0"/>
          </a:p>
          <a:p>
            <a:pPr lvl="2"/>
            <a:r>
              <a:rPr lang="ja-JP" altLang="en-US" sz="2600" dirty="0" smtClean="0"/>
              <a:t>￢</a:t>
            </a:r>
            <a:r>
              <a:rPr lang="en-US" altLang="ja-JP" sz="2600" dirty="0" err="1" smtClean="0"/>
              <a:t>nonnull</a:t>
            </a:r>
            <a:r>
              <a:rPr lang="en-US" altLang="ja-JP" sz="3400" dirty="0" smtClean="0"/>
              <a:t>   null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と変換しておく</a:t>
            </a:r>
            <a:endParaRPr lang="en-US" altLang="ja-JP" dirty="0" smtClean="0"/>
          </a:p>
        </p:txBody>
      </p:sp>
      <p:sp>
        <p:nvSpPr>
          <p:cNvPr id="4" name="角丸四角形吹き出し 3"/>
          <p:cNvSpPr/>
          <p:nvPr/>
        </p:nvSpPr>
        <p:spPr>
          <a:xfrm>
            <a:off x="5072066" y="3357562"/>
            <a:ext cx="2214578" cy="642942"/>
          </a:xfrm>
          <a:prstGeom prst="wedgeRoundRectCallout">
            <a:avLst>
              <a:gd name="adj1" fmla="val -71676"/>
              <a:gd name="adj2" fmla="val -1346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“</a:t>
            </a:r>
            <a:r>
              <a:rPr lang="ja-JP" altLang="en-US" sz="2400" dirty="0" smtClean="0"/>
              <a:t>≦ </a:t>
            </a:r>
            <a:r>
              <a:rPr lang="en-US" altLang="ja-JP" sz="2400" dirty="0" smtClean="0"/>
              <a:t>const</a:t>
            </a:r>
            <a:r>
              <a:rPr lang="ja-JP" altLang="en-US" sz="2400" dirty="0" smtClean="0"/>
              <a:t>なし</a:t>
            </a:r>
            <a:r>
              <a:rPr lang="en-US" altLang="ja-JP" sz="2400" dirty="0" smtClean="0"/>
              <a:t>”</a:t>
            </a:r>
            <a:endParaRPr kumimoji="1" lang="en-US" altLang="ja-JP" sz="2400" dirty="0" smtClean="0"/>
          </a:p>
        </p:txBody>
      </p:sp>
      <p:sp>
        <p:nvSpPr>
          <p:cNvPr id="8" name="角丸四角形吹き出し 7"/>
          <p:cNvSpPr/>
          <p:nvPr/>
        </p:nvSpPr>
        <p:spPr>
          <a:xfrm>
            <a:off x="5000628" y="5357826"/>
            <a:ext cx="2500330" cy="642942"/>
          </a:xfrm>
          <a:prstGeom prst="wedgeRoundRectCallout">
            <a:avLst>
              <a:gd name="adj1" fmla="val -73894"/>
              <a:gd name="adj2" fmla="val -1776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“</a:t>
            </a:r>
            <a:r>
              <a:rPr lang="ja-JP" altLang="en-US" sz="2400" dirty="0" smtClean="0"/>
              <a:t>≧ </a:t>
            </a:r>
            <a:r>
              <a:rPr lang="en-US" altLang="ja-JP" sz="2400" dirty="0" err="1" smtClean="0"/>
              <a:t>nonnull</a:t>
            </a:r>
            <a:r>
              <a:rPr lang="ja-JP" altLang="en-US" sz="2400" dirty="0" smtClean="0"/>
              <a:t>なし</a:t>
            </a:r>
            <a:r>
              <a:rPr lang="en-US" altLang="ja-JP" sz="2400" dirty="0" smtClean="0"/>
              <a:t>”</a:t>
            </a:r>
            <a:endParaRPr kumimoji="1" lang="en-US" altLang="ja-JP" sz="2400" dirty="0" smtClean="0"/>
          </a:p>
        </p:txBody>
      </p:sp>
      <p:sp>
        <p:nvSpPr>
          <p:cNvPr id="12" name="円/楕円 11"/>
          <p:cNvSpPr/>
          <p:nvPr/>
        </p:nvSpPr>
        <p:spPr>
          <a:xfrm>
            <a:off x="7572396" y="2828920"/>
            <a:ext cx="1469582" cy="3657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const  T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7572396" y="4063369"/>
            <a:ext cx="1469582" cy="3657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cxnSp>
        <p:nvCxnSpPr>
          <p:cNvPr id="14" name="直線矢印コネクタ 13"/>
          <p:cNvCxnSpPr>
            <a:stCxn id="13" idx="0"/>
            <a:endCxn id="12" idx="4"/>
          </p:cNvCxnSpPr>
          <p:nvPr/>
        </p:nvCxnSpPr>
        <p:spPr>
          <a:xfrm rot="5400000" flipH="1" flipV="1">
            <a:off x="7872844" y="3629024"/>
            <a:ext cx="868686" cy="10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7572396" y="4900622"/>
            <a:ext cx="1469582" cy="3657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7572396" y="6135071"/>
            <a:ext cx="1469582" cy="3657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000" dirty="0" err="1" smtClean="0">
                <a:solidFill>
                  <a:schemeClr val="bg1"/>
                </a:solidFill>
              </a:rPr>
              <a:t>nonnull</a:t>
            </a:r>
            <a:r>
              <a:rPr lang="en-US" altLang="ja-JP" sz="2000" dirty="0" smtClean="0">
                <a:solidFill>
                  <a:schemeClr val="bg1"/>
                </a:solidFill>
              </a:rPr>
              <a:t>  T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17" name="直線矢印コネクタ 16"/>
          <p:cNvCxnSpPr>
            <a:stCxn id="16" idx="0"/>
            <a:endCxn id="15" idx="4"/>
          </p:cNvCxnSpPr>
          <p:nvPr/>
        </p:nvCxnSpPr>
        <p:spPr>
          <a:xfrm rot="5400000" flipH="1" flipV="1">
            <a:off x="7872844" y="5700726"/>
            <a:ext cx="868686" cy="1021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この論文のやったこと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このような </a:t>
            </a:r>
            <a:r>
              <a:rPr kumimoji="1" lang="en-US" altLang="ja-JP" dirty="0" smtClean="0"/>
              <a:t>Qualifier </a:t>
            </a:r>
            <a:r>
              <a:rPr kumimoji="1" lang="ja-JP" altLang="en-US" dirty="0" smtClean="0"/>
              <a:t>の入った言語の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型チェック規則</a:t>
            </a:r>
            <a:r>
              <a:rPr kumimoji="1" lang="ja-JP" altLang="en-US" dirty="0" smtClean="0"/>
              <a:t>を作った（詳細略）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このような </a:t>
            </a:r>
            <a:r>
              <a:rPr lang="en-US" altLang="ja-JP" dirty="0" smtClean="0"/>
              <a:t>Qualifier </a:t>
            </a:r>
            <a:r>
              <a:rPr lang="ja-JP" altLang="en-US" dirty="0" smtClean="0"/>
              <a:t>の入った言語の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型推論規則</a:t>
            </a:r>
            <a:r>
              <a:rPr lang="ja-JP" altLang="en-US" dirty="0" smtClean="0"/>
              <a:t>も作った（詳細略）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Qualifier </a:t>
            </a:r>
            <a:r>
              <a:rPr lang="ja-JP" altLang="en-US" dirty="0" smtClean="0"/>
              <a:t>に関する 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Polymorphism </a:t>
            </a:r>
            <a:r>
              <a:rPr lang="ja-JP" altLang="en-US" dirty="0" smtClean="0"/>
              <a:t> も扱える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 Polymorphism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943880" cy="4572000"/>
          </a:xfrm>
        </p:spPr>
        <p:txBody>
          <a:bodyPr/>
          <a:lstStyle/>
          <a:p>
            <a:r>
              <a:rPr kumimoji="1" lang="en-US" altLang="ja-JP" dirty="0" smtClean="0"/>
              <a:t>Windows API </a:t>
            </a:r>
            <a:r>
              <a:rPr kumimoji="1" lang="ja-JP" altLang="en-US" dirty="0" smtClean="0"/>
              <a:t>にこんな関数があります。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lang="ja-JP" altLang="en-US" dirty="0" smtClean="0"/>
              <a:t>現在の文字コードで１文字、ポインタを進める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明らかに型がおかしい</a:t>
            </a:r>
            <a:endParaRPr lang="en-US" altLang="ja-JP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/>
            <a:endParaRPr kumimoji="1" lang="en-US" altLang="ja-JP" dirty="0" smtClean="0"/>
          </a:p>
          <a:p>
            <a:pPr lvl="1"/>
            <a:r>
              <a:rPr lang="ja-JP" altLang="en-US" dirty="0" smtClean="0"/>
              <a:t>本当はこうしたかったに違いない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506800"/>
            <a:ext cx="7286676" cy="707886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c</a:t>
            </a:r>
            <a:r>
              <a:rPr kumimoji="1" lang="en-US" altLang="ja-JP" sz="4000" dirty="0" smtClean="0"/>
              <a:t>har* </a:t>
            </a:r>
            <a:r>
              <a:rPr kumimoji="1" lang="en-US" altLang="ja-JP" sz="4000" dirty="0" err="1" smtClean="0"/>
              <a:t>CharNext</a:t>
            </a:r>
            <a:r>
              <a:rPr kumimoji="1" lang="en-US" altLang="ja-JP" sz="4000" dirty="0" smtClean="0"/>
              <a:t>(  const char* p  );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52" y="5423616"/>
            <a:ext cx="7286676" cy="1077218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c</a:t>
            </a:r>
            <a:r>
              <a:rPr kumimoji="1" lang="en-US" altLang="ja-JP" sz="3200" dirty="0" smtClean="0"/>
              <a:t>har*             </a:t>
            </a:r>
            <a:r>
              <a:rPr kumimoji="1" lang="en-US" altLang="ja-JP" sz="3200" dirty="0" err="1" smtClean="0"/>
              <a:t>CharNext</a:t>
            </a:r>
            <a:r>
              <a:rPr kumimoji="1" lang="en-US" altLang="ja-JP" sz="3200" dirty="0" smtClean="0"/>
              <a:t>( char* p  );</a:t>
            </a:r>
          </a:p>
          <a:p>
            <a:r>
              <a:rPr lang="en-US" altLang="ja-JP" sz="3200" dirty="0" smtClean="0"/>
              <a:t>const char* </a:t>
            </a:r>
            <a:r>
              <a:rPr lang="en-US" altLang="ja-JP" sz="3200" dirty="0" err="1" smtClean="0"/>
              <a:t>CharNext</a:t>
            </a:r>
            <a:r>
              <a:rPr lang="en-US" altLang="ja-JP" sz="3200" dirty="0" smtClean="0"/>
              <a:t>( const char* p );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 Polymorphism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本当はこうしたかったに違いない</a:t>
            </a:r>
            <a:endParaRPr kumimoji="1" lang="en-US" altLang="ja-JP" dirty="0" smtClean="0"/>
          </a:p>
          <a:p>
            <a:pPr lvl="3"/>
            <a:endParaRPr lang="en-US" altLang="ja-JP" dirty="0" smtClean="0"/>
          </a:p>
          <a:p>
            <a:pPr lvl="3"/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でも、こうするには、全く同じ実装を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２カ所に書かないといけない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→  そこで </a:t>
            </a:r>
            <a:r>
              <a:rPr kumimoji="1" lang="en-US" altLang="ja-JP" dirty="0" smtClean="0"/>
              <a:t>Qualifier Polymorphism!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423220"/>
            <a:ext cx="7286676" cy="1077218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c</a:t>
            </a:r>
            <a:r>
              <a:rPr kumimoji="1" lang="en-US" altLang="ja-JP" sz="3200" dirty="0" smtClean="0"/>
              <a:t>har*             </a:t>
            </a:r>
            <a:r>
              <a:rPr kumimoji="1" lang="en-US" altLang="ja-JP" sz="3200" dirty="0" err="1" smtClean="0"/>
              <a:t>CharNext</a:t>
            </a:r>
            <a:r>
              <a:rPr kumimoji="1" lang="en-US" altLang="ja-JP" sz="3200" dirty="0" smtClean="0"/>
              <a:t>( char* p  );</a:t>
            </a:r>
          </a:p>
          <a:p>
            <a:r>
              <a:rPr lang="en-US" altLang="ja-JP" sz="3200" dirty="0" smtClean="0"/>
              <a:t>const char* </a:t>
            </a:r>
            <a:r>
              <a:rPr lang="en-US" altLang="ja-JP" sz="3200" dirty="0" err="1" smtClean="0"/>
              <a:t>CharNext</a:t>
            </a:r>
            <a:r>
              <a:rPr lang="en-US" altLang="ja-JP" sz="3200" dirty="0" smtClean="0"/>
              <a:t>( const char* p );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52" y="5286388"/>
            <a:ext cx="7358114" cy="1077218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Q c</a:t>
            </a:r>
            <a:r>
              <a:rPr kumimoji="1" lang="en-US" altLang="ja-JP" sz="3200" dirty="0" smtClean="0"/>
              <a:t>har*  </a:t>
            </a:r>
            <a:r>
              <a:rPr kumimoji="1" lang="en-US" altLang="ja-JP" sz="3200" dirty="0" err="1" smtClean="0"/>
              <a:t>CharNext</a:t>
            </a:r>
            <a:r>
              <a:rPr kumimoji="1" lang="en-US" altLang="ja-JP" sz="3200" dirty="0" smtClean="0"/>
              <a:t>&lt;Q&gt;(  Q  char* p  ) </a:t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>   { return p+1; }     </a:t>
            </a:r>
            <a:r>
              <a:rPr kumimoji="1"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※</a:t>
            </a:r>
            <a:r>
              <a:rPr kumimoji="1"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構文と実装はイメージです</a:t>
            </a:r>
            <a:endParaRPr kumimoji="1" lang="ja-JP" altLang="en-US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Type  Qualifier</a:t>
            </a:r>
          </a:p>
          <a:p>
            <a:pPr lvl="1"/>
            <a:r>
              <a:rPr lang="ja-JP" altLang="en-US" dirty="0" smtClean="0"/>
              <a:t>サブタイプ関係をどっちか向きに作る物</a:t>
            </a:r>
            <a:endParaRPr lang="en-US" altLang="ja-JP" dirty="0" smtClean="0"/>
          </a:p>
          <a:p>
            <a:pPr lvl="3"/>
            <a:endParaRPr kumimoji="1" lang="en-US" altLang="ja-JP" dirty="0" smtClean="0"/>
          </a:p>
          <a:p>
            <a:r>
              <a:rPr kumimoji="1" lang="ja-JP" altLang="en-US" dirty="0" smtClean="0"/>
              <a:t>型システム作った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Qualifier  Polymorphism </a:t>
            </a:r>
            <a:r>
              <a:rPr lang="ja-JP" altLang="en-US" dirty="0" smtClean="0"/>
              <a:t>もある</a:t>
            </a:r>
            <a:endParaRPr kumimoji="1" lang="en-US" altLang="ja-JP" dirty="0" smtClean="0"/>
          </a:p>
          <a:p>
            <a:pPr lvl="3"/>
            <a:endParaRPr lang="en-US" altLang="ja-JP" dirty="0" smtClean="0"/>
          </a:p>
          <a:p>
            <a:r>
              <a:rPr lang="ja-JP" altLang="en-US" dirty="0" smtClean="0"/>
              <a:t>型推論もできる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実際に 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で書かれたベンチマークを推論して</a:t>
            </a:r>
            <a:r>
              <a:rPr kumimoji="1" lang="en-US" altLang="ja-JP" dirty="0" smtClean="0"/>
              <a:t>const</a:t>
            </a:r>
            <a:r>
              <a:rPr kumimoji="1" lang="ja-JP" altLang="en-US" dirty="0" smtClean="0"/>
              <a:t>にできる箇所を探す実験もした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4800" cap="small" dirty="0" smtClean="0"/>
              <a:t>A Semantics for Imprecise Exceptions</a:t>
            </a:r>
            <a:endParaRPr kumimoji="1" lang="ja-JP" altLang="en-US" sz="4800" cap="small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914400" y="1643050"/>
            <a:ext cx="7772400" cy="2700350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Simon Peyton Jones</a:t>
            </a:r>
            <a:br>
              <a:rPr lang="en-US" altLang="ja-JP" sz="2400" dirty="0" smtClean="0"/>
            </a:br>
            <a:r>
              <a:rPr lang="en-US" altLang="ja-JP" sz="2400" dirty="0" smtClean="0"/>
              <a:t>Alastair Raid</a:t>
            </a:r>
          </a:p>
          <a:p>
            <a:r>
              <a:rPr lang="en-US" altLang="ja-JP" sz="2400" dirty="0" smtClean="0"/>
              <a:t>Fergus Henderson</a:t>
            </a:r>
            <a:br>
              <a:rPr lang="en-US" altLang="ja-JP" sz="2400" dirty="0" smtClean="0"/>
            </a:br>
            <a:r>
              <a:rPr lang="en-US" altLang="ja-JP" sz="2400" dirty="0" smtClean="0"/>
              <a:t>Tony Hoare</a:t>
            </a:r>
            <a:br>
              <a:rPr lang="en-US" altLang="ja-JP" sz="2400" dirty="0" smtClean="0"/>
            </a:br>
            <a:r>
              <a:rPr lang="en-US" altLang="ja-JP" sz="2400" dirty="0" smtClean="0"/>
              <a:t>Simon Marlow</a:t>
            </a:r>
            <a:endParaRPr kumimoji="1" lang="ja-JP" altLang="en-US" sz="2400" dirty="0"/>
          </a:p>
        </p:txBody>
      </p:sp>
      <p:sp>
        <p:nvSpPr>
          <p:cNvPr id="9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 lvl="0"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Quickly Reading: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Haskell </a:t>
            </a:r>
            <a:r>
              <a:rPr kumimoji="1" lang="ja-JP" altLang="en-US" dirty="0" smtClean="0"/>
              <a:t>に綺麗に例外を入れたい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8229600" cy="486015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遅延評価</a:t>
            </a:r>
            <a:r>
              <a:rPr kumimoji="1" lang="ja-JP" altLang="en-US" dirty="0" smtClean="0"/>
              <a:t>のこと</a:t>
            </a:r>
            <a:r>
              <a:rPr lang="ja-JP" altLang="en-US" dirty="0" smtClean="0"/>
              <a:t>をちゃんと考える</a:t>
            </a:r>
            <a:endParaRPr lang="en-US" altLang="ja-JP" dirty="0" smtClean="0"/>
          </a:p>
          <a:p>
            <a:pPr lvl="1"/>
            <a:r>
              <a:rPr kumimoji="1" lang="en-US" altLang="ja-JP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“</a:t>
            </a:r>
            <a:r>
              <a:rPr kumimoji="1"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制御フロー</a:t>
            </a:r>
            <a:r>
              <a:rPr kumimoji="1" lang="en-US" altLang="ja-JP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”</a:t>
            </a:r>
            <a:r>
              <a:rPr kumimoji="1"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ではなく</a:t>
            </a:r>
            <a:r>
              <a:rPr lang="en-US" altLang="ja-JP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“</a:t>
            </a:r>
            <a:r>
              <a:rPr kumimoji="1"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値</a:t>
            </a:r>
            <a:r>
              <a:rPr kumimoji="1" lang="en-US" altLang="ja-JP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”</a:t>
            </a:r>
            <a:r>
              <a:rPr kumimoji="1"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が例外を運ぶ</a:t>
            </a:r>
            <a:endParaRPr kumimoji="1" lang="en-US" altLang="ja-JP" sz="2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2"/>
            <a:r>
              <a:rPr lang="en-US" altLang="ja-JP" sz="2000" dirty="0" smtClean="0"/>
              <a:t>c.f.  </a:t>
            </a:r>
            <a:r>
              <a:rPr lang="ja-JP" altLang="en-US" sz="2000" dirty="0" smtClean="0"/>
              <a:t>浮動小数点数の </a:t>
            </a:r>
            <a:r>
              <a:rPr lang="en-US" altLang="ja-JP" sz="2000" dirty="0" err="1" smtClean="0"/>
              <a:t>NaN</a:t>
            </a:r>
            <a:endParaRPr kumimoji="1" lang="en-US" altLang="ja-JP" sz="2000" dirty="0" smtClean="0"/>
          </a:p>
          <a:p>
            <a:r>
              <a:rPr lang="ja-JP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プログラム変換</a:t>
            </a:r>
            <a:r>
              <a:rPr lang="ja-JP" altLang="en-US" dirty="0" smtClean="0"/>
              <a:t>に対し頑強・参照透明性</a:t>
            </a:r>
            <a:endParaRPr lang="en-US" altLang="ja-JP" dirty="0" smtClean="0"/>
          </a:p>
          <a:p>
            <a:pPr lvl="1"/>
            <a:r>
              <a:rPr lang="en-US" altLang="ja-JP" sz="2400" dirty="0" smtClean="0"/>
              <a:t>(1/0)+(raise “</a:t>
            </a:r>
            <a:r>
              <a:rPr lang="en-US" altLang="ja-JP" sz="2400" dirty="0" err="1" smtClean="0"/>
              <a:t>foo</a:t>
            </a:r>
            <a:r>
              <a:rPr lang="en-US" altLang="ja-JP" sz="2400" dirty="0" smtClean="0"/>
              <a:t>”)      </a:t>
            </a:r>
            <a:r>
              <a:rPr lang="en-US" altLang="ja-JP" sz="2400" dirty="0" err="1" smtClean="0"/>
              <a:t>vs</a:t>
            </a:r>
            <a:r>
              <a:rPr lang="en-US" altLang="ja-JP" sz="2400" dirty="0" smtClean="0"/>
              <a:t>     (raise “</a:t>
            </a:r>
            <a:r>
              <a:rPr lang="en-US" altLang="ja-JP" sz="2400" dirty="0" err="1" smtClean="0"/>
              <a:t>foo</a:t>
            </a:r>
            <a:r>
              <a:rPr lang="en-US" altLang="ja-JP" sz="2400" dirty="0" smtClean="0"/>
              <a:t>”)+(1/0)</a:t>
            </a:r>
          </a:p>
          <a:p>
            <a:pPr lvl="1"/>
            <a:r>
              <a:rPr kumimoji="1" lang="en-US" altLang="ja-JP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“</a:t>
            </a:r>
            <a:r>
              <a:rPr kumimoji="1"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起こりえた</a:t>
            </a:r>
            <a:r>
              <a:rPr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例外すべての集合</a:t>
            </a:r>
            <a:r>
              <a:rPr lang="en-US" altLang="ja-JP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” </a:t>
            </a:r>
            <a:r>
              <a:rPr lang="ja-JP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を運ぶ</a:t>
            </a:r>
            <a:endParaRPr lang="en-US" altLang="ja-JP" sz="2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2"/>
            <a:r>
              <a:rPr lang="en-US" altLang="ja-JP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“</a:t>
            </a:r>
            <a:r>
              <a:rPr lang="ja-JP" alt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例外全てを求める計算</a:t>
            </a:r>
            <a:r>
              <a:rPr kumimoji="1" lang="en-US" altLang="ja-JP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”</a:t>
            </a:r>
            <a:r>
              <a:rPr kumimoji="1" lang="ja-JP" alt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を</a:t>
            </a:r>
            <a:r>
              <a:rPr kumimoji="1" lang="en-US" altLang="ja-JP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IO</a:t>
            </a:r>
            <a:r>
              <a:rPr kumimoji="1" lang="ja-JP" alt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モナドにして運ぶとベター</a:t>
            </a:r>
            <a:endParaRPr kumimoji="1" lang="en-US" altLang="ja-JP" sz="2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kumimoji="1" lang="ja-JP" altLang="en-US" dirty="0" smtClean="0"/>
              <a:t>例外を使わない時は</a:t>
            </a:r>
            <a:r>
              <a:rPr kumimoji="1" lang="ja-JP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ゼロオーバーヘッド</a:t>
            </a:r>
            <a:endParaRPr kumimoji="1" lang="en-US" altLang="ja-JP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/>
            <a:r>
              <a:rPr kumimoji="1" lang="ja-JP" altLang="en-US" dirty="0" smtClean="0"/>
              <a:t>あたかも↑の意味論で動</a:t>
            </a:r>
            <a:r>
              <a:rPr lang="ja-JP" altLang="en-US" dirty="0" smtClean="0"/>
              <a:t>く</a:t>
            </a:r>
            <a:r>
              <a:rPr kumimoji="1" lang="ja-JP" altLang="en-US" dirty="0" smtClean="0"/>
              <a:t>ように見せつつ、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実際の実装</a:t>
            </a:r>
            <a:r>
              <a:rPr lang="ja-JP" altLang="en-US" dirty="0" smtClean="0"/>
              <a:t>は例外ハンドラへのジャンプで可能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cap="small" dirty="0" smtClean="0"/>
              <a:t>A New Framework for Debugging Globally Optimized Code</a:t>
            </a:r>
            <a:endParaRPr kumimoji="1" lang="ja-JP" altLang="en-US" cap="small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914400" y="2071678"/>
            <a:ext cx="7772400" cy="2271722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Le-Chun Wu</a:t>
            </a:r>
          </a:p>
          <a:p>
            <a:r>
              <a:rPr kumimoji="1" lang="en-US" altLang="ja-JP" sz="2400" dirty="0" smtClean="0"/>
              <a:t>Rajiv </a:t>
            </a:r>
            <a:r>
              <a:rPr kumimoji="1" lang="en-US" altLang="ja-JP" sz="2400" dirty="0" err="1" smtClean="0"/>
              <a:t>Mirani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Harish </a:t>
            </a:r>
            <a:r>
              <a:rPr lang="en-US" altLang="ja-JP" sz="2400" dirty="0" err="1" smtClean="0"/>
              <a:t>Patil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Bruce Olsen</a:t>
            </a:r>
          </a:p>
          <a:p>
            <a:r>
              <a:rPr lang="en-US" altLang="ja-JP" sz="2400" dirty="0" err="1" smtClean="0"/>
              <a:t>Wen-mei</a:t>
            </a:r>
            <a:r>
              <a:rPr lang="en-US" altLang="ja-JP" sz="2400" dirty="0" smtClean="0"/>
              <a:t> W. </a:t>
            </a:r>
            <a:r>
              <a:rPr lang="en-US" altLang="ja-JP" sz="2400" dirty="0" err="1" smtClean="0"/>
              <a:t>Hwu</a:t>
            </a:r>
            <a:endParaRPr kumimoji="1" lang="ja-JP" altLang="en-US" sz="2400" dirty="0"/>
          </a:p>
        </p:txBody>
      </p:sp>
      <p:sp>
        <p:nvSpPr>
          <p:cNvPr id="9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 lvl="0"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Quickly Reading: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74" y="4382854"/>
            <a:ext cx="8358182" cy="1689352"/>
          </a:xfrm>
        </p:spPr>
        <p:txBody>
          <a:bodyPr>
            <a:normAutofit fontScale="90000"/>
          </a:bodyPr>
          <a:lstStyle/>
          <a:p>
            <a:r>
              <a:rPr lang="ja-JP" altLang="en-US" sz="3100" cap="small" dirty="0" smtClean="0"/>
              <a:t>とある型の修飾理論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6000" cap="small" dirty="0" smtClean="0"/>
              <a:t>A</a:t>
            </a:r>
            <a:r>
              <a:rPr kumimoji="1" lang="en-US" altLang="ja-JP" sz="3600" cap="small" dirty="0" smtClean="0"/>
              <a:t> </a:t>
            </a:r>
            <a:r>
              <a:rPr kumimoji="1" lang="en-US" altLang="ja-JP" sz="6000" cap="small" dirty="0" smtClean="0"/>
              <a:t>Theory</a:t>
            </a:r>
            <a:r>
              <a:rPr kumimoji="1" lang="en-US" altLang="ja-JP" sz="3600" cap="small" dirty="0" smtClean="0"/>
              <a:t> </a:t>
            </a:r>
            <a:r>
              <a:rPr kumimoji="1" lang="en-US" altLang="ja-JP" sz="6000" cap="small" dirty="0" smtClean="0"/>
              <a:t>of</a:t>
            </a:r>
            <a:r>
              <a:rPr kumimoji="1" lang="en-US" altLang="ja-JP" sz="3600" cap="small" dirty="0" smtClean="0"/>
              <a:t> </a:t>
            </a:r>
            <a:r>
              <a:rPr kumimoji="1" lang="en-US" altLang="ja-JP" sz="6000" cap="small" dirty="0" smtClean="0"/>
              <a:t>Type</a:t>
            </a:r>
            <a:r>
              <a:rPr kumimoji="1" lang="en-US" altLang="ja-JP" sz="3600" cap="small" dirty="0" smtClean="0"/>
              <a:t> </a:t>
            </a:r>
            <a:r>
              <a:rPr kumimoji="1" lang="en-US" altLang="ja-JP" sz="6000" cap="small" dirty="0" smtClean="0"/>
              <a:t>Qualifiers</a:t>
            </a:r>
            <a:endParaRPr kumimoji="1" lang="ja-JP" altLang="en-US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42886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PLDIr</a:t>
            </a:r>
            <a:r>
              <a:rPr lang="en-US" altLang="ja-JP" dirty="0" smtClean="0"/>
              <a:t> #3   ::   Nov 3, 2009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 the following paper: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命令再配置に対応できる</a:t>
            </a:r>
            <a:r>
              <a:rPr kumimoji="1" lang="ja-JP" altLang="en-US" dirty="0" smtClean="0"/>
              <a:t>デバッガ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8086756" cy="5074440"/>
          </a:xfrm>
        </p:spPr>
        <p:txBody>
          <a:bodyPr>
            <a:normAutofit/>
          </a:bodyPr>
          <a:lstStyle/>
          <a:p>
            <a:pPr lvl="2"/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基本アイデア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BP</a:t>
            </a:r>
            <a:r>
              <a:rPr kumimoji="1" lang="ja-JP" altLang="en-US" dirty="0" smtClean="0"/>
              <a:t>より後ろ由来の命令の先頭  </a:t>
            </a:r>
            <a:r>
              <a:rPr lang="en-US" altLang="ja-JP" dirty="0" smtClean="0"/>
              <a:t>(</a:t>
            </a:r>
            <a:r>
              <a:rPr lang="en-US" altLang="ja-JP" dirty="0" smtClean="0">
                <a:latin typeface="DFKai-SB" pitchFamily="65" charset="-120"/>
                <a:ea typeface="DFKai-SB" pitchFamily="65" charset="-120"/>
              </a:rPr>
              <a:t>I3</a:t>
            </a:r>
            <a:r>
              <a:rPr lang="en-US" altLang="ja-JP" dirty="0" smtClean="0"/>
              <a:t>) </a:t>
            </a:r>
            <a:r>
              <a:rPr kumimoji="1" lang="ja-JP" altLang="en-US" dirty="0" smtClean="0"/>
              <a:t>でストップ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BP</a:t>
            </a:r>
            <a:r>
              <a:rPr lang="ja-JP" altLang="en-US" dirty="0" smtClean="0"/>
              <a:t>より前由来の命令 </a:t>
            </a:r>
            <a:r>
              <a:rPr lang="en-US" altLang="ja-JP" dirty="0" smtClean="0"/>
              <a:t>(</a:t>
            </a:r>
            <a:r>
              <a:rPr lang="en-US" altLang="ja-JP" dirty="0" smtClean="0">
                <a:latin typeface="DFKai-SB" pitchFamily="65" charset="-120"/>
                <a:ea typeface="DFKai-SB" pitchFamily="65" charset="-120"/>
              </a:rPr>
              <a:t>I6</a:t>
            </a:r>
            <a:r>
              <a:rPr lang="en-US" altLang="ja-JP" dirty="0" smtClean="0"/>
              <a:t>) </a:t>
            </a:r>
            <a:r>
              <a:rPr lang="ja-JP" altLang="en-US" dirty="0" smtClean="0"/>
              <a:t>を</a:t>
            </a:r>
            <a:r>
              <a:rPr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エミュレート実行</a:t>
            </a:r>
            <a:endParaRPr kumimoji="1" lang="en-US" altLang="ja-JP" dirty="0" smtClean="0"/>
          </a:p>
          <a:p>
            <a:r>
              <a:rPr lang="ja-JP" altLang="en-US" dirty="0" smtClean="0"/>
              <a:t>実現方法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ソース→命令の対応を </a:t>
            </a:r>
            <a:r>
              <a:rPr kumimoji="1" lang="en-US" altLang="ja-JP" dirty="0" smtClean="0"/>
              <a:t>Anchor, Interception, Finish, Escape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種のマッピングで管理して頑張る</a:t>
            </a:r>
            <a:endParaRPr kumimoji="1" lang="en-US" altLang="ja-JP" dirty="0" smtClean="0"/>
          </a:p>
          <a:p>
            <a:pPr lvl="2">
              <a:buNone/>
            </a:pPr>
            <a:r>
              <a:rPr lang="en-US" altLang="ja-JP" sz="2000" dirty="0" smtClean="0"/>
              <a:t>※ </a:t>
            </a:r>
            <a:r>
              <a:rPr lang="ja-JP" altLang="en-US" sz="2000" dirty="0" smtClean="0"/>
              <a:t>基本ブロック越え再配置 も扱える </a:t>
            </a:r>
            <a:r>
              <a:rPr lang="en-US" altLang="ja-JP" sz="2000" dirty="0" smtClean="0"/>
              <a:t> ×:</a:t>
            </a:r>
            <a:r>
              <a:rPr lang="ja-JP" altLang="en-US" sz="2000" dirty="0" smtClean="0"/>
              <a:t>ループ最適化</a:t>
            </a:r>
            <a:endParaRPr kumimoji="1" lang="en-US" altLang="ja-JP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852930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メタ</a:t>
            </a:r>
            <a:r>
              <a:rPr kumimoji="1" lang="ja-JP" altLang="en-US" dirty="0" smtClean="0"/>
              <a:t>情報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8229600" cy="4572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Citation Count (ACM)</a:t>
            </a:r>
            <a:r>
              <a:rPr lang="ja-JP" altLang="en-US" dirty="0" smtClean="0"/>
              <a:t> </a:t>
            </a:r>
            <a:r>
              <a:rPr lang="en-US" altLang="ja-JP" dirty="0" smtClean="0"/>
              <a:t>: 59</a:t>
            </a:r>
          </a:p>
          <a:p>
            <a:r>
              <a:rPr lang="en-US" altLang="ja-JP" dirty="0" smtClean="0"/>
              <a:t>Authors</a:t>
            </a:r>
          </a:p>
          <a:p>
            <a:pPr lvl="1"/>
            <a:r>
              <a:rPr lang="en-US" altLang="ja-JP" dirty="0" smtClean="0"/>
              <a:t>J. S. Foster</a:t>
            </a:r>
          </a:p>
          <a:p>
            <a:pPr lvl="2"/>
            <a:r>
              <a:rPr lang="en-US" altLang="ja-JP" dirty="0" smtClean="0"/>
              <a:t>“Static Type Inference for </a:t>
            </a:r>
            <a:r>
              <a:rPr lang="en-US" altLang="ja-JP" dirty="0" smtClean="0">
                <a:solidFill>
                  <a:schemeClr val="accent2"/>
                </a:solidFill>
              </a:rPr>
              <a:t>Ruby</a:t>
            </a:r>
            <a:r>
              <a:rPr lang="en-US" altLang="ja-JP" dirty="0" smtClean="0"/>
              <a:t>”, 2009</a:t>
            </a:r>
          </a:p>
          <a:p>
            <a:pPr lvl="2"/>
            <a:r>
              <a:rPr lang="en-US" altLang="ja-JP" dirty="0" smtClean="0"/>
              <a:t>Type  Qualifier </a:t>
            </a:r>
            <a:r>
              <a:rPr lang="ja-JP" altLang="en-US" dirty="0" smtClean="0"/>
              <a:t>の研究もずっと継続しているぽい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M. </a:t>
            </a:r>
            <a:r>
              <a:rPr lang="en-US" altLang="ja-JP" dirty="0" err="1" smtClean="0"/>
              <a:t>Fähndrich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MS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Research </a:t>
            </a:r>
            <a:r>
              <a:rPr lang="ja-JP" altLang="en-US" dirty="0" smtClean="0"/>
              <a:t>で</a:t>
            </a:r>
            <a:r>
              <a:rPr lang="en-US" altLang="ja-JP" dirty="0" smtClean="0"/>
              <a:t> Spec#, Singularity OS 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A. Aiken</a:t>
            </a:r>
          </a:p>
          <a:p>
            <a:pPr lvl="2"/>
            <a:r>
              <a:rPr lang="ja-JP" altLang="en-US" dirty="0" smtClean="0"/>
              <a:t>型を使ったり</a:t>
            </a:r>
            <a:r>
              <a:rPr lang="en-US" altLang="ja-JP" dirty="0" smtClean="0"/>
              <a:t>SAT Solver</a:t>
            </a:r>
            <a:r>
              <a:rPr lang="ja-JP" altLang="en-US" dirty="0" smtClean="0"/>
              <a:t>使ったりでプログラム検証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論文の概要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Type  Qualifier  =  </a:t>
            </a:r>
            <a:r>
              <a:rPr kumimoji="1" lang="ja-JP" altLang="en-US" dirty="0" smtClean="0"/>
              <a:t>要は </a:t>
            </a:r>
            <a:r>
              <a:rPr kumimoji="1"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kumimoji="1"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言語</a:t>
            </a:r>
            <a:r>
              <a:rPr kumimoji="1"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kumimoji="1"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の </a:t>
            </a:r>
            <a:r>
              <a:rPr kumimoji="1"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const</a:t>
            </a:r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) </a:t>
            </a:r>
            <a:r>
              <a:rPr lang="ja-JP" altLang="en-US" dirty="0" smtClean="0"/>
              <a:t> </a:t>
            </a:r>
            <a:r>
              <a:rPr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const</a:t>
            </a:r>
            <a:r>
              <a:rPr lang="en-US" altLang="ja-JP" dirty="0" smtClean="0"/>
              <a:t> 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   :  </a:t>
            </a:r>
            <a:r>
              <a:rPr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読み取り専用の</a:t>
            </a:r>
            <a:r>
              <a:rPr lang="ja-JP" altLang="en-US" dirty="0" smtClean="0"/>
              <a:t>整数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smtClean="0"/>
              <a:t>Qualifier </a:t>
            </a:r>
            <a:r>
              <a:rPr kumimoji="1" lang="ja-JP" altLang="en-US" dirty="0" smtClean="0"/>
              <a:t>という</a:t>
            </a:r>
            <a:r>
              <a:rPr lang="ja-JP" altLang="en-US" dirty="0" smtClean="0"/>
              <a:t>概念</a:t>
            </a:r>
            <a:r>
              <a:rPr kumimoji="1" lang="ja-JP" altLang="en-US" dirty="0" smtClean="0"/>
              <a:t>を型理論的に整理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const </a:t>
            </a:r>
            <a:r>
              <a:rPr lang="ja-JP" altLang="en-US" dirty="0" smtClean="0"/>
              <a:t> に限らず汎用に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 </a:t>
            </a:r>
            <a:r>
              <a:rPr lang="ja-JP" altLang="en-US" dirty="0" smtClean="0"/>
              <a:t>に限らず他の型システムに</a:t>
            </a:r>
            <a:r>
              <a:rPr lang="en-US" altLang="ja-JP" dirty="0" smtClean="0"/>
              <a:t>Plug-in</a:t>
            </a:r>
            <a:r>
              <a:rPr lang="ja-JP" altLang="en-US" dirty="0" smtClean="0"/>
              <a:t>しやすく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Qualifier </a:t>
            </a:r>
            <a:r>
              <a:rPr kumimoji="1"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Polymorphism</a:t>
            </a:r>
            <a:r>
              <a:rPr kumimoji="1" lang="en-US" altLang="ja-JP" dirty="0" smtClean="0"/>
              <a:t>,  </a:t>
            </a:r>
            <a:r>
              <a:rPr lang="en-US" altLang="ja-JP" dirty="0" smtClean="0"/>
              <a:t>Qualifier </a:t>
            </a:r>
            <a:r>
              <a:rPr lang="en-US" altLang="ja-JP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Inference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 Qualifier 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</a:t>
            </a:r>
            <a:r>
              <a:rPr kumimoji="1" lang="en-US" altLang="ja-JP" dirty="0" smtClean="0"/>
              <a:t>onst</a:t>
            </a:r>
          </a:p>
          <a:p>
            <a:pPr lvl="1"/>
            <a:r>
              <a:rPr lang="ja-JP" altLang="en-US" dirty="0" smtClean="0"/>
              <a:t>書き換えできない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nonnull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null </a:t>
            </a:r>
            <a:r>
              <a:rPr lang="ja-JP" altLang="en-US" dirty="0" smtClean="0"/>
              <a:t>にならない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s</a:t>
            </a:r>
            <a:r>
              <a:rPr kumimoji="1" lang="en-US" altLang="ja-JP" dirty="0" smtClean="0"/>
              <a:t>tatic</a:t>
            </a:r>
          </a:p>
          <a:p>
            <a:pPr lvl="1"/>
            <a:r>
              <a:rPr lang="ja-JP" altLang="en-US" dirty="0" smtClean="0"/>
              <a:t>コンパイル時定数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43438" y="1857364"/>
            <a:ext cx="3500462" cy="954107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const  char*  s = “</a:t>
            </a:r>
            <a:r>
              <a:rPr kumimoji="1" lang="en-US" altLang="ja-JP" sz="2800" dirty="0" err="1" smtClean="0">
                <a:solidFill>
                  <a:schemeClr val="tx1"/>
                </a:solidFill>
              </a:rPr>
              <a:t>abc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”;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*s = “A”;</a:t>
            </a:r>
            <a:r>
              <a:rPr lang="en-US" altLang="ja-JP" sz="2800" dirty="0" smtClean="0"/>
              <a:t>   </a:t>
            </a:r>
            <a:r>
              <a:rPr lang="en-US" altLang="ja-JP" sz="2800" dirty="0" smtClean="0">
                <a:solidFill>
                  <a:srgbClr val="FF0000"/>
                </a:solidFill>
              </a:rPr>
              <a:t>// </a:t>
            </a:r>
            <a:r>
              <a:rPr lang="ja-JP" altLang="en-US" sz="2800" dirty="0" smtClean="0">
                <a:solidFill>
                  <a:srgbClr val="FF0000"/>
                </a:solidFill>
              </a:rPr>
              <a:t>エラー</a:t>
            </a:r>
            <a:r>
              <a:rPr lang="en-US" altLang="ja-JP" sz="2800" dirty="0" smtClean="0">
                <a:solidFill>
                  <a:srgbClr val="FF0000"/>
                </a:solidFill>
              </a:rPr>
              <a:t>!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43438" y="3475025"/>
            <a:ext cx="4143404" cy="954107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</a:rPr>
              <a:t>void f(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nonnull</a:t>
            </a:r>
            <a:r>
              <a:rPr lang="en-US" altLang="ja-JP" sz="2800" dirty="0" smtClean="0">
                <a:solidFill>
                  <a:schemeClr val="tx1"/>
                </a:solidFill>
              </a:rPr>
              <a:t> 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void* 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p);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f( null );   </a:t>
            </a:r>
            <a:r>
              <a:rPr lang="en-US" altLang="ja-JP" sz="2800" dirty="0" smtClean="0">
                <a:solidFill>
                  <a:srgbClr val="FF0000"/>
                </a:solidFill>
              </a:rPr>
              <a:t>// </a:t>
            </a:r>
            <a:r>
              <a:rPr lang="ja-JP" altLang="en-US" sz="2800" dirty="0" smtClean="0">
                <a:solidFill>
                  <a:srgbClr val="FF0000"/>
                </a:solidFill>
              </a:rPr>
              <a:t>エラー</a:t>
            </a:r>
            <a:r>
              <a:rPr lang="en-US" altLang="ja-JP" sz="2800" dirty="0" smtClean="0">
                <a:solidFill>
                  <a:srgbClr val="FF0000"/>
                </a:solidFill>
              </a:rPr>
              <a:t>!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43438" y="5072074"/>
            <a:ext cx="4143404" cy="1384995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</a:rPr>
              <a:t>void g(static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</a:rPr>
              <a:t>  N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g( 42 );                 </a:t>
            </a:r>
            <a:r>
              <a:rPr lang="en-US" altLang="ja-JP" sz="2800" dirty="0" smtClean="0">
                <a:solidFill>
                  <a:srgbClr val="00B050"/>
                </a:solidFill>
              </a:rPr>
              <a:t>// </a:t>
            </a:r>
            <a:r>
              <a:rPr lang="ja-JP" altLang="en-US" sz="2800" dirty="0" smtClean="0">
                <a:solidFill>
                  <a:srgbClr val="00B050"/>
                </a:solidFill>
              </a:rPr>
              <a:t>大丈夫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g(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getchar</a:t>
            </a:r>
            <a:r>
              <a:rPr lang="en-US" altLang="ja-JP" sz="2800" dirty="0" smtClean="0">
                <a:solidFill>
                  <a:schemeClr val="tx1"/>
                </a:solidFill>
              </a:rPr>
              <a:t>() );   </a:t>
            </a:r>
            <a:r>
              <a:rPr lang="en-US" altLang="ja-JP" sz="2800" dirty="0" smtClean="0">
                <a:solidFill>
                  <a:srgbClr val="FF0000"/>
                </a:solidFill>
              </a:rPr>
              <a:t>// </a:t>
            </a:r>
            <a:r>
              <a:rPr lang="ja-JP" altLang="en-US" sz="2800" dirty="0" smtClean="0">
                <a:solidFill>
                  <a:srgbClr val="FF0000"/>
                </a:solidFill>
              </a:rPr>
              <a:t>エラー</a:t>
            </a:r>
            <a:r>
              <a:rPr lang="en-US" altLang="ja-JP" sz="2800" dirty="0" smtClean="0">
                <a:solidFill>
                  <a:srgbClr val="FF0000"/>
                </a:solidFill>
              </a:rPr>
              <a:t>!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</a:t>
            </a:r>
            <a:r>
              <a:rPr kumimoji="1" lang="ja-JP" altLang="en-US" dirty="0" smtClean="0"/>
              <a:t>によるサブタイプ関係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</a:t>
            </a:r>
            <a:r>
              <a:rPr kumimoji="1" lang="en-US" altLang="ja-JP" dirty="0" smtClean="0"/>
              <a:t>onst</a:t>
            </a:r>
          </a:p>
          <a:p>
            <a:pPr lvl="1"/>
            <a:r>
              <a:rPr lang="ja-JP" altLang="en-US" dirty="0" smtClean="0"/>
              <a:t>書き換えできない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1538" y="3032842"/>
            <a:ext cx="5214974" cy="3539430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</a:rPr>
              <a:t>void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paramConst</a:t>
            </a:r>
            <a:r>
              <a:rPr lang="en-US" altLang="ja-JP" sz="2800" dirty="0" smtClean="0">
                <a:solidFill>
                  <a:schemeClr val="tx1"/>
                </a:solidFill>
              </a:rPr>
              <a:t>( const char* p );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void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paramNonConst</a:t>
            </a:r>
            <a:r>
              <a:rPr lang="en-US" altLang="ja-JP" sz="2800" dirty="0" smtClean="0">
                <a:solidFill>
                  <a:schemeClr val="tx1"/>
                </a:solidFill>
              </a:rPr>
              <a:t>( char* p );</a:t>
            </a:r>
          </a:p>
          <a:p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char* ms = …;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paramConst</a:t>
            </a:r>
            <a:r>
              <a:rPr lang="en-US" altLang="ja-JP" sz="2800" dirty="0" smtClean="0">
                <a:solidFill>
                  <a:schemeClr val="tx1"/>
                </a:solidFill>
              </a:rPr>
              <a:t>( ms ); </a:t>
            </a:r>
            <a:r>
              <a:rPr lang="en-US" altLang="ja-JP" sz="2800" dirty="0" smtClean="0">
                <a:solidFill>
                  <a:srgbClr val="00B050"/>
                </a:solidFill>
              </a:rPr>
              <a:t>// OK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const  char*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cs</a:t>
            </a:r>
            <a:r>
              <a:rPr lang="en-US" altLang="ja-JP" sz="2800" dirty="0" smtClean="0">
                <a:solidFill>
                  <a:schemeClr val="tx1"/>
                </a:solidFill>
              </a:rPr>
              <a:t> = …;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paramNonConst</a:t>
            </a:r>
            <a:r>
              <a:rPr lang="en-US" altLang="ja-JP" sz="2800" dirty="0" smtClean="0">
                <a:solidFill>
                  <a:schemeClr val="tx1"/>
                </a:solidFill>
              </a:rPr>
              <a:t> (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cs</a:t>
            </a:r>
            <a:r>
              <a:rPr lang="en-US" altLang="ja-JP" sz="2800" dirty="0" smtClean="0">
                <a:solidFill>
                  <a:schemeClr val="tx1"/>
                </a:solidFill>
              </a:rPr>
              <a:t> );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// </a:t>
            </a:r>
            <a:r>
              <a:rPr lang="ja-JP" altLang="en-US" sz="2800" dirty="0" smtClean="0">
                <a:solidFill>
                  <a:srgbClr val="FF0000"/>
                </a:solidFill>
              </a:rPr>
              <a:t>エラー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6500826" y="3500438"/>
            <a:ext cx="2286016" cy="5715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const  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6500826" y="5429264"/>
            <a:ext cx="2286016" cy="5715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cxnSp>
        <p:nvCxnSpPr>
          <p:cNvPr id="7" name="直線矢印コネクタ 6"/>
          <p:cNvCxnSpPr>
            <a:stCxn id="25" idx="0"/>
            <a:endCxn id="24" idx="4"/>
          </p:cNvCxnSpPr>
          <p:nvPr/>
        </p:nvCxnSpPr>
        <p:spPr>
          <a:xfrm rot="5400000" flipH="1" flipV="1">
            <a:off x="6965173" y="4750603"/>
            <a:ext cx="135732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</a:t>
            </a:r>
            <a:r>
              <a:rPr kumimoji="1" lang="ja-JP" altLang="en-US" dirty="0" smtClean="0"/>
              <a:t>によるサブタイプ関係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nonnull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null</a:t>
            </a:r>
            <a:r>
              <a:rPr lang="ja-JP" altLang="en-US" dirty="0" smtClean="0"/>
              <a:t>にならない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43306" y="3032842"/>
            <a:ext cx="5214974" cy="3539430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</a:rPr>
              <a:t>void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paramNN</a:t>
            </a:r>
            <a:r>
              <a:rPr lang="en-US" altLang="ja-JP" sz="2800" dirty="0" smtClean="0">
                <a:solidFill>
                  <a:schemeClr val="tx1"/>
                </a:solidFill>
              </a:rPr>
              <a:t>(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nonnull</a:t>
            </a:r>
            <a:r>
              <a:rPr lang="en-US" altLang="ja-JP" sz="2800" dirty="0" smtClean="0">
                <a:solidFill>
                  <a:schemeClr val="tx1"/>
                </a:solidFill>
              </a:rPr>
              <a:t> char* p );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void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paramNullKamo</a:t>
            </a:r>
            <a:r>
              <a:rPr lang="en-US" altLang="ja-JP" sz="2800" dirty="0" smtClean="0">
                <a:solidFill>
                  <a:schemeClr val="tx1"/>
                </a:solidFill>
              </a:rPr>
              <a:t>( char* p );</a:t>
            </a:r>
          </a:p>
          <a:p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char*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nullpo</a:t>
            </a:r>
            <a:r>
              <a:rPr lang="en-US" altLang="ja-JP" sz="2800" dirty="0" smtClean="0">
                <a:solidFill>
                  <a:schemeClr val="tx1"/>
                </a:solidFill>
              </a:rPr>
              <a:t> = …;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paramNN</a:t>
            </a:r>
            <a:r>
              <a:rPr lang="en-US" altLang="ja-JP" sz="2800" dirty="0" smtClean="0">
                <a:solidFill>
                  <a:schemeClr val="tx1"/>
                </a:solidFill>
              </a:rPr>
              <a:t>(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nullpo</a:t>
            </a:r>
            <a:r>
              <a:rPr lang="en-US" altLang="ja-JP" sz="2800" dirty="0" smtClean="0">
                <a:solidFill>
                  <a:schemeClr val="tx1"/>
                </a:solidFill>
              </a:rPr>
              <a:t> ); </a:t>
            </a:r>
            <a:r>
              <a:rPr lang="en-US" altLang="ja-JP" sz="2800" dirty="0" smtClean="0">
                <a:solidFill>
                  <a:srgbClr val="FF0000"/>
                </a:solidFill>
              </a:rPr>
              <a:t>// </a:t>
            </a:r>
            <a:r>
              <a:rPr lang="ja-JP" altLang="en-US" sz="2800" dirty="0" smtClean="0">
                <a:solidFill>
                  <a:srgbClr val="FF0000"/>
                </a:solidFill>
              </a:rPr>
              <a:t>エラー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endParaRPr lang="en-US" altLang="ja-JP" sz="2800" dirty="0" smtClean="0"/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nonnull</a:t>
            </a:r>
            <a:r>
              <a:rPr lang="en-US" altLang="ja-JP" sz="2800" dirty="0" smtClean="0">
                <a:solidFill>
                  <a:schemeClr val="tx1"/>
                </a:solidFill>
              </a:rPr>
              <a:t>   char* 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nnp</a:t>
            </a:r>
            <a:r>
              <a:rPr lang="en-US" altLang="ja-JP" sz="2800" dirty="0" smtClean="0">
                <a:solidFill>
                  <a:schemeClr val="tx1"/>
                </a:solidFill>
              </a:rPr>
              <a:t> = …;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paramNullKamo</a:t>
            </a:r>
            <a:r>
              <a:rPr lang="en-US" altLang="ja-JP" sz="2800" dirty="0" smtClean="0">
                <a:solidFill>
                  <a:schemeClr val="tx1"/>
                </a:solidFill>
              </a:rPr>
              <a:t>(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nnp</a:t>
            </a:r>
            <a:r>
              <a:rPr lang="en-US" altLang="ja-JP" sz="2800" dirty="0" smtClean="0">
                <a:solidFill>
                  <a:schemeClr val="tx1"/>
                </a:solidFill>
              </a:rPr>
              <a:t> );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00B050"/>
                </a:solidFill>
              </a:rPr>
              <a:t>// OK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928662" y="3643314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928662" y="5572140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bg1"/>
                </a:solidFill>
              </a:rPr>
              <a:t>nonnull</a:t>
            </a:r>
            <a:r>
              <a:rPr lang="en-US" altLang="ja-JP" sz="2800" dirty="0" smtClean="0">
                <a:solidFill>
                  <a:schemeClr val="bg1"/>
                </a:solidFill>
              </a:rPr>
              <a:t>  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cxnSp>
        <p:nvCxnSpPr>
          <p:cNvPr id="7" name="直線矢印コネクタ 6"/>
          <p:cNvCxnSpPr>
            <a:stCxn id="25" idx="0"/>
            <a:endCxn id="24" idx="4"/>
          </p:cNvCxnSpPr>
          <p:nvPr/>
        </p:nvCxnSpPr>
        <p:spPr>
          <a:xfrm rot="5400000" flipH="1" flipV="1">
            <a:off x="1393009" y="4893479"/>
            <a:ext cx="1357322" cy="1588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229600" cy="914400"/>
          </a:xfrm>
        </p:spPr>
        <p:txBody>
          <a:bodyPr/>
          <a:lstStyle/>
          <a:p>
            <a:r>
              <a:rPr lang="ja-JP" altLang="en-US" dirty="0" smtClean="0"/>
              <a:t>本</a:t>
            </a:r>
            <a:r>
              <a:rPr kumimoji="1" lang="ja-JP" altLang="en-US" dirty="0" smtClean="0"/>
              <a:t>論文で</a:t>
            </a:r>
            <a:r>
              <a:rPr lang="ja-JP" altLang="en-US" dirty="0" smtClean="0"/>
              <a:t>の </a:t>
            </a:r>
            <a:r>
              <a:rPr kumimoji="1" lang="en-US" altLang="ja-JP" dirty="0" smtClean="0"/>
              <a:t>Type Qualifier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943880" cy="4572000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「型を修飾して、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どっちか向きのサブタイプ関係を作る物」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928662" y="3643314"/>
            <a:ext cx="2286016" cy="5715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const  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928662" y="5572140"/>
            <a:ext cx="2286016" cy="5715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cxnSp>
        <p:nvCxnSpPr>
          <p:cNvPr id="6" name="直線矢印コネクタ 5"/>
          <p:cNvCxnSpPr>
            <a:stCxn id="5" idx="0"/>
            <a:endCxn id="4" idx="4"/>
          </p:cNvCxnSpPr>
          <p:nvPr/>
        </p:nvCxnSpPr>
        <p:spPr>
          <a:xfrm rot="5400000" flipH="1" flipV="1">
            <a:off x="1393009" y="4893479"/>
            <a:ext cx="135732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3714744" y="3643314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3714744" y="5572140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bg1"/>
                </a:solidFill>
              </a:rPr>
              <a:t>nonnull</a:t>
            </a:r>
            <a:r>
              <a:rPr lang="en-US" altLang="ja-JP" sz="2800" dirty="0" smtClean="0">
                <a:solidFill>
                  <a:schemeClr val="bg1"/>
                </a:solidFill>
              </a:rPr>
              <a:t>  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cxnSp>
        <p:nvCxnSpPr>
          <p:cNvPr id="9" name="直線矢印コネクタ 8"/>
          <p:cNvCxnSpPr>
            <a:stCxn id="8" idx="0"/>
            <a:endCxn id="7" idx="4"/>
          </p:cNvCxnSpPr>
          <p:nvPr/>
        </p:nvCxnSpPr>
        <p:spPr>
          <a:xfrm rot="5400000" flipH="1" flipV="1">
            <a:off x="4179091" y="4893479"/>
            <a:ext cx="1357322" cy="1588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6429388" y="3643314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429388" y="5572140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static T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cxnSp>
        <p:nvCxnSpPr>
          <p:cNvPr id="12" name="直線矢印コネクタ 11"/>
          <p:cNvCxnSpPr>
            <a:stCxn id="11" idx="0"/>
            <a:endCxn id="10" idx="4"/>
          </p:cNvCxnSpPr>
          <p:nvPr/>
        </p:nvCxnSpPr>
        <p:spPr>
          <a:xfrm rot="5400000" flipH="1" flipV="1">
            <a:off x="6893735" y="4893479"/>
            <a:ext cx="1357322" cy="1588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※ </a:t>
            </a:r>
            <a:r>
              <a:rPr lang="ja-JP" altLang="en-US" dirty="0" smtClean="0"/>
              <a:t>逆に考えるんだ！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理論的には、どっちかに統一して、</a:t>
            </a:r>
            <a:r>
              <a:rPr lang="ja-JP" altLang="en-US" dirty="0" smtClean="0"/>
              <a:t>例えば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「型修飾で</a:t>
            </a:r>
            <a:r>
              <a:rPr kumimoji="1" lang="ja-JP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スーパータイプを</a:t>
            </a:r>
            <a:r>
              <a:rPr kumimoji="1" lang="ja-JP" altLang="en-US" dirty="0" smtClean="0"/>
              <a:t>作るもの」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と定義しても、表現力は変わらない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でも</a:t>
            </a:r>
            <a:r>
              <a:rPr kumimoji="1" lang="ja-JP" altLang="en-US" dirty="0" smtClean="0"/>
              <a:t>両向き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あった方が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自然なので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両方考えます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とのこと。</a:t>
            </a:r>
            <a:endParaRPr kumimoji="1" lang="en-US" altLang="ja-JP" dirty="0" smtClean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3786182" y="3214686"/>
            <a:ext cx="5143536" cy="3429024"/>
            <a:chOff x="714348" y="1357298"/>
            <a:chExt cx="8001056" cy="5357850"/>
          </a:xfrm>
        </p:grpSpPr>
        <p:sp>
          <p:nvSpPr>
            <p:cNvPr id="4" name="円/楕円 3"/>
            <p:cNvSpPr/>
            <p:nvPr/>
          </p:nvSpPr>
          <p:spPr>
            <a:xfrm>
              <a:off x="714348" y="1428736"/>
              <a:ext cx="2286016" cy="57150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bg1"/>
                  </a:solidFill>
                </a:rPr>
                <a:t>const  T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5" name="円/楕円 4"/>
            <p:cNvSpPr/>
            <p:nvPr/>
          </p:nvSpPr>
          <p:spPr>
            <a:xfrm>
              <a:off x="714348" y="3357562"/>
              <a:ext cx="2286016" cy="57150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直線矢印コネクタ 5"/>
            <p:cNvCxnSpPr>
              <a:stCxn id="5" idx="0"/>
              <a:endCxn id="4" idx="4"/>
            </p:cNvCxnSpPr>
            <p:nvPr/>
          </p:nvCxnSpPr>
          <p:spPr>
            <a:xfrm rot="5400000" flipH="1" flipV="1">
              <a:off x="1178695" y="2678901"/>
              <a:ext cx="1357322" cy="1588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3571868" y="1428736"/>
              <a:ext cx="2286016" cy="57150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3571868" y="3357562"/>
              <a:ext cx="2286016" cy="57150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000" dirty="0" err="1" smtClean="0">
                  <a:solidFill>
                    <a:schemeClr val="bg1"/>
                  </a:solidFill>
                </a:rPr>
                <a:t>nonnull</a:t>
              </a:r>
              <a:r>
                <a:rPr lang="en-US" altLang="ja-JP" sz="2000" dirty="0" smtClean="0">
                  <a:solidFill>
                    <a:schemeClr val="bg1"/>
                  </a:solidFill>
                </a:rPr>
                <a:t>  T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直線矢印コネクタ 8"/>
            <p:cNvCxnSpPr>
              <a:stCxn id="8" idx="0"/>
              <a:endCxn id="7" idx="4"/>
            </p:cNvCxnSpPr>
            <p:nvPr/>
          </p:nvCxnSpPr>
          <p:spPr>
            <a:xfrm rot="5400000" flipH="1" flipV="1">
              <a:off x="4036215" y="2678901"/>
              <a:ext cx="1357322" cy="1588"/>
            </a:xfrm>
            <a:prstGeom prst="straightConnector1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円/楕円 9"/>
            <p:cNvSpPr/>
            <p:nvPr/>
          </p:nvSpPr>
          <p:spPr>
            <a:xfrm>
              <a:off x="6429388" y="1357298"/>
              <a:ext cx="2286016" cy="57150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6429388" y="3286124"/>
              <a:ext cx="2286016" cy="57150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bg1"/>
                  </a:solidFill>
                </a:rPr>
                <a:t>static </a:t>
              </a:r>
              <a:r>
                <a:rPr lang="en-US" altLang="ja-JP" sz="24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2" name="直線矢印コネクタ 11"/>
            <p:cNvCxnSpPr>
              <a:stCxn id="11" idx="0"/>
              <a:endCxn id="10" idx="4"/>
            </p:cNvCxnSpPr>
            <p:nvPr/>
          </p:nvCxnSpPr>
          <p:spPr>
            <a:xfrm rot="5400000" flipH="1" flipV="1">
              <a:off x="6893735" y="2607463"/>
              <a:ext cx="1357322" cy="1588"/>
            </a:xfrm>
            <a:prstGeom prst="straightConnector1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714348" y="4214818"/>
              <a:ext cx="2286016" cy="57150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714348" y="6143644"/>
              <a:ext cx="2286016" cy="57150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000" dirty="0" err="1" smtClean="0">
                  <a:solidFill>
                    <a:schemeClr val="bg1"/>
                  </a:solidFill>
                </a:rPr>
                <a:t>mutableT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直線矢印コネクタ 14"/>
            <p:cNvCxnSpPr>
              <a:stCxn id="14" idx="0"/>
              <a:endCxn id="13" idx="4"/>
            </p:cNvCxnSpPr>
            <p:nvPr/>
          </p:nvCxnSpPr>
          <p:spPr>
            <a:xfrm rot="5400000" flipH="1" flipV="1">
              <a:off x="1178695" y="5464983"/>
              <a:ext cx="1357322" cy="1588"/>
            </a:xfrm>
            <a:prstGeom prst="straightConnector1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5"/>
            <p:cNvSpPr/>
            <p:nvPr/>
          </p:nvSpPr>
          <p:spPr>
            <a:xfrm>
              <a:off x="3643306" y="4214818"/>
              <a:ext cx="2286016" cy="57150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000" dirty="0" err="1" smtClean="0">
                  <a:solidFill>
                    <a:schemeClr val="bg1"/>
                  </a:solidFill>
                </a:rPr>
                <a:t>nullable</a:t>
              </a:r>
              <a:r>
                <a:rPr lang="en-US" altLang="ja-JP" sz="2000" dirty="0" smtClean="0">
                  <a:solidFill>
                    <a:schemeClr val="bg1"/>
                  </a:solidFill>
                </a:rPr>
                <a:t> T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3643306" y="6143644"/>
              <a:ext cx="2286016" cy="57150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cxnSp>
          <p:nvCxnSpPr>
            <p:cNvPr id="18" name="直線矢印コネクタ 17"/>
            <p:cNvCxnSpPr>
              <a:stCxn id="17" idx="0"/>
              <a:endCxn id="16" idx="4"/>
            </p:cNvCxnSpPr>
            <p:nvPr/>
          </p:nvCxnSpPr>
          <p:spPr>
            <a:xfrm rot="5400000" flipH="1" flipV="1">
              <a:off x="4107653" y="5464983"/>
              <a:ext cx="1357322" cy="1588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>
            <a:xfrm>
              <a:off x="6429388" y="4143380"/>
              <a:ext cx="2286016" cy="57150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dirty="0" smtClean="0">
                  <a:solidFill>
                    <a:schemeClr val="bg1"/>
                  </a:solidFill>
                </a:rPr>
                <a:t>dynamic   T</a:t>
              </a:r>
              <a:endParaRPr lang="ja-JP" alt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6429388" y="6072206"/>
              <a:ext cx="2286016" cy="57150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bg1"/>
                  </a:solidFill>
                </a:rPr>
                <a:t>T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21" name="直線矢印コネクタ 20"/>
            <p:cNvCxnSpPr>
              <a:stCxn id="20" idx="0"/>
              <a:endCxn id="19" idx="4"/>
            </p:cNvCxnSpPr>
            <p:nvPr/>
          </p:nvCxnSpPr>
          <p:spPr>
            <a:xfrm rot="5400000" flipH="1" flipV="1">
              <a:off x="6893735" y="5393545"/>
              <a:ext cx="1357322" cy="1588"/>
            </a:xfrm>
            <a:prstGeom prst="straightConnector1">
              <a:avLst/>
            </a:prstGeom>
            <a:ln w="7620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メトロ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メトロ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587</TotalTime>
  <Words>824</Words>
  <Application>Microsoft Office PowerPoint</Application>
  <PresentationFormat>画面に合わせる (4:3)</PresentationFormat>
  <Paragraphs>195</Paragraphs>
  <Slides>20</Slides>
  <Notes>2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メトロ</vt:lpstr>
      <vt:lpstr>スライド 1</vt:lpstr>
      <vt:lpstr>とある型の修飾理論 A Theory of Type Qualifiers</vt:lpstr>
      <vt:lpstr>メタ情報</vt:lpstr>
      <vt:lpstr>論文の概要</vt:lpstr>
      <vt:lpstr>Type Qualifier の例</vt:lpstr>
      <vt:lpstr>Qualifierによるサブタイプ関係</vt:lpstr>
      <vt:lpstr>Qualifierによるサブタイプ関係</vt:lpstr>
      <vt:lpstr>本論文での Type Qualifier とは</vt:lpstr>
      <vt:lpstr>※ 逆に考えるんだ！</vt:lpstr>
      <vt:lpstr>複数Qualifierの組み合わせも可</vt:lpstr>
      <vt:lpstr>Qualifierを入れるための 型システムと言語の拡張</vt:lpstr>
      <vt:lpstr>言語の拡張の使い道</vt:lpstr>
      <vt:lpstr>この論文のやったこと</vt:lpstr>
      <vt:lpstr>Qualifier Polymorphism とは</vt:lpstr>
      <vt:lpstr>Qualifier Polymorphism とは</vt:lpstr>
      <vt:lpstr>まとめ</vt:lpstr>
      <vt:lpstr>A Semantics for Imprecise Exceptions</vt:lpstr>
      <vt:lpstr>Haskell に綺麗に例外を入れたい</vt:lpstr>
      <vt:lpstr>A New Framework for Debugging Globally Optimized Code</vt:lpstr>
      <vt:lpstr>命令再配置に対応できるデバッガ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PLDI’98の論文を読もう: A Theory of Type Qualifiers</dc:title>
  <dc:creator>kinaba</dc:creator>
  <cp:lastModifiedBy>kinaba</cp:lastModifiedBy>
  <cp:revision>231</cp:revision>
  <dcterms:created xsi:type="dcterms:W3CDTF">2009-10-29T02:49:28Z</dcterms:created>
  <dcterms:modified xsi:type="dcterms:W3CDTF">2009-12-03T09:05:23Z</dcterms:modified>
</cp:coreProperties>
</file>