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68" r:id="rId2"/>
    <p:sldId id="256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58" r:id="rId11"/>
    <p:sldId id="263" r:id="rId12"/>
    <p:sldId id="267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7625A-7052-40D5-9722-5817405CBA46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E32CB-099C-4544-B103-9C859729B00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E32CB-099C-4544-B103-9C859729B00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E32CB-099C-4544-B103-9C859729B006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正方形/長方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56" name="正方形/長方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正方形/長方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正方形/長方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正方形/長方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  <a:extLst/>
          </a:lstStyle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フリーフォーム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フリーフォーム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フリーフォーム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フリーフォーム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フリーフォーム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フリーフォーム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フリーフォーム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フリーフォーム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フリーフォーム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フリーフォーム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正方形/長方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正方形/長方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正方形/長方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正方形/長方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正方形/長方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グループ化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コネクタ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grpSp>
        <p:nvGrpSpPr>
          <p:cNvPr id="14" name="グループ化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コネクタ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コネクタ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正方形/長方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2 </a:t>
            </a:r>
            <a:r>
              <a:rPr kumimoji="0" lang="ja-JP" altLang="en-US" dirty="0" smtClean="0"/>
              <a:t>レベル</a:t>
            </a:r>
          </a:p>
          <a:p>
            <a:pPr lvl="2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3 </a:t>
            </a:r>
            <a:r>
              <a:rPr kumimoji="0" lang="ja-JP" altLang="en-US" dirty="0" smtClean="0"/>
              <a:t>レベル</a:t>
            </a:r>
          </a:p>
          <a:p>
            <a:pPr lvl="3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4 </a:t>
            </a:r>
            <a:r>
              <a:rPr kumimoji="0" lang="ja-JP" altLang="en-US" dirty="0" smtClean="0"/>
              <a:t>レベル</a:t>
            </a:r>
          </a:p>
          <a:p>
            <a:pPr lvl="4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5 </a:t>
            </a:r>
            <a:r>
              <a:rPr kumimoji="0" lang="ja-JP" altLang="en-US" dirty="0" smtClean="0"/>
              <a:t>レベル</a:t>
            </a:r>
            <a:endParaRPr kumimoji="0" lang="en-US" dirty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pPr/>
              <a:t>2009/12/3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1" sz="3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1" sz="26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1" sz="24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1" sz="22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onos.net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minusminus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stasys.org/" TargetMode="External"/><Relationship Id="rId2" Type="http://schemas.openxmlformats.org/officeDocument/2006/relationships/hyperlink" Target="http://sf.net/projects/vest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642918"/>
            <a:ext cx="7772400" cy="5500726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This slide was</a:t>
            </a:r>
          </a:p>
          <a:p>
            <a:pPr lvl="1"/>
            <a:r>
              <a:rPr lang="en-US" altLang="ja-JP" dirty="0" smtClean="0"/>
              <a:t>a material for the “Reading PLDI Papers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PLDIr</a:t>
            </a:r>
            <a:r>
              <a:rPr lang="en-US" altLang="ja-JP" dirty="0" smtClean="0"/>
              <a:t>)</a:t>
            </a:r>
            <a:r>
              <a:rPr lang="en-US" altLang="ja-JP" dirty="0" smtClean="0"/>
              <a:t>” study group</a:t>
            </a:r>
          </a:p>
          <a:p>
            <a:pPr lvl="1"/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written by  Kazuhiro Inaba ( </a:t>
            </a:r>
            <a:r>
              <a:rPr kumimoji="1" lang="en-US" altLang="ja-JP" dirty="0" smtClean="0">
                <a:hlinkClick r:id="rId2"/>
              </a:rPr>
              <a:t>www.kmonos.net</a:t>
            </a:r>
            <a:r>
              <a:rPr kumimoji="1" lang="en-US" altLang="ja-JP" dirty="0" smtClean="0"/>
              <a:t> ), under my own understanding of the papers published at PLDI</a:t>
            </a:r>
          </a:p>
          <a:p>
            <a:pPr lvl="2"/>
            <a:r>
              <a:rPr lang="en-US" altLang="ja-JP" dirty="0" smtClean="0"/>
              <a:t>So, it may include many mistakes etc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en-US" altLang="ja-JP" dirty="0" smtClean="0"/>
              <a:t>For your correct  understanding, please consult the original paper and/or the authors</a:t>
            </a:r>
            <a:r>
              <a:rPr kumimoji="1" lang="en-US" altLang="ja-JP" smtClean="0"/>
              <a:t>’ presentation slide!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3929066"/>
            <a:ext cx="8358246" cy="2214578"/>
          </a:xfrm>
        </p:spPr>
        <p:txBody>
          <a:bodyPr>
            <a:noAutofit/>
          </a:bodyPr>
          <a:lstStyle/>
          <a:p>
            <a:r>
              <a:rPr lang="en-US" altLang="ja-JP" sz="4400" cap="small" dirty="0" smtClean="0"/>
              <a:t>A Single Intermediate Language That Supports Multiple Implementations of Exceptions</a:t>
            </a:r>
            <a:endParaRPr kumimoji="1" lang="ja-JP" altLang="en-US" sz="2800" cap="small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57284" y="2071678"/>
            <a:ext cx="7772400" cy="150876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paper written by N. Ramsey and S. Peyton Jones</a:t>
            </a:r>
            <a:endParaRPr kumimoji="1" lang="ja-JP" altLang="en-US" dirty="0"/>
          </a:p>
        </p:txBody>
      </p:sp>
      <p:sp>
        <p:nvSpPr>
          <p:cNvPr id="4" name="サブタイトル 6"/>
          <p:cNvSpPr txBox="1">
            <a:spLocks/>
          </p:cNvSpPr>
          <p:nvPr/>
        </p:nvSpPr>
        <p:spPr>
          <a:xfrm>
            <a:off x="0" y="642918"/>
            <a:ext cx="9144000" cy="5000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0584" tIns="45720" anchor="ctr">
            <a:normAutofit/>
          </a:bodyPr>
          <a:lstStyle/>
          <a:p>
            <a:pPr>
              <a:buClr>
                <a:schemeClr val="tx2"/>
              </a:buClr>
              <a:buSzPct val="95000"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　　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k.inaba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稲葉 一浩</a:t>
            </a:r>
            <a:r>
              <a:rPr lang="en-US" altLang="ja-JP" sz="2400" dirty="0" smtClean="0"/>
              <a:t>), reading the following paper: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914400"/>
          </a:xfrm>
        </p:spPr>
        <p:txBody>
          <a:bodyPr/>
          <a:lstStyle/>
          <a:p>
            <a:r>
              <a:rPr lang="en-US" altLang="ja-JP" sz="2400" dirty="0" smtClean="0"/>
              <a:t>[</a:t>
            </a:r>
            <a:r>
              <a:rPr lang="ja-JP" altLang="en-US" sz="2400" dirty="0" smtClean="0"/>
              <a:t>論文の内容</a:t>
            </a:r>
            <a:r>
              <a:rPr lang="en-US" altLang="ja-JP" sz="2400" dirty="0" smtClean="0"/>
              <a:t>]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en-US" altLang="ja-JP" dirty="0" smtClean="0"/>
              <a:t>C--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例外サポート機能の解説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783560"/>
            <a:ext cx="7872442" cy="45720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C-- </a:t>
            </a:r>
            <a:r>
              <a:rPr kumimoji="1" lang="en-US" altLang="ja-JP" dirty="0" smtClean="0"/>
              <a:t>( </a:t>
            </a:r>
            <a:r>
              <a:rPr lang="en-US" altLang="ja-JP" dirty="0" smtClean="0">
                <a:hlinkClick r:id="rId2"/>
              </a:rPr>
              <a:t>http://cminusminus.org/</a:t>
            </a:r>
            <a:r>
              <a:rPr lang="en-US" altLang="ja-JP" dirty="0" smtClean="0"/>
              <a:t>  )</a:t>
            </a:r>
          </a:p>
          <a:p>
            <a:pPr lvl="1"/>
            <a:r>
              <a:rPr lang="ja-JP" altLang="en-US" dirty="0" smtClean="0"/>
              <a:t>独自言語     →     </a:t>
            </a:r>
            <a:r>
              <a:rPr lang="en-US" altLang="ja-JP" dirty="0" smtClean="0"/>
              <a:t>C</a:t>
            </a:r>
            <a:r>
              <a:rPr lang="ja-JP" altLang="en-US" dirty="0" smtClean="0"/>
              <a:t>のソースに変換     →    機械語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という実装の言語処理系はよくあるけど、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C </a:t>
            </a:r>
            <a:r>
              <a:rPr kumimoji="1" lang="ja-JP" altLang="en-US" dirty="0" smtClean="0"/>
              <a:t>は必ずしもこの目的に最適とは言えない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C-- </a:t>
            </a:r>
            <a:r>
              <a:rPr lang="ja-JP" altLang="en-US" dirty="0" smtClean="0"/>
              <a:t>は、この目的に特化して作られた</a:t>
            </a:r>
            <a:r>
              <a:rPr lang="en-US" altLang="ja-JP" dirty="0" smtClean="0"/>
              <a:t>C</a:t>
            </a:r>
            <a:r>
              <a:rPr lang="ja-JP" altLang="en-US" dirty="0" smtClean="0"/>
              <a:t>風言語</a:t>
            </a:r>
            <a:endParaRPr lang="en-US" altLang="ja-JP" dirty="0" smtClean="0"/>
          </a:p>
          <a:p>
            <a:pPr lvl="4"/>
            <a:endParaRPr kumimoji="1" lang="en-US" altLang="ja-JP" dirty="0" smtClean="0"/>
          </a:p>
          <a:p>
            <a:r>
              <a:rPr lang="ja-JP" altLang="en-US" dirty="0" smtClean="0"/>
              <a:t>この論文は「</a:t>
            </a:r>
            <a:r>
              <a:rPr lang="en-US" altLang="ja-JP" dirty="0" smtClean="0"/>
              <a:t>C-- </a:t>
            </a:r>
            <a:r>
              <a:rPr lang="ja-JP" altLang="en-US" dirty="0" smtClean="0"/>
              <a:t>に、例外の実装に便利な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機能をいれたよー」というもの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長距離ジャンプ 機能＋ 制御フローの明示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要は</a:t>
            </a:r>
            <a:r>
              <a:rPr lang="ja-JP" altLang="en-US" dirty="0" smtClean="0"/>
              <a:t> </a:t>
            </a:r>
            <a:r>
              <a:rPr lang="ja-JP" altLang="en-US" dirty="0" smtClean="0">
                <a:solidFill>
                  <a:srgbClr val="92D050"/>
                </a:solidFill>
              </a:rPr>
              <a:t>ちゃんとした </a:t>
            </a:r>
            <a:r>
              <a:rPr lang="en-US" altLang="ja-JP" dirty="0" err="1" smtClean="0">
                <a:solidFill>
                  <a:srgbClr val="92D050"/>
                </a:solidFill>
              </a:rPr>
              <a:t>setjmp</a:t>
            </a:r>
            <a:r>
              <a:rPr lang="en-US" altLang="ja-JP" dirty="0" smtClean="0">
                <a:solidFill>
                  <a:srgbClr val="92D050"/>
                </a:solidFill>
              </a:rPr>
              <a:t> / </a:t>
            </a:r>
            <a:r>
              <a:rPr lang="en-US" altLang="ja-JP" dirty="0" err="1" smtClean="0">
                <a:solidFill>
                  <a:srgbClr val="92D050"/>
                </a:solidFill>
              </a:rPr>
              <a:t>longjmp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85720" y="428605"/>
            <a:ext cx="4038600" cy="58678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dirty="0" smtClean="0"/>
              <a:t>基本プリミティブは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継続 </a:t>
            </a:r>
            <a:r>
              <a:rPr lang="en-US" altLang="ja-JP" dirty="0" smtClean="0"/>
              <a:t>(continuation)</a:t>
            </a:r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 lvl="1"/>
            <a:r>
              <a:rPr lang="ja-JP" altLang="en-US" dirty="0" smtClean="0"/>
              <a:t>継続といっても、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単にスタック上の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位置を覚えてるだけ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o</a:t>
            </a:r>
            <a:r>
              <a:rPr kumimoji="1" lang="en-US" altLang="ja-JP" dirty="0" smtClean="0"/>
              <a:t>ne-shot</a:t>
            </a:r>
          </a:p>
          <a:p>
            <a:pPr lvl="2"/>
            <a:r>
              <a:rPr lang="ja-JP" altLang="en-US" dirty="0" smtClean="0"/>
              <a:t>関数 </a:t>
            </a:r>
            <a:r>
              <a:rPr lang="en-US" altLang="ja-JP" dirty="0" smtClean="0"/>
              <a:t>f </a:t>
            </a:r>
            <a:r>
              <a:rPr lang="ja-JP" altLang="en-US" dirty="0" smtClean="0"/>
              <a:t>の終了後に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k</a:t>
            </a:r>
            <a:r>
              <a:rPr lang="ja-JP" altLang="en-US" dirty="0" smtClean="0"/>
              <a:t>を呼び出すと未定義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>
          <a:xfrm>
            <a:off x="3929058" y="428604"/>
            <a:ext cx="5000660" cy="58678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2400" dirty="0" smtClean="0"/>
              <a:t>◆ </a:t>
            </a:r>
            <a:r>
              <a:rPr kumimoji="1" lang="en-US" altLang="ja-JP" sz="2400" dirty="0" smtClean="0"/>
              <a:t>CPS/Stack Cutting</a:t>
            </a:r>
          </a:p>
          <a:p>
            <a:pPr lvl="1"/>
            <a:r>
              <a:rPr kumimoji="1" lang="ja-JP" altLang="en-US" sz="2000" dirty="0" smtClean="0"/>
              <a:t>継続を明示的に持ち回る</a:t>
            </a:r>
            <a:endParaRPr kumimoji="1" lang="en-US" altLang="ja-JP" sz="2000" dirty="0" smtClean="0"/>
          </a:p>
          <a:p>
            <a:pPr lvl="1"/>
            <a:r>
              <a:rPr lang="ja-JP" altLang="en-US" sz="2000" dirty="0" smtClean="0"/>
              <a:t>スタックを一気に削ってジャンプ</a:t>
            </a:r>
            <a:endParaRPr lang="en-US" altLang="ja-JP" sz="2000" dirty="0" smtClean="0"/>
          </a:p>
          <a:p>
            <a:pPr lvl="1"/>
            <a:endParaRPr kumimoji="1" lang="en-US" altLang="ja-JP" sz="2000" dirty="0" smtClean="0"/>
          </a:p>
          <a:p>
            <a:pPr lvl="2"/>
            <a:endParaRPr lang="en-US" altLang="ja-JP" dirty="0" smtClean="0"/>
          </a:p>
          <a:p>
            <a:pPr lvl="2"/>
            <a:endParaRPr kumimoji="1" lang="en-US" altLang="ja-JP" dirty="0" smtClean="0"/>
          </a:p>
          <a:p>
            <a:pPr>
              <a:buNone/>
            </a:pPr>
            <a:r>
              <a:rPr lang="ja-JP" altLang="en-US" sz="2400" dirty="0" smtClean="0"/>
              <a:t>◆ </a:t>
            </a:r>
            <a:r>
              <a:rPr lang="en-US" altLang="ja-JP" sz="2400" dirty="0" smtClean="0"/>
              <a:t>Stack Unwinding</a:t>
            </a:r>
          </a:p>
          <a:p>
            <a:pPr lvl="1"/>
            <a:r>
              <a:rPr lang="ja-JP" altLang="en-US" sz="2000" dirty="0" smtClean="0"/>
              <a:t>処理系定義のランタイム関数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を呼び出してハンドラ登録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後はランタイムが好きにする</a:t>
            </a:r>
            <a:endParaRPr lang="en-US" altLang="ja-JP" sz="2000" dirty="0" smtClean="0"/>
          </a:p>
          <a:p>
            <a:pPr lvl="2"/>
            <a:endParaRPr lang="en-US" altLang="ja-JP" sz="1600" dirty="0" smtClean="0"/>
          </a:p>
          <a:p>
            <a:pPr lvl="4"/>
            <a:endParaRPr lang="en-US" altLang="ja-JP" sz="1400" dirty="0" smtClean="0"/>
          </a:p>
          <a:p>
            <a:pPr>
              <a:buNone/>
            </a:pPr>
            <a:r>
              <a:rPr lang="ja-JP" altLang="en-US" sz="2400" dirty="0" smtClean="0"/>
              <a:t>◆ </a:t>
            </a:r>
            <a:r>
              <a:rPr lang="en-US" altLang="ja-JP" sz="2400" dirty="0" smtClean="0"/>
              <a:t>Multiple return</a:t>
            </a:r>
            <a:endParaRPr lang="en-US" altLang="ja-JP" dirty="0" smtClean="0"/>
          </a:p>
          <a:p>
            <a:endParaRPr kumimoji="1" lang="en-US" altLang="ja-JP" sz="2400" dirty="0" smtClean="0"/>
          </a:p>
          <a:p>
            <a:endParaRPr lang="en-US" altLang="ja-JP" sz="2400" dirty="0" smtClean="0"/>
          </a:p>
          <a:p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7162" y="1549304"/>
            <a:ext cx="3214710" cy="230832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f(bits32 x) {</a:t>
            </a:r>
          </a:p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  bits32 y;</a:t>
            </a:r>
          </a:p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  …</a:t>
            </a:r>
          </a:p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continuation k(y):</a:t>
            </a:r>
          </a:p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  …</a:t>
            </a:r>
          </a:p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17186" y="1648414"/>
            <a:ext cx="4155342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g(x, k) also cuts to k;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17217" y="2181517"/>
            <a:ext cx="2705947" cy="46166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cut to k(42);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29124" y="4253219"/>
            <a:ext cx="4155342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g(x) also unwinds to k;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17186" y="5286388"/>
            <a:ext cx="4155342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g(x) also returns to k;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37821" y="5857892"/>
            <a:ext cx="4134707" cy="83099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return&lt;0/1&gt; 42; </a:t>
            </a:r>
            <a:r>
              <a:rPr lang="en-US" altLang="ja-JP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//k</a:t>
            </a:r>
            <a:r>
              <a:rPr lang="ja-JP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に飛ぶ</a:t>
            </a:r>
            <a:endParaRPr lang="en-US" altLang="ja-JP" sz="2400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return&lt;1/1&gt; 42; </a:t>
            </a:r>
            <a:r>
              <a:rPr lang="en-US" altLang="ja-JP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//</a:t>
            </a:r>
            <a:r>
              <a:rPr lang="ja-JP" altLang="en-US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正常</a:t>
            </a:r>
            <a:endParaRPr lang="en-US" altLang="ja-JP" sz="2400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74" y="4214818"/>
            <a:ext cx="8358182" cy="1689352"/>
          </a:xfrm>
        </p:spPr>
        <p:txBody>
          <a:bodyPr>
            <a:normAutofit fontScale="90000"/>
          </a:bodyPr>
          <a:lstStyle/>
          <a:p>
            <a:r>
              <a:rPr lang="en-US" altLang="ja-JP" sz="6000" cap="small" dirty="0" smtClean="0"/>
              <a:t>C</a:t>
            </a:r>
            <a:r>
              <a:rPr kumimoji="1" lang="en-US" altLang="ja-JP" sz="6000" cap="small" dirty="0" smtClean="0"/>
              <a:t>aching</a:t>
            </a:r>
            <a:r>
              <a:rPr kumimoji="1" lang="en-US" altLang="ja-JP" sz="4900" cap="small" dirty="0" smtClean="0"/>
              <a:t> </a:t>
            </a:r>
            <a:r>
              <a:rPr kumimoji="1" lang="en-US" altLang="ja-JP" sz="6000" cap="small" dirty="0" smtClean="0"/>
              <a:t>Function</a:t>
            </a:r>
            <a:r>
              <a:rPr kumimoji="1" lang="en-US" altLang="ja-JP" sz="4900" cap="small" dirty="0" smtClean="0"/>
              <a:t> </a:t>
            </a:r>
            <a:r>
              <a:rPr kumimoji="1" lang="en-US" altLang="ja-JP" sz="6000" cap="small" dirty="0" smtClean="0"/>
              <a:t>Calls</a:t>
            </a:r>
            <a:br>
              <a:rPr kumimoji="1" lang="en-US" altLang="ja-JP" sz="6000" cap="small" dirty="0" smtClean="0"/>
            </a:br>
            <a:r>
              <a:rPr kumimoji="1" lang="en-US" altLang="ja-JP" sz="6000" cap="small" dirty="0" smtClean="0"/>
              <a:t>Using</a:t>
            </a:r>
            <a:r>
              <a:rPr kumimoji="1" lang="en-US" altLang="ja-JP" sz="4900" cap="small" dirty="0" smtClean="0"/>
              <a:t> </a:t>
            </a:r>
            <a:r>
              <a:rPr kumimoji="1" lang="en-US" altLang="ja-JP" sz="6000" cap="small" dirty="0" smtClean="0"/>
              <a:t>Precise</a:t>
            </a:r>
            <a:r>
              <a:rPr kumimoji="1" lang="en-US" altLang="ja-JP" sz="4900" cap="small" dirty="0" smtClean="0"/>
              <a:t> </a:t>
            </a:r>
            <a:r>
              <a:rPr kumimoji="1" lang="en-US" altLang="ja-JP" sz="6000" cap="small" dirty="0" smtClean="0"/>
              <a:t>Dependencies</a:t>
            </a:r>
            <a:endParaRPr kumimoji="1" lang="ja-JP" altLang="en-US" cap="small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57284" y="2428868"/>
            <a:ext cx="7772400" cy="1508760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PLDIr</a:t>
            </a:r>
            <a:r>
              <a:rPr lang="en-US" altLang="ja-JP" dirty="0" smtClean="0"/>
              <a:t> #4  ::   Dec 2, 2009</a:t>
            </a:r>
          </a:p>
          <a:p>
            <a:r>
              <a:rPr lang="en-US" altLang="ja-JP" dirty="0" smtClean="0"/>
              <a:t>paper written </a:t>
            </a:r>
            <a:r>
              <a:rPr kumimoji="1" lang="en-US" altLang="ja-JP" dirty="0" smtClean="0"/>
              <a:t>by A. </a:t>
            </a:r>
            <a:r>
              <a:rPr kumimoji="1" lang="en-US" altLang="ja-JP" dirty="0" err="1" smtClean="0"/>
              <a:t>Heydon</a:t>
            </a:r>
            <a:r>
              <a:rPr kumimoji="1" lang="en-US" altLang="ja-JP" dirty="0" smtClean="0"/>
              <a:t>, R. Levin, and Yuan Yu</a:t>
            </a:r>
            <a:endParaRPr kumimoji="1" lang="ja-JP" altLang="en-US" dirty="0"/>
          </a:p>
        </p:txBody>
      </p:sp>
      <p:sp>
        <p:nvSpPr>
          <p:cNvPr id="4" name="サブタイトル 6"/>
          <p:cNvSpPr txBox="1">
            <a:spLocks/>
          </p:cNvSpPr>
          <p:nvPr/>
        </p:nvSpPr>
        <p:spPr>
          <a:xfrm>
            <a:off x="0" y="642918"/>
            <a:ext cx="9144000" cy="5000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0584" tIns="45720" anchor="ctr">
            <a:normAutofit/>
          </a:bodyPr>
          <a:lstStyle/>
          <a:p>
            <a:pPr>
              <a:buClr>
                <a:schemeClr val="tx2"/>
              </a:buClr>
              <a:buSzPct val="95000"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　　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k.inaba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稲葉 一浩</a:t>
            </a:r>
            <a:r>
              <a:rPr lang="en-US" altLang="ja-JP" sz="2400" dirty="0" smtClean="0"/>
              <a:t>), reading the following paper: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普通のメモ化は </a:t>
            </a:r>
            <a:r>
              <a:rPr kumimoji="1" lang="en-US" altLang="ja-JP" dirty="0" smtClean="0"/>
              <a:t>precise </a:t>
            </a:r>
            <a:r>
              <a:rPr kumimoji="1" lang="ja-JP" altLang="en-US" dirty="0" smtClean="0"/>
              <a:t>でない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1472501"/>
            <a:ext cx="8215370" cy="95410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function f(x, y, z)</a:t>
            </a:r>
            <a:br>
              <a:rPr lang="en-US" altLang="ja-JP" sz="2800" dirty="0" smtClean="0">
                <a:solidFill>
                  <a:schemeClr val="bg1"/>
                </a:solidFill>
                <a:latin typeface="+mj-lt"/>
              </a:rPr>
            </a:br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 { return heavy( if x&gt;0 then y else z ) 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14414" y="2643182"/>
            <a:ext cx="7643866" cy="353943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memo4f = new </a:t>
            </a:r>
            <a:r>
              <a:rPr lang="en-US" altLang="ja-JP" sz="2800" dirty="0" err="1" smtClean="0">
                <a:solidFill>
                  <a:schemeClr val="bg1"/>
                </a:solidFill>
                <a:latin typeface="+mj-lt"/>
              </a:rPr>
              <a:t>HashMap</a:t>
            </a:r>
            <a:endParaRPr lang="en-US" altLang="ja-JP" sz="28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function f(x, y, z)</a:t>
            </a:r>
          </a:p>
          <a:p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 { if memo4f.has(</a:t>
            </a:r>
            <a:r>
              <a:rPr lang="en-US" altLang="ja-JP" sz="2800" dirty="0" err="1" smtClean="0">
                <a:solidFill>
                  <a:schemeClr val="bg1"/>
                </a:solidFill>
                <a:latin typeface="+mj-lt"/>
              </a:rPr>
              <a:t>x,y,z</a:t>
            </a:r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) then</a:t>
            </a:r>
          </a:p>
          <a:p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     v = </a:t>
            </a:r>
            <a:r>
              <a:rPr lang="en-US" altLang="ja-JP" sz="2800" dirty="0" err="1" smtClean="0">
                <a:solidFill>
                  <a:schemeClr val="bg1"/>
                </a:solidFill>
                <a:latin typeface="+mj-lt"/>
              </a:rPr>
              <a:t>memo_f</a:t>
            </a:r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[</a:t>
            </a:r>
            <a:r>
              <a:rPr lang="en-US" altLang="ja-JP" sz="2800" dirty="0" err="1" smtClean="0">
                <a:solidFill>
                  <a:schemeClr val="bg1"/>
                </a:solidFill>
                <a:latin typeface="+mj-lt"/>
              </a:rPr>
              <a:t>x,y,z</a:t>
            </a:r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]</a:t>
            </a:r>
          </a:p>
          <a:p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   else</a:t>
            </a:r>
          </a:p>
          <a:p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     v = heavy( if x&gt;0 then y else z )</a:t>
            </a:r>
          </a:p>
          <a:p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     memo4f[</a:t>
            </a:r>
            <a:r>
              <a:rPr lang="en-US" altLang="ja-JP" sz="2800" dirty="0" err="1" smtClean="0">
                <a:solidFill>
                  <a:schemeClr val="bg1"/>
                </a:solidFill>
                <a:latin typeface="+mj-lt"/>
              </a:rPr>
              <a:t>x,y,z</a:t>
            </a:r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] = v</a:t>
            </a:r>
          </a:p>
          <a:p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   return v }</a:t>
            </a:r>
          </a:p>
        </p:txBody>
      </p:sp>
      <p:sp>
        <p:nvSpPr>
          <p:cNvPr id="6" name="曲折矢印 5"/>
          <p:cNvSpPr/>
          <p:nvPr/>
        </p:nvSpPr>
        <p:spPr>
          <a:xfrm flipV="1">
            <a:off x="928662" y="3071810"/>
            <a:ext cx="714380" cy="2000264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596" y="3000372"/>
            <a:ext cx="553998" cy="20717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b="1" dirty="0" smtClean="0"/>
              <a:t>普通のメモ化</a:t>
            </a:r>
            <a:endParaRPr kumimoji="1" lang="ja-JP" altLang="en-US" sz="2400" b="1" dirty="0"/>
          </a:p>
        </p:txBody>
      </p:sp>
      <p:sp>
        <p:nvSpPr>
          <p:cNvPr id="8" name="角丸四角形 7"/>
          <p:cNvSpPr/>
          <p:nvPr/>
        </p:nvSpPr>
        <p:spPr>
          <a:xfrm>
            <a:off x="6000760" y="2714620"/>
            <a:ext cx="2786082" cy="1857388"/>
          </a:xfrm>
          <a:prstGeom prst="roundRect">
            <a:avLst/>
          </a:prstGeom>
          <a:solidFill>
            <a:srgbClr val="000000">
              <a:alpha val="7098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 smtClean="0"/>
              <a:t>f</a:t>
            </a:r>
            <a:r>
              <a:rPr kumimoji="1" lang="en-US" altLang="ja-JP" sz="2400" b="1" dirty="0" smtClean="0"/>
              <a:t>(1, 2, 3) </a:t>
            </a:r>
            <a:r>
              <a:rPr kumimoji="1" lang="ja-JP" altLang="en-US" sz="2400" b="1" dirty="0" smtClean="0"/>
              <a:t>の結果は</a:t>
            </a:r>
            <a:r>
              <a:rPr kumimoji="1" lang="en-US" altLang="ja-JP" sz="2400" b="1" dirty="0" smtClean="0"/>
              <a:t/>
            </a:r>
            <a:br>
              <a:rPr kumimoji="1" lang="en-US" altLang="ja-JP" sz="2400" b="1" dirty="0" smtClean="0"/>
            </a:br>
            <a:r>
              <a:rPr kumimoji="1" lang="en-US" altLang="ja-JP" sz="2400" b="1" dirty="0" smtClean="0"/>
              <a:t>f(1, 2, 7) </a:t>
            </a:r>
            <a:r>
              <a:rPr kumimoji="1" lang="ja-JP" altLang="en-US" sz="2400" b="1" dirty="0" smtClean="0"/>
              <a:t>の時にも使えるはず！</a:t>
            </a:r>
            <a:r>
              <a:rPr kumimoji="1" lang="en-US" altLang="ja-JP" sz="2400" b="1" dirty="0" smtClean="0"/>
              <a:t/>
            </a:r>
            <a:br>
              <a:rPr kumimoji="1" lang="en-US" altLang="ja-JP" sz="2400" b="1" dirty="0" smtClean="0"/>
            </a:br>
            <a:r>
              <a:rPr kumimoji="1" lang="ja-JP" altLang="en-US" sz="2400" b="1" dirty="0" smtClean="0"/>
              <a:t>もったいない！</a:t>
            </a:r>
            <a:endParaRPr kumimoji="1"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この論文の </a:t>
            </a:r>
            <a:r>
              <a:rPr kumimoji="1" lang="en-US" altLang="ja-JP" dirty="0" smtClean="0"/>
              <a:t>Contribution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783560"/>
            <a:ext cx="8015318" cy="4572000"/>
          </a:xfrm>
        </p:spPr>
        <p:txBody>
          <a:bodyPr>
            <a:normAutofit/>
          </a:bodyPr>
          <a:lstStyle/>
          <a:p>
            <a:endParaRPr kumimoji="1" lang="en-US" altLang="ja-JP" dirty="0" smtClean="0"/>
          </a:p>
          <a:p>
            <a:pPr lvl="7"/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という定義を見たら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x</a:t>
            </a:r>
            <a:r>
              <a:rPr lang="ja-JP" altLang="en-US" dirty="0" smtClean="0"/>
              <a:t>＞</a:t>
            </a:r>
            <a:r>
              <a:rPr lang="en-US" altLang="ja-JP" dirty="0" smtClean="0"/>
              <a:t>0 </a:t>
            </a:r>
            <a:r>
              <a:rPr lang="ja-JP" altLang="en-US" dirty="0" smtClean="0"/>
              <a:t>のときは </a:t>
            </a:r>
            <a:r>
              <a:rPr lang="en-US" altLang="ja-JP" dirty="0" smtClean="0"/>
              <a:t>(x, y) </a:t>
            </a:r>
            <a:r>
              <a:rPr lang="ja-JP" altLang="en-US" dirty="0" smtClean="0"/>
              <a:t>をキーに記憶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x</a:t>
            </a:r>
            <a:r>
              <a:rPr lang="ja-JP" altLang="en-US" dirty="0" smtClean="0"/>
              <a:t>≦</a:t>
            </a:r>
            <a:r>
              <a:rPr kumimoji="1" lang="en-US" altLang="ja-JP" dirty="0" smtClean="0"/>
              <a:t>0 </a:t>
            </a:r>
            <a:r>
              <a:rPr kumimoji="1" lang="ja-JP" altLang="en-US" dirty="0" smtClean="0"/>
              <a:t>のときは </a:t>
            </a:r>
            <a:r>
              <a:rPr kumimoji="1" lang="en-US" altLang="ja-JP" dirty="0" smtClean="0"/>
              <a:t>(x, z) </a:t>
            </a:r>
            <a:r>
              <a:rPr kumimoji="1" lang="ja-JP" altLang="en-US" dirty="0" smtClean="0"/>
              <a:t>をキーに記憶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のように、自動で細かく結果をキャッシュ！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そんな関数型言語を実装したそうです。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1472501"/>
            <a:ext cx="8215370" cy="95410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function f(x, y, z)</a:t>
            </a:r>
            <a:br>
              <a:rPr lang="en-US" altLang="ja-JP" sz="2800" dirty="0" smtClean="0">
                <a:solidFill>
                  <a:schemeClr val="bg1"/>
                </a:solidFill>
                <a:latin typeface="+mj-lt"/>
              </a:rPr>
            </a:br>
            <a:r>
              <a:rPr lang="en-US" altLang="ja-JP" sz="2800" dirty="0" smtClean="0">
                <a:solidFill>
                  <a:schemeClr val="bg1"/>
                </a:solidFill>
                <a:latin typeface="+mj-lt"/>
              </a:rPr>
              <a:t> { return heavy( if x&gt;0 then y else z )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err="1" smtClean="0"/>
              <a:t>あぷりけーしょん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42910" y="1071578"/>
            <a:ext cx="8801136" cy="4572000"/>
          </a:xfrm>
        </p:spPr>
        <p:txBody>
          <a:bodyPr/>
          <a:lstStyle/>
          <a:p>
            <a:r>
              <a:rPr lang="ja-JP" altLang="en-US" dirty="0" smtClean="0"/>
              <a:t>ソースコード管理システム</a:t>
            </a:r>
            <a:r>
              <a:rPr lang="en-US" altLang="ja-JP" dirty="0" smtClean="0"/>
              <a:t> </a:t>
            </a:r>
            <a:r>
              <a:rPr kumimoji="1" lang="en-US" altLang="ja-JP" sz="6000" dirty="0" smtClean="0"/>
              <a:t>“</a:t>
            </a:r>
            <a:r>
              <a:rPr kumimoji="1" lang="en-US" altLang="ja-JP" sz="6000" dirty="0" err="1" smtClean="0"/>
              <a:t>Vesta</a:t>
            </a:r>
            <a:r>
              <a:rPr kumimoji="1" lang="en-US" altLang="ja-JP" sz="6000" dirty="0" smtClean="0"/>
              <a:t>”</a:t>
            </a:r>
            <a:r>
              <a:rPr kumimoji="1" lang="en-US" altLang="ja-JP" dirty="0" smtClean="0"/>
              <a:t> </a:t>
            </a:r>
          </a:p>
          <a:p>
            <a:pPr lvl="1"/>
            <a:r>
              <a:rPr lang="en-US" altLang="ja-JP" dirty="0" smtClean="0"/>
              <a:t>Compaq </a:t>
            </a:r>
            <a:r>
              <a:rPr lang="ja-JP" altLang="en-US" dirty="0" smtClean="0"/>
              <a:t>で使われてるらしい</a:t>
            </a:r>
            <a:endParaRPr lang="en-US" altLang="ja-JP" dirty="0" smtClean="0"/>
          </a:p>
          <a:p>
            <a:pPr lvl="2"/>
            <a:r>
              <a:rPr lang="en-US" altLang="ja-JP" dirty="0" smtClean="0">
                <a:hlinkClick r:id="rId2"/>
              </a:rPr>
              <a:t>http://sf.net/projects/vesta/</a:t>
            </a:r>
            <a:r>
              <a:rPr lang="en-US" altLang="ja-JP" dirty="0" smtClean="0"/>
              <a:t>       </a:t>
            </a:r>
            <a:r>
              <a:rPr lang="en-US" altLang="ja-JP" dirty="0" smtClean="0">
                <a:hlinkClick r:id="rId3"/>
              </a:rPr>
              <a:t>http://www.vestasys.org/</a:t>
            </a:r>
            <a:r>
              <a:rPr lang="en-US" altLang="ja-JP" dirty="0" smtClean="0"/>
              <a:t>  </a:t>
            </a:r>
          </a:p>
          <a:p>
            <a:pPr lvl="1"/>
            <a:r>
              <a:rPr lang="en-US" altLang="ja-JP" dirty="0" smtClean="0"/>
              <a:t>Make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CVS </a:t>
            </a:r>
            <a:r>
              <a:rPr lang="ja-JP" altLang="en-US" dirty="0" smtClean="0"/>
              <a:t>を合わせたようなもの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ビルドルールをこの言語で書く→</a:t>
            </a:r>
            <a:r>
              <a:rPr lang="en-US" altLang="ja-JP" dirty="0" smtClean="0"/>
              <a:t>Make</a:t>
            </a:r>
            <a:r>
              <a:rPr lang="ja-JP" altLang="en-US" dirty="0" err="1" smtClean="0"/>
              <a:t>っぽく</a:t>
            </a:r>
            <a:r>
              <a:rPr lang="ja-JP" altLang="en-US" dirty="0" smtClean="0"/>
              <a:t>動く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4000504"/>
            <a:ext cx="8072494" cy="156966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function build(opt, </a:t>
            </a:r>
            <a:r>
              <a:rPr lang="en-US" altLang="ja-JP" sz="2400" dirty="0" err="1" smtClean="0">
                <a:solidFill>
                  <a:schemeClr val="bg1"/>
                </a:solidFill>
                <a:latin typeface="+mj-lt"/>
              </a:rPr>
              <a:t>env</a:t>
            </a:r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) {</a:t>
            </a:r>
          </a:p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  </a:t>
            </a:r>
            <a:r>
              <a:rPr lang="en-US" altLang="ja-JP" sz="2400" dirty="0" err="1" smtClean="0">
                <a:solidFill>
                  <a:schemeClr val="bg1"/>
                </a:solidFill>
                <a:latin typeface="+mj-lt"/>
              </a:rPr>
              <a:t>obj</a:t>
            </a:r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 = compile(“</a:t>
            </a:r>
            <a:r>
              <a:rPr lang="en-US" altLang="ja-JP" sz="2400" dirty="0" err="1" smtClean="0">
                <a:solidFill>
                  <a:schemeClr val="bg1"/>
                </a:solidFill>
                <a:latin typeface="+mj-lt"/>
              </a:rPr>
              <a:t>foo.o</a:t>
            </a:r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”, [</a:t>
            </a:r>
            <a:r>
              <a:rPr lang="en-US" altLang="ja-JP" sz="2400" dirty="0" err="1" smtClean="0">
                <a:solidFill>
                  <a:schemeClr val="bg1"/>
                </a:solidFill>
                <a:latin typeface="+mj-lt"/>
              </a:rPr>
              <a:t>foo.c</a:t>
            </a:r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=</a:t>
            </a:r>
            <a:r>
              <a:rPr lang="en-US" altLang="ja-JP" sz="2400" dirty="0" err="1" smtClean="0">
                <a:solidFill>
                  <a:schemeClr val="bg1"/>
                </a:solidFill>
                <a:latin typeface="+mj-lt"/>
              </a:rPr>
              <a:t>env</a:t>
            </a:r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/</a:t>
            </a:r>
            <a:r>
              <a:rPr lang="en-US" altLang="ja-JP" sz="2400" dirty="0" err="1" smtClean="0">
                <a:solidFill>
                  <a:schemeClr val="bg1"/>
                </a:solidFill>
                <a:latin typeface="+mj-lt"/>
              </a:rPr>
              <a:t>foo.c</a:t>
            </a:r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]) </a:t>
            </a:r>
            <a:br>
              <a:rPr lang="en-US" altLang="ja-JP" sz="2400" dirty="0" smtClean="0">
                <a:solidFill>
                  <a:schemeClr val="bg1"/>
                </a:solidFill>
                <a:latin typeface="+mj-lt"/>
              </a:rPr>
            </a:br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  return link(“</a:t>
            </a:r>
            <a:r>
              <a:rPr lang="en-US" altLang="ja-JP" sz="2400" dirty="0" err="1" smtClean="0">
                <a:solidFill>
                  <a:schemeClr val="bg1"/>
                </a:solidFill>
                <a:latin typeface="+mj-lt"/>
              </a:rPr>
              <a:t>foo</a:t>
            </a:r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”, </a:t>
            </a:r>
            <a:r>
              <a:rPr lang="en-US" altLang="ja-JP" sz="2400" dirty="0" err="1" smtClean="0">
                <a:solidFill>
                  <a:schemeClr val="bg1"/>
                </a:solidFill>
                <a:latin typeface="+mj-lt"/>
              </a:rPr>
              <a:t>obj</a:t>
            </a:r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, opt, </a:t>
            </a:r>
            <a:r>
              <a:rPr lang="en-US" altLang="ja-JP" sz="2400" dirty="0" err="1" smtClean="0">
                <a:solidFill>
                  <a:schemeClr val="bg1"/>
                </a:solidFill>
                <a:latin typeface="+mj-lt"/>
              </a:rPr>
              <a:t>env</a:t>
            </a:r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)</a:t>
            </a:r>
          </a:p>
          <a:p>
            <a:r>
              <a:rPr lang="en-US" altLang="ja-JP" sz="2400" dirty="0" smtClean="0">
                <a:solidFill>
                  <a:schemeClr val="bg1"/>
                </a:solidFill>
                <a:latin typeface="+mj-lt"/>
              </a:rPr>
              <a:t>}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928794" y="5429288"/>
            <a:ext cx="7072362" cy="1214422"/>
          </a:xfrm>
          <a:prstGeom prst="roundRect">
            <a:avLst/>
          </a:prstGeom>
          <a:solidFill>
            <a:srgbClr val="000000">
              <a:alpha val="7098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 smtClean="0"/>
              <a:t>※ </a:t>
            </a:r>
            <a:r>
              <a:rPr lang="en-US" altLang="ja-JP" sz="2400" b="1" dirty="0" err="1" smtClean="0"/>
              <a:t>env</a:t>
            </a:r>
            <a:r>
              <a:rPr lang="ja-JP" altLang="en-US" sz="2400" b="1" dirty="0" smtClean="0"/>
              <a:t>はファイルシステム全体を表すツリー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en-US" altLang="ja-JP" sz="2400" b="1" dirty="0" smtClean="0"/>
              <a:t>       </a:t>
            </a:r>
            <a:r>
              <a:rPr lang="en-US" altLang="ja-JP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(all your </a:t>
            </a:r>
            <a:r>
              <a:rPr lang="en-US" altLang="ja-JP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filesystem</a:t>
            </a:r>
            <a:r>
              <a:rPr lang="en-US" altLang="ja-JP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are belong to </a:t>
            </a:r>
            <a:r>
              <a:rPr lang="en-US" altLang="ja-JP" sz="2400" b="1" i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Vesta</a:t>
            </a:r>
            <a:r>
              <a:rPr lang="en-US" altLang="ja-JP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!)</a:t>
            </a:r>
            <a:br>
              <a:rPr lang="en-US" altLang="ja-JP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en-US" altLang="ja-JP" sz="2400" b="1" dirty="0" smtClean="0"/>
              <a:t>※ </a:t>
            </a:r>
            <a:r>
              <a:rPr lang="en-US" altLang="ja-JP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opt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/>
              <a:t>と </a:t>
            </a:r>
            <a:r>
              <a:rPr lang="en-US" altLang="ja-JP" sz="2400" b="1" dirty="0" err="1" smtClean="0"/>
              <a:t>env</a:t>
            </a:r>
            <a:r>
              <a:rPr lang="en-US" altLang="ja-JP" sz="2400" b="1" dirty="0" smtClean="0"/>
              <a:t>/</a:t>
            </a:r>
            <a:r>
              <a:rPr lang="en-US" altLang="ja-JP" sz="2400" b="1" dirty="0" err="1" smtClean="0"/>
              <a:t>foo.c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/>
              <a:t>をキーに</a:t>
            </a:r>
            <a:r>
              <a:rPr lang="en-US" altLang="ja-JP" sz="2400" b="1" dirty="0" smtClean="0"/>
              <a:t>build</a:t>
            </a:r>
            <a:r>
              <a:rPr lang="ja-JP" altLang="en-US" sz="2400" b="1" dirty="0" smtClean="0"/>
              <a:t>関数をメモ化</a:t>
            </a:r>
            <a:endParaRPr kumimoji="1"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772400" cy="914400"/>
          </a:xfrm>
        </p:spPr>
        <p:txBody>
          <a:bodyPr/>
          <a:lstStyle/>
          <a:p>
            <a:r>
              <a:rPr kumimoji="1" lang="ja-JP" altLang="en-US" dirty="0" smtClean="0"/>
              <a:t>実験結果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ﾌｧｲﾙ変更→</a:t>
            </a:r>
            <a:r>
              <a:rPr kumimoji="1" lang="en-US" altLang="ja-JP" sz="2800" dirty="0" smtClean="0"/>
              <a:t>rebuild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3318" y="214290"/>
            <a:ext cx="4879276" cy="1538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643050"/>
            <a:ext cx="445637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3848119"/>
            <a:ext cx="4407985" cy="2795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角丸四角形吹き出し 6"/>
          <p:cNvSpPr/>
          <p:nvPr/>
        </p:nvSpPr>
        <p:spPr>
          <a:xfrm>
            <a:off x="5715008" y="2285992"/>
            <a:ext cx="2643206" cy="1071570"/>
          </a:xfrm>
          <a:prstGeom prst="wedgeRoundRectCallout">
            <a:avLst>
              <a:gd name="adj1" fmla="val -90022"/>
              <a:gd name="adj2" fmla="val 17248"/>
              <a:gd name="adj3" fmla="val 1666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Make </a:t>
            </a:r>
            <a:r>
              <a:rPr kumimoji="1" lang="ja-JP" altLang="en-US" sz="2800" dirty="0" smtClean="0"/>
              <a:t>より速い</a:t>
            </a:r>
            <a:endParaRPr kumimoji="1" lang="ja-JP" altLang="en-US" sz="2800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1643042" y="4714884"/>
            <a:ext cx="2643206" cy="1928826"/>
          </a:xfrm>
          <a:prstGeom prst="wedgeRoundRectCallout">
            <a:avLst>
              <a:gd name="adj1" fmla="val 93957"/>
              <a:gd name="adj2" fmla="val 13657"/>
              <a:gd name="adj3" fmla="val 1666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コンパイラ等の呼出以外の</a:t>
            </a:r>
            <a:endParaRPr kumimoji="1" lang="en-US" altLang="ja-JP" sz="2800" dirty="0" smtClean="0"/>
          </a:p>
          <a:p>
            <a:pPr algn="ctr"/>
            <a:r>
              <a:rPr kumimoji="1" lang="ja-JP" altLang="en-US" sz="2800" dirty="0" smtClean="0"/>
              <a:t>キャッシュも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効いてる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実装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42910" y="1428736"/>
            <a:ext cx="8015318" cy="5143536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実行時に動的に依存関係を計算 </a:t>
            </a:r>
            <a:r>
              <a:rPr kumimoji="1" lang="ja-JP" altLang="en-US" sz="2000" dirty="0" smtClean="0"/>
              <a:t>（</a:t>
            </a:r>
            <a:r>
              <a:rPr kumimoji="1" lang="en-US" altLang="ja-JP" sz="2000" dirty="0" smtClean="0"/>
              <a:t>§</a:t>
            </a:r>
            <a:r>
              <a:rPr kumimoji="1" lang="ja-JP" altLang="en-US" sz="2000" dirty="0" smtClean="0"/>
              <a:t>４</a:t>
            </a:r>
            <a:r>
              <a:rPr lang="ja-JP" altLang="en-US" sz="2000" dirty="0" smtClean="0"/>
              <a:t>）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eval</a:t>
            </a:r>
            <a:r>
              <a:rPr lang="en-US" altLang="ja-JP" dirty="0" smtClean="0"/>
              <a:t>(</a:t>
            </a:r>
            <a:r>
              <a:rPr lang="ja-JP" altLang="en-US" dirty="0" smtClean="0"/>
              <a:t>式</a:t>
            </a:r>
            <a:r>
              <a:rPr lang="en-US" altLang="ja-JP" dirty="0" smtClean="0"/>
              <a:t>, </a:t>
            </a:r>
            <a:r>
              <a:rPr lang="ja-JP" altLang="en-US" dirty="0" smtClean="0"/>
              <a:t>変数束縛</a:t>
            </a:r>
            <a:r>
              <a:rPr lang="en-US" altLang="ja-JP" dirty="0" smtClean="0"/>
              <a:t>) </a:t>
            </a:r>
            <a:br>
              <a:rPr lang="en-US" altLang="ja-JP" dirty="0" smtClean="0"/>
            </a:br>
            <a:r>
              <a:rPr lang="en-US" altLang="ja-JP" dirty="0" smtClean="0"/>
              <a:t>    </a:t>
            </a:r>
            <a:r>
              <a:rPr lang="en-US" altLang="ja-JP" dirty="0" smtClean="0">
                <a:sym typeface="Wingdings" pitchFamily="2" charset="2"/>
              </a:rPr>
              <a:t>  (</a:t>
            </a:r>
            <a:r>
              <a:rPr lang="ja-JP" altLang="en-US" dirty="0" smtClean="0">
                <a:sym typeface="Wingdings" pitchFamily="2" charset="2"/>
              </a:rPr>
              <a:t>値</a:t>
            </a:r>
            <a:r>
              <a:rPr lang="en-US" altLang="ja-JP" dirty="0" smtClean="0">
                <a:sym typeface="Wingdings" pitchFamily="2" charset="2"/>
              </a:rPr>
              <a:t>, </a:t>
            </a:r>
            <a:r>
              <a:rPr lang="ja-JP" altLang="en-US" dirty="0" smtClean="0">
                <a:solidFill>
                  <a:srgbClr val="92D050"/>
                </a:solidFill>
                <a:sym typeface="Wingdings" pitchFamily="2" charset="2"/>
              </a:rPr>
              <a:t>どの変数にどう依存してたか情報</a:t>
            </a:r>
            <a:r>
              <a:rPr lang="en-US" altLang="ja-JP" dirty="0" smtClean="0">
                <a:sym typeface="Wingdings" pitchFamily="2" charset="2"/>
              </a:rPr>
              <a:t>)</a:t>
            </a:r>
          </a:p>
          <a:p>
            <a:r>
              <a:rPr lang="ja-JP" altLang="en-US" dirty="0" smtClean="0"/>
              <a:t>依存性の表現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例</a:t>
            </a:r>
            <a:r>
              <a:rPr lang="en-US" altLang="ja-JP" dirty="0" smtClean="0"/>
              <a:t>:  </a:t>
            </a:r>
            <a:r>
              <a:rPr lang="en-US" altLang="ja-JP" dirty="0" smtClean="0">
                <a:solidFill>
                  <a:srgbClr val="92D050"/>
                </a:solidFill>
                <a:latin typeface="+mj-lt"/>
              </a:rPr>
              <a:t>{ V:x/</a:t>
            </a:r>
            <a:r>
              <a:rPr lang="en-US" altLang="ja-JP" dirty="0" err="1" smtClean="0">
                <a:solidFill>
                  <a:srgbClr val="92D050"/>
                </a:solidFill>
                <a:latin typeface="+mj-lt"/>
              </a:rPr>
              <a:t>foo</a:t>
            </a:r>
            <a:r>
              <a:rPr lang="en-US" altLang="ja-JP" dirty="0" smtClean="0">
                <a:solidFill>
                  <a:srgbClr val="92D050"/>
                </a:solidFill>
                <a:latin typeface="+mj-lt"/>
              </a:rPr>
              <a:t>/bar, X:y/</a:t>
            </a:r>
            <a:r>
              <a:rPr lang="en-US" altLang="ja-JP" dirty="0" err="1" smtClean="0">
                <a:solidFill>
                  <a:srgbClr val="92D050"/>
                </a:solidFill>
                <a:latin typeface="+mj-lt"/>
              </a:rPr>
              <a:t>buz</a:t>
            </a:r>
            <a:r>
              <a:rPr lang="en-US" altLang="ja-JP" dirty="0" smtClean="0">
                <a:solidFill>
                  <a:srgbClr val="92D050"/>
                </a:solidFill>
                <a:latin typeface="+mj-lt"/>
              </a:rPr>
              <a:t> }</a:t>
            </a:r>
          </a:p>
          <a:p>
            <a:pPr lvl="2"/>
            <a:r>
              <a:rPr lang="ja-JP" altLang="en-US" dirty="0" smtClean="0"/>
              <a:t>変数</a:t>
            </a:r>
            <a:r>
              <a:rPr lang="en-US" altLang="ja-JP" dirty="0" smtClean="0"/>
              <a:t>x</a:t>
            </a:r>
            <a:r>
              <a:rPr lang="ja-JP" altLang="en-US" dirty="0" smtClean="0"/>
              <a:t>のフィールド</a:t>
            </a:r>
            <a:r>
              <a:rPr lang="en-US" altLang="ja-JP" dirty="0" err="1" smtClean="0"/>
              <a:t>foo</a:t>
            </a:r>
            <a:r>
              <a:rPr lang="ja-JP" altLang="en-US" dirty="0" smtClean="0"/>
              <a:t>のフィールド</a:t>
            </a:r>
            <a:r>
              <a:rPr lang="en-US" altLang="ja-JP" dirty="0" smtClean="0"/>
              <a:t>bar</a:t>
            </a:r>
            <a:r>
              <a:rPr lang="ja-JP" altLang="en-US" dirty="0" smtClean="0"/>
              <a:t>の値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と、変数</a:t>
            </a:r>
            <a:r>
              <a:rPr lang="en-US" altLang="ja-JP" dirty="0" smtClean="0"/>
              <a:t>y</a:t>
            </a:r>
            <a:r>
              <a:rPr lang="ja-JP" altLang="en-US" dirty="0" smtClean="0"/>
              <a:t>のフィールド</a:t>
            </a:r>
            <a:r>
              <a:rPr lang="en-US" altLang="ja-JP" dirty="0" err="1" smtClean="0"/>
              <a:t>buz</a:t>
            </a:r>
            <a:r>
              <a:rPr lang="ja-JP" altLang="en-US" dirty="0" smtClean="0"/>
              <a:t>の存在性に依存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V, X </a:t>
            </a:r>
            <a:r>
              <a:rPr lang="ja-JP" altLang="en-US" dirty="0" smtClean="0"/>
              <a:t>の他に </a:t>
            </a:r>
            <a:r>
              <a:rPr lang="en-US" altLang="ja-JP" dirty="0" smtClean="0"/>
              <a:t>D, T, L, E </a:t>
            </a:r>
            <a:r>
              <a:rPr lang="ja-JP" altLang="en-US" dirty="0" smtClean="0"/>
              <a:t>がある</a:t>
            </a:r>
            <a:endParaRPr lang="en-US" altLang="ja-JP" dirty="0" smtClean="0">
              <a:sym typeface="Wingdings" pitchFamily="2" charset="2"/>
            </a:endParaRPr>
          </a:p>
          <a:p>
            <a:pPr lvl="5"/>
            <a:endParaRPr kumimoji="1" lang="en-US" altLang="ja-JP" dirty="0" smtClean="0">
              <a:sym typeface="Wingdings" pitchFamily="2" charset="2"/>
            </a:endParaRPr>
          </a:p>
          <a:p>
            <a:r>
              <a:rPr kumimoji="1" lang="ja-JP" altLang="en-US" dirty="0" smtClean="0">
                <a:sym typeface="Wingdings" pitchFamily="2" charset="2"/>
              </a:rPr>
              <a:t>これを使って適切に</a:t>
            </a:r>
            <a:r>
              <a:rPr lang="ja-JP" altLang="en-US" dirty="0" smtClean="0">
                <a:sym typeface="Wingdings" pitchFamily="2" charset="2"/>
              </a:rPr>
              <a:t>キャッシュ</a:t>
            </a:r>
            <a:r>
              <a:rPr kumimoji="1" lang="ja-JP" altLang="en-US" sz="2000" dirty="0" smtClean="0">
                <a:sym typeface="Wingdings" pitchFamily="2" charset="2"/>
              </a:rPr>
              <a:t>（</a:t>
            </a:r>
            <a:r>
              <a:rPr lang="en-US" altLang="ja-JP" sz="2000" dirty="0" smtClean="0"/>
              <a:t>§</a:t>
            </a:r>
            <a:r>
              <a:rPr lang="ja-JP" altLang="en-US" sz="2000" dirty="0" smtClean="0"/>
              <a:t>３</a:t>
            </a:r>
            <a:r>
              <a:rPr lang="en-US" altLang="ja-JP" sz="2000" dirty="0" smtClean="0"/>
              <a:t>, </a:t>
            </a:r>
            <a:r>
              <a:rPr kumimoji="1" lang="ja-JP" altLang="en-US" sz="2000" dirty="0" smtClean="0">
                <a:sym typeface="Wingdings" pitchFamily="2" charset="2"/>
              </a:rPr>
              <a:t>詳細略）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142976" y="2000240"/>
            <a:ext cx="6858048" cy="78581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実装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428736"/>
            <a:ext cx="7872442" cy="4857784"/>
          </a:xfrm>
        </p:spPr>
        <p:txBody>
          <a:bodyPr/>
          <a:lstStyle/>
          <a:p>
            <a:r>
              <a:rPr lang="en-US" altLang="ja-JP" dirty="0" smtClean="0"/>
              <a:t>D</a:t>
            </a:r>
            <a:r>
              <a:rPr kumimoji="1" lang="en-US" altLang="ja-JP" dirty="0" smtClean="0"/>
              <a:t>(</a:t>
            </a:r>
            <a:r>
              <a:rPr lang="en-US" altLang="ja-JP" dirty="0" smtClean="0"/>
              <a:t>e</a:t>
            </a:r>
            <a:r>
              <a:rPr kumimoji="1" lang="en-US" altLang="ja-JP" dirty="0" smtClean="0"/>
              <a:t>, c, p)  =</a:t>
            </a:r>
            <a:br>
              <a:rPr kumimoji="1" lang="en-US" altLang="ja-JP" dirty="0" smtClean="0"/>
            </a:br>
            <a:r>
              <a:rPr kumimoji="1" lang="ja-JP" altLang="en-US" dirty="0" smtClean="0"/>
              <a:t>式</a:t>
            </a:r>
            <a:r>
              <a:rPr kumimoji="1" lang="en-US" altLang="ja-JP" dirty="0" smtClean="0"/>
              <a:t>e</a:t>
            </a:r>
            <a:r>
              <a:rPr kumimoji="1" lang="ja-JP" altLang="en-US" dirty="0" smtClean="0"/>
              <a:t>を、環境</a:t>
            </a:r>
            <a:r>
              <a:rPr kumimoji="1" lang="en-US" altLang="ja-JP" dirty="0" smtClean="0"/>
              <a:t>c</a:t>
            </a:r>
            <a:r>
              <a:rPr kumimoji="1" lang="ja-JP" altLang="en-US" dirty="0" err="1" smtClean="0"/>
              <a:t>での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評価結果にパス</a:t>
            </a:r>
            <a:r>
              <a:rPr kumimoji="1" lang="en-US" altLang="ja-JP" dirty="0" smtClean="0"/>
              <a:t>p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アクセスした</a:t>
            </a:r>
            <a:r>
              <a:rPr lang="ja-JP" altLang="en-US" dirty="0" smtClean="0"/>
              <a:t>値は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何に依存してるか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を、割と常識的な規則で再帰的に計算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例</a:t>
            </a:r>
            <a:r>
              <a:rPr lang="en-US" altLang="ja-JP" dirty="0" smtClean="0"/>
              <a:t>:   D(  if  e1  then  e2 else e3,  c,   p  )</a:t>
            </a:r>
            <a:br>
              <a:rPr lang="en-US" altLang="ja-JP" dirty="0" smtClean="0"/>
            </a:br>
            <a:r>
              <a:rPr lang="en-US" altLang="ja-JP" dirty="0" smtClean="0"/>
              <a:t>       =    	D(e1,c,ε) </a:t>
            </a:r>
            <a:r>
              <a:rPr lang="ja-JP" altLang="en-US" dirty="0" smtClean="0"/>
              <a:t>∪ </a:t>
            </a:r>
            <a:r>
              <a:rPr lang="en-US" altLang="ja-JP" dirty="0" smtClean="0"/>
              <a:t>D(e2,c,p)     when  e1</a:t>
            </a:r>
            <a:r>
              <a:rPr lang="ja-JP" altLang="en-US" dirty="0" smtClean="0"/>
              <a:t>→</a:t>
            </a:r>
            <a:r>
              <a:rPr lang="en-US" altLang="ja-JP" dirty="0" smtClean="0"/>
              <a:t>true</a:t>
            </a:r>
            <a:br>
              <a:rPr lang="en-US" altLang="ja-JP" dirty="0" smtClean="0"/>
            </a:br>
            <a:r>
              <a:rPr lang="en-US" altLang="ja-JP" dirty="0" smtClean="0"/>
              <a:t>       	D(e1,c,ε) </a:t>
            </a:r>
            <a:r>
              <a:rPr lang="ja-JP" altLang="en-US" dirty="0" smtClean="0"/>
              <a:t>∪ </a:t>
            </a:r>
            <a:r>
              <a:rPr lang="en-US" altLang="ja-JP" dirty="0" smtClean="0"/>
              <a:t>D(e3,c,p)     when  e2</a:t>
            </a:r>
            <a:r>
              <a:rPr lang="ja-JP" altLang="en-US" dirty="0" smtClean="0"/>
              <a:t>→</a:t>
            </a:r>
            <a:r>
              <a:rPr lang="en-US" altLang="ja-JP" dirty="0" smtClean="0"/>
              <a:t>false</a:t>
            </a:r>
            <a:endParaRPr kumimoji="1" lang="ja-JP" altLang="en-US" dirty="0"/>
          </a:p>
        </p:txBody>
      </p:sp>
      <p:sp>
        <p:nvSpPr>
          <p:cNvPr id="4" name="左中かっこ 3"/>
          <p:cNvSpPr/>
          <p:nvPr/>
        </p:nvSpPr>
        <p:spPr>
          <a:xfrm>
            <a:off x="2500298" y="5214950"/>
            <a:ext cx="357190" cy="78581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85728"/>
            <a:ext cx="566741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928670"/>
            <a:ext cx="4025741" cy="253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円形吹き出し 7"/>
          <p:cNvSpPr/>
          <p:nvPr/>
        </p:nvSpPr>
        <p:spPr>
          <a:xfrm>
            <a:off x="7715272" y="3357562"/>
            <a:ext cx="1071570" cy="857256"/>
          </a:xfrm>
          <a:prstGeom prst="wedgeEllipseCallout">
            <a:avLst>
              <a:gd name="adj1" fmla="val -49277"/>
              <a:gd name="adj2" fmla="val -87802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例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依存関係を細かく見てくれる</a:t>
            </a:r>
            <a:r>
              <a:rPr kumimoji="1" lang="ja-JP" altLang="en-US" dirty="0" smtClean="0">
                <a:solidFill>
                  <a:srgbClr val="92D050"/>
                </a:solidFill>
              </a:rPr>
              <a:t>メモ化</a:t>
            </a:r>
            <a:endParaRPr kumimoji="1" lang="en-US" altLang="ja-JP" dirty="0" smtClean="0">
              <a:solidFill>
                <a:srgbClr val="92D050"/>
              </a:solidFill>
            </a:endParaRPr>
          </a:p>
          <a:p>
            <a:endParaRPr lang="en-US" altLang="ja-JP" dirty="0" smtClean="0"/>
          </a:p>
          <a:p>
            <a:r>
              <a:rPr kumimoji="1" lang="ja-JP" altLang="en-US" dirty="0" smtClean="0"/>
              <a:t>インタプリタが</a:t>
            </a:r>
            <a:r>
              <a:rPr kumimoji="1" lang="ja-JP" altLang="en-US" dirty="0" smtClean="0">
                <a:solidFill>
                  <a:srgbClr val="92D050"/>
                </a:solidFill>
              </a:rPr>
              <a:t>実行時</a:t>
            </a:r>
            <a:r>
              <a:rPr kumimoji="1" lang="ja-JP" altLang="en-US" dirty="0" smtClean="0"/>
              <a:t>に、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err="1" smtClean="0"/>
              <a:t>eval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のついでに</a:t>
            </a:r>
            <a:r>
              <a:rPr kumimoji="1" lang="ja-JP" altLang="en-US" dirty="0" smtClean="0">
                <a:solidFill>
                  <a:srgbClr val="92D050"/>
                </a:solidFill>
              </a:rPr>
              <a:t>依存関係も計算</a:t>
            </a:r>
            <a:r>
              <a:rPr kumimoji="1" lang="ja-JP" altLang="en-US" dirty="0" smtClean="0"/>
              <a:t>する実装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>
                <a:solidFill>
                  <a:srgbClr val="92D050"/>
                </a:solidFill>
              </a:rPr>
              <a:t>Make</a:t>
            </a:r>
            <a:r>
              <a:rPr kumimoji="1" lang="en-US" altLang="ja-JP" dirty="0" smtClean="0"/>
              <a:t> </a:t>
            </a:r>
            <a:r>
              <a:rPr kumimoji="1" lang="ja-JP" altLang="en-US" dirty="0" err="1" smtClean="0"/>
              <a:t>っぽい</a:t>
            </a:r>
            <a:r>
              <a:rPr kumimoji="1" lang="ja-JP" altLang="en-US" dirty="0" smtClean="0"/>
              <a:t>ものの実現に利用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メトロ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メトロ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メトロ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963</TotalTime>
  <Words>484</Words>
  <Application>Microsoft Office PowerPoint</Application>
  <PresentationFormat>画面に合わせる (4:3)</PresentationFormat>
  <Paragraphs>120</Paragraphs>
  <Slides>12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メトロ</vt:lpstr>
      <vt:lpstr>スライド 1</vt:lpstr>
      <vt:lpstr>Caching Function Calls Using Precise Dependencies</vt:lpstr>
      <vt:lpstr>普通のメモ化は precise でない</vt:lpstr>
      <vt:lpstr>この論文の Contribution</vt:lpstr>
      <vt:lpstr>あぷりけーしょん</vt:lpstr>
      <vt:lpstr>実験結果 1ﾌｧｲﾙ変更→rebuild</vt:lpstr>
      <vt:lpstr>実装</vt:lpstr>
      <vt:lpstr>実装</vt:lpstr>
      <vt:lpstr>まとめ</vt:lpstr>
      <vt:lpstr>A Single Intermediate Language That Supports Multiple Implementations of Exceptions</vt:lpstr>
      <vt:lpstr>[論文の内容] C--での例外サポート機能の解説</vt:lpstr>
      <vt:lpstr>スライド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PLDI’98の論文を読もう: A Theory of Type Qualifiers</dc:title>
  <dc:creator>kinaba</dc:creator>
  <cp:lastModifiedBy>kinaba</cp:lastModifiedBy>
  <cp:revision>498</cp:revision>
  <dcterms:created xsi:type="dcterms:W3CDTF">2009-10-29T02:49:28Z</dcterms:created>
  <dcterms:modified xsi:type="dcterms:W3CDTF">2009-12-03T09:04:26Z</dcterms:modified>
</cp:coreProperties>
</file>