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72" r:id="rId2"/>
    <p:sldId id="256" r:id="rId3"/>
    <p:sldId id="262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58" r:id="rId14"/>
    <p:sldId id="259" r:id="rId15"/>
    <p:sldId id="260" r:id="rId16"/>
    <p:sldId id="261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625A-7052-40D5-9722-5817405CBA46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E32CB-099C-4544-B103-9C859729B00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E32CB-099C-4544-B103-9C859729B00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E32CB-099C-4544-B103-9C859729B006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正方形/長方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56" name="正方形/長方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正方形/長方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正方形/長方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正方形/長方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リーフォーム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フリーフォーム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フリーフォーム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フリーフォーム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フリーフォーム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フリーフォーム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フリーフォーム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フリーフォーム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正方形/長方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正方形/長方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正方形/長方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正方形/長方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コネクタ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grpSp>
        <p:nvGrpSpPr>
          <p:cNvPr id="14" name="グループ化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コネクタ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コネクタ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正方形/長方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2010/1/6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1" sz="3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1" sz="26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1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1" sz="22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642918"/>
            <a:ext cx="7772400" cy="550072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This slide was</a:t>
            </a:r>
          </a:p>
          <a:p>
            <a:pPr lvl="1"/>
            <a:r>
              <a:rPr lang="en-US" altLang="ja-JP" dirty="0" smtClean="0"/>
              <a:t>a material for the “Reading PLDI Papers (</a:t>
            </a:r>
            <a:r>
              <a:rPr lang="en-US" altLang="ja-JP" dirty="0" err="1" smtClean="0"/>
              <a:t>PLDIr</a:t>
            </a:r>
            <a:r>
              <a:rPr lang="en-US" altLang="ja-JP" dirty="0" smtClean="0"/>
              <a:t>)” study group</a:t>
            </a:r>
          </a:p>
          <a:p>
            <a:pPr lvl="1"/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written by  Kazuhiro Inaba ( </a:t>
            </a:r>
            <a:r>
              <a:rPr kumimoji="1" lang="en-US" altLang="ja-JP" dirty="0" smtClean="0">
                <a:hlinkClick r:id="rId2"/>
              </a:rPr>
              <a:t>www.kmonos.net</a:t>
            </a:r>
            <a:r>
              <a:rPr kumimoji="1" lang="en-US" altLang="ja-JP" dirty="0" smtClean="0"/>
              <a:t> ), under my own understanding of the papers published at PLDI</a:t>
            </a:r>
          </a:p>
          <a:p>
            <a:pPr lvl="2"/>
            <a:r>
              <a:rPr lang="en-US" altLang="ja-JP" dirty="0" smtClean="0"/>
              <a:t>So, it may include many mistakes etc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For your correct  understanding, please consult the original paper and/or the authors</a:t>
            </a:r>
            <a:r>
              <a:rPr kumimoji="1" lang="en-US" altLang="ja-JP" smtClean="0"/>
              <a:t>’ presentation slide!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出力３：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4000" dirty="0" smtClean="0">
                <a:solidFill>
                  <a:srgbClr val="92D050"/>
                </a:solidFill>
              </a:rPr>
              <a:t>「構文木が小さくなる」</a:t>
            </a:r>
            <a:r>
              <a:rPr kumimoji="1" lang="ja-JP" altLang="en-US" sz="4000" dirty="0" smtClean="0"/>
              <a:t>のが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kumimoji="1" lang="ja-JP" altLang="en-US" sz="4000" dirty="0" smtClean="0"/>
              <a:t>圧縮率が高い文法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よくあらわれるパターンを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一つの規則に</a:t>
            </a:r>
            <a:r>
              <a:rPr lang="ja-JP" altLang="en-US" sz="4000" dirty="0" smtClean="0"/>
              <a:t>まとめる</a:t>
            </a:r>
            <a:endParaRPr kumimoji="1" lang="en-US" altLang="ja-JP" sz="4000" dirty="0" smtClean="0"/>
          </a:p>
          <a:p>
            <a:pPr lvl="1"/>
            <a:r>
              <a:rPr lang="ja-JP" altLang="en-US" sz="3600" dirty="0" smtClean="0"/>
              <a:t>例えば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４つの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加算が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頻出なら</a:t>
            </a:r>
            <a:endParaRPr kumimoji="1" lang="en-US" altLang="ja-JP" sz="3600" dirty="0" smtClean="0"/>
          </a:p>
          <a:p>
            <a:endParaRPr kumimoji="1" lang="ja-JP" altLang="en-US" sz="4000" dirty="0"/>
          </a:p>
        </p:txBody>
      </p:sp>
      <p:sp>
        <p:nvSpPr>
          <p:cNvPr id="4" name="メモ 3"/>
          <p:cNvSpPr/>
          <p:nvPr/>
        </p:nvSpPr>
        <p:spPr>
          <a:xfrm>
            <a:off x="3143240" y="428604"/>
            <a:ext cx="4429156" cy="857256"/>
          </a:xfrm>
          <a:prstGeom prst="foldedCorner">
            <a:avLst>
              <a:gd name="adj" fmla="val 41282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algn="ctr"/>
            <a:r>
              <a:rPr lang="ja-JP" altLang="en-US" sz="4000" dirty="0" smtClean="0"/>
              <a:t>新</a:t>
            </a:r>
            <a:r>
              <a:rPr lang="en-US" altLang="ja-JP" sz="4000" dirty="0" err="1" smtClean="0"/>
              <a:t>ByteCode</a:t>
            </a:r>
            <a:r>
              <a:rPr lang="ja-JP" altLang="en-US" sz="4000" dirty="0" smtClean="0"/>
              <a:t>文法</a:t>
            </a:r>
            <a:endParaRPr kumimoji="1" lang="ja-JP" altLang="en-US" sz="4000" dirty="0"/>
          </a:p>
        </p:txBody>
      </p:sp>
      <p:sp>
        <p:nvSpPr>
          <p:cNvPr id="6" name="角丸四角形 5"/>
          <p:cNvSpPr/>
          <p:nvPr/>
        </p:nvSpPr>
        <p:spPr>
          <a:xfrm>
            <a:off x="3786182" y="4143380"/>
            <a:ext cx="5214974" cy="24288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800" dirty="0" smtClean="0">
                <a:solidFill>
                  <a:schemeClr val="bg1"/>
                </a:solidFill>
              </a:rPr>
              <a:t>0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: &lt;START&gt; = &lt;X&gt;</a:t>
            </a:r>
            <a:br>
              <a:rPr kumimoji="1" lang="en-US" altLang="ja-JP" sz="2800" dirty="0" smtClean="0">
                <a:solidFill>
                  <a:schemeClr val="bg1"/>
                </a:solidFill>
              </a:rPr>
            </a:br>
            <a:r>
              <a:rPr kumimoji="1" lang="en-US" altLang="ja-JP" sz="2800" dirty="0" smtClean="0">
                <a:solidFill>
                  <a:schemeClr val="bg1"/>
                </a:solidFill>
              </a:rPr>
              <a:t>0: &lt;X&gt; = &lt;X&gt; &lt;X&gt; ADD</a:t>
            </a:r>
          </a:p>
          <a:p>
            <a:r>
              <a:rPr lang="en-US" altLang="ja-JP" sz="2800" dirty="0" smtClean="0">
                <a:solidFill>
                  <a:schemeClr val="bg1"/>
                </a:solidFill>
              </a:rPr>
              <a:t>1: &lt;X&gt; =  ZERO</a:t>
            </a:r>
            <a:br>
              <a:rPr lang="en-US" altLang="ja-JP" sz="2800" dirty="0" smtClean="0">
                <a:solidFill>
                  <a:schemeClr val="bg1"/>
                </a:solidFill>
              </a:rPr>
            </a:br>
            <a:r>
              <a:rPr lang="en-US" altLang="ja-JP" sz="2800" dirty="0" smtClean="0">
                <a:solidFill>
                  <a:schemeClr val="bg1"/>
                </a:solidFill>
              </a:rPr>
              <a:t>2: &lt;X&gt; = ONE</a:t>
            </a:r>
            <a:br>
              <a:rPr lang="en-US" altLang="ja-JP" sz="2800" dirty="0" smtClean="0">
                <a:solidFill>
                  <a:schemeClr val="bg1"/>
                </a:solidFill>
              </a:rPr>
            </a:br>
            <a:r>
              <a:rPr lang="en-US" altLang="ja-JP" sz="2800" b="1" dirty="0" smtClean="0">
                <a:solidFill>
                  <a:schemeClr val="accent2"/>
                </a:solidFill>
              </a:rPr>
              <a:t>3: &lt;X&gt; =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&lt;X&gt; &lt;X&gt; ADD &lt;X&gt; &lt;X&gt; ADD 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ADD</a:t>
            </a:r>
            <a:endParaRPr lang="en-US" altLang="ja-JP" sz="28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出力３：新文法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5286412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/>
              <a:t>よく使うパターンを新しい文法規則に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注意！</a:t>
            </a:r>
            <a:r>
              <a:rPr kumimoji="1" lang="ja-JP" altLang="en-US" dirty="0" smtClean="0"/>
              <a:t>やみくもに増やすと、規則を表す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番号が大きくなりすぎて逆に効率が悪い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solidFill>
                  <a:srgbClr val="92D050"/>
                </a:solidFill>
              </a:rPr>
              <a:t>丁度 </a:t>
            </a:r>
            <a:r>
              <a:rPr lang="en-US" altLang="ja-JP" dirty="0" smtClean="0">
                <a:solidFill>
                  <a:srgbClr val="92D050"/>
                </a:solidFill>
              </a:rPr>
              <a:t>0 </a:t>
            </a:r>
            <a:r>
              <a:rPr lang="ja-JP" altLang="en-US" dirty="0" smtClean="0">
                <a:solidFill>
                  <a:srgbClr val="92D050"/>
                </a:solidFill>
              </a:rPr>
              <a:t>～ </a:t>
            </a:r>
            <a:r>
              <a:rPr lang="en-US" altLang="ja-JP" dirty="0" smtClean="0">
                <a:solidFill>
                  <a:srgbClr val="92D050"/>
                </a:solidFill>
              </a:rPr>
              <a:t>255 </a:t>
            </a:r>
            <a:r>
              <a:rPr lang="ja-JP" altLang="en-US" dirty="0" smtClean="0">
                <a:solidFill>
                  <a:srgbClr val="92D050"/>
                </a:solidFill>
              </a:rPr>
              <a:t>で表せるくらいの範囲で増やす</a:t>
            </a:r>
            <a:endParaRPr lang="en-US" altLang="ja-JP" dirty="0" smtClean="0">
              <a:solidFill>
                <a:srgbClr val="92D050"/>
              </a:solidFill>
            </a:endParaRPr>
          </a:p>
          <a:p>
            <a:pPr lvl="1"/>
            <a:r>
              <a:rPr kumimoji="1" lang="ja-JP" altLang="en-US" dirty="0" smtClean="0"/>
              <a:t>それより減らすとビットデコードが必要で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速度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効率が</a:t>
            </a:r>
            <a:r>
              <a:rPr lang="ja-JP" altLang="en-US" dirty="0" smtClean="0"/>
              <a:t>悪化する、らしい</a:t>
            </a:r>
            <a:endParaRPr lang="en-US" altLang="ja-JP" dirty="0" smtClean="0"/>
          </a:p>
          <a:p>
            <a:r>
              <a:rPr lang="en-US" altLang="ja-JP" dirty="0" smtClean="0"/>
              <a:t>JUMP</a:t>
            </a:r>
            <a:r>
              <a:rPr lang="ja-JP" altLang="en-US" dirty="0" smtClean="0"/>
              <a:t>先をまたいでまとめると</a:t>
            </a:r>
            <a:r>
              <a:rPr lang="en-US" altLang="ja-JP" dirty="0" smtClean="0"/>
              <a:t>JUMP</a:t>
            </a:r>
            <a:r>
              <a:rPr lang="ja-JP" altLang="en-US" dirty="0" smtClean="0"/>
              <a:t>しにくい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圧縮は</a:t>
            </a:r>
            <a:r>
              <a:rPr lang="ja-JP" altLang="en-US" dirty="0" smtClean="0">
                <a:solidFill>
                  <a:srgbClr val="92D050"/>
                </a:solidFill>
              </a:rPr>
              <a:t>基本ブロックごと</a:t>
            </a:r>
            <a:r>
              <a:rPr lang="ja-JP" altLang="en-US" dirty="0" smtClean="0"/>
              <a:t>にしかやらない</a:t>
            </a:r>
            <a:endParaRPr kumimoji="1" lang="ja-JP" altLang="en-US" dirty="0"/>
          </a:p>
        </p:txBody>
      </p:sp>
      <p:sp>
        <p:nvSpPr>
          <p:cNvPr id="4" name="メモ 3"/>
          <p:cNvSpPr/>
          <p:nvPr/>
        </p:nvSpPr>
        <p:spPr>
          <a:xfrm>
            <a:off x="928662" y="2002606"/>
            <a:ext cx="7786742" cy="1140642"/>
          </a:xfrm>
          <a:prstGeom prst="foldedCorner">
            <a:avLst>
              <a:gd name="adj" fmla="val 30292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r>
              <a:rPr lang="en-US" altLang="ja-JP" sz="3200" dirty="0" smtClean="0"/>
              <a:t>(X0 (X0 ? ? ADD) (X0 ? ? ADD) ADD) = 00??0??</a:t>
            </a:r>
          </a:p>
          <a:p>
            <a:r>
              <a:rPr lang="ja-JP" altLang="en-US" sz="3200" dirty="0" smtClean="0"/>
              <a:t>　</a:t>
            </a:r>
            <a:r>
              <a:rPr lang="ja-JP" altLang="en-US" sz="3200" b="1" dirty="0" smtClean="0">
                <a:solidFill>
                  <a:schemeClr val="accent2"/>
                </a:solidFill>
              </a:rPr>
              <a:t>圧縮→　　　　　　</a:t>
            </a:r>
            <a:r>
              <a:rPr lang="en-US" altLang="ja-JP" sz="3200" dirty="0" smtClean="0"/>
              <a:t>(X3 ? ? ? ?)  = 3????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実験結果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651" y="1785926"/>
            <a:ext cx="8211067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3929066"/>
            <a:ext cx="8072494" cy="2214578"/>
          </a:xfrm>
        </p:spPr>
        <p:txBody>
          <a:bodyPr>
            <a:noAutofit/>
          </a:bodyPr>
          <a:lstStyle/>
          <a:p>
            <a:r>
              <a:rPr lang="en-US" altLang="ja-JP" sz="6600" cap="small" dirty="0" smtClean="0"/>
              <a:t>Heap</a:t>
            </a:r>
            <a:r>
              <a:rPr lang="en-US" altLang="ja-JP" sz="4800" cap="small" dirty="0" smtClean="0"/>
              <a:t> </a:t>
            </a:r>
            <a:r>
              <a:rPr lang="en-US" altLang="ja-JP" sz="6600" cap="small" dirty="0" smtClean="0"/>
              <a:t>Profiling</a:t>
            </a:r>
            <a:r>
              <a:rPr lang="en-US" altLang="ja-JP" sz="4800" cap="small" dirty="0" smtClean="0"/>
              <a:t> </a:t>
            </a:r>
            <a:r>
              <a:rPr lang="en-US" altLang="ja-JP" sz="6600" cap="small" dirty="0" smtClean="0"/>
              <a:t>for Space-Efficient</a:t>
            </a:r>
            <a:r>
              <a:rPr lang="en-US" altLang="ja-JP" sz="4800" cap="small" dirty="0" smtClean="0"/>
              <a:t> </a:t>
            </a:r>
            <a:r>
              <a:rPr lang="en-US" altLang="ja-JP" sz="6600" cap="small" dirty="0" smtClean="0"/>
              <a:t>Java</a:t>
            </a:r>
            <a:endParaRPr kumimoji="1" lang="ja-JP" altLang="en-US" sz="4400" cap="small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7284" y="2071678"/>
            <a:ext cx="7772400" cy="150876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paper written by R. </a:t>
            </a:r>
            <a:r>
              <a:rPr lang="en-US" altLang="ja-JP" dirty="0" err="1" smtClean="0"/>
              <a:t>Shaham</a:t>
            </a:r>
            <a:r>
              <a:rPr lang="en-US" altLang="ja-JP" dirty="0" smtClean="0"/>
              <a:t>, E. K. </a:t>
            </a:r>
            <a:r>
              <a:rPr lang="en-US" altLang="ja-JP" dirty="0" err="1" smtClean="0"/>
              <a:t>Kolodner</a:t>
            </a:r>
            <a:r>
              <a:rPr lang="en-US" altLang="ja-JP" dirty="0" smtClean="0"/>
              <a:t> and M. </a:t>
            </a:r>
            <a:r>
              <a:rPr lang="en-US" altLang="ja-JP" dirty="0" err="1" smtClean="0"/>
              <a:t>Sagiv</a:t>
            </a:r>
            <a:endParaRPr kumimoji="1" lang="ja-JP" altLang="en-US" dirty="0"/>
          </a:p>
        </p:txBody>
      </p:sp>
      <p:sp>
        <p:nvSpPr>
          <p:cNvPr id="4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k.inaba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稲葉 一浩</a:t>
            </a:r>
            <a:r>
              <a:rPr lang="en-US" altLang="ja-JP" sz="2400" dirty="0" smtClean="0"/>
              <a:t>), reading the following paper: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オブジェクトが不要になるのは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2400" dirty="0" smtClean="0"/>
              <a:t>オブジェクトが</a:t>
            </a:r>
            <a:endParaRPr kumimoji="1" lang="en-US" altLang="ja-JP" dirty="0" smtClean="0"/>
          </a:p>
          <a:p>
            <a:pPr lvl="1"/>
            <a:r>
              <a:rPr lang="ja-JP" altLang="en-US" sz="4000" dirty="0" smtClean="0"/>
              <a:t>最後に使用された時</a:t>
            </a:r>
            <a:endParaRPr lang="en-US" altLang="ja-JP" sz="4000" dirty="0" smtClean="0"/>
          </a:p>
          <a:p>
            <a:pPr lvl="1"/>
            <a:endParaRPr kumimoji="1" lang="en-US" altLang="ja-JP" sz="4000" dirty="0" smtClean="0"/>
          </a:p>
          <a:p>
            <a:pPr lvl="1"/>
            <a:endParaRPr kumimoji="1" lang="en-US" altLang="ja-JP" sz="4000" dirty="0" smtClean="0"/>
          </a:p>
          <a:p>
            <a:pPr lvl="1"/>
            <a:r>
              <a:rPr kumimoji="1" lang="en-US" altLang="ja-JP" sz="4000" dirty="0" smtClean="0"/>
              <a:t>Unreachable </a:t>
            </a:r>
            <a:r>
              <a:rPr kumimoji="1" lang="ja-JP" altLang="en-US" sz="4000" dirty="0" smtClean="0"/>
              <a:t>になった時</a:t>
            </a:r>
            <a:endParaRPr kumimoji="1" lang="en-US" altLang="ja-JP" sz="4000" dirty="0" smtClean="0"/>
          </a:p>
          <a:p>
            <a:pPr lvl="1"/>
            <a:endParaRPr lang="en-US" altLang="ja-JP" sz="4000" dirty="0" smtClean="0"/>
          </a:p>
          <a:p>
            <a:pPr lvl="1"/>
            <a:r>
              <a:rPr lang="en-US" altLang="ja-JP" sz="4000" dirty="0" smtClean="0"/>
              <a:t>GC</a:t>
            </a:r>
            <a:r>
              <a:rPr lang="ja-JP" altLang="en-US" sz="4000" dirty="0" err="1" smtClean="0"/>
              <a:t>で解</a:t>
            </a:r>
            <a:r>
              <a:rPr lang="ja-JP" altLang="en-US" sz="4000" dirty="0" smtClean="0"/>
              <a:t>放された時</a:t>
            </a:r>
            <a:endParaRPr kumimoji="1" lang="ja-JP" altLang="en-US" sz="28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2366946" y="3000372"/>
            <a:ext cx="6491334" cy="2000264"/>
            <a:chOff x="2366946" y="3000372"/>
            <a:chExt cx="6491334" cy="2000264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500298" y="3000372"/>
              <a:ext cx="6357982" cy="2000264"/>
              <a:chOff x="2500298" y="3000372"/>
              <a:chExt cx="6357982" cy="2000264"/>
            </a:xfrm>
          </p:grpSpPr>
          <p:sp>
            <p:nvSpPr>
              <p:cNvPr id="4" name="V 字形矢印 3"/>
              <p:cNvSpPr/>
              <p:nvPr/>
            </p:nvSpPr>
            <p:spPr>
              <a:xfrm flipH="1">
                <a:off x="3857620" y="3000372"/>
                <a:ext cx="3429024" cy="714380"/>
              </a:xfrm>
              <a:prstGeom prst="notch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2500298" y="3000372"/>
                <a:ext cx="12858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 smtClean="0">
                    <a:solidFill>
                      <a:srgbClr val="92D050"/>
                    </a:solidFill>
                    <a:latin typeface="+mj-ea"/>
                    <a:ea typeface="+mj-ea"/>
                  </a:rPr>
                  <a:t>ココ</a:t>
                </a:r>
                <a:endParaRPr kumimoji="1" lang="ja-JP" altLang="en-US" sz="4000" b="1" dirty="0">
                  <a:solidFill>
                    <a:srgbClr val="92D05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7143768" y="3061644"/>
                <a:ext cx="171451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4000" b="1" dirty="0" smtClean="0">
                    <a:solidFill>
                      <a:srgbClr val="92D050"/>
                    </a:solidFill>
                    <a:latin typeface="+mj-ea"/>
                    <a:ea typeface="+mj-ea"/>
                  </a:rPr>
                  <a:t>を</a:t>
                </a:r>
                <a:r>
                  <a:rPr kumimoji="1" lang="en-US" altLang="ja-JP" sz="4000" b="1" dirty="0" smtClean="0">
                    <a:solidFill>
                      <a:srgbClr val="92D050"/>
                    </a:solidFill>
                    <a:latin typeface="+mj-ea"/>
                    <a:ea typeface="+mj-ea"/>
                  </a:rPr>
                  <a:t/>
                </a:r>
                <a:br>
                  <a:rPr kumimoji="1" lang="en-US" altLang="ja-JP" sz="4000" b="1" dirty="0" smtClean="0">
                    <a:solidFill>
                      <a:srgbClr val="92D050"/>
                    </a:solidFill>
                    <a:latin typeface="+mj-ea"/>
                    <a:ea typeface="+mj-ea"/>
                  </a:rPr>
                </a:br>
                <a:r>
                  <a:rPr kumimoji="1" lang="ja-JP" altLang="en-US" sz="4000" b="1" dirty="0" smtClean="0">
                    <a:solidFill>
                      <a:srgbClr val="92D050"/>
                    </a:solidFill>
                    <a:latin typeface="+mj-ea"/>
                    <a:ea typeface="+mj-ea"/>
                  </a:rPr>
                  <a:t>短く</a:t>
                </a:r>
                <a:r>
                  <a:rPr kumimoji="1" lang="en-US" altLang="ja-JP" sz="4000" b="1" dirty="0" smtClean="0">
                    <a:solidFill>
                      <a:srgbClr val="92D050"/>
                    </a:solidFill>
                    <a:latin typeface="+mj-ea"/>
                    <a:ea typeface="+mj-ea"/>
                  </a:rPr>
                  <a:t/>
                </a:r>
                <a:br>
                  <a:rPr kumimoji="1" lang="en-US" altLang="ja-JP" sz="4000" b="1" dirty="0" smtClean="0">
                    <a:solidFill>
                      <a:srgbClr val="92D050"/>
                    </a:solidFill>
                    <a:latin typeface="+mj-ea"/>
                    <a:ea typeface="+mj-ea"/>
                  </a:rPr>
                </a:br>
                <a:r>
                  <a:rPr kumimoji="1" lang="ja-JP" altLang="en-US" sz="4000" b="1" dirty="0" smtClean="0">
                    <a:solidFill>
                      <a:srgbClr val="92D050"/>
                    </a:solidFill>
                    <a:latin typeface="+mj-ea"/>
                    <a:ea typeface="+mj-ea"/>
                  </a:rPr>
                  <a:t>したい</a:t>
                </a:r>
                <a:endParaRPr kumimoji="1" lang="ja-JP" altLang="en-US" sz="4000" b="1" dirty="0">
                  <a:solidFill>
                    <a:srgbClr val="92D050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9" name="テキスト ボックス 8"/>
            <p:cNvSpPr txBox="1"/>
            <p:nvPr/>
          </p:nvSpPr>
          <p:spPr>
            <a:xfrm>
              <a:off x="2366946" y="3643314"/>
              <a:ext cx="21336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>
                  <a:solidFill>
                    <a:srgbClr val="92D050"/>
                  </a:solidFill>
                  <a:latin typeface="+mj-ea"/>
                  <a:ea typeface="+mj-ea"/>
                </a:rPr>
                <a:t>drag time</a:t>
              </a:r>
              <a:endParaRPr kumimoji="1" lang="ja-JP" altLang="en-US" sz="2400" b="1" dirty="0">
                <a:solidFill>
                  <a:srgbClr val="92D050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どうやって？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357330"/>
            <a:ext cx="7772400" cy="528638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kumimoji="1" lang="en-US" altLang="ja-JP" dirty="0" smtClean="0"/>
              <a:t>Drag time </a:t>
            </a:r>
            <a:r>
              <a:rPr kumimoji="1" lang="ja-JP" altLang="en-US" dirty="0" smtClean="0"/>
              <a:t>測定用に改造した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を実装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全オブジェクトについて最終使用時刻を記憶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GC</a:t>
            </a:r>
            <a:r>
              <a:rPr kumimoji="1" lang="ja-JP" altLang="en-US" dirty="0" smtClean="0"/>
              <a:t>を頻繁に回して</a:t>
            </a:r>
            <a:r>
              <a:rPr kumimoji="1" lang="en-US" altLang="ja-JP" dirty="0" smtClean="0"/>
              <a:t>Unreachable</a:t>
            </a:r>
            <a:r>
              <a:rPr kumimoji="1" lang="ja-JP" altLang="en-US" dirty="0" smtClean="0"/>
              <a:t>時刻をほぼ特定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marL="582930" indent="-514350">
              <a:buFont typeface="+mj-lt"/>
              <a:buAutoNum type="arabicPeriod"/>
            </a:pPr>
            <a:r>
              <a:rPr kumimoji="1" lang="ja-JP" altLang="en-US" dirty="0" smtClean="0"/>
              <a:t>プロファイル情報が得られる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各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new </a:t>
            </a:r>
            <a:r>
              <a:rPr kumimoji="1" lang="ja-JP" altLang="en-US" dirty="0" smtClean="0"/>
              <a:t>式ごとに、</a:t>
            </a:r>
            <a:r>
              <a:rPr lang="ja-JP" altLang="en-US" dirty="0" smtClean="0"/>
              <a:t>作ったオブジェクトが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どのくらい長く </a:t>
            </a:r>
            <a:r>
              <a:rPr lang="en-US" altLang="ja-JP" dirty="0" smtClean="0"/>
              <a:t>drag </a:t>
            </a:r>
            <a:r>
              <a:rPr lang="ja-JP" altLang="en-US" dirty="0" smtClean="0"/>
              <a:t>されてるか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どの式が </a:t>
            </a:r>
            <a:r>
              <a:rPr kumimoji="1" lang="en-US" altLang="ja-JP" dirty="0" smtClean="0"/>
              <a:t>last use </a:t>
            </a:r>
            <a:r>
              <a:rPr kumimoji="1" lang="ja-JP" altLang="en-US" dirty="0" smtClean="0"/>
              <a:t>になっているか</a:t>
            </a:r>
            <a:endParaRPr lang="en-US" altLang="ja-JP" dirty="0" smtClean="0"/>
          </a:p>
          <a:p>
            <a:pPr lvl="2"/>
            <a:endParaRPr kumimoji="1" lang="en-US" altLang="ja-JP" dirty="0" smtClean="0"/>
          </a:p>
          <a:p>
            <a:pPr marL="582930" indent="-514350">
              <a:buFont typeface="+mj-lt"/>
              <a:buAutoNum type="arabicPeriod"/>
            </a:pPr>
            <a:r>
              <a:rPr lang="ja-JP" altLang="en-US" dirty="0" smtClean="0"/>
              <a:t>手動で最適化！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実験結果 </a:t>
            </a:r>
            <a:r>
              <a:rPr lang="ja-JP" altLang="en-US" dirty="0" smtClean="0"/>
              <a:t>＆ </a:t>
            </a:r>
            <a:r>
              <a:rPr kumimoji="1" lang="ja-JP" altLang="en-US" dirty="0" smtClean="0"/>
              <a:t>自動化に向けて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 lvl="2"/>
            <a:endParaRPr lang="en-US" altLang="ja-JP" dirty="0" smtClean="0"/>
          </a:p>
          <a:p>
            <a:pPr lvl="2"/>
            <a:endParaRPr kumimoji="1" lang="en-US" altLang="ja-JP" dirty="0" smtClean="0"/>
          </a:p>
          <a:p>
            <a:pPr lvl="2"/>
            <a:endParaRPr lang="en-US" altLang="ja-JP" dirty="0" smtClean="0"/>
          </a:p>
          <a:p>
            <a:r>
              <a:rPr kumimoji="1" lang="ja-JP" altLang="en-US" dirty="0" smtClean="0"/>
              <a:t>「こういう </a:t>
            </a:r>
            <a:r>
              <a:rPr kumimoji="1" lang="en-US" altLang="ja-JP" dirty="0" smtClean="0"/>
              <a:t>Analysis </a:t>
            </a:r>
            <a:r>
              <a:rPr kumimoji="1" lang="ja-JP" altLang="en-US" dirty="0" smtClean="0"/>
              <a:t>があれば（今回は手動でやった）最適化を自動化できる」という議論が最後に</a:t>
            </a:r>
            <a:r>
              <a:rPr lang="ja-JP" altLang="en-US" dirty="0" smtClean="0"/>
              <a:t>１ページ程度</a:t>
            </a:r>
            <a:r>
              <a:rPr kumimoji="1" lang="ja-JP" altLang="en-US" dirty="0" smtClean="0"/>
              <a:t>並んでいる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860"/>
            <a:ext cx="902882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74" y="4214818"/>
            <a:ext cx="8358182" cy="1689352"/>
          </a:xfrm>
        </p:spPr>
        <p:txBody>
          <a:bodyPr>
            <a:normAutofit fontScale="90000"/>
          </a:bodyPr>
          <a:lstStyle/>
          <a:p>
            <a:r>
              <a:rPr lang="en-US" altLang="ja-JP" sz="6000" cap="small" dirty="0" err="1" smtClean="0"/>
              <a:t>Bytecode</a:t>
            </a:r>
            <a:r>
              <a:rPr lang="en-US" altLang="ja-JP" sz="6000" cap="small" dirty="0" smtClean="0"/>
              <a:t> Compression via Profiled</a:t>
            </a:r>
            <a:r>
              <a:rPr lang="en-US" altLang="ja-JP" sz="4400" cap="small" dirty="0" smtClean="0"/>
              <a:t> </a:t>
            </a:r>
            <a:r>
              <a:rPr lang="en-US" altLang="ja-JP" sz="6000" cap="small" dirty="0" smtClean="0"/>
              <a:t>Grammar</a:t>
            </a:r>
            <a:r>
              <a:rPr lang="en-US" altLang="ja-JP" sz="4900" cap="small" dirty="0" smtClean="0"/>
              <a:t> </a:t>
            </a:r>
            <a:r>
              <a:rPr lang="en-US" altLang="ja-JP" sz="6000" cap="small" dirty="0" smtClean="0"/>
              <a:t>Rewriting</a:t>
            </a:r>
            <a:endParaRPr kumimoji="1" lang="ja-JP" altLang="en-US" cap="small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7284" y="2428868"/>
            <a:ext cx="7772400" cy="1508760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PLDIr</a:t>
            </a:r>
            <a:r>
              <a:rPr lang="en-US" altLang="ja-JP" dirty="0" smtClean="0"/>
              <a:t> #5</a:t>
            </a:r>
            <a:br>
              <a:rPr lang="en-US" altLang="ja-JP" dirty="0" smtClean="0"/>
            </a:br>
            <a:r>
              <a:rPr lang="en-US" altLang="ja-JP" dirty="0" smtClean="0"/>
              <a:t>Jan 6, 2010</a:t>
            </a:r>
          </a:p>
          <a:p>
            <a:endParaRPr lang="en-US" altLang="ja-JP" smtClean="0"/>
          </a:p>
          <a:p>
            <a:r>
              <a:rPr lang="en-US" altLang="ja-JP" smtClean="0"/>
              <a:t>paper </a:t>
            </a:r>
            <a:r>
              <a:rPr lang="en-US" altLang="ja-JP" dirty="0" smtClean="0"/>
              <a:t>written </a:t>
            </a:r>
            <a:r>
              <a:rPr kumimoji="1" lang="en-US" altLang="ja-JP" dirty="0" smtClean="0"/>
              <a:t>by W. S. Evans and C. W. Fraser</a:t>
            </a:r>
            <a:endParaRPr kumimoji="1" lang="ja-JP" altLang="en-US" dirty="0"/>
          </a:p>
        </p:txBody>
      </p:sp>
      <p:sp>
        <p:nvSpPr>
          <p:cNvPr id="4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k.inaba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稲葉 一浩</a:t>
            </a:r>
            <a:r>
              <a:rPr lang="en-US" altLang="ja-JP" sz="2400" dirty="0" smtClean="0"/>
              <a:t>), reading the following paper: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グループ化 46"/>
          <p:cNvGrpSpPr/>
          <p:nvPr/>
        </p:nvGrpSpPr>
        <p:grpSpPr>
          <a:xfrm>
            <a:off x="4071934" y="3824471"/>
            <a:ext cx="2071702" cy="2104859"/>
            <a:chOff x="4071934" y="3824471"/>
            <a:chExt cx="2071702" cy="2104859"/>
          </a:xfrm>
        </p:grpSpPr>
        <p:sp>
          <p:nvSpPr>
            <p:cNvPr id="43" name="右矢印 42"/>
            <p:cNvSpPr/>
            <p:nvPr/>
          </p:nvSpPr>
          <p:spPr>
            <a:xfrm rot="5071580">
              <a:off x="4481685" y="3967347"/>
              <a:ext cx="1143008" cy="857256"/>
            </a:xfrm>
            <a:prstGeom prst="rightArrow">
              <a:avLst>
                <a:gd name="adj1" fmla="val 50000"/>
                <a:gd name="adj2" fmla="val 3552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メモ 45"/>
            <p:cNvSpPr/>
            <p:nvPr/>
          </p:nvSpPr>
          <p:spPr>
            <a:xfrm>
              <a:off x="4071934" y="5072074"/>
              <a:ext cx="2071702" cy="857256"/>
            </a:xfrm>
            <a:prstGeom prst="foldedCorner">
              <a:avLst>
                <a:gd name="adj" fmla="val 41282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t" anchorCtr="0"/>
            <a:lstStyle/>
            <a:p>
              <a:pPr algn="ctr"/>
              <a:r>
                <a:rPr lang="ja-JP" altLang="en-US" sz="2800" dirty="0" smtClean="0"/>
                <a:t>新</a:t>
              </a:r>
              <a:r>
                <a:rPr lang="en-US" altLang="ja-JP" sz="2800" dirty="0" err="1" smtClean="0"/>
                <a:t>ByteCode</a:t>
              </a:r>
              <a:r>
                <a:rPr lang="en-US" altLang="ja-JP" sz="2800" dirty="0" smtClean="0"/>
                <a:t/>
              </a:r>
              <a:br>
                <a:rPr lang="en-US" altLang="ja-JP" sz="2800" dirty="0" smtClean="0"/>
              </a:br>
              <a:r>
                <a:rPr lang="ja-JP" altLang="en-US" sz="2800" dirty="0" smtClean="0"/>
                <a:t>文法</a:t>
              </a:r>
              <a:endParaRPr kumimoji="1" lang="ja-JP" altLang="en-US" sz="2800" dirty="0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357290" y="4003134"/>
            <a:ext cx="2762895" cy="2426262"/>
            <a:chOff x="1357290" y="4003134"/>
            <a:chExt cx="2762895" cy="2426262"/>
          </a:xfrm>
        </p:grpSpPr>
        <p:sp>
          <p:nvSpPr>
            <p:cNvPr id="27" name="右矢印 26"/>
            <p:cNvSpPr/>
            <p:nvPr/>
          </p:nvSpPr>
          <p:spPr>
            <a:xfrm rot="7317066">
              <a:off x="3120053" y="4146010"/>
              <a:ext cx="1143008" cy="85725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1357290" y="4953791"/>
              <a:ext cx="2500330" cy="147560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3600" b="1" dirty="0" err="1" smtClean="0"/>
                <a:t>ByteCode</a:t>
              </a:r>
              <a:r>
                <a:rPr kumimoji="1" lang="en-US" altLang="ja-JP" sz="3600" b="1" dirty="0" smtClean="0"/>
                <a:t/>
              </a:r>
              <a:br>
                <a:rPr kumimoji="1" lang="en-US" altLang="ja-JP" sz="3600" b="1" dirty="0" smtClean="0"/>
              </a:br>
              <a:r>
                <a:rPr kumimoji="1" lang="ja-JP" altLang="en-US" sz="3600" b="1" dirty="0" smtClean="0"/>
                <a:t>圧縮器</a:t>
              </a:r>
              <a:endParaRPr kumimoji="1" lang="ja-JP" altLang="en-US" sz="3600" b="1" dirty="0"/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642910" y="285728"/>
            <a:ext cx="2922711" cy="1849209"/>
            <a:chOff x="642910" y="285728"/>
            <a:chExt cx="2922711" cy="1849209"/>
          </a:xfrm>
        </p:grpSpPr>
        <p:sp>
          <p:nvSpPr>
            <p:cNvPr id="28" name="右矢印 27"/>
            <p:cNvSpPr/>
            <p:nvPr/>
          </p:nvSpPr>
          <p:spPr>
            <a:xfrm rot="2667124">
              <a:off x="2422613" y="1277681"/>
              <a:ext cx="1143008" cy="85725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メモ 6"/>
            <p:cNvSpPr/>
            <p:nvPr/>
          </p:nvSpPr>
          <p:spPr>
            <a:xfrm>
              <a:off x="642910" y="285728"/>
              <a:ext cx="2428892" cy="1571636"/>
            </a:xfrm>
            <a:prstGeom prst="foldedCorner">
              <a:avLst>
                <a:gd name="adj" fmla="val 31585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kumimoji="1" lang="en-US" altLang="ja-JP" sz="3600" dirty="0" smtClean="0"/>
            </a:p>
            <a:p>
              <a:pPr algn="ctr"/>
              <a:r>
                <a:rPr kumimoji="1" lang="en-US" altLang="ja-JP" sz="3600" dirty="0" smtClean="0"/>
                <a:t>VM</a:t>
              </a:r>
              <a:r>
                <a:rPr kumimoji="1" lang="ja-JP" altLang="en-US" sz="3600" dirty="0" smtClean="0"/>
                <a:t>の</a:t>
              </a:r>
              <a:r>
                <a:rPr kumimoji="1" lang="en-US" altLang="ja-JP" sz="3600" dirty="0" smtClean="0"/>
                <a:t/>
              </a:r>
              <a:br>
                <a:rPr kumimoji="1" lang="en-US" altLang="ja-JP" sz="3600" dirty="0" smtClean="0"/>
              </a:br>
              <a:r>
                <a:rPr kumimoji="1" lang="en-US" altLang="ja-JP" sz="3600" dirty="0" err="1" smtClean="0"/>
                <a:t>ByteCode</a:t>
              </a:r>
              <a:r>
                <a:rPr kumimoji="1" lang="ja-JP" altLang="en-US" sz="3600" dirty="0" smtClean="0"/>
                <a:t>の</a:t>
              </a:r>
              <a:r>
                <a:rPr kumimoji="1" lang="en-US" altLang="ja-JP" sz="3600" dirty="0" smtClean="0"/>
                <a:t/>
              </a:r>
              <a:br>
                <a:rPr kumimoji="1" lang="en-US" altLang="ja-JP" sz="3600" dirty="0" smtClean="0"/>
              </a:br>
              <a:r>
                <a:rPr kumimoji="1" lang="ja-JP" altLang="en-US" sz="3600" dirty="0" smtClean="0"/>
                <a:t>文法</a:t>
              </a:r>
              <a:endParaRPr kumimoji="1" lang="ja-JP" altLang="en-US" sz="3600" dirty="0"/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3428992" y="-24"/>
            <a:ext cx="2428892" cy="1928826"/>
            <a:chOff x="3428992" y="-24"/>
            <a:chExt cx="2428892" cy="1928826"/>
          </a:xfrm>
        </p:grpSpPr>
        <p:sp>
          <p:nvSpPr>
            <p:cNvPr id="29" name="右矢印 28"/>
            <p:cNvSpPr/>
            <p:nvPr/>
          </p:nvSpPr>
          <p:spPr>
            <a:xfrm rot="5400000">
              <a:off x="4065687" y="928670"/>
              <a:ext cx="1143008" cy="85725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メモ 8"/>
            <p:cNvSpPr/>
            <p:nvPr/>
          </p:nvSpPr>
          <p:spPr>
            <a:xfrm>
              <a:off x="3428992" y="-24"/>
              <a:ext cx="2428892" cy="1214446"/>
            </a:xfrm>
            <a:prstGeom prst="foldedCorner">
              <a:avLst>
                <a:gd name="adj" fmla="val 31015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t" anchorCtr="0"/>
            <a:lstStyle/>
            <a:p>
              <a:pPr algn="ctr"/>
              <a:r>
                <a:rPr kumimoji="1" lang="en-US" altLang="ja-JP" sz="4000" dirty="0" smtClean="0"/>
                <a:t>VM </a:t>
              </a:r>
              <a:r>
                <a:rPr kumimoji="1" lang="ja-JP" altLang="en-US" sz="4000" dirty="0" smtClean="0"/>
                <a:t>の</a:t>
              </a:r>
              <a:r>
                <a:rPr kumimoji="1" lang="en-US" altLang="ja-JP" sz="4000" dirty="0" smtClean="0"/>
                <a:t/>
              </a:r>
              <a:br>
                <a:rPr kumimoji="1" lang="en-US" altLang="ja-JP" sz="4000" dirty="0" smtClean="0"/>
              </a:br>
              <a:r>
                <a:rPr kumimoji="1" lang="ja-JP" altLang="en-US" sz="4000" dirty="0" smtClean="0"/>
                <a:t>ソース</a:t>
              </a:r>
              <a:endParaRPr kumimoji="1" lang="ja-JP" altLang="en-US" sz="4000" dirty="0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5780200" y="3992326"/>
            <a:ext cx="3078080" cy="2198163"/>
            <a:chOff x="5780200" y="3992326"/>
            <a:chExt cx="3078080" cy="2198163"/>
          </a:xfrm>
        </p:grpSpPr>
        <p:sp>
          <p:nvSpPr>
            <p:cNvPr id="26" name="右矢印 25"/>
            <p:cNvSpPr/>
            <p:nvPr/>
          </p:nvSpPr>
          <p:spPr>
            <a:xfrm rot="2667124">
              <a:off x="5780200" y="3992326"/>
              <a:ext cx="1143008" cy="85725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357950" y="4714884"/>
              <a:ext cx="2500330" cy="147560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4000" b="1" dirty="0" smtClean="0"/>
                <a:t>新 </a:t>
              </a:r>
              <a:r>
                <a:rPr kumimoji="1" lang="en-US" altLang="ja-JP" sz="4000" b="1" dirty="0" smtClean="0"/>
                <a:t>VM</a:t>
              </a:r>
              <a:r>
                <a:rPr kumimoji="1" lang="ja-JP" altLang="en-US" sz="4000" b="1" dirty="0" smtClean="0"/>
                <a:t>の</a:t>
              </a:r>
              <a:r>
                <a:rPr kumimoji="1" lang="en-US" altLang="ja-JP" sz="4000" b="1" dirty="0" smtClean="0"/>
                <a:t/>
              </a:r>
              <a:br>
                <a:rPr kumimoji="1" lang="en-US" altLang="ja-JP" sz="4000" b="1" dirty="0" smtClean="0"/>
              </a:br>
              <a:r>
                <a:rPr kumimoji="1" lang="ja-JP" altLang="en-US" sz="4000" b="1" dirty="0" smtClean="0"/>
                <a:t>ソース</a:t>
              </a:r>
              <a:endParaRPr kumimoji="1" lang="ja-JP" altLang="en-US" sz="2000" b="1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5713225" y="142852"/>
            <a:ext cx="3073617" cy="2857520"/>
            <a:chOff x="5713225" y="142852"/>
            <a:chExt cx="3073617" cy="2857520"/>
          </a:xfrm>
        </p:grpSpPr>
        <p:sp>
          <p:nvSpPr>
            <p:cNvPr id="30" name="右矢印 29"/>
            <p:cNvSpPr/>
            <p:nvPr/>
          </p:nvSpPr>
          <p:spPr>
            <a:xfrm rot="8344813">
              <a:off x="5713225" y="1230582"/>
              <a:ext cx="1143008" cy="85725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6429388" y="142852"/>
              <a:ext cx="2357454" cy="2857520"/>
              <a:chOff x="6572264" y="285728"/>
              <a:chExt cx="2357454" cy="2857520"/>
            </a:xfrm>
          </p:grpSpPr>
          <p:sp>
            <p:nvSpPr>
              <p:cNvPr id="12" name="角丸四角形 11"/>
              <p:cNvSpPr/>
              <p:nvPr/>
            </p:nvSpPr>
            <p:spPr>
              <a:xfrm>
                <a:off x="6572264" y="285728"/>
                <a:ext cx="2357454" cy="2857520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rtlCol="0" anchor="t" anchorCtr="0"/>
              <a:lstStyle/>
              <a:p>
                <a:pPr algn="ctr"/>
                <a:r>
                  <a:rPr lang="ja-JP" altLang="en-US" sz="3200" dirty="0" smtClean="0"/>
                  <a:t>訓練データ</a:t>
                </a:r>
                <a:endParaRPr kumimoji="1" lang="en-US" altLang="ja-JP" sz="3200" dirty="0" smtClean="0"/>
              </a:p>
            </p:txBody>
          </p:sp>
          <p:sp>
            <p:nvSpPr>
              <p:cNvPr id="11" name="メモ 10"/>
              <p:cNvSpPr/>
              <p:nvPr/>
            </p:nvSpPr>
            <p:spPr>
              <a:xfrm>
                <a:off x="6715140" y="1000108"/>
                <a:ext cx="2000264" cy="428628"/>
              </a:xfrm>
              <a:prstGeom prst="foldedCorner">
                <a:avLst>
                  <a:gd name="adj" fmla="val 41282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rtlCol="0" anchor="t" anchorCtr="0"/>
              <a:lstStyle/>
              <a:p>
                <a:pPr algn="ctr"/>
                <a:r>
                  <a:rPr kumimoji="1" lang="en-US" altLang="ja-JP" sz="2400" dirty="0" err="1" smtClean="0"/>
                  <a:t>ByteCode</a:t>
                </a:r>
                <a:r>
                  <a:rPr kumimoji="1" lang="en-US" altLang="ja-JP" sz="2400" dirty="0" smtClean="0"/>
                  <a:t> A</a:t>
                </a:r>
                <a:endParaRPr kumimoji="1" lang="ja-JP" altLang="en-US" sz="2400" dirty="0"/>
              </a:p>
            </p:txBody>
          </p:sp>
          <p:sp>
            <p:nvSpPr>
              <p:cNvPr id="16" name="円/楕円 15"/>
              <p:cNvSpPr/>
              <p:nvPr/>
            </p:nvSpPr>
            <p:spPr>
              <a:xfrm>
                <a:off x="7643834" y="2428868"/>
                <a:ext cx="142876" cy="14287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円/楕円 16"/>
              <p:cNvSpPr/>
              <p:nvPr/>
            </p:nvSpPr>
            <p:spPr>
              <a:xfrm>
                <a:off x="7643834" y="2643182"/>
                <a:ext cx="142876" cy="14287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円/楕円 17"/>
              <p:cNvSpPr/>
              <p:nvPr/>
            </p:nvSpPr>
            <p:spPr>
              <a:xfrm>
                <a:off x="7643834" y="2857496"/>
                <a:ext cx="142876" cy="14287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メモ 18"/>
              <p:cNvSpPr/>
              <p:nvPr/>
            </p:nvSpPr>
            <p:spPr>
              <a:xfrm>
                <a:off x="6715140" y="1500174"/>
                <a:ext cx="2000264" cy="428628"/>
              </a:xfrm>
              <a:prstGeom prst="foldedCorner">
                <a:avLst>
                  <a:gd name="adj" fmla="val 41282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rtlCol="0" anchor="t" anchorCtr="0"/>
              <a:lstStyle/>
              <a:p>
                <a:pPr algn="ctr"/>
                <a:r>
                  <a:rPr kumimoji="1" lang="en-US" altLang="ja-JP" sz="2400" dirty="0" err="1" smtClean="0"/>
                  <a:t>ByteCode</a:t>
                </a:r>
                <a:r>
                  <a:rPr kumimoji="1" lang="en-US" altLang="ja-JP" sz="2400" dirty="0" smtClean="0"/>
                  <a:t> B</a:t>
                </a:r>
                <a:endParaRPr kumimoji="1" lang="ja-JP" altLang="en-US" sz="2400" dirty="0"/>
              </a:p>
            </p:txBody>
          </p:sp>
          <p:sp>
            <p:nvSpPr>
              <p:cNvPr id="20" name="メモ 19"/>
              <p:cNvSpPr/>
              <p:nvPr/>
            </p:nvSpPr>
            <p:spPr>
              <a:xfrm>
                <a:off x="6715140" y="2000240"/>
                <a:ext cx="2000264" cy="428628"/>
              </a:xfrm>
              <a:prstGeom prst="foldedCorner">
                <a:avLst>
                  <a:gd name="adj" fmla="val 41282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rtlCol="0" anchor="t" anchorCtr="0"/>
              <a:lstStyle/>
              <a:p>
                <a:pPr algn="ctr"/>
                <a:r>
                  <a:rPr kumimoji="1" lang="en-US" altLang="ja-JP" sz="2400" dirty="0" err="1" smtClean="0"/>
                  <a:t>ByteCode</a:t>
                </a:r>
                <a:r>
                  <a:rPr kumimoji="1" lang="en-US" altLang="ja-JP" sz="2400" dirty="0" smtClean="0"/>
                  <a:t> C</a:t>
                </a:r>
                <a:endParaRPr kumimoji="1" lang="ja-JP" altLang="en-US" sz="2400" dirty="0"/>
              </a:p>
            </p:txBody>
          </p:sp>
        </p:grpSp>
      </p:grpSp>
      <p:sp>
        <p:nvSpPr>
          <p:cNvPr id="4" name="円/楕円 3"/>
          <p:cNvSpPr/>
          <p:nvPr/>
        </p:nvSpPr>
        <p:spPr>
          <a:xfrm>
            <a:off x="2357422" y="2000240"/>
            <a:ext cx="4357718" cy="25717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5400" b="1" dirty="0" smtClean="0">
                <a:solidFill>
                  <a:schemeClr val="accent1">
                    <a:lumMod val="50000"/>
                  </a:schemeClr>
                </a:solidFill>
              </a:rPr>
              <a:t>この論文の</a:t>
            </a:r>
            <a:r>
              <a:rPr lang="en-US" altLang="ja-JP" sz="5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altLang="ja-JP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ja-JP" altLang="en-US" sz="5400" b="1" dirty="0" smtClean="0">
                <a:solidFill>
                  <a:schemeClr val="accent1">
                    <a:lumMod val="50000"/>
                  </a:schemeClr>
                </a:solidFill>
              </a:rPr>
              <a:t>システム</a:t>
            </a:r>
            <a:endParaRPr kumimoji="1" lang="ja-JP" alt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0" y="3500438"/>
            <a:ext cx="2500298" cy="1698786"/>
            <a:chOff x="0" y="3500438"/>
            <a:chExt cx="2500298" cy="1698786"/>
          </a:xfrm>
        </p:grpSpPr>
        <p:sp>
          <p:nvSpPr>
            <p:cNvPr id="24" name="メモ 23"/>
            <p:cNvSpPr/>
            <p:nvPr/>
          </p:nvSpPr>
          <p:spPr>
            <a:xfrm>
              <a:off x="0" y="3500438"/>
              <a:ext cx="2500298" cy="714380"/>
            </a:xfrm>
            <a:prstGeom prst="foldedCorner">
              <a:avLst>
                <a:gd name="adj" fmla="val 41282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t" anchorCtr="0"/>
            <a:lstStyle/>
            <a:p>
              <a:pPr algn="ctr"/>
              <a:r>
                <a:rPr kumimoji="1" lang="ja-JP" altLang="en-US" sz="3200" dirty="0" smtClean="0"/>
                <a:t>旧 </a:t>
              </a:r>
              <a:r>
                <a:rPr kumimoji="1" lang="en-US" altLang="ja-JP" sz="3200" dirty="0" err="1" smtClean="0"/>
                <a:t>ByteCode</a:t>
              </a:r>
              <a:endParaRPr kumimoji="1" lang="ja-JP" altLang="en-US" sz="3200" dirty="0"/>
            </a:p>
          </p:txBody>
        </p:sp>
        <p:sp>
          <p:nvSpPr>
            <p:cNvPr id="36" name="下矢印 35"/>
            <p:cNvSpPr/>
            <p:nvPr/>
          </p:nvSpPr>
          <p:spPr>
            <a:xfrm rot="19300591">
              <a:off x="1098149" y="4189657"/>
              <a:ext cx="500066" cy="1009567"/>
            </a:xfrm>
            <a:prstGeom prst="downArrow">
              <a:avLst>
                <a:gd name="adj1" fmla="val 27836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3686640" y="6098321"/>
            <a:ext cx="1814054" cy="616827"/>
            <a:chOff x="3829516" y="5812569"/>
            <a:chExt cx="1814054" cy="616827"/>
          </a:xfrm>
        </p:grpSpPr>
        <p:sp>
          <p:nvSpPr>
            <p:cNvPr id="23" name="メモ 22"/>
            <p:cNvSpPr/>
            <p:nvPr/>
          </p:nvSpPr>
          <p:spPr>
            <a:xfrm>
              <a:off x="4572000" y="5929330"/>
              <a:ext cx="1071570" cy="500066"/>
            </a:xfrm>
            <a:prstGeom prst="foldedCorner">
              <a:avLst>
                <a:gd name="adj" fmla="val 41282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t" anchorCtr="0"/>
            <a:lstStyle/>
            <a:p>
              <a:pPr algn="ctr"/>
              <a:r>
                <a:rPr lang="ja-JP" altLang="en-US" sz="2800" dirty="0" smtClean="0"/>
                <a:t>新</a:t>
              </a:r>
              <a:r>
                <a:rPr kumimoji="1" lang="en-US" altLang="ja-JP" sz="2800" dirty="0" smtClean="0"/>
                <a:t>BC</a:t>
              </a:r>
              <a:endParaRPr kumimoji="1" lang="ja-JP" altLang="en-US" sz="2800" dirty="0"/>
            </a:p>
          </p:txBody>
        </p:sp>
        <p:sp>
          <p:nvSpPr>
            <p:cNvPr id="37" name="下矢印 36"/>
            <p:cNvSpPr/>
            <p:nvPr/>
          </p:nvSpPr>
          <p:spPr>
            <a:xfrm rot="16902867">
              <a:off x="3936270" y="5705815"/>
              <a:ext cx="500066" cy="713574"/>
            </a:xfrm>
            <a:prstGeom prst="downArrow">
              <a:avLst>
                <a:gd name="adj1" fmla="val 27836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5736756" y="5976274"/>
            <a:ext cx="1192698" cy="953188"/>
            <a:chOff x="5736756" y="5723559"/>
            <a:chExt cx="1192698" cy="953188"/>
          </a:xfrm>
        </p:grpSpPr>
        <p:sp>
          <p:nvSpPr>
            <p:cNvPr id="40" name="下矢印 39"/>
            <p:cNvSpPr/>
            <p:nvPr/>
          </p:nvSpPr>
          <p:spPr>
            <a:xfrm rot="14939241">
              <a:off x="5864450" y="5595865"/>
              <a:ext cx="513605" cy="768993"/>
            </a:xfrm>
            <a:prstGeom prst="downArrow">
              <a:avLst>
                <a:gd name="adj1" fmla="val 27836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857884" y="6215082"/>
              <a:ext cx="10715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実行</a:t>
              </a:r>
              <a:endParaRPr kumimoji="1" lang="ja-JP" alt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要するに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与えられた</a:t>
            </a:r>
            <a:r>
              <a:rPr kumimoji="1" lang="ja-JP" altLang="en-US" sz="3200" dirty="0" smtClean="0">
                <a:solidFill>
                  <a:srgbClr val="92D050"/>
                </a:solidFill>
              </a:rPr>
              <a:t>命令セットを変換</a:t>
            </a:r>
            <a:r>
              <a:rPr kumimoji="1" lang="ja-JP" altLang="en-US" sz="3200" dirty="0" smtClean="0"/>
              <a:t>して</a:t>
            </a:r>
            <a:endParaRPr kumimoji="1" lang="en-US" altLang="ja-JP" sz="3200" dirty="0" smtClean="0"/>
          </a:p>
          <a:p>
            <a:pPr lvl="3"/>
            <a:endParaRPr kumimoji="1" lang="en-US" altLang="ja-JP" dirty="0" smtClean="0"/>
          </a:p>
          <a:p>
            <a:r>
              <a:rPr kumimoji="1" lang="ja-JP" altLang="en-US" sz="3200" dirty="0" smtClean="0"/>
              <a:t>与えられた</a:t>
            </a:r>
            <a:r>
              <a:rPr kumimoji="1" lang="ja-JP" altLang="en-US" sz="3200" dirty="0" smtClean="0">
                <a:solidFill>
                  <a:srgbClr val="92D050"/>
                </a:solidFill>
              </a:rPr>
              <a:t>訓練</a:t>
            </a:r>
            <a:r>
              <a:rPr lang="ja-JP" altLang="en-US" sz="3200" dirty="0" smtClean="0">
                <a:solidFill>
                  <a:srgbClr val="92D050"/>
                </a:solidFill>
              </a:rPr>
              <a:t>プログラム（に似た</a:t>
            </a:r>
            <a:r>
              <a:rPr lang="en-US" altLang="ja-JP" sz="3200" dirty="0" smtClean="0">
                <a:solidFill>
                  <a:srgbClr val="92D050"/>
                </a:solidFill>
              </a:rPr>
              <a:t/>
            </a:r>
            <a:br>
              <a:rPr lang="en-US" altLang="ja-JP" sz="3200" dirty="0" smtClean="0">
                <a:solidFill>
                  <a:srgbClr val="92D050"/>
                </a:solidFill>
              </a:rPr>
            </a:br>
            <a:r>
              <a:rPr lang="ja-JP" altLang="en-US" sz="3200" dirty="0" smtClean="0">
                <a:solidFill>
                  <a:srgbClr val="92D050"/>
                </a:solidFill>
              </a:rPr>
              <a:t>プログラム）を短く表現</a:t>
            </a:r>
            <a:r>
              <a:rPr lang="ja-JP" altLang="en-US" sz="3200" dirty="0" smtClean="0"/>
              <a:t>できるような</a:t>
            </a:r>
            <a:endParaRPr lang="en-US" altLang="ja-JP" sz="3200" dirty="0" smtClean="0"/>
          </a:p>
          <a:p>
            <a:pPr lvl="3"/>
            <a:endParaRPr kumimoji="1" lang="en-US" altLang="ja-JP" dirty="0" smtClean="0"/>
          </a:p>
          <a:p>
            <a:r>
              <a:rPr kumimoji="1" lang="ja-JP" altLang="en-US" sz="3200" dirty="0" smtClean="0">
                <a:solidFill>
                  <a:srgbClr val="92D050"/>
                </a:solidFill>
              </a:rPr>
              <a:t>新・命令セット</a:t>
            </a:r>
            <a:r>
              <a:rPr kumimoji="1" lang="ja-JP" altLang="en-US" sz="3200" dirty="0" smtClean="0"/>
              <a:t>　と</a:t>
            </a:r>
            <a:r>
              <a:rPr lang="ja-JP" altLang="en-US" sz="3200" dirty="0" smtClean="0"/>
              <a:t>　</a:t>
            </a:r>
            <a:r>
              <a:rPr kumimoji="1" lang="ja-JP" altLang="en-US" sz="3200" dirty="0" smtClean="0"/>
              <a:t>それ用</a:t>
            </a:r>
            <a:r>
              <a:rPr kumimoji="1" lang="en-US" altLang="ja-JP" sz="3200" dirty="0" smtClean="0"/>
              <a:t>VM</a:t>
            </a:r>
          </a:p>
          <a:p>
            <a:pPr lvl="3"/>
            <a:endParaRPr lang="en-US" altLang="ja-JP" dirty="0" smtClean="0"/>
          </a:p>
          <a:p>
            <a:r>
              <a:rPr lang="ja-JP" altLang="en-US" sz="3200" dirty="0" smtClean="0"/>
              <a:t>を</a:t>
            </a:r>
            <a:r>
              <a:rPr lang="ja-JP" altLang="en-US" sz="3200" dirty="0" smtClean="0">
                <a:solidFill>
                  <a:srgbClr val="92D050"/>
                </a:solidFill>
              </a:rPr>
              <a:t>自動生成</a:t>
            </a:r>
            <a:r>
              <a:rPr lang="ja-JP" altLang="en-US" sz="3200" dirty="0" smtClean="0"/>
              <a:t>するシステム</a:t>
            </a:r>
            <a:endParaRPr kumimoji="1" lang="en-US" altLang="ja-JP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入力１：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こんなの（例はスタックマシン）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スタックマシンなことは本質ではなさそう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024555"/>
            <a:ext cx="3429024" cy="276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3214686"/>
            <a:ext cx="481351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4500570"/>
            <a:ext cx="4697249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3042" y="6000768"/>
            <a:ext cx="61008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メモ 8"/>
          <p:cNvSpPr/>
          <p:nvPr/>
        </p:nvSpPr>
        <p:spPr>
          <a:xfrm>
            <a:off x="3000396" y="500042"/>
            <a:ext cx="5929322" cy="785818"/>
          </a:xfrm>
          <a:prstGeom prst="foldedCorner">
            <a:avLst>
              <a:gd name="adj" fmla="val 31585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dirty="0" smtClean="0"/>
              <a:t>VM</a:t>
            </a:r>
            <a:r>
              <a:rPr kumimoji="1" lang="ja-JP" altLang="en-US" sz="3600" dirty="0" smtClean="0"/>
              <a:t>の</a:t>
            </a:r>
            <a:r>
              <a:rPr kumimoji="1" lang="en-US" altLang="ja-JP" sz="3600" dirty="0" err="1" smtClean="0"/>
              <a:t>ByteCode</a:t>
            </a:r>
            <a:r>
              <a:rPr kumimoji="1" lang="ja-JP" altLang="en-US" sz="3600" dirty="0" smtClean="0"/>
              <a:t>の文法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09" y="4500571"/>
            <a:ext cx="4997317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1" y="1285860"/>
            <a:ext cx="483180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57700" y="3286124"/>
            <a:ext cx="46863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1" y="5519262"/>
            <a:ext cx="3929090" cy="429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入力２：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572000"/>
          </a:xfrm>
        </p:spPr>
        <p:txBody>
          <a:bodyPr/>
          <a:lstStyle/>
          <a:p>
            <a:r>
              <a:rPr lang="ja-JP" altLang="en-US" dirty="0" smtClean="0"/>
              <a:t>こういう２つの関数で実装してね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928802"/>
            <a:ext cx="419102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6737" y="4214818"/>
            <a:ext cx="6772981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角丸四角形吹き出し 5"/>
          <p:cNvSpPr/>
          <p:nvPr/>
        </p:nvSpPr>
        <p:spPr>
          <a:xfrm>
            <a:off x="5572132" y="2357430"/>
            <a:ext cx="2428892" cy="1357322"/>
          </a:xfrm>
          <a:prstGeom prst="wedgeRoundRectCallout">
            <a:avLst>
              <a:gd name="adj1" fmla="val -86430"/>
              <a:gd name="adj2" fmla="val 3298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err="1" smtClean="0"/>
              <a:t>OpCode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ja-JP" altLang="en-US" sz="2800" b="1" dirty="0" smtClean="0"/>
              <a:t>受け取って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ja-JP" altLang="en-US" sz="2800" b="1" dirty="0" smtClean="0"/>
              <a:t>一命令実行</a:t>
            </a:r>
            <a:endParaRPr kumimoji="1" lang="ja-JP" altLang="en-US" sz="2800" b="1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214314" y="5214950"/>
            <a:ext cx="1714480" cy="1000132"/>
          </a:xfrm>
          <a:prstGeom prst="wedgeRoundRectCallout">
            <a:avLst>
              <a:gd name="adj1" fmla="val 87977"/>
              <a:gd name="adj2" fmla="val -27393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/>
              <a:t>メイン</a:t>
            </a:r>
            <a:r>
              <a:rPr kumimoji="1" lang="en-US" altLang="ja-JP" sz="2800" b="1" dirty="0" smtClean="0"/>
              <a:t/>
            </a:r>
            <a:br>
              <a:rPr kumimoji="1" lang="en-US" altLang="ja-JP" sz="2800" b="1" dirty="0" smtClean="0"/>
            </a:br>
            <a:r>
              <a:rPr kumimoji="1" lang="ja-JP" altLang="en-US" sz="2800" b="1" dirty="0" smtClean="0"/>
              <a:t>ループ</a:t>
            </a:r>
            <a:endParaRPr kumimoji="1" lang="ja-JP" altLang="en-US" sz="2800" b="1" dirty="0"/>
          </a:p>
        </p:txBody>
      </p:sp>
      <p:sp>
        <p:nvSpPr>
          <p:cNvPr id="9" name="メモ 8"/>
          <p:cNvSpPr/>
          <p:nvPr/>
        </p:nvSpPr>
        <p:spPr>
          <a:xfrm>
            <a:off x="3000364" y="500042"/>
            <a:ext cx="4143404" cy="642942"/>
          </a:xfrm>
          <a:prstGeom prst="foldedCorner">
            <a:avLst>
              <a:gd name="adj" fmla="val 31015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algn="ctr"/>
            <a:r>
              <a:rPr kumimoji="1" lang="en-US" altLang="ja-JP" sz="4000" dirty="0" smtClean="0"/>
              <a:t>VM </a:t>
            </a:r>
            <a:r>
              <a:rPr kumimoji="1" lang="ja-JP" altLang="en-US" sz="4000" dirty="0" smtClean="0"/>
              <a:t>のソース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出力１：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pPr lvl="2"/>
            <a:endParaRPr kumimoji="1" lang="en-US" altLang="ja-JP" dirty="0" smtClean="0"/>
          </a:p>
          <a:p>
            <a:pPr lvl="3"/>
            <a:endParaRPr lang="en-US" altLang="ja-JP" dirty="0" smtClean="0"/>
          </a:p>
          <a:p>
            <a:r>
              <a:rPr kumimoji="1" lang="en-US" altLang="ja-JP" dirty="0" smtClean="0"/>
              <a:t>interpret1 </a:t>
            </a:r>
            <a:r>
              <a:rPr kumimoji="1" lang="ja-JP" altLang="en-US" dirty="0" smtClean="0"/>
              <a:t>はそのまま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err="1" smtClean="0"/>
              <a:t>interpNT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は、</a:t>
            </a:r>
            <a:r>
              <a:rPr kumimoji="1" lang="ja-JP" altLang="en-US" dirty="0" smtClean="0">
                <a:solidFill>
                  <a:srgbClr val="92D050"/>
                </a:solidFill>
              </a:rPr>
              <a:t>新命令をデコード</a:t>
            </a:r>
            <a:r>
              <a:rPr kumimoji="1" lang="ja-JP" altLang="en-US" dirty="0" smtClean="0"/>
              <a:t>して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最終的に </a:t>
            </a:r>
            <a:r>
              <a:rPr kumimoji="1" lang="en-US" altLang="ja-JP" dirty="0" smtClean="0"/>
              <a:t>interpret1 </a:t>
            </a:r>
            <a:r>
              <a:rPr kumimoji="1" lang="ja-JP" altLang="en-US" dirty="0" smtClean="0"/>
              <a:t>を呼び出す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714488"/>
            <a:ext cx="7697809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角丸四角形吹き出し 4"/>
          <p:cNvSpPr/>
          <p:nvPr/>
        </p:nvSpPr>
        <p:spPr>
          <a:xfrm>
            <a:off x="7143768" y="3643314"/>
            <a:ext cx="1714480" cy="1000132"/>
          </a:xfrm>
          <a:prstGeom prst="wedgeRoundRectCallout">
            <a:avLst>
              <a:gd name="adj1" fmla="val -166571"/>
              <a:gd name="adj2" fmla="val -104969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/>
              <a:t>新メイン</a:t>
            </a:r>
            <a:r>
              <a:rPr kumimoji="1" lang="en-US" altLang="ja-JP" sz="2800" b="1" dirty="0" smtClean="0"/>
              <a:t/>
            </a:r>
            <a:br>
              <a:rPr kumimoji="1" lang="en-US" altLang="ja-JP" sz="2800" b="1" dirty="0" smtClean="0"/>
            </a:br>
            <a:r>
              <a:rPr kumimoji="1" lang="ja-JP" altLang="en-US" sz="2800" b="1" dirty="0" smtClean="0"/>
              <a:t>ループ</a:t>
            </a:r>
            <a:endParaRPr kumimoji="1" lang="ja-JP" altLang="en-US" sz="2800" b="1" dirty="0"/>
          </a:p>
        </p:txBody>
      </p:sp>
      <p:sp>
        <p:nvSpPr>
          <p:cNvPr id="7" name="円/楕円 6"/>
          <p:cNvSpPr/>
          <p:nvPr/>
        </p:nvSpPr>
        <p:spPr>
          <a:xfrm>
            <a:off x="3000364" y="428604"/>
            <a:ext cx="5143536" cy="904101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b="1" dirty="0" smtClean="0"/>
              <a:t>新 </a:t>
            </a:r>
            <a:r>
              <a:rPr kumimoji="1" lang="en-US" altLang="ja-JP" sz="4000" b="1" dirty="0" smtClean="0"/>
              <a:t>VM</a:t>
            </a:r>
            <a:r>
              <a:rPr kumimoji="1" lang="ja-JP" altLang="en-US" sz="4000" b="1" dirty="0" smtClean="0"/>
              <a:t>のソース</a:t>
            </a:r>
            <a:endParaRPr kumimoji="1"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4572000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>
                <a:solidFill>
                  <a:srgbClr val="92D050"/>
                </a:solidFill>
              </a:rPr>
              <a:t>圧縮器</a:t>
            </a:r>
            <a:r>
              <a:rPr lang="en-US" altLang="ja-JP" sz="4400" dirty="0" smtClean="0">
                <a:solidFill>
                  <a:srgbClr val="92D050"/>
                </a:solidFill>
              </a:rPr>
              <a:t>		</a:t>
            </a:r>
            <a:r>
              <a:rPr kumimoji="1" lang="ja-JP" altLang="en-US" sz="4400" dirty="0" smtClean="0">
                <a:solidFill>
                  <a:srgbClr val="92D050"/>
                </a:solidFill>
              </a:rPr>
              <a:t>＝　パーザ</a:t>
            </a:r>
            <a:endParaRPr kumimoji="1" lang="en-US" altLang="ja-JP" sz="4400" dirty="0" smtClean="0">
              <a:solidFill>
                <a:srgbClr val="92D050"/>
              </a:solidFill>
            </a:endParaRPr>
          </a:p>
          <a:p>
            <a:r>
              <a:rPr lang="ja-JP" altLang="en-US" sz="4400" dirty="0" smtClean="0"/>
              <a:t>新</a:t>
            </a:r>
            <a:r>
              <a:rPr lang="en-US" altLang="ja-JP" sz="4400" dirty="0" err="1" smtClean="0"/>
              <a:t>ByteCode</a:t>
            </a:r>
            <a:r>
              <a:rPr lang="en-US" altLang="ja-JP" sz="4400" dirty="0" smtClean="0"/>
              <a:t> 	</a:t>
            </a:r>
            <a:r>
              <a:rPr lang="ja-JP" altLang="en-US" sz="4400" dirty="0" smtClean="0"/>
              <a:t>＝　構文木</a:t>
            </a:r>
            <a:endParaRPr lang="en-US" altLang="ja-JP" sz="44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512064"/>
            <a:ext cx="7772400" cy="914400"/>
          </a:xfrm>
        </p:spPr>
        <p:txBody>
          <a:bodyPr/>
          <a:lstStyle/>
          <a:p>
            <a:r>
              <a:rPr kumimoji="1" lang="ja-JP" altLang="en-US" dirty="0" smtClean="0"/>
              <a:t>出力２：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071802" y="357166"/>
            <a:ext cx="5643602" cy="92869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600" b="1" dirty="0" err="1" smtClean="0"/>
              <a:t>ByteCode</a:t>
            </a:r>
            <a:r>
              <a:rPr kumimoji="1" lang="ja-JP" altLang="en-US" sz="3600" b="1" dirty="0" smtClean="0"/>
              <a:t>圧縮器</a:t>
            </a:r>
            <a:endParaRPr kumimoji="1" lang="ja-JP" altLang="en-US" sz="3600" b="1" dirty="0"/>
          </a:p>
        </p:txBody>
      </p:sp>
      <p:sp>
        <p:nvSpPr>
          <p:cNvPr id="6" name="メモ 5"/>
          <p:cNvSpPr/>
          <p:nvPr/>
        </p:nvSpPr>
        <p:spPr>
          <a:xfrm>
            <a:off x="4572000" y="3143248"/>
            <a:ext cx="4214842" cy="428628"/>
          </a:xfrm>
          <a:prstGeom prst="foldedCorner">
            <a:avLst>
              <a:gd name="adj" fmla="val 41282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algn="ctr"/>
            <a:r>
              <a:rPr lang="ja-JP" altLang="en-US" sz="2400" dirty="0" smtClean="0"/>
              <a:t>旧</a:t>
            </a:r>
            <a:r>
              <a:rPr lang="en-US" altLang="ja-JP" sz="2400" dirty="0" err="1" smtClean="0"/>
              <a:t>ByteCode</a:t>
            </a:r>
            <a:r>
              <a:rPr lang="en-US" altLang="ja-JP" sz="2400" dirty="0" smtClean="0"/>
              <a:t>:    ZERO  ONE  ADD</a:t>
            </a:r>
            <a:endParaRPr kumimoji="1" lang="ja-JP" altLang="en-US" sz="2400" dirty="0"/>
          </a:p>
        </p:txBody>
      </p:sp>
      <p:sp>
        <p:nvSpPr>
          <p:cNvPr id="8" name="メモ 7"/>
          <p:cNvSpPr/>
          <p:nvPr/>
        </p:nvSpPr>
        <p:spPr>
          <a:xfrm>
            <a:off x="5286380" y="5357826"/>
            <a:ext cx="3786214" cy="1428736"/>
          </a:xfrm>
          <a:prstGeom prst="foldedCorner">
            <a:avLst>
              <a:gd name="adj" fmla="val 29276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r>
              <a:rPr lang="en-US" altLang="ja-JP" sz="2800" dirty="0" smtClean="0"/>
              <a:t>(START0  (X0 (X1 ZERO)</a:t>
            </a:r>
            <a:br>
              <a:rPr lang="en-US" altLang="ja-JP" sz="2800" dirty="0" smtClean="0"/>
            </a:br>
            <a:r>
              <a:rPr lang="ja-JP" altLang="en-US" sz="2800" dirty="0" smtClean="0"/>
              <a:t>　　　　  </a:t>
            </a:r>
            <a:r>
              <a:rPr lang="en-US" altLang="ja-JP" sz="2800" dirty="0" smtClean="0"/>
              <a:t>      (X2 ONE) </a:t>
            </a:r>
            <a:br>
              <a:rPr lang="en-US" altLang="ja-JP" sz="2800" dirty="0" smtClean="0"/>
            </a:br>
            <a:r>
              <a:rPr lang="ja-JP" altLang="en-US" sz="2800" dirty="0" smtClean="0"/>
              <a:t>　　　　        </a:t>
            </a:r>
            <a:r>
              <a:rPr lang="en-US" altLang="ja-JP" sz="2800" dirty="0" smtClean="0"/>
              <a:t>ADD))</a:t>
            </a:r>
            <a:endParaRPr kumimoji="1" lang="ja-JP" altLang="en-US" sz="2800" dirty="0"/>
          </a:p>
        </p:txBody>
      </p:sp>
      <p:sp>
        <p:nvSpPr>
          <p:cNvPr id="9" name="メモ 8"/>
          <p:cNvSpPr/>
          <p:nvPr/>
        </p:nvSpPr>
        <p:spPr>
          <a:xfrm>
            <a:off x="3071802" y="6000768"/>
            <a:ext cx="3643338" cy="714380"/>
          </a:xfrm>
          <a:prstGeom prst="foldedCorner">
            <a:avLst>
              <a:gd name="adj" fmla="val 41282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algn="ctr"/>
            <a:r>
              <a:rPr lang="ja-JP" altLang="en-US" sz="2400" dirty="0" smtClean="0"/>
              <a:t>新</a:t>
            </a:r>
            <a:r>
              <a:rPr lang="en-US" altLang="ja-JP" sz="2400" dirty="0" err="1" smtClean="0"/>
              <a:t>ByteCode</a:t>
            </a:r>
            <a:r>
              <a:rPr lang="en-US" altLang="ja-JP" sz="2400" dirty="0" smtClean="0"/>
              <a:t>:  </a:t>
            </a:r>
            <a:r>
              <a:rPr lang="en-US" altLang="ja-JP" sz="4000" dirty="0" smtClean="0"/>
              <a:t>0 0 1 2</a:t>
            </a:r>
            <a:endParaRPr kumimoji="1" lang="ja-JP" altLang="en-US" sz="4000" dirty="0"/>
          </a:p>
        </p:txBody>
      </p:sp>
      <p:sp>
        <p:nvSpPr>
          <p:cNvPr id="10" name="下矢印 9"/>
          <p:cNvSpPr/>
          <p:nvPr/>
        </p:nvSpPr>
        <p:spPr>
          <a:xfrm>
            <a:off x="6858016" y="3643314"/>
            <a:ext cx="513605" cy="1643074"/>
          </a:xfrm>
          <a:prstGeom prst="downArrow">
            <a:avLst>
              <a:gd name="adj1" fmla="val 2783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642910" y="3500438"/>
            <a:ext cx="7348590" cy="1857388"/>
            <a:chOff x="642910" y="3500438"/>
            <a:chExt cx="7348590" cy="1857388"/>
          </a:xfrm>
        </p:grpSpPr>
        <p:sp>
          <p:nvSpPr>
            <p:cNvPr id="5" name="角丸四角形 4"/>
            <p:cNvSpPr/>
            <p:nvPr/>
          </p:nvSpPr>
          <p:spPr>
            <a:xfrm>
              <a:off x="642910" y="3500438"/>
              <a:ext cx="3500462" cy="185738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r>
                <a:rPr lang="en-US" altLang="ja-JP" sz="2800" dirty="0" smtClean="0">
                  <a:solidFill>
                    <a:schemeClr val="bg1"/>
                  </a:solidFill>
                </a:rPr>
                <a:t>0</a:t>
              </a:r>
              <a:r>
                <a:rPr kumimoji="1" lang="en-US" altLang="ja-JP" sz="2800" dirty="0" smtClean="0">
                  <a:solidFill>
                    <a:schemeClr val="bg1"/>
                  </a:solidFill>
                </a:rPr>
                <a:t>: &lt;START&gt; = &lt;X&gt;</a:t>
              </a:r>
              <a:br>
                <a:rPr kumimoji="1" lang="en-US" altLang="ja-JP" sz="2800" dirty="0" smtClean="0">
                  <a:solidFill>
                    <a:schemeClr val="bg1"/>
                  </a:solidFill>
                </a:rPr>
              </a:br>
              <a:r>
                <a:rPr kumimoji="1" lang="en-US" altLang="ja-JP" sz="2800" dirty="0" smtClean="0">
                  <a:solidFill>
                    <a:schemeClr val="bg1"/>
                  </a:solidFill>
                </a:rPr>
                <a:t>0: &lt;X&gt; = &lt;X&gt; &lt;X&gt; ADD</a:t>
              </a:r>
            </a:p>
            <a:p>
              <a:r>
                <a:rPr lang="en-US" altLang="ja-JP" sz="2800" dirty="0" smtClean="0">
                  <a:solidFill>
                    <a:schemeClr val="bg1"/>
                  </a:solidFill>
                </a:rPr>
                <a:t>1: &lt;X&gt; =  ZERO</a:t>
              </a:r>
              <a:br>
                <a:rPr lang="en-US" altLang="ja-JP" sz="2800" dirty="0" smtClean="0">
                  <a:solidFill>
                    <a:schemeClr val="bg1"/>
                  </a:solidFill>
                </a:rPr>
              </a:br>
              <a:r>
                <a:rPr lang="en-US" altLang="ja-JP" sz="2800" dirty="0" smtClean="0">
                  <a:solidFill>
                    <a:schemeClr val="bg1"/>
                  </a:solidFill>
                </a:rPr>
                <a:t>2: &lt;X&gt; = ONE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4143372" y="3929066"/>
              <a:ext cx="3848128" cy="92869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3600" b="1" dirty="0" smtClean="0"/>
                <a:t>圧縮器</a:t>
              </a:r>
              <a:endParaRPr kumimoji="1" lang="ja-JP" altLang="en-US" sz="3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メトロ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メトロ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1570</TotalTime>
  <Words>413</Words>
  <Application>Microsoft Office PowerPoint</Application>
  <PresentationFormat>画面に合わせる (4:3)</PresentationFormat>
  <Paragraphs>118</Paragraphs>
  <Slides>16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メトロ</vt:lpstr>
      <vt:lpstr>スライド 1</vt:lpstr>
      <vt:lpstr>Bytecode Compression via Profiled Grammar Rewriting</vt:lpstr>
      <vt:lpstr>スライド 3</vt:lpstr>
      <vt:lpstr>要するに</vt:lpstr>
      <vt:lpstr>入力１：</vt:lpstr>
      <vt:lpstr>スライド 6</vt:lpstr>
      <vt:lpstr>入力２：</vt:lpstr>
      <vt:lpstr>出力１：</vt:lpstr>
      <vt:lpstr>出力２：</vt:lpstr>
      <vt:lpstr>出力３：</vt:lpstr>
      <vt:lpstr>出力３：新文法</vt:lpstr>
      <vt:lpstr>実験結果</vt:lpstr>
      <vt:lpstr>Heap Profiling for Space-Efficient Java</vt:lpstr>
      <vt:lpstr>オブジェクトが不要になるのは…</vt:lpstr>
      <vt:lpstr>どうやって？</vt:lpstr>
      <vt:lpstr>実験結果 ＆ 自動化に向けて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PLDI’98の論文を読もう: A Theory of Type Qualifiers</dc:title>
  <dc:creator>kinaba</dc:creator>
  <cp:lastModifiedBy>kinaba</cp:lastModifiedBy>
  <cp:revision>635</cp:revision>
  <dcterms:created xsi:type="dcterms:W3CDTF">2009-10-29T02:49:28Z</dcterms:created>
  <dcterms:modified xsi:type="dcterms:W3CDTF">2010-01-06T08:29:27Z</dcterms:modified>
</cp:coreProperties>
</file>