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6" r:id="rId3"/>
    <p:sldId id="298" r:id="rId4"/>
    <p:sldId id="261" r:id="rId5"/>
    <p:sldId id="259" r:id="rId6"/>
    <p:sldId id="276" r:id="rId7"/>
    <p:sldId id="277" r:id="rId8"/>
    <p:sldId id="280" r:id="rId9"/>
    <p:sldId id="281" r:id="rId10"/>
    <p:sldId id="278" r:id="rId11"/>
    <p:sldId id="279" r:id="rId12"/>
    <p:sldId id="282" r:id="rId13"/>
    <p:sldId id="284" r:id="rId14"/>
    <p:sldId id="309" r:id="rId15"/>
    <p:sldId id="270" r:id="rId16"/>
    <p:sldId id="290" r:id="rId17"/>
    <p:sldId id="312" r:id="rId18"/>
    <p:sldId id="272" r:id="rId19"/>
    <p:sldId id="285" r:id="rId20"/>
    <p:sldId id="287" r:id="rId21"/>
    <p:sldId id="288" r:id="rId22"/>
    <p:sldId id="289" r:id="rId23"/>
    <p:sldId id="264" r:id="rId24"/>
    <p:sldId id="274" r:id="rId25"/>
    <p:sldId id="315" r:id="rId26"/>
    <p:sldId id="291" r:id="rId27"/>
    <p:sldId id="293" r:id="rId28"/>
    <p:sldId id="268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FFFF"/>
    <a:srgbClr val="C3D69B"/>
    <a:srgbClr val="000000"/>
    <a:srgbClr val="F2DC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93" autoAdjust="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FBE7-DCAD-4C92-8346-6543E92D1E46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A67F-7B0D-4EF4-B3EC-37C5D849C25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21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33338"/>
            <a:ext cx="8229600" cy="1143000"/>
          </a:xfrm>
        </p:spPr>
        <p:txBody>
          <a:bodyPr>
            <a:noAutofit/>
          </a:bodyPr>
          <a:lstStyle>
            <a:lvl1pPr algn="r">
              <a:defRPr sz="60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244600"/>
            <a:ext cx="9144000" cy="0"/>
          </a:xfrm>
          <a:prstGeom prst="line">
            <a:avLst/>
          </a:prstGeom>
          <a:ln w="1270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2011/7/19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8" name="スライド番号プレースホルダ 5"/>
          <p:cNvSpPr txBox="1">
            <a:spLocks/>
          </p:cNvSpPr>
          <p:nvPr userDrawn="1"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&lt;#&gt;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iglab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8786" y="214290"/>
            <a:ext cx="8929718" cy="3214710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Graph-Transformation Verification</a:t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 Monadic 2</a:t>
            </a:r>
            <a:r>
              <a:rPr lang="en-US" sz="5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-Order Logic</a:t>
            </a:r>
            <a:endParaRPr kumimoji="1" lang="ja-JP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24606" y="3356992"/>
            <a:ext cx="8211890" cy="3096344"/>
          </a:xfrm>
        </p:spPr>
        <p:txBody>
          <a:bodyPr>
            <a:noAutofit/>
          </a:bodyPr>
          <a:lstStyle/>
          <a:p>
            <a:pPr algn="r"/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</a:rPr>
              <a:t>Kazuhiro Inaba</a:t>
            </a:r>
          </a:p>
          <a:p>
            <a:pPr algn="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with  S. Hidaka, Z.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Hu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, H. Kato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(National Institute of Informatics, Japan)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and  K. Nakano</a:t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(University of Electro-Communications)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PPDP 2011, Odense</a:t>
            </a:r>
            <a:endParaRPr lang="en-US" sz="4000" dirty="0">
              <a:solidFill>
                <a:schemeClr val="tx1"/>
              </a:solidFill>
            </a:endParaRPr>
          </a:p>
        </p:txBody>
      </p:sp>
      <p:cxnSp>
        <p:nvCxnSpPr>
          <p:cNvPr id="4" name="直線矢印コネクタ 3"/>
          <p:cNvCxnSpPr>
            <a:stCxn id="5" idx="3"/>
            <a:endCxn id="7" idx="7"/>
          </p:cNvCxnSpPr>
          <p:nvPr/>
        </p:nvCxnSpPr>
        <p:spPr>
          <a:xfrm rot="5400000">
            <a:off x="1282484" y="5296819"/>
            <a:ext cx="753526" cy="537502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1875271" y="48814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7584" y="504511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Graph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1083183" y="588960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直線矢印コネクタ 7"/>
          <p:cNvCxnSpPr>
            <a:stCxn id="7" idx="1"/>
            <a:endCxn id="12" idx="4"/>
          </p:cNvCxnSpPr>
          <p:nvPr/>
        </p:nvCxnSpPr>
        <p:spPr>
          <a:xfrm rot="16200000" flipV="1">
            <a:off x="489118" y="5295540"/>
            <a:ext cx="700799" cy="592787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 rot="18296414">
            <a:off x="1526442" y="5351309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MSO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363103" y="48814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直線矢印コネクタ 12"/>
          <p:cNvCxnSpPr>
            <a:stCxn id="12" idx="6"/>
            <a:endCxn id="5" idx="2"/>
          </p:cNvCxnSpPr>
          <p:nvPr/>
        </p:nvCxnSpPr>
        <p:spPr>
          <a:xfrm>
            <a:off x="723143" y="5061514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 rot="2982723">
            <a:off x="298013" y="5739423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Verify</a:t>
            </a:r>
            <a:endParaRPr 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Provide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Programmers specify their intention</a:t>
            </a:r>
            <a:br>
              <a:rPr lang="en-US" dirty="0" smtClean="0"/>
            </a:br>
            <a:r>
              <a:rPr lang="en-US" dirty="0" smtClean="0"/>
              <a:t>about  the structure of input/output.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95536" y="3429000"/>
            <a:ext cx="6192688" cy="31683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// Input Schema supplied by the SNS provider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2"/>
                </a:solidFill>
              </a:rPr>
              <a:t>class INPUT	{ reference SNS: SNSDB; }</a:t>
            </a:r>
          </a:p>
          <a:p>
            <a:r>
              <a:rPr lang="en-US" sz="2400" dirty="0" smtClean="0"/>
              <a:t>class SNSDB	{ reference member*: MEM;</a:t>
            </a:r>
            <a:br>
              <a:rPr lang="en-US" sz="2400" dirty="0" smtClean="0"/>
            </a:br>
            <a:r>
              <a:rPr lang="en-US" sz="2400" dirty="0" smtClean="0"/>
              <a:t>		  reference group*: GRP; }</a:t>
            </a:r>
          </a:p>
          <a:p>
            <a:r>
              <a:rPr lang="en-US" sz="2400" dirty="0" smtClean="0"/>
              <a:t>class MEM	{ reference friend*: MEM;</a:t>
            </a:r>
          </a:p>
          <a:p>
            <a:r>
              <a:rPr lang="en-US" sz="2400" dirty="0" smtClean="0"/>
              <a:t>		  reference name: STRING; }</a:t>
            </a:r>
          </a:p>
          <a:p>
            <a:r>
              <a:rPr lang="en-US" sz="2400" dirty="0" smtClean="0"/>
              <a:t>class GRP	{ reference name: STRING;</a:t>
            </a:r>
          </a:p>
          <a:p>
            <a:r>
              <a:rPr lang="en-US" sz="2400" dirty="0" smtClean="0"/>
              <a:t>		  reference member*: MEM; }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555776" y="2700536"/>
            <a:ext cx="6336704" cy="5844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 reference result*: MEM; }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Provide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Then, our system automatically verify it!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2276872"/>
            <a:ext cx="381642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INPUT	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SNS: SNSDB; }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528" y="5445224"/>
            <a:ext cx="4104456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result*: MEM; }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11560" y="3356992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{SNS: {member: $x}},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3140968"/>
            <a:ext cx="1440160" cy="1008112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56176" y="3068960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00B0F0"/>
                </a:solidFill>
              </a:rPr>
              <a:t>“OK!”</a:t>
            </a:r>
            <a:endParaRPr lang="en-US" sz="7200" b="1" dirty="0">
              <a:solidFill>
                <a:srgbClr val="00B0F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364088" y="4437112"/>
            <a:ext cx="3923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00B0F0"/>
                </a:solidFill>
              </a:rPr>
              <a:t>※ Our checker is SOUND.</a:t>
            </a:r>
          </a:p>
          <a:p>
            <a:r>
              <a:rPr lang="en-US" sz="2400" b="1" dirty="0" smtClean="0">
                <a:solidFill>
                  <a:srgbClr val="00B0F0"/>
                </a:solidFill>
              </a:rPr>
              <a:t>If it says OK, then the program never goes wrong.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Provide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Then, our system automatically verify it!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95536" y="2276872"/>
            <a:ext cx="381642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INPUT	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SNS: SNSDB; }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3528" y="5445224"/>
            <a:ext cx="4104456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</a:t>
            </a:r>
            <a:br>
              <a:rPr lang="en-US" sz="2800" b="1" dirty="0" smtClean="0">
                <a:solidFill>
                  <a:schemeClr val="tx2"/>
                </a:solidFill>
              </a:rPr>
            </a:br>
            <a:r>
              <a:rPr lang="en-US" sz="2800" b="1" dirty="0" smtClean="0">
                <a:solidFill>
                  <a:schemeClr val="tx2"/>
                </a:solidFill>
              </a:rPr>
              <a:t> reference result*: MEM; }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427984" y="3140968"/>
            <a:ext cx="1440160" cy="1008112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868144" y="1988840"/>
            <a:ext cx="3131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“BUG!”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11560" y="3356992"/>
            <a:ext cx="3384376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 </a:t>
            </a:r>
            <a:r>
              <a:rPr lang="en-US" sz="2800" b="1" dirty="0" smtClean="0">
                <a:solidFill>
                  <a:srgbClr val="FF0000"/>
                </a:solidFill>
              </a:rPr>
              <a:t>_*</a:t>
            </a:r>
            <a:r>
              <a:rPr lang="en-US" sz="2800" dirty="0" smtClean="0"/>
              <a:t>: $x},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cxnSp>
        <p:nvCxnSpPr>
          <p:cNvPr id="10" name="直線矢印コネクタ 9"/>
          <p:cNvCxnSpPr>
            <a:stCxn id="11" idx="3"/>
            <a:endCxn id="13" idx="0"/>
          </p:cNvCxnSpPr>
          <p:nvPr/>
        </p:nvCxnSpPr>
        <p:spPr>
          <a:xfrm rot="5400000">
            <a:off x="7038275" y="3370468"/>
            <a:ext cx="700799" cy="1096843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7884368" y="32611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32240" y="306896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SNS</a:t>
            </a:r>
            <a:endParaRPr lang="en-US" sz="2000" dirty="0"/>
          </a:p>
        </p:txBody>
      </p:sp>
      <p:sp>
        <p:nvSpPr>
          <p:cNvPr id="13" name="円/楕円 12"/>
          <p:cNvSpPr/>
          <p:nvPr/>
        </p:nvSpPr>
        <p:spPr>
          <a:xfrm>
            <a:off x="6660232" y="426928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直線矢印コネクタ 13"/>
          <p:cNvCxnSpPr>
            <a:stCxn id="13" idx="4"/>
            <a:endCxn id="20" idx="0"/>
          </p:cNvCxnSpPr>
          <p:nvPr/>
        </p:nvCxnSpPr>
        <p:spPr>
          <a:xfrm rot="5400000">
            <a:off x="6480212" y="4989369"/>
            <a:ext cx="720080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>
            <a:stCxn id="20" idx="6"/>
            <a:endCxn id="16" idx="2"/>
          </p:cNvCxnSpPr>
          <p:nvPr/>
        </p:nvCxnSpPr>
        <p:spPr>
          <a:xfrm>
            <a:off x="7020272" y="5529429"/>
            <a:ext cx="1080120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8100392" y="534940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テキスト ボックス 16"/>
          <p:cNvSpPr txBox="1"/>
          <p:nvPr/>
        </p:nvSpPr>
        <p:spPr>
          <a:xfrm rot="19729410">
            <a:off x="7196095" y="3772594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group</a:t>
            </a:r>
            <a:endParaRPr lang="en-US" sz="2000" dirty="0"/>
          </a:p>
        </p:txBody>
      </p:sp>
      <p:sp>
        <p:nvSpPr>
          <p:cNvPr id="18" name="円/楕円 17"/>
          <p:cNvSpPr/>
          <p:nvPr/>
        </p:nvSpPr>
        <p:spPr>
          <a:xfrm>
            <a:off x="6372200" y="32611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直線矢印コネクタ 18"/>
          <p:cNvCxnSpPr>
            <a:stCxn id="18" idx="6"/>
            <a:endCxn id="11" idx="2"/>
          </p:cNvCxnSpPr>
          <p:nvPr/>
        </p:nvCxnSpPr>
        <p:spPr>
          <a:xfrm>
            <a:off x="6732240" y="3441197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6660232" y="5349409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76256" y="455732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020272" y="5165323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436096" y="5781457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※ Our checker provides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 COUNTER-EXAMPLE.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Outline of the Rest </a:t>
            </a:r>
            <a:r>
              <a:rPr lang="en-US" sz="4800" dirty="0" smtClean="0"/>
              <a:t>of the Talk</a:t>
            </a:r>
            <a:endParaRPr 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/>
              <a:t>How We </a:t>
            </a:r>
            <a:r>
              <a:rPr lang="en-US" sz="4000" dirty="0" smtClean="0"/>
              <a:t>Implemented </a:t>
            </a:r>
            <a:r>
              <a:rPr lang="en-US" sz="4000" dirty="0" smtClean="0"/>
              <a:t>This </a:t>
            </a:r>
            <a:r>
              <a:rPr lang="en-US" sz="4000" dirty="0" smtClean="0"/>
              <a:t>Verification</a:t>
            </a:r>
            <a:endParaRPr lang="en-US" sz="4000" dirty="0" smtClean="0"/>
          </a:p>
          <a:p>
            <a:pPr lvl="1"/>
            <a:r>
              <a:rPr lang="en-US" sz="3600" dirty="0" smtClean="0"/>
              <a:t>Monadic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-Order Logic (MSO)</a:t>
            </a:r>
          </a:p>
          <a:p>
            <a:pPr lvl="1"/>
            <a:r>
              <a:rPr lang="en-US" sz="3600" dirty="0" smtClean="0"/>
              <a:t>Schema to MSO</a:t>
            </a:r>
          </a:p>
          <a:p>
            <a:pPr lvl="1"/>
            <a:r>
              <a:rPr lang="en-US" sz="3600" dirty="0" smtClean="0"/>
              <a:t>Transformations to MSO</a:t>
            </a:r>
          </a:p>
          <a:p>
            <a:pPr lvl="1"/>
            <a:r>
              <a:rPr lang="en-US" sz="3600" dirty="0" smtClean="0"/>
              <a:t>Decide MSO: from </a:t>
            </a:r>
            <a:r>
              <a:rPr lang="en-US" sz="3600" dirty="0" smtClean="0"/>
              <a:t>Graphs </a:t>
            </a:r>
            <a:r>
              <a:rPr lang="en-US" sz="3600" dirty="0" smtClean="0"/>
              <a:t>to </a:t>
            </a:r>
            <a:r>
              <a:rPr lang="en-US" sz="3600" dirty="0" smtClean="0"/>
              <a:t>Trees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</a:t>
            </a:r>
            <a:r>
              <a:rPr lang="en-US" dirty="0" smtClean="0"/>
              <a:t>Picture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79512" y="2636912"/>
            <a:ext cx="2808312" cy="26642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3200" dirty="0" err="1" smtClean="0">
                <a:latin typeface="+mj-lt"/>
              </a:rPr>
              <a:t>UnQL</a:t>
            </a:r>
            <a:r>
              <a:rPr lang="en-US" sz="3200" dirty="0" smtClean="0">
                <a:latin typeface="+mj-lt"/>
              </a:rPr>
              <a:t> / </a:t>
            </a:r>
            <a:r>
              <a:rPr lang="en-US" sz="3200" dirty="0" err="1" smtClean="0">
                <a:latin typeface="+mj-lt"/>
              </a:rPr>
              <a:t>UnCAL</a:t>
            </a:r>
            <a:endParaRPr lang="en-US" sz="2800" dirty="0" smtClean="0">
              <a:latin typeface="+mj-lt"/>
            </a:endParaRPr>
          </a:p>
          <a:p>
            <a:r>
              <a:rPr kumimoji="1" lang="en-US" altLang="ja-JP" sz="2400" dirty="0" smtClean="0">
                <a:latin typeface="+mj-lt"/>
              </a:rPr>
              <a:t>[</a:t>
            </a:r>
            <a:r>
              <a:rPr kumimoji="1" lang="en-US" altLang="ja-JP" sz="2400" dirty="0" err="1" smtClean="0">
                <a:latin typeface="+mj-lt"/>
              </a:rPr>
              <a:t>Buneman</a:t>
            </a:r>
            <a:r>
              <a:rPr kumimoji="1" lang="en-US" altLang="ja-JP" sz="2400" dirty="0" smtClean="0">
                <a:latin typeface="+mj-lt"/>
              </a:rPr>
              <a:t>, et.al. 00]</a:t>
            </a:r>
          </a:p>
          <a:p>
            <a:endParaRPr kumimoji="1" lang="ja-JP" altLang="en-US" sz="2400" dirty="0">
              <a:latin typeface="+mj-lt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5796136" y="2442902"/>
            <a:ext cx="2952328" cy="2642282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 smtClean="0">
                <a:solidFill>
                  <a:schemeClr val="tx1"/>
                </a:solidFill>
              </a:rPr>
              <a:t>MSO Definable</a:t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Transduction</a:t>
            </a:r>
          </a:p>
          <a:p>
            <a:r>
              <a:rPr kumimoji="1" lang="en-US" altLang="ja-JP" sz="2400" dirty="0" smtClean="0">
                <a:solidFill>
                  <a:schemeClr val="tx1"/>
                </a:solidFill>
              </a:rPr>
              <a:t>[</a:t>
            </a:r>
            <a:r>
              <a:rPr kumimoji="1" lang="en-US" altLang="ja-JP" sz="2400" dirty="0" err="1" smtClean="0">
                <a:solidFill>
                  <a:schemeClr val="tx1"/>
                </a:solidFill>
              </a:rPr>
              <a:t>Courcelle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94]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79512" y="1628800"/>
            <a:ext cx="2736304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>
                <a:solidFill>
                  <a:schemeClr val="tx1"/>
                </a:solidFill>
              </a:rPr>
              <a:t>KM3 Schema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[ATLAS Group]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796136" y="1628800"/>
            <a:ext cx="2952328" cy="72008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MSO Logic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83568" y="4581128"/>
            <a:ext cx="2088232" cy="5040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400" dirty="0" smtClean="0"/>
              <a:t>Nice Properties</a:t>
            </a:r>
            <a:endParaRPr kumimoji="1" lang="ja-JP" altLang="en-US" sz="2400" dirty="0">
              <a:latin typeface="Consolas" pitchFamily="49" charset="0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987824" y="5661248"/>
            <a:ext cx="3240360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>
                <a:latin typeface="+mj-lt"/>
              </a:rPr>
              <a:t>MONA : MSO Solver</a:t>
            </a:r>
          </a:p>
          <a:p>
            <a:r>
              <a:rPr kumimoji="1" lang="en-US" altLang="ja-JP" sz="2400" dirty="0" smtClean="0">
                <a:latin typeface="+mj-lt"/>
              </a:rPr>
              <a:t>[</a:t>
            </a:r>
            <a:r>
              <a:rPr lang="en-US" sz="2400" dirty="0" err="1" smtClean="0">
                <a:latin typeface="+mj-lt"/>
              </a:rPr>
              <a:t>Møller</a:t>
            </a:r>
            <a:r>
              <a:rPr lang="en-US" sz="2400" dirty="0" smtClean="0">
                <a:latin typeface="+mj-lt"/>
              </a:rPr>
              <a:t>, et.al. 95-</a:t>
            </a:r>
            <a:r>
              <a:rPr kumimoji="1" lang="en-US" altLang="ja-JP" sz="2400" dirty="0" smtClean="0">
                <a:latin typeface="+mj-lt"/>
              </a:rPr>
              <a:t>]</a:t>
            </a:r>
            <a:endParaRPr kumimoji="1" lang="ja-JP" altLang="en-US" sz="2400" dirty="0">
              <a:latin typeface="+mj-lt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203848" y="1484784"/>
            <a:ext cx="2520280" cy="30963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This Work</a:t>
            </a:r>
            <a:endParaRPr lang="en-US" sz="3600" dirty="0"/>
          </a:p>
        </p:txBody>
      </p:sp>
      <p:sp>
        <p:nvSpPr>
          <p:cNvPr id="12" name="角丸四角形 11"/>
          <p:cNvSpPr/>
          <p:nvPr/>
        </p:nvSpPr>
        <p:spPr>
          <a:xfrm>
            <a:off x="6156176" y="4509120"/>
            <a:ext cx="2232248" cy="50405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800" dirty="0" err="1" smtClean="0">
                <a:solidFill>
                  <a:schemeClr val="tx1"/>
                </a:solidFill>
              </a:rPr>
              <a:t>Bwd</a:t>
            </a:r>
            <a:r>
              <a:rPr lang="en-US" altLang="ja-JP" sz="2800" dirty="0" smtClean="0">
                <a:solidFill>
                  <a:schemeClr val="tx1"/>
                </a:solidFill>
              </a:rPr>
              <a:t> Inference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下矢印吹き出し 12"/>
          <p:cNvSpPr/>
          <p:nvPr/>
        </p:nvSpPr>
        <p:spPr>
          <a:xfrm>
            <a:off x="2915816" y="4725144"/>
            <a:ext cx="3168352" cy="864096"/>
          </a:xfrm>
          <a:prstGeom prst="downArrowCallout">
            <a:avLst>
              <a:gd name="adj1" fmla="val 45721"/>
              <a:gd name="adj2" fmla="val 57068"/>
              <a:gd name="adj3" fmla="val 25000"/>
              <a:gd name="adj4" fmla="val 273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Monadic 2</a:t>
            </a:r>
            <a:r>
              <a:rPr lang="en-US" baseline="30000" dirty="0" smtClean="0"/>
              <a:t>nd</a:t>
            </a:r>
            <a:r>
              <a:rPr lang="en-US" dirty="0" smtClean="0"/>
              <a:t>-Order Logic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MSO is a usual 1</a:t>
            </a:r>
            <a:r>
              <a:rPr lang="en-US" baseline="30000" dirty="0" smtClean="0"/>
              <a:t>st</a:t>
            </a:r>
            <a:r>
              <a:rPr lang="en-US" dirty="0" smtClean="0"/>
              <a:t> order logic on graphs …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dirty="0" smtClean="0"/>
              <a:t>… extended with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67544" y="2229729"/>
            <a:ext cx="8424936" cy="119927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02060"/>
                </a:solidFill>
              </a:rPr>
              <a:t>(primitives)</a:t>
            </a:r>
            <a:r>
              <a:rPr lang="en-US" sz="3600" dirty="0" smtClean="0">
                <a:solidFill>
                  <a:srgbClr val="002060"/>
                </a:solidFill>
              </a:rPr>
              <a:t>    </a:t>
            </a:r>
            <a:r>
              <a:rPr lang="en-US" sz="3600" dirty="0" err="1" smtClean="0"/>
              <a:t>edge</a:t>
            </a:r>
            <a:r>
              <a:rPr lang="en-US" sz="3600" baseline="-25000" dirty="0" err="1" smtClean="0"/>
              <a:t>foo</a:t>
            </a:r>
            <a:r>
              <a:rPr lang="en-US" sz="3600" dirty="0" smtClean="0"/>
              <a:t>(x, e, y)  start(x)</a:t>
            </a:r>
            <a:br>
              <a:rPr lang="en-US" sz="3600" dirty="0" smtClean="0"/>
            </a:br>
            <a:r>
              <a:rPr lang="en-US" sz="2800" dirty="0" smtClean="0">
                <a:solidFill>
                  <a:srgbClr val="002060"/>
                </a:solidFill>
              </a:rPr>
              <a:t>(connectives</a:t>
            </a:r>
            <a:r>
              <a:rPr lang="en-US" altLang="ja-JP" sz="2800" dirty="0" smtClean="0">
                <a:solidFill>
                  <a:srgbClr val="002060"/>
                </a:solidFill>
              </a:rPr>
              <a:t>)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￢</a:t>
            </a:r>
            <a:r>
              <a:rPr lang="en-US" altLang="ja-JP" sz="3600" dirty="0" smtClean="0"/>
              <a:t>P   P&amp;Q   P</a:t>
            </a:r>
            <a:r>
              <a:rPr lang="ja-JP" altLang="en-US" sz="3600" dirty="0" smtClean="0"/>
              <a:t>∨</a:t>
            </a:r>
            <a:r>
              <a:rPr lang="en-US" altLang="ja-JP" sz="3600" dirty="0" smtClean="0"/>
              <a:t>Q  </a:t>
            </a:r>
            <a:r>
              <a:rPr lang="ja-JP" altLang="en-US" sz="3600" dirty="0" smtClean="0"/>
              <a:t>∀</a:t>
            </a:r>
            <a:r>
              <a:rPr lang="en-US" altLang="ja-JP" sz="3600" dirty="0" err="1" smtClean="0"/>
              <a:t>x.P</a:t>
            </a:r>
            <a:r>
              <a:rPr lang="en-US" altLang="ja-JP" sz="3600" dirty="0" smtClean="0"/>
              <a:t>(x)  </a:t>
            </a:r>
            <a:r>
              <a:rPr lang="ja-JP" altLang="en-US" sz="3600" dirty="0" smtClean="0"/>
              <a:t>∃</a:t>
            </a:r>
            <a:r>
              <a:rPr lang="en-US" altLang="ja-JP" sz="3600" dirty="0" err="1" smtClean="0"/>
              <a:t>x.P</a:t>
            </a:r>
            <a:r>
              <a:rPr lang="en-US" altLang="ja-JP" sz="3600" dirty="0" smtClean="0"/>
              <a:t>(x)</a:t>
            </a:r>
            <a:endParaRPr kumimoji="1" lang="ja-JP" altLang="en-US" sz="3600" dirty="0">
              <a:latin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67544" y="4221088"/>
            <a:ext cx="8424936" cy="12241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(set-quantifiers)</a:t>
            </a:r>
            <a:r>
              <a:rPr lang="en-US" sz="4000" dirty="0" smtClean="0"/>
              <a:t> </a:t>
            </a:r>
            <a:r>
              <a:rPr lang="ja-JP" altLang="en-US" sz="4000" dirty="0" smtClean="0"/>
              <a:t> ∀</a:t>
            </a:r>
            <a:r>
              <a:rPr lang="en-US" altLang="ja-JP" sz="4000" baseline="30000" dirty="0" err="1" smtClean="0"/>
              <a:t>set</a:t>
            </a:r>
            <a:r>
              <a:rPr lang="en-US" altLang="ja-JP" sz="4000" dirty="0" err="1" smtClean="0"/>
              <a:t>S</a:t>
            </a:r>
            <a:r>
              <a:rPr lang="en-US" altLang="ja-JP" sz="4000" dirty="0" smtClean="0"/>
              <a:t>. P(S)    </a:t>
            </a:r>
            <a:r>
              <a:rPr lang="ja-JP" altLang="en-US" sz="4000" dirty="0" smtClean="0"/>
              <a:t>∃</a:t>
            </a:r>
            <a:r>
              <a:rPr lang="en-US" altLang="ja-JP" sz="4000" baseline="30000" dirty="0" err="1" smtClean="0"/>
              <a:t>set</a:t>
            </a:r>
            <a:r>
              <a:rPr lang="en-US" sz="4000" dirty="0" err="1" smtClean="0"/>
              <a:t>S.P</a:t>
            </a:r>
            <a:r>
              <a:rPr lang="en-US" sz="4000" dirty="0" smtClean="0"/>
              <a:t>(S)</a:t>
            </a:r>
            <a:br>
              <a:rPr lang="en-US" sz="4000" dirty="0" smtClean="0"/>
            </a:br>
            <a:r>
              <a:rPr lang="en-US" sz="2800" dirty="0" smtClean="0">
                <a:solidFill>
                  <a:srgbClr val="002060"/>
                </a:solidFill>
              </a:rPr>
              <a:t>(set-primitives)</a:t>
            </a:r>
            <a:r>
              <a:rPr lang="en-US" sz="2800" dirty="0" smtClean="0"/>
              <a:t>		 x </a:t>
            </a:r>
            <a:r>
              <a:rPr lang="ja-JP" altLang="en-US" sz="2800" dirty="0" smtClean="0"/>
              <a:t>∈ </a:t>
            </a:r>
            <a:r>
              <a:rPr lang="en-US" altLang="ja-JP" sz="2800" dirty="0" smtClean="0"/>
              <a:t>S     S</a:t>
            </a:r>
            <a:r>
              <a:rPr lang="ja-JP" altLang="en-US" sz="2800" dirty="0" smtClean="0"/>
              <a:t>⊆</a:t>
            </a:r>
            <a:r>
              <a:rPr lang="en-US" altLang="ja-JP" sz="2800" dirty="0" smtClean="0"/>
              <a:t>T</a:t>
            </a:r>
            <a:endParaRPr kumimoji="1" lang="ja-JP" alt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to MSO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Straightforward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83568" y="2204864"/>
            <a:ext cx="6336704" cy="15205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class OUTPUT { reference result*: MEM; }</a:t>
            </a:r>
          </a:p>
          <a:p>
            <a:r>
              <a:rPr lang="en-US" sz="2800" dirty="0" smtClean="0"/>
              <a:t>class MEM	{ reference friend*: MEM;</a:t>
            </a:r>
          </a:p>
          <a:p>
            <a:r>
              <a:rPr lang="en-US" sz="2800" dirty="0" smtClean="0"/>
              <a:t>		  reference name: STRING; }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11560" y="3861048"/>
            <a:ext cx="8136904" cy="252028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3200" b="1" dirty="0" smtClean="0">
                <a:solidFill>
                  <a:srgbClr val="FF0000"/>
                </a:solidFill>
              </a:rPr>
              <a:t>∃</a:t>
            </a:r>
            <a:r>
              <a:rPr lang="en-US" altLang="ja-JP" sz="3200" b="1" baseline="30000" dirty="0" err="1" smtClean="0">
                <a:solidFill>
                  <a:srgbClr val="FF0000"/>
                </a:solidFill>
              </a:rPr>
              <a:t>set</a:t>
            </a:r>
            <a:r>
              <a:rPr lang="en-US" altLang="ja-JP" sz="3200" b="1" dirty="0" err="1" smtClean="0">
                <a:solidFill>
                  <a:srgbClr val="FF0000"/>
                </a:solidFill>
              </a:rPr>
              <a:t>OUTPUT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.   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∃</a:t>
            </a:r>
            <a:r>
              <a:rPr lang="en-US" altLang="ja-JP" sz="3200" b="1" baseline="30000" dirty="0" err="1" smtClean="0">
                <a:solidFill>
                  <a:srgbClr val="FF0000"/>
                </a:solidFill>
              </a:rPr>
              <a:t>set</a:t>
            </a:r>
            <a:r>
              <a:rPr lang="en-US" altLang="ja-JP" sz="3200" b="1" dirty="0" err="1" smtClean="0">
                <a:solidFill>
                  <a:srgbClr val="FF0000"/>
                </a:solidFill>
              </a:rPr>
              <a:t>MEM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ja-JP" sz="3200" dirty="0" smtClean="0">
                <a:solidFill>
                  <a:schemeClr val="tx1"/>
                </a:solidFill>
              </a:rPr>
              <a:t>     (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x. start(x) </a:t>
            </a:r>
            <a:r>
              <a:rPr lang="en-US" altLang="ja-JP" sz="3200" dirty="0" smtClean="0">
                <a:solidFill>
                  <a:schemeClr val="tx1"/>
                </a:solidFill>
                <a:sym typeface="Wingdings" pitchFamily="2" charset="2"/>
              </a:rPr>
              <a:t> x</a:t>
            </a:r>
            <a:r>
              <a:rPr lang="ja-JP" altLang="en-US" sz="3200" dirty="0" smtClean="0">
                <a:solidFill>
                  <a:schemeClr val="tx1"/>
                </a:solidFill>
                <a:sym typeface="Wingdings" pitchFamily="2" charset="2"/>
              </a:rPr>
              <a:t>∈</a:t>
            </a:r>
            <a:r>
              <a:rPr lang="en-US" altLang="ja-JP" sz="3200" dirty="0" smtClean="0">
                <a:solidFill>
                  <a:schemeClr val="tx1"/>
                </a:solidFill>
                <a:sym typeface="Wingdings" pitchFamily="2" charset="2"/>
              </a:rPr>
              <a:t>OUTPUT)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ja-JP" altLang="en-US" sz="3200" dirty="0" smtClean="0">
                <a:solidFill>
                  <a:schemeClr val="tx1"/>
                </a:solidFill>
              </a:rPr>
              <a:t> ∧ 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x</a:t>
            </a:r>
            <a:r>
              <a:rPr lang="ja-JP" altLang="en-US" sz="3200" dirty="0" smtClean="0">
                <a:solidFill>
                  <a:schemeClr val="tx1"/>
                </a:solidFill>
              </a:rPr>
              <a:t>∈</a:t>
            </a:r>
            <a:r>
              <a:rPr lang="en-US" altLang="ja-JP" sz="3200" dirty="0" smtClean="0">
                <a:solidFill>
                  <a:schemeClr val="tx1"/>
                </a:solidFill>
              </a:rPr>
              <a:t>OUTPUT. 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e. </a:t>
            </a:r>
            <a:r>
              <a:rPr lang="ja-JP" altLang="en-US" sz="3200" dirty="0" smtClean="0">
                <a:solidFill>
                  <a:schemeClr val="tx1"/>
                </a:solidFill>
              </a:rPr>
              <a:t>∀</a:t>
            </a:r>
            <a:r>
              <a:rPr lang="en-US" altLang="ja-JP" sz="3200" dirty="0" smtClean="0">
                <a:solidFill>
                  <a:schemeClr val="tx1"/>
                </a:solidFill>
              </a:rPr>
              <a:t>u.</a:t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         edge(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x,e,u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en-US" altLang="ja-JP" sz="32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chemeClr val="tx1"/>
                </a:solidFill>
              </a:rPr>
              <a:t>result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x,e,u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</a:t>
            </a:r>
            <a:r>
              <a:rPr lang="ja-JP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u</a:t>
            </a:r>
            <a:r>
              <a:rPr lang="ja-JP" altLang="en-US" sz="3200" dirty="0" smtClean="0">
                <a:solidFill>
                  <a:schemeClr val="tx1"/>
                </a:solidFill>
              </a:rPr>
              <a:t>∈</a:t>
            </a:r>
            <a:r>
              <a:rPr lang="en-US" altLang="ja-JP" sz="3200" dirty="0" smtClean="0">
                <a:solidFill>
                  <a:schemeClr val="tx1"/>
                </a:solidFill>
              </a:rPr>
              <a:t>MEM)</a:t>
            </a:r>
          </a:p>
          <a:p>
            <a:r>
              <a:rPr lang="ja-JP" altLang="en-US" sz="3200" dirty="0" smtClean="0">
                <a:solidFill>
                  <a:schemeClr val="tx1"/>
                </a:solidFill>
              </a:rPr>
              <a:t> ∧ </a:t>
            </a:r>
            <a:r>
              <a:rPr lang="en-US" altLang="ja-JP" sz="3200" dirty="0" smtClean="0">
                <a:solidFill>
                  <a:schemeClr val="tx1"/>
                </a:solidFill>
              </a:rPr>
              <a:t>…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6" name="右矢印 5"/>
          <p:cNvSpPr/>
          <p:nvPr/>
        </p:nvSpPr>
        <p:spPr>
          <a:xfrm rot="5400000">
            <a:off x="5688124" y="3681028"/>
            <a:ext cx="921287" cy="849279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to MSO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Q:  What do we </a:t>
            </a:r>
            <a:r>
              <a:rPr lang="en-US" dirty="0" smtClean="0"/>
              <a:t>mean </a:t>
            </a:r>
            <a:r>
              <a:rPr lang="en-US" dirty="0" smtClean="0"/>
              <a:t>by</a:t>
            </a:r>
            <a:br>
              <a:rPr lang="en-US" dirty="0" smtClean="0"/>
            </a:br>
            <a:r>
              <a:rPr lang="en-US" dirty="0" smtClean="0"/>
              <a:t>  “representing </a:t>
            </a:r>
            <a:r>
              <a:rPr lang="en-US" dirty="0" smtClean="0"/>
              <a:t>transformations in </a:t>
            </a:r>
            <a:r>
              <a:rPr lang="en-US" dirty="0" smtClean="0"/>
              <a:t>MSO”?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A: We convert </a:t>
            </a:r>
            <a:r>
              <a:rPr lang="en-US" dirty="0" err="1" smtClean="0"/>
              <a:t>UnQL’s</a:t>
            </a:r>
            <a:r>
              <a:rPr lang="en-US" dirty="0" smtClean="0"/>
              <a:t> functional core language</a:t>
            </a:r>
            <a:br>
              <a:rPr lang="en-US" dirty="0" smtClean="0"/>
            </a:br>
            <a:r>
              <a:rPr lang="en-US" dirty="0" smtClean="0"/>
              <a:t>into a (kind of) logic program in MSO.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699792" y="2852936"/>
            <a:ext cx="6444208" cy="201622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edge[OUT]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(v, e, u) </a:t>
            </a:r>
            <a:r>
              <a:rPr lang="ja-JP" altLang="en-US" sz="2400" dirty="0" smtClean="0">
                <a:solidFill>
                  <a:schemeClr val="tx1"/>
                </a:solidFill>
              </a:rPr>
              <a:t>⇔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     </a:t>
            </a:r>
            <a:r>
              <a:rPr lang="ja-JP" altLang="en-US" sz="2400" dirty="0" smtClean="0">
                <a:solidFill>
                  <a:schemeClr val="tx1"/>
                </a:solidFill>
              </a:rPr>
              <a:t>∃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r>
              <a:rPr lang="en-US" altLang="ja-JP" sz="2400" dirty="0" smtClean="0">
                <a:solidFill>
                  <a:schemeClr val="tx1"/>
                </a:solidFill>
              </a:rPr>
              <a:t>.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US" altLang="ja-JP" sz="2400" dirty="0" smtClean="0">
                <a:solidFill>
                  <a:schemeClr val="tx1"/>
                </a:solidFill>
              </a:rPr>
              <a:t>=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altLang="ja-JP" sz="2400" dirty="0" smtClean="0">
                <a:solidFill>
                  <a:schemeClr val="tx1"/>
                </a:solidFill>
              </a:rPr>
              <a:t>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US" altLang="ja-JP" sz="2400" dirty="0" smtClean="0">
                <a:solidFill>
                  <a:schemeClr val="tx1"/>
                </a:solidFill>
              </a:rPr>
              <a:t>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endParaRPr lang="en-US" altLang="ja-JP" sz="2400" baseline="-25000" dirty="0" smtClean="0">
              <a:solidFill>
                <a:srgbClr val="0070C0"/>
              </a:solidFill>
            </a:endParaRPr>
          </a:p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edge[OUT]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ja-JP" sz="2400" dirty="0" smtClean="0">
                <a:solidFill>
                  <a:schemeClr val="tx1"/>
                </a:solidFill>
              </a:rPr>
              <a:t> (v</a:t>
            </a:r>
            <a:r>
              <a:rPr lang="en-US" altLang="ja-JP" sz="2400" dirty="0" smtClean="0">
                <a:solidFill>
                  <a:schemeClr val="tx1"/>
                </a:solidFill>
              </a:rPr>
              <a:t>, e, u) </a:t>
            </a:r>
            <a:r>
              <a:rPr lang="ja-JP" altLang="en-US" sz="2400" dirty="0" smtClean="0">
                <a:solidFill>
                  <a:schemeClr val="tx1"/>
                </a:solidFill>
              </a:rPr>
              <a:t>⇔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ja-JP" altLang="en-US" sz="2400" dirty="0" smtClean="0">
                <a:solidFill>
                  <a:schemeClr val="tx1"/>
                </a:solidFill>
              </a:rPr>
              <a:t>      ∃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r>
              <a:rPr lang="en-US" altLang="ja-JP" sz="2400" dirty="0" smtClean="0">
                <a:solidFill>
                  <a:schemeClr val="tx1"/>
                </a:solidFill>
              </a:rPr>
              <a:t>.</a:t>
            </a:r>
            <a:r>
              <a:rPr lang="ja-JP" altLang="en-US" sz="2400" dirty="0" smtClean="0">
                <a:solidFill>
                  <a:schemeClr val="tx1"/>
                </a:solidFill>
              </a:rPr>
              <a:t> ￢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v</a:t>
            </a:r>
            <a:r>
              <a:rPr lang="en-US" altLang="ja-JP" sz="2400" dirty="0" smtClean="0">
                <a:solidFill>
                  <a:schemeClr val="tx1"/>
                </a:solidFill>
              </a:rPr>
              <a:t>=</a:t>
            </a:r>
            <a:r>
              <a:rPr lang="en-US" altLang="ja-JP" sz="2400" dirty="0" smtClean="0">
                <a:solidFill>
                  <a:srgbClr val="0070C0"/>
                </a:solidFill>
              </a:rPr>
              <a:t>v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altLang="ja-JP" sz="2400" dirty="0" smtClean="0">
                <a:solidFill>
                  <a:schemeClr val="tx1"/>
                </a:solidFill>
              </a:rPr>
              <a:t>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u</a:t>
            </a:r>
            <a:r>
              <a:rPr lang="en-US" altLang="ja-JP" sz="2400" dirty="0" smtClean="0">
                <a:solidFill>
                  <a:schemeClr val="tx1"/>
                </a:solidFill>
              </a:rPr>
              <a:t>=</a:t>
            </a:r>
            <a:r>
              <a:rPr lang="en-US" altLang="ja-JP" sz="2400" dirty="0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…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5496" y="2956585"/>
            <a:ext cx="2411760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smtClean="0"/>
              <a:t>select {result: $x}</a:t>
            </a:r>
            <a:br>
              <a:rPr lang="en-US" sz="2000" dirty="0" smtClean="0"/>
            </a:br>
            <a:r>
              <a:rPr lang="en-US" sz="2000" dirty="0" smtClean="0"/>
              <a:t>where</a:t>
            </a:r>
            <a:br>
              <a:rPr lang="en-US" sz="2000" dirty="0" smtClean="0"/>
            </a:br>
            <a:r>
              <a:rPr lang="en-US" sz="2000" dirty="0" smtClean="0"/>
              <a:t>  { </a:t>
            </a:r>
            <a:r>
              <a:rPr lang="en-US" sz="2000" dirty="0" smtClean="0">
                <a:solidFill>
                  <a:schemeClr val="tx1"/>
                </a:solidFill>
              </a:rPr>
              <a:t>_*</a:t>
            </a:r>
            <a:r>
              <a:rPr lang="en-US" sz="2000" dirty="0" smtClean="0"/>
              <a:t>: $x},</a:t>
            </a:r>
            <a:br>
              <a:rPr lang="en-US" sz="2000" dirty="0" smtClean="0"/>
            </a:br>
            <a:r>
              <a:rPr lang="en-US" sz="2000" dirty="0" smtClean="0"/>
              <a:t>  {name:  John} in $x</a:t>
            </a:r>
            <a:endParaRPr lang="ja-JP" altLang="en-US" sz="2000" dirty="0">
              <a:latin typeface="Consolas" pitchFamily="49" charset="0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2087217" y="3260277"/>
            <a:ext cx="792088" cy="730178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Language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“Core </a:t>
            </a:r>
            <a:r>
              <a:rPr lang="en-US" dirty="0" err="1" smtClean="0"/>
              <a:t>UnCAL</a:t>
            </a:r>
            <a:r>
              <a:rPr 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Internal Representation of “</a:t>
            </a:r>
            <a:r>
              <a:rPr lang="en-US" dirty="0" err="1" smtClean="0"/>
              <a:t>UnQL</a:t>
            </a:r>
            <a:r>
              <a:rPr lang="en-US" dirty="0" smtClean="0"/>
              <a:t>”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143008" y="2852936"/>
            <a:ext cx="7715272" cy="35679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lang="en-US" altLang="ja-JP" sz="3200" dirty="0" smtClean="0">
                <a:latin typeface="Consolas" pitchFamily="49" charset="0"/>
              </a:rPr>
              <a:t> </a:t>
            </a:r>
            <a:r>
              <a:rPr kumimoji="1" lang="en-US" altLang="ja-JP" sz="3200" dirty="0" smtClean="0">
                <a:latin typeface="Consolas" pitchFamily="49" charset="0"/>
              </a:rPr>
              <a:t>::= {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baseline="-25000" dirty="0" smtClean="0">
                <a:solidFill>
                  <a:srgbClr val="C00000"/>
                </a:solidFill>
                <a:latin typeface="Consolas" pitchFamily="49" charset="0"/>
              </a:rPr>
              <a:t>1</a:t>
            </a:r>
            <a:r>
              <a:rPr kumimoji="1" lang="en-US" altLang="ja-JP" sz="3200" dirty="0" smtClean="0">
                <a:latin typeface="Consolas" pitchFamily="49" charset="0"/>
              </a:rPr>
              <a:t>: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baseline="-25000" dirty="0" smtClean="0">
                <a:solidFill>
                  <a:srgbClr val="0070C0"/>
                </a:solidFill>
                <a:latin typeface="Consolas" pitchFamily="49" charset="0"/>
              </a:rPr>
              <a:t>1</a:t>
            </a:r>
            <a:r>
              <a:rPr kumimoji="1" lang="en-US" altLang="ja-JP" sz="3200" dirty="0" smtClean="0">
                <a:latin typeface="Consolas" pitchFamily="49" charset="0"/>
              </a:rPr>
              <a:t>, 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baseline="-25000" dirty="0" smtClean="0">
                <a:solidFill>
                  <a:srgbClr val="C00000"/>
                </a:solidFill>
                <a:latin typeface="Consolas" pitchFamily="49" charset="0"/>
              </a:rPr>
              <a:t>2</a:t>
            </a:r>
            <a:r>
              <a:rPr kumimoji="1" lang="en-US" altLang="ja-JP" sz="3200" dirty="0" smtClean="0">
                <a:latin typeface="Consolas" pitchFamily="49" charset="0"/>
              </a:rPr>
              <a:t>: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baseline="-25000" dirty="0" smtClean="0">
                <a:solidFill>
                  <a:srgbClr val="0070C0"/>
                </a:solidFill>
                <a:latin typeface="Consolas" pitchFamily="49" charset="0"/>
              </a:rPr>
              <a:t>2</a:t>
            </a:r>
            <a:r>
              <a:rPr kumimoji="1" lang="en-US" altLang="ja-JP" sz="3200" dirty="0" smtClean="0">
                <a:latin typeface="Consolas" pitchFamily="49" charset="0"/>
              </a:rPr>
              <a:t>, …, </a:t>
            </a:r>
            <a:r>
              <a:rPr kumimoji="1" lang="en-US" altLang="ja-JP" sz="3200" dirty="0" err="1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baseline="-25000" dirty="0" err="1" smtClean="0">
                <a:solidFill>
                  <a:srgbClr val="C00000"/>
                </a:solidFill>
                <a:latin typeface="Consolas" pitchFamily="49" charset="0"/>
              </a:rPr>
              <a:t>n</a:t>
            </a:r>
            <a:r>
              <a:rPr kumimoji="1" lang="en-US" altLang="ja-JP" sz="3200" dirty="0" err="1" smtClean="0">
                <a:latin typeface="Consolas" pitchFamily="49" charset="0"/>
              </a:rPr>
              <a:t>:</a:t>
            </a:r>
            <a:r>
              <a:rPr kumimoji="1" lang="en-US" altLang="ja-JP" sz="3200" dirty="0" err="1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baseline="-25000" dirty="0" err="1" smtClean="0">
                <a:solidFill>
                  <a:srgbClr val="0070C0"/>
                </a:solidFill>
                <a:latin typeface="Consolas" pitchFamily="49" charset="0"/>
              </a:rPr>
              <a:t>n</a:t>
            </a:r>
            <a:r>
              <a:rPr kumimoji="1" lang="en-US" altLang="ja-JP" sz="3200" dirty="0" smtClean="0">
                <a:latin typeface="Consolas" pitchFamily="49" charset="0"/>
              </a:rPr>
              <a:t>}</a:t>
            </a:r>
            <a:br>
              <a:rPr kumimoji="1" lang="en-US" altLang="ja-JP" sz="3200" dirty="0" smtClean="0">
                <a:latin typeface="Consolas" pitchFamily="49" charset="0"/>
              </a:rPr>
            </a:br>
            <a:r>
              <a:rPr kumimoji="1" lang="en-US" altLang="ja-JP" sz="3200" dirty="0" smtClean="0">
                <a:latin typeface="Consolas" pitchFamily="49" charset="0"/>
              </a:rPr>
              <a:t>   | if 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dirty="0" smtClean="0">
                <a:latin typeface="Consolas" pitchFamily="49" charset="0"/>
              </a:rPr>
              <a:t>=</a:t>
            </a:r>
            <a:r>
              <a:rPr kumimoji="1"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kumimoji="1" lang="en-US" altLang="ja-JP" sz="3200" dirty="0" smtClean="0">
                <a:latin typeface="Consolas" pitchFamily="49" charset="0"/>
              </a:rPr>
              <a:t> then 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dirty="0" smtClean="0">
                <a:latin typeface="Consolas" pitchFamily="49" charset="0"/>
              </a:rPr>
              <a:t> else </a:t>
            </a:r>
            <a:r>
              <a:rPr kumimoji="1"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kumimoji="1" lang="en-US" altLang="ja-JP" sz="3200" dirty="0" smtClean="0">
                <a:latin typeface="Consolas" pitchFamily="49" charset="0"/>
              </a:rPr>
              <a:t/>
            </a:r>
            <a:br>
              <a:rPr kumimoji="1" lang="en-US" altLang="ja-JP" sz="3200" dirty="0" smtClean="0">
                <a:latin typeface="Consolas" pitchFamily="49" charset="0"/>
              </a:rPr>
            </a:br>
            <a:r>
              <a:rPr kumimoji="1" lang="en-US" altLang="ja-JP" sz="3200" dirty="0" smtClean="0">
                <a:latin typeface="Consolas" pitchFamily="49" charset="0"/>
              </a:rPr>
              <a:t>   | $G</a:t>
            </a:r>
            <a:br>
              <a:rPr kumimoji="1" lang="en-US" altLang="ja-JP" sz="3200" dirty="0" smtClean="0">
                <a:latin typeface="Consolas" pitchFamily="49" charset="0"/>
              </a:rPr>
            </a:br>
            <a:r>
              <a:rPr kumimoji="1" lang="en-US" altLang="ja-JP" sz="3200" dirty="0" smtClean="0">
                <a:latin typeface="Consolas" pitchFamily="49" charset="0"/>
              </a:rPr>
              <a:t>   | &amp;</a:t>
            </a:r>
            <a:endParaRPr kumimoji="1" lang="en-US" altLang="ja-JP" sz="3200" baseline="-25000" dirty="0" smtClean="0">
              <a:latin typeface="Consolas" pitchFamily="49" charset="0"/>
            </a:endParaRPr>
          </a:p>
          <a:p>
            <a:r>
              <a:rPr lang="en-US" altLang="ja-JP" sz="3200" dirty="0" smtClean="0">
                <a:latin typeface="Consolas" pitchFamily="49" charset="0"/>
              </a:rPr>
              <a:t>   | </a:t>
            </a:r>
            <a:r>
              <a:rPr lang="en-US" altLang="ja-JP" sz="3200" dirty="0" err="1" smtClean="0">
                <a:latin typeface="Consolas" pitchFamily="49" charset="0"/>
              </a:rPr>
              <a:t>rec</a:t>
            </a:r>
            <a:r>
              <a:rPr lang="en-US" altLang="ja-JP" sz="3200" dirty="0" smtClean="0">
                <a:latin typeface="Consolas" pitchFamily="49" charset="0"/>
              </a:rPr>
              <a:t>(λ($L,$G). </a:t>
            </a:r>
            <a:r>
              <a:rPr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lang="en-US" altLang="ja-JP" sz="3200" dirty="0" smtClean="0">
                <a:latin typeface="Consolas" pitchFamily="49" charset="0"/>
              </a:rPr>
              <a:t>)(</a:t>
            </a:r>
            <a:r>
              <a:rPr lang="en-US" altLang="ja-JP" sz="3200" dirty="0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lang="en-US" altLang="ja-JP" sz="3200" dirty="0" smtClean="0">
                <a:latin typeface="Consolas" pitchFamily="49" charset="0"/>
              </a:rPr>
              <a:t>)  | …</a:t>
            </a:r>
            <a:r>
              <a:rPr lang="en-US" altLang="ja-JP" sz="3200" dirty="0" smtClean="0">
                <a:latin typeface="Consolas" pitchFamily="49" charset="0"/>
              </a:rPr>
              <a:t/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solidFill>
                  <a:srgbClr val="C00000"/>
                </a:solidFill>
                <a:latin typeface="Consolas" pitchFamily="49" charset="0"/>
              </a:rPr>
              <a:t>L</a:t>
            </a:r>
            <a:r>
              <a:rPr lang="en-US" altLang="ja-JP" sz="3200" dirty="0" smtClean="0">
                <a:latin typeface="Consolas" pitchFamily="49" charset="0"/>
              </a:rPr>
              <a:t> ::= </a:t>
            </a:r>
            <a:r>
              <a:rPr lang="en-US" altLang="ja-JP" sz="3200" i="1" dirty="0" smtClean="0">
                <a:solidFill>
                  <a:schemeClr val="accent3">
                    <a:lumMod val="50000"/>
                  </a:schemeClr>
                </a:solidFill>
                <a:latin typeface="Consolas" pitchFamily="49" charset="0"/>
              </a:rPr>
              <a:t>(label constant)</a:t>
            </a:r>
            <a:r>
              <a:rPr lang="en-US" altLang="ja-JP" sz="3200" dirty="0" smtClean="0">
                <a:latin typeface="Consolas" pitchFamily="49" charset="0"/>
              </a:rPr>
              <a:t/>
            </a:r>
            <a:br>
              <a:rPr lang="en-US" altLang="ja-JP" sz="3200" dirty="0" smtClean="0">
                <a:latin typeface="Consolas" pitchFamily="49" charset="0"/>
              </a:rPr>
            </a:br>
            <a:r>
              <a:rPr lang="en-US" altLang="ja-JP" sz="3200" dirty="0" smtClean="0">
                <a:latin typeface="Consolas" pitchFamily="49" charset="0"/>
              </a:rPr>
              <a:t>    | $L </a:t>
            </a:r>
            <a:r>
              <a:rPr kumimoji="1" lang="en-US" altLang="ja-JP" sz="3200" dirty="0" smtClean="0">
                <a:latin typeface="Consolas" pitchFamily="49" charset="0"/>
              </a:rPr>
              <a:t> </a:t>
            </a:r>
            <a:endParaRPr kumimoji="1" lang="ja-JP" altLang="en-US" sz="3200" dirty="0">
              <a:latin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732240" y="1412776"/>
            <a:ext cx="2304256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smtClean="0"/>
              <a:t>select {result: $x}</a:t>
            </a:r>
            <a:br>
              <a:rPr lang="en-US" sz="2000" dirty="0" smtClean="0"/>
            </a:br>
            <a:r>
              <a:rPr lang="en-US" sz="2000" dirty="0" smtClean="0"/>
              <a:t>where</a:t>
            </a:r>
            <a:br>
              <a:rPr lang="en-US" sz="2000" dirty="0" smtClean="0"/>
            </a:br>
            <a:r>
              <a:rPr lang="en-US" sz="2000" dirty="0" smtClean="0"/>
              <a:t>  { </a:t>
            </a:r>
            <a:r>
              <a:rPr lang="en-US" sz="2000" b="1" dirty="0" smtClean="0">
                <a:solidFill>
                  <a:srgbClr val="FF0000"/>
                </a:solidFill>
              </a:rPr>
              <a:t>_*</a:t>
            </a:r>
            <a:r>
              <a:rPr lang="en-US" sz="2000" dirty="0" smtClean="0"/>
              <a:t>: $x},</a:t>
            </a:r>
            <a:br>
              <a:rPr lang="en-US" sz="2000" dirty="0" smtClean="0"/>
            </a:br>
            <a:r>
              <a:rPr lang="en-US" sz="2000" dirty="0" smtClean="0"/>
              <a:t>  {name:  John} in $x</a:t>
            </a:r>
            <a:endParaRPr kumimoji="1" lang="ja-JP" alt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338"/>
            <a:ext cx="8718872" cy="1143000"/>
          </a:xfrm>
        </p:spPr>
        <p:txBody>
          <a:bodyPr/>
          <a:lstStyle/>
          <a:p>
            <a:r>
              <a:rPr lang="en-US" dirty="0" smtClean="0"/>
              <a:t>Semantics of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</a:t>
            </a:r>
            <a:r>
              <a:rPr lang="en-US" dirty="0" smtClean="0"/>
              <a:t> in </a:t>
            </a:r>
            <a:r>
              <a:rPr lang="en-US" dirty="0" err="1" smtClean="0"/>
              <a:t>UnCAL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51520" y="1412776"/>
            <a:ext cx="3888432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λ($L,$G).</a:t>
            </a:r>
          </a:p>
          <a:p>
            <a:r>
              <a:rPr lang="en-US" altLang="ja-JP" sz="2800" dirty="0" smtClean="0"/>
              <a:t>   if </a:t>
            </a:r>
            <a:r>
              <a:rPr lang="en-US" altLang="ja-JP" sz="2800" b="1" dirty="0" smtClean="0"/>
              <a:t>$L = a</a:t>
            </a:r>
            <a:r>
              <a:rPr lang="en-US" altLang="ja-JP" sz="2800" dirty="0" smtClean="0"/>
              <a:t> then </a:t>
            </a:r>
            <a:r>
              <a:rPr lang="en-US" altLang="ja-JP" sz="2800" b="1" dirty="0" smtClean="0"/>
              <a:t>{b: {c: &amp;}}</a:t>
            </a:r>
          </a:p>
          <a:p>
            <a:r>
              <a:rPr lang="en-US" altLang="ja-JP" sz="2800" dirty="0" smtClean="0"/>
              <a:t>                   else </a:t>
            </a:r>
            <a:r>
              <a:rPr lang="en-US" altLang="ja-JP" sz="2800" b="1" dirty="0" smtClean="0"/>
              <a:t>{d: $G}</a:t>
            </a:r>
          </a:p>
          <a:p>
            <a:r>
              <a:rPr lang="en-US" sz="2800" dirty="0" smtClean="0"/>
              <a:t>)($</a:t>
            </a:r>
            <a:r>
              <a:rPr lang="en-US" sz="2800" dirty="0" err="1" smtClean="0"/>
              <a:t>input_graph</a:t>
            </a:r>
            <a:r>
              <a:rPr lang="en-US" sz="2800" dirty="0" smtClean="0"/>
              <a:t>)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179512" y="477866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8" name="円/楕円 27"/>
          <p:cNvSpPr/>
          <p:nvPr/>
        </p:nvSpPr>
        <p:spPr>
          <a:xfrm>
            <a:off x="1979712" y="4778665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42" name="グループ化 41"/>
          <p:cNvGrpSpPr/>
          <p:nvPr/>
        </p:nvGrpSpPr>
        <p:grpSpPr>
          <a:xfrm>
            <a:off x="487619" y="4058585"/>
            <a:ext cx="1545614" cy="845609"/>
            <a:chOff x="559627" y="4221088"/>
            <a:chExt cx="1545614" cy="845609"/>
          </a:xfrm>
        </p:grpSpPr>
        <p:cxnSp>
          <p:nvCxnSpPr>
            <p:cNvPr id="33" name="曲線コネクタ 32"/>
            <p:cNvCxnSpPr>
              <a:stCxn id="27" idx="7"/>
              <a:endCxn id="28" idx="1"/>
            </p:cNvCxnSpPr>
            <p:nvPr/>
          </p:nvCxnSpPr>
          <p:spPr>
            <a:xfrm rot="5400000" flipH="1" flipV="1">
              <a:off x="1331640" y="4293096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正方形/長方形 37"/>
            <p:cNvSpPr/>
            <p:nvPr/>
          </p:nvSpPr>
          <p:spPr>
            <a:xfrm>
              <a:off x="975452" y="4221088"/>
              <a:ext cx="3561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a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487619" y="5157192"/>
            <a:ext cx="1545614" cy="648749"/>
            <a:chOff x="559627" y="5319695"/>
            <a:chExt cx="1545614" cy="648749"/>
          </a:xfrm>
        </p:grpSpPr>
        <p:cxnSp>
          <p:nvCxnSpPr>
            <p:cNvPr id="34" name="曲線コネクタ 33"/>
            <p:cNvCxnSpPr>
              <a:stCxn id="28" idx="3"/>
              <a:endCxn id="27" idx="5"/>
            </p:cNvCxnSpPr>
            <p:nvPr/>
          </p:nvCxnSpPr>
          <p:spPr>
            <a:xfrm rot="5400000">
              <a:off x="1331640" y="4547682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正方形/長方形 38"/>
            <p:cNvSpPr/>
            <p:nvPr/>
          </p:nvSpPr>
          <p:spPr>
            <a:xfrm>
              <a:off x="975452" y="5445224"/>
              <a:ext cx="32573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z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4716016" y="3789040"/>
            <a:ext cx="2592288" cy="2285769"/>
            <a:chOff x="4716016" y="3789040"/>
            <a:chExt cx="2592288" cy="2285769"/>
          </a:xfrm>
        </p:grpSpPr>
        <p:sp>
          <p:nvSpPr>
            <p:cNvPr id="54" name="右矢印 53"/>
            <p:cNvSpPr/>
            <p:nvPr/>
          </p:nvSpPr>
          <p:spPr>
            <a:xfrm>
              <a:off x="5652120" y="3789040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右矢印 54"/>
            <p:cNvSpPr/>
            <p:nvPr/>
          </p:nvSpPr>
          <p:spPr>
            <a:xfrm>
              <a:off x="5652120" y="5354729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4716016" y="4581128"/>
              <a:ext cx="2592288" cy="648072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r>
                <a:rPr lang="en-US" altLang="ja-JP" sz="2000" dirty="0" smtClean="0"/>
                <a:t>if </a:t>
              </a:r>
              <a:r>
                <a:rPr lang="en-US" altLang="ja-JP" sz="2000" b="1" dirty="0" smtClean="0"/>
                <a:t>$L = a</a:t>
              </a:r>
              <a:r>
                <a:rPr lang="en-US" altLang="ja-JP" sz="2000" dirty="0" smtClean="0"/>
                <a:t> then </a:t>
              </a:r>
              <a:r>
                <a:rPr lang="en-US" altLang="ja-JP" sz="2000" b="1" dirty="0" smtClean="0"/>
                <a:t>{b: {c: &amp;}}</a:t>
              </a:r>
              <a:br>
                <a:rPr lang="en-US" altLang="ja-JP" sz="2000" b="1" dirty="0" smtClean="0"/>
              </a:br>
              <a:r>
                <a:rPr lang="en-US" altLang="ja-JP" sz="2000" b="1" dirty="0" smtClean="0"/>
                <a:t>	</a:t>
              </a:r>
              <a:r>
                <a:rPr lang="en-US" altLang="ja-JP" sz="2000" dirty="0" smtClean="0"/>
                <a:t> else </a:t>
              </a:r>
              <a:r>
                <a:rPr lang="en-US" altLang="ja-JP" sz="2000" b="1" dirty="0" smtClean="0"/>
                <a:t>{d: $G}</a:t>
              </a:r>
              <a:endParaRPr kumimoji="1" lang="ja-JP" altLang="en-US" sz="2000" dirty="0">
                <a:latin typeface="Consolas" pitchFamily="49" charset="0"/>
              </a:endParaRPr>
            </a:p>
          </p:txBody>
        </p:sp>
      </p:grpSp>
      <p:grpSp>
        <p:nvGrpSpPr>
          <p:cNvPr id="125" name="グループ化 124"/>
          <p:cNvGrpSpPr/>
          <p:nvPr/>
        </p:nvGrpSpPr>
        <p:grpSpPr>
          <a:xfrm>
            <a:off x="6588224" y="3337828"/>
            <a:ext cx="2160240" cy="3331532"/>
            <a:chOff x="6588224" y="3337828"/>
            <a:chExt cx="2160240" cy="3331532"/>
          </a:xfrm>
        </p:grpSpPr>
        <p:cxnSp>
          <p:nvCxnSpPr>
            <p:cNvPr id="67" name="曲線コネクタ 66"/>
            <p:cNvCxnSpPr>
              <a:stCxn id="69" idx="7"/>
              <a:endCxn id="77" idx="1"/>
            </p:cNvCxnSpPr>
            <p:nvPr/>
          </p:nvCxnSpPr>
          <p:spPr>
            <a:xfrm rot="16200000" flipH="1">
              <a:off x="7191048" y="3815800"/>
              <a:ext cx="18487" cy="609510"/>
            </a:xfrm>
            <a:prstGeom prst="curvedConnector3">
              <a:avLst>
                <a:gd name="adj1" fmla="val -15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正方形/長方形 67"/>
            <p:cNvSpPr/>
            <p:nvPr/>
          </p:nvSpPr>
          <p:spPr>
            <a:xfrm>
              <a:off x="6948264" y="3356992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6588224" y="405858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8388424" y="405858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grpSp>
          <p:nvGrpSpPr>
            <p:cNvPr id="71" name="グループ化 70"/>
            <p:cNvGrpSpPr/>
            <p:nvPr/>
          </p:nvGrpSpPr>
          <p:grpSpPr>
            <a:xfrm>
              <a:off x="6896331" y="5895759"/>
              <a:ext cx="1545614" cy="773601"/>
              <a:chOff x="579702" y="5338182"/>
              <a:chExt cx="1545614" cy="773601"/>
            </a:xfrm>
          </p:grpSpPr>
          <p:cxnSp>
            <p:nvCxnSpPr>
              <p:cNvPr id="72" name="曲線コネクタ 71"/>
              <p:cNvCxnSpPr>
                <a:stCxn id="75" idx="3"/>
                <a:endCxn id="74" idx="5"/>
              </p:cNvCxnSpPr>
              <p:nvPr/>
            </p:nvCxnSpPr>
            <p:spPr>
              <a:xfrm rot="5400000">
                <a:off x="1351715" y="4566169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正方形/長方形 72"/>
              <p:cNvSpPr/>
              <p:nvPr/>
            </p:nvSpPr>
            <p:spPr>
              <a:xfrm>
                <a:off x="975452" y="5588563"/>
                <a:ext cx="3738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74" name="円/楕円 73"/>
            <p:cNvSpPr/>
            <p:nvPr/>
          </p:nvSpPr>
          <p:spPr>
            <a:xfrm>
              <a:off x="6588224" y="5589240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8388424" y="5589240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77" name="円/楕円 76"/>
            <p:cNvSpPr/>
            <p:nvPr/>
          </p:nvSpPr>
          <p:spPr>
            <a:xfrm>
              <a:off x="7452320" y="4077072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曲線コネクタ 78"/>
            <p:cNvCxnSpPr>
              <a:stCxn id="77" idx="7"/>
              <a:endCxn id="70" idx="1"/>
            </p:cNvCxnSpPr>
            <p:nvPr/>
          </p:nvCxnSpPr>
          <p:spPr>
            <a:xfrm rot="5400000" flipH="1" flipV="1">
              <a:off x="8091149" y="3779797"/>
              <a:ext cx="18487" cy="681518"/>
            </a:xfrm>
            <a:prstGeom prst="curvedConnector3">
              <a:avLst>
                <a:gd name="adj1" fmla="val 16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正方形/長方形 79"/>
            <p:cNvSpPr/>
            <p:nvPr/>
          </p:nvSpPr>
          <p:spPr>
            <a:xfrm>
              <a:off x="7907456" y="3337828"/>
              <a:ext cx="3369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c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1547664" y="3356992"/>
            <a:ext cx="3960440" cy="3168352"/>
            <a:chOff x="1547664" y="3356992"/>
            <a:chExt cx="3960440" cy="3168352"/>
          </a:xfrm>
        </p:grpSpPr>
        <p:sp>
          <p:nvSpPr>
            <p:cNvPr id="31" name="右矢印 30"/>
            <p:cNvSpPr/>
            <p:nvPr/>
          </p:nvSpPr>
          <p:spPr>
            <a:xfrm>
              <a:off x="2555776" y="4221088"/>
              <a:ext cx="720080" cy="1565689"/>
            </a:xfrm>
            <a:prstGeom prst="rightArrow">
              <a:avLst>
                <a:gd name="adj1" fmla="val 46152"/>
                <a:gd name="adj2" fmla="val 5962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4" name="グループ化 43"/>
            <p:cNvGrpSpPr/>
            <p:nvPr/>
          </p:nvGrpSpPr>
          <p:grpSpPr>
            <a:xfrm>
              <a:off x="3655971" y="5805264"/>
              <a:ext cx="1545614" cy="701593"/>
              <a:chOff x="579702" y="5338182"/>
              <a:chExt cx="1545614" cy="701593"/>
            </a:xfrm>
          </p:grpSpPr>
          <p:cxnSp>
            <p:nvCxnSpPr>
              <p:cNvPr id="45" name="曲線コネクタ 44"/>
              <p:cNvCxnSpPr>
                <a:stCxn id="53" idx="3"/>
                <a:endCxn id="52" idx="5"/>
              </p:cNvCxnSpPr>
              <p:nvPr/>
            </p:nvCxnSpPr>
            <p:spPr>
              <a:xfrm rot="5400000">
                <a:off x="1351715" y="4566169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正方形/長方形 45"/>
              <p:cNvSpPr/>
              <p:nvPr/>
            </p:nvSpPr>
            <p:spPr>
              <a:xfrm>
                <a:off x="975452" y="5516555"/>
                <a:ext cx="3257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z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47" name="グループ化 46"/>
            <p:cNvGrpSpPr/>
            <p:nvPr/>
          </p:nvGrpSpPr>
          <p:grpSpPr>
            <a:xfrm>
              <a:off x="3655971" y="3356992"/>
              <a:ext cx="1545614" cy="755114"/>
              <a:chOff x="541140" y="4221088"/>
              <a:chExt cx="1545614" cy="755114"/>
            </a:xfrm>
          </p:grpSpPr>
          <p:cxnSp>
            <p:nvCxnSpPr>
              <p:cNvPr id="48" name="曲線コネクタ 47"/>
              <p:cNvCxnSpPr>
                <a:stCxn id="50" idx="7"/>
                <a:endCxn id="51" idx="1"/>
              </p:cNvCxnSpPr>
              <p:nvPr/>
            </p:nvCxnSpPr>
            <p:spPr>
              <a:xfrm rot="5400000" flipH="1" flipV="1">
                <a:off x="1313153" y="4202601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正方形/長方形 48"/>
              <p:cNvSpPr/>
              <p:nvPr/>
            </p:nvSpPr>
            <p:spPr>
              <a:xfrm>
                <a:off x="975452" y="4221088"/>
                <a:ext cx="3561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a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50" name="円/楕円 49"/>
            <p:cNvSpPr/>
            <p:nvPr/>
          </p:nvSpPr>
          <p:spPr>
            <a:xfrm>
              <a:off x="3347864" y="405858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5148064" y="405858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52" name="円/楕円 51"/>
            <p:cNvSpPr/>
            <p:nvPr/>
          </p:nvSpPr>
          <p:spPr>
            <a:xfrm>
              <a:off x="3347864" y="549874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5148064" y="5498745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1547664" y="5817458"/>
              <a:ext cx="172819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Decompose to</a:t>
              </a:r>
            </a:p>
            <a:p>
              <a:r>
                <a:rPr lang="en-US" sz="2000" b="1" i="1" dirty="0" smtClean="0"/>
                <a:t>a set of edges!</a:t>
              </a:r>
              <a:endParaRPr lang="en-US" sz="2000" b="1" i="1" dirty="0"/>
            </a:p>
          </p:txBody>
        </p:sp>
      </p:grpSp>
      <p:grpSp>
        <p:nvGrpSpPr>
          <p:cNvPr id="126" name="グループ化 125"/>
          <p:cNvGrpSpPr/>
          <p:nvPr/>
        </p:nvGrpSpPr>
        <p:grpSpPr>
          <a:xfrm>
            <a:off x="4572000" y="1321604"/>
            <a:ext cx="4608512" cy="1984184"/>
            <a:chOff x="4572000" y="1321604"/>
            <a:chExt cx="4608512" cy="1984184"/>
          </a:xfrm>
        </p:grpSpPr>
        <p:sp>
          <p:nvSpPr>
            <p:cNvPr id="84" name="右矢印 83"/>
            <p:cNvSpPr/>
            <p:nvPr/>
          </p:nvSpPr>
          <p:spPr>
            <a:xfrm rot="13848746">
              <a:off x="7175582" y="2361726"/>
              <a:ext cx="630485" cy="1257639"/>
            </a:xfrm>
            <a:prstGeom prst="rightArrow">
              <a:avLst>
                <a:gd name="adj1" fmla="val 4615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曲線コネクタ 84"/>
            <p:cNvCxnSpPr>
              <a:stCxn id="87" idx="7"/>
              <a:endCxn id="89" idx="1"/>
            </p:cNvCxnSpPr>
            <p:nvPr/>
          </p:nvCxnSpPr>
          <p:spPr>
            <a:xfrm rot="16200000" flipH="1">
              <a:off x="6110928" y="1386692"/>
              <a:ext cx="18487" cy="609510"/>
            </a:xfrm>
            <a:prstGeom prst="curvedConnector3">
              <a:avLst>
                <a:gd name="adj1" fmla="val -15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正方形/長方形 85"/>
            <p:cNvSpPr/>
            <p:nvPr/>
          </p:nvSpPr>
          <p:spPr>
            <a:xfrm>
              <a:off x="5926372" y="1340768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5508104" y="162947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7308304" y="162947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6372200" y="1647964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曲線コネクタ 89"/>
            <p:cNvCxnSpPr>
              <a:stCxn id="89" idx="7"/>
              <a:endCxn id="88" idx="1"/>
            </p:cNvCxnSpPr>
            <p:nvPr/>
          </p:nvCxnSpPr>
          <p:spPr>
            <a:xfrm rot="5400000" flipH="1" flipV="1">
              <a:off x="7011029" y="1350689"/>
              <a:ext cx="18487" cy="681518"/>
            </a:xfrm>
            <a:prstGeom prst="curvedConnector3">
              <a:avLst>
                <a:gd name="adj1" fmla="val 162175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正方形/長方形 90"/>
            <p:cNvSpPr/>
            <p:nvPr/>
          </p:nvSpPr>
          <p:spPr>
            <a:xfrm>
              <a:off x="6827336" y="1321604"/>
              <a:ext cx="3369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c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92" name="グループ化 91"/>
            <p:cNvGrpSpPr/>
            <p:nvPr/>
          </p:nvGrpSpPr>
          <p:grpSpPr>
            <a:xfrm>
              <a:off x="4879314" y="1936789"/>
              <a:ext cx="2481718" cy="810575"/>
              <a:chOff x="-357195" y="4744424"/>
              <a:chExt cx="2481718" cy="810575"/>
            </a:xfrm>
          </p:grpSpPr>
          <p:cxnSp>
            <p:nvCxnSpPr>
              <p:cNvPr id="93" name="曲線コネクタ 92"/>
              <p:cNvCxnSpPr>
                <a:stCxn id="88" idx="3"/>
                <a:endCxn id="108" idx="5"/>
              </p:cNvCxnSpPr>
              <p:nvPr/>
            </p:nvCxnSpPr>
            <p:spPr>
              <a:xfrm rot="5400000">
                <a:off x="478376" y="3908853"/>
                <a:ext cx="810575" cy="2481718"/>
              </a:xfrm>
              <a:prstGeom prst="curvedConnector3">
                <a:avLst>
                  <a:gd name="adj1" fmla="val 175728"/>
                </a:avLst>
              </a:prstGeom>
              <a:ln w="76200">
                <a:solidFill>
                  <a:schemeClr val="accent6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正方形/長方形 93"/>
              <p:cNvSpPr/>
              <p:nvPr/>
            </p:nvSpPr>
            <p:spPr>
              <a:xfrm>
                <a:off x="1697975" y="4777311"/>
                <a:ext cx="3738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108" name="円/楕円 107"/>
            <p:cNvSpPr/>
            <p:nvPr/>
          </p:nvSpPr>
          <p:spPr>
            <a:xfrm>
              <a:off x="4572000" y="24400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6372200" y="2440052"/>
              <a:ext cx="360040" cy="3600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grpSp>
          <p:nvGrpSpPr>
            <p:cNvPr id="110" name="グループ化 109"/>
            <p:cNvGrpSpPr/>
            <p:nvPr/>
          </p:nvGrpSpPr>
          <p:grpSpPr>
            <a:xfrm>
              <a:off x="4880107" y="1700808"/>
              <a:ext cx="1545614" cy="720757"/>
              <a:chOff x="-592501" y="4437112"/>
              <a:chExt cx="1545614" cy="720757"/>
            </a:xfrm>
          </p:grpSpPr>
          <p:cxnSp>
            <p:nvCxnSpPr>
              <p:cNvPr id="111" name="曲線コネクタ 110"/>
              <p:cNvCxnSpPr>
                <a:stCxn id="108" idx="7"/>
                <a:endCxn id="109" idx="1"/>
              </p:cNvCxnSpPr>
              <p:nvPr/>
            </p:nvCxnSpPr>
            <p:spPr>
              <a:xfrm rot="5400000" flipH="1" flipV="1">
                <a:off x="179512" y="4384268"/>
                <a:ext cx="1588" cy="1545614"/>
              </a:xfrm>
              <a:prstGeom prst="curvedConnector3">
                <a:avLst>
                  <a:gd name="adj1" fmla="val 17715806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正方形/長方形 111"/>
              <p:cNvSpPr/>
              <p:nvPr/>
            </p:nvSpPr>
            <p:spPr>
              <a:xfrm>
                <a:off x="-540568" y="4437112"/>
                <a:ext cx="3561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a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grpSp>
          <p:nvGrpSpPr>
            <p:cNvPr id="113" name="グループ化 112"/>
            <p:cNvGrpSpPr/>
            <p:nvPr/>
          </p:nvGrpSpPr>
          <p:grpSpPr>
            <a:xfrm>
              <a:off x="4880107" y="2564904"/>
              <a:ext cx="1545614" cy="523220"/>
              <a:chOff x="-592501" y="5301208"/>
              <a:chExt cx="1545614" cy="523220"/>
            </a:xfrm>
          </p:grpSpPr>
          <p:cxnSp>
            <p:nvCxnSpPr>
              <p:cNvPr id="114" name="曲線コネクタ 113"/>
              <p:cNvCxnSpPr>
                <a:stCxn id="109" idx="3"/>
                <a:endCxn id="108" idx="5"/>
              </p:cNvCxnSpPr>
              <p:nvPr/>
            </p:nvCxnSpPr>
            <p:spPr>
              <a:xfrm rot="5400000">
                <a:off x="179512" y="4638854"/>
                <a:ext cx="1588" cy="1545614"/>
              </a:xfrm>
              <a:prstGeom prst="curvedConnector3">
                <a:avLst>
                  <a:gd name="adj1" fmla="val 1139232"/>
                </a:avLst>
              </a:prstGeom>
              <a:ln w="76200"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正方形/長方形 114"/>
              <p:cNvSpPr/>
              <p:nvPr/>
            </p:nvSpPr>
            <p:spPr>
              <a:xfrm>
                <a:off x="179512" y="5301208"/>
                <a:ext cx="3257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rgbClr val="0070C0"/>
                    </a:solidFill>
                  </a:rPr>
                  <a:t>z</a:t>
                </a:r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22" name="テキスト ボックス 121"/>
            <p:cNvSpPr txBox="1"/>
            <p:nvPr/>
          </p:nvSpPr>
          <p:spPr>
            <a:xfrm>
              <a:off x="7704856" y="2236802"/>
              <a:ext cx="14756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Glue them!</a:t>
              </a:r>
              <a:endParaRPr lang="en-US" sz="2000" b="1" i="1" dirty="0"/>
            </a:p>
          </p:txBody>
        </p:sp>
      </p:grpSp>
      <p:sp>
        <p:nvSpPr>
          <p:cNvPr id="128" name="角丸四角形 127"/>
          <p:cNvSpPr/>
          <p:nvPr/>
        </p:nvSpPr>
        <p:spPr>
          <a:xfrm>
            <a:off x="2915816" y="3212976"/>
            <a:ext cx="6228184" cy="2304256"/>
          </a:xfrm>
          <a:prstGeom prst="roundRect">
            <a:avLst/>
          </a:prstGeom>
          <a:solidFill>
            <a:srgbClr val="92D050">
              <a:alpha val="20000"/>
            </a:srgbClr>
          </a:solidFill>
          <a:ln w="76200">
            <a:solidFill>
              <a:srgbClr val="00B050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Transformation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41277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GRoundTram</a:t>
            </a:r>
            <a:r>
              <a:rPr lang="en-US" dirty="0" smtClean="0"/>
              <a:t> ( </a:t>
            </a:r>
            <a:r>
              <a:rPr lang="en-US" dirty="0" smtClean="0">
                <a:hlinkClick r:id="rId2"/>
              </a:rPr>
              <a:t>www.biglab.org</a:t>
            </a:r>
            <a:r>
              <a:rPr lang="en-US" dirty="0" smtClean="0"/>
              <a:t> 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14748"/>
            <a:ext cx="9144000" cy="4766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338"/>
            <a:ext cx="8496944" cy="1143000"/>
          </a:xfrm>
        </p:spPr>
        <p:txBody>
          <a:bodyPr/>
          <a:lstStyle/>
          <a:p>
            <a:r>
              <a:rPr lang="en-US" sz="4000" dirty="0" smtClean="0"/>
              <a:t>More Precise, MSO-</a:t>
            </a:r>
            <a:r>
              <a:rPr lang="en-US" sz="4000" dirty="0" err="1" smtClean="0"/>
              <a:t>Representable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“Finite-Copy” Semantics</a:t>
            </a:r>
            <a:endParaRPr lang="en-US" sz="4000" dirty="0"/>
          </a:p>
        </p:txBody>
      </p:sp>
      <p:sp>
        <p:nvSpPr>
          <p:cNvPr id="54" name="右矢印 53"/>
          <p:cNvSpPr/>
          <p:nvPr/>
        </p:nvSpPr>
        <p:spPr>
          <a:xfrm>
            <a:off x="2699792" y="1916832"/>
            <a:ext cx="3384376" cy="720080"/>
          </a:xfrm>
          <a:prstGeom prst="rightArrow">
            <a:avLst>
              <a:gd name="adj1" fmla="val 26912"/>
              <a:gd name="adj2" fmla="val 50000"/>
            </a:avLst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角丸四角形 75"/>
          <p:cNvSpPr/>
          <p:nvPr/>
        </p:nvSpPr>
        <p:spPr>
          <a:xfrm>
            <a:off x="2915816" y="1412776"/>
            <a:ext cx="259228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000" dirty="0" smtClean="0"/>
              <a:t>if </a:t>
            </a:r>
            <a:r>
              <a:rPr lang="en-US" altLang="ja-JP" sz="2000" b="1" dirty="0" smtClean="0"/>
              <a:t>$L = a</a:t>
            </a:r>
            <a:r>
              <a:rPr lang="en-US" altLang="ja-JP" sz="2000" dirty="0" smtClean="0"/>
              <a:t> then </a:t>
            </a:r>
            <a:r>
              <a:rPr lang="en-US" altLang="ja-JP" sz="2000" b="1" dirty="0" smtClean="0"/>
              <a:t>{b: {c: &amp;}}</a:t>
            </a:r>
            <a:br>
              <a:rPr lang="en-US" altLang="ja-JP" sz="2000" b="1" dirty="0" smtClean="0"/>
            </a:br>
            <a:r>
              <a:rPr lang="en-US" altLang="ja-JP" sz="2000" b="1" dirty="0" smtClean="0"/>
              <a:t>	</a:t>
            </a:r>
            <a:r>
              <a:rPr lang="en-US" altLang="ja-JP" sz="2000" dirty="0" smtClean="0"/>
              <a:t> else </a:t>
            </a:r>
            <a:r>
              <a:rPr lang="en-US" altLang="ja-JP" sz="2000" b="1" dirty="0" smtClean="0"/>
              <a:t>{d: $G}</a:t>
            </a:r>
            <a:endParaRPr kumimoji="1" lang="ja-JP" altLang="en-US" sz="2000" dirty="0">
              <a:latin typeface="Consolas" pitchFamily="49" charset="0"/>
            </a:endParaRPr>
          </a:p>
        </p:txBody>
      </p:sp>
      <p:cxnSp>
        <p:nvCxnSpPr>
          <p:cNvPr id="67" name="曲線コネクタ 66"/>
          <p:cNvCxnSpPr>
            <a:stCxn id="69" idx="7"/>
            <a:endCxn id="77" idx="1"/>
          </p:cNvCxnSpPr>
          <p:nvPr/>
        </p:nvCxnSpPr>
        <p:spPr>
          <a:xfrm rot="16200000" flipH="1">
            <a:off x="6903016" y="1943592"/>
            <a:ext cx="18487" cy="609510"/>
          </a:xfrm>
          <a:prstGeom prst="curvedConnector3">
            <a:avLst>
              <a:gd name="adj1" fmla="val -1521756"/>
            </a:avLst>
          </a:prstGeom>
          <a:ln w="76200">
            <a:solidFill>
              <a:schemeClr val="accent6">
                <a:lumMod val="75000"/>
              </a:scheme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正方形/長方形 67"/>
          <p:cNvSpPr/>
          <p:nvPr/>
        </p:nvSpPr>
        <p:spPr>
          <a:xfrm>
            <a:off x="6660232" y="1484784"/>
            <a:ext cx="373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9" name="円/楕円 68"/>
          <p:cNvSpPr/>
          <p:nvPr/>
        </p:nvSpPr>
        <p:spPr>
          <a:xfrm>
            <a:off x="6300192" y="2186377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0" name="円/楕円 69"/>
          <p:cNvSpPr/>
          <p:nvPr/>
        </p:nvSpPr>
        <p:spPr>
          <a:xfrm>
            <a:off x="8100392" y="2186377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7" name="円/楕円 76"/>
          <p:cNvSpPr/>
          <p:nvPr/>
        </p:nvSpPr>
        <p:spPr>
          <a:xfrm>
            <a:off x="7164288" y="2204864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曲線コネクタ 78"/>
          <p:cNvCxnSpPr>
            <a:stCxn id="77" idx="7"/>
            <a:endCxn id="70" idx="1"/>
          </p:cNvCxnSpPr>
          <p:nvPr/>
        </p:nvCxnSpPr>
        <p:spPr>
          <a:xfrm rot="5400000" flipH="1" flipV="1">
            <a:off x="7803117" y="1907589"/>
            <a:ext cx="18487" cy="681518"/>
          </a:xfrm>
          <a:prstGeom prst="curvedConnector3">
            <a:avLst>
              <a:gd name="adj1" fmla="val 1621756"/>
            </a:avLst>
          </a:prstGeom>
          <a:ln w="76200">
            <a:solidFill>
              <a:schemeClr val="accent6">
                <a:lumMod val="75000"/>
              </a:schemeClr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7619424" y="1465620"/>
            <a:ext cx="336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11" name="グループ化 46"/>
          <p:cNvGrpSpPr/>
          <p:nvPr/>
        </p:nvGrpSpPr>
        <p:grpSpPr>
          <a:xfrm>
            <a:off x="703643" y="1484784"/>
            <a:ext cx="1545614" cy="755114"/>
            <a:chOff x="541140" y="4221088"/>
            <a:chExt cx="1545614" cy="755114"/>
          </a:xfrm>
        </p:grpSpPr>
        <p:cxnSp>
          <p:nvCxnSpPr>
            <p:cNvPr id="48" name="曲線コネクタ 47"/>
            <p:cNvCxnSpPr>
              <a:stCxn id="50" idx="7"/>
              <a:endCxn id="51" idx="1"/>
            </p:cNvCxnSpPr>
            <p:nvPr/>
          </p:nvCxnSpPr>
          <p:spPr>
            <a:xfrm rot="5400000" flipH="1" flipV="1">
              <a:off x="1313153" y="4202601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正方形/長方形 48"/>
            <p:cNvSpPr/>
            <p:nvPr/>
          </p:nvSpPr>
          <p:spPr>
            <a:xfrm>
              <a:off x="975452" y="4221088"/>
              <a:ext cx="35618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a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0" name="円/楕円 49"/>
          <p:cNvSpPr/>
          <p:nvPr/>
        </p:nvSpPr>
        <p:spPr>
          <a:xfrm>
            <a:off x="395536" y="21863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円/楕円 50"/>
          <p:cNvSpPr/>
          <p:nvPr/>
        </p:nvSpPr>
        <p:spPr>
          <a:xfrm>
            <a:off x="2195736" y="2186377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121" name="グループ化 120"/>
          <p:cNvGrpSpPr/>
          <p:nvPr/>
        </p:nvGrpSpPr>
        <p:grpSpPr>
          <a:xfrm>
            <a:off x="1187624" y="2564904"/>
            <a:ext cx="2736304" cy="2017812"/>
            <a:chOff x="1187624" y="2857853"/>
            <a:chExt cx="2736304" cy="2017812"/>
          </a:xfrm>
        </p:grpSpPr>
        <p:cxnSp>
          <p:nvCxnSpPr>
            <p:cNvPr id="92" name="曲線コネクタ 91"/>
            <p:cNvCxnSpPr/>
            <p:nvPr/>
          </p:nvCxnSpPr>
          <p:spPr>
            <a:xfrm rot="5400000" flipH="1" flipV="1">
              <a:off x="2175661" y="3093952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円/楕円 94"/>
            <p:cNvSpPr/>
            <p:nvPr/>
          </p:nvSpPr>
          <p:spPr>
            <a:xfrm>
              <a:off x="1187624" y="451562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96" name="円/楕円 95"/>
            <p:cNvSpPr/>
            <p:nvPr/>
          </p:nvSpPr>
          <p:spPr>
            <a:xfrm>
              <a:off x="3275856" y="4515625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99" name="曲線コネクタ 98"/>
            <p:cNvCxnSpPr/>
            <p:nvPr/>
          </p:nvCxnSpPr>
          <p:spPr>
            <a:xfrm rot="5400000" flipH="1" flipV="1">
              <a:off x="2358239" y="3381984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曲線コネクタ 99"/>
            <p:cNvCxnSpPr/>
            <p:nvPr/>
          </p:nvCxnSpPr>
          <p:spPr>
            <a:xfrm rot="5400000" flipH="1" flipV="1">
              <a:off x="2502255" y="3670016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右矢印 109"/>
            <p:cNvSpPr/>
            <p:nvPr/>
          </p:nvSpPr>
          <p:spPr>
            <a:xfrm rot="4036730">
              <a:off x="1192540" y="2857853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1979712" y="2924944"/>
              <a:ext cx="19442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Copy as needed!</a:t>
              </a:r>
              <a:endParaRPr lang="en-US" sz="2000" b="1" i="1" dirty="0"/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5364088" y="2628002"/>
            <a:ext cx="2241158" cy="720080"/>
            <a:chOff x="5364088" y="2920951"/>
            <a:chExt cx="2241158" cy="720080"/>
          </a:xfrm>
        </p:grpSpPr>
        <p:sp>
          <p:nvSpPr>
            <p:cNvPr id="113" name="右矢印 112"/>
            <p:cNvSpPr/>
            <p:nvPr/>
          </p:nvSpPr>
          <p:spPr>
            <a:xfrm rot="17100000">
              <a:off x="6885166" y="2920951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5364088" y="2924944"/>
              <a:ext cx="14401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Glue them!</a:t>
              </a:r>
              <a:endParaRPr lang="en-US" sz="2000" b="1" i="1" dirty="0"/>
            </a:p>
          </p:txBody>
        </p:sp>
      </p:grpSp>
      <p:grpSp>
        <p:nvGrpSpPr>
          <p:cNvPr id="123" name="グループ化 122"/>
          <p:cNvGrpSpPr/>
          <p:nvPr/>
        </p:nvGrpSpPr>
        <p:grpSpPr>
          <a:xfrm>
            <a:off x="3491880" y="2996952"/>
            <a:ext cx="4464496" cy="1723275"/>
            <a:chOff x="3491880" y="3289901"/>
            <a:chExt cx="4464496" cy="1723275"/>
          </a:xfrm>
        </p:grpSpPr>
        <p:cxnSp>
          <p:nvCxnSpPr>
            <p:cNvPr id="101" name="曲線コネクタ 100"/>
            <p:cNvCxnSpPr/>
            <p:nvPr/>
          </p:nvCxnSpPr>
          <p:spPr>
            <a:xfrm rot="5400000" flipH="1" flipV="1">
              <a:off x="6496141" y="3236380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円/楕円 101"/>
            <p:cNvSpPr/>
            <p:nvPr/>
          </p:nvSpPr>
          <p:spPr>
            <a:xfrm>
              <a:off x="5508104" y="451403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7596336" y="4514037"/>
              <a:ext cx="360040" cy="36004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105" name="曲線コネクタ 104"/>
            <p:cNvCxnSpPr/>
            <p:nvPr/>
          </p:nvCxnSpPr>
          <p:spPr>
            <a:xfrm rot="5400000" flipH="1" flipV="1">
              <a:off x="6822735" y="3812444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正方形/長方形 105"/>
            <p:cNvSpPr/>
            <p:nvPr/>
          </p:nvSpPr>
          <p:spPr>
            <a:xfrm>
              <a:off x="5796136" y="3289901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b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07" name="正方形/長方形 106"/>
            <p:cNvSpPr/>
            <p:nvPr/>
          </p:nvSpPr>
          <p:spPr>
            <a:xfrm>
              <a:off x="6948264" y="4278849"/>
              <a:ext cx="3369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c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16" name="右矢印 115"/>
            <p:cNvSpPr/>
            <p:nvPr/>
          </p:nvSpPr>
          <p:spPr>
            <a:xfrm>
              <a:off x="3995936" y="4293096"/>
              <a:ext cx="108012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円/楕円 116"/>
            <p:cNvSpPr/>
            <p:nvPr/>
          </p:nvSpPr>
          <p:spPr>
            <a:xfrm>
              <a:off x="6228184" y="3937973"/>
              <a:ext cx="648072" cy="216024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3491880" y="3585210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Transform to</a:t>
              </a:r>
              <a:br>
                <a:rPr lang="en-US" sz="2000" b="1" i="1" dirty="0" smtClean="0"/>
              </a:br>
              <a:r>
                <a:rPr lang="en-US" sz="2000" b="1" i="1" dirty="0" smtClean="0"/>
                <a:t>what we want!</a:t>
              </a:r>
              <a:endParaRPr lang="en-US" sz="2000" b="1" i="1" dirty="0"/>
            </a:p>
          </p:txBody>
        </p:sp>
      </p:grpSp>
      <p:sp>
        <p:nvSpPr>
          <p:cNvPr id="125" name="角丸四角形 124"/>
          <p:cNvSpPr/>
          <p:nvPr/>
        </p:nvSpPr>
        <p:spPr>
          <a:xfrm>
            <a:off x="107504" y="4797152"/>
            <a:ext cx="8928992" cy="198884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edge[112]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(v, e, 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ja-JP" altLang="en-US" sz="3200" dirty="0" smtClean="0">
                <a:solidFill>
                  <a:schemeClr val="tx1"/>
                </a:solidFill>
              </a:rPr>
              <a:t>⇔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	</a:t>
            </a:r>
            <a:r>
              <a:rPr lang="ja-JP" altLang="en-US" sz="3200" dirty="0" smtClean="0">
                <a:solidFill>
                  <a:schemeClr val="tx1"/>
                </a:solidFill>
              </a:rPr>
              <a:t>∃</a:t>
            </a:r>
            <a:r>
              <a:rPr lang="en-US" altLang="ja-JP" sz="3200" dirty="0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r>
              <a:rPr lang="en-US" altLang="ja-JP" sz="3200" dirty="0" smtClean="0">
                <a:solidFill>
                  <a:schemeClr val="tx1"/>
                </a:solidFill>
              </a:rPr>
              <a:t>.</a:t>
            </a:r>
            <a:r>
              <a:rPr lang="ja-JP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3200" dirty="0" smtClean="0">
                <a:solidFill>
                  <a:srgbClr val="0070C0"/>
                </a:solidFill>
              </a:rPr>
              <a:t>v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&amp; e=</a:t>
            </a:r>
            <a:r>
              <a:rPr lang="en-US" altLang="ja-JP" sz="3200" dirty="0" smtClean="0">
                <a:solidFill>
                  <a:srgbClr val="0070C0"/>
                </a:solidFill>
              </a:rPr>
              <a:t>e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&amp; u=</a:t>
            </a:r>
            <a:r>
              <a:rPr lang="en-US" altLang="ja-JP" sz="3200" dirty="0" smtClean="0">
                <a:solidFill>
                  <a:srgbClr val="0070C0"/>
                </a:solidFill>
              </a:rPr>
              <a:t>e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endParaRPr lang="en-US" altLang="ja-JP" sz="3200" baseline="-25000" dirty="0" smtClean="0">
              <a:solidFill>
                <a:srgbClr val="0070C0"/>
              </a:solidFill>
            </a:endParaRPr>
          </a:p>
          <a:p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edge[231]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altLang="ja-JP" sz="3200" dirty="0" smtClean="0">
                <a:solidFill>
                  <a:schemeClr val="tx1"/>
                </a:solidFill>
              </a:rPr>
              <a:t>(v, e, 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ja-JP" altLang="en-US" sz="3200" dirty="0" smtClean="0">
                <a:solidFill>
                  <a:schemeClr val="tx1"/>
                </a:solidFill>
              </a:rPr>
              <a:t>⇔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en-US" altLang="ja-JP" sz="3200" dirty="0" smtClean="0">
                <a:solidFill>
                  <a:schemeClr val="tx1"/>
                </a:solidFill>
              </a:rPr>
              <a:t>	</a:t>
            </a:r>
            <a:r>
              <a:rPr lang="ja-JP" altLang="en-US" sz="3200" dirty="0" smtClean="0">
                <a:solidFill>
                  <a:schemeClr val="tx1"/>
                </a:solidFill>
              </a:rPr>
              <a:t>∃</a:t>
            </a:r>
            <a:r>
              <a:rPr lang="en-US" altLang="ja-JP" sz="3200" dirty="0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r>
              <a:rPr lang="en-US" altLang="ja-JP" sz="3200" dirty="0" smtClean="0">
                <a:solidFill>
                  <a:schemeClr val="tx1"/>
                </a:solidFill>
              </a:rPr>
              <a:t>. 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3200" dirty="0" smtClean="0">
                <a:solidFill>
                  <a:srgbClr val="0070C0"/>
                </a:solidFill>
              </a:rPr>
              <a:t>e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&amp; e=</a:t>
            </a:r>
            <a:r>
              <a:rPr lang="en-US" altLang="ja-JP" sz="3200" dirty="0" smtClean="0">
                <a:solidFill>
                  <a:srgbClr val="0070C0"/>
                </a:solidFill>
              </a:rPr>
              <a:t>e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&amp; </a:t>
            </a:r>
            <a:r>
              <a:rPr lang="en-US" altLang="ja-JP" sz="3200" dirty="0" smtClean="0">
                <a:solidFill>
                  <a:schemeClr val="tx1"/>
                </a:solidFill>
              </a:rPr>
              <a:t>u=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33338"/>
            <a:ext cx="8718872" cy="1143000"/>
          </a:xfrm>
        </p:spPr>
        <p:txBody>
          <a:bodyPr/>
          <a:lstStyle/>
          <a:p>
            <a:r>
              <a:rPr lang="en-US" dirty="0" smtClean="0"/>
              <a:t>“Finite-Copy” Semantics</a:t>
            </a:r>
            <a:endParaRPr lang="en-US" dirty="0"/>
          </a:p>
        </p:txBody>
      </p:sp>
      <p:sp>
        <p:nvSpPr>
          <p:cNvPr id="54" name="右矢印 53"/>
          <p:cNvSpPr/>
          <p:nvPr/>
        </p:nvSpPr>
        <p:spPr>
          <a:xfrm>
            <a:off x="2699792" y="1916832"/>
            <a:ext cx="3384376" cy="720080"/>
          </a:xfrm>
          <a:prstGeom prst="rightArrow">
            <a:avLst>
              <a:gd name="adj1" fmla="val 26912"/>
              <a:gd name="adj2" fmla="val 50000"/>
            </a:avLst>
          </a:prstGeom>
          <a:solidFill>
            <a:srgbClr val="92D050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角丸四角形 75"/>
          <p:cNvSpPr/>
          <p:nvPr/>
        </p:nvSpPr>
        <p:spPr>
          <a:xfrm>
            <a:off x="2987824" y="1412776"/>
            <a:ext cx="259228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000" dirty="0" smtClean="0"/>
              <a:t>if </a:t>
            </a:r>
            <a:r>
              <a:rPr lang="en-US" altLang="ja-JP" sz="2000" b="1" dirty="0" smtClean="0"/>
              <a:t>$L = a</a:t>
            </a:r>
            <a:r>
              <a:rPr lang="en-US" altLang="ja-JP" sz="2000" dirty="0" smtClean="0"/>
              <a:t> then </a:t>
            </a:r>
            <a:r>
              <a:rPr lang="en-US" altLang="ja-JP" sz="2000" b="1" dirty="0" smtClean="0"/>
              <a:t>{b: {c: &amp;}}</a:t>
            </a:r>
            <a:br>
              <a:rPr lang="en-US" altLang="ja-JP" sz="2000" b="1" dirty="0" smtClean="0"/>
            </a:br>
            <a:r>
              <a:rPr lang="en-US" altLang="ja-JP" sz="2000" b="1" dirty="0" smtClean="0"/>
              <a:t>	</a:t>
            </a:r>
            <a:r>
              <a:rPr lang="en-US" altLang="ja-JP" sz="2000" dirty="0" smtClean="0"/>
              <a:t> else </a:t>
            </a:r>
            <a:r>
              <a:rPr lang="en-US" altLang="ja-JP" sz="2000" b="1" dirty="0" smtClean="0"/>
              <a:t>{d: $G}</a:t>
            </a:r>
            <a:endParaRPr kumimoji="1" lang="ja-JP" altLang="en-US" sz="2000" dirty="0">
              <a:latin typeface="Consolas" pitchFamily="49" charset="0"/>
            </a:endParaRPr>
          </a:p>
        </p:txBody>
      </p:sp>
      <p:grpSp>
        <p:nvGrpSpPr>
          <p:cNvPr id="3" name="グループ化 70"/>
          <p:cNvGrpSpPr/>
          <p:nvPr/>
        </p:nvGrpSpPr>
        <p:grpSpPr>
          <a:xfrm>
            <a:off x="6608299" y="2367367"/>
            <a:ext cx="1545614" cy="773601"/>
            <a:chOff x="579702" y="5338182"/>
            <a:chExt cx="1545614" cy="773601"/>
          </a:xfrm>
        </p:grpSpPr>
        <p:cxnSp>
          <p:nvCxnSpPr>
            <p:cNvPr id="72" name="曲線コネクタ 71"/>
            <p:cNvCxnSpPr>
              <a:stCxn id="75" idx="3"/>
              <a:endCxn id="74" idx="5"/>
            </p:cNvCxnSpPr>
            <p:nvPr/>
          </p:nvCxnSpPr>
          <p:spPr>
            <a:xfrm rot="5400000">
              <a:off x="1351715" y="4566169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正方形/長方形 72"/>
            <p:cNvSpPr/>
            <p:nvPr/>
          </p:nvSpPr>
          <p:spPr>
            <a:xfrm>
              <a:off x="975452" y="5588563"/>
              <a:ext cx="37382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d</a:t>
              </a:r>
              <a:endParaRPr 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74" name="円/楕円 73"/>
          <p:cNvSpPr/>
          <p:nvPr/>
        </p:nvSpPr>
        <p:spPr>
          <a:xfrm>
            <a:off x="6300192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5" name="円/楕円 74"/>
          <p:cNvSpPr/>
          <p:nvPr/>
        </p:nvSpPr>
        <p:spPr>
          <a:xfrm>
            <a:off x="8100392" y="2060848"/>
            <a:ext cx="360040" cy="36004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4" name="グループ化 43"/>
          <p:cNvGrpSpPr/>
          <p:nvPr/>
        </p:nvGrpSpPr>
        <p:grpSpPr>
          <a:xfrm>
            <a:off x="631635" y="2367367"/>
            <a:ext cx="1545614" cy="701593"/>
            <a:chOff x="579702" y="5338182"/>
            <a:chExt cx="1545614" cy="701593"/>
          </a:xfrm>
        </p:grpSpPr>
        <p:cxnSp>
          <p:nvCxnSpPr>
            <p:cNvPr id="45" name="曲線コネクタ 44"/>
            <p:cNvCxnSpPr>
              <a:stCxn id="53" idx="3"/>
              <a:endCxn id="52" idx="5"/>
            </p:cNvCxnSpPr>
            <p:nvPr/>
          </p:nvCxnSpPr>
          <p:spPr>
            <a:xfrm rot="5400000">
              <a:off x="1351715" y="4566169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正方形/長方形 45"/>
            <p:cNvSpPr/>
            <p:nvPr/>
          </p:nvSpPr>
          <p:spPr>
            <a:xfrm>
              <a:off x="975452" y="5516555"/>
              <a:ext cx="32573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srgbClr val="0070C0"/>
                  </a:solidFill>
                </a:rPr>
                <a:t>z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52" name="円/楕円 51"/>
          <p:cNvSpPr/>
          <p:nvPr/>
        </p:nvSpPr>
        <p:spPr>
          <a:xfrm>
            <a:off x="323528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円/楕円 52"/>
          <p:cNvSpPr/>
          <p:nvPr/>
        </p:nvSpPr>
        <p:spPr>
          <a:xfrm>
            <a:off x="2123728" y="206084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38" name="グループ化 37"/>
          <p:cNvGrpSpPr/>
          <p:nvPr/>
        </p:nvGrpSpPr>
        <p:grpSpPr>
          <a:xfrm>
            <a:off x="5571202" y="2996952"/>
            <a:ext cx="2241158" cy="720080"/>
            <a:chOff x="5364088" y="2861845"/>
            <a:chExt cx="2241158" cy="720080"/>
          </a:xfrm>
        </p:grpSpPr>
        <p:sp>
          <p:nvSpPr>
            <p:cNvPr id="39" name="右矢印 38"/>
            <p:cNvSpPr/>
            <p:nvPr/>
          </p:nvSpPr>
          <p:spPr>
            <a:xfrm rot="17100000">
              <a:off x="6885166" y="2861845"/>
              <a:ext cx="720080" cy="720080"/>
            </a:xfrm>
            <a:prstGeom prst="rightArrow">
              <a:avLst>
                <a:gd name="adj1" fmla="val 26912"/>
                <a:gd name="adj2" fmla="val 50000"/>
              </a:avLst>
            </a:prstGeom>
            <a:solidFill>
              <a:srgbClr val="92D050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364088" y="2924944"/>
              <a:ext cx="14401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Glue them!</a:t>
              </a:r>
              <a:endParaRPr lang="en-US" sz="2000" b="1" i="1" dirty="0"/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1192540" y="2857853"/>
            <a:ext cx="2731388" cy="1726452"/>
            <a:chOff x="1192540" y="2857853"/>
            <a:chExt cx="2731388" cy="1726452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1192540" y="2857853"/>
              <a:ext cx="2731388" cy="1726452"/>
              <a:chOff x="1192540" y="2857853"/>
              <a:chExt cx="2731388" cy="1726452"/>
            </a:xfrm>
          </p:grpSpPr>
          <p:sp>
            <p:nvSpPr>
              <p:cNvPr id="33" name="円/楕円 32"/>
              <p:cNvSpPr/>
              <p:nvPr/>
            </p:nvSpPr>
            <p:spPr>
              <a:xfrm>
                <a:off x="2915816" y="4224265"/>
                <a:ext cx="360040" cy="36004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36" name="右矢印 35"/>
              <p:cNvSpPr/>
              <p:nvPr/>
            </p:nvSpPr>
            <p:spPr>
              <a:xfrm rot="4036730">
                <a:off x="1192540" y="2857853"/>
                <a:ext cx="720080" cy="720080"/>
              </a:xfrm>
              <a:prstGeom prst="rightArrow">
                <a:avLst>
                  <a:gd name="adj1" fmla="val 26912"/>
                  <a:gd name="adj2" fmla="val 50000"/>
                </a:avLst>
              </a:prstGeom>
              <a:solidFill>
                <a:srgbClr val="92D05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1979712" y="2924944"/>
                <a:ext cx="19442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/>
                  <a:t>Copy as needed!</a:t>
                </a:r>
                <a:endParaRPr lang="en-US" sz="2000" b="1" i="1" dirty="0"/>
              </a:p>
            </p:txBody>
          </p:sp>
        </p:grpSp>
        <p:cxnSp>
          <p:nvCxnSpPr>
            <p:cNvPr id="62" name="曲線コネクタ 61"/>
            <p:cNvCxnSpPr/>
            <p:nvPr/>
          </p:nvCxnSpPr>
          <p:spPr>
            <a:xfrm rot="5400000">
              <a:off x="2031645" y="3017028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グループ化 64"/>
          <p:cNvGrpSpPr/>
          <p:nvPr/>
        </p:nvGrpSpPr>
        <p:grpSpPr>
          <a:xfrm>
            <a:off x="3491880" y="3441194"/>
            <a:ext cx="4248472" cy="1427966"/>
            <a:chOff x="3491880" y="3441194"/>
            <a:chExt cx="4248472" cy="1427966"/>
          </a:xfrm>
        </p:grpSpPr>
        <p:grpSp>
          <p:nvGrpSpPr>
            <p:cNvPr id="41" name="グループ化 40"/>
            <p:cNvGrpSpPr/>
            <p:nvPr/>
          </p:nvGrpSpPr>
          <p:grpSpPr>
            <a:xfrm>
              <a:off x="3491880" y="3441194"/>
              <a:ext cx="4248472" cy="1427966"/>
              <a:chOff x="3491880" y="3585210"/>
              <a:chExt cx="4248472" cy="1427966"/>
            </a:xfrm>
          </p:grpSpPr>
          <p:sp>
            <p:nvSpPr>
              <p:cNvPr id="44" name="円/楕円 43"/>
              <p:cNvSpPr/>
              <p:nvPr/>
            </p:nvSpPr>
            <p:spPr>
              <a:xfrm>
                <a:off x="7380312" y="4581128"/>
                <a:ext cx="360040" cy="360040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6070388" y="3913892"/>
                <a:ext cx="3738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58" name="右矢印 57"/>
              <p:cNvSpPr/>
              <p:nvPr/>
            </p:nvSpPr>
            <p:spPr>
              <a:xfrm>
                <a:off x="3995936" y="4293096"/>
                <a:ext cx="1080120" cy="720080"/>
              </a:xfrm>
              <a:prstGeom prst="rightArrow">
                <a:avLst>
                  <a:gd name="adj1" fmla="val 26912"/>
                  <a:gd name="adj2" fmla="val 50000"/>
                </a:avLst>
              </a:prstGeom>
              <a:solidFill>
                <a:srgbClr val="92D050"/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テキスト ボックス 59"/>
              <p:cNvSpPr txBox="1"/>
              <p:nvPr/>
            </p:nvSpPr>
            <p:spPr>
              <a:xfrm>
                <a:off x="3491880" y="3585210"/>
                <a:ext cx="187220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/>
                  <a:t>Transform to</a:t>
                </a:r>
                <a:br>
                  <a:rPr lang="en-US" sz="2000" b="1" i="1" dirty="0" smtClean="0"/>
                </a:br>
                <a:r>
                  <a:rPr lang="en-US" sz="2000" b="1" i="1" dirty="0" smtClean="0"/>
                  <a:t>what we want!</a:t>
                </a:r>
                <a:endParaRPr lang="en-US" sz="2000" b="1" i="1" dirty="0"/>
              </a:p>
            </p:txBody>
          </p:sp>
        </p:grpSp>
        <p:cxnSp>
          <p:nvCxnSpPr>
            <p:cNvPr id="64" name="曲線コネクタ 63"/>
            <p:cNvCxnSpPr/>
            <p:nvPr/>
          </p:nvCxnSpPr>
          <p:spPr>
            <a:xfrm rot="5400000">
              <a:off x="6606711" y="3231463"/>
              <a:ext cx="1588" cy="1545614"/>
            </a:xfrm>
            <a:prstGeom prst="curvedConnector3">
              <a:avLst>
                <a:gd name="adj1" fmla="val 17715806"/>
              </a:avLst>
            </a:prstGeom>
            <a:ln w="76200">
              <a:solidFill>
                <a:schemeClr val="accent6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角丸四角形 65"/>
          <p:cNvSpPr/>
          <p:nvPr/>
        </p:nvSpPr>
        <p:spPr>
          <a:xfrm>
            <a:off x="107504" y="5085184"/>
            <a:ext cx="8928992" cy="105810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edge[11</a:t>
            </a:r>
            <a:r>
              <a:rPr lang="en-US" altLang="ja-JP" sz="3200" dirty="0" smtClean="0">
                <a:solidFill>
                  <a:srgbClr val="0070C0"/>
                </a:solidFill>
              </a:rPr>
              <a:t>0</a:t>
            </a:r>
            <a:r>
              <a:rPr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en-US" altLang="ja-JP" sz="3200" baseline="-25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ja-JP" sz="3200" dirty="0" smtClean="0">
                <a:solidFill>
                  <a:schemeClr val="tx1"/>
                </a:solidFill>
              </a:rPr>
              <a:t>(v, e, u</a:t>
            </a:r>
            <a:r>
              <a:rPr lang="en-US" altLang="ja-JP" sz="3200" dirty="0" smtClean="0">
                <a:solidFill>
                  <a:schemeClr val="tx1"/>
                </a:solidFill>
              </a:rPr>
              <a:t>) </a:t>
            </a:r>
            <a:r>
              <a:rPr lang="ja-JP" altLang="en-US" sz="3200" dirty="0" smtClean="0">
                <a:solidFill>
                  <a:schemeClr val="tx1"/>
                </a:solidFill>
              </a:rPr>
              <a:t>⇔</a:t>
            </a:r>
            <a:r>
              <a:rPr lang="en-US" altLang="ja-JP" sz="3200" dirty="0" smtClean="0">
                <a:solidFill>
                  <a:schemeClr val="tx1"/>
                </a:solidFill>
              </a:rPr>
              <a:t/>
            </a:r>
            <a:br>
              <a:rPr lang="en-US" altLang="ja-JP" sz="3200" dirty="0" smtClean="0">
                <a:solidFill>
                  <a:schemeClr val="tx1"/>
                </a:solidFill>
              </a:rPr>
            </a:br>
            <a:r>
              <a:rPr lang="ja-JP" altLang="en-US" sz="3200" dirty="0" smtClean="0">
                <a:solidFill>
                  <a:schemeClr val="tx1"/>
                </a:solidFill>
              </a:rPr>
              <a:t>      ∃</a:t>
            </a:r>
            <a:r>
              <a:rPr lang="en-US" altLang="ja-JP" sz="3200" dirty="0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r>
              <a:rPr lang="en-US" altLang="ja-JP" sz="3200" dirty="0" smtClean="0">
                <a:solidFill>
                  <a:schemeClr val="tx1"/>
                </a:solidFill>
              </a:rPr>
              <a:t>.</a:t>
            </a:r>
            <a:r>
              <a:rPr lang="ja-JP" altLang="en-US" sz="3200" dirty="0" smtClean="0">
                <a:solidFill>
                  <a:schemeClr val="tx1"/>
                </a:solidFill>
              </a:rPr>
              <a:t> ￢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32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3200" dirty="0" smtClean="0">
                <a:solidFill>
                  <a:schemeClr val="tx1"/>
                </a:solidFill>
              </a:rPr>
              <a:t>(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32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32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3200" dirty="0" smtClean="0">
                <a:solidFill>
                  <a:srgbClr val="0070C0"/>
                </a:solidFill>
              </a:rPr>
              <a:t>v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&amp; e=</a:t>
            </a:r>
            <a:r>
              <a:rPr lang="en-US" altLang="ja-JP" sz="3200" dirty="0" smtClean="0">
                <a:solidFill>
                  <a:srgbClr val="0070C0"/>
                </a:solidFill>
              </a:rPr>
              <a:t>e</a:t>
            </a:r>
            <a:r>
              <a:rPr lang="en-US" altLang="ja-JP" sz="3200" dirty="0" smtClean="0">
                <a:solidFill>
                  <a:srgbClr val="0070C0"/>
                </a:solidFill>
              </a:rPr>
              <a:t>’</a:t>
            </a:r>
            <a:r>
              <a:rPr lang="en-US" altLang="ja-JP" sz="3200" dirty="0" smtClean="0">
                <a:solidFill>
                  <a:schemeClr val="tx1"/>
                </a:solidFill>
              </a:rPr>
              <a:t> </a:t>
            </a:r>
            <a:r>
              <a:rPr lang="en-US" altLang="ja-JP" sz="3200" dirty="0" smtClean="0">
                <a:solidFill>
                  <a:schemeClr val="tx1"/>
                </a:solidFill>
              </a:rPr>
              <a:t>&amp; u=</a:t>
            </a:r>
            <a:r>
              <a:rPr lang="en-US" altLang="ja-JP" sz="3200" dirty="0" smtClean="0">
                <a:solidFill>
                  <a:srgbClr val="0070C0"/>
                </a:solidFill>
              </a:rPr>
              <a:t>u’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Transformation to MSO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Theorem:</a:t>
            </a:r>
            <a:br>
              <a:rPr lang="en-US" sz="3600" dirty="0" smtClean="0"/>
            </a:br>
            <a:r>
              <a:rPr lang="en-US" sz="3600" dirty="0" smtClean="0"/>
              <a:t>Nest-free </a:t>
            </a:r>
            <a:r>
              <a:rPr lang="en-US" sz="3600" dirty="0" err="1" smtClean="0"/>
              <a:t>UnCAL</a:t>
            </a:r>
            <a:r>
              <a:rPr lang="en-US" sz="3600" dirty="0" smtClean="0"/>
              <a:t> is </a:t>
            </a:r>
            <a:r>
              <a:rPr lang="en-US" sz="3600" dirty="0" err="1" smtClean="0"/>
              <a:t>representable</a:t>
            </a:r>
            <a:r>
              <a:rPr lang="en-US" sz="3600" dirty="0" smtClean="0"/>
              <a:t> by</a:t>
            </a:r>
            <a:br>
              <a:rPr lang="en-US" sz="3600" dirty="0" smtClean="0"/>
            </a:br>
            <a:r>
              <a:rPr lang="en-US" sz="3600" dirty="0" smtClean="0"/>
              <a:t>finite-copying MSO transduction.</a:t>
            </a: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((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Transformation = Definition of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the output-graph in terms of the input graph))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2448272" y="3356992"/>
            <a:ext cx="6588224" cy="237626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edge[112]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(v, e, u) </a:t>
            </a:r>
            <a:r>
              <a:rPr lang="ja-JP" altLang="en-US" sz="2400" dirty="0" smtClean="0">
                <a:solidFill>
                  <a:schemeClr val="tx1"/>
                </a:solidFill>
              </a:rPr>
              <a:t>⇔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     </a:t>
            </a:r>
            <a:r>
              <a:rPr lang="ja-JP" altLang="en-US" sz="2400" dirty="0" smtClean="0">
                <a:solidFill>
                  <a:schemeClr val="tx1"/>
                </a:solidFill>
              </a:rPr>
              <a:t>∃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r>
              <a:rPr lang="en-US" altLang="ja-JP" sz="2400" dirty="0" smtClean="0">
                <a:solidFill>
                  <a:schemeClr val="tx1"/>
                </a:solidFill>
              </a:rPr>
              <a:t>.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u=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endParaRPr lang="en-US" altLang="ja-JP" sz="2400" baseline="-25000" dirty="0" smtClean="0">
              <a:solidFill>
                <a:srgbClr val="0070C0"/>
              </a:solidFill>
            </a:endParaRPr>
          </a:p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edge[231]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altLang="ja-JP" sz="2400" dirty="0" smtClean="0">
                <a:solidFill>
                  <a:schemeClr val="tx1"/>
                </a:solidFill>
              </a:rPr>
              <a:t> (v</a:t>
            </a:r>
            <a:r>
              <a:rPr lang="en-US" altLang="ja-JP" sz="2400" dirty="0" smtClean="0">
                <a:solidFill>
                  <a:schemeClr val="tx1"/>
                </a:solidFill>
              </a:rPr>
              <a:t>, e, u) </a:t>
            </a:r>
            <a:r>
              <a:rPr lang="ja-JP" altLang="en-US" sz="2400" dirty="0" smtClean="0">
                <a:solidFill>
                  <a:schemeClr val="tx1"/>
                </a:solidFill>
              </a:rPr>
              <a:t>⇔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     </a:t>
            </a:r>
            <a:r>
              <a:rPr lang="ja-JP" altLang="en-US" sz="2400" dirty="0" smtClean="0">
                <a:solidFill>
                  <a:schemeClr val="tx1"/>
                </a:solidFill>
              </a:rPr>
              <a:t>∃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r>
              <a:rPr lang="en-US" altLang="ja-JP" sz="2400" dirty="0" smtClean="0">
                <a:solidFill>
                  <a:schemeClr val="tx1"/>
                </a:solidFill>
              </a:rPr>
              <a:t>.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</a:t>
            </a:r>
            <a:r>
              <a:rPr lang="en-US" altLang="ja-JP" sz="2400" dirty="0" smtClean="0">
                <a:solidFill>
                  <a:schemeClr val="tx1"/>
                </a:solidFill>
              </a:rPr>
              <a:t>u=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</a:p>
          <a:p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edge[11</a:t>
            </a:r>
            <a:r>
              <a:rPr lang="en-US" altLang="ja-JP" sz="2400" dirty="0" smtClean="0">
                <a:solidFill>
                  <a:srgbClr val="0070C0"/>
                </a:solidFill>
              </a:rPr>
              <a:t>0</a:t>
            </a:r>
            <a:r>
              <a:rPr lang="en-US" altLang="ja-JP" sz="24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en-US" altLang="ja-JP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ja-JP" sz="2400" dirty="0" smtClean="0">
                <a:solidFill>
                  <a:schemeClr val="tx1"/>
                </a:solidFill>
              </a:rPr>
              <a:t> (v</a:t>
            </a:r>
            <a:r>
              <a:rPr lang="en-US" altLang="ja-JP" sz="2400" dirty="0" smtClean="0">
                <a:solidFill>
                  <a:schemeClr val="tx1"/>
                </a:solidFill>
              </a:rPr>
              <a:t>, e, u) </a:t>
            </a:r>
            <a:r>
              <a:rPr lang="ja-JP" altLang="en-US" sz="2400" dirty="0" smtClean="0">
                <a:solidFill>
                  <a:schemeClr val="tx1"/>
                </a:solidFill>
              </a:rPr>
              <a:t>⇔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ja-JP" altLang="en-US" sz="2400" dirty="0" smtClean="0">
                <a:solidFill>
                  <a:schemeClr val="tx1"/>
                </a:solidFill>
              </a:rPr>
              <a:t>      ∃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r>
              <a:rPr lang="en-US" altLang="ja-JP" sz="2400" dirty="0" smtClean="0">
                <a:solidFill>
                  <a:schemeClr val="tx1"/>
                </a:solidFill>
              </a:rPr>
              <a:t>.</a:t>
            </a:r>
            <a:r>
              <a:rPr lang="ja-JP" altLang="en-US" sz="2400" dirty="0" smtClean="0">
                <a:solidFill>
                  <a:schemeClr val="tx1"/>
                </a:solidFill>
              </a:rPr>
              <a:t> ￢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v=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e=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&amp; u=</a:t>
            </a:r>
            <a:r>
              <a:rPr lang="en-US" altLang="ja-JP" sz="2400" dirty="0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endParaRPr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72008" y="3460641"/>
            <a:ext cx="2088232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err="1" smtClean="0"/>
              <a:t>rec</a:t>
            </a:r>
            <a:r>
              <a:rPr lang="en-US" sz="2000" dirty="0" smtClean="0"/>
              <a:t>(</a:t>
            </a:r>
            <a:r>
              <a:rPr lang="en-US" altLang="ja-JP" sz="2000" dirty="0" smtClean="0"/>
              <a:t>λ($L,$G).</a:t>
            </a:r>
          </a:p>
          <a:p>
            <a:r>
              <a:rPr lang="en-US" altLang="ja-JP" sz="2000" dirty="0" smtClean="0"/>
              <a:t>   if </a:t>
            </a:r>
            <a:r>
              <a:rPr lang="en-US" altLang="ja-JP" sz="2000" b="1" dirty="0" smtClean="0"/>
              <a:t>$L = a</a:t>
            </a:r>
            <a:br>
              <a:rPr lang="en-US" altLang="ja-JP" sz="2000" b="1" dirty="0" smtClean="0"/>
            </a:br>
            <a:r>
              <a:rPr lang="en-US" altLang="ja-JP" sz="2000" b="1" dirty="0" smtClean="0"/>
              <a:t>    </a:t>
            </a:r>
            <a:r>
              <a:rPr lang="en-US" altLang="ja-JP" sz="2000" dirty="0" smtClean="0"/>
              <a:t> then </a:t>
            </a:r>
            <a:r>
              <a:rPr lang="en-US" altLang="ja-JP" sz="2000" b="1" dirty="0" smtClean="0"/>
              <a:t>{b: {c: &amp;}}</a:t>
            </a:r>
          </a:p>
          <a:p>
            <a:r>
              <a:rPr lang="en-US" altLang="ja-JP" sz="2000" dirty="0" smtClean="0"/>
              <a:t>     else </a:t>
            </a:r>
            <a:r>
              <a:rPr lang="en-US" altLang="ja-JP" sz="2000" b="1" dirty="0" smtClean="0"/>
              <a:t>{d: $G}</a:t>
            </a:r>
          </a:p>
          <a:p>
            <a:r>
              <a:rPr lang="en-US" sz="2000" dirty="0" smtClean="0"/>
              <a:t>)($</a:t>
            </a:r>
            <a:r>
              <a:rPr lang="en-US" sz="2000" dirty="0" err="1" smtClean="0"/>
              <a:t>input_db</a:t>
            </a:r>
            <a:r>
              <a:rPr lang="en-US" sz="2000" dirty="0" smtClean="0"/>
              <a:t>)</a:t>
            </a:r>
            <a:endParaRPr kumimoji="1" lang="ja-JP" altLang="en-US" sz="2000" dirty="0">
              <a:latin typeface="Consolas" pitchFamily="49" charset="0"/>
            </a:endParaRPr>
          </a:p>
        </p:txBody>
      </p:sp>
      <p:sp>
        <p:nvSpPr>
          <p:cNvPr id="6" name="右矢印 5"/>
          <p:cNvSpPr/>
          <p:nvPr/>
        </p:nvSpPr>
        <p:spPr>
          <a:xfrm rot="1191654">
            <a:off x="1736540" y="3312576"/>
            <a:ext cx="921287" cy="849279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“Backward” Inference </a:t>
            </a:r>
            <a:r>
              <a:rPr lang="en-US" sz="3200" dirty="0" smtClean="0"/>
              <a:t>[</a:t>
            </a:r>
            <a:r>
              <a:rPr lang="en-US" sz="3200" dirty="0" err="1" smtClean="0"/>
              <a:t>Courcelle</a:t>
            </a:r>
            <a:r>
              <a:rPr lang="en-US" sz="3200" dirty="0" smtClean="0"/>
              <a:t> 1994]</a:t>
            </a:r>
            <a:r>
              <a:rPr lang="en-US" sz="4400" dirty="0" smtClean="0"/>
              <a:t> </a:t>
            </a:r>
            <a:endParaRPr lang="en-US" sz="4400" dirty="0"/>
          </a:p>
        </p:txBody>
      </p:sp>
      <p:sp>
        <p:nvSpPr>
          <p:cNvPr id="4" name="角丸四角形 3"/>
          <p:cNvSpPr/>
          <p:nvPr/>
        </p:nvSpPr>
        <p:spPr>
          <a:xfrm>
            <a:off x="5652120" y="1628800"/>
            <a:ext cx="3419872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3600" dirty="0" smtClean="0">
                <a:solidFill>
                  <a:schemeClr val="tx1"/>
                </a:solidFill>
              </a:rPr>
              <a:t>∃</a:t>
            </a:r>
            <a:r>
              <a:rPr lang="en-US" altLang="ja-JP" sz="3600" dirty="0" smtClean="0">
                <a:solidFill>
                  <a:schemeClr val="tx1"/>
                </a:solidFill>
              </a:rPr>
              <a:t>e.  </a:t>
            </a:r>
            <a:r>
              <a:rPr lang="en-US" altLang="ja-JP" sz="3600" dirty="0" err="1" smtClean="0">
                <a:solidFill>
                  <a:schemeClr val="tx1"/>
                </a:solidFill>
              </a:rPr>
              <a:t>edge</a:t>
            </a:r>
            <a:r>
              <a:rPr lang="en-US" altLang="ja-JP" sz="3600" baseline="-25000" dirty="0" err="1" smtClean="0">
                <a:solidFill>
                  <a:schemeClr val="tx1"/>
                </a:solidFill>
              </a:rPr>
              <a:t>c</a:t>
            </a:r>
            <a:r>
              <a:rPr lang="en-US" altLang="ja-JP" sz="3600" dirty="0" smtClean="0">
                <a:solidFill>
                  <a:schemeClr val="tx1"/>
                </a:solidFill>
              </a:rPr>
              <a:t>(_, e, _)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71792" y="1268760"/>
            <a:ext cx="1836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Output Schema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36512" y="1300698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/>
              <a:t>Transformation</a:t>
            </a:r>
            <a:endParaRPr lang="en-US" sz="20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0" y="1669167"/>
            <a:ext cx="4355976" cy="103975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err="1" smtClean="0"/>
              <a:t>rec</a:t>
            </a:r>
            <a:r>
              <a:rPr lang="en-US" sz="2000" dirty="0" smtClean="0"/>
              <a:t>(</a:t>
            </a:r>
            <a:r>
              <a:rPr lang="en-US" altLang="ja-JP" sz="2000" dirty="0" smtClean="0"/>
              <a:t>λ($L,$G).</a:t>
            </a:r>
          </a:p>
          <a:p>
            <a:r>
              <a:rPr lang="en-US" altLang="ja-JP" sz="2000" dirty="0" smtClean="0"/>
              <a:t>   if </a:t>
            </a:r>
            <a:r>
              <a:rPr lang="en-US" altLang="ja-JP" sz="2000" b="1" dirty="0" smtClean="0"/>
              <a:t>$L = a </a:t>
            </a:r>
            <a:r>
              <a:rPr lang="en-US" altLang="ja-JP" sz="2000" dirty="0" smtClean="0"/>
              <a:t> then </a:t>
            </a:r>
            <a:r>
              <a:rPr lang="en-US" altLang="ja-JP" sz="2000" b="1" dirty="0" smtClean="0"/>
              <a:t>{b: {c: &amp;}}</a:t>
            </a:r>
            <a:r>
              <a:rPr lang="en-US" altLang="ja-JP" sz="2000" dirty="0" smtClean="0"/>
              <a:t>  else </a:t>
            </a:r>
            <a:r>
              <a:rPr lang="en-US" altLang="ja-JP" sz="2000" b="1" dirty="0" smtClean="0"/>
              <a:t>{d: $G}</a:t>
            </a:r>
          </a:p>
          <a:p>
            <a:r>
              <a:rPr lang="en-US" sz="2000" dirty="0" smtClean="0"/>
              <a:t>)($</a:t>
            </a:r>
            <a:r>
              <a:rPr lang="en-US" sz="2000" dirty="0" err="1" smtClean="0"/>
              <a:t>input_db</a:t>
            </a:r>
            <a:r>
              <a:rPr lang="en-US" sz="2000" dirty="0" smtClean="0"/>
              <a:t>)</a:t>
            </a:r>
            <a:endParaRPr kumimoji="1" lang="ja-JP" altLang="en-US" sz="2000" dirty="0">
              <a:latin typeface="Consolas" pitchFamily="49" charset="0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0" y="2996952"/>
            <a:ext cx="5004048" cy="194421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edge[112]</a:t>
            </a:r>
            <a:r>
              <a:rPr lang="en-US" altLang="ja-JP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</a:rPr>
              <a:t>(v, e, u) </a:t>
            </a:r>
            <a:r>
              <a:rPr lang="ja-JP" altLang="en-US" sz="2800" dirty="0" smtClean="0">
                <a:solidFill>
                  <a:schemeClr val="tx1"/>
                </a:solidFill>
              </a:rPr>
              <a:t>⇔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ja-JP" altLang="en-US" sz="2000" dirty="0" smtClean="0">
                <a:solidFill>
                  <a:schemeClr val="tx1"/>
                </a:solidFill>
              </a:rPr>
              <a:t>∃</a:t>
            </a:r>
            <a:r>
              <a:rPr lang="en-US" altLang="ja-JP" sz="2000" dirty="0" smtClean="0">
                <a:solidFill>
                  <a:srgbClr val="0070C0"/>
                </a:solidFill>
              </a:rPr>
              <a:t>v’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rgbClr val="0070C0"/>
                </a:solidFill>
              </a:rPr>
              <a:t>e’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000" dirty="0" smtClean="0">
                <a:solidFill>
                  <a:srgbClr val="0070C0"/>
                </a:solidFill>
              </a:rPr>
              <a:t>u</a:t>
            </a:r>
            <a:r>
              <a:rPr lang="en-US" altLang="ja-JP" sz="2000" dirty="0" smtClean="0">
                <a:solidFill>
                  <a:srgbClr val="0070C0"/>
                </a:solidFill>
              </a:rPr>
              <a:t>’</a:t>
            </a:r>
            <a:r>
              <a:rPr lang="en-US" altLang="ja-JP" sz="2000" dirty="0" smtClean="0">
                <a:solidFill>
                  <a:schemeClr val="tx1"/>
                </a:solidFill>
              </a:rPr>
              <a:t>. …</a:t>
            </a:r>
          </a:p>
          <a:p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edge[231]</a:t>
            </a:r>
            <a:r>
              <a:rPr lang="en-US" altLang="ja-JP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altLang="ja-JP" sz="2800" dirty="0" smtClean="0">
                <a:solidFill>
                  <a:schemeClr val="tx1"/>
                </a:solidFill>
              </a:rPr>
              <a:t> (v</a:t>
            </a:r>
            <a:r>
              <a:rPr lang="en-US" altLang="ja-JP" sz="2800" dirty="0" smtClean="0">
                <a:solidFill>
                  <a:schemeClr val="tx1"/>
                </a:solidFill>
              </a:rPr>
              <a:t>, e, u) </a:t>
            </a:r>
            <a:r>
              <a:rPr lang="ja-JP" altLang="en-US" sz="2800" dirty="0" smtClean="0">
                <a:solidFill>
                  <a:schemeClr val="tx1"/>
                </a:solidFill>
              </a:rPr>
              <a:t>⇔</a:t>
            </a:r>
            <a:r>
              <a:rPr lang="en-US" altLang="ja-JP" sz="2800" dirty="0" smtClean="0">
                <a:solidFill>
                  <a:schemeClr val="tx1"/>
                </a:solidFill>
              </a:rPr>
              <a:t/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      </a:t>
            </a:r>
            <a:r>
              <a:rPr lang="ja-JP" altLang="en-US" sz="2400" dirty="0" smtClean="0">
                <a:solidFill>
                  <a:schemeClr val="tx1"/>
                </a:solidFill>
              </a:rPr>
              <a:t>∃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r>
              <a:rPr lang="en-US" altLang="ja-JP" sz="2400" dirty="0" smtClean="0">
                <a:solidFill>
                  <a:schemeClr val="tx1"/>
                </a:solidFill>
              </a:rPr>
              <a:t>. 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4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400" dirty="0" smtClean="0">
                <a:solidFill>
                  <a:schemeClr val="tx1"/>
                </a:solidFill>
              </a:rPr>
              <a:t>(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4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400" dirty="0" smtClean="0">
                <a:solidFill>
                  <a:srgbClr val="0070C0"/>
                </a:solidFill>
              </a:rPr>
              <a:t>’</a:t>
            </a:r>
            <a:r>
              <a:rPr lang="en-US" altLang="ja-JP" sz="2400" dirty="0" smtClean="0">
                <a:solidFill>
                  <a:schemeClr val="tx1"/>
                </a:solidFill>
              </a:rPr>
              <a:t>) &amp; </a:t>
            </a:r>
            <a:r>
              <a:rPr lang="en-US" altLang="ja-JP" sz="2400" dirty="0" smtClean="0">
                <a:solidFill>
                  <a:schemeClr val="tx1"/>
                </a:solidFill>
              </a:rPr>
              <a:t>… </a:t>
            </a:r>
            <a:r>
              <a:rPr lang="en-US" altLang="ja-JP" sz="2400" dirty="0" smtClean="0">
                <a:solidFill>
                  <a:schemeClr val="tx1"/>
                </a:solidFill>
              </a:rPr>
              <a:t>&amp; </a:t>
            </a:r>
            <a:r>
              <a:rPr lang="en-US" altLang="ja-JP" sz="2400" dirty="0" smtClean="0">
                <a:solidFill>
                  <a:schemeClr val="tx1"/>
                </a:solidFill>
              </a:rPr>
              <a:t>e=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endParaRPr lang="en-US" altLang="ja-JP" sz="2800" dirty="0" smtClean="0">
              <a:solidFill>
                <a:srgbClr val="0070C0"/>
              </a:solidFill>
            </a:endParaRPr>
          </a:p>
          <a:p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edge[11</a:t>
            </a:r>
            <a:r>
              <a:rPr lang="en-US" altLang="ja-JP" sz="2800" dirty="0" smtClean="0">
                <a:solidFill>
                  <a:srgbClr val="0070C0"/>
                </a:solidFill>
              </a:rPr>
              <a:t>0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en-US" altLang="ja-JP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altLang="ja-JP" sz="2800" dirty="0" smtClean="0">
                <a:solidFill>
                  <a:schemeClr val="tx1"/>
                </a:solidFill>
              </a:rPr>
              <a:t> (v</a:t>
            </a:r>
            <a:r>
              <a:rPr lang="en-US" altLang="ja-JP" sz="2800" dirty="0" smtClean="0">
                <a:solidFill>
                  <a:schemeClr val="tx1"/>
                </a:solidFill>
              </a:rPr>
              <a:t>, e, u) </a:t>
            </a:r>
            <a:r>
              <a:rPr lang="ja-JP" altLang="en-US" sz="2800" dirty="0" smtClean="0">
                <a:solidFill>
                  <a:schemeClr val="tx1"/>
                </a:solidFill>
              </a:rPr>
              <a:t>⇔ </a:t>
            </a:r>
            <a:r>
              <a:rPr lang="ja-JP" altLang="en-US" sz="2400" dirty="0" smtClean="0">
                <a:solidFill>
                  <a:schemeClr val="tx1"/>
                </a:solidFill>
              </a:rPr>
              <a:t>∃</a:t>
            </a:r>
            <a:r>
              <a:rPr lang="en-US" altLang="ja-JP" sz="2400" dirty="0" smtClean="0">
                <a:solidFill>
                  <a:srgbClr val="0070C0"/>
                </a:solidFill>
              </a:rPr>
              <a:t>v’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e’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rgbClr val="0070C0"/>
                </a:solidFill>
              </a:rPr>
              <a:t>u’</a:t>
            </a:r>
            <a:r>
              <a:rPr lang="en-US" altLang="ja-JP" sz="2400" dirty="0" smtClean="0">
                <a:solidFill>
                  <a:schemeClr val="tx1"/>
                </a:solidFill>
              </a:rPr>
              <a:t>.</a:t>
            </a:r>
            <a:r>
              <a:rPr lang="ja-JP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5471592" y="2924944"/>
            <a:ext cx="3672408" cy="18722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2800" dirty="0" smtClean="0">
                <a:solidFill>
                  <a:schemeClr val="tx1"/>
                </a:solidFill>
              </a:rPr>
              <a:t>∃</a:t>
            </a:r>
            <a:r>
              <a:rPr lang="en-US" altLang="ja-JP" sz="2800" dirty="0" smtClean="0">
                <a:solidFill>
                  <a:schemeClr val="tx1"/>
                </a:solidFill>
              </a:rPr>
              <a:t>e.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edge[_</a:t>
            </a:r>
            <a:r>
              <a:rPr lang="en-US" altLang="ja-JP" sz="2800" dirty="0" smtClean="0">
                <a:solidFill>
                  <a:srgbClr val="0070C0"/>
                </a:solidFill>
              </a:rPr>
              <a:t>0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_]</a:t>
            </a:r>
            <a:r>
              <a:rPr lang="en-US" altLang="ja-JP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(_, </a:t>
            </a:r>
            <a:r>
              <a:rPr lang="en-US" altLang="ja-JP" sz="2800" dirty="0" smtClean="0">
                <a:solidFill>
                  <a:schemeClr val="tx1"/>
                </a:solidFill>
              </a:rPr>
              <a:t>e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, _)</a:t>
            </a:r>
            <a:b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∨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[_1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_]</a:t>
            </a:r>
            <a:r>
              <a:rPr lang="en-US" altLang="ja-JP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(_, </a:t>
            </a:r>
            <a:r>
              <a:rPr lang="en-US" altLang="ja-JP" sz="2800" dirty="0" smtClean="0">
                <a:solidFill>
                  <a:schemeClr val="tx1"/>
                </a:solidFill>
              </a:rPr>
              <a:t>e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, _)</a:t>
            </a:r>
            <a:b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∨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edge[_2_]</a:t>
            </a:r>
            <a:r>
              <a:rPr lang="en-US" altLang="ja-JP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(_, </a:t>
            </a:r>
            <a:r>
              <a:rPr lang="en-US" altLang="ja-JP" sz="2800" dirty="0" smtClean="0">
                <a:solidFill>
                  <a:schemeClr val="tx1"/>
                </a:solidFill>
              </a:rPr>
              <a:t>e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_)</a:t>
            </a:r>
            <a:b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ja-JP" altLang="en-US" sz="2800" dirty="0" smtClean="0">
                <a:solidFill>
                  <a:schemeClr val="accent6">
                    <a:lumMod val="75000"/>
                  </a:schemeClr>
                </a:solidFill>
              </a:rPr>
              <a:t>∨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edge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[_3_]</a:t>
            </a:r>
            <a:r>
              <a:rPr lang="en-US" altLang="ja-JP" sz="2800" baseline="-25000" dirty="0" smtClean="0">
                <a:solidFill>
                  <a:schemeClr val="accent6">
                    <a:lumMod val="75000"/>
                  </a:schemeClr>
                </a:solidFill>
              </a:rPr>
              <a:t>c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(_, </a:t>
            </a:r>
            <a:r>
              <a:rPr lang="en-US" altLang="ja-JP" sz="2800" dirty="0" smtClean="0">
                <a:solidFill>
                  <a:schemeClr val="tx1"/>
                </a:solidFill>
              </a:rPr>
              <a:t>e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altLang="ja-JP" sz="2800" dirty="0" smtClean="0">
                <a:solidFill>
                  <a:schemeClr val="accent6">
                    <a:lumMod val="75000"/>
                  </a:schemeClr>
                </a:solidFill>
              </a:rPr>
              <a:t>_)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5496" y="5589240"/>
            <a:ext cx="3456384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3600" b="1" dirty="0" smtClean="0">
                <a:solidFill>
                  <a:srgbClr val="0070C0"/>
                </a:solidFill>
              </a:rPr>
              <a:t>∃</a:t>
            </a:r>
            <a:r>
              <a:rPr lang="en-US" altLang="ja-JP" sz="3600" b="1" dirty="0" smtClean="0">
                <a:solidFill>
                  <a:srgbClr val="0070C0"/>
                </a:solidFill>
              </a:rPr>
              <a:t>e.  </a:t>
            </a:r>
            <a:r>
              <a:rPr lang="en-US" altLang="ja-JP" sz="3600" b="1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3600" b="1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3600" b="1" dirty="0" smtClean="0">
                <a:solidFill>
                  <a:srgbClr val="0070C0"/>
                </a:solidFill>
              </a:rPr>
              <a:t>(_, e, _)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5496" y="5261138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InputSchema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 rot="5400000">
            <a:off x="7234777" y="2332546"/>
            <a:ext cx="705265" cy="737933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右矢印 20"/>
          <p:cNvSpPr/>
          <p:nvPr/>
        </p:nvSpPr>
        <p:spPr>
          <a:xfrm rot="5400000">
            <a:off x="1453890" y="2518223"/>
            <a:ext cx="648072" cy="597418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角丸四角形 21"/>
          <p:cNvSpPr/>
          <p:nvPr/>
        </p:nvSpPr>
        <p:spPr>
          <a:xfrm>
            <a:off x="3563888" y="4941168"/>
            <a:ext cx="5616624" cy="18722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ja-JP" altLang="en-US" sz="2800" dirty="0" smtClean="0">
                <a:solidFill>
                  <a:schemeClr val="tx1"/>
                </a:solidFill>
              </a:rPr>
              <a:t>∃</a:t>
            </a:r>
            <a:r>
              <a:rPr lang="en-US" altLang="ja-JP" sz="2800" dirty="0" smtClean="0">
                <a:solidFill>
                  <a:schemeClr val="tx1"/>
                </a:solidFill>
              </a:rPr>
              <a:t>e.</a:t>
            </a:r>
            <a:r>
              <a:rPr lang="en-US" altLang="ja-JP" sz="2800" dirty="0" smtClean="0">
                <a:solidFill>
                  <a:srgbClr val="0070C0"/>
                </a:solidFill>
              </a:rPr>
              <a:t> </a:t>
            </a:r>
            <a:r>
              <a:rPr lang="en-US" altLang="ja-JP" sz="2800" dirty="0" smtClean="0">
                <a:solidFill>
                  <a:srgbClr val="0070C0"/>
                </a:solidFill>
              </a:rPr>
              <a:t> false</a:t>
            </a:r>
            <a:r>
              <a:rPr lang="en-US" altLang="ja-JP" sz="2800" dirty="0" smtClean="0">
                <a:solidFill>
                  <a:srgbClr val="0070C0"/>
                </a:solidFill>
              </a:rPr>
              <a:t/>
            </a:r>
            <a:br>
              <a:rPr lang="en-US" altLang="ja-JP" sz="2800" dirty="0" smtClean="0">
                <a:solidFill>
                  <a:srgbClr val="0070C0"/>
                </a:solidFill>
              </a:rPr>
            </a:br>
            <a:r>
              <a:rPr lang="en-US" altLang="ja-JP" sz="2800" dirty="0" smtClean="0">
                <a:solidFill>
                  <a:srgbClr val="0070C0"/>
                </a:solidFill>
              </a:rPr>
              <a:t>    </a:t>
            </a:r>
            <a:r>
              <a:rPr lang="ja-JP" altLang="en-US" sz="2800" dirty="0" smtClean="0">
                <a:solidFill>
                  <a:srgbClr val="0070C0"/>
                </a:solidFill>
              </a:rPr>
              <a:t>∨</a:t>
            </a:r>
            <a:r>
              <a:rPr lang="en-US" altLang="ja-JP" sz="2800" dirty="0" smtClean="0">
                <a:solidFill>
                  <a:srgbClr val="0070C0"/>
                </a:solidFill>
              </a:rPr>
              <a:t> false</a:t>
            </a:r>
            <a:r>
              <a:rPr lang="en-US" altLang="ja-JP" sz="2800" dirty="0" smtClean="0">
                <a:solidFill>
                  <a:srgbClr val="0070C0"/>
                </a:solidFill>
              </a:rPr>
              <a:t/>
            </a:r>
            <a:br>
              <a:rPr lang="en-US" altLang="ja-JP" sz="2800" dirty="0" smtClean="0">
                <a:solidFill>
                  <a:srgbClr val="0070C0"/>
                </a:solidFill>
              </a:rPr>
            </a:br>
            <a:r>
              <a:rPr lang="en-US" altLang="ja-JP" sz="2800" dirty="0" smtClean="0">
                <a:solidFill>
                  <a:srgbClr val="0070C0"/>
                </a:solidFill>
              </a:rPr>
              <a:t>    </a:t>
            </a:r>
            <a:r>
              <a:rPr lang="ja-JP" altLang="en-US" sz="2800" dirty="0" smtClean="0">
                <a:solidFill>
                  <a:srgbClr val="0070C0"/>
                </a:solidFill>
              </a:rPr>
              <a:t>∨</a:t>
            </a:r>
            <a:r>
              <a:rPr lang="en-US" altLang="ja-JP" sz="2800" dirty="0" smtClean="0">
                <a:solidFill>
                  <a:srgbClr val="0070C0"/>
                </a:solidFill>
              </a:rPr>
              <a:t> false</a:t>
            </a:r>
            <a:br>
              <a:rPr lang="en-US" altLang="ja-JP" sz="2800" dirty="0" smtClean="0">
                <a:solidFill>
                  <a:srgbClr val="0070C0"/>
                </a:solidFill>
              </a:rPr>
            </a:br>
            <a:r>
              <a:rPr lang="en-US" altLang="ja-JP" sz="2800" dirty="0" smtClean="0">
                <a:solidFill>
                  <a:srgbClr val="0070C0"/>
                </a:solidFill>
              </a:rPr>
              <a:t>  </a:t>
            </a:r>
            <a:r>
              <a:rPr lang="ja-JP" altLang="en-US" sz="2800" dirty="0" smtClean="0">
                <a:solidFill>
                  <a:srgbClr val="0070C0"/>
                </a:solidFill>
              </a:rPr>
              <a:t>∨</a:t>
            </a:r>
            <a:r>
              <a:rPr lang="en-US" altLang="ja-JP" sz="2800" dirty="0" smtClean="0">
                <a:solidFill>
                  <a:srgbClr val="0070C0"/>
                </a:solidFill>
              </a:rPr>
              <a:t> </a:t>
            </a:r>
            <a:r>
              <a:rPr lang="ja-JP" altLang="en-US" sz="2800" dirty="0" smtClean="0">
                <a:solidFill>
                  <a:schemeClr val="tx1"/>
                </a:solidFill>
              </a:rPr>
              <a:t>∃</a:t>
            </a:r>
            <a:r>
              <a:rPr lang="en-US" altLang="ja-JP" sz="2800" dirty="0" smtClean="0">
                <a:solidFill>
                  <a:srgbClr val="0070C0"/>
                </a:solidFill>
              </a:rPr>
              <a:t>v’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rgbClr val="0070C0"/>
                </a:solidFill>
              </a:rPr>
              <a:t>e’</a:t>
            </a:r>
            <a:r>
              <a:rPr lang="en-US" altLang="ja-JP" sz="2800" dirty="0" smtClean="0">
                <a:solidFill>
                  <a:schemeClr val="tx1"/>
                </a:solidFill>
              </a:rPr>
              <a:t> </a:t>
            </a:r>
            <a:r>
              <a:rPr lang="en-US" altLang="ja-JP" sz="2800" dirty="0" smtClean="0">
                <a:solidFill>
                  <a:srgbClr val="0070C0"/>
                </a:solidFill>
              </a:rPr>
              <a:t>u’</a:t>
            </a:r>
            <a:r>
              <a:rPr lang="en-US" altLang="ja-JP" sz="2800" dirty="0" smtClean="0">
                <a:solidFill>
                  <a:schemeClr val="tx1"/>
                </a:solidFill>
              </a:rPr>
              <a:t>. 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edge</a:t>
            </a:r>
            <a:r>
              <a:rPr lang="en-US" altLang="ja-JP" sz="2800" baseline="-25000" dirty="0" err="1" smtClean="0">
                <a:solidFill>
                  <a:srgbClr val="0070C0"/>
                </a:solidFill>
              </a:rPr>
              <a:t>a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v’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e’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,</a:t>
            </a:r>
            <a:r>
              <a:rPr lang="en-US" altLang="ja-JP" sz="2800" dirty="0" err="1" smtClean="0">
                <a:solidFill>
                  <a:srgbClr val="0070C0"/>
                </a:solidFill>
              </a:rPr>
              <a:t>u</a:t>
            </a:r>
            <a:r>
              <a:rPr lang="en-US" altLang="ja-JP" sz="2800" dirty="0" smtClean="0">
                <a:solidFill>
                  <a:srgbClr val="0070C0"/>
                </a:solidFill>
              </a:rPr>
              <a:t>’</a:t>
            </a:r>
            <a:r>
              <a:rPr lang="en-US" altLang="ja-JP" sz="2800" dirty="0" smtClean="0">
                <a:solidFill>
                  <a:schemeClr val="tx1"/>
                </a:solidFill>
              </a:rPr>
              <a:t>) </a:t>
            </a:r>
            <a:r>
              <a:rPr lang="en-US" altLang="ja-JP" sz="2800" dirty="0" smtClean="0">
                <a:solidFill>
                  <a:schemeClr val="tx1"/>
                </a:solidFill>
              </a:rPr>
              <a:t>&amp; … </a:t>
            </a:r>
            <a:r>
              <a:rPr lang="en-US" altLang="ja-JP" sz="2800" dirty="0" smtClean="0">
                <a:solidFill>
                  <a:schemeClr val="tx1"/>
                </a:solidFill>
              </a:rPr>
              <a:t>&amp; </a:t>
            </a:r>
            <a:r>
              <a:rPr lang="en-US" altLang="ja-JP" sz="2800" dirty="0" smtClean="0">
                <a:solidFill>
                  <a:schemeClr val="tx1"/>
                </a:solidFill>
              </a:rPr>
              <a:t>e=</a:t>
            </a:r>
            <a:r>
              <a:rPr lang="en-US" altLang="ja-JP" sz="2800" dirty="0" smtClean="0">
                <a:solidFill>
                  <a:srgbClr val="0070C0"/>
                </a:solidFill>
              </a:rPr>
              <a:t>e’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7324638" y="4795633"/>
            <a:ext cx="705265" cy="737933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右矢印 23"/>
          <p:cNvSpPr/>
          <p:nvPr/>
        </p:nvSpPr>
        <p:spPr>
          <a:xfrm rot="2354093">
            <a:off x="4797883" y="4432957"/>
            <a:ext cx="705265" cy="737933"/>
          </a:xfrm>
          <a:prstGeom prst="rightArrow">
            <a:avLst>
              <a:gd name="adj1" fmla="val 31595"/>
              <a:gd name="adj2" fmla="val 50000"/>
            </a:avLst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347864" y="5301208"/>
            <a:ext cx="864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⇒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 animBg="1"/>
      <p:bldP spid="22" grpId="0" animBg="1"/>
      <p:bldP spid="23" grpId="0" animBg="1"/>
      <p:bldP spid="24" grpId="0" animBg="1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</a:t>
            </a:r>
            <a:r>
              <a:rPr lang="en-US" dirty="0" smtClean="0"/>
              <a:t>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Nested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</a:t>
            </a:r>
            <a:r>
              <a:rPr lang="en-US" dirty="0" smtClean="0"/>
              <a:t> </a:t>
            </a:r>
            <a:r>
              <a:rPr lang="en-US" sz="2800" dirty="0" smtClean="0"/>
              <a:t>(arising from “cross product”)</a:t>
            </a:r>
          </a:p>
          <a:p>
            <a:pPr lvl="1">
              <a:buNone/>
            </a:pPr>
            <a:r>
              <a:rPr lang="en-US" dirty="0" smtClean="0"/>
              <a:t>cannot be encoded into finite-copy semantics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Currently we ask</a:t>
            </a:r>
          </a:p>
          <a:p>
            <a:pPr lvl="1">
              <a:buNone/>
            </a:pPr>
            <a:r>
              <a:rPr lang="en-US" dirty="0" smtClean="0"/>
              <a:t>programmer to</a:t>
            </a:r>
          </a:p>
          <a:p>
            <a:pPr lvl="1">
              <a:buNone/>
            </a:pPr>
            <a:r>
              <a:rPr lang="en-US" dirty="0" smtClean="0"/>
              <a:t>add annotation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3563888" y="2708920"/>
            <a:ext cx="5472608" cy="23762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λ($L1,$G1). </a:t>
            </a:r>
          </a:p>
          <a:p>
            <a:r>
              <a:rPr lang="en-US" sz="2800" dirty="0" smtClean="0"/>
              <a:t>   </a:t>
            </a:r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λ($L2,$G2).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b="1" dirty="0" smtClean="0"/>
              <a:t>{pair: {first: 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$G1</a:t>
            </a:r>
            <a:r>
              <a:rPr lang="en-US" altLang="ja-JP" sz="2800" b="1" dirty="0" smtClean="0"/>
              <a:t>, second: $G2}}</a:t>
            </a:r>
          </a:p>
          <a:p>
            <a:r>
              <a:rPr lang="en-US" sz="2800" dirty="0" smtClean="0"/>
              <a:t>   )($db)</a:t>
            </a:r>
          </a:p>
          <a:p>
            <a:r>
              <a:rPr lang="en-US" sz="2800" dirty="0" smtClean="0"/>
              <a:t>)($db)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79512" y="2708920"/>
            <a:ext cx="3275856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400" dirty="0" smtClean="0"/>
              <a:t>select {p: {f: $G1, s:$G2}}</a:t>
            </a:r>
          </a:p>
          <a:p>
            <a:r>
              <a:rPr kumimoji="1" lang="en-US" altLang="ja-JP" sz="2400" dirty="0" smtClean="0"/>
              <a:t>  </a:t>
            </a:r>
            <a:r>
              <a:rPr lang="en-US" altLang="ja-JP" sz="2400" dirty="0" smtClean="0"/>
              <a:t>where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{_: $G1} in $db,</a:t>
            </a:r>
          </a:p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              {_ : $G2} in $db</a:t>
            </a:r>
            <a:r>
              <a:rPr kumimoji="1" lang="en-US" altLang="ja-JP" sz="2400" b="1" dirty="0" smtClean="0"/>
              <a:t> </a:t>
            </a:r>
            <a:endParaRPr kumimoji="1" lang="ja-JP" altLang="en-US" sz="2400" b="1" dirty="0"/>
          </a:p>
        </p:txBody>
      </p:sp>
      <p:sp>
        <p:nvSpPr>
          <p:cNvPr id="6" name="角丸四角形 5"/>
          <p:cNvSpPr/>
          <p:nvPr/>
        </p:nvSpPr>
        <p:spPr>
          <a:xfrm>
            <a:off x="3995936" y="5301208"/>
            <a:ext cx="4968552" cy="13955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λ($L1,$G1). </a:t>
            </a:r>
            <a:r>
              <a:rPr lang="en-US" sz="2800" dirty="0" smtClean="0"/>
              <a:t> </a:t>
            </a:r>
            <a:r>
              <a:rPr lang="en-US" sz="2800" dirty="0" err="1" smtClean="0"/>
              <a:t>rec</a:t>
            </a:r>
            <a:r>
              <a:rPr lang="en-US" sz="2800" dirty="0" smtClean="0"/>
              <a:t>(</a:t>
            </a:r>
            <a:r>
              <a:rPr lang="en-US" altLang="ja-JP" sz="2800" dirty="0" smtClean="0"/>
              <a:t>λ($L2,$G2).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b="1" dirty="0" smtClean="0"/>
              <a:t>{pair: {first: 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($G1 :: MEM)</a:t>
            </a:r>
            <a:r>
              <a:rPr lang="en-US" altLang="ja-JP" sz="2800" b="1" dirty="0" smtClean="0"/>
              <a:t>, </a:t>
            </a:r>
            <a:br>
              <a:rPr lang="en-US" altLang="ja-JP" sz="2800" b="1" dirty="0" smtClean="0"/>
            </a:br>
            <a:r>
              <a:rPr lang="en-US" altLang="ja-JP" sz="2800" b="1" dirty="0" smtClean="0"/>
              <a:t>                  second: $G2}}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Remark: Why </a:t>
            </a:r>
            <a:r>
              <a:rPr lang="en-US" dirty="0" smtClean="0"/>
              <a:t>MSO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</a:t>
            </a:r>
            <a:r>
              <a:rPr lang="en-US" dirty="0" smtClean="0"/>
              <a:t>expressive power is needed.</a:t>
            </a:r>
            <a:endParaRPr lang="en-US" dirty="0" smtClean="0"/>
          </a:p>
          <a:p>
            <a:pPr lvl="1"/>
            <a:r>
              <a:rPr lang="en-US" dirty="0" smtClean="0"/>
              <a:t>Schemas can encode runs of automata, which is basically equivalent to MSO.</a:t>
            </a:r>
          </a:p>
          <a:p>
            <a:pPr lvl="1"/>
            <a:r>
              <a:rPr lang="en-US" dirty="0" smtClean="0"/>
              <a:t>Transformation also requires MSO power, for tracking </a:t>
            </a:r>
            <a:r>
              <a:rPr lang="en-US" b="1" i="1" dirty="0" smtClean="0">
                <a:solidFill>
                  <a:srgbClr val="00B050"/>
                </a:solidFill>
              </a:rPr>
              <a:t>edge-erasing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can be made decidable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In contrast to, e.g.,  </a:t>
            </a:r>
            <a:r>
              <a:rPr lang="en-US" dirty="0" err="1" smtClean="0"/>
              <a:t>FO+TC</a:t>
            </a:r>
            <a:r>
              <a:rPr lang="en-US" baseline="30000" dirty="0" err="1" smtClean="0"/>
              <a:t>k</a:t>
            </a:r>
            <a:r>
              <a:rPr lang="en-US" dirty="0" smtClean="0"/>
              <a:t> that can capture nested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</a:t>
            </a:r>
            <a:r>
              <a:rPr lang="en-US" dirty="0" err="1" smtClean="0"/>
              <a:t>s</a:t>
            </a:r>
            <a:r>
              <a:rPr lang="en-US" dirty="0" smtClean="0"/>
              <a:t> without annotation.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Nice Props of </a:t>
            </a:r>
            <a:r>
              <a:rPr lang="en-US" dirty="0" err="1" smtClean="0"/>
              <a:t>UnCAL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-36512" y="1268760"/>
            <a:ext cx="8496944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[</a:t>
            </a:r>
            <a:r>
              <a:rPr lang="en-US" dirty="0" err="1" smtClean="0"/>
              <a:t>Buneman</a:t>
            </a:r>
            <a:r>
              <a:rPr lang="en-US" dirty="0" smtClean="0"/>
              <a:t> et al. 2000] </a:t>
            </a:r>
            <a:r>
              <a:rPr lang="en-US" dirty="0" err="1" smtClean="0"/>
              <a:t>UnCAL</a:t>
            </a:r>
            <a:r>
              <a:rPr lang="en-US" dirty="0" smtClean="0"/>
              <a:t> is …</a:t>
            </a:r>
            <a:endParaRPr lang="en-US" sz="2400" dirty="0"/>
          </a:p>
        </p:txBody>
      </p:sp>
      <p:sp>
        <p:nvSpPr>
          <p:cNvPr id="4" name="円/楕円 3"/>
          <p:cNvSpPr/>
          <p:nvPr/>
        </p:nvSpPr>
        <p:spPr>
          <a:xfrm>
            <a:off x="1619672" y="2132856"/>
            <a:ext cx="504056" cy="5040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図形 4"/>
          <p:cNvCxnSpPr>
            <a:stCxn id="4" idx="0"/>
            <a:endCxn id="4" idx="6"/>
          </p:cNvCxnSpPr>
          <p:nvPr/>
        </p:nvCxnSpPr>
        <p:spPr>
          <a:xfrm rot="16200000" flipH="1">
            <a:off x="1871700" y="2132856"/>
            <a:ext cx="252028" cy="252028"/>
          </a:xfrm>
          <a:prstGeom prst="curvedConnector4">
            <a:avLst>
              <a:gd name="adj1" fmla="val -90704"/>
              <a:gd name="adj2" fmla="val 190704"/>
            </a:avLst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339752" y="182566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3059832" y="1781366"/>
            <a:ext cx="3286148" cy="107157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i="1" dirty="0" err="1" smtClean="0"/>
              <a:t>UnCAL</a:t>
            </a:r>
            <a:r>
              <a:rPr kumimoji="1" lang="en-US" altLang="ja-JP" sz="2000" b="1" i="1" dirty="0" smtClean="0"/>
              <a:t> Transformation</a:t>
            </a:r>
            <a:endParaRPr kumimoji="1" lang="ja-JP" altLang="en-US" sz="2000" b="1" i="1" dirty="0"/>
          </a:p>
        </p:txBody>
      </p:sp>
      <p:sp>
        <p:nvSpPr>
          <p:cNvPr id="8" name="円/楕円 7"/>
          <p:cNvSpPr/>
          <p:nvPr/>
        </p:nvSpPr>
        <p:spPr>
          <a:xfrm>
            <a:off x="6804248" y="2080012"/>
            <a:ext cx="490946" cy="49094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図形 8"/>
          <p:cNvCxnSpPr>
            <a:stCxn id="8" idx="0"/>
            <a:endCxn id="64" idx="1"/>
          </p:cNvCxnSpPr>
          <p:nvPr/>
        </p:nvCxnSpPr>
        <p:spPr>
          <a:xfrm rot="5400000" flipH="1" flipV="1">
            <a:off x="7385344" y="1437083"/>
            <a:ext cx="307307" cy="978552"/>
          </a:xfrm>
          <a:prstGeom prst="curvedConnector3">
            <a:avLst>
              <a:gd name="adj1" fmla="val 197784"/>
            </a:avLst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6804248" y="1412776"/>
            <a:ext cx="429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251520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1180214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>
            <a:stCxn id="11" idx="6"/>
            <a:endCxn id="12" idx="2"/>
          </p:cNvCxnSpPr>
          <p:nvPr/>
        </p:nvCxnSpPr>
        <p:spPr>
          <a:xfrm>
            <a:off x="751586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2037470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>
            <a:stCxn id="14" idx="6"/>
          </p:cNvCxnSpPr>
          <p:nvPr/>
        </p:nvCxnSpPr>
        <p:spPr>
          <a:xfrm>
            <a:off x="2537536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2" idx="6"/>
            <a:endCxn id="14" idx="2"/>
          </p:cNvCxnSpPr>
          <p:nvPr/>
        </p:nvCxnSpPr>
        <p:spPr>
          <a:xfrm>
            <a:off x="1680280" y="3987939"/>
            <a:ext cx="357190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966164" y="3776307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70C0"/>
                </a:solidFill>
              </a:rPr>
              <a:t>・・・ 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平成明朝体W9" pitchFamily="17" charset="-128"/>
                <a:ea typeface="HG平成明朝体W9" pitchFamily="17" charset="-128"/>
              </a:rPr>
              <a:t>∞</a:t>
            </a:r>
            <a:endParaRPr kumimoji="1" lang="ja-JP" altLang="en-US" sz="2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51586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08842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537536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21" name="下矢印 20"/>
          <p:cNvSpPr/>
          <p:nvPr/>
        </p:nvSpPr>
        <p:spPr>
          <a:xfrm>
            <a:off x="1600674" y="2708920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Unfolding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22" name="下矢印 21"/>
          <p:cNvSpPr/>
          <p:nvPr/>
        </p:nvSpPr>
        <p:spPr>
          <a:xfrm>
            <a:off x="6804248" y="2636912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Unfolding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5466494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6395188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>
            <a:stCxn id="23" idx="6"/>
            <a:endCxn id="24" idx="2"/>
          </p:cNvCxnSpPr>
          <p:nvPr/>
        </p:nvCxnSpPr>
        <p:spPr>
          <a:xfrm>
            <a:off x="5966560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7252444" y="3737906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>
            <a:stCxn id="26" idx="6"/>
          </p:cNvCxnSpPr>
          <p:nvPr/>
        </p:nvCxnSpPr>
        <p:spPr>
          <a:xfrm>
            <a:off x="7752510" y="3987939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24" idx="6"/>
            <a:endCxn id="26" idx="2"/>
          </p:cNvCxnSpPr>
          <p:nvPr/>
        </p:nvCxnSpPr>
        <p:spPr>
          <a:xfrm>
            <a:off x="6895254" y="3987939"/>
            <a:ext cx="357190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966560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23816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752510" y="342900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2" name="右矢印 31"/>
          <p:cNvSpPr/>
          <p:nvPr/>
        </p:nvSpPr>
        <p:spPr>
          <a:xfrm>
            <a:off x="4078204" y="3572446"/>
            <a:ext cx="1285884" cy="864666"/>
          </a:xfrm>
          <a:prstGeom prst="rightArrow">
            <a:avLst>
              <a:gd name="adj1" fmla="val 40386"/>
              <a:gd name="adj2" fmla="val 50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87824" y="2852936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Bisimulation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-generic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180950" y="378904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70C0"/>
                </a:solidFill>
              </a:rPr>
              <a:t>・・・ </a:t>
            </a:r>
            <a:r>
              <a:rPr kumimoji="1" lang="ja-JP" altLang="en-US" sz="2400" b="1" dirty="0" smtClean="0">
                <a:solidFill>
                  <a:srgbClr val="0070C0"/>
                </a:solidFill>
                <a:latin typeface="HG平成明朝体W9" pitchFamily="17" charset="-128"/>
                <a:ea typeface="HG平成明朝体W9" pitchFamily="17" charset="-128"/>
              </a:rPr>
              <a:t>∞</a:t>
            </a:r>
            <a:endParaRPr kumimoji="1" lang="ja-JP" altLang="en-US" sz="2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35496" y="5881262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>
            <a:off x="964190" y="5881262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矢印コネクタ 43"/>
          <p:cNvCxnSpPr>
            <a:stCxn id="42" idx="6"/>
            <a:endCxn id="43" idx="2"/>
          </p:cNvCxnSpPr>
          <p:nvPr/>
        </p:nvCxnSpPr>
        <p:spPr>
          <a:xfrm>
            <a:off x="535562" y="6131295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35562" y="55723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49" name="下矢印 48"/>
          <p:cNvSpPr/>
          <p:nvPr/>
        </p:nvSpPr>
        <p:spPr>
          <a:xfrm>
            <a:off x="1623662" y="4453642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Cut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5508104" y="6017868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6274542" y="6017868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矢印コネクタ 52"/>
          <p:cNvCxnSpPr>
            <a:stCxn id="51" idx="6"/>
            <a:endCxn id="52" idx="2"/>
          </p:cNvCxnSpPr>
          <p:nvPr/>
        </p:nvCxnSpPr>
        <p:spPr>
          <a:xfrm>
            <a:off x="5799556" y="6163594"/>
            <a:ext cx="474986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6991202" y="6017868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矢印コネクタ 55"/>
          <p:cNvCxnSpPr>
            <a:stCxn id="52" idx="6"/>
            <a:endCxn id="54" idx="2"/>
          </p:cNvCxnSpPr>
          <p:nvPr/>
        </p:nvCxnSpPr>
        <p:spPr>
          <a:xfrm>
            <a:off x="6565994" y="6163594"/>
            <a:ext cx="42520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5770486" y="56578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490566" y="565782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6804248" y="4453642"/>
            <a:ext cx="500066" cy="857256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i="1" dirty="0" smtClean="0">
                <a:solidFill>
                  <a:schemeClr val="tx1"/>
                </a:solidFill>
              </a:rPr>
              <a:t>Cut</a:t>
            </a:r>
            <a:endParaRPr kumimoji="1" lang="ja-JP" altLang="en-US" sz="2400" i="1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851920" y="462351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Compact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右矢印 62"/>
          <p:cNvSpPr/>
          <p:nvPr/>
        </p:nvSpPr>
        <p:spPr>
          <a:xfrm>
            <a:off x="4067944" y="5373216"/>
            <a:ext cx="1285884" cy="864666"/>
          </a:xfrm>
          <a:prstGeom prst="rightArrow">
            <a:avLst>
              <a:gd name="adj1" fmla="val 40386"/>
              <a:gd name="adj2" fmla="val 50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64" name="円/楕円 63"/>
          <p:cNvSpPr/>
          <p:nvPr/>
        </p:nvSpPr>
        <p:spPr>
          <a:xfrm>
            <a:off x="7956376" y="1700808"/>
            <a:ext cx="490946" cy="49094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6" name="図形 8"/>
          <p:cNvCxnSpPr>
            <a:stCxn id="64" idx="3"/>
            <a:endCxn id="8" idx="6"/>
          </p:cNvCxnSpPr>
          <p:nvPr/>
        </p:nvCxnSpPr>
        <p:spPr>
          <a:xfrm rot="5400000">
            <a:off x="7558920" y="1856132"/>
            <a:ext cx="205628" cy="733079"/>
          </a:xfrm>
          <a:prstGeom prst="curvedConnector2">
            <a:avLst/>
          </a:prstGeom>
          <a:ln w="57150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7452320" y="1825660"/>
            <a:ext cx="429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0" name="円/楕円 69"/>
          <p:cNvSpPr/>
          <p:nvPr/>
        </p:nvSpPr>
        <p:spPr>
          <a:xfrm>
            <a:off x="1475656" y="5394090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円/楕円 70"/>
          <p:cNvSpPr/>
          <p:nvPr/>
        </p:nvSpPr>
        <p:spPr>
          <a:xfrm>
            <a:off x="2404350" y="5394090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2" name="直線矢印コネクタ 71"/>
          <p:cNvCxnSpPr>
            <a:stCxn id="70" idx="6"/>
            <a:endCxn id="71" idx="2"/>
          </p:cNvCxnSpPr>
          <p:nvPr/>
        </p:nvCxnSpPr>
        <p:spPr>
          <a:xfrm>
            <a:off x="1975722" y="5644123"/>
            <a:ext cx="4286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1975722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4" name="円/楕円 73"/>
          <p:cNvSpPr/>
          <p:nvPr/>
        </p:nvSpPr>
        <p:spPr>
          <a:xfrm>
            <a:off x="3344444" y="5394090"/>
            <a:ext cx="500066" cy="50006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5" name="直線矢印コネクタ 74"/>
          <p:cNvCxnSpPr>
            <a:stCxn id="71" idx="6"/>
            <a:endCxn id="74" idx="2"/>
          </p:cNvCxnSpPr>
          <p:nvPr/>
        </p:nvCxnSpPr>
        <p:spPr>
          <a:xfrm>
            <a:off x="2904416" y="5644123"/>
            <a:ext cx="440028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2915816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987824" y="5805264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0070C0"/>
                </a:solidFill>
              </a:rPr>
              <a:t>・・・ </a:t>
            </a:r>
            <a:endParaRPr kumimoji="1" lang="ja-JP" altLang="en-US" sz="4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  <p:sp>
        <p:nvSpPr>
          <p:cNvPr id="86" name="円/楕円 85"/>
          <p:cNvSpPr/>
          <p:nvPr/>
        </p:nvSpPr>
        <p:spPr>
          <a:xfrm>
            <a:off x="6372200" y="544180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円/楕円 86"/>
          <p:cNvSpPr/>
          <p:nvPr/>
        </p:nvSpPr>
        <p:spPr>
          <a:xfrm>
            <a:off x="6994622" y="544180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8" name="直線矢印コネクタ 87"/>
          <p:cNvCxnSpPr>
            <a:stCxn id="86" idx="6"/>
            <a:endCxn id="87" idx="2"/>
          </p:cNvCxnSpPr>
          <p:nvPr/>
        </p:nvCxnSpPr>
        <p:spPr>
          <a:xfrm>
            <a:off x="6663652" y="5587530"/>
            <a:ext cx="330970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円/楕円 88"/>
          <p:cNvSpPr/>
          <p:nvPr/>
        </p:nvSpPr>
        <p:spPr>
          <a:xfrm>
            <a:off x="7570686" y="544180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直線矢印コネクタ 89"/>
          <p:cNvCxnSpPr>
            <a:stCxn id="87" idx="6"/>
            <a:endCxn id="89" idx="2"/>
          </p:cNvCxnSpPr>
          <p:nvPr/>
        </p:nvCxnSpPr>
        <p:spPr>
          <a:xfrm>
            <a:off x="7286074" y="5587530"/>
            <a:ext cx="284612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6565424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138638" y="508176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97" name="円/楕円 96"/>
          <p:cNvSpPr/>
          <p:nvPr/>
        </p:nvSpPr>
        <p:spPr>
          <a:xfrm>
            <a:off x="8240988" y="544522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矢印コネクタ 97"/>
          <p:cNvCxnSpPr>
            <a:endCxn id="97" idx="2"/>
          </p:cNvCxnSpPr>
          <p:nvPr/>
        </p:nvCxnSpPr>
        <p:spPr>
          <a:xfrm>
            <a:off x="7740352" y="5589240"/>
            <a:ext cx="500636" cy="1710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円/楕円 98"/>
          <p:cNvSpPr/>
          <p:nvPr/>
        </p:nvSpPr>
        <p:spPr>
          <a:xfrm>
            <a:off x="8817052" y="5445224"/>
            <a:ext cx="291452" cy="2914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0" name="直線矢印コネクタ 99"/>
          <p:cNvCxnSpPr>
            <a:stCxn id="97" idx="6"/>
            <a:endCxn id="99" idx="2"/>
          </p:cNvCxnSpPr>
          <p:nvPr/>
        </p:nvCxnSpPr>
        <p:spPr>
          <a:xfrm>
            <a:off x="8532440" y="5590950"/>
            <a:ext cx="284612" cy="1588"/>
          </a:xfrm>
          <a:prstGeom prst="straightConnector1">
            <a:avLst/>
          </a:prstGeom>
          <a:ln w="571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7811790" y="508860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b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8385004" y="508518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c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8108942" y="5805264"/>
            <a:ext cx="1071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solidFill>
                  <a:srgbClr val="0070C0"/>
                </a:solidFill>
              </a:rPr>
              <a:t>・・・ </a:t>
            </a:r>
            <a:endParaRPr kumimoji="1" lang="ja-JP" altLang="en-US" sz="4400" b="1" dirty="0">
              <a:solidFill>
                <a:srgbClr val="0070C0"/>
              </a:solidFill>
              <a:latin typeface="HG平成明朝体W9" pitchFamily="17" charset="-128"/>
              <a:ea typeface="HG平成明朝体W9" pitchFamily="1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MSO Validation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Now we have a </a:t>
            </a:r>
            <a:r>
              <a:rPr lang="en-US" b="1" dirty="0" smtClean="0"/>
              <a:t>MSO Formula on Graphs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MONA </a:t>
            </a:r>
            <a:r>
              <a:rPr lang="en-US" dirty="0" smtClean="0"/>
              <a:t>MSO Solver [</a:t>
            </a:r>
            <a:r>
              <a:rPr lang="en-US" dirty="0" err="1" smtClean="0"/>
              <a:t>Møller</a:t>
            </a:r>
            <a:r>
              <a:rPr lang="en-US" dirty="0" smtClean="0"/>
              <a:t>, et.al. 95-</a:t>
            </a:r>
            <a:r>
              <a:rPr lang="en-US" dirty="0" smtClean="0"/>
              <a:t>]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can decide validness of </a:t>
            </a:r>
            <a:r>
              <a:rPr lang="en-US" b="1" dirty="0" smtClean="0"/>
              <a:t>MSO on Finite Trees</a:t>
            </a:r>
            <a:r>
              <a:rPr lang="en-US" dirty="0" smtClean="0"/>
              <a:t>.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43608" y="1988840"/>
            <a:ext cx="19077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dirty="0" smtClean="0">
                <a:solidFill>
                  <a:srgbClr val="00B050"/>
                </a:solidFill>
              </a:rPr>
              <a:t>!</a:t>
            </a:r>
            <a:endParaRPr lang="en-US" sz="19900" dirty="0">
              <a:solidFill>
                <a:srgbClr val="00B050"/>
              </a:solidFill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rot="5400000">
            <a:off x="1763577" y="3607829"/>
            <a:ext cx="2809106" cy="1588"/>
          </a:xfrm>
          <a:prstGeom prst="straightConnector1">
            <a:avLst/>
          </a:prstGeom>
          <a:ln w="254000">
            <a:headEnd type="triangl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3995936" y="2276872"/>
            <a:ext cx="500404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smtClean="0"/>
              <a:t>MSO (even 1</a:t>
            </a:r>
            <a:r>
              <a:rPr lang="en-US" sz="2400" b="1" i="1" baseline="30000" dirty="0" smtClean="0"/>
              <a:t>st</a:t>
            </a:r>
            <a:r>
              <a:rPr lang="en-US" sz="2400" b="1" i="1" dirty="0" smtClean="0"/>
              <a:t>-Order Logic) on Graphs</a:t>
            </a:r>
          </a:p>
          <a:p>
            <a:r>
              <a:rPr lang="en-US" sz="2400" b="1" i="1" dirty="0" smtClean="0"/>
              <a:t>is </a:t>
            </a:r>
            <a:r>
              <a:rPr lang="en-US" sz="2400" b="1" i="1" dirty="0" err="1" smtClean="0"/>
              <a:t>undecidable</a:t>
            </a:r>
            <a:r>
              <a:rPr lang="en-US" sz="2400" b="1" i="1" dirty="0" smtClean="0"/>
              <a:t> [</a:t>
            </a:r>
            <a:r>
              <a:rPr lang="en-US" altLang="ja-JP" sz="2400" b="1" i="1" dirty="0" err="1" smtClean="0"/>
              <a:t>Trakhtenbrot</a:t>
            </a:r>
            <a:r>
              <a:rPr lang="en-US" altLang="ja-JP" sz="2400" b="1" i="1" dirty="0" smtClean="0"/>
              <a:t> 1950</a:t>
            </a:r>
            <a:r>
              <a:rPr lang="en-US" sz="2400" b="1" i="1" dirty="0" smtClean="0"/>
              <a:t>].</a:t>
            </a:r>
            <a:endParaRPr lang="en-US" sz="2400" b="1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95936" y="3678123"/>
            <a:ext cx="5004048" cy="120032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</a:rPr>
              <a:t>Theorem: If MSO formula is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Bisimulation</a:t>
            </a:r>
            <a:r>
              <a:rPr lang="en-US" sz="2400" b="1" i="1" dirty="0" smtClean="0">
                <a:solidFill>
                  <a:srgbClr val="00B050"/>
                </a:solidFill>
              </a:rPr>
              <a:t>-Generic and Compact, it is valid on graphs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iff</a:t>
            </a:r>
            <a:r>
              <a:rPr lang="en-US" sz="2400" b="1" i="1" dirty="0" smtClean="0">
                <a:solidFill>
                  <a:srgbClr val="00B050"/>
                </a:solidFill>
              </a:rPr>
              <a:t> on finite trees.</a:t>
            </a:r>
            <a:endParaRPr lang="en-US" sz="24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0184" y="1600200"/>
            <a:ext cx="8938320" cy="478112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Static verification </a:t>
            </a:r>
            <a:r>
              <a:rPr lang="en-US" dirty="0" smtClean="0"/>
              <a:t>of graph transformations via </a:t>
            </a:r>
            <a:r>
              <a:rPr lang="en-US" dirty="0" smtClean="0"/>
              <a:t>MSO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Future work : </a:t>
            </a:r>
            <a:endParaRPr lang="en-US" dirty="0" smtClean="0"/>
          </a:p>
          <a:p>
            <a:pPr lvl="1"/>
            <a:r>
              <a:rPr lang="en-US" i="1" dirty="0" smtClean="0"/>
              <a:t>Complete</a:t>
            </a:r>
            <a:r>
              <a:rPr lang="en-US" dirty="0" smtClean="0"/>
              <a:t> checking w/o annotations.</a:t>
            </a:r>
            <a:endParaRPr lang="en-US" dirty="0" smtClean="0"/>
          </a:p>
          <a:p>
            <a:pPr lvl="1"/>
            <a:r>
              <a:rPr lang="en-US" dirty="0" smtClean="0"/>
              <a:t>Support for full </a:t>
            </a:r>
            <a:r>
              <a:rPr lang="en-US" dirty="0" err="1" smtClean="0"/>
              <a:t>UnCAL</a:t>
            </a:r>
            <a:r>
              <a:rPr lang="en-US" dirty="0" smtClean="0"/>
              <a:t> (with data value comparison).</a:t>
            </a:r>
          </a:p>
          <a:p>
            <a:pPr lvl="1"/>
            <a:r>
              <a:rPr lang="en-US" dirty="0" smtClean="0"/>
              <a:t>Use MSO-Transduction semantics for checking </a:t>
            </a:r>
            <a:r>
              <a:rPr lang="en-US" dirty="0" smtClean="0"/>
              <a:t>other </a:t>
            </a:r>
            <a:r>
              <a:rPr lang="en-US" dirty="0" smtClean="0"/>
              <a:t>properties.</a:t>
            </a:r>
            <a:endParaRPr lang="en-US" dirty="0" smtClean="0"/>
          </a:p>
          <a:p>
            <a:pPr lvl="1"/>
            <a:r>
              <a:rPr lang="en-US" dirty="0" smtClean="0"/>
              <a:t>Comprehensive experiments </a:t>
            </a:r>
            <a:r>
              <a:rPr lang="en-US" dirty="0" smtClean="0"/>
              <a:t>on performance.</a:t>
            </a:r>
            <a:endParaRPr 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267744" y="3068960"/>
            <a:ext cx="2952328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class OUTPUT {</a:t>
            </a:r>
            <a:br>
              <a:rPr lang="en-US" sz="2000" b="1" dirty="0" smtClean="0">
                <a:solidFill>
                  <a:schemeClr val="tx2"/>
                </a:solidFill>
              </a:rPr>
            </a:br>
            <a:r>
              <a:rPr lang="en-US" sz="2000" b="1" dirty="0" smtClean="0">
                <a:solidFill>
                  <a:schemeClr val="tx2"/>
                </a:solidFill>
              </a:rPr>
              <a:t> reference result*: MEM; }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619672" y="2276872"/>
            <a:ext cx="2376264" cy="11521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dirty="0" smtClean="0"/>
              <a:t>select {result: $x}</a:t>
            </a:r>
            <a:br>
              <a:rPr lang="en-US" sz="2000" dirty="0" smtClean="0"/>
            </a:br>
            <a:r>
              <a:rPr lang="en-US" sz="2000" dirty="0" smtClean="0"/>
              <a:t>where { </a:t>
            </a:r>
            <a:r>
              <a:rPr lang="en-US" sz="2000" b="1" dirty="0" smtClean="0">
                <a:solidFill>
                  <a:srgbClr val="FF0000"/>
                </a:solidFill>
              </a:rPr>
              <a:t>_*</a:t>
            </a:r>
            <a:r>
              <a:rPr lang="en-US" sz="2000" dirty="0" smtClean="0"/>
              <a:t>: $x},</a:t>
            </a:r>
            <a:br>
              <a:rPr lang="en-US" sz="2000" dirty="0" smtClean="0"/>
            </a:br>
            <a:r>
              <a:rPr lang="en-US" sz="2000" dirty="0" smtClean="0"/>
              <a:t>  {name:  John} in $x</a:t>
            </a:r>
            <a:endParaRPr kumimoji="1" lang="ja-JP" altLang="en-US" sz="2000" dirty="0">
              <a:latin typeface="Consolas" pitchFamily="49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39552" y="2204864"/>
            <a:ext cx="2736304" cy="6711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class INPUT {</a:t>
            </a:r>
            <a:br>
              <a:rPr lang="en-US" sz="2000" b="1" dirty="0" smtClean="0">
                <a:solidFill>
                  <a:schemeClr val="tx2"/>
                </a:solidFill>
              </a:rPr>
            </a:br>
            <a:r>
              <a:rPr lang="en-US" sz="2000" b="1" dirty="0" smtClean="0">
                <a:solidFill>
                  <a:schemeClr val="tx2"/>
                </a:solidFill>
              </a:rPr>
              <a:t> reference SNS: SNSDB; }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右矢印 6"/>
          <p:cNvSpPr/>
          <p:nvPr/>
        </p:nvSpPr>
        <p:spPr>
          <a:xfrm rot="20129692">
            <a:off x="5122070" y="2442179"/>
            <a:ext cx="939982" cy="657987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角丸四角形 7"/>
          <p:cNvSpPr/>
          <p:nvPr/>
        </p:nvSpPr>
        <p:spPr>
          <a:xfrm>
            <a:off x="6228184" y="2132856"/>
            <a:ext cx="1152128" cy="69061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3600" i="1" dirty="0" smtClean="0">
                <a:solidFill>
                  <a:schemeClr val="tx1"/>
                </a:solidFill>
              </a:rPr>
              <a:t>MSO</a:t>
            </a:r>
            <a:endParaRPr kumimoji="1" lang="ja-JP" altLang="en-US" sz="3600" i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36096" y="3780329"/>
            <a:ext cx="1619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“YES”</a:t>
            </a:r>
            <a:r>
              <a:rPr lang="en-US" sz="3200" b="1" dirty="0" smtClean="0"/>
              <a:t>/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60232" y="3780329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“NO”+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右矢印 10"/>
          <p:cNvSpPr/>
          <p:nvPr/>
        </p:nvSpPr>
        <p:spPr>
          <a:xfrm rot="5400000">
            <a:off x="6399070" y="3013906"/>
            <a:ext cx="748264" cy="657987"/>
          </a:xfrm>
          <a:prstGeom prst="rightArrow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直線矢印コネクタ 15"/>
          <p:cNvCxnSpPr>
            <a:stCxn id="18" idx="4"/>
            <a:endCxn id="17" idx="0"/>
          </p:cNvCxnSpPr>
          <p:nvPr/>
        </p:nvCxnSpPr>
        <p:spPr>
          <a:xfrm rot="5400000">
            <a:off x="7884368" y="3897052"/>
            <a:ext cx="504056" cy="1588"/>
          </a:xfrm>
          <a:prstGeom prst="straightConnector1">
            <a:avLst/>
          </a:prstGeom>
          <a:ln w="76200">
            <a:headEnd type="none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7956376" y="414908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円/楕円 17"/>
          <p:cNvSpPr/>
          <p:nvPr/>
        </p:nvSpPr>
        <p:spPr>
          <a:xfrm>
            <a:off x="7956376" y="328498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Languages Involved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2168" y="2780928"/>
            <a:ext cx="6516216" cy="33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角丸四角形 3"/>
          <p:cNvSpPr/>
          <p:nvPr/>
        </p:nvSpPr>
        <p:spPr>
          <a:xfrm>
            <a:off x="1187624" y="1340768"/>
            <a:ext cx="7128792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400" b="1" dirty="0" smtClean="0"/>
              <a:t>Transformation:</a:t>
            </a:r>
          </a:p>
          <a:p>
            <a:r>
              <a:rPr lang="en-US" sz="2400" b="1" dirty="0" smtClean="0"/>
              <a:t>    </a:t>
            </a:r>
            <a:r>
              <a:rPr lang="en-US" sz="2400" b="1" dirty="0" err="1" smtClean="0"/>
              <a:t>UnQL</a:t>
            </a:r>
            <a:r>
              <a:rPr lang="en-US" sz="2400" b="1" dirty="0" smtClean="0"/>
              <a:t> </a:t>
            </a:r>
            <a:r>
              <a:rPr lang="en-US" sz="2400" b="1" dirty="0" smtClean="0"/>
              <a:t>/ </a:t>
            </a:r>
            <a:r>
              <a:rPr lang="en-US" sz="2400" b="1" dirty="0" err="1" smtClean="0"/>
              <a:t>UnCAL</a:t>
            </a:r>
            <a:r>
              <a:rPr lang="en-US" sz="2400" b="1" dirty="0" smtClean="0"/>
              <a:t> [</a:t>
            </a:r>
            <a:r>
              <a:rPr lang="en-US" sz="2400" b="1" dirty="0" err="1" smtClean="0"/>
              <a:t>Buneman&amp;Fernandez&amp;Suciu</a:t>
            </a:r>
            <a:r>
              <a:rPr lang="en-US" sz="2400" b="1" dirty="0" smtClean="0"/>
              <a:t>, 2000] </a:t>
            </a:r>
            <a:endParaRPr lang="en-US" sz="2400" b="1" dirty="0" smtClean="0"/>
          </a:p>
          <a:p>
            <a:endParaRPr lang="en-US" sz="1100" dirty="0" smtClean="0"/>
          </a:p>
          <a:p>
            <a:r>
              <a:rPr lang="en-US" sz="2400" dirty="0" smtClean="0"/>
              <a:t>select </a:t>
            </a:r>
            <a:r>
              <a:rPr lang="en-US" sz="2400" dirty="0" smtClean="0"/>
              <a:t>{result: $</a:t>
            </a:r>
            <a:r>
              <a:rPr lang="en-US" sz="2400" dirty="0" smtClean="0"/>
              <a:t>x} where </a:t>
            </a:r>
            <a:r>
              <a:rPr lang="en-US" sz="2400" dirty="0" smtClean="0"/>
              <a:t>{ </a:t>
            </a:r>
            <a:r>
              <a:rPr lang="en-US" sz="2400" b="1" dirty="0" smtClean="0">
                <a:solidFill>
                  <a:schemeClr val="tx1"/>
                </a:solidFill>
              </a:rPr>
              <a:t>_*</a:t>
            </a:r>
            <a:r>
              <a:rPr lang="en-US" sz="2400" dirty="0" smtClean="0"/>
              <a:t>: $x</a:t>
            </a:r>
            <a:r>
              <a:rPr lang="en-US" sz="2400" dirty="0" smtClean="0"/>
              <a:t>},  {</a:t>
            </a:r>
            <a:r>
              <a:rPr lang="en-US" sz="2400" dirty="0" smtClean="0"/>
              <a:t>name:  John} in $x</a:t>
            </a:r>
            <a:endParaRPr kumimoji="1" lang="ja-JP" altLang="en-US" sz="2400" dirty="0">
              <a:latin typeface="Consolas" pitchFamily="49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9512" y="5157192"/>
            <a:ext cx="4104456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Schema:  KM3 [ATLAS Group]</a:t>
            </a:r>
            <a:br>
              <a:rPr lang="en-US" sz="2400" b="1" dirty="0" smtClean="0">
                <a:solidFill>
                  <a:schemeClr val="tx2"/>
                </a:solidFill>
              </a:rPr>
            </a:br>
            <a:endParaRPr lang="en-US" sz="2400" b="1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class </a:t>
            </a:r>
            <a:r>
              <a:rPr lang="en-US" sz="2400" dirty="0" smtClean="0">
                <a:solidFill>
                  <a:schemeClr val="tx2"/>
                </a:solidFill>
              </a:rPr>
              <a:t>INPUT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  { </a:t>
            </a:r>
            <a:r>
              <a:rPr lang="en-US" sz="2400" dirty="0" smtClean="0">
                <a:solidFill>
                  <a:schemeClr val="tx2"/>
                </a:solidFill>
              </a:rPr>
              <a:t>reference SNS: SNSDB; </a:t>
            </a:r>
            <a:r>
              <a:rPr lang="en-US" sz="2400" dirty="0" smtClean="0">
                <a:solidFill>
                  <a:schemeClr val="tx2"/>
                </a:solidFill>
              </a:rPr>
              <a:t>… }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5220072" y="5805264"/>
            <a:ext cx="3816424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400" dirty="0" smtClean="0">
                <a:solidFill>
                  <a:schemeClr val="tx2"/>
                </a:solidFill>
              </a:rPr>
              <a:t>class OUTPUT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  { </a:t>
            </a:r>
            <a:r>
              <a:rPr lang="en-US" sz="2400" dirty="0" smtClean="0">
                <a:solidFill>
                  <a:schemeClr val="tx2"/>
                </a:solidFill>
              </a:rPr>
              <a:t>reference </a:t>
            </a:r>
            <a:r>
              <a:rPr lang="en-US" sz="2400" dirty="0" smtClean="0">
                <a:solidFill>
                  <a:schemeClr val="tx2"/>
                </a:solidFill>
              </a:rPr>
              <a:t>result*: MEM; }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Today’s Topic: </a:t>
            </a:r>
            <a:r>
              <a:rPr lang="en-US" dirty="0" smtClean="0"/>
              <a:t>Static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Given</a:t>
            </a:r>
          </a:p>
          <a:p>
            <a:pPr lvl="1"/>
            <a:r>
              <a:rPr lang="en-US" dirty="0" smtClean="0"/>
              <a:t>A graph transformation  </a:t>
            </a:r>
            <a:r>
              <a:rPr lang="en-US" sz="3200" b="1" i="1" dirty="0" smtClean="0">
                <a:latin typeface="Cambria Math" pitchFamily="18" charset="0"/>
                <a:ea typeface="Cambria Math" pitchFamily="18" charset="0"/>
              </a:rPr>
              <a:t>f</a:t>
            </a:r>
            <a:endParaRPr lang="en-US" b="1" i="1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r>
              <a:rPr lang="en-US" dirty="0" smtClean="0"/>
              <a:t>Input schema  </a:t>
            </a:r>
            <a:r>
              <a:rPr lang="en-US" sz="3200" b="1" i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3200" b="1" i="1" baseline="-25000" dirty="0" smtClean="0">
                <a:latin typeface="Cambria Math" pitchFamily="18" charset="0"/>
                <a:ea typeface="Cambria Math" pitchFamily="18" charset="0"/>
              </a:rPr>
              <a:t>I</a:t>
            </a:r>
            <a:endParaRPr lang="en-US" b="1" i="1" baseline="-25000" dirty="0" smtClean="0">
              <a:latin typeface="Cambria Math" pitchFamily="18" charset="0"/>
              <a:ea typeface="Cambria Math" pitchFamily="18" charset="0"/>
            </a:endParaRPr>
          </a:p>
          <a:p>
            <a:pPr lvl="1"/>
            <a:r>
              <a:rPr lang="en-US" dirty="0" smtClean="0"/>
              <a:t>Output schema </a:t>
            </a:r>
            <a:r>
              <a:rPr lang="en-US" sz="3200" b="1" i="1" dirty="0" smtClean="0"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3200" b="1" i="1" baseline="-25000" dirty="0" smtClean="0">
                <a:latin typeface="Cambria Math" pitchFamily="18" charset="0"/>
                <a:ea typeface="Cambria Math" pitchFamily="18" charset="0"/>
              </a:rPr>
              <a:t>o</a:t>
            </a:r>
            <a:endParaRPr lang="en-US" b="1" i="1" baseline="-25000" dirty="0" smtClean="0">
              <a:latin typeface="Cambria Math" pitchFamily="18" charset="0"/>
              <a:ea typeface="Cambria Math" pitchFamily="18" charset="0"/>
            </a:endParaRPr>
          </a:p>
          <a:p>
            <a:r>
              <a:rPr lang="en-US" dirty="0" smtClean="0"/>
              <a:t>Statically verify that “there’s no type error”,</a:t>
            </a:r>
            <a:br>
              <a:rPr lang="en-US" dirty="0" smtClean="0"/>
            </a:br>
            <a:r>
              <a:rPr lang="en-US" dirty="0" smtClean="0"/>
              <a:t>i.e., </a:t>
            </a:r>
            <a:r>
              <a:rPr lang="en-US" sz="4000" b="1" dirty="0" smtClean="0">
                <a:solidFill>
                  <a:srgbClr val="00B050"/>
                </a:solidFill>
              </a:rPr>
              <a:t>“for any graph g conforming to </a:t>
            </a:r>
            <a:r>
              <a:rPr lang="en-US" sz="4000" b="1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4000" b="1" i="1" baseline="-250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I </a:t>
            </a:r>
            <a:r>
              <a:rPr lang="en-US" sz="4000" b="1" dirty="0" smtClean="0">
                <a:solidFill>
                  <a:srgbClr val="00B050"/>
                </a:solidFill>
              </a:rPr>
              <a:t>,</a:t>
            </a:r>
            <a:br>
              <a:rPr lang="en-US" sz="4000" b="1" dirty="0" smtClean="0">
                <a:solidFill>
                  <a:srgbClr val="00B050"/>
                </a:solidFill>
              </a:rPr>
            </a:br>
            <a:r>
              <a:rPr lang="en-US" sz="4000" b="1" dirty="0" smtClean="0">
                <a:solidFill>
                  <a:srgbClr val="00B050"/>
                </a:solidFill>
              </a:rPr>
              <a:t>          </a:t>
            </a:r>
            <a:r>
              <a:rPr lang="en-US" sz="4000" b="1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f(g)</a:t>
            </a:r>
            <a:r>
              <a:rPr lang="en-US" sz="4000" b="1" dirty="0" smtClean="0">
                <a:solidFill>
                  <a:srgbClr val="00B050"/>
                </a:solidFill>
              </a:rPr>
              <a:t>  always conforms to </a:t>
            </a:r>
            <a:r>
              <a:rPr lang="en-US" sz="4000" b="1" i="1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lang="en-US" sz="4000" b="1" i="1" baseline="-25000" dirty="0" smtClean="0">
                <a:solidFill>
                  <a:srgbClr val="00B050"/>
                </a:solidFill>
                <a:latin typeface="Cambria Math" pitchFamily="18" charset="0"/>
                <a:ea typeface="Cambria Math" pitchFamily="18" charset="0"/>
              </a:rPr>
              <a:t>o</a:t>
            </a:r>
            <a:r>
              <a:rPr lang="en-US" sz="4000" b="1" dirty="0" smtClean="0">
                <a:solidFill>
                  <a:srgbClr val="00B050"/>
                </a:solidFill>
              </a:rPr>
              <a:t>.”</a:t>
            </a:r>
            <a:endParaRPr 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直線矢印コネクタ 111"/>
          <p:cNvCxnSpPr>
            <a:stCxn id="5" idx="3"/>
          </p:cNvCxnSpPr>
          <p:nvPr/>
        </p:nvCxnSpPr>
        <p:spPr>
          <a:xfrm rot="16200000" flipH="1">
            <a:off x="1671645" y="3377026"/>
            <a:ext cx="3657193" cy="2071509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SNS-Members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Extract all members using the screen-name “John”.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SNS</a:t>
            </a:r>
            <a:endParaRPr 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107504" y="4005064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{SNS: {member: $x}},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499992" y="596147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直線矢印コネクタ 63"/>
          <p:cNvCxnSpPr/>
          <p:nvPr/>
        </p:nvCxnSpPr>
        <p:spPr>
          <a:xfrm rot="16200000" flipH="1">
            <a:off x="1671645" y="3377026"/>
            <a:ext cx="3657193" cy="2071509"/>
          </a:xfrm>
          <a:prstGeom prst="straightConnector1">
            <a:avLst/>
          </a:prstGeom>
          <a:ln w="76200">
            <a:solidFill>
              <a:schemeClr val="accent1">
                <a:shade val="95000"/>
                <a:satMod val="105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Extract all members using the screen-name “John”.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SNS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107504" y="4005064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{SNS: {member: $x}},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899592" y="2924944"/>
            <a:ext cx="360040" cy="3600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直線矢印コネクタ 51"/>
          <p:cNvCxnSpPr>
            <a:stCxn id="51" idx="6"/>
            <a:endCxn id="11" idx="2"/>
          </p:cNvCxnSpPr>
          <p:nvPr/>
        </p:nvCxnSpPr>
        <p:spPr>
          <a:xfrm flipV="1">
            <a:off x="1259632" y="2456892"/>
            <a:ext cx="3168352" cy="648072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 rot="20899383">
            <a:off x="1215447" y="2621119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cxnSp>
        <p:nvCxnSpPr>
          <p:cNvPr id="58" name="直線矢印コネクタ 57"/>
          <p:cNvCxnSpPr>
            <a:stCxn id="51" idx="5"/>
            <a:endCxn id="39" idx="1"/>
          </p:cNvCxnSpPr>
          <p:nvPr/>
        </p:nvCxnSpPr>
        <p:spPr>
          <a:xfrm rot="16200000" flipH="1">
            <a:off x="1870946" y="2568216"/>
            <a:ext cx="1945724" cy="3273806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 rot="1784760">
            <a:off x="1494265" y="3346281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499992" y="596147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>
                    <a:lumMod val="75000"/>
                  </a:schemeClr>
                </a:solidFill>
              </a:rPr>
              <a:t>・・・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直線矢印コネクタ 55"/>
          <p:cNvCxnSpPr/>
          <p:nvPr/>
        </p:nvCxnSpPr>
        <p:spPr>
          <a:xfrm rot="16200000" flipH="1">
            <a:off x="1671645" y="3377026"/>
            <a:ext cx="3657193" cy="2071509"/>
          </a:xfrm>
          <a:prstGeom prst="straightConnector1">
            <a:avLst/>
          </a:prstGeom>
          <a:ln w="76200">
            <a:solidFill>
              <a:schemeClr val="accent1">
                <a:shade val="95000"/>
                <a:satMod val="105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4499992" y="596147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bg1">
                    <a:lumMod val="75000"/>
                  </a:schemeClr>
                </a:solidFill>
              </a:rPr>
              <a:t>・・・</a:t>
            </a:r>
            <a:endParaRPr lang="en-US" sz="4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Lazy programmer may write …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solidFill>
              <a:schemeClr val="accent1">
                <a:shade val="50000"/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75000"/>
                  </a:schemeClr>
                </a:solidFill>
              </a:rPr>
              <a:t>SNS</a:t>
            </a:r>
            <a:endParaRPr lang="en-US" sz="2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solidFill>
              <a:schemeClr val="accent1">
                <a:shade val="50000"/>
                <a:alpha val="20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</a:rPr>
              <a:t>member</a:t>
            </a:r>
            <a:endParaRPr 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1" name="角丸四角形 110"/>
          <p:cNvSpPr/>
          <p:nvPr/>
        </p:nvSpPr>
        <p:spPr>
          <a:xfrm>
            <a:off x="107504" y="4005064"/>
            <a:ext cx="3456384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2800" dirty="0" smtClean="0"/>
              <a:t>select {result: $x}</a:t>
            </a:r>
            <a:br>
              <a:rPr lang="en-US" sz="2800" dirty="0" smtClean="0"/>
            </a:br>
            <a:r>
              <a:rPr lang="en-US" sz="2800" dirty="0" smtClean="0"/>
              <a:t>where</a:t>
            </a:r>
            <a:br>
              <a:rPr lang="en-US" sz="2800" dirty="0" smtClean="0"/>
            </a:br>
            <a:r>
              <a:rPr lang="en-US" sz="2800" dirty="0" smtClean="0"/>
              <a:t>  { </a:t>
            </a:r>
            <a:r>
              <a:rPr lang="en-US" sz="2800" b="1" dirty="0" smtClean="0">
                <a:solidFill>
                  <a:srgbClr val="FF0000"/>
                </a:solidFill>
              </a:rPr>
              <a:t>_*</a:t>
            </a:r>
            <a:r>
              <a:rPr lang="en-US" sz="2800" dirty="0" smtClean="0"/>
              <a:t>: $x},</a:t>
            </a:r>
            <a:br>
              <a:rPr lang="en-US" sz="2800" dirty="0" smtClean="0"/>
            </a:br>
            <a:r>
              <a:rPr lang="en-US" sz="2800" dirty="0" smtClean="0"/>
              <a:t>  {name:  John} in $x</a:t>
            </a:r>
            <a:endParaRPr kumimoji="1" lang="ja-JP" altLang="en-US" sz="2800" dirty="0">
              <a:latin typeface="Consolas" pitchFamily="49" charset="0"/>
            </a:endParaRPr>
          </a:p>
        </p:txBody>
      </p:sp>
      <p:sp>
        <p:nvSpPr>
          <p:cNvPr id="51" name="円/楕円 50"/>
          <p:cNvSpPr/>
          <p:nvPr/>
        </p:nvSpPr>
        <p:spPr>
          <a:xfrm>
            <a:off x="899592" y="2924944"/>
            <a:ext cx="360040" cy="3600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直線矢印コネクタ 51"/>
          <p:cNvCxnSpPr>
            <a:stCxn id="51" idx="6"/>
            <a:endCxn id="11" idx="2"/>
          </p:cNvCxnSpPr>
          <p:nvPr/>
        </p:nvCxnSpPr>
        <p:spPr>
          <a:xfrm flipV="1">
            <a:off x="1259632" y="2456892"/>
            <a:ext cx="3168352" cy="648072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 rot="20899383">
            <a:off x="1215447" y="2621119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  <p:cxnSp>
        <p:nvCxnSpPr>
          <p:cNvPr id="58" name="直線矢印コネクタ 57"/>
          <p:cNvCxnSpPr>
            <a:stCxn id="51" idx="5"/>
            <a:endCxn id="39" idx="1"/>
          </p:cNvCxnSpPr>
          <p:nvPr/>
        </p:nvCxnSpPr>
        <p:spPr>
          <a:xfrm rot="16200000" flipH="1">
            <a:off x="1870946" y="2568216"/>
            <a:ext cx="1945724" cy="3273806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 rot="1784760">
            <a:off x="1494265" y="3346281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result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直線矢印コネクタ 111"/>
          <p:cNvCxnSpPr>
            <a:stCxn id="5" idx="3"/>
            <a:endCxn id="54" idx="0"/>
          </p:cNvCxnSpPr>
          <p:nvPr/>
        </p:nvCxnSpPr>
        <p:spPr>
          <a:xfrm rot="5400000">
            <a:off x="449543" y="2350159"/>
            <a:ext cx="1780919" cy="224897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In fact, the graph contained “group” data, too! 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SNS</a:t>
            </a:r>
            <a:endParaRPr 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059832" y="615011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35496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直線矢印コネクタ 54"/>
          <p:cNvCxnSpPr>
            <a:stCxn id="54" idx="4"/>
            <a:endCxn id="56" idx="0"/>
          </p:cNvCxnSpPr>
          <p:nvPr/>
        </p:nvCxnSpPr>
        <p:spPr>
          <a:xfrm rot="5400000">
            <a:off x="-108520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35496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79512" y="465313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8" name="直線矢印コネクタ 57"/>
          <p:cNvCxnSpPr>
            <a:stCxn id="56" idx="4"/>
            <a:endCxn id="59" idx="2"/>
          </p:cNvCxnSpPr>
          <p:nvPr/>
        </p:nvCxnSpPr>
        <p:spPr>
          <a:xfrm rot="16200000" flipH="1">
            <a:off x="143508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827584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95536" y="544522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“Fan Club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 of XXX”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 rot="19336986">
            <a:off x="289042" y="3508369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2" name="円/楕円 81"/>
          <p:cNvSpPr/>
          <p:nvPr/>
        </p:nvSpPr>
        <p:spPr>
          <a:xfrm>
            <a:off x="1691680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直線矢印コネクタ 82"/>
          <p:cNvCxnSpPr>
            <a:stCxn id="82" idx="4"/>
            <a:endCxn id="84" idx="0"/>
          </p:cNvCxnSpPr>
          <p:nvPr/>
        </p:nvCxnSpPr>
        <p:spPr>
          <a:xfrm rot="5400000">
            <a:off x="1547664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円/楕円 83"/>
          <p:cNvSpPr/>
          <p:nvPr/>
        </p:nvSpPr>
        <p:spPr>
          <a:xfrm>
            <a:off x="1691680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907704" y="46850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6" name="直線矢印コネクタ 85"/>
          <p:cNvCxnSpPr>
            <a:stCxn id="84" idx="4"/>
            <a:endCxn id="87" idx="2"/>
          </p:cNvCxnSpPr>
          <p:nvPr/>
        </p:nvCxnSpPr>
        <p:spPr>
          <a:xfrm rot="16200000" flipH="1">
            <a:off x="1799692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円/楕円 86"/>
          <p:cNvSpPr/>
          <p:nvPr/>
        </p:nvSpPr>
        <p:spPr>
          <a:xfrm>
            <a:off x="2483768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123728" y="544522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“Java Programmer”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9" name="直線矢印コネクタ 88"/>
          <p:cNvCxnSpPr>
            <a:stCxn id="5" idx="4"/>
            <a:endCxn id="82" idx="0"/>
          </p:cNvCxnSpPr>
          <p:nvPr/>
        </p:nvCxnSpPr>
        <p:spPr>
          <a:xfrm rot="5400000">
            <a:off x="1367644" y="3140968"/>
            <a:ext cx="1728192" cy="72008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 rot="17873147">
            <a:off x="1565759" y="3343043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93" name="直線矢印コネクタ 92"/>
          <p:cNvCxnSpPr>
            <a:stCxn id="82" idx="6"/>
            <a:endCxn id="30" idx="2"/>
          </p:cNvCxnSpPr>
          <p:nvPr/>
        </p:nvCxnSpPr>
        <p:spPr>
          <a:xfrm flipV="1">
            <a:off x="2051720" y="3865114"/>
            <a:ext cx="2376264" cy="680010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 rot="20545794">
            <a:off x="2011550" y="400558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3" name="直線矢印コネクタ 102"/>
          <p:cNvCxnSpPr>
            <a:stCxn id="82" idx="6"/>
            <a:endCxn id="39" idx="3"/>
          </p:cNvCxnSpPr>
          <p:nvPr/>
        </p:nvCxnSpPr>
        <p:spPr>
          <a:xfrm>
            <a:off x="2051720" y="4545124"/>
            <a:ext cx="2428991" cy="887443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 rot="1278444">
            <a:off x="2596928" y="457383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直線矢印コネクタ 111"/>
          <p:cNvCxnSpPr>
            <a:stCxn id="5" idx="3"/>
            <a:endCxn id="54" idx="0"/>
          </p:cNvCxnSpPr>
          <p:nvPr/>
        </p:nvCxnSpPr>
        <p:spPr>
          <a:xfrm rot="5400000">
            <a:off x="449543" y="2350159"/>
            <a:ext cx="1780919" cy="224897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7486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What happens if there’s {group: {</a:t>
            </a:r>
            <a:r>
              <a:rPr lang="en-US" b="1" dirty="0" smtClean="0">
                <a:solidFill>
                  <a:srgbClr val="FF0000"/>
                </a:solidFill>
              </a:rPr>
              <a:t>name: John</a:t>
            </a:r>
            <a:r>
              <a:rPr lang="en-US" dirty="0" smtClean="0"/>
              <a:t>, …}}</a:t>
            </a:r>
          </a:p>
        </p:txBody>
      </p:sp>
      <p:sp>
        <p:nvSpPr>
          <p:cNvPr id="4" name="円/楕円 3"/>
          <p:cNvSpPr/>
          <p:nvPr/>
        </p:nvSpPr>
        <p:spPr>
          <a:xfrm>
            <a:off x="89959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2411760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直線矢印コネクタ 6"/>
          <p:cNvCxnSpPr>
            <a:stCxn id="4" idx="6"/>
            <a:endCxn id="5" idx="2"/>
          </p:cNvCxnSpPr>
          <p:nvPr/>
        </p:nvCxnSpPr>
        <p:spPr>
          <a:xfrm>
            <a:off x="1259632" y="2456892"/>
            <a:ext cx="115212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>
            <a:stCxn id="5" idx="6"/>
            <a:endCxn id="11" idx="2"/>
          </p:cNvCxnSpPr>
          <p:nvPr/>
        </p:nvCxnSpPr>
        <p:spPr>
          <a:xfrm>
            <a:off x="2771800" y="2456892"/>
            <a:ext cx="165618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427984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31640" y="198884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SNS</a:t>
            </a:r>
            <a:endParaRPr 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987824" y="209278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16" name="直線矢印コネクタ 15"/>
          <p:cNvCxnSpPr>
            <a:stCxn id="11" idx="6"/>
            <a:endCxn id="17" idx="2"/>
          </p:cNvCxnSpPr>
          <p:nvPr/>
        </p:nvCxnSpPr>
        <p:spPr>
          <a:xfrm>
            <a:off x="4788024" y="2456892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円/楕円 16"/>
          <p:cNvSpPr/>
          <p:nvPr/>
        </p:nvSpPr>
        <p:spPr>
          <a:xfrm>
            <a:off x="6660232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104" y="209278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19" name="直線矢印コネクタ 18"/>
          <p:cNvCxnSpPr>
            <a:stCxn id="17" idx="6"/>
            <a:endCxn id="20" idx="2"/>
          </p:cNvCxnSpPr>
          <p:nvPr/>
        </p:nvCxnSpPr>
        <p:spPr>
          <a:xfrm>
            <a:off x="7020272" y="2456892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8316416" y="227687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08304" y="209278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29" name="直線矢印コネクタ 28"/>
          <p:cNvCxnSpPr>
            <a:stCxn id="5" idx="5"/>
            <a:endCxn id="30" idx="2"/>
          </p:cNvCxnSpPr>
          <p:nvPr/>
        </p:nvCxnSpPr>
        <p:spPr>
          <a:xfrm rot="16200000" flipH="1">
            <a:off x="2933064" y="2370193"/>
            <a:ext cx="1280929" cy="1708911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4427984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テキスト ボックス 30"/>
          <p:cNvSpPr txBox="1"/>
          <p:nvPr/>
        </p:nvSpPr>
        <p:spPr>
          <a:xfrm rot="2226124">
            <a:off x="3272631" y="306020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32" name="直線矢印コネクタ 31"/>
          <p:cNvCxnSpPr>
            <a:stCxn id="30" idx="6"/>
            <a:endCxn id="33" idx="2"/>
          </p:cNvCxnSpPr>
          <p:nvPr/>
        </p:nvCxnSpPr>
        <p:spPr>
          <a:xfrm>
            <a:off x="4788024" y="386511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/楕円 32"/>
          <p:cNvSpPr/>
          <p:nvPr/>
        </p:nvSpPr>
        <p:spPr>
          <a:xfrm>
            <a:off x="6660232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508104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35" name="直線矢印コネクタ 34"/>
          <p:cNvCxnSpPr>
            <a:stCxn id="33" idx="6"/>
            <a:endCxn id="36" idx="2"/>
          </p:cNvCxnSpPr>
          <p:nvPr/>
        </p:nvCxnSpPr>
        <p:spPr>
          <a:xfrm>
            <a:off x="7020272" y="386511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8316416" y="368509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236296" y="35010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Mary</a:t>
            </a:r>
            <a:endParaRPr lang="en-US" sz="2000" dirty="0"/>
          </a:p>
        </p:txBody>
      </p:sp>
      <p:cxnSp>
        <p:nvCxnSpPr>
          <p:cNvPr id="38" name="直線矢印コネクタ 37"/>
          <p:cNvCxnSpPr>
            <a:stCxn id="5" idx="4"/>
            <a:endCxn id="39" idx="2"/>
          </p:cNvCxnSpPr>
          <p:nvPr/>
        </p:nvCxnSpPr>
        <p:spPr>
          <a:xfrm rot="16200000" flipH="1">
            <a:off x="2175701" y="3052991"/>
            <a:ext cx="2668362" cy="1836204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4427984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テキスト ボックス 39"/>
          <p:cNvSpPr txBox="1"/>
          <p:nvPr/>
        </p:nvSpPr>
        <p:spPr>
          <a:xfrm rot="3274733">
            <a:off x="3514169" y="4342405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member</a:t>
            </a:r>
            <a:endParaRPr lang="en-US" sz="2000" dirty="0"/>
          </a:p>
        </p:txBody>
      </p:sp>
      <p:cxnSp>
        <p:nvCxnSpPr>
          <p:cNvPr id="41" name="直線矢印コネクタ 40"/>
          <p:cNvCxnSpPr>
            <a:stCxn id="39" idx="6"/>
            <a:endCxn id="42" idx="2"/>
          </p:cNvCxnSpPr>
          <p:nvPr/>
        </p:nvCxnSpPr>
        <p:spPr>
          <a:xfrm>
            <a:off x="4788024" y="5305274"/>
            <a:ext cx="1872208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/>
          <p:nvPr/>
        </p:nvSpPr>
        <p:spPr>
          <a:xfrm>
            <a:off x="6660232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508104" y="494116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name</a:t>
            </a:r>
            <a:endParaRPr lang="en-US" sz="2000" dirty="0"/>
          </a:p>
        </p:txBody>
      </p:sp>
      <p:cxnSp>
        <p:nvCxnSpPr>
          <p:cNvPr id="44" name="直線矢印コネクタ 43"/>
          <p:cNvCxnSpPr>
            <a:stCxn id="42" idx="6"/>
            <a:endCxn id="45" idx="2"/>
          </p:cNvCxnSpPr>
          <p:nvPr/>
        </p:nvCxnSpPr>
        <p:spPr>
          <a:xfrm>
            <a:off x="7020272" y="5305274"/>
            <a:ext cx="1296144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>
          <a:xfrm>
            <a:off x="8316416" y="512525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308304" y="49411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John</a:t>
            </a:r>
            <a:endParaRPr lang="en-US" sz="2000" dirty="0"/>
          </a:p>
        </p:txBody>
      </p:sp>
      <p:cxnSp>
        <p:nvCxnSpPr>
          <p:cNvPr id="60" name="図形 59"/>
          <p:cNvCxnSpPr>
            <a:stCxn id="30" idx="7"/>
            <a:endCxn id="11" idx="5"/>
          </p:cNvCxnSpPr>
          <p:nvPr/>
        </p:nvCxnSpPr>
        <p:spPr>
          <a:xfrm rot="5400000" flipH="1" flipV="1">
            <a:off x="4158479" y="3161003"/>
            <a:ext cx="1153636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716016" y="28848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66" name="図形 65"/>
          <p:cNvCxnSpPr>
            <a:stCxn id="30" idx="5"/>
            <a:endCxn id="39" idx="7"/>
          </p:cNvCxnSpPr>
          <p:nvPr/>
        </p:nvCxnSpPr>
        <p:spPr>
          <a:xfrm rot="5400000">
            <a:off x="4142510" y="4585194"/>
            <a:ext cx="1185574" cy="1588"/>
          </a:xfrm>
          <a:prstGeom prst="curvedConnector3">
            <a:avLst>
              <a:gd name="adj1" fmla="val 50000"/>
            </a:avLst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4716016" y="44690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76" name="直線矢印コネクタ 75"/>
          <p:cNvCxnSpPr>
            <a:stCxn id="11" idx="4"/>
            <a:endCxn id="30" idx="0"/>
          </p:cNvCxnSpPr>
          <p:nvPr/>
        </p:nvCxnSpPr>
        <p:spPr>
          <a:xfrm rot="5400000">
            <a:off x="4083913" y="3161003"/>
            <a:ext cx="104818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3779912" y="256490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friend</a:t>
            </a:r>
            <a:endParaRPr lang="en-US" sz="2000" dirty="0"/>
          </a:p>
        </p:txBody>
      </p:sp>
      <p:cxnSp>
        <p:nvCxnSpPr>
          <p:cNvPr id="95" name="直線矢印コネクタ 94"/>
          <p:cNvCxnSpPr>
            <a:stCxn id="39" idx="5"/>
          </p:cNvCxnSpPr>
          <p:nvPr/>
        </p:nvCxnSpPr>
        <p:spPr>
          <a:xfrm rot="16200000" flipH="1">
            <a:off x="5475412" y="4692451"/>
            <a:ext cx="444707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 rot="768609">
            <a:off x="5757731" y="539202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88224" y="551723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0" name="直線矢印コネクタ 99"/>
          <p:cNvCxnSpPr>
            <a:stCxn id="30" idx="5"/>
          </p:cNvCxnSpPr>
          <p:nvPr/>
        </p:nvCxnSpPr>
        <p:spPr>
          <a:xfrm rot="16200000" flipH="1">
            <a:off x="5475412" y="3252291"/>
            <a:ext cx="444706" cy="1924937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 rot="768609">
            <a:off x="5757731" y="3951863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6588224" y="407707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4" name="直線矢印コネクタ 103"/>
          <p:cNvCxnSpPr>
            <a:stCxn id="11" idx="6"/>
          </p:cNvCxnSpPr>
          <p:nvPr/>
        </p:nvCxnSpPr>
        <p:spPr>
          <a:xfrm>
            <a:off x="4788024" y="2456892"/>
            <a:ext cx="1872208" cy="54006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 rot="768609">
            <a:off x="5831838" y="2493011"/>
            <a:ext cx="695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info</a:t>
            </a:r>
            <a:endParaRPr lang="en-US" sz="20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6588224" y="2636912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059832" y="6150114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・・・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4" name="円/楕円 53"/>
          <p:cNvSpPr/>
          <p:nvPr/>
        </p:nvSpPr>
        <p:spPr>
          <a:xfrm>
            <a:off x="35496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直線矢印コネクタ 54"/>
          <p:cNvCxnSpPr>
            <a:stCxn id="54" idx="4"/>
            <a:endCxn id="56" idx="0"/>
          </p:cNvCxnSpPr>
          <p:nvPr/>
        </p:nvCxnSpPr>
        <p:spPr>
          <a:xfrm rot="5400000">
            <a:off x="-108520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>
          <a:xfrm>
            <a:off x="35496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79512" y="4653136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58" name="直線矢印コネクタ 57"/>
          <p:cNvCxnSpPr>
            <a:stCxn id="56" idx="4"/>
            <a:endCxn id="59" idx="2"/>
          </p:cNvCxnSpPr>
          <p:nvPr/>
        </p:nvCxnSpPr>
        <p:spPr>
          <a:xfrm rot="16200000" flipH="1">
            <a:off x="143508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827584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95536" y="5445224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“Fan Club 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dirty="0" smtClean="0">
                <a:solidFill>
                  <a:srgbClr val="FF0000"/>
                </a:solidFill>
              </a:rPr>
              <a:t>  of XXX”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 rot="19336986">
            <a:off x="289042" y="3508369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2" name="円/楕円 81"/>
          <p:cNvSpPr/>
          <p:nvPr/>
        </p:nvSpPr>
        <p:spPr>
          <a:xfrm>
            <a:off x="1691680" y="4365104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直線矢印コネクタ 82"/>
          <p:cNvCxnSpPr>
            <a:stCxn id="82" idx="4"/>
            <a:endCxn id="84" idx="0"/>
          </p:cNvCxnSpPr>
          <p:nvPr/>
        </p:nvCxnSpPr>
        <p:spPr>
          <a:xfrm rot="5400000">
            <a:off x="1547664" y="5049180"/>
            <a:ext cx="648072" cy="158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円/楕円 83"/>
          <p:cNvSpPr/>
          <p:nvPr/>
        </p:nvSpPr>
        <p:spPr>
          <a:xfrm>
            <a:off x="1691680" y="5373216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907704" y="468507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name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6" name="直線矢印コネクタ 85"/>
          <p:cNvCxnSpPr>
            <a:stCxn id="84" idx="4"/>
            <a:endCxn id="87" idx="2"/>
          </p:cNvCxnSpPr>
          <p:nvPr/>
        </p:nvCxnSpPr>
        <p:spPr>
          <a:xfrm rot="16200000" flipH="1">
            <a:off x="1799692" y="5805264"/>
            <a:ext cx="756084" cy="612068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円/楕円 86"/>
          <p:cNvSpPr/>
          <p:nvPr/>
        </p:nvSpPr>
        <p:spPr>
          <a:xfrm>
            <a:off x="2483768" y="6309320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123728" y="544522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“Java Programmer”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89" name="直線矢印コネクタ 88"/>
          <p:cNvCxnSpPr>
            <a:stCxn id="5" idx="4"/>
            <a:endCxn id="82" idx="0"/>
          </p:cNvCxnSpPr>
          <p:nvPr/>
        </p:nvCxnSpPr>
        <p:spPr>
          <a:xfrm rot="5400000">
            <a:off x="1367644" y="3140968"/>
            <a:ext cx="1728192" cy="720080"/>
          </a:xfrm>
          <a:prstGeom prst="straightConnector1">
            <a:avLst/>
          </a:prstGeom>
          <a:ln w="76200"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 rot="17873147">
            <a:off x="1565759" y="3343043"/>
            <a:ext cx="866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group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93" name="直線矢印コネクタ 92"/>
          <p:cNvCxnSpPr>
            <a:stCxn id="82" idx="6"/>
            <a:endCxn id="30" idx="2"/>
          </p:cNvCxnSpPr>
          <p:nvPr/>
        </p:nvCxnSpPr>
        <p:spPr>
          <a:xfrm flipV="1">
            <a:off x="2051720" y="3865114"/>
            <a:ext cx="2376264" cy="680010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/>
          <p:cNvSpPr txBox="1"/>
          <p:nvPr/>
        </p:nvSpPr>
        <p:spPr>
          <a:xfrm rot="20545794">
            <a:off x="2011550" y="400558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103" name="直線矢印コネクタ 102"/>
          <p:cNvCxnSpPr>
            <a:stCxn id="82" idx="6"/>
            <a:endCxn id="39" idx="3"/>
          </p:cNvCxnSpPr>
          <p:nvPr/>
        </p:nvCxnSpPr>
        <p:spPr>
          <a:xfrm>
            <a:off x="2051720" y="4545124"/>
            <a:ext cx="2428991" cy="887443"/>
          </a:xfrm>
          <a:prstGeom prst="straightConnector1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 rot="1278444">
            <a:off x="2596928" y="457383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member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0" y="2060848"/>
            <a:ext cx="9144000" cy="4797152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角丸四角形 73"/>
          <p:cNvSpPr/>
          <p:nvPr/>
        </p:nvSpPr>
        <p:spPr>
          <a:xfrm>
            <a:off x="4788024" y="3789040"/>
            <a:ext cx="3744416" cy="19442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sz="3200" dirty="0" smtClean="0"/>
              <a:t>select {result: $x}</a:t>
            </a:r>
            <a:br>
              <a:rPr lang="en-US" sz="3200" dirty="0" smtClean="0"/>
            </a:br>
            <a:r>
              <a:rPr lang="en-US" sz="3200" dirty="0" smtClean="0"/>
              <a:t>where</a:t>
            </a:r>
            <a:br>
              <a:rPr lang="en-US" sz="3200" dirty="0" smtClean="0"/>
            </a:br>
            <a:r>
              <a:rPr lang="en-US" sz="3200" dirty="0" smtClean="0"/>
              <a:t>  { </a:t>
            </a:r>
            <a:r>
              <a:rPr lang="en-US" sz="3200" b="1" dirty="0" smtClean="0">
                <a:solidFill>
                  <a:srgbClr val="FF0000"/>
                </a:solidFill>
              </a:rPr>
              <a:t>_*</a:t>
            </a:r>
            <a:r>
              <a:rPr lang="en-US" sz="3200" dirty="0" smtClean="0"/>
              <a:t>: $x},</a:t>
            </a:r>
            <a:br>
              <a:rPr lang="en-US" sz="3200" dirty="0" smtClean="0"/>
            </a:br>
            <a:r>
              <a:rPr lang="en-US" sz="3200" dirty="0" smtClean="0"/>
              <a:t>  {name:  John} in $x</a:t>
            </a:r>
            <a:endParaRPr kumimoji="1" lang="ja-JP" altLang="en-US" sz="3200" dirty="0">
              <a:latin typeface="Consolas" pitchFamily="49" charset="0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923928" y="2996952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BUGGY!</a:t>
            </a:r>
            <a:endParaRPr lang="en-US" sz="4800" b="1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2802</TotalTime>
  <Words>1311</Words>
  <Application>Microsoft Office PowerPoint</Application>
  <PresentationFormat>画面に合わせる (4:3)</PresentationFormat>
  <Paragraphs>430</Paragraphs>
  <Slides>28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simple</vt:lpstr>
      <vt:lpstr>Graph-Transformation Verification using Monadic 2nd-Order Logic</vt:lpstr>
      <vt:lpstr>Graph Transformation</vt:lpstr>
      <vt:lpstr>Two Languages Involved</vt:lpstr>
      <vt:lpstr>Today’s Topic: Static Check</vt:lpstr>
      <vt:lpstr>Example : SNS-Members</vt:lpstr>
      <vt:lpstr>Example</vt:lpstr>
      <vt:lpstr>Example</vt:lpstr>
      <vt:lpstr>Example</vt:lpstr>
      <vt:lpstr>Example</vt:lpstr>
      <vt:lpstr>What We Provide</vt:lpstr>
      <vt:lpstr>What We Provide</vt:lpstr>
      <vt:lpstr>What We Provide</vt:lpstr>
      <vt:lpstr>Outline of the Rest of the Talk</vt:lpstr>
      <vt:lpstr>Overall Picture</vt:lpstr>
      <vt:lpstr>Monadic 2nd-Order Logic</vt:lpstr>
      <vt:lpstr>Schema to MSO</vt:lpstr>
      <vt:lpstr>Transformation to MSO</vt:lpstr>
      <vt:lpstr>Transformation Language</vt:lpstr>
      <vt:lpstr>Semantics of rec in UnCAL</vt:lpstr>
      <vt:lpstr>More Precise, MSO-Representable  “Finite-Copy” Semantics</vt:lpstr>
      <vt:lpstr>“Finite-Copy” Semantics</vt:lpstr>
      <vt:lpstr>Transformation to MSO</vt:lpstr>
      <vt:lpstr>“Backward” Inference [Courcelle 1994] </vt:lpstr>
      <vt:lpstr>Nested rec</vt:lpstr>
      <vt:lpstr>Remark: Why MSO</vt:lpstr>
      <vt:lpstr>Two Nice Props of UnCAL</vt:lpstr>
      <vt:lpstr>MSO Validation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kinaba</dc:creator>
  <cp:lastModifiedBy>kinaba</cp:lastModifiedBy>
  <cp:revision>523</cp:revision>
  <dcterms:created xsi:type="dcterms:W3CDTF">2010-10-04T05:53:17Z</dcterms:created>
  <dcterms:modified xsi:type="dcterms:W3CDTF">2011-07-20T08:26:12Z</dcterms:modified>
</cp:coreProperties>
</file>