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65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5" r:id="rId38"/>
    <p:sldId id="296" r:id="rId3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9F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D8854-08A6-45DF-94D2-7484B5E23818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A97E1-1998-4737-959A-F770D02DA49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b="1" kern="1200">
          <a:solidFill>
            <a:schemeClr val="tx1"/>
          </a:solidFill>
          <a:latin typeface="HGP教科書体" pitchFamily="18" charset="-128"/>
          <a:ea typeface="HGP教科書体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quant-ph/030408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501090" cy="307183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4800" dirty="0" smtClean="0">
                <a:latin typeface="HGP教科書体" pitchFamily="18" charset="-128"/>
                <a:ea typeface="HGP教科書体" pitchFamily="18" charset="-128"/>
              </a:rPr>
              <a:t>量子オートマトンの空判定</a:t>
            </a:r>
            <a:r>
              <a:rPr lang="ja-JP" altLang="en-US" sz="4800" dirty="0" smtClean="0"/>
              <a:t>は</a:t>
            </a: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4800" dirty="0" smtClean="0"/>
              <a:t>決定不能だったり可能だったりする</a:t>
            </a:r>
            <a:endParaRPr kumimoji="1" lang="ja-JP" altLang="en-US" sz="48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7272366" cy="2328882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稲葉 一浩 </a:t>
            </a:r>
            <a: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(</a:t>
            </a:r>
            <a:r>
              <a:rPr kumimoji="1" lang="en-US" altLang="ja-JP" sz="3900" b="0" dirty="0" err="1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k.inaba</a:t>
            </a:r>
            <a: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)</a:t>
            </a:r>
            <a:b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kumimoji="1" lang="en-US" altLang="ja-JP" sz="3900" b="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  <a:hlinkClick r:id="rId2"/>
              </a:rPr>
              <a:t>http://www.kmonos.net/</a:t>
            </a:r>
            <a:r>
              <a:rPr kumimoji="1" lang="en-US" altLang="ja-JP" sz="39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 </a:t>
            </a:r>
          </a:p>
          <a:p>
            <a:r>
              <a:rPr kumimoji="1" lang="en-US" altLang="ja-JP" b="1" dirty="0" smtClean="0">
                <a:solidFill>
                  <a:schemeClr val="tx1"/>
                </a:solidFill>
              </a:rPr>
              <a:t> </a:t>
            </a:r>
          </a:p>
          <a:p>
            <a:r>
              <a:rPr kumimoji="1" lang="en-US" altLang="ja-JP" sz="36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2010/01/16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　第</a:t>
            </a:r>
            <a:r>
              <a:rPr lang="en-US" altLang="ja-JP" sz="3600" dirty="0" smtClean="0">
                <a:solidFill>
                  <a:schemeClr val="tx1"/>
                </a:solidFill>
              </a:rPr>
              <a:t>4</a:t>
            </a:r>
            <a:r>
              <a:rPr kumimoji="1" lang="ja-JP" altLang="en-US" sz="3600" b="1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回決定不能の会</a:t>
            </a:r>
            <a:endParaRPr kumimoji="1" lang="ja-JP" altLang="en-US" b="1" dirty="0">
              <a:solidFill>
                <a:schemeClr val="tx1"/>
              </a:solidFill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wlog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文字が２種類 </a:t>
            </a:r>
            <a:r>
              <a:rPr kumimoji="1" lang="en-US" altLang="ja-JP" dirty="0" smtClean="0"/>
              <a:t>{a, b}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PCP</a:t>
            </a:r>
            <a:r>
              <a:rPr kumimoji="1" lang="ja-JP" altLang="en-US" dirty="0" err="1" smtClean="0"/>
              <a:t>だけ</a:t>
            </a:r>
            <a:r>
              <a:rPr kumimoji="1" lang="ja-JP" altLang="en-US" dirty="0" smtClean="0"/>
              <a:t>考えます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「文字」をユニタリ行列にエンコード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「文字列」をユニタリ行列にエンコード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PCP</a:t>
            </a:r>
            <a:r>
              <a:rPr lang="ja-JP" altLang="en-US" dirty="0" smtClean="0"/>
              <a:t>の「文字列ペア」をﾕﾆﾀﾘ行列にエンコード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これが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の「遷移行列」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k</a:t>
            </a:r>
            <a:r>
              <a:rPr lang="ja-JP" altLang="en-US" dirty="0" smtClean="0"/>
              <a:t>個ペアがある</a:t>
            </a:r>
            <a:r>
              <a:rPr lang="en-US" altLang="ja-JP" dirty="0" smtClean="0"/>
              <a:t>PCP </a:t>
            </a:r>
            <a:r>
              <a:rPr lang="ja-JP" altLang="en-US" dirty="0" smtClean="0"/>
              <a:t>なら、文字が</a:t>
            </a:r>
            <a:r>
              <a:rPr lang="en-US" altLang="ja-JP" dirty="0" smtClean="0"/>
              <a:t>k</a:t>
            </a:r>
            <a:r>
              <a:rPr lang="ja-JP" altLang="en-US" dirty="0" smtClean="0"/>
              <a:t>種類の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になる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うまい初期状態と観測行列をとると、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に解がある  </a:t>
            </a:r>
            <a:r>
              <a:rPr lang="ja-JP" altLang="en-US" dirty="0" smtClean="0"/>
              <a:t>⇔  </a:t>
            </a:r>
            <a:r>
              <a:rPr lang="en-US" altLang="ja-JP" dirty="0" smtClean="0"/>
              <a:t>||</a:t>
            </a:r>
            <a:r>
              <a:rPr lang="en-US" altLang="ja-JP" dirty="0" err="1" smtClean="0"/>
              <a:t>sX</a:t>
            </a:r>
            <a:r>
              <a:rPr lang="en-US" altLang="ja-JP" dirty="0" smtClean="0"/>
              <a:t>…P||</a:t>
            </a:r>
            <a:r>
              <a:rPr lang="ja-JP" altLang="en-US" dirty="0" smtClean="0"/>
              <a:t>≦</a:t>
            </a:r>
            <a:r>
              <a:rPr lang="en-US" altLang="ja-JP" dirty="0" smtClean="0"/>
              <a:t>0 </a:t>
            </a:r>
            <a:r>
              <a:rPr lang="ja-JP" altLang="en-US" dirty="0" smtClean="0"/>
              <a:t>に！」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「文字」のエンコード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Xa</a:t>
            </a:r>
            <a:r>
              <a:rPr kumimoji="1" lang="en-US" altLang="ja-JP" dirty="0" smtClean="0"/>
              <a:t> =</a:t>
            </a:r>
          </a:p>
          <a:p>
            <a:pPr lvl="1">
              <a:buNone/>
            </a:pPr>
            <a:r>
              <a:rPr kumimoji="1" lang="en-US" altLang="ja-JP" dirty="0" smtClean="0"/>
              <a:t>  3/5   -4/5      0   </a:t>
            </a:r>
            <a:r>
              <a:rPr kumimoji="1" lang="en-US" altLang="ja-JP" dirty="0" smtClean="0">
                <a:solidFill>
                  <a:srgbClr val="00B050"/>
                </a:solidFill>
              </a:rPr>
              <a:t> Z</a:t>
            </a:r>
            <a:r>
              <a:rPr kumimoji="1" lang="ja-JP" altLang="en-US" dirty="0" smtClean="0">
                <a:solidFill>
                  <a:srgbClr val="00B050"/>
                </a:solidFill>
              </a:rPr>
              <a:t>軸周りに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altLang="ja-JP" dirty="0" smtClean="0"/>
              <a:t>  4/5     3/5     0    </a:t>
            </a:r>
            <a:r>
              <a:rPr lang="en-US" altLang="ja-JP" dirty="0" smtClean="0">
                <a:solidFill>
                  <a:srgbClr val="00B050"/>
                </a:solidFill>
              </a:rPr>
              <a:t>θ</a:t>
            </a:r>
            <a:r>
              <a:rPr lang="ja-JP" altLang="en-US" dirty="0" smtClean="0">
                <a:solidFill>
                  <a:srgbClr val="00B050"/>
                </a:solidFill>
              </a:rPr>
              <a:t>回転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altLang="ja-JP" dirty="0" smtClean="0"/>
              <a:t>     0        0     1</a:t>
            </a:r>
          </a:p>
          <a:p>
            <a:r>
              <a:rPr lang="en-US" altLang="ja-JP" dirty="0" err="1" smtClean="0"/>
              <a:t>Xb</a:t>
            </a:r>
            <a:r>
              <a:rPr lang="en-US" altLang="ja-JP" dirty="0" smtClean="0"/>
              <a:t> =</a:t>
            </a:r>
          </a:p>
          <a:p>
            <a:pPr lvl="1">
              <a:buNone/>
            </a:pPr>
            <a:r>
              <a:rPr lang="en-US" altLang="ja-JP" dirty="0" smtClean="0"/>
              <a:t>  1       0         0</a:t>
            </a:r>
            <a:r>
              <a:rPr lang="en-US" altLang="ja-JP" dirty="0" smtClean="0">
                <a:solidFill>
                  <a:srgbClr val="00B050"/>
                </a:solidFill>
              </a:rPr>
              <a:t>    X</a:t>
            </a:r>
            <a:r>
              <a:rPr lang="ja-JP" altLang="en-US" dirty="0" smtClean="0">
                <a:solidFill>
                  <a:srgbClr val="00B050"/>
                </a:solidFill>
              </a:rPr>
              <a:t>軸周りに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  0    3/5    -4/5    </a:t>
            </a:r>
            <a:r>
              <a:rPr lang="en-US" altLang="ja-JP" dirty="0" smtClean="0">
                <a:solidFill>
                  <a:srgbClr val="00B050"/>
                </a:solidFill>
              </a:rPr>
              <a:t>θ</a:t>
            </a:r>
            <a:r>
              <a:rPr lang="ja-JP" altLang="en-US" dirty="0" smtClean="0">
                <a:solidFill>
                  <a:srgbClr val="00B050"/>
                </a:solidFill>
              </a:rPr>
              <a:t>回転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  0    4/5      3/5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右大かっこ 3"/>
          <p:cNvSpPr/>
          <p:nvPr/>
        </p:nvSpPr>
        <p:spPr>
          <a:xfrm>
            <a:off x="3643306" y="2143116"/>
            <a:ext cx="214314" cy="157163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>
            <a:off x="3643306" y="4357694"/>
            <a:ext cx="214314" cy="157163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大かっこ 5"/>
          <p:cNvSpPr/>
          <p:nvPr/>
        </p:nvSpPr>
        <p:spPr>
          <a:xfrm flipH="1">
            <a:off x="1071538" y="4357694"/>
            <a:ext cx="142876" cy="157163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大かっこ 6"/>
          <p:cNvSpPr/>
          <p:nvPr/>
        </p:nvSpPr>
        <p:spPr>
          <a:xfrm flipH="1">
            <a:off x="1142976" y="2143116"/>
            <a:ext cx="142876" cy="157163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/>
        </p:nvSpPr>
        <p:spPr>
          <a:xfrm>
            <a:off x="5857884" y="2068288"/>
            <a:ext cx="2571768" cy="1932216"/>
          </a:xfrm>
          <a:prstGeom prst="triangle">
            <a:avLst>
              <a:gd name="adj" fmla="val 10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72264" y="242547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5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58016" y="406855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4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501090" y="2854107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3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929586" y="2279214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θ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en-US" altLang="ja-JP" dirty="0" smtClean="0"/>
              <a:t>[</a:t>
            </a:r>
            <a:r>
              <a:rPr lang="en-US" altLang="ja-JP" dirty="0" err="1" smtClean="0"/>
              <a:t>Swierczkowski</a:t>
            </a:r>
            <a:r>
              <a:rPr lang="en-US" altLang="ja-JP" dirty="0" smtClean="0"/>
              <a:t> 1958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定理： </a:t>
            </a:r>
            <a:r>
              <a:rPr kumimoji="1" lang="en-US" altLang="ja-JP" dirty="0" smtClean="0">
                <a:solidFill>
                  <a:srgbClr val="00B050"/>
                </a:solidFill>
              </a:rPr>
              <a:t>3</a:t>
            </a:r>
            <a:r>
              <a:rPr kumimoji="1" lang="ja-JP" altLang="en-US" dirty="0" smtClean="0">
                <a:solidFill>
                  <a:srgbClr val="00B050"/>
                </a:solidFill>
              </a:rPr>
              <a:t>次元軸回りの </a:t>
            </a:r>
            <a:r>
              <a:rPr lang="en-US" altLang="ja-JP" dirty="0" err="1" smtClean="0">
                <a:solidFill>
                  <a:srgbClr val="00B050"/>
                </a:solidFill>
              </a:rPr>
              <a:t>arccos</a:t>
            </a:r>
            <a:r>
              <a:rPr lang="en-US" altLang="ja-JP" dirty="0" smtClean="0">
                <a:solidFill>
                  <a:srgbClr val="00B050"/>
                </a:solidFill>
              </a:rPr>
              <a:t>(</a:t>
            </a:r>
            <a:r>
              <a:rPr lang="ja-JP" altLang="en-US" dirty="0" smtClean="0">
                <a:solidFill>
                  <a:srgbClr val="00B050"/>
                </a:solidFill>
              </a:rPr>
              <a:t>有理数</a:t>
            </a:r>
            <a:r>
              <a:rPr lang="en-US" altLang="ja-JP" dirty="0" smtClean="0">
                <a:solidFill>
                  <a:srgbClr val="00B050"/>
                </a:solidFill>
              </a:rPr>
              <a:t>) </a:t>
            </a:r>
            <a:r>
              <a:rPr lang="ja-JP" altLang="en-US" dirty="0" smtClean="0">
                <a:solidFill>
                  <a:srgbClr val="00B050"/>
                </a:solidFill>
              </a:rPr>
              <a:t>回転は自由群を生成する （</a:t>
            </a:r>
            <a:r>
              <a:rPr lang="en-US" altLang="ja-JP" dirty="0" smtClean="0">
                <a:solidFill>
                  <a:srgbClr val="00B050"/>
                </a:solidFill>
              </a:rPr>
              <a:t>0, ±1/2, ±1</a:t>
            </a:r>
            <a:r>
              <a:rPr lang="ja-JP" altLang="en-US" dirty="0" smtClean="0">
                <a:solidFill>
                  <a:srgbClr val="00B050"/>
                </a:solidFill>
              </a:rPr>
              <a:t>は除く）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系： </a:t>
            </a:r>
            <a:r>
              <a:rPr kumimoji="1" lang="en-US" altLang="ja-JP" dirty="0" err="1" smtClean="0"/>
              <a:t>Xa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Xb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は自由群を生成する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要は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Xa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err="1" smtClean="0"/>
              <a:t>Xb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を違う順で掛け算すると必ず違う結果になる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例</a:t>
            </a:r>
            <a:r>
              <a:rPr lang="en-US" altLang="ja-JP" dirty="0" smtClean="0"/>
              <a:t>:  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Xb</a:t>
            </a:r>
            <a:r>
              <a:rPr lang="en-US" altLang="ja-JP" dirty="0" smtClean="0"/>
              <a:t> </a:t>
            </a:r>
            <a:r>
              <a:rPr lang="ja-JP" altLang="en-US" dirty="0" smtClean="0"/>
              <a:t>≠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Xb</a:t>
            </a:r>
            <a:r>
              <a:rPr lang="en-US" altLang="ja-JP" dirty="0" smtClean="0"/>
              <a:t>,  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Xb</a:t>
            </a:r>
            <a:r>
              <a:rPr lang="en-US" altLang="ja-JP" dirty="0" smtClean="0"/>
              <a:t> </a:t>
            </a:r>
            <a:r>
              <a:rPr lang="ja-JP" altLang="en-US" dirty="0" smtClean="0"/>
              <a:t>≠ </a:t>
            </a:r>
            <a:r>
              <a:rPr lang="en-US" altLang="ja-JP" dirty="0" err="1" smtClean="0"/>
              <a:t>Xb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,   …</a:t>
            </a:r>
          </a:p>
          <a:p>
            <a:pPr lvl="1"/>
            <a:r>
              <a:rPr kumimoji="1" lang="ja-JP" altLang="en-US" dirty="0" smtClean="0"/>
              <a:t>（直感的な理由： </a:t>
            </a:r>
            <a:r>
              <a:rPr kumimoji="1" lang="en-US" altLang="ja-JP" dirty="0" err="1" smtClean="0"/>
              <a:t>arccos</a:t>
            </a:r>
            <a:r>
              <a:rPr kumimoji="1" lang="en-US" altLang="ja-JP" dirty="0" smtClean="0"/>
              <a:t>(3/5)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切りが悪い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角度）</a:t>
            </a:r>
            <a:endParaRPr kumimoji="1" lang="ja-JP" altLang="en-US" dirty="0"/>
          </a:p>
        </p:txBody>
      </p:sp>
      <p:pic>
        <p:nvPicPr>
          <p:cNvPr id="3076" name="Picture 4" descr="C:\Users\kinaba\AppData\Local\Microsoft\Windows\Temporary Internet Files\Content.IE5\8OI2XXOE\MCj022996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4868" y="142852"/>
            <a:ext cx="1606288" cy="1465102"/>
          </a:xfrm>
          <a:prstGeom prst="rect">
            <a:avLst/>
          </a:prstGeom>
          <a:noFill/>
        </p:spPr>
      </p:pic>
      <p:sp>
        <p:nvSpPr>
          <p:cNvPr id="7" name="角丸四角形吹き出し 6"/>
          <p:cNvSpPr/>
          <p:nvPr/>
        </p:nvSpPr>
        <p:spPr>
          <a:xfrm>
            <a:off x="5143504" y="428604"/>
            <a:ext cx="2000264" cy="785818"/>
          </a:xfrm>
          <a:prstGeom prst="wedgeRoundRectCallout">
            <a:avLst>
              <a:gd name="adj1" fmla="val 71288"/>
              <a:gd name="adj2" fmla="val -590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証明スキップ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マーク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「文字列」のエンコード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w = c</a:t>
            </a:r>
            <a:r>
              <a:rPr lang="en-US" altLang="ja-JP" sz="4000" baseline="-25000" dirty="0" smtClean="0"/>
              <a:t>1</a:t>
            </a:r>
            <a:r>
              <a:rPr lang="en-US" altLang="ja-JP" sz="4000" dirty="0" smtClean="0"/>
              <a:t> c</a:t>
            </a:r>
            <a:r>
              <a:rPr lang="en-US" altLang="ja-JP" sz="4000" baseline="-25000" dirty="0" smtClean="0"/>
              <a:t>2</a:t>
            </a:r>
            <a:r>
              <a:rPr lang="en-US" altLang="ja-JP" sz="4000" dirty="0" smtClean="0"/>
              <a:t> c</a:t>
            </a:r>
            <a:r>
              <a:rPr lang="en-US" altLang="ja-JP" sz="4000" baseline="-25000" dirty="0" smtClean="0"/>
              <a:t>3</a:t>
            </a:r>
            <a:r>
              <a:rPr lang="en-US" altLang="ja-JP" sz="4000" dirty="0" smtClean="0"/>
              <a:t> … </a:t>
            </a:r>
            <a:r>
              <a:rPr lang="en-US" altLang="ja-JP" sz="4000" dirty="0" err="1" smtClean="0"/>
              <a:t>c</a:t>
            </a:r>
            <a:r>
              <a:rPr lang="en-US" altLang="ja-JP" sz="4000" baseline="-25000" dirty="0" err="1" smtClean="0"/>
              <a:t>n</a:t>
            </a:r>
            <a:endParaRPr lang="en-US" altLang="ja-JP" sz="4000" baseline="-25000" dirty="0" smtClean="0"/>
          </a:p>
          <a:p>
            <a:pPr>
              <a:buNone/>
            </a:pPr>
            <a:r>
              <a:rPr lang="en-US" altLang="ja-JP" sz="4000" dirty="0" smtClean="0"/>
              <a:t>		</a:t>
            </a:r>
            <a:r>
              <a:rPr lang="ja-JP" altLang="en-US" sz="4000" dirty="0" smtClean="0"/>
              <a:t>を</a:t>
            </a:r>
            <a:endParaRPr lang="en-US" altLang="ja-JP" sz="4000" dirty="0" smtClean="0"/>
          </a:p>
          <a:p>
            <a:r>
              <a:rPr lang="en-US" altLang="ja-JP" sz="4000" dirty="0" err="1" smtClean="0"/>
              <a:t>Xw</a:t>
            </a:r>
            <a:r>
              <a:rPr lang="en-US" altLang="ja-JP" sz="4000" dirty="0" smtClean="0"/>
              <a:t> = Xc</a:t>
            </a:r>
            <a:r>
              <a:rPr lang="en-US" altLang="ja-JP" sz="4000" baseline="-25000" dirty="0" smtClean="0"/>
              <a:t>1</a:t>
            </a:r>
            <a:r>
              <a:rPr lang="en-US" altLang="ja-JP" sz="4000" dirty="0" smtClean="0"/>
              <a:t> Xc</a:t>
            </a:r>
            <a:r>
              <a:rPr lang="en-US" altLang="ja-JP" sz="4000" baseline="-25000" dirty="0" smtClean="0"/>
              <a:t>2</a:t>
            </a:r>
            <a:r>
              <a:rPr lang="en-US" altLang="ja-JP" sz="4000" dirty="0" smtClean="0"/>
              <a:t> Xc</a:t>
            </a:r>
            <a:r>
              <a:rPr lang="en-US" altLang="ja-JP" sz="4000" baseline="-25000" dirty="0" smtClean="0"/>
              <a:t>3</a:t>
            </a:r>
            <a:r>
              <a:rPr lang="en-US" altLang="ja-JP" sz="4000" dirty="0" smtClean="0"/>
              <a:t> … </a:t>
            </a:r>
            <a:r>
              <a:rPr lang="en-US" altLang="ja-JP" sz="4000" dirty="0" err="1" smtClean="0"/>
              <a:t>Xc</a:t>
            </a:r>
            <a:r>
              <a:rPr lang="en-US" altLang="ja-JP" sz="4000" baseline="-25000" dirty="0" err="1" smtClean="0"/>
              <a:t>n</a:t>
            </a:r>
            <a:endParaRPr lang="en-US" altLang="ja-JP" sz="4000" baseline="-25000" dirty="0" smtClean="0"/>
          </a:p>
          <a:p>
            <a:pPr>
              <a:buNone/>
            </a:pPr>
            <a:r>
              <a:rPr kumimoji="1" lang="en-US" altLang="ja-JP" sz="4000" dirty="0" smtClean="0"/>
              <a:t>		</a:t>
            </a:r>
            <a:r>
              <a:rPr kumimoji="1" lang="ja-JP" altLang="en-US" sz="4000" dirty="0" smtClean="0"/>
              <a:t>にエンコード</a:t>
            </a:r>
            <a:endParaRPr kumimoji="1" lang="en-US" altLang="ja-JP" sz="4000" dirty="0" smtClean="0"/>
          </a:p>
          <a:p>
            <a:endParaRPr kumimoji="1" lang="en-US" altLang="ja-JP" sz="4000" dirty="0" smtClean="0"/>
          </a:p>
          <a:p>
            <a:r>
              <a:rPr lang="ja-JP" altLang="en-US" sz="4000" dirty="0" smtClean="0"/>
              <a:t>さっきの定理より、</a:t>
            </a:r>
            <a:r>
              <a:rPr lang="en-US" altLang="ja-JP" sz="4000" dirty="0" err="1" smtClean="0">
                <a:solidFill>
                  <a:srgbClr val="00B050"/>
                </a:solidFill>
              </a:rPr>
              <a:t>Xw</a:t>
            </a:r>
            <a:r>
              <a:rPr lang="en-US" altLang="ja-JP" sz="4000" dirty="0" smtClean="0">
                <a:solidFill>
                  <a:srgbClr val="00B050"/>
                </a:solidFill>
              </a:rPr>
              <a:t> = </a:t>
            </a:r>
            <a:r>
              <a:rPr lang="en-US" altLang="ja-JP" sz="4000" dirty="0" err="1" smtClean="0">
                <a:solidFill>
                  <a:srgbClr val="00B050"/>
                </a:solidFill>
              </a:rPr>
              <a:t>Xu</a:t>
            </a:r>
            <a:r>
              <a:rPr lang="en-US" altLang="ja-JP" sz="4000" dirty="0" smtClean="0">
                <a:solidFill>
                  <a:srgbClr val="00B050"/>
                </a:solidFill>
              </a:rPr>
              <a:t>  </a:t>
            </a:r>
            <a:r>
              <a:rPr lang="en-US" altLang="ja-JP" sz="4000" dirty="0" err="1" smtClean="0">
                <a:solidFill>
                  <a:srgbClr val="00B050"/>
                </a:solidFill>
              </a:rPr>
              <a:t>iff</a:t>
            </a:r>
            <a:r>
              <a:rPr lang="en-US" altLang="ja-JP" sz="4000" dirty="0" smtClean="0">
                <a:solidFill>
                  <a:srgbClr val="00B050"/>
                </a:solidFill>
              </a:rPr>
              <a:t> </a:t>
            </a:r>
            <a:r>
              <a:rPr lang="ja-JP" altLang="en-US" sz="4000" dirty="0" smtClean="0">
                <a:solidFill>
                  <a:srgbClr val="00B050"/>
                </a:solidFill>
              </a:rPr>
              <a:t> </a:t>
            </a:r>
            <a:r>
              <a:rPr lang="en-US" altLang="ja-JP" sz="4000" dirty="0" smtClean="0">
                <a:solidFill>
                  <a:srgbClr val="00B050"/>
                </a:solidFill>
              </a:rPr>
              <a:t>w = u</a:t>
            </a:r>
            <a:endParaRPr kumimoji="1" lang="ja-JP" altLang="en-US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「文字列ペア」のエンコード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文字列 </a:t>
            </a:r>
            <a:r>
              <a:rPr kumimoji="1" lang="en-US" altLang="ja-JP" sz="4000" dirty="0" smtClean="0"/>
              <a:t>u </a:t>
            </a:r>
            <a:r>
              <a:rPr kumimoji="1" lang="ja-JP" altLang="en-US" sz="4000" dirty="0" smtClean="0"/>
              <a:t>と文字列 </a:t>
            </a:r>
            <a:r>
              <a:rPr kumimoji="1" lang="en-US" altLang="ja-JP" sz="4000" dirty="0" smtClean="0"/>
              <a:t>v </a:t>
            </a:r>
            <a:r>
              <a:rPr kumimoji="1" lang="ja-JP" altLang="en-US" sz="4000" dirty="0" smtClean="0"/>
              <a:t>のペア </a:t>
            </a:r>
            <a:r>
              <a:rPr kumimoji="1" lang="en-US" altLang="ja-JP" sz="4000" dirty="0" smtClean="0"/>
              <a:t>(u, v)</a:t>
            </a:r>
          </a:p>
          <a:p>
            <a:pPr>
              <a:buNone/>
            </a:pPr>
            <a:r>
              <a:rPr lang="en-US" altLang="ja-JP" sz="4000" dirty="0" smtClean="0"/>
              <a:t>		</a:t>
            </a:r>
            <a:r>
              <a:rPr lang="ja-JP" altLang="en-US" sz="4000" dirty="0" smtClean="0"/>
              <a:t>を</a:t>
            </a:r>
            <a:endParaRPr lang="en-US" altLang="ja-JP" sz="4000" dirty="0" smtClean="0"/>
          </a:p>
          <a:p>
            <a:r>
              <a:rPr kumimoji="1" lang="en-US" altLang="ja-JP" sz="4000" dirty="0" err="1" smtClean="0"/>
              <a:t>Yu,v</a:t>
            </a:r>
            <a:r>
              <a:rPr kumimoji="1" lang="en-US" altLang="ja-JP" sz="4000" dirty="0" smtClean="0"/>
              <a:t> = </a:t>
            </a:r>
          </a:p>
          <a:p>
            <a:pPr lvl="1">
              <a:buNone/>
            </a:pPr>
            <a:r>
              <a:rPr kumimoji="1" lang="en-US" altLang="ja-JP" sz="3600" dirty="0" smtClean="0"/>
              <a:t>	1   </a:t>
            </a:r>
            <a:r>
              <a:rPr kumimoji="1" lang="en-US" altLang="ja-JP" sz="3600" dirty="0" err="1" smtClean="0"/>
              <a:t>Xu</a:t>
            </a:r>
            <a:r>
              <a:rPr kumimoji="1" lang="en-US" altLang="ja-JP" sz="3600" dirty="0" smtClean="0"/>
              <a:t> + Xv   </a:t>
            </a:r>
            <a:r>
              <a:rPr kumimoji="1" lang="en-US" altLang="ja-JP" sz="3600" dirty="0" err="1" smtClean="0"/>
              <a:t>Xu</a:t>
            </a:r>
            <a:r>
              <a:rPr kumimoji="1" lang="en-US" altLang="ja-JP" sz="3600" dirty="0" smtClean="0"/>
              <a:t> – Xv</a:t>
            </a:r>
          </a:p>
          <a:p>
            <a:pPr lvl="1">
              <a:buNone/>
            </a:pPr>
            <a:r>
              <a:rPr lang="en-US" altLang="ja-JP" sz="3600" dirty="0" smtClean="0"/>
              <a:t>	2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– Xv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+ Xv</a:t>
            </a:r>
          </a:p>
          <a:p>
            <a:endParaRPr kumimoji="1" lang="en-US" altLang="ja-JP" sz="4000" dirty="0" smtClean="0"/>
          </a:p>
          <a:p>
            <a:r>
              <a:rPr kumimoji="1" lang="ja-JP" altLang="en-US" sz="4000" dirty="0" smtClean="0"/>
              <a:t>これが </a:t>
            </a:r>
            <a:r>
              <a:rPr kumimoji="1" lang="en-US" altLang="ja-JP" sz="4000" dirty="0" smtClean="0"/>
              <a:t>QFA </a:t>
            </a:r>
            <a:r>
              <a:rPr kumimoji="1" lang="ja-JP" altLang="en-US" sz="4000" dirty="0" smtClean="0"/>
              <a:t>の「文字」</a:t>
            </a:r>
            <a:endParaRPr kumimoji="1" lang="ja-JP" altLang="en-US" sz="4000" dirty="0"/>
          </a:p>
        </p:txBody>
      </p:sp>
      <p:sp>
        <p:nvSpPr>
          <p:cNvPr id="4" name="右大かっこ 3"/>
          <p:cNvSpPr/>
          <p:nvPr/>
        </p:nvSpPr>
        <p:spPr>
          <a:xfrm flipH="1">
            <a:off x="1714480" y="3857628"/>
            <a:ext cx="214314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>
            <a:off x="5214942" y="3857628"/>
            <a:ext cx="142876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1214414" y="4500570"/>
            <a:ext cx="3571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[EXERCISE]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エンコードしたペアの重要な性質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4000" dirty="0" err="1" smtClean="0"/>
              <a:t>Yu,v</a:t>
            </a:r>
            <a:r>
              <a:rPr lang="en-US" altLang="ja-JP" sz="4000" dirty="0" smtClean="0"/>
              <a:t> = </a:t>
            </a:r>
          </a:p>
          <a:p>
            <a:pPr lvl="1">
              <a:buNone/>
            </a:pPr>
            <a:r>
              <a:rPr lang="en-US" altLang="ja-JP" sz="3600" dirty="0" smtClean="0"/>
              <a:t>	1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+ Xv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– Xv</a:t>
            </a:r>
          </a:p>
          <a:p>
            <a:pPr lvl="1">
              <a:buNone/>
            </a:pPr>
            <a:r>
              <a:rPr lang="en-US" altLang="ja-JP" sz="3600" dirty="0" smtClean="0"/>
              <a:t>	2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– Xv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+ Xv</a:t>
            </a:r>
          </a:p>
          <a:p>
            <a:pPr lvl="1">
              <a:buNone/>
            </a:pPr>
            <a:r>
              <a:rPr lang="ja-JP" altLang="en-US" sz="3600" dirty="0" smtClean="0"/>
              <a:t>と定義したとき</a:t>
            </a:r>
            <a:endParaRPr kumimoji="1" lang="en-US" altLang="ja-JP" dirty="0" smtClean="0"/>
          </a:p>
          <a:p>
            <a:r>
              <a:rPr kumimoji="1" lang="en-US" altLang="ja-JP" sz="6600" dirty="0" err="1" smtClean="0">
                <a:solidFill>
                  <a:srgbClr val="00B050"/>
                </a:solidFill>
              </a:rPr>
              <a:t>Yuv,wx</a:t>
            </a:r>
            <a:r>
              <a:rPr kumimoji="1" lang="en-US" altLang="ja-JP" sz="6600" dirty="0" smtClean="0">
                <a:solidFill>
                  <a:srgbClr val="00B050"/>
                </a:solidFill>
              </a:rPr>
              <a:t>  =  </a:t>
            </a:r>
            <a:r>
              <a:rPr kumimoji="1" lang="en-US" altLang="ja-JP" sz="6600" dirty="0" err="1" smtClean="0">
                <a:solidFill>
                  <a:srgbClr val="00B050"/>
                </a:solidFill>
              </a:rPr>
              <a:t>Yu,w</a:t>
            </a:r>
            <a:r>
              <a:rPr kumimoji="1" lang="en-US" altLang="ja-JP" sz="6600" dirty="0" smtClean="0">
                <a:solidFill>
                  <a:srgbClr val="00B050"/>
                </a:solidFill>
              </a:rPr>
              <a:t>  </a:t>
            </a:r>
            <a:r>
              <a:rPr kumimoji="1" lang="en-US" altLang="ja-JP" sz="6600" dirty="0" err="1" smtClean="0">
                <a:solidFill>
                  <a:srgbClr val="00B050"/>
                </a:solidFill>
              </a:rPr>
              <a:t>Yv,x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右大かっこ 3"/>
          <p:cNvSpPr/>
          <p:nvPr/>
        </p:nvSpPr>
        <p:spPr>
          <a:xfrm flipH="1">
            <a:off x="1714480" y="2357430"/>
            <a:ext cx="214314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>
            <a:off x="5214942" y="2357430"/>
            <a:ext cx="142876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214414" y="3000372"/>
            <a:ext cx="3571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に解がある」と同値な条件は？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PCP  { (u1,v1), (u2,v2), …, (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uk,vk</a:t>
            </a:r>
            <a:r>
              <a:rPr kumimoji="1" lang="en-US" altLang="ja-JP" dirty="0" smtClean="0">
                <a:solidFill>
                  <a:srgbClr val="FF0000"/>
                </a:solidFill>
              </a:rPr>
              <a:t>) }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に解がある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>
                <a:solidFill>
                  <a:srgbClr val="C00000"/>
                </a:solidFill>
              </a:rPr>
              <a:t>∃</a:t>
            </a:r>
            <a:r>
              <a:rPr lang="en-US" altLang="ja-JP" dirty="0" smtClean="0">
                <a:solidFill>
                  <a:srgbClr val="C00000"/>
                </a:solidFill>
              </a:rPr>
              <a:t> 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dirty="0" smtClean="0">
                <a:solidFill>
                  <a:srgbClr val="C00000"/>
                </a:solidFill>
              </a:rPr>
              <a:t>…i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n</a:t>
            </a:r>
            <a:r>
              <a:rPr lang="en-US" altLang="ja-JP" dirty="0" smtClean="0">
                <a:solidFill>
                  <a:srgbClr val="C00000"/>
                </a:solidFill>
              </a:rPr>
              <a:t> :   ui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dirty="0" smtClean="0">
                <a:solidFill>
                  <a:srgbClr val="C0000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dirty="0" smtClean="0">
                <a:solidFill>
                  <a:srgbClr val="C0000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3</a:t>
            </a:r>
            <a:r>
              <a:rPr lang="en-US" altLang="ja-JP" dirty="0" smtClean="0">
                <a:solidFill>
                  <a:srgbClr val="C00000"/>
                </a:solidFill>
              </a:rPr>
              <a:t>…</a:t>
            </a:r>
            <a:r>
              <a:rPr lang="en-US" altLang="ja-JP" dirty="0" err="1" smtClean="0">
                <a:solidFill>
                  <a:srgbClr val="C00000"/>
                </a:solidFill>
              </a:rPr>
              <a:t>ui</a:t>
            </a:r>
            <a:r>
              <a:rPr lang="en-US" altLang="ja-JP" baseline="-25000" dirty="0" err="1" smtClean="0">
                <a:solidFill>
                  <a:srgbClr val="C00000"/>
                </a:solidFill>
              </a:rPr>
              <a:t>n</a:t>
            </a:r>
            <a:r>
              <a:rPr lang="ja-JP" altLang="en-US" dirty="0" smtClean="0">
                <a:solidFill>
                  <a:srgbClr val="C00000"/>
                </a:solidFill>
              </a:rPr>
              <a:t> </a:t>
            </a:r>
            <a:r>
              <a:rPr lang="en-US" altLang="ja-JP" dirty="0" smtClean="0">
                <a:solidFill>
                  <a:srgbClr val="C00000"/>
                </a:solidFill>
              </a:rPr>
              <a:t>=</a:t>
            </a:r>
            <a:r>
              <a:rPr lang="ja-JP" altLang="en-US" dirty="0" smtClean="0">
                <a:solidFill>
                  <a:srgbClr val="C00000"/>
                </a:solidFill>
              </a:rPr>
              <a:t> </a:t>
            </a:r>
            <a:r>
              <a:rPr lang="en-US" altLang="ja-JP" dirty="0" smtClean="0">
                <a:solidFill>
                  <a:srgbClr val="C00000"/>
                </a:solidFill>
              </a:rPr>
              <a:t>vi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dirty="0" smtClean="0">
                <a:solidFill>
                  <a:srgbClr val="C00000"/>
                </a:solidFill>
              </a:rPr>
              <a:t>vi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2</a:t>
            </a:r>
            <a:r>
              <a:rPr lang="en-US" altLang="ja-JP" dirty="0" smtClean="0">
                <a:solidFill>
                  <a:srgbClr val="C00000"/>
                </a:solidFill>
              </a:rPr>
              <a:t>vi</a:t>
            </a:r>
            <a:r>
              <a:rPr lang="en-US" altLang="ja-JP" baseline="-25000" dirty="0" smtClean="0">
                <a:solidFill>
                  <a:srgbClr val="C00000"/>
                </a:solidFill>
              </a:rPr>
              <a:t>3</a:t>
            </a:r>
            <a:r>
              <a:rPr lang="en-US" altLang="ja-JP" dirty="0" smtClean="0">
                <a:solidFill>
                  <a:srgbClr val="C00000"/>
                </a:solidFill>
              </a:rPr>
              <a:t>…</a:t>
            </a:r>
            <a:r>
              <a:rPr lang="en-US" altLang="ja-JP" dirty="0" err="1" smtClean="0">
                <a:solidFill>
                  <a:srgbClr val="C00000"/>
                </a:solidFill>
              </a:rPr>
              <a:t>vi</a:t>
            </a:r>
            <a:r>
              <a:rPr lang="en-US" altLang="ja-JP" baseline="-25000" dirty="0" err="1" smtClean="0">
                <a:solidFill>
                  <a:srgbClr val="C00000"/>
                </a:solidFill>
              </a:rPr>
              <a:t>n</a:t>
            </a:r>
            <a:endParaRPr lang="en-US" altLang="ja-JP" dirty="0" smtClean="0">
              <a:solidFill>
                <a:srgbClr val="C00000"/>
              </a:solidFill>
            </a:endParaRPr>
          </a:p>
          <a:p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∃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 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…i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 :   </a:t>
            </a:r>
            <a:r>
              <a:rPr lang="en-US" altLang="ja-JP" sz="4000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ui</a:t>
            </a:r>
            <a:r>
              <a:rPr lang="en-US" altLang="ja-JP" baseline="-25000" dirty="0" err="1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=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4000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…</a:t>
            </a:r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vi</a:t>
            </a:r>
            <a:r>
              <a:rPr lang="en-US" altLang="ja-JP" baseline="-25000" dirty="0" err="1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∃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 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…i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 :   </a:t>
            </a:r>
            <a:r>
              <a:rPr lang="en-US" altLang="ja-JP" sz="4000" dirty="0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…</a:t>
            </a:r>
            <a:r>
              <a:rPr lang="en-US" altLang="ja-JP" dirty="0" err="1" smtClean="0">
                <a:solidFill>
                  <a:schemeClr val="bg2">
                    <a:lumMod val="50000"/>
                  </a:schemeClr>
                </a:solidFill>
              </a:rPr>
              <a:t>ui</a:t>
            </a:r>
            <a:r>
              <a:rPr lang="en-US" altLang="ja-JP" baseline="-25000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altLang="ja-JP" sz="4000" dirty="0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…</a:t>
            </a:r>
            <a:r>
              <a:rPr lang="en-US" altLang="ja-JP" dirty="0" err="1" smtClean="0">
                <a:solidFill>
                  <a:schemeClr val="bg2">
                    <a:lumMod val="50000"/>
                  </a:schemeClr>
                </a:solidFill>
              </a:rPr>
              <a:t>vi</a:t>
            </a:r>
            <a:r>
              <a:rPr lang="en-US" altLang="ja-JP" baseline="-25000" dirty="0" err="1" smtClean="0">
                <a:solidFill>
                  <a:schemeClr val="bg2">
                    <a:lumMod val="50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 = </a:t>
            </a:r>
            <a:r>
              <a:rPr lang="en-US" altLang="ja-JP" sz="4000" dirty="0" smtClean="0">
                <a:solidFill>
                  <a:schemeClr val="bg2">
                    <a:lumMod val="50000"/>
                  </a:schemeClr>
                </a:solidFill>
              </a:rPr>
              <a:t>0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3">
                    <a:lumMod val="75000"/>
                  </a:schemeClr>
                </a:solidFill>
              </a:rPr>
              <a:t>∃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 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…i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 :   </a:t>
            </a:r>
            <a:r>
              <a:rPr lang="en-US" altLang="ja-JP" sz="4000" dirty="0" smtClean="0">
                <a:solidFill>
                  <a:schemeClr val="accent3">
                    <a:lumMod val="75000"/>
                  </a:schemeClr>
                </a:solidFill>
              </a:rPr>
              <a:t>Y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ui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…ui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,vi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vi</a:t>
            </a:r>
            <a:r>
              <a:rPr lang="en-US" altLang="ja-JP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…</a:t>
            </a:r>
            <a:r>
              <a:rPr lang="en-US" altLang="ja-JP" dirty="0" err="1" smtClean="0">
                <a:solidFill>
                  <a:schemeClr val="accent3">
                    <a:lumMod val="75000"/>
                  </a:schemeClr>
                </a:solidFill>
              </a:rPr>
              <a:t>vi</a:t>
            </a:r>
            <a:r>
              <a:rPr lang="en-US" altLang="ja-JP" baseline="-25000" dirty="0" err="1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accent3">
                    <a:lumMod val="75000"/>
                  </a:schemeClr>
                </a:solidFill>
              </a:rPr>
              <a:t>の右上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=</a:t>
            </a:r>
            <a:r>
              <a:rPr lang="en-US" altLang="ja-JP" sz="4000" dirty="0" smtClean="0">
                <a:solidFill>
                  <a:schemeClr val="accent3">
                    <a:lumMod val="75000"/>
                  </a:schemeClr>
                </a:solidFill>
              </a:rPr>
              <a:t>0</a:t>
            </a:r>
            <a:endParaRPr lang="en-US" altLang="ja-JP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rgbClr val="00B050"/>
                </a:solidFill>
              </a:rPr>
              <a:t>∃</a:t>
            </a:r>
            <a:r>
              <a:rPr lang="en-US" altLang="ja-JP" dirty="0" smtClean="0">
                <a:solidFill>
                  <a:srgbClr val="00B050"/>
                </a:solidFill>
              </a:rPr>
              <a:t> 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…i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n</a:t>
            </a:r>
            <a:r>
              <a:rPr lang="en-US" altLang="ja-JP" dirty="0" smtClean="0">
                <a:solidFill>
                  <a:srgbClr val="00B050"/>
                </a:solidFill>
              </a:rPr>
              <a:t> :   </a:t>
            </a:r>
            <a:r>
              <a:rPr lang="en-US" altLang="ja-JP" sz="4000" dirty="0" smtClean="0">
                <a:solidFill>
                  <a:srgbClr val="00B050"/>
                </a:solidFill>
              </a:rPr>
              <a:t>Y</a:t>
            </a:r>
            <a:r>
              <a:rPr lang="en-US" altLang="ja-JP" dirty="0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sz="4000" baseline="-25000" dirty="0" smtClean="0">
                <a:solidFill>
                  <a:srgbClr val="00B050"/>
                </a:solidFill>
              </a:rPr>
              <a:t>  </a:t>
            </a:r>
            <a:r>
              <a:rPr lang="en-US" altLang="ja-JP" sz="4000" dirty="0" smtClean="0">
                <a:solidFill>
                  <a:srgbClr val="00B050"/>
                </a:solidFill>
              </a:rPr>
              <a:t>Y</a:t>
            </a:r>
            <a:r>
              <a:rPr lang="en-US" altLang="ja-JP" dirty="0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 … </a:t>
            </a:r>
            <a:r>
              <a:rPr lang="en-US" altLang="ja-JP" sz="4000" dirty="0" err="1" smtClean="0">
                <a:solidFill>
                  <a:srgbClr val="00B050"/>
                </a:solidFill>
              </a:rPr>
              <a:t>Y</a:t>
            </a:r>
            <a:r>
              <a:rPr lang="en-US" altLang="ja-JP" dirty="0" err="1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dirty="0" err="1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 </a:t>
            </a:r>
            <a:r>
              <a:rPr lang="ja-JP" altLang="en-US" dirty="0" smtClean="0">
                <a:solidFill>
                  <a:srgbClr val="00B050"/>
                </a:solidFill>
              </a:rPr>
              <a:t>の右上</a:t>
            </a:r>
            <a:r>
              <a:rPr lang="en-US" altLang="ja-JP" dirty="0" smtClean="0">
                <a:solidFill>
                  <a:srgbClr val="00B050"/>
                </a:solidFill>
              </a:rPr>
              <a:t>=</a:t>
            </a:r>
            <a:r>
              <a:rPr lang="en-US" altLang="ja-JP" sz="4000" dirty="0" smtClean="0">
                <a:solidFill>
                  <a:srgbClr val="00B050"/>
                </a:solidFill>
              </a:rPr>
              <a:t>0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に解がある」と同値な条件は？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∃</a:t>
            </a:r>
            <a:r>
              <a:rPr lang="en-US" altLang="ja-JP" dirty="0" smtClean="0">
                <a:solidFill>
                  <a:srgbClr val="00B050"/>
                </a:solidFill>
              </a:rPr>
              <a:t> 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…i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n</a:t>
            </a:r>
            <a:r>
              <a:rPr lang="en-US" altLang="ja-JP" dirty="0" smtClean="0">
                <a:solidFill>
                  <a:srgbClr val="00B050"/>
                </a:solidFill>
              </a:rPr>
              <a:t> :   </a:t>
            </a:r>
            <a:r>
              <a:rPr lang="en-US" altLang="ja-JP" sz="4000" dirty="0" smtClean="0">
                <a:solidFill>
                  <a:srgbClr val="00B050"/>
                </a:solidFill>
              </a:rPr>
              <a:t>Y</a:t>
            </a:r>
            <a:r>
              <a:rPr lang="en-US" altLang="ja-JP" dirty="0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sz="4000" baseline="-25000" dirty="0" smtClean="0">
                <a:solidFill>
                  <a:srgbClr val="00B050"/>
                </a:solidFill>
              </a:rPr>
              <a:t>  </a:t>
            </a:r>
            <a:r>
              <a:rPr lang="en-US" altLang="ja-JP" sz="4000" dirty="0" smtClean="0">
                <a:solidFill>
                  <a:srgbClr val="00B050"/>
                </a:solidFill>
              </a:rPr>
              <a:t>Y</a:t>
            </a:r>
            <a:r>
              <a:rPr lang="en-US" altLang="ja-JP" dirty="0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 … </a:t>
            </a:r>
            <a:r>
              <a:rPr lang="en-US" altLang="ja-JP" sz="4000" dirty="0" err="1" smtClean="0">
                <a:solidFill>
                  <a:srgbClr val="00B050"/>
                </a:solidFill>
              </a:rPr>
              <a:t>Y</a:t>
            </a:r>
            <a:r>
              <a:rPr lang="en-US" altLang="ja-JP" dirty="0" err="1" smtClean="0">
                <a:solidFill>
                  <a:srgbClr val="00B050"/>
                </a:solidFill>
              </a:rPr>
              <a:t>ui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dirty="0" err="1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 </a:t>
            </a:r>
            <a:r>
              <a:rPr lang="ja-JP" altLang="en-US" dirty="0" smtClean="0">
                <a:solidFill>
                  <a:srgbClr val="00B050"/>
                </a:solidFill>
              </a:rPr>
              <a:t>の右上</a:t>
            </a:r>
            <a:r>
              <a:rPr lang="en-US" altLang="ja-JP" dirty="0" smtClean="0">
                <a:solidFill>
                  <a:srgbClr val="00B050"/>
                </a:solidFill>
              </a:rPr>
              <a:t>=</a:t>
            </a:r>
            <a:r>
              <a:rPr lang="en-US" altLang="ja-JP" sz="4000" dirty="0" smtClean="0">
                <a:solidFill>
                  <a:srgbClr val="00B050"/>
                </a:solidFill>
              </a:rPr>
              <a:t>0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と同値な条件を</a:t>
            </a:r>
          </a:p>
          <a:p>
            <a:endParaRPr kumimoji="1" lang="en-US" altLang="ja-JP" dirty="0" smtClean="0"/>
          </a:p>
          <a:p>
            <a:r>
              <a:rPr lang="ja-JP" altLang="en-US" sz="3500" dirty="0" smtClean="0">
                <a:solidFill>
                  <a:srgbClr val="0070C0"/>
                </a:solidFill>
              </a:rPr>
              <a:t>∃</a:t>
            </a:r>
            <a:r>
              <a:rPr lang="en-US" altLang="ja-JP" sz="3500" dirty="0" smtClean="0">
                <a:solidFill>
                  <a:srgbClr val="0070C0"/>
                </a:solidFill>
              </a:rPr>
              <a:t> i</a:t>
            </a:r>
            <a:r>
              <a:rPr lang="en-US" altLang="ja-JP" sz="3500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3500" dirty="0" smtClean="0">
                <a:solidFill>
                  <a:srgbClr val="0070C0"/>
                </a:solidFill>
              </a:rPr>
              <a:t>…i</a:t>
            </a:r>
            <a:r>
              <a:rPr lang="en-US" altLang="ja-JP" sz="3500" baseline="-25000" dirty="0" smtClean="0">
                <a:solidFill>
                  <a:srgbClr val="0070C0"/>
                </a:solidFill>
              </a:rPr>
              <a:t>n</a:t>
            </a:r>
            <a:r>
              <a:rPr lang="en-US" altLang="ja-JP" sz="3500" dirty="0" smtClean="0">
                <a:solidFill>
                  <a:srgbClr val="0070C0"/>
                </a:solidFill>
              </a:rPr>
              <a:t> : 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|| </a:t>
            </a:r>
            <a:r>
              <a:rPr kumimoji="1" lang="en-US" altLang="ja-JP" sz="4800" dirty="0" smtClean="0">
                <a:solidFill>
                  <a:srgbClr val="0070C0"/>
                </a:solidFill>
              </a:rPr>
              <a:t>s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 </a:t>
            </a:r>
            <a:r>
              <a:rPr lang="en-US" altLang="ja-JP" sz="4000" dirty="0" smtClean="0">
                <a:solidFill>
                  <a:srgbClr val="0070C0"/>
                </a:solidFill>
              </a:rPr>
              <a:t>Y</a:t>
            </a:r>
            <a:r>
              <a:rPr lang="en-US" altLang="ja-JP" dirty="0" smtClean="0">
                <a:solidFill>
                  <a:srgbClr val="0070C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dirty="0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4000" baseline="-25000" dirty="0" smtClean="0">
                <a:solidFill>
                  <a:srgbClr val="0070C0"/>
                </a:solidFill>
              </a:rPr>
              <a:t>  </a:t>
            </a:r>
            <a:r>
              <a:rPr lang="en-US" altLang="ja-JP" sz="4000" dirty="0" smtClean="0">
                <a:solidFill>
                  <a:srgbClr val="0070C0"/>
                </a:solidFill>
              </a:rPr>
              <a:t>Y</a:t>
            </a:r>
            <a:r>
              <a:rPr lang="en-US" altLang="ja-JP" dirty="0" smtClean="0">
                <a:solidFill>
                  <a:srgbClr val="0070C0"/>
                </a:solidFill>
              </a:rPr>
              <a:t>ui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dirty="0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dirty="0" smtClean="0">
                <a:solidFill>
                  <a:srgbClr val="0070C0"/>
                </a:solidFill>
              </a:rPr>
              <a:t> … </a:t>
            </a:r>
            <a:r>
              <a:rPr lang="en-US" altLang="ja-JP" sz="4000" dirty="0" err="1" smtClean="0">
                <a:solidFill>
                  <a:srgbClr val="0070C0"/>
                </a:solidFill>
              </a:rPr>
              <a:t>Y</a:t>
            </a:r>
            <a:r>
              <a:rPr lang="en-US" altLang="ja-JP" dirty="0" err="1" smtClean="0">
                <a:solidFill>
                  <a:srgbClr val="0070C0"/>
                </a:solidFill>
              </a:rPr>
              <a:t>ui</a:t>
            </a:r>
            <a:r>
              <a:rPr lang="en-US" altLang="ja-JP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dirty="0" err="1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  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P ||=0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endParaRPr lang="en-US" altLang="ja-JP" dirty="0" smtClean="0"/>
          </a:p>
          <a:p>
            <a:r>
              <a:rPr kumimoji="1" lang="ja-JP" altLang="en-US" dirty="0" smtClean="0"/>
              <a:t>の形で書ければ勝利！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初期状態 </a:t>
            </a:r>
            <a:r>
              <a:rPr lang="en-US" altLang="ja-JP" dirty="0" smtClean="0"/>
              <a:t>s </a:t>
            </a:r>
            <a:r>
              <a:rPr lang="ja-JP" altLang="en-US" dirty="0" smtClean="0"/>
              <a:t>の選び方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altLang="ja-JP" sz="4400" dirty="0" smtClean="0">
                <a:solidFill>
                  <a:srgbClr val="0070C0"/>
                </a:solidFill>
              </a:rPr>
              <a:t>s Y</a:t>
            </a:r>
            <a:r>
              <a:rPr lang="en-US" altLang="ja-JP" sz="3600" dirty="0" smtClean="0">
                <a:solidFill>
                  <a:srgbClr val="0070C0"/>
                </a:solidFill>
              </a:rPr>
              <a:t>ui</a:t>
            </a:r>
            <a:r>
              <a:rPr lang="en-US" altLang="ja-JP" sz="3600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3600" dirty="0" smtClean="0">
                <a:solidFill>
                  <a:srgbClr val="0070C0"/>
                </a:solidFill>
              </a:rPr>
              <a:t>,vi</a:t>
            </a:r>
            <a:r>
              <a:rPr lang="en-US" altLang="ja-JP" sz="3600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sz="4400" baseline="-25000" dirty="0" smtClean="0">
                <a:solidFill>
                  <a:srgbClr val="0070C0"/>
                </a:solidFill>
              </a:rPr>
              <a:t>  </a:t>
            </a:r>
            <a:r>
              <a:rPr lang="en-US" altLang="ja-JP" sz="4400" dirty="0" smtClean="0">
                <a:solidFill>
                  <a:srgbClr val="0070C0"/>
                </a:solidFill>
              </a:rPr>
              <a:t>Y</a:t>
            </a:r>
            <a:r>
              <a:rPr lang="en-US" altLang="ja-JP" sz="3600" dirty="0" smtClean="0">
                <a:solidFill>
                  <a:srgbClr val="0070C0"/>
                </a:solidFill>
              </a:rPr>
              <a:t>ui</a:t>
            </a:r>
            <a:r>
              <a:rPr lang="en-US" altLang="ja-JP" sz="3600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sz="3600" dirty="0" smtClean="0">
                <a:solidFill>
                  <a:srgbClr val="0070C0"/>
                </a:solidFill>
              </a:rPr>
              <a:t>,vi</a:t>
            </a:r>
            <a:r>
              <a:rPr lang="en-US" altLang="ja-JP" sz="3600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sz="3600" dirty="0" smtClean="0">
                <a:solidFill>
                  <a:srgbClr val="0070C0"/>
                </a:solidFill>
              </a:rPr>
              <a:t> … </a:t>
            </a:r>
            <a:r>
              <a:rPr lang="en-US" altLang="ja-JP" sz="4400" dirty="0" err="1" smtClean="0">
                <a:solidFill>
                  <a:srgbClr val="0070C0"/>
                </a:solidFill>
              </a:rPr>
              <a:t>Y</a:t>
            </a:r>
            <a:r>
              <a:rPr lang="en-US" altLang="ja-JP" sz="3600" dirty="0" err="1" smtClean="0">
                <a:solidFill>
                  <a:srgbClr val="0070C0"/>
                </a:solidFill>
              </a:rPr>
              <a:t>ui</a:t>
            </a:r>
            <a:r>
              <a:rPr lang="en-US" altLang="ja-JP" sz="3600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sz="3600" dirty="0" err="1" smtClean="0">
                <a:solidFill>
                  <a:srgbClr val="0070C0"/>
                </a:solidFill>
              </a:rPr>
              <a:t>,vi</a:t>
            </a:r>
            <a:r>
              <a:rPr lang="en-US" altLang="ja-JP" sz="3600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sz="4000" dirty="0" smtClean="0"/>
              <a:t> = </a:t>
            </a:r>
          </a:p>
          <a:p>
            <a:pPr lvl="1">
              <a:buNone/>
            </a:pPr>
            <a:r>
              <a:rPr lang="ja-JP" altLang="en-US" sz="3600" dirty="0" smtClean="0"/>
              <a:t>　　</a:t>
            </a:r>
            <a:r>
              <a:rPr lang="en-US" altLang="ja-JP" sz="3600" dirty="0" smtClean="0"/>
              <a:t>			1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+ Xv   </a:t>
            </a:r>
            <a:r>
              <a:rPr lang="en-US" altLang="ja-JP" sz="3600" dirty="0" err="1" smtClean="0">
                <a:solidFill>
                  <a:srgbClr val="FF0000"/>
                </a:solidFill>
              </a:rPr>
              <a:t>Xu</a:t>
            </a:r>
            <a:r>
              <a:rPr lang="en-US" altLang="ja-JP" sz="3600" dirty="0" smtClean="0">
                <a:solidFill>
                  <a:srgbClr val="FF0000"/>
                </a:solidFill>
              </a:rPr>
              <a:t> – Xv</a:t>
            </a:r>
          </a:p>
          <a:p>
            <a:pPr lvl="1">
              <a:buNone/>
            </a:pPr>
            <a:r>
              <a:rPr lang="ja-JP" altLang="en-US" sz="3600" dirty="0" smtClean="0"/>
              <a:t>　　　　</a:t>
            </a:r>
            <a:r>
              <a:rPr lang="en-US" altLang="ja-JP" sz="3600" dirty="0" smtClean="0"/>
              <a:t>			2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– Xv   </a:t>
            </a:r>
            <a:r>
              <a:rPr lang="en-US" altLang="ja-JP" sz="3600" dirty="0" err="1" smtClean="0"/>
              <a:t>Xu</a:t>
            </a:r>
            <a:r>
              <a:rPr lang="en-US" altLang="ja-JP" sz="3600" dirty="0" smtClean="0"/>
              <a:t> + Xv  </a:t>
            </a:r>
            <a:br>
              <a:rPr lang="en-US" altLang="ja-JP" sz="3600" dirty="0" smtClean="0"/>
            </a:br>
            <a:r>
              <a:rPr lang="en-US" altLang="ja-JP" sz="3600" dirty="0" smtClean="0"/>
              <a:t>(s</a:t>
            </a:r>
            <a:r>
              <a:rPr lang="en-US" altLang="ja-JP" sz="3600" baseline="-25000" dirty="0" smtClean="0"/>
              <a:t>1</a:t>
            </a:r>
            <a:r>
              <a:rPr lang="en-US" altLang="ja-JP" sz="3600" dirty="0" smtClean="0"/>
              <a:t> s</a:t>
            </a:r>
            <a:r>
              <a:rPr lang="en-US" altLang="ja-JP" sz="3600" baseline="-25000" dirty="0" smtClean="0"/>
              <a:t>2</a:t>
            </a:r>
            <a:r>
              <a:rPr lang="en-US" altLang="ja-JP" sz="3600" dirty="0" smtClean="0"/>
              <a:t> s</a:t>
            </a:r>
            <a:r>
              <a:rPr lang="en-US" altLang="ja-JP" sz="3600" baseline="-25000" dirty="0" smtClean="0"/>
              <a:t>3</a:t>
            </a:r>
            <a:r>
              <a:rPr lang="en-US" altLang="ja-JP" sz="3600" dirty="0" smtClean="0"/>
              <a:t> 0 0 0)    (  …    </a:t>
            </a:r>
            <a:r>
              <a:rPr lang="en-US" altLang="ja-JP" sz="3200" dirty="0" smtClean="0">
                <a:solidFill>
                  <a:srgbClr val="FF0000"/>
                </a:solidFill>
              </a:rPr>
              <a:t>(s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sz="3200" dirty="0" smtClean="0">
                <a:solidFill>
                  <a:srgbClr val="FF0000"/>
                </a:solidFill>
              </a:rPr>
              <a:t> s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sz="3200" dirty="0" smtClean="0">
                <a:solidFill>
                  <a:srgbClr val="FF0000"/>
                </a:solidFill>
              </a:rPr>
              <a:t> s</a:t>
            </a:r>
            <a:r>
              <a:rPr lang="en-US" altLang="ja-JP" sz="32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sz="3200" dirty="0" smtClean="0">
                <a:solidFill>
                  <a:srgbClr val="FF0000"/>
                </a:solidFill>
              </a:rPr>
              <a:t>)(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Xu</a:t>
            </a:r>
            <a:r>
              <a:rPr lang="en-US" altLang="ja-JP" sz="3200" dirty="0" smtClean="0">
                <a:solidFill>
                  <a:srgbClr val="FF0000"/>
                </a:solidFill>
              </a:rPr>
              <a:t>-Xv)</a:t>
            </a:r>
            <a:r>
              <a:rPr lang="en-US" altLang="ja-JP" sz="3600" dirty="0" smtClean="0"/>
              <a:t>  )</a:t>
            </a:r>
          </a:p>
          <a:p>
            <a:pPr lvl="1">
              <a:buNone/>
            </a:pPr>
            <a:endParaRPr lang="en-US" altLang="ja-JP" sz="3600" dirty="0" smtClean="0"/>
          </a:p>
          <a:p>
            <a:pPr lvl="1">
              <a:buNone/>
            </a:pPr>
            <a:r>
              <a:rPr lang="en-US" altLang="ja-JP" sz="3600" dirty="0" smtClean="0">
                <a:solidFill>
                  <a:srgbClr val="00B050"/>
                </a:solidFill>
              </a:rPr>
              <a:t>(s1 s2 s3) (</a:t>
            </a:r>
            <a:r>
              <a:rPr lang="en-US" altLang="ja-JP" sz="3600" dirty="0" err="1" smtClean="0">
                <a:solidFill>
                  <a:srgbClr val="00B050"/>
                </a:solidFill>
              </a:rPr>
              <a:t>Xu</a:t>
            </a:r>
            <a:r>
              <a:rPr lang="en-US" altLang="ja-JP" sz="3600" dirty="0" smtClean="0">
                <a:solidFill>
                  <a:srgbClr val="00B050"/>
                </a:solidFill>
              </a:rPr>
              <a:t> –Xv) = (0 0 0)</a:t>
            </a:r>
            <a:br>
              <a:rPr lang="en-US" altLang="ja-JP" sz="3600" dirty="0" smtClean="0">
                <a:solidFill>
                  <a:srgbClr val="00B050"/>
                </a:solidFill>
              </a:rPr>
            </a:br>
            <a:r>
              <a:rPr lang="en-US" altLang="ja-JP" sz="3600" dirty="0" err="1" smtClean="0">
                <a:solidFill>
                  <a:srgbClr val="00B050"/>
                </a:solidFill>
              </a:rPr>
              <a:t>iff</a:t>
            </a:r>
            <a:r>
              <a:rPr lang="en-US" altLang="ja-JP" sz="3600" dirty="0" smtClean="0">
                <a:solidFill>
                  <a:srgbClr val="00B050"/>
                </a:solidFill>
              </a:rPr>
              <a:t> (</a:t>
            </a:r>
            <a:r>
              <a:rPr lang="en-US" altLang="ja-JP" sz="3600" dirty="0" err="1" smtClean="0">
                <a:solidFill>
                  <a:srgbClr val="00B050"/>
                </a:solidFill>
              </a:rPr>
              <a:t>Xu</a:t>
            </a:r>
            <a:r>
              <a:rPr lang="en-US" altLang="ja-JP" sz="3600" dirty="0" smtClean="0">
                <a:solidFill>
                  <a:srgbClr val="00B050"/>
                </a:solidFill>
              </a:rPr>
              <a:t>-Xv) = 0 </a:t>
            </a:r>
            <a:r>
              <a:rPr lang="ja-JP" altLang="en-US" sz="3600" dirty="0" smtClean="0"/>
              <a:t>になるように選びたい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右大かっこ 3"/>
          <p:cNvSpPr/>
          <p:nvPr/>
        </p:nvSpPr>
        <p:spPr>
          <a:xfrm flipH="1">
            <a:off x="4643438" y="2428868"/>
            <a:ext cx="214314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>
            <a:off x="8215338" y="2428868"/>
            <a:ext cx="142876" cy="121444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4143372" y="3071810"/>
            <a:ext cx="35719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[EXERCISE]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素晴らしい初期状態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定理</a:t>
            </a:r>
            <a:r>
              <a:rPr lang="en-US" altLang="ja-JP" dirty="0" smtClean="0">
                <a:solidFill>
                  <a:srgbClr val="00B050"/>
                </a:solidFill>
              </a:rPr>
              <a:t>:  (3 0 4) </a:t>
            </a:r>
            <a:r>
              <a:rPr lang="en-US" altLang="ja-JP" dirty="0" err="1" smtClean="0">
                <a:solidFill>
                  <a:srgbClr val="00B050"/>
                </a:solidFill>
              </a:rPr>
              <a:t>Xw</a:t>
            </a:r>
            <a:r>
              <a:rPr lang="en-US" altLang="ja-JP" dirty="0" smtClean="0">
                <a:solidFill>
                  <a:srgbClr val="00B050"/>
                </a:solidFill>
              </a:rPr>
              <a:t> = (3 0 4) </a:t>
            </a:r>
            <a:r>
              <a:rPr lang="en-US" altLang="ja-JP" dirty="0" err="1" smtClean="0">
                <a:solidFill>
                  <a:srgbClr val="00B050"/>
                </a:solidFill>
              </a:rPr>
              <a:t>Xu</a:t>
            </a:r>
            <a:r>
              <a:rPr lang="en-US" altLang="ja-JP" dirty="0" smtClean="0">
                <a:solidFill>
                  <a:srgbClr val="00B050"/>
                </a:solidFill>
              </a:rPr>
              <a:t>    </a:t>
            </a:r>
            <a:r>
              <a:rPr lang="en-US" altLang="ja-JP" dirty="0" err="1" smtClean="0">
                <a:solidFill>
                  <a:srgbClr val="00B050"/>
                </a:solidFill>
              </a:rPr>
              <a:t>iff</a:t>
            </a:r>
            <a:r>
              <a:rPr lang="en-US" altLang="ja-JP" dirty="0" smtClean="0">
                <a:solidFill>
                  <a:srgbClr val="00B050"/>
                </a:solidFill>
              </a:rPr>
              <a:t>    </a:t>
            </a:r>
            <a:r>
              <a:rPr lang="en-US" altLang="ja-JP" dirty="0" err="1" smtClean="0">
                <a:solidFill>
                  <a:srgbClr val="00B050"/>
                </a:solidFill>
              </a:rPr>
              <a:t>Xw</a:t>
            </a:r>
            <a:r>
              <a:rPr lang="en-US" altLang="ja-JP" dirty="0" smtClean="0">
                <a:solidFill>
                  <a:srgbClr val="00B050"/>
                </a:solidFill>
              </a:rPr>
              <a:t> = </a:t>
            </a:r>
            <a:r>
              <a:rPr lang="en-US" altLang="ja-JP" dirty="0" err="1" smtClean="0">
                <a:solidFill>
                  <a:srgbClr val="00B050"/>
                </a:solidFill>
              </a:rPr>
              <a:t>Xu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証明は </a:t>
            </a:r>
            <a:r>
              <a:rPr lang="en-US" altLang="ja-JP" dirty="0" smtClean="0"/>
              <a:t>k </a:t>
            </a:r>
            <a:r>
              <a:rPr lang="ja-JP" altLang="en-US" dirty="0" smtClean="0"/>
              <a:t>に関する帰納法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{</a:t>
            </a:r>
            <a:r>
              <a:rPr lang="en-US" altLang="ja-JP" dirty="0" err="1" smtClean="0"/>
              <a:t>Xa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Xb</a:t>
            </a:r>
            <a:r>
              <a:rPr lang="en-US" altLang="ja-JP" dirty="0" smtClean="0"/>
              <a:t>, Xa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, Xb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} </a:t>
            </a:r>
            <a:r>
              <a:rPr lang="ja-JP" altLang="en-US" dirty="0" smtClean="0"/>
              <a:t>を、キャンセルしないように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k </a:t>
            </a:r>
            <a:r>
              <a:rPr lang="ja-JP" altLang="en-US" dirty="0" smtClean="0"/>
              <a:t>個掛け算した行列 </a:t>
            </a:r>
            <a:r>
              <a:rPr lang="en-US" altLang="ja-JP" dirty="0" smtClean="0"/>
              <a:t>M 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</a:t>
            </a:r>
            <a:r>
              <a:rPr lang="ja-JP" altLang="en-US" dirty="0" smtClean="0"/>
              <a:t>∃</a:t>
            </a:r>
            <a:r>
              <a:rPr lang="en-US" altLang="ja-JP" dirty="0" smtClean="0"/>
              <a:t>x1,x2,x3</a:t>
            </a:r>
            <a:r>
              <a:rPr lang="ja-JP" altLang="en-US" dirty="0" smtClean="0"/>
              <a:t>∈</a:t>
            </a:r>
            <a:r>
              <a:rPr lang="en-US" altLang="ja-JP" dirty="0" smtClean="0"/>
              <a:t>Z :  (3 0 4) M = (x1, x2, x3) / 5</a:t>
            </a:r>
            <a:r>
              <a:rPr lang="en-US" altLang="ja-JP" baseline="30000" dirty="0" smtClean="0"/>
              <a:t>k</a:t>
            </a:r>
            <a:br>
              <a:rPr lang="en-US" altLang="ja-JP" baseline="30000" dirty="0" smtClean="0"/>
            </a:br>
            <a:r>
              <a:rPr lang="ja-JP" altLang="en-US" dirty="0" smtClean="0"/>
              <a:t>かつ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このとき </a:t>
            </a:r>
            <a:r>
              <a:rPr lang="en-US" altLang="ja-JP" dirty="0" smtClean="0"/>
              <a:t>x2 </a:t>
            </a:r>
            <a:r>
              <a:rPr lang="ja-JP" altLang="en-US" dirty="0" smtClean="0"/>
              <a:t>は</a:t>
            </a:r>
            <a:r>
              <a:rPr lang="en-US" altLang="ja-JP" dirty="0" smtClean="0"/>
              <a:t>(k=0</a:t>
            </a:r>
            <a:r>
              <a:rPr lang="ja-JP" altLang="en-US" dirty="0" smtClean="0"/>
              <a:t>の場合を除き</a:t>
            </a:r>
            <a:r>
              <a:rPr lang="en-US" altLang="ja-JP" dirty="0" smtClean="0"/>
              <a:t>)5</a:t>
            </a:r>
            <a:r>
              <a:rPr lang="ja-JP" altLang="en-US" dirty="0" smtClean="0"/>
              <a:t>で割れない</a:t>
            </a:r>
            <a:endParaRPr lang="en-US" altLang="ja-JP" dirty="0" smtClean="0"/>
          </a:p>
          <a:p>
            <a:r>
              <a:rPr lang="en-US" altLang="ja-JP" dirty="0" smtClean="0"/>
              <a:t>Then, (3 0 4)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Xu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= (3 0 4)  </a:t>
            </a:r>
            <a:r>
              <a:rPr lang="en-US" altLang="ja-JP" dirty="0" err="1" smtClean="0"/>
              <a:t>iff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Xu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=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V. D. </a:t>
            </a:r>
            <a:r>
              <a:rPr lang="en-US" altLang="ja-JP" dirty="0" err="1" smtClean="0"/>
              <a:t>Blondel</a:t>
            </a:r>
            <a:r>
              <a:rPr lang="en-US" altLang="ja-JP" dirty="0" smtClean="0"/>
              <a:t>, E. </a:t>
            </a:r>
            <a:r>
              <a:rPr lang="en-US" altLang="ja-JP" dirty="0" err="1" smtClean="0"/>
              <a:t>Jeandel</a:t>
            </a:r>
            <a:r>
              <a:rPr lang="en-US" altLang="ja-JP" dirty="0" smtClean="0"/>
              <a:t>, P. </a:t>
            </a:r>
            <a:r>
              <a:rPr lang="en-US" altLang="ja-JP" dirty="0" err="1" smtClean="0"/>
              <a:t>Koiran</a:t>
            </a:r>
            <a:r>
              <a:rPr lang="en-US" altLang="ja-JP" dirty="0" smtClean="0"/>
              <a:t>, and N. </a:t>
            </a:r>
            <a:r>
              <a:rPr lang="en-US" altLang="ja-JP" dirty="0" err="1" smtClean="0"/>
              <a:t>Portier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4400" dirty="0" smtClean="0"/>
              <a:t>"Decidable and </a:t>
            </a:r>
            <a:r>
              <a:rPr lang="en-US" altLang="ja-JP" sz="4400" dirty="0" err="1" smtClean="0"/>
              <a:t>Undecidable</a:t>
            </a:r>
            <a:r>
              <a:rPr lang="en-US" altLang="ja-JP" sz="4400" dirty="0" smtClean="0"/>
              <a:t> Problems </a:t>
            </a:r>
            <a:br>
              <a:rPr lang="en-US" altLang="ja-JP" sz="4400" dirty="0" smtClean="0"/>
            </a:br>
            <a:r>
              <a:rPr lang="en-US" altLang="ja-JP" sz="4400" dirty="0" smtClean="0"/>
              <a:t> about Quantum Automata“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SIAM J. </a:t>
            </a:r>
            <a:r>
              <a:rPr lang="en-US" altLang="ja-JP" dirty="0" err="1" smtClean="0"/>
              <a:t>Comput</a:t>
            </a:r>
            <a:r>
              <a:rPr lang="en-US" altLang="ja-JP" dirty="0" smtClean="0"/>
              <a:t>. 34-6, pp. 1464-1473 (2005)</a:t>
            </a:r>
            <a:br>
              <a:rPr lang="en-US" altLang="ja-JP" dirty="0" smtClean="0"/>
            </a:br>
            <a:r>
              <a:rPr lang="en-US" altLang="ja-JP" dirty="0" smtClean="0">
                <a:hlinkClick r:id="rId2"/>
              </a:rPr>
              <a:t>http://arxiv.org/abs/quant-ph/0304082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に解がある」と同値な条件は？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PCP  { (u1,v1), (u2,v2), …, (</a:t>
            </a:r>
            <a:r>
              <a:rPr lang="en-US" altLang="ja-JP" dirty="0" err="1" smtClean="0">
                <a:solidFill>
                  <a:srgbClr val="FF0000"/>
                </a:solidFill>
              </a:rPr>
              <a:t>uk,vk</a:t>
            </a:r>
            <a:r>
              <a:rPr lang="en-US" altLang="ja-JP" dirty="0" smtClean="0">
                <a:solidFill>
                  <a:srgbClr val="FF0000"/>
                </a:solidFill>
              </a:rPr>
              <a:t>) } </a:t>
            </a:r>
            <a:r>
              <a:rPr lang="ja-JP" altLang="en-US" dirty="0" smtClean="0">
                <a:solidFill>
                  <a:srgbClr val="FF0000"/>
                </a:solidFill>
              </a:rPr>
              <a:t>に解がある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 smtClean="0"/>
              <a:t>中略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B050"/>
                </a:solidFill>
              </a:rPr>
              <a:t>∃</a:t>
            </a:r>
            <a:r>
              <a:rPr lang="en-US" altLang="ja-JP" dirty="0" smtClean="0">
                <a:solidFill>
                  <a:srgbClr val="00B050"/>
                </a:solidFill>
              </a:rPr>
              <a:t> 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…i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n</a:t>
            </a:r>
            <a:r>
              <a:rPr lang="en-US" altLang="ja-JP" dirty="0" smtClean="0">
                <a:solidFill>
                  <a:srgbClr val="00B050"/>
                </a:solidFill>
              </a:rPr>
              <a:t> :  Yui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  </a:t>
            </a:r>
            <a:r>
              <a:rPr lang="en-US" altLang="ja-JP" dirty="0" smtClean="0">
                <a:solidFill>
                  <a:srgbClr val="00B050"/>
                </a:solidFill>
              </a:rPr>
              <a:t>Yui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 … </a:t>
            </a:r>
            <a:r>
              <a:rPr lang="en-US" altLang="ja-JP" dirty="0" err="1" smtClean="0">
                <a:solidFill>
                  <a:srgbClr val="00B050"/>
                </a:solidFill>
              </a:rPr>
              <a:t>Yui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dirty="0" err="1" smtClean="0">
                <a:solidFill>
                  <a:srgbClr val="00B050"/>
                </a:solidFill>
              </a:rPr>
              <a:t>,vi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 </a:t>
            </a:r>
            <a:r>
              <a:rPr lang="ja-JP" altLang="en-US" dirty="0" smtClean="0">
                <a:solidFill>
                  <a:srgbClr val="00B050"/>
                </a:solidFill>
              </a:rPr>
              <a:t>の右上</a:t>
            </a:r>
            <a:r>
              <a:rPr lang="en-US" altLang="ja-JP" dirty="0" smtClean="0">
                <a:solidFill>
                  <a:srgbClr val="00B050"/>
                </a:solidFill>
              </a:rPr>
              <a:t>=0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70C0"/>
                </a:solidFill>
              </a:rPr>
              <a:t>∃</a:t>
            </a:r>
            <a:r>
              <a:rPr lang="en-US" altLang="ja-JP" dirty="0" smtClean="0">
                <a:solidFill>
                  <a:srgbClr val="0070C0"/>
                </a:solidFill>
              </a:rPr>
              <a:t> 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dirty="0" smtClean="0">
                <a:solidFill>
                  <a:srgbClr val="0070C0"/>
                </a:solidFill>
              </a:rPr>
              <a:t>…i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n</a:t>
            </a:r>
            <a:r>
              <a:rPr lang="en-US" altLang="ja-JP" dirty="0" smtClean="0">
                <a:solidFill>
                  <a:srgbClr val="0070C0"/>
                </a:solidFill>
              </a:rPr>
              <a:t> : || s Yui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1</a:t>
            </a:r>
            <a:r>
              <a:rPr lang="en-US" altLang="ja-JP" dirty="0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1  </a:t>
            </a:r>
            <a:r>
              <a:rPr lang="en-US" altLang="ja-JP" dirty="0" smtClean="0">
                <a:solidFill>
                  <a:srgbClr val="0070C0"/>
                </a:solidFill>
              </a:rPr>
              <a:t>Yui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dirty="0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2</a:t>
            </a:r>
            <a:r>
              <a:rPr lang="en-US" altLang="ja-JP" dirty="0" smtClean="0">
                <a:solidFill>
                  <a:srgbClr val="0070C0"/>
                </a:solidFill>
              </a:rPr>
              <a:t> … </a:t>
            </a:r>
            <a:r>
              <a:rPr lang="en-US" altLang="ja-JP" dirty="0" err="1" smtClean="0">
                <a:solidFill>
                  <a:srgbClr val="0070C0"/>
                </a:solidFill>
              </a:rPr>
              <a:t>Yui</a:t>
            </a:r>
            <a:r>
              <a:rPr lang="en-US" altLang="ja-JP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dirty="0" err="1" smtClean="0">
                <a:solidFill>
                  <a:srgbClr val="0070C0"/>
                </a:solidFill>
              </a:rPr>
              <a:t>,vi</a:t>
            </a:r>
            <a:r>
              <a:rPr lang="en-US" altLang="ja-JP" baseline="-25000" dirty="0" err="1" smtClean="0">
                <a:solidFill>
                  <a:srgbClr val="0070C0"/>
                </a:solidFill>
              </a:rPr>
              <a:t>n</a:t>
            </a:r>
            <a:r>
              <a:rPr lang="en-US" altLang="ja-JP" baseline="-25000" dirty="0" smtClean="0">
                <a:solidFill>
                  <a:srgbClr val="0070C0"/>
                </a:solidFill>
              </a:rPr>
              <a:t>  </a:t>
            </a:r>
            <a:r>
              <a:rPr lang="en-US" altLang="ja-JP" dirty="0" smtClean="0">
                <a:solidFill>
                  <a:srgbClr val="0070C0"/>
                </a:solidFill>
              </a:rPr>
              <a:t>P ||=0</a:t>
            </a:r>
          </a:p>
          <a:p>
            <a:pPr lvl="1"/>
            <a:r>
              <a:rPr lang="en-US" altLang="ja-JP" dirty="0" smtClean="0">
                <a:solidFill>
                  <a:srgbClr val="0070C0"/>
                </a:solidFill>
              </a:rPr>
              <a:t>where  s = (3/5  0  4/5  0  0  0)</a:t>
            </a:r>
            <a:br>
              <a:rPr lang="en-US" altLang="ja-JP" dirty="0" smtClean="0">
                <a:solidFill>
                  <a:srgbClr val="0070C0"/>
                </a:solidFill>
              </a:rPr>
            </a:br>
            <a:r>
              <a:rPr lang="en-US" altLang="ja-JP" dirty="0" smtClean="0">
                <a:solidFill>
                  <a:srgbClr val="0070C0"/>
                </a:solidFill>
              </a:rPr>
              <a:t> P = (0 0 0 1 1 1) </a:t>
            </a:r>
            <a:r>
              <a:rPr lang="ja-JP" altLang="en-US" dirty="0" smtClean="0">
                <a:solidFill>
                  <a:srgbClr val="0070C0"/>
                </a:solidFill>
              </a:rPr>
              <a:t>が対角線に並んだ対角行列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∃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 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…i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 : || s Yui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,vi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1  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Yui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,vi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 … </a:t>
            </a:r>
            <a:r>
              <a:rPr lang="en-US" altLang="ja-JP" dirty="0" err="1" smtClean="0">
                <a:solidFill>
                  <a:schemeClr val="accent4">
                    <a:lumMod val="75000"/>
                  </a:schemeClr>
                </a:solidFill>
              </a:rPr>
              <a:t>Yui</a:t>
            </a:r>
            <a:r>
              <a:rPr lang="en-US" altLang="ja-JP" baseline="-25000" dirty="0" err="1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altLang="ja-JP" dirty="0" err="1" smtClean="0">
                <a:solidFill>
                  <a:schemeClr val="accent4">
                    <a:lumMod val="75000"/>
                  </a:schemeClr>
                </a:solidFill>
              </a:rPr>
              <a:t>,vi</a:t>
            </a:r>
            <a:r>
              <a:rPr lang="en-US" altLang="ja-JP" baseline="-25000" dirty="0" err="1" smtClean="0">
                <a:solidFill>
                  <a:schemeClr val="accent4">
                    <a:lumMod val="75000"/>
                  </a:schemeClr>
                </a:solidFill>
              </a:rPr>
              <a:t>n</a:t>
            </a:r>
            <a:r>
              <a:rPr lang="en-US" altLang="ja-JP" baseline="-250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P ||=1</a:t>
            </a:r>
          </a:p>
          <a:p>
            <a:pPr lvl="1"/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where  s = (3/5  0  4/5  0  0  0)</a:t>
            </a:r>
            <a:b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> P = (1 1 1 0 0 0) </a:t>
            </a:r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が対角線に並んだ対角行列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ここまでに示されたこと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QFA </a:t>
            </a:r>
            <a:r>
              <a:rPr kumimoji="1" lang="ja-JP" altLang="en-US" sz="4000" dirty="0" smtClean="0"/>
              <a:t>に対して、</a:t>
            </a:r>
            <a:endParaRPr kumimoji="1" lang="en-US" altLang="ja-JP" sz="4000" dirty="0" smtClean="0"/>
          </a:p>
          <a:p>
            <a:pPr lvl="1"/>
            <a:r>
              <a:rPr kumimoji="1" lang="en-US" altLang="ja-JP" sz="3600" dirty="0" smtClean="0"/>
              <a:t>{w | ||s </a:t>
            </a:r>
            <a:r>
              <a:rPr kumimoji="1" lang="en-US" altLang="ja-JP" sz="3600" dirty="0" err="1" smtClean="0"/>
              <a:t>Xw</a:t>
            </a:r>
            <a:r>
              <a:rPr kumimoji="1" lang="en-US" altLang="ja-JP" sz="3600" dirty="0" smtClean="0"/>
              <a:t> P||</a:t>
            </a:r>
            <a:r>
              <a:rPr kumimoji="1" lang="ja-JP" altLang="en-US" sz="3600" dirty="0" smtClean="0"/>
              <a:t>≦</a:t>
            </a:r>
            <a:r>
              <a:rPr kumimoji="1" lang="en-US" altLang="ja-JP" sz="3600" dirty="0" smtClean="0"/>
              <a:t>0} </a:t>
            </a:r>
            <a:r>
              <a:rPr kumimoji="1" lang="ja-JP" altLang="en-US" sz="3600" dirty="0" smtClean="0"/>
              <a:t>の空判定は決定不能</a:t>
            </a:r>
            <a:endParaRPr kumimoji="1" lang="en-US" altLang="ja-JP" sz="3600" dirty="0" smtClean="0"/>
          </a:p>
          <a:p>
            <a:pPr lvl="1"/>
            <a:r>
              <a:rPr lang="en-US" altLang="ja-JP" sz="3600" dirty="0" smtClean="0"/>
              <a:t>{w | ||s </a:t>
            </a:r>
            <a:r>
              <a:rPr lang="en-US" altLang="ja-JP" sz="3600" dirty="0" err="1" smtClean="0"/>
              <a:t>Xw</a:t>
            </a:r>
            <a:r>
              <a:rPr lang="en-US" altLang="ja-JP" sz="3600" dirty="0" smtClean="0"/>
              <a:t> P||</a:t>
            </a:r>
            <a:r>
              <a:rPr lang="ja-JP" altLang="en-US" sz="3600" dirty="0" smtClean="0"/>
              <a:t>≧</a:t>
            </a:r>
            <a:r>
              <a:rPr lang="en-US" altLang="ja-JP" sz="3600" dirty="0" smtClean="0"/>
              <a:t>1} </a:t>
            </a:r>
            <a:r>
              <a:rPr lang="ja-JP" altLang="en-US" sz="3600" dirty="0" smtClean="0"/>
              <a:t>の空判定は決定不能</a:t>
            </a:r>
            <a:endParaRPr lang="en-US" altLang="ja-JP" sz="3600" dirty="0" smtClean="0"/>
          </a:p>
          <a:p>
            <a:pPr lvl="1"/>
            <a:endParaRPr kumimoji="1" lang="en-US" altLang="ja-JP" sz="3600" dirty="0" smtClean="0"/>
          </a:p>
          <a:p>
            <a:r>
              <a:rPr lang="ja-JP" altLang="en-US" sz="4000" dirty="0" smtClean="0"/>
              <a:t>ここまでの構成から、</a:t>
            </a:r>
            <a:r>
              <a:rPr lang="en-US" altLang="ja-JP" sz="4000" dirty="0" smtClean="0"/>
              <a:t>s, X, P </a:t>
            </a:r>
            <a:r>
              <a:rPr lang="ja-JP" altLang="en-US" sz="4000" dirty="0" smtClean="0"/>
              <a:t>の成分を全て有理数に限っても決定不能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[EXERCISE]</a:t>
            </a:r>
            <a:br>
              <a:rPr kumimoji="1" lang="en-US" altLang="ja-JP" dirty="0" smtClean="0"/>
            </a:br>
            <a:r>
              <a:rPr lang="en-US" altLang="ja-JP" dirty="0" smtClean="0"/>
              <a:t>0, 1 </a:t>
            </a:r>
            <a:r>
              <a:rPr lang="ja-JP" altLang="en-US" dirty="0" smtClean="0"/>
              <a:t>以外の受理境界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系：任意の有理数</a:t>
            </a:r>
            <a:r>
              <a:rPr kumimoji="1" lang="en-US" altLang="ja-JP" dirty="0" smtClean="0"/>
              <a:t>λ</a:t>
            </a:r>
            <a:r>
              <a:rPr kumimoji="1" lang="ja-JP" altLang="en-US" dirty="0" smtClean="0"/>
              <a:t>に対し、</a:t>
            </a:r>
            <a:endParaRPr kumimoji="1" lang="en-US" altLang="ja-JP" dirty="0" smtClean="0"/>
          </a:p>
          <a:p>
            <a:pPr lvl="1"/>
            <a:r>
              <a:rPr lang="en-US" altLang="ja-JP" sz="3600" dirty="0" smtClean="0"/>
              <a:t>{w | ||s </a:t>
            </a:r>
            <a:r>
              <a:rPr lang="en-US" altLang="ja-JP" sz="3600" dirty="0" err="1" smtClean="0"/>
              <a:t>Xw</a:t>
            </a:r>
            <a:r>
              <a:rPr lang="en-US" altLang="ja-JP" sz="3600" dirty="0" smtClean="0"/>
              <a:t> P||</a:t>
            </a:r>
            <a:r>
              <a:rPr lang="ja-JP" altLang="en-US" sz="3600" dirty="0" smtClean="0"/>
              <a:t>≦</a:t>
            </a:r>
            <a:r>
              <a:rPr lang="en-US" altLang="ja-JP" sz="3600" dirty="0" smtClean="0"/>
              <a:t>λ} </a:t>
            </a:r>
            <a:r>
              <a:rPr lang="ja-JP" altLang="en-US" sz="3600" dirty="0" smtClean="0"/>
              <a:t>の空判定は決定不能</a:t>
            </a:r>
            <a:endParaRPr lang="en-US" altLang="ja-JP" sz="3600" dirty="0" smtClean="0"/>
          </a:p>
          <a:p>
            <a:pPr lvl="1"/>
            <a:r>
              <a:rPr lang="en-US" altLang="ja-JP" sz="3600" dirty="0" smtClean="0"/>
              <a:t>{w | ||s </a:t>
            </a:r>
            <a:r>
              <a:rPr lang="en-US" altLang="ja-JP" sz="3600" dirty="0" err="1" smtClean="0"/>
              <a:t>Xw</a:t>
            </a:r>
            <a:r>
              <a:rPr lang="en-US" altLang="ja-JP" sz="3600" dirty="0" smtClean="0"/>
              <a:t> P||</a:t>
            </a:r>
            <a:r>
              <a:rPr lang="ja-JP" altLang="en-US" sz="3600" dirty="0" smtClean="0"/>
              <a:t>≧</a:t>
            </a:r>
            <a:r>
              <a:rPr lang="en-US" altLang="ja-JP" sz="3600" dirty="0" smtClean="0"/>
              <a:t>λ} </a:t>
            </a:r>
            <a:r>
              <a:rPr lang="ja-JP" altLang="en-US" sz="3600" dirty="0" smtClean="0"/>
              <a:t>の空判定は決定不能</a:t>
            </a:r>
            <a:endParaRPr lang="en-US" altLang="ja-JP" sz="3600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証明：任意の</a:t>
            </a:r>
            <a:r>
              <a:rPr kumimoji="1" lang="en-US" altLang="ja-JP" dirty="0" smtClean="0"/>
              <a:t>QFA (</a:t>
            </a:r>
            <a:r>
              <a:rPr kumimoji="1" lang="ja-JP" altLang="en-US" dirty="0" smtClean="0"/>
              <a:t>受理条件</a:t>
            </a:r>
            <a:r>
              <a:rPr kumimoji="1" lang="en-US" altLang="ja-JP" dirty="0" smtClean="0"/>
              <a:t>:</a:t>
            </a:r>
            <a:r>
              <a:rPr lang="ja-JP" altLang="en-US" dirty="0" smtClean="0"/>
              <a:t>≧</a:t>
            </a:r>
            <a:r>
              <a:rPr lang="en-US" altLang="ja-JP" dirty="0" smtClean="0"/>
              <a:t>1</a:t>
            </a:r>
            <a:r>
              <a:rPr kumimoji="1" lang="en-US" altLang="ja-JP" dirty="0" smtClean="0"/>
              <a:t>) A </a:t>
            </a:r>
            <a:r>
              <a:rPr kumimoji="1" lang="ja-JP" altLang="en-US" dirty="0" smtClean="0"/>
              <a:t>に対し、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∀</a:t>
            </a:r>
            <a:r>
              <a:rPr kumimoji="1" lang="en-US" altLang="ja-JP" dirty="0" smtClean="0"/>
              <a:t>w ( w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が受理する  </a:t>
            </a:r>
            <a:r>
              <a:rPr kumimoji="1" lang="en-US" altLang="ja-JP" dirty="0" err="1" smtClean="0"/>
              <a:t>iff</a:t>
            </a:r>
            <a:r>
              <a:rPr kumimoji="1" lang="en-US" altLang="ja-JP" dirty="0" smtClean="0"/>
              <a:t>   w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が受理する </a:t>
            </a:r>
            <a:r>
              <a:rPr kumimoji="1" lang="en-US" altLang="ja-JP" dirty="0" smtClean="0"/>
              <a:t>)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となるような </a:t>
            </a:r>
            <a:r>
              <a:rPr kumimoji="1" lang="en-US" altLang="ja-JP" dirty="0" smtClean="0"/>
              <a:t>QFA (</a:t>
            </a:r>
            <a:r>
              <a:rPr kumimoji="1" lang="ja-JP" altLang="en-US" dirty="0" smtClean="0"/>
              <a:t>受理条件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≧</a:t>
            </a:r>
            <a:r>
              <a:rPr kumimoji="1" lang="en-US" altLang="ja-JP" dirty="0" smtClean="0"/>
              <a:t>λ) B </a:t>
            </a:r>
            <a:r>
              <a:rPr kumimoji="1" lang="ja-JP" altLang="en-US" dirty="0" smtClean="0"/>
              <a:t>が作れる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≦</a:t>
            </a:r>
            <a:r>
              <a:rPr kumimoji="1" lang="en-US" altLang="ja-JP" dirty="0" smtClean="0"/>
              <a:t>0 </a:t>
            </a:r>
            <a:r>
              <a:rPr kumimoji="1" lang="ja-JP" altLang="en-US" dirty="0" smtClean="0"/>
              <a:t>からの帰着も同様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こうやる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737" y="2428868"/>
            <a:ext cx="794679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新しい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無理数成分を持つのが気持ち悪い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補題：任意の</a:t>
            </a:r>
            <a:r>
              <a:rPr lang="en-US" altLang="ja-JP" dirty="0" smtClean="0"/>
              <a:t>QFA (</a:t>
            </a:r>
            <a:r>
              <a:rPr lang="ja-JP" altLang="en-US" dirty="0" smtClean="0"/>
              <a:t>受理条件</a:t>
            </a:r>
            <a:r>
              <a:rPr lang="en-US" altLang="ja-JP" dirty="0" smtClean="0"/>
              <a:t>:</a:t>
            </a:r>
            <a:r>
              <a:rPr lang="ja-JP" altLang="en-US" dirty="0" smtClean="0"/>
              <a:t>≧</a:t>
            </a:r>
            <a:r>
              <a:rPr lang="en-US" altLang="ja-JP" dirty="0" smtClean="0"/>
              <a:t>1) A </a:t>
            </a:r>
            <a:r>
              <a:rPr lang="ja-JP" altLang="en-US" dirty="0" smtClean="0"/>
              <a:t>に対し、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∀</a:t>
            </a:r>
            <a:r>
              <a:rPr lang="en-US" altLang="ja-JP" dirty="0" smtClean="0"/>
              <a:t>w ( w</a:t>
            </a:r>
            <a:r>
              <a:rPr lang="ja-JP" altLang="en-US" dirty="0" smtClean="0"/>
              <a:t>を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が受理する  </a:t>
            </a:r>
            <a:r>
              <a:rPr lang="en-US" altLang="ja-JP" dirty="0" err="1" smtClean="0"/>
              <a:t>iff</a:t>
            </a:r>
            <a:r>
              <a:rPr lang="en-US" altLang="ja-JP" dirty="0" smtClean="0"/>
              <a:t>   w</a:t>
            </a:r>
            <a:r>
              <a:rPr lang="ja-JP" altLang="en-US" dirty="0" smtClean="0"/>
              <a:t>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が受理する 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ja-JP" altLang="en-US" dirty="0" smtClean="0"/>
              <a:t>となるような</a:t>
            </a:r>
            <a:r>
              <a:rPr lang="ja-JP" altLang="en-US" dirty="0" smtClean="0">
                <a:solidFill>
                  <a:srgbClr val="FF0000"/>
                </a:solidFill>
              </a:rPr>
              <a:t>有理数成分</a:t>
            </a:r>
            <a:r>
              <a:rPr lang="ja-JP" altLang="en-US" dirty="0" smtClean="0"/>
              <a:t> </a:t>
            </a:r>
            <a:r>
              <a:rPr lang="en-US" altLang="ja-JP" dirty="0" smtClean="0"/>
              <a:t>QFA (</a:t>
            </a:r>
            <a:r>
              <a:rPr lang="ja-JP" altLang="en-US" dirty="0" smtClean="0"/>
              <a:t>受理条件</a:t>
            </a:r>
            <a:r>
              <a:rPr lang="en-US" altLang="ja-JP" dirty="0" smtClean="0"/>
              <a:t>: </a:t>
            </a:r>
            <a:r>
              <a:rPr lang="ja-JP" altLang="en-US" dirty="0" smtClean="0"/>
              <a:t>≧</a:t>
            </a:r>
            <a:r>
              <a:rPr lang="en-US" altLang="ja-JP" dirty="0" smtClean="0"/>
              <a:t>λ) B </a:t>
            </a:r>
            <a:r>
              <a:rPr lang="ja-JP" altLang="en-US" dirty="0" smtClean="0"/>
              <a:t>が作れる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ラグランジュの四平方定理  </a:t>
            </a:r>
            <a:r>
              <a:rPr kumimoji="1" lang="en-US" altLang="ja-JP" dirty="0" smtClean="0">
                <a:solidFill>
                  <a:srgbClr val="00B050"/>
                </a:solidFill>
              </a:rPr>
              <a:t>[Lagrange 1770]</a:t>
            </a:r>
          </a:p>
          <a:p>
            <a:pPr lvl="1"/>
            <a:r>
              <a:rPr lang="ja-JP" altLang="en-US" dirty="0" smtClean="0">
                <a:solidFill>
                  <a:srgbClr val="00B050"/>
                </a:solidFill>
              </a:rPr>
              <a:t>任意の自然数は４つ以下の平方数の和で書ける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rgbClr val="00B050"/>
                </a:solidFill>
              </a:rPr>
              <a:t>系： 任意の有理数は４つ以下の有理数平方の和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857628"/>
            <a:ext cx="8641445" cy="187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Users\kinaba\AppData\Local\Microsoft\Windows\Temporary Internet Files\Content.IE5\8OI2XXOE\MCj022996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4868" y="142852"/>
            <a:ext cx="1606288" cy="1465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まとめ：決定不能性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000" dirty="0" smtClean="0"/>
              <a:t>QFA </a:t>
            </a:r>
            <a:r>
              <a:rPr lang="ja-JP" altLang="en-US" sz="4000" dirty="0" smtClean="0"/>
              <a:t>に対して、</a:t>
            </a:r>
            <a:endParaRPr lang="en-US" altLang="ja-JP" sz="4000" dirty="0" smtClean="0"/>
          </a:p>
          <a:p>
            <a:pPr lvl="1"/>
            <a:endParaRPr lang="en-US" altLang="ja-JP" sz="3600" dirty="0" smtClean="0"/>
          </a:p>
          <a:p>
            <a:pPr lvl="1"/>
            <a:r>
              <a:rPr lang="en-US" altLang="ja-JP" sz="3600" dirty="0" smtClean="0"/>
              <a:t>{w | ||s </a:t>
            </a:r>
            <a:r>
              <a:rPr lang="en-US" altLang="ja-JP" sz="3600" dirty="0" err="1" smtClean="0"/>
              <a:t>Xw</a:t>
            </a:r>
            <a:r>
              <a:rPr lang="en-US" altLang="ja-JP" sz="3600" dirty="0" smtClean="0"/>
              <a:t> P||</a:t>
            </a:r>
            <a:r>
              <a:rPr lang="ja-JP" altLang="en-US" sz="3600" dirty="0" smtClean="0"/>
              <a:t>≦</a:t>
            </a:r>
            <a:r>
              <a:rPr lang="en-US" altLang="ja-JP" sz="3600" dirty="0" smtClean="0"/>
              <a:t>λ} </a:t>
            </a:r>
            <a:r>
              <a:rPr lang="ja-JP" altLang="en-US" sz="3600" dirty="0" smtClean="0"/>
              <a:t>の空判定は決定不能</a:t>
            </a:r>
            <a:endParaRPr lang="en-US" altLang="ja-JP" sz="3600" dirty="0" smtClean="0"/>
          </a:p>
          <a:p>
            <a:pPr lvl="1"/>
            <a:r>
              <a:rPr lang="en-US" altLang="ja-JP" sz="3600" dirty="0" smtClean="0"/>
              <a:t>{w | ||s </a:t>
            </a:r>
            <a:r>
              <a:rPr lang="en-US" altLang="ja-JP" sz="3600" dirty="0" err="1" smtClean="0"/>
              <a:t>Xw</a:t>
            </a:r>
            <a:r>
              <a:rPr lang="en-US" altLang="ja-JP" sz="3600" dirty="0" smtClean="0"/>
              <a:t> P||</a:t>
            </a:r>
            <a:r>
              <a:rPr lang="ja-JP" altLang="en-US" sz="3600" dirty="0" smtClean="0"/>
              <a:t>≧</a:t>
            </a:r>
            <a:r>
              <a:rPr lang="en-US" altLang="ja-JP" sz="3600" dirty="0" smtClean="0"/>
              <a:t>λ} </a:t>
            </a:r>
            <a:r>
              <a:rPr lang="ja-JP" altLang="en-US" sz="3600" dirty="0" smtClean="0"/>
              <a:t>の空判定は決定不能</a:t>
            </a:r>
            <a:endParaRPr lang="en-US" altLang="ja-JP" sz="3600" dirty="0" smtClean="0"/>
          </a:p>
          <a:p>
            <a:pPr lvl="1"/>
            <a:endParaRPr lang="en-US" altLang="ja-JP" sz="3600" dirty="0" smtClean="0"/>
          </a:p>
          <a:p>
            <a:pPr lvl="1"/>
            <a:r>
              <a:rPr lang="en-US" altLang="ja-JP" sz="3600" dirty="0" err="1" smtClean="0">
                <a:solidFill>
                  <a:srgbClr val="00B050"/>
                </a:solidFill>
              </a:rPr>
              <a:t>arccos</a:t>
            </a:r>
            <a:r>
              <a:rPr lang="en-US" altLang="ja-JP" sz="3600" dirty="0" smtClean="0">
                <a:solidFill>
                  <a:srgbClr val="00B050"/>
                </a:solidFill>
              </a:rPr>
              <a:t>(3/5) </a:t>
            </a:r>
            <a:r>
              <a:rPr lang="ja-JP" altLang="en-US" sz="3600" dirty="0" smtClean="0">
                <a:solidFill>
                  <a:srgbClr val="00B050"/>
                </a:solidFill>
              </a:rPr>
              <a:t>回転のなす自由群を、</a:t>
            </a:r>
            <a:r>
              <a:rPr lang="en-US" altLang="ja-JP" sz="3600" dirty="0" smtClean="0">
                <a:solidFill>
                  <a:srgbClr val="00B050"/>
                </a:solidFill>
              </a:rPr>
              <a:t/>
            </a:r>
            <a:br>
              <a:rPr lang="en-US" altLang="ja-JP" sz="3600" dirty="0" smtClean="0">
                <a:solidFill>
                  <a:srgbClr val="00B050"/>
                </a:solidFill>
              </a:rPr>
            </a:br>
            <a:r>
              <a:rPr lang="en-US" altLang="ja-JP" sz="3600" dirty="0" smtClean="0">
                <a:solidFill>
                  <a:srgbClr val="00B050"/>
                </a:solidFill>
              </a:rPr>
              <a:t>PCP</a:t>
            </a:r>
            <a:r>
              <a:rPr lang="ja-JP" altLang="en-US" sz="3600" dirty="0" smtClean="0">
                <a:solidFill>
                  <a:srgbClr val="00B050"/>
                </a:solidFill>
              </a:rPr>
              <a:t>のための文字列のエンコードに使う</a:t>
            </a:r>
            <a:endParaRPr lang="en-US" altLang="ja-JP" sz="3600" dirty="0" smtClean="0">
              <a:solidFill>
                <a:srgbClr val="00B05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42910" y="3286124"/>
            <a:ext cx="7772400" cy="2928958"/>
          </a:xfrm>
        </p:spPr>
        <p:txBody>
          <a:bodyPr>
            <a:normAutofit/>
          </a:bodyPr>
          <a:lstStyle/>
          <a:p>
            <a:r>
              <a:rPr lang="ja-JP" altLang="en-US" sz="8900" dirty="0" smtClean="0"/>
              <a:t>＞</a:t>
            </a:r>
            <a:r>
              <a:rPr lang="en-US" altLang="ja-JP" sz="8900" dirty="0" smtClean="0"/>
              <a:t>, </a:t>
            </a:r>
            <a:r>
              <a:rPr lang="ja-JP" altLang="en-US" sz="8900" dirty="0" smtClean="0"/>
              <a:t>＜ </a:t>
            </a: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の場合の</a:t>
            </a:r>
            <a:r>
              <a:rPr kumimoji="1" lang="en-US" altLang="ja-JP" sz="89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kumimoji="1" lang="en-US" altLang="ja-JP" sz="8900" dirty="0" smtClean="0">
                <a:latin typeface="HGP教科書体" pitchFamily="18" charset="-128"/>
                <a:ea typeface="HGP教科書体" pitchFamily="18" charset="-128"/>
              </a:rPr>
            </a:b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決定</a:t>
            </a:r>
            <a:r>
              <a:rPr kumimoji="1" lang="ja-JP" altLang="en-US" sz="8900" dirty="0" smtClean="0">
                <a:solidFill>
                  <a:srgbClr val="00B050"/>
                </a:solidFill>
                <a:latin typeface="HGP教科書体" pitchFamily="18" charset="-128"/>
                <a:ea typeface="HGP教科書体" pitchFamily="18" charset="-128"/>
              </a:rPr>
              <a:t>可</a:t>
            </a: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能性</a:t>
            </a:r>
            <a:endParaRPr kumimoji="1" lang="ja-JP" altLang="en-US" sz="5400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方針</a:t>
            </a:r>
            <a:r>
              <a:rPr lang="ja-JP" altLang="en-US" dirty="0" smtClean="0"/>
              <a:t>　</a:t>
            </a:r>
            <a:r>
              <a:rPr lang="ja-JP" altLang="en-US" sz="2700" dirty="0" smtClean="0"/>
              <a:t>（＜</a:t>
            </a:r>
            <a:r>
              <a:rPr lang="en-US" altLang="ja-JP" sz="2700" dirty="0" smtClean="0"/>
              <a:t>λ</a:t>
            </a:r>
            <a:r>
              <a:rPr lang="ja-JP" altLang="en-US" sz="2700" dirty="0" smtClean="0"/>
              <a:t>の場合も全く同じ）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{w | 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</a:t>
            </a:r>
            <a:r>
              <a:rPr lang="ja-JP" altLang="en-US" dirty="0" smtClean="0"/>
              <a:t>＞</a:t>
            </a:r>
            <a:r>
              <a:rPr lang="en-US" altLang="ja-JP" dirty="0" smtClean="0"/>
              <a:t>λ} </a:t>
            </a:r>
            <a:r>
              <a:rPr lang="ja-JP" altLang="en-US" dirty="0" smtClean="0"/>
              <a:t>の空判定</a:t>
            </a:r>
            <a:r>
              <a:rPr lang="en-US" altLang="ja-JP" dirty="0" smtClean="0"/>
              <a:t>Algorithm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な </a:t>
            </a:r>
            <a:r>
              <a:rPr lang="en-US" altLang="ja-JP" dirty="0" smtClean="0"/>
              <a:t>w </a:t>
            </a:r>
            <a:r>
              <a:rPr lang="ja-JP" altLang="en-US" dirty="0" smtClean="0"/>
              <a:t>が存在すれば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有限時間で </a:t>
            </a:r>
            <a:r>
              <a:rPr lang="en-US" altLang="ja-JP" dirty="0" smtClean="0"/>
              <a:t>“No” </a:t>
            </a:r>
            <a:r>
              <a:rPr lang="ja-JP" altLang="en-US" dirty="0" smtClean="0"/>
              <a:t>を返し、しないなら止まらない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セミアルゴリズムを与える</a:t>
            </a:r>
            <a:endParaRPr lang="en-US" altLang="ja-JP" dirty="0" smtClean="0"/>
          </a:p>
          <a:p>
            <a:r>
              <a:rPr lang="ja-JP" altLang="en-US" dirty="0" smtClean="0"/>
              <a:t>すべての </a:t>
            </a:r>
            <a:r>
              <a:rPr lang="en-US" altLang="ja-JP" dirty="0" smtClean="0"/>
              <a:t>w </a:t>
            </a:r>
            <a:r>
              <a:rPr lang="ja-JP" altLang="en-US" dirty="0" smtClean="0"/>
              <a:t>で </a:t>
            </a:r>
            <a:r>
              <a:rPr lang="en-US" altLang="ja-JP" dirty="0" smtClean="0"/>
              <a:t>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ならば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有限時間で </a:t>
            </a:r>
            <a:r>
              <a:rPr lang="en-US" altLang="ja-JP" dirty="0" smtClean="0"/>
              <a:t>“Yes” </a:t>
            </a:r>
            <a:r>
              <a:rPr lang="ja-JP" altLang="en-US" dirty="0" smtClean="0"/>
              <a:t>を返し、しないなら止まらない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セミアルゴリズムを与える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00B050"/>
                </a:solidFill>
              </a:rPr>
              <a:t>定理 </a:t>
            </a:r>
            <a:r>
              <a:rPr lang="en-US" altLang="ja-JP" dirty="0" smtClean="0">
                <a:solidFill>
                  <a:srgbClr val="00B050"/>
                </a:solidFill>
              </a:rPr>
              <a:t>[Who:19??] A </a:t>
            </a:r>
            <a:r>
              <a:rPr lang="ja-JP" altLang="en-US" dirty="0" smtClean="0">
                <a:solidFill>
                  <a:srgbClr val="00B050"/>
                </a:solidFill>
              </a:rPr>
              <a:t>と </a:t>
            </a:r>
            <a:r>
              <a:rPr lang="en-US" altLang="ja-JP" dirty="0" smtClean="0">
                <a:solidFill>
                  <a:srgbClr val="00B050"/>
                </a:solidFill>
              </a:rPr>
              <a:t>A</a:t>
            </a:r>
            <a:r>
              <a:rPr lang="ja-JP" altLang="en-US" dirty="0" smtClean="0">
                <a:solidFill>
                  <a:srgbClr val="00B050"/>
                </a:solidFill>
              </a:rPr>
              <a:t>の補集合 が </a:t>
            </a:r>
            <a:r>
              <a:rPr lang="en-US" altLang="ja-JP" dirty="0" smtClean="0">
                <a:solidFill>
                  <a:srgbClr val="00B050"/>
                </a:solidFill>
              </a:rPr>
              <a:t>recursively enumerable </a:t>
            </a:r>
            <a:r>
              <a:rPr lang="ja-JP" altLang="en-US" dirty="0" smtClean="0">
                <a:solidFill>
                  <a:srgbClr val="00B050"/>
                </a:solidFill>
              </a:rPr>
              <a:t>なら </a:t>
            </a:r>
            <a:r>
              <a:rPr lang="en-US" altLang="ja-JP" dirty="0" smtClean="0">
                <a:solidFill>
                  <a:srgbClr val="00B050"/>
                </a:solidFill>
              </a:rPr>
              <a:t>A </a:t>
            </a:r>
            <a:r>
              <a:rPr lang="ja-JP" altLang="en-US" dirty="0" smtClean="0">
                <a:solidFill>
                  <a:srgbClr val="00B050"/>
                </a:solidFill>
              </a:rPr>
              <a:t>は </a:t>
            </a:r>
            <a:r>
              <a:rPr lang="en-US" altLang="ja-JP" dirty="0" smtClean="0">
                <a:solidFill>
                  <a:srgbClr val="00B050"/>
                </a:solidFill>
              </a:rPr>
              <a:t>recursive</a:t>
            </a:r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簡単な方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な </a:t>
            </a:r>
            <a:r>
              <a:rPr lang="en-US" altLang="ja-JP" dirty="0" smtClean="0"/>
              <a:t>w </a:t>
            </a:r>
            <a:r>
              <a:rPr lang="ja-JP" altLang="en-US" dirty="0" smtClean="0"/>
              <a:t>が存在すれば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有限時間で </a:t>
            </a:r>
            <a:r>
              <a:rPr lang="en-US" altLang="ja-JP" dirty="0" smtClean="0"/>
              <a:t>“No” </a:t>
            </a:r>
            <a:r>
              <a:rPr lang="ja-JP" altLang="en-US" dirty="0" smtClean="0"/>
              <a:t>を返し、しないなら止まらない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セミアルゴリズムを与える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アルゴリズム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文字列 </a:t>
            </a:r>
            <a:r>
              <a:rPr kumimoji="1" lang="en-US" altLang="ja-JP" dirty="0" smtClean="0"/>
              <a:t>w </a:t>
            </a:r>
            <a:r>
              <a:rPr kumimoji="1" lang="ja-JP" altLang="en-US" dirty="0" smtClean="0"/>
              <a:t>を</a:t>
            </a:r>
            <a:r>
              <a:rPr lang="ja-JP" altLang="en-US" dirty="0" smtClean="0"/>
              <a:t>短い順に全て試してみるだけ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量子オートマトンとは何か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>
                <a:solidFill>
                  <a:srgbClr val="00B050"/>
                </a:solidFill>
              </a:rPr>
              <a:t>（いくつかの定義がある。この論文での定義）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n </a:t>
            </a:r>
            <a:r>
              <a:rPr lang="ja-JP" altLang="en-US" dirty="0" smtClean="0"/>
              <a:t>状態の量子オートマトン </a:t>
            </a:r>
            <a:r>
              <a:rPr lang="en-US" altLang="ja-JP" dirty="0" smtClean="0"/>
              <a:t>(QFA) </a:t>
            </a:r>
            <a:r>
              <a:rPr lang="ja-JP" altLang="en-US" dirty="0" smtClean="0"/>
              <a:t>とは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</a:t>
            </a:r>
            <a:r>
              <a:rPr lang="ja-JP" altLang="en-US" dirty="0" smtClean="0"/>
              <a:t>次元行ベクトル</a:t>
            </a:r>
            <a:r>
              <a:rPr lang="en-US" altLang="ja-JP" dirty="0" smtClean="0"/>
              <a:t>  </a:t>
            </a:r>
            <a:r>
              <a:rPr lang="en-US" altLang="ja-JP" dirty="0" smtClean="0">
                <a:solidFill>
                  <a:srgbClr val="FF0000"/>
                </a:solidFill>
              </a:rPr>
              <a:t>s</a:t>
            </a:r>
          </a:p>
          <a:p>
            <a:pPr lvl="1"/>
            <a:r>
              <a:rPr kumimoji="1" lang="en-US" altLang="ja-JP" dirty="0" err="1" smtClean="0"/>
              <a:t>n</a:t>
            </a:r>
            <a:r>
              <a:rPr lang="en-US" altLang="ja-JP" dirty="0" err="1" smtClean="0"/>
              <a:t>×n</a:t>
            </a:r>
            <a:r>
              <a:rPr lang="en-US" altLang="ja-JP" dirty="0" smtClean="0"/>
              <a:t> </a:t>
            </a:r>
            <a:r>
              <a:rPr lang="ja-JP" altLang="en-US" dirty="0" smtClean="0"/>
              <a:t>ﾕﾆﾀﾘ</a:t>
            </a:r>
            <a:r>
              <a:rPr kumimoji="1" lang="ja-JP" altLang="en-US" dirty="0" smtClean="0"/>
              <a:t>行列 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Xa</a:t>
            </a:r>
            <a:r>
              <a:rPr lang="en-US" altLang="ja-JP" dirty="0" smtClean="0"/>
              <a:t>,  </a:t>
            </a:r>
            <a:r>
              <a:rPr lang="en-US" altLang="ja-JP" dirty="0" err="1" smtClean="0">
                <a:solidFill>
                  <a:srgbClr val="FF0000"/>
                </a:solidFill>
              </a:rPr>
              <a:t>Xb</a:t>
            </a:r>
            <a:r>
              <a:rPr lang="en-US" altLang="ja-JP" dirty="0" smtClean="0"/>
              <a:t>, … (</a:t>
            </a:r>
            <a:r>
              <a:rPr lang="ja-JP" altLang="en-US" dirty="0" smtClean="0"/>
              <a:t>文字が </a:t>
            </a:r>
            <a:r>
              <a:rPr lang="en-US" altLang="ja-JP" dirty="0" smtClean="0"/>
              <a:t>{</a:t>
            </a:r>
            <a:r>
              <a:rPr lang="en-US" altLang="ja-JP" dirty="0" err="1" smtClean="0"/>
              <a:t>a,b</a:t>
            </a:r>
            <a:r>
              <a:rPr lang="en-US" altLang="ja-JP" dirty="0" smtClean="0"/>
              <a:t>,…}</a:t>
            </a:r>
            <a:r>
              <a:rPr lang="ja-JP" altLang="en-US" dirty="0" smtClean="0"/>
              <a:t>の時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n×n</a:t>
            </a:r>
            <a:r>
              <a:rPr lang="en-US" altLang="ja-JP" dirty="0" smtClean="0"/>
              <a:t> </a:t>
            </a:r>
            <a:r>
              <a:rPr lang="ja-JP" altLang="en-US" dirty="0" smtClean="0"/>
              <a:t>射影行列   </a:t>
            </a:r>
            <a:r>
              <a:rPr lang="en-US" altLang="ja-JP" dirty="0" smtClean="0">
                <a:solidFill>
                  <a:srgbClr val="FF0000"/>
                </a:solidFill>
              </a:rPr>
              <a:t>P</a:t>
            </a:r>
          </a:p>
          <a:p>
            <a:pPr lvl="1"/>
            <a:r>
              <a:rPr kumimoji="1" lang="ja-JP" altLang="en-US" dirty="0" smtClean="0"/>
              <a:t>閾値               </a:t>
            </a:r>
            <a:r>
              <a:rPr kumimoji="1" lang="en-US" altLang="ja-JP" dirty="0" smtClean="0">
                <a:solidFill>
                  <a:srgbClr val="FF0000"/>
                </a:solidFill>
              </a:rPr>
              <a:t>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857752" y="5000636"/>
            <a:ext cx="3857652" cy="15001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ユニタリ </a:t>
            </a:r>
            <a:r>
              <a:rPr lang="en-US" altLang="ja-JP" dirty="0" smtClean="0"/>
              <a:t>= </a:t>
            </a:r>
            <a:r>
              <a:rPr lang="ja-JP" altLang="en-US" dirty="0" smtClean="0"/>
              <a:t>列ベクトルが直交基底</a:t>
            </a:r>
            <a:endParaRPr lang="en-US" altLang="ja-JP" dirty="0" smtClean="0"/>
          </a:p>
          <a:p>
            <a:r>
              <a:rPr lang="ja-JP" altLang="en-US" dirty="0" smtClean="0"/>
              <a:t>　（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v1 v2 … </a:t>
            </a:r>
            <a:r>
              <a:rPr kumimoji="1" lang="en-US" altLang="ja-JP" dirty="0" err="1" smtClean="0"/>
              <a:t>vn</a:t>
            </a:r>
            <a:r>
              <a:rPr kumimoji="1" lang="ja-JP" altLang="en-US" dirty="0" smtClean="0"/>
              <a:t>） なら </a:t>
            </a:r>
            <a:r>
              <a:rPr kumimoji="1" lang="en-US" altLang="ja-JP" dirty="0" smtClean="0"/>
              <a:t>vi </a:t>
            </a:r>
            <a:r>
              <a:rPr kumimoji="1" lang="ja-JP" altLang="en-US" dirty="0" smtClean="0"/>
              <a:t>と </a:t>
            </a:r>
            <a:r>
              <a:rPr kumimoji="1" lang="en-US" altLang="ja-JP" dirty="0" err="1" smtClean="0"/>
              <a:t>vj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の内積が</a:t>
            </a:r>
            <a:endParaRPr kumimoji="1" lang="en-US" altLang="ja-JP" dirty="0" smtClean="0"/>
          </a:p>
          <a:p>
            <a:r>
              <a:rPr lang="ja-JP" altLang="en-US" dirty="0" smtClean="0"/>
              <a:t>　   </a:t>
            </a:r>
            <a:r>
              <a:rPr lang="en-US" altLang="ja-JP" dirty="0" smtClean="0"/>
              <a:t>If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=j then 1 else 0 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 smtClean="0"/>
              <a:t>射影行列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難しい方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すべての </a:t>
            </a:r>
            <a:r>
              <a:rPr lang="en-US" altLang="ja-JP" dirty="0" smtClean="0"/>
              <a:t>w </a:t>
            </a:r>
            <a:r>
              <a:rPr lang="ja-JP" altLang="en-US" dirty="0" smtClean="0"/>
              <a:t>で  </a:t>
            </a:r>
            <a:r>
              <a:rPr lang="en-US" altLang="ja-JP" dirty="0" smtClean="0"/>
              <a:t>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ならば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有限時間で </a:t>
            </a:r>
            <a:r>
              <a:rPr lang="en-US" altLang="ja-JP" dirty="0" smtClean="0"/>
              <a:t>“Yes” </a:t>
            </a:r>
            <a:r>
              <a:rPr lang="ja-JP" altLang="en-US" dirty="0" smtClean="0"/>
              <a:t>を返し、しないなら止まらない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セミアルゴリズムを与える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方針：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</a:t>
            </a:r>
            <a:r>
              <a:rPr lang="en-US" altLang="ja-JP" dirty="0" smtClean="0"/>
              <a:t> ||s </a:t>
            </a:r>
            <a:r>
              <a:rPr lang="en-US" altLang="ja-JP" dirty="0" err="1" smtClean="0"/>
              <a:t>Xw</a:t>
            </a:r>
            <a:r>
              <a:rPr lang="en-US" altLang="ja-JP" dirty="0" smtClean="0"/>
              <a:t> P||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な </a:t>
            </a:r>
            <a:r>
              <a:rPr lang="en-US" altLang="ja-JP" dirty="0" smtClean="0"/>
              <a:t>w </a:t>
            </a:r>
            <a:r>
              <a:rPr lang="ja-JP" altLang="en-US" dirty="0" smtClean="0"/>
              <a:t>が存在」と同値な一階述語論理の論理式（が有限回で現れる無限列）を作る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00B050"/>
                </a:solidFill>
              </a:rPr>
              <a:t>定理 </a:t>
            </a:r>
            <a:r>
              <a:rPr lang="en-US" altLang="ja-JP" dirty="0" smtClean="0">
                <a:solidFill>
                  <a:srgbClr val="00B050"/>
                </a:solidFill>
              </a:rPr>
              <a:t>[Tarski1951] : </a:t>
            </a:r>
            <a:r>
              <a:rPr lang="ja-JP" altLang="en-US" dirty="0" smtClean="0">
                <a:solidFill>
                  <a:srgbClr val="00B050"/>
                </a:solidFill>
              </a:rPr>
              <a:t>実数体上の一階述語論理は決定可能 （</a:t>
            </a:r>
            <a:r>
              <a:rPr lang="en-US" altLang="ja-JP" dirty="0" smtClean="0">
                <a:solidFill>
                  <a:srgbClr val="00B050"/>
                </a:solidFill>
              </a:rPr>
              <a:t>via quantifier elimination</a:t>
            </a:r>
            <a:r>
              <a:rPr lang="ja-JP" altLang="en-US" dirty="0" smtClean="0">
                <a:solidFill>
                  <a:srgbClr val="00B050"/>
                </a:solidFill>
              </a:rPr>
              <a:t>）</a:t>
            </a:r>
            <a:endParaRPr lang="en-US" altLang="ja-JP" dirty="0" smtClean="0">
              <a:solidFill>
                <a:srgbClr val="00B050"/>
              </a:solidFill>
            </a:endParaRPr>
          </a:p>
        </p:txBody>
      </p:sp>
      <p:pic>
        <p:nvPicPr>
          <p:cNvPr id="4" name="Picture 4" descr="C:\Users\kinaba\AppData\Local\Microsoft\Windows\Temporary Internet Files\Content.IE5\8OI2XXOE\MCj022996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464360"/>
            <a:ext cx="1292999" cy="117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同値な条件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829196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すべての </a:t>
            </a:r>
            <a:r>
              <a:rPr lang="en-US" altLang="ja-JP" dirty="0" smtClean="0">
                <a:solidFill>
                  <a:srgbClr val="FF0000"/>
                </a:solidFill>
              </a:rPr>
              <a:t>w </a:t>
            </a:r>
            <a:r>
              <a:rPr lang="ja-JP" altLang="en-US" dirty="0" smtClean="0">
                <a:solidFill>
                  <a:srgbClr val="FF0000"/>
                </a:solidFill>
              </a:rPr>
              <a:t>で </a:t>
            </a:r>
            <a:r>
              <a:rPr lang="en-US" altLang="ja-JP" dirty="0" smtClean="0">
                <a:solidFill>
                  <a:srgbClr val="FF0000"/>
                </a:solidFill>
              </a:rPr>
              <a:t>||s </a:t>
            </a:r>
            <a:r>
              <a:rPr lang="en-US" altLang="ja-JP" dirty="0" err="1" smtClean="0">
                <a:solidFill>
                  <a:srgbClr val="FF0000"/>
                </a:solidFill>
              </a:rPr>
              <a:t>Xw</a:t>
            </a:r>
            <a:r>
              <a:rPr lang="en-US" altLang="ja-JP" dirty="0" smtClean="0">
                <a:solidFill>
                  <a:srgbClr val="FF0000"/>
                </a:solidFill>
              </a:rPr>
              <a:t> P|| </a:t>
            </a:r>
            <a:r>
              <a:rPr lang="ja-JP" altLang="en-US" dirty="0" smtClean="0">
                <a:solidFill>
                  <a:srgbClr val="FF0000"/>
                </a:solidFill>
              </a:rPr>
              <a:t>≦</a:t>
            </a:r>
            <a:r>
              <a:rPr lang="en-US" altLang="ja-JP" dirty="0" smtClean="0">
                <a:solidFill>
                  <a:srgbClr val="FF0000"/>
                </a:solidFill>
              </a:rPr>
              <a:t>λ</a:t>
            </a:r>
          </a:p>
          <a:p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∀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∈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ξ:  ||s X P|| 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≦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λ</a:t>
            </a:r>
            <a:endParaRPr kumimoji="1" lang="en-US" altLang="ja-JP" baseline="30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where ξ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= {</a:t>
            </a:r>
            <a:r>
              <a:rPr lang="en-US" altLang="ja-JP" dirty="0" err="1" smtClean="0">
                <a:solidFill>
                  <a:schemeClr val="accent2">
                    <a:lumMod val="75000"/>
                  </a:schemeClr>
                </a:solidFill>
              </a:rPr>
              <a:t>Xa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と </a:t>
            </a:r>
            <a:r>
              <a:rPr lang="en-US" altLang="ja-JP" dirty="0" err="1" smtClean="0">
                <a:solidFill>
                  <a:schemeClr val="accent2">
                    <a:lumMod val="75000"/>
                  </a:schemeClr>
                </a:solidFill>
              </a:rPr>
              <a:t>Xb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の生成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する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モノイド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}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∀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∈</a:t>
            </a:r>
            <a:r>
              <a:rPr kumimoji="1"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clo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(ξ):   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||s X P|| 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≦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λ</a:t>
            </a:r>
          </a:p>
          <a:p>
            <a:pPr lvl="1"/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where  </a:t>
            </a:r>
            <a:r>
              <a:rPr kumimoji="1"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clo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(ξ) = ξ</a:t>
            </a:r>
            <a:r>
              <a:rPr kumimoji="1" lang="ja-JP" altLang="en-US" dirty="0" err="1" smtClean="0">
                <a:solidFill>
                  <a:schemeClr val="accent6">
                    <a:lumMod val="75000"/>
                  </a:schemeClr>
                </a:solidFill>
              </a:rPr>
              <a:t>の閉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包 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kumimoji="1"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{x | </a:t>
            </a:r>
            <a:r>
              <a:rPr kumimoji="1" lang="ja-JP" altLang="en-US" sz="2000" dirty="0" smtClean="0">
                <a:solidFill>
                  <a:schemeClr val="accent6">
                    <a:lumMod val="75000"/>
                  </a:schemeClr>
                </a:solidFill>
              </a:rPr>
              <a:t>∀</a:t>
            </a:r>
            <a:r>
              <a:rPr kumimoji="1"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ε</a:t>
            </a:r>
            <a:r>
              <a:rPr kumimoji="1" lang="ja-JP" altLang="en-US" sz="2000" dirty="0" smtClean="0">
                <a:solidFill>
                  <a:schemeClr val="accent6">
                    <a:lumMod val="75000"/>
                  </a:schemeClr>
                </a:solidFill>
              </a:rPr>
              <a:t>∃</a:t>
            </a:r>
            <a:r>
              <a:rPr kumimoji="1"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  <a:r>
              <a:rPr kumimoji="1" lang="ja-JP" altLang="en-US" sz="2000" dirty="0" smtClean="0">
                <a:solidFill>
                  <a:schemeClr val="accent6">
                    <a:lumMod val="75000"/>
                  </a:schemeClr>
                </a:solidFill>
              </a:rPr>
              <a:t>∈</a:t>
            </a:r>
            <a:r>
              <a:rPr kumimoji="1"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ξ: ||y-x||&lt;ε}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4"/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why? </a:t>
            </a:r>
            <a:r>
              <a:rPr lang="ja-JP" altLang="en-US" dirty="0" smtClean="0"/>
              <a:t>←は明らか。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→は、</a:t>
            </a:r>
            <a:r>
              <a:rPr lang="en-US" altLang="ja-JP" dirty="0" smtClean="0"/>
              <a:t>||s</a:t>
            </a:r>
            <a:r>
              <a:rPr lang="ja-JP" altLang="en-US" dirty="0" smtClean="0"/>
              <a:t>・</a:t>
            </a:r>
            <a:r>
              <a:rPr lang="en-US" altLang="ja-JP" dirty="0" smtClean="0"/>
              <a:t>P|| </a:t>
            </a:r>
            <a:r>
              <a:rPr lang="ja-JP" altLang="en-US" dirty="0" smtClean="0"/>
              <a:t>が連続より</a:t>
            </a:r>
            <a:r>
              <a:rPr lang="en-US" altLang="ja-JP" dirty="0" smtClean="0"/>
              <a:t> ||s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(ξ) P|| </a:t>
            </a:r>
            <a:r>
              <a:rPr lang="ja-JP" altLang="en-US" dirty="0" smtClean="0"/>
              <a:t>⊆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 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)</a:t>
            </a:r>
            <a:br>
              <a:rPr lang="en-US" altLang="ja-JP" dirty="0" smtClean="0"/>
            </a:br>
            <a:r>
              <a:rPr lang="ja-JP" altLang="en-US" dirty="0" smtClean="0"/>
              <a:t>∴</a:t>
            </a:r>
            <a:r>
              <a:rPr lang="en-US" altLang="ja-JP" dirty="0" smtClean="0"/>
              <a:t> 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 </a:t>
            </a:r>
            <a:r>
              <a:rPr lang="en-US" altLang="ja-JP" dirty="0" smtClean="0">
                <a:sym typeface="Wingdings" pitchFamily="2" charset="2"/>
              </a:rPr>
              <a:t>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 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)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</a:t>
            </a:r>
            <a:br>
              <a:rPr lang="en-US" altLang="ja-JP" dirty="0" smtClean="0"/>
            </a:br>
            <a:r>
              <a:rPr lang="ja-JP" altLang="en-US" dirty="0" smtClean="0"/>
              <a:t>　　　　　　　　　           </a:t>
            </a:r>
            <a:r>
              <a:rPr lang="en-US" altLang="ja-JP" dirty="0" smtClean="0">
                <a:sym typeface="Wingdings" pitchFamily="2" charset="2"/>
              </a:rPr>
              <a:t></a:t>
            </a:r>
            <a:r>
              <a:rPr lang="en-US" altLang="ja-JP" dirty="0" smtClean="0"/>
              <a:t> ||s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(ξ) P||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※ </a:t>
            </a:r>
            <a:r>
              <a:rPr kumimoji="1" lang="ja-JP" altLang="en-US" dirty="0" smtClean="0"/>
              <a:t>注意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 smtClean="0"/>
              <a:t>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 </a:t>
            </a:r>
            <a:r>
              <a:rPr lang="en-US" altLang="ja-JP" sz="6600" dirty="0" smtClean="0">
                <a:sym typeface="Wingdings" pitchFamily="2" charset="2"/>
              </a:rPr>
              <a:t></a:t>
            </a:r>
            <a:r>
              <a:rPr lang="en-US" altLang="ja-JP" dirty="0" smtClean="0">
                <a:sym typeface="Wingdings" pitchFamily="2" charset="2"/>
              </a:rPr>
              <a:t>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 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)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</a:t>
            </a:r>
            <a:br>
              <a:rPr lang="en-US" altLang="ja-JP" dirty="0" smtClean="0"/>
            </a:br>
            <a:r>
              <a:rPr lang="ja-JP" altLang="en-US" dirty="0" smtClean="0"/>
              <a:t>　　　　　　　　　           </a:t>
            </a:r>
            <a:r>
              <a:rPr lang="en-US" altLang="ja-JP" dirty="0" smtClean="0">
                <a:sym typeface="Wingdings" pitchFamily="2" charset="2"/>
              </a:rPr>
              <a:t></a:t>
            </a:r>
            <a:r>
              <a:rPr lang="en-US" altLang="ja-JP" dirty="0" smtClean="0"/>
              <a:t> ||s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(ξ) P||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λ</a:t>
            </a: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ここが、前半の決定</a:t>
            </a:r>
            <a:r>
              <a:rPr kumimoji="1" lang="ja-JP" altLang="en-US" dirty="0" smtClean="0">
                <a:solidFill>
                  <a:srgbClr val="FF0000"/>
                </a:solidFill>
              </a:rPr>
              <a:t>不</a:t>
            </a:r>
            <a:r>
              <a:rPr kumimoji="1" lang="ja-JP" altLang="en-US" dirty="0" smtClean="0"/>
              <a:t>能な場合との唯一の違い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</a:t>
            </a:r>
            <a:r>
              <a:rPr lang="ja-JP" altLang="en-US" dirty="0" smtClean="0"/>
              <a:t>＜</a:t>
            </a:r>
            <a:r>
              <a:rPr lang="en-US" altLang="ja-JP" dirty="0" smtClean="0"/>
              <a:t>λ </a:t>
            </a:r>
            <a:r>
              <a:rPr lang="en-US" altLang="ja-JP" dirty="0" smtClean="0">
                <a:sym typeface="Wingdings" pitchFamily="2" charset="2"/>
              </a:rPr>
              <a:t>  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 ||</a:t>
            </a:r>
            <a:r>
              <a:rPr lang="en-US" altLang="ja-JP" dirty="0" err="1" smtClean="0"/>
              <a:t>sξP</a:t>
            </a:r>
            <a:r>
              <a:rPr lang="en-US" altLang="ja-JP" dirty="0" smtClean="0"/>
              <a:t>|| )</a:t>
            </a:r>
            <a:r>
              <a:rPr lang="ja-JP" altLang="en-US" dirty="0" smtClean="0"/>
              <a:t>＜</a:t>
            </a:r>
            <a:r>
              <a:rPr lang="en-US" altLang="ja-JP" dirty="0" smtClean="0"/>
              <a:t>λ</a:t>
            </a:r>
          </a:p>
          <a:p>
            <a:pPr lvl="1">
              <a:buNone/>
            </a:pPr>
            <a:r>
              <a:rPr kumimoji="1" lang="ja-JP" altLang="en-US" dirty="0" smtClean="0"/>
              <a:t>は成り立たない！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閉包をとると何が嬉しい</a:t>
            </a:r>
            <a:r>
              <a:rPr kumimoji="1" lang="ja-JP" altLang="en-US" dirty="0" smtClean="0"/>
              <a:t>か</a:t>
            </a:r>
            <a:r>
              <a:rPr kumimoji="1" lang="en-US" altLang="ja-JP" smtClean="0"/>
              <a:t>:</a:t>
            </a:r>
            <a:r>
              <a:rPr kumimoji="1" lang="ja-JP" altLang="en-US" smtClean="0"/>
              <a:t>モノイドが</a:t>
            </a:r>
            <a:r>
              <a:rPr kumimoji="1" lang="ja-JP" altLang="en-US" dirty="0" smtClean="0"/>
              <a:t>群に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686800" cy="5715016"/>
          </a:xfrm>
        </p:spPr>
        <p:txBody>
          <a:bodyPr/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定理</a:t>
            </a:r>
            <a:r>
              <a:rPr lang="en-US" altLang="ja-JP" dirty="0" smtClean="0">
                <a:solidFill>
                  <a:srgbClr val="00B050"/>
                </a:solidFill>
              </a:rPr>
              <a:t>:  </a:t>
            </a:r>
            <a:r>
              <a:rPr lang="en-US" altLang="ja-JP" dirty="0" err="1" smtClean="0">
                <a:solidFill>
                  <a:srgbClr val="00B050"/>
                </a:solidFill>
              </a:rPr>
              <a:t>clo</a:t>
            </a:r>
            <a:r>
              <a:rPr lang="en-US" altLang="ja-JP" dirty="0" smtClean="0">
                <a:solidFill>
                  <a:srgbClr val="00B050"/>
                </a:solidFill>
              </a:rPr>
              <a:t>(ξ) </a:t>
            </a:r>
            <a:r>
              <a:rPr lang="ja-JP" altLang="en-US" dirty="0" smtClean="0">
                <a:solidFill>
                  <a:srgbClr val="00B050"/>
                </a:solidFill>
              </a:rPr>
              <a:t>はコンパクト群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ja-JP" altLang="en-US" dirty="0" smtClean="0"/>
              <a:t>証明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dirty="0" smtClean="0">
                <a:solidFill>
                  <a:srgbClr val="00B0F0"/>
                </a:solidFill>
              </a:rPr>
              <a:t>Fact: </a:t>
            </a:r>
            <a:r>
              <a:rPr lang="ja-JP" altLang="en-US" dirty="0" smtClean="0">
                <a:solidFill>
                  <a:srgbClr val="00B0F0"/>
                </a:solidFill>
              </a:rPr>
              <a:t>コンパクト ＝</a:t>
            </a:r>
            <a:r>
              <a:rPr lang="en-US" altLang="ja-JP" dirty="0" smtClean="0">
                <a:solidFill>
                  <a:srgbClr val="00B0F0"/>
                </a:solidFill>
              </a:rPr>
              <a:t> </a:t>
            </a:r>
            <a:r>
              <a:rPr lang="ja-JP" altLang="en-US" dirty="0" smtClean="0">
                <a:solidFill>
                  <a:srgbClr val="00B0F0"/>
                </a:solidFill>
              </a:rPr>
              <a:t>点列コンパクト ＝</a:t>
            </a:r>
            <a:r>
              <a:rPr lang="en-US" altLang="ja-JP" dirty="0" smtClean="0">
                <a:solidFill>
                  <a:srgbClr val="00B0F0"/>
                </a:solidFill>
              </a:rPr>
              <a:t> </a:t>
            </a:r>
            <a:r>
              <a:rPr lang="ja-JP" altLang="en-US" dirty="0" smtClean="0">
                <a:solidFill>
                  <a:srgbClr val="00B0F0"/>
                </a:solidFill>
              </a:rPr>
              <a:t>有界閉集合</a:t>
            </a:r>
            <a:endParaRPr lang="en-US" altLang="ja-JP" dirty="0" smtClean="0">
              <a:solidFill>
                <a:srgbClr val="00B0F0"/>
              </a:solidFill>
            </a:endParaRPr>
          </a:p>
          <a:p>
            <a:pPr lvl="1"/>
            <a:r>
              <a:rPr kumimoji="1" lang="en-US" altLang="ja-JP" dirty="0" err="1" smtClean="0"/>
              <a:t>clo</a:t>
            </a:r>
            <a:r>
              <a:rPr kumimoji="1" lang="en-US" altLang="ja-JP" dirty="0" smtClean="0"/>
              <a:t>(ξ)</a:t>
            </a:r>
            <a:r>
              <a:rPr kumimoji="1" lang="ja-JP" altLang="en-US" dirty="0" smtClean="0"/>
              <a:t>は明らかに有界で閉なので、コンパクト。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点列コンパクト </a:t>
            </a:r>
            <a:r>
              <a:rPr lang="en-US" altLang="ja-JP" dirty="0" smtClean="0"/>
              <a:t>= </a:t>
            </a:r>
            <a:r>
              <a:rPr lang="ja-JP" altLang="en-US" dirty="0" smtClean="0"/>
              <a:t>任意の点列が収束部分列を持つ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X</a:t>
            </a:r>
            <a:r>
              <a:rPr kumimoji="1" lang="ja-JP" altLang="en-US" dirty="0" smtClean="0"/>
              <a:t>∈</a:t>
            </a:r>
            <a:r>
              <a:rPr kumimoji="1" lang="en-US" altLang="ja-JP" dirty="0" err="1" smtClean="0"/>
              <a:t>clo</a:t>
            </a:r>
            <a:r>
              <a:rPr kumimoji="1" lang="en-US" altLang="ja-JP" dirty="0" smtClean="0"/>
              <a:t>(ξ) </a:t>
            </a:r>
            <a:r>
              <a:rPr kumimoji="1" lang="ja-JP" altLang="en-US" dirty="0" smtClean="0"/>
              <a:t>に対し </a:t>
            </a:r>
            <a:r>
              <a:rPr kumimoji="1" lang="en-US" altLang="ja-JP" dirty="0" smtClean="0"/>
              <a:t>X</a:t>
            </a:r>
            <a:r>
              <a:rPr kumimoji="1" lang="en-US" altLang="ja-JP" baseline="30000" dirty="0" smtClean="0"/>
              <a:t>0</a:t>
            </a:r>
            <a:r>
              <a:rPr kumimoji="1" lang="en-US" altLang="ja-JP" dirty="0" smtClean="0"/>
              <a:t>, X</a:t>
            </a:r>
            <a:r>
              <a:rPr kumimoji="1" lang="en-US" altLang="ja-JP" baseline="30000" dirty="0" smtClean="0"/>
              <a:t>1</a:t>
            </a:r>
            <a:r>
              <a:rPr kumimoji="1" lang="en-US" altLang="ja-JP" dirty="0" smtClean="0"/>
              <a:t>, X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, … </a:t>
            </a:r>
            <a:r>
              <a:rPr kumimoji="1" lang="ja-JP" altLang="en-US" dirty="0" smtClean="0"/>
              <a:t>は収束部分列を持つ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つまり ∀</a:t>
            </a:r>
            <a:r>
              <a:rPr lang="en-US" altLang="ja-JP" dirty="0" smtClean="0"/>
              <a:t>ε</a:t>
            </a:r>
            <a:r>
              <a:rPr lang="ja-JP" altLang="en-US" dirty="0" smtClean="0"/>
              <a:t>＞</a:t>
            </a:r>
            <a:r>
              <a:rPr lang="en-US" altLang="ja-JP" dirty="0" smtClean="0"/>
              <a:t>0, </a:t>
            </a:r>
            <a:r>
              <a:rPr lang="ja-JP" altLang="en-US" dirty="0" smtClean="0"/>
              <a:t>∃</a:t>
            </a:r>
            <a:r>
              <a:rPr lang="en-US" altLang="ja-JP" dirty="0" err="1" smtClean="0"/>
              <a:t>i</a:t>
            </a:r>
            <a:r>
              <a:rPr lang="ja-JP" altLang="en-US" dirty="0" smtClean="0"/>
              <a:t>＜</a:t>
            </a:r>
            <a:r>
              <a:rPr lang="en-US" altLang="ja-JP" dirty="0" smtClean="0"/>
              <a:t>k,  || X</a:t>
            </a:r>
            <a:r>
              <a:rPr lang="en-US" altLang="ja-JP" baseline="30000" dirty="0" smtClean="0"/>
              <a:t>i</a:t>
            </a:r>
            <a:r>
              <a:rPr lang="en-US" altLang="ja-JP" dirty="0" smtClean="0"/>
              <a:t> – </a:t>
            </a:r>
            <a:r>
              <a:rPr lang="en-US" altLang="ja-JP" dirty="0" err="1" smtClean="0"/>
              <a:t>X</a:t>
            </a:r>
            <a:r>
              <a:rPr lang="en-US" altLang="ja-JP" baseline="30000" dirty="0" err="1" smtClean="0"/>
              <a:t>k</a:t>
            </a:r>
            <a:r>
              <a:rPr lang="en-US" altLang="ja-JP" dirty="0" smtClean="0"/>
              <a:t> ||</a:t>
            </a:r>
            <a:r>
              <a:rPr lang="ja-JP" altLang="en-US" dirty="0" smtClean="0"/>
              <a:t>＜</a:t>
            </a:r>
            <a:r>
              <a:rPr lang="en-US" altLang="ja-JP" dirty="0" smtClean="0"/>
              <a:t>ε</a:t>
            </a:r>
          </a:p>
          <a:p>
            <a:pPr lvl="1"/>
            <a:r>
              <a:rPr lang="ja-JP" altLang="en-US" dirty="0" smtClean="0"/>
              <a:t>このとき両辺に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X</a:t>
            </a:r>
            <a:r>
              <a:rPr lang="en-US" altLang="ja-JP" baseline="30000" dirty="0" smtClean="0"/>
              <a:t>-i-1</a:t>
            </a:r>
            <a:r>
              <a:rPr kumimoji="1" lang="ja-JP" altLang="en-US" dirty="0" smtClean="0"/>
              <a:t>を掛けて、 </a:t>
            </a:r>
            <a:r>
              <a:rPr lang="en-US" altLang="ja-JP" dirty="0" smtClean="0"/>
              <a:t>|| X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– X</a:t>
            </a:r>
            <a:r>
              <a:rPr lang="en-US" altLang="ja-JP" baseline="30000" dirty="0" smtClean="0"/>
              <a:t>k-i-1</a:t>
            </a:r>
            <a:r>
              <a:rPr lang="en-US" altLang="ja-JP" dirty="0" smtClean="0"/>
              <a:t> ||</a:t>
            </a:r>
            <a:r>
              <a:rPr lang="ja-JP" altLang="en-US" dirty="0" smtClean="0"/>
              <a:t>＜</a:t>
            </a:r>
            <a:r>
              <a:rPr lang="en-US" altLang="ja-JP" dirty="0" smtClean="0"/>
              <a:t>ε</a:t>
            </a:r>
          </a:p>
          <a:p>
            <a:pPr lvl="1"/>
            <a:r>
              <a:rPr kumimoji="1" lang="ja-JP" altLang="en-US" dirty="0" smtClean="0"/>
              <a:t>つまり </a:t>
            </a:r>
            <a:r>
              <a:rPr kumimoji="1" lang="en-US" altLang="ja-JP" dirty="0" smtClean="0"/>
              <a:t>X</a:t>
            </a:r>
            <a:r>
              <a:rPr kumimoji="1" lang="en-US" altLang="ja-JP" baseline="30000" dirty="0" smtClean="0"/>
              <a:t>-1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に任意に近い</a:t>
            </a:r>
            <a:r>
              <a:rPr lang="en-US" altLang="ja-JP" dirty="0" err="1" smtClean="0"/>
              <a:t>clo</a:t>
            </a:r>
            <a:r>
              <a:rPr lang="en-US" altLang="ja-JP" dirty="0" smtClean="0"/>
              <a:t>(ξ)</a:t>
            </a:r>
            <a:r>
              <a:rPr lang="ja-JP" altLang="en-US" dirty="0" smtClean="0"/>
              <a:t>の元がとれる。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よって </a:t>
            </a:r>
            <a:r>
              <a:rPr lang="en-US" altLang="ja-JP" dirty="0" smtClean="0"/>
              <a:t>X</a:t>
            </a:r>
            <a:r>
              <a:rPr lang="en-US" altLang="ja-JP" baseline="30000" dirty="0" smtClean="0"/>
              <a:t>-1 </a:t>
            </a:r>
            <a:r>
              <a:rPr kumimoji="1" lang="ja-JP" altLang="en-US" dirty="0" smtClean="0"/>
              <a:t>∈</a:t>
            </a:r>
            <a:r>
              <a:rPr kumimoji="1" lang="en-US" altLang="ja-JP" dirty="0" err="1" smtClean="0"/>
              <a:t>clo</a:t>
            </a:r>
            <a:r>
              <a:rPr kumimoji="1" lang="en-US" altLang="ja-JP" dirty="0" smtClean="0"/>
              <a:t>(ξ)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コンパクト群になると</a:t>
            </a:r>
            <a:r>
              <a:rPr lang="ja-JP" altLang="en-US" dirty="0" smtClean="0"/>
              <a:t>何が嬉しいか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定理 </a:t>
            </a:r>
            <a:r>
              <a:rPr kumimoji="1" lang="en-US" altLang="ja-JP" dirty="0" smtClean="0">
                <a:solidFill>
                  <a:srgbClr val="00B050"/>
                </a:solidFill>
              </a:rPr>
              <a:t>[Who ????]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kumimoji="1" lang="ja-JP" altLang="en-US" dirty="0" smtClean="0">
                <a:solidFill>
                  <a:srgbClr val="00B050"/>
                </a:solidFill>
              </a:rPr>
              <a:t>行列のコンパクト群 </a:t>
            </a:r>
            <a:r>
              <a:rPr kumimoji="1" lang="en-US" altLang="ja-JP" dirty="0" smtClean="0">
                <a:solidFill>
                  <a:srgbClr val="00B050"/>
                </a:solidFill>
              </a:rPr>
              <a:t>G </a:t>
            </a:r>
            <a:r>
              <a:rPr kumimoji="1" lang="ja-JP" altLang="en-US" dirty="0" smtClean="0">
                <a:solidFill>
                  <a:srgbClr val="00B050"/>
                </a:solidFill>
              </a:rPr>
              <a:t>は多項式で特徴付けられる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具体的には、</a:t>
            </a:r>
            <a:r>
              <a:rPr lang="en-US" altLang="ja-JP" dirty="0" smtClean="0"/>
              <a:t>(</a:t>
            </a:r>
            <a:r>
              <a:rPr lang="ja-JP" altLang="en-US" dirty="0" smtClean="0"/>
              <a:t>実数係数</a:t>
            </a:r>
            <a:r>
              <a:rPr lang="en-US" altLang="ja-JP" dirty="0" smtClean="0"/>
              <a:t>)</a:t>
            </a:r>
            <a:r>
              <a:rPr lang="ja-JP" altLang="en-US" dirty="0" smtClean="0"/>
              <a:t>多項式集合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</a:t>
            </a:r>
            <a:r>
              <a:rPr lang="en-US" altLang="ja-JP" dirty="0" smtClean="0"/>
              <a:t>R</a:t>
            </a:r>
            <a:r>
              <a:rPr lang="en-US" altLang="ja-JP" baseline="30000" dirty="0" smtClean="0"/>
              <a:t>G</a:t>
            </a:r>
            <a:r>
              <a:rPr lang="en-US" altLang="ja-JP" dirty="0" smtClean="0"/>
              <a:t> = {f(X)  |  f(I) = 0  &amp;  f(</a:t>
            </a:r>
            <a:r>
              <a:rPr lang="en-US" altLang="ja-JP" dirty="0" err="1" smtClean="0"/>
              <a:t>gX</a:t>
            </a:r>
            <a:r>
              <a:rPr lang="en-US" altLang="ja-JP" dirty="0" smtClean="0"/>
              <a:t>)=f(X) </a:t>
            </a:r>
            <a:r>
              <a:rPr lang="en-US" altLang="ja-JP" dirty="0" err="1" smtClean="0"/>
              <a:t>forall</a:t>
            </a:r>
            <a:r>
              <a:rPr lang="en-US" altLang="ja-JP" dirty="0" smtClean="0"/>
              <a:t> g in G}</a:t>
            </a:r>
            <a:br>
              <a:rPr lang="en-US" altLang="ja-JP" dirty="0" smtClean="0"/>
            </a:br>
            <a:r>
              <a:rPr lang="ja-JP" altLang="en-US" dirty="0" smtClean="0"/>
              <a:t>をとったとき、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の元はそのゼロ点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</a:t>
            </a:r>
            <a:r>
              <a:rPr lang="en-US" altLang="ja-JP" dirty="0" smtClean="0"/>
              <a:t>g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G    </a:t>
            </a:r>
            <a:r>
              <a:rPr lang="en-US" altLang="ja-JP" dirty="0" err="1" smtClean="0"/>
              <a:t>iff</a:t>
            </a:r>
            <a:r>
              <a:rPr lang="en-US" altLang="ja-JP" dirty="0" smtClean="0"/>
              <a:t>    </a:t>
            </a:r>
            <a:r>
              <a:rPr lang="ja-JP" altLang="en-US" dirty="0" smtClean="0"/>
              <a:t>∀</a:t>
            </a:r>
            <a:r>
              <a:rPr lang="en-US" altLang="ja-JP" dirty="0" smtClean="0"/>
              <a:t>f</a:t>
            </a:r>
            <a:r>
              <a:rPr lang="ja-JP" altLang="en-US" dirty="0" smtClean="0"/>
              <a:t>∈</a:t>
            </a:r>
            <a:r>
              <a:rPr lang="en-US" altLang="ja-JP" dirty="0" smtClean="0"/>
              <a:t>R</a:t>
            </a:r>
            <a:r>
              <a:rPr lang="en-US" altLang="ja-JP" baseline="30000" dirty="0" smtClean="0"/>
              <a:t>G</a:t>
            </a:r>
            <a:r>
              <a:rPr lang="en-US" altLang="ja-JP" dirty="0" smtClean="0"/>
              <a:t>.  f(g)=0</a:t>
            </a:r>
            <a:endParaRPr kumimoji="1" lang="ja-JP" altLang="en-US" dirty="0"/>
          </a:p>
        </p:txBody>
      </p:sp>
      <p:pic>
        <p:nvPicPr>
          <p:cNvPr id="4" name="Picture 4" descr="C:\Users\kinaba\AppData\Local\Microsoft\Windows\Temporary Internet Files\Content.IE5\8OI2XXOE\MCj022996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072074"/>
            <a:ext cx="1606288" cy="1465102"/>
          </a:xfrm>
          <a:prstGeom prst="rect">
            <a:avLst/>
          </a:prstGeom>
          <a:noFill/>
        </p:spPr>
      </p:pic>
      <p:sp>
        <p:nvSpPr>
          <p:cNvPr id="5" name="角丸四角形 4"/>
          <p:cNvSpPr/>
          <p:nvPr/>
        </p:nvSpPr>
        <p:spPr>
          <a:xfrm>
            <a:off x="357158" y="5643578"/>
            <a:ext cx="4572032" cy="10715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実数係数：　実際は、有理数係数のものに限っても成り立つらしい→ </a:t>
            </a:r>
            <a:r>
              <a:rPr kumimoji="1" lang="en-US" altLang="ja-JP" dirty="0" smtClean="0"/>
              <a:t>R</a:t>
            </a:r>
            <a:r>
              <a:rPr kumimoji="1" lang="en-US" altLang="ja-JP" baseline="30000" dirty="0" smtClean="0"/>
              <a:t>G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の有理数係数の</a:t>
            </a:r>
            <a:r>
              <a:rPr kumimoji="1" lang="en-US" altLang="ja-JP" dirty="0" smtClean="0"/>
              <a:t>subset)</a:t>
            </a:r>
            <a:r>
              <a:rPr kumimoji="1" lang="ja-JP" altLang="en-US" dirty="0" smtClean="0"/>
              <a:t>は</a:t>
            </a:r>
            <a:r>
              <a:rPr kumimoji="1" lang="en-US" altLang="ja-JP" dirty="0" err="1" smtClean="0"/>
              <a:t>recusively</a:t>
            </a:r>
            <a:r>
              <a:rPr kumimoji="1" lang="en-US" altLang="ja-JP" dirty="0" smtClean="0"/>
              <a:t> enumerable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多項式で特徴付けられると何が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kumimoji="1" lang="ja-JP" altLang="en-US" dirty="0" smtClean="0"/>
              <a:t>仮に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 R</a:t>
            </a:r>
            <a:r>
              <a:rPr lang="en-US" altLang="ja-JP" baseline="30000" dirty="0" smtClean="0"/>
              <a:t>G</a:t>
            </a:r>
            <a:r>
              <a:rPr lang="en-US" altLang="ja-JP" dirty="0" smtClean="0"/>
              <a:t> = {f(X)  |  f(I) = 0  &amp;  f(</a:t>
            </a:r>
            <a:r>
              <a:rPr lang="en-US" altLang="ja-JP" dirty="0" err="1" smtClean="0"/>
              <a:t>gX</a:t>
            </a:r>
            <a:r>
              <a:rPr lang="en-US" altLang="ja-JP" dirty="0" smtClean="0"/>
              <a:t>)=f(X) </a:t>
            </a:r>
            <a:r>
              <a:rPr lang="en-US" altLang="ja-JP" dirty="0" err="1" smtClean="0"/>
              <a:t>forall</a:t>
            </a:r>
            <a:r>
              <a:rPr lang="en-US" altLang="ja-JP" dirty="0" smtClean="0"/>
              <a:t> g in G}</a:t>
            </a:r>
            <a:br>
              <a:rPr lang="en-US" altLang="ja-JP" dirty="0" smtClean="0"/>
            </a:br>
            <a:r>
              <a:rPr lang="ja-JP" altLang="en-US" dirty="0" smtClean="0"/>
              <a:t>これが有限基底を持つとする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i.e</a:t>
            </a:r>
            <a:r>
              <a:rPr lang="en-US" altLang="ja-JP" dirty="0" smtClean="0"/>
              <a:t>,  f1</a:t>
            </a:r>
            <a:r>
              <a:rPr lang="ja-JP" altLang="en-US" dirty="0" smtClean="0"/>
              <a:t>～</a:t>
            </a:r>
            <a:r>
              <a:rPr lang="en-US" altLang="ja-JP" dirty="0" smtClean="0"/>
              <a:t>fn </a:t>
            </a:r>
            <a:r>
              <a:rPr lang="ja-JP" altLang="en-US" dirty="0" smtClean="0"/>
              <a:t>があって、</a:t>
            </a:r>
            <a:r>
              <a:rPr lang="en-US" altLang="ja-JP" dirty="0" smtClean="0"/>
              <a:t> R</a:t>
            </a:r>
            <a:r>
              <a:rPr lang="en-US" altLang="ja-JP" baseline="30000" dirty="0" smtClean="0"/>
              <a:t>G</a:t>
            </a:r>
            <a:r>
              <a:rPr lang="ja-JP" altLang="en-US" dirty="0" smtClean="0"/>
              <a:t>の元はその結合で書ける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∀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∈</a:t>
            </a:r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clo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(ξ):   ||s X P|| 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≦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λ</a:t>
            </a:r>
          </a:p>
          <a:p>
            <a:pPr lvl="1"/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where  </a:t>
            </a:r>
            <a:r>
              <a:rPr lang="en-US" altLang="ja-JP" dirty="0" err="1" smtClean="0">
                <a:solidFill>
                  <a:schemeClr val="accent6">
                    <a:lumMod val="75000"/>
                  </a:schemeClr>
                </a:solidFill>
              </a:rPr>
              <a:t>clo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(ξ) = ξ</a:t>
            </a:r>
            <a:r>
              <a:rPr lang="ja-JP" altLang="en-US" dirty="0" err="1" smtClean="0">
                <a:solidFill>
                  <a:schemeClr val="accent6">
                    <a:lumMod val="75000"/>
                  </a:schemeClr>
                </a:solidFill>
              </a:rPr>
              <a:t>の閉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包</a:t>
            </a:r>
            <a:endParaRPr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∀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X: ( f1(X)=0 &amp; … &amp; fn(X)=0  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→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  ||s X P|| 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≦</a:t>
            </a:r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λ)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50000"/>
                  </a:schemeClr>
                </a:solidFill>
              </a:rPr>
              <a:t>where f1 .. fn 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は </a:t>
            </a:r>
            <a:r>
              <a:rPr lang="en-US" altLang="ja-JP" dirty="0" err="1" smtClean="0">
                <a:solidFill>
                  <a:schemeClr val="bg2">
                    <a:lumMod val="50000"/>
                  </a:schemeClr>
                </a:solidFill>
              </a:rPr>
              <a:t>R</a:t>
            </a:r>
            <a:r>
              <a:rPr lang="en-US" altLang="ja-JP" baseline="30000" dirty="0" err="1" smtClean="0">
                <a:solidFill>
                  <a:schemeClr val="bg2">
                    <a:lumMod val="50000"/>
                  </a:schemeClr>
                </a:solidFill>
              </a:rPr>
              <a:t>clo</a:t>
            </a:r>
            <a:r>
              <a:rPr lang="en-US" altLang="ja-JP" baseline="30000" dirty="0" smtClean="0">
                <a:solidFill>
                  <a:schemeClr val="bg2">
                    <a:lumMod val="50000"/>
                  </a:schemeClr>
                </a:solidFill>
              </a:rPr>
              <a:t>(ξ) 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</a:rPr>
              <a:t>の有限基底</a:t>
            </a:r>
            <a:endParaRPr lang="en-US" altLang="ja-JP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6786578" y="5786454"/>
            <a:ext cx="2000264" cy="785818"/>
          </a:xfrm>
          <a:prstGeom prst="wedgeRoundRectCallout">
            <a:avLst>
              <a:gd name="adj1" fmla="val -10443"/>
              <a:gd name="adj2" fmla="val -9406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一階述語論理の式！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ヒルベルトの基底定理（の系）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ja-JP" altLang="en-US" dirty="0" smtClean="0">
                <a:solidFill>
                  <a:srgbClr val="00B050"/>
                </a:solidFill>
              </a:rPr>
              <a:t>定理 </a:t>
            </a:r>
            <a:r>
              <a:rPr lang="en-US" altLang="ja-JP" dirty="0" smtClean="0">
                <a:solidFill>
                  <a:srgbClr val="00B050"/>
                </a:solidFill>
              </a:rPr>
              <a:t>[Hilbert 1888]</a:t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ja-JP" altLang="en-US" dirty="0" smtClean="0">
                <a:solidFill>
                  <a:srgbClr val="00B050"/>
                </a:solidFill>
              </a:rPr>
              <a:t>実数係数多項式環はネーター環である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ネーター環の定義：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イデアルの上昇列 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</a:t>
            </a:r>
            <a:r>
              <a:rPr lang="ja-JP" altLang="en-US" dirty="0" smtClean="0"/>
              <a:t>⊆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</a:t>
            </a:r>
            <a:r>
              <a:rPr lang="ja-JP" altLang="en-US" dirty="0" smtClean="0"/>
              <a:t>⊆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 </a:t>
            </a:r>
            <a:r>
              <a:rPr lang="ja-JP" altLang="en-US" dirty="0" smtClean="0"/>
              <a:t>⊆</a:t>
            </a:r>
            <a:r>
              <a:rPr lang="en-US" altLang="ja-JP" dirty="0" smtClean="0"/>
              <a:t>… </a:t>
            </a:r>
            <a:br>
              <a:rPr lang="en-US" altLang="ja-JP" dirty="0" smtClean="0"/>
            </a:br>
            <a:r>
              <a:rPr lang="ja-JP" altLang="en-US" dirty="0" smtClean="0"/>
              <a:t>　　が必ず有限長  </a:t>
            </a:r>
            <a:r>
              <a:rPr lang="en-US" altLang="ja-JP" dirty="0" smtClean="0"/>
              <a:t>…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n</a:t>
            </a:r>
            <a:r>
              <a:rPr lang="en-US" altLang="ja-JP" dirty="0" smtClean="0"/>
              <a:t> </a:t>
            </a:r>
            <a:r>
              <a:rPr lang="ja-JP" altLang="en-US" dirty="0" smtClean="0"/>
              <a:t>＝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 </a:t>
            </a:r>
            <a:r>
              <a:rPr lang="ja-JP" altLang="en-US" dirty="0" smtClean="0"/>
              <a:t>＝ 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/>
              <a:t>n+2 </a:t>
            </a:r>
            <a:r>
              <a:rPr lang="ja-JP" altLang="en-US" dirty="0" smtClean="0"/>
              <a:t>＝</a:t>
            </a:r>
            <a:r>
              <a:rPr lang="en-US" altLang="ja-JP" dirty="0" smtClean="0"/>
              <a:t>…</a:t>
            </a:r>
            <a:br>
              <a:rPr lang="en-US" altLang="ja-JP" dirty="0" smtClean="0"/>
            </a:br>
            <a:r>
              <a:rPr lang="en-US" altLang="ja-JP" dirty="0" smtClean="0"/>
              <a:t>※</a:t>
            </a:r>
            <a:r>
              <a:rPr lang="ja-JP" altLang="en-US" dirty="0" smtClean="0"/>
              <a:t>イデアルの定義：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∀</a:t>
            </a:r>
            <a:r>
              <a:rPr lang="en-US" altLang="ja-JP" dirty="0" err="1" smtClean="0"/>
              <a:t>a,b</a:t>
            </a:r>
            <a:r>
              <a:rPr lang="ja-JP" altLang="en-US" dirty="0" smtClean="0"/>
              <a:t>∈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a+b</a:t>
            </a:r>
            <a:r>
              <a:rPr lang="ja-JP" altLang="en-US" dirty="0" smtClean="0"/>
              <a:t>∈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dirty="0" smtClean="0"/>
              <a:t>  </a:t>
            </a:r>
            <a:r>
              <a:rPr lang="ja-JP" altLang="en-US" dirty="0" smtClean="0"/>
              <a:t>かつ ∀</a:t>
            </a:r>
            <a:r>
              <a:rPr lang="en-US" altLang="ja-JP" dirty="0" smtClean="0"/>
              <a:t>x</a:t>
            </a:r>
            <a:r>
              <a:rPr lang="ja-JP" altLang="en-US" dirty="0" smtClean="0"/>
              <a:t>∀</a:t>
            </a:r>
            <a:r>
              <a:rPr lang="en-US" altLang="ja-JP" dirty="0" smtClean="0"/>
              <a:t>a</a:t>
            </a:r>
            <a:r>
              <a:rPr lang="ja-JP" altLang="en-US" dirty="0" smtClean="0"/>
              <a:t>∈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xa,ax</a:t>
            </a:r>
            <a:r>
              <a:rPr lang="ja-JP" altLang="en-US" dirty="0" smtClean="0"/>
              <a:t>∈</a:t>
            </a:r>
            <a:r>
              <a:rPr lang="en-US" altLang="ja-JP" dirty="0" smtClean="0">
                <a:latin typeface="HGP明朝B" pitchFamily="18" charset="-128"/>
                <a:ea typeface="HGP明朝B" pitchFamily="18" charset="-128"/>
              </a:rPr>
              <a:t>I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R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G </a:t>
            </a:r>
            <a:r>
              <a:rPr kumimoji="1" lang="en-US" altLang="ja-JP" dirty="0" smtClean="0">
                <a:solidFill>
                  <a:srgbClr val="FF0000"/>
                </a:solidFill>
              </a:rPr>
              <a:t> ={f1,f2,…}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はイデアル。</a:t>
            </a:r>
            <a:r>
              <a:rPr lang="en-US" altLang="ja-JP" dirty="0" err="1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err="1" smtClean="0">
                <a:solidFill>
                  <a:srgbClr val="FF0000"/>
                </a:solidFill>
              </a:rPr>
              <a:t>k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を</a:t>
            </a:r>
            <a:r>
              <a:rPr lang="en-US" altLang="ja-JP" dirty="0" smtClean="0">
                <a:solidFill>
                  <a:srgbClr val="FF0000"/>
                </a:solidFill>
              </a:rPr>
              <a:t>{f1, …, </a:t>
            </a:r>
            <a:r>
              <a:rPr lang="en-US" altLang="ja-JP" dirty="0" err="1" smtClean="0">
                <a:solidFill>
                  <a:srgbClr val="FF0000"/>
                </a:solidFill>
              </a:rPr>
              <a:t>fk</a:t>
            </a:r>
            <a:r>
              <a:rPr lang="en-US" altLang="ja-JP" dirty="0" smtClean="0">
                <a:solidFill>
                  <a:srgbClr val="FF0000"/>
                </a:solidFill>
              </a:rPr>
              <a:t>} </a:t>
            </a:r>
            <a:r>
              <a:rPr lang="ja-JP" altLang="en-US" dirty="0" smtClean="0">
                <a:solidFill>
                  <a:srgbClr val="FF0000"/>
                </a:solidFill>
              </a:rPr>
              <a:t>の生成するイデアルとすると、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↑より、以下のような</a:t>
            </a:r>
            <a:r>
              <a:rPr kumimoji="1" lang="en-US" altLang="ja-JP" dirty="0" smtClean="0">
                <a:solidFill>
                  <a:srgbClr val="FF0000"/>
                </a:solidFill>
              </a:rPr>
              <a:t>n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が</a:t>
            </a:r>
            <a:r>
              <a:rPr lang="ja-JP" altLang="en-US" dirty="0" smtClean="0">
                <a:solidFill>
                  <a:srgbClr val="FF0000"/>
                </a:solidFill>
              </a:rPr>
              <a:t>存在 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∴有限基底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 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1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⊆ </a:t>
            </a: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2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⊆ </a:t>
            </a: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3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⊆</a:t>
            </a:r>
            <a:r>
              <a:rPr lang="en-US" altLang="ja-JP" dirty="0" smtClean="0">
                <a:solidFill>
                  <a:srgbClr val="FF0000"/>
                </a:solidFill>
              </a:rPr>
              <a:t>…</a:t>
            </a: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 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n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＝ </a:t>
            </a: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n+1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</a:rPr>
              <a:t>＝ </a:t>
            </a:r>
            <a:r>
              <a:rPr lang="en-US" altLang="ja-JP" dirty="0" smtClean="0">
                <a:solidFill>
                  <a:srgbClr val="FF0000"/>
                </a:solidFill>
                <a:latin typeface="HGP明朝B" pitchFamily="18" charset="-128"/>
                <a:ea typeface="HGP明朝B" pitchFamily="18" charset="-128"/>
              </a:rPr>
              <a:t>I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n+2 </a:t>
            </a:r>
            <a:r>
              <a:rPr lang="ja-JP" altLang="en-US" dirty="0" smtClean="0">
                <a:solidFill>
                  <a:srgbClr val="FF0000"/>
                </a:solidFill>
              </a:rPr>
              <a:t>＝</a:t>
            </a:r>
            <a:r>
              <a:rPr lang="en-US" altLang="ja-JP" dirty="0" smtClean="0">
                <a:solidFill>
                  <a:srgbClr val="FF0000"/>
                </a:solidFill>
              </a:rPr>
              <a:t> R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G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Picture 4" descr="C:\Users\kinaba\AppData\Local\Microsoft\Windows\Temporary Internet Files\Content.IE5\8OI2XXOE\MCj022996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7712" y="214290"/>
            <a:ext cx="1606288" cy="1465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まとめ：決定可能性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14282" y="1000108"/>
            <a:ext cx="3357586" cy="207170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/>
              <a:t>文字列 </a:t>
            </a:r>
            <a:r>
              <a:rPr kumimoji="1" lang="en-US" altLang="ja-JP" sz="2400" dirty="0" smtClean="0"/>
              <a:t>w </a:t>
            </a:r>
            <a:r>
              <a:rPr kumimoji="1" lang="ja-JP" altLang="en-US" sz="2400" dirty="0" smtClean="0"/>
              <a:t>を順に試す。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||s 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Xw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P||  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＞ 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λ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で </a:t>
            </a:r>
            <a:r>
              <a:rPr kumimoji="1" lang="en-US" altLang="ja-JP" sz="4400" dirty="0" smtClean="0"/>
              <a:t>No</a:t>
            </a:r>
            <a:r>
              <a:rPr lang="ja-JP" altLang="en-US" sz="2400" dirty="0" smtClean="0"/>
              <a:t> </a:t>
            </a:r>
            <a:r>
              <a:rPr lang="ja-JP" altLang="en-US" sz="2400" dirty="0" err="1" smtClean="0"/>
              <a:t>。</a:t>
            </a:r>
            <a:r>
              <a:rPr kumimoji="1" lang="ja-JP" altLang="en-US" sz="2400" dirty="0" smtClean="0"/>
              <a:t>それ以外</a:t>
            </a:r>
            <a:r>
              <a:rPr kumimoji="1" lang="en-US" altLang="ja-JP" sz="2400" dirty="0" smtClean="0"/>
              <a:t/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では停止しない</a:t>
            </a:r>
            <a:endParaRPr kumimoji="1" lang="ja-JP" altLang="en-US" sz="2400" dirty="0"/>
          </a:p>
        </p:txBody>
      </p:sp>
      <p:sp>
        <p:nvSpPr>
          <p:cNvPr id="5" name="角丸四角形 4"/>
          <p:cNvSpPr/>
          <p:nvPr/>
        </p:nvSpPr>
        <p:spPr>
          <a:xfrm>
            <a:off x="3786182" y="928670"/>
            <a:ext cx="5143536" cy="564357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400" dirty="0" smtClean="0"/>
              <a:t>ξ := {</a:t>
            </a:r>
            <a:r>
              <a:rPr kumimoji="1" lang="en-US" altLang="ja-JP" sz="2400" dirty="0" err="1" smtClean="0"/>
              <a:t>Xa</a:t>
            </a:r>
            <a:r>
              <a:rPr kumimoji="1" lang="en-US" altLang="ja-JP" sz="2400" dirty="0" smtClean="0"/>
              <a:t>, </a:t>
            </a:r>
            <a:r>
              <a:rPr kumimoji="1" lang="en-US" altLang="ja-JP" sz="2400" dirty="0" err="1" smtClean="0"/>
              <a:t>Xb</a:t>
            </a:r>
            <a:r>
              <a:rPr kumimoji="1" lang="en-US" altLang="ja-JP" sz="2400" dirty="0" smtClean="0"/>
              <a:t>} </a:t>
            </a:r>
            <a:r>
              <a:rPr kumimoji="1" lang="ja-JP" altLang="en-US" sz="2400" dirty="0" smtClean="0"/>
              <a:t>の生成する半群</a:t>
            </a:r>
            <a:endParaRPr kumimoji="1" lang="en-US" altLang="ja-JP" sz="2400" dirty="0" smtClean="0"/>
          </a:p>
          <a:p>
            <a:r>
              <a:rPr lang="en-US" altLang="ja-JP" sz="2400" dirty="0" err="1" smtClean="0"/>
              <a:t>clo</a:t>
            </a:r>
            <a:r>
              <a:rPr lang="en-US" altLang="ja-JP" sz="2400" dirty="0" smtClean="0"/>
              <a:t>(ξ) := </a:t>
            </a:r>
            <a:r>
              <a:rPr lang="ja-JP" altLang="en-US" sz="2400" dirty="0" smtClean="0"/>
              <a:t>コンパクト群になる</a:t>
            </a:r>
            <a:endParaRPr lang="en-US" altLang="ja-JP" sz="2400" dirty="0" smtClean="0"/>
          </a:p>
          <a:p>
            <a:r>
              <a:rPr lang="en-US" altLang="ja-JP" sz="2400" dirty="0" smtClean="0"/>
              <a:t> </a:t>
            </a:r>
            <a:r>
              <a:rPr lang="ja-JP" altLang="en-US" sz="2400" dirty="0" smtClean="0">
                <a:solidFill>
                  <a:srgbClr val="FF0000"/>
                </a:solidFill>
              </a:rPr>
              <a:t>∀</a:t>
            </a:r>
            <a:r>
              <a:rPr lang="en-US" altLang="ja-JP" sz="2400" dirty="0" smtClean="0">
                <a:solidFill>
                  <a:srgbClr val="FF0000"/>
                </a:solidFill>
              </a:rPr>
              <a:t>X</a:t>
            </a:r>
            <a:r>
              <a:rPr lang="ja-JP" altLang="en-US" sz="2400" dirty="0" smtClean="0">
                <a:solidFill>
                  <a:srgbClr val="FF0000"/>
                </a:solidFill>
              </a:rPr>
              <a:t>∈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clo</a:t>
            </a:r>
            <a:r>
              <a:rPr lang="en-US" altLang="ja-JP" sz="2400" dirty="0" smtClean="0">
                <a:solidFill>
                  <a:srgbClr val="FF0000"/>
                </a:solidFill>
              </a:rPr>
              <a:t>(ξ) : ||s X P ||</a:t>
            </a:r>
            <a:r>
              <a:rPr lang="ja-JP" altLang="en-US" sz="2400" dirty="0" smtClean="0">
                <a:solidFill>
                  <a:srgbClr val="FF0000"/>
                </a:solidFill>
              </a:rPr>
              <a:t>≦ </a:t>
            </a:r>
            <a:r>
              <a:rPr lang="en-US" altLang="ja-JP" sz="2400" dirty="0" smtClean="0">
                <a:solidFill>
                  <a:srgbClr val="FF0000"/>
                </a:solidFill>
              </a:rPr>
              <a:t>λ</a:t>
            </a:r>
            <a:r>
              <a:rPr lang="en-US" altLang="ja-JP" sz="2400" dirty="0" smtClean="0"/>
              <a:t> </a:t>
            </a:r>
            <a:br>
              <a:rPr lang="en-US" altLang="ja-JP" sz="2400" dirty="0" smtClean="0"/>
            </a:br>
            <a:r>
              <a:rPr lang="ja-JP" altLang="en-US" sz="2400" dirty="0" smtClean="0"/>
              <a:t>で </a:t>
            </a:r>
            <a:r>
              <a:rPr lang="en-US" altLang="ja-JP" sz="4400" dirty="0" smtClean="0"/>
              <a:t>Yes</a:t>
            </a:r>
            <a:r>
              <a:rPr lang="ja-JP" altLang="en-US" sz="2400" dirty="0" err="1" smtClean="0"/>
              <a:t>。</a:t>
            </a:r>
            <a:r>
              <a:rPr lang="ja-JP" altLang="en-US" sz="2400" dirty="0" smtClean="0"/>
              <a:t>それ以外では停止しない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が幾つか不明なので順に試す</a:t>
            </a:r>
            <a:endParaRPr kumimoji="1" lang="ja-JP" altLang="en-US" sz="2400" dirty="0"/>
          </a:p>
        </p:txBody>
      </p:sp>
      <p:sp>
        <p:nvSpPr>
          <p:cNvPr id="6" name="角丸四角形 5"/>
          <p:cNvSpPr/>
          <p:nvPr/>
        </p:nvSpPr>
        <p:spPr>
          <a:xfrm>
            <a:off x="4000496" y="3000372"/>
            <a:ext cx="4143404" cy="12858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00B050"/>
                </a:solidFill>
              </a:rPr>
              <a:t>行列コンパクト群の性質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err="1" smtClean="0"/>
              <a:t>R</a:t>
            </a:r>
            <a:r>
              <a:rPr lang="en-US" altLang="ja-JP" sz="2400" baseline="30000" dirty="0" err="1" smtClean="0"/>
              <a:t>clo</a:t>
            </a:r>
            <a:r>
              <a:rPr lang="en-US" altLang="ja-JP" sz="2400" baseline="30000" dirty="0" smtClean="0"/>
              <a:t>(ξ)</a:t>
            </a:r>
            <a:r>
              <a:rPr lang="en-US" altLang="ja-JP" sz="2400" dirty="0" smtClean="0"/>
              <a:t> = {f1, f2, …} </a:t>
            </a:r>
            <a:r>
              <a:rPr lang="ja-JP" altLang="en-US" sz="2400" dirty="0" err="1" smtClean="0"/>
              <a:t>が存</a:t>
            </a:r>
            <a:r>
              <a:rPr lang="ja-JP" altLang="en-US" sz="2400" dirty="0" smtClean="0"/>
              <a:t>在して、</a:t>
            </a:r>
            <a:endParaRPr lang="en-US" altLang="ja-JP" sz="2400" dirty="0" smtClean="0"/>
          </a:p>
          <a:p>
            <a:r>
              <a:rPr lang="en-US" altLang="ja-JP" sz="2400" dirty="0" smtClean="0"/>
              <a:t>g</a:t>
            </a:r>
            <a:r>
              <a:rPr lang="ja-JP" altLang="en-US" sz="2400" dirty="0" smtClean="0"/>
              <a:t>∈</a:t>
            </a:r>
            <a:r>
              <a:rPr lang="en-US" altLang="ja-JP" sz="2400" dirty="0" err="1" smtClean="0"/>
              <a:t>clo</a:t>
            </a:r>
            <a:r>
              <a:rPr lang="en-US" altLang="ja-JP" sz="2400" dirty="0" smtClean="0"/>
              <a:t>(ξ) </a:t>
            </a:r>
            <a:r>
              <a:rPr lang="ja-JP" altLang="en-US" sz="2400" dirty="0" smtClean="0"/>
              <a:t>と ∀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fi</a:t>
            </a:r>
            <a:r>
              <a:rPr lang="en-US" altLang="ja-JP" sz="2400" dirty="0" smtClean="0"/>
              <a:t>(g)=0 </a:t>
            </a:r>
            <a:r>
              <a:rPr lang="ja-JP" altLang="en-US" sz="2400" dirty="0" smtClean="0"/>
              <a:t>が同値</a:t>
            </a:r>
            <a:endParaRPr kumimoji="1" lang="ja-JP" altLang="en-US" sz="2400" dirty="0"/>
          </a:p>
        </p:txBody>
      </p:sp>
      <p:sp>
        <p:nvSpPr>
          <p:cNvPr id="7" name="角丸四角形 6"/>
          <p:cNvSpPr/>
          <p:nvPr/>
        </p:nvSpPr>
        <p:spPr>
          <a:xfrm>
            <a:off x="4000496" y="4357694"/>
            <a:ext cx="4857784" cy="12858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00B050"/>
                </a:solidFill>
              </a:rPr>
              <a:t>ヒルベルトの基底定理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err="1" smtClean="0"/>
              <a:t>R</a:t>
            </a:r>
            <a:r>
              <a:rPr lang="en-US" altLang="ja-JP" sz="2400" baseline="30000" dirty="0" err="1" smtClean="0"/>
              <a:t>clo</a:t>
            </a:r>
            <a:r>
              <a:rPr lang="en-US" altLang="ja-JP" sz="2400" baseline="30000" dirty="0" smtClean="0"/>
              <a:t>(ξ)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の有限基底</a:t>
            </a:r>
            <a:r>
              <a:rPr lang="en-US" altLang="ja-JP" sz="2400" dirty="0" smtClean="0"/>
              <a:t> {f1,…,fn} </a:t>
            </a:r>
            <a:r>
              <a:rPr lang="ja-JP" altLang="en-US" sz="2400" dirty="0" err="1" smtClean="0"/>
              <a:t>が存</a:t>
            </a:r>
            <a:r>
              <a:rPr lang="ja-JP" altLang="en-US" sz="2400" dirty="0" smtClean="0"/>
              <a:t>在し</a:t>
            </a:r>
            <a:endParaRPr lang="en-US" altLang="ja-JP" sz="2400" dirty="0" smtClean="0"/>
          </a:p>
          <a:p>
            <a:r>
              <a:rPr lang="en-US" altLang="ja-JP" sz="2400" dirty="0" smtClean="0"/>
              <a:t>g</a:t>
            </a:r>
            <a:r>
              <a:rPr lang="ja-JP" altLang="en-US" sz="2400" dirty="0" smtClean="0"/>
              <a:t>∈</a:t>
            </a:r>
            <a:r>
              <a:rPr lang="en-US" altLang="ja-JP" sz="2400" dirty="0" err="1" smtClean="0"/>
              <a:t>clo</a:t>
            </a:r>
            <a:r>
              <a:rPr lang="en-US" altLang="ja-JP" sz="2400" dirty="0" smtClean="0"/>
              <a:t>(ξ) </a:t>
            </a:r>
            <a:r>
              <a:rPr lang="ja-JP" altLang="en-US" sz="2400" dirty="0" smtClean="0"/>
              <a:t>と ∀</a:t>
            </a:r>
            <a:r>
              <a:rPr lang="en-US" altLang="ja-JP" sz="2400" dirty="0" err="1" smtClean="0"/>
              <a:t>i</a:t>
            </a:r>
            <a:r>
              <a:rPr lang="ja-JP" altLang="en-US" sz="2400" dirty="0" smtClean="0"/>
              <a:t>≦</a:t>
            </a:r>
            <a:r>
              <a:rPr lang="en-US" altLang="ja-JP" sz="2400" dirty="0" smtClean="0"/>
              <a:t>n. </a:t>
            </a:r>
            <a:r>
              <a:rPr lang="en-US" altLang="ja-JP" sz="2400" dirty="0" err="1" smtClean="0"/>
              <a:t>fi</a:t>
            </a:r>
            <a:r>
              <a:rPr lang="en-US" altLang="ja-JP" sz="2400" dirty="0" smtClean="0"/>
              <a:t>(g)=0 </a:t>
            </a:r>
            <a:r>
              <a:rPr lang="ja-JP" altLang="en-US" sz="2400" dirty="0" smtClean="0"/>
              <a:t>が同値</a:t>
            </a:r>
            <a:endParaRPr kumimoji="1" lang="ja-JP" altLang="en-US" sz="2400" dirty="0"/>
          </a:p>
        </p:txBody>
      </p:sp>
      <p:sp>
        <p:nvSpPr>
          <p:cNvPr id="8" name="角丸四角形 7"/>
          <p:cNvSpPr/>
          <p:nvPr/>
        </p:nvSpPr>
        <p:spPr>
          <a:xfrm>
            <a:off x="71406" y="3428976"/>
            <a:ext cx="3786214" cy="314329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400" dirty="0" smtClean="0"/>
              <a:t>n=1,2,… </a:t>
            </a:r>
            <a:r>
              <a:rPr kumimoji="1" lang="ja-JP" altLang="en-US" sz="2400" dirty="0" smtClean="0"/>
              <a:t>に対し</a:t>
            </a:r>
            <a:r>
              <a:rPr kumimoji="1" lang="en-US" altLang="ja-JP" sz="2400" dirty="0" smtClean="0"/>
              <a:t>FO</a:t>
            </a:r>
            <a:r>
              <a:rPr kumimoji="1" lang="ja-JP" altLang="en-US" sz="2400" dirty="0" smtClean="0"/>
              <a:t>論理式</a:t>
            </a:r>
            <a:r>
              <a:rPr lang="en-US" altLang="ja-JP" sz="2400" dirty="0" smtClean="0"/>
              <a:t> </a:t>
            </a:r>
            <a:r>
              <a:rPr lang="ja-JP" altLang="en-US" sz="2400" dirty="0" smtClean="0">
                <a:solidFill>
                  <a:srgbClr val="FF0000"/>
                </a:solidFill>
              </a:rPr>
              <a:t>∀</a:t>
            </a:r>
            <a:r>
              <a:rPr lang="en-US" altLang="ja-JP" sz="2400" dirty="0" smtClean="0">
                <a:solidFill>
                  <a:srgbClr val="FF0000"/>
                </a:solidFill>
              </a:rPr>
              <a:t>X: f1(X)=0 &amp;…&amp; fn(X)=0</a:t>
            </a:r>
            <a:br>
              <a:rPr lang="en-US" altLang="ja-JP" sz="2400" dirty="0" smtClean="0">
                <a:solidFill>
                  <a:srgbClr val="FF0000"/>
                </a:solidFill>
              </a:rPr>
            </a:br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altLang="ja-JP" sz="2400" dirty="0" smtClean="0">
                <a:solidFill>
                  <a:srgbClr val="FF0000"/>
                </a:solidFill>
              </a:rPr>
              <a:t>||s X P ||</a:t>
            </a:r>
            <a:r>
              <a:rPr lang="ja-JP" altLang="en-US" sz="2400" dirty="0" smtClean="0">
                <a:solidFill>
                  <a:srgbClr val="FF0000"/>
                </a:solidFill>
              </a:rPr>
              <a:t>≦ </a:t>
            </a:r>
            <a:r>
              <a:rPr lang="en-US" altLang="ja-JP" sz="2400" dirty="0" smtClean="0">
                <a:solidFill>
                  <a:srgbClr val="FF0000"/>
                </a:solidFill>
              </a:rPr>
              <a:t>λ</a:t>
            </a:r>
            <a:r>
              <a:rPr lang="en-US" altLang="ja-JP" sz="2400" dirty="0" smtClean="0"/>
              <a:t> </a:t>
            </a:r>
            <a:br>
              <a:rPr lang="en-US" altLang="ja-JP" sz="2400" dirty="0" smtClean="0"/>
            </a:br>
            <a:r>
              <a:rPr lang="ja-JP" altLang="en-US" sz="2400" dirty="0" smtClean="0"/>
              <a:t>なら </a:t>
            </a:r>
            <a:r>
              <a:rPr lang="en-US" altLang="ja-JP" sz="4400" dirty="0" smtClean="0"/>
              <a:t>Yes</a:t>
            </a:r>
            <a:r>
              <a:rPr lang="ja-JP" altLang="en-US" sz="2400" dirty="0" err="1" smtClean="0"/>
              <a:t>。</a:t>
            </a:r>
            <a:r>
              <a:rPr lang="ja-JP" altLang="en-US" sz="2400" dirty="0" smtClean="0"/>
              <a:t>それ以外では停止しない</a:t>
            </a:r>
            <a:endParaRPr kumimoji="1" lang="ja-JP" altLang="en-US" sz="2400" dirty="0"/>
          </a:p>
        </p:txBody>
      </p:sp>
      <p:sp>
        <p:nvSpPr>
          <p:cNvPr id="9" name="角丸四角形 8"/>
          <p:cNvSpPr/>
          <p:nvPr/>
        </p:nvSpPr>
        <p:spPr>
          <a:xfrm>
            <a:off x="285720" y="5786454"/>
            <a:ext cx="3357586" cy="78579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rgbClr val="00B050"/>
                </a:solidFill>
              </a:rPr>
              <a:t>実閉体の決定可能性</a:t>
            </a:r>
            <a:endParaRPr lang="en-US" altLang="ja-JP" sz="2000" b="1" dirty="0" smtClean="0">
              <a:solidFill>
                <a:srgbClr val="00B050"/>
              </a:solidFill>
            </a:endParaRPr>
          </a:p>
          <a:p>
            <a:r>
              <a:rPr lang="ja-JP" altLang="en-US" sz="2000" dirty="0" smtClean="0"/>
              <a:t>個々の式の真偽は決定可能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3786182" y="3714752"/>
            <a:ext cx="142876" cy="2428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おまけ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その他にこの論文にあった結果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文字が </a:t>
            </a:r>
            <a:r>
              <a:rPr lang="en-US" altLang="ja-JP" dirty="0" smtClean="0"/>
              <a:t>2 </a:t>
            </a:r>
            <a:r>
              <a:rPr lang="ja-JP" altLang="en-US" dirty="0" smtClean="0"/>
              <a:t>種類の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の空判定</a:t>
            </a:r>
            <a:r>
              <a:rPr lang="en-US" altLang="ja-JP" dirty="0" smtClean="0"/>
              <a:t>(</a:t>
            </a:r>
            <a:r>
              <a:rPr lang="ja-JP" altLang="en-US" dirty="0" smtClean="0"/>
              <a:t>≦</a:t>
            </a:r>
            <a:r>
              <a:rPr lang="en-US" altLang="ja-JP" dirty="0" smtClean="0"/>
              <a:t>)</a:t>
            </a:r>
            <a:r>
              <a:rPr lang="ja-JP" altLang="en-US" dirty="0" smtClean="0"/>
              <a:t>も決定</a:t>
            </a:r>
            <a:r>
              <a:rPr lang="ja-JP" altLang="en-US" dirty="0" smtClean="0">
                <a:solidFill>
                  <a:srgbClr val="FF0000"/>
                </a:solidFill>
              </a:rPr>
              <a:t>不</a:t>
            </a:r>
            <a:r>
              <a:rPr lang="ja-JP" altLang="en-US" dirty="0" smtClean="0"/>
              <a:t>能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PCP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帰着だと「ペア</a:t>
            </a:r>
            <a:r>
              <a:rPr lang="en-US" altLang="ja-JP" dirty="0" smtClean="0"/>
              <a:t>7</a:t>
            </a:r>
            <a:r>
              <a:rPr lang="ja-JP" altLang="en-US" dirty="0" smtClean="0"/>
              <a:t>個以上の</a:t>
            </a:r>
            <a:r>
              <a:rPr lang="en-US" altLang="ja-JP" dirty="0" smtClean="0"/>
              <a:t>PCP</a:t>
            </a:r>
            <a:r>
              <a:rPr lang="ja-JP" altLang="en-US" dirty="0" smtClean="0"/>
              <a:t>が決定不能」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しかわかっていないので、文字</a:t>
            </a:r>
            <a:r>
              <a:rPr lang="en-US" altLang="ja-JP" dirty="0" smtClean="0"/>
              <a:t>7</a:t>
            </a:r>
            <a:r>
              <a:rPr lang="ja-JP" altLang="en-US" dirty="0" smtClean="0"/>
              <a:t>種以上の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の決定不能性しか証明できていない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証明はペア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個のケースを無理矢理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行列に押込む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境界値 </a:t>
            </a:r>
            <a:r>
              <a:rPr lang="en-US" altLang="ja-JP" dirty="0" smtClean="0"/>
              <a:t>λ </a:t>
            </a:r>
            <a:r>
              <a:rPr lang="ja-JP" altLang="en-US" dirty="0" smtClean="0"/>
              <a:t>が「きわどい」</a:t>
            </a:r>
            <a:r>
              <a:rPr lang="ja-JP" altLang="en-US" dirty="0" err="1" smtClean="0"/>
              <a:t>か</a:t>
            </a:r>
            <a:r>
              <a:rPr lang="ja-JP" altLang="en-US" dirty="0" smtClean="0"/>
              <a:t>どうかも 決定</a:t>
            </a:r>
            <a:r>
              <a:rPr lang="ja-JP" altLang="en-US" dirty="0" smtClean="0">
                <a:solidFill>
                  <a:srgbClr val="00B050"/>
                </a:solidFill>
              </a:rPr>
              <a:t>可</a:t>
            </a:r>
            <a:r>
              <a:rPr lang="ja-JP" altLang="en-US" dirty="0" smtClean="0"/>
              <a:t>能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フォーマルに書くと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∃</a:t>
            </a:r>
            <a:r>
              <a:rPr kumimoji="1" lang="en-US" altLang="ja-JP" dirty="0" smtClean="0"/>
              <a:t>ε</a:t>
            </a:r>
            <a:r>
              <a:rPr kumimoji="1" lang="ja-JP" altLang="en-US" dirty="0" smtClean="0"/>
              <a:t>＞</a:t>
            </a:r>
            <a:r>
              <a:rPr kumimoji="1" lang="en-US" altLang="ja-JP" dirty="0" smtClean="0"/>
              <a:t>0.</a:t>
            </a:r>
            <a:r>
              <a:rPr kumimoji="1" lang="ja-JP" altLang="en-US" dirty="0" smtClean="0"/>
              <a:t> ∀</a:t>
            </a:r>
            <a:r>
              <a:rPr kumimoji="1" lang="en-US" altLang="ja-JP" dirty="0" smtClean="0"/>
              <a:t>w.  | ||s </a:t>
            </a:r>
            <a:r>
              <a:rPr kumimoji="1" lang="en-US" altLang="ja-JP" dirty="0" err="1" smtClean="0"/>
              <a:t>Xw</a:t>
            </a:r>
            <a:r>
              <a:rPr kumimoji="1" lang="en-US" altLang="ja-JP" dirty="0" smtClean="0"/>
              <a:t> P||-λ|</a:t>
            </a:r>
            <a:r>
              <a:rPr kumimoji="1" lang="ja-JP" altLang="en-US" dirty="0" smtClean="0"/>
              <a:t>＞</a:t>
            </a:r>
            <a:r>
              <a:rPr kumimoji="1" lang="en-US" altLang="ja-JP" dirty="0" smtClean="0"/>
              <a:t>ε   </a:t>
            </a:r>
            <a:r>
              <a:rPr kumimoji="1" lang="ja-JP" altLang="en-US" dirty="0" smtClean="0"/>
              <a:t>は決定可能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量子オートマトンの例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  <a:ln>
            <a:noFill/>
          </a:ln>
        </p:spPr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s = (0.6  0  0.8)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状態</a:t>
            </a:r>
            <a:r>
              <a:rPr lang="en-US" altLang="ja-JP" dirty="0" smtClean="0"/>
              <a:t>1</a:t>
            </a:r>
            <a:r>
              <a:rPr lang="ja-JP" altLang="en-US" dirty="0" smtClean="0"/>
              <a:t>    と    状態</a:t>
            </a:r>
            <a:r>
              <a:rPr lang="en-US" altLang="ja-JP" dirty="0" smtClean="0"/>
              <a:t>3    </a:t>
            </a:r>
            <a:r>
              <a:rPr lang="ja-JP" altLang="en-US" dirty="0" smtClean="0"/>
              <a:t>の重ね合わせ状態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観測すると </a:t>
            </a:r>
            <a:r>
              <a:rPr lang="en-US" altLang="ja-JP" dirty="0" smtClean="0"/>
              <a:t>36% </a:t>
            </a:r>
            <a:r>
              <a:rPr lang="ja-JP" altLang="en-US" dirty="0" smtClean="0"/>
              <a:t>の確率で状態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 </a:t>
            </a:r>
            <a:r>
              <a:rPr lang="en-US" altLang="ja-JP" dirty="0" smtClean="0"/>
              <a:t>64%</a:t>
            </a:r>
            <a:r>
              <a:rPr lang="ja-JP" altLang="en-US" dirty="0" smtClean="0"/>
              <a:t>で</a:t>
            </a:r>
            <a:r>
              <a:rPr lang="en-US" altLang="ja-JP" dirty="0" smtClean="0"/>
              <a:t>3</a:t>
            </a:r>
            <a:r>
              <a:rPr lang="ja-JP" altLang="en-US" dirty="0" smtClean="0"/>
              <a:t>に見える</a:t>
            </a:r>
            <a:endParaRPr lang="en-US" altLang="ja-JP" dirty="0" smtClean="0"/>
          </a:p>
          <a:p>
            <a:r>
              <a:rPr kumimoji="1" lang="en-US" altLang="ja-JP" dirty="0" err="1" smtClean="0">
                <a:solidFill>
                  <a:srgbClr val="FF0000"/>
                </a:solidFill>
              </a:rPr>
              <a:t>Xa</a:t>
            </a:r>
            <a:r>
              <a:rPr kumimoji="1" lang="en-US" altLang="ja-JP" dirty="0" smtClean="0">
                <a:solidFill>
                  <a:srgbClr val="FF0000"/>
                </a:solidFill>
              </a:rPr>
              <a:t> =	  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Xb</a:t>
            </a:r>
            <a:r>
              <a:rPr kumimoji="1" lang="en-US" altLang="ja-JP" dirty="0" smtClean="0">
                <a:solidFill>
                  <a:srgbClr val="FF0000"/>
                </a:solidFill>
              </a:rPr>
              <a:t> =	</a:t>
            </a:r>
            <a:r>
              <a:rPr lang="en-US" altLang="ja-JP" dirty="0" smtClean="0">
                <a:solidFill>
                  <a:srgbClr val="FF0000"/>
                </a:solidFill>
              </a:rPr>
              <a:t>			</a:t>
            </a:r>
            <a:r>
              <a:rPr kumimoji="1" lang="en-US" altLang="ja-JP" dirty="0" smtClean="0">
                <a:solidFill>
                  <a:srgbClr val="FF0000"/>
                </a:solidFill>
              </a:rPr>
              <a:t>P =</a:t>
            </a:r>
            <a:r>
              <a:rPr kumimoji="1" lang="en-US" altLang="ja-JP" dirty="0" smtClean="0"/>
              <a:t> 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rgbClr val="FF0000"/>
                </a:solidFill>
              </a:rPr>
              <a:t>1 0 0		1/</a:t>
            </a:r>
            <a:r>
              <a:rPr lang="ja-JP" altLang="en-US" dirty="0" smtClean="0">
                <a:solidFill>
                  <a:srgbClr val="FF0000"/>
                </a:solidFill>
              </a:rPr>
              <a:t>√</a:t>
            </a:r>
            <a:r>
              <a:rPr lang="en-US" altLang="ja-JP" dirty="0" smtClean="0">
                <a:solidFill>
                  <a:srgbClr val="FF0000"/>
                </a:solidFill>
              </a:rPr>
              <a:t>2   -1/</a:t>
            </a:r>
            <a:r>
              <a:rPr lang="ja-JP" altLang="en-US" dirty="0" smtClean="0">
                <a:solidFill>
                  <a:srgbClr val="FF0000"/>
                </a:solidFill>
              </a:rPr>
              <a:t>√</a:t>
            </a:r>
            <a:r>
              <a:rPr lang="en-US" altLang="ja-JP" dirty="0" smtClean="0">
                <a:solidFill>
                  <a:srgbClr val="FF0000"/>
                </a:solidFill>
              </a:rPr>
              <a:t>2	0 	   1 0 0</a:t>
            </a:r>
          </a:p>
          <a:p>
            <a:pPr lvl="1">
              <a:buNone/>
            </a:pPr>
            <a:r>
              <a:rPr kumimoji="1" lang="en-US" altLang="ja-JP" dirty="0" smtClean="0">
                <a:solidFill>
                  <a:srgbClr val="FF0000"/>
                </a:solidFill>
              </a:rPr>
              <a:t>	0 1 0		      0           0	1	   0 0 0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	0 0 1		1/</a:t>
            </a:r>
            <a:r>
              <a:rPr lang="ja-JP" altLang="en-US" dirty="0" smtClean="0">
                <a:solidFill>
                  <a:srgbClr val="FF0000"/>
                </a:solidFill>
              </a:rPr>
              <a:t>√</a:t>
            </a:r>
            <a:r>
              <a:rPr lang="en-US" altLang="ja-JP" dirty="0" smtClean="0">
                <a:solidFill>
                  <a:srgbClr val="FF0000"/>
                </a:solidFill>
              </a:rPr>
              <a:t>2    1/</a:t>
            </a:r>
            <a:r>
              <a:rPr lang="ja-JP" altLang="en-US" dirty="0" smtClean="0">
                <a:solidFill>
                  <a:srgbClr val="FF0000"/>
                </a:solidFill>
              </a:rPr>
              <a:t>√</a:t>
            </a:r>
            <a:r>
              <a:rPr lang="en-US" altLang="ja-JP" dirty="0" smtClean="0">
                <a:solidFill>
                  <a:srgbClr val="FF0000"/>
                </a:solidFill>
              </a:rPr>
              <a:t>2	0	   0 0 0</a:t>
            </a:r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lang="ja-JP" altLang="en-US" dirty="0" smtClean="0"/>
              <a:t>文字 </a:t>
            </a:r>
            <a:r>
              <a:rPr lang="en-US" altLang="ja-JP" dirty="0" smtClean="0"/>
              <a:t>a </a:t>
            </a:r>
            <a:r>
              <a:rPr lang="ja-JP" altLang="en-US" dirty="0" smtClean="0"/>
              <a:t>を読んだときは状態変わらない</a:t>
            </a:r>
            <a:r>
              <a:rPr lang="en-US" altLang="ja-JP" dirty="0" smtClean="0"/>
              <a:t>	  </a:t>
            </a:r>
            <a:r>
              <a:rPr lang="en-US" altLang="ja-JP" dirty="0" smtClean="0">
                <a:solidFill>
                  <a:srgbClr val="FF0000"/>
                </a:solidFill>
              </a:rPr>
              <a:t>λ=0.5</a:t>
            </a:r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文字 </a:t>
            </a:r>
            <a:r>
              <a:rPr kumimoji="1" lang="en-US" altLang="ja-JP" dirty="0" smtClean="0"/>
              <a:t>b </a:t>
            </a:r>
            <a:r>
              <a:rPr kumimoji="1" lang="ja-JP" altLang="en-US" dirty="0" smtClean="0"/>
              <a:t>を読んだら↑こんな感じに変わる 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		</a:t>
            </a:r>
            <a:r>
              <a:rPr lang="ja-JP" altLang="en-US" sz="2000" dirty="0" smtClean="0"/>
              <a:t>文字列を受理  ⇔ 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読んだ後、状態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にいる確率が</a:t>
            </a:r>
            <a:r>
              <a:rPr lang="en-US" altLang="ja-JP" sz="2000" dirty="0" smtClean="0"/>
              <a:t>0.5</a:t>
            </a:r>
            <a:r>
              <a:rPr lang="ja-JP" altLang="en-US" sz="2000" dirty="0" smtClean="0">
                <a:solidFill>
                  <a:srgbClr val="00B050"/>
                </a:solidFill>
              </a:rPr>
              <a:t>以上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5" name="左大かっこ 4"/>
          <p:cNvSpPr/>
          <p:nvPr/>
        </p:nvSpPr>
        <p:spPr>
          <a:xfrm>
            <a:off x="1142976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左大かっこ 5"/>
          <p:cNvSpPr/>
          <p:nvPr/>
        </p:nvSpPr>
        <p:spPr>
          <a:xfrm>
            <a:off x="3143240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大かっこ 6"/>
          <p:cNvSpPr/>
          <p:nvPr/>
        </p:nvSpPr>
        <p:spPr>
          <a:xfrm>
            <a:off x="7143768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左大かっこ 8"/>
          <p:cNvSpPr/>
          <p:nvPr/>
        </p:nvSpPr>
        <p:spPr>
          <a:xfrm flipH="1">
            <a:off x="6215074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左大かっこ 9"/>
          <p:cNvSpPr/>
          <p:nvPr/>
        </p:nvSpPr>
        <p:spPr>
          <a:xfrm flipH="1">
            <a:off x="8001024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左大かっこ 10"/>
          <p:cNvSpPr/>
          <p:nvPr/>
        </p:nvSpPr>
        <p:spPr>
          <a:xfrm flipH="1">
            <a:off x="2000232" y="3471850"/>
            <a:ext cx="142876" cy="1285884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86776" y="585789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B050"/>
                </a:solidFill>
              </a:rPr>
              <a:t>!?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数学的に言うと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4000" dirty="0" smtClean="0"/>
              <a:t>QFA </a:t>
            </a:r>
            <a:r>
              <a:rPr lang="ja-JP" altLang="en-US" sz="4000" dirty="0" smtClean="0"/>
              <a:t>が文字列 </a:t>
            </a:r>
            <a:r>
              <a:rPr lang="en-US" altLang="ja-JP" sz="4000" dirty="0" smtClean="0"/>
              <a:t>c</a:t>
            </a:r>
            <a:r>
              <a:rPr lang="en-US" altLang="ja-JP" sz="4000" baseline="-25000" dirty="0" smtClean="0"/>
              <a:t>1</a:t>
            </a:r>
            <a:r>
              <a:rPr lang="en-US" altLang="ja-JP" sz="4000" dirty="0" smtClean="0"/>
              <a:t> c</a:t>
            </a:r>
            <a:r>
              <a:rPr lang="en-US" altLang="ja-JP" sz="4000" baseline="-25000" dirty="0" smtClean="0"/>
              <a:t>2</a:t>
            </a:r>
            <a:r>
              <a:rPr lang="en-US" altLang="ja-JP" sz="4000" dirty="0" smtClean="0"/>
              <a:t> c</a:t>
            </a:r>
            <a:r>
              <a:rPr lang="en-US" altLang="ja-JP" sz="4000" baseline="-25000" dirty="0" smtClean="0"/>
              <a:t>3</a:t>
            </a:r>
            <a:r>
              <a:rPr lang="en-US" altLang="ja-JP" sz="4000" dirty="0" smtClean="0"/>
              <a:t> … </a:t>
            </a:r>
            <a:r>
              <a:rPr lang="en-US" altLang="ja-JP" sz="4000" dirty="0" err="1" smtClean="0"/>
              <a:t>c</a:t>
            </a:r>
            <a:r>
              <a:rPr lang="en-US" altLang="ja-JP" sz="4000" baseline="-25000" dirty="0" err="1" smtClean="0"/>
              <a:t>n</a:t>
            </a:r>
            <a:r>
              <a:rPr lang="en-US" altLang="ja-JP" sz="4000" dirty="0" smtClean="0"/>
              <a:t> </a:t>
            </a:r>
            <a:r>
              <a:rPr lang="ja-JP" altLang="en-US" sz="4000" dirty="0" smtClean="0"/>
              <a:t>を受理する</a:t>
            </a:r>
            <a:endParaRPr lang="en-US" altLang="ja-JP" dirty="0" smtClean="0"/>
          </a:p>
          <a:p>
            <a:pPr lvl="3"/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if and only if</a:t>
            </a:r>
          </a:p>
          <a:p>
            <a:pPr lvl="3"/>
            <a:endParaRPr lang="en-US" altLang="ja-JP" dirty="0" smtClean="0"/>
          </a:p>
          <a:p>
            <a:pPr>
              <a:buNone/>
            </a:pPr>
            <a:r>
              <a:rPr kumimoji="1" lang="en-US" altLang="ja-JP" sz="4400" dirty="0" smtClean="0"/>
              <a:t>(</a:t>
            </a:r>
            <a:r>
              <a:rPr kumimoji="1" lang="ja-JP" altLang="en-US" sz="4400" dirty="0" smtClean="0"/>
              <a:t>案</a:t>
            </a:r>
            <a:r>
              <a:rPr kumimoji="1" lang="en-US" altLang="ja-JP" sz="4400" dirty="0" smtClean="0"/>
              <a:t>1)  || s Xc</a:t>
            </a:r>
            <a:r>
              <a:rPr kumimoji="1" lang="en-US" altLang="ja-JP" sz="4400" baseline="-25000" dirty="0" smtClean="0"/>
              <a:t>1</a:t>
            </a:r>
            <a:r>
              <a:rPr kumimoji="1" lang="en-US" altLang="ja-JP" sz="4400" dirty="0" smtClean="0"/>
              <a:t> Xc</a:t>
            </a:r>
            <a:r>
              <a:rPr kumimoji="1" lang="en-US" altLang="ja-JP" sz="4400" baseline="-25000" dirty="0" smtClean="0"/>
              <a:t>2</a:t>
            </a:r>
            <a:r>
              <a:rPr kumimoji="1" lang="en-US" altLang="ja-JP" sz="4400" dirty="0" smtClean="0"/>
              <a:t> … </a:t>
            </a:r>
            <a:r>
              <a:rPr kumimoji="1" lang="en-US" altLang="ja-JP" sz="4400" dirty="0" err="1" smtClean="0"/>
              <a:t>Xc</a:t>
            </a:r>
            <a:r>
              <a:rPr kumimoji="1" lang="en-US" altLang="ja-JP" sz="4400" baseline="-25000" dirty="0" err="1" smtClean="0"/>
              <a:t>n</a:t>
            </a:r>
            <a:r>
              <a:rPr kumimoji="1" lang="en-US" altLang="ja-JP" sz="4400" dirty="0" smtClean="0"/>
              <a:t> P || </a:t>
            </a:r>
            <a:r>
              <a:rPr kumimoji="1" lang="ja-JP" altLang="en-US" sz="4400" dirty="0" smtClean="0"/>
              <a:t>≧ </a:t>
            </a:r>
            <a:r>
              <a:rPr kumimoji="1" lang="en-US" altLang="ja-JP" sz="4400" dirty="0" smtClean="0"/>
              <a:t>λ</a:t>
            </a:r>
            <a:endParaRPr lang="en-US" altLang="ja-JP" sz="4400" dirty="0" smtClean="0"/>
          </a:p>
          <a:p>
            <a:pPr>
              <a:buNone/>
            </a:pPr>
            <a:r>
              <a:rPr lang="en-US" altLang="ja-JP" sz="4400" dirty="0" smtClean="0"/>
              <a:t>(</a:t>
            </a:r>
            <a:r>
              <a:rPr lang="ja-JP" altLang="en-US" sz="4400" dirty="0" smtClean="0"/>
              <a:t>案</a:t>
            </a:r>
            <a:r>
              <a:rPr lang="en-US" altLang="ja-JP" sz="4400" dirty="0" smtClean="0"/>
              <a:t>2)  || s Xc</a:t>
            </a:r>
            <a:r>
              <a:rPr lang="en-US" altLang="ja-JP" sz="4400" baseline="-25000" dirty="0" smtClean="0"/>
              <a:t>1</a:t>
            </a:r>
            <a:r>
              <a:rPr lang="en-US" altLang="ja-JP" sz="4400" dirty="0" smtClean="0"/>
              <a:t> Xc</a:t>
            </a:r>
            <a:r>
              <a:rPr lang="en-US" altLang="ja-JP" sz="4400" baseline="-25000" dirty="0" smtClean="0"/>
              <a:t>2</a:t>
            </a:r>
            <a:r>
              <a:rPr lang="en-US" altLang="ja-JP" sz="4400" dirty="0" smtClean="0"/>
              <a:t> … </a:t>
            </a:r>
            <a:r>
              <a:rPr lang="en-US" altLang="ja-JP" sz="4400" dirty="0" err="1" smtClean="0"/>
              <a:t>Xc</a:t>
            </a:r>
            <a:r>
              <a:rPr lang="en-US" altLang="ja-JP" sz="4400" baseline="-25000" dirty="0" err="1" smtClean="0"/>
              <a:t>n</a:t>
            </a:r>
            <a:r>
              <a:rPr lang="en-US" altLang="ja-JP" sz="4400" dirty="0" smtClean="0"/>
              <a:t> P || </a:t>
            </a:r>
            <a:r>
              <a:rPr lang="ja-JP" altLang="en-US" sz="4400" dirty="0" smtClean="0"/>
              <a:t>＞ </a:t>
            </a:r>
            <a:r>
              <a:rPr lang="en-US" altLang="ja-JP" sz="4400" dirty="0" smtClean="0"/>
              <a:t>λ</a:t>
            </a:r>
          </a:p>
          <a:p>
            <a:pPr algn="r">
              <a:buNone/>
            </a:pPr>
            <a:r>
              <a:rPr kumimoji="1" lang="en-US" altLang="ja-JP" sz="4400" dirty="0" smtClean="0"/>
              <a:t>	</a:t>
            </a:r>
            <a:r>
              <a:rPr kumimoji="1" lang="en-US" altLang="ja-JP" sz="2800" dirty="0" smtClean="0"/>
              <a:t>※ ||v|| = </a:t>
            </a:r>
            <a:r>
              <a:rPr kumimoji="1" lang="ja-JP" altLang="en-US" sz="2800" dirty="0" smtClean="0"/>
              <a:t>ベクトルの長さ</a:t>
            </a:r>
            <a:endParaRPr kumimoji="1" lang="en-US" altLang="ja-JP" sz="4400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今日のお話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dirty="0" smtClean="0"/>
              <a:t>QFA</a:t>
            </a:r>
            <a:r>
              <a:rPr lang="ja-JP" altLang="en-US" dirty="0" smtClean="0"/>
              <a:t>の空判定問題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『</a:t>
            </a:r>
            <a:r>
              <a:rPr lang="ja-JP" altLang="en-US" dirty="0" smtClean="0"/>
              <a:t>入力</a:t>
            </a:r>
            <a:r>
              <a:rPr lang="en-US" altLang="ja-JP" dirty="0" smtClean="0"/>
              <a:t>: QFA</a:t>
            </a:r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ja-JP" altLang="en-US" dirty="0" smtClean="0"/>
              <a:t>出力</a:t>
            </a:r>
            <a:r>
              <a:rPr lang="en-US" altLang="ja-JP" dirty="0" smtClean="0"/>
              <a:t>: </a:t>
            </a:r>
            <a:r>
              <a:rPr lang="ja-JP" altLang="en-US" dirty="0" smtClean="0"/>
              <a:t>その</a:t>
            </a:r>
            <a:r>
              <a:rPr lang="en-US" altLang="ja-JP" dirty="0" smtClean="0"/>
              <a:t>QFA</a:t>
            </a:r>
            <a:r>
              <a:rPr lang="ja-JP" altLang="en-US" dirty="0" smtClean="0"/>
              <a:t>が受理する文字列は存在するか？</a:t>
            </a:r>
            <a:r>
              <a:rPr lang="en-US" altLang="ja-JP" dirty="0" smtClean="0"/>
              <a:t>』 </a:t>
            </a:r>
          </a:p>
          <a:p>
            <a:pPr>
              <a:buNone/>
            </a:pPr>
            <a:r>
              <a:rPr lang="ja-JP" altLang="en-US" dirty="0" smtClean="0"/>
              <a:t>は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案</a:t>
            </a:r>
            <a:r>
              <a:rPr lang="en-US" altLang="ja-JP" dirty="0" smtClean="0"/>
              <a:t>1)  || s Xc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Xc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… </a:t>
            </a:r>
            <a:r>
              <a:rPr lang="en-US" altLang="ja-JP" dirty="0" err="1" smtClean="0"/>
              <a:t>Xc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P || </a:t>
            </a:r>
            <a:r>
              <a:rPr lang="ja-JP" altLang="en-US" dirty="0" smtClean="0"/>
              <a:t>≧</a:t>
            </a:r>
            <a:r>
              <a:rPr lang="en-US" altLang="ja-JP" dirty="0" smtClean="0"/>
              <a:t>λ</a:t>
            </a:r>
            <a:r>
              <a:rPr lang="ja-JP" altLang="en-US" dirty="0" smtClean="0"/>
              <a:t>ならば、 </a:t>
            </a:r>
            <a:r>
              <a:rPr lang="ja-JP" altLang="en-US" dirty="0" smtClean="0">
                <a:solidFill>
                  <a:srgbClr val="FF0000"/>
                </a:solidFill>
              </a:rPr>
              <a:t>決定不能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dirty="0" smtClean="0"/>
              <a:t>(</a:t>
            </a:r>
            <a:r>
              <a:rPr lang="ja-JP" altLang="en-US" dirty="0" smtClean="0"/>
              <a:t>案</a:t>
            </a:r>
            <a:r>
              <a:rPr lang="en-US" altLang="ja-JP" dirty="0" smtClean="0"/>
              <a:t>2)  || s Xc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Xc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… </a:t>
            </a:r>
            <a:r>
              <a:rPr lang="en-US" altLang="ja-JP" dirty="0" err="1" smtClean="0"/>
              <a:t>Xc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P || </a:t>
            </a:r>
            <a:r>
              <a:rPr lang="ja-JP" altLang="en-US" dirty="0" smtClean="0"/>
              <a:t>＞</a:t>
            </a:r>
            <a:r>
              <a:rPr lang="en-US" altLang="ja-JP" dirty="0" smtClean="0"/>
              <a:t>λ</a:t>
            </a:r>
            <a:r>
              <a:rPr lang="ja-JP" altLang="en-US" dirty="0" smtClean="0"/>
              <a:t>ならば、 </a:t>
            </a:r>
            <a:r>
              <a:rPr lang="ja-JP" altLang="en-US" dirty="0" smtClean="0">
                <a:solidFill>
                  <a:srgbClr val="00B050"/>
                </a:solidFill>
              </a:rPr>
              <a:t>決定可能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B050"/>
                </a:solidFill>
              </a:rPr>
              <a:t>余談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>
                <a:solidFill>
                  <a:srgbClr val="00B050"/>
                </a:solidFill>
              </a:rPr>
              <a:t>量子オートマトン </a:t>
            </a:r>
            <a:r>
              <a:rPr kumimoji="1" lang="en-US" altLang="ja-JP" dirty="0" smtClean="0">
                <a:solidFill>
                  <a:srgbClr val="00B050"/>
                </a:solidFill>
              </a:rPr>
              <a:t>(QFA)</a:t>
            </a:r>
          </a:p>
          <a:p>
            <a:endParaRPr kumimoji="1" lang="en-US" altLang="ja-JP" dirty="0" smtClean="0">
              <a:solidFill>
                <a:srgbClr val="00B050"/>
              </a:solidFill>
            </a:endParaRPr>
          </a:p>
          <a:p>
            <a:r>
              <a:rPr kumimoji="1" lang="ja-JP" altLang="en-US" dirty="0" smtClean="0">
                <a:solidFill>
                  <a:srgbClr val="00B050"/>
                </a:solidFill>
              </a:rPr>
              <a:t>状態ベクトルは</a:t>
            </a:r>
            <a:r>
              <a:rPr kumimoji="1" lang="en-US" altLang="ja-JP" dirty="0" smtClean="0">
                <a:solidFill>
                  <a:srgbClr val="00B050"/>
                </a:solidFill>
              </a:rPr>
              <a:t/>
            </a:r>
            <a:br>
              <a:rPr kumimoji="1" lang="en-US" altLang="ja-JP" dirty="0" smtClean="0">
                <a:solidFill>
                  <a:srgbClr val="00B050"/>
                </a:solidFill>
              </a:rPr>
            </a:br>
            <a:r>
              <a:rPr kumimoji="1" lang="ja-JP" altLang="en-US" dirty="0" smtClean="0">
                <a:solidFill>
                  <a:srgbClr val="00B050"/>
                </a:solidFill>
              </a:rPr>
              <a:t>成分の二乗和が</a:t>
            </a:r>
            <a:r>
              <a:rPr kumimoji="1" lang="en-US" altLang="ja-JP" dirty="0" smtClean="0">
                <a:solidFill>
                  <a:srgbClr val="00B050"/>
                </a:solidFill>
              </a:rPr>
              <a:t> 1</a:t>
            </a:r>
          </a:p>
          <a:p>
            <a:r>
              <a:rPr lang="ja-JP" altLang="en-US" dirty="0" smtClean="0">
                <a:solidFill>
                  <a:srgbClr val="00B050"/>
                </a:solidFill>
              </a:rPr>
              <a:t>遷移行列はユニタリ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rgbClr val="00B050"/>
                </a:solidFill>
              </a:rPr>
              <a:t>列ベクトルが直交基底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00B050"/>
                </a:solidFill>
              </a:rPr>
              <a:t>必ず逆行列がある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kumimoji="1" lang="ja-JP" altLang="en-US" dirty="0" smtClean="0">
                <a:solidFill>
                  <a:srgbClr val="00B050"/>
                </a:solidFill>
              </a:rPr>
              <a:t>≧</a:t>
            </a:r>
            <a:r>
              <a:rPr kumimoji="1" lang="en-US" altLang="ja-JP" dirty="0" smtClean="0">
                <a:solidFill>
                  <a:srgbClr val="00B050"/>
                </a:solidFill>
              </a:rPr>
              <a:t>λ, </a:t>
            </a:r>
            <a:r>
              <a:rPr kumimoji="1" lang="ja-JP" altLang="en-US" dirty="0" smtClean="0">
                <a:solidFill>
                  <a:srgbClr val="00B050"/>
                </a:solidFill>
              </a:rPr>
              <a:t>≦</a:t>
            </a:r>
            <a:r>
              <a:rPr kumimoji="1" lang="en-US" altLang="ja-JP" dirty="0" smtClean="0">
                <a:solidFill>
                  <a:srgbClr val="00B050"/>
                </a:solidFill>
              </a:rPr>
              <a:t>λ  </a:t>
            </a:r>
            <a:r>
              <a:rPr kumimoji="1" lang="ja-JP" altLang="en-US" dirty="0" smtClean="0">
                <a:solidFill>
                  <a:srgbClr val="00B050"/>
                </a:solidFill>
              </a:rPr>
              <a:t>決定不能</a:t>
            </a:r>
            <a:endParaRPr kumimoji="1" lang="en-US" altLang="ja-JP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rgbClr val="00B050"/>
                </a:solidFill>
              </a:rPr>
              <a:t>＞</a:t>
            </a:r>
            <a:r>
              <a:rPr lang="en-US" altLang="ja-JP" dirty="0" smtClean="0">
                <a:solidFill>
                  <a:srgbClr val="00B050"/>
                </a:solidFill>
              </a:rPr>
              <a:t>λ, </a:t>
            </a:r>
            <a:r>
              <a:rPr lang="ja-JP" altLang="en-US" dirty="0" smtClean="0">
                <a:solidFill>
                  <a:srgbClr val="00B050"/>
                </a:solidFill>
              </a:rPr>
              <a:t>＜</a:t>
            </a:r>
            <a:r>
              <a:rPr lang="en-US" altLang="ja-JP" dirty="0" smtClean="0">
                <a:solidFill>
                  <a:srgbClr val="00B050"/>
                </a:solidFill>
              </a:rPr>
              <a:t>λ  </a:t>
            </a:r>
            <a:r>
              <a:rPr lang="ja-JP" altLang="en-US" dirty="0" smtClean="0">
                <a:solidFill>
                  <a:srgbClr val="00B050"/>
                </a:solidFill>
              </a:rPr>
              <a:t>決定</a:t>
            </a:r>
            <a:r>
              <a:rPr lang="ja-JP" altLang="en-US" u="sng" dirty="0" smtClean="0">
                <a:solidFill>
                  <a:srgbClr val="00B050"/>
                </a:solidFill>
              </a:rPr>
              <a:t>可</a:t>
            </a:r>
            <a:r>
              <a:rPr lang="ja-JP" altLang="en-US" dirty="0" smtClean="0">
                <a:solidFill>
                  <a:srgbClr val="00B050"/>
                </a:solidFill>
              </a:rPr>
              <a:t>能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>
                <a:solidFill>
                  <a:srgbClr val="00B050"/>
                </a:solidFill>
              </a:rPr>
              <a:t>確率オートマトン </a:t>
            </a:r>
            <a:r>
              <a:rPr kumimoji="1" lang="en-US" altLang="ja-JP" dirty="0" smtClean="0">
                <a:solidFill>
                  <a:srgbClr val="00B050"/>
                </a:solidFill>
              </a:rPr>
              <a:t>(PFA)</a:t>
            </a:r>
          </a:p>
          <a:p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kumimoji="1" lang="ja-JP" altLang="en-US" dirty="0" smtClean="0">
                <a:solidFill>
                  <a:srgbClr val="00B050"/>
                </a:solidFill>
              </a:rPr>
              <a:t>状態はベクトルは</a:t>
            </a:r>
            <a:r>
              <a:rPr kumimoji="1" lang="en-US" altLang="ja-JP" dirty="0" smtClean="0">
                <a:solidFill>
                  <a:srgbClr val="00B050"/>
                </a:solidFill>
              </a:rPr>
              <a:t/>
            </a:r>
            <a:br>
              <a:rPr kumimoji="1" lang="en-US" altLang="ja-JP" dirty="0" smtClean="0">
                <a:solidFill>
                  <a:srgbClr val="00B050"/>
                </a:solidFill>
              </a:rPr>
            </a:br>
            <a:r>
              <a:rPr kumimoji="1" lang="ja-JP" altLang="en-US" dirty="0" smtClean="0">
                <a:solidFill>
                  <a:srgbClr val="00B050"/>
                </a:solidFill>
              </a:rPr>
              <a:t>成分の和が </a:t>
            </a:r>
            <a:r>
              <a:rPr kumimoji="1" lang="en-US" altLang="ja-JP" dirty="0" smtClean="0">
                <a:solidFill>
                  <a:srgbClr val="00B050"/>
                </a:solidFill>
              </a:rPr>
              <a:t>1</a:t>
            </a:r>
          </a:p>
          <a:p>
            <a:r>
              <a:rPr lang="ja-JP" altLang="en-US" dirty="0" smtClean="0">
                <a:solidFill>
                  <a:srgbClr val="00B050"/>
                </a:solidFill>
              </a:rPr>
              <a:t>遷移行列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rgbClr val="00B050"/>
                </a:solidFill>
              </a:rPr>
              <a:t>列ベクトルの成分和が</a:t>
            </a:r>
            <a:r>
              <a:rPr kumimoji="1" lang="en-US" altLang="ja-JP" dirty="0" smtClean="0">
                <a:solidFill>
                  <a:srgbClr val="00B050"/>
                </a:solidFill>
              </a:rPr>
              <a:t>1</a:t>
            </a:r>
          </a:p>
          <a:p>
            <a:pPr lvl="1"/>
            <a:r>
              <a:rPr lang="ja-JP" altLang="en-US" smtClean="0">
                <a:solidFill>
                  <a:srgbClr val="00B050"/>
                </a:solidFill>
              </a:rPr>
              <a:t>逆行列が無いかも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rgbClr val="00B050"/>
                </a:solidFill>
              </a:rPr>
              <a:t>≧</a:t>
            </a:r>
            <a:r>
              <a:rPr lang="en-US" altLang="ja-JP" dirty="0" smtClean="0">
                <a:solidFill>
                  <a:srgbClr val="00B050"/>
                </a:solidFill>
              </a:rPr>
              <a:t>λ, </a:t>
            </a:r>
            <a:r>
              <a:rPr lang="ja-JP" altLang="en-US" dirty="0" smtClean="0">
                <a:solidFill>
                  <a:srgbClr val="00B050"/>
                </a:solidFill>
              </a:rPr>
              <a:t>≦</a:t>
            </a:r>
            <a:r>
              <a:rPr lang="en-US" altLang="ja-JP" dirty="0" smtClean="0">
                <a:solidFill>
                  <a:srgbClr val="00B050"/>
                </a:solidFill>
              </a:rPr>
              <a:t>λ  </a:t>
            </a:r>
            <a:r>
              <a:rPr lang="ja-JP" altLang="en-US" dirty="0" smtClean="0">
                <a:solidFill>
                  <a:srgbClr val="00B050"/>
                </a:solidFill>
              </a:rPr>
              <a:t>決定不能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ja-JP" altLang="en-US" dirty="0" smtClean="0">
                <a:solidFill>
                  <a:srgbClr val="00B050"/>
                </a:solidFill>
              </a:rPr>
              <a:t>＞</a:t>
            </a:r>
            <a:r>
              <a:rPr lang="en-US" altLang="ja-JP" dirty="0" smtClean="0">
                <a:solidFill>
                  <a:srgbClr val="00B050"/>
                </a:solidFill>
              </a:rPr>
              <a:t>λ, </a:t>
            </a:r>
            <a:r>
              <a:rPr lang="ja-JP" altLang="en-US" dirty="0" smtClean="0">
                <a:solidFill>
                  <a:srgbClr val="00B050"/>
                </a:solidFill>
              </a:rPr>
              <a:t>＜</a:t>
            </a:r>
            <a:r>
              <a:rPr lang="en-US" altLang="ja-JP" dirty="0" smtClean="0">
                <a:solidFill>
                  <a:srgbClr val="00B050"/>
                </a:solidFill>
              </a:rPr>
              <a:t>λ  </a:t>
            </a:r>
            <a:r>
              <a:rPr lang="ja-JP" altLang="en-US" dirty="0" smtClean="0">
                <a:solidFill>
                  <a:srgbClr val="00B050"/>
                </a:solidFill>
              </a:rPr>
              <a:t>決定</a:t>
            </a:r>
            <a:r>
              <a:rPr lang="ja-JP" altLang="en-US" u="sng" dirty="0" smtClean="0">
                <a:solidFill>
                  <a:srgbClr val="00B050"/>
                </a:solidFill>
              </a:rPr>
              <a:t>不</a:t>
            </a:r>
            <a:r>
              <a:rPr lang="ja-JP" altLang="en-US" dirty="0" smtClean="0">
                <a:solidFill>
                  <a:srgbClr val="00B050"/>
                </a:solidFill>
              </a:rPr>
              <a:t>能</a:t>
            </a:r>
          </a:p>
          <a:p>
            <a:pPr lvl="1"/>
            <a:endParaRPr kumimoji="1" lang="ja-JP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42910" y="3286124"/>
            <a:ext cx="7772400" cy="2928958"/>
          </a:xfrm>
        </p:spPr>
        <p:txBody>
          <a:bodyPr>
            <a:normAutofit/>
          </a:bodyPr>
          <a:lstStyle/>
          <a:p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≧</a:t>
            </a:r>
            <a:r>
              <a:rPr kumimoji="1" lang="en-US" altLang="ja-JP" sz="8900" dirty="0" smtClean="0">
                <a:latin typeface="HGP教科書体" pitchFamily="18" charset="-128"/>
                <a:ea typeface="HGP教科書体" pitchFamily="18" charset="-128"/>
              </a:rPr>
              <a:t>, </a:t>
            </a:r>
            <a:r>
              <a:rPr lang="ja-JP" altLang="en-US" sz="8900" dirty="0" smtClean="0"/>
              <a:t>≦ </a:t>
            </a: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の場合の</a:t>
            </a:r>
            <a:r>
              <a:rPr kumimoji="1" lang="en-US" altLang="ja-JP" sz="8900" dirty="0" smtClean="0">
                <a:latin typeface="HGP教科書体" pitchFamily="18" charset="-128"/>
                <a:ea typeface="HGP教科書体" pitchFamily="18" charset="-128"/>
              </a:rPr>
              <a:t/>
            </a:r>
            <a:br>
              <a:rPr kumimoji="1" lang="en-US" altLang="ja-JP" sz="8900" dirty="0" smtClean="0">
                <a:latin typeface="HGP教科書体" pitchFamily="18" charset="-128"/>
                <a:ea typeface="HGP教科書体" pitchFamily="18" charset="-128"/>
              </a:rPr>
            </a:b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決定</a:t>
            </a:r>
            <a:r>
              <a:rPr kumimoji="1" lang="ja-JP" altLang="en-US" sz="8900" dirty="0" smtClean="0">
                <a:solidFill>
                  <a:srgbClr val="FF0000"/>
                </a:solidFill>
                <a:latin typeface="HGP教科書体" pitchFamily="18" charset="-128"/>
                <a:ea typeface="HGP教科書体" pitchFamily="18" charset="-128"/>
              </a:rPr>
              <a:t>不</a:t>
            </a:r>
            <a:r>
              <a:rPr kumimoji="1" lang="ja-JP" altLang="en-US" sz="8900" dirty="0" smtClean="0">
                <a:latin typeface="HGP教科書体" pitchFamily="18" charset="-128"/>
                <a:ea typeface="HGP教科書体" pitchFamily="18" charset="-128"/>
              </a:rPr>
              <a:t>能性</a:t>
            </a:r>
            <a:endParaRPr kumimoji="1" lang="ja-JP" altLang="en-US" sz="5400" dirty="0">
              <a:latin typeface="HGP教科書体" pitchFamily="18" charset="-128"/>
              <a:ea typeface="HGP教科書体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PCP (Post’s Correspondence Problem) </a:t>
            </a:r>
            <a:r>
              <a:rPr lang="ja-JP" altLang="en-US" dirty="0" smtClean="0"/>
              <a:t>に帰着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第１回でお勉強した通り、 </a:t>
            </a:r>
            <a:r>
              <a:rPr lang="en-US" altLang="ja-JP" dirty="0" smtClean="0"/>
              <a:t>PCP </a:t>
            </a:r>
            <a:r>
              <a:rPr lang="ja-JP" altLang="en-US" dirty="0" smtClean="0"/>
              <a:t>は決定不能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PCP</a:t>
            </a:r>
            <a:r>
              <a:rPr kumimoji="1" lang="ja-JP" altLang="en-US" dirty="0" smtClean="0"/>
              <a:t>のインスタンスに対して、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それと空判定の答えが一致する </a:t>
            </a:r>
            <a:r>
              <a:rPr lang="en-US" altLang="ja-JP" dirty="0" smtClean="0"/>
              <a:t>QFA </a:t>
            </a:r>
            <a:r>
              <a:rPr lang="ja-JP" altLang="en-US" dirty="0" smtClean="0"/>
              <a:t>が作れる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1421</Words>
  <Application>Microsoft Office PowerPoint</Application>
  <PresentationFormat>画面に合わせる (4:3)</PresentationFormat>
  <Paragraphs>269</Paragraphs>
  <Slides>38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Office テーマ</vt:lpstr>
      <vt:lpstr>量子オートマトンの空判定は 決定不能だったり可能だったりする</vt:lpstr>
      <vt:lpstr>参考文献</vt:lpstr>
      <vt:lpstr>量子オートマトンとは何か</vt:lpstr>
      <vt:lpstr>量子オートマトンの例</vt:lpstr>
      <vt:lpstr>数学的に言うと</vt:lpstr>
      <vt:lpstr>今日のお話</vt:lpstr>
      <vt:lpstr>余談</vt:lpstr>
      <vt:lpstr>≧, ≦ の場合の 決定不能性</vt:lpstr>
      <vt:lpstr>方針</vt:lpstr>
      <vt:lpstr>方針</vt:lpstr>
      <vt:lpstr>「文字」のエンコード</vt:lpstr>
      <vt:lpstr>[Swierczkowski 1958]</vt:lpstr>
      <vt:lpstr>「文字列」のエンコード</vt:lpstr>
      <vt:lpstr>「文字列ペア」のエンコード</vt:lpstr>
      <vt:lpstr>[EXERCISE] エンコードしたペアの重要な性質</vt:lpstr>
      <vt:lpstr>「PCPに解がある」と同値な条件は？</vt:lpstr>
      <vt:lpstr>「PCPに解がある」と同値な条件は？</vt:lpstr>
      <vt:lpstr>初期状態 s の選び方</vt:lpstr>
      <vt:lpstr>[EXERCISE]  素晴らしい初期状態</vt:lpstr>
      <vt:lpstr>「PCPに解がある」と同値な条件は？</vt:lpstr>
      <vt:lpstr>ここまでに示されたこと</vt:lpstr>
      <vt:lpstr>[EXERCISE] 0, 1 以外の受理境界</vt:lpstr>
      <vt:lpstr>こうやる</vt:lpstr>
      <vt:lpstr>新しいQFAが 無理数成分を持つのが気持ち悪い</vt:lpstr>
      <vt:lpstr>証明</vt:lpstr>
      <vt:lpstr>まとめ：決定不能性</vt:lpstr>
      <vt:lpstr>＞, ＜ の場合の 決定可能性</vt:lpstr>
      <vt:lpstr>方針　（＜λの場合も全く同じ）  {w | ||s Xw P||＞λ} の空判定Algorithm</vt:lpstr>
      <vt:lpstr>簡単な方</vt:lpstr>
      <vt:lpstr>難しい方</vt:lpstr>
      <vt:lpstr>同値な条件</vt:lpstr>
      <vt:lpstr>※ 注意</vt:lpstr>
      <vt:lpstr>閉包をとると何が嬉しいか:モノイドが群に</vt:lpstr>
      <vt:lpstr>コンパクト群になると何が嬉しいか</vt:lpstr>
      <vt:lpstr>多項式で特徴付けられると何が…</vt:lpstr>
      <vt:lpstr>ヒルベルトの基底定理（の系）</vt:lpstr>
      <vt:lpstr>まとめ：決定可能性</vt:lpstr>
      <vt:lpstr>おまけ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Post’s Correspondence Problem の決定不能性の証明</dc:title>
  <dc:creator>kinaba</dc:creator>
  <cp:lastModifiedBy>kinaba</cp:lastModifiedBy>
  <cp:revision>765</cp:revision>
  <dcterms:created xsi:type="dcterms:W3CDTF">2009-09-11T07:16:05Z</dcterms:created>
  <dcterms:modified xsi:type="dcterms:W3CDTF">2010-01-16T14:38:46Z</dcterms:modified>
</cp:coreProperties>
</file>