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9" r:id="rId4"/>
    <p:sldId id="260" r:id="rId5"/>
    <p:sldId id="265" r:id="rId6"/>
    <p:sldId id="271" r:id="rId7"/>
    <p:sldId id="266" r:id="rId8"/>
    <p:sldId id="258" r:id="rId9"/>
    <p:sldId id="267" r:id="rId10"/>
    <p:sldId id="261" r:id="rId11"/>
    <p:sldId id="274" r:id="rId12"/>
    <p:sldId id="262" r:id="rId13"/>
    <p:sldId id="275" r:id="rId14"/>
    <p:sldId id="263" r:id="rId15"/>
    <p:sldId id="276" r:id="rId16"/>
    <p:sldId id="277" r:id="rId17"/>
    <p:sldId id="268" r:id="rId18"/>
    <p:sldId id="264" r:id="rId19"/>
    <p:sldId id="278" r:id="rId20"/>
    <p:sldId id="273" r:id="rId21"/>
    <p:sldId id="279" r:id="rId22"/>
    <p:sldId id="280" r:id="rId23"/>
    <p:sldId id="281" r:id="rId24"/>
    <p:sldId id="282" r:id="rId25"/>
    <p:sldId id="269" r:id="rId26"/>
    <p:sldId id="283" r:id="rId27"/>
    <p:sldId id="270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72" r:id="rId4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00"/>
    <a:srgbClr val="77933C"/>
    <a:srgbClr val="FFFFFF"/>
    <a:srgbClr val="F2DC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8" autoAdjust="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FBE7-DCAD-4C92-8346-6543E92D1E46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A67F-7B0D-4EF4-B3EC-37C5D849C25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33338"/>
            <a:ext cx="8229600" cy="1143000"/>
          </a:xfrm>
        </p:spPr>
        <p:txBody>
          <a:bodyPr>
            <a:noAutofit/>
          </a:bodyPr>
          <a:lstStyle>
            <a:lvl1pPr algn="r">
              <a:defRPr sz="60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244600"/>
            <a:ext cx="9144000" cy="0"/>
          </a:xfrm>
          <a:prstGeom prst="line">
            <a:avLst/>
          </a:prstGeom>
          <a:ln w="1270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スライド番号プレースホルダ 5"/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&lt;#&gt;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10.1145/1810959.181099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me/wcnb.html" TargetMode="External"/><Relationship Id="rId2" Type="http://schemas.openxmlformats.org/officeDocument/2006/relationships/hyperlink" Target="http://d.hatena.ne.jp/ku-ma-me/20100724/p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pub/Presen/QFA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pub/Presen/PCP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1992" y="44624"/>
            <a:ext cx="8572496" cy="4870894"/>
          </a:xfrm>
        </p:spPr>
        <p:txBody>
          <a:bodyPr>
            <a:noAutofit/>
          </a:bodyPr>
          <a:lstStyle/>
          <a:p>
            <a:pPr algn="l">
              <a:lnSpc>
                <a:spcPts val="10000"/>
              </a:lnSpc>
            </a:pPr>
            <a:r>
              <a:rPr kumimoji="1" lang="ja-JP" altLang="en-US" sz="9600" dirty="0" smtClean="0"/>
              <a:t>決定不能な</a:t>
            </a:r>
            <a:r>
              <a:rPr kumimoji="1" lang="en-US" altLang="ja-JP" sz="9600" dirty="0" smtClean="0"/>
              <a:t/>
            </a:r>
            <a:br>
              <a:rPr kumimoji="1" lang="en-US" altLang="ja-JP" sz="9600" dirty="0" smtClean="0"/>
            </a:br>
            <a:r>
              <a:rPr kumimoji="1" lang="ja-JP" altLang="en-US" sz="9600" dirty="0" smtClean="0"/>
              <a:t>旅</a:t>
            </a:r>
            <a:r>
              <a:rPr kumimoji="1" lang="en-US" altLang="ja-JP" sz="9600" dirty="0" smtClean="0"/>
              <a:t/>
            </a:r>
            <a:br>
              <a:rPr kumimoji="1" lang="en-US" altLang="ja-JP" sz="9600" dirty="0" smtClean="0"/>
            </a:br>
            <a:r>
              <a:rPr kumimoji="1" lang="ja-JP" altLang="en-US" sz="9600" dirty="0" smtClean="0"/>
              <a:t>人</a:t>
            </a:r>
            <a:endParaRPr kumimoji="1" lang="ja-JP" altLang="en-US" sz="9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48742" y="5040560"/>
            <a:ext cx="6843738" cy="1412776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sz="3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k.inaba</a:t>
            </a:r>
            <a:r>
              <a:rPr kumimoji="1" lang="en-US" altLang="ja-JP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r"/>
            <a:r>
              <a:rPr lang="ja-JP" alt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二○一○年一○月 決定不能の会</a:t>
            </a:r>
            <a:endParaRPr kumimoji="1" lang="ja-JP" altLang="en-US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648" y="2852936"/>
            <a:ext cx="753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Reading:</a:t>
            </a:r>
            <a:br>
              <a:rPr lang="en-US" sz="2800" dirty="0" smtClean="0"/>
            </a:br>
            <a:r>
              <a:rPr lang="en-US" sz="2800" dirty="0" smtClean="0"/>
              <a:t>    F. Berger &amp; R. Klein, </a:t>
            </a:r>
            <a:r>
              <a:rPr kumimoji="1" lang="en-US" altLang="ja-JP" sz="2800" b="1" dirty="0" smtClean="0"/>
              <a:t>A </a:t>
            </a:r>
            <a:r>
              <a:rPr lang="en-US" altLang="ja-JP" sz="2800" b="1" dirty="0" err="1" smtClean="0"/>
              <a:t>Traveller’s</a:t>
            </a:r>
            <a:r>
              <a:rPr kumimoji="1" lang="en-US" altLang="ja-JP" sz="2800" b="1" dirty="0" smtClean="0"/>
              <a:t> Problem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    </a:t>
            </a:r>
            <a:r>
              <a:rPr lang="en-US" sz="2800" dirty="0" smtClean="0"/>
              <a:t>Symposium on Computational Geometry, 2010</a:t>
            </a:r>
          </a:p>
          <a:p>
            <a:pPr algn="r"/>
            <a:r>
              <a:rPr lang="en-US" altLang="ja-JP" sz="2400" dirty="0" smtClean="0">
                <a:hlinkClick r:id="rId2"/>
              </a:rPr>
              <a:t>http://dx.doi.org.10.1145/1810959.1810991</a:t>
            </a:r>
            <a:r>
              <a:rPr lang="en-US" altLang="ja-JP" sz="3600" dirty="0" smtClean="0"/>
              <a:t> 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1835696" y="2636912"/>
            <a:ext cx="5112568" cy="2304256"/>
          </a:xfrm>
          <a:prstGeom prst="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チューリングマシン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Turing </a:t>
            </a:r>
            <a:r>
              <a:rPr lang="ja-JP" altLang="en-US" dirty="0" err="1" smtClean="0"/>
              <a:t>さんの</a:t>
            </a:r>
            <a:r>
              <a:rPr lang="ja-JP" altLang="en-US" dirty="0" smtClean="0"/>
              <a:t>考えたマシン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       </a:t>
            </a:r>
            <a:r>
              <a:rPr lang="en-US" altLang="ja-JP" dirty="0" smtClean="0"/>
              <a:t>Q×{0,1}  </a:t>
            </a:r>
            <a:r>
              <a:rPr lang="en-US" altLang="ja-JP" dirty="0" smtClean="0">
                <a:sym typeface="Wingdings" pitchFamily="2" charset="2"/>
              </a:rPr>
              <a:t>  Q×{0,1}×{</a:t>
            </a:r>
            <a:r>
              <a:rPr lang="ja-JP" altLang="en-US" dirty="0" smtClean="0">
                <a:sym typeface="Wingdings" pitchFamily="2" charset="2"/>
              </a:rPr>
              <a:t>左</a:t>
            </a:r>
            <a:r>
              <a:rPr lang="en-US" altLang="ja-JP" dirty="0" smtClean="0">
                <a:sym typeface="Wingdings" pitchFamily="2" charset="2"/>
              </a:rPr>
              <a:t>,</a:t>
            </a:r>
            <a:r>
              <a:rPr lang="ja-JP" altLang="en-US" dirty="0" smtClean="0">
                <a:sym typeface="Wingdings" pitchFamily="2" charset="2"/>
              </a:rPr>
              <a:t>右</a:t>
            </a:r>
            <a:r>
              <a:rPr lang="en-US" altLang="ja-JP" dirty="0" smtClean="0">
                <a:sym typeface="Wingdings" pitchFamily="2" charset="2"/>
              </a:rPr>
              <a:t>,</a:t>
            </a:r>
            <a:r>
              <a:rPr lang="ja-JP" altLang="en-US" dirty="0" smtClean="0">
                <a:sym typeface="Wingdings" pitchFamily="2" charset="2"/>
              </a:rPr>
              <a:t>停止</a:t>
            </a:r>
            <a:r>
              <a:rPr lang="en-US" altLang="ja-JP" dirty="0" smtClean="0">
                <a:sym typeface="Wingdings" pitchFamily="2" charset="2"/>
              </a:rPr>
              <a:t>} </a:t>
            </a:r>
            <a:br>
              <a:rPr lang="en-US" altLang="ja-JP" dirty="0" smtClean="0">
                <a:sym typeface="Wingdings" pitchFamily="2" charset="2"/>
              </a:rPr>
            </a:br>
            <a:r>
              <a:rPr lang="ja-JP" altLang="en-US" dirty="0" smtClean="0">
                <a:sym typeface="Wingdings" pitchFamily="2" charset="2"/>
              </a:rPr>
              <a:t>の表</a:t>
            </a:r>
            <a:endParaRPr 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11560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1259632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1907704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2555776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3203848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2050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5417538"/>
            <a:ext cx="998491" cy="1035798"/>
          </a:xfrm>
          <a:prstGeom prst="rect">
            <a:avLst/>
          </a:prstGeom>
          <a:noFill/>
        </p:spPr>
      </p:pic>
      <p:pic>
        <p:nvPicPr>
          <p:cNvPr id="13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80928"/>
            <a:ext cx="694144" cy="720080"/>
          </a:xfrm>
          <a:prstGeom prst="rect">
            <a:avLst/>
          </a:prstGeom>
          <a:noFill/>
        </p:spPr>
      </p:pic>
      <p:sp>
        <p:nvSpPr>
          <p:cNvPr id="14" name="正方形/長方形 13"/>
          <p:cNvSpPr/>
          <p:nvPr/>
        </p:nvSpPr>
        <p:spPr>
          <a:xfrm>
            <a:off x="2843808" y="2780928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5076056" y="2780928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4656" y="2833772"/>
            <a:ext cx="611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平成明朝体W9" pitchFamily="18" charset="-128"/>
                <a:ea typeface="HGP平成明朝体W9" pitchFamily="18" charset="-128"/>
              </a:rPr>
              <a:t>右</a:t>
            </a:r>
            <a:endParaRPr lang="en-US" sz="2800" dirty="0">
              <a:latin typeface="HGP平成明朝体W9" pitchFamily="18" charset="-128"/>
              <a:ea typeface="HGP平成明朝体W9" pitchFamily="18" charset="-128"/>
            </a:endParaRPr>
          </a:p>
        </p:txBody>
      </p:sp>
      <p:pic>
        <p:nvPicPr>
          <p:cNvPr id="2052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852936"/>
            <a:ext cx="648072" cy="502692"/>
          </a:xfrm>
          <a:prstGeom prst="rect">
            <a:avLst/>
          </a:prstGeom>
          <a:noFill/>
        </p:spPr>
      </p:pic>
      <p:pic>
        <p:nvPicPr>
          <p:cNvPr id="18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9904" y="3573016"/>
            <a:ext cx="694144" cy="720080"/>
          </a:xfrm>
          <a:prstGeom prst="rect">
            <a:avLst/>
          </a:prstGeom>
          <a:noFill/>
        </p:spPr>
      </p:pic>
      <p:sp>
        <p:nvSpPr>
          <p:cNvPr id="19" name="正方形/長方形 18"/>
          <p:cNvSpPr/>
          <p:nvPr/>
        </p:nvSpPr>
        <p:spPr>
          <a:xfrm>
            <a:off x="2843808" y="357301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5076056" y="357301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04656" y="3625860"/>
            <a:ext cx="9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平成明朝体W9" pitchFamily="18" charset="-128"/>
                <a:ea typeface="HGP平成明朝体W9" pitchFamily="18" charset="-128"/>
              </a:rPr>
              <a:t>停止</a:t>
            </a:r>
            <a:endParaRPr lang="en-US" sz="2800" dirty="0">
              <a:latin typeface="HGP平成明朝体W9" pitchFamily="18" charset="-128"/>
              <a:ea typeface="HGP平成明朝体W9" pitchFamily="18" charset="-128"/>
            </a:endParaRPr>
          </a:p>
        </p:txBody>
      </p:sp>
      <p:pic>
        <p:nvPicPr>
          <p:cNvPr id="22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645024"/>
            <a:ext cx="648072" cy="502692"/>
          </a:xfrm>
          <a:prstGeom prst="rect">
            <a:avLst/>
          </a:prstGeom>
          <a:noFill/>
        </p:spPr>
      </p:pic>
      <p:sp>
        <p:nvSpPr>
          <p:cNvPr id="23" name="テキスト ボックス 22"/>
          <p:cNvSpPr txBox="1"/>
          <p:nvPr/>
        </p:nvSpPr>
        <p:spPr>
          <a:xfrm>
            <a:off x="1944216" y="4233282"/>
            <a:ext cx="1259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/>
              <a:t>・・・</a:t>
            </a:r>
            <a:endParaRPr lang="en-US" sz="40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3419872" y="48677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4067944" y="48677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4716016" y="48677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5364088" y="48677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012160" y="48677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31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509120"/>
            <a:ext cx="648072" cy="502692"/>
          </a:xfrm>
          <a:prstGeom prst="rect">
            <a:avLst/>
          </a:prstGeom>
          <a:noFill/>
        </p:spPr>
      </p:pic>
      <p:sp>
        <p:nvSpPr>
          <p:cNvPr id="32" name="テキスト ボックス 31"/>
          <p:cNvSpPr txBox="1"/>
          <p:nvPr/>
        </p:nvSpPr>
        <p:spPr>
          <a:xfrm>
            <a:off x="3816424" y="5949280"/>
            <a:ext cx="61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/>
              <a:t>…</a:t>
            </a:r>
            <a:endParaRPr lang="en-US" sz="40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2008" y="5949280"/>
            <a:ext cx="61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/>
              <a:t>…</a:t>
            </a:r>
            <a:endParaRPr lang="en-US" sz="4000" b="1" dirty="0"/>
          </a:p>
        </p:txBody>
      </p:sp>
      <p:sp>
        <p:nvSpPr>
          <p:cNvPr id="34" name="右矢印 33"/>
          <p:cNvSpPr/>
          <p:nvPr/>
        </p:nvSpPr>
        <p:spPr>
          <a:xfrm rot="19460203">
            <a:off x="2848198" y="5366385"/>
            <a:ext cx="432049" cy="6480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24736" y="4809346"/>
            <a:ext cx="61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/>
              <a:t>…</a:t>
            </a:r>
            <a:endParaRPr lang="en-US" sz="4000" b="1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880320" y="4797152"/>
            <a:ext cx="61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/>
              <a:t>…</a:t>
            </a:r>
            <a:endParaRPr lang="en-US" sz="4000" b="1" dirty="0"/>
          </a:p>
        </p:txBody>
      </p:sp>
      <p:sp>
        <p:nvSpPr>
          <p:cNvPr id="37" name="右矢印 36"/>
          <p:cNvSpPr/>
          <p:nvPr/>
        </p:nvSpPr>
        <p:spPr>
          <a:xfrm rot="3365373">
            <a:off x="6617624" y="5409240"/>
            <a:ext cx="432049" cy="6480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正方形/長方形 37"/>
          <p:cNvSpPr/>
          <p:nvPr/>
        </p:nvSpPr>
        <p:spPr>
          <a:xfrm>
            <a:off x="5436096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6084168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40" name="正方形/長方形 39"/>
          <p:cNvSpPr/>
          <p:nvPr/>
        </p:nvSpPr>
        <p:spPr>
          <a:xfrm>
            <a:off x="6732240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1" name="正方形/長方形 40"/>
          <p:cNvSpPr/>
          <p:nvPr/>
        </p:nvSpPr>
        <p:spPr>
          <a:xfrm>
            <a:off x="7380312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2" name="正方形/長方形 41"/>
          <p:cNvSpPr/>
          <p:nvPr/>
        </p:nvSpPr>
        <p:spPr>
          <a:xfrm>
            <a:off x="8028384" y="609329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640960" y="5962838"/>
            <a:ext cx="61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/>
              <a:t>…</a:t>
            </a:r>
            <a:endParaRPr lang="en-US" sz="40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32040" y="5961474"/>
            <a:ext cx="611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 smtClean="0"/>
              <a:t>…</a:t>
            </a:r>
            <a:endParaRPr lang="en-US" sz="4000" b="1" dirty="0"/>
          </a:p>
        </p:txBody>
      </p:sp>
      <p:pic>
        <p:nvPicPr>
          <p:cNvPr id="46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417538"/>
            <a:ext cx="998491" cy="1035798"/>
          </a:xfrm>
          <a:prstGeom prst="rect">
            <a:avLst/>
          </a:prstGeom>
          <a:noFill/>
        </p:spPr>
      </p:pic>
      <p:sp>
        <p:nvSpPr>
          <p:cNvPr id="48" name="テキスト ボックス 47"/>
          <p:cNvSpPr txBox="1"/>
          <p:nvPr/>
        </p:nvSpPr>
        <p:spPr>
          <a:xfrm>
            <a:off x="7236296" y="5373216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P平成明朝体W9" pitchFamily="18" charset="-128"/>
                <a:ea typeface="HGP平成明朝体W9" pitchFamily="18" charset="-128"/>
              </a:rPr>
              <a:t>停</a:t>
            </a:r>
            <a:endParaRPr lang="en-US" b="1" dirty="0">
              <a:latin typeface="HGP平成明朝体W9" pitchFamily="18" charset="-128"/>
              <a:ea typeface="HGP平成明朝体W9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停止問題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入力：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チューリングマシン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テープの初期状態</a:t>
            </a:r>
            <a:endParaRPr lang="en-US" altLang="ja-JP" dirty="0" smtClean="0"/>
          </a:p>
          <a:p>
            <a:r>
              <a:rPr lang="ja-JP" altLang="en-US" dirty="0" smtClean="0"/>
              <a:t>出力：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「停止」に行くなら </a:t>
            </a:r>
            <a:r>
              <a:rPr lang="en-US" altLang="ja-JP" dirty="0" smtClean="0"/>
              <a:t>yes / </a:t>
            </a:r>
            <a:r>
              <a:rPr lang="ja-JP" altLang="en-US" dirty="0" smtClean="0"/>
              <a:t>永遠に動くなら </a:t>
            </a:r>
            <a:r>
              <a:rPr lang="en-US" altLang="ja-JP" dirty="0" smtClean="0"/>
              <a:t>no</a:t>
            </a:r>
          </a:p>
          <a:p>
            <a:r>
              <a:rPr lang="ja-JP" altLang="en-US" dirty="0" smtClean="0"/>
              <a:t>決定不能：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↑を計算できるチューリングマシンは存在しない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証明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あったとする</a:t>
            </a:r>
            <a:r>
              <a:rPr lang="en-US" altLang="ja-JP" dirty="0" smtClean="0"/>
              <a:t> </a:t>
            </a:r>
            <a:r>
              <a:rPr lang="ja-JP" altLang="en-US" dirty="0" smtClean="0"/>
              <a:t> </a:t>
            </a:r>
            <a:r>
              <a:rPr lang="en-US" altLang="ja-JP" dirty="0" smtClean="0"/>
              <a:t>h(machine, tape)  </a:t>
            </a:r>
            <a:r>
              <a:rPr lang="ja-JP" altLang="en-US" dirty="0" smtClean="0"/>
              <a:t>と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</a:t>
            </a:r>
            <a:r>
              <a:rPr lang="en-US" altLang="ja-JP" dirty="0" smtClean="0"/>
              <a:t>f(x) = if h(</a:t>
            </a:r>
            <a:r>
              <a:rPr lang="en-US" altLang="ja-JP" dirty="0" err="1" smtClean="0"/>
              <a:t>x,x</a:t>
            </a:r>
            <a:r>
              <a:rPr lang="en-US" altLang="ja-JP" dirty="0" smtClean="0"/>
              <a:t>) then </a:t>
            </a:r>
            <a:r>
              <a:rPr lang="ja-JP" altLang="en-US" dirty="0" smtClean="0"/>
              <a:t>無限ループ </a:t>
            </a:r>
            <a:r>
              <a:rPr lang="en-US" altLang="ja-JP" dirty="0" smtClean="0"/>
              <a:t>else </a:t>
            </a:r>
            <a:r>
              <a:rPr lang="ja-JP" altLang="en-US" dirty="0" smtClean="0"/>
              <a:t>停止」も</a:t>
            </a:r>
            <a:r>
              <a:rPr lang="en-US" altLang="ja-JP" dirty="0" smtClean="0"/>
              <a:t>TM</a:t>
            </a:r>
            <a:r>
              <a:rPr lang="ja-JP" altLang="en-US" dirty="0" smtClean="0"/>
              <a:t>で書ける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f(f) </a:t>
            </a:r>
            <a:r>
              <a:rPr lang="ja-JP" altLang="en-US" dirty="0" smtClean="0"/>
              <a:t>の結果が矛盾する</a:t>
            </a:r>
            <a:endParaRPr lang="en-US" altLang="ja-JP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文字列書き換え系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文字列を文字列に書換える規則の集まり</a:t>
            </a:r>
            <a:endParaRPr lang="en-US" dirty="0" smtClean="0"/>
          </a:p>
          <a:p>
            <a:pPr lvl="1"/>
            <a:r>
              <a:rPr lang="en-US" dirty="0" smtClean="0"/>
              <a:t>Semi </a:t>
            </a:r>
            <a:r>
              <a:rPr lang="en-US" dirty="0" err="1" smtClean="0"/>
              <a:t>Thue</a:t>
            </a:r>
            <a:r>
              <a:rPr lang="en-US" dirty="0" smtClean="0"/>
              <a:t>-System</a:t>
            </a:r>
          </a:p>
          <a:p>
            <a:pPr lvl="1"/>
            <a:r>
              <a:rPr lang="ja-JP" altLang="en-US" dirty="0" smtClean="0"/>
              <a:t>（</a:t>
            </a:r>
            <a:r>
              <a:rPr lang="en-US" altLang="ja-JP" dirty="0" smtClean="0"/>
              <a:t>cf. </a:t>
            </a:r>
            <a:r>
              <a:rPr lang="en-US" dirty="0" smtClean="0"/>
              <a:t>Turing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0 </a:t>
            </a:r>
            <a:r>
              <a:rPr lang="ja-JP" altLang="en-US" dirty="0" smtClean="0"/>
              <a:t>型文法）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r>
              <a:rPr lang="ja-JP" altLang="en-US" dirty="0" smtClean="0"/>
              <a:t>書き換えの例</a:t>
            </a:r>
            <a:endParaRPr lang="en-US" dirty="0" smtClean="0"/>
          </a:p>
          <a:p>
            <a:pPr lvl="1">
              <a:buNone/>
            </a:pPr>
            <a:r>
              <a:rPr lang="en-US" sz="3500" dirty="0" err="1" smtClean="0"/>
              <a:t>abcabc</a:t>
            </a:r>
            <a:r>
              <a:rPr lang="en-US" sz="3500" u="sng" dirty="0" err="1" smtClean="0"/>
              <a:t>abc</a:t>
            </a:r>
            <a:r>
              <a:rPr lang="en-US" sz="3500" dirty="0" err="1" smtClean="0"/>
              <a:t>zz</a:t>
            </a:r>
            <a:endParaRPr lang="en-US" sz="3500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 </a:t>
            </a:r>
            <a:r>
              <a:rPr lang="en-US" dirty="0" err="1" smtClean="0"/>
              <a:t>abcabc</a:t>
            </a:r>
            <a:r>
              <a:rPr lang="en-US" u="sng" dirty="0" err="1" smtClean="0"/>
              <a:t>de</a:t>
            </a:r>
            <a:r>
              <a:rPr lang="en-US" u="sng" dirty="0" err="1" smtClean="0">
                <a:solidFill>
                  <a:srgbClr val="FF0000"/>
                </a:solidFill>
              </a:rPr>
              <a:t>f</a:t>
            </a:r>
            <a:r>
              <a:rPr lang="en-US" dirty="0" err="1" smtClean="0"/>
              <a:t>zz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</a:t>
            </a:r>
            <a:r>
              <a:rPr lang="en-US" dirty="0" smtClean="0"/>
              <a:t> </a:t>
            </a:r>
            <a:r>
              <a:rPr lang="en-US" dirty="0" err="1" smtClean="0"/>
              <a:t>abcabc</a:t>
            </a:r>
            <a:r>
              <a:rPr lang="en-US" i="1" dirty="0" err="1" smtClean="0"/>
              <a:t>de</a:t>
            </a:r>
            <a:r>
              <a:rPr lang="en-US" i="1" dirty="0" err="1" smtClean="0">
                <a:solidFill>
                  <a:srgbClr val="FF0000"/>
                </a:solidFill>
              </a:rPr>
              <a:t>feaglka</a:t>
            </a:r>
            <a:r>
              <a:rPr lang="en-US" i="1" dirty="0" err="1" smtClean="0"/>
              <a:t>z</a:t>
            </a:r>
            <a:r>
              <a:rPr lang="en-US" dirty="0" err="1" smtClean="0"/>
              <a:t>z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</a:t>
            </a:r>
            <a:r>
              <a:rPr lang="en-US" dirty="0" smtClean="0"/>
              <a:t> </a:t>
            </a:r>
            <a:r>
              <a:rPr lang="en-US" dirty="0" err="1" smtClean="0"/>
              <a:t>abcabc</a:t>
            </a:r>
            <a:r>
              <a:rPr lang="en-US" i="1" dirty="0" err="1" smtClean="0"/>
              <a:t>xaa</a:t>
            </a:r>
            <a:r>
              <a:rPr lang="en-US" dirty="0" err="1" smtClean="0"/>
              <a:t>z</a:t>
            </a:r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20072" y="2260029"/>
            <a:ext cx="3456384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/>
              <a:t>abc</a:t>
            </a:r>
            <a:r>
              <a:rPr lang="en-US" sz="2800" dirty="0" smtClean="0"/>
              <a:t> 	   </a:t>
            </a:r>
            <a:r>
              <a:rPr lang="en-US" sz="2800" dirty="0" smtClean="0">
                <a:sym typeface="Wingdings" pitchFamily="2" charset="2"/>
              </a:rPr>
              <a:t> def</a:t>
            </a:r>
          </a:p>
          <a:p>
            <a:r>
              <a:rPr lang="en-US" sz="2800" dirty="0" smtClean="0">
                <a:sym typeface="Wingdings" pitchFamily="2" charset="2"/>
              </a:rPr>
              <a:t>f 	    </a:t>
            </a:r>
            <a:r>
              <a:rPr lang="en-US" sz="2800" dirty="0" err="1" smtClean="0">
                <a:sym typeface="Wingdings" pitchFamily="2" charset="2"/>
              </a:rPr>
              <a:t>feaglka</a:t>
            </a:r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defeaglkaz</a:t>
            </a:r>
            <a:r>
              <a:rPr lang="en-US" sz="2800" dirty="0" smtClean="0">
                <a:sym typeface="Wingdings" pitchFamily="2" charset="2"/>
              </a:rPr>
              <a:t>  </a:t>
            </a:r>
            <a:r>
              <a:rPr lang="en-US" sz="2800" dirty="0" err="1" smtClean="0">
                <a:sym typeface="Wingdings" pitchFamily="2" charset="2"/>
              </a:rPr>
              <a:t>xaa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到達可能性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入力：書き換え系と文字列 </a:t>
            </a:r>
            <a:r>
              <a:rPr lang="en-US" altLang="ja-JP" dirty="0" smtClean="0"/>
              <a:t>s1</a:t>
            </a:r>
            <a:r>
              <a:rPr lang="ja-JP" altLang="en-US" dirty="0" smtClean="0"/>
              <a:t>と文字列 </a:t>
            </a:r>
            <a:r>
              <a:rPr lang="en-US" altLang="ja-JP" dirty="0" smtClean="0"/>
              <a:t>s2</a:t>
            </a:r>
          </a:p>
          <a:p>
            <a:r>
              <a:rPr lang="ja-JP" altLang="en-US" dirty="0" smtClean="0"/>
              <a:t>出力：</a:t>
            </a:r>
            <a:r>
              <a:rPr lang="en-US" altLang="ja-JP" dirty="0" smtClean="0"/>
              <a:t>s1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s2 </a:t>
            </a:r>
            <a:r>
              <a:rPr lang="ja-JP" altLang="en-US" dirty="0" smtClean="0"/>
              <a:t>に書き換えられるか？</a:t>
            </a:r>
            <a:endParaRPr lang="en-US" altLang="ja-JP" dirty="0" smtClean="0"/>
          </a:p>
          <a:p>
            <a:r>
              <a:rPr lang="ja-JP" altLang="en-US" dirty="0" smtClean="0"/>
              <a:t>決定不能。証明：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TM</a:t>
            </a:r>
            <a:r>
              <a:rPr lang="ja-JP" altLang="en-US" dirty="0" smtClean="0"/>
              <a:t>の状態とテープを混ぜると書換系になってる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4"/>
            <a:endParaRPr lang="en-US" dirty="0" smtClean="0"/>
          </a:p>
          <a:p>
            <a:pPr lvl="1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ja-JP" altLang="en-US" dirty="0" smtClean="0"/>
              <a:t>到達可能性が解けたとすると、</a:t>
            </a:r>
            <a:r>
              <a:rPr lang="en-US" altLang="ja-JP" dirty="0" smtClean="0"/>
              <a:t>”      0011.. ”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が解けちゃうので停止問題が解けちゃって矛盾</a:t>
            </a:r>
            <a:endParaRPr 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9512" y="3645024"/>
            <a:ext cx="4752528" cy="2016224"/>
          </a:xfrm>
          <a:prstGeom prst="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89040"/>
            <a:ext cx="694144" cy="720080"/>
          </a:xfrm>
          <a:prstGeom prst="rect">
            <a:avLst/>
          </a:prstGeom>
          <a:noFill/>
        </p:spPr>
      </p:pic>
      <p:sp>
        <p:nvSpPr>
          <p:cNvPr id="6" name="正方形/長方形 5"/>
          <p:cNvSpPr/>
          <p:nvPr/>
        </p:nvSpPr>
        <p:spPr>
          <a:xfrm>
            <a:off x="1187624" y="3789040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3419872" y="3789040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48472" y="3841884"/>
            <a:ext cx="611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平成明朝体W9" pitchFamily="18" charset="-128"/>
                <a:ea typeface="HGP平成明朝体W9" pitchFamily="18" charset="-128"/>
              </a:rPr>
              <a:t>右</a:t>
            </a:r>
            <a:endParaRPr lang="en-US" sz="2800" dirty="0">
              <a:latin typeface="HGP平成明朝体W9" pitchFamily="18" charset="-128"/>
              <a:ea typeface="HGP平成明朝体W9" pitchFamily="18" charset="-128"/>
            </a:endParaRPr>
          </a:p>
        </p:txBody>
      </p:sp>
      <p:pic>
        <p:nvPicPr>
          <p:cNvPr id="9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861048"/>
            <a:ext cx="648072" cy="502692"/>
          </a:xfrm>
          <a:prstGeom prst="rect">
            <a:avLst/>
          </a:prstGeom>
          <a:noFill/>
        </p:spPr>
      </p:pic>
      <p:pic>
        <p:nvPicPr>
          <p:cNvPr id="10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3720" y="4581128"/>
            <a:ext cx="694144" cy="720080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1187624" y="4581128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3419872" y="4581128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48472" y="4633972"/>
            <a:ext cx="9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平成明朝体W9" pitchFamily="18" charset="-128"/>
                <a:ea typeface="HGP平成明朝体W9" pitchFamily="18" charset="-128"/>
              </a:rPr>
              <a:t>停</a:t>
            </a:r>
            <a:endParaRPr lang="en-US" sz="2800" dirty="0">
              <a:latin typeface="HGP平成明朝体W9" pitchFamily="18" charset="-128"/>
              <a:ea typeface="HGP平成明朝体W9" pitchFamily="18" charset="-128"/>
            </a:endParaRPr>
          </a:p>
        </p:txBody>
      </p:sp>
      <p:pic>
        <p:nvPicPr>
          <p:cNvPr id="14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653136"/>
            <a:ext cx="648072" cy="502692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288032" y="5085184"/>
            <a:ext cx="1259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/>
              <a:t>・・・</a:t>
            </a:r>
            <a:endParaRPr lang="en-US" sz="40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5364088" y="3645024"/>
            <a:ext cx="3635896" cy="2016224"/>
          </a:xfrm>
          <a:prstGeom prst="rect">
            <a:avLst/>
          </a:prstGeom>
          <a:solidFill>
            <a:schemeClr val="bg2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861048"/>
            <a:ext cx="694144" cy="720080"/>
          </a:xfrm>
          <a:prstGeom prst="rect">
            <a:avLst/>
          </a:prstGeom>
          <a:noFill/>
        </p:spPr>
      </p:pic>
      <p:sp>
        <p:nvSpPr>
          <p:cNvPr id="18" name="正方形/長方形 17"/>
          <p:cNvSpPr/>
          <p:nvPr/>
        </p:nvSpPr>
        <p:spPr>
          <a:xfrm>
            <a:off x="6156176" y="3861048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19" name="右矢印 18"/>
          <p:cNvSpPr/>
          <p:nvPr/>
        </p:nvSpPr>
        <p:spPr>
          <a:xfrm>
            <a:off x="6944188" y="4077072"/>
            <a:ext cx="4361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正方形/長方形 19"/>
          <p:cNvSpPr/>
          <p:nvPr/>
        </p:nvSpPr>
        <p:spPr>
          <a:xfrm>
            <a:off x="7452320" y="3861048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21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3933056"/>
            <a:ext cx="648072" cy="502692"/>
          </a:xfrm>
          <a:prstGeom prst="rect">
            <a:avLst/>
          </a:prstGeom>
          <a:noFill/>
        </p:spPr>
      </p:pic>
      <p:pic>
        <p:nvPicPr>
          <p:cNvPr id="22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2272" y="4653136"/>
            <a:ext cx="694144" cy="720080"/>
          </a:xfrm>
          <a:prstGeom prst="rect">
            <a:avLst/>
          </a:prstGeom>
          <a:noFill/>
        </p:spPr>
      </p:pic>
      <p:sp>
        <p:nvSpPr>
          <p:cNvPr id="23" name="正方形/長方形 22"/>
          <p:cNvSpPr/>
          <p:nvPr/>
        </p:nvSpPr>
        <p:spPr>
          <a:xfrm>
            <a:off x="6156176" y="4653136"/>
            <a:ext cx="648072" cy="64807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pic>
        <p:nvPicPr>
          <p:cNvPr id="25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725144"/>
            <a:ext cx="648072" cy="502692"/>
          </a:xfrm>
          <a:prstGeom prst="rect">
            <a:avLst/>
          </a:prstGeom>
          <a:noFill/>
        </p:spPr>
      </p:pic>
      <p:sp>
        <p:nvSpPr>
          <p:cNvPr id="26" name="右矢印 25"/>
          <p:cNvSpPr/>
          <p:nvPr/>
        </p:nvSpPr>
        <p:spPr>
          <a:xfrm>
            <a:off x="6948264" y="4869160"/>
            <a:ext cx="4361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52320" y="4643844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P平成明朝体W9" pitchFamily="18" charset="-128"/>
                <a:ea typeface="HGP平成明朝体W9" pitchFamily="18" charset="-128"/>
              </a:rPr>
              <a:t>停</a:t>
            </a:r>
            <a:endParaRPr lang="en-US" b="1" dirty="0">
              <a:latin typeface="HGP平成明朝体W9" pitchFamily="18" charset="-128"/>
              <a:ea typeface="HGP平成明朝体W9" pitchFamily="18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28592" y="5085184"/>
            <a:ext cx="1259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/>
              <a:t>・・・</a:t>
            </a:r>
            <a:endParaRPr lang="en-US" sz="4000" b="1" dirty="0"/>
          </a:p>
        </p:txBody>
      </p:sp>
      <p:pic>
        <p:nvPicPr>
          <p:cNvPr id="29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5733256"/>
            <a:ext cx="432048" cy="430684"/>
          </a:xfrm>
          <a:prstGeom prst="rect">
            <a:avLst/>
          </a:prstGeom>
          <a:noFill/>
        </p:spPr>
      </p:pic>
      <p:pic>
        <p:nvPicPr>
          <p:cNvPr id="30" name="Picture 2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6368" y="5598532"/>
            <a:ext cx="694144" cy="720080"/>
          </a:xfrm>
          <a:prstGeom prst="rect">
            <a:avLst/>
          </a:prstGeom>
          <a:noFill/>
        </p:spPr>
      </p:pic>
      <p:sp>
        <p:nvSpPr>
          <p:cNvPr id="31" name="テキスト ボックス 30"/>
          <p:cNvSpPr txBox="1"/>
          <p:nvPr/>
        </p:nvSpPr>
        <p:spPr>
          <a:xfrm>
            <a:off x="8316416" y="5589240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HGP平成明朝体W9" pitchFamily="18" charset="-128"/>
                <a:ea typeface="HGP平成明朝体W9" pitchFamily="18" charset="-128"/>
              </a:rPr>
              <a:t>停</a:t>
            </a:r>
            <a:endParaRPr lang="en-US" b="1" dirty="0">
              <a:latin typeface="HGP平成明朝体W9" pitchFamily="18" charset="-128"/>
              <a:ea typeface="HGP平成明朝体W9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Post</a:t>
            </a:r>
            <a:r>
              <a:rPr lang="ja-JP" altLang="en-US" dirty="0" smtClean="0"/>
              <a:t>の対応問題 </a:t>
            </a:r>
            <a:r>
              <a:rPr lang="en-US" altLang="ja-JP" dirty="0" smtClean="0"/>
              <a:t>(PCP)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http://d.hatena.ne.jp/ku-ma-me/20100724/p1</a:t>
            </a:r>
            <a:endParaRPr lang="en-US" dirty="0" smtClean="0"/>
          </a:p>
          <a:p>
            <a:pPr lvl="1"/>
            <a:r>
              <a:rPr lang="ja-JP" altLang="en-US" dirty="0" smtClean="0"/>
              <a:t>謎の制約のある席決めゲームです。</a:t>
            </a:r>
            <a:endParaRPr lang="en-US" dirty="0"/>
          </a:p>
        </p:txBody>
      </p:sp>
      <p:pic>
        <p:nvPicPr>
          <p:cNvPr id="1028" name="Picture 4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5734" y="2838957"/>
            <a:ext cx="3692450" cy="36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PCP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入力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文字列のペアの有限リスト </a:t>
            </a:r>
            <a:r>
              <a:rPr lang="en-US" altLang="ja-JP" dirty="0" err="1" smtClean="0"/>
              <a:t>ps</a:t>
            </a:r>
            <a:r>
              <a:rPr lang="en-US" altLang="ja-JP" dirty="0" smtClean="0"/>
              <a:t> :: [(String, String)]</a:t>
            </a:r>
          </a:p>
          <a:p>
            <a:r>
              <a:rPr lang="ja-JP" altLang="en-US" dirty="0" smtClean="0"/>
              <a:t>出力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自然数のリスト </a:t>
            </a:r>
            <a:r>
              <a:rPr lang="en-US" altLang="ja-JP" dirty="0" err="1" smtClean="0"/>
              <a:t>idx</a:t>
            </a:r>
            <a:r>
              <a:rPr lang="en-US" altLang="ja-JP" dirty="0" smtClean="0"/>
              <a:t> :: [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] </a:t>
            </a:r>
            <a:r>
              <a:rPr lang="ja-JP" altLang="en-US" dirty="0" smtClean="0"/>
              <a:t>で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  </a:t>
            </a:r>
            <a:r>
              <a:rPr lang="en-US" altLang="ja-JP" dirty="0" err="1" smtClean="0"/>
              <a:t>concatMap</a:t>
            </a:r>
            <a:r>
              <a:rPr lang="en-US" altLang="ja-JP" dirty="0" smtClean="0"/>
              <a:t>  (</a:t>
            </a:r>
            <a:r>
              <a:rPr lang="en-US" altLang="ja-JP" dirty="0" err="1" smtClean="0"/>
              <a:t>λi</a:t>
            </a:r>
            <a:r>
              <a:rPr lang="en-US" altLang="ja-JP" dirty="0" smtClean="0"/>
              <a:t>. </a:t>
            </a:r>
            <a:r>
              <a:rPr lang="en-US" altLang="ja-JP" dirty="0" err="1" smtClean="0"/>
              <a:t>fst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ps</a:t>
            </a:r>
            <a:r>
              <a:rPr lang="en-US" altLang="ja-JP" dirty="0" smtClean="0"/>
              <a:t> !!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)) </a:t>
            </a:r>
            <a:r>
              <a:rPr lang="en-US" altLang="ja-JP" dirty="0" err="1" smtClean="0"/>
              <a:t>idx</a:t>
            </a:r>
            <a:r>
              <a:rPr lang="en-US" altLang="ja-JP" dirty="0" smtClean="0"/>
              <a:t> </a:t>
            </a:r>
            <a:br>
              <a:rPr lang="en-US" altLang="ja-JP" dirty="0" smtClean="0"/>
            </a:br>
            <a:r>
              <a:rPr lang="en-US" altLang="ja-JP" dirty="0" smtClean="0"/>
              <a:t>= </a:t>
            </a:r>
            <a:r>
              <a:rPr lang="en-US" altLang="ja-JP" dirty="0" err="1" smtClean="0"/>
              <a:t>concatMap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λi</a:t>
            </a:r>
            <a:r>
              <a:rPr lang="en-US" altLang="ja-JP" dirty="0" smtClean="0"/>
              <a:t>. </a:t>
            </a:r>
            <a:r>
              <a:rPr lang="en-US" altLang="ja-JP" dirty="0" err="1" smtClean="0"/>
              <a:t>snd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ps</a:t>
            </a:r>
            <a:r>
              <a:rPr lang="en-US" altLang="ja-JP" dirty="0" smtClean="0"/>
              <a:t> !!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)) </a:t>
            </a:r>
            <a:r>
              <a:rPr lang="en-US" altLang="ja-JP" dirty="0" err="1" smtClean="0"/>
              <a:t>idx</a:t>
            </a:r>
            <a:r>
              <a:rPr lang="en-US" altLang="ja-JP" dirty="0" smtClean="0"/>
              <a:t>   </a:t>
            </a:r>
            <a:r>
              <a:rPr lang="ja-JP" altLang="en-US" dirty="0" smtClean="0"/>
              <a:t>な物はあるか？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</a:t>
            </a:r>
            <a:r>
              <a:rPr lang="ja-JP" altLang="en-US" dirty="0" smtClean="0"/>
              <a:t>男女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を左寄せに寄せて全員対面できるか？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（さっきのゲームでは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男</a:t>
            </a:r>
            <a:r>
              <a:rPr lang="en-US" altLang="ja-JP" dirty="0" smtClean="0"/>
              <a:t>-</a:t>
            </a:r>
            <a:r>
              <a:rPr lang="ja-JP" altLang="en-US" dirty="0" smtClean="0"/>
              <a:t>女</a:t>
            </a:r>
            <a:r>
              <a:rPr lang="en-US" altLang="ja-JP" dirty="0" smtClean="0"/>
              <a:t>” or “</a:t>
            </a:r>
            <a:r>
              <a:rPr lang="ja-JP" altLang="en-US" dirty="0" smtClean="0"/>
              <a:t>女</a:t>
            </a:r>
            <a:r>
              <a:rPr lang="en-US" altLang="ja-JP" dirty="0" smtClean="0"/>
              <a:t>-</a:t>
            </a:r>
            <a:r>
              <a:rPr lang="ja-JP" altLang="en-US" dirty="0" smtClean="0"/>
              <a:t>男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対面させましたが、今回の定義どおりだと、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“</a:t>
            </a:r>
            <a:r>
              <a:rPr lang="ja-JP" altLang="en-US" dirty="0" smtClean="0"/>
              <a:t>男</a:t>
            </a:r>
            <a:r>
              <a:rPr lang="en-US" altLang="ja-JP" dirty="0" smtClean="0"/>
              <a:t>-</a:t>
            </a:r>
            <a:r>
              <a:rPr lang="ja-JP" altLang="en-US" dirty="0" smtClean="0"/>
              <a:t>男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“</a:t>
            </a:r>
            <a:r>
              <a:rPr lang="ja-JP" altLang="en-US" dirty="0" smtClean="0"/>
              <a:t>女</a:t>
            </a:r>
            <a:r>
              <a:rPr lang="en-US" altLang="ja-JP" dirty="0" smtClean="0"/>
              <a:t>-</a:t>
            </a:r>
            <a:r>
              <a:rPr lang="ja-JP" altLang="en-US" dirty="0" smtClean="0"/>
              <a:t>女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が常に並ぶようにするゲーム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になります。難易度はどっちでも同じです。）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PCP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決定不能。証明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PCP </a:t>
            </a:r>
            <a:r>
              <a:rPr lang="ja-JP" altLang="en-US" dirty="0" smtClean="0"/>
              <a:t>が解けるとする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書き換え系の到達可能性問題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文字列 </a:t>
            </a:r>
            <a:r>
              <a:rPr lang="en-US" altLang="ja-JP" dirty="0" smtClean="0"/>
              <a:t>s1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s2 </a:t>
            </a:r>
            <a:r>
              <a:rPr lang="ja-JP" altLang="en-US" dirty="0" smtClean="0"/>
              <a:t>と書き換え規則 </a:t>
            </a:r>
            <a:r>
              <a:rPr lang="en-US" altLang="ja-JP" dirty="0" smtClean="0"/>
              <a:t>P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を以下のように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に作り替え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solidFill>
                  <a:srgbClr val="00B050"/>
                </a:solidFill>
              </a:rPr>
              <a:t>（実際はもうちょい工夫が必要）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00192" y="2732727"/>
            <a:ext cx="28083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abc</a:t>
            </a:r>
            <a:r>
              <a:rPr lang="en-US" sz="2400" dirty="0" smtClean="0"/>
              <a:t>	       </a:t>
            </a:r>
            <a:r>
              <a:rPr lang="en-US" sz="2400" dirty="0" smtClean="0">
                <a:sym typeface="Wingdings" pitchFamily="2" charset="2"/>
              </a:rPr>
              <a:t> def</a:t>
            </a:r>
          </a:p>
          <a:p>
            <a:r>
              <a:rPr lang="en-US" sz="2400" dirty="0" smtClean="0">
                <a:sym typeface="Wingdings" pitchFamily="2" charset="2"/>
              </a:rPr>
              <a:t>f	       </a:t>
            </a:r>
            <a:r>
              <a:rPr lang="en-US" sz="2400" dirty="0" err="1" smtClean="0">
                <a:sym typeface="Wingdings" pitchFamily="2" charset="2"/>
              </a:rPr>
              <a:t>feaglka</a:t>
            </a: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err="1" smtClean="0">
                <a:sym typeface="Wingdings" pitchFamily="2" charset="2"/>
              </a:rPr>
              <a:t>defeaglkaz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xaa</a:t>
            </a:r>
            <a:endParaRPr 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3808" y="4679265"/>
            <a:ext cx="6192688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en-US" altLang="ja-JP" sz="3200" dirty="0" smtClean="0"/>
              <a:t>(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3200" dirty="0" smtClean="0"/>
              <a:t>,		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200" dirty="0" smtClean="0"/>
              <a:t>s</a:t>
            </a:r>
            <a:r>
              <a:rPr lang="en-US" altLang="ja-JP" sz="3200" baseline="-25000" dirty="0" smtClean="0"/>
              <a:t>1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)</a:t>
            </a:r>
          </a:p>
          <a:p>
            <a:pPr lvl="1"/>
            <a:r>
              <a:rPr lang="en-US" altLang="ja-JP" sz="3200" dirty="0" smtClean="0"/>
              <a:t>(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200" dirty="0" smtClean="0"/>
              <a:t>s</a:t>
            </a:r>
            <a:r>
              <a:rPr lang="en-US" altLang="ja-JP" sz="3200" baseline="-25000" dirty="0" smtClean="0"/>
              <a:t>2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3200" dirty="0" smtClean="0"/>
              <a:t>,		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sz="3200" dirty="0" smtClean="0"/>
              <a:t>        </a:t>
            </a:r>
            <a:r>
              <a:rPr lang="en-US" altLang="ja-JP" sz="3200" dirty="0" smtClean="0"/>
              <a:t>)</a:t>
            </a:r>
          </a:p>
          <a:p>
            <a:pPr lvl="1"/>
            <a:r>
              <a:rPr lang="en-US" altLang="ja-JP" sz="3200" dirty="0" smtClean="0"/>
              <a:t>(  x,   x  )		for all  x </a:t>
            </a:r>
            <a:r>
              <a:rPr lang="ja-JP" altLang="en-US" sz="3200" dirty="0" smtClean="0"/>
              <a:t>∈</a:t>
            </a:r>
            <a:r>
              <a:rPr lang="en-US" altLang="ja-JP" sz="3200" dirty="0" smtClean="0"/>
              <a:t> {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200" dirty="0" smtClean="0"/>
              <a:t>}</a:t>
            </a:r>
            <a:r>
              <a:rPr lang="ja-JP" altLang="en-US" sz="3200" dirty="0" smtClean="0"/>
              <a:t>∪</a:t>
            </a:r>
            <a:r>
              <a:rPr lang="en-US" altLang="ja-JP" sz="3200" dirty="0" smtClean="0"/>
              <a:t>Δ</a:t>
            </a:r>
          </a:p>
          <a:p>
            <a:pPr lvl="1"/>
            <a:r>
              <a:rPr lang="en-US" altLang="ja-JP" sz="3200" dirty="0" smtClean="0"/>
              <a:t>( α, β )		for all α</a:t>
            </a:r>
            <a:r>
              <a:rPr lang="ja-JP" altLang="en-US" sz="3200" dirty="0" smtClean="0"/>
              <a:t>→</a:t>
            </a:r>
            <a:r>
              <a:rPr lang="en-US" altLang="ja-JP" sz="3200" dirty="0" smtClean="0"/>
              <a:t>β </a:t>
            </a:r>
            <a:r>
              <a:rPr lang="ja-JP" altLang="en-US" sz="3200" dirty="0" smtClean="0"/>
              <a:t>∈ </a:t>
            </a:r>
            <a:r>
              <a:rPr lang="en-US" altLang="ja-JP" sz="3200" dirty="0" smtClean="0"/>
              <a:t>P</a:t>
            </a:r>
            <a:endParaRPr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5241974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これが解ける</a:t>
            </a:r>
            <a:endParaRPr lang="en-US" altLang="ja-JP" dirty="0" smtClean="0"/>
          </a:p>
          <a:p>
            <a:r>
              <a:rPr lang="en-US" dirty="0" smtClean="0"/>
              <a:t>if and only if</a:t>
            </a:r>
          </a:p>
          <a:p>
            <a:r>
              <a:rPr lang="ja-JP" altLang="en-US" dirty="0" smtClean="0"/>
              <a:t>到達可能問題が解ける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39341"/>
            <a:ext cx="8496944" cy="45259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チューリングマシンの停止問題は決定不能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914400" lvl="1" indent="-514350">
              <a:buNone/>
            </a:pPr>
            <a:r>
              <a:rPr lang="ja-JP" altLang="en-US" sz="1800" dirty="0" smtClean="0">
                <a:solidFill>
                  <a:schemeClr val="bg1">
                    <a:lumMod val="85000"/>
                  </a:schemeClr>
                </a:solidFill>
              </a:rPr>
              <a:t>ゆえに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文字列書換系の到達可能性は決定不能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914400" lvl="1" indent="-514350">
              <a:buNone/>
            </a:pPr>
            <a:r>
              <a:rPr lang="ja-JP" altLang="en-US" sz="1800" dirty="0" smtClean="0">
                <a:solidFill>
                  <a:schemeClr val="bg1">
                    <a:lumMod val="85000"/>
                  </a:schemeClr>
                </a:solidFill>
              </a:rPr>
              <a:t>ゆえに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Post</a:t>
            </a:r>
            <a:r>
              <a:rPr lang="ja-JP" altLang="en-US" dirty="0" smtClean="0"/>
              <a:t>の対応問題 </a:t>
            </a:r>
            <a:r>
              <a:rPr lang="en-US" altLang="ja-JP" dirty="0" smtClean="0"/>
              <a:t>(PCP) </a:t>
            </a:r>
            <a:r>
              <a:rPr lang="ja-JP" altLang="en-US" dirty="0" smtClean="0"/>
              <a:t>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反復関数系 </a:t>
            </a:r>
            <a:r>
              <a:rPr lang="en-US" altLang="ja-JP" dirty="0" smtClean="0"/>
              <a:t>(IFS) </a:t>
            </a:r>
            <a:r>
              <a:rPr lang="ja-JP" altLang="en-US" dirty="0" smtClean="0"/>
              <a:t>の到達可能性は決定不能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>
                <a:solidFill>
                  <a:schemeClr val="bg1">
                    <a:lumMod val="85000"/>
                  </a:schemeClr>
                </a:solidFill>
              </a:rPr>
              <a:t>ゆえに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Traveler’s Problem </a:t>
            </a: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は決定不能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11560" y="1656184"/>
            <a:ext cx="8064896" cy="14847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HGS平成明朝体W9" pitchFamily="18" charset="-128"/>
                <a:ea typeface="HGS平成明朝体W9" pitchFamily="18" charset="-128"/>
              </a:rPr>
              <a:t>次の詳細は、第四回の資料（の前半）に近い</a:t>
            </a:r>
            <a:endParaRPr lang="en-US" altLang="ja-JP" sz="2800" dirty="0" smtClean="0">
              <a:latin typeface="HGS平成明朝体W9" pitchFamily="18" charset="-128"/>
              <a:ea typeface="HGS平成明朝体W9" pitchFamily="18" charset="-128"/>
            </a:endParaRPr>
          </a:p>
          <a:p>
            <a:pPr algn="ctr"/>
            <a:r>
              <a:rPr lang="en-US" sz="2800" dirty="0" smtClean="0">
                <a:ea typeface="HGS平成明朝体W9" pitchFamily="18" charset="-128"/>
                <a:hlinkClick r:id="rId2"/>
              </a:rPr>
              <a:t>http://www.kmonos.net/pub/Presen/QFA.pdf</a:t>
            </a:r>
            <a:endParaRPr lang="en-US" sz="2800" dirty="0">
              <a:latin typeface="HGS平成明朝体W9" pitchFamily="18" charset="-128"/>
              <a:ea typeface="HGS平成明朝体W9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反復関数系 </a:t>
            </a:r>
            <a:r>
              <a:rPr lang="en-US" altLang="ja-JP" dirty="0" smtClean="0"/>
              <a:t>(</a:t>
            </a:r>
            <a:r>
              <a:rPr lang="en-US" dirty="0" smtClean="0"/>
              <a:t>IFS)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一点から始めて、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線形</a:t>
            </a:r>
            <a:r>
              <a:rPr lang="en-US" altLang="ja-JP" dirty="0" smtClean="0"/>
              <a:t>)</a:t>
            </a:r>
            <a:r>
              <a:rPr lang="ja-JP" altLang="en-US" dirty="0" smtClean="0"/>
              <a:t>関数を適用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しまくって作れる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図形</a:t>
            </a:r>
            <a:endParaRPr lang="en-US" dirty="0"/>
          </a:p>
        </p:txBody>
      </p:sp>
      <p:pic>
        <p:nvPicPr>
          <p:cNvPr id="1026" name="Picture 2" descr="ファイル:Sierpinski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63279"/>
            <a:ext cx="4429125" cy="2286001"/>
          </a:xfrm>
          <a:prstGeom prst="rect">
            <a:avLst/>
          </a:prstGeom>
          <a:noFill/>
        </p:spPr>
      </p:pic>
      <p:pic>
        <p:nvPicPr>
          <p:cNvPr id="4" name="Picture 2" descr="File:Fractal dragon cur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88840"/>
            <a:ext cx="4130824" cy="4130824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179512" y="638132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 pictures are from Wikipedia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反復関数系 </a:t>
            </a:r>
            <a:r>
              <a:rPr lang="en-US" altLang="ja-JP" dirty="0" smtClean="0"/>
              <a:t>(</a:t>
            </a:r>
            <a:r>
              <a:rPr lang="en-US" dirty="0" smtClean="0"/>
              <a:t>IFS)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一点から始めて、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(</a:t>
            </a:r>
            <a:r>
              <a:rPr lang="ja-JP" altLang="en-US" smtClean="0"/>
              <a:t>線形</a:t>
            </a:r>
            <a:r>
              <a:rPr lang="en-US" altLang="ja-JP" smtClean="0"/>
              <a:t>)</a:t>
            </a:r>
            <a:r>
              <a:rPr lang="ja-JP" altLang="en-US" smtClean="0"/>
              <a:t>関数を適用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しまくって作れる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図形</a:t>
            </a:r>
            <a:endParaRPr lang="en-US" dirty="0"/>
          </a:p>
        </p:txBody>
      </p:sp>
      <p:pic>
        <p:nvPicPr>
          <p:cNvPr id="1026" name="Picture 2" descr="ファイル:Sierpinski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63279"/>
            <a:ext cx="4429125" cy="2286001"/>
          </a:xfrm>
          <a:prstGeom prst="rect">
            <a:avLst/>
          </a:prstGeom>
          <a:noFill/>
        </p:spPr>
      </p:pic>
      <p:pic>
        <p:nvPicPr>
          <p:cNvPr id="4" name="Picture 2" descr="File:Fractal dragon cur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88840"/>
            <a:ext cx="4130824" cy="4130824"/>
          </a:xfrm>
          <a:prstGeom prst="rect">
            <a:avLst/>
          </a:prstGeom>
          <a:noFill/>
        </p:spPr>
      </p:pic>
      <p:sp>
        <p:nvSpPr>
          <p:cNvPr id="6" name="角丸四角形 5"/>
          <p:cNvSpPr/>
          <p:nvPr/>
        </p:nvSpPr>
        <p:spPr>
          <a:xfrm>
            <a:off x="5220072" y="5301208"/>
            <a:ext cx="3528392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f(z) = (1+i)/2*z</a:t>
            </a:r>
          </a:p>
          <a:p>
            <a:r>
              <a:rPr lang="en-US" sz="2800" dirty="0" smtClean="0"/>
              <a:t>g(z) = 1 - (1-i)/2*z</a:t>
            </a:r>
            <a:endParaRPr lang="en-US" sz="2800" dirty="0"/>
          </a:p>
        </p:txBody>
      </p:sp>
      <p:sp>
        <p:nvSpPr>
          <p:cNvPr id="7" name="角丸四角形 6"/>
          <p:cNvSpPr/>
          <p:nvPr/>
        </p:nvSpPr>
        <p:spPr>
          <a:xfrm>
            <a:off x="611560" y="5301208"/>
            <a:ext cx="3528392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f(z) = z/2</a:t>
            </a:r>
          </a:p>
          <a:p>
            <a:r>
              <a:rPr lang="en-US" sz="2800" dirty="0" smtClean="0"/>
              <a:t>g(z) = z/2 + (1+</a:t>
            </a:r>
            <a:r>
              <a:rPr lang="ja-JP" altLang="en-US" sz="2800" dirty="0" smtClean="0"/>
              <a:t>√</a:t>
            </a:r>
            <a:r>
              <a:rPr lang="en-US" altLang="ja-JP" sz="2800" dirty="0" smtClean="0"/>
              <a:t>3i)/4</a:t>
            </a:r>
          </a:p>
          <a:p>
            <a:r>
              <a:rPr lang="en-US" sz="2800" dirty="0" smtClean="0"/>
              <a:t>h(z) = z/2 + 1/2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smtClean="0"/>
              <a:t>This slide is</a:t>
            </a:r>
          </a:p>
          <a:p>
            <a:pPr lvl="1"/>
            <a:r>
              <a:rPr lang="en-US" altLang="ja-JP" dirty="0" smtClean="0"/>
              <a:t>a material for the “</a:t>
            </a:r>
            <a:r>
              <a:rPr lang="en-US" altLang="ja-JP" dirty="0" err="1" smtClean="0"/>
              <a:t>Kettei-Funo</a:t>
            </a:r>
            <a:r>
              <a:rPr lang="en-US" altLang="ja-JP" dirty="0" smtClean="0"/>
              <a:t> no Kai (</a:t>
            </a:r>
            <a:r>
              <a:rPr lang="en-US" altLang="ja-JP" dirty="0" err="1" smtClean="0"/>
              <a:t>Undecidable</a:t>
            </a:r>
            <a:r>
              <a:rPr lang="en-US" altLang="ja-JP" dirty="0" smtClean="0"/>
              <a:t> Party)”, a study-group on </a:t>
            </a:r>
            <a:r>
              <a:rPr lang="en-US" altLang="ja-JP" dirty="0" err="1" smtClean="0"/>
              <a:t>undecidability</a:t>
            </a:r>
            <a:r>
              <a:rPr lang="en-US" altLang="ja-JP" dirty="0" smtClean="0"/>
              <a:t> held in Tokyo.</a:t>
            </a:r>
          </a:p>
          <a:p>
            <a:pPr lvl="1"/>
            <a:r>
              <a:rPr lang="en-US" altLang="ja-JP" dirty="0" smtClean="0"/>
              <a:t>written by  Kazuhiro Inaba ( </a:t>
            </a:r>
            <a:r>
              <a:rPr lang="en-US" altLang="ja-JP" dirty="0" smtClean="0">
                <a:hlinkClick r:id="rId2"/>
              </a:rPr>
              <a:t>http://www.kmonos.net</a:t>
            </a:r>
            <a:r>
              <a:rPr lang="en-US" altLang="ja-JP" dirty="0" smtClean="0"/>
              <a:t> ), under my own understanding of the paper.</a:t>
            </a:r>
          </a:p>
          <a:p>
            <a:pPr lvl="2"/>
            <a:r>
              <a:rPr lang="en-US" altLang="ja-JP" dirty="0" smtClean="0"/>
              <a:t>So, it may include many mistakes!</a:t>
            </a:r>
          </a:p>
          <a:p>
            <a:r>
              <a:rPr lang="en-US" altLang="ja-JP" dirty="0" smtClean="0"/>
              <a:t>For your correct  understanding, please consult the original paper and/or the authors’ slide.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IFS</a:t>
            </a:r>
            <a:r>
              <a:rPr lang="ja-JP" altLang="en-US" dirty="0" smtClean="0"/>
              <a:t>到達可能性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On </a:t>
            </a:r>
            <a:r>
              <a:rPr lang="en-US" b="1" i="1" dirty="0" err="1" smtClean="0"/>
              <a:t>undecidability</a:t>
            </a:r>
            <a:r>
              <a:rPr lang="en-US" b="1" i="1" dirty="0" smtClean="0"/>
              <a:t> bounds for matrix decision problems</a:t>
            </a:r>
            <a:r>
              <a:rPr lang="en-US" dirty="0" smtClean="0"/>
              <a:t>, TCS v.391 [Bell &amp; </a:t>
            </a:r>
            <a:r>
              <a:rPr lang="en-US" dirty="0" err="1" smtClean="0"/>
              <a:t>Potapov</a:t>
            </a:r>
            <a:r>
              <a:rPr lang="en-US" dirty="0" smtClean="0"/>
              <a:t>, 2008]</a:t>
            </a:r>
          </a:p>
          <a:p>
            <a:r>
              <a:rPr lang="ja-JP" altLang="en-US" dirty="0" smtClean="0"/>
              <a:t>入力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アフィン変換（線形変換＋平行移動）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のみからなる反復関数系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始点 </a:t>
            </a:r>
            <a:r>
              <a:rPr lang="en-US" altLang="ja-JP" dirty="0" smtClean="0"/>
              <a:t>p</a:t>
            </a:r>
          </a:p>
          <a:p>
            <a:pPr lvl="1"/>
            <a:r>
              <a:rPr lang="ja-JP" altLang="en-US" dirty="0" smtClean="0"/>
              <a:t>点 </a:t>
            </a:r>
            <a:r>
              <a:rPr lang="en-US" altLang="ja-JP" dirty="0" smtClean="0"/>
              <a:t>q</a:t>
            </a:r>
          </a:p>
          <a:p>
            <a:r>
              <a:rPr lang="en-US" dirty="0" smtClean="0"/>
              <a:t>q 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p </a:t>
            </a:r>
            <a:r>
              <a:rPr lang="ja-JP" altLang="en-US" dirty="0" smtClean="0"/>
              <a:t>から始めて作った</a:t>
            </a:r>
            <a:r>
              <a:rPr lang="en-US" altLang="ja-JP" dirty="0" smtClean="0"/>
              <a:t>IFS</a:t>
            </a:r>
            <a:r>
              <a:rPr lang="ja-JP" altLang="en-US" dirty="0" smtClean="0"/>
              <a:t>図形に入る？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IFS</a:t>
            </a:r>
            <a:r>
              <a:rPr lang="ja-JP" altLang="en-US" dirty="0" smtClean="0"/>
              <a:t>到達可能性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5030019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決定不能。証明：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    </a:t>
            </a:r>
            <a:r>
              <a:rPr lang="ja-JP" altLang="en-US" dirty="0" smtClean="0"/>
              <a:t>と    の二文字しかない文字列の</a:t>
            </a:r>
            <a:r>
              <a:rPr lang="en-US" altLang="ja-JP" dirty="0" smtClean="0"/>
              <a:t>PCP</a:t>
            </a:r>
            <a:r>
              <a:rPr lang="ja-JP" altLang="en-US" dirty="0" smtClean="0"/>
              <a:t>問題を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考える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文字を行列にエンコード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encode(       )  = (1 1)		encode(      )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= (1  -0.5)</a:t>
            </a:r>
            <a:br>
              <a:rPr lang="en-US" altLang="ja-JP" dirty="0" smtClean="0"/>
            </a:br>
            <a:r>
              <a:rPr lang="en-US" altLang="ja-JP" dirty="0" smtClean="0"/>
              <a:t>                            (0 2)                                           (0   0.5) encode(       )	  = (1 2)	encode(       )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= (1    -1)</a:t>
            </a:r>
            <a:br>
              <a:rPr lang="en-US" altLang="ja-JP" dirty="0" smtClean="0"/>
            </a:br>
            <a:r>
              <a:rPr lang="en-US" altLang="ja-JP" dirty="0" smtClean="0"/>
              <a:t>		     (0 2)                                           (0  0.5)</a:t>
            </a:r>
          </a:p>
          <a:p>
            <a:pPr lvl="1"/>
            <a:r>
              <a:rPr lang="ja-JP" altLang="en-US" dirty="0" smtClean="0"/>
              <a:t>このエンコードの重要な特徴：</a:t>
            </a:r>
            <a:endParaRPr lang="en-US" altLang="ja-JP" dirty="0" smtClean="0"/>
          </a:p>
          <a:p>
            <a:pPr lvl="2"/>
            <a:r>
              <a:rPr lang="ja-JP" altLang="en-US" dirty="0" smtClean="0">
                <a:solidFill>
                  <a:srgbClr val="00B050"/>
                </a:solidFill>
              </a:rPr>
              <a:t>「文字列として結合した物が等しい</a:t>
            </a:r>
            <a:r>
              <a:rPr lang="en-US" altLang="ja-JP" dirty="0" smtClean="0">
                <a:solidFill>
                  <a:srgbClr val="00B050"/>
                </a:solidFill>
              </a:rPr>
              <a:t/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en-US" altLang="ja-JP" dirty="0" smtClean="0">
                <a:solidFill>
                  <a:srgbClr val="00B050"/>
                </a:solidFill>
              </a:rPr>
              <a:t>if and only if </a:t>
            </a:r>
            <a:r>
              <a:rPr lang="ja-JP" altLang="en-US" dirty="0" smtClean="0">
                <a:solidFill>
                  <a:srgbClr val="00B050"/>
                </a:solidFill>
              </a:rPr>
              <a:t>行列として掛け算した物が等しい」</a:t>
            </a:r>
            <a:endParaRPr lang="en-US" altLang="ja-JP" dirty="0" smtClean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305" y="2132856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27" y="2204864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615680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5615" y="4365104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2841" y="3645024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365104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「文字列のペア」を行列演算にエンコード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encode( (            ,         ) )</a:t>
            </a:r>
          </a:p>
          <a:p>
            <a:pPr lvl="1"/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=  </a:t>
            </a:r>
            <a:r>
              <a:rPr lang="en-US" altLang="ja-JP" dirty="0" err="1" smtClean="0"/>
              <a:t>λX</a:t>
            </a:r>
            <a:r>
              <a:rPr lang="en-US" altLang="ja-JP" dirty="0" smtClean="0"/>
              <a:t>. encode(     ) enc(    )enc(    ) X enc(    )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enc(     )</a:t>
            </a:r>
            <a:r>
              <a:rPr lang="en-US" altLang="ja-JP" baseline="30000" dirty="0" smtClean="0"/>
              <a:t>-1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この演算は行列 </a:t>
            </a:r>
            <a:r>
              <a:rPr lang="en-US" altLang="ja-JP" dirty="0" smtClean="0"/>
              <a:t>(1 x)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(1 ?) </a:t>
            </a:r>
            <a:r>
              <a:rPr lang="ja-JP" altLang="en-US" dirty="0" smtClean="0"/>
              <a:t>の形に移す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                          (0 y)      (0 ?)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204864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261245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261245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1719" y="2261245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2601" y="2204864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4529" y="3111624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40968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140968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1073" y="3111624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2079" y="3140968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論文曰く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649" y="1628800"/>
            <a:ext cx="7689767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PCP  </a:t>
            </a:r>
            <a:r>
              <a:rPr lang="en-US" dirty="0" err="1" smtClean="0"/>
              <a:t>vs</a:t>
            </a:r>
            <a:r>
              <a:rPr lang="en-US" dirty="0" smtClean="0"/>
              <a:t>  IFS</a:t>
            </a:r>
            <a:endParaRPr 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35496" y="1600200"/>
            <a:ext cx="4038600" cy="52578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まだペアを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並べてない状態</a:t>
            </a:r>
            <a:endParaRPr lang="en-US" altLang="ja-JP" dirty="0" smtClean="0"/>
          </a:p>
          <a:p>
            <a:endParaRPr lang="en-US" dirty="0" smtClean="0"/>
          </a:p>
          <a:p>
            <a:r>
              <a:rPr lang="en-US" altLang="ja-JP" dirty="0" smtClean="0"/>
              <a:t> 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　　　を左寄せに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並べる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うまくマッチする</a:t>
            </a:r>
            <a:endParaRPr lang="en-US" altLang="ja-JP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PCP</a:t>
            </a:r>
            <a:r>
              <a:rPr lang="ja-JP" altLang="en-US" dirty="0" smtClean="0">
                <a:solidFill>
                  <a:srgbClr val="00B050"/>
                </a:solidFill>
              </a:rPr>
              <a:t>に解が存在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4067944" y="1600200"/>
            <a:ext cx="4824536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(1 0) </a:t>
            </a:r>
            <a:br>
              <a:rPr lang="en-US" dirty="0" smtClean="0"/>
            </a:br>
            <a:r>
              <a:rPr lang="en-US" dirty="0" smtClean="0"/>
              <a:t>(0 1)</a:t>
            </a:r>
          </a:p>
          <a:p>
            <a:endParaRPr lang="en-US" dirty="0" smtClean="0"/>
          </a:p>
          <a:p>
            <a:r>
              <a:rPr lang="en-US" dirty="0" smtClean="0"/>
              <a:t>e(  )e(  )e(  ) (1 0) e(   )</a:t>
            </a:r>
            <a:r>
              <a:rPr lang="en-US" baseline="30000" dirty="0" smtClean="0"/>
              <a:t>-1</a:t>
            </a:r>
            <a:r>
              <a:rPr lang="en-US" dirty="0" smtClean="0"/>
              <a:t> e(   )</a:t>
            </a:r>
            <a:r>
              <a:rPr lang="en-US" baseline="30000" dirty="0" smtClean="0"/>
              <a:t>-1</a:t>
            </a:r>
          </a:p>
          <a:p>
            <a:pPr>
              <a:buNone/>
            </a:pPr>
            <a:r>
              <a:rPr lang="en-US" dirty="0" smtClean="0"/>
              <a:t>	                      (0 1)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e( </a:t>
            </a:r>
            <a:r>
              <a:rPr lang="ja-JP" altLang="en-US" dirty="0" err="1" smtClean="0"/>
              <a:t>ほげ</a:t>
            </a:r>
            <a:r>
              <a:rPr lang="ja-JP" altLang="en-US" dirty="0" smtClean="0"/>
              <a:t> </a:t>
            </a:r>
            <a:r>
              <a:rPr lang="en-US" altLang="ja-JP" dirty="0" smtClean="0"/>
              <a:t>)  (1 0) e(</a:t>
            </a:r>
            <a:r>
              <a:rPr lang="ja-JP" altLang="en-US" dirty="0" err="1" smtClean="0"/>
              <a:t>ほげ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            (0 1)                 </a:t>
            </a:r>
            <a:r>
              <a:rPr lang="ja-JP" altLang="en-US" dirty="0" smtClean="0"/>
              <a:t>の形</a:t>
            </a:r>
            <a:endParaRPr lang="en-US" altLang="ja-JP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(0,1)</a:t>
            </a:r>
            <a:r>
              <a:rPr lang="ja-JP" altLang="en-US" dirty="0" smtClean="0">
                <a:solidFill>
                  <a:srgbClr val="00B050"/>
                </a:solidFill>
              </a:rPr>
              <a:t>から</a:t>
            </a:r>
            <a:r>
              <a:rPr lang="en-US" altLang="ja-JP" dirty="0" smtClean="0">
                <a:solidFill>
                  <a:srgbClr val="00B050"/>
                </a:solidFill>
              </a:rPr>
              <a:t>(0,1)</a:t>
            </a:r>
            <a:r>
              <a:rPr lang="ja-JP" altLang="en-US" dirty="0" smtClean="0">
                <a:solidFill>
                  <a:srgbClr val="00B050"/>
                </a:solidFill>
              </a:rPr>
              <a:t>に</a:t>
            </a:r>
            <a:r>
              <a:rPr lang="en-US" altLang="ja-JP" dirty="0" smtClean="0">
                <a:solidFill>
                  <a:srgbClr val="00B050"/>
                </a:solidFill>
              </a:rPr>
              <a:t>IFS</a:t>
            </a:r>
            <a:r>
              <a:rPr lang="ja-JP" altLang="en-US" dirty="0" smtClean="0">
                <a:solidFill>
                  <a:srgbClr val="00B050"/>
                </a:solidFill>
              </a:rPr>
              <a:t>到達可能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704" y="3039616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736" y="3095997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1768" y="3095997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511" y="3672061"/>
            <a:ext cx="276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393" y="3615680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9591" y="3140968"/>
            <a:ext cx="230265" cy="36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9896" y="3150900"/>
            <a:ext cx="216024" cy="35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3952" y="3140968"/>
            <a:ext cx="216024" cy="35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140968"/>
            <a:ext cx="216024" cy="35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5059" y="3111624"/>
            <a:ext cx="243365" cy="3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左右矢印 16"/>
          <p:cNvSpPr/>
          <p:nvPr/>
        </p:nvSpPr>
        <p:spPr>
          <a:xfrm>
            <a:off x="3491880" y="3068960"/>
            <a:ext cx="720080" cy="1728192"/>
          </a:xfrm>
          <a:prstGeom prst="leftRightArrow">
            <a:avLst>
              <a:gd name="adj1" fmla="val 50000"/>
              <a:gd name="adj2" fmla="val 30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39341"/>
            <a:ext cx="8496944" cy="45259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チューリングマシンの停止問題は決定不能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914400" lvl="1" indent="-514350">
              <a:buNone/>
            </a:pPr>
            <a:r>
              <a:rPr lang="ja-JP" altLang="en-US" sz="1800" dirty="0" smtClean="0">
                <a:solidFill>
                  <a:schemeClr val="bg1">
                    <a:lumMod val="85000"/>
                  </a:schemeClr>
                </a:solidFill>
              </a:rPr>
              <a:t>ゆえに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文字列書換系の到達可能性は決定不能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914400" lvl="1" indent="-514350">
              <a:buNone/>
            </a:pPr>
            <a:r>
              <a:rPr lang="ja-JP" altLang="en-US" sz="1800" dirty="0" smtClean="0">
                <a:solidFill>
                  <a:schemeClr val="bg1">
                    <a:lumMod val="85000"/>
                  </a:schemeClr>
                </a:solidFill>
              </a:rPr>
              <a:t>ゆえに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Post</a:t>
            </a: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の対応問題 </a:t>
            </a:r>
            <a:r>
              <a:rPr lang="en-US" altLang="ja-JP" dirty="0" smtClean="0">
                <a:solidFill>
                  <a:schemeClr val="bg1">
                    <a:lumMod val="85000"/>
                  </a:schemeClr>
                </a:solidFill>
              </a:rPr>
              <a:t>(PCP) </a:t>
            </a:r>
            <a:r>
              <a:rPr lang="ja-JP" altLang="en-US" dirty="0" smtClean="0">
                <a:solidFill>
                  <a:schemeClr val="bg1">
                    <a:lumMod val="85000"/>
                  </a:schemeClr>
                </a:solidFill>
              </a:rPr>
              <a:t>は決定不能</a:t>
            </a:r>
            <a:endParaRPr lang="en-US" altLang="ja-JP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914400" lvl="1" indent="-514350">
              <a:buNone/>
            </a:pPr>
            <a:r>
              <a:rPr lang="ja-JP" altLang="en-US" sz="1800" dirty="0" smtClean="0">
                <a:solidFill>
                  <a:schemeClr val="bg1">
                    <a:lumMod val="85000"/>
                  </a:schemeClr>
                </a:solidFill>
              </a:rPr>
              <a:t>ゆえに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反復関数系 </a:t>
            </a:r>
            <a:r>
              <a:rPr lang="en-US" altLang="ja-JP" dirty="0" smtClean="0"/>
              <a:t>(IFS) </a:t>
            </a:r>
            <a:r>
              <a:rPr lang="ja-JP" altLang="en-US" dirty="0" smtClean="0"/>
              <a:t>の到達可能性は決定不能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Traveler’s Problem </a:t>
            </a:r>
            <a:r>
              <a:rPr lang="ja-JP" altLang="en-US" dirty="0" smtClean="0"/>
              <a:t>は決定不能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Traveler’s Problem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ja-JP" altLang="en-US" dirty="0" smtClean="0"/>
              <a:t> 地点から </a:t>
            </a:r>
            <a:r>
              <a:rPr lang="en-US" altLang="ja-JP" dirty="0" smtClean="0"/>
              <a:t>G </a:t>
            </a:r>
            <a:r>
              <a:rPr lang="ja-JP" altLang="en-US" dirty="0" smtClean="0"/>
              <a:t>地点に行けますか？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（乗り物に乗って）</a:t>
            </a:r>
            <a:endParaRPr lang="en-US" dirty="0"/>
          </a:p>
        </p:txBody>
      </p:sp>
      <p:sp>
        <p:nvSpPr>
          <p:cNvPr id="6" name="円/楕円 5"/>
          <p:cNvSpPr/>
          <p:nvPr/>
        </p:nvSpPr>
        <p:spPr>
          <a:xfrm>
            <a:off x="7524328" y="2636912"/>
            <a:ext cx="648072" cy="6480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G</a:t>
            </a:r>
            <a:endParaRPr lang="en-US" sz="3200" b="1" dirty="0"/>
          </a:p>
        </p:txBody>
      </p:sp>
      <p:sp>
        <p:nvSpPr>
          <p:cNvPr id="7" name="円/楕円 6"/>
          <p:cNvSpPr/>
          <p:nvPr/>
        </p:nvSpPr>
        <p:spPr>
          <a:xfrm>
            <a:off x="1187624" y="5589240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grpSp>
        <p:nvGrpSpPr>
          <p:cNvPr id="4" name="グループ化 15"/>
          <p:cNvGrpSpPr/>
          <p:nvPr/>
        </p:nvGrpSpPr>
        <p:grpSpPr>
          <a:xfrm>
            <a:off x="1043608" y="4441170"/>
            <a:ext cx="936104" cy="1364094"/>
            <a:chOff x="1331640" y="4149080"/>
            <a:chExt cx="936104" cy="1364094"/>
          </a:xfrm>
        </p:grpSpPr>
        <p:sp>
          <p:nvSpPr>
            <p:cNvPr id="8" name="円/楕円 7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決定不能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証明：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「乗り物」をうまく組み合わせて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アフィン変換を表現できる</a:t>
            </a:r>
            <a:endParaRPr lang="en-US" dirty="0" smtClean="0"/>
          </a:p>
          <a:p>
            <a:r>
              <a:rPr lang="ja-JP" altLang="en-US" dirty="0" smtClean="0"/>
              <a:t>例として、 </a:t>
            </a:r>
            <a:r>
              <a:rPr lang="en-US" altLang="ja-JP" dirty="0" smtClean="0"/>
              <a:t>f(x) = ax    (</a:t>
            </a:r>
            <a:r>
              <a:rPr lang="ja-JP" altLang="en-US" dirty="0" smtClean="0"/>
              <a:t>定数倍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の実現</a:t>
            </a:r>
            <a:endParaRPr lang="en-US" dirty="0"/>
          </a:p>
        </p:txBody>
      </p:sp>
      <p:pic>
        <p:nvPicPr>
          <p:cNvPr id="5122" name="Picture 2" descr="http://news.videoboys.tv/media/2/20060414-pitago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92896"/>
            <a:ext cx="2376264" cy="2376265"/>
          </a:xfrm>
          <a:prstGeom prst="rect">
            <a:avLst/>
          </a:prstGeom>
          <a:noFill/>
        </p:spPr>
      </p:pic>
      <p:pic>
        <p:nvPicPr>
          <p:cNvPr id="5124" name="Picture 4" descr="http://penperon.net/wp-content/uploads/2009/04/pitago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5403" y="2606402"/>
            <a:ext cx="2828925" cy="219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r>
              <a:rPr lang="ja-JP" altLang="en-US" dirty="0" smtClean="0"/>
              <a:t>軸上の点   </a:t>
            </a:r>
            <a:r>
              <a:rPr lang="en-US" altLang="ja-JP" dirty="0" smtClean="0"/>
              <a:t>(x,0,0,0)   </a:t>
            </a:r>
            <a:r>
              <a:rPr lang="ja-JP" altLang="en-US" dirty="0" smtClean="0"/>
              <a:t>を  </a:t>
            </a:r>
            <a:r>
              <a:rPr lang="en-US" altLang="ja-JP" dirty="0" smtClean="0"/>
              <a:t>(ax,0,0,0)  </a:t>
            </a:r>
            <a:r>
              <a:rPr lang="ja-JP" altLang="en-US" dirty="0" smtClean="0"/>
              <a:t>に動かす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ピタゴラ装置</a:t>
            </a:r>
            <a:endParaRPr lang="en-US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971600" y="5661248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452320" y="501317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ja-JP" altLang="en-US" sz="2800" dirty="0" smtClean="0"/>
              <a:t>軸</a:t>
            </a:r>
            <a:endParaRPr lang="en-US" sz="2800" dirty="0"/>
          </a:p>
        </p:txBody>
      </p:sp>
      <p:sp>
        <p:nvSpPr>
          <p:cNvPr id="4" name="円/楕円 3"/>
          <p:cNvSpPr/>
          <p:nvPr/>
        </p:nvSpPr>
        <p:spPr>
          <a:xfrm>
            <a:off x="5724128" y="5301208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grpSp>
        <p:nvGrpSpPr>
          <p:cNvPr id="8" name="グループ化 15"/>
          <p:cNvGrpSpPr/>
          <p:nvPr/>
        </p:nvGrpSpPr>
        <p:grpSpPr>
          <a:xfrm>
            <a:off x="5580112" y="4369162"/>
            <a:ext cx="936104" cy="1364094"/>
            <a:chOff x="1331640" y="4149080"/>
            <a:chExt cx="936104" cy="1364094"/>
          </a:xfrm>
        </p:grpSpPr>
        <p:sp>
          <p:nvSpPr>
            <p:cNvPr id="9" name="円/楕円 8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正方形/長方形 11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正方形/長方形 12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辺形 8"/>
          <p:cNvSpPr/>
          <p:nvPr/>
        </p:nvSpPr>
        <p:spPr>
          <a:xfrm>
            <a:off x="-1260648" y="2276872"/>
            <a:ext cx="13609512" cy="4509120"/>
          </a:xfrm>
          <a:prstGeom prst="parallelogram">
            <a:avLst>
              <a:gd name="adj" fmla="val 127166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「</a:t>
            </a:r>
            <a:r>
              <a:rPr lang="en-US" dirty="0" err="1" smtClean="0"/>
              <a:t>xy</a:t>
            </a:r>
            <a:r>
              <a:rPr lang="ja-JP" altLang="en-US" dirty="0" smtClean="0"/>
              <a:t>平面全体」が</a:t>
            </a:r>
            <a:r>
              <a:rPr lang="en-US" altLang="ja-JP" dirty="0" smtClean="0"/>
              <a:t>y</a:t>
            </a:r>
            <a:r>
              <a:rPr lang="ja-JP" altLang="en-US" dirty="0" smtClean="0"/>
              <a:t>軸方向に適当な速度で動く</a:t>
            </a:r>
            <a:endParaRPr 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5661248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5724128" y="5301208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3140968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 rot="18672183">
            <a:off x="6215668" y="4516833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グループ化 15"/>
          <p:cNvGrpSpPr/>
          <p:nvPr/>
        </p:nvGrpSpPr>
        <p:grpSpPr>
          <a:xfrm>
            <a:off x="7164288" y="2852936"/>
            <a:ext cx="936104" cy="1364094"/>
            <a:chOff x="1331640" y="4149080"/>
            <a:chExt cx="936104" cy="1364094"/>
          </a:xfrm>
        </p:grpSpPr>
        <p:sp>
          <p:nvSpPr>
            <p:cNvPr id="13" name="円/楕円 12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8100392" y="578610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ja-JP" altLang="en-US" sz="2800" dirty="0" smtClean="0"/>
              <a:t>軸</a:t>
            </a:r>
            <a:endParaRPr 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27784" y="278092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r>
              <a:rPr lang="ja-JP" altLang="en-US" sz="2800" dirty="0" smtClean="0"/>
              <a:t>軸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今日の決定不能問題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ja-JP" altLang="en-US" dirty="0" smtClean="0"/>
              <a:t> 地点から </a:t>
            </a:r>
            <a:r>
              <a:rPr lang="en-US" altLang="ja-JP" dirty="0" smtClean="0"/>
              <a:t>G </a:t>
            </a:r>
            <a:r>
              <a:rPr lang="ja-JP" altLang="en-US" dirty="0" smtClean="0"/>
              <a:t>地点に行けますか？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（乗り物に乗って）</a:t>
            </a:r>
            <a:endParaRPr lang="en-US" dirty="0"/>
          </a:p>
        </p:txBody>
      </p:sp>
      <p:sp>
        <p:nvSpPr>
          <p:cNvPr id="5" name="二等辺三角形 4"/>
          <p:cNvSpPr/>
          <p:nvPr/>
        </p:nvSpPr>
        <p:spPr>
          <a:xfrm>
            <a:off x="-2355690" y="4869160"/>
            <a:ext cx="2355690" cy="1656184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六角形 12"/>
          <p:cNvSpPr/>
          <p:nvPr/>
        </p:nvSpPr>
        <p:spPr>
          <a:xfrm>
            <a:off x="4355976" y="8444730"/>
            <a:ext cx="864096" cy="744910"/>
          </a:xfrm>
          <a:prstGeom prst="hexagon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六角形 16"/>
          <p:cNvSpPr/>
          <p:nvPr/>
        </p:nvSpPr>
        <p:spPr>
          <a:xfrm>
            <a:off x="6876256" y="9045624"/>
            <a:ext cx="864096" cy="744910"/>
          </a:xfrm>
          <a:prstGeom prst="hexagon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六角形 17"/>
          <p:cNvSpPr/>
          <p:nvPr/>
        </p:nvSpPr>
        <p:spPr>
          <a:xfrm>
            <a:off x="9180512" y="9477672"/>
            <a:ext cx="864096" cy="744910"/>
          </a:xfrm>
          <a:prstGeom prst="hexagon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平行四辺形 19"/>
          <p:cNvSpPr/>
          <p:nvPr/>
        </p:nvSpPr>
        <p:spPr>
          <a:xfrm>
            <a:off x="-2916832" y="-1611560"/>
            <a:ext cx="2916832" cy="2448272"/>
          </a:xfrm>
          <a:prstGeom prst="parallelogram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円/楕円 5"/>
          <p:cNvSpPr/>
          <p:nvPr/>
        </p:nvSpPr>
        <p:spPr>
          <a:xfrm>
            <a:off x="7524328" y="2636912"/>
            <a:ext cx="648072" cy="6480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G</a:t>
            </a:r>
            <a:endParaRPr lang="en-US" sz="3200" b="1" dirty="0"/>
          </a:p>
        </p:txBody>
      </p:sp>
      <p:sp>
        <p:nvSpPr>
          <p:cNvPr id="7" name="円/楕円 6"/>
          <p:cNvSpPr/>
          <p:nvPr/>
        </p:nvSpPr>
        <p:spPr>
          <a:xfrm>
            <a:off x="1187624" y="5589240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043608" y="4441170"/>
            <a:ext cx="936104" cy="1364094"/>
            <a:chOff x="1331640" y="4149080"/>
            <a:chExt cx="936104" cy="1364094"/>
          </a:xfrm>
        </p:grpSpPr>
        <p:sp>
          <p:nvSpPr>
            <p:cNvPr id="8" name="円/楕円 7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1.3533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70788E-6 L -0.57483 -1.643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8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70788E-6 L -0.57483 -1.643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82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70788E-6 L -0.57483 -1.6438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82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1.48148E-6 L 1.58855 0.76643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4" y="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7" grpId="0" animBg="1"/>
      <p:bldP spid="18" grpId="0" animBg="1"/>
      <p:bldP spid="2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辺形 8"/>
          <p:cNvSpPr/>
          <p:nvPr/>
        </p:nvSpPr>
        <p:spPr>
          <a:xfrm>
            <a:off x="-1260648" y="2276872"/>
            <a:ext cx="13609512" cy="4509120"/>
          </a:xfrm>
          <a:prstGeom prst="parallelogram">
            <a:avLst>
              <a:gd name="adj" fmla="val 127166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1268760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すると、直線 </a:t>
            </a:r>
            <a:r>
              <a:rPr lang="en-US" altLang="ja-JP" dirty="0" smtClean="0"/>
              <a:t>y=ax 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上に</a:t>
            </a:r>
            <a:r>
              <a:rPr lang="en-US" altLang="ja-JP" dirty="0" smtClean="0"/>
              <a:t>z</a:t>
            </a:r>
            <a:r>
              <a:rPr lang="ja-JP" altLang="en-US" dirty="0" smtClean="0"/>
              <a:t>軸方向に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流れる壁が！</a:t>
            </a:r>
            <a:endParaRPr 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5661248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5724128" y="5301208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3140968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 rot="18672183">
            <a:off x="6215668" y="4516833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平行四辺形 19"/>
          <p:cNvSpPr/>
          <p:nvPr/>
        </p:nvSpPr>
        <p:spPr>
          <a:xfrm rot="16200000" flipV="1">
            <a:off x="2537520" y="-873224"/>
            <a:ext cx="5040560" cy="8172400"/>
          </a:xfrm>
          <a:prstGeom prst="parallelogram">
            <a:avLst>
              <a:gd name="adj" fmla="val 51906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グループ化 15"/>
          <p:cNvGrpSpPr/>
          <p:nvPr/>
        </p:nvGrpSpPr>
        <p:grpSpPr>
          <a:xfrm>
            <a:off x="7236296" y="836712"/>
            <a:ext cx="936104" cy="1364094"/>
            <a:chOff x="1331640" y="4149080"/>
            <a:chExt cx="936104" cy="1364094"/>
          </a:xfrm>
        </p:grpSpPr>
        <p:sp>
          <p:nvSpPr>
            <p:cNvPr id="13" name="円/楕円 12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右矢印 20"/>
          <p:cNvSpPr/>
          <p:nvPr/>
        </p:nvSpPr>
        <p:spPr>
          <a:xfrm rot="16200000">
            <a:off x="7164288" y="2564904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6416" y="270892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y=ax</a:t>
            </a:r>
            <a:endParaRPr 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-468559" y="4221087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辺形 8"/>
          <p:cNvSpPr/>
          <p:nvPr/>
        </p:nvSpPr>
        <p:spPr>
          <a:xfrm>
            <a:off x="-1260648" y="2276872"/>
            <a:ext cx="13609512" cy="4509120"/>
          </a:xfrm>
          <a:prstGeom prst="parallelogram">
            <a:avLst>
              <a:gd name="adj" fmla="val 127166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199181"/>
            <a:ext cx="8229600" cy="4525963"/>
          </a:xfrm>
        </p:spPr>
        <p:txBody>
          <a:bodyPr/>
          <a:lstStyle/>
          <a:p>
            <a:r>
              <a:rPr lang="ja-JP" altLang="en-US" dirty="0" smtClean="0"/>
              <a:t>登ると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z=1</a:t>
            </a:r>
            <a:r>
              <a:rPr lang="ja-JP" altLang="en-US" dirty="0" smtClean="0"/>
              <a:t>平面が</a:t>
            </a:r>
            <a:endParaRPr lang="en-US" altLang="ja-JP" dirty="0" smtClean="0"/>
          </a:p>
          <a:p>
            <a:r>
              <a:rPr lang="ja-JP" altLang="en-US" dirty="0" smtClean="0"/>
              <a:t>左に流れてます</a:t>
            </a:r>
            <a:endParaRPr 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5661248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5724128" y="5301208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3140968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 rot="18672183">
            <a:off x="6215668" y="4516833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平行四辺形 19"/>
          <p:cNvSpPr/>
          <p:nvPr/>
        </p:nvSpPr>
        <p:spPr>
          <a:xfrm rot="16200000" flipV="1">
            <a:off x="2537520" y="-873224"/>
            <a:ext cx="5040560" cy="8172400"/>
          </a:xfrm>
          <a:prstGeom prst="parallelogram">
            <a:avLst>
              <a:gd name="adj" fmla="val 51906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右矢印 20"/>
          <p:cNvSpPr/>
          <p:nvPr/>
        </p:nvSpPr>
        <p:spPr>
          <a:xfrm rot="16200000">
            <a:off x="7164288" y="2564904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6416" y="270892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y=ax</a:t>
            </a:r>
            <a:endParaRPr 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-468559" y="4221087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平行四辺形 18"/>
          <p:cNvSpPr/>
          <p:nvPr/>
        </p:nvSpPr>
        <p:spPr>
          <a:xfrm>
            <a:off x="-1332656" y="576064"/>
            <a:ext cx="13609512" cy="4509120"/>
          </a:xfrm>
          <a:prstGeom prst="parallelogram">
            <a:avLst>
              <a:gd name="adj" fmla="val 127166"/>
            </a:avLst>
          </a:prstGeom>
          <a:solidFill>
            <a:srgbClr val="77933C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右矢印 23"/>
          <p:cNvSpPr/>
          <p:nvPr/>
        </p:nvSpPr>
        <p:spPr>
          <a:xfrm rot="10800000">
            <a:off x="6012160" y="980728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グループ化 15"/>
          <p:cNvGrpSpPr/>
          <p:nvPr/>
        </p:nvGrpSpPr>
        <p:grpSpPr>
          <a:xfrm>
            <a:off x="4932040" y="120690"/>
            <a:ext cx="936104" cy="1364094"/>
            <a:chOff x="1331640" y="4149080"/>
            <a:chExt cx="936104" cy="1364094"/>
          </a:xfrm>
        </p:grpSpPr>
        <p:sp>
          <p:nvSpPr>
            <p:cNvPr id="13" name="円/楕円 12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辺形 8"/>
          <p:cNvSpPr/>
          <p:nvPr/>
        </p:nvSpPr>
        <p:spPr>
          <a:xfrm>
            <a:off x="-1260648" y="2276872"/>
            <a:ext cx="13609512" cy="4509120"/>
          </a:xfrm>
          <a:prstGeom prst="parallelogram">
            <a:avLst>
              <a:gd name="adj" fmla="val 127166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199181"/>
            <a:ext cx="8229600" cy="4525963"/>
          </a:xfrm>
        </p:spPr>
        <p:txBody>
          <a:bodyPr/>
          <a:lstStyle/>
          <a:p>
            <a:r>
              <a:rPr lang="en-US" altLang="ja-JP" dirty="0" smtClean="0"/>
              <a:t>(0, as, 1)</a:t>
            </a:r>
            <a:br>
              <a:rPr lang="en-US" altLang="ja-JP" dirty="0" smtClean="0"/>
            </a:br>
            <a:r>
              <a:rPr lang="ja-JP" altLang="en-US" dirty="0" err="1" smtClean="0"/>
              <a:t>に到</a:t>
            </a:r>
            <a:r>
              <a:rPr lang="ja-JP" altLang="en-US" dirty="0" smtClean="0"/>
              <a:t>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そして</a:t>
            </a:r>
            <a:r>
              <a:rPr lang="en-US" altLang="ja-JP" dirty="0" smtClean="0"/>
              <a:t>…</a:t>
            </a:r>
            <a:endParaRPr 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5661248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5724128" y="5301208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3140968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 rot="18672183">
            <a:off x="6215668" y="4516833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平行四辺形 19"/>
          <p:cNvSpPr/>
          <p:nvPr/>
        </p:nvSpPr>
        <p:spPr>
          <a:xfrm rot="16200000" flipV="1">
            <a:off x="2537520" y="-873224"/>
            <a:ext cx="5040560" cy="8172400"/>
          </a:xfrm>
          <a:prstGeom prst="parallelogram">
            <a:avLst>
              <a:gd name="adj" fmla="val 51906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右矢印 20"/>
          <p:cNvSpPr/>
          <p:nvPr/>
        </p:nvSpPr>
        <p:spPr>
          <a:xfrm rot="16200000">
            <a:off x="7164288" y="2564904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6416" y="270892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y=ax</a:t>
            </a:r>
            <a:endParaRPr 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-468559" y="4221087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平行四辺形 18"/>
          <p:cNvSpPr/>
          <p:nvPr/>
        </p:nvSpPr>
        <p:spPr>
          <a:xfrm>
            <a:off x="-1332656" y="576064"/>
            <a:ext cx="13609512" cy="4509120"/>
          </a:xfrm>
          <a:prstGeom prst="parallelogram">
            <a:avLst>
              <a:gd name="adj" fmla="val 127166"/>
            </a:avLst>
          </a:prstGeom>
          <a:solidFill>
            <a:srgbClr val="77933C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右矢印 23"/>
          <p:cNvSpPr/>
          <p:nvPr/>
        </p:nvSpPr>
        <p:spPr>
          <a:xfrm rot="10800000">
            <a:off x="6012160" y="980728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グループ化 15"/>
          <p:cNvGrpSpPr/>
          <p:nvPr/>
        </p:nvGrpSpPr>
        <p:grpSpPr>
          <a:xfrm>
            <a:off x="3059832" y="120690"/>
            <a:ext cx="936104" cy="1364094"/>
            <a:chOff x="1331640" y="4149080"/>
            <a:chExt cx="936104" cy="1364094"/>
          </a:xfrm>
        </p:grpSpPr>
        <p:sp>
          <p:nvSpPr>
            <p:cNvPr id="13" name="円/楕円 12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辺形 8"/>
          <p:cNvSpPr/>
          <p:nvPr/>
        </p:nvSpPr>
        <p:spPr>
          <a:xfrm>
            <a:off x="-1260648" y="4032448"/>
            <a:ext cx="13609512" cy="4509120"/>
          </a:xfrm>
          <a:prstGeom prst="parallelogram">
            <a:avLst>
              <a:gd name="adj" fmla="val 127166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-27384"/>
            <a:ext cx="9145016" cy="4525963"/>
          </a:xfrm>
        </p:spPr>
        <p:txBody>
          <a:bodyPr/>
          <a:lstStyle/>
          <a:p>
            <a:r>
              <a:rPr lang="ja-JP" altLang="en-US" dirty="0" smtClean="0"/>
              <a:t>四次元の世界へ！</a:t>
            </a:r>
            <a:endParaRPr lang="en-US" altLang="ja-JP" dirty="0" smtClean="0"/>
          </a:p>
          <a:p>
            <a:r>
              <a:rPr lang="ja-JP" altLang="en-US" dirty="0" smtClean="0"/>
              <a:t>平面 </a:t>
            </a:r>
            <a:r>
              <a:rPr lang="en-US" dirty="0" smtClean="0"/>
              <a:t>{(0,y,1,w) | </a:t>
            </a:r>
            <a:r>
              <a:rPr lang="en-US" dirty="0" err="1" smtClean="0"/>
              <a:t>y,w</a:t>
            </a:r>
            <a:r>
              <a:rPr lang="ja-JP" altLang="en-US" dirty="0" smtClean="0"/>
              <a:t>∈</a:t>
            </a:r>
            <a:r>
              <a:rPr lang="en-US" altLang="ja-JP" dirty="0" smtClean="0"/>
              <a:t>R</a:t>
            </a:r>
            <a:r>
              <a:rPr lang="en-US" dirty="0" smtClean="0"/>
              <a:t>} </a:t>
            </a:r>
            <a:r>
              <a:rPr lang="ja-JP" altLang="en-US" dirty="0" smtClean="0"/>
              <a:t>が</a:t>
            </a:r>
            <a:r>
              <a:rPr lang="en-US" altLang="ja-JP" dirty="0" smtClean="0"/>
              <a:t>w</a:t>
            </a:r>
            <a:r>
              <a:rPr lang="ja-JP" altLang="en-US" dirty="0" smtClean="0"/>
              <a:t>軸正方向に流れてる</a:t>
            </a:r>
            <a:endParaRPr 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7416824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5724128" y="7056784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4896544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 rot="18672183">
            <a:off x="6215668" y="6272409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平行四辺形 19"/>
          <p:cNvSpPr/>
          <p:nvPr/>
        </p:nvSpPr>
        <p:spPr>
          <a:xfrm rot="16200000" flipV="1">
            <a:off x="2537520" y="882352"/>
            <a:ext cx="5040560" cy="8172400"/>
          </a:xfrm>
          <a:prstGeom prst="parallelogram">
            <a:avLst>
              <a:gd name="adj" fmla="val 51906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右矢印 20"/>
          <p:cNvSpPr/>
          <p:nvPr/>
        </p:nvSpPr>
        <p:spPr>
          <a:xfrm rot="16200000">
            <a:off x="7164288" y="4320480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6416" y="446449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y=ax</a:t>
            </a:r>
            <a:endParaRPr lang="en-US" sz="2800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-468559" y="5976663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平行四辺形 18"/>
          <p:cNvSpPr/>
          <p:nvPr/>
        </p:nvSpPr>
        <p:spPr>
          <a:xfrm>
            <a:off x="-1332656" y="2331640"/>
            <a:ext cx="13609512" cy="4509120"/>
          </a:xfrm>
          <a:prstGeom prst="parallelogram">
            <a:avLst>
              <a:gd name="adj" fmla="val 127166"/>
            </a:avLst>
          </a:prstGeom>
          <a:solidFill>
            <a:srgbClr val="77933C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右矢印 23"/>
          <p:cNvSpPr/>
          <p:nvPr/>
        </p:nvSpPr>
        <p:spPr>
          <a:xfrm rot="10800000">
            <a:off x="6012160" y="2736304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-1260648" y="1772816"/>
            <a:ext cx="6336704" cy="5085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15"/>
          <p:cNvGrpSpPr/>
          <p:nvPr/>
        </p:nvGrpSpPr>
        <p:grpSpPr>
          <a:xfrm>
            <a:off x="3059832" y="1876266"/>
            <a:ext cx="936104" cy="1364094"/>
            <a:chOff x="1331640" y="4149080"/>
            <a:chExt cx="936104" cy="1364094"/>
          </a:xfrm>
        </p:grpSpPr>
        <p:sp>
          <p:nvSpPr>
            <p:cNvPr id="13" name="円/楕円 12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899592" y="2948751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→  この線に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乗った人は</a:t>
            </a:r>
            <a:endParaRPr lang="en-US" altLang="ja-JP" dirty="0" smtClean="0"/>
          </a:p>
          <a:p>
            <a:r>
              <a:rPr lang="en-US" dirty="0" smtClean="0"/>
              <a:t>w</a:t>
            </a:r>
            <a:r>
              <a:rPr lang="ja-JP" altLang="en-US" dirty="0" smtClean="0"/>
              <a:t>軸方向に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動ける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-27384"/>
            <a:ext cx="9145016" cy="4525963"/>
          </a:xfrm>
        </p:spPr>
        <p:txBody>
          <a:bodyPr/>
          <a:lstStyle/>
          <a:p>
            <a:r>
              <a:rPr lang="en-US" altLang="ja-JP" dirty="0" smtClean="0"/>
              <a:t>(0, as, 1, 0)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(0, as, 1, 1) 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四次元時空を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移動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w=1</a:t>
            </a:r>
            <a:r>
              <a:rPr lang="ja-JP" altLang="en-US" dirty="0" smtClean="0"/>
              <a:t>の世界</a:t>
            </a:r>
            <a:endParaRPr lang="en-US" altLang="ja-JP" dirty="0" smtClean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7416824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971600" y="4896544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rot="16200000" flipV="1">
            <a:off x="-468559" y="5976663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-1260648" y="1772816"/>
            <a:ext cx="6336704" cy="5085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5"/>
          <p:cNvGrpSpPr/>
          <p:nvPr/>
        </p:nvGrpSpPr>
        <p:grpSpPr>
          <a:xfrm>
            <a:off x="3059832" y="1876266"/>
            <a:ext cx="936104" cy="1364094"/>
            <a:chOff x="1331640" y="4149080"/>
            <a:chExt cx="936104" cy="1364094"/>
          </a:xfrm>
        </p:grpSpPr>
        <p:sp>
          <p:nvSpPr>
            <p:cNvPr id="13" name="円/楕円 12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-27384"/>
            <a:ext cx="9540552" cy="4525963"/>
          </a:xfrm>
        </p:spPr>
        <p:txBody>
          <a:bodyPr/>
          <a:lstStyle/>
          <a:p>
            <a:r>
              <a:rPr lang="en-US" altLang="ja-JP" dirty="0" smtClean="0"/>
              <a:t>w=1 </a:t>
            </a:r>
            <a:r>
              <a:rPr lang="ja-JP" altLang="en-US" dirty="0" smtClean="0"/>
              <a:t>の世界では</a:t>
            </a:r>
            <a:endParaRPr lang="en-US" altLang="ja-JP" dirty="0" smtClean="0"/>
          </a:p>
          <a:p>
            <a:r>
              <a:rPr lang="en-US" altLang="ja-JP" dirty="0" smtClean="0"/>
              <a:t>z=1</a:t>
            </a:r>
            <a:r>
              <a:rPr lang="ja-JP" altLang="en-US" dirty="0" smtClean="0"/>
              <a:t>平面は右下（速度ベクトル </a:t>
            </a:r>
            <a:r>
              <a:rPr lang="en-US" altLang="ja-JP" dirty="0" smtClean="0"/>
              <a:t>(1,-1)</a:t>
            </a:r>
            <a:r>
              <a:rPr lang="ja-JP" altLang="en-US" dirty="0" smtClean="0"/>
              <a:t>）に流れてる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dirty="0" smtClean="0"/>
              <a:t>(0, as, 1, 1) 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(as, 0, 1, 1) </a:t>
            </a:r>
            <a:r>
              <a:rPr lang="ja-JP" altLang="en-US" dirty="0" smtClean="0"/>
              <a:t>へ</a:t>
            </a:r>
            <a:endParaRPr 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971600" y="6624736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971600" y="4104456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rot="16200000" flipV="1">
            <a:off x="-468559" y="5184575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平行四辺形 18"/>
          <p:cNvSpPr/>
          <p:nvPr/>
        </p:nvSpPr>
        <p:spPr>
          <a:xfrm>
            <a:off x="-1332656" y="1556792"/>
            <a:ext cx="13609512" cy="4509120"/>
          </a:xfrm>
          <a:prstGeom prst="parallelogram">
            <a:avLst>
              <a:gd name="adj" fmla="val 127166"/>
            </a:avLst>
          </a:prstGeom>
          <a:solidFill>
            <a:srgbClr val="77933C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右矢印 23"/>
          <p:cNvSpPr/>
          <p:nvPr/>
        </p:nvSpPr>
        <p:spPr>
          <a:xfrm rot="2929272">
            <a:off x="3792510" y="2788690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-1260648" y="980728"/>
            <a:ext cx="6336704" cy="5085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15"/>
          <p:cNvGrpSpPr/>
          <p:nvPr/>
        </p:nvGrpSpPr>
        <p:grpSpPr>
          <a:xfrm>
            <a:off x="4788024" y="2856994"/>
            <a:ext cx="936104" cy="1364094"/>
            <a:chOff x="1331640" y="4149080"/>
            <a:chExt cx="936104" cy="1364094"/>
          </a:xfrm>
        </p:grpSpPr>
        <p:sp>
          <p:nvSpPr>
            <p:cNvPr id="28" name="円/楕円 27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正方形/長方形 30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正方形/長方形 31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-27384"/>
            <a:ext cx="9540552" cy="4525963"/>
          </a:xfrm>
        </p:spPr>
        <p:txBody>
          <a:bodyPr/>
          <a:lstStyle/>
          <a:p>
            <a:r>
              <a:rPr lang="en-US" altLang="ja-JP" dirty="0" smtClean="0"/>
              <a:t>w=1 </a:t>
            </a:r>
            <a:r>
              <a:rPr lang="ja-JP" altLang="en-US" dirty="0" smtClean="0"/>
              <a:t>の世界では</a:t>
            </a:r>
            <a:endParaRPr lang="en-US" altLang="ja-JP" dirty="0" smtClean="0"/>
          </a:p>
          <a:p>
            <a:r>
              <a:rPr lang="en-US" altLang="ja-JP" dirty="0" smtClean="0"/>
              <a:t>y=0 </a:t>
            </a:r>
            <a:r>
              <a:rPr lang="ja-JP" altLang="en-US" dirty="0" smtClean="0"/>
              <a:t>平面は下に流れている</a:t>
            </a:r>
            <a:endParaRPr lang="en-US" altLang="ja-JP" dirty="0" smtClean="0"/>
          </a:p>
          <a:p>
            <a:r>
              <a:rPr lang="en-US" dirty="0" smtClean="0"/>
              <a:t>(0, as, 1, 1) 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(as, 0, 0, 1) </a:t>
            </a:r>
            <a:r>
              <a:rPr lang="ja-JP" altLang="en-US" dirty="0" smtClean="0"/>
              <a:t>へ</a:t>
            </a:r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4104456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rot="16200000" flipV="1">
            <a:off x="-468559" y="5184575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平行四辺形 14"/>
          <p:cNvSpPr/>
          <p:nvPr/>
        </p:nvSpPr>
        <p:spPr>
          <a:xfrm rot="16200000" flipV="1">
            <a:off x="3905671" y="1359025"/>
            <a:ext cx="2304258" cy="8172400"/>
          </a:xfrm>
          <a:prstGeom prst="parallelogram">
            <a:avLst>
              <a:gd name="adj" fmla="val 0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右矢印 15"/>
          <p:cNvSpPr/>
          <p:nvPr/>
        </p:nvSpPr>
        <p:spPr>
          <a:xfrm rot="5400000">
            <a:off x="4863913" y="4513001"/>
            <a:ext cx="78432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平行四辺形 18"/>
          <p:cNvSpPr/>
          <p:nvPr/>
        </p:nvSpPr>
        <p:spPr>
          <a:xfrm>
            <a:off x="-1332656" y="1556792"/>
            <a:ext cx="13609512" cy="4509120"/>
          </a:xfrm>
          <a:prstGeom prst="parallelogram">
            <a:avLst>
              <a:gd name="adj" fmla="val 127166"/>
            </a:avLst>
          </a:prstGeom>
          <a:solidFill>
            <a:srgbClr val="77933C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右矢印 23"/>
          <p:cNvSpPr/>
          <p:nvPr/>
        </p:nvSpPr>
        <p:spPr>
          <a:xfrm rot="2929272">
            <a:off x="3792510" y="2788690"/>
            <a:ext cx="108012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-1260648" y="980728"/>
            <a:ext cx="6336704" cy="5085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5"/>
          <p:cNvGrpSpPr/>
          <p:nvPr/>
        </p:nvGrpSpPr>
        <p:grpSpPr>
          <a:xfrm>
            <a:off x="4788024" y="5305266"/>
            <a:ext cx="936104" cy="1364094"/>
            <a:chOff x="1331640" y="4149080"/>
            <a:chExt cx="936104" cy="1364094"/>
          </a:xfrm>
        </p:grpSpPr>
        <p:sp>
          <p:nvSpPr>
            <p:cNvPr id="28" name="円/楕円 27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正方形/長方形 30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正方形/長方形 31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直線矢印コネクタ 3"/>
          <p:cNvCxnSpPr/>
          <p:nvPr/>
        </p:nvCxnSpPr>
        <p:spPr>
          <a:xfrm>
            <a:off x="971600" y="6624736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96552" y="-27384"/>
            <a:ext cx="9540552" cy="4525963"/>
          </a:xfrm>
        </p:spPr>
        <p:txBody>
          <a:bodyPr/>
          <a:lstStyle/>
          <a:p>
            <a:r>
              <a:rPr lang="ja-JP" altLang="en-US" dirty="0" smtClean="0"/>
              <a:t>実は </a:t>
            </a:r>
            <a:r>
              <a:rPr lang="en-US" altLang="ja-JP" dirty="0" smtClean="0"/>
              <a:t>x </a:t>
            </a:r>
            <a:r>
              <a:rPr lang="ja-JP" altLang="en-US" dirty="0" smtClean="0"/>
              <a:t>軸も、４次元を移動できる乗り物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</a:t>
            </a:r>
            <a:r>
              <a:rPr lang="ja-JP" altLang="en-US" dirty="0" smtClean="0"/>
              <a:t>軸負方向に動く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(as, 0, 0, 1) 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(as, 0, 0, 0) </a:t>
            </a:r>
            <a:r>
              <a:rPr lang="ja-JP" altLang="en-US" dirty="0" smtClean="0"/>
              <a:t>へ</a:t>
            </a:r>
            <a:r>
              <a:rPr lang="en-US" altLang="ja-JP" dirty="0" smtClean="0"/>
              <a:t> </a:t>
            </a:r>
            <a:endParaRPr 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971600" y="4104456"/>
            <a:ext cx="3231976" cy="25286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rot="16200000" flipV="1">
            <a:off x="-468559" y="5184575"/>
            <a:ext cx="2888704" cy="838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-1260648" y="980728"/>
            <a:ext cx="6336704" cy="5085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5"/>
          <p:cNvGrpSpPr/>
          <p:nvPr/>
        </p:nvGrpSpPr>
        <p:grpSpPr>
          <a:xfrm>
            <a:off x="4788024" y="5305266"/>
            <a:ext cx="936104" cy="1364094"/>
            <a:chOff x="1331640" y="4149080"/>
            <a:chExt cx="936104" cy="1364094"/>
          </a:xfrm>
        </p:grpSpPr>
        <p:sp>
          <p:nvSpPr>
            <p:cNvPr id="28" name="円/楕円 27"/>
            <p:cNvSpPr/>
            <p:nvPr/>
          </p:nvSpPr>
          <p:spPr>
            <a:xfrm>
              <a:off x="1547664" y="4149080"/>
              <a:ext cx="432048" cy="432048"/>
            </a:xfrm>
            <a:prstGeom prst="ellipse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763688" y="4437112"/>
              <a:ext cx="72008" cy="720080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331640" y="4725144"/>
              <a:ext cx="936104" cy="144016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正方形/長方形 30"/>
            <p:cNvSpPr/>
            <p:nvPr/>
          </p:nvSpPr>
          <p:spPr>
            <a:xfrm rot="18121595">
              <a:off x="1406934" y="5207687"/>
              <a:ext cx="497485" cy="113489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正方形/長方形 31"/>
            <p:cNvSpPr/>
            <p:nvPr/>
          </p:nvSpPr>
          <p:spPr>
            <a:xfrm rot="14165867">
              <a:off x="1676984" y="5181280"/>
              <a:ext cx="443359" cy="102649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直線矢印コネクタ 3"/>
          <p:cNvCxnSpPr/>
          <p:nvPr/>
        </p:nvCxnSpPr>
        <p:spPr>
          <a:xfrm>
            <a:off x="971600" y="6624736"/>
            <a:ext cx="7488832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-396552" y="6597352"/>
            <a:ext cx="9793088" cy="273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084168" y="6237312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  <p:sp>
        <p:nvSpPr>
          <p:cNvPr id="15" name="円形吹き出し 14"/>
          <p:cNvSpPr/>
          <p:nvPr/>
        </p:nvSpPr>
        <p:spPr>
          <a:xfrm>
            <a:off x="5724128" y="2060848"/>
            <a:ext cx="3240360" cy="2448272"/>
          </a:xfrm>
          <a:prstGeom prst="wedgeEllipseCallout">
            <a:avLst>
              <a:gd name="adj1" fmla="val -56206"/>
              <a:gd name="adj2" fmla="val 7985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(s, 0, 0, 0)</a:t>
            </a:r>
            <a:br>
              <a:rPr lang="en-US" sz="3200" dirty="0" smtClean="0"/>
            </a:br>
            <a:r>
              <a:rPr lang="ja-JP" altLang="en-US" sz="3200" dirty="0" smtClean="0"/>
              <a:t>から</a:t>
            </a:r>
            <a:endParaRPr lang="en-US" altLang="ja-JP" sz="3200" dirty="0" smtClean="0"/>
          </a:p>
          <a:p>
            <a:pPr algn="ctr"/>
            <a:r>
              <a:rPr lang="en-US" sz="3200" dirty="0" smtClean="0"/>
              <a:t>(as, 0, 0, 0)</a:t>
            </a:r>
            <a:br>
              <a:rPr lang="en-US" sz="3200" dirty="0" smtClean="0"/>
            </a:br>
            <a:r>
              <a:rPr lang="ja-JP" altLang="en-US" sz="3200" dirty="0" smtClean="0"/>
              <a:t>に移動！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決定不能性の証明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今の例の場合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dirty="0" smtClean="0"/>
              <a:t>(s,0,0,0)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(g,0,0,0) </a:t>
            </a:r>
            <a:r>
              <a:rPr lang="ja-JP" altLang="en-US" dirty="0" smtClean="0"/>
              <a:t>に有限時間で移動可能」と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s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g </a:t>
            </a:r>
            <a:r>
              <a:rPr lang="ja-JP" altLang="en-US" dirty="0" smtClean="0"/>
              <a:t>まで </a:t>
            </a:r>
            <a:r>
              <a:rPr lang="en-US" altLang="ja-JP" dirty="0" smtClean="0"/>
              <a:t>f(x)=ax </a:t>
            </a:r>
            <a:r>
              <a:rPr lang="ja-JP" altLang="en-US" dirty="0" smtClean="0"/>
              <a:t>を有限回適用して到達可能」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</a:t>
            </a:r>
            <a:r>
              <a:rPr lang="ja-JP" altLang="en-US" dirty="0" smtClean="0"/>
              <a:t>が同値</a:t>
            </a:r>
            <a:endParaRPr lang="en-US" altLang="ja-JP" dirty="0" smtClean="0"/>
          </a:p>
          <a:p>
            <a:r>
              <a:rPr lang="ja-JP" altLang="en-US" dirty="0" smtClean="0"/>
              <a:t>同様にして頑張ると、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任意のアフィン変換の </a:t>
            </a:r>
            <a:r>
              <a:rPr lang="en-US" altLang="ja-JP" dirty="0" smtClean="0"/>
              <a:t>IFS </a:t>
            </a:r>
            <a:r>
              <a:rPr lang="ja-JP" altLang="en-US" dirty="0" smtClean="0"/>
              <a:t>が実現可能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多くとも</a:t>
            </a:r>
            <a:r>
              <a:rPr lang="en-US" dirty="0" smtClean="0"/>
              <a:t>8</a:t>
            </a:r>
            <a:r>
              <a:rPr lang="ja-JP" altLang="en-US" dirty="0" smtClean="0"/>
              <a:t>次元使うと（決定不能な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を表現するのに必要なアフィン変換</a:t>
            </a:r>
            <a:r>
              <a:rPr lang="en-US" altLang="ja-JP" dirty="0" smtClean="0"/>
              <a:t>IFS</a:t>
            </a:r>
            <a:r>
              <a:rPr lang="ja-JP" altLang="en-US" dirty="0" smtClean="0"/>
              <a:t>）の表現に必要な「乗り物」を用意できるらしい</a:t>
            </a:r>
            <a:endParaRPr lang="en-US" dirty="0" smtClean="0"/>
          </a:p>
          <a:p>
            <a:r>
              <a:rPr lang="ja-JP" altLang="en-US" dirty="0" smtClean="0"/>
              <a:t> </a:t>
            </a:r>
            <a:r>
              <a:rPr lang="en-US" altLang="ja-JP" b="1" dirty="0" err="1" smtClean="0">
                <a:solidFill>
                  <a:srgbClr val="00B050"/>
                </a:solidFill>
              </a:rPr>
              <a:t>Traveller’s</a:t>
            </a:r>
            <a:r>
              <a:rPr lang="en-US" altLang="ja-JP" b="1" dirty="0" smtClean="0">
                <a:solidFill>
                  <a:srgbClr val="00B050"/>
                </a:solidFill>
              </a:rPr>
              <a:t> Problem </a:t>
            </a:r>
            <a:r>
              <a:rPr lang="ja-JP" altLang="en-US" b="1" dirty="0" smtClean="0">
                <a:solidFill>
                  <a:srgbClr val="00B050"/>
                </a:solidFill>
              </a:rPr>
              <a:t>が解けちゃうと</a:t>
            </a:r>
            <a:r>
              <a:rPr lang="en-US" altLang="ja-JP" b="1" dirty="0" smtClean="0">
                <a:solidFill>
                  <a:srgbClr val="00B050"/>
                </a:solidFill>
              </a:rPr>
              <a:t/>
            </a:r>
            <a:br>
              <a:rPr lang="en-US" altLang="ja-JP" b="1" dirty="0" smtClean="0">
                <a:solidFill>
                  <a:srgbClr val="00B050"/>
                </a:solidFill>
              </a:rPr>
            </a:br>
            <a:r>
              <a:rPr lang="en-US" altLang="ja-JP" b="1" dirty="0" smtClean="0">
                <a:solidFill>
                  <a:srgbClr val="00B050"/>
                </a:solidFill>
              </a:rPr>
              <a:t> IFS</a:t>
            </a:r>
            <a:r>
              <a:rPr lang="ja-JP" altLang="en-US" b="1" dirty="0" smtClean="0">
                <a:solidFill>
                  <a:srgbClr val="00B050"/>
                </a:solidFill>
              </a:rPr>
              <a:t>の到達可能性も解けちゃう。ゆえに決定不能</a:t>
            </a:r>
            <a:endParaRPr lang="en-US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PCP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IFS</a:t>
            </a:r>
          </a:p>
          <a:p>
            <a:pPr lvl="1"/>
            <a:r>
              <a:rPr lang="en-US" dirty="0" smtClean="0"/>
              <a:t> PCP</a:t>
            </a:r>
            <a:r>
              <a:rPr lang="ja-JP" altLang="en-US" dirty="0" smtClean="0"/>
              <a:t>に出てくる「文字」を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逆行列を掛けない限りは </a:t>
            </a:r>
            <a:r>
              <a:rPr lang="en-US" altLang="ja-JP" dirty="0" smtClean="0"/>
              <a:t>1 </a:t>
            </a:r>
            <a:r>
              <a:rPr lang="ja-JP" altLang="en-US" dirty="0" smtClean="0"/>
              <a:t>に戻らない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「キリの悪い」回転行列にエンコード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IFS </a:t>
            </a:r>
            <a:r>
              <a:rPr lang="en-US" dirty="0" smtClean="0">
                <a:sym typeface="Wingdings" pitchFamily="2" charset="2"/>
              </a:rPr>
              <a:t> Traveler</a:t>
            </a:r>
          </a:p>
          <a:p>
            <a:pPr lvl="1"/>
            <a:r>
              <a:rPr lang="ja-JP" altLang="en-US" dirty="0" smtClean="0">
                <a:sym typeface="Wingdings" pitchFamily="2" charset="2"/>
              </a:rPr>
              <a:t>「移動する乗り物」というよりも、</a:t>
            </a:r>
            <a:r>
              <a:rPr lang="en-US" altLang="ja-JP" dirty="0" smtClean="0">
                <a:sym typeface="Wingdings" pitchFamily="2" charset="2"/>
              </a:rPr>
              <a:t/>
            </a:r>
            <a:br>
              <a:rPr lang="en-US" altLang="ja-JP" dirty="0" smtClean="0">
                <a:sym typeface="Wingdings" pitchFamily="2" charset="2"/>
              </a:rPr>
            </a:br>
            <a:r>
              <a:rPr lang="ja-JP" altLang="en-US" dirty="0" smtClean="0">
                <a:sym typeface="Wingdings" pitchFamily="2" charset="2"/>
              </a:rPr>
              <a:t>「一定速度で流れ続けてるベルトコンベアー</a:t>
            </a:r>
            <a:r>
              <a:rPr lang="en-US" altLang="ja-JP" dirty="0" smtClean="0">
                <a:sym typeface="Wingdings" pitchFamily="2" charset="2"/>
              </a:rPr>
              <a:t/>
            </a:r>
            <a:br>
              <a:rPr lang="en-US" altLang="ja-JP" dirty="0" smtClean="0">
                <a:sym typeface="Wingdings" pitchFamily="2" charset="2"/>
              </a:rPr>
            </a:br>
            <a:r>
              <a:rPr lang="ja-JP" altLang="en-US" dirty="0" smtClean="0">
                <a:sym typeface="Wingdings" pitchFamily="2" charset="2"/>
              </a:rPr>
              <a:t>　みたいな平面」を大量に配置して</a:t>
            </a:r>
            <a:r>
              <a:rPr lang="en-US" altLang="ja-JP" dirty="0" smtClean="0">
                <a:sym typeface="Wingdings" pitchFamily="2" charset="2"/>
              </a:rPr>
              <a:t/>
            </a:r>
            <a:br>
              <a:rPr lang="en-US" altLang="ja-JP" dirty="0" smtClean="0">
                <a:sym typeface="Wingdings" pitchFamily="2" charset="2"/>
              </a:rPr>
            </a:br>
            <a:r>
              <a:rPr lang="ja-JP" altLang="en-US" dirty="0" smtClean="0">
                <a:sym typeface="Wingdings" pitchFamily="2" charset="2"/>
              </a:rPr>
              <a:t>アフィン変換をエンコード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もう少し厳密に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入力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考える空間の次元  </a:t>
            </a:r>
            <a:r>
              <a:rPr lang="en-US" altLang="ja-JP" b="1" dirty="0" smtClean="0">
                <a:solidFill>
                  <a:srgbClr val="FF0000"/>
                </a:solidFill>
              </a:rPr>
              <a:t>d</a:t>
            </a:r>
          </a:p>
          <a:p>
            <a:pPr lvl="1"/>
            <a:r>
              <a:rPr lang="ja-JP" altLang="en-US" dirty="0" smtClean="0"/>
              <a:t>スタートの座標  </a:t>
            </a:r>
            <a:r>
              <a:rPr lang="en-US" altLang="ja-JP" b="1" dirty="0" smtClean="0">
                <a:solidFill>
                  <a:srgbClr val="FF0000"/>
                </a:solidFill>
              </a:rPr>
              <a:t>s</a:t>
            </a:r>
          </a:p>
          <a:p>
            <a:pPr lvl="1"/>
            <a:r>
              <a:rPr lang="ja-JP" altLang="en-US" dirty="0" smtClean="0"/>
              <a:t>ゴールの座標  </a:t>
            </a:r>
            <a:r>
              <a:rPr lang="en-US" altLang="ja-JP" b="1" dirty="0" smtClean="0">
                <a:solidFill>
                  <a:srgbClr val="FF0000"/>
                </a:solidFill>
              </a:rPr>
              <a:t>g</a:t>
            </a:r>
          </a:p>
          <a:p>
            <a:pPr lvl="1"/>
            <a:r>
              <a:rPr lang="ja-JP" altLang="en-US" dirty="0" smtClean="0"/>
              <a:t>有限個 </a:t>
            </a:r>
            <a:r>
              <a:rPr lang="en-US" altLang="ja-JP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</a:t>
            </a:r>
            <a:r>
              <a:rPr lang="ja-JP" altLang="en-US" dirty="0" smtClean="0"/>
              <a:t>個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乗り物</a:t>
            </a:r>
            <a:r>
              <a:rPr lang="en-US" altLang="ja-JP" dirty="0" smtClean="0"/>
              <a:t>”</a:t>
            </a:r>
          </a:p>
          <a:p>
            <a:pPr lvl="2"/>
            <a:r>
              <a:rPr lang="ja-JP" altLang="en-US" dirty="0" smtClean="0"/>
              <a:t>速度ベクトル </a:t>
            </a:r>
            <a:r>
              <a:rPr lang="en-US" altLang="ja-JP" b="1" dirty="0" smtClean="0">
                <a:solidFill>
                  <a:srgbClr val="FF0000"/>
                </a:solidFill>
              </a:rPr>
              <a:t>v</a:t>
            </a:r>
            <a:r>
              <a:rPr lang="en-US" altLang="ja-JP" b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b="1" dirty="0" smtClean="0">
                <a:solidFill>
                  <a:srgbClr val="FF0000"/>
                </a:solidFill>
              </a:rPr>
              <a:t> … </a:t>
            </a:r>
            <a:r>
              <a:rPr lang="en-US" altLang="ja-JP" b="1" dirty="0" err="1" smtClean="0">
                <a:solidFill>
                  <a:srgbClr val="FF0000"/>
                </a:solidFill>
              </a:rPr>
              <a:t>v</a:t>
            </a:r>
            <a:r>
              <a:rPr lang="en-US" altLang="ja-JP" b="1" baseline="-25000" dirty="0" err="1" smtClean="0">
                <a:solidFill>
                  <a:srgbClr val="FF0000"/>
                </a:solidFill>
              </a:rPr>
              <a:t>n</a:t>
            </a:r>
            <a:endParaRPr lang="en-US" altLang="ja-JP" b="1" baseline="-25000" dirty="0" smtClean="0">
              <a:solidFill>
                <a:srgbClr val="FF0000"/>
              </a:solidFill>
            </a:endParaRPr>
          </a:p>
          <a:p>
            <a:pPr lvl="2"/>
            <a:r>
              <a:rPr lang="ja-JP" altLang="en-US" dirty="0" smtClean="0"/>
              <a:t>形と、時刻 </a:t>
            </a:r>
            <a:r>
              <a:rPr lang="en-US" altLang="ja-JP" dirty="0" smtClean="0"/>
              <a:t>0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位置 </a:t>
            </a:r>
            <a:r>
              <a:rPr lang="en-US" altLang="ja-JP" b="1" dirty="0" smtClean="0">
                <a:solidFill>
                  <a:srgbClr val="FF0000"/>
                </a:solidFill>
              </a:rPr>
              <a:t>C</a:t>
            </a:r>
            <a:r>
              <a:rPr lang="en-US" altLang="ja-JP" b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b="1" dirty="0" smtClean="0">
                <a:solidFill>
                  <a:srgbClr val="FF0000"/>
                </a:solidFill>
              </a:rPr>
              <a:t> … </a:t>
            </a:r>
            <a:r>
              <a:rPr lang="en-US" altLang="ja-JP" b="1" dirty="0" err="1" smtClean="0">
                <a:solidFill>
                  <a:srgbClr val="FF0000"/>
                </a:solidFill>
              </a:rPr>
              <a:t>C</a:t>
            </a:r>
            <a:r>
              <a:rPr lang="en-US" altLang="ja-JP" b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altLang="ja-JP" dirty="0" smtClean="0"/>
              <a:t> (</a:t>
            </a:r>
            <a:r>
              <a:rPr lang="en-US" altLang="ja-JP" u="sng" dirty="0" smtClean="0"/>
              <a:t>convex polyhedron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出力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時刻 </a:t>
            </a:r>
            <a:r>
              <a:rPr lang="en-US" altLang="ja-JP" b="1" dirty="0" smtClean="0">
                <a:solidFill>
                  <a:srgbClr val="0070C0"/>
                </a:solidFill>
              </a:rPr>
              <a:t>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と連続関数 </a:t>
            </a:r>
            <a:r>
              <a:rPr lang="en-US" altLang="ja-JP" b="1" dirty="0" smtClean="0">
                <a:solidFill>
                  <a:srgbClr val="0070C0"/>
                </a:solidFill>
              </a:rPr>
              <a:t>f</a:t>
            </a:r>
            <a:r>
              <a:rPr lang="en-US" altLang="ja-JP" dirty="0" smtClean="0"/>
              <a:t> : [0,T]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R</a:t>
            </a:r>
            <a:r>
              <a:rPr lang="en-US" altLang="ja-JP" baseline="30000" dirty="0" smtClean="0"/>
              <a:t>d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を巧く選んで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</a:t>
            </a:r>
            <a:r>
              <a:rPr lang="en-US" altLang="ja-JP" b="1" dirty="0" smtClean="0">
                <a:solidFill>
                  <a:srgbClr val="0070C0"/>
                </a:solidFill>
              </a:rPr>
              <a:t>f(0)=s,  f(t)</a:t>
            </a:r>
            <a:r>
              <a:rPr lang="ja-JP" altLang="en-US" b="1" dirty="0" smtClean="0">
                <a:solidFill>
                  <a:srgbClr val="0070C0"/>
                </a:solidFill>
              </a:rPr>
              <a:t>は常にどれかの乗り物の上</a:t>
            </a:r>
            <a:r>
              <a:rPr lang="en-US" altLang="ja-JP" b="1" dirty="0" smtClean="0">
                <a:solidFill>
                  <a:srgbClr val="0070C0"/>
                </a:solidFill>
              </a:rPr>
              <a:t>,  f(T)=g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とできるや否や？？？？</a:t>
            </a:r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5292080" y="1700808"/>
            <a:ext cx="3600400" cy="13681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Note:   </a:t>
            </a:r>
            <a:r>
              <a:rPr lang="ja-JP" altLang="en-US" dirty="0" smtClean="0"/>
              <a:t>論文ではさらに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ゴールが速度ベクトル </a:t>
            </a:r>
            <a:r>
              <a:rPr lang="en-US" altLang="ja-JP" b="1" dirty="0" smtClean="0">
                <a:solidFill>
                  <a:srgbClr val="FF0000"/>
                </a:solidFill>
              </a:rPr>
              <a:t>v</a:t>
            </a:r>
            <a:r>
              <a:rPr lang="en-US" altLang="ja-JP" b="1" baseline="-25000" dirty="0" smtClean="0">
                <a:solidFill>
                  <a:srgbClr val="FF0000"/>
                </a:solidFill>
              </a:rPr>
              <a:t>g</a:t>
            </a:r>
            <a:r>
              <a:rPr lang="ja-JP" altLang="en-US" dirty="0" smtClean="0"/>
              <a:t>で動く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・ 旅人は相対速度 </a:t>
            </a:r>
            <a:r>
              <a:rPr lang="en-US" altLang="ja-JP" b="1" dirty="0" err="1" smtClean="0">
                <a:solidFill>
                  <a:srgbClr val="FF0000"/>
                </a:solidFill>
              </a:rPr>
              <a:t>v</a:t>
            </a:r>
            <a:r>
              <a:rPr lang="en-US" altLang="ja-JP" b="1" baseline="-25000" dirty="0" err="1" smtClean="0">
                <a:solidFill>
                  <a:srgbClr val="FF0000"/>
                </a:solidFill>
              </a:rPr>
              <a:t>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で歩ける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ケースまで一般化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考えてみたい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もっと「乗り物」</a:t>
            </a:r>
            <a:r>
              <a:rPr lang="ja-JP" altLang="en-US" dirty="0" err="1" smtClean="0"/>
              <a:t>っぽい</a:t>
            </a:r>
            <a:r>
              <a:rPr lang="ja-JP" altLang="en-US" dirty="0" smtClean="0"/>
              <a:t>設定で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決定不能性は示せるでしょうか？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「平面全体」のような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無限に広がるオブジェクトなしで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polyhedron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59632" y="1600200"/>
            <a:ext cx="7139136" cy="4525963"/>
          </a:xfrm>
        </p:spPr>
        <p:txBody>
          <a:bodyPr/>
          <a:lstStyle/>
          <a:p>
            <a:r>
              <a:rPr lang="ja-JP" altLang="en-US" dirty="0" smtClean="0"/>
              <a:t>凸な多角形・多面体・超多面体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無限遠まで延びてるものも含む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縮退してるものも含む</a:t>
            </a:r>
            <a:endParaRPr 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1187624" y="4293096"/>
            <a:ext cx="1296144" cy="115212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六角形 4"/>
          <p:cNvSpPr/>
          <p:nvPr/>
        </p:nvSpPr>
        <p:spPr>
          <a:xfrm>
            <a:off x="3059832" y="4221088"/>
            <a:ext cx="1224136" cy="12241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直角三角形 5"/>
          <p:cNvSpPr/>
          <p:nvPr/>
        </p:nvSpPr>
        <p:spPr>
          <a:xfrm>
            <a:off x="5148064" y="4077072"/>
            <a:ext cx="1080120" cy="129614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二等辺三角形 6"/>
          <p:cNvSpPr/>
          <p:nvPr/>
        </p:nvSpPr>
        <p:spPr>
          <a:xfrm rot="19276918">
            <a:off x="6122560" y="3583722"/>
            <a:ext cx="4432939" cy="3607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1403648" y="5949280"/>
            <a:ext cx="37444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台形 9"/>
          <p:cNvSpPr/>
          <p:nvPr/>
        </p:nvSpPr>
        <p:spPr>
          <a:xfrm>
            <a:off x="7596336" y="1844824"/>
            <a:ext cx="1008112" cy="93610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/>
        </p:nvSpPr>
        <p:spPr>
          <a:xfrm>
            <a:off x="-1764704" y="-171400"/>
            <a:ext cx="2520280" cy="7317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直線コネクタ 11"/>
          <p:cNvCxnSpPr/>
          <p:nvPr/>
        </p:nvCxnSpPr>
        <p:spPr>
          <a:xfrm rot="5400000" flipH="1" flipV="1">
            <a:off x="3707904" y="5805264"/>
            <a:ext cx="561662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怪しい例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無限回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乗り換え</a:t>
            </a:r>
            <a:endParaRPr lang="en-US" dirty="0"/>
          </a:p>
        </p:txBody>
      </p:sp>
      <p:sp>
        <p:nvSpPr>
          <p:cNvPr id="9" name="正方形/長方形 8"/>
          <p:cNvSpPr/>
          <p:nvPr/>
        </p:nvSpPr>
        <p:spPr>
          <a:xfrm rot="17885082">
            <a:off x="-14405249" y="10168973"/>
            <a:ext cx="26974950" cy="58483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正方形/長方形 9"/>
          <p:cNvSpPr/>
          <p:nvPr/>
        </p:nvSpPr>
        <p:spPr>
          <a:xfrm rot="10800000">
            <a:off x="-9258349" y="5949281"/>
            <a:ext cx="26974950" cy="58483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/>
        </p:nvSpPr>
        <p:spPr>
          <a:xfrm rot="3181340">
            <a:off x="-4745569" y="6101681"/>
            <a:ext cx="26974950" cy="58483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円/楕円 11"/>
          <p:cNvSpPr/>
          <p:nvPr/>
        </p:nvSpPr>
        <p:spPr>
          <a:xfrm>
            <a:off x="-612575" y="3645024"/>
            <a:ext cx="792087" cy="79208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円/楕円 12"/>
          <p:cNvSpPr/>
          <p:nvPr/>
        </p:nvSpPr>
        <p:spPr>
          <a:xfrm>
            <a:off x="8532440" y="3717032"/>
            <a:ext cx="648072" cy="6480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G</a:t>
            </a:r>
            <a:endParaRPr lang="en-US" sz="3200" b="1" dirty="0"/>
          </a:p>
        </p:txBody>
      </p:sp>
      <p:sp>
        <p:nvSpPr>
          <p:cNvPr id="14" name="円/楕円 13"/>
          <p:cNvSpPr/>
          <p:nvPr/>
        </p:nvSpPr>
        <p:spPr>
          <a:xfrm>
            <a:off x="2555776" y="5949280"/>
            <a:ext cx="648072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1.68716 -1.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4" y="-95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-1.7658 -1.3027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3" y="-65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-0.31441 1.99305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99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2.82709 0.0104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4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定理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051720" y="2852936"/>
            <a:ext cx="6840760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+mj-lt"/>
                <a:ea typeface="HGS平成明朝体W9" pitchFamily="18" charset="-128"/>
              </a:rPr>
              <a:t>Traveler’s Problem</a:t>
            </a:r>
            <a:r>
              <a:rPr lang="en-US" sz="4400" dirty="0" smtClean="0">
                <a:latin typeface="HGS平成明朝体W9" pitchFamily="18" charset="-128"/>
                <a:ea typeface="HGS平成明朝体W9" pitchFamily="18" charset="-128"/>
              </a:rPr>
              <a:t> </a:t>
            </a:r>
            <a:r>
              <a:rPr lang="ja-JP" altLang="en-US" sz="4400" dirty="0" smtClean="0">
                <a:latin typeface="HGS平成明朝体W9" pitchFamily="18" charset="-128"/>
                <a:ea typeface="HGS平成明朝体W9" pitchFamily="18" charset="-128"/>
              </a:rPr>
              <a:t>は</a:t>
            </a:r>
            <a:r>
              <a:rPr lang="en-US" altLang="ja-JP" sz="4400" dirty="0" smtClean="0">
                <a:latin typeface="HGS平成明朝体W9" pitchFamily="18" charset="-128"/>
                <a:ea typeface="HGS平成明朝体W9" pitchFamily="18" charset="-128"/>
              </a:rPr>
              <a:t/>
            </a:r>
            <a:br>
              <a:rPr lang="en-US" altLang="ja-JP" sz="4400" dirty="0" smtClean="0">
                <a:latin typeface="HGS平成明朝体W9" pitchFamily="18" charset="-128"/>
                <a:ea typeface="HGS平成明朝体W9" pitchFamily="18" charset="-128"/>
              </a:rPr>
            </a:br>
            <a:r>
              <a:rPr lang="ja-JP" altLang="en-US" sz="4400" dirty="0" smtClean="0">
                <a:latin typeface="HGS平成明朝体W9" pitchFamily="18" charset="-128"/>
                <a:ea typeface="HGS平成明朝体W9" pitchFamily="18" charset="-128"/>
              </a:rPr>
              <a:t> </a:t>
            </a:r>
            <a:r>
              <a:rPr lang="en-US" altLang="ja-JP" sz="4400" dirty="0" smtClean="0">
                <a:latin typeface="+mj-lt"/>
                <a:ea typeface="HGS平成明朝体W9" pitchFamily="18" charset="-128"/>
              </a:rPr>
              <a:t>8</a:t>
            </a:r>
            <a:r>
              <a:rPr lang="ja-JP" altLang="en-US" sz="4400" dirty="0" smtClean="0">
                <a:latin typeface="+mj-lt"/>
                <a:ea typeface="HGS平成明朝体W9" pitchFamily="18" charset="-128"/>
              </a:rPr>
              <a:t>次元以上で、</a:t>
            </a:r>
            <a:r>
              <a:rPr lang="ja-JP" altLang="en-US" sz="4400" dirty="0" smtClean="0">
                <a:latin typeface="HGS平成明朝体W9" pitchFamily="18" charset="-128"/>
                <a:ea typeface="HGS平成明朝体W9" pitchFamily="18" charset="-128"/>
              </a:rPr>
              <a:t>決定不能</a:t>
            </a:r>
            <a:endParaRPr lang="en-US" sz="4400" dirty="0">
              <a:latin typeface="HGS平成明朝体W9" pitchFamily="18" charset="-128"/>
              <a:ea typeface="HGS平成明朝体W9" pitchFamily="18" charset="-128"/>
            </a:endParaRPr>
          </a:p>
        </p:txBody>
      </p:sp>
      <p:pic>
        <p:nvPicPr>
          <p:cNvPr id="5" name="Picture 2" descr="C:\Users\kinaba\AppData\Local\Microsoft\Windows\Temporary Internet Files\Content.IE5\JPY797MO\MC9003834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96952"/>
            <a:ext cx="1800454" cy="1766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証明の旅路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39341"/>
            <a:ext cx="8496944" cy="45259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チューリングマシンの停止問題は決定不能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文字列書換系の到達可能性は決定不能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Post</a:t>
            </a:r>
            <a:r>
              <a:rPr lang="ja-JP" altLang="en-US" dirty="0" smtClean="0"/>
              <a:t>の対応問題 </a:t>
            </a:r>
            <a:r>
              <a:rPr lang="en-US" altLang="ja-JP" dirty="0" smtClean="0"/>
              <a:t>(PCP) </a:t>
            </a:r>
            <a:r>
              <a:rPr lang="ja-JP" altLang="en-US" dirty="0" smtClean="0"/>
              <a:t>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反復関数系 </a:t>
            </a:r>
            <a:r>
              <a:rPr lang="en-US" altLang="ja-JP" dirty="0" smtClean="0"/>
              <a:t>(IFS) </a:t>
            </a:r>
            <a:r>
              <a:rPr lang="ja-JP" altLang="en-US" dirty="0" smtClean="0"/>
              <a:t>の到達可能性は決定不能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Traveler’s Problem </a:t>
            </a:r>
            <a:r>
              <a:rPr lang="ja-JP" altLang="en-US" dirty="0" smtClean="0"/>
              <a:t>は決定不能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39341"/>
            <a:ext cx="8496944" cy="2581747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チューリングマシンの停止問題は決定不能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ja-JP" altLang="en-US" dirty="0" smtClean="0"/>
              <a:t>文字列書換系の到達可能性は決定不能</a:t>
            </a:r>
            <a:endParaRPr lang="en-US" altLang="ja-JP" dirty="0" smtClean="0"/>
          </a:p>
          <a:p>
            <a:pPr marL="914400" lvl="1" indent="-514350">
              <a:buNone/>
            </a:pPr>
            <a:r>
              <a:rPr lang="ja-JP" altLang="en-US" sz="1800" dirty="0" smtClean="0"/>
              <a:t>ゆえに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Post</a:t>
            </a:r>
            <a:r>
              <a:rPr lang="ja-JP" altLang="en-US" dirty="0" smtClean="0"/>
              <a:t>の対応問題 </a:t>
            </a:r>
            <a:r>
              <a:rPr lang="en-US" altLang="ja-JP" dirty="0" smtClean="0"/>
              <a:t>(PCP) </a:t>
            </a:r>
            <a:r>
              <a:rPr lang="ja-JP" altLang="en-US" dirty="0" smtClean="0"/>
              <a:t>は決定不能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83568" y="4293096"/>
            <a:ext cx="8064896" cy="20608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HGS平成明朝体W9" pitchFamily="18" charset="-128"/>
                <a:ea typeface="HGS平成明朝体W9" pitchFamily="18" charset="-128"/>
              </a:rPr>
              <a:t>ここまでの詳細は、第一回の資料をどうぞ</a:t>
            </a:r>
            <a:endParaRPr lang="en-US" altLang="ja-JP" sz="2800" dirty="0" smtClean="0">
              <a:latin typeface="HGS平成明朝体W9" pitchFamily="18" charset="-128"/>
              <a:ea typeface="HGS平成明朝体W9" pitchFamily="18" charset="-128"/>
            </a:endParaRPr>
          </a:p>
          <a:p>
            <a:pPr algn="ctr"/>
            <a:r>
              <a:rPr lang="en-US" sz="2800" dirty="0" smtClean="0">
                <a:ea typeface="HGS平成明朝体W9" pitchFamily="18" charset="-128"/>
                <a:hlinkClick r:id="rId2"/>
              </a:rPr>
              <a:t>http://www.kmonos.net/pub/Presen/PCP.pdf</a:t>
            </a:r>
            <a:endParaRPr lang="en-US" sz="2800" dirty="0" smtClean="0">
              <a:ea typeface="HGS平成明朝体W9" pitchFamily="18" charset="-128"/>
            </a:endParaRPr>
          </a:p>
          <a:p>
            <a:pPr algn="ctr"/>
            <a:endParaRPr lang="en-US" altLang="ja-JP" sz="2800" dirty="0" smtClean="0">
              <a:latin typeface="HGS平成明朝体W9" pitchFamily="18" charset="-128"/>
              <a:ea typeface="HGS平成明朝体W9" pitchFamily="18" charset="-128"/>
            </a:endParaRPr>
          </a:p>
          <a:p>
            <a:pPr algn="ctr"/>
            <a:r>
              <a:rPr lang="ja-JP" altLang="en-US" sz="2800" dirty="0" smtClean="0">
                <a:latin typeface="HGS平成明朝体W9" pitchFamily="18" charset="-128"/>
                <a:ea typeface="HGS平成明朝体W9" pitchFamily="18" charset="-128"/>
              </a:rPr>
              <a:t>以下、簡単なおさらい</a:t>
            </a:r>
            <a:endParaRPr lang="en-US" sz="2800" dirty="0">
              <a:latin typeface="HGS平成明朝体W9" pitchFamily="18" charset="-128"/>
              <a:ea typeface="HGS平成明朝体W9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1678</TotalTime>
  <Words>1123</Words>
  <Application>Microsoft Office PowerPoint</Application>
  <PresentationFormat>画面に合わせる (4:3)</PresentationFormat>
  <Paragraphs>309</Paragraphs>
  <Slides>40</Slides>
  <Notes>2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1" baseType="lpstr">
      <vt:lpstr>simple</vt:lpstr>
      <vt:lpstr>決定不能な 旅 人</vt:lpstr>
      <vt:lpstr>スライド 2</vt:lpstr>
      <vt:lpstr>今日の決定不能問題</vt:lpstr>
      <vt:lpstr>もう少し厳密に</vt:lpstr>
      <vt:lpstr>convex polyhedron</vt:lpstr>
      <vt:lpstr>怪しい例</vt:lpstr>
      <vt:lpstr>定理</vt:lpstr>
      <vt:lpstr>証明の旅路</vt:lpstr>
      <vt:lpstr>スライド 9</vt:lpstr>
      <vt:lpstr>チューリングマシン</vt:lpstr>
      <vt:lpstr>停止問題</vt:lpstr>
      <vt:lpstr>文字列書き換え系</vt:lpstr>
      <vt:lpstr>到達可能性</vt:lpstr>
      <vt:lpstr>Postの対応問題 (PCP)</vt:lpstr>
      <vt:lpstr>PCP</vt:lpstr>
      <vt:lpstr>PCP</vt:lpstr>
      <vt:lpstr>スライド 17</vt:lpstr>
      <vt:lpstr>反復関数系 (IFS)</vt:lpstr>
      <vt:lpstr>反復関数系 (IFS)</vt:lpstr>
      <vt:lpstr>IFS到達可能性</vt:lpstr>
      <vt:lpstr>IFS到達可能性</vt:lpstr>
      <vt:lpstr>スライド 22</vt:lpstr>
      <vt:lpstr>論文曰く</vt:lpstr>
      <vt:lpstr>PCP  vs  IFS</vt:lpstr>
      <vt:lpstr>スライド 25</vt:lpstr>
      <vt:lpstr>Traveler’s Problem</vt:lpstr>
      <vt:lpstr>決定不能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スライド 36</vt:lpstr>
      <vt:lpstr>スライド 37</vt:lpstr>
      <vt:lpstr>決定不能性の証明</vt:lpstr>
      <vt:lpstr>まとめ</vt:lpstr>
      <vt:lpstr>考えてみたい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kinaba</dc:creator>
  <cp:lastModifiedBy>kinaba</cp:lastModifiedBy>
  <cp:revision>184</cp:revision>
  <dcterms:created xsi:type="dcterms:W3CDTF">2010-10-10T07:06:16Z</dcterms:created>
  <dcterms:modified xsi:type="dcterms:W3CDTF">2010-10-30T15:01:28Z</dcterms:modified>
</cp:coreProperties>
</file>