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0"/>
  </p:notesMasterIdLst>
  <p:sldIdLst>
    <p:sldId id="256" r:id="rId2"/>
    <p:sldId id="267" r:id="rId3"/>
    <p:sldId id="270" r:id="rId4"/>
    <p:sldId id="271" r:id="rId5"/>
    <p:sldId id="272" r:id="rId6"/>
    <p:sldId id="279" r:id="rId7"/>
    <p:sldId id="280" r:id="rId8"/>
    <p:sldId id="274" r:id="rId9"/>
    <p:sldId id="278" r:id="rId10"/>
    <p:sldId id="281" r:id="rId11"/>
    <p:sldId id="282" r:id="rId12"/>
    <p:sldId id="277" r:id="rId13"/>
    <p:sldId id="288" r:id="rId14"/>
    <p:sldId id="287" r:id="rId15"/>
    <p:sldId id="291" r:id="rId16"/>
    <p:sldId id="293" r:id="rId17"/>
    <p:sldId id="290" r:id="rId18"/>
    <p:sldId id="292" r:id="rId19"/>
    <p:sldId id="301" r:id="rId20"/>
    <p:sldId id="302" r:id="rId21"/>
    <p:sldId id="316" r:id="rId22"/>
    <p:sldId id="317" r:id="rId23"/>
    <p:sldId id="318" r:id="rId24"/>
    <p:sldId id="305" r:id="rId25"/>
    <p:sldId id="308" r:id="rId26"/>
    <p:sldId id="311" r:id="rId27"/>
    <p:sldId id="312" r:id="rId28"/>
    <p:sldId id="313" r:id="rId29"/>
    <p:sldId id="314" r:id="rId30"/>
    <p:sldId id="315" r:id="rId31"/>
    <p:sldId id="319" r:id="rId32"/>
    <p:sldId id="295" r:id="rId33"/>
    <p:sldId id="298" r:id="rId34"/>
    <p:sldId id="306" r:id="rId35"/>
    <p:sldId id="322" r:id="rId36"/>
    <p:sldId id="307" r:id="rId37"/>
    <p:sldId id="310" r:id="rId38"/>
    <p:sldId id="304" r:id="rId3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E303B-01A9-4384-81F7-60839F99EC6B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55FFB-3529-48A2-A711-D97AD8834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620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55FFB-3529-48A2-A711-D97AD883415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0123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55FFB-3529-48A2-A711-D97AD8834155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418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55FFB-3529-48A2-A711-D97AD883415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012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55FFB-3529-48A2-A711-D97AD8834155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012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1200" dirty="0" smtClean="0"/>
              <a:t>R ::= N (</a:t>
            </a:r>
            <a:r>
              <a:rPr lang="en-US" altLang="ja-JP" sz="1200" b="1" dirty="0" smtClean="0">
                <a:solidFill>
                  <a:srgbClr val="0070C0"/>
                </a:solidFill>
              </a:rPr>
              <a:t>Σ</a:t>
            </a:r>
            <a:r>
              <a:rPr lang="en-US" altLang="ja-JP" sz="1200" dirty="0" smtClean="0"/>
              <a:t> INP*) OUTP* </a:t>
            </a:r>
            <a:r>
              <a:rPr lang="en-US" altLang="ja-JP" sz="1200" dirty="0" smtClean="0">
                <a:sym typeface="Wingdings" pitchFamily="2" charset="2"/>
              </a:rPr>
              <a:t> AT</a:t>
            </a:r>
          </a:p>
          <a:p>
            <a:r>
              <a:rPr lang="en-US" altLang="ja-JP" sz="1200" dirty="0" smtClean="0">
                <a:sym typeface="Wingdings" pitchFamily="2" charset="2"/>
              </a:rPr>
              <a:t>N = Capitalized, Σ, Δ = lowercases / {x, y, f, g, h}</a:t>
            </a:r>
          </a:p>
          <a:p>
            <a:r>
              <a:rPr lang="en-US" altLang="ja-JP" sz="1200" dirty="0" smtClean="0">
                <a:sym typeface="Wingdings" pitchFamily="2" charset="2"/>
              </a:rPr>
              <a:t>INP = {x, x1, x2, ...}, OUTP = {y, y1, y2, ..., f, f1, f2, g, g1, g2, ...}</a:t>
            </a:r>
          </a:p>
          <a:p>
            <a:r>
              <a:rPr lang="en-US" altLang="ja-JP" sz="1200" dirty="0" smtClean="0">
                <a:sym typeface="Wingdings" pitchFamily="2" charset="2"/>
              </a:rPr>
              <a:t>AT ::= INP | OUTP | </a:t>
            </a:r>
            <a:r>
              <a:rPr lang="en-US" altLang="ja-JP" sz="1200" b="1" dirty="0" smtClean="0">
                <a:solidFill>
                  <a:srgbClr val="00B050"/>
                </a:solidFill>
                <a:sym typeface="Wingdings" pitchFamily="2" charset="2"/>
              </a:rPr>
              <a:t>Δ</a:t>
            </a:r>
            <a:r>
              <a:rPr lang="en-US" altLang="ja-JP" sz="1200" dirty="0" smtClean="0">
                <a:sym typeface="Wingdings" pitchFamily="2" charset="2"/>
              </a:rPr>
              <a:t> | N | AT </a:t>
            </a:r>
            <a:r>
              <a:rPr lang="en-US" altLang="ja-JP" sz="1200" dirty="0" err="1" smtClean="0">
                <a:sym typeface="Wingdings" pitchFamily="2" charset="2"/>
              </a:rPr>
              <a:t>AT</a:t>
            </a:r>
            <a:r>
              <a:rPr lang="en-US" altLang="ja-JP" sz="1200" dirty="0" smtClean="0">
                <a:sym typeface="Wingdings" pitchFamily="2" charset="2"/>
              </a:rPr>
              <a:t>     (parentheses for readability)</a:t>
            </a:r>
            <a:endParaRPr kumimoji="1" lang="ja-JP" altLang="en-US" sz="1200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55FFB-3529-48A2-A711-D97AD883415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96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55FFB-3529-48A2-A711-D97AD8834155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418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55FFB-3529-48A2-A711-D97AD8834155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418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55FFB-3529-48A2-A711-D97AD8834155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418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55FFB-3529-48A2-A711-D97AD8834155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418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55FFB-3529-48A2-A711-D97AD8834155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418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044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6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641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50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60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63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34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994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58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82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200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705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monos.net/pub/tmp/smtt.pdf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4800" dirty="0" smtClean="0"/>
              <a:t>Higher-Order Tree Transducers</a:t>
            </a:r>
            <a:br>
              <a:rPr kumimoji="1" lang="en-US" altLang="ja-JP" sz="4800" dirty="0" smtClean="0"/>
            </a:br>
            <a:r>
              <a:rPr lang="en-US" altLang="ja-JP" sz="4800" dirty="0" smtClean="0"/>
              <a:t>and</a:t>
            </a:r>
            <a:br>
              <a:rPr lang="en-US" altLang="ja-JP" sz="4800" dirty="0" smtClean="0"/>
            </a:br>
            <a:r>
              <a:rPr lang="en-US" altLang="ja-JP" sz="4800" dirty="0" smtClean="0"/>
              <a:t>Their </a:t>
            </a:r>
            <a:r>
              <a:rPr lang="en-US" altLang="ja-JP" sz="4800" smtClean="0"/>
              <a:t>Expressive</a:t>
            </a:r>
            <a:r>
              <a:rPr lang="ja-JP" altLang="en-US" sz="4800"/>
              <a:t> </a:t>
            </a:r>
            <a:r>
              <a:rPr lang="en-US" altLang="ja-JP" sz="4800" smtClean="0"/>
              <a:t>Power</a:t>
            </a:r>
            <a:endParaRPr kumimoji="1" lang="ja-JP" altLang="en-US" sz="4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01688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>
                <a:solidFill>
                  <a:schemeClr val="tx1"/>
                </a:solidFill>
              </a:rPr>
              <a:t>Kazuhiro </a:t>
            </a:r>
            <a:r>
              <a:rPr kumimoji="1" lang="en-US" altLang="ja-JP" sz="4000" dirty="0" err="1" smtClean="0">
                <a:solidFill>
                  <a:schemeClr val="tx1"/>
                </a:solidFill>
              </a:rPr>
              <a:t>Inaba</a:t>
            </a:r>
            <a:endParaRPr kumimoji="1" lang="en-US" altLang="ja-JP" sz="4000" dirty="0" smtClean="0">
              <a:solidFill>
                <a:schemeClr val="tx1"/>
              </a:solidFill>
            </a:endParaRPr>
          </a:p>
          <a:p>
            <a:r>
              <a:rPr kumimoji="1" lang="en-US" altLang="ja-JP" sz="24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2400" dirty="0" err="1" smtClean="0">
                <a:solidFill>
                  <a:schemeClr val="tx1"/>
                </a:solidFill>
              </a:rPr>
              <a:t>Dagstuhl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 Seminar, May 2013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35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The Difference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Functions parameters of “Derived Types” have decreasing order</a:t>
            </a:r>
          </a:p>
          <a:p>
            <a:pPr marL="457200" lvl="1" indent="0">
              <a:buNone/>
            </a:pPr>
            <a:r>
              <a:rPr lang="en-US" altLang="ja-JP" dirty="0" smtClean="0"/>
              <a:t>       </a:t>
            </a:r>
            <a:r>
              <a:rPr lang="en-US" altLang="ja-JP" dirty="0" err="1" smtClean="0"/>
              <a:t>D</a:t>
            </a:r>
            <a:r>
              <a:rPr lang="en-US" altLang="ja-JP" baseline="-25000" dirty="0" err="1" smtClean="0"/>
              <a:t>n</a:t>
            </a:r>
            <a:r>
              <a:rPr lang="en-US" altLang="ja-JP" dirty="0" smtClean="0"/>
              <a:t> </a:t>
            </a:r>
            <a:r>
              <a:rPr lang="en-US" altLang="ja-JP" dirty="0" smtClean="0">
                <a:sym typeface="Wingdings" pitchFamily="2" charset="2"/>
              </a:rPr>
              <a:t> (D</a:t>
            </a:r>
            <a:r>
              <a:rPr lang="en-US" altLang="ja-JP" baseline="-25000" dirty="0" smtClean="0">
                <a:sym typeface="Wingdings" pitchFamily="2" charset="2"/>
              </a:rPr>
              <a:t>n-1</a:t>
            </a:r>
            <a:r>
              <a:rPr lang="en-US" altLang="ja-JP" dirty="0" smtClean="0">
                <a:sym typeface="Wingdings" pitchFamily="2" charset="2"/>
              </a:rPr>
              <a:t>  (D</a:t>
            </a:r>
            <a:r>
              <a:rPr lang="en-US" altLang="ja-JP" baseline="-25000" dirty="0" smtClean="0">
                <a:sym typeface="Wingdings" pitchFamily="2" charset="2"/>
              </a:rPr>
              <a:t>n-2</a:t>
            </a:r>
            <a:r>
              <a:rPr lang="en-US" altLang="ja-JP" dirty="0" smtClean="0">
                <a:sym typeface="Wingdings" pitchFamily="2" charset="2"/>
              </a:rPr>
              <a:t>  ... (</a:t>
            </a:r>
            <a:r>
              <a:rPr lang="en-US" altLang="ja-JP" b="1" dirty="0" smtClean="0">
                <a:solidFill>
                  <a:srgbClr val="00B050"/>
                </a:solidFill>
                <a:sym typeface="Wingdings" pitchFamily="2" charset="2"/>
              </a:rPr>
              <a:t>O</a:t>
            </a:r>
            <a:r>
              <a:rPr lang="en-US" altLang="ja-JP" dirty="0" smtClean="0">
                <a:sym typeface="Wingdings" pitchFamily="2" charset="2"/>
              </a:rPr>
              <a:t>  </a:t>
            </a:r>
            <a:r>
              <a:rPr lang="en-US" altLang="ja-JP" b="1" dirty="0" smtClean="0">
                <a:solidFill>
                  <a:srgbClr val="00B050"/>
                </a:solidFill>
                <a:sym typeface="Wingdings" pitchFamily="2" charset="2"/>
              </a:rPr>
              <a:t>O</a:t>
            </a:r>
            <a:r>
              <a:rPr lang="en-US" altLang="ja-JP" dirty="0" smtClean="0">
                <a:sym typeface="Wingdings" pitchFamily="2" charset="2"/>
              </a:rPr>
              <a:t>) ...))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    which does not contain, e.g.,</a:t>
            </a:r>
            <a:br>
              <a:rPr lang="en-US" altLang="ja-JP" dirty="0" smtClean="0"/>
            </a:br>
            <a:r>
              <a:rPr lang="en-US" altLang="ja-JP" dirty="0" smtClean="0"/>
              <a:t>         </a:t>
            </a:r>
            <a:r>
              <a:rPr lang="en-US" altLang="ja-JP" dirty="0" err="1" smtClean="0">
                <a:sym typeface="Wingdings" pitchFamily="2" charset="2"/>
              </a:rPr>
              <a:t>λx</a:t>
            </a:r>
            <a:r>
              <a:rPr lang="en-US" altLang="ja-JP" dirty="0">
                <a:sym typeface="Wingdings" pitchFamily="2" charset="2"/>
              </a:rPr>
              <a:t>. </a:t>
            </a:r>
            <a:r>
              <a:rPr lang="en-US" altLang="ja-JP" dirty="0" err="1" smtClean="0">
                <a:sym typeface="Wingdings" pitchFamily="2" charset="2"/>
              </a:rPr>
              <a:t>λf</a:t>
            </a:r>
            <a:r>
              <a:rPr lang="en-US" altLang="ja-JP" dirty="0">
                <a:sym typeface="Wingdings" pitchFamily="2" charset="2"/>
              </a:rPr>
              <a:t>. </a:t>
            </a:r>
            <a:r>
              <a:rPr lang="en-US" altLang="ja-JP" dirty="0" err="1" smtClean="0">
                <a:sym typeface="Wingdings" pitchFamily="2" charset="2"/>
              </a:rPr>
              <a:t>λy</a:t>
            </a:r>
            <a:r>
              <a:rPr lang="en-US" altLang="ja-JP" dirty="0" smtClean="0">
                <a:sym typeface="Wingdings" pitchFamily="2" charset="2"/>
              </a:rPr>
              <a:t>. f </a:t>
            </a:r>
            <a:r>
              <a:rPr lang="en-US" altLang="ja-JP" dirty="0">
                <a:sym typeface="Wingdings" pitchFamily="2" charset="2"/>
              </a:rPr>
              <a:t>x </a:t>
            </a:r>
            <a:r>
              <a:rPr lang="en-US" altLang="ja-JP" dirty="0" smtClean="0">
                <a:sym typeface="Wingdings" pitchFamily="2" charset="2"/>
              </a:rPr>
              <a:t> : </a:t>
            </a:r>
            <a:r>
              <a:rPr lang="en-US" altLang="ja-JP" b="1" dirty="0" smtClean="0">
                <a:solidFill>
                  <a:srgbClr val="00B050"/>
                </a:solidFill>
              </a:rPr>
              <a:t>O</a:t>
            </a:r>
            <a:r>
              <a:rPr lang="en-US" altLang="ja-JP" dirty="0" smtClean="0"/>
              <a:t> </a:t>
            </a:r>
            <a:r>
              <a:rPr lang="en-US" altLang="ja-JP" dirty="0" smtClean="0">
                <a:sym typeface="Wingdings" pitchFamily="2" charset="2"/>
              </a:rPr>
              <a:t> </a:t>
            </a:r>
            <a:r>
              <a:rPr lang="en-US" altLang="ja-JP" dirty="0">
                <a:sym typeface="Wingdings" pitchFamily="2" charset="2"/>
              </a:rPr>
              <a:t>(</a:t>
            </a:r>
            <a:r>
              <a:rPr lang="en-US" altLang="ja-JP" b="1" dirty="0">
                <a:solidFill>
                  <a:srgbClr val="00B050"/>
                </a:solidFill>
                <a:sym typeface="Wingdings" pitchFamily="2" charset="2"/>
              </a:rPr>
              <a:t>O</a:t>
            </a:r>
            <a:r>
              <a:rPr lang="en-US" altLang="ja-JP" dirty="0">
                <a:sym typeface="Wingdings" pitchFamily="2" charset="2"/>
              </a:rPr>
              <a:t></a:t>
            </a:r>
            <a:r>
              <a:rPr lang="en-US" altLang="ja-JP" b="1" dirty="0">
                <a:solidFill>
                  <a:srgbClr val="00B050"/>
                </a:solidFill>
                <a:sym typeface="Wingdings" pitchFamily="2" charset="2"/>
              </a:rPr>
              <a:t>O</a:t>
            </a:r>
            <a:r>
              <a:rPr lang="en-US" altLang="ja-JP" dirty="0">
                <a:sym typeface="Wingdings" pitchFamily="2" charset="2"/>
              </a:rPr>
              <a:t>)  </a:t>
            </a:r>
            <a:r>
              <a:rPr lang="en-US" altLang="ja-JP" b="1" dirty="0" smtClean="0">
                <a:solidFill>
                  <a:srgbClr val="00B050"/>
                </a:solidFill>
                <a:sym typeface="Wingdings" pitchFamily="2" charset="2"/>
              </a:rPr>
              <a:t>O</a:t>
            </a:r>
            <a:r>
              <a:rPr lang="en-US" altLang="ja-JP" dirty="0" smtClean="0">
                <a:sym typeface="Wingdings" pitchFamily="2" charset="2"/>
              </a:rPr>
              <a:t>  </a:t>
            </a:r>
            <a:r>
              <a:rPr lang="en-US" altLang="ja-JP" b="1" dirty="0" smtClean="0">
                <a:solidFill>
                  <a:srgbClr val="00B050"/>
                </a:solidFill>
                <a:sym typeface="Wingdings" pitchFamily="2" charset="2"/>
              </a:rPr>
              <a:t>O</a:t>
            </a:r>
          </a:p>
          <a:p>
            <a:pPr marL="0" indent="0">
              <a:buNone/>
            </a:pPr>
            <a:r>
              <a:rPr lang="en-US" altLang="ja-JP" dirty="0">
                <a:sym typeface="Wingdings" pitchFamily="2" charset="2"/>
              </a:rPr>
              <a:t> </a:t>
            </a:r>
            <a:r>
              <a:rPr lang="en-US" altLang="ja-JP" dirty="0" smtClean="0">
                <a:sym typeface="Wingdings" pitchFamily="2" charset="2"/>
              </a:rPr>
              <a:t>   </a:t>
            </a:r>
            <a:r>
              <a:rPr kumimoji="1" lang="en-US" altLang="ja-JP" dirty="0" smtClean="0">
                <a:sym typeface="Wingdings" pitchFamily="2" charset="2"/>
              </a:rPr>
              <a:t>It implies:</a:t>
            </a:r>
            <a:endParaRPr kumimoji="1" lang="en-US" altLang="ja-JP" dirty="0" smtClean="0"/>
          </a:p>
        </p:txBody>
      </p:sp>
      <p:sp>
        <p:nvSpPr>
          <p:cNvPr id="6" name="角丸四角形 5"/>
          <p:cNvSpPr/>
          <p:nvPr/>
        </p:nvSpPr>
        <p:spPr>
          <a:xfrm>
            <a:off x="635246" y="5013176"/>
            <a:ext cx="8113218" cy="1080120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b="1" i="1" dirty="0" smtClean="0"/>
              <a:t>Safety </a:t>
            </a:r>
            <a:r>
              <a:rPr kumimoji="1" lang="en-US" altLang="ja-JP" sz="2400" dirty="0" smtClean="0"/>
              <a:t>[</a:t>
            </a:r>
            <a:r>
              <a:rPr lang="en-US" altLang="ja-JP" sz="2400" dirty="0" err="1" smtClean="0"/>
              <a:t>Knapik&amp;Niwinski&amp;Urzyczyn</a:t>
            </a:r>
            <a:r>
              <a:rPr lang="en-US" altLang="ja-JP" sz="2400" dirty="0" smtClean="0"/>
              <a:t> </a:t>
            </a:r>
            <a:r>
              <a:rPr lang="en-US" altLang="ja-JP" sz="2400" dirty="0" smtClean="0"/>
              <a:t>01, 02</a:t>
            </a:r>
            <a:r>
              <a:rPr kumimoji="1" lang="en-US" altLang="ja-JP" sz="2400" dirty="0" smtClean="0"/>
              <a:t>]</a:t>
            </a:r>
          </a:p>
          <a:p>
            <a:r>
              <a:rPr lang="en-US" altLang="ja-JP" sz="2400" dirty="0" smtClean="0"/>
              <a:t>	No order-k </a:t>
            </a:r>
            <a:r>
              <a:rPr lang="en-US" altLang="ja-JP" sz="2400" dirty="0" err="1" smtClean="0"/>
              <a:t>subterm</a:t>
            </a:r>
            <a:r>
              <a:rPr lang="en-US" altLang="ja-JP" sz="2400" dirty="0" smtClean="0"/>
              <a:t> can contain order &lt;k free variables.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3180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Safety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21602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dirty="0" smtClean="0">
                <a:sym typeface="Wingdings" pitchFamily="2" charset="2"/>
              </a:rPr>
              <a:t>Unsafe example:  </a:t>
            </a:r>
            <a:r>
              <a:rPr lang="en-US" altLang="ja-JP" dirty="0" err="1" smtClean="0">
                <a:sym typeface="Wingdings" pitchFamily="2" charset="2"/>
              </a:rPr>
              <a:t>λy</a:t>
            </a:r>
            <a:r>
              <a:rPr lang="en-US" altLang="ja-JP" dirty="0">
                <a:sym typeface="Wingdings" pitchFamily="2" charset="2"/>
              </a:rPr>
              <a:t>. ((</a:t>
            </a:r>
            <a:r>
              <a:rPr lang="en-US" altLang="ja-JP" dirty="0" err="1">
                <a:sym typeface="Wingdings" pitchFamily="2" charset="2"/>
              </a:rPr>
              <a:t>λx</a:t>
            </a:r>
            <a:r>
              <a:rPr lang="en-US" altLang="ja-JP" dirty="0">
                <a:sym typeface="Wingdings" pitchFamily="2" charset="2"/>
              </a:rPr>
              <a:t>. </a:t>
            </a:r>
            <a:r>
              <a:rPr lang="en-US" altLang="ja-JP" u="sng" dirty="0" err="1">
                <a:sym typeface="Wingdings" pitchFamily="2" charset="2"/>
              </a:rPr>
              <a:t>λy</a:t>
            </a:r>
            <a:r>
              <a:rPr lang="en-US" altLang="ja-JP" u="sng" dirty="0">
                <a:sym typeface="Wingdings" pitchFamily="2" charset="2"/>
              </a:rPr>
              <a:t>. </a:t>
            </a:r>
            <a:r>
              <a:rPr lang="en-US" altLang="ja-JP" b="1" u="sng" dirty="0">
                <a:solidFill>
                  <a:srgbClr val="00B050"/>
                </a:solidFill>
                <a:sym typeface="Wingdings" pitchFamily="2" charset="2"/>
              </a:rPr>
              <a:t>a</a:t>
            </a:r>
            <a:r>
              <a:rPr lang="en-US" altLang="ja-JP" u="sng" dirty="0">
                <a:sym typeface="Wingdings" pitchFamily="2" charset="2"/>
              </a:rPr>
              <a:t> x y</a:t>
            </a:r>
            <a:r>
              <a:rPr lang="en-US" altLang="ja-JP" dirty="0">
                <a:sym typeface="Wingdings" pitchFamily="2" charset="2"/>
              </a:rPr>
              <a:t>) y)</a:t>
            </a:r>
          </a:p>
          <a:p>
            <a:pPr>
              <a:buFont typeface="Wingdings"/>
              <a:buChar char="è"/>
            </a:pPr>
            <a:endParaRPr lang="en-US" altLang="ja-JP" dirty="0" smtClean="0">
              <a:sym typeface="Wingdings" pitchFamily="2" charset="2"/>
            </a:endParaRPr>
          </a:p>
          <a:p>
            <a:pPr>
              <a:buFont typeface="Wingdings"/>
              <a:buChar char="è"/>
            </a:pPr>
            <a:r>
              <a:rPr lang="en-US" altLang="ja-JP" dirty="0" smtClean="0">
                <a:sym typeface="Wingdings" pitchFamily="2" charset="2"/>
              </a:rPr>
              <a:t> </a:t>
            </a:r>
            <a:r>
              <a:rPr lang="en-US" altLang="ja-JP" dirty="0" err="1" smtClean="0">
                <a:sym typeface="Wingdings" pitchFamily="2" charset="2"/>
              </a:rPr>
              <a:t>λy</a:t>
            </a:r>
            <a:r>
              <a:rPr lang="en-US" altLang="ja-JP" dirty="0" smtClean="0">
                <a:sym typeface="Wingdings" pitchFamily="2" charset="2"/>
              </a:rPr>
              <a:t>. (</a:t>
            </a:r>
            <a:r>
              <a:rPr lang="en-US" altLang="ja-JP" dirty="0">
                <a:sym typeface="Wingdings" pitchFamily="2" charset="2"/>
              </a:rPr>
              <a:t> (</a:t>
            </a:r>
            <a:r>
              <a:rPr lang="en-US" altLang="ja-JP" dirty="0" err="1" smtClean="0">
                <a:sym typeface="Wingdings" pitchFamily="2" charset="2"/>
              </a:rPr>
              <a:t>λy</a:t>
            </a:r>
            <a:r>
              <a:rPr lang="en-US" altLang="ja-JP" dirty="0" smtClean="0">
                <a:sym typeface="Wingdings" pitchFamily="2" charset="2"/>
              </a:rPr>
              <a:t>. </a:t>
            </a:r>
            <a:r>
              <a:rPr lang="en-US" altLang="ja-JP" b="1" dirty="0" smtClean="0">
                <a:solidFill>
                  <a:srgbClr val="00B050"/>
                </a:solidFill>
                <a:sym typeface="Wingdings" pitchFamily="2" charset="2"/>
              </a:rPr>
              <a:t>a</a:t>
            </a:r>
            <a:r>
              <a:rPr lang="en-US" altLang="ja-JP" dirty="0" smtClean="0">
                <a:sym typeface="Wingdings" pitchFamily="2" charset="2"/>
              </a:rPr>
              <a:t> x y)[x/y] )</a:t>
            </a:r>
          </a:p>
          <a:p>
            <a:pPr>
              <a:buFont typeface="Wingdings"/>
              <a:buChar char="è"/>
            </a:pPr>
            <a:r>
              <a:rPr lang="en-US" altLang="ja-JP" dirty="0">
                <a:sym typeface="Wingdings" pitchFamily="2" charset="2"/>
              </a:rPr>
              <a:t> </a:t>
            </a:r>
            <a:r>
              <a:rPr lang="en-US" altLang="ja-JP" dirty="0" err="1" smtClean="0">
                <a:sym typeface="Wingdings" pitchFamily="2" charset="2"/>
              </a:rPr>
              <a:t>λy</a:t>
            </a:r>
            <a:r>
              <a:rPr lang="en-US" altLang="ja-JP" dirty="0" smtClean="0">
                <a:sym typeface="Wingdings" pitchFamily="2" charset="2"/>
              </a:rPr>
              <a:t>. ( </a:t>
            </a:r>
            <a:r>
              <a:rPr lang="en-US" altLang="ja-JP" dirty="0" err="1" smtClean="0">
                <a:sym typeface="Wingdings" pitchFamily="2" charset="2"/>
              </a:rPr>
              <a:t>λy</a:t>
            </a:r>
            <a:r>
              <a:rPr lang="en-US" altLang="ja-JP" dirty="0" smtClean="0">
                <a:sym typeface="Wingdings" pitchFamily="2" charset="2"/>
              </a:rPr>
              <a:t>. </a:t>
            </a:r>
            <a:r>
              <a:rPr lang="en-US" altLang="ja-JP" b="1" dirty="0" smtClean="0">
                <a:solidFill>
                  <a:srgbClr val="00B050"/>
                </a:solidFill>
                <a:sym typeface="Wingdings" pitchFamily="2" charset="2"/>
              </a:rPr>
              <a:t>a</a:t>
            </a:r>
            <a:r>
              <a:rPr lang="en-US" altLang="ja-JP" dirty="0" smtClean="0">
                <a:sym typeface="Wingdings" pitchFamily="2" charset="2"/>
              </a:rPr>
              <a:t> y </a:t>
            </a:r>
            <a:r>
              <a:rPr lang="en-US" altLang="ja-JP" dirty="0" err="1" smtClean="0">
                <a:sym typeface="Wingdings" pitchFamily="2" charset="2"/>
              </a:rPr>
              <a:t>y</a:t>
            </a:r>
            <a:r>
              <a:rPr lang="en-US" altLang="ja-JP" dirty="0" smtClean="0">
                <a:sym typeface="Wingdings" pitchFamily="2" charset="2"/>
              </a:rPr>
              <a:t> )       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this is wrong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611560" y="1484784"/>
            <a:ext cx="8113218" cy="1080120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b="1" i="1" dirty="0" smtClean="0"/>
              <a:t>Safety </a:t>
            </a:r>
            <a:r>
              <a:rPr kumimoji="1" lang="en-US" altLang="ja-JP" sz="2400" dirty="0" smtClean="0"/>
              <a:t>[KNU</a:t>
            </a:r>
            <a:r>
              <a:rPr lang="en-US" altLang="ja-JP" sz="2400" dirty="0" smtClean="0"/>
              <a:t> 01, 02</a:t>
            </a:r>
            <a:r>
              <a:rPr kumimoji="1" lang="en-US" altLang="ja-JP" sz="2400" dirty="0" smtClean="0"/>
              <a:t>]</a:t>
            </a:r>
          </a:p>
          <a:p>
            <a:r>
              <a:rPr lang="en-US" altLang="ja-JP" sz="2400" dirty="0" smtClean="0"/>
              <a:t>	No order-k </a:t>
            </a:r>
            <a:r>
              <a:rPr lang="en-US" altLang="ja-JP" sz="2400" dirty="0" err="1" smtClean="0"/>
              <a:t>subterm</a:t>
            </a:r>
            <a:r>
              <a:rPr lang="en-US" altLang="ja-JP" sz="2400" dirty="0" smtClean="0"/>
              <a:t> can contain order &lt;k free variables.</a:t>
            </a:r>
            <a:endParaRPr kumimoji="1" lang="ja-JP" altLang="en-US" sz="2400" dirty="0"/>
          </a:p>
        </p:txBody>
      </p:sp>
      <p:sp>
        <p:nvSpPr>
          <p:cNvPr id="5" name="角丸四角形 4"/>
          <p:cNvSpPr/>
          <p:nvPr/>
        </p:nvSpPr>
        <p:spPr>
          <a:xfrm>
            <a:off x="611560" y="2708920"/>
            <a:ext cx="8113218" cy="1296144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dirty="0" smtClean="0"/>
              <a:t>[KNU</a:t>
            </a:r>
            <a:r>
              <a:rPr lang="en-US" altLang="ja-JP" sz="2400" dirty="0" smtClean="0"/>
              <a:t> 01, 02</a:t>
            </a:r>
            <a:r>
              <a:rPr kumimoji="1" lang="en-US" altLang="ja-JP" sz="2400" dirty="0" smtClean="0"/>
              <a:t>] [</a:t>
            </a:r>
            <a:r>
              <a:rPr kumimoji="1" lang="en-US" altLang="ja-JP" sz="2400" dirty="0" err="1" smtClean="0"/>
              <a:t>Blum&amp;Ong</a:t>
            </a:r>
            <a:r>
              <a:rPr kumimoji="1" lang="en-US" altLang="ja-JP" sz="2400" dirty="0" smtClean="0"/>
              <a:t> 09]</a:t>
            </a:r>
          </a:p>
          <a:p>
            <a:r>
              <a:rPr lang="en-US" altLang="ja-JP" sz="2400" dirty="0" smtClean="0"/>
              <a:t>	In </a:t>
            </a:r>
            <a:r>
              <a:rPr lang="en-US" altLang="ja-JP" sz="2400" b="1" i="1" dirty="0" smtClean="0"/>
              <a:t>safe</a:t>
            </a:r>
            <a:r>
              <a:rPr lang="en-US" altLang="ja-JP" sz="2400" dirty="0" smtClean="0"/>
              <a:t> grammars/λ-calculus,  </a:t>
            </a:r>
            <a:r>
              <a:rPr lang="en-US" altLang="ja-JP" sz="2400" b="1" dirty="0" smtClean="0">
                <a:solidFill>
                  <a:schemeClr val="accent3">
                    <a:lumMod val="75000"/>
                  </a:schemeClr>
                </a:solidFill>
              </a:rPr>
              <a:t>you don’t need to care</a:t>
            </a:r>
            <a:br>
              <a:rPr lang="en-US" altLang="ja-JP" sz="24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altLang="ja-JP" sz="2400" b="1" dirty="0" smtClean="0">
                <a:solidFill>
                  <a:schemeClr val="accent3">
                    <a:lumMod val="75000"/>
                  </a:schemeClr>
                </a:solidFill>
              </a:rPr>
              <a:t>	about variable capturing </a:t>
            </a:r>
            <a:r>
              <a:rPr lang="en-US" altLang="ja-JP" sz="2400" dirty="0" smtClean="0"/>
              <a:t> while substitution.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580112" y="41490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!!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71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>
          <a:xfrm>
            <a:off x="457200" y="404664"/>
            <a:ext cx="4040188" cy="49574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kumimoji="1" lang="en-US" altLang="ja-JP" sz="2800" dirty="0" smtClean="0"/>
              <a:t>“Safe”  :: </a:t>
            </a:r>
            <a:r>
              <a:rPr lang="en-US" altLang="ja-JP" sz="2800" dirty="0"/>
              <a:t>D</a:t>
            </a:r>
            <a:r>
              <a:rPr lang="en-US" altLang="ja-JP" sz="2800" baseline="-25000" dirty="0"/>
              <a:t>i+1</a:t>
            </a:r>
            <a:r>
              <a:rPr lang="en-US" altLang="ja-JP" sz="2800" dirty="0"/>
              <a:t> = {</a:t>
            </a:r>
            <a:r>
              <a:rPr lang="en-US" altLang="ja-JP" sz="2800" dirty="0" err="1"/>
              <a:t>D</a:t>
            </a:r>
            <a:r>
              <a:rPr lang="en-US" altLang="ja-JP" sz="2800" baseline="-25000" dirty="0" err="1"/>
              <a:t>i</a:t>
            </a:r>
            <a:r>
              <a:rPr lang="en-US" altLang="ja-JP" sz="2800" baseline="30000" dirty="0" err="1"/>
              <a:t>k</a:t>
            </a:r>
            <a:r>
              <a:rPr lang="en-US" altLang="ja-JP" sz="2800" dirty="0"/>
              <a:t> </a:t>
            </a:r>
            <a:r>
              <a:rPr lang="en-US" altLang="ja-JP" sz="2800" dirty="0">
                <a:sym typeface="Wingdings" pitchFamily="2" charset="2"/>
              </a:rPr>
              <a:t> D</a:t>
            </a:r>
            <a:r>
              <a:rPr lang="en-US" altLang="ja-JP" sz="2800" baseline="-25000" dirty="0">
                <a:sym typeface="Wingdings" pitchFamily="2" charset="2"/>
              </a:rPr>
              <a:t>i</a:t>
            </a:r>
            <a:r>
              <a:rPr lang="en-US" altLang="ja-JP" sz="2800" dirty="0"/>
              <a:t>}</a:t>
            </a:r>
            <a:endParaRPr kumimoji="1" lang="ja-JP" altLang="en-US" sz="2800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>
          <a:xfrm>
            <a:off x="457200" y="1052736"/>
            <a:ext cx="4040188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dirty="0" smtClean="0"/>
              <a:t>Grammars</a:t>
            </a:r>
          </a:p>
          <a:p>
            <a:r>
              <a:rPr lang="en-US" altLang="ja-JP" dirty="0" smtClean="0">
                <a:solidFill>
                  <a:srgbClr val="0070C0"/>
                </a:solidFill>
              </a:rPr>
              <a:t>MSO model checking is decidable. </a:t>
            </a:r>
            <a:r>
              <a:rPr lang="en-US" altLang="ja-JP" sz="1800" dirty="0" smtClean="0">
                <a:solidFill>
                  <a:srgbClr val="0070C0"/>
                </a:solidFill>
              </a:rPr>
              <a:t>[KNU 01, 02]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r>
              <a:rPr lang="en-US" altLang="ja-JP" dirty="0" smtClean="0"/>
              <a:t>Hierarchy is strict. 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Damm</a:t>
            </a:r>
            <a:r>
              <a:rPr lang="en-US" altLang="ja-JP" sz="1800" dirty="0" smtClean="0"/>
              <a:t> 82]</a:t>
            </a:r>
            <a:endParaRPr lang="en-US" altLang="ja-JP" dirty="0" smtClean="0"/>
          </a:p>
          <a:p>
            <a:r>
              <a:rPr lang="en-US" altLang="ja-JP" dirty="0" smtClean="0"/>
              <a:t>Equivalent to “iterated pushdown automata” </a:t>
            </a:r>
            <a:r>
              <a:rPr lang="en-US" altLang="ja-JP" sz="1800" dirty="0" smtClean="0"/>
              <a:t>[Da 82]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en-US" altLang="ja-JP" dirty="0" smtClean="0"/>
              <a:t> (= (stack of)* stacks)</a:t>
            </a:r>
          </a:p>
          <a:p>
            <a:r>
              <a:rPr lang="en-US" altLang="ja-JP" dirty="0" smtClean="0"/>
              <a:t>Context-sensitive.</a:t>
            </a:r>
            <a:br>
              <a:rPr lang="en-US" altLang="ja-JP" dirty="0" smtClean="0"/>
            </a:b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Maneth</a:t>
            </a:r>
            <a:r>
              <a:rPr lang="en-US" altLang="ja-JP" sz="1800" dirty="0" smtClean="0"/>
              <a:t> 02][I.&amp;</a:t>
            </a:r>
            <a:r>
              <a:rPr lang="en-US" altLang="ja-JP" sz="1800" dirty="0" err="1" smtClean="0"/>
              <a:t>Maneth</a:t>
            </a:r>
            <a:r>
              <a:rPr lang="en-US" altLang="ja-JP" sz="1800" dirty="0" smtClean="0"/>
              <a:t> 08]</a:t>
            </a:r>
            <a:endParaRPr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Transducers  </a:t>
            </a:r>
            <a:r>
              <a:rPr lang="en-US" altLang="ja-JP" sz="1800" dirty="0" smtClean="0"/>
              <a:t>[EV88]</a:t>
            </a:r>
            <a:endParaRPr lang="en-US" altLang="ja-JP" dirty="0"/>
          </a:p>
          <a:p>
            <a:r>
              <a:rPr lang="en-US" altLang="ja-JP" dirty="0" smtClean="0"/>
              <a:t>n-DHTT = (1-DHTT) </a:t>
            </a:r>
            <a:r>
              <a:rPr lang="en-US" altLang="ja-JP" baseline="30000" dirty="0" smtClean="0"/>
              <a:t>n</a:t>
            </a:r>
          </a:p>
          <a:p>
            <a:r>
              <a:rPr lang="en-US" altLang="ja-JP" dirty="0" smtClean="0"/>
              <a:t>n-</a:t>
            </a:r>
            <a:r>
              <a:rPr kumimoji="1" lang="en-US" altLang="ja-JP" dirty="0" smtClean="0"/>
              <a:t>NHTT </a:t>
            </a:r>
            <a:r>
              <a:rPr lang="ja-JP" altLang="en-US" dirty="0" smtClean="0"/>
              <a:t>⊆ </a:t>
            </a:r>
            <a:r>
              <a:rPr lang="en-US" altLang="ja-JP" dirty="0" smtClean="0"/>
              <a:t>(1-NHTT) </a:t>
            </a:r>
            <a:r>
              <a:rPr lang="en-US" altLang="ja-JP" baseline="30000" dirty="0" smtClean="0"/>
              <a:t>n</a:t>
            </a:r>
            <a:endParaRPr lang="en-US" altLang="ja-JP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3"/>
          </p:nvPr>
        </p:nvSpPr>
        <p:spPr>
          <a:xfrm>
            <a:off x="4645025" y="404664"/>
            <a:ext cx="4041775" cy="49574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kumimoji="1" lang="en-US" altLang="ja-JP" sz="2800" dirty="0" smtClean="0"/>
              <a:t>“Unsafe”  :: D</a:t>
            </a:r>
            <a:r>
              <a:rPr kumimoji="1" lang="en-US" altLang="ja-JP" sz="2800" dirty="0" smtClean="0">
                <a:sym typeface="Wingdings" pitchFamily="2" charset="2"/>
              </a:rPr>
              <a:t>D</a:t>
            </a:r>
            <a:endParaRPr kumimoji="1" lang="ja-JP" altLang="en-US" sz="2800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4"/>
          </p:nvPr>
        </p:nvSpPr>
        <p:spPr>
          <a:xfrm>
            <a:off x="4645025" y="1019869"/>
            <a:ext cx="4041775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ja-JP" dirty="0" smtClean="0"/>
          </a:p>
          <a:p>
            <a:r>
              <a:rPr lang="en-US" altLang="ja-JP" dirty="0" smtClean="0">
                <a:solidFill>
                  <a:srgbClr val="0070C0"/>
                </a:solidFill>
              </a:rPr>
              <a:t>MSO model checking is decidable. </a:t>
            </a:r>
            <a:r>
              <a:rPr lang="en-US" altLang="ja-JP" sz="1800" dirty="0" smtClean="0">
                <a:solidFill>
                  <a:srgbClr val="0070C0"/>
                </a:solidFill>
              </a:rPr>
              <a:t>[</a:t>
            </a:r>
            <a:r>
              <a:rPr lang="en-US" altLang="ja-JP" sz="1800" dirty="0" err="1" smtClean="0">
                <a:solidFill>
                  <a:srgbClr val="0070C0"/>
                </a:solidFill>
              </a:rPr>
              <a:t>Ong</a:t>
            </a:r>
            <a:r>
              <a:rPr lang="en-US" altLang="ja-JP" sz="1800" dirty="0" smtClean="0">
                <a:solidFill>
                  <a:srgbClr val="0070C0"/>
                </a:solidFill>
              </a:rPr>
              <a:t> 06, Kobayashi 09]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r>
              <a:rPr lang="en-US" altLang="ja-JP" dirty="0" smtClean="0"/>
              <a:t>Hierarchy is strict. 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Kartzow&amp;Parys</a:t>
            </a:r>
            <a:r>
              <a:rPr lang="en-US" altLang="ja-JP" sz="1800" dirty="0" smtClean="0"/>
              <a:t> 12]</a:t>
            </a:r>
            <a:endParaRPr lang="en-US" altLang="ja-JP" dirty="0"/>
          </a:p>
          <a:p>
            <a:r>
              <a:rPr lang="en-US" altLang="ja-JP" dirty="0" smtClean="0"/>
              <a:t>Equivalent to “</a:t>
            </a:r>
            <a:r>
              <a:rPr lang="en-US" altLang="ja-JP" i="1" dirty="0" smtClean="0"/>
              <a:t>collapsible</a:t>
            </a:r>
            <a:r>
              <a:rPr lang="en-US" altLang="ja-JP" dirty="0" smtClean="0"/>
              <a:t> pushdown automata” 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Hague&amp;Murawski&amp;Ong&amp;Serre</a:t>
            </a:r>
            <a:r>
              <a:rPr lang="en-US" altLang="ja-JP" sz="1800" dirty="0" smtClean="0"/>
              <a:t> 08]</a:t>
            </a:r>
            <a:endParaRPr lang="en-US" altLang="ja-JP" dirty="0"/>
          </a:p>
          <a:p>
            <a:r>
              <a:rPr lang="en-US" altLang="ja-JP" dirty="0" smtClean="0"/>
              <a:t>????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en-US" altLang="ja-JP" dirty="0" smtClean="0"/>
              <a:t>????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1659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>
          <a:xfrm>
            <a:off x="457200" y="404664"/>
            <a:ext cx="4040188" cy="49574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kumimoji="1" lang="en-US" altLang="ja-JP" sz="2800" dirty="0" smtClean="0"/>
              <a:t>“Safe”  :: </a:t>
            </a:r>
            <a:r>
              <a:rPr lang="en-US" altLang="ja-JP" sz="2800" dirty="0"/>
              <a:t>D</a:t>
            </a:r>
            <a:r>
              <a:rPr lang="en-US" altLang="ja-JP" sz="2800" baseline="-25000" dirty="0"/>
              <a:t>i+1</a:t>
            </a:r>
            <a:r>
              <a:rPr lang="en-US" altLang="ja-JP" sz="2800" dirty="0"/>
              <a:t> = {</a:t>
            </a:r>
            <a:r>
              <a:rPr lang="en-US" altLang="ja-JP" sz="2800" dirty="0" err="1"/>
              <a:t>D</a:t>
            </a:r>
            <a:r>
              <a:rPr lang="en-US" altLang="ja-JP" sz="2800" baseline="-25000" dirty="0" err="1"/>
              <a:t>i</a:t>
            </a:r>
            <a:r>
              <a:rPr lang="en-US" altLang="ja-JP" sz="2800" baseline="30000" dirty="0" err="1"/>
              <a:t>k</a:t>
            </a:r>
            <a:r>
              <a:rPr lang="en-US" altLang="ja-JP" sz="2800" dirty="0"/>
              <a:t> </a:t>
            </a:r>
            <a:r>
              <a:rPr lang="en-US" altLang="ja-JP" sz="2800" dirty="0">
                <a:sym typeface="Wingdings" pitchFamily="2" charset="2"/>
              </a:rPr>
              <a:t> D</a:t>
            </a:r>
            <a:r>
              <a:rPr lang="en-US" altLang="ja-JP" sz="2800" baseline="-25000" dirty="0">
                <a:sym typeface="Wingdings" pitchFamily="2" charset="2"/>
              </a:rPr>
              <a:t>i</a:t>
            </a:r>
            <a:r>
              <a:rPr lang="en-US" altLang="ja-JP" sz="2800" dirty="0"/>
              <a:t>}</a:t>
            </a:r>
            <a:endParaRPr kumimoji="1" lang="ja-JP" altLang="en-US" sz="2800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>
          <a:xfrm>
            <a:off x="457200" y="1052736"/>
            <a:ext cx="4040188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dirty="0" smtClean="0"/>
              <a:t>Grammars</a:t>
            </a:r>
          </a:p>
          <a:p>
            <a:r>
              <a:rPr lang="en-US" altLang="ja-JP" dirty="0" smtClean="0"/>
              <a:t>MSO model checking is decidable. </a:t>
            </a:r>
            <a:r>
              <a:rPr lang="en-US" altLang="ja-JP" sz="1800" dirty="0" smtClean="0"/>
              <a:t>[KNU 01, 02]</a:t>
            </a:r>
            <a:endParaRPr lang="en-US" altLang="ja-JP" dirty="0" smtClean="0"/>
          </a:p>
          <a:p>
            <a:r>
              <a:rPr lang="en-US" altLang="ja-JP" dirty="0" smtClean="0">
                <a:solidFill>
                  <a:srgbClr val="0070C0"/>
                </a:solidFill>
              </a:rPr>
              <a:t>Hierarchy is strict. </a:t>
            </a:r>
            <a:r>
              <a:rPr lang="en-US" altLang="ja-JP" sz="1800" dirty="0" smtClean="0">
                <a:solidFill>
                  <a:srgbClr val="0070C0"/>
                </a:solidFill>
              </a:rPr>
              <a:t>[</a:t>
            </a:r>
            <a:r>
              <a:rPr lang="en-US" altLang="ja-JP" sz="1800" dirty="0" err="1" smtClean="0">
                <a:solidFill>
                  <a:srgbClr val="0070C0"/>
                </a:solidFill>
              </a:rPr>
              <a:t>Damm</a:t>
            </a:r>
            <a:r>
              <a:rPr lang="en-US" altLang="ja-JP" sz="1800" dirty="0" smtClean="0">
                <a:solidFill>
                  <a:srgbClr val="0070C0"/>
                </a:solidFill>
              </a:rPr>
              <a:t> 82]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r>
              <a:rPr lang="en-US" altLang="ja-JP" dirty="0" smtClean="0"/>
              <a:t>Equivalent to “iterated pushdown automata” </a:t>
            </a:r>
            <a:r>
              <a:rPr lang="en-US" altLang="ja-JP" sz="1800" dirty="0" smtClean="0"/>
              <a:t>[Da 82]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en-US" altLang="ja-JP" dirty="0" smtClean="0"/>
              <a:t> (= (stack of)* stacks)</a:t>
            </a:r>
          </a:p>
          <a:p>
            <a:r>
              <a:rPr lang="en-US" altLang="ja-JP" dirty="0" smtClean="0"/>
              <a:t>Context-sensitive.</a:t>
            </a:r>
            <a:br>
              <a:rPr lang="en-US" altLang="ja-JP" dirty="0" smtClean="0"/>
            </a:b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Maneth</a:t>
            </a:r>
            <a:r>
              <a:rPr lang="en-US" altLang="ja-JP" sz="1800" dirty="0" smtClean="0"/>
              <a:t> 02][I.&amp;</a:t>
            </a:r>
            <a:r>
              <a:rPr lang="en-US" altLang="ja-JP" sz="1800" dirty="0" err="1" smtClean="0"/>
              <a:t>Maneth</a:t>
            </a:r>
            <a:r>
              <a:rPr lang="en-US" altLang="ja-JP" sz="1800" dirty="0" smtClean="0"/>
              <a:t> 08]</a:t>
            </a:r>
            <a:endParaRPr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Transducers  </a:t>
            </a:r>
            <a:r>
              <a:rPr lang="en-US" altLang="ja-JP" sz="1800" dirty="0" smtClean="0"/>
              <a:t>[EV88]</a:t>
            </a:r>
            <a:endParaRPr lang="en-US" altLang="ja-JP" dirty="0"/>
          </a:p>
          <a:p>
            <a:r>
              <a:rPr lang="en-US" altLang="ja-JP" dirty="0" smtClean="0"/>
              <a:t>n-DHTT = (1-DHTT) </a:t>
            </a:r>
            <a:r>
              <a:rPr lang="en-US" altLang="ja-JP" baseline="30000" dirty="0" smtClean="0"/>
              <a:t>n</a:t>
            </a:r>
          </a:p>
          <a:p>
            <a:r>
              <a:rPr lang="en-US" altLang="ja-JP" dirty="0" smtClean="0"/>
              <a:t>n-</a:t>
            </a:r>
            <a:r>
              <a:rPr kumimoji="1" lang="en-US" altLang="ja-JP" dirty="0" smtClean="0"/>
              <a:t>NHTT </a:t>
            </a:r>
            <a:r>
              <a:rPr lang="ja-JP" altLang="en-US" dirty="0" smtClean="0"/>
              <a:t>⊆ </a:t>
            </a:r>
            <a:r>
              <a:rPr lang="en-US" altLang="ja-JP" dirty="0" smtClean="0"/>
              <a:t>(1-NHTT) </a:t>
            </a:r>
            <a:r>
              <a:rPr lang="en-US" altLang="ja-JP" baseline="30000" dirty="0" smtClean="0"/>
              <a:t>n</a:t>
            </a:r>
            <a:endParaRPr lang="en-US" altLang="ja-JP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3"/>
          </p:nvPr>
        </p:nvSpPr>
        <p:spPr>
          <a:xfrm>
            <a:off x="4645025" y="404664"/>
            <a:ext cx="4041775" cy="49574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kumimoji="1" lang="en-US" altLang="ja-JP" sz="2800" dirty="0" smtClean="0"/>
              <a:t>“Unsafe”  :: D</a:t>
            </a:r>
            <a:r>
              <a:rPr kumimoji="1" lang="en-US" altLang="ja-JP" sz="2800" dirty="0" smtClean="0">
                <a:sym typeface="Wingdings" pitchFamily="2" charset="2"/>
              </a:rPr>
              <a:t>D</a:t>
            </a:r>
            <a:endParaRPr kumimoji="1" lang="ja-JP" altLang="en-US" sz="2800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4"/>
          </p:nvPr>
        </p:nvSpPr>
        <p:spPr>
          <a:xfrm>
            <a:off x="4645025" y="1019869"/>
            <a:ext cx="4041775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ja-JP" dirty="0" smtClean="0"/>
          </a:p>
          <a:p>
            <a:r>
              <a:rPr lang="en-US" altLang="ja-JP" dirty="0" smtClean="0"/>
              <a:t>MSO model checking is decidable. 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Ong</a:t>
            </a:r>
            <a:r>
              <a:rPr lang="en-US" altLang="ja-JP" sz="1800" dirty="0" smtClean="0"/>
              <a:t> 06, Kobayashi 09]</a:t>
            </a:r>
            <a:endParaRPr lang="en-US" altLang="ja-JP" dirty="0" smtClean="0"/>
          </a:p>
          <a:p>
            <a:r>
              <a:rPr lang="en-US" altLang="ja-JP" dirty="0" smtClean="0">
                <a:solidFill>
                  <a:srgbClr val="0070C0"/>
                </a:solidFill>
              </a:rPr>
              <a:t>Hierarchy is strict. </a:t>
            </a:r>
            <a:r>
              <a:rPr lang="en-US" altLang="ja-JP" sz="1800" dirty="0" smtClean="0">
                <a:solidFill>
                  <a:srgbClr val="0070C0"/>
                </a:solidFill>
              </a:rPr>
              <a:t>[</a:t>
            </a:r>
            <a:r>
              <a:rPr lang="en-US" altLang="ja-JP" sz="1800" dirty="0" err="1" smtClean="0">
                <a:solidFill>
                  <a:srgbClr val="0070C0"/>
                </a:solidFill>
              </a:rPr>
              <a:t>Kartzow&amp;Parys</a:t>
            </a:r>
            <a:r>
              <a:rPr lang="en-US" altLang="ja-JP" sz="1800" dirty="0" smtClean="0">
                <a:solidFill>
                  <a:srgbClr val="0070C0"/>
                </a:solidFill>
              </a:rPr>
              <a:t> 12]</a:t>
            </a:r>
            <a:endParaRPr lang="en-US" altLang="ja-JP" dirty="0">
              <a:solidFill>
                <a:srgbClr val="0070C0"/>
              </a:solidFill>
            </a:endParaRPr>
          </a:p>
          <a:p>
            <a:r>
              <a:rPr lang="en-US" altLang="ja-JP" dirty="0" smtClean="0"/>
              <a:t>Equivalent to “</a:t>
            </a:r>
            <a:r>
              <a:rPr lang="en-US" altLang="ja-JP" i="1" dirty="0" smtClean="0"/>
              <a:t>collapsible</a:t>
            </a:r>
            <a:r>
              <a:rPr lang="en-US" altLang="ja-JP" dirty="0" smtClean="0"/>
              <a:t> pushdown automata” 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Hague&amp;Murawski&amp;Ong&amp;Serre</a:t>
            </a:r>
            <a:r>
              <a:rPr lang="en-US" altLang="ja-JP" sz="1800" dirty="0" smtClean="0"/>
              <a:t> 08]</a:t>
            </a:r>
            <a:endParaRPr lang="en-US" altLang="ja-JP" dirty="0"/>
          </a:p>
          <a:p>
            <a:r>
              <a:rPr lang="en-US" altLang="ja-JP" dirty="0" smtClean="0"/>
              <a:t>????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en-US" altLang="ja-JP" dirty="0" smtClean="0"/>
              <a:t>????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8608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>
          <a:xfrm>
            <a:off x="457200" y="404664"/>
            <a:ext cx="4040188" cy="49574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kumimoji="1" lang="en-US" altLang="ja-JP" sz="2800" dirty="0" smtClean="0"/>
              <a:t>“Safe”  :: </a:t>
            </a:r>
            <a:r>
              <a:rPr lang="en-US" altLang="ja-JP" sz="2800" dirty="0"/>
              <a:t>D</a:t>
            </a:r>
            <a:r>
              <a:rPr lang="en-US" altLang="ja-JP" sz="2800" baseline="-25000" dirty="0"/>
              <a:t>i+1</a:t>
            </a:r>
            <a:r>
              <a:rPr lang="en-US" altLang="ja-JP" sz="2800" dirty="0"/>
              <a:t> = {</a:t>
            </a:r>
            <a:r>
              <a:rPr lang="en-US" altLang="ja-JP" sz="2800" dirty="0" err="1"/>
              <a:t>D</a:t>
            </a:r>
            <a:r>
              <a:rPr lang="en-US" altLang="ja-JP" sz="2800" baseline="-25000" dirty="0" err="1"/>
              <a:t>i</a:t>
            </a:r>
            <a:r>
              <a:rPr lang="en-US" altLang="ja-JP" sz="2800" baseline="30000" dirty="0" err="1"/>
              <a:t>k</a:t>
            </a:r>
            <a:r>
              <a:rPr lang="en-US" altLang="ja-JP" sz="2800" dirty="0"/>
              <a:t> </a:t>
            </a:r>
            <a:r>
              <a:rPr lang="en-US" altLang="ja-JP" sz="2800" dirty="0">
                <a:sym typeface="Wingdings" pitchFamily="2" charset="2"/>
              </a:rPr>
              <a:t> D</a:t>
            </a:r>
            <a:r>
              <a:rPr lang="en-US" altLang="ja-JP" sz="2800" baseline="-25000" dirty="0">
                <a:sym typeface="Wingdings" pitchFamily="2" charset="2"/>
              </a:rPr>
              <a:t>i</a:t>
            </a:r>
            <a:r>
              <a:rPr lang="en-US" altLang="ja-JP" sz="2800" dirty="0"/>
              <a:t>}</a:t>
            </a:r>
            <a:endParaRPr kumimoji="1" lang="ja-JP" altLang="en-US" sz="2800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>
          <a:xfrm>
            <a:off x="457200" y="1052736"/>
            <a:ext cx="4040188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dirty="0" smtClean="0"/>
              <a:t>Grammars</a:t>
            </a:r>
          </a:p>
          <a:p>
            <a:r>
              <a:rPr lang="en-US" altLang="ja-JP" dirty="0" smtClean="0"/>
              <a:t>MSO model checking is decidable. </a:t>
            </a:r>
            <a:r>
              <a:rPr lang="en-US" altLang="ja-JP" sz="1800" dirty="0" smtClean="0"/>
              <a:t>[KNU 01, 02]</a:t>
            </a:r>
            <a:endParaRPr lang="en-US" altLang="ja-JP" dirty="0" smtClean="0"/>
          </a:p>
          <a:p>
            <a:r>
              <a:rPr lang="en-US" altLang="ja-JP" dirty="0" smtClean="0"/>
              <a:t>Hierarchy is strict. 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Damm</a:t>
            </a:r>
            <a:r>
              <a:rPr lang="en-US" altLang="ja-JP" sz="1800" dirty="0" smtClean="0"/>
              <a:t> 82]</a:t>
            </a:r>
            <a:endParaRPr lang="en-US" altLang="ja-JP" dirty="0" smtClean="0"/>
          </a:p>
          <a:p>
            <a:r>
              <a:rPr lang="en-US" altLang="ja-JP" dirty="0" smtClean="0">
                <a:solidFill>
                  <a:srgbClr val="0070C0"/>
                </a:solidFill>
              </a:rPr>
              <a:t>Equivalent to “iterated pushdown automata” </a:t>
            </a:r>
            <a:r>
              <a:rPr lang="en-US" altLang="ja-JP" sz="1800" dirty="0" smtClean="0">
                <a:solidFill>
                  <a:srgbClr val="0070C0"/>
                </a:solidFill>
              </a:rPr>
              <a:t>[Da 82]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en-US" altLang="ja-JP" dirty="0" smtClean="0">
                <a:solidFill>
                  <a:srgbClr val="0070C0"/>
                </a:solidFill>
              </a:rPr>
              <a:t> (= (stack of)* stacks)</a:t>
            </a:r>
          </a:p>
          <a:p>
            <a:r>
              <a:rPr lang="en-US" altLang="ja-JP" dirty="0" smtClean="0"/>
              <a:t>Context-sensitive.</a:t>
            </a:r>
            <a:br>
              <a:rPr lang="en-US" altLang="ja-JP" dirty="0" smtClean="0"/>
            </a:b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Maneth</a:t>
            </a:r>
            <a:r>
              <a:rPr lang="en-US" altLang="ja-JP" sz="1800" dirty="0" smtClean="0"/>
              <a:t> 02][I.&amp;</a:t>
            </a:r>
            <a:r>
              <a:rPr lang="en-US" altLang="ja-JP" sz="1800" dirty="0" err="1" smtClean="0"/>
              <a:t>Maneth</a:t>
            </a:r>
            <a:r>
              <a:rPr lang="en-US" altLang="ja-JP" sz="1800" dirty="0" smtClean="0"/>
              <a:t> 08]</a:t>
            </a:r>
            <a:endParaRPr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Transducers  </a:t>
            </a:r>
            <a:r>
              <a:rPr lang="en-US" altLang="ja-JP" sz="1800" dirty="0" smtClean="0"/>
              <a:t>[EV88]</a:t>
            </a:r>
            <a:endParaRPr lang="en-US" altLang="ja-JP" dirty="0"/>
          </a:p>
          <a:p>
            <a:r>
              <a:rPr lang="en-US" altLang="ja-JP" dirty="0" smtClean="0"/>
              <a:t>n-DHTT = (1-DHTT) </a:t>
            </a:r>
            <a:r>
              <a:rPr lang="en-US" altLang="ja-JP" baseline="30000" dirty="0" smtClean="0"/>
              <a:t>n</a:t>
            </a:r>
          </a:p>
          <a:p>
            <a:r>
              <a:rPr lang="en-US" altLang="ja-JP" dirty="0" smtClean="0"/>
              <a:t>n-</a:t>
            </a:r>
            <a:r>
              <a:rPr kumimoji="1" lang="en-US" altLang="ja-JP" dirty="0" smtClean="0"/>
              <a:t>NHTT </a:t>
            </a:r>
            <a:r>
              <a:rPr lang="ja-JP" altLang="en-US" dirty="0" smtClean="0"/>
              <a:t>⊆ </a:t>
            </a:r>
            <a:r>
              <a:rPr lang="en-US" altLang="ja-JP" dirty="0" smtClean="0"/>
              <a:t>(1-NHTT) </a:t>
            </a:r>
            <a:r>
              <a:rPr lang="en-US" altLang="ja-JP" baseline="30000" dirty="0" smtClean="0"/>
              <a:t>n</a:t>
            </a:r>
            <a:endParaRPr lang="en-US" altLang="ja-JP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3"/>
          </p:nvPr>
        </p:nvSpPr>
        <p:spPr>
          <a:xfrm>
            <a:off x="4645025" y="404664"/>
            <a:ext cx="4041775" cy="49574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kumimoji="1" lang="en-US" altLang="ja-JP" sz="2800" dirty="0" smtClean="0"/>
              <a:t>“Unsafe”  :: D</a:t>
            </a:r>
            <a:r>
              <a:rPr kumimoji="1" lang="en-US" altLang="ja-JP" sz="2800" dirty="0" smtClean="0">
                <a:sym typeface="Wingdings" pitchFamily="2" charset="2"/>
              </a:rPr>
              <a:t>D</a:t>
            </a:r>
            <a:endParaRPr kumimoji="1" lang="ja-JP" altLang="en-US" sz="2800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4"/>
          </p:nvPr>
        </p:nvSpPr>
        <p:spPr>
          <a:xfrm>
            <a:off x="4645025" y="1019869"/>
            <a:ext cx="4041775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ja-JP" dirty="0" smtClean="0"/>
          </a:p>
          <a:p>
            <a:r>
              <a:rPr lang="en-US" altLang="ja-JP" dirty="0" smtClean="0"/>
              <a:t>MSO model checking is decidable. 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Ong</a:t>
            </a:r>
            <a:r>
              <a:rPr lang="en-US" altLang="ja-JP" sz="1800" dirty="0" smtClean="0"/>
              <a:t> 06, Kobayashi 09]</a:t>
            </a:r>
            <a:endParaRPr lang="en-US" altLang="ja-JP" dirty="0" smtClean="0"/>
          </a:p>
          <a:p>
            <a:r>
              <a:rPr lang="en-US" altLang="ja-JP" dirty="0" smtClean="0"/>
              <a:t>Hierarchy is strict. 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Kartzow&amp;Parys</a:t>
            </a:r>
            <a:r>
              <a:rPr lang="en-US" altLang="ja-JP" sz="1800" dirty="0" smtClean="0"/>
              <a:t> 12]</a:t>
            </a:r>
            <a:endParaRPr lang="en-US" altLang="ja-JP" dirty="0"/>
          </a:p>
          <a:p>
            <a:r>
              <a:rPr lang="en-US" altLang="ja-JP" dirty="0" smtClean="0">
                <a:solidFill>
                  <a:srgbClr val="0070C0"/>
                </a:solidFill>
              </a:rPr>
              <a:t>Equivalent to “</a:t>
            </a:r>
            <a:r>
              <a:rPr lang="en-US" altLang="ja-JP" i="1" dirty="0" smtClean="0">
                <a:solidFill>
                  <a:srgbClr val="0070C0"/>
                </a:solidFill>
              </a:rPr>
              <a:t>collapsible</a:t>
            </a:r>
            <a:r>
              <a:rPr lang="en-US" altLang="ja-JP" dirty="0" smtClean="0">
                <a:solidFill>
                  <a:srgbClr val="0070C0"/>
                </a:solidFill>
              </a:rPr>
              <a:t> pushdown automata” </a:t>
            </a:r>
            <a:r>
              <a:rPr lang="en-US" altLang="ja-JP" sz="1800" dirty="0" smtClean="0">
                <a:solidFill>
                  <a:srgbClr val="0070C0"/>
                </a:solidFill>
              </a:rPr>
              <a:t>[</a:t>
            </a:r>
            <a:r>
              <a:rPr lang="en-US" altLang="ja-JP" sz="1800" dirty="0" err="1" smtClean="0">
                <a:solidFill>
                  <a:srgbClr val="0070C0"/>
                </a:solidFill>
              </a:rPr>
              <a:t>Hague&amp;Murawski&amp;Ong&amp;Serre</a:t>
            </a:r>
            <a:r>
              <a:rPr lang="en-US" altLang="ja-JP" sz="1800" dirty="0" smtClean="0">
                <a:solidFill>
                  <a:srgbClr val="0070C0"/>
                </a:solidFill>
              </a:rPr>
              <a:t> 08]</a:t>
            </a:r>
            <a:endParaRPr lang="en-US" altLang="ja-JP" dirty="0">
              <a:solidFill>
                <a:srgbClr val="0070C0"/>
              </a:solidFill>
            </a:endParaRPr>
          </a:p>
          <a:p>
            <a:r>
              <a:rPr lang="en-US" altLang="ja-JP" dirty="0" smtClean="0"/>
              <a:t>????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en-US" altLang="ja-JP" dirty="0" smtClean="0"/>
              <a:t>????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0470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“Collapsible” Pushdown Automata </a:t>
            </a:r>
            <a:r>
              <a:rPr lang="en-US" altLang="ja-JP" sz="3100" dirty="0" smtClean="0"/>
              <a:t>[Hague at al. 08]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8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Order-n collapsible pushdown store is</a:t>
            </a:r>
          </a:p>
          <a:p>
            <a:pPr lvl="1"/>
            <a:r>
              <a:rPr lang="en-US" altLang="ja-JP" dirty="0" smtClean="0"/>
              <a:t>(stack of)</a:t>
            </a:r>
            <a:r>
              <a:rPr lang="en-US" altLang="ja-JP" baseline="30000" dirty="0" smtClean="0"/>
              <a:t>n</a:t>
            </a:r>
            <a:r>
              <a:rPr lang="en-US" altLang="ja-JP" dirty="0" smtClean="0"/>
              <a:t> symbols</a:t>
            </a:r>
          </a:p>
          <a:p>
            <a:pPr lvl="1"/>
            <a:r>
              <a:rPr kumimoji="1" lang="en-US" altLang="ja-JP" dirty="0" smtClean="0"/>
              <a:t>with each symbol associated with “links”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3270870"/>
            <a:ext cx="57531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576064" y="4941168"/>
            <a:ext cx="8460432" cy="18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/>
              <a:t>Push</a:t>
            </a:r>
            <a:r>
              <a:rPr lang="en-US" altLang="ja-JP" baseline="-25000" dirty="0" smtClean="0"/>
              <a:t>1</a:t>
            </a:r>
            <a:r>
              <a:rPr lang="en-US" altLang="ja-JP" dirty="0"/>
              <a:t>	</a:t>
            </a:r>
            <a:r>
              <a:rPr lang="en-US" altLang="ja-JP" dirty="0" smtClean="0"/>
              <a:t>: pushes a symbol and link to the top.</a:t>
            </a:r>
          </a:p>
          <a:p>
            <a:r>
              <a:rPr lang="en-US" altLang="ja-JP" dirty="0" err="1" smtClean="0"/>
              <a:t>Dup</a:t>
            </a:r>
            <a:r>
              <a:rPr lang="en-US" altLang="ja-JP" baseline="-25000" dirty="0" err="1" smtClean="0"/>
              <a:t>k</a:t>
            </a:r>
            <a:r>
              <a:rPr lang="en-US" altLang="ja-JP" dirty="0"/>
              <a:t>	</a:t>
            </a:r>
            <a:r>
              <a:rPr lang="en-US" altLang="ja-JP" dirty="0" smtClean="0"/>
              <a:t>: duplicates the top order-k stack.</a:t>
            </a:r>
          </a:p>
          <a:p>
            <a:r>
              <a:rPr lang="en-US" altLang="ja-JP" dirty="0" err="1" smtClean="0"/>
              <a:t>Pop</a:t>
            </a:r>
            <a:r>
              <a:rPr lang="en-US" altLang="ja-JP" baseline="-25000" dirty="0" err="1" smtClean="0"/>
              <a:t>k</a:t>
            </a:r>
            <a:r>
              <a:rPr lang="en-US" altLang="ja-JP" dirty="0"/>
              <a:t>	</a:t>
            </a:r>
            <a:r>
              <a:rPr lang="en-US" altLang="ja-JP" dirty="0" smtClean="0"/>
              <a:t>: pops the top order-k stack.</a:t>
            </a:r>
          </a:p>
          <a:p>
            <a:r>
              <a:rPr lang="en-US" altLang="ja-JP" dirty="0" smtClean="0">
                <a:solidFill>
                  <a:srgbClr val="00B050"/>
                </a:solidFill>
              </a:rPr>
              <a:t>Collapse	: moves the top to the </a:t>
            </a:r>
            <a:r>
              <a:rPr lang="en-US" altLang="ja-JP" dirty="0" err="1" smtClean="0">
                <a:solidFill>
                  <a:srgbClr val="00B050"/>
                </a:solidFill>
              </a:rPr>
              <a:t>pointee</a:t>
            </a:r>
            <a:r>
              <a:rPr lang="en-US" altLang="ja-JP" dirty="0" smtClean="0">
                <a:solidFill>
                  <a:srgbClr val="00B050"/>
                </a:solidFill>
              </a:rPr>
              <a:t> of the top link.</a:t>
            </a: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202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>
          <a:xfrm>
            <a:off x="457200" y="404664"/>
            <a:ext cx="4040188" cy="49574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kumimoji="1" lang="en-US" altLang="ja-JP" sz="2800" dirty="0" smtClean="0"/>
              <a:t>“Safe”  :: </a:t>
            </a:r>
            <a:r>
              <a:rPr lang="en-US" altLang="ja-JP" sz="2800" dirty="0"/>
              <a:t>D</a:t>
            </a:r>
            <a:r>
              <a:rPr lang="en-US" altLang="ja-JP" sz="2800" baseline="-25000" dirty="0"/>
              <a:t>i+1</a:t>
            </a:r>
            <a:r>
              <a:rPr lang="en-US" altLang="ja-JP" sz="2800" dirty="0"/>
              <a:t> = {</a:t>
            </a:r>
            <a:r>
              <a:rPr lang="en-US" altLang="ja-JP" sz="2800" dirty="0" err="1"/>
              <a:t>D</a:t>
            </a:r>
            <a:r>
              <a:rPr lang="en-US" altLang="ja-JP" sz="2800" baseline="-25000" dirty="0" err="1"/>
              <a:t>i</a:t>
            </a:r>
            <a:r>
              <a:rPr lang="en-US" altLang="ja-JP" sz="2800" baseline="30000" dirty="0" err="1"/>
              <a:t>k</a:t>
            </a:r>
            <a:r>
              <a:rPr lang="en-US" altLang="ja-JP" sz="2800" dirty="0"/>
              <a:t> </a:t>
            </a:r>
            <a:r>
              <a:rPr lang="en-US" altLang="ja-JP" sz="2800" dirty="0">
                <a:sym typeface="Wingdings" pitchFamily="2" charset="2"/>
              </a:rPr>
              <a:t> D</a:t>
            </a:r>
            <a:r>
              <a:rPr lang="en-US" altLang="ja-JP" sz="2800" baseline="-25000" dirty="0">
                <a:sym typeface="Wingdings" pitchFamily="2" charset="2"/>
              </a:rPr>
              <a:t>i</a:t>
            </a:r>
            <a:r>
              <a:rPr lang="en-US" altLang="ja-JP" sz="2800" dirty="0"/>
              <a:t>}</a:t>
            </a:r>
            <a:endParaRPr kumimoji="1" lang="ja-JP" altLang="en-US" sz="2800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>
          <a:xfrm>
            <a:off x="457200" y="1019869"/>
            <a:ext cx="4040188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dirty="0" smtClean="0"/>
              <a:t>Grammars</a:t>
            </a:r>
          </a:p>
          <a:p>
            <a:r>
              <a:rPr lang="en-US" altLang="ja-JP" dirty="0" smtClean="0"/>
              <a:t>MSO model checking is decidable. </a:t>
            </a:r>
            <a:r>
              <a:rPr lang="en-US" altLang="ja-JP" sz="1800" dirty="0" smtClean="0"/>
              <a:t>[KNU 01, 02]</a:t>
            </a:r>
            <a:endParaRPr lang="en-US" altLang="ja-JP" dirty="0" smtClean="0"/>
          </a:p>
          <a:p>
            <a:r>
              <a:rPr lang="en-US" altLang="ja-JP" dirty="0" smtClean="0"/>
              <a:t>Hierarchy is strict. 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Damm</a:t>
            </a:r>
            <a:r>
              <a:rPr lang="en-US" altLang="ja-JP" sz="1800" dirty="0" smtClean="0"/>
              <a:t> 82]</a:t>
            </a:r>
            <a:endParaRPr lang="en-US" altLang="ja-JP" dirty="0" smtClean="0"/>
          </a:p>
          <a:p>
            <a:r>
              <a:rPr lang="en-US" altLang="ja-JP" dirty="0" smtClean="0"/>
              <a:t>Equivalent to “iterated pushdown automata” </a:t>
            </a:r>
            <a:r>
              <a:rPr lang="en-US" altLang="ja-JP" sz="1800" dirty="0" smtClean="0"/>
              <a:t>[Da 82]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en-US" altLang="ja-JP" dirty="0" smtClean="0"/>
              <a:t> (= (stack of)* stacks)</a:t>
            </a:r>
          </a:p>
          <a:p>
            <a:r>
              <a:rPr lang="en-US" altLang="ja-JP" dirty="0" smtClean="0">
                <a:solidFill>
                  <a:srgbClr val="FF0066"/>
                </a:solidFill>
              </a:rPr>
              <a:t>Context-sensitive.</a:t>
            </a:r>
            <a:br>
              <a:rPr lang="en-US" altLang="ja-JP" dirty="0" smtClean="0">
                <a:solidFill>
                  <a:srgbClr val="FF0066"/>
                </a:solidFill>
              </a:rPr>
            </a:br>
            <a:r>
              <a:rPr lang="en-US" altLang="ja-JP" sz="1800" dirty="0" smtClean="0">
                <a:solidFill>
                  <a:srgbClr val="FF0066"/>
                </a:solidFill>
              </a:rPr>
              <a:t>[</a:t>
            </a:r>
            <a:r>
              <a:rPr lang="en-US" altLang="ja-JP" sz="1800" dirty="0" err="1" smtClean="0">
                <a:solidFill>
                  <a:srgbClr val="FF0066"/>
                </a:solidFill>
              </a:rPr>
              <a:t>Maneth</a:t>
            </a:r>
            <a:r>
              <a:rPr lang="en-US" altLang="ja-JP" sz="1800" dirty="0" smtClean="0">
                <a:solidFill>
                  <a:srgbClr val="FF0066"/>
                </a:solidFill>
              </a:rPr>
              <a:t> 02][I.&amp;</a:t>
            </a:r>
            <a:r>
              <a:rPr lang="en-US" altLang="ja-JP" sz="1800" dirty="0" err="1" smtClean="0">
                <a:solidFill>
                  <a:srgbClr val="FF0066"/>
                </a:solidFill>
              </a:rPr>
              <a:t>Maneth</a:t>
            </a:r>
            <a:r>
              <a:rPr lang="en-US" altLang="ja-JP" sz="1800" dirty="0" smtClean="0">
                <a:solidFill>
                  <a:srgbClr val="FF0066"/>
                </a:solidFill>
              </a:rPr>
              <a:t> 08]</a:t>
            </a:r>
            <a:endParaRPr lang="en-US" altLang="ja-JP" dirty="0" smtClean="0">
              <a:solidFill>
                <a:srgbClr val="FF0066"/>
              </a:solidFill>
            </a:endParaRPr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Transducers  </a:t>
            </a:r>
            <a:r>
              <a:rPr lang="en-US" altLang="ja-JP" sz="1800" dirty="0" smtClean="0"/>
              <a:t>[EV88]</a:t>
            </a:r>
            <a:endParaRPr lang="en-US" altLang="ja-JP" dirty="0"/>
          </a:p>
          <a:p>
            <a:r>
              <a:rPr lang="en-US" altLang="ja-JP" dirty="0" smtClean="0"/>
              <a:t>n-DHTT = (1-DHTT) </a:t>
            </a:r>
            <a:r>
              <a:rPr lang="en-US" altLang="ja-JP" baseline="30000" dirty="0" smtClean="0"/>
              <a:t>n</a:t>
            </a:r>
          </a:p>
          <a:p>
            <a:r>
              <a:rPr lang="en-US" altLang="ja-JP" dirty="0" smtClean="0"/>
              <a:t>n-</a:t>
            </a:r>
            <a:r>
              <a:rPr kumimoji="1" lang="en-US" altLang="ja-JP" dirty="0" smtClean="0"/>
              <a:t>NHTT </a:t>
            </a:r>
            <a:r>
              <a:rPr lang="ja-JP" altLang="en-US" dirty="0" smtClean="0"/>
              <a:t>⊆ </a:t>
            </a:r>
            <a:r>
              <a:rPr lang="en-US" altLang="ja-JP" dirty="0" smtClean="0"/>
              <a:t>(1-NHTT) </a:t>
            </a:r>
            <a:r>
              <a:rPr lang="en-US" altLang="ja-JP" baseline="30000" dirty="0" smtClean="0"/>
              <a:t>n</a:t>
            </a:r>
            <a:endParaRPr lang="en-US" altLang="ja-JP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3"/>
          </p:nvPr>
        </p:nvSpPr>
        <p:spPr>
          <a:xfrm>
            <a:off x="4645025" y="404664"/>
            <a:ext cx="4041775" cy="49574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kumimoji="1" lang="en-US" altLang="ja-JP" sz="2800" dirty="0" smtClean="0"/>
              <a:t>“Unsafe”  :: D</a:t>
            </a:r>
            <a:r>
              <a:rPr kumimoji="1" lang="en-US" altLang="ja-JP" sz="2800" dirty="0" smtClean="0">
                <a:sym typeface="Wingdings" pitchFamily="2" charset="2"/>
              </a:rPr>
              <a:t>D</a:t>
            </a:r>
            <a:endParaRPr kumimoji="1" lang="ja-JP" altLang="en-US" sz="2800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4"/>
          </p:nvPr>
        </p:nvSpPr>
        <p:spPr>
          <a:xfrm>
            <a:off x="4645025" y="1052736"/>
            <a:ext cx="4041775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ja-JP" dirty="0" smtClean="0"/>
          </a:p>
          <a:p>
            <a:r>
              <a:rPr lang="en-US" altLang="ja-JP" dirty="0" smtClean="0"/>
              <a:t>MSO model checking is decidable. 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Ong</a:t>
            </a:r>
            <a:r>
              <a:rPr lang="en-US" altLang="ja-JP" sz="1800" dirty="0" smtClean="0"/>
              <a:t> 06, Kobayashi 09]</a:t>
            </a:r>
            <a:endParaRPr lang="en-US" altLang="ja-JP" dirty="0" smtClean="0"/>
          </a:p>
          <a:p>
            <a:r>
              <a:rPr lang="en-US" altLang="ja-JP" dirty="0" smtClean="0"/>
              <a:t>Hierarchy is strict. 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Kartzow&amp;Parys</a:t>
            </a:r>
            <a:r>
              <a:rPr lang="en-US" altLang="ja-JP" sz="1800" dirty="0" smtClean="0"/>
              <a:t> 12]</a:t>
            </a:r>
            <a:endParaRPr lang="en-US" altLang="ja-JP" dirty="0"/>
          </a:p>
          <a:p>
            <a:r>
              <a:rPr lang="en-US" altLang="ja-JP" dirty="0" smtClean="0"/>
              <a:t>Equivalent to “</a:t>
            </a:r>
            <a:r>
              <a:rPr lang="en-US" altLang="ja-JP" i="1" dirty="0" smtClean="0"/>
              <a:t>collapsible</a:t>
            </a:r>
            <a:r>
              <a:rPr lang="en-US" altLang="ja-JP" dirty="0" smtClean="0"/>
              <a:t> pushdown automata” 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Hague&amp;Murawski&amp;Ong&amp;Serre</a:t>
            </a:r>
            <a:r>
              <a:rPr lang="en-US" altLang="ja-JP" sz="1800" dirty="0" smtClean="0"/>
              <a:t> 08]</a:t>
            </a:r>
            <a:endParaRPr lang="en-US" altLang="ja-JP" dirty="0"/>
          </a:p>
          <a:p>
            <a:r>
              <a:rPr lang="en-US" altLang="ja-JP" dirty="0" smtClean="0">
                <a:solidFill>
                  <a:srgbClr val="0070C0"/>
                </a:solidFill>
              </a:rPr>
              <a:t>????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en-US" altLang="ja-JP" dirty="0" smtClean="0"/>
              <a:t>????</a:t>
            </a:r>
            <a:endParaRPr lang="en-US" altLang="ja-JP" dirty="0"/>
          </a:p>
        </p:txBody>
      </p:sp>
      <p:sp>
        <p:nvSpPr>
          <p:cNvPr id="10" name="正方形/長方形 9"/>
          <p:cNvSpPr/>
          <p:nvPr/>
        </p:nvSpPr>
        <p:spPr>
          <a:xfrm>
            <a:off x="3923928" y="4293096"/>
            <a:ext cx="5040560" cy="72008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dirty="0" smtClean="0">
                <a:solidFill>
                  <a:srgbClr val="0070C0"/>
                </a:solidFill>
              </a:rPr>
              <a:t>2-unsafe = 2-safe  </a:t>
            </a:r>
            <a:r>
              <a:rPr kumimoji="1" lang="en-US" altLang="ja-JP" dirty="0" smtClean="0">
                <a:solidFill>
                  <a:srgbClr val="0070C0"/>
                </a:solidFill>
              </a:rPr>
              <a:t>[</a:t>
            </a:r>
            <a:r>
              <a:rPr kumimoji="1" lang="en-US" altLang="ja-JP" dirty="0" err="1" smtClean="0">
                <a:solidFill>
                  <a:srgbClr val="0070C0"/>
                </a:solidFill>
              </a:rPr>
              <a:t>Aehlig</a:t>
            </a:r>
            <a:r>
              <a:rPr lang="en-US" altLang="ja-JP" dirty="0" err="1" smtClean="0">
                <a:solidFill>
                  <a:srgbClr val="0070C0"/>
                </a:solidFill>
              </a:rPr>
              <a:t>&amp;Miranda&amp;Ong</a:t>
            </a:r>
            <a:r>
              <a:rPr lang="en-US" altLang="ja-JP" dirty="0" smtClean="0">
                <a:solidFill>
                  <a:srgbClr val="0070C0"/>
                </a:solidFill>
              </a:rPr>
              <a:t> 05</a:t>
            </a:r>
            <a:r>
              <a:rPr kumimoji="1" lang="en-US" altLang="ja-JP" dirty="0" smtClean="0">
                <a:solidFill>
                  <a:srgbClr val="0070C0"/>
                </a:solidFill>
              </a:rPr>
              <a:t>]</a:t>
            </a:r>
            <a:endParaRPr kumimoji="1" lang="en-US" altLang="ja-JP" sz="2400" dirty="0" smtClean="0">
              <a:solidFill>
                <a:srgbClr val="0070C0"/>
              </a:solidFill>
            </a:endParaRPr>
          </a:p>
          <a:p>
            <a:r>
              <a:rPr lang="en-US" altLang="ja-JP" sz="2400" dirty="0" smtClean="0">
                <a:solidFill>
                  <a:srgbClr val="0070C0"/>
                </a:solidFill>
              </a:rPr>
              <a:t>2-unsafe-det  </a:t>
            </a:r>
            <a:r>
              <a:rPr lang="ja-JP" altLang="en-US" sz="2400" dirty="0" smtClean="0">
                <a:solidFill>
                  <a:srgbClr val="0070C0"/>
                </a:solidFill>
              </a:rPr>
              <a:t>⊄  </a:t>
            </a:r>
            <a:r>
              <a:rPr lang="en-US" altLang="ja-JP" sz="2400" dirty="0" smtClean="0">
                <a:solidFill>
                  <a:srgbClr val="0070C0"/>
                </a:solidFill>
              </a:rPr>
              <a:t>n-safe-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d</a:t>
            </a:r>
            <a:r>
              <a:rPr kumimoji="1" lang="en-US" altLang="ja-JP" sz="2400" dirty="0" err="1" smtClean="0">
                <a:solidFill>
                  <a:srgbClr val="0070C0"/>
                </a:solidFill>
              </a:rPr>
              <a:t>et</a:t>
            </a:r>
            <a:r>
              <a:rPr kumimoji="1" lang="en-US" altLang="ja-JP" sz="2400" dirty="0" smtClean="0">
                <a:solidFill>
                  <a:srgbClr val="0070C0"/>
                </a:solidFill>
              </a:rPr>
              <a:t>  </a:t>
            </a:r>
            <a:r>
              <a:rPr kumimoji="1" lang="en-US" altLang="ja-JP" dirty="0" smtClean="0">
                <a:solidFill>
                  <a:srgbClr val="0070C0"/>
                </a:solidFill>
              </a:rPr>
              <a:t>[Parys 11, 12]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90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>
          <a:xfrm>
            <a:off x="457200" y="404664"/>
            <a:ext cx="4040188" cy="49574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kumimoji="1" lang="en-US" altLang="ja-JP" sz="2800" dirty="0" smtClean="0"/>
              <a:t>“Safe”  :: </a:t>
            </a:r>
            <a:r>
              <a:rPr lang="en-US" altLang="ja-JP" sz="2800" dirty="0"/>
              <a:t>D</a:t>
            </a:r>
            <a:r>
              <a:rPr lang="en-US" altLang="ja-JP" sz="2800" baseline="-25000" dirty="0"/>
              <a:t>i+1</a:t>
            </a:r>
            <a:r>
              <a:rPr lang="en-US" altLang="ja-JP" sz="2800" dirty="0"/>
              <a:t> = {</a:t>
            </a:r>
            <a:r>
              <a:rPr lang="en-US" altLang="ja-JP" sz="2800" dirty="0" err="1"/>
              <a:t>D</a:t>
            </a:r>
            <a:r>
              <a:rPr lang="en-US" altLang="ja-JP" sz="2800" baseline="-25000" dirty="0" err="1"/>
              <a:t>i</a:t>
            </a:r>
            <a:r>
              <a:rPr lang="en-US" altLang="ja-JP" sz="2800" baseline="30000" dirty="0" err="1"/>
              <a:t>k</a:t>
            </a:r>
            <a:r>
              <a:rPr lang="en-US" altLang="ja-JP" sz="2800" dirty="0"/>
              <a:t> </a:t>
            </a:r>
            <a:r>
              <a:rPr lang="en-US" altLang="ja-JP" sz="2800" dirty="0">
                <a:sym typeface="Wingdings" pitchFamily="2" charset="2"/>
              </a:rPr>
              <a:t> D</a:t>
            </a:r>
            <a:r>
              <a:rPr lang="en-US" altLang="ja-JP" sz="2800" baseline="-25000" dirty="0">
                <a:sym typeface="Wingdings" pitchFamily="2" charset="2"/>
              </a:rPr>
              <a:t>i</a:t>
            </a:r>
            <a:r>
              <a:rPr lang="en-US" altLang="ja-JP" sz="2800" dirty="0"/>
              <a:t>}</a:t>
            </a:r>
            <a:endParaRPr kumimoji="1" lang="ja-JP" altLang="en-US" sz="2800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>
          <a:xfrm>
            <a:off x="457200" y="1019869"/>
            <a:ext cx="4040188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dirty="0" smtClean="0"/>
              <a:t>Grammars</a:t>
            </a:r>
          </a:p>
          <a:p>
            <a:r>
              <a:rPr lang="en-US" altLang="ja-JP" dirty="0" smtClean="0"/>
              <a:t>MSO model checking is decidable. </a:t>
            </a:r>
            <a:r>
              <a:rPr lang="en-US" altLang="ja-JP" sz="1800" dirty="0" smtClean="0"/>
              <a:t>[KNU 01, 02]</a:t>
            </a:r>
            <a:endParaRPr lang="en-US" altLang="ja-JP" dirty="0" smtClean="0"/>
          </a:p>
          <a:p>
            <a:r>
              <a:rPr lang="en-US" altLang="ja-JP" dirty="0" smtClean="0"/>
              <a:t>Hierarchy is strict. 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Damm</a:t>
            </a:r>
            <a:r>
              <a:rPr lang="en-US" altLang="ja-JP" sz="1800" dirty="0" smtClean="0"/>
              <a:t> 82]</a:t>
            </a:r>
            <a:endParaRPr lang="en-US" altLang="ja-JP" dirty="0" smtClean="0"/>
          </a:p>
          <a:p>
            <a:r>
              <a:rPr lang="en-US" altLang="ja-JP" dirty="0" smtClean="0"/>
              <a:t>Equivalent to “iterated pushdown automata” </a:t>
            </a:r>
            <a:r>
              <a:rPr lang="en-US" altLang="ja-JP" sz="1800" dirty="0" smtClean="0"/>
              <a:t>[Da 82]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en-US" altLang="ja-JP" dirty="0" smtClean="0"/>
              <a:t> (= (stack of)* stacks)</a:t>
            </a:r>
          </a:p>
          <a:p>
            <a:r>
              <a:rPr lang="en-US" altLang="ja-JP" dirty="0" smtClean="0"/>
              <a:t>Context-sensitive.</a:t>
            </a:r>
            <a:br>
              <a:rPr lang="en-US" altLang="ja-JP" dirty="0" smtClean="0"/>
            </a:br>
            <a:r>
              <a:rPr lang="en-US" altLang="ja-JP" sz="1800" dirty="0" smtClean="0"/>
              <a:t>[I.&amp;</a:t>
            </a:r>
            <a:r>
              <a:rPr lang="en-US" altLang="ja-JP" sz="1800" dirty="0" err="1" smtClean="0"/>
              <a:t>Maneth</a:t>
            </a:r>
            <a:r>
              <a:rPr lang="en-US" altLang="ja-JP" sz="1800" dirty="0" smtClean="0"/>
              <a:t> 08]</a:t>
            </a:r>
            <a:endParaRPr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Transducers  </a:t>
            </a:r>
            <a:r>
              <a:rPr lang="en-US" altLang="ja-JP" sz="1800" dirty="0" smtClean="0"/>
              <a:t>[EV88]</a:t>
            </a:r>
            <a:endParaRPr lang="en-US" altLang="ja-JP" dirty="0"/>
          </a:p>
          <a:p>
            <a:r>
              <a:rPr lang="en-US" altLang="ja-JP" dirty="0" smtClean="0">
                <a:solidFill>
                  <a:srgbClr val="0070C0"/>
                </a:solidFill>
              </a:rPr>
              <a:t>n-DHTT = (1-DHTT) </a:t>
            </a:r>
            <a:r>
              <a:rPr lang="en-US" altLang="ja-JP" baseline="30000" dirty="0" smtClean="0">
                <a:solidFill>
                  <a:srgbClr val="0070C0"/>
                </a:solidFill>
              </a:rPr>
              <a:t>n</a:t>
            </a:r>
          </a:p>
          <a:p>
            <a:r>
              <a:rPr lang="en-US" altLang="ja-JP" dirty="0" smtClean="0">
                <a:solidFill>
                  <a:srgbClr val="0070C0"/>
                </a:solidFill>
              </a:rPr>
              <a:t>n-</a:t>
            </a:r>
            <a:r>
              <a:rPr kumimoji="1" lang="en-US" altLang="ja-JP" dirty="0" smtClean="0">
                <a:solidFill>
                  <a:srgbClr val="0070C0"/>
                </a:solidFill>
              </a:rPr>
              <a:t>NHTT </a:t>
            </a:r>
            <a:r>
              <a:rPr lang="ja-JP" altLang="en-US" dirty="0" smtClean="0">
                <a:solidFill>
                  <a:srgbClr val="0070C0"/>
                </a:solidFill>
              </a:rPr>
              <a:t>⊆ </a:t>
            </a:r>
            <a:r>
              <a:rPr lang="en-US" altLang="ja-JP" dirty="0" smtClean="0">
                <a:solidFill>
                  <a:srgbClr val="0070C0"/>
                </a:solidFill>
              </a:rPr>
              <a:t>(1-NHTT) </a:t>
            </a:r>
            <a:r>
              <a:rPr lang="en-US" altLang="ja-JP" baseline="30000" dirty="0" smtClean="0">
                <a:solidFill>
                  <a:srgbClr val="0070C0"/>
                </a:solidFill>
              </a:rPr>
              <a:t>n</a:t>
            </a:r>
            <a:endParaRPr lang="en-US" altLang="ja-JP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3"/>
          </p:nvPr>
        </p:nvSpPr>
        <p:spPr>
          <a:xfrm>
            <a:off x="4645025" y="404664"/>
            <a:ext cx="4041775" cy="49574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kumimoji="1" lang="en-US" altLang="ja-JP" sz="2800" dirty="0" smtClean="0"/>
              <a:t>“Unsafe”  :: D</a:t>
            </a:r>
            <a:r>
              <a:rPr kumimoji="1" lang="en-US" altLang="ja-JP" sz="2800" dirty="0" smtClean="0">
                <a:sym typeface="Wingdings" pitchFamily="2" charset="2"/>
              </a:rPr>
              <a:t>D</a:t>
            </a:r>
            <a:endParaRPr kumimoji="1" lang="ja-JP" altLang="en-US" sz="2800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4"/>
          </p:nvPr>
        </p:nvSpPr>
        <p:spPr>
          <a:xfrm>
            <a:off x="4645025" y="1052736"/>
            <a:ext cx="4041775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ja-JP" dirty="0" smtClean="0"/>
          </a:p>
          <a:p>
            <a:r>
              <a:rPr lang="en-US" altLang="ja-JP" dirty="0" smtClean="0"/>
              <a:t>MSO model checking is decidable. 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Ong</a:t>
            </a:r>
            <a:r>
              <a:rPr lang="en-US" altLang="ja-JP" sz="1800" dirty="0" smtClean="0"/>
              <a:t> 06, Kobayashi 09]</a:t>
            </a:r>
            <a:endParaRPr lang="en-US" altLang="ja-JP" dirty="0" smtClean="0"/>
          </a:p>
          <a:p>
            <a:r>
              <a:rPr lang="en-US" altLang="ja-JP" dirty="0" smtClean="0"/>
              <a:t>Hierarchy is strict. 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Kartzow&amp;Parys</a:t>
            </a:r>
            <a:r>
              <a:rPr lang="en-US" altLang="ja-JP" sz="1800" dirty="0" smtClean="0"/>
              <a:t> 12]</a:t>
            </a:r>
            <a:endParaRPr lang="en-US" altLang="ja-JP" dirty="0"/>
          </a:p>
          <a:p>
            <a:r>
              <a:rPr lang="en-US" altLang="ja-JP" dirty="0" smtClean="0"/>
              <a:t>Equivalent to “</a:t>
            </a:r>
            <a:r>
              <a:rPr lang="en-US" altLang="ja-JP" i="1" dirty="0" smtClean="0"/>
              <a:t>collapsible</a:t>
            </a:r>
            <a:r>
              <a:rPr lang="en-US" altLang="ja-JP" dirty="0" smtClean="0"/>
              <a:t> pushdown automata” 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Hague&amp;Murawski&amp;Ong&amp;Serre</a:t>
            </a:r>
            <a:r>
              <a:rPr lang="en-US" altLang="ja-JP" sz="1800" dirty="0" smtClean="0"/>
              <a:t> 08]</a:t>
            </a:r>
            <a:endParaRPr lang="en-US" altLang="ja-JP" dirty="0"/>
          </a:p>
          <a:p>
            <a:r>
              <a:rPr lang="en-US" altLang="ja-JP" dirty="0" smtClean="0"/>
              <a:t>????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 smtClean="0">
              <a:solidFill>
                <a:srgbClr val="0070C0"/>
              </a:solidFill>
            </a:endParaRPr>
          </a:p>
          <a:p>
            <a:r>
              <a:rPr lang="en-US" altLang="ja-JP" dirty="0" smtClean="0">
                <a:solidFill>
                  <a:srgbClr val="0070C0"/>
                </a:solidFill>
              </a:rPr>
              <a:t>????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4124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1</a:t>
            </a:r>
            <a:r>
              <a:rPr kumimoji="1" lang="en-US" altLang="ja-JP" baseline="30000" dirty="0" smtClean="0"/>
              <a:t>st</a:t>
            </a:r>
            <a:r>
              <a:rPr kumimoji="1" lang="en-US" altLang="ja-JP" dirty="0" smtClean="0"/>
              <a:t> order Decomposition of Safe HTT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2880" y="4437112"/>
            <a:ext cx="8229600" cy="4320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sz="2400" dirty="0" smtClean="0"/>
              <a:t>Note: Higher order grammars can be simulated by Out(HTT).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563238" y="1412776"/>
            <a:ext cx="8113218" cy="2736304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dirty="0" smtClean="0"/>
              <a:t>[</a:t>
            </a:r>
            <a:r>
              <a:rPr kumimoji="1" lang="en-US" altLang="ja-JP" sz="2400" dirty="0" err="1" smtClean="0"/>
              <a:t>Engelfrier</a:t>
            </a:r>
            <a:r>
              <a:rPr lang="en-US" altLang="ja-JP" sz="2400" dirty="0" err="1" smtClean="0"/>
              <a:t>&amp;Vogler</a:t>
            </a:r>
            <a:r>
              <a:rPr lang="en-US" altLang="ja-JP" sz="2400" dirty="0" smtClean="0"/>
              <a:t> 86,88</a:t>
            </a:r>
            <a:r>
              <a:rPr kumimoji="1" lang="en-US" altLang="ja-JP" sz="2400" dirty="0" smtClean="0"/>
              <a:t>] [</a:t>
            </a:r>
            <a:r>
              <a:rPr kumimoji="1" lang="en-US" altLang="ja-JP" sz="2400" dirty="0" err="1" smtClean="0"/>
              <a:t>Caucal</a:t>
            </a:r>
            <a:r>
              <a:rPr kumimoji="1" lang="en-US" altLang="ja-JP" sz="2400" dirty="0" smtClean="0"/>
              <a:t> 02]</a:t>
            </a:r>
          </a:p>
          <a:p>
            <a:r>
              <a:rPr lang="en-US" altLang="ja-JP" sz="3200" dirty="0"/>
              <a:t> 	</a:t>
            </a:r>
            <a:r>
              <a:rPr lang="en-US" altLang="ja-JP" sz="3200" dirty="0" smtClean="0">
                <a:solidFill>
                  <a:srgbClr val="C00000"/>
                </a:solidFill>
              </a:rPr>
              <a:t>Safe-n-DHTT</a:t>
            </a:r>
            <a:r>
              <a:rPr lang="en-US" altLang="ja-JP" sz="3200" dirty="0" smtClean="0"/>
              <a:t> =</a:t>
            </a:r>
            <a:r>
              <a:rPr lang="ja-JP" altLang="en-US" sz="3200" dirty="0" smtClean="0"/>
              <a:t> </a:t>
            </a:r>
            <a:r>
              <a:rPr lang="en-US" altLang="ja-JP" sz="3200" dirty="0">
                <a:solidFill>
                  <a:srgbClr val="7030A0"/>
                </a:solidFill>
              </a:rPr>
              <a:t>(</a:t>
            </a:r>
            <a:r>
              <a:rPr lang="en-US" altLang="ja-JP" sz="3200" dirty="0" smtClean="0">
                <a:solidFill>
                  <a:srgbClr val="7030A0"/>
                </a:solidFill>
              </a:rPr>
              <a:t>Safe-1-DHTT)</a:t>
            </a:r>
            <a:r>
              <a:rPr lang="en-US" altLang="ja-JP" sz="3200" baseline="30000" dirty="0" smtClean="0">
                <a:solidFill>
                  <a:srgbClr val="7030A0"/>
                </a:solidFill>
              </a:rPr>
              <a:t>n</a:t>
            </a:r>
            <a:r>
              <a:rPr lang="en-US" altLang="ja-JP" sz="3200" dirty="0" smtClean="0"/>
              <a:t> </a:t>
            </a:r>
          </a:p>
          <a:p>
            <a:r>
              <a:rPr lang="en-US" altLang="ja-JP" sz="3200" dirty="0" smtClean="0"/>
              <a:t>	</a:t>
            </a:r>
            <a:r>
              <a:rPr lang="en-US" altLang="ja-JP" sz="3200" dirty="0" smtClean="0">
                <a:solidFill>
                  <a:srgbClr val="C00000"/>
                </a:solidFill>
              </a:rPr>
              <a:t>Safe-n-NHTT</a:t>
            </a:r>
            <a:r>
              <a:rPr lang="en-US" altLang="ja-JP" sz="3200" dirty="0" smtClean="0"/>
              <a:t> </a:t>
            </a:r>
            <a:r>
              <a:rPr lang="ja-JP" altLang="en-US" sz="3200" dirty="0"/>
              <a:t>⊆ </a:t>
            </a:r>
            <a:r>
              <a:rPr lang="en-US" altLang="ja-JP" sz="3200" dirty="0" smtClean="0">
                <a:solidFill>
                  <a:srgbClr val="7030A0"/>
                </a:solidFill>
              </a:rPr>
              <a:t>(Safe-1-NHTT)</a:t>
            </a:r>
            <a:r>
              <a:rPr lang="en-US" altLang="ja-JP" sz="3200" baseline="30000" dirty="0" smtClean="0">
                <a:solidFill>
                  <a:srgbClr val="7030A0"/>
                </a:solidFill>
              </a:rPr>
              <a:t>n</a:t>
            </a:r>
            <a:endParaRPr lang="en-US" altLang="ja-JP" sz="3200" dirty="0">
              <a:solidFill>
                <a:srgbClr val="7030A0"/>
              </a:solidFill>
            </a:endParaRPr>
          </a:p>
          <a:p>
            <a:endParaRPr lang="en-US" altLang="ja-JP" sz="2400" dirty="0" smtClean="0">
              <a:solidFill>
                <a:srgbClr val="C00000"/>
              </a:solidFill>
            </a:endParaRPr>
          </a:p>
          <a:p>
            <a:r>
              <a:rPr lang="en-US" altLang="ja-JP" sz="2800" dirty="0" smtClean="0">
                <a:solidFill>
                  <a:srgbClr val="C00000"/>
                </a:solidFill>
              </a:rPr>
              <a:t>n-</a:t>
            </a:r>
            <a:r>
              <a:rPr lang="en-US" altLang="ja-JP" sz="2800" dirty="0" err="1" smtClean="0">
                <a:solidFill>
                  <a:srgbClr val="C00000"/>
                </a:solidFill>
              </a:rPr>
              <a:t>th</a:t>
            </a:r>
            <a:r>
              <a:rPr lang="en-US" altLang="ja-JP" sz="2800" dirty="0" smtClean="0">
                <a:solidFill>
                  <a:srgbClr val="C00000"/>
                </a:solidFill>
              </a:rPr>
              <a:t> </a:t>
            </a:r>
            <a:r>
              <a:rPr lang="en-US" altLang="ja-JP" sz="2800" dirty="0">
                <a:solidFill>
                  <a:srgbClr val="C00000"/>
                </a:solidFill>
              </a:rPr>
              <a:t>order tree transducer</a:t>
            </a:r>
            <a:r>
              <a:rPr lang="en-US" altLang="ja-JP" sz="2800" dirty="0"/>
              <a:t> is representable by a </a:t>
            </a:r>
            <a:r>
              <a:rPr lang="en-US" altLang="ja-JP" sz="2800" dirty="0">
                <a:solidFill>
                  <a:srgbClr val="7030A0"/>
                </a:solidFill>
              </a:rPr>
              <a:t>n-fold composition of 1</a:t>
            </a:r>
            <a:r>
              <a:rPr lang="en-US" altLang="ja-JP" sz="2800" baseline="30000" dirty="0">
                <a:solidFill>
                  <a:srgbClr val="7030A0"/>
                </a:solidFill>
              </a:rPr>
              <a:t>st</a:t>
            </a:r>
            <a:r>
              <a:rPr lang="en-US" altLang="ja-JP" sz="2800" dirty="0">
                <a:solidFill>
                  <a:srgbClr val="7030A0"/>
                </a:solidFill>
              </a:rPr>
              <a:t>-order</a:t>
            </a:r>
            <a:r>
              <a:rPr lang="en-US" altLang="ja-JP" sz="2800" dirty="0"/>
              <a:t> tree transducers.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4330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Proof: n-HTT = (n-1)-HTT ; 1-HTT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6856" y="1600201"/>
            <a:ext cx="8373616" cy="3484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b="1" dirty="0" smtClean="0">
                <a:solidFill>
                  <a:srgbClr val="C00000"/>
                </a:solidFill>
              </a:rPr>
              <a:t>Idea: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  </a:t>
            </a:r>
            <a:r>
              <a:rPr kumimoji="1" lang="en-US" altLang="ja-JP" dirty="0" smtClean="0"/>
              <a:t>Represent 1</a:t>
            </a:r>
            <a:r>
              <a:rPr kumimoji="1" lang="en-US" altLang="ja-JP" baseline="30000" dirty="0" smtClean="0"/>
              <a:t>st</a:t>
            </a:r>
            <a:r>
              <a:rPr kumimoji="1" lang="en-US" altLang="ja-JP" dirty="0" smtClean="0"/>
              <a:t>-order  term </a:t>
            </a:r>
            <a:r>
              <a:rPr lang="en-US" altLang="ja-JP" sz="2400" b="1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TreeTree</a:t>
            </a:r>
            <a:r>
              <a:rPr kumimoji="1" lang="en-US" altLang="ja-JP" dirty="0" smtClean="0"/>
              <a:t> by a </a:t>
            </a:r>
            <a:r>
              <a:rPr kumimoji="1" lang="en-US" altLang="ja-JP" sz="2400" b="1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kumimoji="1" lang="en-US" altLang="ja-JP" dirty="0" smtClean="0"/>
              <a:t>.</a:t>
            </a:r>
            <a:br>
              <a:rPr kumimoji="1" lang="en-US" altLang="ja-JP" dirty="0" smtClean="0"/>
            </a:b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  Represent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-order application symbolically, too.</a:t>
            </a:r>
            <a:endParaRPr kumimoji="1" lang="ja-JP" altLang="en-US" dirty="0"/>
          </a:p>
        </p:txBody>
      </p:sp>
      <p:sp>
        <p:nvSpPr>
          <p:cNvPr id="8" name="右矢印 7"/>
          <p:cNvSpPr/>
          <p:nvPr/>
        </p:nvSpPr>
        <p:spPr>
          <a:xfrm>
            <a:off x="4860032" y="2996952"/>
            <a:ext cx="576064" cy="103267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横巻き 12"/>
          <p:cNvSpPr/>
          <p:nvPr/>
        </p:nvSpPr>
        <p:spPr>
          <a:xfrm>
            <a:off x="899592" y="2996952"/>
            <a:ext cx="3888432" cy="1080120"/>
          </a:xfrm>
          <a:prstGeom prst="horizontalScroll">
            <a:avLst>
              <a:gd name="adj" fmla="val 11855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F </a:t>
            </a:r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n-US" altLang="ja-JP" sz="2000" b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000" b="1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r>
              <a:rPr lang="en-US" altLang="ja-JP" sz="200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altLang="ja-JP" sz="2000" b="1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endParaRPr lang="en-US" altLang="ja-JP" sz="2800" b="1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F</a:t>
            </a:r>
            <a:r>
              <a:rPr lang="ja-JP" altLang="en-US" sz="2800" dirty="0" smtClean="0">
                <a:latin typeface="Consolas" pitchFamily="49" charset="0"/>
                <a:cs typeface="Consolas" pitchFamily="49" charset="0"/>
              </a:rPr>
              <a:t>　</a:t>
            </a:r>
            <a:r>
              <a:rPr lang="en-US" altLang="ja-JP" sz="28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z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y </a:t>
            </a:r>
            <a:r>
              <a:rPr lang="en-US" altLang="ja-JP" sz="28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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 (s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y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)</a:t>
            </a:r>
            <a:endParaRPr lang="en-US" altLang="ja-JP" sz="280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横巻き 13"/>
          <p:cNvSpPr/>
          <p:nvPr/>
        </p:nvSpPr>
        <p:spPr>
          <a:xfrm>
            <a:off x="5508104" y="2924944"/>
            <a:ext cx="3384376" cy="1080120"/>
          </a:xfrm>
          <a:prstGeom prst="horizontalScroll">
            <a:avLst>
              <a:gd name="adj" fmla="val 13082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F </a:t>
            </a:r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n-US" altLang="ja-JP" sz="2000" b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000" b="1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endParaRPr lang="en-US" altLang="ja-JP" sz="2800" b="1" dirty="0">
              <a:solidFill>
                <a:srgbClr val="CD0398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F </a:t>
            </a:r>
            <a:r>
              <a:rPr lang="en-US" altLang="ja-JP" sz="28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z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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 y)</a:t>
            </a:r>
            <a:endParaRPr lang="en-US" altLang="ja-JP" sz="2800" dirty="0">
              <a:solidFill>
                <a:srgbClr val="CD0398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5" name="横巻き 14"/>
          <p:cNvSpPr/>
          <p:nvPr/>
        </p:nvSpPr>
        <p:spPr>
          <a:xfrm>
            <a:off x="5580112" y="5108909"/>
            <a:ext cx="3312368" cy="720079"/>
          </a:xfrm>
          <a:prstGeom prst="horizontalScroll">
            <a:avLst>
              <a:gd name="adj" fmla="val 18603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…  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@ (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F x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z</a:t>
            </a:r>
            <a:endParaRPr lang="en-US" altLang="ja-JP" sz="280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横巻き 15"/>
          <p:cNvSpPr/>
          <p:nvPr/>
        </p:nvSpPr>
        <p:spPr>
          <a:xfrm>
            <a:off x="1916629" y="5170438"/>
            <a:ext cx="2799387" cy="730558"/>
          </a:xfrm>
          <a:prstGeom prst="horizontalScroll">
            <a:avLst>
              <a:gd name="adj" fmla="val 18524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… 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F x 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z</a:t>
            </a:r>
            <a:endParaRPr lang="en-US" altLang="ja-JP" sz="280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7" name="右矢印 16"/>
          <p:cNvSpPr/>
          <p:nvPr/>
        </p:nvSpPr>
        <p:spPr>
          <a:xfrm>
            <a:off x="4860032" y="4988616"/>
            <a:ext cx="576064" cy="103267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51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23528" y="332656"/>
            <a:ext cx="3024336" cy="11521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Regular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Tree Grammar</a:t>
            </a:r>
            <a:endParaRPr kumimoji="1" lang="ja-JP" altLang="en-US" sz="2800" dirty="0"/>
          </a:p>
        </p:txBody>
      </p:sp>
      <p:sp>
        <p:nvSpPr>
          <p:cNvPr id="5" name="角丸四角形 4"/>
          <p:cNvSpPr/>
          <p:nvPr/>
        </p:nvSpPr>
        <p:spPr>
          <a:xfrm>
            <a:off x="5004048" y="332656"/>
            <a:ext cx="3024336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(Top-Down)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Tree Transducer</a:t>
            </a:r>
            <a:endParaRPr kumimoji="1" lang="ja-JP" altLang="en-US" sz="2800" dirty="0"/>
          </a:p>
        </p:txBody>
      </p:sp>
      <p:sp>
        <p:nvSpPr>
          <p:cNvPr id="16" name="コンテンツ プレースホルダー 2"/>
          <p:cNvSpPr>
            <a:spLocks noGrp="1"/>
          </p:cNvSpPr>
          <p:nvPr>
            <p:ph sz="half" idx="2"/>
          </p:nvPr>
        </p:nvSpPr>
        <p:spPr>
          <a:xfrm>
            <a:off x="457200" y="1628800"/>
            <a:ext cx="3322712" cy="1830189"/>
          </a:xfrm>
        </p:spPr>
        <p:txBody>
          <a:bodyPr>
            <a:normAutofit/>
          </a:bodyPr>
          <a:lstStyle/>
          <a:p>
            <a:r>
              <a:rPr lang="en-US" altLang="ja-JP" dirty="0"/>
              <a:t>Δ</a:t>
            </a:r>
            <a:r>
              <a:rPr kumimoji="1" lang="en-US" altLang="ja-JP" dirty="0" smtClean="0"/>
              <a:t> = {</a:t>
            </a:r>
            <a:r>
              <a:rPr kumimoji="1" lang="en-US" altLang="ja-JP" b="1" dirty="0" smtClean="0">
                <a:solidFill>
                  <a:srgbClr val="00B050"/>
                </a:solidFill>
              </a:rPr>
              <a:t>a</a:t>
            </a:r>
            <a:r>
              <a:rPr kumimoji="1" lang="en-US" altLang="ja-JP" dirty="0" smtClean="0"/>
              <a:t>, </a:t>
            </a:r>
            <a:r>
              <a:rPr kumimoji="1" lang="en-US" altLang="ja-JP" b="1" dirty="0" smtClean="0">
                <a:solidFill>
                  <a:srgbClr val="00B050"/>
                </a:solidFill>
              </a:rPr>
              <a:t>b</a:t>
            </a:r>
            <a:r>
              <a:rPr kumimoji="1" lang="en-US" altLang="ja-JP" dirty="0" smtClean="0"/>
              <a:t>, </a:t>
            </a:r>
            <a:r>
              <a:rPr kumimoji="1" lang="en-US" altLang="ja-JP" b="1" dirty="0" smtClean="0">
                <a:solidFill>
                  <a:srgbClr val="00B050"/>
                </a:solidFill>
              </a:rPr>
              <a:t>c</a:t>
            </a:r>
            <a:r>
              <a:rPr kumimoji="1" lang="en-US" altLang="ja-JP" dirty="0" smtClean="0"/>
              <a:t>, ...}</a:t>
            </a:r>
          </a:p>
          <a:p>
            <a:r>
              <a:rPr kumimoji="1" lang="en-US" altLang="ja-JP" dirty="0" smtClean="0"/>
              <a:t>N = {F, G, H, ..., S, T, ...}</a:t>
            </a:r>
          </a:p>
          <a:p>
            <a:r>
              <a:rPr lang="en-US" altLang="ja-JP" dirty="0" smtClean="0"/>
              <a:t>R = set of rules </a:t>
            </a:r>
          </a:p>
          <a:p>
            <a:r>
              <a:rPr lang="en-US" altLang="ja-JP" dirty="0" smtClean="0"/>
              <a:t>S </a:t>
            </a:r>
            <a:r>
              <a:rPr lang="ja-JP" altLang="en-US" dirty="0" smtClean="0"/>
              <a:t>∈ </a:t>
            </a:r>
            <a:r>
              <a:rPr lang="en-US" altLang="ja-JP" dirty="0" smtClean="0"/>
              <a:t>N</a:t>
            </a:r>
          </a:p>
          <a:p>
            <a:pPr lvl="1"/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539552" y="3645024"/>
            <a:ext cx="2376264" cy="136815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800" dirty="0" smtClean="0"/>
              <a:t> S </a:t>
            </a:r>
            <a:r>
              <a:rPr kumimoji="1" lang="en-US" altLang="ja-JP" sz="2800" dirty="0" smtClean="0">
                <a:sym typeface="Wingdings" pitchFamily="2" charset="2"/>
              </a:rPr>
              <a:t> </a:t>
            </a:r>
            <a:r>
              <a:rPr kumimoji="1"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a</a:t>
            </a:r>
            <a:r>
              <a:rPr kumimoji="1" lang="en-US" altLang="ja-JP" sz="2800" dirty="0" smtClean="0">
                <a:sym typeface="Wingdings" pitchFamily="2" charset="2"/>
              </a:rPr>
              <a:t> T </a:t>
            </a:r>
            <a:r>
              <a:rPr kumimoji="1" lang="en-US" altLang="ja-JP" sz="2800" dirty="0" err="1" smtClean="0">
                <a:sym typeface="Wingdings" pitchFamily="2" charset="2"/>
              </a:rPr>
              <a:t>T</a:t>
            </a:r>
            <a:endParaRPr kumimoji="1" lang="en-US" altLang="ja-JP" sz="2800" dirty="0" smtClean="0">
              <a:sym typeface="Wingdings" pitchFamily="2" charset="2"/>
            </a:endParaRPr>
          </a:p>
          <a:p>
            <a:r>
              <a:rPr lang="en-US" altLang="ja-JP" sz="2800" dirty="0" smtClean="0">
                <a:sym typeface="Wingdings" pitchFamily="2" charset="2"/>
              </a:rPr>
              <a:t> S 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b</a:t>
            </a:r>
          </a:p>
          <a:p>
            <a:r>
              <a:rPr kumimoji="1" lang="en-US" altLang="ja-JP" sz="2800" dirty="0" smtClean="0">
                <a:sym typeface="Wingdings" pitchFamily="2" charset="2"/>
              </a:rPr>
              <a:t> T  </a:t>
            </a:r>
            <a:r>
              <a:rPr kumimoji="1"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c</a:t>
            </a:r>
            <a:r>
              <a:rPr kumimoji="1" lang="en-US" altLang="ja-JP" sz="2800" dirty="0" smtClean="0">
                <a:sym typeface="Wingdings" pitchFamily="2" charset="2"/>
              </a:rPr>
              <a:t> S </a:t>
            </a:r>
            <a:r>
              <a:rPr kumimoji="1" lang="en-US" altLang="ja-JP" sz="2800" dirty="0" err="1" smtClean="0">
                <a:sym typeface="Wingdings" pitchFamily="2" charset="2"/>
              </a:rPr>
              <a:t>S</a:t>
            </a:r>
            <a:endParaRPr kumimoji="1" lang="ja-JP" altLang="en-US" sz="2800" dirty="0"/>
          </a:p>
        </p:txBody>
      </p:sp>
      <p:sp>
        <p:nvSpPr>
          <p:cNvPr id="21" name="正方形/長方形 20"/>
          <p:cNvSpPr/>
          <p:nvPr/>
        </p:nvSpPr>
        <p:spPr>
          <a:xfrm>
            <a:off x="5004049" y="3645024"/>
            <a:ext cx="3960440" cy="136815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/>
            <a:r>
              <a:rPr kumimoji="1" lang="en-US" altLang="ja-JP" sz="2800" dirty="0" smtClean="0"/>
              <a:t> </a:t>
            </a:r>
            <a:r>
              <a:rPr lang="en-US" altLang="ja-JP" sz="2800" dirty="0" smtClean="0"/>
              <a:t>S (</a:t>
            </a:r>
            <a:r>
              <a:rPr lang="en-US" altLang="ja-JP" sz="2800" b="1" dirty="0" smtClean="0">
                <a:solidFill>
                  <a:srgbClr val="0070C0"/>
                </a:solidFill>
              </a:rPr>
              <a:t>s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x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x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) </a:t>
            </a:r>
            <a:r>
              <a:rPr lang="en-US" altLang="ja-JP" sz="2800" dirty="0" smtClean="0">
                <a:sym typeface="Wingdings" pitchFamily="2" charset="2"/>
              </a:rPr>
              <a:t> </a:t>
            </a:r>
            <a:r>
              <a:rPr lang="en-US" altLang="ja-JP" sz="2800" b="1" dirty="0">
                <a:solidFill>
                  <a:srgbClr val="00B050"/>
                </a:solidFill>
                <a:sym typeface="Wingdings" pitchFamily="2" charset="2"/>
              </a:rPr>
              <a:t>a</a:t>
            </a:r>
            <a:r>
              <a:rPr lang="en-US" altLang="ja-JP" sz="2800" dirty="0">
                <a:sym typeface="Wingdings" pitchFamily="2" charset="2"/>
              </a:rPr>
              <a:t> </a:t>
            </a:r>
            <a:r>
              <a:rPr lang="en-US" altLang="ja-JP" sz="2800" dirty="0" smtClean="0">
                <a:sym typeface="Wingdings" pitchFamily="2" charset="2"/>
              </a:rPr>
              <a:t>(T x</a:t>
            </a:r>
            <a:r>
              <a:rPr lang="en-US" altLang="ja-JP" sz="2800" baseline="-25000" dirty="0" smtClean="0">
                <a:sym typeface="Wingdings" pitchFamily="2" charset="2"/>
              </a:rPr>
              <a:t>1</a:t>
            </a:r>
            <a:r>
              <a:rPr lang="en-US" altLang="ja-JP" sz="2800" dirty="0" smtClean="0">
                <a:sym typeface="Wingdings" pitchFamily="2" charset="2"/>
              </a:rPr>
              <a:t>) (T x</a:t>
            </a:r>
            <a:r>
              <a:rPr lang="en-US" altLang="ja-JP" sz="2800" baseline="-25000" dirty="0" smtClean="0">
                <a:sym typeface="Wingdings" pitchFamily="2" charset="2"/>
              </a:rPr>
              <a:t>2</a:t>
            </a:r>
            <a:r>
              <a:rPr lang="en-US" altLang="ja-JP" sz="2800" dirty="0" smtClean="0">
                <a:sym typeface="Wingdings" pitchFamily="2" charset="2"/>
              </a:rPr>
              <a:t>)</a:t>
            </a:r>
            <a:endParaRPr kumimoji="1" lang="en-US" altLang="ja-JP" sz="2800" dirty="0" smtClean="0">
              <a:sym typeface="Wingdings" pitchFamily="2" charset="2"/>
            </a:endParaRPr>
          </a:p>
          <a:p>
            <a:r>
              <a:rPr lang="en-US" altLang="ja-JP" sz="2800" dirty="0" smtClean="0">
                <a:sym typeface="Wingdings" pitchFamily="2" charset="2"/>
              </a:rPr>
              <a:t> S (</a:t>
            </a:r>
            <a:r>
              <a:rPr lang="en-US" altLang="ja-JP" sz="2800" b="1" dirty="0" smtClean="0">
                <a:solidFill>
                  <a:srgbClr val="0070C0"/>
                </a:solidFill>
                <a:sym typeface="Wingdings" pitchFamily="2" charset="2"/>
              </a:rPr>
              <a:t>t</a:t>
            </a:r>
            <a:r>
              <a:rPr lang="en-US" altLang="ja-JP" sz="2800" dirty="0" smtClean="0">
                <a:sym typeface="Wingdings" pitchFamily="2" charset="2"/>
              </a:rPr>
              <a:t>)</a:t>
            </a:r>
            <a:r>
              <a:rPr lang="en-US" altLang="ja-JP" sz="2800" dirty="0">
                <a:sym typeface="Wingdings" pitchFamily="2" charset="2"/>
              </a:rPr>
              <a:t> </a:t>
            </a:r>
            <a:r>
              <a:rPr lang="en-US" altLang="ja-JP" sz="2800" dirty="0" smtClean="0">
                <a:sym typeface="Wingdings" pitchFamily="2" charset="2"/>
              </a:rPr>
              <a:t>          </a:t>
            </a:r>
            <a:r>
              <a:rPr lang="en-US" altLang="ja-JP" sz="2800" b="1" dirty="0">
                <a:solidFill>
                  <a:srgbClr val="00B050"/>
                </a:solidFill>
                <a:sym typeface="Wingdings" pitchFamily="2" charset="2"/>
              </a:rPr>
              <a:t>b</a:t>
            </a:r>
            <a:endParaRPr lang="en-US" altLang="ja-JP" sz="2800" b="1" dirty="0" smtClean="0">
              <a:sym typeface="Wingdings" pitchFamily="2" charset="2"/>
            </a:endParaRPr>
          </a:p>
          <a:p>
            <a:pPr marL="0" lvl="1"/>
            <a:r>
              <a:rPr kumimoji="1" lang="en-US" altLang="ja-JP" sz="2800" dirty="0" smtClean="0">
                <a:sym typeface="Wingdings" pitchFamily="2" charset="2"/>
              </a:rPr>
              <a:t> </a:t>
            </a:r>
            <a:r>
              <a:rPr lang="en-US" altLang="ja-JP" sz="2800" dirty="0" smtClean="0">
                <a:sym typeface="Wingdings" pitchFamily="2" charset="2"/>
              </a:rPr>
              <a:t>T (</a:t>
            </a:r>
            <a:r>
              <a:rPr lang="en-US" altLang="ja-JP" sz="2800" b="1" dirty="0" smtClean="0">
                <a:solidFill>
                  <a:srgbClr val="0070C0"/>
                </a:solidFill>
                <a:sym typeface="Wingdings" pitchFamily="2" charset="2"/>
              </a:rPr>
              <a:t>s</a:t>
            </a:r>
            <a:r>
              <a:rPr lang="en-US" altLang="ja-JP" sz="2800" dirty="0" smtClean="0">
                <a:sym typeface="Wingdings" pitchFamily="2" charset="2"/>
              </a:rPr>
              <a:t> </a:t>
            </a:r>
            <a:r>
              <a:rPr lang="en-US" altLang="ja-JP" sz="2800" dirty="0">
                <a:sym typeface="Wingdings" pitchFamily="2" charset="2"/>
              </a:rPr>
              <a:t>x</a:t>
            </a:r>
            <a:r>
              <a:rPr lang="en-US" altLang="ja-JP" sz="2800" baseline="-25000" dirty="0">
                <a:sym typeface="Wingdings" pitchFamily="2" charset="2"/>
              </a:rPr>
              <a:t>1</a:t>
            </a:r>
            <a:r>
              <a:rPr lang="en-US" altLang="ja-JP" sz="2800" dirty="0">
                <a:sym typeface="Wingdings" pitchFamily="2" charset="2"/>
              </a:rPr>
              <a:t> </a:t>
            </a:r>
            <a:r>
              <a:rPr lang="en-US" altLang="ja-JP" sz="2800" dirty="0" smtClean="0">
                <a:sym typeface="Wingdings" pitchFamily="2" charset="2"/>
              </a:rPr>
              <a:t>x</a:t>
            </a:r>
            <a:r>
              <a:rPr lang="en-US" altLang="ja-JP" sz="2800" baseline="-25000" dirty="0" smtClean="0">
                <a:sym typeface="Wingdings" pitchFamily="2" charset="2"/>
              </a:rPr>
              <a:t>2</a:t>
            </a:r>
            <a:r>
              <a:rPr lang="en-US" altLang="ja-JP" sz="2800" dirty="0" smtClean="0">
                <a:sym typeface="Wingdings" pitchFamily="2" charset="2"/>
              </a:rPr>
              <a:t>)  </a:t>
            </a:r>
            <a:r>
              <a:rPr lang="en-US" altLang="ja-JP" sz="2800" b="1" dirty="0">
                <a:solidFill>
                  <a:srgbClr val="00B050"/>
                </a:solidFill>
                <a:sym typeface="Wingdings" pitchFamily="2" charset="2"/>
              </a:rPr>
              <a:t>c</a:t>
            </a:r>
            <a:r>
              <a:rPr lang="en-US" altLang="ja-JP" sz="2800" dirty="0">
                <a:sym typeface="Wingdings" pitchFamily="2" charset="2"/>
              </a:rPr>
              <a:t> </a:t>
            </a:r>
            <a:r>
              <a:rPr lang="en-US" altLang="ja-JP" sz="2800" dirty="0" smtClean="0">
                <a:sym typeface="Wingdings" pitchFamily="2" charset="2"/>
              </a:rPr>
              <a:t>(S x</a:t>
            </a:r>
            <a:r>
              <a:rPr lang="en-US" altLang="ja-JP" sz="2800" baseline="-25000" dirty="0" smtClean="0">
                <a:sym typeface="Wingdings" pitchFamily="2" charset="2"/>
              </a:rPr>
              <a:t>1</a:t>
            </a:r>
            <a:r>
              <a:rPr lang="en-US" altLang="ja-JP" sz="2800" dirty="0" smtClean="0">
                <a:sym typeface="Wingdings" pitchFamily="2" charset="2"/>
              </a:rPr>
              <a:t>) (S x</a:t>
            </a:r>
            <a:r>
              <a:rPr lang="en-US" altLang="ja-JP" sz="2800" baseline="-25000" dirty="0" smtClean="0">
                <a:sym typeface="Wingdings" pitchFamily="2" charset="2"/>
              </a:rPr>
              <a:t>2</a:t>
            </a:r>
            <a:r>
              <a:rPr lang="en-US" altLang="ja-JP" sz="2800" dirty="0" smtClean="0">
                <a:sym typeface="Wingdings" pitchFamily="2" charset="2"/>
              </a:rPr>
              <a:t>)</a:t>
            </a:r>
            <a:endParaRPr lang="ja-JP" altLang="en-US" sz="4000" dirty="0"/>
          </a:p>
        </p:txBody>
      </p:sp>
      <p:sp>
        <p:nvSpPr>
          <p:cNvPr id="22" name="コンテンツ プレースホルダー 2"/>
          <p:cNvSpPr>
            <a:spLocks noGrp="1"/>
          </p:cNvSpPr>
          <p:nvPr>
            <p:ph sz="half" idx="2"/>
          </p:nvPr>
        </p:nvSpPr>
        <p:spPr>
          <a:xfrm>
            <a:off x="5065712" y="1628800"/>
            <a:ext cx="3322712" cy="2118221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Σ  = {</a:t>
            </a:r>
            <a:r>
              <a:rPr lang="en-US" altLang="ja-JP" b="1" dirty="0" smtClean="0">
                <a:solidFill>
                  <a:srgbClr val="0070C0"/>
                </a:solidFill>
              </a:rPr>
              <a:t>s</a:t>
            </a:r>
            <a:r>
              <a:rPr lang="en-US" altLang="ja-JP" dirty="0" smtClean="0"/>
              <a:t>, </a:t>
            </a:r>
            <a:r>
              <a:rPr lang="en-US" altLang="ja-JP" b="1" dirty="0" smtClean="0">
                <a:solidFill>
                  <a:srgbClr val="0070C0"/>
                </a:solidFill>
              </a:rPr>
              <a:t>t</a:t>
            </a:r>
            <a:r>
              <a:rPr lang="en-US" altLang="ja-JP" dirty="0" smtClean="0"/>
              <a:t>, </a:t>
            </a:r>
            <a:r>
              <a:rPr lang="en-US" altLang="ja-JP" b="1" dirty="0" smtClean="0">
                <a:solidFill>
                  <a:srgbClr val="0070C0"/>
                </a:solidFill>
              </a:rPr>
              <a:t>u</a:t>
            </a:r>
            <a:r>
              <a:rPr lang="en-US" altLang="ja-JP" dirty="0" smtClean="0"/>
              <a:t>, ...}</a:t>
            </a:r>
          </a:p>
          <a:p>
            <a:r>
              <a:rPr lang="en-US" altLang="ja-JP" dirty="0" smtClean="0"/>
              <a:t>Δ</a:t>
            </a:r>
            <a:r>
              <a:rPr kumimoji="1" lang="en-US" altLang="ja-JP" dirty="0" smtClean="0"/>
              <a:t> = {</a:t>
            </a:r>
            <a:r>
              <a:rPr kumimoji="1" lang="en-US" altLang="ja-JP" b="1" dirty="0" smtClean="0">
                <a:solidFill>
                  <a:srgbClr val="00B050"/>
                </a:solidFill>
              </a:rPr>
              <a:t>a</a:t>
            </a:r>
            <a:r>
              <a:rPr kumimoji="1" lang="en-US" altLang="ja-JP" dirty="0" smtClean="0"/>
              <a:t>, </a:t>
            </a:r>
            <a:r>
              <a:rPr kumimoji="1" lang="en-US" altLang="ja-JP" b="1" dirty="0" smtClean="0">
                <a:solidFill>
                  <a:srgbClr val="00B050"/>
                </a:solidFill>
              </a:rPr>
              <a:t>b</a:t>
            </a:r>
            <a:r>
              <a:rPr kumimoji="1" lang="en-US" altLang="ja-JP" dirty="0" smtClean="0"/>
              <a:t>, </a:t>
            </a:r>
            <a:r>
              <a:rPr kumimoji="1" lang="en-US" altLang="ja-JP" b="1" dirty="0" smtClean="0">
                <a:solidFill>
                  <a:srgbClr val="00B050"/>
                </a:solidFill>
              </a:rPr>
              <a:t>c</a:t>
            </a:r>
            <a:r>
              <a:rPr kumimoji="1" lang="en-US" altLang="ja-JP" dirty="0" smtClean="0"/>
              <a:t>, ...}</a:t>
            </a:r>
          </a:p>
          <a:p>
            <a:r>
              <a:rPr kumimoji="1" lang="en-US" altLang="ja-JP" dirty="0" smtClean="0"/>
              <a:t>N = {F, G, H, ..., S, T, ...}</a:t>
            </a:r>
          </a:p>
          <a:p>
            <a:r>
              <a:rPr lang="en-US" altLang="ja-JP" dirty="0" smtClean="0"/>
              <a:t>R = set of rules </a:t>
            </a:r>
          </a:p>
          <a:p>
            <a:r>
              <a:rPr lang="en-US" altLang="ja-JP" dirty="0" smtClean="0"/>
              <a:t>S </a:t>
            </a:r>
            <a:r>
              <a:rPr lang="ja-JP" altLang="en-US" dirty="0" smtClean="0"/>
              <a:t>∈ </a:t>
            </a:r>
            <a:r>
              <a:rPr lang="en-US" altLang="ja-JP" dirty="0" smtClean="0"/>
              <a:t>N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9512" y="5229200"/>
            <a:ext cx="36724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/>
              <a:t>Each nonterminal generates</a:t>
            </a:r>
            <a:br>
              <a:rPr kumimoji="1" lang="en-US" altLang="ja-JP" sz="2400" i="1" dirty="0" smtClean="0"/>
            </a:br>
            <a:r>
              <a:rPr kumimoji="1" lang="en-US" altLang="ja-JP" sz="2400" i="1" dirty="0" smtClean="0"/>
              <a:t>(a set of) </a:t>
            </a:r>
            <a:r>
              <a:rPr kumimoji="1" lang="en-US" altLang="ja-JP" sz="2400" b="1" i="1" dirty="0" smtClean="0">
                <a:solidFill>
                  <a:srgbClr val="00B050"/>
                </a:solidFill>
              </a:rPr>
              <a:t>tree</a:t>
            </a:r>
            <a:r>
              <a:rPr kumimoji="1" lang="en-US" altLang="ja-JP" sz="2400" i="1" dirty="0" smtClean="0"/>
              <a:t>s.</a:t>
            </a:r>
          </a:p>
          <a:p>
            <a:endParaRPr kumimoji="1" lang="en-US" altLang="ja-JP" sz="2400" i="1" dirty="0" smtClean="0"/>
          </a:p>
          <a:p>
            <a:pPr algn="ctr"/>
            <a:r>
              <a:rPr lang="en-US" altLang="ja-JP" sz="2400" i="1" dirty="0" smtClean="0"/>
              <a:t>F : </a:t>
            </a:r>
            <a:r>
              <a:rPr lang="en-US" altLang="ja-JP" sz="2400" b="1" i="1" dirty="0" smtClean="0">
                <a:solidFill>
                  <a:srgbClr val="00B050"/>
                </a:solidFill>
              </a:rPr>
              <a:t>O</a:t>
            </a:r>
            <a:endParaRPr kumimoji="1" lang="ja-JP" altLang="en-US" sz="2400" b="1" i="1" dirty="0">
              <a:solidFill>
                <a:srgbClr val="00B05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004048" y="5253007"/>
            <a:ext cx="3456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/>
              <a:t>Each nonterminal takes an </a:t>
            </a:r>
            <a:r>
              <a:rPr kumimoji="1" lang="en-US" altLang="ja-JP" sz="2400" b="1" i="1" dirty="0" smtClean="0">
                <a:solidFill>
                  <a:srgbClr val="0070C0"/>
                </a:solidFill>
              </a:rPr>
              <a:t>input tree</a:t>
            </a:r>
            <a:r>
              <a:rPr kumimoji="1" lang="en-US" altLang="ja-JP" sz="2400" i="1" dirty="0" smtClean="0"/>
              <a:t> and generates</a:t>
            </a:r>
            <a:br>
              <a:rPr kumimoji="1" lang="en-US" altLang="ja-JP" sz="2400" i="1" dirty="0" smtClean="0"/>
            </a:br>
            <a:r>
              <a:rPr kumimoji="1" lang="en-US" altLang="ja-JP" sz="2400" i="1" dirty="0" smtClean="0"/>
              <a:t>(a set of) </a:t>
            </a:r>
            <a:r>
              <a:rPr kumimoji="1" lang="en-US" altLang="ja-JP" sz="2400" b="1" i="1" dirty="0" smtClean="0">
                <a:solidFill>
                  <a:srgbClr val="00B050"/>
                </a:solidFill>
              </a:rPr>
              <a:t>tree</a:t>
            </a:r>
            <a:r>
              <a:rPr kumimoji="1" lang="en-US" altLang="ja-JP" sz="2400" i="1" dirty="0" smtClean="0"/>
              <a:t>s.</a:t>
            </a:r>
          </a:p>
          <a:p>
            <a:pPr algn="ctr"/>
            <a:r>
              <a:rPr lang="en-US" altLang="ja-JP" sz="2400" i="1" dirty="0" smtClean="0"/>
              <a:t>F : </a:t>
            </a:r>
            <a:r>
              <a:rPr lang="en-US" altLang="ja-JP" sz="2400" b="1" i="1" dirty="0" smtClean="0">
                <a:solidFill>
                  <a:srgbClr val="0070C0"/>
                </a:solidFill>
              </a:rPr>
              <a:t>I</a:t>
            </a:r>
            <a:r>
              <a:rPr lang="en-US" altLang="ja-JP" sz="2400" i="1" dirty="0" smtClean="0"/>
              <a:t> </a:t>
            </a:r>
            <a:r>
              <a:rPr lang="en-US" altLang="ja-JP" sz="2400" i="1" dirty="0" smtClean="0">
                <a:sym typeface="Wingdings" pitchFamily="2" charset="2"/>
              </a:rPr>
              <a:t> </a:t>
            </a:r>
            <a:r>
              <a:rPr lang="en-US" altLang="ja-JP" sz="2400" b="1" i="1" dirty="0" smtClean="0">
                <a:solidFill>
                  <a:srgbClr val="00B050"/>
                </a:solidFill>
                <a:sym typeface="Wingdings" pitchFamily="2" charset="2"/>
              </a:rPr>
              <a:t>O</a:t>
            </a:r>
            <a:endParaRPr kumimoji="1" lang="ja-JP" altLang="en-US" sz="2400" b="1" i="1" dirty="0">
              <a:solidFill>
                <a:srgbClr val="00B050"/>
              </a:solidFill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3635896" y="764704"/>
            <a:ext cx="1152128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563888" y="122869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70C0"/>
                </a:solidFill>
              </a:rPr>
              <a:t>input tree</a:t>
            </a:r>
            <a:endParaRPr kumimoji="1" lang="ja-JP" altLang="en-US" sz="2000" b="1" dirty="0">
              <a:solidFill>
                <a:srgbClr val="0070C0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476084" y="3676956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c</a:t>
            </a:r>
            <a:endParaRPr kumimoji="1" lang="ja-JP" altLang="en-US" b="1" dirty="0"/>
          </a:p>
        </p:txBody>
      </p:sp>
      <p:sp>
        <p:nvSpPr>
          <p:cNvPr id="13" name="角丸四角形 12"/>
          <p:cNvSpPr/>
          <p:nvPr/>
        </p:nvSpPr>
        <p:spPr>
          <a:xfrm>
            <a:off x="3764116" y="2996952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a</a:t>
            </a:r>
            <a:endParaRPr kumimoji="1" lang="ja-JP" altLang="en-US" b="1" dirty="0"/>
          </a:p>
        </p:txBody>
      </p:sp>
      <p:cxnSp>
        <p:nvCxnSpPr>
          <p:cNvPr id="14" name="直線コネクタ 13"/>
          <p:cNvCxnSpPr>
            <a:stCxn id="13" idx="2"/>
            <a:endCxn id="12" idx="0"/>
          </p:cNvCxnSpPr>
          <p:nvPr/>
        </p:nvCxnSpPr>
        <p:spPr>
          <a:xfrm flipH="1">
            <a:off x="3692108" y="3429000"/>
            <a:ext cx="288032" cy="24795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角丸四角形 14"/>
          <p:cNvSpPr/>
          <p:nvPr/>
        </p:nvSpPr>
        <p:spPr>
          <a:xfrm>
            <a:off x="4139952" y="3676956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c</a:t>
            </a:r>
            <a:endParaRPr kumimoji="1" lang="ja-JP" altLang="en-US" b="1" dirty="0"/>
          </a:p>
        </p:txBody>
      </p:sp>
      <p:cxnSp>
        <p:nvCxnSpPr>
          <p:cNvPr id="17" name="直線コネクタ 16"/>
          <p:cNvCxnSpPr>
            <a:stCxn id="13" idx="2"/>
            <a:endCxn id="15" idx="0"/>
          </p:cNvCxnSpPr>
          <p:nvPr/>
        </p:nvCxnSpPr>
        <p:spPr>
          <a:xfrm>
            <a:off x="3980140" y="3429000"/>
            <a:ext cx="375836" cy="24795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角丸四角形 19"/>
          <p:cNvSpPr/>
          <p:nvPr/>
        </p:nvSpPr>
        <p:spPr>
          <a:xfrm>
            <a:off x="3059832" y="4424308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b</a:t>
            </a:r>
            <a:endParaRPr kumimoji="1" lang="ja-JP" altLang="en-US" b="1" dirty="0"/>
          </a:p>
        </p:txBody>
      </p:sp>
      <p:cxnSp>
        <p:nvCxnSpPr>
          <p:cNvPr id="23" name="直線コネクタ 22"/>
          <p:cNvCxnSpPr>
            <a:stCxn id="12" idx="2"/>
            <a:endCxn id="20" idx="0"/>
          </p:cNvCxnSpPr>
          <p:nvPr/>
        </p:nvCxnSpPr>
        <p:spPr>
          <a:xfrm flipH="1">
            <a:off x="3275856" y="4109004"/>
            <a:ext cx="416252" cy="31530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角丸四角形 23"/>
          <p:cNvSpPr/>
          <p:nvPr/>
        </p:nvSpPr>
        <p:spPr>
          <a:xfrm>
            <a:off x="3491880" y="4424308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b</a:t>
            </a:r>
            <a:endParaRPr kumimoji="1" lang="ja-JP" altLang="en-US" b="1" dirty="0"/>
          </a:p>
        </p:txBody>
      </p:sp>
      <p:cxnSp>
        <p:nvCxnSpPr>
          <p:cNvPr id="29" name="直線コネクタ 28"/>
          <p:cNvCxnSpPr>
            <a:stCxn id="12" idx="2"/>
            <a:endCxn id="24" idx="0"/>
          </p:cNvCxnSpPr>
          <p:nvPr/>
        </p:nvCxnSpPr>
        <p:spPr>
          <a:xfrm>
            <a:off x="3692108" y="4109004"/>
            <a:ext cx="15796" cy="31530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角丸四角形 29"/>
          <p:cNvSpPr/>
          <p:nvPr/>
        </p:nvSpPr>
        <p:spPr>
          <a:xfrm>
            <a:off x="4499992" y="4440406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b</a:t>
            </a:r>
            <a:endParaRPr kumimoji="1" lang="ja-JP" altLang="en-US" b="1" dirty="0"/>
          </a:p>
        </p:txBody>
      </p:sp>
      <p:cxnSp>
        <p:nvCxnSpPr>
          <p:cNvPr id="31" name="直線コネクタ 30"/>
          <p:cNvCxnSpPr>
            <a:stCxn id="15" idx="2"/>
            <a:endCxn id="30" idx="0"/>
          </p:cNvCxnSpPr>
          <p:nvPr/>
        </p:nvCxnSpPr>
        <p:spPr>
          <a:xfrm>
            <a:off x="4355976" y="4109004"/>
            <a:ext cx="360040" cy="33140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角丸四角形 31"/>
          <p:cNvSpPr/>
          <p:nvPr/>
        </p:nvSpPr>
        <p:spPr>
          <a:xfrm>
            <a:off x="4016997" y="4440406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a</a:t>
            </a:r>
            <a:endParaRPr kumimoji="1" lang="ja-JP" altLang="en-US" b="1" dirty="0"/>
          </a:p>
        </p:txBody>
      </p:sp>
      <p:cxnSp>
        <p:nvCxnSpPr>
          <p:cNvPr id="33" name="直線コネクタ 32"/>
          <p:cNvCxnSpPr>
            <a:stCxn id="15" idx="2"/>
            <a:endCxn id="32" idx="0"/>
          </p:cNvCxnSpPr>
          <p:nvPr/>
        </p:nvCxnSpPr>
        <p:spPr>
          <a:xfrm flipH="1">
            <a:off x="4233021" y="4109004"/>
            <a:ext cx="122955" cy="33140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32" idx="2"/>
          </p:cNvCxnSpPr>
          <p:nvPr/>
        </p:nvCxnSpPr>
        <p:spPr>
          <a:xfrm>
            <a:off x="4233021" y="4872454"/>
            <a:ext cx="328448" cy="40223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32" idx="2"/>
          </p:cNvCxnSpPr>
          <p:nvPr/>
        </p:nvCxnSpPr>
        <p:spPr>
          <a:xfrm flipH="1">
            <a:off x="4078475" y="4872454"/>
            <a:ext cx="154546" cy="40223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210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ja-JP" dirty="0"/>
              <a:t>Proof: n-HTT = (n-1)-HTT ; 1-HTT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/>
              <a:t>R</a:t>
            </a:r>
            <a:r>
              <a:rPr lang="en-US" altLang="ja-JP" dirty="0" smtClean="0"/>
              <a:t>epresent </a:t>
            </a:r>
            <a:r>
              <a:rPr kumimoji="1" lang="en-US" altLang="ja-JP" dirty="0" smtClean="0"/>
              <a:t>1</a:t>
            </a:r>
            <a:r>
              <a:rPr kumimoji="1" lang="en-US" altLang="ja-JP" baseline="30000" dirty="0" smtClean="0"/>
              <a:t>st</a:t>
            </a:r>
            <a:r>
              <a:rPr kumimoji="1" lang="en-US" altLang="ja-JP" dirty="0" smtClean="0"/>
              <a:t>-order things symbolically.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Then a 1-HTT performs the actual “application”.</a:t>
            </a:r>
            <a:endParaRPr kumimoji="1" lang="ja-JP" altLang="en-US" dirty="0"/>
          </a:p>
        </p:txBody>
      </p:sp>
      <p:sp>
        <p:nvSpPr>
          <p:cNvPr id="12" name="横巻き 11"/>
          <p:cNvSpPr/>
          <p:nvPr/>
        </p:nvSpPr>
        <p:spPr>
          <a:xfrm>
            <a:off x="1187624" y="3933056"/>
            <a:ext cx="6912768" cy="1872208"/>
          </a:xfrm>
          <a:prstGeom prst="horizontalScroll">
            <a:avLst>
              <a:gd name="adj" fmla="val 8174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 err="1" smtClean="0">
                <a:latin typeface="Consolas" pitchFamily="49" charset="0"/>
                <a:cs typeface="Consolas" pitchFamily="49" charset="0"/>
              </a:rPr>
              <a:t>Eval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(@ 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f b</a:t>
            </a:r>
            <a:r>
              <a:rPr lang="en-US" altLang="ja-JP" sz="24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y</a:t>
            </a:r>
            <a:r>
              <a:rPr lang="en-US" altLang="ja-JP" sz="2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 </a:t>
            </a:r>
            <a:r>
              <a:rPr lang="en-US" altLang="ja-JP" sz="24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f (</a:t>
            </a:r>
            <a:r>
              <a:rPr lang="en-US" altLang="ja-JP" sz="24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b y)</a:t>
            </a:r>
            <a:endParaRPr lang="en-US" altLang="ja-JP" sz="2400" dirty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r>
              <a:rPr lang="en-US" altLang="ja-JP" sz="24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y </a:t>
            </a:r>
            <a:r>
              <a:rPr lang="en-US" altLang="ja-JP" sz="24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y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		 y</a:t>
            </a:r>
          </a:p>
          <a:p>
            <a:r>
              <a:rPr lang="en-US" altLang="ja-JP" sz="24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n-US" altLang="ja-JP" sz="24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</a:t>
            </a:r>
            <a:r>
              <a:rPr lang="en-US" altLang="ja-JP" sz="24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x</a:t>
            </a:r>
            <a:r>
              <a:rPr lang="en-US" altLang="ja-JP" sz="24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y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	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</a:t>
            </a:r>
            <a:r>
              <a:rPr lang="en-US" altLang="ja-JP" sz="24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 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n-US" altLang="ja-JP" sz="24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x y)</a:t>
            </a:r>
            <a:endParaRPr lang="en-US" altLang="ja-JP" sz="2400" dirty="0">
              <a:solidFill>
                <a:srgbClr val="00B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r>
              <a:rPr lang="en-US" altLang="ja-JP" sz="24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z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y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		 </a:t>
            </a:r>
            <a:r>
              <a:rPr lang="en-US" altLang="ja-JP" sz="24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z</a:t>
            </a:r>
            <a:endParaRPr lang="en-US" altLang="ja-JP" sz="2400" dirty="0">
              <a:solidFill>
                <a:srgbClr val="00B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10" name="横巻き 9"/>
          <p:cNvSpPr/>
          <p:nvPr/>
        </p:nvSpPr>
        <p:spPr>
          <a:xfrm>
            <a:off x="1259632" y="2204864"/>
            <a:ext cx="3384376" cy="1080120"/>
          </a:xfrm>
          <a:prstGeom prst="horizontalScroll">
            <a:avLst>
              <a:gd name="adj" fmla="val 13082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F </a:t>
            </a:r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n-US" altLang="ja-JP" sz="2000" b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000" b="1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endParaRPr lang="en-US" altLang="ja-JP" sz="2800" b="1" dirty="0">
              <a:solidFill>
                <a:srgbClr val="CD0398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F </a:t>
            </a:r>
            <a:r>
              <a:rPr lang="en-US" altLang="ja-JP" sz="28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z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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 y)</a:t>
            </a:r>
            <a:endParaRPr lang="en-US" altLang="ja-JP" sz="2800" dirty="0">
              <a:solidFill>
                <a:srgbClr val="CD0398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横巻き 12"/>
          <p:cNvSpPr/>
          <p:nvPr/>
        </p:nvSpPr>
        <p:spPr>
          <a:xfrm>
            <a:off x="4932040" y="2348881"/>
            <a:ext cx="3312368" cy="720079"/>
          </a:xfrm>
          <a:prstGeom prst="horizontalScroll">
            <a:avLst>
              <a:gd name="adj" fmla="val 18603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…  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@ 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(F x)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z</a:t>
            </a:r>
            <a:endParaRPr lang="en-US" altLang="ja-JP" sz="280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67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18109" y="2492896"/>
            <a:ext cx="3413967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 err="1" smtClean="0">
                <a:latin typeface="Lucida Console" pitchFamily="49" charset="0"/>
              </a:rPr>
              <a:t>Mult</a:t>
            </a:r>
            <a:r>
              <a:rPr lang="en-US" altLang="ja-JP" b="1" dirty="0" smtClean="0">
                <a:latin typeface="Lucida Console" pitchFamily="49" charset="0"/>
              </a:rPr>
              <a:t> </a:t>
            </a:r>
            <a:r>
              <a:rPr lang="en-US" altLang="ja-JP" b="1" dirty="0" smtClean="0">
                <a:solidFill>
                  <a:srgbClr val="0070C0"/>
                </a:solidFill>
                <a:latin typeface="Lucida Console" pitchFamily="49" charset="0"/>
              </a:rPr>
              <a:t>(Pair (s z) (s z))</a:t>
            </a:r>
            <a:endParaRPr kumimoji="1" lang="ja-JP" altLang="en-US" dirty="0"/>
          </a:p>
        </p:txBody>
      </p:sp>
      <p:grpSp>
        <p:nvGrpSpPr>
          <p:cNvPr id="43" name="グループ化 42"/>
          <p:cNvGrpSpPr/>
          <p:nvPr/>
        </p:nvGrpSpPr>
        <p:grpSpPr>
          <a:xfrm>
            <a:off x="2678989" y="2389110"/>
            <a:ext cx="3913052" cy="1183906"/>
            <a:chOff x="2678989" y="2389110"/>
            <a:chExt cx="3913052" cy="1183906"/>
          </a:xfrm>
        </p:grpSpPr>
        <p:sp>
          <p:nvSpPr>
            <p:cNvPr id="5" name="角丸四角形 4"/>
            <p:cNvSpPr/>
            <p:nvPr/>
          </p:nvSpPr>
          <p:spPr>
            <a:xfrm>
              <a:off x="5295897" y="2389110"/>
              <a:ext cx="432048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@</a:t>
              </a:r>
              <a:endParaRPr kumimoji="1" lang="ja-JP" altLang="en-US" b="1" dirty="0"/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6159993" y="3109190"/>
              <a:ext cx="432048" cy="43204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Z</a:t>
              </a:r>
              <a:endParaRPr kumimoji="1" lang="ja-JP" altLang="en-US" b="1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678989" y="3203684"/>
              <a:ext cx="3381980" cy="369332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b="1" dirty="0" err="1" smtClean="0">
                  <a:latin typeface="Lucida Console" pitchFamily="49" charset="0"/>
                </a:rPr>
                <a:t>Iter</a:t>
              </a:r>
              <a:r>
                <a:rPr lang="en-US" altLang="ja-JP" b="1" dirty="0">
                  <a:latin typeface="Lucida Console" pitchFamily="49" charset="0"/>
                </a:rPr>
                <a:t> </a:t>
              </a:r>
              <a:r>
                <a:rPr lang="en-US" altLang="ja-JP" b="1" dirty="0" smtClean="0">
                  <a:solidFill>
                    <a:srgbClr val="0070C0"/>
                  </a:solidFill>
                  <a:latin typeface="Lucida Console" pitchFamily="49" charset="0"/>
                </a:rPr>
                <a:t>(s z) </a:t>
              </a:r>
              <a:r>
                <a:rPr lang="en-US" altLang="ja-JP" b="1" dirty="0" smtClean="0">
                  <a:latin typeface="Lucida Console" pitchFamily="49" charset="0"/>
                </a:rPr>
                <a:t>(Add </a:t>
              </a:r>
              <a:r>
                <a:rPr lang="en-US" altLang="ja-JP" b="1" dirty="0" smtClean="0">
                  <a:solidFill>
                    <a:srgbClr val="0070C0"/>
                  </a:solidFill>
                  <a:latin typeface="Lucida Console" pitchFamily="49" charset="0"/>
                </a:rPr>
                <a:t>(s z)</a:t>
              </a:r>
              <a:r>
                <a:rPr lang="en-US" altLang="ja-JP" b="1" dirty="0" smtClean="0">
                  <a:latin typeface="Lucida Console" pitchFamily="49" charset="0"/>
                </a:rPr>
                <a:t>)</a:t>
              </a:r>
              <a:endParaRPr kumimoji="1" lang="ja-JP" altLang="en-US" dirty="0"/>
            </a:p>
          </p:txBody>
        </p:sp>
        <p:cxnSp>
          <p:nvCxnSpPr>
            <p:cNvPr id="18" name="直線コネクタ 17"/>
            <p:cNvCxnSpPr>
              <a:stCxn id="5" idx="2"/>
              <a:endCxn id="6" idx="0"/>
            </p:cNvCxnSpPr>
            <p:nvPr/>
          </p:nvCxnSpPr>
          <p:spPr>
            <a:xfrm>
              <a:off x="5511921" y="2821158"/>
              <a:ext cx="864096" cy="288032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>
              <a:stCxn id="5" idx="2"/>
              <a:endCxn id="9" idx="0"/>
            </p:cNvCxnSpPr>
            <p:nvPr/>
          </p:nvCxnSpPr>
          <p:spPr>
            <a:xfrm flipH="1">
              <a:off x="4369979" y="2821158"/>
              <a:ext cx="1141942" cy="382526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グループ化 43"/>
          <p:cNvGrpSpPr/>
          <p:nvPr/>
        </p:nvGrpSpPr>
        <p:grpSpPr>
          <a:xfrm>
            <a:off x="5076056" y="3140968"/>
            <a:ext cx="3888432" cy="2397022"/>
            <a:chOff x="5076056" y="3140968"/>
            <a:chExt cx="3888432" cy="2397022"/>
          </a:xfrm>
        </p:grpSpPr>
        <p:sp>
          <p:nvSpPr>
            <p:cNvPr id="10" name="角丸四角形 9"/>
            <p:cNvSpPr/>
            <p:nvPr/>
          </p:nvSpPr>
          <p:spPr>
            <a:xfrm>
              <a:off x="7956376" y="3140968"/>
              <a:ext cx="432048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@</a:t>
              </a:r>
              <a:endParaRPr kumimoji="1" lang="ja-JP" altLang="en-US" b="1" dirty="0"/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8388424" y="3809798"/>
              <a:ext cx="432048" cy="43204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Z</a:t>
              </a:r>
              <a:endParaRPr kumimoji="1" lang="ja-JP" altLang="en-US" b="1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076056" y="4592594"/>
              <a:ext cx="2736304" cy="369332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b="1" dirty="0" err="1" smtClean="0">
                  <a:latin typeface="Lucida Console" pitchFamily="49" charset="0"/>
                </a:rPr>
                <a:t>Iter</a:t>
              </a:r>
              <a:r>
                <a:rPr lang="en-US" altLang="ja-JP" b="1" dirty="0">
                  <a:latin typeface="Lucida Console" pitchFamily="49" charset="0"/>
                </a:rPr>
                <a:t> </a:t>
              </a:r>
              <a:r>
                <a:rPr lang="en-US" altLang="ja-JP" b="1" dirty="0" smtClean="0">
                  <a:solidFill>
                    <a:srgbClr val="0070C0"/>
                  </a:solidFill>
                  <a:latin typeface="Lucida Console" pitchFamily="49" charset="0"/>
                </a:rPr>
                <a:t>z</a:t>
              </a:r>
              <a:r>
                <a:rPr lang="en-US" altLang="ja-JP" b="1" dirty="0" smtClean="0">
                  <a:latin typeface="Lucida Console" pitchFamily="49" charset="0"/>
                </a:rPr>
                <a:t> (Add </a:t>
              </a:r>
              <a:r>
                <a:rPr lang="en-US" altLang="ja-JP" b="1" dirty="0" smtClean="0">
                  <a:solidFill>
                    <a:srgbClr val="0070C0"/>
                  </a:solidFill>
                  <a:latin typeface="Lucida Console" pitchFamily="49" charset="0"/>
                </a:rPr>
                <a:t>(s z)</a:t>
              </a:r>
              <a:r>
                <a:rPr lang="en-US" altLang="ja-JP" b="1" dirty="0" smtClean="0">
                  <a:latin typeface="Lucida Console" pitchFamily="49" charset="0"/>
                </a:rPr>
                <a:t>)</a:t>
              </a:r>
              <a:endParaRPr kumimoji="1" lang="ja-JP" altLang="en-US" dirty="0"/>
            </a:p>
          </p:txBody>
        </p:sp>
        <p:sp>
          <p:nvSpPr>
            <p:cNvPr id="13" name="角丸四角形 12"/>
            <p:cNvSpPr/>
            <p:nvPr/>
          </p:nvSpPr>
          <p:spPr>
            <a:xfrm>
              <a:off x="7460704" y="3809798"/>
              <a:ext cx="432048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@</a:t>
              </a:r>
              <a:endParaRPr kumimoji="1" lang="ja-JP" altLang="en-US" b="1" dirty="0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8172400" y="4496082"/>
              <a:ext cx="432048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@</a:t>
              </a:r>
              <a:endParaRPr kumimoji="1" lang="ja-JP" altLang="en-US" b="1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6948264" y="5168658"/>
              <a:ext cx="1440160" cy="369332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b="1" dirty="0" smtClean="0">
                  <a:latin typeface="Lucida Console" pitchFamily="49" charset="0"/>
                </a:rPr>
                <a:t>Add </a:t>
              </a:r>
              <a:r>
                <a:rPr lang="en-US" altLang="ja-JP" b="1" dirty="0" smtClean="0">
                  <a:solidFill>
                    <a:srgbClr val="0070C0"/>
                  </a:solidFill>
                  <a:latin typeface="Lucida Console" pitchFamily="49" charset="0"/>
                </a:rPr>
                <a:t>(s z)</a:t>
              </a:r>
              <a:endParaRPr kumimoji="1" lang="ja-JP" altLang="en-US" dirty="0"/>
            </a:p>
          </p:txBody>
        </p:sp>
        <p:cxnSp>
          <p:nvCxnSpPr>
            <p:cNvPr id="22" name="直線コネクタ 21"/>
            <p:cNvCxnSpPr>
              <a:stCxn id="10" idx="2"/>
              <a:endCxn id="11" idx="0"/>
            </p:cNvCxnSpPr>
            <p:nvPr/>
          </p:nvCxnSpPr>
          <p:spPr>
            <a:xfrm>
              <a:off x="8172400" y="3573016"/>
              <a:ext cx="432048" cy="236782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>
              <a:stCxn id="10" idx="2"/>
              <a:endCxn id="13" idx="0"/>
            </p:cNvCxnSpPr>
            <p:nvPr/>
          </p:nvCxnSpPr>
          <p:spPr>
            <a:xfrm flipH="1">
              <a:off x="7676728" y="3573016"/>
              <a:ext cx="495672" cy="236782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角丸四角形 27"/>
            <p:cNvSpPr/>
            <p:nvPr/>
          </p:nvSpPr>
          <p:spPr>
            <a:xfrm>
              <a:off x="8532440" y="5105942"/>
              <a:ext cx="432048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y</a:t>
              </a:r>
              <a:endParaRPr kumimoji="1" lang="ja-JP" altLang="en-US" b="1" dirty="0"/>
            </a:p>
          </p:txBody>
        </p:sp>
        <p:cxnSp>
          <p:nvCxnSpPr>
            <p:cNvPr id="29" name="直線コネクタ 28"/>
            <p:cNvCxnSpPr>
              <a:stCxn id="14" idx="2"/>
              <a:endCxn id="28" idx="0"/>
            </p:cNvCxnSpPr>
            <p:nvPr/>
          </p:nvCxnSpPr>
          <p:spPr>
            <a:xfrm>
              <a:off x="8388424" y="4928130"/>
              <a:ext cx="360040" cy="177812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>
              <a:stCxn id="14" idx="2"/>
              <a:endCxn id="15" idx="0"/>
            </p:cNvCxnSpPr>
            <p:nvPr/>
          </p:nvCxnSpPr>
          <p:spPr>
            <a:xfrm flipH="1">
              <a:off x="7668344" y="4928130"/>
              <a:ext cx="720080" cy="240528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>
              <a:stCxn id="13" idx="2"/>
              <a:endCxn id="14" idx="0"/>
            </p:cNvCxnSpPr>
            <p:nvPr/>
          </p:nvCxnSpPr>
          <p:spPr>
            <a:xfrm>
              <a:off x="7676728" y="4241846"/>
              <a:ext cx="711696" cy="254236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>
              <a:stCxn id="13" idx="2"/>
              <a:endCxn id="12" idx="0"/>
            </p:cNvCxnSpPr>
            <p:nvPr/>
          </p:nvCxnSpPr>
          <p:spPr>
            <a:xfrm flipH="1">
              <a:off x="6444208" y="4241846"/>
              <a:ext cx="1232520" cy="350748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右矢印 40"/>
          <p:cNvSpPr/>
          <p:nvPr/>
        </p:nvSpPr>
        <p:spPr>
          <a:xfrm rot="860417">
            <a:off x="3668725" y="2430203"/>
            <a:ext cx="720080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右矢印 41"/>
          <p:cNvSpPr/>
          <p:nvPr/>
        </p:nvSpPr>
        <p:spPr>
          <a:xfrm rot="1040052">
            <a:off x="6889525" y="2829118"/>
            <a:ext cx="720080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1" name="グループ化 60"/>
          <p:cNvGrpSpPr/>
          <p:nvPr/>
        </p:nvGrpSpPr>
        <p:grpSpPr>
          <a:xfrm>
            <a:off x="2987824" y="4077072"/>
            <a:ext cx="2016224" cy="2397022"/>
            <a:chOff x="2843808" y="4128322"/>
            <a:chExt cx="2016224" cy="2397022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2843808" y="4128322"/>
              <a:ext cx="2016224" cy="2397022"/>
              <a:chOff x="6948264" y="3140968"/>
              <a:chExt cx="2016224" cy="2397022"/>
            </a:xfrm>
          </p:grpSpPr>
          <p:sp>
            <p:nvSpPr>
              <p:cNvPr id="46" name="角丸四角形 45"/>
              <p:cNvSpPr/>
              <p:nvPr/>
            </p:nvSpPr>
            <p:spPr>
              <a:xfrm>
                <a:off x="7956376" y="3140968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@</a:t>
                </a:r>
                <a:endParaRPr kumimoji="1" lang="ja-JP" altLang="en-US" b="1" dirty="0"/>
              </a:p>
            </p:txBody>
          </p:sp>
          <p:sp>
            <p:nvSpPr>
              <p:cNvPr id="47" name="角丸四角形 46"/>
              <p:cNvSpPr/>
              <p:nvPr/>
            </p:nvSpPr>
            <p:spPr>
              <a:xfrm>
                <a:off x="8388424" y="3809798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Z</a:t>
                </a:r>
                <a:endParaRPr kumimoji="1" lang="ja-JP" altLang="en-US" b="1" dirty="0"/>
              </a:p>
            </p:txBody>
          </p:sp>
          <p:sp>
            <p:nvSpPr>
              <p:cNvPr id="49" name="角丸四角形 48"/>
              <p:cNvSpPr/>
              <p:nvPr/>
            </p:nvSpPr>
            <p:spPr>
              <a:xfrm>
                <a:off x="7460704" y="3809798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@</a:t>
                </a:r>
                <a:endParaRPr kumimoji="1" lang="ja-JP" altLang="en-US" b="1" dirty="0"/>
              </a:p>
            </p:txBody>
          </p:sp>
          <p:sp>
            <p:nvSpPr>
              <p:cNvPr id="50" name="角丸四角形 49"/>
              <p:cNvSpPr/>
              <p:nvPr/>
            </p:nvSpPr>
            <p:spPr>
              <a:xfrm>
                <a:off x="8172400" y="4496082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@</a:t>
                </a:r>
                <a:endParaRPr kumimoji="1" lang="ja-JP" altLang="en-US" b="1" dirty="0"/>
              </a:p>
            </p:txBody>
          </p:sp>
          <p:sp>
            <p:nvSpPr>
              <p:cNvPr id="51" name="テキスト ボックス 50"/>
              <p:cNvSpPr txBox="1"/>
              <p:nvPr/>
            </p:nvSpPr>
            <p:spPr>
              <a:xfrm>
                <a:off x="6948264" y="5168658"/>
                <a:ext cx="1440160" cy="369332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ja-JP" b="1" dirty="0" smtClean="0">
                    <a:latin typeface="Lucida Console" pitchFamily="49" charset="0"/>
                  </a:rPr>
                  <a:t>Add </a:t>
                </a:r>
                <a:r>
                  <a:rPr lang="en-US" altLang="ja-JP" b="1" dirty="0" smtClean="0">
                    <a:solidFill>
                      <a:srgbClr val="0070C0"/>
                    </a:solidFill>
                    <a:latin typeface="Lucida Console" pitchFamily="49" charset="0"/>
                  </a:rPr>
                  <a:t>(s z)</a:t>
                </a:r>
                <a:endParaRPr kumimoji="1" lang="ja-JP" altLang="en-US" dirty="0"/>
              </a:p>
            </p:txBody>
          </p:sp>
          <p:cxnSp>
            <p:nvCxnSpPr>
              <p:cNvPr id="52" name="直線コネクタ 51"/>
              <p:cNvCxnSpPr>
                <a:stCxn id="46" idx="2"/>
                <a:endCxn id="47" idx="0"/>
              </p:cNvCxnSpPr>
              <p:nvPr/>
            </p:nvCxnSpPr>
            <p:spPr>
              <a:xfrm>
                <a:off x="8172400" y="3573016"/>
                <a:ext cx="432048" cy="236782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コネクタ 52"/>
              <p:cNvCxnSpPr>
                <a:stCxn id="46" idx="2"/>
                <a:endCxn id="49" idx="0"/>
              </p:cNvCxnSpPr>
              <p:nvPr/>
            </p:nvCxnSpPr>
            <p:spPr>
              <a:xfrm flipH="1">
                <a:off x="7676728" y="3573016"/>
                <a:ext cx="495672" cy="236782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角丸四角形 53"/>
              <p:cNvSpPr/>
              <p:nvPr/>
            </p:nvSpPr>
            <p:spPr>
              <a:xfrm>
                <a:off x="8532440" y="5105942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y</a:t>
                </a:r>
                <a:endParaRPr kumimoji="1" lang="ja-JP" altLang="en-US" b="1" dirty="0"/>
              </a:p>
            </p:txBody>
          </p:sp>
          <p:cxnSp>
            <p:nvCxnSpPr>
              <p:cNvPr id="55" name="直線コネクタ 54"/>
              <p:cNvCxnSpPr>
                <a:stCxn id="50" idx="2"/>
                <a:endCxn id="54" idx="0"/>
              </p:cNvCxnSpPr>
              <p:nvPr/>
            </p:nvCxnSpPr>
            <p:spPr>
              <a:xfrm>
                <a:off x="8388424" y="4928130"/>
                <a:ext cx="360040" cy="177812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コネクタ 55"/>
              <p:cNvCxnSpPr>
                <a:stCxn id="50" idx="2"/>
                <a:endCxn id="51" idx="0"/>
              </p:cNvCxnSpPr>
              <p:nvPr/>
            </p:nvCxnSpPr>
            <p:spPr>
              <a:xfrm flipH="1">
                <a:off x="7668344" y="4928130"/>
                <a:ext cx="720080" cy="240528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56"/>
              <p:cNvCxnSpPr>
                <a:stCxn id="49" idx="2"/>
                <a:endCxn id="50" idx="0"/>
              </p:cNvCxnSpPr>
              <p:nvPr/>
            </p:nvCxnSpPr>
            <p:spPr>
              <a:xfrm>
                <a:off x="7676728" y="4241846"/>
                <a:ext cx="711696" cy="254236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57"/>
              <p:cNvCxnSpPr>
                <a:stCxn id="49" idx="2"/>
                <a:endCxn id="59" idx="0"/>
              </p:cNvCxnSpPr>
              <p:nvPr/>
            </p:nvCxnSpPr>
            <p:spPr>
              <a:xfrm flipH="1">
                <a:off x="7308304" y="4241846"/>
                <a:ext cx="368424" cy="308790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角丸四角形 58"/>
            <p:cNvSpPr/>
            <p:nvPr/>
          </p:nvSpPr>
          <p:spPr>
            <a:xfrm>
              <a:off x="2987824" y="5537990"/>
              <a:ext cx="432048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y</a:t>
              </a:r>
              <a:endParaRPr kumimoji="1" lang="ja-JP" altLang="en-US" b="1" dirty="0"/>
            </a:p>
          </p:txBody>
        </p:sp>
      </p:grpSp>
      <p:sp>
        <p:nvSpPr>
          <p:cNvPr id="62" name="右矢印 61"/>
          <p:cNvSpPr/>
          <p:nvPr/>
        </p:nvSpPr>
        <p:spPr>
          <a:xfrm rot="9295337">
            <a:off x="4892577" y="5148852"/>
            <a:ext cx="1114080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5" name="グループ化 94"/>
          <p:cNvGrpSpPr/>
          <p:nvPr/>
        </p:nvGrpSpPr>
        <p:grpSpPr>
          <a:xfrm>
            <a:off x="323528" y="3068960"/>
            <a:ext cx="1872208" cy="3672408"/>
            <a:chOff x="323528" y="3068960"/>
            <a:chExt cx="1872208" cy="3672408"/>
          </a:xfrm>
        </p:grpSpPr>
        <p:grpSp>
          <p:nvGrpSpPr>
            <p:cNvPr id="63" name="グループ化 62"/>
            <p:cNvGrpSpPr/>
            <p:nvPr/>
          </p:nvGrpSpPr>
          <p:grpSpPr>
            <a:xfrm>
              <a:off x="323528" y="3068960"/>
              <a:ext cx="1872208" cy="2397022"/>
              <a:chOff x="2987824" y="4128322"/>
              <a:chExt cx="1872208" cy="2397022"/>
            </a:xfrm>
          </p:grpSpPr>
          <p:grpSp>
            <p:nvGrpSpPr>
              <p:cNvPr id="64" name="グループ化 63"/>
              <p:cNvGrpSpPr/>
              <p:nvPr/>
            </p:nvGrpSpPr>
            <p:grpSpPr>
              <a:xfrm>
                <a:off x="3203848" y="4128322"/>
                <a:ext cx="1656184" cy="2397022"/>
                <a:chOff x="7308304" y="3140968"/>
                <a:chExt cx="1656184" cy="2397022"/>
              </a:xfrm>
            </p:grpSpPr>
            <p:sp>
              <p:nvSpPr>
                <p:cNvPr id="66" name="角丸四角形 65"/>
                <p:cNvSpPr/>
                <p:nvPr/>
              </p:nvSpPr>
              <p:spPr>
                <a:xfrm>
                  <a:off x="7956376" y="3140968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@</a:t>
                  </a:r>
                  <a:endParaRPr kumimoji="1" lang="ja-JP" altLang="en-US" b="1" dirty="0"/>
                </a:p>
              </p:txBody>
            </p:sp>
            <p:sp>
              <p:nvSpPr>
                <p:cNvPr id="67" name="角丸四角形 66"/>
                <p:cNvSpPr/>
                <p:nvPr/>
              </p:nvSpPr>
              <p:spPr>
                <a:xfrm>
                  <a:off x="8388424" y="3809798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Z</a:t>
                  </a:r>
                  <a:endParaRPr kumimoji="1" lang="ja-JP" altLang="en-US" b="1" dirty="0"/>
                </a:p>
              </p:txBody>
            </p:sp>
            <p:sp>
              <p:nvSpPr>
                <p:cNvPr id="68" name="角丸四角形 67"/>
                <p:cNvSpPr/>
                <p:nvPr/>
              </p:nvSpPr>
              <p:spPr>
                <a:xfrm>
                  <a:off x="7460704" y="3809798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@</a:t>
                  </a:r>
                  <a:endParaRPr kumimoji="1" lang="ja-JP" altLang="en-US" b="1" dirty="0"/>
                </a:p>
              </p:txBody>
            </p:sp>
            <p:sp>
              <p:nvSpPr>
                <p:cNvPr id="69" name="角丸四角形 68"/>
                <p:cNvSpPr/>
                <p:nvPr/>
              </p:nvSpPr>
              <p:spPr>
                <a:xfrm>
                  <a:off x="8172400" y="4496082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@</a:t>
                  </a:r>
                  <a:endParaRPr kumimoji="1" lang="ja-JP" altLang="en-US" b="1" dirty="0"/>
                </a:p>
              </p:txBody>
            </p:sp>
            <p:cxnSp>
              <p:nvCxnSpPr>
                <p:cNvPr id="71" name="直線コネクタ 70"/>
                <p:cNvCxnSpPr>
                  <a:stCxn id="66" idx="2"/>
                  <a:endCxn id="67" idx="0"/>
                </p:cNvCxnSpPr>
                <p:nvPr/>
              </p:nvCxnSpPr>
              <p:spPr>
                <a:xfrm>
                  <a:off x="8172400" y="3573016"/>
                  <a:ext cx="432048" cy="236782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直線コネクタ 71"/>
                <p:cNvCxnSpPr>
                  <a:stCxn id="66" idx="2"/>
                  <a:endCxn id="68" idx="0"/>
                </p:cNvCxnSpPr>
                <p:nvPr/>
              </p:nvCxnSpPr>
              <p:spPr>
                <a:xfrm flipH="1">
                  <a:off x="7676728" y="3573016"/>
                  <a:ext cx="495672" cy="236782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3" name="角丸四角形 72"/>
                <p:cNvSpPr/>
                <p:nvPr/>
              </p:nvSpPr>
              <p:spPr>
                <a:xfrm>
                  <a:off x="8532440" y="5105942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y</a:t>
                  </a:r>
                  <a:endParaRPr kumimoji="1" lang="ja-JP" altLang="en-US" b="1" dirty="0"/>
                </a:p>
              </p:txBody>
            </p:sp>
            <p:cxnSp>
              <p:nvCxnSpPr>
                <p:cNvPr id="74" name="直線コネクタ 73"/>
                <p:cNvCxnSpPr>
                  <a:stCxn id="69" idx="2"/>
                  <a:endCxn id="73" idx="0"/>
                </p:cNvCxnSpPr>
                <p:nvPr/>
              </p:nvCxnSpPr>
              <p:spPr>
                <a:xfrm>
                  <a:off x="8388424" y="4928130"/>
                  <a:ext cx="360040" cy="177812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直線コネクタ 74"/>
                <p:cNvCxnSpPr>
                  <a:stCxn id="69" idx="2"/>
                  <a:endCxn id="78" idx="0"/>
                </p:cNvCxnSpPr>
                <p:nvPr/>
              </p:nvCxnSpPr>
              <p:spPr>
                <a:xfrm flipH="1">
                  <a:off x="8028384" y="4928130"/>
                  <a:ext cx="360040" cy="157054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直線コネクタ 75"/>
                <p:cNvCxnSpPr>
                  <a:stCxn id="68" idx="2"/>
                  <a:endCxn id="69" idx="0"/>
                </p:cNvCxnSpPr>
                <p:nvPr/>
              </p:nvCxnSpPr>
              <p:spPr>
                <a:xfrm>
                  <a:off x="7676728" y="4241846"/>
                  <a:ext cx="711696" cy="254236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直線コネクタ 76"/>
                <p:cNvCxnSpPr>
                  <a:stCxn id="68" idx="2"/>
                  <a:endCxn id="65" idx="0"/>
                </p:cNvCxnSpPr>
                <p:nvPr/>
              </p:nvCxnSpPr>
              <p:spPr>
                <a:xfrm flipH="1">
                  <a:off x="7308304" y="4241846"/>
                  <a:ext cx="368424" cy="308790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5" name="角丸四角形 64"/>
              <p:cNvSpPr/>
              <p:nvPr/>
            </p:nvSpPr>
            <p:spPr>
              <a:xfrm>
                <a:off x="2987824" y="553799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y</a:t>
                </a:r>
                <a:endParaRPr kumimoji="1" lang="ja-JP" altLang="en-US" b="1" dirty="0"/>
              </a:p>
            </p:txBody>
          </p:sp>
        </p:grpSp>
        <p:sp>
          <p:nvSpPr>
            <p:cNvPr id="78" name="角丸四角形 77"/>
            <p:cNvSpPr/>
            <p:nvPr/>
          </p:nvSpPr>
          <p:spPr>
            <a:xfrm>
              <a:off x="1043608" y="5013176"/>
              <a:ext cx="432048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@</a:t>
              </a:r>
              <a:endParaRPr kumimoji="1" lang="ja-JP" altLang="en-US" b="1" dirty="0"/>
            </a:p>
          </p:txBody>
        </p:sp>
        <p:sp>
          <p:nvSpPr>
            <p:cNvPr id="80" name="角丸四角形 79"/>
            <p:cNvSpPr/>
            <p:nvPr/>
          </p:nvSpPr>
          <p:spPr>
            <a:xfrm>
              <a:off x="1475656" y="6309320"/>
              <a:ext cx="432048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y</a:t>
              </a:r>
              <a:endParaRPr kumimoji="1" lang="ja-JP" altLang="en-US" b="1" dirty="0"/>
            </a:p>
          </p:txBody>
        </p:sp>
        <p:sp>
          <p:nvSpPr>
            <p:cNvPr id="81" name="角丸四角形 80"/>
            <p:cNvSpPr/>
            <p:nvPr/>
          </p:nvSpPr>
          <p:spPr>
            <a:xfrm>
              <a:off x="1475656" y="5589240"/>
              <a:ext cx="432048" cy="43204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S</a:t>
              </a:r>
              <a:endParaRPr kumimoji="1" lang="ja-JP" altLang="en-US" b="1" dirty="0"/>
            </a:p>
          </p:txBody>
        </p:sp>
        <p:cxnSp>
          <p:nvCxnSpPr>
            <p:cNvPr id="83" name="直線コネクタ 82"/>
            <p:cNvCxnSpPr>
              <a:stCxn id="78" idx="2"/>
              <a:endCxn id="81" idx="0"/>
            </p:cNvCxnSpPr>
            <p:nvPr/>
          </p:nvCxnSpPr>
          <p:spPr>
            <a:xfrm>
              <a:off x="1259632" y="5445224"/>
              <a:ext cx="432048" cy="144016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>
              <a:stCxn id="81" idx="2"/>
              <a:endCxn id="80" idx="0"/>
            </p:cNvCxnSpPr>
            <p:nvPr/>
          </p:nvCxnSpPr>
          <p:spPr>
            <a:xfrm>
              <a:off x="1691680" y="6021288"/>
              <a:ext cx="0" cy="288032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角丸四角形 90"/>
            <p:cNvSpPr/>
            <p:nvPr/>
          </p:nvSpPr>
          <p:spPr>
            <a:xfrm>
              <a:off x="680135" y="5589240"/>
              <a:ext cx="432048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y</a:t>
              </a:r>
              <a:endParaRPr kumimoji="1" lang="ja-JP" altLang="en-US" b="1" dirty="0"/>
            </a:p>
          </p:txBody>
        </p:sp>
        <p:cxnSp>
          <p:nvCxnSpPr>
            <p:cNvPr id="92" name="直線コネクタ 91"/>
            <p:cNvCxnSpPr>
              <a:stCxn id="78" idx="2"/>
              <a:endCxn id="91" idx="0"/>
            </p:cNvCxnSpPr>
            <p:nvPr/>
          </p:nvCxnSpPr>
          <p:spPr>
            <a:xfrm flipH="1">
              <a:off x="896159" y="5445224"/>
              <a:ext cx="363473" cy="144016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右矢印 95"/>
          <p:cNvSpPr/>
          <p:nvPr/>
        </p:nvSpPr>
        <p:spPr>
          <a:xfrm rot="11422922">
            <a:off x="2093299" y="4403237"/>
            <a:ext cx="468988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右矢印 96"/>
          <p:cNvSpPr/>
          <p:nvPr/>
        </p:nvSpPr>
        <p:spPr>
          <a:xfrm rot="11422922">
            <a:off x="2621272" y="4475245"/>
            <a:ext cx="468988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タイトル 97"/>
          <p:cNvSpPr>
            <a:spLocks noGrp="1"/>
          </p:cNvSpPr>
          <p:nvPr>
            <p:ph type="title"/>
          </p:nvPr>
        </p:nvSpPr>
        <p:spPr>
          <a:xfrm>
            <a:off x="7101814" y="6120680"/>
            <a:ext cx="2006690" cy="548680"/>
          </a:xfrm>
        </p:spPr>
        <p:txBody>
          <a:bodyPr>
            <a:noAutofit/>
          </a:bodyPr>
          <a:lstStyle/>
          <a:p>
            <a:r>
              <a:rPr kumimoji="1" lang="en-US" altLang="ja-JP" sz="3600" i="1" dirty="0" smtClean="0"/>
              <a:t>Example</a:t>
            </a:r>
            <a:endParaRPr kumimoji="1" lang="ja-JP" altLang="en-US" sz="3600" i="1" dirty="0"/>
          </a:p>
        </p:txBody>
      </p:sp>
      <p:sp>
        <p:nvSpPr>
          <p:cNvPr id="99" name="横巻き 98"/>
          <p:cNvSpPr/>
          <p:nvPr/>
        </p:nvSpPr>
        <p:spPr>
          <a:xfrm>
            <a:off x="467544" y="12846"/>
            <a:ext cx="8280920" cy="2408042"/>
          </a:xfrm>
          <a:prstGeom prst="horizontalScroll">
            <a:avLst>
              <a:gd name="adj" fmla="val 8551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 err="1" smtClean="0">
                <a:latin typeface="Lucida Console" pitchFamily="49" charset="0"/>
              </a:rPr>
              <a:t>Mult</a:t>
            </a:r>
            <a:r>
              <a:rPr lang="en-US" altLang="ja-JP" sz="2400" dirty="0">
                <a:latin typeface="Lucida Console" pitchFamily="49" charset="0"/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  <a:latin typeface="Lucida Console" pitchFamily="49" charset="0"/>
              </a:rPr>
              <a:t>(pair </a:t>
            </a:r>
            <a:r>
              <a:rPr lang="en-US" altLang="ja-JP" sz="2400" dirty="0" smtClean="0">
                <a:latin typeface="Lucida Console" pitchFamily="49" charset="0"/>
              </a:rPr>
              <a:t>x</a:t>
            </a:r>
            <a:r>
              <a:rPr lang="en-US" altLang="ja-JP" sz="2400" baseline="-25000" dirty="0" smtClean="0">
                <a:latin typeface="Lucida Console" pitchFamily="49" charset="0"/>
              </a:rPr>
              <a:t>1</a:t>
            </a:r>
            <a:r>
              <a:rPr lang="en-US" altLang="ja-JP" sz="2400" dirty="0">
                <a:solidFill>
                  <a:srgbClr val="0070C0"/>
                </a:solidFill>
                <a:latin typeface="Lucida Console" pitchFamily="49" charset="0"/>
              </a:rPr>
              <a:t> </a:t>
            </a:r>
            <a:r>
              <a:rPr lang="en-US" altLang="ja-JP" sz="2400" dirty="0" smtClean="0">
                <a:latin typeface="Lucida Console" pitchFamily="49" charset="0"/>
              </a:rPr>
              <a:t>x</a:t>
            </a:r>
            <a:r>
              <a:rPr lang="en-US" altLang="ja-JP" sz="2400" baseline="-25000" dirty="0" smtClean="0">
                <a:latin typeface="Lucida Console" pitchFamily="49" charset="0"/>
              </a:rPr>
              <a:t>2</a:t>
            </a:r>
            <a:r>
              <a:rPr lang="en-US" altLang="ja-JP" sz="2400" dirty="0" smtClean="0">
                <a:solidFill>
                  <a:srgbClr val="0070C0"/>
                </a:solidFill>
                <a:latin typeface="Lucida Console" pitchFamily="49" charset="0"/>
              </a:rPr>
              <a:t>)</a:t>
            </a:r>
            <a:r>
              <a:rPr lang="en-US" altLang="ja-JP" sz="2400" dirty="0">
                <a:latin typeface="Lucida Console" pitchFamily="49" charset="0"/>
              </a:rPr>
              <a:t> </a:t>
            </a:r>
            <a:r>
              <a:rPr lang="en-US" altLang="ja-JP" sz="2400" dirty="0" smtClean="0">
                <a:latin typeface="Lucida Console" pitchFamily="49" charset="0"/>
                <a:sym typeface="Wingdings" pitchFamily="2" charset="2"/>
              </a:rPr>
              <a:t></a:t>
            </a:r>
            <a:r>
              <a:rPr lang="en-US" altLang="ja-JP" sz="2400" dirty="0" smtClean="0">
                <a:latin typeface="Lucida Console" pitchFamily="49" charset="0"/>
              </a:rPr>
              <a:t> </a:t>
            </a:r>
            <a:r>
              <a:rPr lang="en-US" altLang="ja-JP" sz="2400" dirty="0" smtClean="0">
                <a:solidFill>
                  <a:srgbClr val="CD0398"/>
                </a:solidFill>
                <a:latin typeface="Lucida Console" pitchFamily="49" charset="0"/>
              </a:rPr>
              <a:t>@ </a:t>
            </a:r>
            <a:r>
              <a:rPr lang="en-US" altLang="ja-JP" sz="2400" dirty="0" smtClean="0">
                <a:latin typeface="Lucida Console" pitchFamily="49" charset="0"/>
              </a:rPr>
              <a:t>(</a:t>
            </a:r>
            <a:r>
              <a:rPr lang="en-US" altLang="ja-JP" sz="2400" dirty="0" err="1" smtClean="0">
                <a:latin typeface="Lucida Console" pitchFamily="49" charset="0"/>
              </a:rPr>
              <a:t>Iter</a:t>
            </a:r>
            <a:r>
              <a:rPr lang="en-US" altLang="ja-JP" sz="2400" dirty="0" smtClean="0">
                <a:latin typeface="Lucida Console" pitchFamily="49" charset="0"/>
              </a:rPr>
              <a:t> x</a:t>
            </a:r>
            <a:r>
              <a:rPr lang="en-US" altLang="ja-JP" sz="2400" baseline="-25000" dirty="0" smtClean="0">
                <a:latin typeface="Lucida Console" pitchFamily="49" charset="0"/>
              </a:rPr>
              <a:t>1</a:t>
            </a:r>
            <a:r>
              <a:rPr lang="en-US" altLang="ja-JP" sz="2400" dirty="0">
                <a:latin typeface="Lucida Console" pitchFamily="49" charset="0"/>
              </a:rPr>
              <a:t> </a:t>
            </a:r>
            <a:r>
              <a:rPr lang="en-US" altLang="ja-JP" sz="2400" dirty="0" smtClean="0">
                <a:latin typeface="Lucida Console" pitchFamily="49" charset="0"/>
              </a:rPr>
              <a:t>(Add x</a:t>
            </a:r>
            <a:r>
              <a:rPr lang="en-US" altLang="ja-JP" sz="2400" baseline="-25000" dirty="0" smtClean="0">
                <a:latin typeface="Lucida Console" pitchFamily="49" charset="0"/>
              </a:rPr>
              <a:t>2</a:t>
            </a:r>
            <a:r>
              <a:rPr lang="en-US" altLang="ja-JP" sz="2400" dirty="0" smtClean="0">
                <a:latin typeface="Lucida Console" pitchFamily="49" charset="0"/>
              </a:rPr>
              <a:t>))</a:t>
            </a:r>
            <a:r>
              <a:rPr lang="en-US" altLang="ja-JP" sz="2400" dirty="0" smtClean="0">
                <a:solidFill>
                  <a:srgbClr val="CD0398"/>
                </a:solidFill>
                <a:latin typeface="Lucida Console" pitchFamily="49" charset="0"/>
              </a:rPr>
              <a:t> </a:t>
            </a:r>
            <a:r>
              <a:rPr lang="en-US" altLang="ja-JP" sz="2400" dirty="0" smtClean="0">
                <a:solidFill>
                  <a:srgbClr val="00B050"/>
                </a:solidFill>
                <a:latin typeface="Lucida Console" pitchFamily="49" charset="0"/>
              </a:rPr>
              <a:t>z</a:t>
            </a:r>
            <a:endParaRPr lang="en-US" altLang="ja-JP" sz="2400" dirty="0">
              <a:solidFill>
                <a:srgbClr val="00B050"/>
              </a:solidFill>
              <a:latin typeface="Lucida Console" pitchFamily="49" charset="0"/>
            </a:endParaRPr>
          </a:p>
          <a:p>
            <a:r>
              <a:rPr lang="en-US" altLang="ja-JP" sz="2400" dirty="0" err="1" smtClean="0">
                <a:latin typeface="Lucida Console" pitchFamily="49" charset="0"/>
              </a:rPr>
              <a:t>Iter</a:t>
            </a:r>
            <a:r>
              <a:rPr lang="en-US" altLang="ja-JP" sz="2400" dirty="0">
                <a:latin typeface="Lucida Console" pitchFamily="49" charset="0"/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  <a:latin typeface="Lucida Console" pitchFamily="49" charset="0"/>
              </a:rPr>
              <a:t>(s </a:t>
            </a:r>
            <a:r>
              <a:rPr lang="en-US" altLang="ja-JP" sz="2400" dirty="0" smtClean="0">
                <a:latin typeface="Lucida Console" pitchFamily="49" charset="0"/>
              </a:rPr>
              <a:t>x</a:t>
            </a:r>
            <a:r>
              <a:rPr lang="en-US" altLang="ja-JP" sz="2400" dirty="0" smtClean="0">
                <a:solidFill>
                  <a:srgbClr val="0070C0"/>
                </a:solidFill>
                <a:latin typeface="Lucida Console" pitchFamily="49" charset="0"/>
              </a:rPr>
              <a:t>) </a:t>
            </a:r>
            <a:r>
              <a:rPr lang="en-US" altLang="ja-JP" sz="2400" dirty="0" smtClean="0">
                <a:latin typeface="Lucida Console" pitchFamily="49" charset="0"/>
              </a:rPr>
              <a:t>f</a:t>
            </a:r>
            <a:r>
              <a:rPr lang="en-US" altLang="ja-JP" sz="2400" dirty="0">
                <a:latin typeface="Lucida Console" pitchFamily="49" charset="0"/>
              </a:rPr>
              <a:t>	</a:t>
            </a:r>
            <a:r>
              <a:rPr lang="en-US" altLang="ja-JP" sz="2400" dirty="0">
                <a:latin typeface="Lucida Console" pitchFamily="49" charset="0"/>
                <a:sym typeface="Wingdings" pitchFamily="2" charset="2"/>
              </a:rPr>
              <a:t></a:t>
            </a:r>
            <a:r>
              <a:rPr lang="en-US" altLang="ja-JP" sz="2400" dirty="0">
                <a:latin typeface="Lucida Console" pitchFamily="49" charset="0"/>
              </a:rPr>
              <a:t> </a:t>
            </a:r>
            <a:r>
              <a:rPr lang="en-US" altLang="ja-JP" sz="2400" dirty="0" smtClean="0">
                <a:solidFill>
                  <a:srgbClr val="CD0398"/>
                </a:solidFill>
                <a:latin typeface="Lucida Console" pitchFamily="49" charset="0"/>
              </a:rPr>
              <a:t>@ </a:t>
            </a:r>
            <a:r>
              <a:rPr lang="en-US" altLang="ja-JP" sz="2400" dirty="0" smtClean="0">
                <a:latin typeface="Lucida Console" pitchFamily="49" charset="0"/>
              </a:rPr>
              <a:t>(</a:t>
            </a:r>
            <a:r>
              <a:rPr lang="en-US" altLang="ja-JP" sz="2400" dirty="0" err="1" smtClean="0">
                <a:latin typeface="Lucida Console" pitchFamily="49" charset="0"/>
              </a:rPr>
              <a:t>Iter</a:t>
            </a:r>
            <a:r>
              <a:rPr lang="en-US" altLang="ja-JP" sz="2400" dirty="0" smtClean="0">
                <a:latin typeface="Lucida Console" pitchFamily="49" charset="0"/>
              </a:rPr>
              <a:t> x f)</a:t>
            </a:r>
            <a:r>
              <a:rPr lang="en-US" altLang="ja-JP" sz="2400" dirty="0">
                <a:solidFill>
                  <a:srgbClr val="CD0398"/>
                </a:solidFill>
                <a:latin typeface="Lucida Console" pitchFamily="49" charset="0"/>
              </a:rPr>
              <a:t> </a:t>
            </a:r>
            <a:r>
              <a:rPr lang="en-US" altLang="ja-JP" sz="2400" dirty="0" smtClean="0">
                <a:solidFill>
                  <a:srgbClr val="CD0398"/>
                </a:solidFill>
                <a:latin typeface="Lucida Console" pitchFamily="49" charset="0"/>
              </a:rPr>
              <a:t>(@ </a:t>
            </a:r>
            <a:r>
              <a:rPr lang="en-US" altLang="ja-JP" sz="2400" dirty="0" smtClean="0">
                <a:latin typeface="Lucida Console" pitchFamily="49" charset="0"/>
              </a:rPr>
              <a:t>f</a:t>
            </a:r>
            <a:r>
              <a:rPr lang="en-US" altLang="ja-JP" sz="2400" dirty="0" smtClean="0">
                <a:solidFill>
                  <a:srgbClr val="CD0398"/>
                </a:solidFill>
                <a:latin typeface="Lucida Console" pitchFamily="49" charset="0"/>
              </a:rPr>
              <a:t> y)</a:t>
            </a:r>
            <a:endParaRPr lang="en-US" altLang="ja-JP" sz="2400" dirty="0">
              <a:solidFill>
                <a:srgbClr val="CD0398"/>
              </a:solidFill>
              <a:latin typeface="Lucida Console" pitchFamily="49" charset="0"/>
            </a:endParaRPr>
          </a:p>
          <a:p>
            <a:r>
              <a:rPr lang="en-US" altLang="ja-JP" sz="2400" dirty="0" err="1" smtClean="0">
                <a:latin typeface="Lucida Console" pitchFamily="49" charset="0"/>
              </a:rPr>
              <a:t>Iter</a:t>
            </a:r>
            <a:r>
              <a:rPr lang="en-US" altLang="ja-JP" sz="2400" dirty="0" smtClean="0">
                <a:latin typeface="Lucida Console" pitchFamily="49" charset="0"/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  <a:latin typeface="Lucida Console" pitchFamily="49" charset="0"/>
              </a:rPr>
              <a:t>z </a:t>
            </a:r>
            <a:r>
              <a:rPr lang="en-US" altLang="ja-JP" sz="2400" dirty="0" smtClean="0">
                <a:latin typeface="Lucida Console" pitchFamily="49" charset="0"/>
              </a:rPr>
              <a:t>f 	</a:t>
            </a:r>
            <a:r>
              <a:rPr lang="en-US" altLang="ja-JP" sz="2400" dirty="0">
                <a:latin typeface="Lucida Console" pitchFamily="49" charset="0"/>
              </a:rPr>
              <a:t>	</a:t>
            </a:r>
            <a:r>
              <a:rPr lang="en-US" altLang="ja-JP" sz="2400" dirty="0">
                <a:latin typeface="Lucida Console" pitchFamily="49" charset="0"/>
                <a:sym typeface="Wingdings" pitchFamily="2" charset="2"/>
              </a:rPr>
              <a:t></a:t>
            </a:r>
            <a:r>
              <a:rPr lang="en-US" altLang="ja-JP" sz="2400" dirty="0">
                <a:latin typeface="Lucida Console" pitchFamily="49" charset="0"/>
              </a:rPr>
              <a:t> </a:t>
            </a:r>
            <a:r>
              <a:rPr lang="en-US" altLang="ja-JP" sz="2400" dirty="0" smtClean="0">
                <a:solidFill>
                  <a:srgbClr val="CD0398"/>
                </a:solidFill>
                <a:latin typeface="Lucida Console" pitchFamily="49" charset="0"/>
              </a:rPr>
              <a:t>y</a:t>
            </a:r>
            <a:endParaRPr lang="en-US" altLang="ja-JP" sz="2400" dirty="0">
              <a:solidFill>
                <a:srgbClr val="CD0398"/>
              </a:solidFill>
              <a:latin typeface="Lucida Console" pitchFamily="49" charset="0"/>
            </a:endParaRPr>
          </a:p>
          <a:p>
            <a:r>
              <a:rPr lang="en-US" altLang="ja-JP" sz="2400" dirty="0" smtClean="0">
                <a:latin typeface="Lucida Console" pitchFamily="49" charset="0"/>
              </a:rPr>
              <a:t>Add </a:t>
            </a:r>
            <a:r>
              <a:rPr lang="en-US" altLang="ja-JP" sz="2400" dirty="0" smtClean="0">
                <a:solidFill>
                  <a:srgbClr val="0070C0"/>
                </a:solidFill>
                <a:latin typeface="Lucida Console" pitchFamily="49" charset="0"/>
              </a:rPr>
              <a:t>(s </a:t>
            </a:r>
            <a:r>
              <a:rPr lang="en-US" altLang="ja-JP" sz="2400" dirty="0" smtClean="0">
                <a:latin typeface="Lucida Console" pitchFamily="49" charset="0"/>
              </a:rPr>
              <a:t>x</a:t>
            </a:r>
            <a:r>
              <a:rPr lang="en-US" altLang="ja-JP" sz="2400" dirty="0" smtClean="0">
                <a:solidFill>
                  <a:srgbClr val="0070C0"/>
                </a:solidFill>
                <a:latin typeface="Lucida Console" pitchFamily="49" charset="0"/>
              </a:rPr>
              <a:t>)</a:t>
            </a:r>
            <a:r>
              <a:rPr lang="en-US" altLang="ja-JP" sz="2400" dirty="0" smtClean="0">
                <a:latin typeface="Lucida Console" pitchFamily="49" charset="0"/>
              </a:rPr>
              <a:t> </a:t>
            </a:r>
            <a:r>
              <a:rPr lang="en-US" altLang="ja-JP" sz="2400" dirty="0">
                <a:latin typeface="Lucida Console" pitchFamily="49" charset="0"/>
              </a:rPr>
              <a:t>	</a:t>
            </a:r>
            <a:r>
              <a:rPr lang="en-US" altLang="ja-JP" sz="2400" dirty="0">
                <a:latin typeface="Lucida Console" pitchFamily="49" charset="0"/>
                <a:sym typeface="Wingdings" pitchFamily="2" charset="2"/>
              </a:rPr>
              <a:t></a:t>
            </a:r>
            <a:r>
              <a:rPr lang="en-US" altLang="ja-JP" sz="2400" dirty="0">
                <a:latin typeface="Lucida Console" pitchFamily="49" charset="0"/>
              </a:rPr>
              <a:t> </a:t>
            </a:r>
            <a:r>
              <a:rPr lang="en-US" altLang="ja-JP" sz="2400" dirty="0" smtClean="0">
                <a:solidFill>
                  <a:srgbClr val="CD0398"/>
                </a:solidFill>
                <a:latin typeface="Lucida Console" pitchFamily="49" charset="0"/>
              </a:rPr>
              <a:t>@ </a:t>
            </a:r>
            <a:r>
              <a:rPr lang="en-US" altLang="ja-JP" sz="2400" dirty="0" smtClean="0">
                <a:latin typeface="Lucida Console" pitchFamily="49" charset="0"/>
              </a:rPr>
              <a:t>(Add x) </a:t>
            </a:r>
            <a:r>
              <a:rPr lang="en-US" altLang="ja-JP" sz="2400" dirty="0" smtClean="0">
                <a:solidFill>
                  <a:srgbClr val="CD0398"/>
                </a:solidFill>
                <a:latin typeface="Lucida Console" pitchFamily="49" charset="0"/>
              </a:rPr>
              <a:t>(</a:t>
            </a:r>
            <a:r>
              <a:rPr lang="en-US" altLang="ja-JP" sz="2400" dirty="0" smtClean="0">
                <a:solidFill>
                  <a:srgbClr val="00B050"/>
                </a:solidFill>
                <a:latin typeface="Lucida Console" pitchFamily="49" charset="0"/>
              </a:rPr>
              <a:t>s</a:t>
            </a:r>
            <a:r>
              <a:rPr lang="en-US" altLang="ja-JP" sz="2400" dirty="0" smtClean="0">
                <a:solidFill>
                  <a:srgbClr val="CD0398"/>
                </a:solidFill>
                <a:latin typeface="Lucida Console" pitchFamily="49" charset="0"/>
              </a:rPr>
              <a:t> y)</a:t>
            </a:r>
            <a:endParaRPr lang="en-US" altLang="ja-JP" sz="2400" dirty="0">
              <a:solidFill>
                <a:srgbClr val="CD0398"/>
              </a:solidFill>
              <a:latin typeface="Lucida Console" pitchFamily="49" charset="0"/>
            </a:endParaRPr>
          </a:p>
          <a:p>
            <a:r>
              <a:rPr lang="en-US" altLang="ja-JP" sz="2400" dirty="0" smtClean="0">
                <a:latin typeface="Lucida Console" pitchFamily="49" charset="0"/>
              </a:rPr>
              <a:t>Add </a:t>
            </a:r>
            <a:r>
              <a:rPr lang="en-US" altLang="ja-JP" sz="2400" dirty="0" smtClean="0">
                <a:solidFill>
                  <a:srgbClr val="0070C0"/>
                </a:solidFill>
                <a:latin typeface="Lucida Console" pitchFamily="49" charset="0"/>
              </a:rPr>
              <a:t>z</a:t>
            </a:r>
            <a:r>
              <a:rPr lang="en-US" altLang="ja-JP" sz="2400" dirty="0" smtClean="0">
                <a:latin typeface="Lucida Console" pitchFamily="49" charset="0"/>
              </a:rPr>
              <a:t> </a:t>
            </a:r>
            <a:r>
              <a:rPr lang="en-US" altLang="ja-JP" sz="2400" dirty="0">
                <a:latin typeface="Lucida Console" pitchFamily="49" charset="0"/>
              </a:rPr>
              <a:t>		</a:t>
            </a:r>
            <a:r>
              <a:rPr lang="en-US" altLang="ja-JP" sz="2400" dirty="0">
                <a:latin typeface="Lucida Console" pitchFamily="49" charset="0"/>
                <a:sym typeface="Wingdings" pitchFamily="2" charset="2"/>
              </a:rPr>
              <a:t></a:t>
            </a:r>
            <a:r>
              <a:rPr lang="en-US" altLang="ja-JP" sz="2400" dirty="0">
                <a:latin typeface="Lucida Console" pitchFamily="49" charset="0"/>
              </a:rPr>
              <a:t> </a:t>
            </a:r>
            <a:r>
              <a:rPr lang="en-US" altLang="ja-JP" sz="2400" dirty="0" smtClean="0">
                <a:solidFill>
                  <a:srgbClr val="CD0398"/>
                </a:solidFill>
                <a:latin typeface="Lucida Console" pitchFamily="49" charset="0"/>
              </a:rPr>
              <a:t>y</a:t>
            </a:r>
            <a:endParaRPr lang="en-US" altLang="ja-JP" sz="2400" dirty="0">
              <a:solidFill>
                <a:srgbClr val="CD0398"/>
              </a:solidFill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35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62" grpId="0" animBg="1"/>
      <p:bldP spid="96" grpId="0" animBg="1"/>
      <p:bldP spid="9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07504" y="3068960"/>
            <a:ext cx="3168352" cy="3672408"/>
            <a:chOff x="107504" y="3068960"/>
            <a:chExt cx="3168352" cy="3672408"/>
          </a:xfrm>
        </p:grpSpPr>
        <p:sp>
          <p:nvSpPr>
            <p:cNvPr id="79" name="Text Box 6"/>
            <p:cNvSpPr txBox="1">
              <a:spLocks noChangeArrowheads="1"/>
            </p:cNvSpPr>
            <p:nvPr/>
          </p:nvSpPr>
          <p:spPr bwMode="auto">
            <a:xfrm>
              <a:off x="107504" y="3068960"/>
              <a:ext cx="316835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400" dirty="0" err="1" smtClean="0">
                  <a:latin typeface="Lucida Console" pitchFamily="49" charset="0"/>
                </a:rPr>
                <a:t>Eval</a:t>
              </a:r>
              <a:r>
                <a:rPr lang="en-US" altLang="ja-JP" sz="2400" dirty="0" smtClean="0">
                  <a:latin typeface="Lucida Console" pitchFamily="49" charset="0"/>
                </a:rPr>
                <a:t>(   , y=</a:t>
              </a:r>
              <a:r>
                <a:rPr lang="ja-JP" altLang="en-US" sz="2400" b="1" dirty="0" smtClean="0">
                  <a:solidFill>
                    <a:srgbClr val="FFC000"/>
                  </a:solidFill>
                  <a:latin typeface="Lucida Console" pitchFamily="49" charset="0"/>
                </a:rPr>
                <a:t>⊥</a:t>
              </a:r>
              <a:r>
                <a:rPr lang="en-US" altLang="ja-JP" sz="2400" dirty="0" smtClean="0">
                  <a:latin typeface="Lucida Console" pitchFamily="49" charset="0"/>
                </a:rPr>
                <a:t>)</a:t>
              </a:r>
              <a:endParaRPr lang="en-US" altLang="ja-JP" sz="2400" dirty="0" smtClean="0">
                <a:solidFill>
                  <a:srgbClr val="00B050"/>
                </a:solidFill>
                <a:latin typeface="Lucida Console" pitchFamily="49" charset="0"/>
                <a:sym typeface="Wingdings" pitchFamily="2" charset="2"/>
              </a:endParaRPr>
            </a:p>
          </p:txBody>
        </p:sp>
        <p:grpSp>
          <p:nvGrpSpPr>
            <p:cNvPr id="95" name="グループ化 94"/>
            <p:cNvGrpSpPr/>
            <p:nvPr/>
          </p:nvGrpSpPr>
          <p:grpSpPr>
            <a:xfrm>
              <a:off x="323528" y="3068960"/>
              <a:ext cx="1872208" cy="3672408"/>
              <a:chOff x="323528" y="3068960"/>
              <a:chExt cx="1872208" cy="3672408"/>
            </a:xfrm>
          </p:grpSpPr>
          <p:grpSp>
            <p:nvGrpSpPr>
              <p:cNvPr id="63" name="グループ化 62"/>
              <p:cNvGrpSpPr/>
              <p:nvPr/>
            </p:nvGrpSpPr>
            <p:grpSpPr>
              <a:xfrm>
                <a:off x="323528" y="3068960"/>
                <a:ext cx="1872208" cy="2397022"/>
                <a:chOff x="2987824" y="4128322"/>
                <a:chExt cx="1872208" cy="2397022"/>
              </a:xfrm>
            </p:grpSpPr>
            <p:grpSp>
              <p:nvGrpSpPr>
                <p:cNvPr id="64" name="グループ化 63"/>
                <p:cNvGrpSpPr/>
                <p:nvPr/>
              </p:nvGrpSpPr>
              <p:grpSpPr>
                <a:xfrm>
                  <a:off x="3203848" y="4128322"/>
                  <a:ext cx="1656184" cy="2397022"/>
                  <a:chOff x="7308304" y="3140968"/>
                  <a:chExt cx="1656184" cy="2397022"/>
                </a:xfrm>
              </p:grpSpPr>
              <p:sp>
                <p:nvSpPr>
                  <p:cNvPr id="66" name="角丸四角形 65"/>
                  <p:cNvSpPr/>
                  <p:nvPr/>
                </p:nvSpPr>
                <p:spPr>
                  <a:xfrm>
                    <a:off x="7956376" y="3140968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@</a:t>
                    </a:r>
                    <a:endParaRPr kumimoji="1" lang="ja-JP" altLang="en-US" b="1" dirty="0"/>
                  </a:p>
                </p:txBody>
              </p:sp>
              <p:sp>
                <p:nvSpPr>
                  <p:cNvPr id="67" name="角丸四角形 66"/>
                  <p:cNvSpPr/>
                  <p:nvPr/>
                </p:nvSpPr>
                <p:spPr>
                  <a:xfrm>
                    <a:off x="8388424" y="3809798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Z</a:t>
                    </a:r>
                    <a:endParaRPr kumimoji="1" lang="ja-JP" altLang="en-US" b="1" dirty="0"/>
                  </a:p>
                </p:txBody>
              </p:sp>
              <p:sp>
                <p:nvSpPr>
                  <p:cNvPr id="68" name="角丸四角形 67"/>
                  <p:cNvSpPr/>
                  <p:nvPr/>
                </p:nvSpPr>
                <p:spPr>
                  <a:xfrm>
                    <a:off x="7460704" y="3809798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@</a:t>
                    </a:r>
                    <a:endParaRPr kumimoji="1" lang="ja-JP" altLang="en-US" b="1" dirty="0"/>
                  </a:p>
                </p:txBody>
              </p:sp>
              <p:sp>
                <p:nvSpPr>
                  <p:cNvPr id="69" name="角丸四角形 68"/>
                  <p:cNvSpPr/>
                  <p:nvPr/>
                </p:nvSpPr>
                <p:spPr>
                  <a:xfrm>
                    <a:off x="8172400" y="4496082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@</a:t>
                    </a:r>
                    <a:endParaRPr kumimoji="1" lang="ja-JP" altLang="en-US" b="1" dirty="0"/>
                  </a:p>
                </p:txBody>
              </p:sp>
              <p:cxnSp>
                <p:nvCxnSpPr>
                  <p:cNvPr id="71" name="直線コネクタ 70"/>
                  <p:cNvCxnSpPr>
                    <a:stCxn id="66" idx="2"/>
                    <a:endCxn id="67" idx="0"/>
                  </p:cNvCxnSpPr>
                  <p:nvPr/>
                </p:nvCxnSpPr>
                <p:spPr>
                  <a:xfrm>
                    <a:off x="8172400" y="3573016"/>
                    <a:ext cx="432048" cy="236782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/>
                  <p:cNvCxnSpPr>
                    <a:stCxn id="66" idx="2"/>
                    <a:endCxn id="68" idx="0"/>
                  </p:cNvCxnSpPr>
                  <p:nvPr/>
                </p:nvCxnSpPr>
                <p:spPr>
                  <a:xfrm flipH="1">
                    <a:off x="7676728" y="3573016"/>
                    <a:ext cx="495672" cy="236782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3" name="角丸四角形 72"/>
                  <p:cNvSpPr/>
                  <p:nvPr/>
                </p:nvSpPr>
                <p:spPr>
                  <a:xfrm>
                    <a:off x="8532440" y="5105942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y</a:t>
                    </a:r>
                    <a:endParaRPr kumimoji="1" lang="ja-JP" altLang="en-US" b="1" dirty="0"/>
                  </a:p>
                </p:txBody>
              </p:sp>
              <p:cxnSp>
                <p:nvCxnSpPr>
                  <p:cNvPr id="74" name="直線コネクタ 73"/>
                  <p:cNvCxnSpPr>
                    <a:stCxn id="69" idx="2"/>
                    <a:endCxn id="73" idx="0"/>
                  </p:cNvCxnSpPr>
                  <p:nvPr/>
                </p:nvCxnSpPr>
                <p:spPr>
                  <a:xfrm>
                    <a:off x="8388424" y="4928130"/>
                    <a:ext cx="360040" cy="177812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/>
                  <p:cNvCxnSpPr>
                    <a:stCxn id="69" idx="2"/>
                    <a:endCxn id="78" idx="0"/>
                  </p:cNvCxnSpPr>
                  <p:nvPr/>
                </p:nvCxnSpPr>
                <p:spPr>
                  <a:xfrm flipH="1">
                    <a:off x="8028384" y="4928130"/>
                    <a:ext cx="360040" cy="157054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/>
                  <p:cNvCxnSpPr>
                    <a:stCxn id="68" idx="2"/>
                    <a:endCxn id="69" idx="0"/>
                  </p:cNvCxnSpPr>
                  <p:nvPr/>
                </p:nvCxnSpPr>
                <p:spPr>
                  <a:xfrm>
                    <a:off x="7676728" y="4241846"/>
                    <a:ext cx="711696" cy="254236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/>
                  <p:cNvCxnSpPr>
                    <a:stCxn id="68" idx="2"/>
                    <a:endCxn id="65" idx="0"/>
                  </p:cNvCxnSpPr>
                  <p:nvPr/>
                </p:nvCxnSpPr>
                <p:spPr>
                  <a:xfrm flipH="1">
                    <a:off x="7308304" y="4241846"/>
                    <a:ext cx="368424" cy="308790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5" name="角丸四角形 64"/>
                <p:cNvSpPr/>
                <p:nvPr/>
              </p:nvSpPr>
              <p:spPr>
                <a:xfrm>
                  <a:off x="2987824" y="5537990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y</a:t>
                  </a:r>
                  <a:endParaRPr kumimoji="1" lang="ja-JP" altLang="en-US" b="1" dirty="0"/>
                </a:p>
              </p:txBody>
            </p:sp>
          </p:grpSp>
          <p:sp>
            <p:nvSpPr>
              <p:cNvPr id="78" name="角丸四角形 77"/>
              <p:cNvSpPr/>
              <p:nvPr/>
            </p:nvSpPr>
            <p:spPr>
              <a:xfrm>
                <a:off x="1043608" y="5013176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@</a:t>
                </a:r>
                <a:endParaRPr kumimoji="1" lang="ja-JP" altLang="en-US" b="1" dirty="0"/>
              </a:p>
            </p:txBody>
          </p:sp>
          <p:sp>
            <p:nvSpPr>
              <p:cNvPr id="80" name="角丸四角形 79"/>
              <p:cNvSpPr/>
              <p:nvPr/>
            </p:nvSpPr>
            <p:spPr>
              <a:xfrm>
                <a:off x="1475656" y="630932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y</a:t>
                </a:r>
                <a:endParaRPr kumimoji="1" lang="ja-JP" altLang="en-US" b="1" dirty="0"/>
              </a:p>
            </p:txBody>
          </p:sp>
          <p:sp>
            <p:nvSpPr>
              <p:cNvPr id="81" name="角丸四角形 80"/>
              <p:cNvSpPr/>
              <p:nvPr/>
            </p:nvSpPr>
            <p:spPr>
              <a:xfrm>
                <a:off x="1475656" y="558924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S</a:t>
                </a:r>
                <a:endParaRPr kumimoji="1" lang="ja-JP" altLang="en-US" b="1" dirty="0"/>
              </a:p>
            </p:txBody>
          </p:sp>
          <p:cxnSp>
            <p:nvCxnSpPr>
              <p:cNvPr id="83" name="直線コネクタ 82"/>
              <p:cNvCxnSpPr>
                <a:stCxn id="78" idx="2"/>
                <a:endCxn id="81" idx="0"/>
              </p:cNvCxnSpPr>
              <p:nvPr/>
            </p:nvCxnSpPr>
            <p:spPr>
              <a:xfrm>
                <a:off x="1259632" y="5445224"/>
                <a:ext cx="432048" cy="144016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コネクタ 86"/>
              <p:cNvCxnSpPr>
                <a:stCxn id="81" idx="2"/>
                <a:endCxn id="80" idx="0"/>
              </p:cNvCxnSpPr>
              <p:nvPr/>
            </p:nvCxnSpPr>
            <p:spPr>
              <a:xfrm>
                <a:off x="1691680" y="6021288"/>
                <a:ext cx="0" cy="288032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角丸四角形 90"/>
              <p:cNvSpPr/>
              <p:nvPr/>
            </p:nvSpPr>
            <p:spPr>
              <a:xfrm>
                <a:off x="680135" y="558924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y</a:t>
                </a:r>
                <a:endParaRPr kumimoji="1" lang="ja-JP" altLang="en-US" b="1" dirty="0"/>
              </a:p>
            </p:txBody>
          </p:sp>
          <p:cxnSp>
            <p:nvCxnSpPr>
              <p:cNvPr id="92" name="直線コネクタ 91"/>
              <p:cNvCxnSpPr>
                <a:stCxn id="78" idx="2"/>
                <a:endCxn id="91" idx="0"/>
              </p:cNvCxnSpPr>
              <p:nvPr/>
            </p:nvCxnSpPr>
            <p:spPr>
              <a:xfrm flipH="1">
                <a:off x="896159" y="5445224"/>
                <a:ext cx="363473" cy="144016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グループ化 3"/>
          <p:cNvGrpSpPr/>
          <p:nvPr/>
        </p:nvGrpSpPr>
        <p:grpSpPr>
          <a:xfrm>
            <a:off x="2339752" y="3717032"/>
            <a:ext cx="3240360" cy="3024336"/>
            <a:chOff x="2627784" y="3717032"/>
            <a:chExt cx="3240360" cy="3024336"/>
          </a:xfrm>
        </p:grpSpPr>
        <p:sp>
          <p:nvSpPr>
            <p:cNvPr id="111" name="Text Box 6"/>
            <p:cNvSpPr txBox="1">
              <a:spLocks noChangeArrowheads="1"/>
            </p:cNvSpPr>
            <p:nvPr/>
          </p:nvSpPr>
          <p:spPr bwMode="auto">
            <a:xfrm>
              <a:off x="2627784" y="3717032"/>
              <a:ext cx="324036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400" dirty="0" err="1" smtClean="0">
                  <a:latin typeface="Lucida Console" pitchFamily="49" charset="0"/>
                </a:rPr>
                <a:t>Eval</a:t>
              </a:r>
              <a:r>
                <a:rPr lang="en-US" altLang="ja-JP" sz="2400" dirty="0" smtClean="0">
                  <a:latin typeface="Lucida Console" pitchFamily="49" charset="0"/>
                </a:rPr>
                <a:t>(   , y=   )</a:t>
              </a:r>
              <a:endParaRPr lang="en-US" altLang="ja-JP" sz="2400" dirty="0" smtClean="0">
                <a:solidFill>
                  <a:srgbClr val="00B050"/>
                </a:solidFill>
                <a:latin typeface="Lucida Console" pitchFamily="49" charset="0"/>
                <a:sym typeface="Wingdings" pitchFamily="2" charset="2"/>
              </a:endParaRPr>
            </a:p>
          </p:txBody>
        </p:sp>
        <p:grpSp>
          <p:nvGrpSpPr>
            <p:cNvPr id="82" name="グループ化 81"/>
            <p:cNvGrpSpPr/>
            <p:nvPr/>
          </p:nvGrpSpPr>
          <p:grpSpPr>
            <a:xfrm>
              <a:off x="3347864" y="3737790"/>
              <a:ext cx="2088232" cy="3003578"/>
              <a:chOff x="323528" y="3737790"/>
              <a:chExt cx="2088232" cy="3003578"/>
            </a:xfrm>
          </p:grpSpPr>
          <p:grpSp>
            <p:nvGrpSpPr>
              <p:cNvPr id="84" name="グループ化 83"/>
              <p:cNvGrpSpPr/>
              <p:nvPr/>
            </p:nvGrpSpPr>
            <p:grpSpPr>
              <a:xfrm>
                <a:off x="323528" y="3737790"/>
                <a:ext cx="2088232" cy="1728192"/>
                <a:chOff x="2987824" y="4797152"/>
                <a:chExt cx="2088232" cy="1728192"/>
              </a:xfrm>
            </p:grpSpPr>
            <p:grpSp>
              <p:nvGrpSpPr>
                <p:cNvPr id="98" name="グループ化 97"/>
                <p:cNvGrpSpPr/>
                <p:nvPr/>
              </p:nvGrpSpPr>
              <p:grpSpPr>
                <a:xfrm>
                  <a:off x="3203848" y="4797152"/>
                  <a:ext cx="1872208" cy="1728192"/>
                  <a:chOff x="7308304" y="3809798"/>
                  <a:chExt cx="1872208" cy="1728192"/>
                </a:xfrm>
              </p:grpSpPr>
              <p:sp>
                <p:nvSpPr>
                  <p:cNvPr id="101" name="角丸四角形 100"/>
                  <p:cNvSpPr/>
                  <p:nvPr/>
                </p:nvSpPr>
                <p:spPr>
                  <a:xfrm>
                    <a:off x="8748464" y="3809798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Z</a:t>
                    </a:r>
                    <a:endParaRPr kumimoji="1" lang="ja-JP" altLang="en-US" b="1" dirty="0"/>
                  </a:p>
                </p:txBody>
              </p:sp>
              <p:sp>
                <p:nvSpPr>
                  <p:cNvPr id="102" name="角丸四角形 101"/>
                  <p:cNvSpPr/>
                  <p:nvPr/>
                </p:nvSpPr>
                <p:spPr>
                  <a:xfrm>
                    <a:off x="7460704" y="3809798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@</a:t>
                    </a:r>
                    <a:endParaRPr kumimoji="1" lang="ja-JP" altLang="en-US" b="1" dirty="0"/>
                  </a:p>
                </p:txBody>
              </p:sp>
              <p:sp>
                <p:nvSpPr>
                  <p:cNvPr id="103" name="角丸四角形 102"/>
                  <p:cNvSpPr/>
                  <p:nvPr/>
                </p:nvSpPr>
                <p:spPr>
                  <a:xfrm>
                    <a:off x="8172400" y="4496082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@</a:t>
                    </a:r>
                    <a:endParaRPr kumimoji="1" lang="ja-JP" altLang="en-US" b="1" dirty="0"/>
                  </a:p>
                </p:txBody>
              </p:sp>
              <p:sp>
                <p:nvSpPr>
                  <p:cNvPr id="106" name="角丸四角形 105"/>
                  <p:cNvSpPr/>
                  <p:nvPr/>
                </p:nvSpPr>
                <p:spPr>
                  <a:xfrm>
                    <a:off x="8532440" y="5105942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y</a:t>
                    </a:r>
                    <a:endParaRPr kumimoji="1" lang="ja-JP" altLang="en-US" b="1" dirty="0"/>
                  </a:p>
                </p:txBody>
              </p:sp>
              <p:cxnSp>
                <p:nvCxnSpPr>
                  <p:cNvPr id="107" name="直線コネクタ 106"/>
                  <p:cNvCxnSpPr>
                    <a:stCxn id="103" idx="2"/>
                    <a:endCxn id="106" idx="0"/>
                  </p:cNvCxnSpPr>
                  <p:nvPr/>
                </p:nvCxnSpPr>
                <p:spPr>
                  <a:xfrm>
                    <a:off x="8388424" y="4928130"/>
                    <a:ext cx="360040" cy="177812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/>
                  <p:cNvCxnSpPr>
                    <a:stCxn id="103" idx="2"/>
                    <a:endCxn id="85" idx="0"/>
                  </p:cNvCxnSpPr>
                  <p:nvPr/>
                </p:nvCxnSpPr>
                <p:spPr>
                  <a:xfrm flipH="1">
                    <a:off x="8028384" y="4928130"/>
                    <a:ext cx="360040" cy="157054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直線コネクタ 108"/>
                  <p:cNvCxnSpPr>
                    <a:stCxn id="102" idx="2"/>
                    <a:endCxn id="103" idx="0"/>
                  </p:cNvCxnSpPr>
                  <p:nvPr/>
                </p:nvCxnSpPr>
                <p:spPr>
                  <a:xfrm>
                    <a:off x="7676728" y="4241846"/>
                    <a:ext cx="711696" cy="254236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/>
                  <p:cNvCxnSpPr>
                    <a:stCxn id="102" idx="2"/>
                    <a:endCxn id="99" idx="0"/>
                  </p:cNvCxnSpPr>
                  <p:nvPr/>
                </p:nvCxnSpPr>
                <p:spPr>
                  <a:xfrm flipH="1">
                    <a:off x="7308304" y="4241846"/>
                    <a:ext cx="368424" cy="308790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9" name="角丸四角形 98"/>
                <p:cNvSpPr/>
                <p:nvPr/>
              </p:nvSpPr>
              <p:spPr>
                <a:xfrm>
                  <a:off x="2987824" y="5537990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y</a:t>
                  </a:r>
                  <a:endParaRPr kumimoji="1" lang="ja-JP" altLang="en-US" b="1" dirty="0"/>
                </a:p>
              </p:txBody>
            </p:sp>
          </p:grpSp>
          <p:sp>
            <p:nvSpPr>
              <p:cNvPr id="85" name="角丸四角形 84"/>
              <p:cNvSpPr/>
              <p:nvPr/>
            </p:nvSpPr>
            <p:spPr>
              <a:xfrm>
                <a:off x="1043608" y="5013176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@</a:t>
                </a:r>
                <a:endParaRPr kumimoji="1" lang="ja-JP" altLang="en-US" b="1" dirty="0"/>
              </a:p>
            </p:txBody>
          </p:sp>
          <p:sp>
            <p:nvSpPr>
              <p:cNvPr id="86" name="角丸四角形 85"/>
              <p:cNvSpPr/>
              <p:nvPr/>
            </p:nvSpPr>
            <p:spPr>
              <a:xfrm>
                <a:off x="1475656" y="630932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y</a:t>
                </a:r>
                <a:endParaRPr kumimoji="1" lang="ja-JP" altLang="en-US" b="1" dirty="0"/>
              </a:p>
            </p:txBody>
          </p:sp>
          <p:sp>
            <p:nvSpPr>
              <p:cNvPr id="88" name="角丸四角形 87"/>
              <p:cNvSpPr/>
              <p:nvPr/>
            </p:nvSpPr>
            <p:spPr>
              <a:xfrm>
                <a:off x="1475656" y="558924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S</a:t>
                </a:r>
                <a:endParaRPr kumimoji="1" lang="ja-JP" altLang="en-US" b="1" dirty="0"/>
              </a:p>
            </p:txBody>
          </p:sp>
          <p:cxnSp>
            <p:nvCxnSpPr>
              <p:cNvPr id="89" name="直線コネクタ 88"/>
              <p:cNvCxnSpPr>
                <a:stCxn id="85" idx="2"/>
                <a:endCxn id="88" idx="0"/>
              </p:cNvCxnSpPr>
              <p:nvPr/>
            </p:nvCxnSpPr>
            <p:spPr>
              <a:xfrm>
                <a:off x="1259632" y="5445224"/>
                <a:ext cx="432048" cy="144016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線コネクタ 89"/>
              <p:cNvCxnSpPr>
                <a:stCxn id="88" idx="2"/>
                <a:endCxn id="86" idx="0"/>
              </p:cNvCxnSpPr>
              <p:nvPr/>
            </p:nvCxnSpPr>
            <p:spPr>
              <a:xfrm>
                <a:off x="1691680" y="6021288"/>
                <a:ext cx="0" cy="288032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角丸四角形 92"/>
              <p:cNvSpPr/>
              <p:nvPr/>
            </p:nvSpPr>
            <p:spPr>
              <a:xfrm>
                <a:off x="680135" y="558924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y</a:t>
                </a:r>
                <a:endParaRPr kumimoji="1" lang="ja-JP" altLang="en-US" b="1" dirty="0"/>
              </a:p>
            </p:txBody>
          </p:sp>
          <p:cxnSp>
            <p:nvCxnSpPr>
              <p:cNvPr id="94" name="直線コネクタ 93"/>
              <p:cNvCxnSpPr>
                <a:stCxn id="85" idx="2"/>
                <a:endCxn id="93" idx="0"/>
              </p:cNvCxnSpPr>
              <p:nvPr/>
            </p:nvCxnSpPr>
            <p:spPr>
              <a:xfrm flipH="1">
                <a:off x="896159" y="5445224"/>
                <a:ext cx="363473" cy="144016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右矢印 1"/>
          <p:cNvSpPr/>
          <p:nvPr/>
        </p:nvSpPr>
        <p:spPr>
          <a:xfrm>
            <a:off x="2267744" y="5589240"/>
            <a:ext cx="432048" cy="57606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右矢印 112"/>
          <p:cNvSpPr/>
          <p:nvPr/>
        </p:nvSpPr>
        <p:spPr>
          <a:xfrm>
            <a:off x="2771800" y="5589240"/>
            <a:ext cx="432048" cy="57606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5076056" y="4424074"/>
            <a:ext cx="4320480" cy="2317294"/>
            <a:chOff x="5076056" y="4424074"/>
            <a:chExt cx="4320480" cy="2317294"/>
          </a:xfrm>
        </p:grpSpPr>
        <p:sp>
          <p:nvSpPr>
            <p:cNvPr id="115" name="Text Box 6"/>
            <p:cNvSpPr txBox="1">
              <a:spLocks noChangeArrowheads="1"/>
            </p:cNvSpPr>
            <p:nvPr/>
          </p:nvSpPr>
          <p:spPr bwMode="auto">
            <a:xfrm>
              <a:off x="5076056" y="4437112"/>
              <a:ext cx="43204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000" dirty="0" err="1" smtClean="0">
                  <a:latin typeface="Lucida Console" pitchFamily="49" charset="0"/>
                </a:rPr>
                <a:t>Eval</a:t>
              </a:r>
              <a:r>
                <a:rPr lang="en-US" altLang="ja-JP" sz="2000" dirty="0" smtClean="0">
                  <a:latin typeface="Lucida Console" pitchFamily="49" charset="0"/>
                </a:rPr>
                <a:t>(   ,y=</a:t>
              </a:r>
              <a:r>
                <a:rPr lang="en-US" altLang="ja-JP" sz="2000" dirty="0" err="1" smtClean="0">
                  <a:latin typeface="Lucida Console" pitchFamily="49" charset="0"/>
                </a:rPr>
                <a:t>Eval</a:t>
              </a:r>
              <a:r>
                <a:rPr lang="en-US" altLang="ja-JP" sz="2000" dirty="0" smtClean="0">
                  <a:latin typeface="Lucida Console" pitchFamily="49" charset="0"/>
                </a:rPr>
                <a:t>(   ,y=   )</a:t>
              </a:r>
              <a:endParaRPr lang="en-US" altLang="ja-JP" sz="2000" dirty="0" smtClean="0">
                <a:solidFill>
                  <a:srgbClr val="00B050"/>
                </a:solidFill>
                <a:latin typeface="Lucida Console" pitchFamily="49" charset="0"/>
                <a:sym typeface="Wingdings" pitchFamily="2" charset="2"/>
              </a:endParaRPr>
            </a:p>
          </p:txBody>
        </p:sp>
        <p:grpSp>
          <p:nvGrpSpPr>
            <p:cNvPr id="116" name="グループ化 115"/>
            <p:cNvGrpSpPr/>
            <p:nvPr/>
          </p:nvGrpSpPr>
          <p:grpSpPr>
            <a:xfrm>
              <a:off x="5940152" y="4424074"/>
              <a:ext cx="3024336" cy="2317294"/>
              <a:chOff x="-252536" y="4424074"/>
              <a:chExt cx="3024336" cy="2317294"/>
            </a:xfrm>
          </p:grpSpPr>
          <p:grpSp>
            <p:nvGrpSpPr>
              <p:cNvPr id="117" name="グループ化 116"/>
              <p:cNvGrpSpPr/>
              <p:nvPr/>
            </p:nvGrpSpPr>
            <p:grpSpPr>
              <a:xfrm>
                <a:off x="-252536" y="4424074"/>
                <a:ext cx="3024336" cy="1041908"/>
                <a:chOff x="2411760" y="5483436"/>
                <a:chExt cx="3024336" cy="1041908"/>
              </a:xfrm>
            </p:grpSpPr>
            <p:grpSp>
              <p:nvGrpSpPr>
                <p:cNvPr id="125" name="グループ化 124"/>
                <p:cNvGrpSpPr/>
                <p:nvPr/>
              </p:nvGrpSpPr>
              <p:grpSpPr>
                <a:xfrm>
                  <a:off x="3923928" y="5483436"/>
                  <a:ext cx="1512168" cy="1041908"/>
                  <a:chOff x="8028384" y="4496082"/>
                  <a:chExt cx="1512168" cy="1041908"/>
                </a:xfrm>
              </p:grpSpPr>
              <p:sp>
                <p:nvSpPr>
                  <p:cNvPr id="127" name="角丸四角形 126"/>
                  <p:cNvSpPr/>
                  <p:nvPr/>
                </p:nvSpPr>
                <p:spPr>
                  <a:xfrm>
                    <a:off x="9108504" y="4509120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Z</a:t>
                    </a:r>
                    <a:endParaRPr kumimoji="1" lang="ja-JP" altLang="en-US" b="1" dirty="0"/>
                  </a:p>
                </p:txBody>
              </p:sp>
              <p:sp>
                <p:nvSpPr>
                  <p:cNvPr id="129" name="角丸四角形 128"/>
                  <p:cNvSpPr/>
                  <p:nvPr/>
                </p:nvSpPr>
                <p:spPr>
                  <a:xfrm>
                    <a:off x="8172400" y="4496082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@</a:t>
                    </a:r>
                    <a:endParaRPr kumimoji="1" lang="ja-JP" altLang="en-US" b="1" dirty="0"/>
                  </a:p>
                </p:txBody>
              </p:sp>
              <p:sp>
                <p:nvSpPr>
                  <p:cNvPr id="130" name="角丸四角形 129"/>
                  <p:cNvSpPr/>
                  <p:nvPr/>
                </p:nvSpPr>
                <p:spPr>
                  <a:xfrm>
                    <a:off x="8532440" y="5105942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y</a:t>
                    </a:r>
                    <a:endParaRPr kumimoji="1" lang="ja-JP" altLang="en-US" b="1" dirty="0"/>
                  </a:p>
                </p:txBody>
              </p:sp>
              <p:cxnSp>
                <p:nvCxnSpPr>
                  <p:cNvPr id="131" name="直線コネクタ 130"/>
                  <p:cNvCxnSpPr>
                    <a:stCxn id="129" idx="2"/>
                    <a:endCxn id="130" idx="0"/>
                  </p:cNvCxnSpPr>
                  <p:nvPr/>
                </p:nvCxnSpPr>
                <p:spPr>
                  <a:xfrm>
                    <a:off x="8388424" y="4928130"/>
                    <a:ext cx="360040" cy="177812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/>
                  <p:cNvCxnSpPr>
                    <a:stCxn id="129" idx="2"/>
                    <a:endCxn id="118" idx="0"/>
                  </p:cNvCxnSpPr>
                  <p:nvPr/>
                </p:nvCxnSpPr>
                <p:spPr>
                  <a:xfrm flipH="1">
                    <a:off x="8028384" y="4928130"/>
                    <a:ext cx="360040" cy="157054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26" name="角丸四角形 125"/>
                <p:cNvSpPr/>
                <p:nvPr/>
              </p:nvSpPr>
              <p:spPr>
                <a:xfrm>
                  <a:off x="2411760" y="5496474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y</a:t>
                  </a:r>
                  <a:endParaRPr kumimoji="1" lang="ja-JP" altLang="en-US" b="1" dirty="0"/>
                </a:p>
              </p:txBody>
            </p:sp>
          </p:grpSp>
          <p:sp>
            <p:nvSpPr>
              <p:cNvPr id="118" name="角丸四角形 117"/>
              <p:cNvSpPr/>
              <p:nvPr/>
            </p:nvSpPr>
            <p:spPr>
              <a:xfrm>
                <a:off x="1043608" y="5013176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@</a:t>
                </a:r>
                <a:endParaRPr kumimoji="1" lang="ja-JP" altLang="en-US" b="1" dirty="0"/>
              </a:p>
            </p:txBody>
          </p:sp>
          <p:sp>
            <p:nvSpPr>
              <p:cNvPr id="119" name="角丸四角形 118"/>
              <p:cNvSpPr/>
              <p:nvPr/>
            </p:nvSpPr>
            <p:spPr>
              <a:xfrm>
                <a:off x="1475656" y="630932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y</a:t>
                </a:r>
                <a:endParaRPr kumimoji="1" lang="ja-JP" altLang="en-US" b="1" dirty="0"/>
              </a:p>
            </p:txBody>
          </p:sp>
          <p:sp>
            <p:nvSpPr>
              <p:cNvPr id="120" name="角丸四角形 119"/>
              <p:cNvSpPr/>
              <p:nvPr/>
            </p:nvSpPr>
            <p:spPr>
              <a:xfrm>
                <a:off x="1475656" y="558924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S</a:t>
                </a:r>
                <a:endParaRPr kumimoji="1" lang="ja-JP" altLang="en-US" b="1" dirty="0"/>
              </a:p>
            </p:txBody>
          </p:sp>
          <p:cxnSp>
            <p:nvCxnSpPr>
              <p:cNvPr id="121" name="直線コネクタ 120"/>
              <p:cNvCxnSpPr>
                <a:stCxn id="118" idx="2"/>
                <a:endCxn id="120" idx="0"/>
              </p:cNvCxnSpPr>
              <p:nvPr/>
            </p:nvCxnSpPr>
            <p:spPr>
              <a:xfrm>
                <a:off x="1259632" y="5445224"/>
                <a:ext cx="432048" cy="144016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線コネクタ 121"/>
              <p:cNvCxnSpPr>
                <a:stCxn id="120" idx="2"/>
                <a:endCxn id="119" idx="0"/>
              </p:cNvCxnSpPr>
              <p:nvPr/>
            </p:nvCxnSpPr>
            <p:spPr>
              <a:xfrm>
                <a:off x="1691680" y="6021288"/>
                <a:ext cx="0" cy="288032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角丸四角形 122"/>
              <p:cNvSpPr/>
              <p:nvPr/>
            </p:nvSpPr>
            <p:spPr>
              <a:xfrm>
                <a:off x="680135" y="558924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y</a:t>
                </a:r>
                <a:endParaRPr kumimoji="1" lang="ja-JP" altLang="en-US" b="1" dirty="0"/>
              </a:p>
            </p:txBody>
          </p:sp>
          <p:cxnSp>
            <p:nvCxnSpPr>
              <p:cNvPr id="124" name="直線コネクタ 123"/>
              <p:cNvCxnSpPr>
                <a:stCxn id="118" idx="2"/>
                <a:endCxn id="123" idx="0"/>
              </p:cNvCxnSpPr>
              <p:nvPr/>
            </p:nvCxnSpPr>
            <p:spPr>
              <a:xfrm flipH="1">
                <a:off x="896159" y="5445224"/>
                <a:ext cx="363473" cy="144016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5" name="右矢印 134"/>
          <p:cNvSpPr/>
          <p:nvPr/>
        </p:nvSpPr>
        <p:spPr>
          <a:xfrm rot="20052785">
            <a:off x="5148064" y="5047600"/>
            <a:ext cx="936104" cy="57606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" name="グループ化 22"/>
          <p:cNvGrpSpPr/>
          <p:nvPr/>
        </p:nvGrpSpPr>
        <p:grpSpPr>
          <a:xfrm>
            <a:off x="4016563" y="2130356"/>
            <a:ext cx="432048" cy="1152128"/>
            <a:chOff x="4016563" y="2130356"/>
            <a:chExt cx="432048" cy="1152128"/>
          </a:xfrm>
        </p:grpSpPr>
        <p:sp>
          <p:nvSpPr>
            <p:cNvPr id="136" name="角丸四角形 135"/>
            <p:cNvSpPr/>
            <p:nvPr/>
          </p:nvSpPr>
          <p:spPr>
            <a:xfrm>
              <a:off x="4016563" y="2850436"/>
              <a:ext cx="432048" cy="43204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Z</a:t>
              </a:r>
              <a:endParaRPr kumimoji="1" lang="ja-JP" altLang="en-US" b="1" dirty="0"/>
            </a:p>
          </p:txBody>
        </p:sp>
        <p:sp>
          <p:nvSpPr>
            <p:cNvPr id="137" name="角丸四角形 136"/>
            <p:cNvSpPr/>
            <p:nvPr/>
          </p:nvSpPr>
          <p:spPr>
            <a:xfrm>
              <a:off x="4016563" y="2130356"/>
              <a:ext cx="432048" cy="43204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S</a:t>
              </a:r>
              <a:endParaRPr kumimoji="1" lang="ja-JP" altLang="en-US" b="1" dirty="0"/>
            </a:p>
          </p:txBody>
        </p:sp>
        <p:cxnSp>
          <p:nvCxnSpPr>
            <p:cNvPr id="138" name="直線コネクタ 137"/>
            <p:cNvCxnSpPr>
              <a:stCxn id="137" idx="2"/>
              <a:endCxn id="136" idx="0"/>
            </p:cNvCxnSpPr>
            <p:nvPr/>
          </p:nvCxnSpPr>
          <p:spPr>
            <a:xfrm>
              <a:off x="4232587" y="2562404"/>
              <a:ext cx="0" cy="288032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右矢印 138"/>
          <p:cNvSpPr/>
          <p:nvPr/>
        </p:nvSpPr>
        <p:spPr>
          <a:xfrm rot="14693426">
            <a:off x="7859625" y="3514721"/>
            <a:ext cx="881842" cy="57606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1" name="グループ化 20"/>
          <p:cNvGrpSpPr/>
          <p:nvPr/>
        </p:nvGrpSpPr>
        <p:grpSpPr>
          <a:xfrm rot="20143214">
            <a:off x="4695236" y="2133461"/>
            <a:ext cx="1430372" cy="1658684"/>
            <a:chOff x="4597521" y="2453142"/>
            <a:chExt cx="1430372" cy="1658684"/>
          </a:xfrm>
        </p:grpSpPr>
        <p:sp>
          <p:nvSpPr>
            <p:cNvPr id="140" name="右矢印 139"/>
            <p:cNvSpPr/>
            <p:nvPr/>
          </p:nvSpPr>
          <p:spPr>
            <a:xfrm rot="13271703">
              <a:off x="5698268" y="3535762"/>
              <a:ext cx="329625" cy="576064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" name="右矢印 140"/>
            <p:cNvSpPr/>
            <p:nvPr/>
          </p:nvSpPr>
          <p:spPr>
            <a:xfrm rot="13271703">
              <a:off x="5482244" y="3319738"/>
              <a:ext cx="329625" cy="576064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右矢印 141"/>
            <p:cNvSpPr/>
            <p:nvPr/>
          </p:nvSpPr>
          <p:spPr>
            <a:xfrm rot="13271703">
              <a:off x="5266220" y="3103714"/>
              <a:ext cx="329625" cy="576064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右矢印 142"/>
            <p:cNvSpPr/>
            <p:nvPr/>
          </p:nvSpPr>
          <p:spPr>
            <a:xfrm rot="13271703">
              <a:off x="5029569" y="2887690"/>
              <a:ext cx="329625" cy="576064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右矢印 143"/>
            <p:cNvSpPr/>
            <p:nvPr/>
          </p:nvSpPr>
          <p:spPr>
            <a:xfrm rot="13271703">
              <a:off x="4813545" y="2671666"/>
              <a:ext cx="329625" cy="576064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右矢印 144"/>
            <p:cNvSpPr/>
            <p:nvPr/>
          </p:nvSpPr>
          <p:spPr>
            <a:xfrm rot="13271703">
              <a:off x="4597521" y="2453142"/>
              <a:ext cx="329625" cy="576064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0" name="横巻き 149"/>
          <p:cNvSpPr/>
          <p:nvPr/>
        </p:nvSpPr>
        <p:spPr>
          <a:xfrm>
            <a:off x="94470" y="12846"/>
            <a:ext cx="6912768" cy="1872208"/>
          </a:xfrm>
          <a:prstGeom prst="horizontalScroll">
            <a:avLst>
              <a:gd name="adj" fmla="val 8174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 err="1">
                <a:latin typeface="Consolas" pitchFamily="49" charset="0"/>
                <a:cs typeface="Consolas" pitchFamily="49" charset="0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(@ </a:t>
            </a:r>
            <a:r>
              <a:rPr lang="en-US" altLang="ja-JP" sz="2400" dirty="0">
                <a:latin typeface="Consolas" pitchFamily="49" charset="0"/>
                <a:cs typeface="Consolas" pitchFamily="49" charset="0"/>
              </a:rPr>
              <a:t>f b</a:t>
            </a:r>
            <a:r>
              <a:rPr lang="en-US" altLang="ja-JP" sz="24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sz="2400" dirty="0">
                <a:latin typeface="Consolas" pitchFamily="49" charset="0"/>
                <a:cs typeface="Consolas" pitchFamily="49" charset="0"/>
              </a:rPr>
              <a:t>y	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 </a:t>
            </a:r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 f (</a:t>
            </a:r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 b y)</a:t>
            </a:r>
          </a:p>
          <a:p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y </a:t>
            </a:r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y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		 y</a:t>
            </a:r>
          </a:p>
          <a:p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n-US" altLang="ja-JP" sz="24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</a:t>
            </a:r>
            <a:r>
              <a:rPr lang="en-US" altLang="ja-JP" sz="24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x</a:t>
            </a:r>
            <a:r>
              <a:rPr lang="en-US" altLang="ja-JP" sz="24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 y	 </a:t>
            </a:r>
            <a:r>
              <a:rPr lang="en-US" altLang="ja-JP" sz="24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 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 x y)</a:t>
            </a:r>
            <a:endParaRPr lang="en-US" altLang="ja-JP" sz="2400" dirty="0">
              <a:solidFill>
                <a:srgbClr val="00B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z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y		 </a:t>
            </a:r>
            <a:r>
              <a:rPr lang="en-US" altLang="ja-JP" sz="24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z</a:t>
            </a:r>
            <a:endParaRPr lang="en-US" altLang="ja-JP" sz="2400" dirty="0">
              <a:solidFill>
                <a:srgbClr val="00B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grpSp>
        <p:nvGrpSpPr>
          <p:cNvPr id="151" name="グループ化 150"/>
          <p:cNvGrpSpPr/>
          <p:nvPr/>
        </p:nvGrpSpPr>
        <p:grpSpPr>
          <a:xfrm>
            <a:off x="6288376" y="1916832"/>
            <a:ext cx="2676112" cy="2317294"/>
            <a:chOff x="6720424" y="4424074"/>
            <a:chExt cx="2676112" cy="2317294"/>
          </a:xfrm>
        </p:grpSpPr>
        <p:sp>
          <p:nvSpPr>
            <p:cNvPr id="152" name="Text Box 6"/>
            <p:cNvSpPr txBox="1">
              <a:spLocks noChangeArrowheads="1"/>
            </p:cNvSpPr>
            <p:nvPr/>
          </p:nvSpPr>
          <p:spPr bwMode="auto">
            <a:xfrm>
              <a:off x="6720424" y="4437112"/>
              <a:ext cx="2676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000" dirty="0" err="1" smtClean="0">
                  <a:latin typeface="Lucida Console" pitchFamily="49" charset="0"/>
                </a:rPr>
                <a:t>Eval</a:t>
              </a:r>
              <a:r>
                <a:rPr lang="en-US" altLang="ja-JP" sz="2000" dirty="0" smtClean="0">
                  <a:latin typeface="Lucida Console" pitchFamily="49" charset="0"/>
                </a:rPr>
                <a:t>(   ,y=   )</a:t>
              </a:r>
              <a:endParaRPr lang="en-US" altLang="ja-JP" sz="2000" dirty="0" smtClean="0">
                <a:solidFill>
                  <a:srgbClr val="00B050"/>
                </a:solidFill>
                <a:latin typeface="Lucida Console" pitchFamily="49" charset="0"/>
                <a:sym typeface="Wingdings" pitchFamily="2" charset="2"/>
              </a:endParaRPr>
            </a:p>
          </p:txBody>
        </p:sp>
        <p:grpSp>
          <p:nvGrpSpPr>
            <p:cNvPr id="153" name="グループ化 152"/>
            <p:cNvGrpSpPr/>
            <p:nvPr/>
          </p:nvGrpSpPr>
          <p:grpSpPr>
            <a:xfrm>
              <a:off x="6872823" y="4424074"/>
              <a:ext cx="2091665" cy="2317294"/>
              <a:chOff x="680135" y="4424074"/>
              <a:chExt cx="2091665" cy="2317294"/>
            </a:xfrm>
          </p:grpSpPr>
          <p:grpSp>
            <p:nvGrpSpPr>
              <p:cNvPr id="162" name="グループ化 161"/>
              <p:cNvGrpSpPr/>
              <p:nvPr/>
            </p:nvGrpSpPr>
            <p:grpSpPr>
              <a:xfrm>
                <a:off x="1259632" y="4424074"/>
                <a:ext cx="1512168" cy="1041908"/>
                <a:chOff x="8028384" y="4496082"/>
                <a:chExt cx="1512168" cy="1041908"/>
              </a:xfrm>
            </p:grpSpPr>
            <p:sp>
              <p:nvSpPr>
                <p:cNvPr id="164" name="角丸四角形 163"/>
                <p:cNvSpPr/>
                <p:nvPr/>
              </p:nvSpPr>
              <p:spPr>
                <a:xfrm>
                  <a:off x="9108504" y="4509120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Z</a:t>
                  </a:r>
                  <a:endParaRPr kumimoji="1" lang="ja-JP" altLang="en-US" b="1" dirty="0"/>
                </a:p>
              </p:txBody>
            </p:sp>
            <p:sp>
              <p:nvSpPr>
                <p:cNvPr id="165" name="角丸四角形 164"/>
                <p:cNvSpPr/>
                <p:nvPr/>
              </p:nvSpPr>
              <p:spPr>
                <a:xfrm>
                  <a:off x="8172400" y="4496082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@</a:t>
                  </a:r>
                  <a:endParaRPr kumimoji="1" lang="ja-JP" altLang="en-US" b="1" dirty="0"/>
                </a:p>
              </p:txBody>
            </p:sp>
            <p:sp>
              <p:nvSpPr>
                <p:cNvPr id="166" name="角丸四角形 165"/>
                <p:cNvSpPr/>
                <p:nvPr/>
              </p:nvSpPr>
              <p:spPr>
                <a:xfrm>
                  <a:off x="8532440" y="5105942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y</a:t>
                  </a:r>
                  <a:endParaRPr kumimoji="1" lang="ja-JP" altLang="en-US" b="1" dirty="0"/>
                </a:p>
              </p:txBody>
            </p:sp>
            <p:cxnSp>
              <p:nvCxnSpPr>
                <p:cNvPr id="167" name="直線コネクタ 166"/>
                <p:cNvCxnSpPr>
                  <a:stCxn id="165" idx="2"/>
                  <a:endCxn id="166" idx="0"/>
                </p:cNvCxnSpPr>
                <p:nvPr/>
              </p:nvCxnSpPr>
              <p:spPr>
                <a:xfrm>
                  <a:off x="8388424" y="4928130"/>
                  <a:ext cx="360040" cy="177812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直線コネクタ 167"/>
                <p:cNvCxnSpPr>
                  <a:stCxn id="165" idx="2"/>
                  <a:endCxn id="155" idx="0"/>
                </p:cNvCxnSpPr>
                <p:nvPr/>
              </p:nvCxnSpPr>
              <p:spPr>
                <a:xfrm flipH="1">
                  <a:off x="8028384" y="4928130"/>
                  <a:ext cx="360040" cy="157054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5" name="角丸四角形 154"/>
              <p:cNvSpPr/>
              <p:nvPr/>
            </p:nvSpPr>
            <p:spPr>
              <a:xfrm>
                <a:off x="1043608" y="5013176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@</a:t>
                </a:r>
                <a:endParaRPr kumimoji="1" lang="ja-JP" altLang="en-US" b="1" dirty="0"/>
              </a:p>
            </p:txBody>
          </p:sp>
          <p:sp>
            <p:nvSpPr>
              <p:cNvPr id="156" name="角丸四角形 155"/>
              <p:cNvSpPr/>
              <p:nvPr/>
            </p:nvSpPr>
            <p:spPr>
              <a:xfrm>
                <a:off x="1475656" y="630932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b="1" dirty="0"/>
                  <a:t>y</a:t>
                </a:r>
                <a:endParaRPr kumimoji="1" lang="ja-JP" altLang="en-US" b="1" dirty="0"/>
              </a:p>
            </p:txBody>
          </p:sp>
          <p:sp>
            <p:nvSpPr>
              <p:cNvPr id="157" name="角丸四角形 156"/>
              <p:cNvSpPr/>
              <p:nvPr/>
            </p:nvSpPr>
            <p:spPr>
              <a:xfrm>
                <a:off x="1475656" y="558924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S</a:t>
                </a:r>
                <a:endParaRPr kumimoji="1" lang="ja-JP" altLang="en-US" b="1" dirty="0"/>
              </a:p>
            </p:txBody>
          </p:sp>
          <p:cxnSp>
            <p:nvCxnSpPr>
              <p:cNvPr id="158" name="直線コネクタ 157"/>
              <p:cNvCxnSpPr>
                <a:stCxn id="155" idx="2"/>
                <a:endCxn id="157" idx="0"/>
              </p:cNvCxnSpPr>
              <p:nvPr/>
            </p:nvCxnSpPr>
            <p:spPr>
              <a:xfrm>
                <a:off x="1259632" y="5445224"/>
                <a:ext cx="432048" cy="144016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直線コネクタ 158"/>
              <p:cNvCxnSpPr>
                <a:stCxn id="157" idx="2"/>
                <a:endCxn id="156" idx="0"/>
              </p:cNvCxnSpPr>
              <p:nvPr/>
            </p:nvCxnSpPr>
            <p:spPr>
              <a:xfrm>
                <a:off x="1691680" y="6021288"/>
                <a:ext cx="0" cy="288032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角丸四角形 159"/>
              <p:cNvSpPr/>
              <p:nvPr/>
            </p:nvSpPr>
            <p:spPr>
              <a:xfrm>
                <a:off x="680135" y="558924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y</a:t>
                </a:r>
                <a:endParaRPr kumimoji="1" lang="ja-JP" altLang="en-US" b="1" dirty="0"/>
              </a:p>
            </p:txBody>
          </p:sp>
          <p:cxnSp>
            <p:nvCxnSpPr>
              <p:cNvPr id="161" name="直線コネクタ 160"/>
              <p:cNvCxnSpPr>
                <a:stCxn id="155" idx="2"/>
                <a:endCxn id="160" idx="0"/>
              </p:cNvCxnSpPr>
              <p:nvPr/>
            </p:nvCxnSpPr>
            <p:spPr>
              <a:xfrm flipH="1">
                <a:off x="896159" y="5445224"/>
                <a:ext cx="363473" cy="144016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168612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3" grpId="0" animBg="1"/>
      <p:bldP spid="135" grpId="0" animBg="1"/>
      <p:bldP spid="13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If it’s unsafe...</a:t>
            </a:r>
            <a:endParaRPr kumimoji="1" lang="ja-JP" altLang="en-US" dirty="0"/>
          </a:p>
        </p:txBody>
      </p:sp>
      <p:sp>
        <p:nvSpPr>
          <p:cNvPr id="5" name="横巻き 4"/>
          <p:cNvSpPr/>
          <p:nvPr/>
        </p:nvSpPr>
        <p:spPr>
          <a:xfrm>
            <a:off x="251520" y="1340768"/>
            <a:ext cx="4392488" cy="2202632"/>
          </a:xfrm>
          <a:prstGeom prst="horizontalScroll">
            <a:avLst>
              <a:gd name="adj" fmla="val 8174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 smtClean="0">
                <a:sym typeface="Wingdings" pitchFamily="2" charset="2"/>
              </a:rPr>
              <a:t>S	 F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a</a:t>
            </a:r>
          </a:p>
          <a:p>
            <a:r>
              <a:rPr lang="en-US" altLang="ja-JP" sz="2800" dirty="0" smtClean="0">
                <a:sym typeface="Wingdings" pitchFamily="2" charset="2"/>
              </a:rPr>
              <a:t>F y	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b</a:t>
            </a:r>
            <a:r>
              <a:rPr lang="en-US" altLang="ja-JP" sz="2800" dirty="0" smtClean="0">
                <a:sym typeface="Wingdings" pitchFamily="2" charset="2"/>
              </a:rPr>
              <a:t> (H (</a:t>
            </a:r>
            <a:r>
              <a:rPr lang="en-US" altLang="ja-JP" sz="2800" u="sng" dirty="0" smtClean="0">
                <a:sym typeface="Wingdings" pitchFamily="2" charset="2"/>
              </a:rPr>
              <a:t>G y</a:t>
            </a:r>
            <a:r>
              <a:rPr lang="en-US" altLang="ja-JP" sz="2800" dirty="0" smtClean="0">
                <a:sym typeface="Wingdings" pitchFamily="2" charset="2"/>
              </a:rPr>
              <a:t>)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c</a:t>
            </a:r>
            <a:r>
              <a:rPr lang="en-US" altLang="ja-JP" sz="2800" dirty="0" smtClean="0">
                <a:sym typeface="Wingdings" pitchFamily="2" charset="2"/>
              </a:rPr>
              <a:t>)</a:t>
            </a:r>
          </a:p>
          <a:p>
            <a:r>
              <a:rPr lang="en-US" altLang="ja-JP" sz="2800" dirty="0" smtClean="0"/>
              <a:t>G x y 	</a:t>
            </a:r>
            <a:r>
              <a:rPr lang="en-US" altLang="ja-JP" sz="2800" dirty="0" smtClean="0">
                <a:sym typeface="Wingdings" pitchFamily="2" charset="2"/>
              </a:rPr>
              <a:t>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>
                <a:solidFill>
                  <a:schemeClr val="tx1"/>
                </a:solidFill>
              </a:rPr>
              <a:t>...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en-US" altLang="ja-JP" sz="2800" dirty="0" smtClean="0"/>
              <a:t>H f y	</a:t>
            </a:r>
            <a:r>
              <a:rPr lang="en-US" altLang="ja-JP" sz="2800" dirty="0" smtClean="0">
                <a:sym typeface="Wingdings" pitchFamily="2" charset="2"/>
              </a:rPr>
              <a:t>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d</a:t>
            </a:r>
            <a:r>
              <a:rPr lang="en-US" altLang="ja-JP" sz="2800" dirty="0" smtClean="0">
                <a:sym typeface="Wingdings" pitchFamily="2" charset="2"/>
              </a:rPr>
              <a:t> (f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e</a:t>
            </a:r>
            <a:r>
              <a:rPr lang="en-US" altLang="ja-JP" sz="2800" dirty="0" smtClean="0">
                <a:sym typeface="Wingdings" pitchFamily="2" charset="2"/>
              </a:rPr>
              <a:t>) y</a:t>
            </a:r>
            <a:endParaRPr lang="en-US" altLang="ja-JP" sz="2800" dirty="0"/>
          </a:p>
        </p:txBody>
      </p:sp>
      <p:sp>
        <p:nvSpPr>
          <p:cNvPr id="8" name="角丸四角形 7"/>
          <p:cNvSpPr/>
          <p:nvPr/>
        </p:nvSpPr>
        <p:spPr>
          <a:xfrm>
            <a:off x="5441855" y="1772816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b="1" dirty="0" smtClean="0"/>
              <a:t>@</a:t>
            </a:r>
            <a:endParaRPr kumimoji="1" lang="ja-JP" altLang="en-US" b="1" dirty="0"/>
          </a:p>
        </p:txBody>
      </p:sp>
      <p:sp>
        <p:nvSpPr>
          <p:cNvPr id="9" name="角丸四角形 8"/>
          <p:cNvSpPr/>
          <p:nvPr/>
        </p:nvSpPr>
        <p:spPr>
          <a:xfrm>
            <a:off x="5873903" y="2564904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a</a:t>
            </a:r>
            <a:endParaRPr kumimoji="1" lang="ja-JP" altLang="en-US" b="1" dirty="0"/>
          </a:p>
        </p:txBody>
      </p:sp>
      <p:cxnSp>
        <p:nvCxnSpPr>
          <p:cNvPr id="12" name="直線コネクタ 11"/>
          <p:cNvCxnSpPr>
            <a:stCxn id="8" idx="2"/>
            <a:endCxn id="9" idx="0"/>
          </p:cNvCxnSpPr>
          <p:nvPr/>
        </p:nvCxnSpPr>
        <p:spPr>
          <a:xfrm>
            <a:off x="5657879" y="2204864"/>
            <a:ext cx="432048" cy="36004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8" idx="2"/>
            <a:endCxn id="82" idx="0"/>
          </p:cNvCxnSpPr>
          <p:nvPr/>
        </p:nvCxnSpPr>
        <p:spPr>
          <a:xfrm flipH="1">
            <a:off x="5328084" y="2204864"/>
            <a:ext cx="329795" cy="36004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テキスト ボックス 81"/>
          <p:cNvSpPr txBox="1"/>
          <p:nvPr/>
        </p:nvSpPr>
        <p:spPr>
          <a:xfrm>
            <a:off x="5148064" y="2564904"/>
            <a:ext cx="360040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+mj-lt"/>
              </a:rPr>
              <a:t>F</a:t>
            </a:r>
            <a:endParaRPr kumimoji="1" lang="ja-JP" altLang="en-US" sz="2400" dirty="0">
              <a:latin typeface="+mj-lt"/>
            </a:endParaRPr>
          </a:p>
        </p:txBody>
      </p:sp>
      <p:sp>
        <p:nvSpPr>
          <p:cNvPr id="129" name="角丸四角形 128"/>
          <p:cNvSpPr/>
          <p:nvPr/>
        </p:nvSpPr>
        <p:spPr>
          <a:xfrm>
            <a:off x="8100392" y="764704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b="1" dirty="0" smtClean="0"/>
              <a:t>@</a:t>
            </a:r>
            <a:endParaRPr kumimoji="1" lang="ja-JP" altLang="en-US" b="1" dirty="0"/>
          </a:p>
        </p:txBody>
      </p:sp>
      <p:sp>
        <p:nvSpPr>
          <p:cNvPr id="130" name="角丸四角形 129"/>
          <p:cNvSpPr/>
          <p:nvPr/>
        </p:nvSpPr>
        <p:spPr>
          <a:xfrm>
            <a:off x="8532440" y="1556792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a</a:t>
            </a:r>
            <a:endParaRPr kumimoji="1" lang="ja-JP" altLang="en-US" b="1" dirty="0"/>
          </a:p>
        </p:txBody>
      </p:sp>
      <p:cxnSp>
        <p:nvCxnSpPr>
          <p:cNvPr id="131" name="直線コネクタ 130"/>
          <p:cNvCxnSpPr>
            <a:stCxn id="129" idx="2"/>
            <a:endCxn id="130" idx="0"/>
          </p:cNvCxnSpPr>
          <p:nvPr/>
        </p:nvCxnSpPr>
        <p:spPr>
          <a:xfrm>
            <a:off x="8316416" y="1196752"/>
            <a:ext cx="432048" cy="36004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>
            <a:stCxn id="129" idx="2"/>
            <a:endCxn id="138" idx="0"/>
          </p:cNvCxnSpPr>
          <p:nvPr/>
        </p:nvCxnSpPr>
        <p:spPr>
          <a:xfrm flipH="1">
            <a:off x="7950617" y="1196752"/>
            <a:ext cx="365799" cy="36004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角丸四角形 137"/>
          <p:cNvSpPr/>
          <p:nvPr/>
        </p:nvSpPr>
        <p:spPr>
          <a:xfrm>
            <a:off x="7734593" y="1556792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b</a:t>
            </a:r>
            <a:endParaRPr kumimoji="1" lang="ja-JP" altLang="en-US" b="1" dirty="0"/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7286401" y="2348880"/>
            <a:ext cx="1312288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+mj-lt"/>
              </a:rPr>
              <a:t>H</a:t>
            </a:r>
            <a:r>
              <a:rPr lang="en-US" altLang="ja-JP" sz="2400" dirty="0" smtClean="0">
                <a:latin typeface="+mj-lt"/>
              </a:rPr>
              <a:t> (G </a:t>
            </a:r>
            <a:r>
              <a:rPr lang="en-US" altLang="ja-JP" sz="2400" b="1" dirty="0" smtClean="0">
                <a:solidFill>
                  <a:srgbClr val="CD0398"/>
                </a:solidFill>
              </a:rPr>
              <a:t>y</a:t>
            </a:r>
            <a:r>
              <a:rPr lang="en-US" altLang="ja-JP" sz="2400" dirty="0" smtClean="0"/>
              <a:t>) 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c</a:t>
            </a:r>
            <a:endParaRPr kumimoji="1" lang="ja-JP" altLang="en-US" sz="2400" b="1" dirty="0">
              <a:solidFill>
                <a:srgbClr val="00B050"/>
              </a:solidFill>
              <a:latin typeface="+mj-lt"/>
            </a:endParaRPr>
          </a:p>
        </p:txBody>
      </p:sp>
      <p:cxnSp>
        <p:nvCxnSpPr>
          <p:cNvPr id="146" name="直線コネクタ 145"/>
          <p:cNvCxnSpPr>
            <a:stCxn id="138" idx="2"/>
            <a:endCxn id="145" idx="0"/>
          </p:cNvCxnSpPr>
          <p:nvPr/>
        </p:nvCxnSpPr>
        <p:spPr>
          <a:xfrm flipH="1">
            <a:off x="7942545" y="1988840"/>
            <a:ext cx="8072" cy="36004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角丸四角形 150"/>
          <p:cNvSpPr/>
          <p:nvPr/>
        </p:nvSpPr>
        <p:spPr>
          <a:xfrm>
            <a:off x="8028384" y="3759423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b="1" dirty="0" smtClean="0"/>
              <a:t>@</a:t>
            </a:r>
            <a:endParaRPr kumimoji="1" lang="ja-JP" altLang="en-US" b="1" dirty="0"/>
          </a:p>
        </p:txBody>
      </p:sp>
      <p:sp>
        <p:nvSpPr>
          <p:cNvPr id="152" name="角丸四角形 151"/>
          <p:cNvSpPr/>
          <p:nvPr/>
        </p:nvSpPr>
        <p:spPr>
          <a:xfrm>
            <a:off x="8460432" y="4551511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a</a:t>
            </a:r>
            <a:endParaRPr kumimoji="1" lang="ja-JP" altLang="en-US" b="1" dirty="0"/>
          </a:p>
        </p:txBody>
      </p:sp>
      <p:cxnSp>
        <p:nvCxnSpPr>
          <p:cNvPr id="153" name="直線コネクタ 152"/>
          <p:cNvCxnSpPr>
            <a:stCxn id="151" idx="2"/>
            <a:endCxn id="152" idx="0"/>
          </p:cNvCxnSpPr>
          <p:nvPr/>
        </p:nvCxnSpPr>
        <p:spPr>
          <a:xfrm>
            <a:off x="8244408" y="4191471"/>
            <a:ext cx="432048" cy="36004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コネクタ 153"/>
          <p:cNvCxnSpPr>
            <a:stCxn id="151" idx="2"/>
            <a:endCxn id="159" idx="0"/>
          </p:cNvCxnSpPr>
          <p:nvPr/>
        </p:nvCxnSpPr>
        <p:spPr>
          <a:xfrm flipH="1">
            <a:off x="7878609" y="4191471"/>
            <a:ext cx="365799" cy="389657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角丸四角形 158"/>
          <p:cNvSpPr/>
          <p:nvPr/>
        </p:nvSpPr>
        <p:spPr>
          <a:xfrm>
            <a:off x="7662585" y="4581128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b</a:t>
            </a:r>
            <a:endParaRPr kumimoji="1" lang="ja-JP" altLang="en-US" b="1" dirty="0"/>
          </a:p>
        </p:txBody>
      </p:sp>
      <p:cxnSp>
        <p:nvCxnSpPr>
          <p:cNvPr id="163" name="直線コネクタ 162"/>
          <p:cNvCxnSpPr>
            <a:stCxn id="159" idx="2"/>
            <a:endCxn id="169" idx="0"/>
          </p:cNvCxnSpPr>
          <p:nvPr/>
        </p:nvCxnSpPr>
        <p:spPr>
          <a:xfrm>
            <a:off x="7878609" y="5013176"/>
            <a:ext cx="5759" cy="330423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角丸四角形 165"/>
          <p:cNvSpPr/>
          <p:nvPr/>
        </p:nvSpPr>
        <p:spPr>
          <a:xfrm>
            <a:off x="8172400" y="6135687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c</a:t>
            </a:r>
            <a:endParaRPr kumimoji="1" lang="ja-JP" altLang="en-US" b="1" dirty="0"/>
          </a:p>
        </p:txBody>
      </p:sp>
      <p:sp>
        <p:nvSpPr>
          <p:cNvPr id="169" name="角丸四角形 168"/>
          <p:cNvSpPr/>
          <p:nvPr/>
        </p:nvSpPr>
        <p:spPr>
          <a:xfrm>
            <a:off x="7668344" y="5343599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b="1" dirty="0" smtClean="0"/>
              <a:t>@</a:t>
            </a:r>
            <a:endParaRPr kumimoji="1" lang="ja-JP" altLang="en-US" b="1" dirty="0"/>
          </a:p>
        </p:txBody>
      </p:sp>
      <p:sp>
        <p:nvSpPr>
          <p:cNvPr id="175" name="テキスト ボックス 174"/>
          <p:cNvSpPr txBox="1"/>
          <p:nvPr/>
        </p:nvSpPr>
        <p:spPr>
          <a:xfrm>
            <a:off x="6228184" y="6135687"/>
            <a:ext cx="1656184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rgbClr val="00B050"/>
                </a:solidFill>
                <a:latin typeface="+mj-lt"/>
              </a:rPr>
              <a:t>d</a:t>
            </a:r>
            <a:r>
              <a:rPr lang="en-US" altLang="ja-JP" sz="2400" dirty="0" smtClean="0">
                <a:latin typeface="+mj-lt"/>
              </a:rPr>
              <a:t> ((G </a:t>
            </a:r>
            <a:r>
              <a:rPr lang="en-US" altLang="ja-JP" sz="2400" b="1" dirty="0" smtClean="0">
                <a:solidFill>
                  <a:srgbClr val="CD0398"/>
                </a:solidFill>
              </a:rPr>
              <a:t>y</a:t>
            </a:r>
            <a:r>
              <a:rPr lang="en-US" altLang="ja-JP" sz="2400" dirty="0" smtClean="0"/>
              <a:t>) 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e</a:t>
            </a:r>
            <a:r>
              <a:rPr lang="en-US" altLang="ja-JP" sz="2400" dirty="0" smtClean="0"/>
              <a:t>) </a:t>
            </a:r>
            <a:r>
              <a:rPr lang="en-US" altLang="ja-JP" sz="2400" b="1" dirty="0">
                <a:solidFill>
                  <a:srgbClr val="CD0398"/>
                </a:solidFill>
              </a:rPr>
              <a:t>y</a:t>
            </a:r>
            <a:endParaRPr kumimoji="1" lang="ja-JP" altLang="en-US" sz="2400" b="1" dirty="0">
              <a:solidFill>
                <a:srgbClr val="00B050"/>
              </a:solidFill>
              <a:latin typeface="+mj-lt"/>
            </a:endParaRPr>
          </a:p>
        </p:txBody>
      </p:sp>
      <p:cxnSp>
        <p:nvCxnSpPr>
          <p:cNvPr id="176" name="直線コネクタ 175"/>
          <p:cNvCxnSpPr>
            <a:stCxn id="169" idx="2"/>
            <a:endCxn id="166" idx="0"/>
          </p:cNvCxnSpPr>
          <p:nvPr/>
        </p:nvCxnSpPr>
        <p:spPr>
          <a:xfrm>
            <a:off x="7884368" y="5775647"/>
            <a:ext cx="504056" cy="36004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線コネクタ 178"/>
          <p:cNvCxnSpPr>
            <a:stCxn id="169" idx="2"/>
            <a:endCxn id="175" idx="0"/>
          </p:cNvCxnSpPr>
          <p:nvPr/>
        </p:nvCxnSpPr>
        <p:spPr>
          <a:xfrm flipH="1">
            <a:off x="7056276" y="5775647"/>
            <a:ext cx="828092" cy="36004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横巻き 184"/>
          <p:cNvSpPr/>
          <p:nvPr/>
        </p:nvSpPr>
        <p:spPr>
          <a:xfrm>
            <a:off x="251520" y="4250704"/>
            <a:ext cx="4644516" cy="2202632"/>
          </a:xfrm>
          <a:prstGeom prst="horizontalScroll">
            <a:avLst>
              <a:gd name="adj" fmla="val 8174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 smtClean="0">
                <a:sym typeface="Wingdings" pitchFamily="2" charset="2"/>
              </a:rPr>
              <a:t>S	 </a:t>
            </a:r>
            <a:r>
              <a:rPr lang="en-US" altLang="ja-JP" sz="2800" b="1" dirty="0" smtClean="0">
                <a:solidFill>
                  <a:srgbClr val="CD0398"/>
                </a:solidFill>
              </a:rPr>
              <a:t>@</a:t>
            </a:r>
            <a:r>
              <a:rPr lang="en-US" altLang="ja-JP" sz="2800" dirty="0" smtClean="0">
                <a:sym typeface="Wingdings" pitchFamily="2" charset="2"/>
              </a:rPr>
              <a:t> F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a</a:t>
            </a:r>
          </a:p>
          <a:p>
            <a:r>
              <a:rPr lang="en-US" altLang="ja-JP" sz="2800" dirty="0" smtClean="0">
                <a:sym typeface="Wingdings" pitchFamily="2" charset="2"/>
              </a:rPr>
              <a:t>F	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b</a:t>
            </a:r>
            <a:r>
              <a:rPr lang="en-US" altLang="ja-JP" sz="2800" dirty="0" smtClean="0">
                <a:sym typeface="Wingdings" pitchFamily="2" charset="2"/>
              </a:rPr>
              <a:t> (</a:t>
            </a:r>
            <a:r>
              <a:rPr lang="en-US" altLang="ja-JP" sz="2800" b="1" dirty="0" smtClean="0">
                <a:solidFill>
                  <a:srgbClr val="CD0398"/>
                </a:solidFill>
              </a:rPr>
              <a:t>@</a:t>
            </a:r>
            <a:r>
              <a:rPr lang="en-US" altLang="ja-JP" sz="2800" dirty="0" smtClean="0">
                <a:sym typeface="Wingdings" pitchFamily="2" charset="2"/>
              </a:rPr>
              <a:t> (H (</a:t>
            </a:r>
            <a:r>
              <a:rPr lang="en-US" altLang="ja-JP" sz="2800" b="1" dirty="0" smtClean="0">
                <a:solidFill>
                  <a:srgbClr val="CD0398"/>
                </a:solidFill>
              </a:rPr>
              <a:t>@</a:t>
            </a:r>
            <a:r>
              <a:rPr lang="en-US" altLang="ja-JP" sz="2800" dirty="0" smtClean="0">
                <a:sym typeface="Wingdings" pitchFamily="2" charset="2"/>
              </a:rPr>
              <a:t> G </a:t>
            </a:r>
            <a:r>
              <a:rPr lang="en-US" altLang="ja-JP" sz="2800" b="1" dirty="0" smtClean="0">
                <a:solidFill>
                  <a:srgbClr val="CD0398"/>
                </a:solidFill>
              </a:rPr>
              <a:t>y</a:t>
            </a:r>
            <a:r>
              <a:rPr lang="en-US" altLang="ja-JP" sz="2800" dirty="0" smtClean="0">
                <a:sym typeface="Wingdings" pitchFamily="2" charset="2"/>
              </a:rPr>
              <a:t>))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c</a:t>
            </a:r>
            <a:r>
              <a:rPr lang="en-US" altLang="ja-JP" sz="2800" dirty="0" smtClean="0">
                <a:sym typeface="Wingdings" pitchFamily="2" charset="2"/>
              </a:rPr>
              <a:t>)</a:t>
            </a:r>
          </a:p>
          <a:p>
            <a:r>
              <a:rPr lang="en-US" altLang="ja-JP" sz="2800" dirty="0" smtClean="0"/>
              <a:t>G	</a:t>
            </a:r>
            <a:r>
              <a:rPr lang="en-US" altLang="ja-JP" sz="2800" dirty="0" smtClean="0">
                <a:sym typeface="Wingdings" pitchFamily="2" charset="2"/>
              </a:rPr>
              <a:t> ..</a:t>
            </a:r>
            <a:endParaRPr lang="en-US" altLang="ja-JP" sz="2800" dirty="0" smtClean="0"/>
          </a:p>
          <a:p>
            <a:r>
              <a:rPr lang="en-US" altLang="ja-JP" sz="2800" dirty="0" smtClean="0"/>
              <a:t>H f	</a:t>
            </a:r>
            <a:r>
              <a:rPr lang="en-US" altLang="ja-JP" sz="2800" dirty="0" smtClean="0">
                <a:sym typeface="Wingdings" pitchFamily="2" charset="2"/>
              </a:rPr>
              <a:t>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d</a:t>
            </a:r>
            <a:r>
              <a:rPr lang="en-US" altLang="ja-JP" sz="2800" dirty="0" smtClean="0">
                <a:sym typeface="Wingdings" pitchFamily="2" charset="2"/>
              </a:rPr>
              <a:t> (</a:t>
            </a:r>
            <a:r>
              <a:rPr lang="en-US" altLang="ja-JP" sz="2800" b="1" dirty="0" smtClean="0">
                <a:solidFill>
                  <a:srgbClr val="CD0398"/>
                </a:solidFill>
              </a:rPr>
              <a:t>@ </a:t>
            </a:r>
            <a:r>
              <a:rPr lang="en-US" altLang="ja-JP" sz="2800" dirty="0" smtClean="0">
                <a:sym typeface="Wingdings" pitchFamily="2" charset="2"/>
              </a:rPr>
              <a:t>f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e</a:t>
            </a:r>
            <a:r>
              <a:rPr lang="en-US" altLang="ja-JP" sz="2800" dirty="0" smtClean="0">
                <a:sym typeface="Wingdings" pitchFamily="2" charset="2"/>
              </a:rPr>
              <a:t>) </a:t>
            </a:r>
            <a:r>
              <a:rPr lang="en-US" altLang="ja-JP" sz="2800" b="1" dirty="0">
                <a:solidFill>
                  <a:srgbClr val="CD0398"/>
                </a:solidFill>
              </a:rPr>
              <a:t>y</a:t>
            </a:r>
            <a:endParaRPr lang="en-US" altLang="ja-JP" sz="2800" dirty="0"/>
          </a:p>
        </p:txBody>
      </p:sp>
      <p:sp>
        <p:nvSpPr>
          <p:cNvPr id="186" name="右矢印 185"/>
          <p:cNvSpPr/>
          <p:nvPr/>
        </p:nvSpPr>
        <p:spPr>
          <a:xfrm rot="5400000">
            <a:off x="2087723" y="3681028"/>
            <a:ext cx="720080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右矢印 186"/>
          <p:cNvSpPr/>
          <p:nvPr/>
        </p:nvSpPr>
        <p:spPr>
          <a:xfrm rot="20727380">
            <a:off x="6536472" y="1762487"/>
            <a:ext cx="720080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0" name="右矢印 189"/>
          <p:cNvSpPr/>
          <p:nvPr/>
        </p:nvSpPr>
        <p:spPr>
          <a:xfrm rot="5400000">
            <a:off x="8100393" y="3068959"/>
            <a:ext cx="504054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84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Consequences of First-Order Decomposition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7584" y="3068960"/>
            <a:ext cx="8229600" cy="2304256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Proof: because MTT (1-HTT) has the property.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This gives decidable “type checking”.</a:t>
            </a:r>
          </a:p>
          <a:p>
            <a:pPr lvl="1"/>
            <a:r>
              <a:rPr kumimoji="1" lang="en-US" altLang="ja-JP" dirty="0" smtClean="0"/>
              <a:t>f(S)</a:t>
            </a:r>
            <a:r>
              <a:rPr lang="ja-JP" altLang="en-US" dirty="0" smtClean="0"/>
              <a:t>⊆</a:t>
            </a:r>
            <a:r>
              <a:rPr lang="en-US" altLang="ja-JP" dirty="0" smtClean="0"/>
              <a:t>T  </a:t>
            </a:r>
            <a:r>
              <a:rPr lang="en-US" altLang="ja-JP" dirty="0" smtClean="0">
                <a:sym typeface="Wingdings" pitchFamily="2" charset="2"/>
              </a:rPr>
              <a:t> </a:t>
            </a:r>
            <a:r>
              <a:rPr lang="en-US" altLang="ja-JP" dirty="0" smtClean="0"/>
              <a:t>f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>(T)</a:t>
            </a:r>
            <a:r>
              <a:rPr lang="ja-JP" altLang="en-US" dirty="0" smtClean="0"/>
              <a:t>⊆</a:t>
            </a:r>
            <a:r>
              <a:rPr lang="en-US" altLang="ja-JP" dirty="0" smtClean="0"/>
              <a:t>S  : inclusion of REG is decidable.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491230" y="1700808"/>
            <a:ext cx="8113218" cy="1152128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dirty="0" smtClean="0"/>
              <a:t>[EV</a:t>
            </a:r>
            <a:r>
              <a:rPr lang="en-US" altLang="ja-JP" sz="2400" dirty="0" smtClean="0"/>
              <a:t>88</a:t>
            </a:r>
            <a:r>
              <a:rPr kumimoji="1" lang="en-US" altLang="ja-JP" sz="2400" dirty="0" smtClean="0"/>
              <a:t>]</a:t>
            </a:r>
          </a:p>
          <a:p>
            <a:r>
              <a:rPr lang="en-US" altLang="ja-JP" sz="3200" dirty="0" smtClean="0"/>
              <a:t>f</a:t>
            </a:r>
            <a:r>
              <a:rPr lang="en-US" altLang="ja-JP" sz="3200" baseline="30000" dirty="0" smtClean="0"/>
              <a:t>-1</a:t>
            </a:r>
            <a:r>
              <a:rPr lang="en-US" altLang="ja-JP" sz="3200" dirty="0" smtClean="0"/>
              <a:t>(T) </a:t>
            </a:r>
            <a:r>
              <a:rPr lang="ja-JP" altLang="en-US" sz="3200" dirty="0" smtClean="0"/>
              <a:t>∈ </a:t>
            </a:r>
            <a:r>
              <a:rPr lang="en-US" altLang="ja-JP" sz="3200" dirty="0" smtClean="0"/>
              <a:t>REG	if       f</a:t>
            </a:r>
            <a:r>
              <a:rPr lang="ja-JP" altLang="en-US" sz="3200" dirty="0" smtClean="0"/>
              <a:t>∈</a:t>
            </a:r>
            <a:r>
              <a:rPr lang="en-US" altLang="ja-JP" sz="3200" dirty="0" smtClean="0"/>
              <a:t>Safe-HTT and T</a:t>
            </a:r>
            <a:r>
              <a:rPr lang="ja-JP" altLang="en-US" sz="3200" dirty="0" smtClean="0"/>
              <a:t>∈</a:t>
            </a:r>
            <a:r>
              <a:rPr lang="en-US" altLang="ja-JP" sz="3200" dirty="0" smtClean="0"/>
              <a:t>REG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8003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Consequences of First-Order Decomposition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7584" y="3068960"/>
            <a:ext cx="8229600" cy="3312368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DCS = Deterministic-Context-Sensitive</a:t>
            </a:r>
            <a:br>
              <a:rPr kumimoji="1" lang="en-US" altLang="ja-JP" dirty="0" smtClean="0"/>
            </a:br>
            <a:r>
              <a:rPr kumimoji="1" lang="en-US" altLang="ja-JP" dirty="0" smtClean="0"/>
              <a:t>= DLINSPACE membership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Proof: in a next few slides...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Corollary : Safe Higher-order languages (aka. OI-Hierarchy) are context-sensitive.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491230" y="1700808"/>
            <a:ext cx="8113218" cy="1152128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dirty="0" smtClean="0"/>
              <a:t>[I. and </a:t>
            </a:r>
            <a:r>
              <a:rPr kumimoji="1" lang="en-US" altLang="ja-JP" sz="2400" dirty="0" err="1" smtClean="0"/>
              <a:t>Maneth</a:t>
            </a:r>
            <a:r>
              <a:rPr kumimoji="1" lang="en-US" altLang="ja-JP" sz="2400" dirty="0" smtClean="0"/>
              <a:t> 08]</a:t>
            </a:r>
          </a:p>
          <a:p>
            <a:r>
              <a:rPr lang="en-US" altLang="ja-JP" sz="3200" dirty="0" smtClean="0"/>
              <a:t>f(T) </a:t>
            </a:r>
            <a:r>
              <a:rPr lang="ja-JP" altLang="en-US" sz="3200" dirty="0" smtClean="0"/>
              <a:t>∈ </a:t>
            </a:r>
            <a:r>
              <a:rPr lang="en-US" altLang="ja-JP" sz="3200" dirty="0" smtClean="0"/>
              <a:t>DCS		if       f</a:t>
            </a:r>
            <a:r>
              <a:rPr lang="ja-JP" altLang="en-US" sz="3200" dirty="0" smtClean="0"/>
              <a:t>∈</a:t>
            </a:r>
            <a:r>
              <a:rPr lang="en-US" altLang="ja-JP" sz="3200" dirty="0" smtClean="0"/>
              <a:t>Safe-HTT and T</a:t>
            </a:r>
            <a:r>
              <a:rPr lang="ja-JP" altLang="en-US" sz="3200" dirty="0" smtClean="0"/>
              <a:t>∈</a:t>
            </a:r>
            <a:r>
              <a:rPr lang="en-US" altLang="ja-JP" sz="3200" dirty="0" smtClean="0"/>
              <a:t>REG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4304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Proof: Out(1-HTT </a:t>
            </a:r>
            <a:r>
              <a:rPr kumimoji="1" lang="en-US" altLang="ja-JP" baseline="30000" dirty="0" smtClean="0"/>
              <a:t>n</a:t>
            </a:r>
            <a:r>
              <a:rPr kumimoji="1" lang="en-US" altLang="ja-JP" dirty="0" smtClean="0"/>
              <a:t>) </a:t>
            </a:r>
            <a:r>
              <a:rPr kumimoji="1" lang="ja-JP" altLang="en-US" dirty="0" smtClean="0"/>
              <a:t>∈</a:t>
            </a:r>
            <a:r>
              <a:rPr kumimoji="1" lang="en-US" altLang="ja-JP" dirty="0" smtClean="0"/>
              <a:t>DLINSPACE</a:t>
            </a:r>
            <a:br>
              <a:rPr kumimoji="1" lang="en-US" altLang="ja-JP" dirty="0" smtClean="0"/>
            </a:br>
            <a:r>
              <a:rPr kumimoji="1" lang="en-US" altLang="ja-JP" dirty="0" smtClean="0"/>
              <a:t>The Key </a:t>
            </a:r>
            <a:r>
              <a:rPr lang="en-US" altLang="ja-JP" dirty="0" smtClean="0"/>
              <a:t>Idea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162689" y="3420289"/>
            <a:ext cx="1609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 smtClean="0"/>
              <a:t>1-HTT </a:t>
            </a:r>
            <a:r>
              <a:rPr kumimoji="1" lang="en-US" altLang="ja-JP" sz="3200" b="1" baseline="30000" dirty="0" smtClean="0"/>
              <a:t>n</a:t>
            </a:r>
            <a:endParaRPr kumimoji="1" lang="ja-JP" altLang="en-US" sz="3200" b="1" baseline="30000" dirty="0"/>
          </a:p>
        </p:txBody>
      </p:sp>
      <p:grpSp>
        <p:nvGrpSpPr>
          <p:cNvPr id="66" name="グループ化 65"/>
          <p:cNvGrpSpPr/>
          <p:nvPr/>
        </p:nvGrpSpPr>
        <p:grpSpPr>
          <a:xfrm>
            <a:off x="4716016" y="4476191"/>
            <a:ext cx="4392488" cy="1564922"/>
            <a:chOff x="4211960" y="2944199"/>
            <a:chExt cx="4392488" cy="1564922"/>
          </a:xfrm>
        </p:grpSpPr>
        <p:grpSp>
          <p:nvGrpSpPr>
            <p:cNvPr id="67" name="グループ化 66"/>
            <p:cNvGrpSpPr/>
            <p:nvPr/>
          </p:nvGrpSpPr>
          <p:grpSpPr>
            <a:xfrm>
              <a:off x="4211960" y="2944199"/>
              <a:ext cx="4392488" cy="1564922"/>
              <a:chOff x="-327141" y="4519634"/>
              <a:chExt cx="8329404" cy="1898676"/>
            </a:xfrm>
          </p:grpSpPr>
          <p:sp>
            <p:nvSpPr>
              <p:cNvPr id="69" name="AutoShape 11"/>
              <p:cNvSpPr>
                <a:spLocks noChangeArrowheads="1"/>
              </p:cNvSpPr>
              <p:nvPr/>
            </p:nvSpPr>
            <p:spPr bwMode="auto">
              <a:xfrm>
                <a:off x="6965904" y="4519634"/>
                <a:ext cx="1036359" cy="1374484"/>
              </a:xfrm>
              <a:prstGeom prst="triangle">
                <a:avLst>
                  <a:gd name="adj" fmla="val 50000"/>
                </a:avLst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ja-JP" sz="4000" b="1" dirty="0"/>
                  <a:t>t</a:t>
                </a:r>
              </a:p>
            </p:txBody>
          </p:sp>
          <p:sp>
            <p:nvSpPr>
              <p:cNvPr id="70" name="AutoShape 12"/>
              <p:cNvSpPr>
                <a:spLocks noChangeArrowheads="1"/>
              </p:cNvSpPr>
              <p:nvPr/>
            </p:nvSpPr>
            <p:spPr bwMode="auto">
              <a:xfrm>
                <a:off x="-327141" y="4583639"/>
                <a:ext cx="838201" cy="1834671"/>
              </a:xfrm>
              <a:prstGeom prst="triangle">
                <a:avLst>
                  <a:gd name="adj" fmla="val 50000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ja-JP" sz="4000" b="1" dirty="0"/>
                  <a:t>s</a:t>
                </a:r>
              </a:p>
            </p:txBody>
          </p:sp>
          <p:sp>
            <p:nvSpPr>
              <p:cNvPr id="71" name="AutoShape 13"/>
              <p:cNvSpPr>
                <a:spLocks noChangeArrowheads="1"/>
              </p:cNvSpPr>
              <p:nvPr/>
            </p:nvSpPr>
            <p:spPr bwMode="auto">
              <a:xfrm>
                <a:off x="2783191" y="4603541"/>
                <a:ext cx="948267" cy="853750"/>
              </a:xfrm>
              <a:prstGeom prst="triangle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ja-JP" sz="3200" b="1" dirty="0"/>
                  <a:t>s</a:t>
                </a:r>
                <a:r>
                  <a:rPr lang="en-US" altLang="ja-JP" sz="3200" b="1" baseline="-25000" dirty="0"/>
                  <a:t>1</a:t>
                </a:r>
              </a:p>
            </p:txBody>
          </p:sp>
          <p:sp>
            <p:nvSpPr>
              <p:cNvPr id="72" name="AutoShape 14"/>
              <p:cNvSpPr>
                <a:spLocks noChangeArrowheads="1"/>
              </p:cNvSpPr>
              <p:nvPr/>
            </p:nvSpPr>
            <p:spPr bwMode="auto">
              <a:xfrm>
                <a:off x="4452025" y="4583639"/>
                <a:ext cx="914399" cy="1000286"/>
              </a:xfrm>
              <a:prstGeom prst="triangle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ja-JP" sz="3200" b="1" dirty="0"/>
                  <a:t>s</a:t>
                </a:r>
                <a:r>
                  <a:rPr lang="en-US" altLang="ja-JP" sz="3200" b="1" baseline="-25000" dirty="0"/>
                  <a:t>2</a:t>
                </a:r>
              </a:p>
            </p:txBody>
          </p:sp>
          <p:sp>
            <p:nvSpPr>
              <p:cNvPr id="73" name="AutoShape 16"/>
              <p:cNvSpPr>
                <a:spLocks noChangeArrowheads="1"/>
              </p:cNvSpPr>
              <p:nvPr/>
            </p:nvSpPr>
            <p:spPr bwMode="auto">
              <a:xfrm>
                <a:off x="5536119" y="4595834"/>
                <a:ext cx="1100668" cy="1211610"/>
              </a:xfrm>
              <a:prstGeom prst="triangle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ja-JP" sz="2400" b="1" dirty="0" smtClean="0"/>
                  <a:t>S</a:t>
                </a:r>
                <a:r>
                  <a:rPr lang="en-US" altLang="ja-JP" sz="2400" b="1" baseline="-25000" dirty="0" smtClean="0"/>
                  <a:t>n-1</a:t>
                </a:r>
                <a:endParaRPr lang="en-US" altLang="ja-JP" sz="2400" b="1" baseline="-25000" dirty="0"/>
              </a:p>
            </p:txBody>
          </p:sp>
        </p:grpSp>
        <p:sp>
          <p:nvSpPr>
            <p:cNvPr id="68" name="AutoShape 13"/>
            <p:cNvSpPr>
              <a:spLocks noChangeArrowheads="1"/>
            </p:cNvSpPr>
            <p:nvPr/>
          </p:nvSpPr>
          <p:spPr bwMode="auto">
            <a:xfrm>
              <a:off x="5008038" y="3041158"/>
              <a:ext cx="500066" cy="387842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 sz="3200" b="1" dirty="0" smtClean="0"/>
                <a:t>s</a:t>
              </a:r>
              <a:r>
                <a:rPr lang="en-US" altLang="ja-JP" sz="3200" b="1" baseline="-25000" dirty="0" smtClean="0"/>
                <a:t>0</a:t>
              </a:r>
              <a:endParaRPr lang="en-US" altLang="ja-JP" sz="3200" b="1" baseline="-25000" dirty="0"/>
            </a:p>
          </p:txBody>
        </p:sp>
      </p:grpSp>
      <p:sp>
        <p:nvSpPr>
          <p:cNvPr id="74" name="右矢印 73"/>
          <p:cNvSpPr/>
          <p:nvPr/>
        </p:nvSpPr>
        <p:spPr>
          <a:xfrm>
            <a:off x="3419872" y="3808864"/>
            <a:ext cx="1445147" cy="1060298"/>
          </a:xfrm>
          <a:prstGeom prst="rightArrow">
            <a:avLst>
              <a:gd name="adj1" fmla="val 50000"/>
              <a:gd name="adj2" fmla="val 5081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transform</a:t>
            </a:r>
            <a:endParaRPr kumimoji="1" lang="ja-JP" altLang="en-US" dirty="0"/>
          </a:p>
        </p:txBody>
      </p:sp>
      <p:grpSp>
        <p:nvGrpSpPr>
          <p:cNvPr id="75" name="グループ化 74"/>
          <p:cNvGrpSpPr/>
          <p:nvPr/>
        </p:nvGrpSpPr>
        <p:grpSpPr>
          <a:xfrm>
            <a:off x="274341" y="4096047"/>
            <a:ext cx="2929507" cy="502443"/>
            <a:chOff x="5724128" y="3645024"/>
            <a:chExt cx="2929507" cy="502443"/>
          </a:xfrm>
        </p:grpSpPr>
        <p:sp>
          <p:nvSpPr>
            <p:cNvPr id="76" name="AutoShape 5"/>
            <p:cNvSpPr>
              <a:spLocks noChangeArrowheads="1"/>
            </p:cNvSpPr>
            <p:nvPr/>
          </p:nvSpPr>
          <p:spPr bwMode="auto">
            <a:xfrm>
              <a:off x="5724128" y="3645024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C00000"/>
                  </a:solidFill>
                  <a:cs typeface="Times New Roman" pitchFamily="18" charset="0"/>
                </a:rPr>
                <a:t>τ</a:t>
              </a:r>
              <a:r>
                <a:rPr lang="en-US" altLang="ja-JP" sz="2400" b="1" baseline="-25000" dirty="0" smtClean="0">
                  <a:solidFill>
                    <a:srgbClr val="C00000"/>
                  </a:solidFill>
                  <a:cs typeface="Times New Roman" pitchFamily="18" charset="0"/>
                </a:rPr>
                <a:t>1</a:t>
              </a:r>
              <a:endParaRPr lang="en-US" altLang="ja-JP" sz="2400" b="1" baseline="-25000" dirty="0">
                <a:solidFill>
                  <a:srgbClr val="C00000"/>
                </a:solidFill>
                <a:cs typeface="Times New Roman" pitchFamily="18" charset="0"/>
              </a:endParaRPr>
            </a:p>
          </p:txBody>
        </p:sp>
        <p:sp>
          <p:nvSpPr>
            <p:cNvPr id="77" name="AutoShape 6"/>
            <p:cNvSpPr>
              <a:spLocks noChangeArrowheads="1"/>
            </p:cNvSpPr>
            <p:nvPr/>
          </p:nvSpPr>
          <p:spPr bwMode="auto">
            <a:xfrm>
              <a:off x="6648358" y="3645024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τ</a:t>
              </a:r>
              <a:r>
                <a:rPr lang="en-US" altLang="ja-JP" sz="2400" b="1" baseline="-25000" dirty="0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2</a:t>
              </a:r>
              <a:endParaRPr lang="en-US" altLang="ja-JP" sz="2400" b="1" baseline="-25000" dirty="0">
                <a:solidFill>
                  <a:srgbClr val="C0000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78" name="AutoShape 7"/>
            <p:cNvSpPr>
              <a:spLocks noChangeArrowheads="1"/>
            </p:cNvSpPr>
            <p:nvPr/>
          </p:nvSpPr>
          <p:spPr bwMode="auto">
            <a:xfrm>
              <a:off x="8091061" y="3645024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err="1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τ</a:t>
              </a:r>
              <a:r>
                <a:rPr lang="en-US" altLang="ja-JP" sz="2400" b="1" baseline="-25000" dirty="0" err="1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n</a:t>
              </a:r>
              <a:endParaRPr lang="en-US" altLang="ja-JP" sz="2400" b="1" baseline="-25000" dirty="0">
                <a:solidFill>
                  <a:srgbClr val="C0000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79" name="Line 8"/>
            <p:cNvSpPr>
              <a:spLocks noChangeShapeType="1"/>
            </p:cNvSpPr>
            <p:nvPr/>
          </p:nvSpPr>
          <p:spPr bwMode="auto">
            <a:xfrm>
              <a:off x="6326887" y="3896245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" name="Line 10"/>
            <p:cNvSpPr>
              <a:spLocks noChangeShapeType="1"/>
            </p:cNvSpPr>
            <p:nvPr/>
          </p:nvSpPr>
          <p:spPr bwMode="auto">
            <a:xfrm>
              <a:off x="7795355" y="3896245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1" name="Line 15"/>
            <p:cNvSpPr>
              <a:spLocks noChangeShapeType="1"/>
            </p:cNvSpPr>
            <p:nvPr/>
          </p:nvSpPr>
          <p:spPr bwMode="auto">
            <a:xfrm>
              <a:off x="7210932" y="3896245"/>
              <a:ext cx="478292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82" name="グループ化 81"/>
          <p:cNvGrpSpPr/>
          <p:nvPr/>
        </p:nvGrpSpPr>
        <p:grpSpPr>
          <a:xfrm>
            <a:off x="4981227" y="4096047"/>
            <a:ext cx="3790299" cy="504905"/>
            <a:chOff x="5102181" y="5084335"/>
            <a:chExt cx="3790299" cy="504905"/>
          </a:xfrm>
        </p:grpSpPr>
        <p:sp>
          <p:nvSpPr>
            <p:cNvPr id="83" name="AutoShape 5"/>
            <p:cNvSpPr>
              <a:spLocks noChangeArrowheads="1"/>
            </p:cNvSpPr>
            <p:nvPr/>
          </p:nvSpPr>
          <p:spPr bwMode="auto">
            <a:xfrm>
              <a:off x="5998007" y="5086797"/>
              <a:ext cx="562574" cy="50244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τ'</a:t>
              </a:r>
              <a:r>
                <a:rPr lang="en-US" altLang="ja-JP" sz="2400" b="1" baseline="-25000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1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84" name="AutoShape 6"/>
            <p:cNvSpPr>
              <a:spLocks noChangeArrowheads="1"/>
            </p:cNvSpPr>
            <p:nvPr/>
          </p:nvSpPr>
          <p:spPr bwMode="auto">
            <a:xfrm>
              <a:off x="6922237" y="5086797"/>
              <a:ext cx="562574" cy="50244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τ'</a:t>
              </a:r>
              <a:r>
                <a:rPr lang="en-US" altLang="ja-JP" sz="2400" b="1" baseline="-25000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2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85" name="AutoShape 7"/>
            <p:cNvSpPr>
              <a:spLocks noChangeArrowheads="1"/>
            </p:cNvSpPr>
            <p:nvPr/>
          </p:nvSpPr>
          <p:spPr bwMode="auto">
            <a:xfrm>
              <a:off x="8329906" y="5086797"/>
              <a:ext cx="562574" cy="50244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τ'</a:t>
              </a:r>
              <a:r>
                <a:rPr lang="en-US" altLang="ja-JP" sz="2400" b="1" baseline="-25000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n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86" name="Line 8"/>
            <p:cNvSpPr>
              <a:spLocks noChangeShapeType="1"/>
            </p:cNvSpPr>
            <p:nvPr/>
          </p:nvSpPr>
          <p:spPr bwMode="auto">
            <a:xfrm>
              <a:off x="6600766" y="5338018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7" name="Line 10"/>
            <p:cNvSpPr>
              <a:spLocks noChangeShapeType="1"/>
            </p:cNvSpPr>
            <p:nvPr/>
          </p:nvSpPr>
          <p:spPr bwMode="auto">
            <a:xfrm>
              <a:off x="8008435" y="5338018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" name="Line 15"/>
            <p:cNvSpPr>
              <a:spLocks noChangeShapeType="1"/>
            </p:cNvSpPr>
            <p:nvPr/>
          </p:nvSpPr>
          <p:spPr bwMode="auto">
            <a:xfrm>
              <a:off x="7484811" y="5338018"/>
              <a:ext cx="44325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" name="AutoShape 5"/>
            <p:cNvSpPr>
              <a:spLocks noChangeArrowheads="1"/>
            </p:cNvSpPr>
            <p:nvPr/>
          </p:nvSpPr>
          <p:spPr bwMode="auto">
            <a:xfrm>
              <a:off x="5102181" y="5084335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</a:t>
              </a:r>
              <a:r>
                <a:rPr lang="en-US" altLang="ja-JP" sz="2400" b="1" baseline="30000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'</a:t>
              </a:r>
              <a:r>
                <a:rPr lang="en-US" altLang="ja-JP" sz="2400" b="1" baseline="-25000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del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90" name="Line 8"/>
            <p:cNvSpPr>
              <a:spLocks noChangeShapeType="1"/>
            </p:cNvSpPr>
            <p:nvPr/>
          </p:nvSpPr>
          <p:spPr bwMode="auto">
            <a:xfrm>
              <a:off x="5704939" y="5335556"/>
              <a:ext cx="293069" cy="2462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91" name="グループ化 90"/>
          <p:cNvGrpSpPr/>
          <p:nvPr/>
        </p:nvGrpSpPr>
        <p:grpSpPr>
          <a:xfrm>
            <a:off x="-36512" y="4453905"/>
            <a:ext cx="3570857" cy="1999431"/>
            <a:chOff x="1188974" y="4519634"/>
            <a:chExt cx="6771358" cy="2425855"/>
          </a:xfrm>
        </p:grpSpPr>
        <p:sp>
          <p:nvSpPr>
            <p:cNvPr id="92" name="AutoShape 11"/>
            <p:cNvSpPr>
              <a:spLocks noChangeArrowheads="1"/>
            </p:cNvSpPr>
            <p:nvPr/>
          </p:nvSpPr>
          <p:spPr bwMode="auto">
            <a:xfrm>
              <a:off x="6923973" y="4519634"/>
              <a:ext cx="1036359" cy="1374484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4000" b="1" dirty="0"/>
                <a:t>t</a:t>
              </a:r>
            </a:p>
          </p:txBody>
        </p:sp>
        <p:sp>
          <p:nvSpPr>
            <p:cNvPr id="93" name="AutoShape 12"/>
            <p:cNvSpPr>
              <a:spLocks noChangeArrowheads="1"/>
            </p:cNvSpPr>
            <p:nvPr/>
          </p:nvSpPr>
          <p:spPr bwMode="auto">
            <a:xfrm>
              <a:off x="1188974" y="4557423"/>
              <a:ext cx="838201" cy="1863876"/>
            </a:xfrm>
            <a:prstGeom prst="triangle">
              <a:avLst>
                <a:gd name="adj" fmla="val 50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4000" b="1" dirty="0"/>
                <a:t>s</a:t>
              </a:r>
            </a:p>
          </p:txBody>
        </p:sp>
        <p:sp>
          <p:nvSpPr>
            <p:cNvPr id="94" name="AutoShape 13"/>
            <p:cNvSpPr>
              <a:spLocks noChangeArrowheads="1"/>
            </p:cNvSpPr>
            <p:nvPr/>
          </p:nvSpPr>
          <p:spPr bwMode="auto">
            <a:xfrm>
              <a:off x="2008260" y="4606999"/>
              <a:ext cx="2282217" cy="233849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altLang="ja-JP" sz="3200" b="1" baseline="-25000" dirty="0"/>
            </a:p>
          </p:txBody>
        </p:sp>
        <p:sp>
          <p:nvSpPr>
            <p:cNvPr id="95" name="AutoShape 14"/>
            <p:cNvSpPr>
              <a:spLocks noChangeArrowheads="1"/>
            </p:cNvSpPr>
            <p:nvPr/>
          </p:nvSpPr>
          <p:spPr bwMode="auto">
            <a:xfrm>
              <a:off x="4427025" y="4633816"/>
              <a:ext cx="914399" cy="360433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altLang="ja-JP" sz="3200" b="1" baseline="-25000" dirty="0"/>
            </a:p>
          </p:txBody>
        </p:sp>
        <p:sp>
          <p:nvSpPr>
            <p:cNvPr id="96" name="AutoShape 16"/>
            <p:cNvSpPr>
              <a:spLocks noChangeArrowheads="1"/>
            </p:cNvSpPr>
            <p:nvPr/>
          </p:nvSpPr>
          <p:spPr bwMode="auto">
            <a:xfrm>
              <a:off x="5020772" y="4557421"/>
              <a:ext cx="1903201" cy="1863876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altLang="ja-JP" sz="2400" b="1" baseline="-25000" dirty="0"/>
            </a:p>
          </p:txBody>
        </p:sp>
      </p:grpSp>
      <p:sp>
        <p:nvSpPr>
          <p:cNvPr id="35" name="雲 34"/>
          <p:cNvSpPr/>
          <p:nvPr/>
        </p:nvSpPr>
        <p:spPr>
          <a:xfrm>
            <a:off x="4644008" y="1448780"/>
            <a:ext cx="2736304" cy="169218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200" b="1" dirty="0" smtClean="0"/>
              <a:t>n-HTT</a:t>
            </a:r>
          </a:p>
          <a:p>
            <a:pPr algn="ctr"/>
            <a:r>
              <a:rPr lang="en-US" altLang="ja-JP" sz="3200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λ</a:t>
            </a:r>
            <a:r>
              <a:rPr lang="ja-JP" altLang="en-US" sz="3200" b="1" dirty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λ </a:t>
            </a:r>
            <a:r>
              <a:rPr lang="en-US" altLang="ja-JP" sz="3200" b="1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λ</a:t>
            </a:r>
            <a:endParaRPr lang="en-US" altLang="ja-JP" dirty="0"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36" name="右矢印 35"/>
          <p:cNvSpPr/>
          <p:nvPr/>
        </p:nvSpPr>
        <p:spPr>
          <a:xfrm rot="9900000">
            <a:off x="3193662" y="2314337"/>
            <a:ext cx="1116124" cy="1060298"/>
          </a:xfrm>
          <a:prstGeom prst="rightArrow">
            <a:avLst>
              <a:gd name="adj1" fmla="val 50000"/>
              <a:gd name="adj2" fmla="val 5081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932040" y="3437384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 smtClean="0"/>
              <a:t>“garbage free” 1-HTT </a:t>
            </a:r>
            <a:r>
              <a:rPr kumimoji="1" lang="en-US" altLang="ja-JP" sz="3200" b="1" baseline="30000" dirty="0" smtClean="0"/>
              <a:t>n</a:t>
            </a:r>
            <a:endParaRPr kumimoji="1" lang="ja-JP" altLang="en-US" sz="3200" b="1" baseline="30000" dirty="0"/>
          </a:p>
        </p:txBody>
      </p:sp>
    </p:spTree>
    <p:extLst>
      <p:ext uri="{BB962C8B-B14F-4D97-AF65-F5344CB8AC3E}">
        <p14:creationId xmlns:p14="http://schemas.microsoft.com/office/powerpoint/2010/main" val="953474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3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kumimoji="1" lang="en-US" altLang="ja-JP" sz="3600" dirty="0" smtClean="0"/>
              <a:t>How to Construct the “Garbage-Free” Form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 smtClean="0"/>
              <a:t>Make each 1-HTT “productive”</a:t>
            </a:r>
            <a:endParaRPr lang="en-US" altLang="ja-JP" dirty="0"/>
          </a:p>
        </p:txBody>
      </p:sp>
      <p:sp>
        <p:nvSpPr>
          <p:cNvPr id="38" name="AutoShape 7"/>
          <p:cNvSpPr>
            <a:spLocks noChangeArrowheads="1"/>
          </p:cNvSpPr>
          <p:nvPr/>
        </p:nvSpPr>
        <p:spPr bwMode="auto">
          <a:xfrm>
            <a:off x="7511908" y="4726757"/>
            <a:ext cx="886771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3600" b="1" dirty="0" err="1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3600" b="1" baseline="-25000" dirty="0" err="1" smtClean="0">
                <a:solidFill>
                  <a:srgbClr val="7030A0"/>
                </a:solidFill>
                <a:latin typeface="+mj-lt"/>
              </a:rPr>
              <a:t>n</a:t>
            </a:r>
            <a:endParaRPr lang="en-US" altLang="ja-JP" sz="36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9" name="AutoShape 7"/>
          <p:cNvSpPr>
            <a:spLocks noChangeArrowheads="1"/>
          </p:cNvSpPr>
          <p:nvPr/>
        </p:nvSpPr>
        <p:spPr bwMode="auto">
          <a:xfrm>
            <a:off x="5364088" y="4706738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n-1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8273951" y="4957960"/>
            <a:ext cx="546521" cy="1132874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/>
              <a:t>t</a:t>
            </a:r>
          </a:p>
        </p:txBody>
      </p:sp>
      <p:sp>
        <p:nvSpPr>
          <p:cNvPr id="43" name="AutoShape 16"/>
          <p:cNvSpPr>
            <a:spLocks noChangeArrowheads="1"/>
          </p:cNvSpPr>
          <p:nvPr/>
        </p:nvSpPr>
        <p:spPr bwMode="auto">
          <a:xfrm>
            <a:off x="7236296" y="5014789"/>
            <a:ext cx="357808" cy="768119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47" name="右矢印 46"/>
          <p:cNvSpPr/>
          <p:nvPr/>
        </p:nvSpPr>
        <p:spPr>
          <a:xfrm>
            <a:off x="7871718" y="5398848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AutoShape 7"/>
          <p:cNvSpPr>
            <a:spLocks noChangeArrowheads="1"/>
          </p:cNvSpPr>
          <p:nvPr/>
        </p:nvSpPr>
        <p:spPr bwMode="auto">
          <a:xfrm>
            <a:off x="2007630" y="3574629"/>
            <a:ext cx="886771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err="1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err="1" smtClean="0">
                <a:solidFill>
                  <a:srgbClr val="C00000"/>
                </a:solidFill>
                <a:latin typeface="+mj-lt"/>
              </a:rPr>
              <a:t>n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9" name="AutoShape 7"/>
          <p:cNvSpPr>
            <a:spLocks noChangeArrowheads="1"/>
          </p:cNvSpPr>
          <p:nvPr/>
        </p:nvSpPr>
        <p:spPr bwMode="auto">
          <a:xfrm>
            <a:off x="571432" y="3574629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n-1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0" name="AutoShape 11"/>
          <p:cNvSpPr>
            <a:spLocks noChangeArrowheads="1"/>
          </p:cNvSpPr>
          <p:nvPr/>
        </p:nvSpPr>
        <p:spPr bwMode="auto">
          <a:xfrm>
            <a:off x="2769673" y="3805832"/>
            <a:ext cx="546521" cy="1132874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/>
              <a:t>t</a:t>
            </a:r>
          </a:p>
        </p:txBody>
      </p:sp>
      <p:sp>
        <p:nvSpPr>
          <p:cNvPr id="51" name="AutoShape 16"/>
          <p:cNvSpPr>
            <a:spLocks noChangeArrowheads="1"/>
          </p:cNvSpPr>
          <p:nvPr/>
        </p:nvSpPr>
        <p:spPr bwMode="auto">
          <a:xfrm>
            <a:off x="1219504" y="3836977"/>
            <a:ext cx="1003648" cy="1536239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52" name="右矢印 51"/>
          <p:cNvSpPr/>
          <p:nvPr/>
        </p:nvSpPr>
        <p:spPr>
          <a:xfrm rot="179298">
            <a:off x="3664199" y="3972005"/>
            <a:ext cx="1525584" cy="1201781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右矢印 52"/>
          <p:cNvSpPr/>
          <p:nvPr/>
        </p:nvSpPr>
        <p:spPr>
          <a:xfrm>
            <a:off x="2223152" y="4372270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AutoShape 16"/>
          <p:cNvSpPr>
            <a:spLocks noChangeArrowheads="1"/>
          </p:cNvSpPr>
          <p:nvPr/>
        </p:nvSpPr>
        <p:spPr bwMode="auto">
          <a:xfrm>
            <a:off x="107504" y="3903221"/>
            <a:ext cx="679952" cy="1879687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55" name="AutoShape 16"/>
          <p:cNvSpPr>
            <a:spLocks noChangeArrowheads="1"/>
          </p:cNvSpPr>
          <p:nvPr/>
        </p:nvSpPr>
        <p:spPr bwMode="auto">
          <a:xfrm>
            <a:off x="4880096" y="4977978"/>
            <a:ext cx="679952" cy="1879687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56" name="右矢印 55"/>
          <p:cNvSpPr/>
          <p:nvPr/>
        </p:nvSpPr>
        <p:spPr>
          <a:xfrm>
            <a:off x="827584" y="4370656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右矢印 56"/>
          <p:cNvSpPr/>
          <p:nvPr/>
        </p:nvSpPr>
        <p:spPr>
          <a:xfrm>
            <a:off x="5613884" y="5373216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25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How to Construct the “Garbage-Free” Form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08719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 smtClean="0"/>
              <a:t>Make each 1-HTT “productive”</a:t>
            </a:r>
            <a:br>
              <a:rPr lang="en-US" altLang="ja-JP" dirty="0" smtClean="0"/>
            </a:br>
            <a:r>
              <a:rPr lang="en-US" altLang="ja-JP" dirty="0" smtClean="0"/>
              <a:t>by separating its “deleting” part</a:t>
            </a:r>
            <a:endParaRPr lang="en-US" altLang="ja-JP" dirty="0"/>
          </a:p>
        </p:txBody>
      </p:sp>
      <p:sp>
        <p:nvSpPr>
          <p:cNvPr id="38" name="AutoShape 7"/>
          <p:cNvSpPr>
            <a:spLocks noChangeArrowheads="1"/>
          </p:cNvSpPr>
          <p:nvPr/>
        </p:nvSpPr>
        <p:spPr bwMode="auto">
          <a:xfrm>
            <a:off x="7511908" y="4726757"/>
            <a:ext cx="886771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3600" b="1" dirty="0" err="1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3600" b="1" baseline="-25000" dirty="0" err="1" smtClean="0">
                <a:solidFill>
                  <a:srgbClr val="7030A0"/>
                </a:solidFill>
                <a:latin typeface="+mj-lt"/>
              </a:rPr>
              <a:t>n</a:t>
            </a:r>
            <a:endParaRPr lang="en-US" altLang="ja-JP" sz="36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9" name="AutoShape 7"/>
          <p:cNvSpPr>
            <a:spLocks noChangeArrowheads="1"/>
          </p:cNvSpPr>
          <p:nvPr/>
        </p:nvSpPr>
        <p:spPr bwMode="auto">
          <a:xfrm>
            <a:off x="5364088" y="4706738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n-1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8273951" y="4957960"/>
            <a:ext cx="546521" cy="1132874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/>
              <a:t>t</a:t>
            </a:r>
          </a:p>
        </p:txBody>
      </p:sp>
      <p:sp>
        <p:nvSpPr>
          <p:cNvPr id="43" name="AutoShape 16"/>
          <p:cNvSpPr>
            <a:spLocks noChangeArrowheads="1"/>
          </p:cNvSpPr>
          <p:nvPr/>
        </p:nvSpPr>
        <p:spPr bwMode="auto">
          <a:xfrm>
            <a:off x="7236296" y="5014789"/>
            <a:ext cx="357808" cy="768119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47" name="右矢印 46"/>
          <p:cNvSpPr/>
          <p:nvPr/>
        </p:nvSpPr>
        <p:spPr>
          <a:xfrm>
            <a:off x="7812360" y="5373216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6493541" y="4726757"/>
            <a:ext cx="886771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3600" b="1" dirty="0" err="1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3600" b="1" baseline="-25000" dirty="0" err="1" smtClean="0">
                <a:solidFill>
                  <a:srgbClr val="7030A0"/>
                </a:solidFill>
                <a:latin typeface="+mj-lt"/>
              </a:rPr>
              <a:t>del</a:t>
            </a:r>
            <a:endParaRPr lang="en-US" altLang="ja-JP" sz="36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5872608" y="4941168"/>
            <a:ext cx="1003648" cy="1536239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18" name="右矢印 17"/>
          <p:cNvSpPr/>
          <p:nvPr/>
        </p:nvSpPr>
        <p:spPr>
          <a:xfrm>
            <a:off x="6732240" y="5378768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AutoShape 7"/>
          <p:cNvSpPr>
            <a:spLocks noChangeArrowheads="1"/>
          </p:cNvSpPr>
          <p:nvPr/>
        </p:nvSpPr>
        <p:spPr bwMode="auto">
          <a:xfrm>
            <a:off x="2007630" y="3574629"/>
            <a:ext cx="886771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err="1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err="1" smtClean="0">
                <a:solidFill>
                  <a:srgbClr val="C00000"/>
                </a:solidFill>
                <a:latin typeface="+mj-lt"/>
              </a:rPr>
              <a:t>n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6" name="AutoShape 7"/>
          <p:cNvSpPr>
            <a:spLocks noChangeArrowheads="1"/>
          </p:cNvSpPr>
          <p:nvPr/>
        </p:nvSpPr>
        <p:spPr bwMode="auto">
          <a:xfrm>
            <a:off x="571432" y="3574629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n-1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7" name="AutoShape 11"/>
          <p:cNvSpPr>
            <a:spLocks noChangeArrowheads="1"/>
          </p:cNvSpPr>
          <p:nvPr/>
        </p:nvSpPr>
        <p:spPr bwMode="auto">
          <a:xfrm>
            <a:off x="2769673" y="3805832"/>
            <a:ext cx="546521" cy="1132874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/>
              <a:t>t</a:t>
            </a:r>
          </a:p>
        </p:txBody>
      </p:sp>
      <p:sp>
        <p:nvSpPr>
          <p:cNvPr id="28" name="AutoShape 16"/>
          <p:cNvSpPr>
            <a:spLocks noChangeArrowheads="1"/>
          </p:cNvSpPr>
          <p:nvPr/>
        </p:nvSpPr>
        <p:spPr bwMode="auto">
          <a:xfrm>
            <a:off x="1219504" y="3836977"/>
            <a:ext cx="1003648" cy="1536239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29" name="右矢印 28"/>
          <p:cNvSpPr/>
          <p:nvPr/>
        </p:nvSpPr>
        <p:spPr>
          <a:xfrm rot="179298">
            <a:off x="3664199" y="3972005"/>
            <a:ext cx="1525584" cy="1201781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右矢印 29"/>
          <p:cNvSpPr/>
          <p:nvPr/>
        </p:nvSpPr>
        <p:spPr>
          <a:xfrm>
            <a:off x="2223152" y="4372270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AutoShape 16"/>
          <p:cNvSpPr>
            <a:spLocks noChangeArrowheads="1"/>
          </p:cNvSpPr>
          <p:nvPr/>
        </p:nvSpPr>
        <p:spPr bwMode="auto">
          <a:xfrm>
            <a:off x="107504" y="3903221"/>
            <a:ext cx="679952" cy="1879687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4880096" y="4977978"/>
            <a:ext cx="679952" cy="1879687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34" name="右矢印 33"/>
          <p:cNvSpPr/>
          <p:nvPr/>
        </p:nvSpPr>
        <p:spPr>
          <a:xfrm>
            <a:off x="827584" y="4370656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AutoShape 7"/>
          <p:cNvSpPr>
            <a:spLocks noChangeArrowheads="1"/>
          </p:cNvSpPr>
          <p:nvPr/>
        </p:nvSpPr>
        <p:spPr bwMode="auto">
          <a:xfrm>
            <a:off x="5436096" y="2924944"/>
            <a:ext cx="886771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err="1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err="1" smtClean="0">
                <a:solidFill>
                  <a:srgbClr val="C00000"/>
                </a:solidFill>
                <a:latin typeface="+mj-lt"/>
              </a:rPr>
              <a:t>n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2" name="AutoShape 7"/>
          <p:cNvSpPr>
            <a:spLocks noChangeArrowheads="1"/>
          </p:cNvSpPr>
          <p:nvPr/>
        </p:nvSpPr>
        <p:spPr bwMode="auto">
          <a:xfrm>
            <a:off x="7789685" y="2926557"/>
            <a:ext cx="886771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3600" b="1" dirty="0" err="1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3600" b="1" baseline="-25000" dirty="0" err="1" smtClean="0">
                <a:solidFill>
                  <a:srgbClr val="7030A0"/>
                </a:solidFill>
                <a:latin typeface="+mj-lt"/>
              </a:rPr>
              <a:t>n</a:t>
            </a:r>
            <a:endParaRPr lang="en-US" altLang="ja-JP" sz="36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44" name="AutoShape 7"/>
          <p:cNvSpPr>
            <a:spLocks noChangeArrowheads="1"/>
          </p:cNvSpPr>
          <p:nvPr/>
        </p:nvSpPr>
        <p:spPr bwMode="auto">
          <a:xfrm>
            <a:off x="6771318" y="2926557"/>
            <a:ext cx="886771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3600" b="1" dirty="0" err="1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3600" b="1" baseline="-25000" dirty="0" err="1" smtClean="0">
                <a:solidFill>
                  <a:srgbClr val="7030A0"/>
                </a:solidFill>
                <a:latin typeface="+mj-lt"/>
              </a:rPr>
              <a:t>del</a:t>
            </a:r>
            <a:endParaRPr lang="en-US" altLang="ja-JP" sz="36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336196" y="2852936"/>
            <a:ext cx="900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=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03801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How to Construct the “Garbage-Free” Form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199"/>
            <a:ext cx="8435280" cy="19744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/>
              <a:t>Make each 1-HTT “productive”</a:t>
            </a:r>
            <a:br>
              <a:rPr lang="en-US" altLang="ja-JP" dirty="0" smtClean="0"/>
            </a:br>
            <a:r>
              <a:rPr lang="en-US" altLang="ja-JP" dirty="0" smtClean="0"/>
              <a:t>by separating its “deleting” part,</a:t>
            </a:r>
            <a:br>
              <a:rPr lang="en-US" altLang="ja-JP" dirty="0" smtClean="0"/>
            </a:br>
            <a:r>
              <a:rPr lang="en-US" altLang="ja-JP" dirty="0" smtClean="0"/>
              <a:t>and fuse the </a:t>
            </a:r>
            <a:r>
              <a:rPr lang="en-US" altLang="ja-JP" dirty="0" err="1" smtClean="0"/>
              <a:t>deleter</a:t>
            </a:r>
            <a:r>
              <a:rPr lang="en-US" altLang="ja-JP" dirty="0" smtClean="0"/>
              <a:t> to the left </a:t>
            </a:r>
            <a:r>
              <a:rPr lang="en-US" altLang="ja-JP" sz="2000" dirty="0" smtClean="0"/>
              <a:t>[En75,77][EnVo85][EnMa02]</a:t>
            </a:r>
            <a:endParaRPr lang="en-US" altLang="ja-JP" dirty="0"/>
          </a:p>
        </p:txBody>
      </p:sp>
      <p:sp>
        <p:nvSpPr>
          <p:cNvPr id="38" name="AutoShape 7"/>
          <p:cNvSpPr>
            <a:spLocks noChangeArrowheads="1"/>
          </p:cNvSpPr>
          <p:nvPr/>
        </p:nvSpPr>
        <p:spPr bwMode="auto">
          <a:xfrm>
            <a:off x="7511908" y="4726757"/>
            <a:ext cx="886771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3600" b="1" dirty="0" err="1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3600" b="1" baseline="-25000" dirty="0" err="1" smtClean="0">
                <a:solidFill>
                  <a:srgbClr val="7030A0"/>
                </a:solidFill>
                <a:latin typeface="+mj-lt"/>
              </a:rPr>
              <a:t>n</a:t>
            </a:r>
            <a:endParaRPr lang="en-US" altLang="ja-JP" sz="36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9" name="AutoShape 7"/>
          <p:cNvSpPr>
            <a:spLocks noChangeArrowheads="1"/>
          </p:cNvSpPr>
          <p:nvPr/>
        </p:nvSpPr>
        <p:spPr bwMode="auto">
          <a:xfrm>
            <a:off x="5364088" y="4706738"/>
            <a:ext cx="201622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τ’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n-1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+del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8273951" y="4957960"/>
            <a:ext cx="546521" cy="1132874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/>
              <a:t>t</a:t>
            </a:r>
          </a:p>
        </p:txBody>
      </p:sp>
      <p:sp>
        <p:nvSpPr>
          <p:cNvPr id="43" name="AutoShape 16"/>
          <p:cNvSpPr>
            <a:spLocks noChangeArrowheads="1"/>
          </p:cNvSpPr>
          <p:nvPr/>
        </p:nvSpPr>
        <p:spPr bwMode="auto">
          <a:xfrm>
            <a:off x="7236296" y="5014789"/>
            <a:ext cx="357808" cy="768119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47" name="右矢印 46"/>
          <p:cNvSpPr/>
          <p:nvPr/>
        </p:nvSpPr>
        <p:spPr>
          <a:xfrm>
            <a:off x="7812360" y="5373216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5872608" y="4941168"/>
            <a:ext cx="1003648" cy="1536239"/>
          </a:xfrm>
          <a:prstGeom prst="triangle">
            <a:avLst>
              <a:gd name="adj" fmla="val 50000"/>
            </a:avLst>
          </a:prstGeom>
          <a:solidFill>
            <a:srgbClr val="95B3D7">
              <a:alpha val="36078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18" name="右矢印 17"/>
          <p:cNvSpPr/>
          <p:nvPr/>
        </p:nvSpPr>
        <p:spPr>
          <a:xfrm>
            <a:off x="5560048" y="5378768"/>
            <a:ext cx="1608704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AutoShape 7"/>
          <p:cNvSpPr>
            <a:spLocks noChangeArrowheads="1"/>
          </p:cNvSpPr>
          <p:nvPr/>
        </p:nvSpPr>
        <p:spPr bwMode="auto">
          <a:xfrm>
            <a:off x="2007630" y="3574629"/>
            <a:ext cx="886771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err="1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err="1" smtClean="0">
                <a:solidFill>
                  <a:srgbClr val="C00000"/>
                </a:solidFill>
                <a:latin typeface="+mj-lt"/>
              </a:rPr>
              <a:t>n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571432" y="3574629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n-1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1" name="AutoShape 11"/>
          <p:cNvSpPr>
            <a:spLocks noChangeArrowheads="1"/>
          </p:cNvSpPr>
          <p:nvPr/>
        </p:nvSpPr>
        <p:spPr bwMode="auto">
          <a:xfrm>
            <a:off x="2769673" y="3805832"/>
            <a:ext cx="546521" cy="1132874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/>
              <a:t>t</a:t>
            </a:r>
          </a:p>
        </p:txBody>
      </p:sp>
      <p:sp>
        <p:nvSpPr>
          <p:cNvPr id="22" name="AutoShape 16"/>
          <p:cNvSpPr>
            <a:spLocks noChangeArrowheads="1"/>
          </p:cNvSpPr>
          <p:nvPr/>
        </p:nvSpPr>
        <p:spPr bwMode="auto">
          <a:xfrm>
            <a:off x="1219504" y="3836977"/>
            <a:ext cx="1003648" cy="1536239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23" name="右矢印 22"/>
          <p:cNvSpPr/>
          <p:nvPr/>
        </p:nvSpPr>
        <p:spPr>
          <a:xfrm rot="179298">
            <a:off x="3664199" y="3972005"/>
            <a:ext cx="1525584" cy="1201781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右矢印 23"/>
          <p:cNvSpPr/>
          <p:nvPr/>
        </p:nvSpPr>
        <p:spPr>
          <a:xfrm>
            <a:off x="2223152" y="4372270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AutoShape 16"/>
          <p:cNvSpPr>
            <a:spLocks noChangeArrowheads="1"/>
          </p:cNvSpPr>
          <p:nvPr/>
        </p:nvSpPr>
        <p:spPr bwMode="auto">
          <a:xfrm>
            <a:off x="107504" y="3903221"/>
            <a:ext cx="679952" cy="1879687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26" name="AutoShape 16"/>
          <p:cNvSpPr>
            <a:spLocks noChangeArrowheads="1"/>
          </p:cNvSpPr>
          <p:nvPr/>
        </p:nvSpPr>
        <p:spPr bwMode="auto">
          <a:xfrm>
            <a:off x="4880096" y="4977978"/>
            <a:ext cx="679952" cy="1879687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27" name="右矢印 26"/>
          <p:cNvSpPr/>
          <p:nvPr/>
        </p:nvSpPr>
        <p:spPr>
          <a:xfrm>
            <a:off x="827584" y="4370656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269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23528" y="332656"/>
            <a:ext cx="3024336" cy="11521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Regular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Tree Grammar</a:t>
            </a:r>
            <a:endParaRPr kumimoji="1" lang="ja-JP" altLang="en-US" sz="2800" dirty="0"/>
          </a:p>
        </p:txBody>
      </p:sp>
      <p:sp>
        <p:nvSpPr>
          <p:cNvPr id="5" name="角丸四角形 4"/>
          <p:cNvSpPr/>
          <p:nvPr/>
        </p:nvSpPr>
        <p:spPr>
          <a:xfrm>
            <a:off x="5004048" y="332656"/>
            <a:ext cx="3024336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(Top-Down)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Tree Transducer</a:t>
            </a:r>
            <a:endParaRPr kumimoji="1" lang="ja-JP" altLang="en-US" sz="2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07504" y="3717032"/>
            <a:ext cx="3528392" cy="136815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800" dirty="0" smtClean="0"/>
              <a:t> S          </a:t>
            </a:r>
            <a:r>
              <a:rPr kumimoji="1" lang="en-US" altLang="ja-JP" sz="2800" dirty="0" smtClean="0">
                <a:sym typeface="Wingdings" pitchFamily="2" charset="2"/>
              </a:rPr>
              <a:t> T</a:t>
            </a:r>
            <a:r>
              <a:rPr lang="en-US" altLang="ja-JP" sz="2800" dirty="0" smtClean="0">
                <a:sym typeface="Wingdings" pitchFamily="2" charset="2"/>
              </a:rPr>
              <a:t>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d</a:t>
            </a:r>
            <a:r>
              <a:rPr lang="en-US" altLang="ja-JP" sz="2800" dirty="0" smtClean="0">
                <a:sym typeface="Wingdings" pitchFamily="2" charset="2"/>
              </a:rPr>
              <a:t> </a:t>
            </a:r>
            <a:r>
              <a:rPr lang="en-US" altLang="ja-JP" sz="2800" b="1" dirty="0" err="1" smtClean="0">
                <a:solidFill>
                  <a:srgbClr val="00B050"/>
                </a:solidFill>
                <a:sym typeface="Wingdings" pitchFamily="2" charset="2"/>
              </a:rPr>
              <a:t>d</a:t>
            </a:r>
            <a:endParaRPr kumimoji="1" lang="en-US" altLang="ja-JP" sz="2800" dirty="0" smtClean="0">
              <a:sym typeface="Wingdings" pitchFamily="2" charset="2"/>
            </a:endParaRPr>
          </a:p>
          <a:p>
            <a:r>
              <a:rPr kumimoji="1" lang="en-US" altLang="ja-JP" sz="2800" dirty="0" smtClean="0">
                <a:sym typeface="Wingdings" pitchFamily="2" charset="2"/>
              </a:rPr>
              <a:t> T y</a:t>
            </a:r>
            <a:r>
              <a:rPr kumimoji="1" lang="en-US" altLang="ja-JP" sz="2800" baseline="-25000" dirty="0" smtClean="0">
                <a:sym typeface="Wingdings" pitchFamily="2" charset="2"/>
              </a:rPr>
              <a:t>1</a:t>
            </a:r>
            <a:r>
              <a:rPr kumimoji="1" lang="en-US" altLang="ja-JP" sz="2800" dirty="0" smtClean="0">
                <a:sym typeface="Wingdings" pitchFamily="2" charset="2"/>
              </a:rPr>
              <a:t> y</a:t>
            </a:r>
            <a:r>
              <a:rPr kumimoji="1" lang="en-US" altLang="ja-JP" sz="2800" baseline="-25000" dirty="0" smtClean="0">
                <a:sym typeface="Wingdings" pitchFamily="2" charset="2"/>
              </a:rPr>
              <a:t>2</a:t>
            </a:r>
            <a:r>
              <a:rPr kumimoji="1" lang="en-US" altLang="ja-JP" sz="2800" dirty="0" smtClean="0">
                <a:sym typeface="Wingdings" pitchFamily="2" charset="2"/>
              </a:rPr>
              <a:t>  T (</a:t>
            </a:r>
            <a:r>
              <a:rPr kumimoji="1"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b</a:t>
            </a:r>
            <a:r>
              <a:rPr kumimoji="1" lang="en-US" altLang="ja-JP" sz="2800" dirty="0" smtClean="0">
                <a:sym typeface="Wingdings" pitchFamily="2" charset="2"/>
              </a:rPr>
              <a:t> y</a:t>
            </a:r>
            <a:r>
              <a:rPr kumimoji="1" lang="en-US" altLang="ja-JP" sz="2800" baseline="-25000" dirty="0" smtClean="0">
                <a:sym typeface="Wingdings" pitchFamily="2" charset="2"/>
              </a:rPr>
              <a:t>1</a:t>
            </a:r>
            <a:r>
              <a:rPr kumimoji="1" lang="en-US" altLang="ja-JP" sz="2800" dirty="0" smtClean="0">
                <a:sym typeface="Wingdings" pitchFamily="2" charset="2"/>
              </a:rPr>
              <a:t>) (</a:t>
            </a:r>
            <a:r>
              <a:rPr kumimoji="1"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c</a:t>
            </a:r>
            <a:r>
              <a:rPr kumimoji="1" lang="en-US" altLang="ja-JP" sz="2800" dirty="0" smtClean="0">
                <a:sym typeface="Wingdings" pitchFamily="2" charset="2"/>
              </a:rPr>
              <a:t> y</a:t>
            </a:r>
            <a:r>
              <a:rPr kumimoji="1" lang="en-US" altLang="ja-JP" sz="2800" baseline="-25000" dirty="0" smtClean="0">
                <a:sym typeface="Wingdings" pitchFamily="2" charset="2"/>
              </a:rPr>
              <a:t>2</a:t>
            </a:r>
            <a:r>
              <a:rPr kumimoji="1" lang="en-US" altLang="ja-JP" sz="2800" dirty="0" smtClean="0">
                <a:sym typeface="Wingdings" pitchFamily="2" charset="2"/>
              </a:rPr>
              <a:t>)</a:t>
            </a:r>
          </a:p>
          <a:p>
            <a:r>
              <a:rPr lang="en-US" altLang="ja-JP" sz="2800" dirty="0" smtClean="0">
                <a:sym typeface="Wingdings" pitchFamily="2" charset="2"/>
              </a:rPr>
              <a:t> T y</a:t>
            </a:r>
            <a:r>
              <a:rPr lang="en-US" altLang="ja-JP" sz="2800" baseline="-25000" dirty="0" smtClean="0">
                <a:sym typeface="Wingdings" pitchFamily="2" charset="2"/>
              </a:rPr>
              <a:t>1</a:t>
            </a:r>
            <a:r>
              <a:rPr lang="en-US" altLang="ja-JP" sz="2800" dirty="0" smtClean="0">
                <a:sym typeface="Wingdings" pitchFamily="2" charset="2"/>
              </a:rPr>
              <a:t> y</a:t>
            </a:r>
            <a:r>
              <a:rPr lang="en-US" altLang="ja-JP" sz="2800" baseline="-25000" dirty="0" smtClean="0">
                <a:sym typeface="Wingdings" pitchFamily="2" charset="2"/>
              </a:rPr>
              <a:t>2</a:t>
            </a:r>
            <a:r>
              <a:rPr lang="en-US" altLang="ja-JP" sz="2800" dirty="0" smtClean="0">
                <a:sym typeface="Wingdings" pitchFamily="2" charset="2"/>
              </a:rPr>
              <a:t> 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a</a:t>
            </a:r>
            <a:r>
              <a:rPr lang="en-US" altLang="ja-JP" sz="2800" dirty="0" smtClean="0">
                <a:sym typeface="Wingdings" pitchFamily="2" charset="2"/>
              </a:rPr>
              <a:t> y</a:t>
            </a:r>
            <a:r>
              <a:rPr lang="en-US" altLang="ja-JP" sz="2800" baseline="-25000" dirty="0" smtClean="0">
                <a:sym typeface="Wingdings" pitchFamily="2" charset="2"/>
              </a:rPr>
              <a:t>1</a:t>
            </a:r>
            <a:r>
              <a:rPr lang="en-US" altLang="ja-JP" sz="2800" dirty="0" smtClean="0">
                <a:sym typeface="Wingdings" pitchFamily="2" charset="2"/>
              </a:rPr>
              <a:t> y</a:t>
            </a:r>
            <a:r>
              <a:rPr lang="en-US" altLang="ja-JP" sz="2800" baseline="-25000" dirty="0" smtClean="0">
                <a:sym typeface="Wingdings" pitchFamily="2" charset="2"/>
              </a:rPr>
              <a:t>2</a:t>
            </a:r>
            <a:endParaRPr kumimoji="1" lang="ja-JP" altLang="en-US" sz="2800" baseline="-25000" dirty="0"/>
          </a:p>
        </p:txBody>
      </p:sp>
      <p:sp>
        <p:nvSpPr>
          <p:cNvPr id="21" name="正方形/長方形 20"/>
          <p:cNvSpPr/>
          <p:nvPr/>
        </p:nvSpPr>
        <p:spPr>
          <a:xfrm>
            <a:off x="4211960" y="3717032"/>
            <a:ext cx="4752529" cy="136815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/>
            <a:r>
              <a:rPr kumimoji="1" lang="en-US" altLang="ja-JP" sz="2800" dirty="0" smtClean="0"/>
              <a:t> </a:t>
            </a:r>
            <a:r>
              <a:rPr lang="en-US" altLang="ja-JP" sz="2800" dirty="0" smtClean="0"/>
              <a:t>S (</a:t>
            </a:r>
            <a:r>
              <a:rPr lang="en-US" altLang="ja-JP" sz="2800" b="1" dirty="0" smtClean="0">
                <a:solidFill>
                  <a:srgbClr val="0070C0"/>
                </a:solidFill>
              </a:rPr>
              <a:t>s</a:t>
            </a:r>
            <a:r>
              <a:rPr lang="en-US" altLang="ja-JP" sz="2800" dirty="0" smtClean="0"/>
              <a:t> x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)          </a:t>
            </a:r>
            <a:r>
              <a:rPr lang="en-US" altLang="ja-JP" sz="2800" dirty="0" smtClean="0">
                <a:sym typeface="Wingdings" pitchFamily="2" charset="2"/>
              </a:rPr>
              <a:t> T x</a:t>
            </a:r>
            <a:r>
              <a:rPr lang="en-US" altLang="ja-JP" sz="2800" baseline="-25000" dirty="0" smtClean="0">
                <a:sym typeface="Wingdings" pitchFamily="2" charset="2"/>
              </a:rPr>
              <a:t>1</a:t>
            </a:r>
            <a:r>
              <a:rPr lang="en-US" altLang="ja-JP" sz="2800" dirty="0" smtClean="0">
                <a:sym typeface="Wingdings" pitchFamily="2" charset="2"/>
              </a:rPr>
              <a:t>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d</a:t>
            </a:r>
            <a:r>
              <a:rPr lang="en-US" altLang="ja-JP" sz="2800" dirty="0" smtClean="0">
                <a:sym typeface="Wingdings" pitchFamily="2" charset="2"/>
              </a:rPr>
              <a:t> </a:t>
            </a:r>
            <a:r>
              <a:rPr lang="en-US" altLang="ja-JP" sz="2800" b="1" dirty="0" err="1" smtClean="0">
                <a:solidFill>
                  <a:srgbClr val="00B050"/>
                </a:solidFill>
                <a:sym typeface="Wingdings" pitchFamily="2" charset="2"/>
              </a:rPr>
              <a:t>d</a:t>
            </a:r>
            <a:endParaRPr kumimoji="1" lang="en-US" altLang="ja-JP" sz="2800" b="1" dirty="0" smtClean="0">
              <a:solidFill>
                <a:srgbClr val="00B050"/>
              </a:solidFill>
              <a:sym typeface="Wingdings" pitchFamily="2" charset="2"/>
            </a:endParaRPr>
          </a:p>
          <a:p>
            <a:r>
              <a:rPr lang="en-US" altLang="ja-JP" sz="2800" dirty="0" smtClean="0">
                <a:sym typeface="Wingdings" pitchFamily="2" charset="2"/>
              </a:rPr>
              <a:t> T (</a:t>
            </a:r>
            <a:r>
              <a:rPr lang="en-US" altLang="ja-JP" sz="2800" b="1" dirty="0" smtClean="0">
                <a:solidFill>
                  <a:srgbClr val="0070C0"/>
                </a:solidFill>
                <a:sym typeface="Wingdings" pitchFamily="2" charset="2"/>
              </a:rPr>
              <a:t>s</a:t>
            </a:r>
            <a:r>
              <a:rPr lang="en-US" altLang="ja-JP" sz="2800" dirty="0" smtClean="0">
                <a:sym typeface="Wingdings" pitchFamily="2" charset="2"/>
              </a:rPr>
              <a:t> x</a:t>
            </a:r>
            <a:r>
              <a:rPr lang="en-US" altLang="ja-JP" sz="2800" baseline="-25000" dirty="0" smtClean="0">
                <a:sym typeface="Wingdings" pitchFamily="2" charset="2"/>
              </a:rPr>
              <a:t>1</a:t>
            </a:r>
            <a:r>
              <a:rPr lang="en-US" altLang="ja-JP" sz="2800" dirty="0" smtClean="0">
                <a:sym typeface="Wingdings" pitchFamily="2" charset="2"/>
              </a:rPr>
              <a:t>) </a:t>
            </a:r>
            <a:r>
              <a:rPr lang="en-US" altLang="ja-JP" sz="2800" dirty="0">
                <a:sym typeface="Wingdings" pitchFamily="2" charset="2"/>
              </a:rPr>
              <a:t>y</a:t>
            </a:r>
            <a:r>
              <a:rPr lang="en-US" altLang="ja-JP" sz="2800" baseline="-25000" dirty="0">
                <a:sym typeface="Wingdings" pitchFamily="2" charset="2"/>
              </a:rPr>
              <a:t>1</a:t>
            </a:r>
            <a:r>
              <a:rPr lang="en-US" altLang="ja-JP" sz="2800" dirty="0">
                <a:sym typeface="Wingdings" pitchFamily="2" charset="2"/>
              </a:rPr>
              <a:t> y</a:t>
            </a:r>
            <a:r>
              <a:rPr lang="en-US" altLang="ja-JP" sz="2800" baseline="-25000" dirty="0">
                <a:sym typeface="Wingdings" pitchFamily="2" charset="2"/>
              </a:rPr>
              <a:t>2</a:t>
            </a:r>
            <a:r>
              <a:rPr lang="en-US" altLang="ja-JP" sz="2800" dirty="0">
                <a:sym typeface="Wingdings" pitchFamily="2" charset="2"/>
              </a:rPr>
              <a:t> </a:t>
            </a:r>
            <a:r>
              <a:rPr lang="en-US" altLang="ja-JP" sz="2800" dirty="0" smtClean="0">
                <a:sym typeface="Wingdings" pitchFamily="2" charset="2"/>
              </a:rPr>
              <a:t> T </a:t>
            </a:r>
            <a:r>
              <a:rPr lang="en-US" altLang="ja-JP" sz="2800" dirty="0">
                <a:sym typeface="Wingdings" pitchFamily="2" charset="2"/>
              </a:rPr>
              <a:t>x</a:t>
            </a:r>
            <a:r>
              <a:rPr lang="en-US" altLang="ja-JP" sz="2800" baseline="-25000" dirty="0">
                <a:sym typeface="Wingdings" pitchFamily="2" charset="2"/>
              </a:rPr>
              <a:t>1</a:t>
            </a:r>
            <a:r>
              <a:rPr lang="en-US" altLang="ja-JP" sz="2800" dirty="0">
                <a:sym typeface="Wingdings" pitchFamily="2" charset="2"/>
              </a:rPr>
              <a:t> </a:t>
            </a:r>
            <a:r>
              <a:rPr lang="en-US" altLang="ja-JP" sz="2800" dirty="0" smtClean="0">
                <a:sym typeface="Wingdings" pitchFamily="2" charset="2"/>
              </a:rPr>
              <a:t>(</a:t>
            </a:r>
            <a:r>
              <a:rPr lang="en-US" altLang="ja-JP" sz="2800" b="1" dirty="0">
                <a:solidFill>
                  <a:srgbClr val="00B050"/>
                </a:solidFill>
                <a:sym typeface="Wingdings" pitchFamily="2" charset="2"/>
              </a:rPr>
              <a:t>b</a:t>
            </a:r>
            <a:r>
              <a:rPr lang="en-US" altLang="ja-JP" sz="2800" dirty="0">
                <a:sym typeface="Wingdings" pitchFamily="2" charset="2"/>
              </a:rPr>
              <a:t> y</a:t>
            </a:r>
            <a:r>
              <a:rPr lang="en-US" altLang="ja-JP" sz="2800" baseline="-25000" dirty="0">
                <a:sym typeface="Wingdings" pitchFamily="2" charset="2"/>
              </a:rPr>
              <a:t>1</a:t>
            </a:r>
            <a:r>
              <a:rPr lang="en-US" altLang="ja-JP" sz="2800" dirty="0">
                <a:sym typeface="Wingdings" pitchFamily="2" charset="2"/>
              </a:rPr>
              <a:t>) (</a:t>
            </a:r>
            <a:r>
              <a:rPr lang="en-US" altLang="ja-JP" sz="2800" b="1" dirty="0">
                <a:solidFill>
                  <a:srgbClr val="00B050"/>
                </a:solidFill>
                <a:sym typeface="Wingdings" pitchFamily="2" charset="2"/>
              </a:rPr>
              <a:t>c</a:t>
            </a:r>
            <a:r>
              <a:rPr lang="en-US" altLang="ja-JP" sz="2800" dirty="0">
                <a:sym typeface="Wingdings" pitchFamily="2" charset="2"/>
              </a:rPr>
              <a:t> y</a:t>
            </a:r>
            <a:r>
              <a:rPr lang="en-US" altLang="ja-JP" sz="2800" baseline="-25000" dirty="0">
                <a:sym typeface="Wingdings" pitchFamily="2" charset="2"/>
              </a:rPr>
              <a:t>2</a:t>
            </a:r>
            <a:r>
              <a:rPr lang="en-US" altLang="ja-JP" sz="2800" dirty="0" smtClean="0">
                <a:sym typeface="Wingdings" pitchFamily="2" charset="2"/>
              </a:rPr>
              <a:t>)</a:t>
            </a:r>
            <a:r>
              <a:rPr lang="en-US" altLang="ja-JP" sz="2800" dirty="0">
                <a:sym typeface="Wingdings" pitchFamily="2" charset="2"/>
              </a:rPr>
              <a:t> </a:t>
            </a:r>
          </a:p>
          <a:p>
            <a:r>
              <a:rPr lang="en-US" altLang="ja-JP" sz="2800" dirty="0" smtClean="0">
                <a:sym typeface="Wingdings" pitchFamily="2" charset="2"/>
              </a:rPr>
              <a:t> T  </a:t>
            </a:r>
            <a:r>
              <a:rPr lang="en-US" altLang="ja-JP" sz="2800" b="1" dirty="0" smtClean="0">
                <a:solidFill>
                  <a:srgbClr val="0070C0"/>
                </a:solidFill>
                <a:sym typeface="Wingdings" pitchFamily="2" charset="2"/>
              </a:rPr>
              <a:t>z</a:t>
            </a:r>
            <a:r>
              <a:rPr lang="en-US" altLang="ja-JP" sz="2800" dirty="0" smtClean="0">
                <a:sym typeface="Wingdings" pitchFamily="2" charset="2"/>
              </a:rPr>
              <a:t>       y</a:t>
            </a:r>
            <a:r>
              <a:rPr lang="en-US" altLang="ja-JP" sz="2800" baseline="-25000" dirty="0" smtClean="0">
                <a:sym typeface="Wingdings" pitchFamily="2" charset="2"/>
              </a:rPr>
              <a:t>1</a:t>
            </a:r>
            <a:r>
              <a:rPr lang="en-US" altLang="ja-JP" sz="2800" dirty="0" smtClean="0">
                <a:sym typeface="Wingdings" pitchFamily="2" charset="2"/>
              </a:rPr>
              <a:t> </a:t>
            </a:r>
            <a:r>
              <a:rPr lang="en-US" altLang="ja-JP" sz="2800" dirty="0">
                <a:sym typeface="Wingdings" pitchFamily="2" charset="2"/>
              </a:rPr>
              <a:t>y</a:t>
            </a:r>
            <a:r>
              <a:rPr lang="en-US" altLang="ja-JP" sz="2800" baseline="-25000" dirty="0">
                <a:sym typeface="Wingdings" pitchFamily="2" charset="2"/>
              </a:rPr>
              <a:t>2</a:t>
            </a:r>
            <a:r>
              <a:rPr lang="en-US" altLang="ja-JP" sz="2800" dirty="0">
                <a:sym typeface="Wingdings" pitchFamily="2" charset="2"/>
              </a:rPr>
              <a:t> </a:t>
            </a:r>
            <a:r>
              <a:rPr lang="en-US" altLang="ja-JP" sz="2800" dirty="0" smtClean="0">
                <a:sym typeface="Wingdings" pitchFamily="2" charset="2"/>
              </a:rPr>
              <a:t>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a</a:t>
            </a:r>
            <a:r>
              <a:rPr lang="en-US" altLang="ja-JP" sz="2800" dirty="0" smtClean="0">
                <a:sym typeface="Wingdings" pitchFamily="2" charset="2"/>
              </a:rPr>
              <a:t> y</a:t>
            </a:r>
            <a:r>
              <a:rPr lang="en-US" altLang="ja-JP" sz="2800" baseline="-25000" dirty="0" smtClean="0">
                <a:sym typeface="Wingdings" pitchFamily="2" charset="2"/>
              </a:rPr>
              <a:t>1</a:t>
            </a:r>
            <a:r>
              <a:rPr lang="en-US" altLang="ja-JP" sz="2800" dirty="0" smtClean="0">
                <a:sym typeface="Wingdings" pitchFamily="2" charset="2"/>
              </a:rPr>
              <a:t> y</a:t>
            </a:r>
            <a:r>
              <a:rPr lang="en-US" altLang="ja-JP" sz="2800" baseline="-25000" dirty="0" smtClean="0">
                <a:sym typeface="Wingdings" pitchFamily="2" charset="2"/>
              </a:rPr>
              <a:t>2</a:t>
            </a:r>
            <a:endParaRPr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9512" y="5229200"/>
            <a:ext cx="36724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/>
              <a:t>Each nonterminal takes parameter </a:t>
            </a:r>
            <a:r>
              <a:rPr kumimoji="1" lang="en-US" altLang="ja-JP" sz="2400" b="1" i="1" dirty="0" smtClean="0">
                <a:solidFill>
                  <a:srgbClr val="00B050"/>
                </a:solidFill>
              </a:rPr>
              <a:t>tree</a:t>
            </a:r>
            <a:r>
              <a:rPr kumimoji="1" lang="en-US" altLang="ja-JP" sz="2400" i="1" dirty="0" smtClean="0"/>
              <a:t>s and generates (a set of) </a:t>
            </a:r>
            <a:r>
              <a:rPr kumimoji="1" lang="en-US" altLang="ja-JP" sz="2400" b="1" i="1" dirty="0" smtClean="0">
                <a:solidFill>
                  <a:srgbClr val="00B050"/>
                </a:solidFill>
              </a:rPr>
              <a:t>tree</a:t>
            </a:r>
            <a:r>
              <a:rPr kumimoji="1" lang="en-US" altLang="ja-JP" sz="2400" i="1" dirty="0" smtClean="0"/>
              <a:t>s.</a:t>
            </a:r>
            <a:endParaRPr lang="en-US" altLang="ja-JP" sz="2400" i="1" dirty="0"/>
          </a:p>
          <a:p>
            <a:pPr algn="ctr"/>
            <a:r>
              <a:rPr lang="en-US" altLang="ja-JP" sz="2400" i="1" dirty="0"/>
              <a:t>F : </a:t>
            </a:r>
            <a:r>
              <a:rPr lang="en-US" altLang="ja-JP" sz="2400" b="1" i="1" dirty="0" smtClean="0">
                <a:solidFill>
                  <a:srgbClr val="00B050"/>
                </a:solidFill>
              </a:rPr>
              <a:t>O</a:t>
            </a:r>
            <a:r>
              <a:rPr lang="en-US" altLang="ja-JP" sz="2400" b="1" i="1" baseline="30000" dirty="0" smtClean="0"/>
              <a:t>k</a:t>
            </a:r>
            <a:r>
              <a:rPr lang="en-US" altLang="ja-JP" sz="2400" b="1" i="1" dirty="0" smtClean="0">
                <a:solidFill>
                  <a:srgbClr val="00B050"/>
                </a:solidFill>
              </a:rPr>
              <a:t> </a:t>
            </a:r>
            <a:r>
              <a:rPr lang="en-US" altLang="ja-JP" sz="2400" i="1" dirty="0" smtClean="0">
                <a:sym typeface="Wingdings" pitchFamily="2" charset="2"/>
              </a:rPr>
              <a:t> </a:t>
            </a:r>
            <a:r>
              <a:rPr lang="en-US" altLang="ja-JP" sz="2400" b="1" i="1" dirty="0" smtClean="0">
                <a:solidFill>
                  <a:srgbClr val="00B050"/>
                </a:solidFill>
              </a:rPr>
              <a:t> O</a:t>
            </a:r>
            <a:endParaRPr lang="ja-JP" altLang="en-US" sz="2400" b="1" i="1" dirty="0">
              <a:solidFill>
                <a:srgbClr val="00B05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004048" y="5253007"/>
            <a:ext cx="3456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/>
              <a:t>Each nonterminal takes an </a:t>
            </a:r>
            <a:r>
              <a:rPr kumimoji="1" lang="en-US" altLang="ja-JP" sz="2400" b="1" i="1" dirty="0" smtClean="0">
                <a:solidFill>
                  <a:srgbClr val="0070C0"/>
                </a:solidFill>
              </a:rPr>
              <a:t>input tree</a:t>
            </a:r>
            <a:r>
              <a:rPr kumimoji="1" lang="en-US" altLang="ja-JP" sz="2400" i="1" dirty="0" smtClean="0"/>
              <a:t> and parameter </a:t>
            </a:r>
            <a:r>
              <a:rPr kumimoji="1" lang="en-US" altLang="ja-JP" sz="2400" b="1" i="1" dirty="0" smtClean="0">
                <a:solidFill>
                  <a:srgbClr val="00B050"/>
                </a:solidFill>
              </a:rPr>
              <a:t>tree</a:t>
            </a:r>
            <a:r>
              <a:rPr kumimoji="1" lang="en-US" altLang="ja-JP" sz="2400" i="1" dirty="0" smtClean="0"/>
              <a:t>s, and generates </a:t>
            </a:r>
            <a:r>
              <a:rPr kumimoji="1" lang="en-US" altLang="ja-JP" sz="2400" b="1" i="1" dirty="0" smtClean="0">
                <a:solidFill>
                  <a:srgbClr val="00B050"/>
                </a:solidFill>
              </a:rPr>
              <a:t>tree</a:t>
            </a:r>
            <a:r>
              <a:rPr kumimoji="1" lang="en-US" altLang="ja-JP" sz="2400" i="1" dirty="0" smtClean="0"/>
              <a:t>s.</a:t>
            </a:r>
            <a:endParaRPr lang="en-US" altLang="ja-JP" sz="2400" i="1" dirty="0"/>
          </a:p>
          <a:p>
            <a:pPr algn="ctr"/>
            <a:r>
              <a:rPr lang="en-US" altLang="ja-JP" sz="2400" i="1" dirty="0"/>
              <a:t>F : </a:t>
            </a:r>
            <a:r>
              <a:rPr lang="en-US" altLang="ja-JP" sz="2400" b="1" i="1" dirty="0" smtClean="0">
                <a:solidFill>
                  <a:srgbClr val="0070C0"/>
                </a:solidFill>
              </a:rPr>
              <a:t>I</a:t>
            </a:r>
            <a:r>
              <a:rPr lang="en-US" altLang="ja-JP" sz="2400" i="1" dirty="0" smtClean="0">
                <a:sym typeface="Wingdings" pitchFamily="2" charset="2"/>
              </a:rPr>
              <a:t></a:t>
            </a:r>
            <a:r>
              <a:rPr lang="en-US" altLang="ja-JP" sz="2400" i="1" dirty="0" smtClean="0"/>
              <a:t> </a:t>
            </a:r>
            <a:r>
              <a:rPr lang="en-US" altLang="ja-JP" sz="2400" b="1" i="1" dirty="0" smtClean="0">
                <a:solidFill>
                  <a:srgbClr val="00B050"/>
                </a:solidFill>
              </a:rPr>
              <a:t>O</a:t>
            </a:r>
            <a:r>
              <a:rPr lang="en-US" altLang="ja-JP" sz="2400" b="1" i="1" baseline="30000" dirty="0" smtClean="0"/>
              <a:t>k</a:t>
            </a:r>
            <a:r>
              <a:rPr lang="en-US" altLang="ja-JP" sz="2400" i="1" dirty="0" smtClean="0">
                <a:sym typeface="Wingdings" pitchFamily="2" charset="2"/>
              </a:rPr>
              <a:t> </a:t>
            </a:r>
            <a:r>
              <a:rPr lang="en-US" altLang="ja-JP" sz="2400" b="1" i="1" dirty="0" smtClean="0">
                <a:solidFill>
                  <a:srgbClr val="00B050"/>
                </a:solidFill>
              </a:rPr>
              <a:t> O</a:t>
            </a:r>
            <a:endParaRPr lang="ja-JP" altLang="en-US" sz="2400" b="1" i="1" dirty="0">
              <a:solidFill>
                <a:srgbClr val="00B050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23528" y="2204864"/>
            <a:ext cx="3024336" cy="11521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Context-Free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Tree Grammar</a:t>
            </a:r>
            <a:endParaRPr kumimoji="1" lang="ja-JP" altLang="en-US" sz="2800" dirty="0"/>
          </a:p>
        </p:txBody>
      </p:sp>
      <p:sp>
        <p:nvSpPr>
          <p:cNvPr id="13" name="角丸四角形 12"/>
          <p:cNvSpPr/>
          <p:nvPr/>
        </p:nvSpPr>
        <p:spPr>
          <a:xfrm>
            <a:off x="5004048" y="2161886"/>
            <a:ext cx="3024336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Macro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Tree Transducer</a:t>
            </a:r>
            <a:endParaRPr kumimoji="1" lang="ja-JP" altLang="en-US" sz="2800" dirty="0"/>
          </a:p>
        </p:txBody>
      </p:sp>
      <p:sp>
        <p:nvSpPr>
          <p:cNvPr id="14" name="右矢印 13"/>
          <p:cNvSpPr/>
          <p:nvPr/>
        </p:nvSpPr>
        <p:spPr>
          <a:xfrm>
            <a:off x="3635896" y="764704"/>
            <a:ext cx="1152128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563888" y="122869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70C0"/>
                </a:solidFill>
              </a:rPr>
              <a:t>input tree</a:t>
            </a:r>
            <a:endParaRPr kumimoji="1" lang="ja-JP" altLang="en-US" sz="2000" b="1" dirty="0">
              <a:solidFill>
                <a:srgbClr val="0070C0"/>
              </a:solidFill>
            </a:endParaRPr>
          </a:p>
        </p:txBody>
      </p:sp>
      <p:sp>
        <p:nvSpPr>
          <p:cNvPr id="17" name="右矢印 16"/>
          <p:cNvSpPr/>
          <p:nvPr/>
        </p:nvSpPr>
        <p:spPr>
          <a:xfrm>
            <a:off x="3635896" y="2420888"/>
            <a:ext cx="1152128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563888" y="2884874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70C0"/>
                </a:solidFill>
              </a:rPr>
              <a:t>input tree</a:t>
            </a:r>
            <a:endParaRPr kumimoji="1" lang="ja-JP" altLang="en-US" sz="2000" b="1" dirty="0">
              <a:solidFill>
                <a:srgbClr val="0070C0"/>
              </a:solidFill>
            </a:endParaRPr>
          </a:p>
        </p:txBody>
      </p:sp>
      <p:sp>
        <p:nvSpPr>
          <p:cNvPr id="20" name="右矢印 19"/>
          <p:cNvSpPr/>
          <p:nvPr/>
        </p:nvSpPr>
        <p:spPr>
          <a:xfrm rot="5400000">
            <a:off x="6192180" y="1592796"/>
            <a:ext cx="576064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右矢印 22"/>
          <p:cNvSpPr/>
          <p:nvPr/>
        </p:nvSpPr>
        <p:spPr>
          <a:xfrm rot="5400000">
            <a:off x="1583667" y="1592797"/>
            <a:ext cx="576064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123728" y="1484784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tree parameter</a:t>
            </a:r>
            <a:endParaRPr kumimoji="1" lang="ja-JP" altLang="en-US" sz="2000" b="1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732240" y="1496978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tree parameter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0302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直角三角形 69"/>
          <p:cNvSpPr/>
          <p:nvPr/>
        </p:nvSpPr>
        <p:spPr>
          <a:xfrm flipH="1">
            <a:off x="539552" y="5086797"/>
            <a:ext cx="3096344" cy="792088"/>
          </a:xfrm>
          <a:prstGeom prst="rtTriangle">
            <a:avLst/>
          </a:prstGeom>
          <a:solidFill>
            <a:srgbClr val="4F81BD">
              <a:alpha val="4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直角三角形 68"/>
          <p:cNvSpPr/>
          <p:nvPr/>
        </p:nvSpPr>
        <p:spPr>
          <a:xfrm flipH="1">
            <a:off x="2699792" y="3574629"/>
            <a:ext cx="3096344" cy="792088"/>
          </a:xfrm>
          <a:prstGeom prst="rtTriangle">
            <a:avLst/>
          </a:prstGeom>
          <a:solidFill>
            <a:srgbClr val="4F81BD">
              <a:alpha val="4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直角三角形 67"/>
          <p:cNvSpPr/>
          <p:nvPr/>
        </p:nvSpPr>
        <p:spPr>
          <a:xfrm flipH="1">
            <a:off x="4871526" y="1988840"/>
            <a:ext cx="2940834" cy="792088"/>
          </a:xfrm>
          <a:prstGeom prst="rtTriangle">
            <a:avLst/>
          </a:prstGeom>
          <a:solidFill>
            <a:srgbClr val="4F81BD">
              <a:alpha val="4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直角三角形 66"/>
          <p:cNvSpPr/>
          <p:nvPr/>
        </p:nvSpPr>
        <p:spPr>
          <a:xfrm flipH="1">
            <a:off x="6876256" y="655885"/>
            <a:ext cx="1944216" cy="542480"/>
          </a:xfrm>
          <a:prstGeom prst="rtTriangle">
            <a:avLst/>
          </a:prstGeom>
          <a:solidFill>
            <a:srgbClr val="4F81BD">
              <a:alpha val="4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1 つの角を丸めた四角形 64"/>
          <p:cNvSpPr/>
          <p:nvPr/>
        </p:nvSpPr>
        <p:spPr>
          <a:xfrm>
            <a:off x="1619672" y="4715861"/>
            <a:ext cx="2016224" cy="576063"/>
          </a:xfrm>
          <a:prstGeom prst="round1Rect">
            <a:avLst/>
          </a:prstGeom>
          <a:solidFill>
            <a:srgbClr val="FF00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1 つの角を丸めた四角形 63"/>
          <p:cNvSpPr/>
          <p:nvPr/>
        </p:nvSpPr>
        <p:spPr>
          <a:xfrm>
            <a:off x="3779912" y="3068961"/>
            <a:ext cx="2016224" cy="576063"/>
          </a:xfrm>
          <a:prstGeom prst="round1Rect">
            <a:avLst/>
          </a:prstGeom>
          <a:solidFill>
            <a:srgbClr val="FF00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1 つの角を丸めた四角形 62"/>
          <p:cNvSpPr/>
          <p:nvPr/>
        </p:nvSpPr>
        <p:spPr>
          <a:xfrm>
            <a:off x="5868144" y="1556792"/>
            <a:ext cx="1944216" cy="576063"/>
          </a:xfrm>
          <a:prstGeom prst="round1Rect">
            <a:avLst/>
          </a:prstGeom>
          <a:solidFill>
            <a:srgbClr val="FF00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 smtClean="0"/>
              <a:t>Repeat</a:t>
            </a:r>
            <a:endParaRPr kumimoji="1" lang="ja-JP" altLang="en-US" dirty="0"/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7884368" y="406277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4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6876256" y="404664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3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5868144" y="404664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2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4871526" y="404664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7" name="AutoShape 7"/>
          <p:cNvSpPr>
            <a:spLocks noChangeArrowheads="1"/>
          </p:cNvSpPr>
          <p:nvPr/>
        </p:nvSpPr>
        <p:spPr bwMode="auto">
          <a:xfrm>
            <a:off x="5868144" y="1198365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3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4860032" y="1198365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2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9" name="AutoShape 7"/>
          <p:cNvSpPr>
            <a:spLocks noChangeArrowheads="1"/>
          </p:cNvSpPr>
          <p:nvPr/>
        </p:nvSpPr>
        <p:spPr bwMode="auto">
          <a:xfrm>
            <a:off x="3779912" y="1198365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7884368" y="1198365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  <a:latin typeface="+mj-lt"/>
              </a:rPr>
              <a:t>4</a:t>
            </a:r>
            <a:endParaRPr lang="en-US" altLang="ja-JP" sz="40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6876256" y="1196752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  <a:latin typeface="+mj-lt"/>
              </a:rPr>
              <a:t>4d</a:t>
            </a:r>
            <a:endParaRPr lang="en-US" altLang="ja-JP" sz="40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22" name="AutoShape 7"/>
          <p:cNvSpPr>
            <a:spLocks noChangeArrowheads="1"/>
          </p:cNvSpPr>
          <p:nvPr/>
        </p:nvSpPr>
        <p:spPr bwMode="auto">
          <a:xfrm>
            <a:off x="5868144" y="1988840"/>
            <a:ext cx="1944216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3</a:t>
            </a:r>
            <a:r>
              <a:rPr lang="en-US" altLang="ja-JP" sz="4000" b="1" baseline="-25000" dirty="0">
                <a:solidFill>
                  <a:srgbClr val="7030A0"/>
                </a:solidFill>
              </a:rPr>
              <a:t>4d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4860032" y="1988840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2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3779912" y="1988840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5" name="AutoShape 7"/>
          <p:cNvSpPr>
            <a:spLocks noChangeArrowheads="1"/>
          </p:cNvSpPr>
          <p:nvPr/>
        </p:nvSpPr>
        <p:spPr bwMode="auto">
          <a:xfrm>
            <a:off x="7884368" y="1988840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  <a:latin typeface="+mj-lt"/>
              </a:rPr>
              <a:t>4</a:t>
            </a:r>
            <a:endParaRPr lang="en-US" altLang="ja-JP" sz="40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27" name="AutoShape 7"/>
          <p:cNvSpPr>
            <a:spLocks noChangeArrowheads="1"/>
          </p:cNvSpPr>
          <p:nvPr/>
        </p:nvSpPr>
        <p:spPr bwMode="auto">
          <a:xfrm>
            <a:off x="5868144" y="2782541"/>
            <a:ext cx="1944216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3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28" name="AutoShape 7"/>
          <p:cNvSpPr>
            <a:spLocks noChangeArrowheads="1"/>
          </p:cNvSpPr>
          <p:nvPr/>
        </p:nvSpPr>
        <p:spPr bwMode="auto">
          <a:xfrm>
            <a:off x="3779912" y="2782541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2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9" name="AutoShape 7"/>
          <p:cNvSpPr>
            <a:spLocks noChangeArrowheads="1"/>
          </p:cNvSpPr>
          <p:nvPr/>
        </p:nvSpPr>
        <p:spPr bwMode="auto">
          <a:xfrm>
            <a:off x="2699792" y="2782541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0" name="AutoShape 7"/>
          <p:cNvSpPr>
            <a:spLocks noChangeArrowheads="1"/>
          </p:cNvSpPr>
          <p:nvPr/>
        </p:nvSpPr>
        <p:spPr bwMode="auto">
          <a:xfrm>
            <a:off x="7884368" y="2782541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  <a:latin typeface="+mj-lt"/>
              </a:rPr>
              <a:t>4</a:t>
            </a:r>
            <a:endParaRPr lang="en-US" altLang="ja-JP" sz="40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1" name="AutoShape 7"/>
          <p:cNvSpPr>
            <a:spLocks noChangeArrowheads="1"/>
          </p:cNvSpPr>
          <p:nvPr/>
        </p:nvSpPr>
        <p:spPr bwMode="auto">
          <a:xfrm>
            <a:off x="4860032" y="2780928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3200" b="1" baseline="-25000" dirty="0" smtClean="0">
                <a:solidFill>
                  <a:srgbClr val="7030A0"/>
                </a:solidFill>
              </a:rPr>
              <a:t>34d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32" name="AutoShape 7"/>
          <p:cNvSpPr>
            <a:spLocks noChangeArrowheads="1"/>
          </p:cNvSpPr>
          <p:nvPr/>
        </p:nvSpPr>
        <p:spPr bwMode="auto">
          <a:xfrm>
            <a:off x="5868144" y="3574629"/>
            <a:ext cx="1944216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3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33" name="AutoShape 7"/>
          <p:cNvSpPr>
            <a:spLocks noChangeArrowheads="1"/>
          </p:cNvSpPr>
          <p:nvPr/>
        </p:nvSpPr>
        <p:spPr bwMode="auto">
          <a:xfrm>
            <a:off x="3779912" y="3574629"/>
            <a:ext cx="201622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2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34d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4" name="AutoShape 7"/>
          <p:cNvSpPr>
            <a:spLocks noChangeArrowheads="1"/>
          </p:cNvSpPr>
          <p:nvPr/>
        </p:nvSpPr>
        <p:spPr bwMode="auto">
          <a:xfrm>
            <a:off x="2699792" y="3574629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5" name="AutoShape 7"/>
          <p:cNvSpPr>
            <a:spLocks noChangeArrowheads="1"/>
          </p:cNvSpPr>
          <p:nvPr/>
        </p:nvSpPr>
        <p:spPr bwMode="auto">
          <a:xfrm>
            <a:off x="7884368" y="3574629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  <a:latin typeface="+mj-lt"/>
              </a:rPr>
              <a:t>4</a:t>
            </a:r>
            <a:endParaRPr lang="en-US" altLang="ja-JP" sz="40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9" name="AutoShape 7"/>
          <p:cNvSpPr>
            <a:spLocks noChangeArrowheads="1"/>
          </p:cNvSpPr>
          <p:nvPr/>
        </p:nvSpPr>
        <p:spPr bwMode="auto">
          <a:xfrm>
            <a:off x="5868144" y="4366717"/>
            <a:ext cx="1944216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3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40" name="AutoShape 7"/>
          <p:cNvSpPr>
            <a:spLocks noChangeArrowheads="1"/>
          </p:cNvSpPr>
          <p:nvPr/>
        </p:nvSpPr>
        <p:spPr bwMode="auto">
          <a:xfrm>
            <a:off x="3779912" y="4366717"/>
            <a:ext cx="201622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2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41" name="AutoShape 7"/>
          <p:cNvSpPr>
            <a:spLocks noChangeArrowheads="1"/>
          </p:cNvSpPr>
          <p:nvPr/>
        </p:nvSpPr>
        <p:spPr bwMode="auto">
          <a:xfrm>
            <a:off x="1619672" y="4366717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2" name="AutoShape 7"/>
          <p:cNvSpPr>
            <a:spLocks noChangeArrowheads="1"/>
          </p:cNvSpPr>
          <p:nvPr/>
        </p:nvSpPr>
        <p:spPr bwMode="auto">
          <a:xfrm>
            <a:off x="7884368" y="4366717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  <a:latin typeface="+mj-lt"/>
              </a:rPr>
              <a:t>4</a:t>
            </a:r>
            <a:endParaRPr lang="en-US" altLang="ja-JP" sz="40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43" name="AutoShape 7"/>
          <p:cNvSpPr>
            <a:spLocks noChangeArrowheads="1"/>
          </p:cNvSpPr>
          <p:nvPr/>
        </p:nvSpPr>
        <p:spPr bwMode="auto">
          <a:xfrm>
            <a:off x="2699792" y="4365104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234d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44" name="AutoShape 7"/>
          <p:cNvSpPr>
            <a:spLocks noChangeArrowheads="1"/>
          </p:cNvSpPr>
          <p:nvPr/>
        </p:nvSpPr>
        <p:spPr bwMode="auto">
          <a:xfrm>
            <a:off x="5868144" y="5086797"/>
            <a:ext cx="1944216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3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45" name="AutoShape 7"/>
          <p:cNvSpPr>
            <a:spLocks noChangeArrowheads="1"/>
          </p:cNvSpPr>
          <p:nvPr/>
        </p:nvSpPr>
        <p:spPr bwMode="auto">
          <a:xfrm>
            <a:off x="3779912" y="5086797"/>
            <a:ext cx="201622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2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47" name="AutoShape 7"/>
          <p:cNvSpPr>
            <a:spLocks noChangeArrowheads="1"/>
          </p:cNvSpPr>
          <p:nvPr/>
        </p:nvSpPr>
        <p:spPr bwMode="auto">
          <a:xfrm>
            <a:off x="7884368" y="5086797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  <a:latin typeface="+mj-lt"/>
              </a:rPr>
              <a:t>4</a:t>
            </a:r>
            <a:endParaRPr lang="en-US" altLang="ja-JP" sz="40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54" name="AutoShape 7"/>
          <p:cNvSpPr>
            <a:spLocks noChangeArrowheads="1"/>
          </p:cNvSpPr>
          <p:nvPr/>
        </p:nvSpPr>
        <p:spPr bwMode="auto">
          <a:xfrm>
            <a:off x="1619672" y="5063894"/>
            <a:ext cx="201622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234d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6" name="AutoShape 7"/>
          <p:cNvSpPr>
            <a:spLocks noChangeArrowheads="1"/>
          </p:cNvSpPr>
          <p:nvPr/>
        </p:nvSpPr>
        <p:spPr bwMode="auto">
          <a:xfrm>
            <a:off x="5868144" y="5878885"/>
            <a:ext cx="1944216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3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57" name="AutoShape 7"/>
          <p:cNvSpPr>
            <a:spLocks noChangeArrowheads="1"/>
          </p:cNvSpPr>
          <p:nvPr/>
        </p:nvSpPr>
        <p:spPr bwMode="auto">
          <a:xfrm>
            <a:off x="3779912" y="5878885"/>
            <a:ext cx="201622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2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58" name="AutoShape 7"/>
          <p:cNvSpPr>
            <a:spLocks noChangeArrowheads="1"/>
          </p:cNvSpPr>
          <p:nvPr/>
        </p:nvSpPr>
        <p:spPr bwMode="auto">
          <a:xfrm>
            <a:off x="7884368" y="5878885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  <a:latin typeface="+mj-lt"/>
              </a:rPr>
              <a:t>4</a:t>
            </a:r>
            <a:endParaRPr lang="en-US" altLang="ja-JP" sz="40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1619672" y="5855982"/>
            <a:ext cx="201622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1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60" name="AutoShape 7"/>
          <p:cNvSpPr>
            <a:spLocks noChangeArrowheads="1"/>
          </p:cNvSpPr>
          <p:nvPr/>
        </p:nvSpPr>
        <p:spPr bwMode="auto">
          <a:xfrm>
            <a:off x="395536" y="5855981"/>
            <a:ext cx="1152128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3200" b="1" baseline="-25000" dirty="0" smtClean="0">
                <a:solidFill>
                  <a:srgbClr val="7030A0"/>
                </a:solidFill>
              </a:rPr>
              <a:t>1234d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987824" y="807095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0070C0"/>
                </a:solidFill>
              </a:rPr>
              <a:t>Split</a:t>
            </a:r>
            <a:endParaRPr kumimoji="1" lang="ja-JP" altLang="en-US" sz="2400" b="1" dirty="0">
              <a:solidFill>
                <a:srgbClr val="0070C0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987824" y="1599183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CD0398"/>
                </a:solidFill>
              </a:rPr>
              <a:t>Fuse</a:t>
            </a:r>
            <a:endParaRPr kumimoji="1" lang="ja-JP" altLang="en-US" sz="2400" b="1" dirty="0">
              <a:solidFill>
                <a:srgbClr val="CD0398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727684" y="2391271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0070C0"/>
                </a:solidFill>
              </a:rPr>
              <a:t>Split</a:t>
            </a:r>
            <a:endParaRPr kumimoji="1" lang="ja-JP" altLang="en-US" sz="2400" b="1" dirty="0">
              <a:solidFill>
                <a:srgbClr val="0070C0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1727684" y="3183359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CD0398"/>
                </a:solidFill>
              </a:rPr>
              <a:t>Fuse</a:t>
            </a:r>
            <a:endParaRPr kumimoji="1" lang="ja-JP" altLang="en-US" sz="2400" b="1" dirty="0">
              <a:solidFill>
                <a:srgbClr val="CD0398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19572" y="3903439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0070C0"/>
                </a:solidFill>
              </a:rPr>
              <a:t>Split</a:t>
            </a:r>
            <a:endParaRPr kumimoji="1" lang="ja-JP" altLang="en-US" sz="2400" b="1" dirty="0">
              <a:solidFill>
                <a:srgbClr val="0070C0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719572" y="4695527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CD0398"/>
                </a:solidFill>
              </a:rPr>
              <a:t>Fuse</a:t>
            </a:r>
            <a:endParaRPr kumimoji="1" lang="ja-JP" altLang="en-US" sz="2400" b="1" dirty="0">
              <a:solidFill>
                <a:srgbClr val="CD0398"/>
              </a:solidFill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107504" y="5415607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0070C0"/>
                </a:solidFill>
              </a:rPr>
              <a:t>Split</a:t>
            </a:r>
            <a:endParaRPr kumimoji="1" lang="ja-JP" alt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018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3200" dirty="0" smtClean="0"/>
              <a:t>Summary: Out(Safe-n-HTT) is context sensitive.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6187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Decompo</a:t>
            </a:r>
            <a:r>
              <a:rPr lang="en-US" altLang="ja-JP" dirty="0" smtClean="0"/>
              <a:t>se </a:t>
            </a:r>
            <a:r>
              <a:rPr kumimoji="1" lang="en-US" altLang="ja-JP" dirty="0" smtClean="0"/>
              <a:t>n-HTT to (1-HTT)</a:t>
            </a:r>
            <a:r>
              <a:rPr kumimoji="1" lang="en-US" altLang="ja-JP" baseline="30000" dirty="0" smtClean="0"/>
              <a:t>n</a:t>
            </a:r>
            <a:r>
              <a:rPr kumimoji="1" lang="en-US" altLang="ja-JP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Split each 1-HTT to (LT; 1-HTT).</a:t>
            </a:r>
          </a:p>
          <a:p>
            <a:pPr marL="457200" lvl="1" indent="0">
              <a:buNone/>
            </a:pPr>
            <a:r>
              <a:rPr lang="en-US" altLang="ja-JP" dirty="0" smtClean="0"/>
              <a:t>= deleting and productive part</a:t>
            </a:r>
            <a:endParaRPr lang="en-US" altLang="ja-JP" dirty="0"/>
          </a:p>
          <a:p>
            <a:pPr marL="971550" lvl="1" indent="-514350">
              <a:buFont typeface="+mj-lt"/>
              <a:buAutoNum type="arabicPeriod"/>
            </a:pP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Fuse deleting part ahead.</a:t>
            </a:r>
          </a:p>
          <a:p>
            <a:pPr marL="457200" lvl="1" indent="0">
              <a:buNone/>
            </a:pPr>
            <a:r>
              <a:rPr lang="en-US" altLang="ja-JP" dirty="0" smtClean="0"/>
              <a:t>1-HTT ; LT </a:t>
            </a:r>
            <a:r>
              <a:rPr lang="ja-JP" altLang="en-US" dirty="0" smtClean="0"/>
              <a:t>⊆ </a:t>
            </a:r>
            <a:r>
              <a:rPr lang="en-US" altLang="ja-JP" dirty="0" smtClean="0"/>
              <a:t>1-HTT </a:t>
            </a:r>
          </a:p>
          <a:p>
            <a:pPr marL="457200" lvl="1" indent="0">
              <a:buNone/>
            </a:pPr>
            <a:endParaRPr lang="en-US" altLang="ja-JP" dirty="0" smtClean="0"/>
          </a:p>
          <a:p>
            <a:pPr marL="571500" indent="-514350">
              <a:buFont typeface="+mj-lt"/>
              <a:buAutoNum type="arabicPeriod"/>
            </a:pPr>
            <a:r>
              <a:rPr lang="en-US" altLang="ja-JP" dirty="0" smtClean="0"/>
              <a:t>Now all intermediate</a:t>
            </a:r>
            <a:br>
              <a:rPr lang="en-US" altLang="ja-JP" dirty="0" smtClean="0"/>
            </a:br>
            <a:r>
              <a:rPr lang="en-US" altLang="ja-JP" dirty="0" smtClean="0"/>
              <a:t>trees must be small.</a:t>
            </a:r>
            <a:br>
              <a:rPr lang="en-US" altLang="ja-JP" dirty="0" smtClean="0"/>
            </a:br>
            <a:r>
              <a:rPr lang="en-US" altLang="ja-JP" dirty="0" smtClean="0"/>
              <a:t>Try them all in DLINSPACE.</a:t>
            </a:r>
            <a:endParaRPr lang="en-US" altLang="ja-JP" dirty="0"/>
          </a:p>
          <a:p>
            <a:pPr marL="971550" lvl="1" indent="-514350">
              <a:buFont typeface="+mj-lt"/>
              <a:buAutoNum type="arabicPeriod"/>
            </a:pPr>
            <a:endParaRPr kumimoji="1" lang="ja-JP" altLang="en-US" dirty="0"/>
          </a:p>
        </p:txBody>
      </p:sp>
      <p:sp>
        <p:nvSpPr>
          <p:cNvPr id="5" name="雲 4"/>
          <p:cNvSpPr/>
          <p:nvPr/>
        </p:nvSpPr>
        <p:spPr>
          <a:xfrm>
            <a:off x="6297649" y="1124744"/>
            <a:ext cx="1296144" cy="1368152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b="1" dirty="0" smtClean="0">
                <a:sym typeface="Wingdings" pitchFamily="2" charset="2"/>
              </a:rPr>
              <a:t>λ</a:t>
            </a:r>
          </a:p>
          <a:p>
            <a:pPr algn="ctr"/>
            <a:r>
              <a:rPr lang="en-US" altLang="ja-JP" sz="3200" b="1" dirty="0" smtClean="0">
                <a:sym typeface="Wingdings" pitchFamily="2" charset="2"/>
              </a:rPr>
              <a:t>λ   </a:t>
            </a:r>
            <a:r>
              <a:rPr lang="en-US" altLang="ja-JP" sz="3200" b="1" dirty="0" err="1" smtClean="0">
                <a:sym typeface="Wingdings" pitchFamily="2" charset="2"/>
              </a:rPr>
              <a:t>λ</a:t>
            </a:r>
            <a:endParaRPr lang="en-US" altLang="ja-JP" dirty="0"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6" name="右矢印 5"/>
          <p:cNvSpPr/>
          <p:nvPr/>
        </p:nvSpPr>
        <p:spPr>
          <a:xfrm rot="5400000">
            <a:off x="6616137" y="2428979"/>
            <a:ext cx="612068" cy="1060298"/>
          </a:xfrm>
          <a:prstGeom prst="rightArrow">
            <a:avLst>
              <a:gd name="adj1" fmla="val 50000"/>
              <a:gd name="adj2" fmla="val 5081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右矢印 6"/>
          <p:cNvSpPr/>
          <p:nvPr/>
        </p:nvSpPr>
        <p:spPr>
          <a:xfrm rot="5400000">
            <a:off x="6616137" y="3941147"/>
            <a:ext cx="612068" cy="1060298"/>
          </a:xfrm>
          <a:prstGeom prst="rightArrow">
            <a:avLst>
              <a:gd name="adj1" fmla="val 50000"/>
              <a:gd name="adj2" fmla="val 5081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8489975" y="5300640"/>
            <a:ext cx="546521" cy="1132874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/>
              <a:t>t</a:t>
            </a:r>
          </a:p>
        </p:txBody>
      </p:sp>
      <p:sp>
        <p:nvSpPr>
          <p:cNvPr id="9" name="AutoShape 13"/>
          <p:cNvSpPr>
            <a:spLocks noChangeArrowheads="1"/>
          </p:cNvSpPr>
          <p:nvPr/>
        </p:nvSpPr>
        <p:spPr bwMode="auto">
          <a:xfrm>
            <a:off x="6284233" y="5369798"/>
            <a:ext cx="500066" cy="703676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3200" b="1" dirty="0"/>
              <a:t>s</a:t>
            </a:r>
            <a:r>
              <a:rPr lang="en-US" altLang="ja-JP" sz="3200" b="1" baseline="-25000" dirty="0"/>
              <a:t>1</a:t>
            </a:r>
          </a:p>
        </p:txBody>
      </p:sp>
      <p:sp>
        <p:nvSpPr>
          <p:cNvPr id="10" name="AutoShape 14"/>
          <p:cNvSpPr>
            <a:spLocks noChangeArrowheads="1"/>
          </p:cNvSpPr>
          <p:nvPr/>
        </p:nvSpPr>
        <p:spPr bwMode="auto">
          <a:xfrm>
            <a:off x="7164288" y="5353394"/>
            <a:ext cx="482206" cy="824453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3200" b="1" dirty="0"/>
              <a:t>s</a:t>
            </a:r>
            <a:r>
              <a:rPr lang="en-US" altLang="ja-JP" sz="3200" b="1" baseline="-25000" dirty="0"/>
              <a:t>2</a:t>
            </a:r>
          </a:p>
        </p:txBody>
      </p:sp>
      <p:sp>
        <p:nvSpPr>
          <p:cNvPr id="11" name="AutoShape 16"/>
          <p:cNvSpPr>
            <a:spLocks noChangeArrowheads="1"/>
          </p:cNvSpPr>
          <p:nvPr/>
        </p:nvSpPr>
        <p:spPr bwMode="auto">
          <a:xfrm>
            <a:off x="7735982" y="5363446"/>
            <a:ext cx="580434" cy="998630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 b="1" dirty="0" smtClean="0"/>
              <a:t>S</a:t>
            </a:r>
            <a:r>
              <a:rPr lang="en-US" altLang="ja-JP" sz="2400" b="1" baseline="-25000" dirty="0" smtClean="0"/>
              <a:t>n-1</a:t>
            </a:r>
            <a:endParaRPr lang="en-US" altLang="ja-JP" sz="2400" b="1" baseline="-25000" dirty="0"/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5440086" y="5397600"/>
            <a:ext cx="500066" cy="387842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3200" b="1" dirty="0" smtClean="0"/>
              <a:t>s</a:t>
            </a:r>
            <a:r>
              <a:rPr lang="en-US" altLang="ja-JP" sz="3200" b="1" baseline="-25000" dirty="0" smtClean="0"/>
              <a:t>0</a:t>
            </a:r>
            <a:endParaRPr lang="en-US" altLang="ja-JP" sz="3200" b="1" baseline="-25000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5724128" y="3356992"/>
            <a:ext cx="2929507" cy="502443"/>
            <a:chOff x="5724128" y="3645024"/>
            <a:chExt cx="2929507" cy="502443"/>
          </a:xfrm>
        </p:grpSpPr>
        <p:sp>
          <p:nvSpPr>
            <p:cNvPr id="14" name="AutoShape 5"/>
            <p:cNvSpPr>
              <a:spLocks noChangeArrowheads="1"/>
            </p:cNvSpPr>
            <p:nvPr/>
          </p:nvSpPr>
          <p:spPr bwMode="auto">
            <a:xfrm>
              <a:off x="5724128" y="3645024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C00000"/>
                  </a:solidFill>
                  <a:cs typeface="Times New Roman" pitchFamily="18" charset="0"/>
                </a:rPr>
                <a:t>τ</a:t>
              </a:r>
              <a:r>
                <a:rPr lang="en-US" altLang="ja-JP" sz="2400" b="1" baseline="-25000" dirty="0" smtClean="0">
                  <a:solidFill>
                    <a:srgbClr val="C00000"/>
                  </a:solidFill>
                  <a:cs typeface="Times New Roman" pitchFamily="18" charset="0"/>
                </a:rPr>
                <a:t>1</a:t>
              </a:r>
              <a:endParaRPr lang="en-US" altLang="ja-JP" sz="2400" b="1" baseline="-25000" dirty="0">
                <a:solidFill>
                  <a:srgbClr val="C00000"/>
                </a:solidFill>
                <a:cs typeface="Times New Roman" pitchFamily="18" charset="0"/>
              </a:endParaRPr>
            </a:p>
          </p:txBody>
        </p:sp>
        <p:sp>
          <p:nvSpPr>
            <p:cNvPr id="15" name="AutoShape 6"/>
            <p:cNvSpPr>
              <a:spLocks noChangeArrowheads="1"/>
            </p:cNvSpPr>
            <p:nvPr/>
          </p:nvSpPr>
          <p:spPr bwMode="auto">
            <a:xfrm>
              <a:off x="6648358" y="3645024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τ</a:t>
              </a:r>
              <a:r>
                <a:rPr lang="en-US" altLang="ja-JP" sz="2400" b="1" baseline="-25000" dirty="0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2</a:t>
              </a:r>
              <a:endParaRPr lang="en-US" altLang="ja-JP" sz="2400" b="1" baseline="-25000" dirty="0">
                <a:solidFill>
                  <a:srgbClr val="C0000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16" name="AutoShape 7"/>
            <p:cNvSpPr>
              <a:spLocks noChangeArrowheads="1"/>
            </p:cNvSpPr>
            <p:nvPr/>
          </p:nvSpPr>
          <p:spPr bwMode="auto">
            <a:xfrm>
              <a:off x="8091061" y="3645024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err="1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τ</a:t>
              </a:r>
              <a:r>
                <a:rPr lang="en-US" altLang="ja-JP" sz="2400" b="1" baseline="-25000" dirty="0" err="1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n</a:t>
              </a:r>
              <a:endParaRPr lang="en-US" altLang="ja-JP" sz="2400" b="1" baseline="-25000" dirty="0">
                <a:solidFill>
                  <a:srgbClr val="C0000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6326887" y="3896245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Line 10"/>
            <p:cNvSpPr>
              <a:spLocks noChangeShapeType="1"/>
            </p:cNvSpPr>
            <p:nvPr/>
          </p:nvSpPr>
          <p:spPr bwMode="auto">
            <a:xfrm>
              <a:off x="7795355" y="3896245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7210932" y="3896245"/>
              <a:ext cx="478292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4886157" y="4869160"/>
            <a:ext cx="3790299" cy="504905"/>
            <a:chOff x="5102181" y="5084335"/>
            <a:chExt cx="3790299" cy="504905"/>
          </a:xfrm>
        </p:grpSpPr>
        <p:sp>
          <p:nvSpPr>
            <p:cNvPr id="21" name="AutoShape 5"/>
            <p:cNvSpPr>
              <a:spLocks noChangeArrowheads="1"/>
            </p:cNvSpPr>
            <p:nvPr/>
          </p:nvSpPr>
          <p:spPr bwMode="auto">
            <a:xfrm>
              <a:off x="5998007" y="5086797"/>
              <a:ext cx="562574" cy="50244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τ'</a:t>
              </a:r>
              <a:r>
                <a:rPr lang="en-US" altLang="ja-JP" sz="2400" b="1" baseline="-25000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1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22" name="AutoShape 6"/>
            <p:cNvSpPr>
              <a:spLocks noChangeArrowheads="1"/>
            </p:cNvSpPr>
            <p:nvPr/>
          </p:nvSpPr>
          <p:spPr bwMode="auto">
            <a:xfrm>
              <a:off x="6922237" y="5086797"/>
              <a:ext cx="562574" cy="50244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τ'</a:t>
              </a:r>
              <a:r>
                <a:rPr lang="en-US" altLang="ja-JP" sz="2400" b="1" baseline="-25000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2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23" name="AutoShape 7"/>
            <p:cNvSpPr>
              <a:spLocks noChangeArrowheads="1"/>
            </p:cNvSpPr>
            <p:nvPr/>
          </p:nvSpPr>
          <p:spPr bwMode="auto">
            <a:xfrm>
              <a:off x="8329906" y="5086797"/>
              <a:ext cx="562574" cy="50244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τ'</a:t>
              </a:r>
              <a:r>
                <a:rPr lang="en-US" altLang="ja-JP" sz="2400" b="1" baseline="-25000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n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24" name="Line 8"/>
            <p:cNvSpPr>
              <a:spLocks noChangeShapeType="1"/>
            </p:cNvSpPr>
            <p:nvPr/>
          </p:nvSpPr>
          <p:spPr bwMode="auto">
            <a:xfrm>
              <a:off x="6600766" y="5338018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" name="Line 10"/>
            <p:cNvSpPr>
              <a:spLocks noChangeShapeType="1"/>
            </p:cNvSpPr>
            <p:nvPr/>
          </p:nvSpPr>
          <p:spPr bwMode="auto">
            <a:xfrm>
              <a:off x="8008435" y="5338018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" name="Line 15"/>
            <p:cNvSpPr>
              <a:spLocks noChangeShapeType="1"/>
            </p:cNvSpPr>
            <p:nvPr/>
          </p:nvSpPr>
          <p:spPr bwMode="auto">
            <a:xfrm>
              <a:off x="7484811" y="5338018"/>
              <a:ext cx="44325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" name="AutoShape 5"/>
            <p:cNvSpPr>
              <a:spLocks noChangeArrowheads="1"/>
            </p:cNvSpPr>
            <p:nvPr/>
          </p:nvSpPr>
          <p:spPr bwMode="auto">
            <a:xfrm>
              <a:off x="5102181" y="5084335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</a:t>
              </a:r>
              <a:r>
                <a:rPr lang="en-US" altLang="ja-JP" sz="2400" b="1" baseline="30000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'</a:t>
              </a:r>
              <a:r>
                <a:rPr lang="en-US" altLang="ja-JP" sz="2400" b="1" baseline="-25000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del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28" name="Line 8"/>
            <p:cNvSpPr>
              <a:spLocks noChangeShapeType="1"/>
            </p:cNvSpPr>
            <p:nvPr/>
          </p:nvSpPr>
          <p:spPr bwMode="auto">
            <a:xfrm>
              <a:off x="5704939" y="5335556"/>
              <a:ext cx="293069" cy="2462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428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>
          <a:xfrm>
            <a:off x="457200" y="404664"/>
            <a:ext cx="4040188" cy="495746"/>
          </a:xfr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kumimoji="1" lang="en-US" altLang="ja-JP" sz="2800" dirty="0" smtClean="0">
                <a:solidFill>
                  <a:schemeClr val="bg1">
                    <a:lumMod val="65000"/>
                  </a:schemeClr>
                </a:solidFill>
              </a:rPr>
              <a:t>“Safe”  ::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</a:rPr>
              <a:t>D</a:t>
            </a:r>
            <a:r>
              <a:rPr lang="en-US" altLang="ja-JP" sz="2800" baseline="-25000" dirty="0">
                <a:solidFill>
                  <a:schemeClr val="bg1">
                    <a:lumMod val="65000"/>
                  </a:schemeClr>
                </a:solidFill>
              </a:rPr>
              <a:t>i+1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</a:rPr>
              <a:t> = {</a:t>
            </a:r>
            <a:r>
              <a:rPr lang="en-US" altLang="ja-JP" sz="2800" dirty="0" err="1">
                <a:solidFill>
                  <a:schemeClr val="bg1">
                    <a:lumMod val="65000"/>
                  </a:schemeClr>
                </a:solidFill>
              </a:rPr>
              <a:t>D</a:t>
            </a:r>
            <a:r>
              <a:rPr lang="en-US" altLang="ja-JP" sz="2800" baseline="-25000" dirty="0" err="1">
                <a:solidFill>
                  <a:schemeClr val="bg1">
                    <a:lumMod val="65000"/>
                  </a:schemeClr>
                </a:solidFill>
              </a:rPr>
              <a:t>i</a:t>
            </a:r>
            <a:r>
              <a:rPr lang="en-US" altLang="ja-JP" sz="2800" baseline="30000" dirty="0" err="1">
                <a:solidFill>
                  <a:schemeClr val="bg1">
                    <a:lumMod val="65000"/>
                  </a:schemeClr>
                </a:solidFill>
              </a:rPr>
              <a:t>k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 D</a:t>
            </a:r>
            <a:r>
              <a:rPr lang="en-US" altLang="ja-JP" sz="2800" baseline="-25000" dirty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i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</a:rPr>
              <a:t>}</a:t>
            </a:r>
            <a:endParaRPr kumimoji="1" lang="ja-JP" alt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>
          <a:xfrm>
            <a:off x="457200" y="1052736"/>
            <a:ext cx="4040188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Grammars</a:t>
            </a:r>
          </a:p>
          <a:p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MSO model checking is decidable. </a:t>
            </a:r>
            <a:r>
              <a:rPr lang="en-US" altLang="ja-JP" sz="1800" dirty="0" smtClean="0">
                <a:solidFill>
                  <a:schemeClr val="bg1">
                    <a:lumMod val="65000"/>
                  </a:schemeClr>
                </a:solidFill>
              </a:rPr>
              <a:t>[KNU 01, 02]</a:t>
            </a:r>
            <a:endParaRPr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Hierarchy is strict. </a:t>
            </a:r>
            <a:r>
              <a:rPr lang="en-US" altLang="ja-JP" sz="1800" dirty="0" smtClean="0">
                <a:solidFill>
                  <a:schemeClr val="bg1">
                    <a:lumMod val="65000"/>
                  </a:schemeClr>
                </a:solidFill>
              </a:rPr>
              <a:t>[</a:t>
            </a:r>
            <a:r>
              <a:rPr lang="en-US" altLang="ja-JP" sz="1800" dirty="0" err="1" smtClean="0">
                <a:solidFill>
                  <a:schemeClr val="bg1">
                    <a:lumMod val="65000"/>
                  </a:schemeClr>
                </a:solidFill>
              </a:rPr>
              <a:t>Damm</a:t>
            </a:r>
            <a:r>
              <a:rPr lang="en-US" altLang="ja-JP" sz="1800" dirty="0" smtClean="0">
                <a:solidFill>
                  <a:schemeClr val="bg1">
                    <a:lumMod val="65000"/>
                  </a:schemeClr>
                </a:solidFill>
              </a:rPr>
              <a:t> 82]</a:t>
            </a:r>
            <a:endParaRPr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Equivalent to “iterated pushdown automata” </a:t>
            </a:r>
            <a:r>
              <a:rPr lang="en-US" altLang="ja-JP" sz="1800" dirty="0" smtClean="0">
                <a:solidFill>
                  <a:schemeClr val="bg1">
                    <a:lumMod val="65000"/>
                  </a:schemeClr>
                </a:solidFill>
              </a:rPr>
              <a:t>[Da 82]</a:t>
            </a:r>
            <a:endParaRPr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 (= (stack of)* stacks)</a:t>
            </a:r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Context-sensitive.</a:t>
            </a:r>
            <a:br>
              <a:rPr lang="en-US" altLang="ja-JP" b="1" dirty="0" smtClean="0">
                <a:solidFill>
                  <a:srgbClr val="0070C0"/>
                </a:solidFill>
              </a:rPr>
            </a:br>
            <a:r>
              <a:rPr lang="en-US" altLang="ja-JP" sz="1800" b="1" dirty="0" smtClean="0">
                <a:solidFill>
                  <a:srgbClr val="0070C0"/>
                </a:solidFill>
              </a:rPr>
              <a:t>[</a:t>
            </a:r>
            <a:r>
              <a:rPr lang="en-US" altLang="ja-JP" sz="1800" b="1" dirty="0" err="1" smtClean="0">
                <a:solidFill>
                  <a:srgbClr val="0070C0"/>
                </a:solidFill>
              </a:rPr>
              <a:t>Maneth</a:t>
            </a:r>
            <a:r>
              <a:rPr lang="en-US" altLang="ja-JP" sz="1800" b="1" dirty="0" smtClean="0">
                <a:solidFill>
                  <a:srgbClr val="0070C0"/>
                </a:solidFill>
              </a:rPr>
              <a:t> 02][I.&amp;</a:t>
            </a:r>
            <a:r>
              <a:rPr lang="en-US" altLang="ja-JP" sz="1800" b="1" dirty="0" err="1" smtClean="0">
                <a:solidFill>
                  <a:srgbClr val="0070C0"/>
                </a:solidFill>
              </a:rPr>
              <a:t>Maneth</a:t>
            </a:r>
            <a:r>
              <a:rPr lang="en-US" altLang="ja-JP" sz="1800" b="1" dirty="0" smtClean="0">
                <a:solidFill>
                  <a:srgbClr val="0070C0"/>
                </a:solidFill>
              </a:rPr>
              <a:t> 08]</a:t>
            </a:r>
            <a:endParaRPr lang="en-US" altLang="ja-JP" b="1" dirty="0" smtClean="0">
              <a:solidFill>
                <a:srgbClr val="0070C0"/>
              </a:solidFill>
            </a:endParaRPr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Transducers  </a:t>
            </a:r>
            <a:r>
              <a:rPr lang="en-US" altLang="ja-JP" sz="1800" dirty="0" smtClean="0">
                <a:solidFill>
                  <a:schemeClr val="bg1">
                    <a:lumMod val="65000"/>
                  </a:schemeClr>
                </a:solidFill>
              </a:rPr>
              <a:t>[EV88]</a:t>
            </a:r>
            <a:endParaRPr lang="en-US" altLang="ja-JP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n-DHTT = (1-DHTT) </a:t>
            </a:r>
            <a:r>
              <a:rPr lang="en-US" altLang="ja-JP" b="1" baseline="30000" dirty="0" smtClean="0">
                <a:solidFill>
                  <a:srgbClr val="0070C0"/>
                </a:solidFill>
              </a:rPr>
              <a:t>n</a:t>
            </a:r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n-</a:t>
            </a:r>
            <a:r>
              <a:rPr kumimoji="1" lang="en-US" altLang="ja-JP" b="1" dirty="0" smtClean="0">
                <a:solidFill>
                  <a:srgbClr val="0070C0"/>
                </a:solidFill>
              </a:rPr>
              <a:t>NHTT </a:t>
            </a:r>
            <a:r>
              <a:rPr lang="ja-JP" altLang="en-US" b="1" dirty="0" smtClean="0">
                <a:solidFill>
                  <a:srgbClr val="0070C0"/>
                </a:solidFill>
              </a:rPr>
              <a:t>⊆ </a:t>
            </a:r>
            <a:r>
              <a:rPr lang="en-US" altLang="ja-JP" b="1" dirty="0" smtClean="0">
                <a:solidFill>
                  <a:srgbClr val="0070C0"/>
                </a:solidFill>
              </a:rPr>
              <a:t>(1-NHTT) </a:t>
            </a:r>
            <a:r>
              <a:rPr lang="en-US" altLang="ja-JP" b="1" baseline="30000" dirty="0" smtClean="0">
                <a:solidFill>
                  <a:srgbClr val="0070C0"/>
                </a:solidFill>
              </a:rPr>
              <a:t>n</a:t>
            </a:r>
            <a:endParaRPr lang="en-US" altLang="ja-JP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3"/>
          </p:nvPr>
        </p:nvSpPr>
        <p:spPr>
          <a:xfrm>
            <a:off x="4645025" y="404664"/>
            <a:ext cx="4041775" cy="495746"/>
          </a:xfr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kumimoji="1" lang="en-US" altLang="ja-JP" sz="2800" dirty="0" smtClean="0">
                <a:solidFill>
                  <a:schemeClr val="bg1">
                    <a:lumMod val="65000"/>
                  </a:schemeClr>
                </a:solidFill>
              </a:rPr>
              <a:t>“Unsafe”  :: D</a:t>
            </a:r>
            <a:r>
              <a:rPr kumimoji="1" lang="en-US" altLang="ja-JP" sz="2800" dirty="0" smtClean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D</a:t>
            </a:r>
            <a:endParaRPr kumimoji="1" lang="ja-JP" alt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4"/>
          </p:nvPr>
        </p:nvSpPr>
        <p:spPr>
          <a:xfrm>
            <a:off x="4645025" y="1019869"/>
            <a:ext cx="4041775" cy="50734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altLang="ja-JP" dirty="0" smtClean="0"/>
          </a:p>
          <a:p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MSO model checking is decidable. </a:t>
            </a:r>
            <a:r>
              <a:rPr lang="en-US" altLang="ja-JP" sz="1800" dirty="0" smtClean="0">
                <a:solidFill>
                  <a:schemeClr val="bg1">
                    <a:lumMod val="65000"/>
                  </a:schemeClr>
                </a:solidFill>
              </a:rPr>
              <a:t>[</a:t>
            </a:r>
            <a:r>
              <a:rPr lang="en-US" altLang="ja-JP" sz="1800" dirty="0" err="1" smtClean="0">
                <a:solidFill>
                  <a:schemeClr val="bg1">
                    <a:lumMod val="65000"/>
                  </a:schemeClr>
                </a:solidFill>
              </a:rPr>
              <a:t>Ong</a:t>
            </a:r>
            <a:r>
              <a:rPr lang="en-US" altLang="ja-JP" sz="1800" dirty="0" smtClean="0">
                <a:solidFill>
                  <a:schemeClr val="bg1">
                    <a:lumMod val="65000"/>
                  </a:schemeClr>
                </a:solidFill>
              </a:rPr>
              <a:t> 06, Kobayashi 09]</a:t>
            </a:r>
            <a:endParaRPr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Hierarchy is strict. </a:t>
            </a:r>
            <a:r>
              <a:rPr lang="en-US" altLang="ja-JP" sz="1800" dirty="0" smtClean="0">
                <a:solidFill>
                  <a:schemeClr val="bg1">
                    <a:lumMod val="65000"/>
                  </a:schemeClr>
                </a:solidFill>
              </a:rPr>
              <a:t>[</a:t>
            </a:r>
            <a:r>
              <a:rPr lang="en-US" altLang="ja-JP" sz="1800" dirty="0" err="1" smtClean="0">
                <a:solidFill>
                  <a:schemeClr val="bg1">
                    <a:lumMod val="65000"/>
                  </a:schemeClr>
                </a:solidFill>
              </a:rPr>
              <a:t>Kartzow&amp;Parys</a:t>
            </a:r>
            <a:r>
              <a:rPr lang="en-US" altLang="ja-JP" sz="1800" dirty="0" smtClean="0">
                <a:solidFill>
                  <a:schemeClr val="bg1">
                    <a:lumMod val="65000"/>
                  </a:schemeClr>
                </a:solidFill>
              </a:rPr>
              <a:t> 12]</a:t>
            </a:r>
            <a:endParaRPr lang="en-US" altLang="ja-JP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Equivalent to “</a:t>
            </a:r>
            <a:r>
              <a:rPr lang="en-US" altLang="ja-JP" i="1" dirty="0" smtClean="0">
                <a:solidFill>
                  <a:schemeClr val="bg1">
                    <a:lumMod val="65000"/>
                  </a:schemeClr>
                </a:solidFill>
              </a:rPr>
              <a:t>collapsible</a:t>
            </a: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 pushdown automata” </a:t>
            </a:r>
            <a:r>
              <a:rPr lang="en-US" altLang="ja-JP" sz="1800" dirty="0" smtClean="0">
                <a:solidFill>
                  <a:schemeClr val="bg1">
                    <a:lumMod val="65000"/>
                  </a:schemeClr>
                </a:solidFill>
              </a:rPr>
              <a:t>[</a:t>
            </a:r>
            <a:r>
              <a:rPr lang="en-US" altLang="ja-JP" sz="1800" dirty="0" err="1" smtClean="0">
                <a:solidFill>
                  <a:schemeClr val="bg1">
                    <a:lumMod val="65000"/>
                  </a:schemeClr>
                </a:solidFill>
              </a:rPr>
              <a:t>Hague&amp;Murawski&amp;Ong&amp;Serre</a:t>
            </a:r>
            <a:r>
              <a:rPr lang="en-US" altLang="ja-JP" sz="1800" dirty="0" smtClean="0">
                <a:solidFill>
                  <a:schemeClr val="bg1">
                    <a:lumMod val="65000"/>
                  </a:schemeClr>
                </a:solidFill>
              </a:rPr>
              <a:t> 08]</a:t>
            </a:r>
            <a:endParaRPr lang="en-US" altLang="ja-JP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ja-JP" b="1" dirty="0" smtClean="0">
                <a:solidFill>
                  <a:srgbClr val="FF0066"/>
                </a:solidFill>
              </a:rPr>
              <a:t>Is unsafe higher-order languages context-sensitive?</a:t>
            </a:r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en-US" altLang="ja-JP" b="1" dirty="0" smtClean="0">
                <a:solidFill>
                  <a:srgbClr val="FF0066"/>
                </a:solidFill>
              </a:rPr>
              <a:t>Does unsafe higher-order transducers have first-order decompositions?</a:t>
            </a:r>
            <a:endParaRPr lang="en-US" altLang="ja-JP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2339752" y="1268760"/>
            <a:ext cx="4680520" cy="14401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800" dirty="0" smtClean="0"/>
              <a:t>Open Questions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41384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Idea: Stack-TT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1-H</a:t>
            </a:r>
            <a:r>
              <a:rPr kumimoji="1" lang="en-US" altLang="ja-JP" dirty="0" smtClean="0"/>
              <a:t>TT has difficulty in implementing </a:t>
            </a:r>
            <a:r>
              <a:rPr kumimoji="1" lang="en-US" altLang="ja-JP" b="1" i="1" dirty="0" smtClean="0"/>
              <a:t>capture-avoiding substitution</a:t>
            </a:r>
            <a:r>
              <a:rPr kumimoji="1" lang="en-US" altLang="ja-JP" dirty="0" smtClean="0"/>
              <a:t>.</a:t>
            </a:r>
          </a:p>
          <a:p>
            <a:r>
              <a:rPr kumimoji="1" lang="en-US" altLang="ja-JP" dirty="0" smtClean="0"/>
              <a:t>How about extending </a:t>
            </a:r>
            <a:r>
              <a:rPr lang="en-US" altLang="ja-JP" dirty="0" smtClean="0"/>
              <a:t>them</a:t>
            </a:r>
            <a:r>
              <a:rPr kumimoji="1" lang="en-US" altLang="ja-JP" dirty="0" smtClean="0"/>
              <a:t> with a stack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f (</a:t>
            </a:r>
            <a:r>
              <a:rPr kumimoji="1" lang="en-US" altLang="ja-JP" b="1" dirty="0" smtClean="0">
                <a:solidFill>
                  <a:srgbClr val="0070C0"/>
                </a:solidFill>
              </a:rPr>
              <a:t>a</a:t>
            </a:r>
            <a:r>
              <a:rPr kumimoji="1" lang="en-US" altLang="ja-JP" dirty="0" smtClean="0"/>
              <a:t> x</a:t>
            </a:r>
            <a:r>
              <a:rPr kumimoji="1" lang="en-US" altLang="ja-JP" baseline="-25000" dirty="0" smtClean="0"/>
              <a:t>1</a:t>
            </a:r>
            <a:r>
              <a:rPr kumimoji="1" lang="en-US" altLang="ja-JP" dirty="0" smtClean="0"/>
              <a:t> ... </a:t>
            </a:r>
            <a:r>
              <a:rPr kumimoji="1" lang="en-US" altLang="ja-JP" dirty="0" err="1" smtClean="0"/>
              <a:t>x</a:t>
            </a:r>
            <a:r>
              <a:rPr lang="en-US" altLang="ja-JP" baseline="-25000" dirty="0" err="1" smtClean="0"/>
              <a:t>n</a:t>
            </a:r>
            <a:r>
              <a:rPr kumimoji="1" lang="en-US" altLang="ja-JP" dirty="0" smtClean="0"/>
              <a:t>) y</a:t>
            </a:r>
            <a:r>
              <a:rPr kumimoji="1" lang="en-US" altLang="ja-JP" baseline="-25000" dirty="0" smtClean="0"/>
              <a:t>1</a:t>
            </a:r>
            <a:r>
              <a:rPr kumimoji="1" lang="en-US" altLang="ja-JP" dirty="0" smtClean="0"/>
              <a:t> ... </a:t>
            </a:r>
            <a:r>
              <a:rPr kumimoji="1" lang="en-US" altLang="ja-JP" dirty="0" err="1" smtClean="0"/>
              <a:t>y</a:t>
            </a:r>
            <a:r>
              <a:rPr kumimoji="1" lang="en-US" altLang="ja-JP" baseline="-25000" dirty="0" err="1" smtClean="0"/>
              <a:t>m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ys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>
                <a:sym typeface="Wingdings" pitchFamily="2" charset="2"/>
              </a:rPr>
              <a:t></a:t>
            </a:r>
            <a:r>
              <a:rPr kumimoji="1" lang="en-US" altLang="ja-JP" dirty="0" smtClean="0"/>
              <a:t> RHS</a:t>
            </a:r>
          </a:p>
          <a:p>
            <a:pPr marL="0" indent="0">
              <a:buNone/>
            </a:pPr>
            <a:r>
              <a:rPr kumimoji="1" lang="en-US" altLang="ja-JP" dirty="0" smtClean="0"/>
              <a:t>	where  RHS ::= </a:t>
            </a:r>
            <a:r>
              <a:rPr kumimoji="1" lang="en-US" altLang="ja-JP" b="1" dirty="0" smtClean="0">
                <a:solidFill>
                  <a:srgbClr val="00B050"/>
                </a:solidFill>
              </a:rPr>
              <a:t>d</a:t>
            </a:r>
            <a:r>
              <a:rPr kumimoji="1" lang="en-US" altLang="ja-JP" dirty="0" smtClean="0"/>
              <a:t> RHS ... RHS</a:t>
            </a:r>
            <a:br>
              <a:rPr kumimoji="1" lang="en-US" altLang="ja-JP" dirty="0" smtClean="0"/>
            </a:br>
            <a:r>
              <a:rPr lang="en-US" altLang="ja-JP" dirty="0"/>
              <a:t>	</a:t>
            </a:r>
            <a:r>
              <a:rPr lang="en-US" altLang="ja-JP" dirty="0" smtClean="0"/>
              <a:t>                         | </a:t>
            </a:r>
            <a:r>
              <a:rPr lang="en-US" altLang="ja-JP" dirty="0" err="1" smtClean="0"/>
              <a:t>y</a:t>
            </a:r>
            <a:r>
              <a:rPr lang="en-US" altLang="ja-JP" baseline="-25000" dirty="0" err="1" smtClean="0"/>
              <a:t>i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	                         | f x</a:t>
            </a:r>
            <a:r>
              <a:rPr lang="en-US" altLang="ja-JP" baseline="-25000" dirty="0" smtClean="0"/>
              <a:t>i</a:t>
            </a:r>
            <a:r>
              <a:rPr lang="en-US" altLang="ja-JP" dirty="0" smtClean="0"/>
              <a:t> RHS ... RHS </a:t>
            </a:r>
            <a:r>
              <a:rPr lang="en-US" altLang="ja-JP" dirty="0" err="1" smtClean="0"/>
              <a:t>ys</a:t>
            </a:r>
            <a:endParaRPr kumimoji="1" lang="en-US" altLang="ja-JP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6804248" y="4005064"/>
            <a:ext cx="1512168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POP m values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7524328" y="5661248"/>
            <a:ext cx="792088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PUSH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662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Unsafe substitution </a:t>
            </a:r>
            <a:r>
              <a:rPr kumimoji="1" lang="en-US" altLang="ja-JP" dirty="0" smtClean="0">
                <a:sym typeface="Wingdings" pitchFamily="2" charset="2"/>
              </a:rPr>
              <a:t></a:t>
            </a:r>
            <a:br>
              <a:rPr kumimoji="1" lang="en-US" altLang="ja-JP" dirty="0" smtClean="0">
                <a:sym typeface="Wingdings" pitchFamily="2" charset="2"/>
              </a:rPr>
            </a:br>
            <a:r>
              <a:rPr kumimoji="1" lang="en-US" altLang="ja-JP" dirty="0" smtClean="0">
                <a:sym typeface="Wingdings" pitchFamily="2" charset="2"/>
              </a:rPr>
              <a:t>De-</a:t>
            </a:r>
            <a:r>
              <a:rPr kumimoji="1" lang="en-US" altLang="ja-JP" dirty="0" err="1" smtClean="0">
                <a:sym typeface="Wingdings" pitchFamily="2" charset="2"/>
              </a:rPr>
              <a:t>Bruijn</a:t>
            </a:r>
            <a:r>
              <a:rPr kumimoji="1" lang="en-US" altLang="ja-JP" dirty="0" smtClean="0">
                <a:sym typeface="Wingdings" pitchFamily="2" charset="2"/>
              </a:rPr>
              <a:t> index + Stack-TT</a:t>
            </a:r>
            <a:endParaRPr kumimoji="1" lang="ja-JP" altLang="en-US" dirty="0"/>
          </a:p>
        </p:txBody>
      </p:sp>
      <p:sp>
        <p:nvSpPr>
          <p:cNvPr id="18" name="角丸四角形 17"/>
          <p:cNvSpPr/>
          <p:nvPr/>
        </p:nvSpPr>
        <p:spPr>
          <a:xfrm>
            <a:off x="2127161" y="3717032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@</a:t>
            </a:r>
            <a:endParaRPr kumimoji="1" lang="ja-JP" altLang="en-US" b="1" dirty="0"/>
          </a:p>
        </p:txBody>
      </p:sp>
      <p:sp>
        <p:nvSpPr>
          <p:cNvPr id="19" name="角丸四角形 18"/>
          <p:cNvSpPr/>
          <p:nvPr/>
        </p:nvSpPr>
        <p:spPr>
          <a:xfrm>
            <a:off x="1767121" y="4403316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@</a:t>
            </a:r>
            <a:endParaRPr kumimoji="1" lang="ja-JP" altLang="en-US" b="1" dirty="0"/>
          </a:p>
        </p:txBody>
      </p:sp>
      <p:sp>
        <p:nvSpPr>
          <p:cNvPr id="20" name="角丸四角形 19"/>
          <p:cNvSpPr/>
          <p:nvPr/>
        </p:nvSpPr>
        <p:spPr>
          <a:xfrm>
            <a:off x="2127161" y="5013176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B</a:t>
            </a:r>
            <a:endParaRPr kumimoji="1" lang="ja-JP" altLang="en-US" b="1" dirty="0"/>
          </a:p>
        </p:txBody>
      </p:sp>
      <p:cxnSp>
        <p:nvCxnSpPr>
          <p:cNvPr id="21" name="直線コネクタ 20"/>
          <p:cNvCxnSpPr>
            <a:stCxn id="19" idx="2"/>
            <a:endCxn id="20" idx="0"/>
          </p:cNvCxnSpPr>
          <p:nvPr/>
        </p:nvCxnSpPr>
        <p:spPr>
          <a:xfrm>
            <a:off x="1983145" y="4835364"/>
            <a:ext cx="360040" cy="177812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19" idx="2"/>
            <a:endCxn id="8" idx="0"/>
          </p:cNvCxnSpPr>
          <p:nvPr/>
        </p:nvCxnSpPr>
        <p:spPr>
          <a:xfrm flipH="1">
            <a:off x="1623105" y="4835364"/>
            <a:ext cx="360040" cy="157054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18" idx="2"/>
            <a:endCxn id="19" idx="0"/>
          </p:cNvCxnSpPr>
          <p:nvPr/>
        </p:nvCxnSpPr>
        <p:spPr>
          <a:xfrm flipH="1">
            <a:off x="1983145" y="4149080"/>
            <a:ext cx="360040" cy="25423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stCxn id="18" idx="2"/>
            <a:endCxn id="16" idx="0"/>
          </p:cNvCxnSpPr>
          <p:nvPr/>
        </p:nvCxnSpPr>
        <p:spPr>
          <a:xfrm>
            <a:off x="2343185" y="4149080"/>
            <a:ext cx="432048" cy="25423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角丸四角形 15"/>
          <p:cNvSpPr/>
          <p:nvPr/>
        </p:nvSpPr>
        <p:spPr>
          <a:xfrm>
            <a:off x="2559209" y="4403316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C</a:t>
            </a:r>
            <a:endParaRPr kumimoji="1" lang="ja-JP" altLang="en-US" b="1" dirty="0"/>
          </a:p>
        </p:txBody>
      </p:sp>
      <p:sp>
        <p:nvSpPr>
          <p:cNvPr id="8" name="角丸四角形 7"/>
          <p:cNvSpPr/>
          <p:nvPr/>
        </p:nvSpPr>
        <p:spPr>
          <a:xfrm>
            <a:off x="1407081" y="4992418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A</a:t>
            </a:r>
            <a:endParaRPr kumimoji="1" lang="ja-JP" altLang="en-US" b="1" dirty="0"/>
          </a:p>
        </p:txBody>
      </p:sp>
      <p:sp>
        <p:nvSpPr>
          <p:cNvPr id="10" name="角丸四角形 9"/>
          <p:cNvSpPr/>
          <p:nvPr/>
        </p:nvSpPr>
        <p:spPr>
          <a:xfrm>
            <a:off x="1839129" y="5568482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/>
              <a:t>s</a:t>
            </a:r>
            <a:endParaRPr kumimoji="1" lang="ja-JP" altLang="en-US" b="1" dirty="0"/>
          </a:p>
        </p:txBody>
      </p:sp>
      <p:cxnSp>
        <p:nvCxnSpPr>
          <p:cNvPr id="11" name="直線コネクタ 10"/>
          <p:cNvCxnSpPr>
            <a:stCxn id="8" idx="2"/>
            <a:endCxn id="10" idx="0"/>
          </p:cNvCxnSpPr>
          <p:nvPr/>
        </p:nvCxnSpPr>
        <p:spPr>
          <a:xfrm>
            <a:off x="1623105" y="5424466"/>
            <a:ext cx="432048" cy="14401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1043608" y="5568482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s</a:t>
            </a:r>
            <a:endParaRPr kumimoji="1" lang="ja-JP" altLang="en-US" b="1" dirty="0"/>
          </a:p>
        </p:txBody>
      </p:sp>
      <p:cxnSp>
        <p:nvCxnSpPr>
          <p:cNvPr id="14" name="直線コネクタ 13"/>
          <p:cNvCxnSpPr>
            <a:stCxn id="8" idx="2"/>
            <a:endCxn id="13" idx="0"/>
          </p:cNvCxnSpPr>
          <p:nvPr/>
        </p:nvCxnSpPr>
        <p:spPr>
          <a:xfrm flipH="1">
            <a:off x="1259632" y="5424466"/>
            <a:ext cx="363473" cy="14401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角丸四角形 25"/>
          <p:cNvSpPr/>
          <p:nvPr/>
        </p:nvSpPr>
        <p:spPr>
          <a:xfrm>
            <a:off x="539552" y="1484784"/>
            <a:ext cx="3888432" cy="64807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/>
              <a:t>(</a:t>
            </a:r>
            <a:r>
              <a:rPr lang="en-US" altLang="ja-JP" sz="3200" dirty="0" err="1"/>
              <a:t>λx</a:t>
            </a:r>
            <a:r>
              <a:rPr lang="en-US" altLang="ja-JP" sz="3200" dirty="0"/>
              <a:t>. </a:t>
            </a:r>
            <a:r>
              <a:rPr lang="en-US" altLang="ja-JP" sz="3200" dirty="0" err="1" smtClean="0"/>
              <a:t>λy</a:t>
            </a:r>
            <a:r>
              <a:rPr lang="en-US" altLang="ja-JP" sz="3200" dirty="0"/>
              <a:t>. </a:t>
            </a:r>
            <a:r>
              <a:rPr lang="en-US" altLang="ja-JP" sz="3200" dirty="0" smtClean="0"/>
              <a:t>(</a:t>
            </a:r>
            <a:r>
              <a:rPr lang="en-US" altLang="ja-JP" sz="3200" b="1" dirty="0" smtClean="0">
                <a:solidFill>
                  <a:srgbClr val="00B050"/>
                </a:solidFill>
              </a:rPr>
              <a:t>A</a:t>
            </a:r>
            <a:r>
              <a:rPr lang="en-US" altLang="ja-JP" sz="3200" dirty="0" smtClean="0"/>
              <a:t> x y)) </a:t>
            </a:r>
            <a:r>
              <a:rPr lang="en-US" altLang="ja-JP" sz="3200" b="1" dirty="0" smtClean="0">
                <a:solidFill>
                  <a:srgbClr val="00B050"/>
                </a:solidFill>
              </a:rPr>
              <a:t>B</a:t>
            </a:r>
            <a:r>
              <a:rPr lang="en-US" altLang="ja-JP" sz="3200" dirty="0" smtClean="0"/>
              <a:t> </a:t>
            </a:r>
            <a:r>
              <a:rPr lang="en-US" altLang="ja-JP" sz="3200" b="1" dirty="0" smtClean="0">
                <a:solidFill>
                  <a:srgbClr val="00B050"/>
                </a:solidFill>
              </a:rPr>
              <a:t>C</a:t>
            </a:r>
            <a:endParaRPr kumimoji="1" lang="ja-JP" altLang="en-US" sz="3200" b="1" dirty="0">
              <a:solidFill>
                <a:srgbClr val="00B050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33473" y="2708920"/>
            <a:ext cx="3888432" cy="64807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/>
              <a:t>(</a:t>
            </a:r>
            <a:r>
              <a:rPr lang="en-US" altLang="ja-JP" sz="3200" dirty="0" smtClean="0"/>
              <a:t>λ. λ. (</a:t>
            </a:r>
            <a:r>
              <a:rPr lang="en-US" altLang="ja-JP" sz="3200" b="1" dirty="0" smtClean="0">
                <a:solidFill>
                  <a:srgbClr val="00B050"/>
                </a:solidFill>
              </a:rPr>
              <a:t>A</a:t>
            </a:r>
            <a:r>
              <a:rPr lang="en-US" altLang="ja-JP" sz="3200" dirty="0" smtClean="0"/>
              <a:t> 0 1)) </a:t>
            </a:r>
            <a:r>
              <a:rPr lang="en-US" altLang="ja-JP" sz="3200" b="1" dirty="0" smtClean="0">
                <a:solidFill>
                  <a:srgbClr val="00B050"/>
                </a:solidFill>
              </a:rPr>
              <a:t>B</a:t>
            </a:r>
            <a:r>
              <a:rPr lang="en-US" altLang="ja-JP" sz="3200" dirty="0" smtClean="0"/>
              <a:t> </a:t>
            </a:r>
            <a:r>
              <a:rPr lang="en-US" altLang="ja-JP" sz="3200" b="1" dirty="0" smtClean="0">
                <a:solidFill>
                  <a:srgbClr val="00B050"/>
                </a:solidFill>
              </a:rPr>
              <a:t>C</a:t>
            </a:r>
            <a:endParaRPr kumimoji="1" lang="ja-JP" altLang="en-US" sz="3200" b="1" dirty="0">
              <a:solidFill>
                <a:srgbClr val="00B050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1839129" y="6237312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/>
              <a:t>z</a:t>
            </a:r>
            <a:endParaRPr kumimoji="1" lang="ja-JP" altLang="en-US" b="1" dirty="0"/>
          </a:p>
        </p:txBody>
      </p:sp>
      <p:sp>
        <p:nvSpPr>
          <p:cNvPr id="31" name="下矢印 30"/>
          <p:cNvSpPr/>
          <p:nvPr/>
        </p:nvSpPr>
        <p:spPr>
          <a:xfrm>
            <a:off x="1475656" y="2276872"/>
            <a:ext cx="504056" cy="308265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1475656" y="3552783"/>
            <a:ext cx="504056" cy="308265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コネクタ 33"/>
          <p:cNvCxnSpPr>
            <a:stCxn id="10" idx="2"/>
            <a:endCxn id="30" idx="0"/>
          </p:cNvCxnSpPr>
          <p:nvPr/>
        </p:nvCxnSpPr>
        <p:spPr>
          <a:xfrm>
            <a:off x="2055153" y="6000530"/>
            <a:ext cx="0" cy="236782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横巻き 36"/>
          <p:cNvSpPr/>
          <p:nvPr/>
        </p:nvSpPr>
        <p:spPr>
          <a:xfrm>
            <a:off x="3563888" y="3794267"/>
            <a:ext cx="5400600" cy="2731077"/>
          </a:xfrm>
          <a:prstGeom prst="horizontalScroll">
            <a:avLst>
              <a:gd name="adj" fmla="val 8174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 err="1" smtClean="0">
                <a:latin typeface="Consolas" pitchFamily="49" charset="0"/>
                <a:cs typeface="Consolas" pitchFamily="49" charset="0"/>
              </a:rPr>
              <a:t>Eval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(@ 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f a</a:t>
            </a:r>
            <a:r>
              <a:rPr lang="en-US" altLang="ja-JP" sz="24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sz="2400" dirty="0" err="1" smtClean="0">
                <a:latin typeface="Consolas" pitchFamily="49" charset="0"/>
                <a:cs typeface="Consolas" pitchFamily="49" charset="0"/>
              </a:rPr>
              <a:t>ys</a:t>
            </a:r>
            <a:endParaRPr lang="en-US" altLang="ja-JP" sz="24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  </a:t>
            </a:r>
            <a:r>
              <a:rPr lang="en-US" altLang="ja-JP" sz="24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f (</a:t>
            </a:r>
            <a:r>
              <a:rPr lang="en-US" altLang="ja-JP" sz="24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a </a:t>
            </a:r>
            <a:r>
              <a:rPr lang="en-US" altLang="ja-JP" sz="24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ys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 </a:t>
            </a:r>
            <a:r>
              <a:rPr lang="en-US" altLang="ja-JP" sz="24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ys</a:t>
            </a:r>
            <a:endParaRPr lang="en-US" altLang="ja-JP" sz="2400" dirty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r>
              <a:rPr lang="en-US" altLang="ja-JP" sz="24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n-US" altLang="ja-JP" sz="24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 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x</a:t>
            </a:r>
            <a:r>
              <a:rPr lang="en-US" altLang="ja-JP" sz="24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y </a:t>
            </a:r>
            <a:r>
              <a:rPr lang="en-US" altLang="ja-JP" sz="24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ys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 </a:t>
            </a:r>
            <a:r>
              <a:rPr lang="en-US" altLang="ja-JP" sz="24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x </a:t>
            </a:r>
            <a:r>
              <a:rPr lang="en-US" altLang="ja-JP" sz="24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ys</a:t>
            </a:r>
            <a:endParaRPr lang="en-US" altLang="ja-JP" sz="2400" dirty="0" smtClean="0">
              <a:solidFill>
                <a:srgbClr val="00B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r>
              <a:rPr lang="en-US" altLang="ja-JP" sz="24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z     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y </a:t>
            </a:r>
            <a:r>
              <a:rPr lang="en-US" altLang="ja-JP" sz="24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ys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 y</a:t>
            </a:r>
            <a:endParaRPr lang="en-US" altLang="ja-JP" sz="2400" dirty="0">
              <a:solidFill>
                <a:srgbClr val="00B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38" name="下矢印 37"/>
          <p:cNvSpPr/>
          <p:nvPr/>
        </p:nvSpPr>
        <p:spPr>
          <a:xfrm rot="16200000">
            <a:off x="2942475" y="5024729"/>
            <a:ext cx="686998" cy="30826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下矢印 39"/>
          <p:cNvSpPr/>
          <p:nvPr/>
        </p:nvSpPr>
        <p:spPr>
          <a:xfrm rot="13500000">
            <a:off x="4958699" y="3410722"/>
            <a:ext cx="686998" cy="30826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4788024" y="1636590"/>
            <a:ext cx="37444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 err="1" smtClean="0">
                <a:latin typeface="Lucida Console" pitchFamily="49" charset="0"/>
              </a:rPr>
              <a:t>Eval</a:t>
            </a:r>
            <a:r>
              <a:rPr lang="en-US" altLang="ja-JP" sz="2400" dirty="0">
                <a:latin typeface="Lucida Console" pitchFamily="49" charset="0"/>
              </a:rPr>
              <a:t> </a:t>
            </a:r>
            <a:r>
              <a:rPr lang="en-US" altLang="ja-JP" sz="2400" dirty="0" smtClean="0">
                <a:latin typeface="Lucida Console" pitchFamily="49" charset="0"/>
              </a:rPr>
              <a:t>        </a:t>
            </a:r>
            <a:r>
              <a:rPr lang="en-US" altLang="ja-JP" sz="2400" dirty="0">
                <a:latin typeface="Lucida Console" pitchFamily="49" charset="0"/>
              </a:rPr>
              <a:t> </a:t>
            </a:r>
            <a:r>
              <a:rPr lang="en-US" altLang="ja-JP" sz="2400" dirty="0" smtClean="0">
                <a:latin typeface="Lucida Console" pitchFamily="49" charset="0"/>
              </a:rPr>
              <a:t>   </a:t>
            </a:r>
            <a:endParaRPr lang="en-US" altLang="ja-JP" sz="2400" dirty="0" smtClean="0">
              <a:solidFill>
                <a:srgbClr val="00B050"/>
              </a:solidFill>
              <a:latin typeface="Lucida Console" pitchFamily="49" charset="0"/>
              <a:sym typeface="Wingdings" pitchFamily="2" charset="2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7539057" y="1619692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C</a:t>
            </a:r>
            <a:endParaRPr kumimoji="1" lang="ja-JP" altLang="en-US" b="1" dirty="0"/>
          </a:p>
        </p:txBody>
      </p:sp>
      <p:sp>
        <p:nvSpPr>
          <p:cNvPr id="45" name="角丸四角形 44"/>
          <p:cNvSpPr/>
          <p:nvPr/>
        </p:nvSpPr>
        <p:spPr>
          <a:xfrm>
            <a:off x="5882873" y="1619692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A</a:t>
            </a:r>
            <a:endParaRPr kumimoji="1" lang="ja-JP" altLang="en-US" b="1" dirty="0"/>
          </a:p>
        </p:txBody>
      </p:sp>
      <p:sp>
        <p:nvSpPr>
          <p:cNvPr id="46" name="角丸四角形 45"/>
          <p:cNvSpPr/>
          <p:nvPr/>
        </p:nvSpPr>
        <p:spPr>
          <a:xfrm>
            <a:off x="5518136" y="2780928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z</a:t>
            </a:r>
            <a:endParaRPr kumimoji="1" lang="ja-JP" altLang="en-US" b="1" dirty="0"/>
          </a:p>
        </p:txBody>
      </p:sp>
      <p:sp>
        <p:nvSpPr>
          <p:cNvPr id="47" name="角丸四角形 46"/>
          <p:cNvSpPr/>
          <p:nvPr/>
        </p:nvSpPr>
        <p:spPr>
          <a:xfrm>
            <a:off x="6314921" y="2195756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s</a:t>
            </a:r>
            <a:endParaRPr kumimoji="1" lang="ja-JP" altLang="en-US" b="1" dirty="0"/>
          </a:p>
        </p:txBody>
      </p:sp>
      <p:cxnSp>
        <p:nvCxnSpPr>
          <p:cNvPr id="48" name="直線コネクタ 47"/>
          <p:cNvCxnSpPr>
            <a:stCxn id="45" idx="2"/>
            <a:endCxn id="47" idx="0"/>
          </p:cNvCxnSpPr>
          <p:nvPr/>
        </p:nvCxnSpPr>
        <p:spPr>
          <a:xfrm>
            <a:off x="6098897" y="2051740"/>
            <a:ext cx="432048" cy="14401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50" idx="2"/>
            <a:endCxn id="46" idx="0"/>
          </p:cNvCxnSpPr>
          <p:nvPr/>
        </p:nvCxnSpPr>
        <p:spPr>
          <a:xfrm flipH="1">
            <a:off x="5734160" y="2627804"/>
            <a:ext cx="1264" cy="153124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角丸四角形 49"/>
          <p:cNvSpPr/>
          <p:nvPr/>
        </p:nvSpPr>
        <p:spPr>
          <a:xfrm>
            <a:off x="5519400" y="2195756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s</a:t>
            </a:r>
            <a:endParaRPr kumimoji="1" lang="ja-JP" altLang="en-US" b="1" dirty="0"/>
          </a:p>
        </p:txBody>
      </p:sp>
      <p:cxnSp>
        <p:nvCxnSpPr>
          <p:cNvPr id="51" name="直線コネクタ 50"/>
          <p:cNvCxnSpPr>
            <a:stCxn id="45" idx="2"/>
            <a:endCxn id="50" idx="0"/>
          </p:cNvCxnSpPr>
          <p:nvPr/>
        </p:nvCxnSpPr>
        <p:spPr>
          <a:xfrm flipH="1">
            <a:off x="5735424" y="2051740"/>
            <a:ext cx="363473" cy="14401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角丸四角形 61"/>
          <p:cNvSpPr/>
          <p:nvPr/>
        </p:nvSpPr>
        <p:spPr>
          <a:xfrm>
            <a:off x="6818977" y="1619692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B</a:t>
            </a:r>
            <a:endParaRPr kumimoji="1" lang="ja-JP" altLang="en-US" b="1" dirty="0"/>
          </a:p>
        </p:txBody>
      </p:sp>
      <p:sp>
        <p:nvSpPr>
          <p:cNvPr id="41" name="角丸四角形 40"/>
          <p:cNvSpPr/>
          <p:nvPr/>
        </p:nvSpPr>
        <p:spPr>
          <a:xfrm>
            <a:off x="8028384" y="4437112"/>
            <a:ext cx="936104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PUSH!</a:t>
            </a:r>
            <a:endParaRPr kumimoji="1" lang="ja-JP" altLang="en-US" dirty="0"/>
          </a:p>
        </p:txBody>
      </p:sp>
      <p:sp>
        <p:nvSpPr>
          <p:cNvPr id="43" name="角丸四角形 42"/>
          <p:cNvSpPr/>
          <p:nvPr/>
        </p:nvSpPr>
        <p:spPr>
          <a:xfrm>
            <a:off x="8028384" y="5589240"/>
            <a:ext cx="936104" cy="2880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POP!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550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Even i</a:t>
            </a:r>
            <a:r>
              <a:rPr kumimoji="1" lang="en-US" altLang="ja-JP" dirty="0" smtClean="0"/>
              <a:t>f it’s unsafe...</a:t>
            </a:r>
            <a:endParaRPr kumimoji="1" lang="ja-JP" altLang="en-US" dirty="0"/>
          </a:p>
        </p:txBody>
      </p:sp>
      <p:sp>
        <p:nvSpPr>
          <p:cNvPr id="5" name="横巻き 4"/>
          <p:cNvSpPr/>
          <p:nvPr/>
        </p:nvSpPr>
        <p:spPr>
          <a:xfrm>
            <a:off x="251520" y="1340768"/>
            <a:ext cx="3600400" cy="2202632"/>
          </a:xfrm>
          <a:prstGeom prst="horizontalScroll">
            <a:avLst>
              <a:gd name="adj" fmla="val 8174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 smtClean="0">
                <a:sym typeface="Wingdings" pitchFamily="2" charset="2"/>
              </a:rPr>
              <a:t>S	 F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a</a:t>
            </a:r>
          </a:p>
          <a:p>
            <a:r>
              <a:rPr lang="en-US" altLang="ja-JP" sz="2800" dirty="0" smtClean="0">
                <a:sym typeface="Wingdings" pitchFamily="2" charset="2"/>
              </a:rPr>
              <a:t>F y	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b</a:t>
            </a:r>
            <a:r>
              <a:rPr lang="en-US" altLang="ja-JP" sz="2800" dirty="0" smtClean="0">
                <a:sym typeface="Wingdings" pitchFamily="2" charset="2"/>
              </a:rPr>
              <a:t> (H (</a:t>
            </a:r>
            <a:r>
              <a:rPr lang="en-US" altLang="ja-JP" sz="2800" u="sng" dirty="0" smtClean="0">
                <a:sym typeface="Wingdings" pitchFamily="2" charset="2"/>
              </a:rPr>
              <a:t>G y</a:t>
            </a:r>
            <a:r>
              <a:rPr lang="en-US" altLang="ja-JP" sz="2800" dirty="0" smtClean="0">
                <a:sym typeface="Wingdings" pitchFamily="2" charset="2"/>
              </a:rPr>
              <a:t>)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c</a:t>
            </a:r>
            <a:r>
              <a:rPr lang="en-US" altLang="ja-JP" sz="2800" dirty="0" smtClean="0">
                <a:sym typeface="Wingdings" pitchFamily="2" charset="2"/>
              </a:rPr>
              <a:t>)</a:t>
            </a:r>
          </a:p>
          <a:p>
            <a:r>
              <a:rPr lang="en-US" altLang="ja-JP" sz="2800" dirty="0" smtClean="0"/>
              <a:t>G x y 	</a:t>
            </a:r>
            <a:r>
              <a:rPr lang="en-US" altLang="ja-JP" sz="2800" dirty="0" smtClean="0">
                <a:sym typeface="Wingdings" pitchFamily="2" charset="2"/>
              </a:rPr>
              <a:t>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>
                <a:solidFill>
                  <a:schemeClr val="tx1"/>
                </a:solidFill>
              </a:rPr>
              <a:t>...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en-US" altLang="ja-JP" sz="2800" dirty="0" smtClean="0"/>
              <a:t>H f y	</a:t>
            </a:r>
            <a:r>
              <a:rPr lang="en-US" altLang="ja-JP" sz="2800" dirty="0" smtClean="0">
                <a:sym typeface="Wingdings" pitchFamily="2" charset="2"/>
              </a:rPr>
              <a:t>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d</a:t>
            </a:r>
            <a:r>
              <a:rPr lang="en-US" altLang="ja-JP" sz="2800" dirty="0" smtClean="0">
                <a:sym typeface="Wingdings" pitchFamily="2" charset="2"/>
              </a:rPr>
              <a:t> (f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e</a:t>
            </a:r>
            <a:r>
              <a:rPr lang="en-US" altLang="ja-JP" sz="2800" dirty="0" smtClean="0">
                <a:sym typeface="Wingdings" pitchFamily="2" charset="2"/>
              </a:rPr>
              <a:t>) y</a:t>
            </a:r>
            <a:endParaRPr lang="en-US" altLang="ja-JP" sz="2800" dirty="0"/>
          </a:p>
        </p:txBody>
      </p:sp>
      <p:sp>
        <p:nvSpPr>
          <p:cNvPr id="151" name="角丸四角形 150"/>
          <p:cNvSpPr/>
          <p:nvPr/>
        </p:nvSpPr>
        <p:spPr>
          <a:xfrm>
            <a:off x="8028384" y="3759423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b="1" dirty="0" smtClean="0"/>
              <a:t>@</a:t>
            </a:r>
            <a:endParaRPr kumimoji="1" lang="ja-JP" altLang="en-US" b="1" dirty="0"/>
          </a:p>
        </p:txBody>
      </p:sp>
      <p:sp>
        <p:nvSpPr>
          <p:cNvPr id="152" name="角丸四角形 151"/>
          <p:cNvSpPr/>
          <p:nvPr/>
        </p:nvSpPr>
        <p:spPr>
          <a:xfrm>
            <a:off x="8460432" y="4551511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a</a:t>
            </a:r>
            <a:endParaRPr kumimoji="1" lang="ja-JP" altLang="en-US" b="1" dirty="0"/>
          </a:p>
        </p:txBody>
      </p:sp>
      <p:cxnSp>
        <p:nvCxnSpPr>
          <p:cNvPr id="153" name="直線コネクタ 152"/>
          <p:cNvCxnSpPr>
            <a:stCxn id="151" idx="2"/>
            <a:endCxn id="152" idx="0"/>
          </p:cNvCxnSpPr>
          <p:nvPr/>
        </p:nvCxnSpPr>
        <p:spPr>
          <a:xfrm>
            <a:off x="8244408" y="4191471"/>
            <a:ext cx="432048" cy="36004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コネクタ 153"/>
          <p:cNvCxnSpPr>
            <a:stCxn id="151" idx="2"/>
            <a:endCxn id="159" idx="0"/>
          </p:cNvCxnSpPr>
          <p:nvPr/>
        </p:nvCxnSpPr>
        <p:spPr>
          <a:xfrm flipH="1">
            <a:off x="7878609" y="4191471"/>
            <a:ext cx="365799" cy="389657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角丸四角形 158"/>
          <p:cNvSpPr/>
          <p:nvPr/>
        </p:nvSpPr>
        <p:spPr>
          <a:xfrm>
            <a:off x="7662585" y="4581128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b</a:t>
            </a:r>
            <a:endParaRPr kumimoji="1" lang="ja-JP" altLang="en-US" b="1" dirty="0"/>
          </a:p>
        </p:txBody>
      </p:sp>
      <p:cxnSp>
        <p:nvCxnSpPr>
          <p:cNvPr id="163" name="直線コネクタ 162"/>
          <p:cNvCxnSpPr>
            <a:stCxn id="159" idx="2"/>
            <a:endCxn id="169" idx="0"/>
          </p:cNvCxnSpPr>
          <p:nvPr/>
        </p:nvCxnSpPr>
        <p:spPr>
          <a:xfrm>
            <a:off x="7878609" y="5013176"/>
            <a:ext cx="5759" cy="330423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角丸四角形 165"/>
          <p:cNvSpPr/>
          <p:nvPr/>
        </p:nvSpPr>
        <p:spPr>
          <a:xfrm>
            <a:off x="8172400" y="6135687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c</a:t>
            </a:r>
            <a:endParaRPr kumimoji="1" lang="ja-JP" altLang="en-US" b="1" dirty="0"/>
          </a:p>
        </p:txBody>
      </p:sp>
      <p:sp>
        <p:nvSpPr>
          <p:cNvPr id="169" name="角丸四角形 168"/>
          <p:cNvSpPr/>
          <p:nvPr/>
        </p:nvSpPr>
        <p:spPr>
          <a:xfrm>
            <a:off x="7668344" y="5343599"/>
            <a:ext cx="432048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b="1" dirty="0" smtClean="0"/>
              <a:t>@</a:t>
            </a:r>
            <a:endParaRPr kumimoji="1" lang="ja-JP" altLang="en-US" b="1" dirty="0"/>
          </a:p>
        </p:txBody>
      </p:sp>
      <p:sp>
        <p:nvSpPr>
          <p:cNvPr id="175" name="テキスト ボックス 174"/>
          <p:cNvSpPr txBox="1"/>
          <p:nvPr/>
        </p:nvSpPr>
        <p:spPr>
          <a:xfrm>
            <a:off x="6228184" y="6135687"/>
            <a:ext cx="1656184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rgbClr val="00B050"/>
                </a:solidFill>
                <a:latin typeface="+mj-lt"/>
              </a:rPr>
              <a:t>d</a:t>
            </a:r>
            <a:r>
              <a:rPr lang="en-US" altLang="ja-JP" sz="2400" dirty="0" smtClean="0">
                <a:latin typeface="+mj-lt"/>
              </a:rPr>
              <a:t> ((G </a:t>
            </a:r>
            <a:r>
              <a:rPr lang="en-US" altLang="ja-JP" sz="2400" b="1" dirty="0" smtClean="0">
                <a:solidFill>
                  <a:srgbClr val="CD0398"/>
                </a:solidFill>
              </a:rPr>
              <a:t>y</a:t>
            </a:r>
            <a:r>
              <a:rPr lang="en-US" altLang="ja-JP" sz="2400" dirty="0" smtClean="0"/>
              <a:t>) 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e</a:t>
            </a:r>
            <a:r>
              <a:rPr lang="en-US" altLang="ja-JP" sz="2400" dirty="0" smtClean="0"/>
              <a:t>) </a:t>
            </a:r>
            <a:r>
              <a:rPr lang="en-US" altLang="ja-JP" sz="2400" b="1" dirty="0">
                <a:solidFill>
                  <a:srgbClr val="CD0398"/>
                </a:solidFill>
              </a:rPr>
              <a:t>y</a:t>
            </a:r>
            <a:endParaRPr kumimoji="1" lang="ja-JP" altLang="en-US" sz="2400" b="1" dirty="0">
              <a:solidFill>
                <a:srgbClr val="00B050"/>
              </a:solidFill>
              <a:latin typeface="+mj-lt"/>
            </a:endParaRPr>
          </a:p>
        </p:txBody>
      </p:sp>
      <p:cxnSp>
        <p:nvCxnSpPr>
          <p:cNvPr id="176" name="直線コネクタ 175"/>
          <p:cNvCxnSpPr>
            <a:stCxn id="169" idx="2"/>
            <a:endCxn id="166" idx="0"/>
          </p:cNvCxnSpPr>
          <p:nvPr/>
        </p:nvCxnSpPr>
        <p:spPr>
          <a:xfrm>
            <a:off x="7884368" y="5775647"/>
            <a:ext cx="504056" cy="36004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線コネクタ 178"/>
          <p:cNvCxnSpPr>
            <a:stCxn id="169" idx="2"/>
            <a:endCxn id="175" idx="0"/>
          </p:cNvCxnSpPr>
          <p:nvPr/>
        </p:nvCxnSpPr>
        <p:spPr>
          <a:xfrm flipH="1">
            <a:off x="7056276" y="5775647"/>
            <a:ext cx="828092" cy="36004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横巻き 184"/>
          <p:cNvSpPr/>
          <p:nvPr/>
        </p:nvSpPr>
        <p:spPr>
          <a:xfrm>
            <a:off x="251520" y="4250704"/>
            <a:ext cx="4644516" cy="2202632"/>
          </a:xfrm>
          <a:prstGeom prst="horizontalScroll">
            <a:avLst>
              <a:gd name="adj" fmla="val 8174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 smtClean="0">
                <a:sym typeface="Wingdings" pitchFamily="2" charset="2"/>
              </a:rPr>
              <a:t>S	 </a:t>
            </a:r>
            <a:r>
              <a:rPr lang="en-US" altLang="ja-JP" sz="2800" b="1" dirty="0" smtClean="0">
                <a:solidFill>
                  <a:srgbClr val="CD0398"/>
                </a:solidFill>
              </a:rPr>
              <a:t>@</a:t>
            </a:r>
            <a:r>
              <a:rPr lang="en-US" altLang="ja-JP" sz="2800" dirty="0" smtClean="0">
                <a:sym typeface="Wingdings" pitchFamily="2" charset="2"/>
              </a:rPr>
              <a:t> F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a</a:t>
            </a:r>
          </a:p>
          <a:p>
            <a:r>
              <a:rPr lang="en-US" altLang="ja-JP" sz="2800" dirty="0" smtClean="0">
                <a:sym typeface="Wingdings" pitchFamily="2" charset="2"/>
              </a:rPr>
              <a:t>F	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b</a:t>
            </a:r>
            <a:r>
              <a:rPr lang="en-US" altLang="ja-JP" sz="2800" dirty="0" smtClean="0">
                <a:sym typeface="Wingdings" pitchFamily="2" charset="2"/>
              </a:rPr>
              <a:t> (</a:t>
            </a:r>
            <a:r>
              <a:rPr lang="en-US" altLang="ja-JP" sz="2800" b="1" dirty="0" smtClean="0">
                <a:solidFill>
                  <a:srgbClr val="CD0398"/>
                </a:solidFill>
              </a:rPr>
              <a:t>@</a:t>
            </a:r>
            <a:r>
              <a:rPr lang="en-US" altLang="ja-JP" sz="2800" dirty="0" smtClean="0">
                <a:sym typeface="Wingdings" pitchFamily="2" charset="2"/>
              </a:rPr>
              <a:t> (H (</a:t>
            </a:r>
            <a:r>
              <a:rPr lang="en-US" altLang="ja-JP" sz="2800" b="1" dirty="0" smtClean="0">
                <a:solidFill>
                  <a:srgbClr val="CD0398"/>
                </a:solidFill>
              </a:rPr>
              <a:t>@</a:t>
            </a:r>
            <a:r>
              <a:rPr lang="en-US" altLang="ja-JP" sz="2800" dirty="0" smtClean="0">
                <a:sym typeface="Wingdings" pitchFamily="2" charset="2"/>
              </a:rPr>
              <a:t> G </a:t>
            </a:r>
            <a:r>
              <a:rPr lang="en-US" altLang="ja-JP" sz="2800" b="1" dirty="0" smtClean="0">
                <a:solidFill>
                  <a:srgbClr val="CD0398"/>
                </a:solidFill>
              </a:rPr>
              <a:t>y</a:t>
            </a:r>
            <a:r>
              <a:rPr lang="en-US" altLang="ja-JP" sz="2800" dirty="0" smtClean="0">
                <a:sym typeface="Wingdings" pitchFamily="2" charset="2"/>
              </a:rPr>
              <a:t>))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c</a:t>
            </a:r>
            <a:r>
              <a:rPr lang="en-US" altLang="ja-JP" sz="2800" dirty="0" smtClean="0">
                <a:sym typeface="Wingdings" pitchFamily="2" charset="2"/>
              </a:rPr>
              <a:t>)</a:t>
            </a:r>
          </a:p>
          <a:p>
            <a:r>
              <a:rPr lang="en-US" altLang="ja-JP" sz="2800" dirty="0" smtClean="0"/>
              <a:t>G	</a:t>
            </a:r>
            <a:r>
              <a:rPr lang="en-US" altLang="ja-JP" sz="2800" dirty="0" smtClean="0">
                <a:sym typeface="Wingdings" pitchFamily="2" charset="2"/>
              </a:rPr>
              <a:t> ..</a:t>
            </a:r>
            <a:endParaRPr lang="en-US" altLang="ja-JP" sz="2800" dirty="0" smtClean="0"/>
          </a:p>
          <a:p>
            <a:r>
              <a:rPr lang="en-US" altLang="ja-JP" sz="2800" dirty="0" smtClean="0"/>
              <a:t>H f	</a:t>
            </a:r>
            <a:r>
              <a:rPr lang="en-US" altLang="ja-JP" sz="2800" dirty="0" smtClean="0">
                <a:sym typeface="Wingdings" pitchFamily="2" charset="2"/>
              </a:rPr>
              <a:t>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d</a:t>
            </a:r>
            <a:r>
              <a:rPr lang="en-US" altLang="ja-JP" sz="2800" dirty="0" smtClean="0">
                <a:sym typeface="Wingdings" pitchFamily="2" charset="2"/>
              </a:rPr>
              <a:t> (</a:t>
            </a:r>
            <a:r>
              <a:rPr lang="en-US" altLang="ja-JP" sz="2800" b="1" dirty="0" smtClean="0">
                <a:solidFill>
                  <a:srgbClr val="CD0398"/>
                </a:solidFill>
              </a:rPr>
              <a:t>@ </a:t>
            </a:r>
            <a:r>
              <a:rPr lang="en-US" altLang="ja-JP" sz="2800" dirty="0" smtClean="0">
                <a:sym typeface="Wingdings" pitchFamily="2" charset="2"/>
              </a:rPr>
              <a:t>f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e</a:t>
            </a:r>
            <a:r>
              <a:rPr lang="en-US" altLang="ja-JP" sz="2800" dirty="0" smtClean="0">
                <a:sym typeface="Wingdings" pitchFamily="2" charset="2"/>
              </a:rPr>
              <a:t>) </a:t>
            </a:r>
            <a:r>
              <a:rPr lang="en-US" altLang="ja-JP" sz="2800" b="1" dirty="0">
                <a:solidFill>
                  <a:srgbClr val="CD0398"/>
                </a:solidFill>
              </a:rPr>
              <a:t>y</a:t>
            </a:r>
            <a:endParaRPr lang="en-US" altLang="ja-JP" sz="2800" dirty="0"/>
          </a:p>
        </p:txBody>
      </p:sp>
      <p:sp>
        <p:nvSpPr>
          <p:cNvPr id="186" name="右矢印 185"/>
          <p:cNvSpPr/>
          <p:nvPr/>
        </p:nvSpPr>
        <p:spPr>
          <a:xfrm rot="5400000">
            <a:off x="2087723" y="3681028"/>
            <a:ext cx="720080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横巻き 31"/>
          <p:cNvSpPr/>
          <p:nvPr/>
        </p:nvSpPr>
        <p:spPr>
          <a:xfrm>
            <a:off x="4355976" y="1259744"/>
            <a:ext cx="4644516" cy="2202632"/>
          </a:xfrm>
          <a:prstGeom prst="horizontalScroll">
            <a:avLst>
              <a:gd name="adj" fmla="val 8174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 smtClean="0">
                <a:sym typeface="Wingdings" pitchFamily="2" charset="2"/>
              </a:rPr>
              <a:t>S	 </a:t>
            </a:r>
            <a:r>
              <a:rPr lang="en-US" altLang="ja-JP" sz="2800" b="1" dirty="0" smtClean="0">
                <a:solidFill>
                  <a:srgbClr val="CD0398"/>
                </a:solidFill>
              </a:rPr>
              <a:t>@</a:t>
            </a:r>
            <a:r>
              <a:rPr lang="en-US" altLang="ja-JP" sz="2800" dirty="0" smtClean="0">
                <a:sym typeface="Wingdings" pitchFamily="2" charset="2"/>
              </a:rPr>
              <a:t> F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a</a:t>
            </a:r>
          </a:p>
          <a:p>
            <a:r>
              <a:rPr lang="en-US" altLang="ja-JP" sz="2800" dirty="0" smtClean="0">
                <a:sym typeface="Wingdings" pitchFamily="2" charset="2"/>
              </a:rPr>
              <a:t>F	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b</a:t>
            </a:r>
            <a:r>
              <a:rPr lang="en-US" altLang="ja-JP" sz="2800" dirty="0" smtClean="0">
                <a:sym typeface="Wingdings" pitchFamily="2" charset="2"/>
              </a:rPr>
              <a:t> (</a:t>
            </a:r>
            <a:r>
              <a:rPr lang="en-US" altLang="ja-JP" sz="2800" b="1" dirty="0" smtClean="0">
                <a:solidFill>
                  <a:srgbClr val="CD0398"/>
                </a:solidFill>
              </a:rPr>
              <a:t>@</a:t>
            </a:r>
            <a:r>
              <a:rPr lang="en-US" altLang="ja-JP" sz="2800" dirty="0" smtClean="0">
                <a:sym typeface="Wingdings" pitchFamily="2" charset="2"/>
              </a:rPr>
              <a:t> (H (</a:t>
            </a:r>
            <a:r>
              <a:rPr lang="en-US" altLang="ja-JP" sz="2800" b="1" dirty="0" smtClean="0">
                <a:solidFill>
                  <a:srgbClr val="CD0398"/>
                </a:solidFill>
              </a:rPr>
              <a:t>@</a:t>
            </a:r>
            <a:r>
              <a:rPr lang="en-US" altLang="ja-JP" sz="2800" dirty="0" smtClean="0">
                <a:sym typeface="Wingdings" pitchFamily="2" charset="2"/>
              </a:rPr>
              <a:t> G </a:t>
            </a:r>
            <a:r>
              <a:rPr lang="en-US" altLang="ja-JP" sz="2800" b="1" dirty="0" smtClean="0">
                <a:solidFill>
                  <a:srgbClr val="CD0398"/>
                </a:solidFill>
              </a:rPr>
              <a:t>2</a:t>
            </a:r>
            <a:r>
              <a:rPr lang="en-US" altLang="ja-JP" sz="2800" dirty="0" smtClean="0">
                <a:sym typeface="Wingdings" pitchFamily="2" charset="2"/>
              </a:rPr>
              <a:t>))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c</a:t>
            </a:r>
            <a:r>
              <a:rPr lang="en-US" altLang="ja-JP" sz="2800" dirty="0" smtClean="0">
                <a:sym typeface="Wingdings" pitchFamily="2" charset="2"/>
              </a:rPr>
              <a:t>)</a:t>
            </a:r>
          </a:p>
          <a:p>
            <a:r>
              <a:rPr lang="en-US" altLang="ja-JP" sz="2800" dirty="0" smtClean="0"/>
              <a:t>G	</a:t>
            </a:r>
            <a:r>
              <a:rPr lang="en-US" altLang="ja-JP" sz="2800" dirty="0" smtClean="0">
                <a:sym typeface="Wingdings" pitchFamily="2" charset="2"/>
              </a:rPr>
              <a:t> ..</a:t>
            </a:r>
            <a:endParaRPr lang="en-US" altLang="ja-JP" sz="2800" dirty="0" smtClean="0"/>
          </a:p>
          <a:p>
            <a:r>
              <a:rPr lang="en-US" altLang="ja-JP" sz="2800" dirty="0" smtClean="0"/>
              <a:t>H f	</a:t>
            </a:r>
            <a:r>
              <a:rPr lang="en-US" altLang="ja-JP" sz="2800" dirty="0" smtClean="0">
                <a:sym typeface="Wingdings" pitchFamily="2" charset="2"/>
              </a:rPr>
              <a:t>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d</a:t>
            </a:r>
            <a:r>
              <a:rPr lang="en-US" altLang="ja-JP" sz="2800" dirty="0" smtClean="0">
                <a:sym typeface="Wingdings" pitchFamily="2" charset="2"/>
              </a:rPr>
              <a:t> (</a:t>
            </a:r>
            <a:r>
              <a:rPr lang="en-US" altLang="ja-JP" sz="2800" b="1" dirty="0" smtClean="0">
                <a:solidFill>
                  <a:srgbClr val="CD0398"/>
                </a:solidFill>
              </a:rPr>
              <a:t>@ </a:t>
            </a:r>
            <a:r>
              <a:rPr lang="en-US" altLang="ja-JP" sz="2800" dirty="0" smtClean="0">
                <a:sym typeface="Wingdings" pitchFamily="2" charset="2"/>
              </a:rPr>
              <a:t>(</a:t>
            </a:r>
            <a:r>
              <a:rPr lang="en-US" altLang="ja-JP" sz="2800" b="1" dirty="0" smtClean="0">
                <a:solidFill>
                  <a:srgbClr val="CD0398"/>
                </a:solidFill>
                <a:sym typeface="Wingdings" pitchFamily="2" charset="2"/>
              </a:rPr>
              <a:t>k1d2</a:t>
            </a:r>
            <a:r>
              <a:rPr lang="en-US" altLang="ja-JP" sz="2800" dirty="0" smtClean="0">
                <a:sym typeface="Wingdings" pitchFamily="2" charset="2"/>
              </a:rPr>
              <a:t> f) </a:t>
            </a:r>
            <a:r>
              <a:rPr lang="en-US" altLang="ja-JP" sz="2800" b="1" dirty="0" smtClean="0">
                <a:solidFill>
                  <a:srgbClr val="00B050"/>
                </a:solidFill>
                <a:sym typeface="Wingdings" pitchFamily="2" charset="2"/>
              </a:rPr>
              <a:t>e</a:t>
            </a:r>
            <a:r>
              <a:rPr lang="en-US" altLang="ja-JP" sz="2800" dirty="0" smtClean="0">
                <a:sym typeface="Wingdings" pitchFamily="2" charset="2"/>
              </a:rPr>
              <a:t>) </a:t>
            </a:r>
            <a:r>
              <a:rPr lang="en-US" altLang="ja-JP" sz="2800" b="1" dirty="0" smtClean="0">
                <a:solidFill>
                  <a:srgbClr val="CD0398"/>
                </a:solidFill>
              </a:rPr>
              <a:t>0</a:t>
            </a:r>
            <a:endParaRPr lang="en-US" altLang="ja-JP" sz="2800" dirty="0"/>
          </a:p>
        </p:txBody>
      </p:sp>
      <p:sp>
        <p:nvSpPr>
          <p:cNvPr id="33" name="右矢印 32"/>
          <p:cNvSpPr/>
          <p:nvPr/>
        </p:nvSpPr>
        <p:spPr>
          <a:xfrm>
            <a:off x="3563888" y="2344056"/>
            <a:ext cx="720080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076055" y="3356992"/>
            <a:ext cx="2586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Eval</a:t>
            </a:r>
            <a:r>
              <a:rPr kumimoji="1" lang="en-US" altLang="ja-JP" dirty="0" smtClean="0"/>
              <a:t> (</a:t>
            </a:r>
            <a:r>
              <a:rPr lang="en-US" altLang="ja-JP" b="1" dirty="0">
                <a:solidFill>
                  <a:srgbClr val="CD0398"/>
                </a:solidFill>
                <a:sym typeface="Wingdings" pitchFamily="2" charset="2"/>
              </a:rPr>
              <a:t>k1d2</a:t>
            </a:r>
            <a:r>
              <a:rPr kumimoji="1" lang="en-US" altLang="ja-JP" dirty="0" smtClean="0"/>
              <a:t> x) y1 y2 y3 </a:t>
            </a:r>
            <a:r>
              <a:rPr kumimoji="1" lang="en-US" altLang="ja-JP" dirty="0" err="1" smtClean="0"/>
              <a:t>ys</a:t>
            </a:r>
            <a:endParaRPr kumimoji="1" lang="en-US" altLang="ja-JP" dirty="0" smtClean="0"/>
          </a:p>
          <a:p>
            <a:r>
              <a:rPr lang="en-US" altLang="ja-JP" dirty="0" smtClean="0"/>
              <a:t>   = </a:t>
            </a:r>
            <a:r>
              <a:rPr lang="en-US" altLang="ja-JP" dirty="0" err="1" smtClean="0"/>
              <a:t>Eval</a:t>
            </a:r>
            <a:r>
              <a:rPr lang="en-US" altLang="ja-JP" dirty="0" smtClean="0"/>
              <a:t> x y1 </a:t>
            </a:r>
            <a:r>
              <a:rPr lang="en-US" altLang="ja-JP" dirty="0" err="1" smtClean="0"/>
              <a:t>ys</a:t>
            </a:r>
            <a:endParaRPr kumimoji="1" lang="ja-JP" altLang="en-US" dirty="0"/>
          </a:p>
        </p:txBody>
      </p:sp>
      <p:sp>
        <p:nvSpPr>
          <p:cNvPr id="34" name="右矢印 33"/>
          <p:cNvSpPr/>
          <p:nvPr/>
        </p:nvSpPr>
        <p:spPr>
          <a:xfrm>
            <a:off x="5184068" y="5343599"/>
            <a:ext cx="720080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606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Pros &amp; Cons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Good:</a:t>
            </a:r>
          </a:p>
          <a:p>
            <a:r>
              <a:rPr lang="en-US" altLang="ja-JP" dirty="0" smtClean="0"/>
              <a:t>Good: </a:t>
            </a:r>
            <a:endParaRPr kumimoji="1" lang="en-US" altLang="ja-JP" dirty="0" smtClean="0"/>
          </a:p>
          <a:p>
            <a:endParaRPr lang="en-US" altLang="ja-JP" baseline="30000" dirty="0"/>
          </a:p>
          <a:p>
            <a:r>
              <a:rPr kumimoji="1" lang="en-US" altLang="ja-JP" dirty="0" smtClean="0"/>
              <a:t>Bad: it is hard to make it garba</a:t>
            </a:r>
            <a:r>
              <a:rPr lang="en-US" altLang="ja-JP" dirty="0" smtClean="0"/>
              <a:t>ge-free.</a:t>
            </a:r>
          </a:p>
          <a:p>
            <a:pPr lvl="1"/>
            <a:r>
              <a:rPr kumimoji="1" lang="en-US" altLang="ja-JP" dirty="0" smtClean="0"/>
              <a:t>There can be a sequence of </a:t>
            </a:r>
            <a:r>
              <a:rPr lang="en-US" altLang="ja-JP" dirty="0" smtClean="0"/>
              <a:t>significant </a:t>
            </a:r>
            <a:r>
              <a:rPr kumimoji="1" lang="en-US" altLang="ja-JP" dirty="0" smtClean="0"/>
              <a:t>stack operations not generating output.</a:t>
            </a:r>
          </a:p>
          <a:p>
            <a:r>
              <a:rPr kumimoji="1" lang="en-US" altLang="ja-JP" dirty="0" smtClean="0"/>
              <a:t>Bad: it may be overly powerful.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2123728" y="1484784"/>
            <a:ext cx="6768752" cy="648072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strike="dblStrike" dirty="0" smtClean="0"/>
              <a:t>Theorem:  </a:t>
            </a:r>
            <a:r>
              <a:rPr lang="en-US" altLang="ja-JP" sz="3200" strike="dblStrike" dirty="0" smtClean="0">
                <a:solidFill>
                  <a:schemeClr val="tx1"/>
                </a:solidFill>
              </a:rPr>
              <a:t>Unsafe-n-HTT </a:t>
            </a:r>
            <a:r>
              <a:rPr lang="ja-JP" altLang="en-US" sz="3200" strike="dblStrike" dirty="0" smtClean="0">
                <a:solidFill>
                  <a:schemeClr val="tx1"/>
                </a:solidFill>
              </a:rPr>
              <a:t>⊆ </a:t>
            </a:r>
            <a:r>
              <a:rPr lang="en-US" altLang="ja-JP" sz="3200" strike="dblStrike" dirty="0" smtClean="0">
                <a:solidFill>
                  <a:schemeClr val="tx1"/>
                </a:solidFill>
              </a:rPr>
              <a:t>(Stack-TT)</a:t>
            </a:r>
            <a:r>
              <a:rPr lang="en-US" altLang="ja-JP" sz="3200" strike="dblStrike" baseline="30000" dirty="0" smtClean="0">
                <a:solidFill>
                  <a:schemeClr val="tx1"/>
                </a:solidFill>
              </a:rPr>
              <a:t>n</a:t>
            </a:r>
            <a:endParaRPr kumimoji="1" lang="ja-JP" altLang="en-US" sz="2400" strike="dblStrike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123728" y="5301208"/>
            <a:ext cx="6768752" cy="576064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dirty="0" smtClean="0"/>
              <a:t>Theorem:   </a:t>
            </a:r>
            <a:r>
              <a:rPr lang="en-US" altLang="ja-JP" sz="3200" dirty="0" smtClean="0">
                <a:solidFill>
                  <a:schemeClr val="tx1"/>
                </a:solidFill>
              </a:rPr>
              <a:t>Stack-TT </a:t>
            </a:r>
            <a:r>
              <a:rPr lang="ja-JP" altLang="en-US" sz="3200" dirty="0"/>
              <a:t>⊄</a:t>
            </a:r>
            <a:r>
              <a:rPr lang="en-US" altLang="ja-JP" sz="3200" dirty="0"/>
              <a:t> </a:t>
            </a:r>
            <a:r>
              <a:rPr lang="en-US" altLang="ja-JP" sz="3200" dirty="0" smtClean="0"/>
              <a:t>Unsafe-n-HTT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1835696" y="5961548"/>
            <a:ext cx="6696744" cy="7798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/>
              <a:t>Proof:</a:t>
            </a:r>
            <a:r>
              <a:rPr lang="ja-JP" altLang="en-US" dirty="0"/>
              <a:t> </a:t>
            </a:r>
            <a:r>
              <a:rPr lang="en-US" altLang="ja-JP" dirty="0" smtClean="0"/>
              <a:t>inverse of stack-TT does not preserve regularity, while unsafe-n-HTT does.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2123728" y="2132856"/>
            <a:ext cx="6768752" cy="648072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dirty="0" smtClean="0"/>
              <a:t>Theorem:  (</a:t>
            </a:r>
            <a:r>
              <a:rPr lang="en-US" altLang="ja-JP" sz="3200" dirty="0" smtClean="0">
                <a:solidFill>
                  <a:schemeClr val="tx1"/>
                </a:solidFill>
              </a:rPr>
              <a:t>Stack-TT ; LT) </a:t>
            </a:r>
            <a:r>
              <a:rPr lang="ja-JP" altLang="en-US" sz="3200" dirty="0" smtClean="0">
                <a:solidFill>
                  <a:schemeClr val="tx1"/>
                </a:solidFill>
              </a:rPr>
              <a:t>⊆ </a:t>
            </a:r>
            <a:r>
              <a:rPr lang="en-US" altLang="ja-JP" sz="3200" dirty="0" smtClean="0">
                <a:solidFill>
                  <a:schemeClr val="tx1"/>
                </a:solidFill>
              </a:rPr>
              <a:t>Stack-TT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角丸四角形吹き出し 7"/>
          <p:cNvSpPr/>
          <p:nvPr/>
        </p:nvSpPr>
        <p:spPr>
          <a:xfrm>
            <a:off x="6732240" y="0"/>
            <a:ext cx="2160240" cy="1340768"/>
          </a:xfrm>
          <a:prstGeom prst="wedgeRoundRectCallout">
            <a:avLst>
              <a:gd name="adj1" fmla="val -65435"/>
              <a:gd name="adj2" fmla="val 63674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Found an error in the proof during discussion in the seminar... X(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167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600200"/>
            <a:ext cx="8795320" cy="4525963"/>
          </a:xfrm>
        </p:spPr>
        <p:txBody>
          <a:bodyPr>
            <a:normAutofit fontScale="92500"/>
          </a:bodyPr>
          <a:lstStyle/>
          <a:p>
            <a:r>
              <a:rPr lang="en-US" altLang="ja-JP" dirty="0" smtClean="0"/>
              <a:t>“Safe” and “unsafe” HTT are different.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Can we transfer results in “safe” case to “unsafe”?</a:t>
            </a:r>
          </a:p>
          <a:p>
            <a:pPr lvl="1"/>
            <a:r>
              <a:rPr lang="en-US" altLang="ja-JP" dirty="0" smtClean="0"/>
              <a:t>Can </a:t>
            </a:r>
            <a:r>
              <a:rPr lang="en-US" altLang="ja-JP" dirty="0"/>
              <a:t>we decompose an unsafe-HTT to 1</a:t>
            </a:r>
            <a:r>
              <a:rPr lang="en-US" altLang="ja-JP" baseline="30000" dirty="0"/>
              <a:t>st</a:t>
            </a:r>
            <a:r>
              <a:rPr lang="en-US" altLang="ja-JP" dirty="0"/>
              <a:t> order machines?</a:t>
            </a:r>
          </a:p>
          <a:p>
            <a:pPr lvl="1"/>
            <a:r>
              <a:rPr lang="en-US" altLang="ja-JP" dirty="0" smtClean="0"/>
              <a:t>Can </a:t>
            </a:r>
            <a:r>
              <a:rPr lang="en-US" altLang="ja-JP" dirty="0"/>
              <a:t>we </a:t>
            </a:r>
            <a:r>
              <a:rPr lang="en-US" altLang="ja-JP" dirty="0" smtClean="0"/>
              <a:t>show context-sensitivity of the output language?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See </a:t>
            </a:r>
            <a:r>
              <a:rPr kumimoji="1" lang="en-US" altLang="ja-JP" dirty="0" smtClean="0">
                <a:hlinkClick r:id="rId2"/>
              </a:rPr>
              <a:t>http://www.kmonos.net/pub/tmp/smtt.pdf</a:t>
            </a:r>
            <a:r>
              <a:rPr kumimoji="1" lang="en-US" altLang="ja-JP" dirty="0" smtClean="0"/>
              <a:t> for the </a:t>
            </a:r>
            <a:r>
              <a:rPr kumimoji="1" lang="en-US" altLang="ja-JP" smtClean="0"/>
              <a:t>technical development.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70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altLang="ja-JP" b="1" dirty="0" smtClean="0"/>
              <a:t>(Damm82) </a:t>
            </a:r>
            <a:r>
              <a:rPr lang="en-US" altLang="ja-JP" dirty="0" err="1" smtClean="0"/>
              <a:t>Damm</a:t>
            </a:r>
            <a:r>
              <a:rPr lang="en-US" altLang="ja-JP" dirty="0"/>
              <a:t>, </a:t>
            </a:r>
            <a:r>
              <a:rPr lang="en-US" altLang="ja-JP" dirty="0" smtClean="0"/>
              <a:t>W. </a:t>
            </a:r>
            <a:r>
              <a:rPr lang="en-US" altLang="ja-JP" b="1" dirty="0" smtClean="0"/>
              <a:t>The </a:t>
            </a:r>
            <a:r>
              <a:rPr lang="en-US" altLang="ja-JP" b="1" dirty="0"/>
              <a:t>IO- and OI-hierarchies </a:t>
            </a:r>
            <a:r>
              <a:rPr lang="en-US" altLang="ja-JP" b="1" dirty="0" smtClean="0"/>
              <a:t> </a:t>
            </a:r>
            <a:r>
              <a:rPr lang="en-US" altLang="ja-JP" i="1" dirty="0" smtClean="0"/>
              <a:t>TCS, </a:t>
            </a:r>
            <a:r>
              <a:rPr lang="en-US" altLang="ja-JP" b="1" dirty="0"/>
              <a:t>1982</a:t>
            </a:r>
            <a:r>
              <a:rPr lang="en-US" altLang="ja-JP" i="1" dirty="0"/>
              <a:t>, 20</a:t>
            </a:r>
            <a:r>
              <a:rPr lang="en-US" altLang="ja-JP" dirty="0"/>
              <a:t>, 95-207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b="1" dirty="0"/>
              <a:t>(</a:t>
            </a:r>
            <a:r>
              <a:rPr lang="en-US" altLang="ja-JP" b="1" dirty="0" smtClean="0"/>
              <a:t>EV86) </a:t>
            </a:r>
            <a:r>
              <a:rPr lang="en-US" altLang="ja-JP" dirty="0" err="1" smtClean="0"/>
              <a:t>Engelfriet</a:t>
            </a:r>
            <a:r>
              <a:rPr lang="en-US" altLang="ja-JP" dirty="0"/>
              <a:t>, J. &amp; </a:t>
            </a:r>
            <a:r>
              <a:rPr lang="en-US" altLang="ja-JP" dirty="0" err="1"/>
              <a:t>Vogler</a:t>
            </a:r>
            <a:r>
              <a:rPr lang="en-US" altLang="ja-JP" dirty="0"/>
              <a:t>, </a:t>
            </a:r>
            <a:r>
              <a:rPr lang="en-US" altLang="ja-JP" dirty="0" smtClean="0"/>
              <a:t>H. </a:t>
            </a:r>
            <a:r>
              <a:rPr lang="en-US" altLang="ja-JP" b="1" dirty="0" smtClean="0"/>
              <a:t>Pushdown </a:t>
            </a:r>
            <a:r>
              <a:rPr lang="en-US" altLang="ja-JP" b="1" dirty="0"/>
              <a:t>Machines for the Macro Tree Transducer </a:t>
            </a:r>
            <a:r>
              <a:rPr lang="en-US" altLang="ja-JP" i="1" dirty="0" smtClean="0"/>
              <a:t>TCS, </a:t>
            </a:r>
            <a:r>
              <a:rPr lang="en-US" altLang="ja-JP" b="1" dirty="0"/>
              <a:t>1986</a:t>
            </a:r>
            <a:r>
              <a:rPr lang="en-US" altLang="ja-JP" i="1" dirty="0"/>
              <a:t>, 42</a:t>
            </a:r>
            <a:r>
              <a:rPr lang="en-US" altLang="ja-JP" dirty="0"/>
              <a:t>, 251-368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b="1" dirty="0" smtClean="0"/>
              <a:t>(EV88) </a:t>
            </a:r>
            <a:r>
              <a:rPr lang="ja-JP" altLang="en-US" b="1" dirty="0" smtClean="0"/>
              <a:t>─</a:t>
            </a:r>
            <a:r>
              <a:rPr lang="en-US" altLang="ja-JP" dirty="0" smtClean="0"/>
              <a:t> </a:t>
            </a:r>
            <a:r>
              <a:rPr lang="en-US" altLang="ja-JP" b="1" dirty="0" smtClean="0"/>
              <a:t>High </a:t>
            </a:r>
            <a:r>
              <a:rPr lang="en-US" altLang="ja-JP" b="1" dirty="0"/>
              <a:t>Level Tree Transducers and Iterated Pushdown Tree Transducers </a:t>
            </a:r>
            <a:r>
              <a:rPr lang="en-US" altLang="ja-JP" b="1" dirty="0" smtClean="0"/>
              <a:t> </a:t>
            </a:r>
            <a:r>
              <a:rPr lang="en-US" altLang="ja-JP" i="1" dirty="0" err="1" smtClean="0"/>
              <a:t>Acta</a:t>
            </a:r>
            <a:r>
              <a:rPr lang="en-US" altLang="ja-JP" i="1" dirty="0" smtClean="0"/>
              <a:t> Inf., </a:t>
            </a:r>
            <a:r>
              <a:rPr lang="en-US" altLang="ja-JP" b="1" dirty="0"/>
              <a:t>1988</a:t>
            </a:r>
            <a:r>
              <a:rPr lang="en-US" altLang="ja-JP" i="1" dirty="0"/>
              <a:t>, 26</a:t>
            </a:r>
            <a:r>
              <a:rPr lang="en-US" altLang="ja-JP" dirty="0"/>
              <a:t>, 131-192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b="1" dirty="0"/>
              <a:t>(</a:t>
            </a:r>
            <a:r>
              <a:rPr lang="en-US" altLang="ja-JP" b="1" dirty="0" smtClean="0"/>
              <a:t>KNU01) </a:t>
            </a:r>
            <a:r>
              <a:rPr lang="en-US" altLang="ja-JP" dirty="0" err="1" smtClean="0"/>
              <a:t>Knapik</a:t>
            </a:r>
            <a:r>
              <a:rPr lang="en-US" altLang="ja-JP" dirty="0"/>
              <a:t>, T.; </a:t>
            </a:r>
            <a:r>
              <a:rPr lang="en-US" altLang="ja-JP" dirty="0" err="1"/>
              <a:t>Niwiński</a:t>
            </a:r>
            <a:r>
              <a:rPr lang="en-US" altLang="ja-JP" dirty="0"/>
              <a:t>, D. &amp; </a:t>
            </a:r>
            <a:r>
              <a:rPr lang="en-US" altLang="ja-JP" dirty="0" err="1"/>
              <a:t>Urzyczyn</a:t>
            </a:r>
            <a:r>
              <a:rPr lang="en-US" altLang="ja-JP" dirty="0"/>
              <a:t>, </a:t>
            </a:r>
            <a:r>
              <a:rPr lang="en-US" altLang="ja-JP" dirty="0" smtClean="0"/>
              <a:t>P. </a:t>
            </a:r>
            <a:r>
              <a:rPr lang="en-US" altLang="ja-JP" b="1" dirty="0" smtClean="0"/>
              <a:t>Deciding </a:t>
            </a:r>
            <a:r>
              <a:rPr lang="en-US" altLang="ja-JP" b="1" dirty="0"/>
              <a:t>Monadic Theories of </a:t>
            </a:r>
            <a:r>
              <a:rPr lang="en-US" altLang="ja-JP" b="1" dirty="0" err="1"/>
              <a:t>Hyperalgebraic</a:t>
            </a:r>
            <a:r>
              <a:rPr lang="en-US" altLang="ja-JP" b="1" dirty="0"/>
              <a:t> Trees </a:t>
            </a:r>
            <a:r>
              <a:rPr lang="en-US" altLang="ja-JP" i="1" dirty="0" smtClean="0"/>
              <a:t>TCLA, </a:t>
            </a:r>
            <a:r>
              <a:rPr lang="en-US" altLang="ja-JP" b="1" dirty="0"/>
              <a:t>2001</a:t>
            </a:r>
            <a:r>
              <a:rPr lang="en-US" altLang="ja-JP" dirty="0"/>
              <a:t>, 253-267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b="1" dirty="0"/>
              <a:t>(</a:t>
            </a:r>
            <a:r>
              <a:rPr lang="en-US" altLang="ja-JP" b="1" dirty="0" smtClean="0"/>
              <a:t>KNU02) </a:t>
            </a:r>
            <a:r>
              <a:rPr lang="ja-JP" altLang="en-US" b="1" dirty="0"/>
              <a:t>─ </a:t>
            </a:r>
            <a:r>
              <a:rPr lang="en-US" altLang="ja-JP" b="1" dirty="0" smtClean="0"/>
              <a:t>Higher-Order </a:t>
            </a:r>
            <a:r>
              <a:rPr lang="en-US" altLang="ja-JP" b="1" dirty="0"/>
              <a:t>Pushdown Trees Are Easy </a:t>
            </a:r>
            <a:r>
              <a:rPr lang="en-US" altLang="ja-JP" b="1" dirty="0" smtClean="0"/>
              <a:t> </a:t>
            </a:r>
            <a:r>
              <a:rPr lang="en-US" altLang="ja-JP" i="1" dirty="0" err="1" smtClean="0"/>
              <a:t>FoSSaCS</a:t>
            </a:r>
            <a:r>
              <a:rPr lang="en-US" altLang="ja-JP" i="1" dirty="0" smtClean="0"/>
              <a:t>, </a:t>
            </a:r>
            <a:r>
              <a:rPr lang="en-US" altLang="ja-JP" b="1" dirty="0"/>
              <a:t>2002</a:t>
            </a:r>
            <a:r>
              <a:rPr lang="en-US" altLang="ja-JP" dirty="0"/>
              <a:t>, 205-222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b="1" dirty="0"/>
              <a:t>(</a:t>
            </a:r>
            <a:r>
              <a:rPr lang="en-US" altLang="ja-JP" b="1" dirty="0" smtClean="0"/>
              <a:t>Caucal02) </a:t>
            </a:r>
            <a:r>
              <a:rPr lang="en-US" altLang="ja-JP" dirty="0" err="1" smtClean="0"/>
              <a:t>Caucal</a:t>
            </a:r>
            <a:r>
              <a:rPr lang="en-US" altLang="ja-JP" dirty="0"/>
              <a:t>, </a:t>
            </a:r>
            <a:r>
              <a:rPr lang="en-US" altLang="ja-JP" dirty="0" smtClean="0"/>
              <a:t>D. </a:t>
            </a:r>
            <a:r>
              <a:rPr lang="en-US" altLang="ja-JP" b="1" dirty="0" smtClean="0"/>
              <a:t>On </a:t>
            </a:r>
            <a:r>
              <a:rPr lang="en-US" altLang="ja-JP" b="1" dirty="0"/>
              <a:t>Infinite Terms Having a Decidable Monadic Theory </a:t>
            </a:r>
            <a:r>
              <a:rPr lang="en-US" altLang="ja-JP" i="1" dirty="0" smtClean="0"/>
              <a:t>MFCS, </a:t>
            </a:r>
            <a:r>
              <a:rPr lang="en-US" altLang="ja-JP" b="1" dirty="0"/>
              <a:t>2002</a:t>
            </a:r>
            <a:r>
              <a:rPr lang="en-US" altLang="ja-JP" dirty="0"/>
              <a:t>, 165-176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b="1" dirty="0"/>
              <a:t>(</a:t>
            </a:r>
            <a:r>
              <a:rPr lang="en-US" altLang="ja-JP" b="1" dirty="0" smtClean="0"/>
              <a:t>AMO05) </a:t>
            </a:r>
            <a:r>
              <a:rPr lang="en-US" altLang="ja-JP" dirty="0" err="1" smtClean="0"/>
              <a:t>Aehlig</a:t>
            </a:r>
            <a:r>
              <a:rPr lang="en-US" altLang="ja-JP" dirty="0"/>
              <a:t>, K.; de Miranda, J. G. &amp; </a:t>
            </a:r>
            <a:r>
              <a:rPr lang="en-US" altLang="ja-JP" dirty="0" err="1"/>
              <a:t>Ong</a:t>
            </a:r>
            <a:r>
              <a:rPr lang="en-US" altLang="ja-JP" dirty="0"/>
              <a:t>, C. H. </a:t>
            </a:r>
            <a:r>
              <a:rPr lang="en-US" altLang="ja-JP" dirty="0" smtClean="0"/>
              <a:t>L. </a:t>
            </a:r>
            <a:r>
              <a:rPr lang="en-US" altLang="ja-JP" b="1" dirty="0" smtClean="0"/>
              <a:t>Safety </a:t>
            </a:r>
            <a:r>
              <a:rPr lang="en-US" altLang="ja-JP" b="1" dirty="0"/>
              <a:t>Is not a Restriction at Level 2 for String Languages </a:t>
            </a:r>
            <a:r>
              <a:rPr lang="en-US" altLang="ja-JP" i="1" dirty="0" err="1" smtClean="0"/>
              <a:t>FoSSaCS</a:t>
            </a:r>
            <a:r>
              <a:rPr lang="en-US" altLang="ja-JP" i="1" dirty="0" smtClean="0"/>
              <a:t>, </a:t>
            </a:r>
            <a:r>
              <a:rPr lang="en-US" altLang="ja-JP" b="1" dirty="0"/>
              <a:t>2005</a:t>
            </a:r>
            <a:r>
              <a:rPr lang="en-US" altLang="ja-JP" dirty="0"/>
              <a:t>, 490-504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b="1" dirty="0"/>
              <a:t>(</a:t>
            </a:r>
            <a:r>
              <a:rPr lang="en-US" altLang="ja-JP" b="1" dirty="0" smtClean="0"/>
              <a:t>Ong06) </a:t>
            </a:r>
            <a:r>
              <a:rPr lang="en-US" altLang="ja-JP" dirty="0" err="1" smtClean="0"/>
              <a:t>Ong</a:t>
            </a:r>
            <a:r>
              <a:rPr lang="en-US" altLang="ja-JP" dirty="0"/>
              <a:t>, C.-H. </a:t>
            </a:r>
            <a:r>
              <a:rPr lang="en-US" altLang="ja-JP" dirty="0" smtClean="0"/>
              <a:t>L. </a:t>
            </a:r>
            <a:r>
              <a:rPr lang="en-US" altLang="ja-JP" b="1" dirty="0" smtClean="0"/>
              <a:t>On </a:t>
            </a:r>
            <a:r>
              <a:rPr lang="en-US" altLang="ja-JP" b="1" dirty="0"/>
              <a:t>Model-Checking Trees Generated by Higher-Order Recursion Schemes </a:t>
            </a:r>
            <a:r>
              <a:rPr lang="en-US" altLang="ja-JP" b="1" dirty="0" smtClean="0"/>
              <a:t> </a:t>
            </a:r>
            <a:r>
              <a:rPr lang="en-US" altLang="ja-JP" i="1" dirty="0" smtClean="0"/>
              <a:t>LICS, </a:t>
            </a:r>
            <a:r>
              <a:rPr lang="en-US" altLang="ja-JP" b="1" dirty="0"/>
              <a:t>2006</a:t>
            </a:r>
            <a:r>
              <a:rPr lang="en-US" altLang="ja-JP" dirty="0"/>
              <a:t>, 81-90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b="1" dirty="0"/>
              <a:t>(</a:t>
            </a:r>
            <a:r>
              <a:rPr lang="en-US" altLang="ja-JP" b="1" dirty="0" smtClean="0"/>
              <a:t>HMOS08) </a:t>
            </a:r>
            <a:r>
              <a:rPr lang="en-US" altLang="ja-JP" dirty="0" smtClean="0"/>
              <a:t>Hague</a:t>
            </a:r>
            <a:r>
              <a:rPr lang="en-US" altLang="ja-JP" dirty="0"/>
              <a:t>, M.; </a:t>
            </a:r>
            <a:r>
              <a:rPr lang="en-US" altLang="ja-JP" dirty="0" err="1"/>
              <a:t>Ong</a:t>
            </a:r>
            <a:r>
              <a:rPr lang="en-US" altLang="ja-JP" dirty="0"/>
              <a:t>, A. S. M. C.-H. L. &amp; </a:t>
            </a:r>
            <a:r>
              <a:rPr lang="en-US" altLang="ja-JP" dirty="0" err="1"/>
              <a:t>Serre</a:t>
            </a:r>
            <a:r>
              <a:rPr lang="en-US" altLang="ja-JP" dirty="0"/>
              <a:t>, </a:t>
            </a:r>
            <a:r>
              <a:rPr lang="en-US" altLang="ja-JP" dirty="0" smtClean="0"/>
              <a:t>O. </a:t>
            </a:r>
            <a:r>
              <a:rPr lang="en-US" altLang="ja-JP" b="1" dirty="0" smtClean="0"/>
              <a:t>Collapsible </a:t>
            </a:r>
            <a:r>
              <a:rPr lang="en-US" altLang="ja-JP" b="1" dirty="0"/>
              <a:t>Pushdown Automata and Recursion Schemes </a:t>
            </a:r>
            <a:r>
              <a:rPr lang="en-US" altLang="ja-JP" i="1" dirty="0" smtClean="0"/>
              <a:t>LICS, </a:t>
            </a:r>
            <a:r>
              <a:rPr lang="en-US" altLang="ja-JP" b="1" dirty="0"/>
              <a:t>2008</a:t>
            </a:r>
            <a:r>
              <a:rPr lang="en-US" altLang="ja-JP" dirty="0"/>
              <a:t>, 452-461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b="1" dirty="0"/>
              <a:t>(IM08</a:t>
            </a:r>
            <a:r>
              <a:rPr lang="en-US" altLang="ja-JP" b="1" dirty="0" smtClean="0"/>
              <a:t>) </a:t>
            </a:r>
            <a:r>
              <a:rPr lang="en-US" altLang="ja-JP" dirty="0" err="1" smtClean="0"/>
              <a:t>Inaba</a:t>
            </a:r>
            <a:r>
              <a:rPr lang="en-US" altLang="ja-JP" dirty="0"/>
              <a:t>, K. &amp; </a:t>
            </a:r>
            <a:r>
              <a:rPr lang="en-US" altLang="ja-JP" dirty="0" err="1"/>
              <a:t>Maneth</a:t>
            </a:r>
            <a:r>
              <a:rPr lang="en-US" altLang="ja-JP" dirty="0"/>
              <a:t>, </a:t>
            </a:r>
            <a:r>
              <a:rPr lang="en-US" altLang="ja-JP" dirty="0" smtClean="0"/>
              <a:t>S. </a:t>
            </a:r>
            <a:r>
              <a:rPr lang="en-US" altLang="ja-JP" b="1" dirty="0" smtClean="0"/>
              <a:t>The </a:t>
            </a:r>
            <a:r>
              <a:rPr lang="en-US" altLang="ja-JP" b="1" dirty="0"/>
              <a:t>Complexity of Tree Transducer Output Languages </a:t>
            </a:r>
            <a:r>
              <a:rPr lang="en-US" altLang="ja-JP" b="1" dirty="0" smtClean="0"/>
              <a:t> </a:t>
            </a:r>
            <a:r>
              <a:rPr lang="en-US" altLang="ja-JP" i="1" dirty="0" smtClean="0"/>
              <a:t>FSTTCS, </a:t>
            </a:r>
            <a:r>
              <a:rPr lang="en-US" altLang="ja-JP" b="1" dirty="0"/>
              <a:t>2008</a:t>
            </a:r>
            <a:r>
              <a:rPr lang="en-US" altLang="ja-JP" dirty="0"/>
              <a:t>, 244-255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b="1" dirty="0"/>
              <a:t>(</a:t>
            </a:r>
            <a:r>
              <a:rPr lang="en-US" altLang="ja-JP" b="1" dirty="0" smtClean="0"/>
              <a:t>KO09) </a:t>
            </a:r>
            <a:r>
              <a:rPr lang="en-US" altLang="ja-JP" dirty="0" smtClean="0"/>
              <a:t>Kobayashi</a:t>
            </a:r>
            <a:r>
              <a:rPr lang="en-US" altLang="ja-JP" dirty="0"/>
              <a:t>, N. &amp; </a:t>
            </a:r>
            <a:r>
              <a:rPr lang="en-US" altLang="ja-JP" dirty="0" err="1"/>
              <a:t>Ong</a:t>
            </a:r>
            <a:r>
              <a:rPr lang="en-US" altLang="ja-JP" dirty="0"/>
              <a:t>, C.-H. </a:t>
            </a:r>
            <a:r>
              <a:rPr lang="en-US" altLang="ja-JP" dirty="0" smtClean="0"/>
              <a:t>L. </a:t>
            </a:r>
            <a:r>
              <a:rPr lang="en-US" altLang="ja-JP" b="1" dirty="0" smtClean="0"/>
              <a:t>A </a:t>
            </a:r>
            <a:r>
              <a:rPr lang="en-US" altLang="ja-JP" b="1" dirty="0"/>
              <a:t>Type System Equivalent to the Modal Mu-Calculus Model Checking of Higher-Order Recursion Schemes </a:t>
            </a:r>
            <a:r>
              <a:rPr lang="en-US" altLang="ja-JP" i="1" dirty="0" smtClean="0"/>
              <a:t>LICS </a:t>
            </a:r>
            <a:r>
              <a:rPr lang="en-US" altLang="ja-JP" b="1" dirty="0"/>
              <a:t>2009</a:t>
            </a:r>
            <a:r>
              <a:rPr lang="en-US" altLang="ja-JP" dirty="0"/>
              <a:t>, 179-188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b="1" dirty="0"/>
              <a:t>(</a:t>
            </a:r>
            <a:r>
              <a:rPr lang="en-US" altLang="ja-JP" b="1" dirty="0" smtClean="0"/>
              <a:t>BO09) </a:t>
            </a:r>
            <a:r>
              <a:rPr lang="en-US" altLang="ja-JP" dirty="0" smtClean="0"/>
              <a:t>Blum</a:t>
            </a:r>
            <a:r>
              <a:rPr lang="en-US" altLang="ja-JP" dirty="0"/>
              <a:t>, W. &amp; </a:t>
            </a:r>
            <a:r>
              <a:rPr lang="en-US" altLang="ja-JP" dirty="0" err="1"/>
              <a:t>Ong</a:t>
            </a:r>
            <a:r>
              <a:rPr lang="en-US" altLang="ja-JP" dirty="0"/>
              <a:t>, C.-H. </a:t>
            </a:r>
            <a:r>
              <a:rPr lang="en-US" altLang="ja-JP" dirty="0" smtClean="0"/>
              <a:t>L. </a:t>
            </a:r>
            <a:r>
              <a:rPr lang="en-US" altLang="ja-JP" b="1" dirty="0" smtClean="0"/>
              <a:t>The </a:t>
            </a:r>
            <a:r>
              <a:rPr lang="en-US" altLang="ja-JP" b="1" dirty="0"/>
              <a:t>Safe Lambda Calculus </a:t>
            </a:r>
            <a:r>
              <a:rPr lang="en-US" altLang="ja-JP" i="1" dirty="0" smtClean="0"/>
              <a:t>LMCS, </a:t>
            </a:r>
            <a:r>
              <a:rPr lang="en-US" altLang="ja-JP" b="1" dirty="0"/>
              <a:t>2009</a:t>
            </a:r>
            <a:r>
              <a:rPr lang="en-US" altLang="ja-JP" i="1" dirty="0"/>
              <a:t>, 5</a:t>
            </a:r>
            <a:r>
              <a:rPr lang="en-US" altLang="ja-JP" dirty="0"/>
              <a:t>, 1-38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b="1" dirty="0"/>
              <a:t>(Parys11</a:t>
            </a:r>
            <a:r>
              <a:rPr lang="en-US" altLang="ja-JP" b="1" dirty="0" smtClean="0"/>
              <a:t>) </a:t>
            </a:r>
            <a:r>
              <a:rPr lang="en-US" altLang="ja-JP" dirty="0" smtClean="0"/>
              <a:t>Parys</a:t>
            </a:r>
            <a:r>
              <a:rPr lang="en-US" altLang="ja-JP" dirty="0"/>
              <a:t>, </a:t>
            </a:r>
            <a:r>
              <a:rPr lang="en-US" altLang="ja-JP" dirty="0" smtClean="0"/>
              <a:t>P. </a:t>
            </a:r>
            <a:r>
              <a:rPr lang="en-US" altLang="ja-JP" b="1" dirty="0" smtClean="0"/>
              <a:t>Collapse </a:t>
            </a:r>
            <a:r>
              <a:rPr lang="en-US" altLang="ja-JP" b="1" dirty="0"/>
              <a:t>Operation Increases Expressive Power of Deterministic Higher Order Pushdown Automata </a:t>
            </a:r>
            <a:r>
              <a:rPr lang="en-US" altLang="ja-JP" i="1" dirty="0" smtClean="0"/>
              <a:t>STACS, </a:t>
            </a:r>
            <a:r>
              <a:rPr lang="en-US" altLang="ja-JP" b="1" dirty="0"/>
              <a:t>2011</a:t>
            </a:r>
            <a:r>
              <a:rPr lang="en-US" altLang="ja-JP" dirty="0"/>
              <a:t>, 603-614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b="1" dirty="0"/>
              <a:t>(</a:t>
            </a:r>
            <a:r>
              <a:rPr lang="en-US" altLang="ja-JP" b="1" dirty="0" smtClean="0"/>
              <a:t>Parys12) </a:t>
            </a:r>
            <a:r>
              <a:rPr lang="en-US" altLang="ja-JP" dirty="0" smtClean="0"/>
              <a:t>Parys</a:t>
            </a:r>
            <a:r>
              <a:rPr lang="en-US" altLang="ja-JP" dirty="0"/>
              <a:t>, </a:t>
            </a:r>
            <a:r>
              <a:rPr lang="en-US" altLang="ja-JP" dirty="0" smtClean="0"/>
              <a:t>P. </a:t>
            </a:r>
            <a:r>
              <a:rPr lang="en-US" altLang="ja-JP" b="1" dirty="0" smtClean="0"/>
              <a:t>On </a:t>
            </a:r>
            <a:r>
              <a:rPr lang="en-US" altLang="ja-JP" b="1" dirty="0"/>
              <a:t>the Significance of the Collapse Operation </a:t>
            </a:r>
            <a:r>
              <a:rPr lang="en-US" altLang="ja-JP" b="1" dirty="0" smtClean="0"/>
              <a:t> </a:t>
            </a:r>
            <a:r>
              <a:rPr lang="en-US" altLang="ja-JP" i="1" dirty="0" smtClean="0"/>
              <a:t>LICS, </a:t>
            </a:r>
            <a:r>
              <a:rPr lang="en-US" altLang="ja-JP" b="1" dirty="0"/>
              <a:t>2012</a:t>
            </a:r>
            <a:r>
              <a:rPr lang="en-US" altLang="ja-JP" dirty="0"/>
              <a:t>, 521-530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b="1" dirty="0"/>
              <a:t>(</a:t>
            </a:r>
            <a:r>
              <a:rPr lang="en-US" altLang="ja-JP" b="1" dirty="0" smtClean="0"/>
              <a:t>KP12) </a:t>
            </a:r>
            <a:r>
              <a:rPr lang="en-US" altLang="ja-JP" dirty="0" err="1" smtClean="0"/>
              <a:t>Kartzow</a:t>
            </a:r>
            <a:r>
              <a:rPr lang="en-US" altLang="ja-JP" dirty="0"/>
              <a:t>, A. &amp; Parys, </a:t>
            </a:r>
            <a:r>
              <a:rPr lang="en-US" altLang="ja-JP" dirty="0" smtClean="0"/>
              <a:t>P. </a:t>
            </a:r>
            <a:r>
              <a:rPr lang="en-US" altLang="ja-JP" b="1" dirty="0" smtClean="0"/>
              <a:t>Strictness </a:t>
            </a:r>
            <a:r>
              <a:rPr lang="en-US" altLang="ja-JP" b="1" dirty="0"/>
              <a:t>of the Collapsible Pushdown Hierarchy </a:t>
            </a:r>
            <a:r>
              <a:rPr lang="en-US" altLang="ja-JP" i="1" dirty="0" smtClean="0"/>
              <a:t>MFCS, </a:t>
            </a:r>
            <a:r>
              <a:rPr lang="en-US" altLang="ja-JP" b="1" dirty="0"/>
              <a:t>2012</a:t>
            </a:r>
            <a:r>
              <a:rPr lang="en-US" altLang="ja-JP" dirty="0"/>
              <a:t>, 566-577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b="1" dirty="0" smtClean="0"/>
              <a:t>(KS13) </a:t>
            </a:r>
            <a:r>
              <a:rPr lang="en-US" altLang="ja-JP" dirty="0" err="1" smtClean="0"/>
              <a:t>Kobele</a:t>
            </a:r>
            <a:r>
              <a:rPr lang="en-US" altLang="ja-JP" dirty="0" smtClean="0"/>
              <a:t>, G. </a:t>
            </a:r>
            <a:r>
              <a:rPr lang="en-US" altLang="ja-JP" dirty="0"/>
              <a:t>&amp; </a:t>
            </a:r>
            <a:r>
              <a:rPr lang="en-US" altLang="ja-JP" dirty="0" err="1" smtClean="0"/>
              <a:t>Salvati</a:t>
            </a:r>
            <a:r>
              <a:rPr lang="en-US" altLang="ja-JP" dirty="0" smtClean="0"/>
              <a:t>, </a:t>
            </a:r>
            <a:r>
              <a:rPr lang="en-US" altLang="ja-JP" dirty="0"/>
              <a:t>P. </a:t>
            </a:r>
            <a:r>
              <a:rPr lang="en-US" altLang="ja-JP" b="1" dirty="0" smtClean="0"/>
              <a:t>The IO and OI hierarchies revisited </a:t>
            </a:r>
            <a:r>
              <a:rPr lang="en-US" altLang="ja-JP" i="1" dirty="0" smtClean="0"/>
              <a:t>ICALP, </a:t>
            </a:r>
            <a:r>
              <a:rPr lang="en-US" altLang="ja-JP" b="1" dirty="0" smtClean="0"/>
              <a:t>2013</a:t>
            </a:r>
            <a:r>
              <a:rPr lang="en-US" altLang="ja-JP" dirty="0" smtClean="0"/>
              <a:t>, to appear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730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23528" y="332656"/>
            <a:ext cx="3024336" cy="11521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Regular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Tree Grammar</a:t>
            </a:r>
            <a:endParaRPr kumimoji="1" lang="ja-JP" altLang="en-US" sz="2800" dirty="0"/>
          </a:p>
        </p:txBody>
      </p:sp>
      <p:sp>
        <p:nvSpPr>
          <p:cNvPr id="5" name="角丸四角形 4"/>
          <p:cNvSpPr/>
          <p:nvPr/>
        </p:nvSpPr>
        <p:spPr>
          <a:xfrm>
            <a:off x="5004048" y="332656"/>
            <a:ext cx="3024336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(Top-Down)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Tree Transducer</a:t>
            </a:r>
            <a:endParaRPr kumimoji="1" lang="ja-JP" altLang="en-US" sz="2800" dirty="0"/>
          </a:p>
        </p:txBody>
      </p:sp>
      <p:sp>
        <p:nvSpPr>
          <p:cNvPr id="12" name="角丸四角形 11"/>
          <p:cNvSpPr/>
          <p:nvPr/>
        </p:nvSpPr>
        <p:spPr>
          <a:xfrm>
            <a:off x="323528" y="2204864"/>
            <a:ext cx="3024336" cy="11521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Context-Free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Tree Grammar</a:t>
            </a:r>
            <a:endParaRPr kumimoji="1" lang="ja-JP" altLang="en-US" sz="2800" dirty="0"/>
          </a:p>
        </p:txBody>
      </p:sp>
      <p:sp>
        <p:nvSpPr>
          <p:cNvPr id="13" name="角丸四角形 12"/>
          <p:cNvSpPr/>
          <p:nvPr/>
        </p:nvSpPr>
        <p:spPr>
          <a:xfrm>
            <a:off x="5004048" y="2161886"/>
            <a:ext cx="3024336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Macro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Tree Transducer</a:t>
            </a:r>
            <a:endParaRPr kumimoji="1" lang="ja-JP" altLang="en-US" sz="2800" dirty="0"/>
          </a:p>
        </p:txBody>
      </p:sp>
      <p:sp>
        <p:nvSpPr>
          <p:cNvPr id="14" name="右矢印 13"/>
          <p:cNvSpPr/>
          <p:nvPr/>
        </p:nvSpPr>
        <p:spPr>
          <a:xfrm>
            <a:off x="3635896" y="764704"/>
            <a:ext cx="1152128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563888" y="122869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70C0"/>
                </a:solidFill>
              </a:rPr>
              <a:t>input tree</a:t>
            </a:r>
            <a:endParaRPr kumimoji="1" lang="ja-JP" altLang="en-US" sz="2000" b="1" dirty="0">
              <a:solidFill>
                <a:srgbClr val="0070C0"/>
              </a:solidFill>
            </a:endParaRPr>
          </a:p>
        </p:txBody>
      </p:sp>
      <p:sp>
        <p:nvSpPr>
          <p:cNvPr id="17" name="右矢印 16"/>
          <p:cNvSpPr/>
          <p:nvPr/>
        </p:nvSpPr>
        <p:spPr>
          <a:xfrm>
            <a:off x="3635896" y="2420888"/>
            <a:ext cx="1152128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563888" y="2884874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70C0"/>
                </a:solidFill>
              </a:rPr>
              <a:t>input tree</a:t>
            </a:r>
            <a:endParaRPr kumimoji="1" lang="ja-JP" altLang="en-US" sz="2000" b="1" dirty="0">
              <a:solidFill>
                <a:srgbClr val="0070C0"/>
              </a:solidFill>
            </a:endParaRPr>
          </a:p>
        </p:txBody>
      </p:sp>
      <p:sp>
        <p:nvSpPr>
          <p:cNvPr id="20" name="右矢印 19"/>
          <p:cNvSpPr/>
          <p:nvPr/>
        </p:nvSpPr>
        <p:spPr>
          <a:xfrm rot="5400000">
            <a:off x="6192180" y="1592796"/>
            <a:ext cx="576064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右矢印 22"/>
          <p:cNvSpPr/>
          <p:nvPr/>
        </p:nvSpPr>
        <p:spPr>
          <a:xfrm rot="5400000">
            <a:off x="1583667" y="1592797"/>
            <a:ext cx="576064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123728" y="1484784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tree parameter</a:t>
            </a:r>
            <a:endParaRPr kumimoji="1" lang="ja-JP" altLang="en-US" sz="2000" b="1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732240" y="1496978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tree parameter</a:t>
            </a:r>
            <a:endParaRPr kumimoji="1" lang="ja-JP" altLang="en-US" sz="2000" b="1" dirty="0"/>
          </a:p>
        </p:txBody>
      </p:sp>
      <p:sp>
        <p:nvSpPr>
          <p:cNvPr id="22" name="角丸四角形 21"/>
          <p:cNvSpPr/>
          <p:nvPr/>
        </p:nvSpPr>
        <p:spPr>
          <a:xfrm>
            <a:off x="323528" y="5229200"/>
            <a:ext cx="3024336" cy="11521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Higher-Order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Tree Grammar</a:t>
            </a:r>
            <a:endParaRPr kumimoji="1" lang="ja-JP" altLang="en-US" sz="2000" dirty="0"/>
          </a:p>
        </p:txBody>
      </p:sp>
      <p:sp>
        <p:nvSpPr>
          <p:cNvPr id="27" name="角丸四角形 26"/>
          <p:cNvSpPr/>
          <p:nvPr/>
        </p:nvSpPr>
        <p:spPr>
          <a:xfrm>
            <a:off x="5004048" y="5186222"/>
            <a:ext cx="3024336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/>
              <a:t>Higher-Order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Tree Transducer</a:t>
            </a:r>
            <a:endParaRPr kumimoji="1" lang="ja-JP" altLang="en-US" sz="2800" dirty="0"/>
          </a:p>
        </p:txBody>
      </p:sp>
      <p:sp>
        <p:nvSpPr>
          <p:cNvPr id="29" name="右矢印 28"/>
          <p:cNvSpPr/>
          <p:nvPr/>
        </p:nvSpPr>
        <p:spPr>
          <a:xfrm>
            <a:off x="3635896" y="5445224"/>
            <a:ext cx="1152128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563888" y="590921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70C0"/>
                </a:solidFill>
              </a:rPr>
              <a:t>input tree</a:t>
            </a:r>
            <a:endParaRPr kumimoji="1" lang="ja-JP" altLang="en-US" sz="2000" b="1" dirty="0">
              <a:solidFill>
                <a:srgbClr val="0070C0"/>
              </a:solidFill>
            </a:endParaRPr>
          </a:p>
        </p:txBody>
      </p:sp>
      <p:sp>
        <p:nvSpPr>
          <p:cNvPr id="31" name="右矢印 30"/>
          <p:cNvSpPr/>
          <p:nvPr/>
        </p:nvSpPr>
        <p:spPr>
          <a:xfrm rot="5400000">
            <a:off x="5688124" y="4041068"/>
            <a:ext cx="1584176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右矢印 31"/>
          <p:cNvSpPr/>
          <p:nvPr/>
        </p:nvSpPr>
        <p:spPr>
          <a:xfrm rot="5400000">
            <a:off x="1079610" y="4041070"/>
            <a:ext cx="1584177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732240" y="3801234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higher-order parameter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051720" y="386104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higher-order parameter</a:t>
            </a:r>
          </a:p>
        </p:txBody>
      </p:sp>
      <p:sp>
        <p:nvSpPr>
          <p:cNvPr id="36" name="角丸四角形 35"/>
          <p:cNvSpPr/>
          <p:nvPr/>
        </p:nvSpPr>
        <p:spPr>
          <a:xfrm>
            <a:off x="7560332" y="6309320"/>
            <a:ext cx="1583668" cy="5404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/>
              <a:t>HMTT</a:t>
            </a:r>
            <a:endParaRPr kumimoji="1" lang="ja-JP" altLang="en-US" sz="2800" dirty="0"/>
          </a:p>
        </p:txBody>
      </p:sp>
      <p:sp>
        <p:nvSpPr>
          <p:cNvPr id="37" name="右矢印 36"/>
          <p:cNvSpPr/>
          <p:nvPr/>
        </p:nvSpPr>
        <p:spPr>
          <a:xfrm rot="2650267">
            <a:off x="8037576" y="5755433"/>
            <a:ext cx="831263" cy="3636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884368" y="4809346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70C0"/>
                </a:solidFill>
              </a:rPr>
              <a:t>multiple</a:t>
            </a:r>
            <a:br>
              <a:rPr kumimoji="1" lang="en-US" altLang="ja-JP" sz="2000" b="1" dirty="0" smtClean="0">
                <a:solidFill>
                  <a:srgbClr val="0070C0"/>
                </a:solidFill>
              </a:rPr>
            </a:br>
            <a:r>
              <a:rPr kumimoji="1" lang="en-US" altLang="ja-JP" sz="2000" b="1" dirty="0" smtClean="0">
                <a:solidFill>
                  <a:srgbClr val="0070C0"/>
                </a:solidFill>
              </a:rPr>
              <a:t>input trees</a:t>
            </a:r>
            <a:endParaRPr kumimoji="1" lang="ja-JP" alt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75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Example of a higher-order transducer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467544" y="1700808"/>
            <a:ext cx="6336704" cy="439248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3200" dirty="0" smtClean="0"/>
              <a:t> </a:t>
            </a:r>
            <a:r>
              <a:rPr lang="en-US" altLang="ja-JP" sz="2400" dirty="0">
                <a:cs typeface="Consolas" pitchFamily="49" charset="0"/>
              </a:rPr>
              <a:t> </a:t>
            </a:r>
            <a:r>
              <a:rPr lang="en-US" altLang="ja-JP" sz="2400" dirty="0" err="1">
                <a:cs typeface="Consolas" pitchFamily="49" charset="0"/>
              </a:rPr>
              <a:t>Mult</a:t>
            </a:r>
            <a:r>
              <a:rPr lang="en-US" altLang="ja-JP" sz="2400" dirty="0">
                <a:cs typeface="Consolas" pitchFamily="49" charset="0"/>
              </a:rPr>
              <a:t> </a:t>
            </a:r>
            <a:r>
              <a:rPr lang="en-US" altLang="ja-JP" sz="2400" dirty="0" smtClean="0">
                <a:cs typeface="Consolas" pitchFamily="49" charset="0"/>
              </a:rPr>
              <a:t>: </a:t>
            </a:r>
            <a:r>
              <a:rPr lang="en-US" altLang="ja-JP" sz="2400" b="1" dirty="0" smtClean="0">
                <a:solidFill>
                  <a:srgbClr val="0070C0"/>
                </a:solidFill>
                <a:cs typeface="Consolas" pitchFamily="49" charset="0"/>
              </a:rPr>
              <a:t>I</a:t>
            </a:r>
            <a:r>
              <a:rPr lang="en-US" altLang="ja-JP" sz="2400" dirty="0" smtClean="0">
                <a:cs typeface="Consolas" pitchFamily="49" charset="0"/>
              </a:rPr>
              <a:t> </a:t>
            </a:r>
            <a:r>
              <a:rPr lang="en-US" altLang="ja-JP" sz="2400" dirty="0"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400" b="1" dirty="0" smtClean="0">
                <a:solidFill>
                  <a:srgbClr val="00B050"/>
                </a:solidFill>
                <a:cs typeface="Consolas" pitchFamily="49" charset="0"/>
                <a:sym typeface="Wingdings" pitchFamily="2" charset="2"/>
              </a:rPr>
              <a:t>O</a:t>
            </a:r>
            <a:endParaRPr lang="en-US" altLang="ja-JP" sz="2400" b="1" dirty="0">
              <a:solidFill>
                <a:srgbClr val="00B050"/>
              </a:solidFill>
              <a:cs typeface="Consolas" pitchFamily="49" charset="0"/>
            </a:endParaRPr>
          </a:p>
          <a:p>
            <a:r>
              <a:rPr lang="en-US" altLang="ja-JP" sz="3200" dirty="0" err="1" smtClean="0">
                <a:cs typeface="Consolas" pitchFamily="49" charset="0"/>
              </a:rPr>
              <a:t>Mult</a:t>
            </a:r>
            <a:r>
              <a:rPr lang="en-US" altLang="ja-JP" sz="3200" dirty="0" smtClean="0">
                <a:cs typeface="Consolas" pitchFamily="49" charset="0"/>
              </a:rPr>
              <a:t> (</a:t>
            </a:r>
            <a:r>
              <a:rPr lang="en-US" altLang="ja-JP" sz="3200" b="1" dirty="0" smtClean="0">
                <a:solidFill>
                  <a:srgbClr val="0070C0"/>
                </a:solidFill>
                <a:cs typeface="Consolas" pitchFamily="49" charset="0"/>
              </a:rPr>
              <a:t>pair</a:t>
            </a:r>
            <a:r>
              <a:rPr lang="en-US" altLang="ja-JP" sz="3200" dirty="0" smtClean="0">
                <a:solidFill>
                  <a:srgbClr val="0070C0"/>
                </a:solidFill>
                <a:cs typeface="Consolas" pitchFamily="49" charset="0"/>
              </a:rPr>
              <a:t> </a:t>
            </a:r>
            <a:r>
              <a:rPr lang="en-US" altLang="ja-JP" sz="3200" dirty="0" smtClean="0">
                <a:cs typeface="Consolas" pitchFamily="49" charset="0"/>
              </a:rPr>
              <a:t>x</a:t>
            </a:r>
            <a:r>
              <a:rPr lang="en-US" altLang="ja-JP" sz="3200" baseline="-25000" dirty="0" smtClean="0">
                <a:cs typeface="Consolas" pitchFamily="49" charset="0"/>
              </a:rPr>
              <a:t>1</a:t>
            </a:r>
            <a:r>
              <a:rPr lang="en-US" altLang="ja-JP" sz="3200" dirty="0" smtClean="0">
                <a:solidFill>
                  <a:srgbClr val="0070C0"/>
                </a:solidFill>
                <a:cs typeface="Consolas" pitchFamily="49" charset="0"/>
              </a:rPr>
              <a:t> </a:t>
            </a:r>
            <a:r>
              <a:rPr lang="en-US" altLang="ja-JP" sz="3200" dirty="0" smtClean="0">
                <a:cs typeface="Consolas" pitchFamily="49" charset="0"/>
              </a:rPr>
              <a:t>x</a:t>
            </a:r>
            <a:r>
              <a:rPr lang="en-US" altLang="ja-JP" sz="3200" baseline="-25000" dirty="0" smtClean="0">
                <a:cs typeface="Consolas" pitchFamily="49" charset="0"/>
              </a:rPr>
              <a:t>2</a:t>
            </a:r>
            <a:r>
              <a:rPr lang="en-US" altLang="ja-JP" sz="3200" dirty="0" smtClean="0">
                <a:cs typeface="Consolas" pitchFamily="49" charset="0"/>
              </a:rPr>
              <a:t>) </a:t>
            </a:r>
            <a:r>
              <a:rPr lang="en-US" altLang="ja-JP" sz="3200" dirty="0" smtClean="0">
                <a:cs typeface="Consolas" pitchFamily="49" charset="0"/>
                <a:sym typeface="Wingdings" pitchFamily="2" charset="2"/>
              </a:rPr>
              <a:t></a:t>
            </a:r>
            <a:r>
              <a:rPr lang="en-US" altLang="ja-JP" sz="3200" dirty="0" smtClean="0">
                <a:cs typeface="Consolas" pitchFamily="49" charset="0"/>
              </a:rPr>
              <a:t> </a:t>
            </a:r>
            <a:r>
              <a:rPr lang="en-US" altLang="ja-JP" sz="3200" dirty="0" err="1" smtClean="0">
                <a:cs typeface="Consolas" pitchFamily="49" charset="0"/>
              </a:rPr>
              <a:t>Iter</a:t>
            </a:r>
            <a:r>
              <a:rPr lang="en-US" altLang="ja-JP" sz="3200" dirty="0" smtClean="0">
                <a:cs typeface="Consolas" pitchFamily="49" charset="0"/>
              </a:rPr>
              <a:t> x</a:t>
            </a:r>
            <a:r>
              <a:rPr lang="en-US" altLang="ja-JP" sz="3200" baseline="-25000" dirty="0" smtClean="0">
                <a:cs typeface="Consolas" pitchFamily="49" charset="0"/>
              </a:rPr>
              <a:t>1</a:t>
            </a:r>
            <a:r>
              <a:rPr lang="en-US" altLang="ja-JP" sz="3200" dirty="0" smtClean="0">
                <a:cs typeface="Consolas" pitchFamily="49" charset="0"/>
              </a:rPr>
              <a:t> (Add x</a:t>
            </a:r>
            <a:r>
              <a:rPr lang="en-US" altLang="ja-JP" sz="3200" baseline="-25000" dirty="0" smtClean="0">
                <a:cs typeface="Consolas" pitchFamily="49" charset="0"/>
              </a:rPr>
              <a:t>2</a:t>
            </a:r>
            <a:r>
              <a:rPr lang="en-US" altLang="ja-JP" sz="3200" dirty="0" smtClean="0">
                <a:cs typeface="Consolas" pitchFamily="49" charset="0"/>
              </a:rPr>
              <a:t>) </a:t>
            </a:r>
            <a:r>
              <a:rPr lang="en-US" altLang="ja-JP" sz="3200" b="1" dirty="0" smtClean="0">
                <a:solidFill>
                  <a:srgbClr val="00B050"/>
                </a:solidFill>
                <a:cs typeface="Consolas" pitchFamily="49" charset="0"/>
              </a:rPr>
              <a:t>z</a:t>
            </a:r>
            <a:endParaRPr lang="en-US" altLang="ja-JP" sz="3200" b="1" dirty="0">
              <a:cs typeface="Consolas" pitchFamily="49" charset="0"/>
            </a:endParaRPr>
          </a:p>
          <a:p>
            <a:endParaRPr lang="en-US" altLang="ja-JP" sz="2000" dirty="0">
              <a:cs typeface="Consolas" pitchFamily="49" charset="0"/>
            </a:endParaRPr>
          </a:p>
          <a:p>
            <a:r>
              <a:rPr lang="en-US" altLang="ja-JP" sz="2400" dirty="0">
                <a:cs typeface="Consolas" pitchFamily="49" charset="0"/>
              </a:rPr>
              <a:t> </a:t>
            </a:r>
            <a:r>
              <a:rPr lang="en-US" altLang="ja-JP" sz="2400" dirty="0" err="1">
                <a:cs typeface="Consolas" pitchFamily="49" charset="0"/>
              </a:rPr>
              <a:t>Iter</a:t>
            </a:r>
            <a:r>
              <a:rPr lang="en-US" altLang="ja-JP" sz="2400" dirty="0">
                <a:cs typeface="Consolas" pitchFamily="49" charset="0"/>
              </a:rPr>
              <a:t> </a:t>
            </a:r>
            <a:r>
              <a:rPr lang="en-US" altLang="ja-JP" sz="2400" dirty="0" smtClean="0">
                <a:cs typeface="Consolas" pitchFamily="49" charset="0"/>
              </a:rPr>
              <a:t>: </a:t>
            </a:r>
            <a:r>
              <a:rPr lang="en-US" altLang="ja-JP" sz="2400" b="1" dirty="0" smtClean="0">
                <a:solidFill>
                  <a:srgbClr val="0070C0"/>
                </a:solidFill>
                <a:cs typeface="Consolas" pitchFamily="49" charset="0"/>
              </a:rPr>
              <a:t>I</a:t>
            </a:r>
            <a:r>
              <a:rPr lang="en-US" altLang="ja-JP" sz="2400" dirty="0" smtClean="0">
                <a:cs typeface="Consolas" pitchFamily="49" charset="0"/>
              </a:rPr>
              <a:t> </a:t>
            </a:r>
            <a:r>
              <a:rPr lang="en-US" altLang="ja-JP" sz="2400" dirty="0"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400" dirty="0" smtClean="0">
                <a:cs typeface="Consolas" pitchFamily="49" charset="0"/>
                <a:sym typeface="Wingdings" pitchFamily="2" charset="2"/>
              </a:rPr>
              <a:t>(</a:t>
            </a:r>
            <a:r>
              <a:rPr lang="en-US" altLang="ja-JP" sz="2400" b="1" dirty="0" smtClean="0">
                <a:solidFill>
                  <a:srgbClr val="00B050"/>
                </a:solidFill>
                <a:cs typeface="Consolas" pitchFamily="49" charset="0"/>
                <a:sym typeface="Wingdings" pitchFamily="2" charset="2"/>
              </a:rPr>
              <a:t>O</a:t>
            </a:r>
            <a:r>
              <a:rPr lang="en-US" altLang="ja-JP" sz="2400" dirty="0" smtClean="0"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400" b="1" dirty="0" smtClean="0">
                <a:solidFill>
                  <a:srgbClr val="00B050"/>
                </a:solidFill>
                <a:cs typeface="Consolas" pitchFamily="49" charset="0"/>
                <a:sym typeface="Wingdings" pitchFamily="2" charset="2"/>
              </a:rPr>
              <a:t>O</a:t>
            </a:r>
            <a:r>
              <a:rPr lang="en-US" altLang="ja-JP" sz="2400" dirty="0" smtClean="0">
                <a:cs typeface="Consolas" pitchFamily="49" charset="0"/>
                <a:sym typeface="Wingdings" pitchFamily="2" charset="2"/>
              </a:rPr>
              <a:t>) </a:t>
            </a:r>
            <a:r>
              <a:rPr lang="en-US" altLang="ja-JP" sz="2400" dirty="0"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400" b="1" dirty="0" smtClean="0">
                <a:solidFill>
                  <a:srgbClr val="00B050"/>
                </a:solidFill>
                <a:cs typeface="Consolas" pitchFamily="49" charset="0"/>
                <a:sym typeface="Wingdings" pitchFamily="2" charset="2"/>
              </a:rPr>
              <a:t>O</a:t>
            </a:r>
            <a:r>
              <a:rPr lang="en-US" altLang="ja-JP" sz="2400" dirty="0" smtClean="0"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400" b="1" dirty="0" smtClean="0">
                <a:solidFill>
                  <a:srgbClr val="00B050"/>
                </a:solidFill>
                <a:cs typeface="Consolas" pitchFamily="49" charset="0"/>
                <a:sym typeface="Wingdings" pitchFamily="2" charset="2"/>
              </a:rPr>
              <a:t>O</a:t>
            </a:r>
            <a:endParaRPr lang="en-US" altLang="ja-JP" sz="2400" b="1" dirty="0">
              <a:solidFill>
                <a:srgbClr val="00B050"/>
              </a:solidFill>
              <a:cs typeface="Consolas" pitchFamily="49" charset="0"/>
            </a:endParaRPr>
          </a:p>
          <a:p>
            <a:r>
              <a:rPr lang="en-US" altLang="ja-JP" sz="3200" dirty="0" err="1" smtClean="0">
                <a:cs typeface="Consolas" pitchFamily="49" charset="0"/>
              </a:rPr>
              <a:t>Iter</a:t>
            </a:r>
            <a:r>
              <a:rPr lang="en-US" altLang="ja-JP" sz="3200" dirty="0" smtClean="0">
                <a:cs typeface="Consolas" pitchFamily="49" charset="0"/>
              </a:rPr>
              <a:t> (</a:t>
            </a:r>
            <a:r>
              <a:rPr lang="en-US" altLang="ja-JP" sz="3200" b="1" dirty="0" smtClean="0">
                <a:solidFill>
                  <a:srgbClr val="0070C0"/>
                </a:solidFill>
                <a:cs typeface="Consolas" pitchFamily="49" charset="0"/>
              </a:rPr>
              <a:t>s</a:t>
            </a:r>
            <a:r>
              <a:rPr lang="en-US" altLang="ja-JP" sz="3200" dirty="0" smtClean="0">
                <a:solidFill>
                  <a:srgbClr val="0070C0"/>
                </a:solidFill>
                <a:cs typeface="Consolas" pitchFamily="49" charset="0"/>
              </a:rPr>
              <a:t> </a:t>
            </a:r>
            <a:r>
              <a:rPr lang="en-US" altLang="ja-JP" sz="3200" dirty="0" smtClean="0">
                <a:cs typeface="Consolas" pitchFamily="49" charset="0"/>
              </a:rPr>
              <a:t>x</a:t>
            </a:r>
            <a:r>
              <a:rPr lang="en-US" altLang="ja-JP" sz="3200" baseline="-25000" dirty="0" smtClean="0">
                <a:cs typeface="Consolas" pitchFamily="49" charset="0"/>
              </a:rPr>
              <a:t>1</a:t>
            </a:r>
            <a:r>
              <a:rPr lang="en-US" altLang="ja-JP" sz="3200" dirty="0" smtClean="0">
                <a:cs typeface="Consolas" pitchFamily="49" charset="0"/>
              </a:rPr>
              <a:t>) f y </a:t>
            </a:r>
            <a:r>
              <a:rPr lang="en-US" altLang="ja-JP" sz="3200" dirty="0" smtClean="0">
                <a:cs typeface="Consolas" pitchFamily="49" charset="0"/>
                <a:sym typeface="Wingdings" pitchFamily="2" charset="2"/>
              </a:rPr>
              <a:t></a:t>
            </a:r>
            <a:r>
              <a:rPr lang="en-US" altLang="ja-JP" sz="3200" dirty="0" smtClean="0">
                <a:cs typeface="Consolas" pitchFamily="49" charset="0"/>
              </a:rPr>
              <a:t> </a:t>
            </a:r>
            <a:r>
              <a:rPr lang="en-US" altLang="ja-JP" sz="3200" dirty="0" err="1" smtClean="0">
                <a:cs typeface="Consolas" pitchFamily="49" charset="0"/>
              </a:rPr>
              <a:t>Iter</a:t>
            </a:r>
            <a:r>
              <a:rPr lang="en-US" altLang="ja-JP" sz="3200" dirty="0" smtClean="0">
                <a:cs typeface="Consolas" pitchFamily="49" charset="0"/>
              </a:rPr>
              <a:t> x</a:t>
            </a:r>
            <a:r>
              <a:rPr lang="en-US" altLang="ja-JP" sz="3200" baseline="-25000" dirty="0" smtClean="0">
                <a:cs typeface="Consolas" pitchFamily="49" charset="0"/>
              </a:rPr>
              <a:t>1</a:t>
            </a:r>
            <a:r>
              <a:rPr lang="en-US" altLang="ja-JP" sz="3200" dirty="0" smtClean="0">
                <a:cs typeface="Consolas" pitchFamily="49" charset="0"/>
              </a:rPr>
              <a:t> f (f y)</a:t>
            </a:r>
            <a:endParaRPr lang="en-US" altLang="ja-JP" sz="3200" dirty="0">
              <a:solidFill>
                <a:srgbClr val="00B050"/>
              </a:solidFill>
              <a:cs typeface="Consolas" pitchFamily="49" charset="0"/>
            </a:endParaRPr>
          </a:p>
          <a:p>
            <a:r>
              <a:rPr lang="en-US" altLang="ja-JP" sz="3200" dirty="0" err="1" smtClean="0">
                <a:cs typeface="Consolas" pitchFamily="49" charset="0"/>
              </a:rPr>
              <a:t>Iter</a:t>
            </a:r>
            <a:r>
              <a:rPr lang="en-US" altLang="ja-JP" sz="3200" dirty="0" smtClean="0">
                <a:cs typeface="Consolas" pitchFamily="49" charset="0"/>
              </a:rPr>
              <a:t>  </a:t>
            </a:r>
            <a:r>
              <a:rPr lang="en-US" altLang="ja-JP" sz="3200" b="1" dirty="0" smtClean="0">
                <a:solidFill>
                  <a:srgbClr val="0070C0"/>
                </a:solidFill>
                <a:cs typeface="Consolas" pitchFamily="49" charset="0"/>
              </a:rPr>
              <a:t>z</a:t>
            </a:r>
            <a:r>
              <a:rPr lang="en-US" altLang="ja-JP" sz="3200" dirty="0" smtClean="0">
                <a:cs typeface="Consolas" pitchFamily="49" charset="0"/>
              </a:rPr>
              <a:t>       f y </a:t>
            </a:r>
            <a:r>
              <a:rPr lang="en-US" altLang="ja-JP" sz="3200" dirty="0" smtClean="0">
                <a:cs typeface="Consolas" pitchFamily="49" charset="0"/>
                <a:sym typeface="Wingdings" pitchFamily="2" charset="2"/>
              </a:rPr>
              <a:t></a:t>
            </a:r>
            <a:r>
              <a:rPr lang="en-US" altLang="ja-JP" sz="3200" dirty="0" smtClean="0">
                <a:cs typeface="Consolas" pitchFamily="49" charset="0"/>
              </a:rPr>
              <a:t> </a:t>
            </a:r>
            <a:r>
              <a:rPr lang="en-US" altLang="ja-JP" sz="3200" dirty="0">
                <a:cs typeface="Consolas" pitchFamily="49" charset="0"/>
              </a:rPr>
              <a:t>y</a:t>
            </a:r>
            <a:endParaRPr lang="en-US" altLang="ja-JP" sz="3200" dirty="0">
              <a:solidFill>
                <a:srgbClr val="00B050"/>
              </a:solidFill>
              <a:cs typeface="Consolas" pitchFamily="49" charset="0"/>
            </a:endParaRPr>
          </a:p>
          <a:p>
            <a:endParaRPr lang="en-US" altLang="ja-JP" sz="2400" dirty="0">
              <a:cs typeface="Consolas" pitchFamily="49" charset="0"/>
            </a:endParaRPr>
          </a:p>
          <a:p>
            <a:r>
              <a:rPr lang="en-US" altLang="ja-JP" sz="2400" dirty="0">
                <a:cs typeface="Consolas" pitchFamily="49" charset="0"/>
              </a:rPr>
              <a:t> Add </a:t>
            </a:r>
            <a:r>
              <a:rPr lang="en-US" altLang="ja-JP" sz="2400" dirty="0" smtClean="0">
                <a:cs typeface="Consolas" pitchFamily="49" charset="0"/>
              </a:rPr>
              <a:t>: </a:t>
            </a:r>
            <a:r>
              <a:rPr lang="en-US" altLang="ja-JP" sz="2400" b="1" dirty="0" smtClean="0">
                <a:solidFill>
                  <a:srgbClr val="0070C0"/>
                </a:solidFill>
                <a:cs typeface="Consolas" pitchFamily="49" charset="0"/>
              </a:rPr>
              <a:t>I</a:t>
            </a:r>
            <a:r>
              <a:rPr lang="en-US" altLang="ja-JP" sz="2400" dirty="0" smtClean="0">
                <a:cs typeface="Consolas" pitchFamily="49" charset="0"/>
              </a:rPr>
              <a:t> </a:t>
            </a:r>
            <a:r>
              <a:rPr lang="en-US" altLang="ja-JP" sz="2400" dirty="0"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400" b="1" dirty="0" smtClean="0">
                <a:solidFill>
                  <a:srgbClr val="00B050"/>
                </a:solidFill>
                <a:cs typeface="Consolas" pitchFamily="49" charset="0"/>
                <a:sym typeface="Wingdings" pitchFamily="2" charset="2"/>
              </a:rPr>
              <a:t>O</a:t>
            </a:r>
            <a:r>
              <a:rPr lang="en-US" altLang="ja-JP" sz="2400" dirty="0" smtClean="0"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400" b="1" dirty="0" smtClean="0">
                <a:solidFill>
                  <a:srgbClr val="00B050"/>
                </a:solidFill>
                <a:cs typeface="Consolas" pitchFamily="49" charset="0"/>
                <a:sym typeface="Wingdings" pitchFamily="2" charset="2"/>
              </a:rPr>
              <a:t>O</a:t>
            </a:r>
            <a:endParaRPr lang="en-US" altLang="ja-JP" sz="2400" b="1" dirty="0">
              <a:solidFill>
                <a:srgbClr val="00B050"/>
              </a:solidFill>
              <a:cs typeface="Consolas" pitchFamily="49" charset="0"/>
            </a:endParaRPr>
          </a:p>
          <a:p>
            <a:r>
              <a:rPr lang="en-US" altLang="ja-JP" sz="3200" dirty="0" smtClean="0">
                <a:cs typeface="Consolas" pitchFamily="49" charset="0"/>
              </a:rPr>
              <a:t>Add (</a:t>
            </a:r>
            <a:r>
              <a:rPr lang="en-US" altLang="ja-JP" sz="3200" b="1" dirty="0" smtClean="0">
                <a:solidFill>
                  <a:srgbClr val="0070C0"/>
                </a:solidFill>
                <a:cs typeface="Consolas" pitchFamily="49" charset="0"/>
              </a:rPr>
              <a:t>s</a:t>
            </a:r>
            <a:r>
              <a:rPr lang="en-US" altLang="ja-JP" sz="3200" dirty="0" smtClean="0">
                <a:solidFill>
                  <a:srgbClr val="0070C0"/>
                </a:solidFill>
                <a:cs typeface="Consolas" pitchFamily="49" charset="0"/>
              </a:rPr>
              <a:t> </a:t>
            </a:r>
            <a:r>
              <a:rPr lang="en-US" altLang="ja-JP" sz="3200" dirty="0" smtClean="0">
                <a:cs typeface="Consolas" pitchFamily="49" charset="0"/>
              </a:rPr>
              <a:t>x</a:t>
            </a:r>
            <a:r>
              <a:rPr lang="en-US" altLang="ja-JP" sz="3200" baseline="-25000" dirty="0" smtClean="0">
                <a:cs typeface="Consolas" pitchFamily="49" charset="0"/>
              </a:rPr>
              <a:t>1</a:t>
            </a:r>
            <a:r>
              <a:rPr lang="en-US" altLang="ja-JP" sz="3200" dirty="0" smtClean="0">
                <a:cs typeface="Consolas" pitchFamily="49" charset="0"/>
              </a:rPr>
              <a:t>) y </a:t>
            </a:r>
            <a:r>
              <a:rPr lang="en-US" altLang="ja-JP" sz="3200" dirty="0" smtClean="0"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3200" dirty="0" smtClean="0">
                <a:cs typeface="Consolas" pitchFamily="49" charset="0"/>
              </a:rPr>
              <a:t>Add x</a:t>
            </a:r>
            <a:r>
              <a:rPr lang="en-US" altLang="ja-JP" sz="3200" baseline="-25000" dirty="0" smtClean="0">
                <a:cs typeface="Consolas" pitchFamily="49" charset="0"/>
              </a:rPr>
              <a:t>1</a:t>
            </a:r>
            <a:r>
              <a:rPr lang="en-US" altLang="ja-JP" sz="3200" dirty="0" smtClean="0">
                <a:cs typeface="Consolas" pitchFamily="49" charset="0"/>
              </a:rPr>
              <a:t> (</a:t>
            </a:r>
            <a:r>
              <a:rPr lang="en-US" altLang="ja-JP" sz="3200" b="1" dirty="0" smtClean="0">
                <a:solidFill>
                  <a:srgbClr val="00B050"/>
                </a:solidFill>
                <a:cs typeface="Consolas" pitchFamily="49" charset="0"/>
              </a:rPr>
              <a:t>s</a:t>
            </a:r>
            <a:r>
              <a:rPr lang="en-US" altLang="ja-JP" sz="3200" dirty="0" smtClean="0">
                <a:solidFill>
                  <a:srgbClr val="00B050"/>
                </a:solidFill>
                <a:cs typeface="Consolas" pitchFamily="49" charset="0"/>
              </a:rPr>
              <a:t> </a:t>
            </a:r>
            <a:r>
              <a:rPr lang="en-US" altLang="ja-JP" sz="3200" dirty="0" smtClean="0">
                <a:cs typeface="Consolas" pitchFamily="49" charset="0"/>
              </a:rPr>
              <a:t>y)</a:t>
            </a:r>
            <a:endParaRPr lang="en-US" altLang="ja-JP" sz="3200" dirty="0">
              <a:solidFill>
                <a:srgbClr val="00B050"/>
              </a:solidFill>
              <a:cs typeface="Consolas" pitchFamily="49" charset="0"/>
            </a:endParaRPr>
          </a:p>
          <a:p>
            <a:r>
              <a:rPr lang="en-US" altLang="ja-JP" sz="3200" dirty="0" smtClean="0">
                <a:cs typeface="Consolas" pitchFamily="49" charset="0"/>
              </a:rPr>
              <a:t>Add  </a:t>
            </a:r>
            <a:r>
              <a:rPr lang="en-US" altLang="ja-JP" sz="3200" b="1" dirty="0" smtClean="0">
                <a:solidFill>
                  <a:srgbClr val="0070C0"/>
                </a:solidFill>
                <a:cs typeface="Consolas" pitchFamily="49" charset="0"/>
              </a:rPr>
              <a:t>z</a:t>
            </a:r>
            <a:r>
              <a:rPr lang="en-US" altLang="ja-JP" sz="3200" dirty="0" smtClean="0">
                <a:cs typeface="Consolas" pitchFamily="49" charset="0"/>
              </a:rPr>
              <a:t>       y </a:t>
            </a:r>
            <a:r>
              <a:rPr lang="en-US" altLang="ja-JP" sz="3200" dirty="0" smtClean="0"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3200" dirty="0" smtClean="0">
                <a:cs typeface="Consolas" pitchFamily="49" charset="0"/>
              </a:rPr>
              <a:t>y</a:t>
            </a:r>
            <a:endParaRPr lang="ja-JP" altLang="en-US" sz="3200" dirty="0">
              <a:cs typeface="Consolas" pitchFamily="49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7164288" y="4113760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Z</a:t>
            </a:r>
            <a:endParaRPr kumimoji="1" lang="ja-JP" altLang="en-US" b="1" dirty="0"/>
          </a:p>
        </p:txBody>
      </p:sp>
      <p:sp>
        <p:nvSpPr>
          <p:cNvPr id="6" name="角丸四角形 5"/>
          <p:cNvSpPr/>
          <p:nvPr/>
        </p:nvSpPr>
        <p:spPr>
          <a:xfrm>
            <a:off x="7164288" y="3393680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S</a:t>
            </a:r>
            <a:endParaRPr kumimoji="1" lang="ja-JP" altLang="en-US" b="1" dirty="0"/>
          </a:p>
        </p:txBody>
      </p:sp>
      <p:cxnSp>
        <p:nvCxnSpPr>
          <p:cNvPr id="10" name="直線コネクタ 9"/>
          <p:cNvCxnSpPr>
            <a:stCxn id="6" idx="2"/>
            <a:endCxn id="5" idx="0"/>
          </p:cNvCxnSpPr>
          <p:nvPr/>
        </p:nvCxnSpPr>
        <p:spPr>
          <a:xfrm>
            <a:off x="7380312" y="3825728"/>
            <a:ext cx="0" cy="288032"/>
          </a:xfrm>
          <a:prstGeom prst="lin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4" name="角丸四角形 13"/>
          <p:cNvSpPr/>
          <p:nvPr/>
        </p:nvSpPr>
        <p:spPr>
          <a:xfrm>
            <a:off x="7812360" y="3393680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Z</a:t>
            </a:r>
            <a:endParaRPr kumimoji="1" lang="ja-JP" altLang="en-US" b="1" dirty="0"/>
          </a:p>
        </p:txBody>
      </p:sp>
      <p:sp>
        <p:nvSpPr>
          <p:cNvPr id="15" name="角丸四角形 14"/>
          <p:cNvSpPr/>
          <p:nvPr/>
        </p:nvSpPr>
        <p:spPr>
          <a:xfrm>
            <a:off x="7812360" y="2673600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S</a:t>
            </a:r>
            <a:endParaRPr kumimoji="1" lang="ja-JP" altLang="en-US" b="1" dirty="0"/>
          </a:p>
        </p:txBody>
      </p:sp>
      <p:cxnSp>
        <p:nvCxnSpPr>
          <p:cNvPr id="16" name="直線コネクタ 15"/>
          <p:cNvCxnSpPr>
            <a:stCxn id="15" idx="2"/>
            <a:endCxn id="14" idx="0"/>
          </p:cNvCxnSpPr>
          <p:nvPr/>
        </p:nvCxnSpPr>
        <p:spPr>
          <a:xfrm>
            <a:off x="8028384" y="3105648"/>
            <a:ext cx="0" cy="288032"/>
          </a:xfrm>
          <a:prstGeom prst="lin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7" name="角丸四角形 16"/>
          <p:cNvSpPr/>
          <p:nvPr/>
        </p:nvSpPr>
        <p:spPr>
          <a:xfrm>
            <a:off x="7164288" y="2673600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S</a:t>
            </a:r>
            <a:endParaRPr kumimoji="1" lang="ja-JP" altLang="en-US" b="1" dirty="0"/>
          </a:p>
        </p:txBody>
      </p:sp>
      <p:cxnSp>
        <p:nvCxnSpPr>
          <p:cNvPr id="18" name="直線コネクタ 17"/>
          <p:cNvCxnSpPr>
            <a:stCxn id="17" idx="2"/>
            <a:endCxn id="6" idx="0"/>
          </p:cNvCxnSpPr>
          <p:nvPr/>
        </p:nvCxnSpPr>
        <p:spPr>
          <a:xfrm>
            <a:off x="7380312" y="3105648"/>
            <a:ext cx="0" cy="288032"/>
          </a:xfrm>
          <a:prstGeom prst="lin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9" name="角丸四角形 18"/>
          <p:cNvSpPr/>
          <p:nvPr/>
        </p:nvSpPr>
        <p:spPr>
          <a:xfrm>
            <a:off x="7812360" y="1953520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S</a:t>
            </a:r>
            <a:endParaRPr kumimoji="1" lang="ja-JP" altLang="en-US" b="1" dirty="0"/>
          </a:p>
        </p:txBody>
      </p:sp>
      <p:cxnSp>
        <p:nvCxnSpPr>
          <p:cNvPr id="20" name="直線コネクタ 19"/>
          <p:cNvCxnSpPr>
            <a:stCxn id="19" idx="2"/>
            <a:endCxn id="15" idx="0"/>
          </p:cNvCxnSpPr>
          <p:nvPr/>
        </p:nvCxnSpPr>
        <p:spPr>
          <a:xfrm>
            <a:off x="8028384" y="2385568"/>
            <a:ext cx="0" cy="288032"/>
          </a:xfrm>
          <a:prstGeom prst="lin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21" name="角丸四角形 20"/>
          <p:cNvSpPr/>
          <p:nvPr/>
        </p:nvSpPr>
        <p:spPr>
          <a:xfrm>
            <a:off x="7164288" y="1953520"/>
            <a:ext cx="4320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S</a:t>
            </a:r>
            <a:endParaRPr kumimoji="1" lang="ja-JP" altLang="en-US" b="1" dirty="0"/>
          </a:p>
        </p:txBody>
      </p:sp>
      <p:cxnSp>
        <p:nvCxnSpPr>
          <p:cNvPr id="22" name="直線コネクタ 21"/>
          <p:cNvCxnSpPr>
            <a:stCxn id="21" idx="2"/>
            <a:endCxn id="17" idx="0"/>
          </p:cNvCxnSpPr>
          <p:nvPr/>
        </p:nvCxnSpPr>
        <p:spPr>
          <a:xfrm>
            <a:off x="7380312" y="2385568"/>
            <a:ext cx="0" cy="288032"/>
          </a:xfrm>
          <a:prstGeom prst="lin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23" name="角丸四角形 22"/>
          <p:cNvSpPr/>
          <p:nvPr/>
        </p:nvSpPr>
        <p:spPr>
          <a:xfrm>
            <a:off x="7308304" y="1305448"/>
            <a:ext cx="683000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pair</a:t>
            </a:r>
            <a:endParaRPr kumimoji="1" lang="ja-JP" altLang="en-US" b="1" dirty="0"/>
          </a:p>
        </p:txBody>
      </p:sp>
      <p:cxnSp>
        <p:nvCxnSpPr>
          <p:cNvPr id="24" name="直線コネクタ 23"/>
          <p:cNvCxnSpPr>
            <a:stCxn id="23" idx="2"/>
            <a:endCxn id="21" idx="0"/>
          </p:cNvCxnSpPr>
          <p:nvPr/>
        </p:nvCxnSpPr>
        <p:spPr>
          <a:xfrm flipH="1">
            <a:off x="7380312" y="1737496"/>
            <a:ext cx="269492" cy="216024"/>
          </a:xfrm>
          <a:prstGeom prst="lin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27" name="直線コネクタ 26"/>
          <p:cNvCxnSpPr>
            <a:stCxn id="23" idx="2"/>
            <a:endCxn id="19" idx="0"/>
          </p:cNvCxnSpPr>
          <p:nvPr/>
        </p:nvCxnSpPr>
        <p:spPr>
          <a:xfrm>
            <a:off x="7649804" y="1737496"/>
            <a:ext cx="378580" cy="216024"/>
          </a:xfrm>
          <a:prstGeom prst="lin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30" name="角丸四角形 29"/>
          <p:cNvSpPr/>
          <p:nvPr/>
        </p:nvSpPr>
        <p:spPr>
          <a:xfrm>
            <a:off x="8604448" y="6237312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Z</a:t>
            </a:r>
            <a:endParaRPr kumimoji="1" lang="ja-JP" altLang="en-US" b="1" dirty="0"/>
          </a:p>
        </p:txBody>
      </p:sp>
      <p:sp>
        <p:nvSpPr>
          <p:cNvPr id="31" name="角丸四角形 30"/>
          <p:cNvSpPr/>
          <p:nvPr/>
        </p:nvSpPr>
        <p:spPr>
          <a:xfrm>
            <a:off x="8604448" y="5661248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S</a:t>
            </a:r>
            <a:endParaRPr kumimoji="1" lang="ja-JP" altLang="en-US" b="1" dirty="0"/>
          </a:p>
        </p:txBody>
      </p:sp>
      <p:cxnSp>
        <p:nvCxnSpPr>
          <p:cNvPr id="32" name="直線コネクタ 31"/>
          <p:cNvCxnSpPr>
            <a:stCxn id="31" idx="2"/>
            <a:endCxn id="30" idx="0"/>
          </p:cNvCxnSpPr>
          <p:nvPr/>
        </p:nvCxnSpPr>
        <p:spPr>
          <a:xfrm>
            <a:off x="8820472" y="6093296"/>
            <a:ext cx="0" cy="14401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角丸四角形 32"/>
          <p:cNvSpPr/>
          <p:nvPr/>
        </p:nvSpPr>
        <p:spPr>
          <a:xfrm>
            <a:off x="8604448" y="5085184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S</a:t>
            </a:r>
            <a:endParaRPr kumimoji="1" lang="ja-JP" altLang="en-US" b="1" dirty="0"/>
          </a:p>
        </p:txBody>
      </p:sp>
      <p:cxnSp>
        <p:nvCxnSpPr>
          <p:cNvPr id="34" name="直線コネクタ 33"/>
          <p:cNvCxnSpPr>
            <a:stCxn id="33" idx="2"/>
            <a:endCxn id="31" idx="0"/>
          </p:cNvCxnSpPr>
          <p:nvPr/>
        </p:nvCxnSpPr>
        <p:spPr>
          <a:xfrm>
            <a:off x="8820472" y="5517232"/>
            <a:ext cx="0" cy="14401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角丸四角形 34"/>
          <p:cNvSpPr/>
          <p:nvPr/>
        </p:nvSpPr>
        <p:spPr>
          <a:xfrm>
            <a:off x="8604448" y="4509120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S</a:t>
            </a:r>
            <a:endParaRPr kumimoji="1" lang="ja-JP" altLang="en-US" b="1" dirty="0"/>
          </a:p>
        </p:txBody>
      </p:sp>
      <p:cxnSp>
        <p:nvCxnSpPr>
          <p:cNvPr id="36" name="直線コネクタ 35"/>
          <p:cNvCxnSpPr>
            <a:stCxn id="35" idx="2"/>
            <a:endCxn id="33" idx="0"/>
          </p:cNvCxnSpPr>
          <p:nvPr/>
        </p:nvCxnSpPr>
        <p:spPr>
          <a:xfrm>
            <a:off x="8820472" y="4941168"/>
            <a:ext cx="0" cy="14401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角丸四角形 37"/>
          <p:cNvSpPr/>
          <p:nvPr/>
        </p:nvSpPr>
        <p:spPr>
          <a:xfrm>
            <a:off x="8604448" y="3933056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S</a:t>
            </a:r>
            <a:endParaRPr kumimoji="1" lang="ja-JP" altLang="en-US" b="1" dirty="0"/>
          </a:p>
        </p:txBody>
      </p:sp>
      <p:cxnSp>
        <p:nvCxnSpPr>
          <p:cNvPr id="39" name="直線コネクタ 38"/>
          <p:cNvCxnSpPr>
            <a:stCxn id="38" idx="2"/>
            <a:endCxn id="35" idx="0"/>
          </p:cNvCxnSpPr>
          <p:nvPr/>
        </p:nvCxnSpPr>
        <p:spPr>
          <a:xfrm>
            <a:off x="8820472" y="4365104"/>
            <a:ext cx="0" cy="14401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角丸四角形 39"/>
          <p:cNvSpPr/>
          <p:nvPr/>
        </p:nvSpPr>
        <p:spPr>
          <a:xfrm>
            <a:off x="8604448" y="3356992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S</a:t>
            </a:r>
            <a:endParaRPr kumimoji="1" lang="ja-JP" altLang="en-US" b="1" dirty="0"/>
          </a:p>
        </p:txBody>
      </p:sp>
      <p:cxnSp>
        <p:nvCxnSpPr>
          <p:cNvPr id="41" name="直線コネクタ 40"/>
          <p:cNvCxnSpPr>
            <a:stCxn id="40" idx="2"/>
            <a:endCxn id="38" idx="0"/>
          </p:cNvCxnSpPr>
          <p:nvPr/>
        </p:nvCxnSpPr>
        <p:spPr>
          <a:xfrm>
            <a:off x="8820472" y="3789040"/>
            <a:ext cx="0" cy="14401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角丸四角形 41"/>
          <p:cNvSpPr/>
          <p:nvPr/>
        </p:nvSpPr>
        <p:spPr>
          <a:xfrm>
            <a:off x="8604448" y="2780928"/>
            <a:ext cx="432048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S</a:t>
            </a:r>
            <a:endParaRPr kumimoji="1" lang="ja-JP" altLang="en-US" b="1" dirty="0"/>
          </a:p>
        </p:txBody>
      </p:sp>
      <p:cxnSp>
        <p:nvCxnSpPr>
          <p:cNvPr id="43" name="直線コネクタ 42"/>
          <p:cNvCxnSpPr>
            <a:stCxn id="42" idx="2"/>
            <a:endCxn id="40" idx="0"/>
          </p:cNvCxnSpPr>
          <p:nvPr/>
        </p:nvCxnSpPr>
        <p:spPr>
          <a:xfrm>
            <a:off x="8820472" y="3212976"/>
            <a:ext cx="0" cy="14401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下矢印 44"/>
          <p:cNvSpPr/>
          <p:nvPr/>
        </p:nvSpPr>
        <p:spPr>
          <a:xfrm rot="18900000">
            <a:off x="7866024" y="4128596"/>
            <a:ext cx="720080" cy="653720"/>
          </a:xfrm>
          <a:prstGeom prst="downArrow">
            <a:avLst>
              <a:gd name="adj1" fmla="val 34824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761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130622"/>
            <a:ext cx="8784976" cy="634082"/>
          </a:xfrm>
        </p:spPr>
        <p:txBody>
          <a:bodyPr>
            <a:noAutofit/>
          </a:bodyPr>
          <a:lstStyle/>
          <a:p>
            <a:r>
              <a:rPr kumimoji="1" lang="en-US" altLang="ja-JP" sz="3200" dirty="0" smtClean="0"/>
              <a:t>(Examples of) problems we should be interested in</a:t>
            </a:r>
            <a:endParaRPr kumimoji="1" lang="ja-JP" altLang="en-US" sz="3200" dirty="0"/>
          </a:p>
        </p:txBody>
      </p:sp>
      <p:sp>
        <p:nvSpPr>
          <p:cNvPr id="4" name="角丸四角形 3"/>
          <p:cNvSpPr/>
          <p:nvPr/>
        </p:nvSpPr>
        <p:spPr>
          <a:xfrm>
            <a:off x="539552" y="3501008"/>
            <a:ext cx="8113218" cy="1728192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b="1" i="1" dirty="0" smtClean="0"/>
              <a:t>Model Checking</a:t>
            </a:r>
          </a:p>
          <a:p>
            <a:r>
              <a:rPr lang="en-US" altLang="ja-JP" sz="2400" dirty="0" smtClean="0"/>
              <a:t>	Given a deterministic higher-order grammar 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G</a:t>
            </a:r>
            <a:br>
              <a:rPr lang="en-US" altLang="ja-JP" sz="2400" b="1" dirty="0" smtClean="0">
                <a:solidFill>
                  <a:srgbClr val="00B050"/>
                </a:solidFill>
              </a:rPr>
            </a:br>
            <a:r>
              <a:rPr lang="en-US" altLang="ja-JP" sz="2400" b="1" dirty="0" smtClean="0">
                <a:solidFill>
                  <a:srgbClr val="00B050"/>
                </a:solidFill>
              </a:rPr>
              <a:t>	</a:t>
            </a:r>
            <a:r>
              <a:rPr lang="en-US" altLang="ja-JP" sz="2400" dirty="0" smtClean="0"/>
              <a:t>representing a (possibly infinite) single tree 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t</a:t>
            </a:r>
            <a:r>
              <a:rPr lang="en-US" altLang="ja-JP" sz="2400" dirty="0" smtClean="0"/>
              <a:t>, and a</a:t>
            </a:r>
            <a:br>
              <a:rPr lang="en-US" altLang="ja-JP" sz="2400" dirty="0" smtClean="0"/>
            </a:br>
            <a:r>
              <a:rPr lang="en-US" altLang="ja-JP" sz="2400" dirty="0" smtClean="0"/>
              <a:t>	MSO sentence 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φ</a:t>
            </a:r>
            <a:r>
              <a:rPr lang="en-US" altLang="ja-JP" sz="2400" dirty="0" smtClean="0"/>
              <a:t>, decide whether 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t</a:t>
            </a:r>
            <a:r>
              <a:rPr lang="en-US" altLang="ja-JP" sz="2400" dirty="0" smtClean="0"/>
              <a:t> satisfies 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φ</a:t>
            </a:r>
            <a:r>
              <a:rPr lang="en-US" altLang="ja-JP" sz="2400" dirty="0" smtClean="0"/>
              <a:t>.</a:t>
            </a:r>
            <a:endParaRPr kumimoji="1" lang="ja-JP" altLang="en-US" sz="2400" dirty="0"/>
          </a:p>
        </p:txBody>
      </p:sp>
      <p:sp>
        <p:nvSpPr>
          <p:cNvPr id="5" name="角丸四角形 4"/>
          <p:cNvSpPr/>
          <p:nvPr/>
        </p:nvSpPr>
        <p:spPr>
          <a:xfrm>
            <a:off x="563238" y="908720"/>
            <a:ext cx="8089532" cy="1296144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b="1" i="1" dirty="0" smtClean="0"/>
              <a:t>Membership</a:t>
            </a:r>
          </a:p>
          <a:p>
            <a:r>
              <a:rPr lang="en-US" altLang="ja-JP" sz="2400" dirty="0" smtClean="0"/>
              <a:t>	Given a higher-order grammar 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G</a:t>
            </a:r>
            <a:r>
              <a:rPr lang="en-US" altLang="ja-JP" sz="2400" dirty="0" smtClean="0"/>
              <a:t> and a tree 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t</a:t>
            </a:r>
            <a:r>
              <a:rPr lang="en-US" altLang="ja-JP" sz="2400" dirty="0" smtClean="0"/>
              <a:t>, </a:t>
            </a:r>
            <a:br>
              <a:rPr lang="en-US" altLang="ja-JP" sz="2400" dirty="0" smtClean="0"/>
            </a:br>
            <a:r>
              <a:rPr lang="en-US" altLang="ja-JP" sz="2400" dirty="0" smtClean="0"/>
              <a:t>	decide whether 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t </a:t>
            </a:r>
            <a:r>
              <a:rPr lang="ja-JP" altLang="en-US" sz="2400" b="1" dirty="0" smtClean="0">
                <a:solidFill>
                  <a:srgbClr val="00B050"/>
                </a:solidFill>
              </a:rPr>
              <a:t>∈ 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[G]</a:t>
            </a:r>
            <a:r>
              <a:rPr lang="en-US" altLang="ja-JP" sz="2400" dirty="0" smtClean="0"/>
              <a:t> or not.</a:t>
            </a:r>
            <a:endParaRPr kumimoji="1" lang="ja-JP" altLang="en-US" sz="2400" dirty="0"/>
          </a:p>
        </p:txBody>
      </p:sp>
      <p:sp>
        <p:nvSpPr>
          <p:cNvPr id="6" name="角丸四角形 5"/>
          <p:cNvSpPr/>
          <p:nvPr/>
        </p:nvSpPr>
        <p:spPr>
          <a:xfrm>
            <a:off x="539552" y="2204864"/>
            <a:ext cx="8113218" cy="1296144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b="1" i="1" dirty="0" smtClean="0"/>
              <a:t>Type Checking</a:t>
            </a:r>
          </a:p>
          <a:p>
            <a:r>
              <a:rPr lang="en-US" altLang="ja-JP" sz="2400" dirty="0" smtClean="0"/>
              <a:t>	Given a higher-order tree transducer 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f</a:t>
            </a:r>
            <a:r>
              <a:rPr lang="en-US" altLang="ja-JP" sz="2400" dirty="0" smtClean="0"/>
              <a:t> and regular tree</a:t>
            </a:r>
            <a:br>
              <a:rPr lang="en-US" altLang="ja-JP" sz="2400" dirty="0" smtClean="0"/>
            </a:br>
            <a:r>
              <a:rPr lang="en-US" altLang="ja-JP" sz="2400" dirty="0" smtClean="0"/>
              <a:t>	languages 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S</a:t>
            </a:r>
            <a:r>
              <a:rPr lang="en-US" altLang="ja-JP" sz="2400" dirty="0" smtClean="0"/>
              <a:t> and 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T</a:t>
            </a:r>
            <a:r>
              <a:rPr lang="en-US" altLang="ja-JP" sz="2400" dirty="0" smtClean="0"/>
              <a:t>, decide whether 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f(S)</a:t>
            </a:r>
            <a:r>
              <a:rPr lang="ja-JP" altLang="en-US" sz="2400" b="1" dirty="0" smtClean="0">
                <a:solidFill>
                  <a:srgbClr val="00B050"/>
                </a:solidFill>
              </a:rPr>
              <a:t>⊆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T</a:t>
            </a:r>
            <a:r>
              <a:rPr lang="en-US" altLang="ja-JP" sz="2400" dirty="0" smtClean="0"/>
              <a:t> or not.</a:t>
            </a:r>
            <a:endParaRPr kumimoji="1" lang="ja-JP" altLang="en-US" sz="2400" dirty="0"/>
          </a:p>
        </p:txBody>
      </p:sp>
      <p:sp>
        <p:nvSpPr>
          <p:cNvPr id="7" name="角丸四角形 6"/>
          <p:cNvSpPr/>
          <p:nvPr/>
        </p:nvSpPr>
        <p:spPr>
          <a:xfrm>
            <a:off x="539552" y="5229200"/>
            <a:ext cx="8113218" cy="1296144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400" b="1" i="1" dirty="0" err="1" smtClean="0"/>
              <a:t>Equi</a:t>
            </a:r>
            <a:r>
              <a:rPr kumimoji="1" lang="en-US" altLang="ja-JP" sz="2400" b="1" i="1" dirty="0" smtClean="0"/>
              <a:t>-Expressivity</a:t>
            </a:r>
          </a:p>
          <a:p>
            <a:r>
              <a:rPr lang="en-US" altLang="ja-JP" sz="2400" dirty="0" smtClean="0"/>
              <a:t>	What is the automata-like of the models?</a:t>
            </a:r>
          </a:p>
          <a:p>
            <a:r>
              <a:rPr kumimoji="1" lang="en-US" altLang="ja-JP" sz="2400" dirty="0"/>
              <a:t>	</a:t>
            </a:r>
            <a:r>
              <a:rPr lang="en-US" altLang="ja-JP" sz="2400" dirty="0" smtClean="0"/>
              <a:t>Can they be “decomposed” to simpler models?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2340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Agenda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kumimoji="1" lang="en-US" altLang="ja-JP" dirty="0" smtClean="0"/>
              <a:t>Two notions of “higher-order” types.</a:t>
            </a:r>
          </a:p>
          <a:p>
            <a:r>
              <a:rPr lang="en-US" altLang="ja-JP" dirty="0" smtClean="0"/>
              <a:t>Review of known results.</a:t>
            </a:r>
            <a:endParaRPr kumimoji="1" lang="en-US" altLang="ja-JP" dirty="0" smtClean="0"/>
          </a:p>
          <a:p>
            <a:r>
              <a:rPr lang="en-US" altLang="ja-JP" dirty="0" smtClean="0"/>
              <a:t>Context-sensitiveness of “safe” higher-order languages [I. and </a:t>
            </a:r>
            <a:r>
              <a:rPr lang="en-US" altLang="ja-JP" dirty="0" err="1" smtClean="0"/>
              <a:t>Maneth</a:t>
            </a:r>
            <a:r>
              <a:rPr lang="en-US" altLang="ja-JP" dirty="0" smtClean="0"/>
              <a:t>, 2008]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159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Two Notions of “Higher Order” Types 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4725144"/>
            <a:ext cx="8820472" cy="1828800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“Derived Types”</a:t>
            </a:r>
          </a:p>
          <a:p>
            <a:pPr lvl="1"/>
            <a:r>
              <a:rPr kumimoji="1" lang="en-US" altLang="ja-JP" dirty="0" smtClean="0"/>
              <a:t>OI-Hierarchy [</a:t>
            </a:r>
            <a:r>
              <a:rPr kumimoji="1" lang="en-US" altLang="ja-JP" dirty="0" err="1" smtClean="0"/>
              <a:t>Damm</a:t>
            </a:r>
            <a:r>
              <a:rPr kumimoji="1" lang="en-US" altLang="ja-JP" dirty="0" smtClean="0"/>
              <a:t> 82]</a:t>
            </a:r>
          </a:p>
          <a:p>
            <a:pPr lvl="1"/>
            <a:r>
              <a:rPr lang="en-US" altLang="ja-JP" dirty="0" smtClean="0"/>
              <a:t>High-Level Tree </a:t>
            </a:r>
            <a:r>
              <a:rPr lang="en-US" altLang="ja-JP" dirty="0" err="1" smtClean="0"/>
              <a:t>Tranducer</a:t>
            </a:r>
            <a:r>
              <a:rPr lang="en-US" altLang="ja-JP" dirty="0" smtClean="0"/>
              <a:t> [</a:t>
            </a:r>
            <a:r>
              <a:rPr lang="en-US" altLang="ja-JP" dirty="0" err="1" smtClean="0"/>
              <a:t>Engelfriet</a:t>
            </a:r>
            <a:r>
              <a:rPr lang="en-US" altLang="ja-JP" dirty="0" smtClean="0"/>
              <a:t> &amp; </a:t>
            </a:r>
            <a:r>
              <a:rPr lang="en-US" altLang="ja-JP" dirty="0" err="1" smtClean="0"/>
              <a:t>Vogler</a:t>
            </a:r>
            <a:r>
              <a:rPr lang="en-US" altLang="ja-JP" dirty="0" smtClean="0"/>
              <a:t> 88]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95536" y="1412776"/>
            <a:ext cx="6624736" cy="30243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altLang="ja-JP" sz="3600" dirty="0"/>
              <a:t>D</a:t>
            </a:r>
            <a:r>
              <a:rPr lang="en-US" altLang="ja-JP" sz="3600" baseline="-25000" dirty="0"/>
              <a:t>0</a:t>
            </a:r>
            <a:r>
              <a:rPr lang="en-US" altLang="ja-JP" sz="3600" dirty="0"/>
              <a:t> = </a:t>
            </a:r>
            <a:r>
              <a:rPr lang="en-US" altLang="ja-JP" sz="3600" b="1" dirty="0" smtClean="0">
                <a:solidFill>
                  <a:srgbClr val="00B050"/>
                </a:solidFill>
              </a:rPr>
              <a:t>O</a:t>
            </a:r>
            <a:endParaRPr lang="en-US" altLang="ja-JP" sz="2800" b="1" dirty="0">
              <a:solidFill>
                <a:srgbClr val="00B050"/>
              </a:solidFill>
            </a:endParaRPr>
          </a:p>
          <a:p>
            <a:pPr lvl="1"/>
            <a:r>
              <a:rPr lang="en-US" altLang="ja-JP" sz="2800" dirty="0" smtClean="0"/>
              <a:t>	“Trees” are order-0.</a:t>
            </a:r>
          </a:p>
          <a:p>
            <a:pPr lvl="1"/>
            <a:r>
              <a:rPr lang="en-US" altLang="ja-JP" sz="3600" dirty="0" smtClean="0"/>
              <a:t>D</a:t>
            </a:r>
            <a:r>
              <a:rPr lang="en-US" altLang="ja-JP" sz="3600" baseline="-25000" dirty="0" smtClean="0"/>
              <a:t>i+1</a:t>
            </a:r>
            <a:r>
              <a:rPr lang="en-US" altLang="ja-JP" sz="3600" dirty="0" smtClean="0"/>
              <a:t> </a:t>
            </a:r>
            <a:r>
              <a:rPr lang="en-US" altLang="ja-JP" sz="3600" dirty="0"/>
              <a:t>= { </a:t>
            </a:r>
            <a:r>
              <a:rPr lang="en-US" altLang="ja-JP" sz="3600" dirty="0" err="1"/>
              <a:t>D</a:t>
            </a:r>
            <a:r>
              <a:rPr lang="en-US" altLang="ja-JP" sz="3600" baseline="-25000" dirty="0" err="1"/>
              <a:t>i</a:t>
            </a:r>
            <a:r>
              <a:rPr lang="en-US" altLang="ja-JP" sz="3600" baseline="30000" dirty="0" err="1"/>
              <a:t>k</a:t>
            </a:r>
            <a:r>
              <a:rPr lang="en-US" altLang="ja-JP" sz="3600" dirty="0"/>
              <a:t> </a:t>
            </a:r>
            <a:r>
              <a:rPr lang="en-US" altLang="ja-JP" sz="3600" dirty="0">
                <a:sym typeface="Wingdings" pitchFamily="2" charset="2"/>
              </a:rPr>
              <a:t> D</a:t>
            </a:r>
            <a:r>
              <a:rPr lang="en-US" altLang="ja-JP" sz="3600" baseline="-25000" dirty="0">
                <a:sym typeface="Wingdings" pitchFamily="2" charset="2"/>
              </a:rPr>
              <a:t>i</a:t>
            </a:r>
            <a:r>
              <a:rPr lang="en-US" altLang="ja-JP" sz="3600" dirty="0">
                <a:sym typeface="Wingdings" pitchFamily="2" charset="2"/>
              </a:rPr>
              <a:t> </a:t>
            </a:r>
            <a:r>
              <a:rPr lang="en-US" altLang="ja-JP" sz="3600" dirty="0" smtClean="0">
                <a:sym typeface="Wingdings" pitchFamily="2" charset="2"/>
              </a:rPr>
              <a:t>  |   </a:t>
            </a:r>
            <a:r>
              <a:rPr lang="en-US" altLang="ja-JP" sz="3600" dirty="0">
                <a:sym typeface="Wingdings" pitchFamily="2" charset="2"/>
              </a:rPr>
              <a:t>k </a:t>
            </a:r>
            <a:r>
              <a:rPr lang="ja-JP" altLang="en-US" sz="3600" dirty="0">
                <a:sym typeface="Wingdings" pitchFamily="2" charset="2"/>
              </a:rPr>
              <a:t>∈ </a:t>
            </a:r>
            <a:r>
              <a:rPr lang="en-US" altLang="ja-JP" sz="3600" dirty="0">
                <a:sym typeface="Wingdings" pitchFamily="2" charset="2"/>
              </a:rPr>
              <a:t>N }</a:t>
            </a:r>
            <a:endParaRPr lang="en-US" altLang="ja-JP" sz="2800" dirty="0">
              <a:sym typeface="Wingdings" pitchFamily="2" charset="2"/>
            </a:endParaRPr>
          </a:p>
          <a:p>
            <a:pPr lvl="1"/>
            <a:r>
              <a:rPr lang="en-US" altLang="ja-JP" sz="2800" dirty="0" smtClean="0">
                <a:sym typeface="Wingdings" pitchFamily="2" charset="2"/>
              </a:rPr>
              <a:t>	Functions from order-</a:t>
            </a:r>
            <a:r>
              <a:rPr lang="en-US" altLang="ja-JP" sz="2800" dirty="0" err="1" smtClean="0">
                <a:sym typeface="Wingdings" pitchFamily="2" charset="2"/>
              </a:rPr>
              <a:t>i</a:t>
            </a:r>
            <a:r>
              <a:rPr lang="en-US" altLang="ja-JP" sz="2800" dirty="0" smtClean="0">
                <a:sym typeface="Wingdings" pitchFamily="2" charset="2"/>
              </a:rPr>
              <a:t> objects to</a:t>
            </a:r>
            <a:br>
              <a:rPr lang="en-US" altLang="ja-JP" sz="2800" dirty="0" smtClean="0">
                <a:sym typeface="Wingdings" pitchFamily="2" charset="2"/>
              </a:rPr>
            </a:br>
            <a:r>
              <a:rPr lang="en-US" altLang="ja-JP" sz="2800" dirty="0" smtClean="0">
                <a:sym typeface="Wingdings" pitchFamily="2" charset="2"/>
              </a:rPr>
              <a:t>	order-</a:t>
            </a:r>
            <a:r>
              <a:rPr lang="en-US" altLang="ja-JP" sz="2800" dirty="0" err="1" smtClean="0">
                <a:sym typeface="Wingdings" pitchFamily="2" charset="2"/>
              </a:rPr>
              <a:t>i</a:t>
            </a:r>
            <a:r>
              <a:rPr lang="en-US" altLang="ja-JP" sz="2800" dirty="0" smtClean="0">
                <a:sym typeface="Wingdings" pitchFamily="2" charset="2"/>
              </a:rPr>
              <a:t>  objects are order-(i+1).</a:t>
            </a:r>
          </a:p>
          <a:p>
            <a:pPr lvl="1"/>
            <a:r>
              <a:rPr lang="en-US" altLang="ja-JP" sz="3600" dirty="0" smtClean="0">
                <a:sym typeface="Wingdings" pitchFamily="2" charset="2"/>
              </a:rPr>
              <a:t>order(t</a:t>
            </a:r>
            <a:r>
              <a:rPr lang="en-US" altLang="ja-JP" sz="3600" dirty="0">
                <a:sym typeface="Wingdings" pitchFamily="2" charset="2"/>
              </a:rPr>
              <a:t>) = </a:t>
            </a:r>
            <a:r>
              <a:rPr lang="en-US" altLang="ja-JP" sz="3600" dirty="0" err="1">
                <a:sym typeface="Wingdings" pitchFamily="2" charset="2"/>
              </a:rPr>
              <a:t>i</a:t>
            </a:r>
            <a:r>
              <a:rPr lang="en-US" altLang="ja-JP" sz="3600" dirty="0">
                <a:sym typeface="Wingdings" pitchFamily="2" charset="2"/>
              </a:rPr>
              <a:t>     if t </a:t>
            </a:r>
            <a:r>
              <a:rPr lang="ja-JP" altLang="en-US" sz="3600" dirty="0">
                <a:sym typeface="Wingdings" pitchFamily="2" charset="2"/>
              </a:rPr>
              <a:t>∈</a:t>
            </a:r>
            <a:r>
              <a:rPr lang="en-US" altLang="ja-JP" sz="3600" dirty="0">
                <a:sym typeface="Wingdings" pitchFamily="2" charset="2"/>
              </a:rPr>
              <a:t> D</a:t>
            </a:r>
            <a:r>
              <a:rPr lang="en-US" altLang="ja-JP" sz="3600" baseline="-25000" dirty="0">
                <a:sym typeface="Wingdings" pitchFamily="2" charset="2"/>
              </a:rPr>
              <a:t>i</a:t>
            </a:r>
            <a:endParaRPr lang="en-US" altLang="ja-JP" sz="2800" baseline="-250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5204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Two Notions of “Higher Order” Types (2)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2195736" y="3429000"/>
            <a:ext cx="6696744" cy="30243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altLang="ja-JP" sz="3600" dirty="0" smtClean="0"/>
              <a:t>D ::= </a:t>
            </a:r>
            <a:r>
              <a:rPr lang="en-US" altLang="ja-JP" sz="3600" b="1" dirty="0" smtClean="0">
                <a:solidFill>
                  <a:srgbClr val="00B050"/>
                </a:solidFill>
              </a:rPr>
              <a:t>O</a:t>
            </a:r>
            <a:r>
              <a:rPr lang="en-US" altLang="ja-JP" sz="3600" dirty="0" smtClean="0">
                <a:solidFill>
                  <a:schemeClr val="tx1"/>
                </a:solidFill>
              </a:rPr>
              <a:t> | D</a:t>
            </a:r>
            <a:r>
              <a:rPr lang="en-US" altLang="ja-JP" sz="3600" dirty="0" smtClean="0">
                <a:solidFill>
                  <a:schemeClr val="tx1"/>
                </a:solidFill>
                <a:sym typeface="Wingdings" pitchFamily="2" charset="2"/>
              </a:rPr>
              <a:t>D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lvl="1"/>
            <a:r>
              <a:rPr lang="en-US" altLang="ja-JP" sz="2800" dirty="0" smtClean="0"/>
              <a:t>	“Trees” are order-0, and ...</a:t>
            </a:r>
          </a:p>
          <a:p>
            <a:pPr lvl="1"/>
            <a:r>
              <a:rPr lang="en-US" altLang="ja-JP" sz="3600" dirty="0" smtClean="0">
                <a:sym typeface="Wingdings" pitchFamily="2" charset="2"/>
              </a:rPr>
              <a:t>order(</a:t>
            </a:r>
            <a:r>
              <a:rPr lang="en-US" altLang="ja-JP" sz="3600" b="1" dirty="0" smtClean="0">
                <a:solidFill>
                  <a:srgbClr val="00B050"/>
                </a:solidFill>
                <a:sym typeface="Wingdings" pitchFamily="2" charset="2"/>
              </a:rPr>
              <a:t>O</a:t>
            </a:r>
            <a:r>
              <a:rPr lang="en-US" altLang="ja-JP" sz="3600" dirty="0" smtClean="0">
                <a:sym typeface="Wingdings" pitchFamily="2" charset="2"/>
              </a:rPr>
              <a:t>) = 0</a:t>
            </a:r>
          </a:p>
          <a:p>
            <a:pPr lvl="1"/>
            <a:r>
              <a:rPr lang="en-US" altLang="ja-JP" sz="3600" dirty="0" smtClean="0">
                <a:sym typeface="Wingdings" pitchFamily="2" charset="2"/>
              </a:rPr>
              <a:t>order(t</a:t>
            </a:r>
            <a:r>
              <a:rPr lang="en-US" altLang="ja-JP" sz="3600" baseline="-25000" dirty="0" smtClean="0">
                <a:sym typeface="Wingdings" pitchFamily="2" charset="2"/>
              </a:rPr>
              <a:t>1</a:t>
            </a:r>
            <a:r>
              <a:rPr lang="en-US" altLang="ja-JP" sz="3600" dirty="0" smtClean="0">
                <a:sym typeface="Wingdings" pitchFamily="2" charset="2"/>
              </a:rPr>
              <a:t>t</a:t>
            </a:r>
            <a:r>
              <a:rPr lang="en-US" altLang="ja-JP" sz="3600" baseline="-25000" dirty="0" smtClean="0">
                <a:sym typeface="Wingdings" pitchFamily="2" charset="2"/>
              </a:rPr>
              <a:t>2</a:t>
            </a:r>
            <a:r>
              <a:rPr lang="en-US" altLang="ja-JP" sz="3600" dirty="0" smtClean="0">
                <a:sym typeface="Wingdings" pitchFamily="2" charset="2"/>
              </a:rPr>
              <a:t>) =</a:t>
            </a:r>
            <a:br>
              <a:rPr lang="en-US" altLang="ja-JP" sz="3600" dirty="0" smtClean="0">
                <a:sym typeface="Wingdings" pitchFamily="2" charset="2"/>
              </a:rPr>
            </a:br>
            <a:r>
              <a:rPr lang="en-US" altLang="ja-JP" sz="3600" dirty="0" smtClean="0">
                <a:sym typeface="Wingdings" pitchFamily="2" charset="2"/>
              </a:rPr>
              <a:t>	max(order(t</a:t>
            </a:r>
            <a:r>
              <a:rPr lang="en-US" altLang="ja-JP" sz="3600" baseline="-25000" dirty="0" smtClean="0">
                <a:sym typeface="Wingdings" pitchFamily="2" charset="2"/>
              </a:rPr>
              <a:t>1</a:t>
            </a:r>
            <a:r>
              <a:rPr lang="en-US" altLang="ja-JP" sz="3600" dirty="0" smtClean="0">
                <a:sym typeface="Wingdings" pitchFamily="2" charset="2"/>
              </a:rPr>
              <a:t>)+1, order(t</a:t>
            </a:r>
            <a:r>
              <a:rPr lang="en-US" altLang="ja-JP" sz="3600" baseline="-25000" dirty="0" smtClean="0">
                <a:sym typeface="Wingdings" pitchFamily="2" charset="2"/>
              </a:rPr>
              <a:t>2</a:t>
            </a:r>
            <a:r>
              <a:rPr lang="en-US" altLang="ja-JP" sz="3600" dirty="0" smtClean="0">
                <a:sym typeface="Wingdings" pitchFamily="2" charset="2"/>
              </a:rPr>
              <a:t>))</a:t>
            </a:r>
            <a:endParaRPr lang="en-US" altLang="ja-JP" sz="2800" baseline="-25000" dirty="0">
              <a:sym typeface="Wingdings" pitchFamily="2" charset="2"/>
            </a:endParaRPr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484784"/>
            <a:ext cx="8820472" cy="1828800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Recently actively studied in context of program verification [</a:t>
            </a:r>
            <a:r>
              <a:rPr kumimoji="1" lang="en-US" altLang="ja-JP" dirty="0" err="1" smtClean="0"/>
              <a:t>Ong</a:t>
            </a:r>
            <a:r>
              <a:rPr kumimoji="1" lang="en-US" altLang="ja-JP" dirty="0" smtClean="0"/>
              <a:t> 06, ...] or linguistics [</a:t>
            </a:r>
            <a:r>
              <a:rPr kumimoji="1" lang="en-US" altLang="ja-JP" dirty="0" err="1" smtClean="0"/>
              <a:t>Kobele&amp;Salvati</a:t>
            </a:r>
            <a:r>
              <a:rPr kumimoji="1" lang="en-US" altLang="ja-JP" dirty="0" smtClean="0"/>
              <a:t> 13, ...].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750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7937</TotalTime>
  <Words>2617</Words>
  <Application>Microsoft Office PowerPoint</Application>
  <PresentationFormat>画面に合わせる (4:3)</PresentationFormat>
  <Paragraphs>642</Paragraphs>
  <Slides>38</Slides>
  <Notes>10</Notes>
  <HiddenSlides>1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38</vt:i4>
      </vt:variant>
    </vt:vector>
  </HeadingPairs>
  <TitlesOfParts>
    <vt:vector size="39" baseType="lpstr">
      <vt:lpstr>Office ​​テーマ</vt:lpstr>
      <vt:lpstr>Higher-Order Tree Transducers and Their Expressive Power</vt:lpstr>
      <vt:lpstr>PowerPoint プレゼンテーション</vt:lpstr>
      <vt:lpstr>PowerPoint プレゼンテーション</vt:lpstr>
      <vt:lpstr>PowerPoint プレゼンテーション</vt:lpstr>
      <vt:lpstr>Example of a higher-order transducer</vt:lpstr>
      <vt:lpstr>(Examples of) problems we should be interested in</vt:lpstr>
      <vt:lpstr>Agenda</vt:lpstr>
      <vt:lpstr>Two Notions of “Higher Order” Types (1)</vt:lpstr>
      <vt:lpstr>Two Notions of “Higher Order” Types (2)</vt:lpstr>
      <vt:lpstr>The Difference</vt:lpstr>
      <vt:lpstr>Safety</vt:lpstr>
      <vt:lpstr>PowerPoint プレゼンテーション</vt:lpstr>
      <vt:lpstr>PowerPoint プレゼンテーション</vt:lpstr>
      <vt:lpstr>PowerPoint プレゼンテーション</vt:lpstr>
      <vt:lpstr>“Collapsible” Pushdown Automata [Hague at al. 08]</vt:lpstr>
      <vt:lpstr>PowerPoint プレゼンテーション</vt:lpstr>
      <vt:lpstr>PowerPoint プレゼンテーション</vt:lpstr>
      <vt:lpstr>1st order Decomposition of Safe HTT</vt:lpstr>
      <vt:lpstr>Proof: n-HTT = (n-1)-HTT ; 1-HTT </vt:lpstr>
      <vt:lpstr>Proof: n-HTT = (n-1)-HTT ; 1-HTT </vt:lpstr>
      <vt:lpstr>Example</vt:lpstr>
      <vt:lpstr>PowerPoint プレゼンテーション</vt:lpstr>
      <vt:lpstr>If it’s unsafe...</vt:lpstr>
      <vt:lpstr>Consequences of First-Order Decomposition</vt:lpstr>
      <vt:lpstr>Consequences of First-Order Decomposition</vt:lpstr>
      <vt:lpstr>Proof: Out(1-HTT n) ∈DLINSPACE The Key Idea</vt:lpstr>
      <vt:lpstr>How to Construct the “Garbage-Free” Form</vt:lpstr>
      <vt:lpstr>How to Construct the “Garbage-Free” Form</vt:lpstr>
      <vt:lpstr>How to Construct the “Garbage-Free” Form</vt:lpstr>
      <vt:lpstr>Repeat</vt:lpstr>
      <vt:lpstr>Summary: Out(Safe-n-HTT) is context sensitive.</vt:lpstr>
      <vt:lpstr>PowerPoint プレゼンテーション</vt:lpstr>
      <vt:lpstr>Idea: Stack-TT</vt:lpstr>
      <vt:lpstr>Unsafe substitution  De-Bruijn index + Stack-TT</vt:lpstr>
      <vt:lpstr>Even if it’s unsafe...</vt:lpstr>
      <vt:lpstr>Pros &amp; Cons</vt:lpstr>
      <vt:lpstr>Summary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</dc:title>
  <dc:creator>kinaba</dc:creator>
  <cp:lastModifiedBy>kinaba</cp:lastModifiedBy>
  <cp:revision>318</cp:revision>
  <dcterms:created xsi:type="dcterms:W3CDTF">2013-04-11T07:53:52Z</dcterms:created>
  <dcterms:modified xsi:type="dcterms:W3CDTF">2013-05-08T08:54:54Z</dcterms:modified>
</cp:coreProperties>
</file>