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78" r:id="rId6"/>
    <p:sldId id="282" r:id="rId7"/>
    <p:sldId id="269" r:id="rId8"/>
    <p:sldId id="283" r:id="rId9"/>
    <p:sldId id="262" r:id="rId10"/>
    <p:sldId id="263" r:id="rId11"/>
    <p:sldId id="258" r:id="rId12"/>
    <p:sldId id="264" r:id="rId13"/>
    <p:sldId id="265" r:id="rId14"/>
    <p:sldId id="266" r:id="rId15"/>
    <p:sldId id="267" r:id="rId16"/>
    <p:sldId id="271" r:id="rId17"/>
    <p:sldId id="268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70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67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10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11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06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1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52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18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21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7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2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2013/3/20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9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01824" y="2348879"/>
            <a:ext cx="7772400" cy="252792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5400" b="1" dirty="0" smtClean="0"/>
              <a:t>An </a:t>
            </a:r>
            <a:r>
              <a:rPr lang="en-US" altLang="ja-JP" sz="5400" b="1" dirty="0"/>
              <a:t>Analysis of Social Network-Based Sybil </a:t>
            </a:r>
            <a:r>
              <a:rPr lang="en-US" altLang="ja-JP" sz="5400" b="1" dirty="0" smtClean="0"/>
              <a:t>Defenses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35696" y="4725144"/>
            <a:ext cx="6400800" cy="1219200"/>
          </a:xfrm>
        </p:spPr>
        <p:txBody>
          <a:bodyPr/>
          <a:lstStyle/>
          <a:p>
            <a:pPr algn="r"/>
            <a:r>
              <a:rPr kumimoji="1" lang="en-US" altLang="ja-JP" dirty="0" smtClean="0"/>
              <a:t>Survey by: Kazuhiro </a:t>
            </a:r>
            <a:r>
              <a:rPr kumimoji="1" lang="en-US" altLang="ja-JP" dirty="0" err="1" smtClean="0"/>
              <a:t>Inaba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95536" y="1916832"/>
            <a:ext cx="3096344" cy="4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/>
              <a:t>Paper Introduction: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45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既存手法に共通する仮定 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“Attack Edge” </a:t>
            </a:r>
            <a:r>
              <a:rPr kumimoji="1" lang="ja-JP" altLang="en-US" dirty="0" smtClean="0"/>
              <a:t>は少ない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Honest </a:t>
            </a:r>
            <a:r>
              <a:rPr lang="ja-JP" altLang="en-US" dirty="0" smtClean="0"/>
              <a:t>ノードのなすグラフは </a:t>
            </a:r>
            <a:r>
              <a:rPr lang="en-US" altLang="ja-JP" dirty="0" smtClean="0"/>
              <a:t>fast-mixing</a:t>
            </a:r>
          </a:p>
          <a:p>
            <a:pPr marL="457200" lvl="1" indent="0">
              <a:buNone/>
            </a:pPr>
            <a:r>
              <a:rPr kumimoji="1" lang="en-US" altLang="ja-JP" dirty="0" smtClean="0"/>
              <a:t>(i.e., O(</a:t>
            </a:r>
            <a:r>
              <a:rPr kumimoji="1" lang="en-US" altLang="ja-JP" dirty="0" err="1" smtClean="0"/>
              <a:t>log|V</a:t>
            </a:r>
            <a:r>
              <a:rPr kumimoji="1" lang="en-US" altLang="ja-JP" dirty="0" smtClean="0"/>
              <a:t>|) </a:t>
            </a:r>
            <a:r>
              <a:rPr kumimoji="1" lang="ja-JP" altLang="en-US" dirty="0" smtClean="0"/>
              <a:t>ステップの乱歩で定常分布に収束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Attack Edge </a:t>
            </a:r>
            <a:r>
              <a:rPr lang="ja-JP" altLang="en-US" dirty="0" smtClean="0"/>
              <a:t>が少ないため、全体では違う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608512" cy="235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9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既存</a:t>
            </a:r>
            <a:r>
              <a:rPr lang="ja-JP" altLang="en-US" dirty="0" smtClean="0"/>
              <a:t>手法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（として取り上げられているもの）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SybilGuard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Yu, </a:t>
            </a:r>
            <a:r>
              <a:rPr lang="en-US" altLang="ja-JP" dirty="0" err="1" smtClean="0"/>
              <a:t>Kaminsky</a:t>
            </a:r>
            <a:r>
              <a:rPr lang="en-US" altLang="ja-JP" dirty="0"/>
              <a:t>, Gibbons, and </a:t>
            </a:r>
            <a:r>
              <a:rPr lang="en-US" altLang="ja-JP" dirty="0" smtClean="0"/>
              <a:t>Flaxman (SIGCOMM’06)</a:t>
            </a:r>
            <a:endParaRPr kumimoji="1" lang="en-US" altLang="ja-JP" dirty="0" smtClean="0"/>
          </a:p>
          <a:p>
            <a:r>
              <a:rPr lang="en-US" altLang="ja-JP" dirty="0" err="1" smtClean="0"/>
              <a:t>SybilLimit</a:t>
            </a:r>
            <a:endParaRPr lang="en-US" altLang="ja-JP" dirty="0" smtClean="0"/>
          </a:p>
          <a:p>
            <a:pPr lvl="1"/>
            <a:r>
              <a:rPr lang="en-US" altLang="ja-JP" dirty="0"/>
              <a:t>Yu,  </a:t>
            </a:r>
            <a:r>
              <a:rPr lang="en-US" altLang="ja-JP" dirty="0" err="1"/>
              <a:t>Kaminsky</a:t>
            </a:r>
            <a:r>
              <a:rPr lang="en-US" altLang="ja-JP" dirty="0"/>
              <a:t>, Gibbons, and </a:t>
            </a:r>
            <a:r>
              <a:rPr lang="en-US" altLang="ja-JP" dirty="0" smtClean="0"/>
              <a:t>Xiao (S&amp;P‘08)</a:t>
            </a:r>
          </a:p>
          <a:p>
            <a:r>
              <a:rPr kumimoji="1" lang="en-US" altLang="ja-JP" dirty="0" err="1" smtClean="0"/>
              <a:t>SybilInfer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Danezis</a:t>
            </a:r>
            <a:r>
              <a:rPr lang="en-US" altLang="ja-JP" dirty="0" smtClean="0"/>
              <a:t> and Mittal </a:t>
            </a:r>
            <a:r>
              <a:rPr lang="en-US" altLang="ja-JP" dirty="0"/>
              <a:t>(NSDI’09)</a:t>
            </a:r>
            <a:endParaRPr kumimoji="1" lang="en-US" altLang="ja-JP" dirty="0" smtClean="0"/>
          </a:p>
          <a:p>
            <a:r>
              <a:rPr lang="en-US" altLang="ja-JP" dirty="0" err="1" smtClean="0"/>
              <a:t>SumUp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Tran, Min, Li, and Subramanian (NDSS’09)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31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比較対象 </a:t>
            </a:r>
            <a:r>
              <a:rPr kumimoji="1" lang="en-US" altLang="ja-JP" dirty="0" smtClean="0"/>
              <a:t>(1) </a:t>
            </a:r>
            <a:r>
              <a:rPr kumimoji="1" lang="en-US" altLang="ja-JP" dirty="0" err="1" smtClean="0"/>
              <a:t>SybilGuard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問題</a:t>
            </a:r>
            <a:r>
              <a:rPr lang="ja-JP" altLang="en-US" dirty="0" smtClean="0"/>
              <a:t>： </a:t>
            </a:r>
            <a:r>
              <a:rPr kumimoji="1" lang="en-US" altLang="ja-JP" dirty="0" smtClean="0"/>
              <a:t>Honest </a:t>
            </a:r>
            <a:r>
              <a:rPr kumimoji="1" lang="ja-JP" altLang="en-US" dirty="0" smtClean="0"/>
              <a:t>ノードが </a:t>
            </a:r>
            <a:r>
              <a:rPr kumimoji="1" lang="en-US" altLang="ja-JP" dirty="0" smtClean="0"/>
              <a:t>friend request </a:t>
            </a:r>
            <a:r>
              <a:rPr kumimoji="1" lang="ja-JP" altLang="en-US" dirty="0" smtClean="0"/>
              <a:t>を他のノードから受けた。相手は </a:t>
            </a:r>
            <a:r>
              <a:rPr kumimoji="1" lang="en-US" altLang="ja-JP" dirty="0" smtClean="0"/>
              <a:t>Sybil </a:t>
            </a:r>
            <a:r>
              <a:rPr kumimoji="1" lang="ja-JP" altLang="en-US" dirty="0" smtClean="0"/>
              <a:t>か否か？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手法 </a:t>
            </a:r>
            <a:r>
              <a:rPr lang="en-US" altLang="ja-JP" dirty="0" smtClean="0"/>
              <a:t>: “</a:t>
            </a:r>
            <a:r>
              <a:rPr lang="en-US" altLang="ja-JP" dirty="0" err="1" smtClean="0"/>
              <a:t>RandomRoute</a:t>
            </a:r>
            <a:r>
              <a:rPr lang="en-US" altLang="ja-JP" dirty="0" smtClean="0"/>
              <a:t>”</a:t>
            </a:r>
          </a:p>
          <a:p>
            <a:pPr lvl="1"/>
            <a:r>
              <a:rPr lang="ja-JP" altLang="en-US" dirty="0" smtClean="0"/>
              <a:t>各ノードは</a:t>
            </a:r>
            <a:r>
              <a:rPr lang="ja-JP" altLang="en-US" dirty="0"/>
              <a:t>接続</a:t>
            </a:r>
            <a:r>
              <a:rPr lang="ja-JP" altLang="en-US" dirty="0" smtClean="0"/>
              <a:t>する</a:t>
            </a:r>
            <a:r>
              <a:rPr lang="en-US" altLang="ja-JP" dirty="0" err="1" smtClean="0"/>
              <a:t>Edge</a:t>
            </a:r>
            <a:r>
              <a:rPr lang="en-US" altLang="ja-JP" dirty="0" err="1" smtClean="0">
                <a:sym typeface="Wingdings" pitchFamily="2" charset="2"/>
              </a:rPr>
              <a:t>Edge</a:t>
            </a:r>
            <a:r>
              <a:rPr lang="ja-JP" altLang="en-US" dirty="0" smtClean="0">
                <a:sym typeface="Wingdings" pitchFamily="2" charset="2"/>
              </a:rPr>
              <a:t>のランダムな</a:t>
            </a:r>
            <a:r>
              <a:rPr lang="en-US" altLang="ja-JP" dirty="0" smtClean="0">
                <a:sym typeface="Wingdings" pitchFamily="2" charset="2"/>
              </a:rPr>
              <a:t/>
            </a:r>
            <a:br>
              <a:rPr lang="en-US" altLang="ja-JP" dirty="0" smtClean="0">
                <a:sym typeface="Wingdings" pitchFamily="2" charset="2"/>
              </a:rPr>
            </a:br>
            <a:r>
              <a:rPr lang="ja-JP" altLang="en-US" dirty="0" smtClean="0">
                <a:sym typeface="Wingdings" pitchFamily="2" charset="2"/>
              </a:rPr>
              <a:t>全単射を持ち、それに従い歩く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双方からの </a:t>
            </a:r>
            <a:r>
              <a:rPr lang="en-US" altLang="ja-JP" dirty="0" smtClean="0"/>
              <a:t>Θ</a:t>
            </a:r>
            <a:r>
              <a:rPr kumimoji="1" lang="en-US" altLang="ja-JP" dirty="0" smtClean="0"/>
              <a:t>( </a:t>
            </a:r>
            <a:r>
              <a:rPr kumimoji="1" lang="ja-JP" altLang="en-US" dirty="0" smtClean="0"/>
              <a:t>√</a:t>
            </a:r>
            <a:r>
              <a:rPr kumimoji="1" lang="en-US" altLang="ja-JP" dirty="0" smtClean="0"/>
              <a:t>|V| </a:t>
            </a:r>
            <a:r>
              <a:rPr kumimoji="1" lang="en-US" altLang="ja-JP" dirty="0" err="1" smtClean="0"/>
              <a:t>log|V</a:t>
            </a:r>
            <a:r>
              <a:rPr kumimoji="1" lang="en-US" altLang="ja-JP" dirty="0" smtClean="0"/>
              <a:t>| ) </a:t>
            </a:r>
            <a:r>
              <a:rPr kumimoji="1" lang="ja-JP" altLang="en-US" dirty="0" smtClean="0"/>
              <a:t>歩の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Random Route </a:t>
            </a:r>
            <a:r>
              <a:rPr kumimoji="1" lang="ja-JP" altLang="en-US" dirty="0" smtClean="0"/>
              <a:t>が交差すれば </a:t>
            </a:r>
            <a:r>
              <a:rPr kumimoji="1" lang="en-US" altLang="ja-JP" dirty="0" smtClean="0"/>
              <a:t>Honest </a:t>
            </a:r>
            <a:r>
              <a:rPr kumimoji="1" lang="ja-JP" altLang="en-US" dirty="0" smtClean="0"/>
              <a:t>と見なす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03" y="2564904"/>
            <a:ext cx="403888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4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比較対象 </a:t>
            </a:r>
            <a:r>
              <a:rPr kumimoji="1" lang="en-US" altLang="ja-JP" dirty="0" smtClean="0"/>
              <a:t>(2) </a:t>
            </a:r>
            <a:r>
              <a:rPr kumimoji="1" lang="en-US" altLang="ja-JP" dirty="0" err="1" smtClean="0"/>
              <a:t>SybilLimit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SybilGuard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のグループの後続研究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Θ</a:t>
            </a:r>
            <a:r>
              <a:rPr kumimoji="1" lang="en-US" altLang="ja-JP" dirty="0" smtClean="0"/>
              <a:t>(log |V|) </a:t>
            </a:r>
            <a:r>
              <a:rPr kumimoji="1" lang="ja-JP" altLang="en-US" dirty="0" smtClean="0"/>
              <a:t>歩の </a:t>
            </a:r>
            <a:r>
              <a:rPr kumimoji="1" lang="en-US" altLang="ja-JP" dirty="0" err="1" smtClean="0"/>
              <a:t>RandomRoute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を双方から </a:t>
            </a:r>
            <a:r>
              <a:rPr kumimoji="1" lang="en-US" altLang="ja-JP" dirty="0" smtClean="0"/>
              <a:t>r </a:t>
            </a:r>
            <a:r>
              <a:rPr kumimoji="1" lang="ja-JP" altLang="en-US" dirty="0" smtClean="0"/>
              <a:t>回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RandomRoute</a:t>
            </a:r>
            <a:r>
              <a:rPr lang="ja-JP" altLang="en-US" dirty="0" smtClean="0"/>
              <a:t>の</a:t>
            </a:r>
            <a:r>
              <a:rPr lang="en-US" altLang="ja-JP" dirty="0" smtClean="0"/>
              <a:t>Tail</a:t>
            </a:r>
            <a:r>
              <a:rPr lang="ja-JP" altLang="en-US" dirty="0" smtClean="0"/>
              <a:t>集合の共通部分から一つ</a:t>
            </a:r>
            <a:r>
              <a:rPr lang="en-US" altLang="ja-JP" dirty="0" smtClean="0"/>
              <a:t>edge</a:t>
            </a:r>
            <a:r>
              <a:rPr lang="ja-JP" altLang="en-US" dirty="0" smtClean="0"/>
              <a:t>を選択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 </a:t>
            </a:r>
            <a:r>
              <a:rPr lang="en-US" altLang="ja-JP" dirty="0" smtClean="0"/>
              <a:t>edge</a:t>
            </a:r>
            <a:r>
              <a:rPr lang="ja-JP" altLang="en-US" dirty="0"/>
              <a:t> </a:t>
            </a:r>
            <a:r>
              <a:rPr lang="ja-JP" altLang="en-US" dirty="0" smtClean="0"/>
              <a:t>につき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dirty="0" smtClean="0"/>
              <a:t>|V|/</a:t>
            </a:r>
            <a:r>
              <a:rPr lang="en-US" altLang="ja-JP" dirty="0" smtClean="0"/>
              <a:t>r </a:t>
            </a:r>
            <a:r>
              <a:rPr lang="ja-JP" altLang="en-US" dirty="0" smtClean="0"/>
              <a:t>回まで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Honest </a:t>
            </a:r>
            <a:r>
              <a:rPr lang="ja-JP" altLang="en-US" dirty="0" smtClean="0"/>
              <a:t>として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受理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52733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比較対象 </a:t>
            </a:r>
            <a:r>
              <a:rPr kumimoji="1" lang="en-US" altLang="ja-JP" dirty="0" smtClean="0"/>
              <a:t>(3) </a:t>
            </a:r>
            <a:r>
              <a:rPr kumimoji="1" lang="en-US" altLang="ja-JP" dirty="0" err="1" smtClean="0"/>
              <a:t>SybilInfer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ja-JP" altLang="en-US" dirty="0" smtClean="0"/>
              <a:t>ノード </a:t>
            </a:r>
            <a:r>
              <a:rPr lang="en-US" altLang="ja-JP" dirty="0" smtClean="0"/>
              <a:t>u </a:t>
            </a:r>
            <a:r>
              <a:rPr lang="ja-JP" altLang="en-US" dirty="0" smtClean="0"/>
              <a:t>から </a:t>
            </a:r>
            <a:r>
              <a:rPr lang="en-US" altLang="ja-JP" dirty="0" smtClean="0"/>
              <a:t>v </a:t>
            </a:r>
            <a:r>
              <a:rPr lang="ja-JP" altLang="en-US" dirty="0" smtClean="0"/>
              <a:t>に移る確率を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Puv</a:t>
            </a:r>
            <a:r>
              <a:rPr lang="en-US" altLang="ja-JP" dirty="0" smtClean="0"/>
              <a:t> = min(1/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(u), 1/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(v))</a:t>
            </a:r>
            <a:br>
              <a:rPr lang="en-US" altLang="ja-JP" dirty="0" smtClean="0"/>
            </a:br>
            <a:r>
              <a:rPr lang="ja-JP" altLang="en-US" dirty="0" smtClean="0"/>
              <a:t>とした遷移行列で </a:t>
            </a:r>
            <a:r>
              <a:rPr lang="en-US" altLang="ja-JP" dirty="0" smtClean="0"/>
              <a:t>Θ(log |V|) </a:t>
            </a:r>
            <a:r>
              <a:rPr lang="ja-JP" altLang="en-US" dirty="0" smtClean="0"/>
              <a:t>歩ランダム歩き</a:t>
            </a:r>
            <a:endParaRPr lang="en-US" altLang="ja-JP" dirty="0" smtClean="0"/>
          </a:p>
          <a:p>
            <a:r>
              <a:rPr kumimoji="1" lang="en-US" altLang="ja-JP" dirty="0" smtClean="0"/>
              <a:t>T := </a:t>
            </a:r>
            <a:r>
              <a:rPr kumimoji="1" lang="ja-JP" altLang="en-US" dirty="0" smtClean="0"/>
              <a:t>ランダムウォークの</a:t>
            </a:r>
            <a:r>
              <a:rPr lang="ja-JP" altLang="en-US" dirty="0" smtClean="0"/>
              <a:t>始点・終点ペアの集合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P(X=</a:t>
            </a:r>
            <a:r>
              <a:rPr lang="en-US" altLang="ja-JP" dirty="0" err="1" smtClean="0"/>
              <a:t>SetOfAllHonestNodes</a:t>
            </a:r>
            <a:r>
              <a:rPr lang="en-US" altLang="ja-JP" dirty="0" smtClean="0"/>
              <a:t> | T) </a:t>
            </a:r>
            <a:r>
              <a:rPr lang="ja-JP" altLang="en-US" dirty="0" smtClean="0"/>
              <a:t>を最大化する</a:t>
            </a:r>
            <a:r>
              <a:rPr lang="en-US" altLang="ja-JP" dirty="0" smtClean="0"/>
              <a:t>X</a:t>
            </a:r>
            <a:r>
              <a:rPr lang="ja-JP" altLang="en-US" dirty="0" smtClean="0"/>
              <a:t>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Honest </a:t>
            </a:r>
            <a:r>
              <a:rPr lang="ja-JP" altLang="en-US" dirty="0" smtClean="0"/>
              <a:t>ノードの集合と見なす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焼きなまし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16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比較対象 </a:t>
            </a:r>
            <a:r>
              <a:rPr kumimoji="1" lang="en-US" altLang="ja-JP" dirty="0" smtClean="0"/>
              <a:t>(4) </a:t>
            </a:r>
            <a:r>
              <a:rPr kumimoji="1" lang="en-US" altLang="ja-JP" dirty="0" err="1" smtClean="0"/>
              <a:t>SumUp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“Sybil Resilient” social </a:t>
            </a:r>
            <a:r>
              <a:rPr lang="en-US" altLang="ja-JP" dirty="0"/>
              <a:t>v</a:t>
            </a:r>
            <a:r>
              <a:rPr kumimoji="1" lang="en-US" altLang="ja-JP" dirty="0" smtClean="0"/>
              <a:t>oting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ervice</a:t>
            </a:r>
          </a:p>
          <a:p>
            <a:pPr lvl="1"/>
            <a:r>
              <a:rPr lang="ja-JP" altLang="en-US" dirty="0"/>
              <a:t>こう</a:t>
            </a:r>
            <a:r>
              <a:rPr lang="ja-JP" altLang="en-US" dirty="0" smtClean="0"/>
              <a:t>いう系のサービス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Sybil </a:t>
            </a:r>
            <a:r>
              <a:rPr lang="ja-JP" altLang="en-US" dirty="0" smtClean="0"/>
              <a:t>からの票をできるだけ数えず </a:t>
            </a:r>
            <a:r>
              <a:rPr lang="en-US" altLang="ja-JP" dirty="0" smtClean="0"/>
              <a:t>Honest </a:t>
            </a:r>
            <a:r>
              <a:rPr lang="ja-JP" altLang="en-US" dirty="0" smtClean="0"/>
              <a:t>からの票だけ数えたい</a:t>
            </a:r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00236"/>
            <a:ext cx="6192688" cy="289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691680" y="4564332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5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比較対象 </a:t>
            </a:r>
            <a:r>
              <a:rPr kumimoji="1" lang="en-US" altLang="ja-JP" dirty="0" smtClean="0"/>
              <a:t>(4) </a:t>
            </a:r>
            <a:r>
              <a:rPr kumimoji="1" lang="en-US" altLang="ja-JP" dirty="0" err="1" smtClean="0"/>
              <a:t>SumUp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Maxflow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を計算することで集計をする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Source : trusted node(s)</a:t>
            </a:r>
          </a:p>
          <a:p>
            <a:pPr lvl="1"/>
            <a:r>
              <a:rPr lang="en-US" altLang="ja-JP" dirty="0" smtClean="0"/>
              <a:t>Sink: </a:t>
            </a:r>
            <a:r>
              <a:rPr lang="ja-JP" altLang="en-US" dirty="0"/>
              <a:t>投票</a:t>
            </a:r>
            <a:r>
              <a:rPr lang="ja-JP" altLang="en-US" dirty="0" smtClean="0"/>
              <a:t>をした人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Source</a:t>
            </a:r>
            <a:r>
              <a:rPr lang="ja-JP" altLang="en-US" dirty="0" smtClean="0"/>
              <a:t>付近が混まないように容量を多少工夫</a:t>
            </a:r>
            <a:endParaRPr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5251"/>
            <a:ext cx="4896544" cy="283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5812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8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724941" y="5422757"/>
            <a:ext cx="4752528" cy="941728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012160" y="2980507"/>
            <a:ext cx="2736304" cy="3456384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各手法の比較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各手法は、全ノードに </a:t>
            </a:r>
            <a:r>
              <a:rPr kumimoji="1" lang="en-US" altLang="ja-JP" dirty="0" smtClean="0"/>
              <a:t>“Sybil </a:t>
            </a:r>
            <a:r>
              <a:rPr kumimoji="1" lang="ja-JP" altLang="en-US" dirty="0" smtClean="0"/>
              <a:t>度</a:t>
            </a:r>
            <a:r>
              <a:rPr kumimoji="1" lang="en-US" altLang="ja-JP" dirty="0" smtClean="0"/>
              <a:t>” </a:t>
            </a:r>
            <a:r>
              <a:rPr kumimoji="1" lang="ja-JP" altLang="en-US" dirty="0" smtClean="0"/>
              <a:t>のランク付けをするアルゴリズムと見なすことができる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例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SybilGuard</a:t>
            </a:r>
            <a:r>
              <a:rPr lang="en-US" altLang="ja-JP" dirty="0" smtClean="0"/>
              <a:t> </a:t>
            </a:r>
            <a:r>
              <a:rPr lang="ja-JP" altLang="en-US" dirty="0" smtClean="0"/>
              <a:t>交差するまでの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RandomRoute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の長さが長い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= Sybil</a:t>
            </a:r>
            <a:r>
              <a:rPr lang="ja-JP" altLang="en-US" dirty="0" smtClean="0"/>
              <a:t>度が高い</a:t>
            </a:r>
            <a:endParaRPr lang="en-US" altLang="ja-JP" dirty="0" smtClean="0"/>
          </a:p>
          <a:p>
            <a:r>
              <a:rPr kumimoji="1" lang="ja-JP" altLang="en-US" dirty="0" smtClean="0"/>
              <a:t>このランキングの様子を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実験で調査する</a:t>
            </a:r>
            <a:endParaRPr kumimoji="1" lang="ja-JP" altLang="en-US" dirty="0"/>
          </a:p>
        </p:txBody>
      </p:sp>
      <p:pic>
        <p:nvPicPr>
          <p:cNvPr id="4" name="Picture 15" descr="ranking.full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2348880"/>
            <a:ext cx="370363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ranking.final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47" y="5356373"/>
            <a:ext cx="65833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3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0184"/>
            <a:ext cx="426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14" y="3422476"/>
            <a:ext cx="43338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44" y="19050"/>
            <a:ext cx="42481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3" y="404664"/>
            <a:ext cx="44100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771800" y="4462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人工データ</a:t>
            </a:r>
            <a:endParaRPr kumimoji="1" lang="ja-JP" altLang="en-US" sz="32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313661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Facebook</a:t>
            </a:r>
            <a:endParaRPr kumimoji="1" lang="ja-JP" altLang="en-US" sz="3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7984" y="30689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Astrophysics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202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Sybil </a:t>
            </a:r>
            <a:r>
              <a:rPr kumimoji="1" lang="ja-JP" altLang="en-US" dirty="0" smtClean="0"/>
              <a:t>検出力の実験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kumimoji="1" lang="ja-JP" altLang="en-US" dirty="0" smtClean="0"/>
              <a:t>人工データ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Scale-free graph </a:t>
            </a:r>
            <a:r>
              <a:rPr lang="ja-JP" altLang="en-US" dirty="0" smtClean="0"/>
              <a:t>を生成 </a:t>
            </a:r>
            <a:r>
              <a:rPr lang="en-US" altLang="ja-JP" dirty="0" smtClean="0"/>
              <a:t>(Honest nodes)</a:t>
            </a:r>
          </a:p>
          <a:p>
            <a:pPr lvl="1"/>
            <a:r>
              <a:rPr lang="en-US" altLang="ja-JP" dirty="0" smtClean="0"/>
              <a:t>10% </a:t>
            </a:r>
            <a:r>
              <a:rPr lang="ja-JP" altLang="en-US" dirty="0" smtClean="0"/>
              <a:t>をランダムに選ぶ </a:t>
            </a:r>
            <a:r>
              <a:rPr lang="en-US" altLang="ja-JP" dirty="0" smtClean="0"/>
              <a:t>(Malicious nodes)</a:t>
            </a:r>
          </a:p>
          <a:p>
            <a:pPr lvl="1"/>
            <a:r>
              <a:rPr lang="en-US" altLang="ja-JP" dirty="0" smtClean="0"/>
              <a:t>Sybil node </a:t>
            </a:r>
            <a:r>
              <a:rPr lang="ja-JP" altLang="en-US" dirty="0" smtClean="0"/>
              <a:t>を追加して </a:t>
            </a:r>
            <a:r>
              <a:rPr lang="en-US" altLang="ja-JP" dirty="0" err="1" smtClean="0"/>
              <a:t>Sybil+Malicious</a:t>
            </a:r>
            <a:r>
              <a:rPr lang="en-US" altLang="ja-JP" dirty="0" smtClean="0"/>
              <a:t> </a:t>
            </a:r>
            <a:r>
              <a:rPr lang="ja-JP" altLang="en-US" dirty="0" smtClean="0"/>
              <a:t>でグラフ生成</a:t>
            </a:r>
            <a:endParaRPr lang="en-US" altLang="ja-JP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80" y="3789040"/>
            <a:ext cx="5844864" cy="291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この論文について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ACM SIGCOMM Conference 2010 </a:t>
            </a:r>
            <a:r>
              <a:rPr kumimoji="1" lang="ja-JP" altLang="en-US" dirty="0" smtClean="0"/>
              <a:t>で発表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ネットワーク関係のトップカンファレンス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8772525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04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Sybil </a:t>
            </a:r>
            <a:r>
              <a:rPr kumimoji="1" lang="ja-JP" altLang="en-US" dirty="0" smtClean="0"/>
              <a:t>検出力の実験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kumimoji="1" lang="en-US" altLang="ja-JP" dirty="0" smtClean="0"/>
              <a:t>Facebook Graph (500 node)</a:t>
            </a:r>
          </a:p>
          <a:p>
            <a:pPr lvl="1"/>
            <a:r>
              <a:rPr lang="en-US" altLang="ja-JP" dirty="0" smtClean="0"/>
              <a:t>10% </a:t>
            </a:r>
            <a:r>
              <a:rPr lang="ja-JP" altLang="en-US" dirty="0" smtClean="0"/>
              <a:t>をランダムに選ぶ </a:t>
            </a:r>
            <a:r>
              <a:rPr lang="en-US" altLang="ja-JP" dirty="0" smtClean="0"/>
              <a:t>(Malicious nodes)</a:t>
            </a:r>
          </a:p>
          <a:p>
            <a:pPr lvl="1"/>
            <a:r>
              <a:rPr lang="en-US" altLang="ja-JP" dirty="0" smtClean="0"/>
              <a:t>Sybil node </a:t>
            </a:r>
            <a:r>
              <a:rPr lang="ja-JP" altLang="en-US" dirty="0" smtClean="0"/>
              <a:t>を追加して </a:t>
            </a:r>
            <a:r>
              <a:rPr lang="en-US" altLang="ja-JP" dirty="0" err="1" smtClean="0"/>
              <a:t>Sybil+Malicious</a:t>
            </a:r>
            <a:r>
              <a:rPr lang="en-US" altLang="ja-JP" dirty="0" smtClean="0"/>
              <a:t> </a:t>
            </a:r>
            <a:r>
              <a:rPr lang="ja-JP" altLang="en-US" dirty="0" smtClean="0"/>
              <a:t>でグラフ生成</a:t>
            </a:r>
            <a:endParaRPr lang="en-US" altLang="ja-JP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6875284" cy="33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8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CD : (Local) Community Detection</a:t>
            </a:r>
            <a:br>
              <a:rPr kumimoji="1" lang="en-US" altLang="ja-JP" dirty="0" smtClean="0"/>
            </a:br>
            <a:r>
              <a:rPr kumimoji="1" lang="ja-JP" altLang="en-US" dirty="0" smtClean="0"/>
              <a:t>による方法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以下の論文のアルゴリズムを使用</a:t>
            </a:r>
            <a:endParaRPr lang="en-US" altLang="ja-JP" dirty="0" smtClean="0"/>
          </a:p>
          <a:p>
            <a:pPr lvl="1"/>
            <a:r>
              <a:rPr lang="en-US" altLang="ja-JP" dirty="0" err="1"/>
              <a:t>Mislove</a:t>
            </a:r>
            <a:r>
              <a:rPr lang="en-US" altLang="ja-JP" dirty="0"/>
              <a:t>, </a:t>
            </a:r>
            <a:r>
              <a:rPr lang="en-US" altLang="ja-JP" dirty="0" err="1"/>
              <a:t>Viswanath</a:t>
            </a:r>
            <a:r>
              <a:rPr lang="en-US" altLang="ja-JP" dirty="0"/>
              <a:t>, </a:t>
            </a:r>
            <a:r>
              <a:rPr lang="en-US" altLang="ja-JP" dirty="0" err="1"/>
              <a:t>Gummadi</a:t>
            </a:r>
            <a:r>
              <a:rPr lang="en-US" altLang="ja-JP" dirty="0"/>
              <a:t>, and </a:t>
            </a:r>
            <a:r>
              <a:rPr lang="en-US" altLang="ja-JP" dirty="0" err="1" smtClean="0"/>
              <a:t>Druschel</a:t>
            </a:r>
            <a:r>
              <a:rPr lang="en-US" altLang="ja-JP" dirty="0" smtClean="0"/>
              <a:t>,</a:t>
            </a:r>
            <a:br>
              <a:rPr lang="en-US" altLang="ja-JP" dirty="0" smtClean="0"/>
            </a:br>
            <a:r>
              <a:rPr lang="en-US" altLang="ja-JP" dirty="0" smtClean="0"/>
              <a:t>“You are who you know: inferring user profiles in online social networks”, WSDM’10</a:t>
            </a:r>
          </a:p>
          <a:p>
            <a:r>
              <a:rPr lang="en-US" altLang="ja-JP" dirty="0" smtClean="0"/>
              <a:t>Trusted node </a:t>
            </a:r>
            <a:r>
              <a:rPr lang="ja-JP" altLang="en-US" dirty="0" smtClean="0"/>
              <a:t>の単一元集合 </a:t>
            </a:r>
            <a:r>
              <a:rPr lang="en-US" altLang="ja-JP" dirty="0" smtClean="0"/>
              <a:t>S={v} </a:t>
            </a:r>
            <a:r>
              <a:rPr lang="ja-JP" altLang="en-US" dirty="0" smtClean="0"/>
              <a:t>から始めて、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i="1" dirty="0" smtClean="0"/>
              <a:t>conductance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を最小にする元を</a:t>
            </a:r>
            <a:r>
              <a:rPr lang="en-US" altLang="ja-JP" dirty="0" smtClean="0"/>
              <a:t>greedy</a:t>
            </a:r>
            <a:r>
              <a:rPr lang="ja-JP" altLang="en-US" dirty="0" smtClean="0"/>
              <a:t>に追加</a:t>
            </a:r>
            <a:endParaRPr lang="en-US" altLang="ja-JP" dirty="0" smtClean="0"/>
          </a:p>
          <a:p>
            <a:pPr lvl="1"/>
            <a:r>
              <a:rPr lang="ja-JP" altLang="en-US" dirty="0"/>
              <a:t>極小</a:t>
            </a:r>
            <a:r>
              <a:rPr lang="ja-JP" altLang="en-US" dirty="0" smtClean="0"/>
              <a:t>になった所を </a:t>
            </a:r>
            <a:r>
              <a:rPr lang="en-US" altLang="ja-JP" dirty="0" smtClean="0"/>
              <a:t>v </a:t>
            </a:r>
            <a:r>
              <a:rPr lang="ja-JP" altLang="en-US" dirty="0" smtClean="0"/>
              <a:t>の属する </a:t>
            </a:r>
            <a:r>
              <a:rPr lang="en-US" altLang="ja-JP" dirty="0" smtClean="0"/>
              <a:t>community </a:t>
            </a:r>
            <a:r>
              <a:rPr lang="ja-JP" altLang="en-US" dirty="0" smtClean="0"/>
              <a:t>とする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今回は、ランキングのために極小になっても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止めず全ノードを処理する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03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SumUp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との比較実験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en-US" altLang="ja-JP" dirty="0" smtClean="0"/>
              <a:t>5000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50</a:t>
            </a:r>
            <a:r>
              <a:rPr lang="ja-JP" altLang="en-US" dirty="0" smtClean="0"/>
              <a:t>万 </a:t>
            </a:r>
            <a:r>
              <a:rPr lang="en-US" altLang="ja-JP" dirty="0" smtClean="0"/>
              <a:t>nodes</a:t>
            </a:r>
          </a:p>
          <a:p>
            <a:r>
              <a:rPr lang="en-US" altLang="ja-JP" dirty="0" smtClean="0"/>
              <a:t>100</a:t>
            </a:r>
            <a:r>
              <a:rPr lang="ja-JP" altLang="en-US" dirty="0" smtClean="0"/>
              <a:t>本の</a:t>
            </a:r>
            <a:r>
              <a:rPr lang="en-US" altLang="ja-JP" dirty="0" smtClean="0"/>
              <a:t>attack edge</a:t>
            </a:r>
          </a:p>
          <a:p>
            <a:r>
              <a:rPr lang="ja-JP" altLang="en-US" dirty="0" smtClean="0"/>
              <a:t>縦軸は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回収された</a:t>
            </a:r>
            <a:r>
              <a:rPr lang="en-US" altLang="ja-JP" dirty="0" smtClean="0"/>
              <a:t>Honest</a:t>
            </a:r>
            <a:r>
              <a:rPr lang="ja-JP" altLang="en-US" dirty="0" smtClean="0"/>
              <a:t>票</a:t>
            </a:r>
            <a:r>
              <a:rPr lang="en-US" altLang="ja-JP" dirty="0" smtClean="0"/>
              <a:t> / </a:t>
            </a:r>
            <a:r>
              <a:rPr lang="ja-JP" altLang="en-US" dirty="0" smtClean="0"/>
              <a:t>投票数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00" y="1469874"/>
            <a:ext cx="4959612" cy="483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8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既存手法への疑問点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右図のような構造のネットワークに対応できるのか？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28443"/>
            <a:ext cx="2880320" cy="362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27" y="3055921"/>
            <a:ext cx="3918353" cy="33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89908"/>
            <a:ext cx="7560840" cy="389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7084"/>
            <a:ext cx="8087456" cy="29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33222" y="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できていない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94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 smtClean="0"/>
              <a:t>おまけ </a:t>
            </a:r>
            <a:r>
              <a:rPr kumimoji="1" lang="en-US" altLang="ja-JP" sz="2800" dirty="0" smtClean="0"/>
              <a:t>(1)</a:t>
            </a:r>
            <a:br>
              <a:rPr kumimoji="1" lang="en-US" altLang="ja-JP" sz="2800" dirty="0" smtClean="0"/>
            </a:br>
            <a:r>
              <a:rPr lang="en-US" altLang="ja-JP" sz="2800" dirty="0" err="1"/>
              <a:t>SumUp</a:t>
            </a:r>
            <a:r>
              <a:rPr lang="en-US" altLang="ja-JP" sz="2800" dirty="0"/>
              <a:t>: Sybil-Resilient Online Content </a:t>
            </a:r>
            <a:r>
              <a:rPr lang="en-US" altLang="ja-JP" sz="2800" dirty="0" smtClean="0"/>
              <a:t>Voting </a:t>
            </a:r>
            <a:r>
              <a:rPr lang="en-US" altLang="ja-JP" sz="2800" dirty="0"/>
              <a:t>(</a:t>
            </a:r>
            <a:r>
              <a:rPr lang="en-US" altLang="ja-JP" sz="2800" dirty="0" smtClean="0"/>
              <a:t>2009)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digg.com </a:t>
            </a:r>
            <a:r>
              <a:rPr lang="ja-JP" altLang="en-US" dirty="0"/>
              <a:t>の</a:t>
            </a:r>
            <a:r>
              <a:rPr lang="ja-JP" altLang="en-US" dirty="0" smtClean="0"/>
              <a:t>クロールデータで実験</a:t>
            </a:r>
            <a:endParaRPr lang="en-US" altLang="ja-JP" dirty="0" smtClean="0"/>
          </a:p>
          <a:p>
            <a:r>
              <a:rPr lang="en-US" altLang="ja-JP" dirty="0"/>
              <a:t>300</a:t>
            </a:r>
            <a:r>
              <a:rPr lang="ja-JP" altLang="en-US" dirty="0"/>
              <a:t>万ユーザー </a:t>
            </a:r>
            <a:r>
              <a:rPr lang="en-US" altLang="ja-JP" dirty="0" smtClean="0"/>
              <a:t>/ 38000</a:t>
            </a:r>
            <a:r>
              <a:rPr lang="ja-JP" altLang="en-US" dirty="0"/>
              <a:t>記事</a:t>
            </a:r>
            <a:endParaRPr lang="en-US" altLang="ja-JP" dirty="0"/>
          </a:p>
          <a:p>
            <a:r>
              <a:rPr kumimoji="1" lang="en-US" altLang="ja-JP" dirty="0" err="1" smtClean="0"/>
              <a:t>SumUp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を使ったシミュレーションと実際の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結果が食い違った記事を手作業で検証</a:t>
            </a:r>
            <a:endParaRPr kumimoji="1" lang="en-US" altLang="ja-JP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71" y="3944069"/>
            <a:ext cx="45815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1" y="3652217"/>
            <a:ext cx="4228665" cy="308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1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 smtClean="0"/>
              <a:t>おまけ </a:t>
            </a:r>
            <a:r>
              <a:rPr kumimoji="1" lang="en-US" altLang="ja-JP" sz="2800" dirty="0" smtClean="0"/>
              <a:t>(2)</a:t>
            </a:r>
            <a:br>
              <a:rPr kumimoji="1" lang="en-US" altLang="ja-JP" sz="2800" dirty="0" smtClean="0"/>
            </a:br>
            <a:r>
              <a:rPr lang="en-US" altLang="ja-JP" sz="2800" dirty="0"/>
              <a:t>An Evaluation of Community Detection Algorithms on Large-Scale Email </a:t>
            </a:r>
            <a:r>
              <a:rPr lang="en-US" altLang="ja-JP" sz="2800" dirty="0" smtClean="0"/>
              <a:t>Traffic (2012)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353347"/>
          </a:xfrm>
        </p:spPr>
        <p:txBody>
          <a:bodyPr/>
          <a:lstStyle/>
          <a:p>
            <a:r>
              <a:rPr lang="ja-JP" altLang="en-US" dirty="0" smtClean="0"/>
              <a:t>コミュニティ検出でスパムメール判定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node: </a:t>
            </a:r>
            <a:r>
              <a:rPr kumimoji="1" lang="ja-JP" altLang="en-US" dirty="0" smtClean="0"/>
              <a:t>メールアドレス</a:t>
            </a:r>
            <a:r>
              <a:rPr lang="en-US" altLang="ja-JP" dirty="0"/>
              <a:t>,</a:t>
            </a:r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edge: </a:t>
            </a:r>
            <a:r>
              <a:rPr kumimoji="1" lang="ja-JP" altLang="en-US" dirty="0" smtClean="0"/>
              <a:t>メール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正解は </a:t>
            </a:r>
            <a:r>
              <a:rPr lang="en-US" altLang="ja-JP" dirty="0" err="1" smtClean="0"/>
              <a:t>SpamAssassin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によるメール本文からの判定</a:t>
            </a:r>
            <a:endParaRPr kumimoji="1" lang="ja-JP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3573016"/>
            <a:ext cx="5688632" cy="31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800" dirty="0"/>
              <a:t>おまけ </a:t>
            </a:r>
            <a:r>
              <a:rPr lang="en-US" altLang="ja-JP" sz="2800" dirty="0"/>
              <a:t>(2)</a:t>
            </a:r>
            <a:br>
              <a:rPr lang="en-US" altLang="ja-JP" sz="2800" dirty="0"/>
            </a:br>
            <a:r>
              <a:rPr lang="en-US" altLang="ja-JP" sz="2800" dirty="0"/>
              <a:t>An Evaluation of Community Detection Algorithms on Large-Scale Email Traffic (2012)</a:t>
            </a:r>
            <a:endParaRPr kumimoji="1" lang="ja-JP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350" y="2091865"/>
            <a:ext cx="3183313" cy="204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996" y="4136479"/>
            <a:ext cx="3150488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355" y="2091866"/>
            <a:ext cx="3183314" cy="20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7"/>
          <p:cNvSpPr txBox="1"/>
          <p:nvPr/>
        </p:nvSpPr>
        <p:spPr>
          <a:xfrm>
            <a:off x="5122669" y="2532599"/>
            <a:ext cx="461665" cy="1131079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Modularity</a:t>
            </a:r>
            <a:endParaRPr lang="en-GB" sz="1800" dirty="0"/>
          </a:p>
        </p:txBody>
      </p:sp>
      <p:sp>
        <p:nvSpPr>
          <p:cNvPr id="8" name="TextBox 19"/>
          <p:cNvSpPr txBox="1"/>
          <p:nvPr/>
        </p:nvSpPr>
        <p:spPr>
          <a:xfrm>
            <a:off x="4865555" y="4409630"/>
            <a:ext cx="738664" cy="1246495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/>
              <a:t>Average</a:t>
            </a:r>
          </a:p>
          <a:p>
            <a:pPr algn="ctr"/>
            <a:r>
              <a:rPr lang="en-GB" sz="1800" dirty="0" smtClean="0"/>
              <a:t>conductance</a:t>
            </a:r>
            <a:endParaRPr lang="en-GB" sz="1800" dirty="0"/>
          </a:p>
        </p:txBody>
      </p:sp>
      <p:sp>
        <p:nvSpPr>
          <p:cNvPr id="9" name="TextBox 18"/>
          <p:cNvSpPr txBox="1"/>
          <p:nvPr/>
        </p:nvSpPr>
        <p:spPr>
          <a:xfrm>
            <a:off x="409331" y="4409630"/>
            <a:ext cx="738664" cy="1273938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Inter-cluster </a:t>
            </a:r>
          </a:p>
          <a:p>
            <a:r>
              <a:rPr lang="en-GB" sz="1800" dirty="0" smtClean="0"/>
              <a:t>conductance</a:t>
            </a:r>
            <a:endParaRPr lang="en-GB" sz="1800" dirty="0"/>
          </a:p>
        </p:txBody>
      </p:sp>
      <p:sp>
        <p:nvSpPr>
          <p:cNvPr id="10" name="TextBox 16"/>
          <p:cNvSpPr txBox="1"/>
          <p:nvPr/>
        </p:nvSpPr>
        <p:spPr>
          <a:xfrm>
            <a:off x="670090" y="2609543"/>
            <a:ext cx="461665" cy="97719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Coverage</a:t>
            </a:r>
            <a:endParaRPr lang="en-GB" sz="1800" dirty="0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5" y="4132799"/>
            <a:ext cx="3170168" cy="203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Sybil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P2P </a:t>
            </a:r>
            <a:r>
              <a:rPr kumimoji="1" lang="ja-JP" altLang="en-US" dirty="0" smtClean="0"/>
              <a:t>や </a:t>
            </a:r>
            <a:r>
              <a:rPr kumimoji="1" lang="en-US" altLang="ja-JP" dirty="0" smtClean="0"/>
              <a:t>SNS </a:t>
            </a:r>
            <a:r>
              <a:rPr kumimoji="1" lang="ja-JP" altLang="en-US" dirty="0" smtClean="0"/>
              <a:t>において、多数のアカウントを作って不正なことをする行為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: Social Bookmark Service </a:t>
            </a:r>
            <a:r>
              <a:rPr kumimoji="1" lang="ja-JP" altLang="en-US" dirty="0" smtClean="0"/>
              <a:t>で狙った記事を一斉にブックマークして目立たせる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例</a:t>
            </a:r>
            <a:r>
              <a:rPr lang="en-US" altLang="ja-JP" dirty="0" smtClean="0"/>
              <a:t>: Amazon review </a:t>
            </a:r>
            <a:r>
              <a:rPr lang="ja-JP" altLang="en-US" dirty="0" smtClean="0"/>
              <a:t>で </a:t>
            </a:r>
            <a:r>
              <a:rPr lang="en-US" altLang="ja-JP" dirty="0" smtClean="0"/>
              <a:t>“</a:t>
            </a:r>
            <a:r>
              <a:rPr lang="ja-JP" altLang="en-US" dirty="0" smtClean="0"/>
              <a:t>この記事は参考になりましたか？</a:t>
            </a:r>
            <a:r>
              <a:rPr lang="en-US" altLang="ja-JP" dirty="0" smtClean="0"/>
              <a:t>” </a:t>
            </a:r>
            <a:r>
              <a:rPr lang="ja-JP" altLang="en-US" dirty="0" smtClean="0"/>
              <a:t>を不正に増やす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: P2P</a:t>
            </a:r>
            <a:r>
              <a:rPr kumimoji="1" lang="ja-JP" altLang="en-US" dirty="0" smtClean="0"/>
              <a:t>サービスへの攻撃</a:t>
            </a:r>
            <a:endParaRPr kumimoji="1" lang="ja-JP" altLang="en-US" dirty="0"/>
          </a:p>
        </p:txBody>
      </p:sp>
      <p:pic>
        <p:nvPicPr>
          <p:cNvPr id="10245" name="Picture 5" descr="C:\Users\kinaba\AppData\Local\Microsoft\Windows\Temporary Internet Files\Content.IE5\PAGYTP6J\MC9002875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92" y="4103542"/>
            <a:ext cx="1349464" cy="16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kinaba\AppData\Local\Microsoft\Windows\Temporary Internet Files\Content.IE5\PAGYTP6J\MC9002875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12" y="4103542"/>
            <a:ext cx="1349464" cy="16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kinaba\AppData\Local\Microsoft\Windows\Temporary Internet Files\Content.IE5\PAGYTP6J\MC9002875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24" y="4103542"/>
            <a:ext cx="1349464" cy="16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kinaba\AppData\Local\Microsoft\Windows\Temporary Internet Files\Content.IE5\PAGYTP6J\MC9002875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6"/>
            <a:ext cx="1349464" cy="16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kinaba\AppData\Local\Microsoft\Windows\Temporary Internet Files\Content.IE5\PAGYTP6J\MC9002875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1349464" cy="16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kinaba\AppData\Local\Microsoft\Windows\Temporary Internet Files\Content.IE5\PAGYTP6J\MC9002875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176"/>
            <a:ext cx="1349464" cy="16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読もうと思った動機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Graph clustering / Community detection </a:t>
            </a:r>
            <a:r>
              <a:rPr lang="ja-JP" altLang="en-US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“</a:t>
            </a:r>
            <a:r>
              <a:rPr lang="ja-JP" altLang="en-US" dirty="0" smtClean="0"/>
              <a:t>良さ</a:t>
            </a:r>
            <a:r>
              <a:rPr lang="en-US" altLang="ja-JP" dirty="0" smtClean="0"/>
              <a:t>” </a:t>
            </a:r>
            <a:r>
              <a:rPr lang="ja-JP" altLang="en-US" dirty="0" smtClean="0"/>
              <a:t>の評価方法について考えたい</a:t>
            </a:r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Modularity, Conductance, Coverage, Surprise ...??</a:t>
            </a:r>
          </a:p>
          <a:p>
            <a:pPr lvl="1"/>
            <a:endParaRPr lang="en-US" altLang="ja-JP" smtClean="0"/>
          </a:p>
          <a:p>
            <a:pPr lvl="1"/>
            <a:r>
              <a:rPr lang="ja-JP" altLang="en-US" smtClean="0"/>
              <a:t>特定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metric </a:t>
            </a:r>
            <a:r>
              <a:rPr lang="ja-JP" altLang="en-US" dirty="0" smtClean="0"/>
              <a:t>が高い値を出すと、</a:t>
            </a:r>
            <a:r>
              <a:rPr lang="en-US" altLang="ja-JP" dirty="0" smtClean="0"/>
              <a:t>“</a:t>
            </a:r>
            <a:r>
              <a:rPr lang="ja-JP" altLang="en-US" dirty="0" smtClean="0"/>
              <a:t>良い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のか？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582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It reminds me of a PLDI’98 paper.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924944"/>
            <a:ext cx="8507288" cy="352839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「プログラム中の変数と別の変数が、同じメモリ領域を指す可能性があるか？ 」 の推定手法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ものすごくシンプルで速く使いやすい、が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標準的</a:t>
            </a:r>
            <a:r>
              <a:rPr kumimoji="1" lang="ja-JP" altLang="en-US" dirty="0" smtClean="0"/>
              <a:t>な評価法</a:t>
            </a:r>
            <a:r>
              <a:rPr kumimoji="1" lang="en-US" altLang="ja-JP" dirty="0" smtClean="0"/>
              <a:t> : </a:t>
            </a:r>
            <a:r>
              <a:rPr kumimoji="1" lang="ja-JP" altLang="en-US" dirty="0" smtClean="0"/>
              <a:t>検出された</a:t>
            </a:r>
            <a:r>
              <a:rPr kumimoji="1" lang="en-US" altLang="ja-JP" dirty="0" smtClean="0"/>
              <a:t>may-alias</a:t>
            </a:r>
            <a:r>
              <a:rPr lang="ja-JP" altLang="en-US" dirty="0" smtClean="0"/>
              <a:t>ペアの数 </a:t>
            </a:r>
            <a:r>
              <a:rPr lang="en-US" altLang="ja-JP" dirty="0" smtClean="0"/>
              <a:t>(</a:t>
            </a:r>
            <a:r>
              <a:rPr lang="ja-JP" altLang="en-US" dirty="0" smtClean="0"/>
              <a:t>少ない</a:t>
            </a:r>
            <a:r>
              <a:rPr lang="en-US" altLang="ja-JP" dirty="0" smtClean="0">
                <a:sym typeface="Wingdings" pitchFamily="2" charset="2"/>
              </a:rPr>
              <a:t></a:t>
            </a:r>
            <a:r>
              <a:rPr lang="ja-JP" altLang="en-US" dirty="0" smtClean="0">
                <a:sym typeface="Wingdings" pitchFamily="2" charset="2"/>
              </a:rPr>
              <a:t>良い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では</a:t>
            </a:r>
            <a:r>
              <a:rPr lang="ja-JP" altLang="en-US" dirty="0"/>
              <a:t>競合</a:t>
            </a:r>
            <a:r>
              <a:rPr lang="ja-JP" altLang="en-US" dirty="0" smtClean="0"/>
              <a:t>手法に大差</a:t>
            </a:r>
            <a:endParaRPr lang="en-US" altLang="ja-JP" dirty="0" smtClean="0"/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この論文の用いた評価方法 </a:t>
            </a:r>
            <a:r>
              <a:rPr kumimoji="1" lang="en-US" altLang="ja-JP" dirty="0" smtClean="0">
                <a:solidFill>
                  <a:srgbClr val="FF0000"/>
                </a:solidFill>
              </a:rPr>
              <a:t>: may-alias</a:t>
            </a:r>
            <a:r>
              <a:rPr lang="ja-JP" altLang="en-US" dirty="0">
                <a:solidFill>
                  <a:srgbClr val="FF0000"/>
                </a:solidFill>
              </a:rPr>
              <a:t>情報</a:t>
            </a:r>
            <a:r>
              <a:rPr lang="ja-JP" altLang="en-US" dirty="0" smtClean="0">
                <a:solidFill>
                  <a:srgbClr val="FF0000"/>
                </a:solidFill>
              </a:rPr>
              <a:t>を使う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最適化がコンパイラで実際に行われた回数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0195"/>
            <a:ext cx="6734175" cy="1228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13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読もうと思った動機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Graph clustering / Community detection </a:t>
            </a:r>
            <a:r>
              <a:rPr lang="ja-JP" altLang="en-US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“</a:t>
            </a:r>
            <a:r>
              <a:rPr lang="ja-JP" altLang="en-US" dirty="0" smtClean="0"/>
              <a:t>良さ</a:t>
            </a:r>
            <a:r>
              <a:rPr lang="en-US" altLang="ja-JP" dirty="0" smtClean="0"/>
              <a:t>” </a:t>
            </a:r>
            <a:r>
              <a:rPr lang="ja-JP" altLang="en-US" dirty="0" smtClean="0"/>
              <a:t>の評価方法について考えたい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Modularity, Conductance, Coverage, ...????</a:t>
            </a:r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特定の </a:t>
            </a:r>
            <a:r>
              <a:rPr lang="en-US" altLang="ja-JP" dirty="0" smtClean="0"/>
              <a:t>metric </a:t>
            </a:r>
            <a:r>
              <a:rPr lang="ja-JP" altLang="en-US" dirty="0" smtClean="0"/>
              <a:t>が高い値を出すと、</a:t>
            </a:r>
            <a:r>
              <a:rPr lang="en-US" altLang="ja-JP" dirty="0" smtClean="0"/>
              <a:t>“</a:t>
            </a:r>
            <a:r>
              <a:rPr lang="ja-JP" altLang="en-US" dirty="0" smtClean="0"/>
              <a:t>良い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のか？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Community </a:t>
            </a:r>
            <a:r>
              <a:rPr lang="ja-JP" altLang="en-US" dirty="0" smtClean="0">
                <a:solidFill>
                  <a:srgbClr val="FF0000"/>
                </a:solidFill>
              </a:rPr>
              <a:t>検出の具体的な応用を使った、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勝敗のつけやすい指標による評価について調査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本題</a:t>
            </a:r>
            <a:r>
              <a:rPr lang="en-US" altLang="ja-JP" dirty="0" smtClean="0"/>
              <a:t>: </a:t>
            </a:r>
            <a:r>
              <a:rPr lang="en-US" altLang="ja-JP" dirty="0"/>
              <a:t>An Analysis of Social Network-Based Sybil </a:t>
            </a:r>
            <a:r>
              <a:rPr lang="en-US" altLang="ja-JP" dirty="0" smtClean="0"/>
              <a:t>Defenses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2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Sybil Defense 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の既存手法の内容は全て、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実質的に、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Detection 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では？」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dirty="0" smtClean="0"/>
          </a:p>
          <a:p>
            <a:pPr lvl="1"/>
            <a:r>
              <a:rPr lang="ja-JP" altLang="en-US" dirty="0"/>
              <a:t>実験的</a:t>
            </a:r>
            <a:r>
              <a:rPr lang="ja-JP" altLang="en-US" dirty="0" smtClean="0"/>
              <a:t>に、この考察を評価する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逆</a:t>
            </a:r>
            <a:r>
              <a:rPr kumimoji="1" lang="ja-JP" altLang="en-US" dirty="0" smtClean="0"/>
              <a:t>に、既存の </a:t>
            </a:r>
            <a:r>
              <a:rPr kumimoji="1" lang="en-US" altLang="ja-JP" dirty="0" smtClean="0"/>
              <a:t>Community Detection </a:t>
            </a:r>
            <a:r>
              <a:rPr kumimoji="1" lang="ja-JP" altLang="en-US" dirty="0" smtClean="0"/>
              <a:t>のアルゴリズムをそのまま用いて </a:t>
            </a:r>
            <a:r>
              <a:rPr kumimoji="1" lang="en-US" altLang="ja-JP" dirty="0" smtClean="0"/>
              <a:t>Sybil Defense </a:t>
            </a:r>
            <a:r>
              <a:rPr lang="ja-JP" altLang="en-US" dirty="0"/>
              <a:t>して</a:t>
            </a:r>
            <a:r>
              <a:rPr lang="ja-JP" altLang="en-US" dirty="0" smtClean="0"/>
              <a:t>みる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この考察に基づき、既存手法の有効性に疑問を投げかける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86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既存手法に共通する仮定 </a:t>
            </a:r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Sybil </a:t>
            </a:r>
            <a:r>
              <a:rPr lang="ja-JP" altLang="en-US" dirty="0" smtClean="0"/>
              <a:t>ノードが </a:t>
            </a:r>
            <a:r>
              <a:rPr lang="en-US" altLang="ja-JP" dirty="0" smtClean="0"/>
              <a:t>Honest </a:t>
            </a:r>
            <a:r>
              <a:rPr lang="ja-JP" altLang="en-US" dirty="0" smtClean="0"/>
              <a:t>ノードと </a:t>
            </a:r>
            <a:r>
              <a:rPr lang="en-US" altLang="ja-JP" dirty="0" smtClean="0"/>
              <a:t>friend </a:t>
            </a:r>
            <a:r>
              <a:rPr lang="ja-JP" altLang="en-US" dirty="0" smtClean="0"/>
              <a:t>関係を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結ぶのは、（巧く騙す必要があり） 難しい</a:t>
            </a:r>
            <a:endParaRPr lang="en-US" altLang="ja-JP" dirty="0" smtClean="0"/>
          </a:p>
          <a:p>
            <a:pPr marL="457200" lvl="1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 </a:t>
            </a:r>
            <a:r>
              <a:rPr kumimoji="1" lang="en-US" altLang="ja-JP" dirty="0" smtClean="0"/>
              <a:t>“Attack Edge” </a:t>
            </a:r>
            <a:r>
              <a:rPr kumimoji="1" lang="ja-JP" altLang="en-US" dirty="0" smtClean="0"/>
              <a:t>は少ない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890371" cy="300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688</Words>
  <Application>Microsoft Office PowerPoint</Application>
  <PresentationFormat>画面に合わせる (4:3)</PresentationFormat>
  <Paragraphs>130</Paragraphs>
  <Slides>27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Office ​​テーマ</vt:lpstr>
      <vt:lpstr>An Analysis of Social Network-Based Sybil Defenses</vt:lpstr>
      <vt:lpstr>この論文について</vt:lpstr>
      <vt:lpstr>Sybil</vt:lpstr>
      <vt:lpstr>読もうと思った動機</vt:lpstr>
      <vt:lpstr>It reminds me of a PLDI’98 paper.</vt:lpstr>
      <vt:lpstr>読もうと思った動機</vt:lpstr>
      <vt:lpstr>本題: An Analysis of Social Network-Based Sybil Defenses</vt:lpstr>
      <vt:lpstr>概要</vt:lpstr>
      <vt:lpstr>既存手法に共通する仮定 (1)</vt:lpstr>
      <vt:lpstr>既存手法に共通する仮定 (2)</vt:lpstr>
      <vt:lpstr>既存手法 （として取り上げられているもの）</vt:lpstr>
      <vt:lpstr>比較対象 (1) SybilGuard</vt:lpstr>
      <vt:lpstr>比較対象 (2) SybilLimit</vt:lpstr>
      <vt:lpstr>比較対象 (3) SybilInfer</vt:lpstr>
      <vt:lpstr>比較対象 (4) SumUp</vt:lpstr>
      <vt:lpstr>比較対象 (4) SumUp</vt:lpstr>
      <vt:lpstr>各手法の比較</vt:lpstr>
      <vt:lpstr>PowerPoint プレゼンテーション</vt:lpstr>
      <vt:lpstr>Sybil 検出力の実験</vt:lpstr>
      <vt:lpstr>Sybil 検出力の実験</vt:lpstr>
      <vt:lpstr>CD : (Local) Community Detection による方法</vt:lpstr>
      <vt:lpstr>SumUp との比較実験</vt:lpstr>
      <vt:lpstr>既存手法への疑問点</vt:lpstr>
      <vt:lpstr>PowerPoint プレゼンテーション</vt:lpstr>
      <vt:lpstr>おまけ (1) SumUp: Sybil-Resilient Online Content Voting (2009)</vt:lpstr>
      <vt:lpstr>おまけ (2) An Evaluation of Community Detection Algorithms on Large-Scale Email Traffic (2012)</vt:lpstr>
      <vt:lpstr>おまけ (2) An Evaluation of Community Detection Algorithms on Large-Scale Email Traffic (2012)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 Analysis of Social Network-Based Sybil Defenses”</dc:title>
  <dc:creator>kinaba</dc:creator>
  <cp:lastModifiedBy>kinaba</cp:lastModifiedBy>
  <cp:revision>77</cp:revision>
  <dcterms:created xsi:type="dcterms:W3CDTF">2013-01-07T13:08:10Z</dcterms:created>
  <dcterms:modified xsi:type="dcterms:W3CDTF">2013-03-20T13:21:07Z</dcterms:modified>
</cp:coreProperties>
</file>