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258" r:id="rId4"/>
    <p:sldId id="261" r:id="rId5"/>
    <p:sldId id="263" r:id="rId6"/>
    <p:sldId id="280" r:id="rId7"/>
    <p:sldId id="264" r:id="rId8"/>
    <p:sldId id="277" r:id="rId9"/>
    <p:sldId id="276" r:id="rId10"/>
    <p:sldId id="281" r:id="rId11"/>
    <p:sldId id="265" r:id="rId12"/>
    <p:sldId id="282" r:id="rId13"/>
    <p:sldId id="266" r:id="rId14"/>
    <p:sldId id="270" r:id="rId15"/>
    <p:sldId id="267" r:id="rId16"/>
    <p:sldId id="285" r:id="rId17"/>
    <p:sldId id="272" r:id="rId18"/>
    <p:sldId id="268" r:id="rId19"/>
    <p:sldId id="279" r:id="rId20"/>
    <p:sldId id="273" r:id="rId21"/>
    <p:sldId id="269" r:id="rId22"/>
    <p:sldId id="284" r:id="rId23"/>
    <p:sldId id="274" r:id="rId24"/>
    <p:sldId id="271" r:id="rId25"/>
    <p:sldId id="275" r:id="rId26"/>
    <p:sldId id="286" r:id="rId2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B45F38-97A4-43DE-A186-C2B3F0D094F5}" type="datetimeFigureOut">
              <a:rPr kumimoji="1" lang="ja-JP" altLang="en-US" smtClean="0"/>
              <a:t>2013/2/28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E5A3FA-5FD6-42F3-9D8A-6F1BCAEEA4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69054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E5A3FA-5FD6-42F3-9D8A-6F1BCAEEA448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81958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E5A3FA-5FD6-42F3-9D8A-6F1BCAEEA448}" type="slidenum">
              <a:rPr kumimoji="1" lang="ja-JP" altLang="en-US" smtClean="0"/>
              <a:t>25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90699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2013/2/28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2013/2/28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2013/2/28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2013/2/28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2013/2/28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2013/2/28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2013/2/28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2013/2/28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2013/2/28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2013/2/28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2013/2/28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2013/2/28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lemurproject.org/clueweb09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95536" y="2564904"/>
            <a:ext cx="8496944" cy="1470025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ja-JP" b="1" dirty="0"/>
              <a:t>Of Hammers and Nails</a:t>
            </a:r>
            <a:r>
              <a:rPr lang="en-US" altLang="ja-JP" b="1" dirty="0" smtClean="0"/>
              <a:t>:</a:t>
            </a:r>
            <a:br>
              <a:rPr lang="en-US" altLang="ja-JP" b="1" dirty="0" smtClean="0"/>
            </a:br>
            <a:r>
              <a:rPr lang="en-US" altLang="ja-JP" b="1" dirty="0" smtClean="0"/>
              <a:t>An </a:t>
            </a:r>
            <a:r>
              <a:rPr lang="en-US" altLang="ja-JP" b="1" dirty="0"/>
              <a:t>Empirical Comparison of Three</a:t>
            </a:r>
            <a:br>
              <a:rPr lang="en-US" altLang="ja-JP" b="1" dirty="0"/>
            </a:br>
            <a:r>
              <a:rPr lang="en-US" altLang="ja-JP" b="1" dirty="0"/>
              <a:t>Paradigms for Processing Large Graphs</a:t>
            </a:r>
            <a:endParaRPr kumimoji="1" lang="ja-JP" altLang="en-US" dirty="0"/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395536" y="1988840"/>
            <a:ext cx="3096344" cy="44807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kumimoji="1" sz="80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2400" b="1" smtClean="0"/>
              <a:t>Paper Introduction</a:t>
            </a:r>
            <a:endParaRPr lang="ja-JP" altLang="en-US" sz="2400" dirty="0"/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2275656" y="4797152"/>
            <a:ext cx="6400800" cy="121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dirty="0"/>
              <a:t>発表者</a:t>
            </a:r>
            <a:r>
              <a:rPr lang="en-US" altLang="ja-JP" dirty="0" smtClean="0"/>
              <a:t>: Kazuhiro </a:t>
            </a:r>
            <a:r>
              <a:rPr lang="en-US" altLang="ja-JP" dirty="0" err="1" smtClean="0"/>
              <a:t>Inaba</a:t>
            </a:r>
            <a:endParaRPr lang="ja-JP" altLang="en-US" dirty="0"/>
          </a:p>
        </p:txBody>
      </p:sp>
      <p:pic>
        <p:nvPicPr>
          <p:cNvPr id="1027" name="Picture 3" descr="C:\Users\kinaba\AppData\Local\Microsoft\Windows\Temporary Internet Files\Content.IE5\8N39Y448\MC90029059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4169" y="332656"/>
            <a:ext cx="2414295" cy="1965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6765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smtClean="0"/>
              <a:t>Paradigm 2: Data-Parallel</a:t>
            </a:r>
            <a:br>
              <a:rPr kumimoji="1" lang="en-US" altLang="ja-JP" dirty="0" smtClean="0"/>
            </a:br>
            <a:r>
              <a:rPr kumimoji="1" lang="en-US" altLang="ja-JP" sz="3600" dirty="0" smtClean="0"/>
              <a:t>(</a:t>
            </a:r>
            <a:r>
              <a:rPr kumimoji="1" lang="ja-JP" altLang="en-US" sz="3600" dirty="0" smtClean="0"/>
              <a:t>実験対象： </a:t>
            </a:r>
            <a:r>
              <a:rPr kumimoji="1" lang="en-US" altLang="ja-JP" sz="3600" dirty="0" err="1" smtClean="0"/>
              <a:t>DryadLINQ</a:t>
            </a:r>
            <a:r>
              <a:rPr kumimoji="1" lang="en-US" altLang="ja-JP" sz="3600" dirty="0" smtClean="0"/>
              <a:t>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kumimoji="1" lang="ja-JP" altLang="en-US" dirty="0" smtClean="0"/>
              <a:t>「データの列に一斉に同じ処理をする」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「その結果を特定のキーで集計し別の列を作る」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ja-JP" altLang="en-US" dirty="0" smtClean="0"/>
              <a:t>の多段重ねで計算を記述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Dryad : Microsoft </a:t>
            </a:r>
            <a:r>
              <a:rPr kumimoji="1" lang="ja-JP" altLang="en-US" dirty="0" smtClean="0"/>
              <a:t>の </a:t>
            </a:r>
            <a:r>
              <a:rPr kumimoji="1" lang="en-US" altLang="ja-JP" dirty="0" smtClean="0"/>
              <a:t>Data-Parallel </a:t>
            </a:r>
            <a:r>
              <a:rPr kumimoji="1" lang="ja-JP" altLang="en-US" dirty="0" smtClean="0"/>
              <a:t>インフラ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LINQ : MS </a:t>
            </a:r>
            <a:r>
              <a:rPr kumimoji="1" lang="ja-JP" altLang="en-US" dirty="0" smtClean="0"/>
              <a:t>の言語拡張インフラ</a:t>
            </a:r>
            <a:endParaRPr kumimoji="1" lang="en-US" altLang="ja-JP" dirty="0" smtClean="0"/>
          </a:p>
          <a:p>
            <a:pPr lvl="1"/>
            <a:endParaRPr lang="en-US" altLang="ja-JP" dirty="0"/>
          </a:p>
          <a:p>
            <a:r>
              <a:rPr lang="en-US" altLang="ja-JP" dirty="0" smtClean="0">
                <a:solidFill>
                  <a:schemeClr val="accent1">
                    <a:lumMod val="75000"/>
                  </a:schemeClr>
                </a:solidFill>
              </a:rPr>
              <a:t>Relational Model </a:t>
            </a:r>
            <a:r>
              <a:rPr lang="ja-JP" altLang="en-US" dirty="0" smtClean="0">
                <a:solidFill>
                  <a:schemeClr val="accent1">
                    <a:lumMod val="75000"/>
                  </a:schemeClr>
                </a:solidFill>
              </a:rPr>
              <a:t>より</a:t>
            </a:r>
            <a:r>
              <a:rPr lang="en-US" altLang="ja-JP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altLang="ja-JP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ja-JP" altLang="en-US" dirty="0" smtClean="0">
                <a:solidFill>
                  <a:schemeClr val="accent1">
                    <a:lumMod val="75000"/>
                  </a:schemeClr>
                </a:solidFill>
              </a:rPr>
              <a:t>扱えるデータや</a:t>
            </a:r>
            <a:r>
              <a:rPr lang="en-US" altLang="ja-JP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altLang="ja-JP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ja-JP" altLang="en-US" dirty="0" smtClean="0">
                <a:solidFill>
                  <a:schemeClr val="accent1">
                    <a:lumMod val="75000"/>
                  </a:schemeClr>
                </a:solidFill>
              </a:rPr>
              <a:t>プログラムは柔軟</a:t>
            </a:r>
            <a:endParaRPr lang="en-US" altLang="ja-JP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ja-JP" altLang="en-US" dirty="0" smtClean="0">
                <a:solidFill>
                  <a:schemeClr val="accent2">
                    <a:lumMod val="75000"/>
                  </a:schemeClr>
                </a:solidFill>
              </a:rPr>
              <a:t>計算の一斉同時適用</a:t>
            </a:r>
            <a:r>
              <a:rPr lang="en-US" altLang="ja-JP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altLang="ja-JP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ja-JP" altLang="en-US" dirty="0" smtClean="0">
                <a:solidFill>
                  <a:schemeClr val="accent2">
                    <a:lumMod val="75000"/>
                  </a:schemeClr>
                </a:solidFill>
              </a:rPr>
              <a:t>意外のことは苦手</a:t>
            </a:r>
            <a:endParaRPr lang="ja-JP" altLang="en-US" dirty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endParaRPr kumimoji="1" lang="ja-JP" altLang="en-US" dirty="0"/>
          </a:p>
        </p:txBody>
      </p:sp>
      <p:pic>
        <p:nvPicPr>
          <p:cNvPr id="1026" name="Picture 2" descr="http://research.microsoft.com/en-us/projects/dryad/dryad-job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2872" y="3573016"/>
            <a:ext cx="4427600" cy="3061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3848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PageRank × </a:t>
            </a:r>
            <a:r>
              <a:rPr lang="en-US" altLang="ja-JP" dirty="0" err="1" smtClean="0"/>
              <a:t>DryadLINQ</a:t>
            </a:r>
            <a:endParaRPr kumimoji="1" lang="ja-JP" altLang="en-US" dirty="0"/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3294366"/>
              </p:ext>
            </p:extLst>
          </p:nvPr>
        </p:nvGraphicFramePr>
        <p:xfrm>
          <a:off x="179512" y="1412776"/>
          <a:ext cx="1512168" cy="228600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51216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pages</a:t>
                      </a:r>
                      <a:endParaRPr kumimoji="1" lang="ja-JP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1 =&gt; {2, 3}</a:t>
                      </a:r>
                      <a:endParaRPr kumimoji="1" lang="ja-JP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2 =&gt; {3, 4}</a:t>
                      </a:r>
                      <a:endParaRPr kumimoji="1" lang="ja-JP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3 =&gt; {}</a:t>
                      </a:r>
                      <a:endParaRPr kumimoji="1" lang="ja-JP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...</a:t>
                      </a:r>
                      <a:endParaRPr kumimoji="1" lang="ja-JP" altLang="en-US" sz="2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8864742"/>
              </p:ext>
            </p:extLst>
          </p:nvPr>
        </p:nvGraphicFramePr>
        <p:xfrm>
          <a:off x="179512" y="3861048"/>
          <a:ext cx="1368152" cy="228600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36815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scores</a:t>
                      </a:r>
                      <a:endParaRPr kumimoji="1" lang="ja-JP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1 =&gt; 0.01</a:t>
                      </a:r>
                      <a:endParaRPr kumimoji="1" lang="ja-JP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2 =&gt; 0.01</a:t>
                      </a:r>
                      <a:endParaRPr kumimoji="1" lang="ja-JP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3 =&gt; 0.01</a:t>
                      </a:r>
                      <a:endParaRPr kumimoji="1" lang="ja-JP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...</a:t>
                      </a:r>
                      <a:endParaRPr kumimoji="1" lang="ja-JP" altLang="en-US" sz="2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0108211"/>
              </p:ext>
            </p:extLst>
          </p:nvPr>
        </p:nvGraphicFramePr>
        <p:xfrm>
          <a:off x="4932040" y="2943200"/>
          <a:ext cx="1512168" cy="228600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51216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scores1</a:t>
                      </a:r>
                      <a:endParaRPr kumimoji="1" lang="ja-JP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2</a:t>
                      </a:r>
                      <a:r>
                        <a:rPr kumimoji="1" lang="en-US" altLang="ja-JP" sz="2400" baseline="0" dirty="0" smtClean="0"/>
                        <a:t> =&gt; 0.005 </a:t>
                      </a:r>
                      <a:endParaRPr kumimoji="1" lang="ja-JP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3 =&gt; 0.005</a:t>
                      </a:r>
                      <a:endParaRPr kumimoji="1" lang="ja-JP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3 =&gt; 0.005</a:t>
                      </a:r>
                      <a:endParaRPr kumimoji="1" lang="ja-JP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4</a:t>
                      </a:r>
                      <a:r>
                        <a:rPr kumimoji="1" lang="en-US" altLang="ja-JP" sz="2400" baseline="0" dirty="0" smtClean="0"/>
                        <a:t> =&gt; 0.005</a:t>
                      </a:r>
                      <a:endParaRPr kumimoji="1" lang="ja-JP" alt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U ターン矢印 7"/>
          <p:cNvSpPr/>
          <p:nvPr/>
        </p:nvSpPr>
        <p:spPr>
          <a:xfrm rot="5400000">
            <a:off x="4229708" y="-405172"/>
            <a:ext cx="2520280" cy="7308304"/>
          </a:xfrm>
          <a:prstGeom prst="uturnArrow">
            <a:avLst>
              <a:gd name="adj1" fmla="val 7626"/>
              <a:gd name="adj2" fmla="val 25000"/>
              <a:gd name="adj3" fmla="val 22088"/>
              <a:gd name="adj4" fmla="val 43750"/>
              <a:gd name="adj5" fmla="val 3570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628800"/>
            <a:ext cx="5508612" cy="115212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525" y="5993085"/>
            <a:ext cx="5627931" cy="74828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graphicFrame>
        <p:nvGraphicFramePr>
          <p:cNvPr id="14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3430437"/>
              </p:ext>
            </p:extLst>
          </p:nvPr>
        </p:nvGraphicFramePr>
        <p:xfrm>
          <a:off x="7740352" y="4149080"/>
          <a:ext cx="1224136" cy="228600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22413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scores</a:t>
                      </a:r>
                      <a:endParaRPr kumimoji="1" lang="ja-JP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2</a:t>
                      </a:r>
                      <a:r>
                        <a:rPr kumimoji="1" lang="en-US" altLang="ja-JP" sz="2400" baseline="0" dirty="0" smtClean="0"/>
                        <a:t> =&gt; ... </a:t>
                      </a:r>
                      <a:endParaRPr kumimoji="1" lang="ja-JP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3 =&gt; ...</a:t>
                      </a:r>
                      <a:endParaRPr kumimoji="1" lang="ja-JP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4 =&gt; ...</a:t>
                      </a:r>
                      <a:endParaRPr kumimoji="1" lang="ja-JP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...</a:t>
                      </a:r>
                      <a:endParaRPr kumimoji="1" lang="ja-JP" alt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U ターン矢印 14"/>
          <p:cNvSpPr/>
          <p:nvPr/>
        </p:nvSpPr>
        <p:spPr>
          <a:xfrm rot="5400000" flipV="1">
            <a:off x="1921767" y="3846986"/>
            <a:ext cx="2880321" cy="2908447"/>
          </a:xfrm>
          <a:prstGeom prst="uturnArrow">
            <a:avLst>
              <a:gd name="adj1" fmla="val 7626"/>
              <a:gd name="adj2" fmla="val 16400"/>
              <a:gd name="adj3" fmla="val 15699"/>
              <a:gd name="adj4" fmla="val 43750"/>
              <a:gd name="adj5" fmla="val 3570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1102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smtClean="0"/>
              <a:t>Paradigm 3: In-Memory</a:t>
            </a:r>
            <a:r>
              <a:rPr lang="en-US" altLang="ja-JP" dirty="0" smtClean="0"/>
              <a:t> Store</a:t>
            </a:r>
            <a:br>
              <a:rPr lang="en-US" altLang="ja-JP" dirty="0" smtClean="0"/>
            </a:br>
            <a:r>
              <a:rPr lang="en-US" altLang="ja-JP" sz="3600" dirty="0" smtClean="0"/>
              <a:t>(</a:t>
            </a:r>
            <a:r>
              <a:rPr lang="en-US" altLang="ja-JP" sz="3600" dirty="0"/>
              <a:t>SHS : Scalable Hyperlink </a:t>
            </a:r>
            <a:r>
              <a:rPr lang="en-US" altLang="ja-JP" sz="3600" dirty="0" smtClean="0"/>
              <a:t>Store)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この論文の第一著者の研究 </a:t>
            </a:r>
            <a:r>
              <a:rPr kumimoji="1" lang="en-US" altLang="ja-JP" dirty="0" smtClean="0"/>
              <a:t>(HT’09)</a:t>
            </a:r>
          </a:p>
          <a:p>
            <a:r>
              <a:rPr lang="en-US" altLang="ja-JP" dirty="0" smtClean="0"/>
              <a:t>Web</a:t>
            </a:r>
            <a:r>
              <a:rPr lang="ja-JP" altLang="en-US" dirty="0" smtClean="0"/>
              <a:t>のリンク構造を分散・圧縮して保持する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データストア</a:t>
            </a:r>
            <a:endParaRPr lang="en-US" altLang="ja-JP" dirty="0" smtClean="0"/>
          </a:p>
          <a:p>
            <a:pPr lvl="1"/>
            <a:r>
              <a:rPr kumimoji="1" lang="ja-JP" altLang="en-US" dirty="0" smtClean="0">
                <a:solidFill>
                  <a:schemeClr val="accent2">
                    <a:lumMod val="75000"/>
                  </a:schemeClr>
                </a:solidFill>
              </a:rPr>
              <a:t>ただリンク構造を記憶・取り出しできるだけなので</a:t>
            </a:r>
            <a:r>
              <a:rPr lang="ja-JP" altLang="en-US" dirty="0" smtClean="0">
                <a:solidFill>
                  <a:schemeClr val="accent2">
                    <a:lumMod val="75000"/>
                  </a:schemeClr>
                </a:solidFill>
              </a:rPr>
              <a:t>、それ自体に並列計算機構はない</a:t>
            </a:r>
            <a:r>
              <a:rPr lang="en-US" altLang="ja-JP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altLang="ja-JP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ja-JP" altLang="en-US" dirty="0" smtClean="0">
                <a:solidFill>
                  <a:schemeClr val="accent2">
                    <a:lumMod val="75000"/>
                  </a:schemeClr>
                </a:solidFill>
              </a:rPr>
              <a:t>（以下の実験でも１マシンで直列実行）</a:t>
            </a:r>
            <a:endParaRPr lang="en-US" altLang="ja-JP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r>
              <a:rPr lang="ja-JP" altLang="en-US" dirty="0" smtClean="0">
                <a:solidFill>
                  <a:schemeClr val="accent1">
                    <a:lumMod val="75000"/>
                  </a:schemeClr>
                </a:solidFill>
              </a:rPr>
              <a:t>計算部分は普通の小規模プログラムと</a:t>
            </a:r>
            <a:r>
              <a:rPr lang="en-US" altLang="ja-JP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altLang="ja-JP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ja-JP" altLang="en-US" dirty="0" smtClean="0">
                <a:solidFill>
                  <a:schemeClr val="accent1">
                    <a:lumMod val="75000"/>
                  </a:schemeClr>
                </a:solidFill>
              </a:rPr>
              <a:t>変わりないので記述は楽</a:t>
            </a:r>
            <a:endParaRPr kumimoji="1" lang="ja-JP" alt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9661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PageRank × SHS</a:t>
            </a:r>
            <a:endParaRPr kumimoji="1" lang="ja-JP" altLang="en-US" dirty="0"/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1465299"/>
            <a:ext cx="7488832" cy="5132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角丸四角形吹き出し 5"/>
          <p:cNvSpPr/>
          <p:nvPr/>
        </p:nvSpPr>
        <p:spPr>
          <a:xfrm>
            <a:off x="6876256" y="1916832"/>
            <a:ext cx="2232248" cy="480875"/>
          </a:xfrm>
          <a:prstGeom prst="wedgeRoundRectCallout">
            <a:avLst>
              <a:gd name="adj1" fmla="val -165292"/>
              <a:gd name="adj2" fmla="val 65509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for each u in V ...</a:t>
            </a:r>
            <a:endParaRPr kumimoji="1" lang="ja-JP" altLang="en-US" dirty="0"/>
          </a:p>
        </p:txBody>
      </p:sp>
      <p:sp>
        <p:nvSpPr>
          <p:cNvPr id="7" name="角丸四角形吹き出し 6"/>
          <p:cNvSpPr/>
          <p:nvPr/>
        </p:nvSpPr>
        <p:spPr>
          <a:xfrm>
            <a:off x="6898454" y="2615217"/>
            <a:ext cx="2232248" cy="1344971"/>
          </a:xfrm>
          <a:prstGeom prst="wedgeRoundRectCallout">
            <a:avLst>
              <a:gd name="adj1" fmla="val -84520"/>
              <a:gd name="adj2" fmla="val 10180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データストアに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都合のいい単位で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隣接辺集合を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まとめて取得</a:t>
            </a:r>
            <a:endParaRPr kumimoji="1" lang="ja-JP" altLang="en-US" dirty="0"/>
          </a:p>
        </p:txBody>
      </p:sp>
      <p:sp>
        <p:nvSpPr>
          <p:cNvPr id="8" name="角丸四角形吹き出し 7"/>
          <p:cNvSpPr/>
          <p:nvPr/>
        </p:nvSpPr>
        <p:spPr>
          <a:xfrm>
            <a:off x="6192688" y="4581128"/>
            <a:ext cx="2843808" cy="480875"/>
          </a:xfrm>
          <a:prstGeom prst="wedgeRoundRectCallout">
            <a:avLst>
              <a:gd name="adj1" fmla="val -92975"/>
              <a:gd name="adj2" fmla="val -4124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s’[v] += (1-d)*s[u] / |links|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85357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PageRank: </a:t>
            </a:r>
            <a:r>
              <a:rPr lang="ja-JP" altLang="en-US" dirty="0" smtClean="0"/>
              <a:t>速度 </a:t>
            </a:r>
            <a:r>
              <a:rPr lang="en-US" altLang="ja-JP" dirty="0" smtClean="0"/>
              <a:t>(</a:t>
            </a:r>
            <a:r>
              <a:rPr lang="ja-JP" altLang="en-US" dirty="0" smtClean="0"/>
              <a:t>単位</a:t>
            </a:r>
            <a:r>
              <a:rPr lang="en-US" altLang="ja-JP" dirty="0" smtClean="0"/>
              <a:t>:</a:t>
            </a:r>
            <a:r>
              <a:rPr lang="ja-JP" altLang="en-US" dirty="0"/>
              <a:t>秒</a:t>
            </a:r>
            <a:r>
              <a:rPr lang="en-US" altLang="ja-JP" dirty="0" smtClean="0"/>
              <a:t>)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9676657"/>
              </p:ext>
            </p:extLst>
          </p:nvPr>
        </p:nvGraphicFramePr>
        <p:xfrm>
          <a:off x="457200" y="2436480"/>
          <a:ext cx="8229600" cy="207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err="1" smtClean="0"/>
                        <a:t>DataSize</a:t>
                      </a:r>
                      <a:r>
                        <a:rPr kumimoji="1" lang="en-US" altLang="ja-JP" sz="1800" baseline="0" dirty="0" smtClean="0"/>
                        <a:t> : </a:t>
                      </a:r>
                      <a:r>
                        <a:rPr kumimoji="1" lang="en-US" altLang="ja-JP" sz="1800" dirty="0" smtClean="0"/>
                        <a:t>Machine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SQL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Dryad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SHS</a:t>
                      </a:r>
                      <a:endParaRPr kumimoji="1" lang="ja-JP" alt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4G</a:t>
                      </a:r>
                      <a:r>
                        <a:rPr kumimoji="1" lang="en-US" altLang="ja-JP" sz="2800" baseline="0" dirty="0" smtClean="0"/>
                        <a:t> : 16</a:t>
                      </a:r>
                      <a:r>
                        <a:rPr kumimoji="1" lang="ja-JP" altLang="en-US" sz="2800" baseline="0" dirty="0" smtClean="0"/>
                        <a:t>台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 smtClean="0"/>
                        <a:t>156,982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 smtClean="0"/>
                        <a:t>68,791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 smtClean="0"/>
                        <a:t>836,445</a:t>
                      </a:r>
                      <a:endParaRPr kumimoji="1" lang="ja-JP" alt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0.4G</a:t>
                      </a:r>
                      <a:r>
                        <a:rPr kumimoji="1" lang="en-US" altLang="ja-JP" sz="2800" baseline="0" dirty="0" smtClean="0"/>
                        <a:t> : 16</a:t>
                      </a:r>
                      <a:r>
                        <a:rPr kumimoji="1" lang="ja-JP" altLang="en-US" sz="2800" baseline="0" dirty="0" smtClean="0"/>
                        <a:t>台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 smtClean="0"/>
                        <a:t>8,970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 smtClean="0"/>
                        <a:t>4,513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 smtClean="0"/>
                        <a:t>90,942</a:t>
                      </a:r>
                      <a:endParaRPr kumimoji="1" lang="ja-JP" alt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0.4G : 1</a:t>
                      </a:r>
                      <a:r>
                        <a:rPr kumimoji="1" lang="ja-JP" altLang="en-US" sz="2800" dirty="0" smtClean="0"/>
                        <a:t>台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 smtClean="0"/>
                        <a:t>122,305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 smtClean="0"/>
                        <a:t>83,472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 smtClean="0"/>
                        <a:t>63,711</a:t>
                      </a:r>
                      <a:endParaRPr kumimoji="1" lang="ja-JP" altLang="en-US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角丸四角形吹き出し 5"/>
          <p:cNvSpPr/>
          <p:nvPr/>
        </p:nvSpPr>
        <p:spPr>
          <a:xfrm>
            <a:off x="2771800" y="5157192"/>
            <a:ext cx="1728192" cy="1008112"/>
          </a:xfrm>
          <a:prstGeom prst="wedgeRoundRectCallout">
            <a:avLst>
              <a:gd name="adj1" fmla="val 10853"/>
              <a:gd name="adj2" fmla="val -107412"/>
              <a:gd name="adj3" fmla="val 1666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/>
              <a:t>スケール</a:t>
            </a:r>
            <a:r>
              <a:rPr kumimoji="1" lang="en-US" altLang="ja-JP" sz="2800" dirty="0" smtClean="0"/>
              <a:t/>
            </a:r>
            <a:br>
              <a:rPr kumimoji="1" lang="en-US" altLang="ja-JP" sz="2800" dirty="0" smtClean="0"/>
            </a:br>
            <a:r>
              <a:rPr kumimoji="1" lang="ja-JP" altLang="en-US" sz="2800" dirty="0" smtClean="0"/>
              <a:t>している</a:t>
            </a:r>
            <a:endParaRPr kumimoji="1" lang="ja-JP" altLang="en-US" sz="2800" dirty="0"/>
          </a:p>
        </p:txBody>
      </p:sp>
      <p:sp>
        <p:nvSpPr>
          <p:cNvPr id="7" name="角丸四角形吹き出し 6"/>
          <p:cNvSpPr/>
          <p:nvPr/>
        </p:nvSpPr>
        <p:spPr>
          <a:xfrm>
            <a:off x="5004048" y="5157192"/>
            <a:ext cx="1728192" cy="1008112"/>
          </a:xfrm>
          <a:prstGeom prst="wedgeRoundRectCallout">
            <a:avLst>
              <a:gd name="adj1" fmla="val 10853"/>
              <a:gd name="adj2" fmla="val -107412"/>
              <a:gd name="adj3" fmla="val 1666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/>
              <a:t>スケール</a:t>
            </a:r>
            <a:r>
              <a:rPr kumimoji="1" lang="en-US" altLang="ja-JP" sz="2800" dirty="0" smtClean="0"/>
              <a:t/>
            </a:r>
            <a:br>
              <a:rPr kumimoji="1" lang="en-US" altLang="ja-JP" sz="2800" dirty="0" smtClean="0"/>
            </a:br>
            <a:r>
              <a:rPr kumimoji="1" lang="ja-JP" altLang="en-US" sz="2800" dirty="0" smtClean="0"/>
              <a:t>している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51305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2802244"/>
            <a:ext cx="7098754" cy="3867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1"/>
            <a:ext cx="8435280" cy="11087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dirty="0" smtClean="0"/>
              <a:t>“Stochastic </a:t>
            </a:r>
            <a:r>
              <a:rPr lang="en-US" altLang="ja-JP" dirty="0"/>
              <a:t>Approach to Link-Sensitivity </a:t>
            </a:r>
            <a:r>
              <a:rPr lang="en-US" altLang="ja-JP" dirty="0" smtClean="0"/>
              <a:t>Analysis”</a:t>
            </a:r>
          </a:p>
          <a:p>
            <a:pPr lvl="1"/>
            <a:r>
              <a:rPr kumimoji="1" lang="ja-JP" altLang="en-US" dirty="0" smtClean="0"/>
              <a:t>条件</a:t>
            </a:r>
            <a:r>
              <a:rPr kumimoji="1" lang="en-US" altLang="ja-JP" dirty="0" smtClean="0"/>
              <a:t>R</a:t>
            </a:r>
            <a:r>
              <a:rPr kumimoji="1" lang="ja-JP" altLang="en-US" dirty="0" smtClean="0"/>
              <a:t>にマッチする</a:t>
            </a:r>
            <a:r>
              <a:rPr kumimoji="1" lang="en-US" altLang="ja-JP" dirty="0" smtClean="0"/>
              <a:t>Web</a:t>
            </a:r>
            <a:r>
              <a:rPr kumimoji="1" lang="ja-JP" altLang="en-US" dirty="0" smtClean="0"/>
              <a:t>ページ群での</a:t>
            </a:r>
            <a:r>
              <a:rPr kumimoji="1" lang="en-US" altLang="ja-JP" dirty="0" smtClean="0"/>
              <a:t>”authority</a:t>
            </a:r>
            <a:r>
              <a:rPr kumimoji="1" lang="ja-JP" altLang="en-US" dirty="0" smtClean="0"/>
              <a:t>度</a:t>
            </a:r>
            <a:r>
              <a:rPr kumimoji="1" lang="en-US" altLang="ja-JP" dirty="0" smtClean="0"/>
              <a:t>”</a:t>
            </a:r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Algorithm 2: SALSA</a:t>
            </a:r>
            <a:endParaRPr kumimoji="1" lang="ja-JP" altLang="en-US" dirty="0"/>
          </a:p>
        </p:txBody>
      </p:sp>
      <p:sp>
        <p:nvSpPr>
          <p:cNvPr id="10" name="角丸四角形吹き出し 9"/>
          <p:cNvSpPr/>
          <p:nvPr/>
        </p:nvSpPr>
        <p:spPr>
          <a:xfrm>
            <a:off x="6804248" y="3212976"/>
            <a:ext cx="2232248" cy="348449"/>
          </a:xfrm>
          <a:prstGeom prst="wedgeRoundRectCallout">
            <a:avLst>
              <a:gd name="adj1" fmla="val -75865"/>
              <a:gd name="adj2" fmla="val -41113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R </a:t>
            </a:r>
            <a:r>
              <a:rPr kumimoji="1" lang="ja-JP" altLang="en-US" dirty="0" smtClean="0"/>
              <a:t>とその近傍</a:t>
            </a:r>
            <a:endParaRPr kumimoji="1" lang="ja-JP" altLang="en-US" dirty="0"/>
          </a:p>
        </p:txBody>
      </p:sp>
      <p:sp>
        <p:nvSpPr>
          <p:cNvPr id="11" name="角丸四角形吹き出し 10"/>
          <p:cNvSpPr/>
          <p:nvPr/>
        </p:nvSpPr>
        <p:spPr>
          <a:xfrm>
            <a:off x="6516216" y="3713824"/>
            <a:ext cx="2520280" cy="723287"/>
          </a:xfrm>
          <a:prstGeom prst="wedgeRoundRectCallout">
            <a:avLst>
              <a:gd name="adj1" fmla="val -132950"/>
              <a:gd name="adj2" fmla="val -53982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in-Edge </a:t>
            </a:r>
            <a:r>
              <a:rPr lang="ja-JP" altLang="en-US" dirty="0" smtClean="0"/>
              <a:t>があるノードが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Authority </a:t>
            </a:r>
            <a:r>
              <a:rPr lang="ja-JP" altLang="en-US" dirty="0" smtClean="0"/>
              <a:t>候補</a:t>
            </a:r>
            <a:endParaRPr kumimoji="1" lang="ja-JP" altLang="en-US" dirty="0"/>
          </a:p>
        </p:txBody>
      </p:sp>
      <p:sp>
        <p:nvSpPr>
          <p:cNvPr id="12" name="角丸四角形吹き出し 11"/>
          <p:cNvSpPr/>
          <p:nvPr/>
        </p:nvSpPr>
        <p:spPr>
          <a:xfrm>
            <a:off x="6156176" y="4581128"/>
            <a:ext cx="2960712" cy="2142452"/>
          </a:xfrm>
          <a:prstGeom prst="wedgeRoundRectCallout">
            <a:avLst>
              <a:gd name="adj1" fmla="val -56606"/>
              <a:gd name="adj2" fmla="val -23703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kumimoji="1" lang="ja-JP" altLang="en-US" dirty="0" smtClean="0"/>
              <a:t>収束まで繰り返し</a:t>
            </a:r>
            <a:endParaRPr kumimoji="1" lang="ja-JP" altLang="en-US" dirty="0"/>
          </a:p>
        </p:txBody>
      </p:sp>
      <p:sp>
        <p:nvSpPr>
          <p:cNvPr id="15" name="角丸四角形吹き出し 14"/>
          <p:cNvSpPr/>
          <p:nvPr/>
        </p:nvSpPr>
        <p:spPr>
          <a:xfrm>
            <a:off x="6516216" y="5290710"/>
            <a:ext cx="2520280" cy="1090618"/>
          </a:xfrm>
          <a:prstGeom prst="wedgeRoundRectCallout">
            <a:avLst>
              <a:gd name="adj1" fmla="val -82360"/>
              <a:gd name="adj2" fmla="val -29183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2</a:t>
            </a:r>
            <a:r>
              <a:rPr lang="ja-JP" altLang="en-US" dirty="0" smtClean="0"/>
              <a:t>部グラフ上を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ランダムウォーク</a:t>
            </a:r>
            <a:endParaRPr lang="en-US" altLang="ja-JP" dirty="0" smtClean="0"/>
          </a:p>
          <a:p>
            <a:pPr algn="ctr"/>
            <a:r>
              <a:rPr kumimoji="1" lang="en-US" altLang="ja-JP" dirty="0" smtClean="0"/>
              <a:t>in/out</a:t>
            </a:r>
            <a:r>
              <a:rPr kumimoji="1" lang="ja-JP" altLang="en-US" dirty="0" smtClean="0"/>
              <a:t>双方で正規化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20416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Implementation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ja-JP" dirty="0" smtClean="0"/>
              <a:t>SQL</a:t>
            </a:r>
          </a:p>
          <a:p>
            <a:pPr lvl="1"/>
            <a:r>
              <a:rPr lang="en-US" altLang="ja-JP" dirty="0" smtClean="0"/>
              <a:t>PageRank </a:t>
            </a:r>
            <a:r>
              <a:rPr lang="ja-JP" altLang="en-US" dirty="0" smtClean="0"/>
              <a:t>の場合と似たような実装</a:t>
            </a:r>
            <a:endParaRPr kumimoji="1" lang="en-US" altLang="ja-JP" dirty="0" smtClean="0"/>
          </a:p>
          <a:p>
            <a:r>
              <a:rPr lang="en-US" altLang="ja-JP" dirty="0" err="1" smtClean="0"/>
              <a:t>DryadLINQ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Stream join “</a:t>
            </a:r>
            <a:r>
              <a:rPr lang="en-US" altLang="ja-JP" dirty="0" err="1" smtClean="0"/>
              <a:t>s.Key</a:t>
            </a:r>
            <a:r>
              <a:rPr lang="en-US" altLang="ja-JP" dirty="0" smtClean="0"/>
              <a:t> equals </a:t>
            </a:r>
            <a:r>
              <a:rPr lang="en-US" altLang="ja-JP" dirty="0" err="1" smtClean="0"/>
              <a:t>p.Key</a:t>
            </a:r>
            <a:r>
              <a:rPr lang="en-US" altLang="ja-JP" dirty="0" smtClean="0"/>
              <a:t>” </a:t>
            </a:r>
            <a:r>
              <a:rPr lang="ja-JP" altLang="en-US" dirty="0" smtClean="0"/>
              <a:t>の組み合わせで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/>
              <a:t>V</a:t>
            </a:r>
            <a:r>
              <a:rPr lang="en-US" altLang="ja-JP" baseline="-25000" dirty="0"/>
              <a:t>R</a:t>
            </a:r>
            <a:r>
              <a:rPr lang="en-US" altLang="ja-JP" dirty="0"/>
              <a:t>, E</a:t>
            </a:r>
            <a:r>
              <a:rPr lang="en-US" altLang="ja-JP" baseline="-25000" dirty="0"/>
              <a:t>R</a:t>
            </a:r>
            <a:r>
              <a:rPr lang="en-US" altLang="ja-JP" dirty="0"/>
              <a:t> </a:t>
            </a:r>
            <a:r>
              <a:rPr lang="ja-JP" altLang="en-US" dirty="0"/>
              <a:t>を求める</a:t>
            </a:r>
            <a:endParaRPr lang="en-US" altLang="ja-JP" dirty="0" smtClean="0"/>
          </a:p>
          <a:p>
            <a:pPr lvl="1"/>
            <a:r>
              <a:rPr lang="ja-JP" altLang="en-US" dirty="0"/>
              <a:t>ローカルノード</a:t>
            </a:r>
            <a:r>
              <a:rPr lang="ja-JP" altLang="en-US" dirty="0" smtClean="0"/>
              <a:t>でメインの計算</a:t>
            </a:r>
            <a:endParaRPr lang="en-US" altLang="ja-JP" dirty="0" smtClean="0"/>
          </a:p>
          <a:p>
            <a:r>
              <a:rPr kumimoji="1" lang="en-US" altLang="ja-JP" dirty="0" smtClean="0"/>
              <a:t>SHS</a:t>
            </a:r>
          </a:p>
          <a:p>
            <a:pPr lvl="1"/>
            <a:r>
              <a:rPr lang="ja-JP" altLang="en-US" dirty="0"/>
              <a:t>擬似</a:t>
            </a:r>
            <a:r>
              <a:rPr lang="ja-JP" altLang="en-US" dirty="0" smtClean="0"/>
              <a:t>コードの通りに </a:t>
            </a:r>
            <a:r>
              <a:rPr lang="en-US" altLang="ja-JP" dirty="0" smtClean="0"/>
              <a:t>V</a:t>
            </a:r>
            <a:r>
              <a:rPr lang="en-US" altLang="ja-JP" baseline="-25000" dirty="0" smtClean="0"/>
              <a:t>R</a:t>
            </a:r>
            <a:r>
              <a:rPr lang="en-US" altLang="ja-JP" dirty="0" smtClean="0"/>
              <a:t>, E</a:t>
            </a:r>
            <a:r>
              <a:rPr lang="en-US" altLang="ja-JP" baseline="-25000" dirty="0" smtClean="0"/>
              <a:t>R</a:t>
            </a:r>
            <a:r>
              <a:rPr lang="en-US" altLang="ja-JP" dirty="0" smtClean="0"/>
              <a:t> </a:t>
            </a:r>
            <a:r>
              <a:rPr lang="ja-JP" altLang="en-US" dirty="0" smtClean="0"/>
              <a:t>を求める</a:t>
            </a:r>
            <a:endParaRPr lang="en-US" altLang="ja-JP" dirty="0" smtClean="0"/>
          </a:p>
          <a:p>
            <a:pPr lvl="1"/>
            <a:r>
              <a:rPr kumimoji="1" lang="ja-JP" altLang="en-US" dirty="0"/>
              <a:t>ローカルノード</a:t>
            </a:r>
            <a:r>
              <a:rPr kumimoji="1" lang="ja-JP" altLang="en-US" dirty="0" smtClean="0"/>
              <a:t>でメインの計算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14077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SALSA: </a:t>
            </a:r>
            <a:r>
              <a:rPr lang="ja-JP" altLang="en-US" dirty="0" smtClean="0"/>
              <a:t>速度 </a:t>
            </a:r>
            <a:r>
              <a:rPr lang="en-US" altLang="ja-JP" dirty="0" smtClean="0"/>
              <a:t>(</a:t>
            </a:r>
            <a:r>
              <a:rPr lang="ja-JP" altLang="en-US" dirty="0" smtClean="0"/>
              <a:t>単位</a:t>
            </a:r>
            <a:r>
              <a:rPr lang="en-US" altLang="ja-JP" dirty="0" smtClean="0"/>
              <a:t>:</a:t>
            </a:r>
            <a:r>
              <a:rPr lang="ja-JP" altLang="en-US" dirty="0"/>
              <a:t>秒</a:t>
            </a:r>
            <a:r>
              <a:rPr lang="en-US" altLang="ja-JP" dirty="0" smtClean="0"/>
              <a:t>)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6604521"/>
              </p:ext>
            </p:extLst>
          </p:nvPr>
        </p:nvGraphicFramePr>
        <p:xfrm>
          <a:off x="457200" y="2436480"/>
          <a:ext cx="8229600" cy="207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err="1" smtClean="0"/>
                        <a:t>DataSize</a:t>
                      </a:r>
                      <a:r>
                        <a:rPr kumimoji="1" lang="en-US" altLang="ja-JP" sz="1800" baseline="0" dirty="0" smtClean="0"/>
                        <a:t> : </a:t>
                      </a:r>
                      <a:r>
                        <a:rPr kumimoji="1" lang="en-US" altLang="ja-JP" sz="1800" dirty="0" smtClean="0"/>
                        <a:t>Machine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SQL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Dryad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SHS</a:t>
                      </a:r>
                      <a:endParaRPr kumimoji="1" lang="ja-JP" alt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4G</a:t>
                      </a:r>
                      <a:r>
                        <a:rPr kumimoji="1" lang="en-US" altLang="ja-JP" sz="2800" baseline="0" dirty="0" smtClean="0"/>
                        <a:t> : 16</a:t>
                      </a:r>
                      <a:r>
                        <a:rPr kumimoji="1" lang="ja-JP" altLang="en-US" sz="2800" baseline="0" dirty="0" smtClean="0"/>
                        <a:t>台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 smtClean="0"/>
                        <a:t>2,199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 smtClean="0"/>
                        <a:t>2,221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 smtClean="0"/>
                        <a:t>124</a:t>
                      </a:r>
                      <a:endParaRPr kumimoji="1" lang="ja-JP" alt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0.4G</a:t>
                      </a:r>
                      <a:r>
                        <a:rPr kumimoji="1" lang="en-US" altLang="ja-JP" sz="2800" baseline="0" dirty="0" smtClean="0"/>
                        <a:t> : 16</a:t>
                      </a:r>
                      <a:r>
                        <a:rPr kumimoji="1" lang="ja-JP" altLang="en-US" sz="2800" baseline="0" dirty="0" smtClean="0"/>
                        <a:t>台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 smtClean="0"/>
                        <a:t>2,034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 smtClean="0"/>
                        <a:t>439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 smtClean="0"/>
                        <a:t>163</a:t>
                      </a:r>
                      <a:endParaRPr kumimoji="1" lang="ja-JP" alt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0.4G : 1</a:t>
                      </a:r>
                      <a:r>
                        <a:rPr kumimoji="1" lang="ja-JP" altLang="en-US" sz="2800" dirty="0" smtClean="0"/>
                        <a:t>台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 smtClean="0"/>
                        <a:t>5,873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 smtClean="0"/>
                        <a:t>4,843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 smtClean="0"/>
                        <a:t>37</a:t>
                      </a:r>
                      <a:endParaRPr kumimoji="1" lang="ja-JP" altLang="en-US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角丸四角形吹き出し 4"/>
          <p:cNvSpPr/>
          <p:nvPr/>
        </p:nvSpPr>
        <p:spPr>
          <a:xfrm>
            <a:off x="6948264" y="5157192"/>
            <a:ext cx="1728192" cy="1008112"/>
          </a:xfrm>
          <a:prstGeom prst="wedgeRoundRectCallout">
            <a:avLst>
              <a:gd name="adj1" fmla="val 10853"/>
              <a:gd name="adj2" fmla="val -107412"/>
              <a:gd name="adj3" fmla="val 1666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800" dirty="0"/>
              <a:t>速い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394928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220072" y="1855365"/>
            <a:ext cx="3528391" cy="1789659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 smtClean="0"/>
              <a:t>ノードを、相互に</a:t>
            </a:r>
            <a:r>
              <a:rPr kumimoji="1" lang="en-US" altLang="ja-JP" dirty="0" smtClean="0"/>
              <a:t>reachable</a:t>
            </a:r>
            <a:r>
              <a:rPr kumimoji="1" lang="ja-JP" altLang="en-US" dirty="0" smtClean="0"/>
              <a:t>なノード集合に</a:t>
            </a:r>
            <a:r>
              <a:rPr lang="ja-JP" altLang="en-US" dirty="0" smtClean="0"/>
              <a:t>分解</a:t>
            </a:r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Algorithm 3: </a:t>
            </a:r>
            <a:r>
              <a:rPr kumimoji="1" lang="ja-JP" altLang="en-US" dirty="0" smtClean="0"/>
              <a:t>強連結成分分解</a:t>
            </a:r>
            <a:endParaRPr kumimoji="1" lang="ja-JP" altLang="en-US" dirty="0"/>
          </a:p>
        </p:txBody>
      </p:sp>
      <p:pic>
        <p:nvPicPr>
          <p:cNvPr id="8199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334827"/>
            <a:ext cx="4695825" cy="512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4" name="Picture 2" descr="http://upload.wikimedia.org/wikipedia/commons/5/5c/Scc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4749" y="4074192"/>
            <a:ext cx="3919739" cy="1803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7582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Algorithm 3: </a:t>
            </a:r>
            <a:r>
              <a:rPr kumimoji="1" lang="ja-JP" altLang="en-US" dirty="0" smtClean="0"/>
              <a:t>強連結成分分解</a:t>
            </a:r>
            <a:endParaRPr kumimoji="1" lang="ja-JP" altLang="en-US" dirty="0"/>
          </a:p>
        </p:txBody>
      </p:sp>
      <p:pic>
        <p:nvPicPr>
          <p:cNvPr id="8198" name="Picture 6" descr="Graph traversal described belo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1700808"/>
            <a:ext cx="3672408" cy="28690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1"/>
            <a:ext cx="2530624" cy="604664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 smtClean="0"/>
              <a:t>深さ優先探索</a:t>
            </a:r>
            <a:endParaRPr kumimoji="1" lang="ja-JP" altLang="en-US" dirty="0"/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>
          <a:xfrm>
            <a:off x="6876256" y="3789040"/>
            <a:ext cx="2016224" cy="60466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ja-JP" altLang="en-US" dirty="0" smtClean="0"/>
              <a:t>を２回実行</a:t>
            </a:r>
            <a:endParaRPr lang="ja-JP" altLang="en-US" dirty="0"/>
          </a:p>
        </p:txBody>
      </p:sp>
      <p:sp>
        <p:nvSpPr>
          <p:cNvPr id="7" name="コンテンツ プレースホルダー 2"/>
          <p:cNvSpPr txBox="1">
            <a:spLocks/>
          </p:cNvSpPr>
          <p:nvPr/>
        </p:nvSpPr>
        <p:spPr>
          <a:xfrm>
            <a:off x="539552" y="4869160"/>
            <a:ext cx="7776864" cy="60466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ja-JP" altLang="en-US" dirty="0" smtClean="0"/>
              <a:t>→ これは本質的に </a:t>
            </a:r>
            <a:r>
              <a:rPr lang="en-US" altLang="ja-JP" dirty="0" smtClean="0"/>
              <a:t>sequential </a:t>
            </a:r>
            <a:r>
              <a:rPr lang="ja-JP" altLang="en-US" dirty="0" err="1" smtClean="0"/>
              <a:t>なので</a:t>
            </a:r>
            <a:r>
              <a:rPr lang="ja-JP" altLang="en-US" dirty="0" smtClean="0"/>
              <a:t>遅すぎる</a:t>
            </a:r>
            <a:endParaRPr lang="ja-JP" altLang="en-US" dirty="0"/>
          </a:p>
        </p:txBody>
      </p:sp>
      <p:sp>
        <p:nvSpPr>
          <p:cNvPr id="8" name="コンテンツ プレースホルダー 2"/>
          <p:cNvSpPr txBox="1">
            <a:spLocks/>
          </p:cNvSpPr>
          <p:nvPr/>
        </p:nvSpPr>
        <p:spPr>
          <a:xfrm>
            <a:off x="611560" y="5445224"/>
            <a:ext cx="6768752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altLang="ja-JP" dirty="0" smtClean="0">
                <a:solidFill>
                  <a:srgbClr val="FF0000"/>
                </a:solidFill>
              </a:rPr>
              <a:t>workaround: </a:t>
            </a:r>
            <a:r>
              <a:rPr lang="ja-JP" altLang="en-US" dirty="0" smtClean="0">
                <a:solidFill>
                  <a:srgbClr val="FF0000"/>
                </a:solidFill>
              </a:rPr>
              <a:t>次数</a:t>
            </a:r>
            <a:r>
              <a:rPr lang="en-US" altLang="ja-JP" dirty="0" smtClean="0">
                <a:solidFill>
                  <a:srgbClr val="FF0000"/>
                </a:solidFill>
              </a:rPr>
              <a:t>1</a:t>
            </a:r>
            <a:r>
              <a:rPr lang="ja-JP" altLang="en-US" dirty="0" smtClean="0">
                <a:solidFill>
                  <a:srgbClr val="FF0000"/>
                </a:solidFill>
              </a:rPr>
              <a:t>のノードは先に除く</a:t>
            </a:r>
            <a:endParaRPr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4135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この論文について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WSDM ’12</a:t>
            </a:r>
          </a:p>
          <a:p>
            <a:pPr lvl="1"/>
            <a:r>
              <a:rPr lang="en-US" altLang="ja-JP" dirty="0" smtClean="0"/>
              <a:t>ACM Conference on Web Search &amp; Data Mining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281621"/>
            <a:ext cx="8460432" cy="281167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776645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SCC: </a:t>
            </a:r>
            <a:r>
              <a:rPr lang="ja-JP" altLang="en-US" dirty="0" smtClean="0"/>
              <a:t>速度 </a:t>
            </a:r>
            <a:r>
              <a:rPr lang="en-US" altLang="ja-JP" dirty="0" smtClean="0"/>
              <a:t>(</a:t>
            </a:r>
            <a:r>
              <a:rPr lang="ja-JP" altLang="en-US" dirty="0" smtClean="0"/>
              <a:t>単位</a:t>
            </a:r>
            <a:r>
              <a:rPr lang="en-US" altLang="ja-JP" dirty="0" smtClean="0"/>
              <a:t>:</a:t>
            </a:r>
            <a:r>
              <a:rPr lang="ja-JP" altLang="en-US" dirty="0"/>
              <a:t>秒</a:t>
            </a:r>
            <a:r>
              <a:rPr lang="en-US" altLang="ja-JP" dirty="0" smtClean="0"/>
              <a:t>)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1318323"/>
              </p:ext>
            </p:extLst>
          </p:nvPr>
        </p:nvGraphicFramePr>
        <p:xfrm>
          <a:off x="457200" y="2420889"/>
          <a:ext cx="8229600" cy="21072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1481336"/>
                <a:gridCol w="1512168"/>
                <a:gridCol w="1512168"/>
                <a:gridCol w="1666528"/>
              </a:tblGrid>
              <a:tr h="49913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err="1" smtClean="0"/>
                        <a:t>DataSize</a:t>
                      </a:r>
                      <a:r>
                        <a:rPr kumimoji="1" lang="en-US" altLang="ja-JP" sz="1800" baseline="0" dirty="0" smtClean="0"/>
                        <a:t> : </a:t>
                      </a:r>
                      <a:r>
                        <a:rPr kumimoji="1" lang="en-US" altLang="ja-JP" sz="1800" dirty="0" smtClean="0"/>
                        <a:t>Machine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SQL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Dryad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SHS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SHS</a:t>
                      </a:r>
                      <a:endParaRPr kumimoji="1" lang="ja-JP" altLang="en-US" sz="2800" dirty="0"/>
                    </a:p>
                  </a:txBody>
                  <a:tcPr/>
                </a:tc>
              </a:tr>
              <a:tr h="5297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4G</a:t>
                      </a:r>
                      <a:r>
                        <a:rPr kumimoji="1" lang="en-US" altLang="ja-JP" sz="2800" baseline="0" dirty="0" smtClean="0"/>
                        <a:t> : 16</a:t>
                      </a:r>
                      <a:r>
                        <a:rPr kumimoji="1" lang="ja-JP" altLang="en-US" sz="2800" baseline="0" dirty="0" smtClean="0"/>
                        <a:t>台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 smtClean="0"/>
                        <a:t>7,306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 smtClean="0"/>
                        <a:t>6,294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 smtClean="0"/>
                        <a:t>15,903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 smtClean="0"/>
                        <a:t>-</a:t>
                      </a:r>
                      <a:endParaRPr kumimoji="1" lang="ja-JP" altLang="en-US" sz="2800" dirty="0"/>
                    </a:p>
                  </a:txBody>
                  <a:tcPr/>
                </a:tc>
              </a:tr>
              <a:tr h="5297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0.4G</a:t>
                      </a:r>
                      <a:r>
                        <a:rPr kumimoji="1" lang="en-US" altLang="ja-JP" sz="2800" baseline="0" dirty="0" smtClean="0"/>
                        <a:t> : 16</a:t>
                      </a:r>
                      <a:r>
                        <a:rPr kumimoji="1" lang="ja-JP" altLang="en-US" sz="2800" baseline="0" dirty="0" smtClean="0"/>
                        <a:t>台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 smtClean="0"/>
                        <a:t>475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 smtClean="0"/>
                        <a:t>446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 smtClean="0"/>
                        <a:t>1,073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 smtClean="0"/>
                        <a:t>214,858</a:t>
                      </a:r>
                      <a:endParaRPr kumimoji="1" lang="ja-JP" altLang="en-US" sz="2800" dirty="0"/>
                    </a:p>
                  </a:txBody>
                  <a:tcPr/>
                </a:tc>
              </a:tr>
              <a:tr h="5297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0.4G : 1</a:t>
                      </a:r>
                      <a:r>
                        <a:rPr kumimoji="1" lang="ja-JP" altLang="en-US" sz="2800" dirty="0" smtClean="0"/>
                        <a:t>台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 smtClean="0"/>
                        <a:t>1,147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 smtClean="0"/>
                        <a:t>3,243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 smtClean="0"/>
                        <a:t>816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 smtClean="0"/>
                        <a:t>94,836</a:t>
                      </a:r>
                      <a:endParaRPr kumimoji="1" lang="ja-JP" altLang="en-US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右中かっこ 8"/>
          <p:cNvSpPr/>
          <p:nvPr/>
        </p:nvSpPr>
        <p:spPr>
          <a:xfrm rot="5400000">
            <a:off x="4463988" y="2888940"/>
            <a:ext cx="648072" cy="4320480"/>
          </a:xfrm>
          <a:prstGeom prst="rightBrace">
            <a:avLst/>
          </a:prstGeom>
          <a:ln w="762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角丸四角形吹き出し 9"/>
          <p:cNvSpPr/>
          <p:nvPr/>
        </p:nvSpPr>
        <p:spPr>
          <a:xfrm>
            <a:off x="7236296" y="5517232"/>
            <a:ext cx="1440160" cy="1008112"/>
          </a:xfrm>
          <a:prstGeom prst="wedgeRoundRectCallout">
            <a:avLst>
              <a:gd name="adj1" fmla="val 10303"/>
              <a:gd name="adj2" fmla="val -125297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smtClean="0"/>
              <a:t>Naive</a:t>
            </a:r>
            <a:endParaRPr kumimoji="1" lang="ja-JP" altLang="en-US" sz="2800" dirty="0"/>
          </a:p>
        </p:txBody>
      </p:sp>
      <p:sp>
        <p:nvSpPr>
          <p:cNvPr id="11" name="角丸四角形吹き出し 10"/>
          <p:cNvSpPr/>
          <p:nvPr/>
        </p:nvSpPr>
        <p:spPr>
          <a:xfrm>
            <a:off x="2627784" y="5589240"/>
            <a:ext cx="4176464" cy="1008112"/>
          </a:xfrm>
          <a:prstGeom prst="wedgeRoundRectCallout">
            <a:avLst>
              <a:gd name="adj1" fmla="val 7127"/>
              <a:gd name="adj2" fmla="val -75473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smtClean="0"/>
              <a:t>Prune degree-1 node</a:t>
            </a:r>
            <a:br>
              <a:rPr kumimoji="1" lang="en-US" altLang="ja-JP" sz="2800" dirty="0" smtClean="0"/>
            </a:br>
            <a:r>
              <a:rPr kumimoji="1" lang="en-US" altLang="ja-JP" sz="2800" dirty="0" smtClean="0"/>
              <a:t>+ local naive computation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032098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556791"/>
            <a:ext cx="5120497" cy="50851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Algorithm 4: </a:t>
            </a:r>
            <a:r>
              <a:rPr kumimoji="1" lang="ja-JP" altLang="en-US" dirty="0" smtClean="0"/>
              <a:t>連結成分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無向</a:t>
            </a:r>
            <a:r>
              <a:rPr kumimoji="1"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7" name="角丸四角形吹き出し 6"/>
          <p:cNvSpPr/>
          <p:nvPr/>
        </p:nvSpPr>
        <p:spPr>
          <a:xfrm>
            <a:off x="5580112" y="2348880"/>
            <a:ext cx="3536776" cy="3672408"/>
          </a:xfrm>
          <a:prstGeom prst="wedgeRoundRectCallout">
            <a:avLst>
              <a:gd name="adj1" fmla="val -59883"/>
              <a:gd name="adj2" fmla="val -19876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kumimoji="1" lang="ja-JP" altLang="en-US" dirty="0" smtClean="0"/>
              <a:t>収束まで繰り返し</a:t>
            </a:r>
            <a:endParaRPr kumimoji="1" lang="ja-JP" altLang="en-US" dirty="0"/>
          </a:p>
        </p:txBody>
      </p:sp>
      <p:sp>
        <p:nvSpPr>
          <p:cNvPr id="8" name="角丸四角形吹き出し 7"/>
          <p:cNvSpPr/>
          <p:nvPr/>
        </p:nvSpPr>
        <p:spPr>
          <a:xfrm>
            <a:off x="6350215" y="1340769"/>
            <a:ext cx="2520280" cy="910444"/>
          </a:xfrm>
          <a:prstGeom prst="wedgeRoundRectCallout">
            <a:avLst>
              <a:gd name="adj1" fmla="val -154923"/>
              <a:gd name="adj2" fmla="val 19576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各ノードを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単一のグループに分類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（代表元＝自分）</a:t>
            </a:r>
            <a:endParaRPr kumimoji="1" lang="ja-JP" altLang="en-US" dirty="0"/>
          </a:p>
        </p:txBody>
      </p:sp>
      <p:sp>
        <p:nvSpPr>
          <p:cNvPr id="9" name="角丸四角形吹き出し 8"/>
          <p:cNvSpPr/>
          <p:nvPr/>
        </p:nvSpPr>
        <p:spPr>
          <a:xfrm>
            <a:off x="6228184" y="3068960"/>
            <a:ext cx="2520280" cy="672110"/>
          </a:xfrm>
          <a:prstGeom prst="wedgeRoundRectCallout">
            <a:avLst>
              <a:gd name="adj1" fmla="val -132950"/>
              <a:gd name="adj2" fmla="val -47490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各ノードについて</a:t>
            </a:r>
            <a:endParaRPr kumimoji="1" lang="ja-JP" altLang="en-US" dirty="0"/>
          </a:p>
        </p:txBody>
      </p:sp>
      <p:sp>
        <p:nvSpPr>
          <p:cNvPr id="10" name="角丸四角形吹き出し 9"/>
          <p:cNvSpPr/>
          <p:nvPr/>
        </p:nvSpPr>
        <p:spPr>
          <a:xfrm>
            <a:off x="6229810" y="4023750"/>
            <a:ext cx="2520280" cy="672110"/>
          </a:xfrm>
          <a:prstGeom prst="wedgeRoundRectCallout">
            <a:avLst>
              <a:gd name="adj1" fmla="val -84404"/>
              <a:gd name="adj2" fmla="val 50235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隣接ノードの代表元の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最小の</a:t>
            </a:r>
            <a:r>
              <a:rPr kumimoji="1" lang="en-US" altLang="ja-JP" dirty="0" smtClean="0"/>
              <a:t>ID</a:t>
            </a:r>
            <a:r>
              <a:rPr lang="ja-JP" altLang="en-US" dirty="0"/>
              <a:t>で</a:t>
            </a:r>
            <a:endParaRPr kumimoji="1" lang="ja-JP" altLang="en-US" dirty="0"/>
          </a:p>
        </p:txBody>
      </p:sp>
      <p:sp>
        <p:nvSpPr>
          <p:cNvPr id="11" name="角丸四角形吹き出し 10"/>
          <p:cNvSpPr/>
          <p:nvPr/>
        </p:nvSpPr>
        <p:spPr>
          <a:xfrm>
            <a:off x="6228184" y="4941168"/>
            <a:ext cx="2520280" cy="672110"/>
          </a:xfrm>
          <a:prstGeom prst="wedgeRoundRectCallout">
            <a:avLst>
              <a:gd name="adj1" fmla="val -131928"/>
              <a:gd name="adj2" fmla="val 111553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自分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の近傍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の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代表元を置き換え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6237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なぜもっと速いアルゴリズムを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使わないのか？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Disjoint-Set Forest (</a:t>
            </a:r>
            <a:r>
              <a:rPr kumimoji="1" lang="en-US" altLang="ja-JP" dirty="0" err="1" smtClean="0"/>
              <a:t>Galler</a:t>
            </a:r>
            <a:r>
              <a:rPr kumimoji="1" lang="en-US" altLang="ja-JP" dirty="0" smtClean="0"/>
              <a:t> &amp; Fischer 64)</a:t>
            </a:r>
          </a:p>
          <a:p>
            <a:pPr lvl="1"/>
            <a:r>
              <a:rPr lang="en-US" altLang="ja-JP" dirty="0" smtClean="0"/>
              <a:t>a.k.a. Union-Find</a:t>
            </a:r>
          </a:p>
          <a:p>
            <a:pPr lvl="1"/>
            <a:r>
              <a:rPr kumimoji="1" lang="ja-JP" altLang="en-US" dirty="0"/>
              <a:t>全ノード</a:t>
            </a:r>
            <a:r>
              <a:rPr kumimoji="1" lang="ja-JP" altLang="en-US" dirty="0" smtClean="0"/>
              <a:t>で代表元を覚えるのではなく</a:t>
            </a:r>
            <a:r>
              <a:rPr lang="ja-JP" altLang="en-US" dirty="0" smtClean="0"/>
              <a:t>、代表元に近づく</a:t>
            </a:r>
            <a:r>
              <a:rPr lang="en-US" altLang="ja-JP" dirty="0"/>
              <a:t> </a:t>
            </a:r>
            <a:r>
              <a:rPr lang="en-US" altLang="ja-JP" dirty="0" smtClean="0"/>
              <a:t>“</a:t>
            </a:r>
            <a:r>
              <a:rPr lang="ja-JP" altLang="en-US" dirty="0" smtClean="0"/>
              <a:t>親</a:t>
            </a:r>
            <a:r>
              <a:rPr lang="en-US" altLang="ja-JP" dirty="0" smtClean="0"/>
              <a:t>” </a:t>
            </a:r>
            <a:r>
              <a:rPr lang="ja-JP" altLang="en-US" dirty="0" smtClean="0"/>
              <a:t>を覚えて木構造を作る。木の高さが</a:t>
            </a:r>
            <a:r>
              <a:rPr lang="en-US" altLang="ja-JP" dirty="0" smtClean="0"/>
              <a:t>log N </a:t>
            </a:r>
            <a:r>
              <a:rPr lang="ja-JP" altLang="en-US" dirty="0" smtClean="0"/>
              <a:t>になるように工夫する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pPr marL="0" indent="0">
              <a:buNone/>
            </a:pPr>
            <a:r>
              <a:rPr kumimoji="1" lang="ja-JP" altLang="en-US" dirty="0" smtClean="0">
                <a:solidFill>
                  <a:srgbClr val="FF0000"/>
                </a:solidFill>
              </a:rPr>
              <a:t>→ これも </a:t>
            </a:r>
            <a:r>
              <a:rPr kumimoji="1" lang="en-US" altLang="ja-JP" dirty="0" smtClean="0">
                <a:solidFill>
                  <a:srgbClr val="FF0000"/>
                </a:solidFill>
              </a:rPr>
              <a:t>sequential </a:t>
            </a:r>
            <a:r>
              <a:rPr kumimoji="1" lang="ja-JP" altLang="en-US" dirty="0" smtClean="0">
                <a:solidFill>
                  <a:srgbClr val="FF0000"/>
                </a:solidFill>
              </a:rPr>
              <a:t>な計算方法なので</a:t>
            </a:r>
            <a:r>
              <a:rPr lang="ja-JP" altLang="en-US" dirty="0" smtClean="0">
                <a:solidFill>
                  <a:srgbClr val="FF0000"/>
                </a:solidFill>
              </a:rPr>
              <a:t>、</a:t>
            </a:r>
            <a:r>
              <a:rPr lang="en-US" altLang="ja-JP" dirty="0" smtClean="0">
                <a:solidFill>
                  <a:srgbClr val="FF0000"/>
                </a:solidFill>
              </a:rPr>
              <a:t/>
            </a:r>
            <a:br>
              <a:rPr lang="en-US" altLang="ja-JP" dirty="0" smtClean="0">
                <a:solidFill>
                  <a:srgbClr val="FF0000"/>
                </a:solidFill>
              </a:rPr>
            </a:br>
            <a:r>
              <a:rPr lang="ja-JP" altLang="en-US" dirty="0" smtClean="0">
                <a:solidFill>
                  <a:srgbClr val="FF0000"/>
                </a:solidFill>
              </a:rPr>
              <a:t>　　</a:t>
            </a:r>
            <a:r>
              <a:rPr lang="en-US" altLang="ja-JP" dirty="0" smtClean="0">
                <a:solidFill>
                  <a:srgbClr val="FF0000"/>
                </a:solidFill>
              </a:rPr>
              <a:t>SQL</a:t>
            </a:r>
            <a:r>
              <a:rPr lang="ja-JP" altLang="en-US" dirty="0" smtClean="0">
                <a:solidFill>
                  <a:srgbClr val="FF0000"/>
                </a:solidFill>
              </a:rPr>
              <a:t>や</a:t>
            </a:r>
            <a:r>
              <a:rPr lang="en-US" altLang="ja-JP" dirty="0" smtClean="0">
                <a:solidFill>
                  <a:srgbClr val="FF0000"/>
                </a:solidFill>
              </a:rPr>
              <a:t>Data-Parallel </a:t>
            </a:r>
            <a:r>
              <a:rPr lang="ja-JP" altLang="en-US" dirty="0" smtClean="0">
                <a:solidFill>
                  <a:srgbClr val="FF0000"/>
                </a:solidFill>
              </a:rPr>
              <a:t>では書きにくい</a:t>
            </a:r>
            <a:endParaRPr kumimoji="1" lang="en-US" altLang="ja-JP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4164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WCC: </a:t>
            </a:r>
            <a:r>
              <a:rPr lang="ja-JP" altLang="en-US" dirty="0" smtClean="0"/>
              <a:t>速度 </a:t>
            </a:r>
            <a:r>
              <a:rPr lang="en-US" altLang="ja-JP" dirty="0" smtClean="0"/>
              <a:t>(</a:t>
            </a:r>
            <a:r>
              <a:rPr lang="ja-JP" altLang="en-US" dirty="0" smtClean="0"/>
              <a:t>単位</a:t>
            </a:r>
            <a:r>
              <a:rPr lang="en-US" altLang="ja-JP" dirty="0" smtClean="0"/>
              <a:t>:</a:t>
            </a:r>
            <a:r>
              <a:rPr lang="ja-JP" altLang="en-US" dirty="0"/>
              <a:t>秒</a:t>
            </a:r>
            <a:r>
              <a:rPr lang="en-US" altLang="ja-JP" dirty="0" smtClean="0"/>
              <a:t>)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4143992"/>
              </p:ext>
            </p:extLst>
          </p:nvPr>
        </p:nvGraphicFramePr>
        <p:xfrm>
          <a:off x="457200" y="2436480"/>
          <a:ext cx="8229600" cy="207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err="1" smtClean="0"/>
                        <a:t>DataSize</a:t>
                      </a:r>
                      <a:r>
                        <a:rPr kumimoji="1" lang="en-US" altLang="ja-JP" sz="1800" baseline="0" dirty="0" smtClean="0"/>
                        <a:t> : </a:t>
                      </a:r>
                      <a:r>
                        <a:rPr kumimoji="1" lang="en-US" altLang="ja-JP" sz="1800" dirty="0" smtClean="0"/>
                        <a:t>Machine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SQL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Dryad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SHS</a:t>
                      </a:r>
                      <a:endParaRPr kumimoji="1" lang="ja-JP" alt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4G</a:t>
                      </a:r>
                      <a:r>
                        <a:rPr kumimoji="1" lang="en-US" altLang="ja-JP" sz="2800" baseline="0" dirty="0" smtClean="0"/>
                        <a:t> : 16</a:t>
                      </a:r>
                      <a:r>
                        <a:rPr kumimoji="1" lang="ja-JP" altLang="en-US" sz="2800" baseline="0" dirty="0" smtClean="0"/>
                        <a:t>台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 smtClean="0"/>
                        <a:t>214,479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 smtClean="0"/>
                        <a:t>160,168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 smtClean="0"/>
                        <a:t>26,219</a:t>
                      </a:r>
                      <a:endParaRPr kumimoji="1" lang="ja-JP" alt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0.4G</a:t>
                      </a:r>
                      <a:r>
                        <a:rPr kumimoji="1" lang="en-US" altLang="ja-JP" sz="2800" baseline="0" dirty="0" smtClean="0"/>
                        <a:t> : 16</a:t>
                      </a:r>
                      <a:r>
                        <a:rPr kumimoji="1" lang="ja-JP" altLang="en-US" sz="2800" baseline="0" dirty="0" smtClean="0"/>
                        <a:t>台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 smtClean="0"/>
                        <a:t>4,207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 smtClean="0"/>
                        <a:t>3,844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 smtClean="0"/>
                        <a:t>1,976</a:t>
                      </a:r>
                      <a:endParaRPr kumimoji="1" lang="ja-JP" alt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0.4G : 1</a:t>
                      </a:r>
                      <a:r>
                        <a:rPr kumimoji="1" lang="ja-JP" altLang="en-US" sz="2800" dirty="0" smtClean="0"/>
                        <a:t>台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 smtClean="0"/>
                        <a:t>63,972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 smtClean="0"/>
                        <a:t>74,359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 smtClean="0"/>
                        <a:t>1,801</a:t>
                      </a:r>
                      <a:endParaRPr kumimoji="1" lang="ja-JP" altLang="en-US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角丸四角形吹き出し 4"/>
          <p:cNvSpPr/>
          <p:nvPr/>
        </p:nvSpPr>
        <p:spPr>
          <a:xfrm>
            <a:off x="6740273" y="5517232"/>
            <a:ext cx="2080199" cy="1008112"/>
          </a:xfrm>
          <a:prstGeom prst="wedgeRoundRectCallout">
            <a:avLst>
              <a:gd name="adj1" fmla="val 14775"/>
              <a:gd name="adj2" fmla="val -130407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 smtClean="0"/>
              <a:t>Disjoint-set</a:t>
            </a:r>
            <a:br>
              <a:rPr kumimoji="1" lang="en-US" altLang="ja-JP" sz="2400" dirty="0" smtClean="0"/>
            </a:br>
            <a:r>
              <a:rPr kumimoji="1" lang="en-US" altLang="ja-JP" sz="2400" dirty="0" err="1" smtClean="0"/>
              <a:t>DataStructure</a:t>
            </a:r>
            <a:endParaRPr kumimoji="1" lang="ja-JP" altLang="en-US" sz="2400" dirty="0"/>
          </a:p>
        </p:txBody>
      </p:sp>
      <p:sp>
        <p:nvSpPr>
          <p:cNvPr id="6" name="右中かっこ 5"/>
          <p:cNvSpPr/>
          <p:nvPr/>
        </p:nvSpPr>
        <p:spPr>
          <a:xfrm rot="5400000">
            <a:off x="4247964" y="2960948"/>
            <a:ext cx="648072" cy="3888432"/>
          </a:xfrm>
          <a:prstGeom prst="rightBrace">
            <a:avLst/>
          </a:prstGeom>
          <a:ln w="762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角丸四角形吹き出し 6"/>
          <p:cNvSpPr/>
          <p:nvPr/>
        </p:nvSpPr>
        <p:spPr>
          <a:xfrm>
            <a:off x="3851920" y="5517232"/>
            <a:ext cx="1440160" cy="1008112"/>
          </a:xfrm>
          <a:prstGeom prst="wedgeRoundRectCallout">
            <a:avLst>
              <a:gd name="adj1" fmla="val 5832"/>
              <a:gd name="adj2" fmla="val -76751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smtClean="0"/>
              <a:t>Naive</a:t>
            </a:r>
            <a:endParaRPr kumimoji="1" lang="ja-JP" altLang="en-US" sz="2800" dirty="0"/>
          </a:p>
        </p:txBody>
      </p:sp>
      <p:sp>
        <p:nvSpPr>
          <p:cNvPr id="8" name="角丸四角形吹き出し 7"/>
          <p:cNvSpPr/>
          <p:nvPr/>
        </p:nvSpPr>
        <p:spPr>
          <a:xfrm>
            <a:off x="5076056" y="1268760"/>
            <a:ext cx="3600400" cy="648072"/>
          </a:xfrm>
          <a:prstGeom prst="wedgeRoundRectCallout">
            <a:avLst>
              <a:gd name="adj1" fmla="val -33786"/>
              <a:gd name="adj2" fmla="val 106593"/>
              <a:gd name="adj3" fmla="val 1666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smtClean="0"/>
              <a:t>O(</a:t>
            </a:r>
            <a:r>
              <a:rPr kumimoji="1" lang="en-US" altLang="ja-JP" sz="2800" dirty="0" err="1" smtClean="0"/>
              <a:t>mn</a:t>
            </a:r>
            <a:r>
              <a:rPr kumimoji="1" lang="en-US" altLang="ja-JP" sz="2800" dirty="0" smtClean="0"/>
              <a:t>/p) &gt; O(m α(n))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416875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12968" cy="1143000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Algorithm 5: </a:t>
            </a:r>
            <a:r>
              <a:rPr kumimoji="1" lang="ja-JP" altLang="en-US" dirty="0" smtClean="0"/>
              <a:t>近似最短距離クエリ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sz="3600" dirty="0" smtClean="0"/>
              <a:t>(Ske</a:t>
            </a:r>
            <a:r>
              <a:rPr lang="en-US" altLang="ja-JP" sz="3600" dirty="0" smtClean="0"/>
              <a:t>tch-based: </a:t>
            </a:r>
            <a:r>
              <a:rPr lang="ja-JP" altLang="en-US" sz="3600" dirty="0" smtClean="0"/>
              <a:t>第</a:t>
            </a:r>
            <a:r>
              <a:rPr lang="en-US" altLang="ja-JP" sz="3600" dirty="0" smtClean="0"/>
              <a:t>1,</a:t>
            </a:r>
            <a:r>
              <a:rPr lang="ja-JP" altLang="en-US" sz="3600" dirty="0" smtClean="0"/>
              <a:t>第</a:t>
            </a:r>
            <a:r>
              <a:rPr lang="en-US" altLang="ja-JP" sz="3600" dirty="0" smtClean="0"/>
              <a:t>5</a:t>
            </a:r>
            <a:r>
              <a:rPr lang="ja-JP" altLang="en-US" sz="3600" dirty="0" smtClean="0"/>
              <a:t>著者</a:t>
            </a:r>
            <a:r>
              <a:rPr lang="ja-JP" altLang="en-US" sz="3600" dirty="0"/>
              <a:t>ら</a:t>
            </a:r>
            <a:r>
              <a:rPr lang="en-US" altLang="ja-JP" sz="3600" dirty="0" smtClean="0"/>
              <a:t>  ’</a:t>
            </a:r>
            <a:r>
              <a:rPr kumimoji="1" lang="en-US" altLang="ja-JP" sz="3600" dirty="0" smtClean="0"/>
              <a:t>10)</a:t>
            </a:r>
            <a:endParaRPr kumimoji="1" lang="ja-JP" altLang="en-US" dirty="0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3790" y="2132855"/>
            <a:ext cx="3072706" cy="3633535"/>
          </a:xfrm>
          <a:prstGeom prst="rect">
            <a:avLst/>
          </a:prstGeom>
        </p:spPr>
      </p:pic>
      <p:pic>
        <p:nvPicPr>
          <p:cNvPr id="7169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793187"/>
            <a:ext cx="5400600" cy="4747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角丸四角形吹き出し 4"/>
          <p:cNvSpPr/>
          <p:nvPr/>
        </p:nvSpPr>
        <p:spPr>
          <a:xfrm>
            <a:off x="6228184" y="1457132"/>
            <a:ext cx="2520280" cy="672110"/>
          </a:xfrm>
          <a:prstGeom prst="wedgeRoundRectCallout">
            <a:avLst>
              <a:gd name="adj1" fmla="val -139082"/>
              <a:gd name="adj2" fmla="val 128799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 smtClean="0"/>
              <a:t>S_i</a:t>
            </a:r>
            <a:r>
              <a:rPr kumimoji="1" lang="en-US" altLang="ja-JP" dirty="0" smtClean="0"/>
              <a:t> = 2^i </a:t>
            </a:r>
            <a:r>
              <a:rPr kumimoji="1" lang="ja-JP" altLang="en-US" dirty="0" smtClean="0"/>
              <a:t>個の </a:t>
            </a:r>
            <a:r>
              <a:rPr kumimoji="1" lang="en-US" altLang="ja-JP" dirty="0" smtClean="0"/>
              <a:t>“seed”</a:t>
            </a:r>
          </a:p>
        </p:txBody>
      </p:sp>
      <p:sp>
        <p:nvSpPr>
          <p:cNvPr id="6" name="角丸四角形吹き出し 5"/>
          <p:cNvSpPr/>
          <p:nvPr/>
        </p:nvSpPr>
        <p:spPr>
          <a:xfrm>
            <a:off x="5652120" y="5877272"/>
            <a:ext cx="3168352" cy="864096"/>
          </a:xfrm>
          <a:prstGeom prst="wedgeRoundRectCallout">
            <a:avLst>
              <a:gd name="adj1" fmla="val -88065"/>
              <a:gd name="adj2" fmla="val -77084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各ノードに</a:t>
            </a:r>
            <a:r>
              <a:rPr lang="ja-JP" altLang="en-US" dirty="0" smtClean="0"/>
              <a:t>ついて、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最近</a:t>
            </a:r>
            <a:r>
              <a:rPr kumimoji="1" lang="en-US" altLang="ja-JP" dirty="0" smtClean="0"/>
              <a:t>seed</a:t>
            </a:r>
            <a:r>
              <a:rPr kumimoji="1" lang="ja-JP" altLang="en-US" dirty="0" smtClean="0"/>
              <a:t>とその距離を計算</a:t>
            </a:r>
            <a:endParaRPr kumimoji="1" lang="en-US" altLang="ja-JP" dirty="0" smtClean="0"/>
          </a:p>
          <a:p>
            <a:pPr algn="ctr"/>
            <a:r>
              <a:rPr kumimoji="1" lang="en-US" altLang="ja-JP" dirty="0" smtClean="0"/>
              <a:t>(Bellman-Ford)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87204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ASP: </a:t>
            </a:r>
            <a:r>
              <a:rPr lang="ja-JP" altLang="en-US" dirty="0" smtClean="0"/>
              <a:t>速度 </a:t>
            </a:r>
            <a:r>
              <a:rPr lang="en-US" altLang="ja-JP" dirty="0" smtClean="0"/>
              <a:t>(</a:t>
            </a:r>
            <a:r>
              <a:rPr lang="ja-JP" altLang="en-US" dirty="0" smtClean="0"/>
              <a:t>単位</a:t>
            </a:r>
            <a:r>
              <a:rPr lang="en-US" altLang="ja-JP" dirty="0" smtClean="0"/>
              <a:t>:</a:t>
            </a:r>
            <a:r>
              <a:rPr lang="ja-JP" altLang="en-US" dirty="0"/>
              <a:t>秒</a:t>
            </a:r>
            <a:r>
              <a:rPr lang="en-US" altLang="ja-JP" dirty="0" smtClean="0"/>
              <a:t>)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2001739"/>
              </p:ext>
            </p:extLst>
          </p:nvPr>
        </p:nvGraphicFramePr>
        <p:xfrm>
          <a:off x="457200" y="2436480"/>
          <a:ext cx="8229600" cy="207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err="1" smtClean="0"/>
                        <a:t>DataSize</a:t>
                      </a:r>
                      <a:r>
                        <a:rPr kumimoji="1" lang="en-US" altLang="ja-JP" sz="1800" baseline="0" dirty="0" smtClean="0"/>
                        <a:t> : </a:t>
                      </a:r>
                      <a:r>
                        <a:rPr kumimoji="1" lang="en-US" altLang="ja-JP" sz="1800" dirty="0" smtClean="0"/>
                        <a:t>Machine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SQL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Dryad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SHS</a:t>
                      </a:r>
                      <a:endParaRPr kumimoji="1" lang="ja-JP" alt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4G</a:t>
                      </a:r>
                      <a:r>
                        <a:rPr kumimoji="1" lang="en-US" altLang="ja-JP" sz="2800" baseline="0" dirty="0" smtClean="0"/>
                        <a:t> : 16</a:t>
                      </a:r>
                      <a:r>
                        <a:rPr kumimoji="1" lang="ja-JP" altLang="en-US" sz="2800" baseline="0" dirty="0" smtClean="0"/>
                        <a:t>台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 smtClean="0"/>
                        <a:t>671,142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 smtClean="0"/>
                        <a:t>749,016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 smtClean="0"/>
                        <a:t>2,381,278</a:t>
                      </a:r>
                      <a:endParaRPr kumimoji="1" lang="ja-JP" alt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0.4G</a:t>
                      </a:r>
                      <a:r>
                        <a:rPr kumimoji="1" lang="en-US" altLang="ja-JP" sz="2800" baseline="0" dirty="0" smtClean="0"/>
                        <a:t> : 16</a:t>
                      </a:r>
                      <a:r>
                        <a:rPr kumimoji="1" lang="ja-JP" altLang="en-US" sz="2800" baseline="0" dirty="0" smtClean="0"/>
                        <a:t>台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 smtClean="0"/>
                        <a:t>30,379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 smtClean="0"/>
                        <a:t>17,089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 smtClean="0"/>
                        <a:t>246,944</a:t>
                      </a:r>
                      <a:endParaRPr kumimoji="1" lang="ja-JP" alt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0.4G : 1</a:t>
                      </a:r>
                      <a:r>
                        <a:rPr kumimoji="1" lang="ja-JP" altLang="en-US" sz="2800" dirty="0" smtClean="0"/>
                        <a:t>台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 smtClean="0"/>
                        <a:t>138,911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 smtClean="0"/>
                        <a:t>175,839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dirty="0" smtClean="0"/>
                        <a:t>77,214</a:t>
                      </a:r>
                      <a:endParaRPr kumimoji="1" lang="ja-JP" altLang="en-US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右中かっこ 4"/>
          <p:cNvSpPr/>
          <p:nvPr/>
        </p:nvSpPr>
        <p:spPr>
          <a:xfrm rot="5400000">
            <a:off x="5292080" y="1916832"/>
            <a:ext cx="648072" cy="5976664"/>
          </a:xfrm>
          <a:prstGeom prst="rightBrace">
            <a:avLst/>
          </a:prstGeom>
          <a:ln w="762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角丸四角形吹き出し 5"/>
          <p:cNvSpPr/>
          <p:nvPr/>
        </p:nvSpPr>
        <p:spPr>
          <a:xfrm>
            <a:off x="2771800" y="5517232"/>
            <a:ext cx="5256584" cy="1008112"/>
          </a:xfrm>
          <a:prstGeom prst="wedgeRoundRectCallout">
            <a:avLst>
              <a:gd name="adj1" fmla="val 3382"/>
              <a:gd name="adj2" fmla="val -75474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800" dirty="0" smtClean="0"/>
              <a:t>index</a:t>
            </a:r>
            <a:r>
              <a:rPr lang="ja-JP" altLang="en-US" sz="2800" dirty="0" smtClean="0"/>
              <a:t>作成の計算時間</a:t>
            </a:r>
            <a:endParaRPr kumimoji="1" lang="ja-JP" altLang="en-US" sz="2800" dirty="0"/>
          </a:p>
        </p:txBody>
      </p:sp>
      <p:sp>
        <p:nvSpPr>
          <p:cNvPr id="7" name="角丸四角形吹き出し 6"/>
          <p:cNvSpPr/>
          <p:nvPr/>
        </p:nvSpPr>
        <p:spPr>
          <a:xfrm>
            <a:off x="7308304" y="836712"/>
            <a:ext cx="1728192" cy="1008112"/>
          </a:xfrm>
          <a:prstGeom prst="wedgeRoundRectCallout">
            <a:avLst>
              <a:gd name="adj1" fmla="val -12249"/>
              <a:gd name="adj2" fmla="val 95714"/>
              <a:gd name="adj3" fmla="val 1666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/>
              <a:t>さほど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ja-JP" altLang="en-US" sz="2800" dirty="0" smtClean="0"/>
              <a:t>速くない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720507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まとめ ＆ 感想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kumimoji="1" lang="ja-JP" altLang="en-US" dirty="0" smtClean="0"/>
              <a:t>まとめ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PageRank  =&gt;  inherently paralle</a:t>
            </a:r>
            <a:r>
              <a:rPr lang="en-US" altLang="ja-JP" dirty="0" smtClean="0"/>
              <a:t>l. good.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SALSA  =&gt; </a:t>
            </a:r>
            <a:r>
              <a:rPr lang="ja-JP" altLang="en-US" dirty="0" smtClean="0"/>
              <a:t>局所的な解析は並列化の恩恵があまりない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SCC, ASP  </a:t>
            </a:r>
            <a:r>
              <a:rPr lang="en-US" altLang="ja-JP" dirty="0" err="1" smtClean="0"/>
              <a:t>vs</a:t>
            </a:r>
            <a:r>
              <a:rPr lang="en-US" altLang="ja-JP" dirty="0" smtClean="0"/>
              <a:t>  WCC  =&gt;  sequential </a:t>
            </a:r>
            <a:r>
              <a:rPr lang="en-US" altLang="ja-JP" dirty="0" err="1" smtClean="0"/>
              <a:t>vs</a:t>
            </a:r>
            <a:r>
              <a:rPr lang="en-US" altLang="ja-JP" dirty="0" smtClean="0"/>
              <a:t> arbitrary-order access</a:t>
            </a:r>
          </a:p>
          <a:p>
            <a:endParaRPr kumimoji="1" lang="en-US" altLang="ja-JP" dirty="0" smtClean="0"/>
          </a:p>
          <a:p>
            <a:r>
              <a:rPr lang="ja-JP" altLang="en-US" dirty="0" smtClean="0"/>
              <a:t>感想</a:t>
            </a:r>
            <a:endParaRPr lang="en-US" altLang="ja-JP" dirty="0" smtClean="0"/>
          </a:p>
          <a:p>
            <a:pPr lvl="1"/>
            <a:r>
              <a:rPr kumimoji="1" lang="ja-JP" altLang="en-US" dirty="0"/>
              <a:t>当然の</a:t>
            </a:r>
            <a:r>
              <a:rPr kumimoji="1" lang="ja-JP" altLang="en-US" dirty="0" smtClean="0"/>
              <a:t>結果が確かめられていた</a:t>
            </a:r>
            <a:endParaRPr kumimoji="1" lang="en-US" altLang="ja-JP" dirty="0"/>
          </a:p>
          <a:p>
            <a:pPr lvl="1"/>
            <a:r>
              <a:rPr lang="ja-JP" altLang="en-US" dirty="0" smtClean="0"/>
              <a:t>もっと複雑ネットワークの性質に特化した計算モデル？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29281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629816"/>
            <a:ext cx="8229600" cy="1143000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巨大</a:t>
            </a:r>
            <a:r>
              <a:rPr kumimoji="1" lang="en-US" altLang="ja-JP" dirty="0" smtClean="0"/>
              <a:t>Web</a:t>
            </a:r>
            <a:r>
              <a:rPr kumimoji="1" lang="ja-JP" altLang="en-US" dirty="0" smtClean="0"/>
              <a:t>グラフを扱う計算パラダイム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の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比較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83568" y="5415607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３つの計算パラダイム</a:t>
            </a:r>
            <a:endParaRPr kumimoji="1" lang="ja-JP" altLang="en-US" sz="24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995936" y="5385990"/>
            <a:ext cx="5040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err="1" smtClean="0"/>
              <a:t>を、　</a:t>
            </a:r>
            <a:r>
              <a:rPr kumimoji="1" lang="ja-JP" altLang="en-US" sz="2400" dirty="0" smtClean="0"/>
              <a:t>　　　　５つのアルゴリズムで比較</a:t>
            </a:r>
            <a:endParaRPr kumimoji="1" lang="ja-JP" altLang="en-US" sz="2400" dirty="0"/>
          </a:p>
        </p:txBody>
      </p:sp>
      <p:sp>
        <p:nvSpPr>
          <p:cNvPr id="6" name="円/楕円 5"/>
          <p:cNvSpPr/>
          <p:nvPr/>
        </p:nvSpPr>
        <p:spPr>
          <a:xfrm>
            <a:off x="251520" y="1743199"/>
            <a:ext cx="3744416" cy="337289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十字形 6"/>
          <p:cNvSpPr/>
          <p:nvPr/>
        </p:nvSpPr>
        <p:spPr>
          <a:xfrm rot="2700000">
            <a:off x="4018526" y="2803518"/>
            <a:ext cx="1152128" cy="1152128"/>
          </a:xfrm>
          <a:prstGeom prst="plus">
            <a:avLst>
              <a:gd name="adj" fmla="val 42885"/>
            </a:avLst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円/楕円 7"/>
          <p:cNvSpPr/>
          <p:nvPr/>
        </p:nvSpPr>
        <p:spPr>
          <a:xfrm>
            <a:off x="5220072" y="1671191"/>
            <a:ext cx="3744416" cy="344490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783691" y="2319263"/>
            <a:ext cx="18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/>
              <a:t>PageRank</a:t>
            </a:r>
            <a:endParaRPr kumimoji="1" lang="ja-JP" altLang="en-US" sz="32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020272" y="2844225"/>
            <a:ext cx="18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/>
              <a:t>SALSA</a:t>
            </a:r>
            <a:endParaRPr kumimoji="1" lang="ja-JP" altLang="en-US" sz="32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940152" y="3183359"/>
            <a:ext cx="9596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dirty="0" smtClean="0"/>
              <a:t>SCC</a:t>
            </a:r>
            <a:endParaRPr kumimoji="1" lang="ja-JP" altLang="en-US" sz="32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583891" y="3399383"/>
            <a:ext cx="11639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dirty="0" smtClean="0"/>
              <a:t>WCC</a:t>
            </a:r>
            <a:endParaRPr kumimoji="1" lang="ja-JP" altLang="en-US" sz="32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419983" y="3759423"/>
            <a:ext cx="11639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dirty="0" smtClean="0"/>
              <a:t>ASP</a:t>
            </a:r>
            <a:endParaRPr kumimoji="1" lang="ja-JP" altLang="en-US" sz="32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71954" y="2463279"/>
            <a:ext cx="20718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/>
              <a:t>Relational</a:t>
            </a:r>
            <a:endParaRPr kumimoji="1" lang="ja-JP" altLang="en-US" sz="32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547664" y="3060316"/>
            <a:ext cx="2376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/>
              <a:t>Data-Parallel</a:t>
            </a:r>
            <a:endParaRPr kumimoji="1" lang="ja-JP" altLang="en-US" sz="32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899592" y="3708388"/>
            <a:ext cx="2160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/>
              <a:t>In-Memory</a:t>
            </a:r>
          </a:p>
        </p:txBody>
      </p:sp>
    </p:spTree>
    <p:extLst>
      <p:ext uri="{BB962C8B-B14F-4D97-AF65-F5344CB8AC3E}">
        <p14:creationId xmlns:p14="http://schemas.microsoft.com/office/powerpoint/2010/main" val="26414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データセット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err="1" smtClean="0"/>
              <a:t>ClueWeb</a:t>
            </a:r>
            <a:r>
              <a:rPr kumimoji="1" lang="en-US" altLang="ja-JP" dirty="0" smtClean="0"/>
              <a:t> 09 Dataset</a:t>
            </a:r>
          </a:p>
          <a:p>
            <a:pPr lvl="1"/>
            <a:r>
              <a:rPr lang="en-US" altLang="ja-JP" dirty="0">
                <a:hlinkClick r:id="rId2"/>
              </a:rPr>
              <a:t>http://lemurproject.org/clueweb09</a:t>
            </a:r>
            <a:r>
              <a:rPr lang="en-US" altLang="ja-JP" dirty="0" smtClean="0">
                <a:hlinkClick r:id="rId2"/>
              </a:rPr>
              <a:t>/</a:t>
            </a:r>
            <a:endParaRPr lang="en-US" altLang="ja-JP" dirty="0"/>
          </a:p>
          <a:p>
            <a:pPr lvl="1"/>
            <a:endParaRPr lang="en-US" altLang="ja-JP" dirty="0" smtClean="0"/>
          </a:p>
          <a:p>
            <a:pPr lvl="1"/>
            <a:r>
              <a:rPr lang="en-US" altLang="ja-JP" dirty="0" smtClean="0"/>
              <a:t>Category A:</a:t>
            </a:r>
          </a:p>
          <a:p>
            <a:pPr lvl="2"/>
            <a:r>
              <a:rPr lang="en-US" altLang="ja-JP" dirty="0" smtClean="0"/>
              <a:t>4.77G nodes,  7.94G edges</a:t>
            </a:r>
          </a:p>
          <a:p>
            <a:pPr lvl="2"/>
            <a:r>
              <a:rPr lang="en-US" altLang="ja-JP" dirty="0" smtClean="0"/>
              <a:t>71GB uncompressed, 29GB compressed</a:t>
            </a:r>
          </a:p>
          <a:p>
            <a:pPr lvl="1"/>
            <a:r>
              <a:rPr lang="en-US" altLang="ja-JP" dirty="0" smtClean="0"/>
              <a:t>Category B:</a:t>
            </a:r>
          </a:p>
          <a:p>
            <a:pPr lvl="2"/>
            <a:r>
              <a:rPr lang="en-US" altLang="ja-JP" dirty="0" smtClean="0"/>
              <a:t>0.428G nodes,  0.454G edges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11707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700808"/>
            <a:ext cx="5105400" cy="429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Algorithm 1: PageRank</a:t>
            </a:r>
            <a:endParaRPr kumimoji="1" lang="ja-JP" altLang="en-US" dirty="0"/>
          </a:p>
        </p:txBody>
      </p:sp>
      <p:sp>
        <p:nvSpPr>
          <p:cNvPr id="4" name="角丸四角形吹き出し 3"/>
          <p:cNvSpPr/>
          <p:nvPr/>
        </p:nvSpPr>
        <p:spPr>
          <a:xfrm>
            <a:off x="6372200" y="1700808"/>
            <a:ext cx="2232248" cy="696899"/>
          </a:xfrm>
          <a:prstGeom prst="wedgeRoundRectCallout">
            <a:avLst>
              <a:gd name="adj1" fmla="val -128944"/>
              <a:gd name="adj2" fmla="val 21720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全ノードのスコアを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dirty="0" smtClean="0"/>
              <a:t>1/|V| </a:t>
            </a:r>
            <a:r>
              <a:rPr lang="ja-JP" altLang="en-US" dirty="0"/>
              <a:t>に</a:t>
            </a:r>
            <a:r>
              <a:rPr kumimoji="1" lang="ja-JP" altLang="en-US" dirty="0" smtClean="0"/>
              <a:t>初期化</a:t>
            </a:r>
            <a:endParaRPr kumimoji="1" lang="ja-JP" altLang="en-US" dirty="0"/>
          </a:p>
        </p:txBody>
      </p:sp>
      <p:sp>
        <p:nvSpPr>
          <p:cNvPr id="6" name="角丸四角形吹き出し 5"/>
          <p:cNvSpPr/>
          <p:nvPr/>
        </p:nvSpPr>
        <p:spPr>
          <a:xfrm>
            <a:off x="5940152" y="3068960"/>
            <a:ext cx="2960712" cy="2952328"/>
          </a:xfrm>
          <a:prstGeom prst="wedgeRoundRectCallout">
            <a:avLst>
              <a:gd name="adj1" fmla="val -58346"/>
              <a:gd name="adj2" fmla="val -21299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kumimoji="1" lang="en-US" altLang="ja-JP" dirty="0" smtClean="0"/>
              <a:t>z </a:t>
            </a:r>
            <a:r>
              <a:rPr lang="ja-JP" altLang="en-US" dirty="0" smtClean="0"/>
              <a:t>回繰り返し</a:t>
            </a:r>
            <a:endParaRPr kumimoji="1" lang="ja-JP" altLang="en-US" dirty="0"/>
          </a:p>
        </p:txBody>
      </p:sp>
      <p:sp>
        <p:nvSpPr>
          <p:cNvPr id="7" name="角丸四角形吹き出し 6"/>
          <p:cNvSpPr/>
          <p:nvPr/>
        </p:nvSpPr>
        <p:spPr>
          <a:xfrm>
            <a:off x="6304384" y="3861047"/>
            <a:ext cx="2232248" cy="696899"/>
          </a:xfrm>
          <a:prstGeom prst="wedgeRoundRectCallout">
            <a:avLst>
              <a:gd name="adj1" fmla="val -88558"/>
              <a:gd name="adj2" fmla="val 12480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スコアを </a:t>
            </a:r>
            <a:r>
              <a:rPr kumimoji="1" lang="en-US" altLang="ja-JP" dirty="0" smtClean="0"/>
              <a:t>in-edge </a:t>
            </a:r>
            <a:r>
              <a:rPr kumimoji="1" lang="ja-JP" altLang="en-US" dirty="0" smtClean="0"/>
              <a:t>のスコアの和に更新</a:t>
            </a:r>
            <a:endParaRPr kumimoji="1" lang="ja-JP" altLang="en-US" dirty="0"/>
          </a:p>
        </p:txBody>
      </p:sp>
      <p:sp>
        <p:nvSpPr>
          <p:cNvPr id="8" name="角丸四角形吹き出し 7"/>
          <p:cNvSpPr/>
          <p:nvPr/>
        </p:nvSpPr>
        <p:spPr>
          <a:xfrm>
            <a:off x="6372200" y="5013176"/>
            <a:ext cx="2232248" cy="696899"/>
          </a:xfrm>
          <a:prstGeom prst="wedgeRoundRectCallout">
            <a:avLst>
              <a:gd name="adj1" fmla="val -93173"/>
              <a:gd name="adj2" fmla="val -2304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確率 </a:t>
            </a:r>
            <a:r>
              <a:rPr kumimoji="1" lang="en-US" altLang="ja-JP" dirty="0" smtClean="0"/>
              <a:t>d </a:t>
            </a:r>
            <a:r>
              <a:rPr kumimoji="1" lang="ja-JP" altLang="en-US" dirty="0" smtClean="0"/>
              <a:t>で</a:t>
            </a:r>
            <a:endParaRPr kumimoji="1" lang="en-US" altLang="ja-JP" dirty="0" smtClean="0"/>
          </a:p>
          <a:p>
            <a:pPr algn="ctr"/>
            <a:r>
              <a:rPr kumimoji="1" lang="ja-JP" altLang="en-US" dirty="0" smtClean="0"/>
              <a:t>ランダムジャンプ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04571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smtClean="0"/>
              <a:t>Paradigm 1: Relational</a:t>
            </a:r>
            <a:br>
              <a:rPr kumimoji="1" lang="en-US" altLang="ja-JP" dirty="0" smtClean="0"/>
            </a:br>
            <a:r>
              <a:rPr lang="en-US" altLang="ja-JP" sz="3100" dirty="0" smtClean="0"/>
              <a:t>(</a:t>
            </a:r>
            <a:r>
              <a:rPr lang="ja-JP" altLang="en-US" sz="3100" dirty="0" smtClean="0"/>
              <a:t>実験対象</a:t>
            </a:r>
            <a:r>
              <a:rPr lang="en-US" altLang="ja-JP" sz="3100" dirty="0" smtClean="0"/>
              <a:t>: SQL </a:t>
            </a:r>
            <a:r>
              <a:rPr lang="en-US" altLang="ja-JP" sz="3100" dirty="0"/>
              <a:t>Server 2008 Parallel </a:t>
            </a:r>
            <a:r>
              <a:rPr lang="en-US" altLang="ja-JP" sz="3100" dirty="0" err="1"/>
              <a:t>DataWarehouse</a:t>
            </a:r>
            <a:r>
              <a:rPr lang="en-US" altLang="ja-JP" sz="3100" dirty="0"/>
              <a:t>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r>
              <a:rPr kumimoji="1" lang="en-US" altLang="ja-JP" dirty="0" smtClean="0"/>
              <a:t>Relation (= Table) (= Finite</a:t>
            </a:r>
            <a:r>
              <a:rPr lang="en-US" altLang="ja-JP" dirty="0" smtClean="0"/>
              <a:t> set of Tuples) </a:t>
            </a:r>
            <a:r>
              <a:rPr lang="ja-JP" altLang="en-US" dirty="0" smtClean="0"/>
              <a:t>に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対する集合演算で計算処理を表現する</a:t>
            </a:r>
            <a:endParaRPr lang="en-US" altLang="ja-JP" dirty="0" smtClean="0"/>
          </a:p>
          <a:p>
            <a:pPr lvl="1"/>
            <a:r>
              <a:rPr kumimoji="1" lang="ja-JP" altLang="en-US" dirty="0" smtClean="0">
                <a:solidFill>
                  <a:srgbClr val="0070C0"/>
                </a:solidFill>
              </a:rPr>
              <a:t>長い研究・実用の歴史 </a:t>
            </a:r>
            <a:r>
              <a:rPr kumimoji="1" lang="en-US" altLang="ja-JP" dirty="0" smtClean="0">
                <a:solidFill>
                  <a:srgbClr val="0070C0"/>
                </a:solidFill>
              </a:rPr>
              <a:t>[</a:t>
            </a:r>
            <a:r>
              <a:rPr kumimoji="1" lang="en-US" altLang="ja-JP" dirty="0" err="1" smtClean="0">
                <a:solidFill>
                  <a:srgbClr val="0070C0"/>
                </a:solidFill>
              </a:rPr>
              <a:t>Codd</a:t>
            </a:r>
            <a:r>
              <a:rPr kumimoji="1" lang="en-US" altLang="ja-JP" dirty="0" smtClean="0">
                <a:solidFill>
                  <a:srgbClr val="0070C0"/>
                </a:solidFill>
              </a:rPr>
              <a:t> 1970]</a:t>
            </a:r>
          </a:p>
          <a:p>
            <a:pPr lvl="1"/>
            <a:r>
              <a:rPr kumimoji="1" lang="ja-JP" altLang="en-US" dirty="0" smtClean="0">
                <a:solidFill>
                  <a:srgbClr val="0070C0"/>
                </a:solidFill>
              </a:rPr>
              <a:t>関係代数などに基づいた最適化・並列化</a:t>
            </a:r>
            <a:endParaRPr kumimoji="1" lang="en-US" altLang="ja-JP" dirty="0" smtClean="0">
              <a:solidFill>
                <a:srgbClr val="0070C0"/>
              </a:solidFill>
            </a:endParaRPr>
          </a:p>
          <a:p>
            <a:pPr lvl="1"/>
            <a:r>
              <a:rPr kumimoji="1" lang="ja-JP" altLang="en-US" dirty="0" smtClean="0">
                <a:solidFill>
                  <a:schemeClr val="accent2">
                    <a:lumMod val="75000"/>
                  </a:schemeClr>
                </a:solidFill>
              </a:rPr>
              <a:t>データ表現の柔軟性が低い </a:t>
            </a:r>
            <a:r>
              <a:rPr kumimoji="1" lang="en-US" altLang="ja-JP" dirty="0" smtClean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kumimoji="1" lang="ja-JP" altLang="en-US" dirty="0" smtClean="0">
                <a:solidFill>
                  <a:schemeClr val="accent2">
                    <a:lumMod val="75000"/>
                  </a:schemeClr>
                </a:solidFill>
              </a:rPr>
              <a:t>なんでも</a:t>
            </a:r>
            <a:r>
              <a:rPr kumimoji="1" lang="en-US" altLang="ja-JP" dirty="0" smtClean="0">
                <a:solidFill>
                  <a:schemeClr val="accent2">
                    <a:lumMod val="75000"/>
                  </a:schemeClr>
                </a:solidFill>
              </a:rPr>
              <a:t>Relation</a:t>
            </a:r>
            <a:r>
              <a:rPr kumimoji="1" lang="ja-JP" altLang="en-US" dirty="0" smtClean="0">
                <a:solidFill>
                  <a:schemeClr val="accent2">
                    <a:lumMod val="75000"/>
                  </a:schemeClr>
                </a:solidFill>
              </a:rPr>
              <a:t>に</a:t>
            </a:r>
            <a:r>
              <a:rPr kumimoji="1" lang="en-US" altLang="ja-JP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kumimoji="1" lang="en-US" altLang="ja-JP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kumimoji="1" lang="ja-JP" altLang="en-US" dirty="0" smtClean="0">
                <a:solidFill>
                  <a:schemeClr val="accent2">
                    <a:lumMod val="75000"/>
                  </a:schemeClr>
                </a:solidFill>
              </a:rPr>
              <a:t>しないといけない</a:t>
            </a:r>
            <a:r>
              <a:rPr kumimoji="1" lang="en-US" altLang="ja-JP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</a:p>
          <a:p>
            <a:pPr lvl="1"/>
            <a:endParaRPr kumimoji="1" lang="ja-JP" altLang="en-US" dirty="0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7616266"/>
              </p:ext>
            </p:extLst>
          </p:nvPr>
        </p:nvGraphicFramePr>
        <p:xfrm>
          <a:off x="4932039" y="4653136"/>
          <a:ext cx="3528393" cy="17007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176131"/>
                <a:gridCol w="1176131"/>
                <a:gridCol w="1176131"/>
              </a:tblGrid>
              <a:tr h="42316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300" dirty="0" err="1" smtClean="0"/>
                        <a:t>src</a:t>
                      </a:r>
                      <a:endParaRPr kumimoji="1" lang="ja-JP" altLang="en-US" sz="2300" dirty="0"/>
                    </a:p>
                  </a:txBody>
                  <a:tcPr marL="74676" marR="74676" marT="37338" marB="37338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300" dirty="0" err="1" smtClean="0"/>
                        <a:t>dest</a:t>
                      </a:r>
                      <a:endParaRPr kumimoji="1" lang="ja-JP" altLang="en-US" sz="2300" dirty="0"/>
                    </a:p>
                  </a:txBody>
                  <a:tcPr marL="74676" marR="74676" marT="37338" marB="37338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300" dirty="0" smtClean="0"/>
                        <a:t>weight</a:t>
                      </a:r>
                      <a:endParaRPr kumimoji="1" lang="ja-JP" altLang="en-US" sz="2300" dirty="0"/>
                    </a:p>
                  </a:txBody>
                  <a:tcPr marL="74676" marR="74676" marT="37338" marB="37338"/>
                </a:tc>
              </a:tr>
              <a:tr h="42316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300" dirty="0" smtClean="0"/>
                        <a:t>1</a:t>
                      </a:r>
                      <a:endParaRPr kumimoji="1" lang="ja-JP" altLang="en-US" sz="2300" dirty="0"/>
                    </a:p>
                  </a:txBody>
                  <a:tcPr marL="74676" marR="74676" marT="37338" marB="37338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300" dirty="0" smtClean="0"/>
                        <a:t>2</a:t>
                      </a:r>
                      <a:endParaRPr kumimoji="1" lang="ja-JP" altLang="en-US" sz="2300" dirty="0"/>
                    </a:p>
                  </a:txBody>
                  <a:tcPr marL="74676" marR="74676" marT="37338" marB="37338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300" dirty="0" smtClean="0"/>
                        <a:t>1.5</a:t>
                      </a:r>
                      <a:endParaRPr kumimoji="1" lang="ja-JP" altLang="en-US" sz="2300" dirty="0"/>
                    </a:p>
                  </a:txBody>
                  <a:tcPr marL="74676" marR="74676" marT="37338" marB="37338"/>
                </a:tc>
              </a:tr>
              <a:tr h="42316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300" dirty="0" smtClean="0"/>
                        <a:t>1</a:t>
                      </a:r>
                      <a:endParaRPr kumimoji="1" lang="ja-JP" altLang="en-US" sz="2300" dirty="0"/>
                    </a:p>
                  </a:txBody>
                  <a:tcPr marL="74676" marR="74676" marT="37338" marB="37338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300" dirty="0" smtClean="0"/>
                        <a:t>3</a:t>
                      </a:r>
                      <a:endParaRPr kumimoji="1" lang="ja-JP" altLang="en-US" sz="2300" dirty="0"/>
                    </a:p>
                  </a:txBody>
                  <a:tcPr marL="74676" marR="74676" marT="37338" marB="37338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300" dirty="0" smtClean="0"/>
                        <a:t>12.3</a:t>
                      </a:r>
                      <a:endParaRPr kumimoji="1" lang="ja-JP" altLang="en-US" sz="2300" dirty="0"/>
                    </a:p>
                  </a:txBody>
                  <a:tcPr marL="74676" marR="74676" marT="37338" marB="37338"/>
                </a:tc>
              </a:tr>
              <a:tr h="42316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300" dirty="0" smtClean="0"/>
                        <a:t>2</a:t>
                      </a:r>
                      <a:endParaRPr kumimoji="1" lang="ja-JP" altLang="en-US" sz="2300" dirty="0"/>
                    </a:p>
                  </a:txBody>
                  <a:tcPr marL="74676" marR="74676" marT="37338" marB="37338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300" dirty="0" smtClean="0"/>
                        <a:t>3</a:t>
                      </a:r>
                      <a:endParaRPr kumimoji="1" lang="ja-JP" altLang="en-US" sz="2300" dirty="0"/>
                    </a:p>
                  </a:txBody>
                  <a:tcPr marL="74676" marR="74676" marT="37338" marB="37338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300" dirty="0" smtClean="0"/>
                        <a:t>0</a:t>
                      </a:r>
                      <a:endParaRPr kumimoji="1" lang="ja-JP" altLang="en-US" sz="2300" dirty="0"/>
                    </a:p>
                  </a:txBody>
                  <a:tcPr marL="74676" marR="74676" marT="37338" marB="37338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0724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右矢印 21"/>
          <p:cNvSpPr/>
          <p:nvPr/>
        </p:nvSpPr>
        <p:spPr>
          <a:xfrm rot="1735165">
            <a:off x="2336852" y="4247695"/>
            <a:ext cx="3986811" cy="457556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右矢印 18"/>
          <p:cNvSpPr/>
          <p:nvPr/>
        </p:nvSpPr>
        <p:spPr>
          <a:xfrm rot="7200000">
            <a:off x="5047915" y="4566571"/>
            <a:ext cx="2155134" cy="507520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右矢印 8"/>
          <p:cNvSpPr/>
          <p:nvPr/>
        </p:nvSpPr>
        <p:spPr>
          <a:xfrm>
            <a:off x="2555776" y="2584068"/>
            <a:ext cx="4104456" cy="720080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PageRank × </a:t>
            </a:r>
            <a:r>
              <a:rPr kumimoji="1" lang="en-US" altLang="ja-JP" dirty="0" err="1" smtClean="0"/>
              <a:t>SQLServer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2948369"/>
              </p:ext>
            </p:extLst>
          </p:nvPr>
        </p:nvGraphicFramePr>
        <p:xfrm>
          <a:off x="539552" y="1791980"/>
          <a:ext cx="1944216" cy="2072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72108"/>
                <a:gridCol w="97210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err="1" smtClean="0"/>
                        <a:t>src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err="1" smtClean="0"/>
                        <a:t>dest</a:t>
                      </a:r>
                      <a:endParaRPr kumimoji="1" lang="ja-JP" alt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1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2</a:t>
                      </a:r>
                      <a:endParaRPr kumimoji="1" lang="ja-JP" alt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1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3</a:t>
                      </a:r>
                      <a:endParaRPr kumimoji="1" lang="ja-JP" alt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...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...</a:t>
                      </a:r>
                      <a:endParaRPr kumimoji="1" lang="ja-JP" altLang="en-US" sz="2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コンテンツ プレースホルダー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45001124"/>
              </p:ext>
            </p:extLst>
          </p:nvPr>
        </p:nvGraphicFramePr>
        <p:xfrm>
          <a:off x="6660232" y="1791980"/>
          <a:ext cx="1944216" cy="2072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72108"/>
                <a:gridCol w="97210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id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err="1" smtClean="0"/>
                        <a:t>cnt</a:t>
                      </a:r>
                      <a:endParaRPr kumimoji="1" lang="ja-JP" alt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1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23</a:t>
                      </a:r>
                      <a:endParaRPr kumimoji="1" lang="ja-JP" alt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2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10</a:t>
                      </a:r>
                      <a:endParaRPr kumimoji="1" lang="ja-JP" alt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...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...</a:t>
                      </a:r>
                      <a:endParaRPr kumimoji="1" lang="ja-JP" altLang="en-US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7236296" y="1321604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err="1" smtClean="0"/>
              <a:t>link_count</a:t>
            </a:r>
            <a:endParaRPr kumimoji="1" lang="ja-JP" altLang="en-US" sz="2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79512" y="1321604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edges</a:t>
            </a:r>
            <a:endParaRPr kumimoji="1" lang="ja-JP" altLang="en-US" sz="28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915816" y="1725776"/>
            <a:ext cx="3240360" cy="163121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2000" b="1" dirty="0" smtClean="0">
                <a:latin typeface="Consolas" pitchFamily="49" charset="0"/>
                <a:cs typeface="Consolas" pitchFamily="49" charset="0"/>
              </a:rPr>
              <a:t>SELECT</a:t>
            </a:r>
            <a:br>
              <a:rPr kumimoji="1" lang="en-US" altLang="ja-JP" sz="2000" b="1" dirty="0" smtClean="0">
                <a:latin typeface="Consolas" pitchFamily="49" charset="0"/>
                <a:cs typeface="Consolas" pitchFamily="49" charset="0"/>
              </a:rPr>
            </a:br>
            <a:r>
              <a:rPr kumimoji="1" lang="en-US" altLang="ja-JP" sz="2000" b="1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kumimoji="1" lang="en-US" altLang="ja-JP" sz="2000" b="1" dirty="0" err="1" smtClean="0">
                <a:latin typeface="Consolas" pitchFamily="49" charset="0"/>
                <a:cs typeface="Consolas" pitchFamily="49" charset="0"/>
              </a:rPr>
              <a:t>src</a:t>
            </a:r>
            <a:r>
              <a:rPr kumimoji="1" lang="en-US" altLang="ja-JP" sz="2000" b="1" dirty="0" smtClean="0">
                <a:latin typeface="Consolas" pitchFamily="49" charset="0"/>
                <a:cs typeface="Consolas" pitchFamily="49" charset="0"/>
              </a:rPr>
              <a:t>         AS id,</a:t>
            </a:r>
            <a:br>
              <a:rPr kumimoji="1" lang="en-US" altLang="ja-JP" sz="2000" b="1" dirty="0" smtClean="0">
                <a:latin typeface="Consolas" pitchFamily="49" charset="0"/>
                <a:cs typeface="Consolas" pitchFamily="49" charset="0"/>
              </a:rPr>
            </a:br>
            <a:r>
              <a:rPr kumimoji="1" lang="en-US" altLang="ja-JP" sz="2000" b="1" dirty="0" smtClean="0">
                <a:latin typeface="Consolas" pitchFamily="49" charset="0"/>
                <a:cs typeface="Consolas" pitchFamily="49" charset="0"/>
              </a:rPr>
              <a:t>  COUNT(</a:t>
            </a:r>
            <a:r>
              <a:rPr kumimoji="1" lang="en-US" altLang="ja-JP" sz="2000" b="1" dirty="0" err="1" smtClean="0">
                <a:latin typeface="Consolas" pitchFamily="49" charset="0"/>
                <a:cs typeface="Consolas" pitchFamily="49" charset="0"/>
              </a:rPr>
              <a:t>dest</a:t>
            </a:r>
            <a:r>
              <a:rPr kumimoji="1" lang="en-US" altLang="ja-JP" sz="2000" b="1" dirty="0" smtClean="0">
                <a:latin typeface="Consolas" pitchFamily="49" charset="0"/>
                <a:cs typeface="Consolas" pitchFamily="49" charset="0"/>
              </a:rPr>
              <a:t>) AS </a:t>
            </a:r>
            <a:r>
              <a:rPr kumimoji="1" lang="en-US" altLang="ja-JP" sz="2000" b="1" dirty="0" err="1" smtClean="0">
                <a:latin typeface="Consolas" pitchFamily="49" charset="0"/>
                <a:cs typeface="Consolas" pitchFamily="49" charset="0"/>
              </a:rPr>
              <a:t>cnt</a:t>
            </a:r>
            <a:endParaRPr kumimoji="1" lang="en-US" altLang="ja-JP" sz="2000" b="1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altLang="ja-JP" sz="2000" b="1" dirty="0" smtClean="0">
                <a:latin typeface="Consolas" pitchFamily="49" charset="0"/>
                <a:cs typeface="Consolas" pitchFamily="49" charset="0"/>
              </a:rPr>
              <a:t>FROM     edges</a:t>
            </a:r>
          </a:p>
          <a:p>
            <a:r>
              <a:rPr lang="en-US" altLang="ja-JP" sz="2000" b="1" dirty="0" smtClean="0">
                <a:latin typeface="Consolas" pitchFamily="49" charset="0"/>
                <a:cs typeface="Consolas" pitchFamily="49" charset="0"/>
              </a:rPr>
              <a:t>GROUP BY </a:t>
            </a:r>
            <a:r>
              <a:rPr lang="en-US" altLang="ja-JP" sz="2000" b="1" dirty="0" err="1" smtClean="0">
                <a:latin typeface="Consolas" pitchFamily="49" charset="0"/>
                <a:cs typeface="Consolas" pitchFamily="49" charset="0"/>
              </a:rPr>
              <a:t>src</a:t>
            </a:r>
            <a:endParaRPr kumimoji="1" lang="ja-JP" altLang="en-US" sz="2000" b="1" dirty="0">
              <a:latin typeface="Consolas" pitchFamily="49" charset="0"/>
              <a:cs typeface="Consolas" pitchFamily="49" charset="0"/>
            </a:endParaRPr>
          </a:p>
        </p:txBody>
      </p:sp>
      <p:graphicFrame>
        <p:nvGraphicFramePr>
          <p:cNvPr id="10" name="コンテンツ プレースホルダー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00955252"/>
              </p:ext>
            </p:extLst>
          </p:nvPr>
        </p:nvGraphicFramePr>
        <p:xfrm>
          <a:off x="539552" y="4524712"/>
          <a:ext cx="972108" cy="2072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7210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id</a:t>
                      </a:r>
                      <a:endParaRPr kumimoji="1" lang="ja-JP" alt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1</a:t>
                      </a:r>
                      <a:endParaRPr kumimoji="1" lang="ja-JP" alt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2</a:t>
                      </a:r>
                      <a:endParaRPr kumimoji="1" lang="ja-JP" alt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...</a:t>
                      </a:r>
                      <a:endParaRPr kumimoji="1" lang="ja-JP" altLang="en-US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テキスト ボックス 10"/>
          <p:cNvSpPr txBox="1"/>
          <p:nvPr/>
        </p:nvSpPr>
        <p:spPr>
          <a:xfrm>
            <a:off x="107504" y="4077072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nodes</a:t>
            </a:r>
            <a:endParaRPr kumimoji="1" lang="ja-JP" altLang="en-US" sz="2800" dirty="0"/>
          </a:p>
        </p:txBody>
      </p:sp>
      <p:graphicFrame>
        <p:nvGraphicFramePr>
          <p:cNvPr id="12" name="コンテンツ プレースホルダー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21914383"/>
              </p:ext>
            </p:extLst>
          </p:nvPr>
        </p:nvGraphicFramePr>
        <p:xfrm>
          <a:off x="2771800" y="4524712"/>
          <a:ext cx="1944216" cy="2072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72108"/>
                <a:gridCol w="97210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id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score</a:t>
                      </a:r>
                      <a:endParaRPr kumimoji="1" lang="ja-JP" alt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1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0.01</a:t>
                      </a:r>
                      <a:endParaRPr kumimoji="1" lang="ja-JP" alt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2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0.01</a:t>
                      </a:r>
                      <a:endParaRPr kumimoji="1" lang="ja-JP" alt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...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...</a:t>
                      </a:r>
                      <a:endParaRPr kumimoji="1" lang="ja-JP" altLang="en-US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テキスト ボックス 12"/>
          <p:cNvSpPr txBox="1"/>
          <p:nvPr/>
        </p:nvSpPr>
        <p:spPr>
          <a:xfrm>
            <a:off x="1691680" y="4077072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err="1" smtClean="0"/>
              <a:t>score_prev</a:t>
            </a:r>
            <a:endParaRPr kumimoji="1" lang="ja-JP" altLang="en-US" sz="2800" dirty="0"/>
          </a:p>
        </p:txBody>
      </p:sp>
      <p:sp>
        <p:nvSpPr>
          <p:cNvPr id="14" name="右矢印 13"/>
          <p:cNvSpPr/>
          <p:nvPr/>
        </p:nvSpPr>
        <p:spPr>
          <a:xfrm>
            <a:off x="1547664" y="5229200"/>
            <a:ext cx="1152128" cy="720080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524328" y="4057908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err="1" smtClean="0"/>
              <a:t>score_cur</a:t>
            </a:r>
            <a:endParaRPr kumimoji="1" lang="ja-JP" altLang="en-US" sz="2800" dirty="0"/>
          </a:p>
        </p:txBody>
      </p:sp>
      <p:graphicFrame>
        <p:nvGraphicFramePr>
          <p:cNvPr id="16" name="コンテンツ プレースホルダー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5208875"/>
              </p:ext>
            </p:extLst>
          </p:nvPr>
        </p:nvGraphicFramePr>
        <p:xfrm>
          <a:off x="7092280" y="4524712"/>
          <a:ext cx="1944216" cy="2072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72108"/>
                <a:gridCol w="97210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id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score</a:t>
                      </a:r>
                      <a:endParaRPr kumimoji="1" lang="ja-JP" alt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1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0.01</a:t>
                      </a:r>
                      <a:endParaRPr kumimoji="1" lang="ja-JP" alt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2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0.23</a:t>
                      </a:r>
                      <a:endParaRPr kumimoji="1" lang="ja-JP" alt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...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...</a:t>
                      </a:r>
                      <a:endParaRPr kumimoji="1" lang="ja-JP" altLang="en-US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右矢印 16"/>
          <p:cNvSpPr/>
          <p:nvPr/>
        </p:nvSpPr>
        <p:spPr>
          <a:xfrm>
            <a:off x="4788024" y="5237712"/>
            <a:ext cx="2232248" cy="720080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004048" y="4581128"/>
            <a:ext cx="1476164" cy="163121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kumimoji="1" lang="en-US" altLang="ja-JP" sz="2000" b="1" dirty="0" smtClean="0">
              <a:latin typeface="Consolas" pitchFamily="49" charset="0"/>
              <a:cs typeface="Consolas" pitchFamily="49" charset="0"/>
            </a:endParaRPr>
          </a:p>
          <a:p>
            <a:endParaRPr lang="en-US" altLang="ja-JP" sz="2000" b="1" dirty="0">
              <a:latin typeface="Consolas" pitchFamily="49" charset="0"/>
              <a:cs typeface="Consolas" pitchFamily="49" charset="0"/>
            </a:endParaRPr>
          </a:p>
          <a:p>
            <a:r>
              <a:rPr kumimoji="1" lang="en-US" altLang="ja-JP" sz="2000" b="1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kumimoji="1" lang="ja-JP" altLang="en-US" sz="2000" b="1" dirty="0" smtClean="0">
                <a:latin typeface="Consolas" pitchFamily="49" charset="0"/>
                <a:cs typeface="Consolas" pitchFamily="49" charset="0"/>
              </a:rPr>
              <a:t>次ページ</a:t>
            </a:r>
            <a:r>
              <a:rPr kumimoji="1" lang="en-US" altLang="ja-JP" sz="2000" b="1" dirty="0" smtClean="0">
                <a:latin typeface="Consolas" pitchFamily="49" charset="0"/>
                <a:cs typeface="Consolas" pitchFamily="49" charset="0"/>
              </a:rPr>
              <a:t>)</a:t>
            </a:r>
          </a:p>
          <a:p>
            <a:endParaRPr lang="en-US" altLang="ja-JP" sz="2000" b="1" dirty="0">
              <a:latin typeface="Consolas" pitchFamily="49" charset="0"/>
              <a:cs typeface="Consolas" pitchFamily="49" charset="0"/>
            </a:endParaRPr>
          </a:p>
          <a:p>
            <a:endParaRPr kumimoji="1" lang="ja-JP" altLang="en-US" sz="20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1" name="上カーブ矢印 20"/>
          <p:cNvSpPr/>
          <p:nvPr/>
        </p:nvSpPr>
        <p:spPr>
          <a:xfrm flipH="1">
            <a:off x="4754572" y="6309320"/>
            <a:ext cx="2265699" cy="476672"/>
          </a:xfrm>
          <a:prstGeom prst="curvedUp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1188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3597" y="44624"/>
            <a:ext cx="6842779" cy="67481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91987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PageRank × </a:t>
            </a:r>
            <a:r>
              <a:rPr kumimoji="1" lang="en-US" altLang="ja-JP" dirty="0" err="1" smtClean="0"/>
              <a:t>SQLServer</a:t>
            </a:r>
            <a:endParaRPr kumimoji="1" lang="ja-JP" altLang="en-US" dirty="0"/>
          </a:p>
        </p:txBody>
      </p:sp>
      <p:graphicFrame>
        <p:nvGraphicFramePr>
          <p:cNvPr id="23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6585130"/>
              </p:ext>
            </p:extLst>
          </p:nvPr>
        </p:nvGraphicFramePr>
        <p:xfrm>
          <a:off x="323528" y="1224136"/>
          <a:ext cx="1603134" cy="158417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01567"/>
                <a:gridCol w="801567"/>
              </a:tblGrid>
              <a:tr h="39604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err="1" smtClean="0"/>
                        <a:t>e.src</a:t>
                      </a:r>
                      <a:endParaRPr kumimoji="1" lang="ja-JP" altLang="en-US" sz="2000" dirty="0"/>
                    </a:p>
                  </a:txBody>
                  <a:tcPr marL="75398" marR="75398" marT="37699" marB="37699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err="1" smtClean="0"/>
                        <a:t>e.dest</a:t>
                      </a:r>
                      <a:endParaRPr kumimoji="1" lang="ja-JP" altLang="en-US" sz="2000" dirty="0"/>
                    </a:p>
                  </a:txBody>
                  <a:tcPr marL="75398" marR="75398" marT="37699" marB="37699"/>
                </a:tc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1</a:t>
                      </a:r>
                      <a:endParaRPr kumimoji="1" lang="ja-JP" altLang="en-US" sz="2000" dirty="0"/>
                    </a:p>
                  </a:txBody>
                  <a:tcPr marL="75398" marR="75398" marT="37699" marB="37699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2</a:t>
                      </a:r>
                      <a:endParaRPr kumimoji="1" lang="ja-JP" altLang="en-US" sz="2000" dirty="0"/>
                    </a:p>
                  </a:txBody>
                  <a:tcPr marL="75398" marR="75398" marT="37699" marB="37699"/>
                </a:tc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1</a:t>
                      </a:r>
                      <a:endParaRPr kumimoji="1" lang="ja-JP" altLang="en-US" sz="2000" dirty="0"/>
                    </a:p>
                  </a:txBody>
                  <a:tcPr marL="75398" marR="75398" marT="37699" marB="37699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3</a:t>
                      </a:r>
                      <a:endParaRPr kumimoji="1" lang="ja-JP" altLang="en-US" sz="2000" dirty="0"/>
                    </a:p>
                  </a:txBody>
                  <a:tcPr marL="75398" marR="75398" marT="37699" marB="37699"/>
                </a:tc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2</a:t>
                      </a:r>
                      <a:endParaRPr kumimoji="1" lang="ja-JP" altLang="en-US" sz="2000" dirty="0"/>
                    </a:p>
                  </a:txBody>
                  <a:tcPr marL="75398" marR="75398" marT="37699" marB="37699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3</a:t>
                      </a:r>
                      <a:endParaRPr kumimoji="1" lang="ja-JP" altLang="en-US" sz="2000" dirty="0"/>
                    </a:p>
                  </a:txBody>
                  <a:tcPr marL="75398" marR="75398" marT="37699" marB="37699"/>
                </a:tc>
              </a:tr>
            </a:tbl>
          </a:graphicData>
        </a:graphic>
      </p:graphicFrame>
      <p:graphicFrame>
        <p:nvGraphicFramePr>
          <p:cNvPr id="24" name="コンテンツ プレースホルダー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6318352"/>
              </p:ext>
            </p:extLst>
          </p:nvPr>
        </p:nvGraphicFramePr>
        <p:xfrm>
          <a:off x="2195736" y="1224136"/>
          <a:ext cx="1684154" cy="15969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42077"/>
                <a:gridCol w="842077"/>
              </a:tblGrid>
              <a:tr h="39604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100" dirty="0" smtClean="0"/>
                        <a:t>lc.id</a:t>
                      </a:r>
                      <a:endParaRPr kumimoji="1" lang="ja-JP" altLang="en-US" sz="2100" dirty="0"/>
                    </a:p>
                  </a:txBody>
                  <a:tcPr marL="79209" marR="79209" marT="39604" marB="39604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100" dirty="0" err="1" smtClean="0"/>
                        <a:t>lc.cnt</a:t>
                      </a:r>
                      <a:endParaRPr kumimoji="1" lang="ja-JP" altLang="en-US" sz="2100" dirty="0"/>
                    </a:p>
                  </a:txBody>
                  <a:tcPr marL="79209" marR="79209" marT="39604" marB="39604"/>
                </a:tc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100" dirty="0" smtClean="0"/>
                        <a:t>1</a:t>
                      </a:r>
                      <a:endParaRPr kumimoji="1" lang="ja-JP" altLang="en-US" sz="2100" dirty="0"/>
                    </a:p>
                  </a:txBody>
                  <a:tcPr marL="79209" marR="79209" marT="39604" marB="39604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100" dirty="0" smtClean="0"/>
                        <a:t>23</a:t>
                      </a:r>
                      <a:endParaRPr kumimoji="1" lang="ja-JP" altLang="en-US" sz="2100" dirty="0"/>
                    </a:p>
                  </a:txBody>
                  <a:tcPr marL="79209" marR="79209" marT="39604" marB="39604"/>
                </a:tc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100" dirty="0" smtClean="0"/>
                        <a:t>2</a:t>
                      </a:r>
                      <a:endParaRPr kumimoji="1" lang="ja-JP" altLang="en-US" sz="2100" dirty="0"/>
                    </a:p>
                  </a:txBody>
                  <a:tcPr marL="79209" marR="79209" marT="39604" marB="39604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100" dirty="0" smtClean="0"/>
                        <a:t>10</a:t>
                      </a:r>
                      <a:endParaRPr kumimoji="1" lang="ja-JP" altLang="en-US" sz="2100" dirty="0"/>
                    </a:p>
                  </a:txBody>
                  <a:tcPr marL="79209" marR="79209" marT="39604" marB="39604"/>
                </a:tc>
              </a:tr>
              <a:tr h="39604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100" dirty="0" smtClean="0"/>
                        <a:t>...</a:t>
                      </a:r>
                      <a:endParaRPr kumimoji="1" lang="ja-JP" altLang="en-US" sz="2100" dirty="0"/>
                    </a:p>
                  </a:txBody>
                  <a:tcPr marL="79209" marR="79209" marT="39604" marB="39604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100" dirty="0" smtClean="0"/>
                        <a:t>...</a:t>
                      </a:r>
                      <a:endParaRPr kumimoji="1" lang="ja-JP" altLang="en-US" sz="2100" dirty="0"/>
                    </a:p>
                  </a:txBody>
                  <a:tcPr marL="79209" marR="79209" marT="39604" marB="39604"/>
                </a:tc>
              </a:tr>
            </a:tbl>
          </a:graphicData>
        </a:graphic>
      </p:graphicFrame>
      <p:graphicFrame>
        <p:nvGraphicFramePr>
          <p:cNvPr id="25" name="コンテンツ プレースホルダー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09267951"/>
              </p:ext>
            </p:extLst>
          </p:nvPr>
        </p:nvGraphicFramePr>
        <p:xfrm>
          <a:off x="4139952" y="1224136"/>
          <a:ext cx="1656184" cy="15849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28092"/>
                <a:gridCol w="828092"/>
              </a:tblGrid>
              <a:tr h="37804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sp.id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err="1" smtClean="0"/>
                        <a:t>sp.scr</a:t>
                      </a:r>
                      <a:endParaRPr kumimoji="1" lang="ja-JP" altLang="en-US" sz="2000" dirty="0"/>
                    </a:p>
                  </a:txBody>
                  <a:tcPr/>
                </a:tc>
              </a:tr>
              <a:tr h="37804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1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0.01</a:t>
                      </a:r>
                      <a:endParaRPr kumimoji="1" lang="ja-JP" altLang="en-US" sz="2000" dirty="0"/>
                    </a:p>
                  </a:txBody>
                  <a:tcPr/>
                </a:tc>
              </a:tr>
              <a:tr h="37804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2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0.01</a:t>
                      </a:r>
                      <a:endParaRPr kumimoji="1" lang="ja-JP" altLang="en-US" sz="2000" dirty="0"/>
                    </a:p>
                  </a:txBody>
                  <a:tcPr/>
                </a:tc>
              </a:tr>
              <a:tr h="37804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...</a:t>
                      </a:r>
                      <a:endParaRPr kumimoji="1" lang="ja-JP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...</a:t>
                      </a:r>
                      <a:endParaRPr kumimoji="1" lang="ja-JP" altLang="en-US" sz="2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2" name="表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947060"/>
              </p:ext>
            </p:extLst>
          </p:nvPr>
        </p:nvGraphicFramePr>
        <p:xfrm>
          <a:off x="348208" y="2880320"/>
          <a:ext cx="6096000" cy="147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28867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err="1" smtClean="0"/>
                        <a:t>e.src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err="1" smtClean="0"/>
                        <a:t>e.dest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lc.id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err="1" smtClean="0"/>
                        <a:t>lc.cnt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sp.id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err="1" smtClean="0"/>
                        <a:t>sp.scr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0.01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0.01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0.01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7" name="テキスト ボックス 26"/>
          <p:cNvSpPr txBox="1"/>
          <p:nvPr/>
        </p:nvSpPr>
        <p:spPr>
          <a:xfrm>
            <a:off x="6588224" y="1556792"/>
            <a:ext cx="2376264" cy="101566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2000" b="1" dirty="0" smtClean="0">
                <a:latin typeface="Consolas" pitchFamily="49" charset="0"/>
                <a:cs typeface="Consolas" pitchFamily="49" charset="0"/>
              </a:rPr>
              <a:t>SELECT</a:t>
            </a:r>
          </a:p>
          <a:p>
            <a:r>
              <a:rPr lang="en-US" altLang="ja-JP" sz="20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sz="2000" b="1" dirty="0" smtClean="0">
                <a:latin typeface="Consolas" pitchFamily="49" charset="0"/>
                <a:cs typeface="Consolas" pitchFamily="49" charset="0"/>
              </a:rPr>
              <a:t> ...</a:t>
            </a:r>
          </a:p>
          <a:p>
            <a:r>
              <a:rPr kumimoji="1" lang="en-US" altLang="ja-JP" sz="2000" b="1" dirty="0" smtClean="0">
                <a:latin typeface="Consolas" pitchFamily="49" charset="0"/>
                <a:cs typeface="Consolas" pitchFamily="49" charset="0"/>
              </a:rPr>
              <a:t>FROM e, </a:t>
            </a:r>
            <a:r>
              <a:rPr kumimoji="1" lang="en-US" altLang="ja-JP" sz="2000" b="1" dirty="0" err="1" smtClean="0">
                <a:latin typeface="Consolas" pitchFamily="49" charset="0"/>
                <a:cs typeface="Consolas" pitchFamily="49" charset="0"/>
              </a:rPr>
              <a:t>lc</a:t>
            </a:r>
            <a:r>
              <a:rPr kumimoji="1" lang="en-US" altLang="ja-JP" sz="2000" b="1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kumimoji="1" lang="en-US" altLang="ja-JP" sz="2000" b="1" dirty="0" err="1" smtClean="0">
                <a:latin typeface="Consolas" pitchFamily="49" charset="0"/>
                <a:cs typeface="Consolas" pitchFamily="49" charset="0"/>
              </a:rPr>
              <a:t>sp</a:t>
            </a:r>
            <a:endParaRPr kumimoji="1" lang="ja-JP" altLang="en-US" sz="20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6588224" y="3212975"/>
            <a:ext cx="2376264" cy="101566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2000" b="1" dirty="0" smtClean="0">
                <a:latin typeface="Consolas" pitchFamily="49" charset="0"/>
                <a:cs typeface="Consolas" pitchFamily="49" charset="0"/>
              </a:rPr>
              <a:t>WHERE</a:t>
            </a:r>
            <a:br>
              <a:rPr kumimoji="1" lang="en-US" altLang="ja-JP" sz="2000" b="1" dirty="0" smtClean="0">
                <a:latin typeface="Consolas" pitchFamily="49" charset="0"/>
                <a:cs typeface="Consolas" pitchFamily="49" charset="0"/>
              </a:rPr>
            </a:br>
            <a:r>
              <a:rPr kumimoji="1" lang="en-US" altLang="ja-JP" sz="2000" b="1" dirty="0" smtClean="0">
                <a:latin typeface="Consolas" pitchFamily="49" charset="0"/>
                <a:cs typeface="Consolas" pitchFamily="49" charset="0"/>
              </a:rPr>
              <a:t>  sp.id=lc.id &amp;</a:t>
            </a:r>
          </a:p>
          <a:p>
            <a:r>
              <a:rPr lang="en-US" altLang="ja-JP" sz="20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sz="2000" b="1" dirty="0" smtClean="0">
                <a:latin typeface="Consolas" pitchFamily="49" charset="0"/>
                <a:cs typeface="Consolas" pitchFamily="49" charset="0"/>
              </a:rPr>
              <a:t> sp.id=</a:t>
            </a:r>
            <a:r>
              <a:rPr lang="en-US" altLang="ja-JP" sz="2000" b="1" dirty="0" err="1" smtClean="0">
                <a:latin typeface="Consolas" pitchFamily="49" charset="0"/>
                <a:cs typeface="Consolas" pitchFamily="49" charset="0"/>
              </a:rPr>
              <a:t>e.src</a:t>
            </a:r>
            <a:endParaRPr kumimoji="1" lang="ja-JP" altLang="en-US" sz="20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6588224" y="4737338"/>
            <a:ext cx="2376264" cy="70788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2000" b="1" dirty="0" smtClean="0">
                <a:latin typeface="Consolas" pitchFamily="49" charset="0"/>
                <a:cs typeface="Consolas" pitchFamily="49" charset="0"/>
              </a:rPr>
              <a:t>GROUP BY</a:t>
            </a:r>
            <a:br>
              <a:rPr kumimoji="1" lang="en-US" altLang="ja-JP" sz="2000" b="1" dirty="0" smtClean="0">
                <a:latin typeface="Consolas" pitchFamily="49" charset="0"/>
                <a:cs typeface="Consolas" pitchFamily="49" charset="0"/>
              </a:rPr>
            </a:br>
            <a:r>
              <a:rPr kumimoji="1" lang="en-US" altLang="ja-JP" sz="2000" b="1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kumimoji="1" lang="en-US" altLang="ja-JP" sz="2000" b="1" dirty="0" err="1" smtClean="0">
                <a:latin typeface="Consolas" pitchFamily="49" charset="0"/>
                <a:cs typeface="Consolas" pitchFamily="49" charset="0"/>
              </a:rPr>
              <a:t>e.dest</a:t>
            </a:r>
            <a:endParaRPr kumimoji="1" lang="ja-JP" altLang="en-US" sz="2000" b="1" dirty="0">
              <a:latin typeface="Consolas" pitchFamily="49" charset="0"/>
              <a:cs typeface="Consolas" pitchFamily="49" charset="0"/>
            </a:endParaRPr>
          </a:p>
        </p:txBody>
      </p:sp>
      <p:graphicFrame>
        <p:nvGraphicFramePr>
          <p:cNvPr id="26" name="表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1188662"/>
              </p:ext>
            </p:extLst>
          </p:nvPr>
        </p:nvGraphicFramePr>
        <p:xfrm>
          <a:off x="323528" y="4464496"/>
          <a:ext cx="6096000" cy="11074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1390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err="1" smtClean="0"/>
                        <a:t>e.src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err="1" smtClean="0"/>
                        <a:t>e.dest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lc.id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err="1" smtClean="0"/>
                        <a:t>lc.cnt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sp.id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err="1" smtClean="0"/>
                        <a:t>sp.scr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(1)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(1)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(23)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(1)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(0.01)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(1,</a:t>
                      </a:r>
                      <a:r>
                        <a:rPr kumimoji="1" lang="en-US" altLang="ja-JP" baseline="0" dirty="0" smtClean="0"/>
                        <a:t> 2)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(1,2)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(23,10)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(1,2)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(0.01,0.01)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0" name="表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6984479"/>
              </p:ext>
            </p:extLst>
          </p:nvPr>
        </p:nvGraphicFramePr>
        <p:xfrm>
          <a:off x="323528" y="5633928"/>
          <a:ext cx="3048000" cy="11074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24000"/>
                <a:gridCol w="1524000"/>
              </a:tblGrid>
              <a:tr h="14973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err="1" smtClean="0"/>
                        <a:t>curid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err="1" smtClean="0"/>
                        <a:t>newscr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...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...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3" name="テキスト ボックス 32"/>
          <p:cNvSpPr txBox="1"/>
          <p:nvPr/>
        </p:nvSpPr>
        <p:spPr>
          <a:xfrm>
            <a:off x="3491880" y="5725705"/>
            <a:ext cx="5472608" cy="101566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2000" b="1" dirty="0" smtClean="0">
                <a:latin typeface="Consolas" pitchFamily="49" charset="0"/>
                <a:cs typeface="Consolas" pitchFamily="49" charset="0"/>
              </a:rPr>
              <a:t>SELECT</a:t>
            </a:r>
          </a:p>
          <a:p>
            <a:r>
              <a:rPr lang="en-US" altLang="ja-JP" sz="20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sz="2000" b="1" dirty="0" err="1" smtClean="0">
                <a:latin typeface="Consolas" pitchFamily="49" charset="0"/>
                <a:cs typeface="Consolas" pitchFamily="49" charset="0"/>
              </a:rPr>
              <a:t>e.dest</a:t>
            </a:r>
            <a:r>
              <a:rPr lang="en-US" altLang="ja-JP" sz="2000" b="1" dirty="0" smtClean="0">
                <a:latin typeface="Consolas" pitchFamily="49" charset="0"/>
                <a:cs typeface="Consolas" pitchFamily="49" charset="0"/>
              </a:rPr>
              <a:t> AS </a:t>
            </a:r>
            <a:r>
              <a:rPr lang="en-US" altLang="ja-JP" sz="2000" b="1" dirty="0" err="1" smtClean="0">
                <a:latin typeface="Consolas" pitchFamily="49" charset="0"/>
                <a:cs typeface="Consolas" pitchFamily="49" charset="0"/>
              </a:rPr>
              <a:t>curid</a:t>
            </a:r>
            <a:endParaRPr lang="en-US" altLang="ja-JP" sz="2000" b="1" dirty="0" smtClean="0">
              <a:latin typeface="Consolas" pitchFamily="49" charset="0"/>
              <a:cs typeface="Consolas" pitchFamily="49" charset="0"/>
            </a:endParaRPr>
          </a:p>
          <a:p>
            <a:r>
              <a:rPr kumimoji="1" lang="en-US" altLang="ja-JP" sz="2000" b="1" dirty="0">
                <a:latin typeface="Consolas" pitchFamily="49" charset="0"/>
                <a:cs typeface="Consolas" pitchFamily="49" charset="0"/>
              </a:rPr>
              <a:t> </a:t>
            </a:r>
            <a:r>
              <a:rPr kumimoji="1" lang="en-US" altLang="ja-JP" sz="2000" b="1" dirty="0" smtClean="0">
                <a:latin typeface="Consolas" pitchFamily="49" charset="0"/>
                <a:cs typeface="Consolas" pitchFamily="49" charset="0"/>
              </a:rPr>
              <a:t>SUM((1-d)/(</a:t>
            </a:r>
            <a:r>
              <a:rPr kumimoji="1" lang="en-US" altLang="ja-JP" sz="2000" b="1" dirty="0" err="1" smtClean="0">
                <a:latin typeface="Consolas" pitchFamily="49" charset="0"/>
                <a:cs typeface="Consolas" pitchFamily="49" charset="0"/>
              </a:rPr>
              <a:t>sp.scr</a:t>
            </a:r>
            <a:r>
              <a:rPr kumimoji="1" lang="en-US" altLang="ja-JP" sz="2000" b="1" dirty="0" smtClean="0">
                <a:latin typeface="Consolas" pitchFamily="49" charset="0"/>
                <a:cs typeface="Consolas" pitchFamily="49" charset="0"/>
              </a:rPr>
              <a:t>/</a:t>
            </a:r>
            <a:r>
              <a:rPr kumimoji="1" lang="en-US" altLang="ja-JP" sz="2000" b="1" dirty="0" err="1" smtClean="0">
                <a:latin typeface="Consolas" pitchFamily="49" charset="0"/>
                <a:cs typeface="Consolas" pitchFamily="49" charset="0"/>
              </a:rPr>
              <a:t>lc.cnt</a:t>
            </a:r>
            <a:r>
              <a:rPr kumimoji="1" lang="en-US" altLang="ja-JP" sz="2000" b="1" dirty="0" smtClean="0">
                <a:latin typeface="Consolas" pitchFamily="49" charset="0"/>
                <a:cs typeface="Consolas" pitchFamily="49" charset="0"/>
              </a:rPr>
              <a:t>)) AS </a:t>
            </a:r>
            <a:r>
              <a:rPr kumimoji="1" lang="en-US" altLang="ja-JP" sz="2000" b="1" dirty="0" err="1" smtClean="0">
                <a:latin typeface="Consolas" pitchFamily="49" charset="0"/>
                <a:cs typeface="Consolas" pitchFamily="49" charset="0"/>
              </a:rPr>
              <a:t>newscr</a:t>
            </a:r>
            <a:endParaRPr kumimoji="1" lang="ja-JP" altLang="en-US" sz="2000" b="1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1597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1797</TotalTime>
  <Words>890</Words>
  <Application>Microsoft Office PowerPoint</Application>
  <PresentationFormat>画面に合わせる (4:3)</PresentationFormat>
  <Paragraphs>366</Paragraphs>
  <Slides>26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26</vt:i4>
      </vt:variant>
    </vt:vector>
  </HeadingPairs>
  <TitlesOfParts>
    <vt:vector size="27" baseType="lpstr">
      <vt:lpstr>Office テーマ</vt:lpstr>
      <vt:lpstr>Of Hammers and Nails: An Empirical Comparison of Three Paradigms for Processing Large Graphs</vt:lpstr>
      <vt:lpstr>この論文について</vt:lpstr>
      <vt:lpstr>巨大Webグラフを扱う計算パラダイム の 比較</vt:lpstr>
      <vt:lpstr>データセット</vt:lpstr>
      <vt:lpstr>Algorithm 1: PageRank</vt:lpstr>
      <vt:lpstr>Paradigm 1: Relational (実験対象: SQL Server 2008 Parallel DataWarehouse)</vt:lpstr>
      <vt:lpstr>PageRank × SQLServer</vt:lpstr>
      <vt:lpstr>PowerPoint プレゼンテーション</vt:lpstr>
      <vt:lpstr>PageRank × SQLServer</vt:lpstr>
      <vt:lpstr>Paradigm 2: Data-Parallel (実験対象： DryadLINQ)</vt:lpstr>
      <vt:lpstr>PageRank × DryadLINQ</vt:lpstr>
      <vt:lpstr>Paradigm 3: In-Memory Store (SHS : Scalable Hyperlink Store)</vt:lpstr>
      <vt:lpstr>PageRank × SHS</vt:lpstr>
      <vt:lpstr>PageRank: 速度 (単位:秒)</vt:lpstr>
      <vt:lpstr>Algorithm 2: SALSA</vt:lpstr>
      <vt:lpstr>Implementation</vt:lpstr>
      <vt:lpstr>SALSA: 速度 (単位:秒)</vt:lpstr>
      <vt:lpstr>Algorithm 3: 強連結成分分解</vt:lpstr>
      <vt:lpstr>Algorithm 3: 強連結成分分解</vt:lpstr>
      <vt:lpstr>SCC: 速度 (単位:秒)</vt:lpstr>
      <vt:lpstr>Algorithm 4: 連結成分(無向)</vt:lpstr>
      <vt:lpstr>なぜもっと速いアルゴリズムを 使わないのか？</vt:lpstr>
      <vt:lpstr>WCC: 速度 (単位:秒)</vt:lpstr>
      <vt:lpstr>Algorithm 5: 近似最短距離クエリ (Sketch-based: 第1,第5著者ら  ’10)</vt:lpstr>
      <vt:lpstr>ASP: 速度 (単位:秒)</vt:lpstr>
      <vt:lpstr>まとめ ＆ 感想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Hammers</dc:title>
  <dc:creator>kinaba</dc:creator>
  <cp:lastModifiedBy>kinaba</cp:lastModifiedBy>
  <cp:revision>137</cp:revision>
  <dcterms:created xsi:type="dcterms:W3CDTF">2013-02-26T13:30:32Z</dcterms:created>
  <dcterms:modified xsi:type="dcterms:W3CDTF">2013-02-28T11:00:50Z</dcterms:modified>
</cp:coreProperties>
</file>