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sldIdLst>
    <p:sldId id="256" r:id="rId2"/>
    <p:sldId id="262" r:id="rId3"/>
    <p:sldId id="263" r:id="rId4"/>
    <p:sldId id="276" r:id="rId5"/>
    <p:sldId id="277" r:id="rId6"/>
    <p:sldId id="266" r:id="rId7"/>
    <p:sldId id="267" r:id="rId8"/>
    <p:sldId id="268" r:id="rId9"/>
    <p:sldId id="269" r:id="rId10"/>
    <p:sldId id="272" r:id="rId11"/>
    <p:sldId id="271" r:id="rId12"/>
    <p:sldId id="273" r:id="rId13"/>
    <p:sldId id="288" r:id="rId14"/>
    <p:sldId id="274" r:id="rId15"/>
    <p:sldId id="285" r:id="rId16"/>
    <p:sldId id="275" r:id="rId17"/>
    <p:sldId id="278" r:id="rId18"/>
    <p:sldId id="279" r:id="rId19"/>
    <p:sldId id="289" r:id="rId20"/>
    <p:sldId id="286" r:id="rId21"/>
    <p:sldId id="280" r:id="rId22"/>
    <p:sldId id="284" r:id="rId23"/>
    <p:sldId id="287" r:id="rId24"/>
    <p:sldId id="281" r:id="rId25"/>
    <p:sldId id="282" r:id="rId26"/>
    <p:sldId id="290" r:id="rId27"/>
    <p:sldId id="283" r:id="rId28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8495" autoAdjust="0"/>
  </p:normalViewPr>
  <p:slideViewPr>
    <p:cSldViewPr>
      <p:cViewPr varScale="1">
        <p:scale>
          <a:sx n="77" d="100"/>
          <a:sy n="77" d="100"/>
        </p:scale>
        <p:origin x="-95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A98A75-0759-4E14-BA57-B48013C87C91}" type="datetimeFigureOut">
              <a:rPr kumimoji="1" lang="ja-JP" altLang="en-US" smtClean="0"/>
              <a:t>2013/5/22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AE80EA-58DE-47E9-8EF5-F1E1287DEEC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594166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AE80EA-58DE-47E9-8EF5-F1E1287DEEC6}" type="slidenum">
              <a:rPr kumimoji="1" lang="ja-JP" altLang="en-US" smtClean="0"/>
              <a:t>12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249122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AE80EA-58DE-47E9-8EF5-F1E1287DEEC6}" type="slidenum">
              <a:rPr kumimoji="1" lang="ja-JP" altLang="en-US" smtClean="0"/>
              <a:t>13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249122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2013/5/21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2013/5/21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2013/5/21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2013/5/21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2013/5/21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2013/5/21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2013/5/21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2013/5/21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2013/5/21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2013/5/21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2013/5/21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ED720-0104-4369-84BC-D37694168613}" type="datetimeFigureOut">
              <a:rPr kumimoji="1" lang="ja-JP" altLang="en-US" smtClean="0"/>
              <a:t>2013/5/21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hyperlink" Target="http://spark-project.org/" TargetMode="Externa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hyperlink" Target="http://arxiv.org/abs/1212.1121" TargetMode="Externa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79512" y="548680"/>
            <a:ext cx="7772400" cy="434479"/>
          </a:xfrm>
        </p:spPr>
        <p:txBody>
          <a:bodyPr>
            <a:noAutofit/>
          </a:bodyPr>
          <a:lstStyle/>
          <a:p>
            <a:pPr algn="l"/>
            <a:r>
              <a:rPr kumimoji="1" lang="en-US" altLang="ja-JP" sz="3200" dirty="0" smtClean="0"/>
              <a:t>Paper Reading:</a:t>
            </a:r>
            <a:endParaRPr kumimoji="1" lang="ja-JP" altLang="en-US" sz="3200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en-US" altLang="ja-JP" dirty="0" smtClean="0">
                <a:solidFill>
                  <a:schemeClr val="tx1"/>
                </a:solidFill>
              </a:rPr>
              <a:t>from KDD 2012</a:t>
            </a:r>
          </a:p>
          <a:p>
            <a:endParaRPr kumimoji="1" lang="en-US" altLang="ja-JP" dirty="0" smtClean="0">
              <a:solidFill>
                <a:schemeClr val="tx1"/>
              </a:solidFill>
            </a:endParaRPr>
          </a:p>
          <a:p>
            <a:r>
              <a:rPr lang="en-US" altLang="ja-JP" dirty="0" smtClean="0">
                <a:solidFill>
                  <a:schemeClr val="tx1"/>
                </a:solidFill>
              </a:rPr>
              <a:t>speaker: </a:t>
            </a:r>
            <a:r>
              <a:rPr kumimoji="1" lang="en-US" altLang="ja-JP" dirty="0" smtClean="0">
                <a:solidFill>
                  <a:schemeClr val="tx1"/>
                </a:solidFill>
              </a:rPr>
              <a:t>Kazuhiro </a:t>
            </a:r>
            <a:r>
              <a:rPr kumimoji="1" lang="en-US" altLang="ja-JP" dirty="0" err="1" smtClean="0">
                <a:solidFill>
                  <a:schemeClr val="tx1"/>
                </a:solidFill>
              </a:rPr>
              <a:t>Inaba</a:t>
            </a:r>
            <a:endParaRPr kumimoji="1" lang="en-US" altLang="ja-JP" dirty="0" smtClean="0">
              <a:solidFill>
                <a:schemeClr val="tx1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508503"/>
            <a:ext cx="8496944" cy="177648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4199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ヒューリスティクス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ja-JP" dirty="0"/>
              <a:t>6</a:t>
            </a:r>
            <a:r>
              <a:rPr kumimoji="1" lang="en-US" altLang="ja-JP" dirty="0" smtClean="0"/>
              <a:t>. Triangle</a:t>
            </a:r>
          </a:p>
          <a:p>
            <a:pPr lvl="1"/>
            <a:r>
              <a:rPr lang="en-US" altLang="ja-JP" dirty="0" smtClean="0"/>
              <a:t>v</a:t>
            </a:r>
            <a:r>
              <a:rPr lang="ja-JP" altLang="en-US" dirty="0" smtClean="0"/>
              <a:t>を足したら三角形が最も増えるパーティション</a:t>
            </a:r>
            <a:endParaRPr lang="en-US" altLang="ja-JP" dirty="0"/>
          </a:p>
          <a:p>
            <a:pPr lvl="1"/>
            <a:endParaRPr lang="en-US" altLang="ja-JP" dirty="0"/>
          </a:p>
          <a:p>
            <a:pPr lvl="1"/>
            <a:endParaRPr kumimoji="1" lang="en-US" altLang="ja-JP" dirty="0" smtClean="0"/>
          </a:p>
          <a:p>
            <a:pPr marL="0" indent="0">
              <a:buNone/>
            </a:pPr>
            <a:r>
              <a:rPr lang="en-US" altLang="ja-JP" dirty="0" smtClean="0"/>
              <a:t>   where</a:t>
            </a:r>
            <a:endParaRPr lang="en-US" altLang="ja-JP" dirty="0" smtClean="0"/>
          </a:p>
          <a:p>
            <a:pPr lvl="1"/>
            <a:r>
              <a:rPr lang="en-US" altLang="ja-JP" dirty="0"/>
              <a:t>6</a:t>
            </a:r>
            <a:r>
              <a:rPr lang="en-US" altLang="ja-JP" dirty="0" smtClean="0"/>
              <a:t>-1</a:t>
            </a:r>
            <a:r>
              <a:rPr lang="en-US" altLang="ja-JP" dirty="0"/>
              <a:t>.  </a:t>
            </a:r>
            <a:r>
              <a:rPr lang="en-US" altLang="ja-JP" dirty="0" smtClean="0"/>
              <a:t>w(t</a:t>
            </a:r>
            <a:r>
              <a:rPr lang="en-US" altLang="ja-JP" dirty="0"/>
              <a:t>, </a:t>
            </a:r>
            <a:r>
              <a:rPr lang="en-US" altLang="ja-JP" dirty="0" err="1"/>
              <a:t>i</a:t>
            </a:r>
            <a:r>
              <a:rPr lang="en-US" altLang="ja-JP" dirty="0"/>
              <a:t>) = </a:t>
            </a:r>
            <a:r>
              <a:rPr lang="en-US" altLang="ja-JP" dirty="0" smtClean="0"/>
              <a:t>1   </a:t>
            </a:r>
            <a:r>
              <a:rPr lang="en-US" altLang="ja-JP" dirty="0" err="1" smtClean="0">
                <a:solidFill>
                  <a:srgbClr val="00B050"/>
                </a:solidFill>
              </a:rPr>
              <a:t>unweighted</a:t>
            </a:r>
            <a:r>
              <a:rPr lang="en-US" altLang="ja-JP" dirty="0" smtClean="0"/>
              <a:t> </a:t>
            </a:r>
            <a:endParaRPr lang="en-US" altLang="ja-JP" dirty="0"/>
          </a:p>
          <a:p>
            <a:pPr lvl="1"/>
            <a:r>
              <a:rPr lang="en-US" altLang="ja-JP" dirty="0"/>
              <a:t>6</a:t>
            </a:r>
            <a:r>
              <a:rPr lang="en-US" altLang="ja-JP" dirty="0" smtClean="0"/>
              <a:t>-2</a:t>
            </a:r>
            <a:r>
              <a:rPr lang="en-US" altLang="ja-JP" dirty="0"/>
              <a:t>.  w(t, </a:t>
            </a:r>
            <a:r>
              <a:rPr lang="en-US" altLang="ja-JP" dirty="0" err="1"/>
              <a:t>i</a:t>
            </a:r>
            <a:r>
              <a:rPr lang="en-US" altLang="ja-JP" dirty="0"/>
              <a:t>) = 1 - |</a:t>
            </a:r>
            <a:r>
              <a:rPr lang="en-US" altLang="ja-JP" dirty="0" err="1"/>
              <a:t>P</a:t>
            </a:r>
            <a:r>
              <a:rPr lang="en-US" altLang="ja-JP" baseline="30000" dirty="0" err="1"/>
              <a:t>t</a:t>
            </a:r>
            <a:r>
              <a:rPr lang="en-US" altLang="ja-JP" dirty="0"/>
              <a:t>(</a:t>
            </a:r>
            <a:r>
              <a:rPr lang="en-US" altLang="ja-JP" dirty="0" err="1"/>
              <a:t>i</a:t>
            </a:r>
            <a:r>
              <a:rPr lang="en-US" altLang="ja-JP" dirty="0"/>
              <a:t>)|/</a:t>
            </a:r>
            <a:r>
              <a:rPr lang="en-US" altLang="ja-JP" dirty="0" smtClean="0"/>
              <a:t>C    </a:t>
            </a:r>
            <a:r>
              <a:rPr lang="en-US" altLang="ja-JP" dirty="0" smtClean="0">
                <a:solidFill>
                  <a:srgbClr val="00B050"/>
                </a:solidFill>
              </a:rPr>
              <a:t>linear</a:t>
            </a:r>
            <a:endParaRPr lang="en-US" altLang="ja-JP" dirty="0">
              <a:solidFill>
                <a:srgbClr val="00B050"/>
              </a:solidFill>
            </a:endParaRPr>
          </a:p>
          <a:p>
            <a:pPr lvl="1"/>
            <a:r>
              <a:rPr lang="en-US" altLang="ja-JP" dirty="0"/>
              <a:t>6</a:t>
            </a:r>
            <a:r>
              <a:rPr lang="en-US" altLang="ja-JP" dirty="0" smtClean="0"/>
              <a:t>-3</a:t>
            </a:r>
            <a:r>
              <a:rPr lang="en-US" altLang="ja-JP" dirty="0"/>
              <a:t>.  w(t, </a:t>
            </a:r>
            <a:r>
              <a:rPr lang="en-US" altLang="ja-JP" dirty="0" err="1"/>
              <a:t>i</a:t>
            </a:r>
            <a:r>
              <a:rPr lang="en-US" altLang="ja-JP" dirty="0"/>
              <a:t>) = 1 – </a:t>
            </a:r>
            <a:r>
              <a:rPr lang="en-US" altLang="ja-JP" dirty="0" err="1"/>
              <a:t>exp</a:t>
            </a:r>
            <a:r>
              <a:rPr lang="en-US" altLang="ja-JP" dirty="0"/>
              <a:t>( |</a:t>
            </a:r>
            <a:r>
              <a:rPr lang="en-US" altLang="ja-JP" dirty="0" err="1"/>
              <a:t>P</a:t>
            </a:r>
            <a:r>
              <a:rPr lang="en-US" altLang="ja-JP" baseline="30000" dirty="0" err="1"/>
              <a:t>t</a:t>
            </a:r>
            <a:r>
              <a:rPr lang="en-US" altLang="ja-JP" dirty="0"/>
              <a:t>(</a:t>
            </a:r>
            <a:r>
              <a:rPr lang="en-US" altLang="ja-JP" dirty="0" err="1"/>
              <a:t>i</a:t>
            </a:r>
            <a:r>
              <a:rPr lang="en-US" altLang="ja-JP" dirty="0"/>
              <a:t>)|/C </a:t>
            </a:r>
            <a:r>
              <a:rPr lang="en-US" altLang="ja-JP" dirty="0" smtClean="0"/>
              <a:t>)    </a:t>
            </a:r>
            <a:r>
              <a:rPr lang="en-US" altLang="ja-JP" dirty="0" smtClean="0">
                <a:solidFill>
                  <a:srgbClr val="00B050"/>
                </a:solidFill>
              </a:rPr>
              <a:t>exponential</a:t>
            </a:r>
            <a:endParaRPr lang="ja-JP" altLang="en-US" dirty="0">
              <a:solidFill>
                <a:srgbClr val="00B050"/>
              </a:solidFill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8152" y="2693767"/>
            <a:ext cx="7524328" cy="10952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20531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ヒューリスティクス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kumimoji="1" lang="en-US" altLang="ja-JP" dirty="0" smtClean="0"/>
              <a:t>7. Balance Big</a:t>
            </a:r>
          </a:p>
          <a:p>
            <a:pPr lvl="1"/>
            <a:r>
              <a:rPr lang="ja-JP" altLang="en-US" dirty="0"/>
              <a:t>閾値</a:t>
            </a:r>
            <a:r>
              <a:rPr lang="ja-JP" altLang="en-US" dirty="0" smtClean="0"/>
              <a:t>より </a:t>
            </a:r>
            <a:r>
              <a:rPr lang="en-US" altLang="ja-JP" dirty="0" smtClean="0"/>
              <a:t>degree </a:t>
            </a:r>
            <a:r>
              <a:rPr lang="ja-JP" altLang="en-US" dirty="0" smtClean="0"/>
              <a:t>の</a:t>
            </a:r>
            <a:r>
              <a:rPr lang="ja-JP" altLang="en-US" dirty="0" smtClean="0"/>
              <a:t>高い</a:t>
            </a:r>
            <a:r>
              <a:rPr lang="ja-JP" altLang="en-US" dirty="0"/>
              <a:t>ノード</a:t>
            </a:r>
            <a:r>
              <a:rPr lang="ja-JP" altLang="en-US" dirty="0" smtClean="0"/>
              <a:t>は </a:t>
            </a:r>
            <a:r>
              <a:rPr lang="en-US" altLang="ja-JP" dirty="0" smtClean="0"/>
              <a:t>“Balanced”</a:t>
            </a:r>
            <a:endParaRPr lang="en-US" altLang="ja-JP" dirty="0" smtClean="0"/>
          </a:p>
          <a:p>
            <a:pPr lvl="1"/>
            <a:endParaRPr lang="en-US" altLang="ja-JP" dirty="0"/>
          </a:p>
          <a:p>
            <a:pPr lvl="1"/>
            <a:endParaRPr lang="en-US" altLang="ja-JP" dirty="0" smtClean="0"/>
          </a:p>
          <a:p>
            <a:pPr lvl="1"/>
            <a:r>
              <a:rPr kumimoji="1" lang="ja-JP" altLang="en-US" dirty="0" smtClean="0"/>
              <a:t>閾値より </a:t>
            </a:r>
            <a:r>
              <a:rPr kumimoji="1" lang="en-US" altLang="ja-JP" dirty="0" smtClean="0"/>
              <a:t>degree </a:t>
            </a:r>
            <a:r>
              <a:rPr kumimoji="1" lang="ja-JP" altLang="en-US" dirty="0" smtClean="0"/>
              <a:t>の</a:t>
            </a:r>
            <a:r>
              <a:rPr kumimoji="1" lang="ja-JP" altLang="en-US" dirty="0" smtClean="0"/>
              <a:t>低いノードは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en-US" altLang="ja-JP" dirty="0" smtClean="0"/>
              <a:t>Deterministic Greedy</a:t>
            </a:r>
            <a:endParaRPr kumimoji="1" lang="ja-JP" altLang="en-US" dirty="0"/>
          </a:p>
        </p:txBody>
      </p:sp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9044" y="4725144"/>
            <a:ext cx="7325444" cy="7919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7476" y="2734631"/>
            <a:ext cx="4784724" cy="8383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51801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(Buffering) </a:t>
            </a:r>
            <a:r>
              <a:rPr kumimoji="1" lang="ja-JP" altLang="en-US" dirty="0" smtClean="0"/>
              <a:t>ヒューリスティクス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kumimoji="1" lang="en-US" altLang="ja-JP" dirty="0" smtClean="0"/>
              <a:t>C </a:t>
            </a:r>
            <a:r>
              <a:rPr lang="ja-JP" altLang="en-US" dirty="0"/>
              <a:t>個</a:t>
            </a:r>
            <a:r>
              <a:rPr lang="ja-JP" altLang="en-US" dirty="0" smtClean="0"/>
              <a:t>まで入力ノードを貯めておくことを許す</a:t>
            </a:r>
            <a:endParaRPr kumimoji="1" lang="en-US" altLang="ja-JP" dirty="0" smtClean="0"/>
          </a:p>
          <a:p>
            <a:pPr lvl="3"/>
            <a:endParaRPr lang="en-US" altLang="ja-JP" dirty="0"/>
          </a:p>
          <a:p>
            <a:pPr marL="0" indent="0">
              <a:buNone/>
            </a:pPr>
            <a:r>
              <a:rPr kumimoji="1" lang="en-US" altLang="ja-JP" dirty="0" smtClean="0"/>
              <a:t>8</a:t>
            </a:r>
            <a:r>
              <a:rPr kumimoji="1" lang="en-US" altLang="ja-JP" dirty="0" smtClean="0"/>
              <a:t>. Prefer </a:t>
            </a:r>
            <a:r>
              <a:rPr kumimoji="1" lang="en-US" altLang="ja-JP" dirty="0" smtClean="0"/>
              <a:t>Big</a:t>
            </a:r>
            <a:endParaRPr kumimoji="1" lang="ja-JP" altLang="en-US" dirty="0"/>
          </a:p>
        </p:txBody>
      </p:sp>
      <p:sp>
        <p:nvSpPr>
          <p:cNvPr id="4" name="角丸四角形 3"/>
          <p:cNvSpPr/>
          <p:nvPr/>
        </p:nvSpPr>
        <p:spPr>
          <a:xfrm>
            <a:off x="899592" y="3140968"/>
            <a:ext cx="7632848" cy="3528392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24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バッファに </a:t>
            </a:r>
            <a:r>
              <a:rPr lang="en-US" altLang="ja-JP" sz="24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C </a:t>
            </a:r>
            <a:r>
              <a:rPr lang="ja-JP" altLang="en-US" sz="24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個のノード </a:t>
            </a:r>
            <a:r>
              <a:rPr lang="en-US" altLang="ja-JP" sz="24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ID </a:t>
            </a:r>
            <a:r>
              <a:rPr lang="ja-JP" altLang="en-US" sz="24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を読み込む</a:t>
            </a:r>
            <a:endParaRPr lang="en-US" altLang="ja-JP" sz="2400" dirty="0" smtClean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r>
              <a:rPr lang="en-US" altLang="ja-JP" sz="24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loop {</a:t>
            </a:r>
          </a:p>
          <a:p>
            <a:r>
              <a:rPr lang="en-US" altLang="ja-JP" sz="24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 </a:t>
            </a:r>
            <a:r>
              <a:rPr lang="en-US" altLang="ja-JP" sz="24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  if </a:t>
            </a:r>
            <a:r>
              <a:rPr lang="ja-JP" altLang="en-US" sz="24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バッファに閾値より </a:t>
            </a:r>
            <a:r>
              <a:rPr lang="en-US" altLang="ja-JP" sz="24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degree </a:t>
            </a:r>
            <a:r>
              <a:rPr lang="ja-JP" altLang="en-US" sz="24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の高いノードがある</a:t>
            </a:r>
            <a:r>
              <a:rPr lang="en-US" altLang="ja-JP" sz="24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 </a:t>
            </a:r>
            <a:r>
              <a:rPr lang="en-US" altLang="ja-JP" sz="24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then</a:t>
            </a:r>
          </a:p>
          <a:p>
            <a:r>
              <a:rPr lang="en-US" altLang="ja-JP" sz="24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 </a:t>
            </a:r>
            <a:r>
              <a:rPr lang="en-US" altLang="ja-JP" sz="24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        </a:t>
            </a:r>
            <a:r>
              <a:rPr lang="ja-JP" altLang="en-US" sz="24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そのノードを </a:t>
            </a:r>
            <a:r>
              <a:rPr lang="en-US" altLang="ja-JP" sz="24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“Balanced” </a:t>
            </a:r>
            <a:r>
              <a:rPr lang="ja-JP" altLang="en-US" sz="24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で分配</a:t>
            </a:r>
            <a:endParaRPr lang="en-US" altLang="ja-JP" sz="2400" dirty="0" smtClean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r>
              <a:rPr lang="en-US" altLang="ja-JP" sz="24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 </a:t>
            </a:r>
            <a:r>
              <a:rPr lang="en-US" altLang="ja-JP" sz="24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        </a:t>
            </a:r>
            <a:r>
              <a:rPr lang="ja-JP" altLang="en-US" sz="24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バッファに </a:t>
            </a:r>
            <a:r>
              <a:rPr lang="en-US" altLang="ja-JP" sz="24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1 </a:t>
            </a:r>
            <a:r>
              <a:rPr lang="ja-JP" altLang="en-US" sz="24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個新たに読み込む</a:t>
            </a:r>
            <a:endParaRPr lang="en-US" altLang="ja-JP" sz="2400" dirty="0" smtClean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r>
              <a:rPr lang="en-US" altLang="ja-JP" sz="24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   else</a:t>
            </a:r>
          </a:p>
          <a:p>
            <a:r>
              <a:rPr lang="en-US" altLang="ja-JP" sz="24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 </a:t>
            </a:r>
            <a:r>
              <a:rPr lang="en-US" altLang="ja-JP" sz="24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        C</a:t>
            </a:r>
            <a:r>
              <a:rPr lang="ja-JP" altLang="en-US" sz="24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個のノードを </a:t>
            </a:r>
            <a:r>
              <a:rPr lang="en-US" altLang="ja-JP" sz="24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“Deterministic Greedy” </a:t>
            </a:r>
            <a:r>
              <a:rPr lang="ja-JP" altLang="en-US" sz="24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で分配</a:t>
            </a:r>
            <a:endParaRPr lang="en-US" altLang="ja-JP" sz="2400" dirty="0" smtClean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r>
              <a:rPr lang="ja-JP" altLang="en-US" sz="24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         バッファに新たに </a:t>
            </a:r>
            <a:r>
              <a:rPr lang="en-US" altLang="ja-JP" sz="24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C </a:t>
            </a:r>
            <a:r>
              <a:rPr lang="ja-JP" altLang="en-US" sz="24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個のノード </a:t>
            </a:r>
            <a:r>
              <a:rPr lang="en-US" altLang="ja-JP" sz="24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ID </a:t>
            </a:r>
            <a:r>
              <a:rPr lang="ja-JP" altLang="en-US" sz="24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を読み込む</a:t>
            </a:r>
            <a:r>
              <a:rPr lang="en-US" altLang="ja-JP" sz="24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/>
            </a:r>
            <a:br>
              <a:rPr lang="en-US" altLang="ja-JP" sz="24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</a:br>
            <a:r>
              <a:rPr lang="en-US" altLang="ja-JP" sz="24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}</a:t>
            </a:r>
            <a:endParaRPr kumimoji="1" lang="ja-JP" altLang="en-US" sz="2400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08987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(Buffering) </a:t>
            </a:r>
            <a:r>
              <a:rPr kumimoji="1" lang="ja-JP" altLang="en-US" dirty="0" smtClean="0"/>
              <a:t>ヒューリスティクス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kumimoji="1" lang="en-US" altLang="ja-JP" dirty="0" smtClean="0"/>
              <a:t>C </a:t>
            </a:r>
            <a:r>
              <a:rPr lang="ja-JP" altLang="en-US" dirty="0"/>
              <a:t>個</a:t>
            </a:r>
            <a:r>
              <a:rPr lang="ja-JP" altLang="en-US" dirty="0" smtClean="0"/>
              <a:t>まで入力ノードを貯めておくことを許す</a:t>
            </a:r>
            <a:endParaRPr kumimoji="1" lang="en-US" altLang="ja-JP" dirty="0" smtClean="0"/>
          </a:p>
          <a:p>
            <a:pPr lvl="3"/>
            <a:endParaRPr lang="en-US" altLang="ja-JP" dirty="0"/>
          </a:p>
          <a:p>
            <a:pPr marL="0" indent="0">
              <a:buNone/>
            </a:pPr>
            <a:r>
              <a:rPr lang="en-US" altLang="ja-JP" dirty="0"/>
              <a:t>9</a:t>
            </a:r>
            <a:r>
              <a:rPr kumimoji="1" lang="en-US" altLang="ja-JP" dirty="0" smtClean="0"/>
              <a:t>. Avoid Big</a:t>
            </a:r>
          </a:p>
          <a:p>
            <a:pPr marL="0" indent="0">
              <a:buNone/>
            </a:pPr>
            <a:r>
              <a:rPr lang="en-US" altLang="ja-JP" dirty="0"/>
              <a:t>	</a:t>
            </a:r>
            <a:r>
              <a:rPr lang="en-US" altLang="ja-JP" dirty="0" smtClean="0"/>
              <a:t>C</a:t>
            </a:r>
            <a:r>
              <a:rPr lang="ja-JP" altLang="en-US" dirty="0" smtClean="0"/>
              <a:t>個のバッファの範囲で低</a:t>
            </a:r>
            <a:r>
              <a:rPr lang="en-US" altLang="ja-JP" dirty="0" smtClean="0"/>
              <a:t>degree</a:t>
            </a:r>
            <a:r>
              <a:rPr lang="ja-JP" altLang="en-US" dirty="0" smtClean="0"/>
              <a:t>ノードを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dirty="0" smtClean="0"/>
              <a:t>	</a:t>
            </a:r>
            <a:r>
              <a:rPr lang="ja-JP" altLang="en-US" dirty="0" smtClean="0"/>
              <a:t>先に処理。</a:t>
            </a:r>
            <a:r>
              <a:rPr lang="en-US" altLang="ja-JP" dirty="0" smtClean="0"/>
              <a:t>“Deterministic Greedy” </a:t>
            </a:r>
            <a:r>
              <a:rPr lang="ja-JP" altLang="en-US" dirty="0" smtClean="0"/>
              <a:t>で</a:t>
            </a:r>
            <a:endParaRPr kumimoji="1" lang="en-US" altLang="ja-JP" dirty="0" smtClean="0"/>
          </a:p>
          <a:p>
            <a:pPr marL="0" indent="0">
              <a:buNone/>
            </a:pPr>
            <a:r>
              <a:rPr lang="en-US" altLang="ja-JP" dirty="0" smtClean="0"/>
              <a:t>10. Greedy </a:t>
            </a:r>
            <a:r>
              <a:rPr lang="en-US" altLang="ja-JP" dirty="0" err="1" smtClean="0"/>
              <a:t>EvoCut</a:t>
            </a:r>
            <a:endParaRPr lang="en-US" altLang="ja-JP" dirty="0" smtClean="0"/>
          </a:p>
          <a:p>
            <a:pPr marL="0" indent="0">
              <a:buNone/>
            </a:pPr>
            <a:r>
              <a:rPr lang="en-US" altLang="ja-JP" dirty="0"/>
              <a:t>	</a:t>
            </a:r>
            <a:r>
              <a:rPr lang="en-US" altLang="ja-JP" dirty="0" smtClean="0"/>
              <a:t>C</a:t>
            </a:r>
            <a:r>
              <a:rPr lang="ja-JP" altLang="en-US" dirty="0" smtClean="0"/>
              <a:t>個のバッファの範囲でクラスタリング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dirty="0" smtClean="0"/>
              <a:t>	by </a:t>
            </a:r>
            <a:r>
              <a:rPr lang="en-US" altLang="ja-JP" dirty="0" err="1" smtClean="0"/>
              <a:t>EvoCut</a:t>
            </a:r>
            <a:r>
              <a:rPr lang="en-US" altLang="ja-JP" dirty="0" smtClean="0"/>
              <a:t> [</a:t>
            </a:r>
            <a:r>
              <a:rPr lang="en-US" altLang="ja-JP" dirty="0" err="1" smtClean="0"/>
              <a:t>Andersen&amp;Peres</a:t>
            </a:r>
            <a:r>
              <a:rPr lang="en-US" altLang="ja-JP" dirty="0" smtClean="0"/>
              <a:t> STOC‘09]</a:t>
            </a:r>
            <a:br>
              <a:rPr lang="en-US" altLang="ja-JP" dirty="0" smtClean="0"/>
            </a:br>
            <a:r>
              <a:rPr lang="en-US" altLang="ja-JP" dirty="0" smtClean="0"/>
              <a:t>	</a:t>
            </a:r>
            <a:r>
              <a:rPr lang="ja-JP" altLang="en-US" dirty="0" smtClean="0"/>
              <a:t>クラスタ単位で </a:t>
            </a:r>
            <a:r>
              <a:rPr lang="en-US" altLang="ja-JP" dirty="0"/>
              <a:t>“Deterministic Greedy”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68580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kumimoji="1" lang="ja-JP" altLang="en-US" dirty="0" smtClean="0"/>
              <a:t>実験</a:t>
            </a:r>
            <a:endParaRPr kumimoji="1" lang="ja-JP" alt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1519" y="0"/>
            <a:ext cx="6522481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角丸四角形吹き出し 3"/>
          <p:cNvSpPr/>
          <p:nvPr/>
        </p:nvSpPr>
        <p:spPr>
          <a:xfrm>
            <a:off x="179512" y="5013176"/>
            <a:ext cx="1872208" cy="1224136"/>
          </a:xfrm>
          <a:prstGeom prst="wedgeRoundRectCallout">
            <a:avLst>
              <a:gd name="adj1" fmla="val 95160"/>
              <a:gd name="adj2" fmla="val 16353"/>
              <a:gd name="adj3" fmla="val 16667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2400" dirty="0" err="1" smtClean="0"/>
              <a:t>Holme&amp;Kim</a:t>
            </a:r>
            <a:endParaRPr lang="en-US" altLang="ja-JP" sz="2400" dirty="0" smtClean="0"/>
          </a:p>
          <a:p>
            <a:pPr algn="ctr"/>
            <a:r>
              <a:rPr lang="en-US" altLang="ja-JP" sz="2400" dirty="0" err="1" smtClean="0"/>
              <a:t>Phys.Rev.E</a:t>
            </a:r>
            <a:r>
              <a:rPr lang="en-US" altLang="ja-JP" sz="2400" dirty="0" smtClean="0"/>
              <a:t> 2002</a:t>
            </a:r>
          </a:p>
        </p:txBody>
      </p:sp>
      <p:sp>
        <p:nvSpPr>
          <p:cNvPr id="6" name="角丸四角形吹き出し 5"/>
          <p:cNvSpPr/>
          <p:nvPr/>
        </p:nvSpPr>
        <p:spPr>
          <a:xfrm>
            <a:off x="179512" y="2564904"/>
            <a:ext cx="1872208" cy="432048"/>
          </a:xfrm>
          <a:prstGeom prst="wedgeRoundRectCallout">
            <a:avLst>
              <a:gd name="adj1" fmla="val 94472"/>
              <a:gd name="adj2" fmla="val -96977"/>
              <a:gd name="adj3" fmla="val 16667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2400" dirty="0" smtClean="0"/>
              <a:t>Social</a:t>
            </a:r>
            <a:endParaRPr lang="en-US" altLang="ja-JP" sz="2400" dirty="0" smtClean="0"/>
          </a:p>
        </p:txBody>
      </p:sp>
      <p:sp>
        <p:nvSpPr>
          <p:cNvPr id="8" name="角丸四角形吹き出し 7"/>
          <p:cNvSpPr/>
          <p:nvPr/>
        </p:nvSpPr>
        <p:spPr>
          <a:xfrm>
            <a:off x="179512" y="1412776"/>
            <a:ext cx="1872208" cy="1008112"/>
          </a:xfrm>
          <a:prstGeom prst="wedgeRoundRectCallout">
            <a:avLst>
              <a:gd name="adj1" fmla="val 106166"/>
              <a:gd name="adj2" fmla="val -117418"/>
              <a:gd name="adj3" fmla="val 16667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2400" dirty="0" smtClean="0"/>
              <a:t>Finite Element Mesh</a:t>
            </a:r>
          </a:p>
        </p:txBody>
      </p:sp>
      <p:sp>
        <p:nvSpPr>
          <p:cNvPr id="9" name="角丸四角形吹き出し 8"/>
          <p:cNvSpPr/>
          <p:nvPr/>
        </p:nvSpPr>
        <p:spPr>
          <a:xfrm>
            <a:off x="179512" y="6309320"/>
            <a:ext cx="1872208" cy="432048"/>
          </a:xfrm>
          <a:prstGeom prst="wedgeRoundRectCallout">
            <a:avLst>
              <a:gd name="adj1" fmla="val 91721"/>
              <a:gd name="adj2" fmla="val 1392"/>
              <a:gd name="adj3" fmla="val 16667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2400" dirty="0" smtClean="0"/>
              <a:t>Social</a:t>
            </a:r>
            <a:endParaRPr lang="en-US" altLang="ja-JP" sz="2400" dirty="0" smtClean="0"/>
          </a:p>
        </p:txBody>
      </p:sp>
      <p:sp>
        <p:nvSpPr>
          <p:cNvPr id="10" name="角丸四角形吹き出し 9"/>
          <p:cNvSpPr/>
          <p:nvPr/>
        </p:nvSpPr>
        <p:spPr>
          <a:xfrm>
            <a:off x="179512" y="3356992"/>
            <a:ext cx="1872208" cy="1584176"/>
          </a:xfrm>
          <a:prstGeom prst="wedgeRoundRectCallout">
            <a:avLst>
              <a:gd name="adj1" fmla="val 96536"/>
              <a:gd name="adj2" fmla="val 50306"/>
              <a:gd name="adj3" fmla="val 16667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2400" dirty="0" smtClean="0"/>
              <a:t>Watts &amp; </a:t>
            </a:r>
            <a:r>
              <a:rPr lang="en-US" altLang="ja-JP" sz="2400" dirty="0" err="1" smtClean="0"/>
              <a:t>Strogatz</a:t>
            </a:r>
            <a:r>
              <a:rPr lang="en-US" altLang="ja-JP" sz="2400" dirty="0" smtClean="0"/>
              <a:t> Nature 1998</a:t>
            </a:r>
          </a:p>
        </p:txBody>
      </p:sp>
    </p:spTree>
    <p:extLst>
      <p:ext uri="{BB962C8B-B14F-4D97-AF65-F5344CB8AC3E}">
        <p14:creationId xmlns:p14="http://schemas.microsoft.com/office/powerpoint/2010/main" val="2871713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実験：ヒューリスティクス間の比較</a:t>
            </a:r>
            <a:endParaRPr kumimoji="1" lang="ja-JP" altLang="en-US" dirty="0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04524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4624"/>
            <a:ext cx="9130221" cy="6237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角丸四角形吹き出し 2"/>
          <p:cNvSpPr/>
          <p:nvPr/>
        </p:nvSpPr>
        <p:spPr>
          <a:xfrm>
            <a:off x="1979712" y="1052736"/>
            <a:ext cx="1872208" cy="432048"/>
          </a:xfrm>
          <a:prstGeom prst="wedgeRoundRectCallout">
            <a:avLst>
              <a:gd name="adj1" fmla="val 89656"/>
              <a:gd name="adj2" fmla="val 247316"/>
              <a:gd name="adj3" fmla="val 16667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2400" dirty="0" smtClean="0"/>
              <a:t>k-1 / k</a:t>
            </a:r>
            <a:endParaRPr lang="en-US" altLang="ja-JP" sz="2400" dirty="0" smtClean="0"/>
          </a:p>
        </p:txBody>
      </p:sp>
      <p:sp>
        <p:nvSpPr>
          <p:cNvPr id="4" name="角丸四角形吹き出し 3"/>
          <p:cNvSpPr/>
          <p:nvPr/>
        </p:nvSpPr>
        <p:spPr>
          <a:xfrm>
            <a:off x="4863098" y="1542361"/>
            <a:ext cx="2229182" cy="432048"/>
          </a:xfrm>
          <a:prstGeom prst="wedgeRoundRectCallout">
            <a:avLst>
              <a:gd name="adj1" fmla="val 8763"/>
              <a:gd name="adj2" fmla="val 608003"/>
              <a:gd name="adj3" fmla="val 16667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2400" dirty="0" smtClean="0"/>
              <a:t>Linear Det. Gr.</a:t>
            </a:r>
            <a:endParaRPr lang="en-US" altLang="ja-JP" sz="2400" dirty="0" smtClean="0"/>
          </a:p>
        </p:txBody>
      </p:sp>
      <p:sp>
        <p:nvSpPr>
          <p:cNvPr id="5" name="角丸四角形吹き出し 4"/>
          <p:cNvSpPr/>
          <p:nvPr/>
        </p:nvSpPr>
        <p:spPr>
          <a:xfrm>
            <a:off x="0" y="6411168"/>
            <a:ext cx="2123728" cy="432048"/>
          </a:xfrm>
          <a:prstGeom prst="wedgeRoundRectCallout">
            <a:avLst>
              <a:gd name="adj1" fmla="val -3797"/>
              <a:gd name="adj2" fmla="val -322035"/>
              <a:gd name="adj3" fmla="val 16667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2400" dirty="0" smtClean="0"/>
              <a:t>Off</a:t>
            </a:r>
            <a:r>
              <a:rPr kumimoji="1" lang="en-US" altLang="ja-JP" sz="2400" dirty="0" smtClean="0"/>
              <a:t>line (METIS)</a:t>
            </a:r>
            <a:endParaRPr lang="en-US" altLang="ja-JP" sz="2400" dirty="0" smtClean="0"/>
          </a:p>
        </p:txBody>
      </p:sp>
    </p:spTree>
    <p:extLst>
      <p:ext uri="{BB962C8B-B14F-4D97-AF65-F5344CB8AC3E}">
        <p14:creationId xmlns:p14="http://schemas.microsoft.com/office/powerpoint/2010/main" val="106102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1"/>
            <a:ext cx="9143999" cy="6254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角丸四角形吹き出し 5"/>
          <p:cNvSpPr/>
          <p:nvPr/>
        </p:nvSpPr>
        <p:spPr>
          <a:xfrm>
            <a:off x="4863098" y="836712"/>
            <a:ext cx="2229182" cy="432048"/>
          </a:xfrm>
          <a:prstGeom prst="wedgeRoundRectCallout">
            <a:avLst>
              <a:gd name="adj1" fmla="val 5874"/>
              <a:gd name="adj2" fmla="val 733200"/>
              <a:gd name="adj3" fmla="val 16667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2400" dirty="0" smtClean="0"/>
              <a:t>Linear Det. Gr.</a:t>
            </a:r>
            <a:endParaRPr lang="en-US" altLang="ja-JP" sz="2400" dirty="0" smtClean="0"/>
          </a:p>
        </p:txBody>
      </p:sp>
    </p:spTree>
    <p:extLst>
      <p:ext uri="{BB962C8B-B14F-4D97-AF65-F5344CB8AC3E}">
        <p14:creationId xmlns:p14="http://schemas.microsoft.com/office/powerpoint/2010/main" val="70442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9036496" cy="613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角丸四角形吹き出し 4"/>
          <p:cNvSpPr/>
          <p:nvPr/>
        </p:nvSpPr>
        <p:spPr>
          <a:xfrm>
            <a:off x="3131840" y="2060848"/>
            <a:ext cx="2229182" cy="432048"/>
          </a:xfrm>
          <a:prstGeom prst="wedgeRoundRectCallout">
            <a:avLst>
              <a:gd name="adj1" fmla="val 40538"/>
              <a:gd name="adj2" fmla="val 461939"/>
              <a:gd name="adj3" fmla="val 16667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2400" dirty="0" smtClean="0"/>
              <a:t>Greedy </a:t>
            </a:r>
            <a:r>
              <a:rPr kumimoji="1" lang="en-US" altLang="ja-JP" sz="2400" dirty="0" err="1" smtClean="0"/>
              <a:t>EvoCut</a:t>
            </a:r>
            <a:endParaRPr lang="en-US" altLang="ja-JP" sz="2400" dirty="0" smtClean="0"/>
          </a:p>
        </p:txBody>
      </p:sp>
    </p:spTree>
    <p:extLst>
      <p:ext uri="{BB962C8B-B14F-4D97-AF65-F5344CB8AC3E}">
        <p14:creationId xmlns:p14="http://schemas.microsoft.com/office/powerpoint/2010/main" val="1447925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kumimoji="1" lang="ja-JP" altLang="en-US" sz="3200" dirty="0" smtClean="0"/>
              <a:t>の全データセットでの平均</a:t>
            </a:r>
            <a:endParaRPr kumimoji="1" lang="ja-JP" altLang="en-US" sz="3200" dirty="0"/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1726" y="1340768"/>
            <a:ext cx="6724650" cy="5314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3219" y="476672"/>
            <a:ext cx="3514725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右矢印 7"/>
          <p:cNvSpPr/>
          <p:nvPr/>
        </p:nvSpPr>
        <p:spPr>
          <a:xfrm flipH="1">
            <a:off x="7956376" y="4653136"/>
            <a:ext cx="432048" cy="504056"/>
          </a:xfrm>
          <a:prstGeom prst="rightArrow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右矢印 10"/>
          <p:cNvSpPr/>
          <p:nvPr/>
        </p:nvSpPr>
        <p:spPr>
          <a:xfrm flipH="1">
            <a:off x="7956376" y="4005064"/>
            <a:ext cx="432048" cy="504056"/>
          </a:xfrm>
          <a:prstGeom prst="rightArrow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右矢印 11"/>
          <p:cNvSpPr/>
          <p:nvPr/>
        </p:nvSpPr>
        <p:spPr>
          <a:xfrm flipH="1">
            <a:off x="7956376" y="5877272"/>
            <a:ext cx="432048" cy="504056"/>
          </a:xfrm>
          <a:prstGeom prst="rightArrow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1365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内容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巨大グラフは１台のメモリには乗らない</a:t>
            </a:r>
            <a:endParaRPr kumimoji="1" lang="en-US" altLang="ja-JP" dirty="0" smtClean="0"/>
          </a:p>
          <a:p>
            <a:endParaRPr lang="en-US" altLang="ja-JP" dirty="0"/>
          </a:p>
          <a:p>
            <a:r>
              <a:rPr kumimoji="1" lang="ja-JP" altLang="en-US" dirty="0" smtClean="0"/>
              <a:t>複数台に分割して格納・処理する必要がある</a:t>
            </a:r>
            <a:endParaRPr kumimoji="1" lang="en-US" altLang="ja-JP" dirty="0" smtClean="0"/>
          </a:p>
          <a:p>
            <a:endParaRPr lang="en-US" altLang="ja-JP" dirty="0"/>
          </a:p>
          <a:p>
            <a:endParaRPr lang="en-US" altLang="ja-JP" dirty="0" smtClean="0"/>
          </a:p>
          <a:p>
            <a:endParaRPr lang="en-US" altLang="ja-JP" dirty="0"/>
          </a:p>
          <a:p>
            <a:r>
              <a:rPr lang="ja-JP" altLang="en-US" dirty="0" smtClean="0"/>
              <a:t>どの</a:t>
            </a:r>
            <a:r>
              <a:rPr lang="ja-JP" altLang="en-US" dirty="0"/>
              <a:t>よう</a:t>
            </a:r>
            <a:r>
              <a:rPr lang="ja-JP" altLang="en-US" dirty="0" smtClean="0"/>
              <a:t>にグラフを分割するのが良いか？</a:t>
            </a:r>
            <a:endParaRPr kumimoji="1" lang="ja-JP" altLang="en-US" dirty="0"/>
          </a:p>
        </p:txBody>
      </p:sp>
      <p:pic>
        <p:nvPicPr>
          <p:cNvPr id="3075" name="Picture 3" descr="C:\Users\kinaba\AppData\Local\Microsoft\Windows\Temporary Internet Files\Content.IE5\WVANF0WI\MC900428945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3645024"/>
            <a:ext cx="1783994" cy="12774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3" descr="C:\Users\kinaba\AppData\Local\Microsoft\Windows\Temporary Internet Files\Content.IE5\WVANF0WI\MC900428945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24110" y="3645024"/>
            <a:ext cx="1783994" cy="12774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3" descr="C:\Users\kinaba\AppData\Local\Microsoft\Windows\Temporary Internet Files\Content.IE5\WVANF0WI\MC900428945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382" y="3645024"/>
            <a:ext cx="1783994" cy="12774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99378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実験：</a:t>
            </a:r>
            <a:r>
              <a:rPr kumimoji="1" lang="ja-JP" altLang="en-US" dirty="0" smtClean="0"/>
              <a:t>分割数・グラフサイズの影響</a:t>
            </a:r>
            <a:endParaRPr kumimoji="1" lang="ja-JP" altLang="en-US" dirty="0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3179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20573"/>
            <a:ext cx="9036496" cy="62887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角丸四角形吹き出し 4"/>
          <p:cNvSpPr/>
          <p:nvPr/>
        </p:nvSpPr>
        <p:spPr>
          <a:xfrm>
            <a:off x="5580112" y="2276872"/>
            <a:ext cx="2229182" cy="432048"/>
          </a:xfrm>
          <a:prstGeom prst="wedgeRoundRectCallout">
            <a:avLst>
              <a:gd name="adj1" fmla="val -87720"/>
              <a:gd name="adj2" fmla="val -80582"/>
              <a:gd name="adj3" fmla="val 16667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2400" dirty="0" smtClean="0"/>
              <a:t>Linear Det. Gr.</a:t>
            </a:r>
            <a:endParaRPr lang="en-US" altLang="ja-JP" sz="2400" dirty="0" smtClean="0"/>
          </a:p>
        </p:txBody>
      </p:sp>
      <p:sp>
        <p:nvSpPr>
          <p:cNvPr id="6" name="角丸四角形吹き出し 5"/>
          <p:cNvSpPr/>
          <p:nvPr/>
        </p:nvSpPr>
        <p:spPr>
          <a:xfrm>
            <a:off x="2739370" y="4509120"/>
            <a:ext cx="2123728" cy="432048"/>
          </a:xfrm>
          <a:prstGeom prst="wedgeRoundRectCallout">
            <a:avLst>
              <a:gd name="adj1" fmla="val -11074"/>
              <a:gd name="adj2" fmla="val -408481"/>
              <a:gd name="adj3" fmla="val 16667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2400" dirty="0" smtClean="0"/>
              <a:t>Off</a:t>
            </a:r>
            <a:r>
              <a:rPr kumimoji="1" lang="en-US" altLang="ja-JP" sz="2400" dirty="0" smtClean="0"/>
              <a:t>line (METIS)</a:t>
            </a:r>
            <a:endParaRPr lang="en-US" altLang="ja-JP" sz="2400" dirty="0" smtClean="0"/>
          </a:p>
        </p:txBody>
      </p:sp>
    </p:spTree>
    <p:extLst>
      <p:ext uri="{BB962C8B-B14F-4D97-AF65-F5344CB8AC3E}">
        <p14:creationId xmlns:p14="http://schemas.microsoft.com/office/powerpoint/2010/main" val="90548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9144000" cy="63197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角丸四角形吹き出し 4"/>
          <p:cNvSpPr/>
          <p:nvPr/>
        </p:nvSpPr>
        <p:spPr>
          <a:xfrm>
            <a:off x="899592" y="6319756"/>
            <a:ext cx="2123728" cy="432048"/>
          </a:xfrm>
          <a:prstGeom prst="wedgeRoundRectCallout">
            <a:avLst>
              <a:gd name="adj1" fmla="val -13401"/>
              <a:gd name="adj2" fmla="val -234018"/>
              <a:gd name="adj3" fmla="val 16667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2400" dirty="0" smtClean="0"/>
              <a:t>Off</a:t>
            </a:r>
            <a:r>
              <a:rPr kumimoji="1" lang="en-US" altLang="ja-JP" sz="2400" dirty="0" smtClean="0"/>
              <a:t>line (METIS)</a:t>
            </a:r>
            <a:endParaRPr lang="en-US" altLang="ja-JP" sz="2400" dirty="0" smtClean="0"/>
          </a:p>
        </p:txBody>
      </p:sp>
      <p:sp>
        <p:nvSpPr>
          <p:cNvPr id="6" name="角丸四角形吹き出し 5"/>
          <p:cNvSpPr/>
          <p:nvPr/>
        </p:nvSpPr>
        <p:spPr>
          <a:xfrm>
            <a:off x="6372200" y="6298271"/>
            <a:ext cx="2229182" cy="432048"/>
          </a:xfrm>
          <a:prstGeom prst="wedgeRoundRectCallout">
            <a:avLst>
              <a:gd name="adj1" fmla="val -52798"/>
              <a:gd name="adj2" fmla="val -358006"/>
              <a:gd name="adj3" fmla="val 16667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2400" dirty="0" smtClean="0"/>
              <a:t>Linear Det. Gr.</a:t>
            </a:r>
            <a:endParaRPr lang="en-US" altLang="ja-JP" sz="2400" dirty="0" smtClean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7599402" y="-27384"/>
            <a:ext cx="12930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 smtClean="0"/>
              <a:t>4 partition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028038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実験</a:t>
            </a:r>
            <a:r>
              <a:rPr lang="ja-JP" altLang="en-US" dirty="0" smtClean="0"/>
              <a:t>：実際の計算速度への効果</a:t>
            </a:r>
            <a:endParaRPr kumimoji="1" lang="ja-JP" altLang="en-US" dirty="0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1714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ja-JP" sz="4000" dirty="0" smtClean="0"/>
              <a:t>PageRank </a:t>
            </a:r>
            <a:r>
              <a:rPr lang="ja-JP" altLang="en-US" sz="4000" dirty="0" smtClean="0"/>
              <a:t>計算のパフォーマンス</a:t>
            </a:r>
            <a:endParaRPr kumimoji="1" lang="ja-JP" altLang="en-US" sz="40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SPARK Framework ( </a:t>
            </a:r>
            <a:r>
              <a:rPr lang="en-US" altLang="ja-JP" dirty="0" smtClean="0">
                <a:hlinkClick r:id="rId2"/>
              </a:rPr>
              <a:t>http</a:t>
            </a:r>
            <a:r>
              <a:rPr lang="en-US" altLang="ja-JP" dirty="0">
                <a:hlinkClick r:id="rId2"/>
              </a:rPr>
              <a:t>://spark-project.org</a:t>
            </a:r>
            <a:r>
              <a:rPr lang="en-US" altLang="ja-JP" dirty="0" smtClean="0">
                <a:hlinkClick r:id="rId2"/>
              </a:rPr>
              <a:t>/</a:t>
            </a:r>
            <a:r>
              <a:rPr lang="en-US" altLang="ja-JP" dirty="0" smtClean="0"/>
              <a:t> )</a:t>
            </a:r>
          </a:p>
          <a:p>
            <a:pPr lvl="1"/>
            <a:r>
              <a:rPr lang="en-US" altLang="ja-JP" dirty="0" smtClean="0"/>
              <a:t>Naive</a:t>
            </a:r>
            <a:r>
              <a:rPr lang="ja-JP" altLang="en-US" dirty="0" smtClean="0"/>
              <a:t>実装と </a:t>
            </a:r>
            <a:r>
              <a:rPr lang="en-US" altLang="ja-JP" dirty="0" smtClean="0"/>
              <a:t>Partition </a:t>
            </a:r>
            <a:r>
              <a:rPr lang="ja-JP" altLang="en-US" dirty="0" smtClean="0"/>
              <a:t>間の通信を減らす実装</a:t>
            </a:r>
            <a:endParaRPr lang="en-US" altLang="ja-JP" dirty="0" smtClean="0"/>
          </a:p>
          <a:p>
            <a:r>
              <a:rPr lang="en-US" altLang="ja-JP" dirty="0"/>
              <a:t>|E|=77M </a:t>
            </a:r>
            <a:r>
              <a:rPr lang="en-US" altLang="ja-JP" dirty="0" smtClean="0"/>
              <a:t>   k=100   ε=2%</a:t>
            </a:r>
          </a:p>
          <a:p>
            <a:pPr lvl="2"/>
            <a:endParaRPr kumimoji="1" lang="ja-JP" altLang="en-US" dirty="0"/>
          </a:p>
        </p:txBody>
      </p:sp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4437112"/>
            <a:ext cx="7019925" cy="166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角丸四角形吹き出し 5"/>
          <p:cNvSpPr/>
          <p:nvPr/>
        </p:nvSpPr>
        <p:spPr>
          <a:xfrm>
            <a:off x="6694702" y="3573016"/>
            <a:ext cx="1114591" cy="504056"/>
          </a:xfrm>
          <a:prstGeom prst="wedgeRoundRectCallout">
            <a:avLst>
              <a:gd name="adj1" fmla="val -19547"/>
              <a:gd name="adj2" fmla="val 87385"/>
              <a:gd name="adj3" fmla="val 16667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2400" dirty="0" smtClean="0"/>
              <a:t>0.61</a:t>
            </a:r>
            <a:endParaRPr lang="en-US" altLang="ja-JP" sz="2400" dirty="0" smtClean="0"/>
          </a:p>
        </p:txBody>
      </p:sp>
      <p:sp>
        <p:nvSpPr>
          <p:cNvPr id="7" name="角丸四角形吹き出し 6"/>
          <p:cNvSpPr/>
          <p:nvPr/>
        </p:nvSpPr>
        <p:spPr>
          <a:xfrm>
            <a:off x="4572000" y="3573016"/>
            <a:ext cx="1114591" cy="504056"/>
          </a:xfrm>
          <a:prstGeom prst="wedgeRoundRectCallout">
            <a:avLst>
              <a:gd name="adj1" fmla="val -19547"/>
              <a:gd name="adj2" fmla="val 88940"/>
              <a:gd name="adj3" fmla="val 16667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2400" dirty="0" smtClean="0"/>
              <a:t>0.99</a:t>
            </a:r>
            <a:endParaRPr lang="en-US" altLang="ja-JP" sz="2400" dirty="0" smtClean="0"/>
          </a:p>
        </p:txBody>
      </p:sp>
    </p:spTree>
    <p:extLst>
      <p:ext uri="{BB962C8B-B14F-4D97-AF65-F5344CB8AC3E}">
        <p14:creationId xmlns:p14="http://schemas.microsoft.com/office/powerpoint/2010/main" val="1755354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ja-JP" sz="4000" dirty="0" smtClean="0"/>
              <a:t>PageRank </a:t>
            </a:r>
            <a:r>
              <a:rPr lang="ja-JP" altLang="en-US" sz="4000" dirty="0" smtClean="0"/>
              <a:t>計算のパフォーマンス</a:t>
            </a:r>
            <a:endParaRPr kumimoji="1" lang="ja-JP" altLang="en-US" sz="40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|</a:t>
            </a:r>
            <a:r>
              <a:rPr lang="en-US" altLang="ja-JP" dirty="0"/>
              <a:t>E</a:t>
            </a:r>
            <a:r>
              <a:rPr lang="en-US" altLang="ja-JP" dirty="0" smtClean="0"/>
              <a:t>|=1.3G    k=400   ε=2%</a:t>
            </a:r>
          </a:p>
          <a:p>
            <a:pPr lvl="2"/>
            <a:endParaRPr kumimoji="1" lang="ja-JP" altLang="en-US" dirty="0"/>
          </a:p>
        </p:txBody>
      </p:sp>
      <p:sp>
        <p:nvSpPr>
          <p:cNvPr id="6" name="角丸四角形吹き出し 5"/>
          <p:cNvSpPr/>
          <p:nvPr/>
        </p:nvSpPr>
        <p:spPr>
          <a:xfrm>
            <a:off x="6694702" y="2564904"/>
            <a:ext cx="1114591" cy="504056"/>
          </a:xfrm>
          <a:prstGeom prst="wedgeRoundRectCallout">
            <a:avLst>
              <a:gd name="adj1" fmla="val -19547"/>
              <a:gd name="adj2" fmla="val 87385"/>
              <a:gd name="adj3" fmla="val 16667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2400" dirty="0" smtClean="0"/>
              <a:t>0.913</a:t>
            </a:r>
            <a:endParaRPr lang="en-US" altLang="ja-JP" sz="2400" dirty="0" smtClean="0"/>
          </a:p>
        </p:txBody>
      </p:sp>
      <p:sp>
        <p:nvSpPr>
          <p:cNvPr id="7" name="角丸四角形吹き出し 6"/>
          <p:cNvSpPr/>
          <p:nvPr/>
        </p:nvSpPr>
        <p:spPr>
          <a:xfrm>
            <a:off x="4572000" y="2564904"/>
            <a:ext cx="1114591" cy="504056"/>
          </a:xfrm>
          <a:prstGeom prst="wedgeRoundRectCallout">
            <a:avLst>
              <a:gd name="adj1" fmla="val -19547"/>
              <a:gd name="adj2" fmla="val 88940"/>
              <a:gd name="adj3" fmla="val 16667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2400" dirty="0" smtClean="0"/>
              <a:t>0.997</a:t>
            </a:r>
            <a:endParaRPr lang="en-US" altLang="ja-JP" sz="2400" dirty="0" smtClean="0"/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3573016"/>
            <a:ext cx="7010400" cy="162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03471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Further Reading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>
                <a:hlinkClick r:id="rId2"/>
              </a:rPr>
              <a:t>http://</a:t>
            </a:r>
            <a:r>
              <a:rPr lang="en-US" altLang="ja-JP" dirty="0" smtClean="0">
                <a:hlinkClick r:id="rId2"/>
              </a:rPr>
              <a:t>arxiv.org/abs/1212.1121</a:t>
            </a:r>
            <a:endParaRPr lang="en-US" altLang="ja-JP" dirty="0"/>
          </a:p>
          <a:p>
            <a:pPr marL="457200" lvl="1" indent="0">
              <a:buNone/>
            </a:pPr>
            <a:r>
              <a:rPr lang="en-US" altLang="ja-JP" dirty="0" smtClean="0"/>
              <a:t>	Random order + Linear Deterministic Greedy </a:t>
            </a:r>
            <a:r>
              <a:rPr lang="ja-JP" altLang="en-US" dirty="0" smtClean="0"/>
              <a:t>が</a:t>
            </a:r>
            <a:endParaRPr lang="en-US" altLang="ja-JP" dirty="0" smtClean="0"/>
          </a:p>
          <a:p>
            <a:pPr marL="457200" lvl="1" indent="0">
              <a:buNone/>
            </a:pPr>
            <a:r>
              <a:rPr lang="en-US" altLang="ja-JP" dirty="0" smtClean="0"/>
              <a:t>	Random order + Linear Random Greedy</a:t>
            </a:r>
            <a:br>
              <a:rPr lang="en-US" altLang="ja-JP" dirty="0" smtClean="0"/>
            </a:br>
            <a:r>
              <a:rPr lang="ja-JP" altLang="en-US" dirty="0" smtClean="0"/>
              <a:t>に勝る理由の分析をしている</a:t>
            </a:r>
            <a:endParaRPr lang="en-US" altLang="ja-JP" dirty="0" smtClean="0"/>
          </a:p>
          <a:p>
            <a:pPr lvl="1"/>
            <a:r>
              <a:rPr kumimoji="1" lang="en-US" altLang="ja-JP" dirty="0" smtClean="0"/>
              <a:t>[</a:t>
            </a:r>
            <a:r>
              <a:rPr kumimoji="1" lang="en-US" altLang="ja-JP" dirty="0" err="1" smtClean="0"/>
              <a:t>McSherry</a:t>
            </a:r>
            <a:r>
              <a:rPr kumimoji="1" lang="en-US" altLang="ja-JP" dirty="0" smtClean="0"/>
              <a:t> 2001] </a:t>
            </a:r>
            <a:r>
              <a:rPr kumimoji="1" lang="ja-JP" altLang="en-US" dirty="0" smtClean="0"/>
              <a:t>のモデルで </a:t>
            </a:r>
            <a:r>
              <a:rPr kumimoji="1" lang="en-US" altLang="ja-JP" dirty="0" smtClean="0"/>
              <a:t>LDG </a:t>
            </a:r>
            <a:r>
              <a:rPr kumimoji="1" lang="ja-JP" altLang="en-US" dirty="0" smtClean="0"/>
              <a:t>はクラスタを復元するが </a:t>
            </a:r>
            <a:r>
              <a:rPr kumimoji="1" lang="en-US" altLang="ja-JP" dirty="0" smtClean="0"/>
              <a:t>LRG </a:t>
            </a:r>
            <a:r>
              <a:rPr lang="ja-JP" altLang="en-US" dirty="0" smtClean="0"/>
              <a:t>はしない</a:t>
            </a:r>
            <a:endParaRPr lang="en-US" altLang="ja-JP" dirty="0" smtClean="0"/>
          </a:p>
          <a:p>
            <a:pPr lvl="2"/>
            <a:r>
              <a:rPr lang="en-US" altLang="ja-JP" dirty="0" smtClean="0"/>
              <a:t>[</a:t>
            </a:r>
            <a:r>
              <a:rPr lang="en-US" altLang="ja-JP" dirty="0" err="1" smtClean="0"/>
              <a:t>McSherry</a:t>
            </a:r>
            <a:r>
              <a:rPr lang="en-US" altLang="ja-JP" dirty="0" smtClean="0"/>
              <a:t> 2001]</a:t>
            </a:r>
          </a:p>
          <a:p>
            <a:pPr lvl="3"/>
            <a:r>
              <a:rPr lang="en-US" altLang="ja-JP" dirty="0" err="1" smtClean="0"/>
              <a:t>Erdos-Reny</a:t>
            </a:r>
            <a:r>
              <a:rPr lang="ja-JP" altLang="en-US" dirty="0" smtClean="0"/>
              <a:t> の拡張。ノードが </a:t>
            </a:r>
            <a:r>
              <a:rPr lang="en-US" altLang="ja-JP" dirty="0" smtClean="0"/>
              <a:t>k </a:t>
            </a:r>
            <a:r>
              <a:rPr lang="ja-JP" altLang="en-US" dirty="0" smtClean="0"/>
              <a:t>色に彩色されている</a:t>
            </a:r>
            <a:endParaRPr lang="en-US" altLang="ja-JP" dirty="0" smtClean="0"/>
          </a:p>
          <a:p>
            <a:pPr lvl="3"/>
            <a:r>
              <a:rPr lang="ja-JP" altLang="en-US" dirty="0" smtClean="0"/>
              <a:t>辺を貼る確率は </a:t>
            </a:r>
            <a:r>
              <a:rPr lang="en-US" altLang="ja-JP" dirty="0" smtClean="0"/>
              <a:t>P = k * k  matrix </a:t>
            </a:r>
            <a:r>
              <a:rPr lang="ja-JP" altLang="en-US" dirty="0" smtClean="0"/>
              <a:t>で与える</a:t>
            </a:r>
            <a:endParaRPr lang="en-US" altLang="ja-JP" dirty="0" smtClean="0"/>
          </a:p>
          <a:p>
            <a:pPr lvl="3"/>
            <a:r>
              <a:rPr lang="ja-JP" altLang="en-US" dirty="0" smtClean="0"/>
              <a:t>この</a:t>
            </a:r>
            <a:r>
              <a:rPr lang="en-US" altLang="ja-JP" dirty="0" smtClean="0"/>
              <a:t>draft</a:t>
            </a:r>
            <a:r>
              <a:rPr lang="ja-JP" altLang="en-US" dirty="0" smtClean="0"/>
              <a:t>では </a:t>
            </a:r>
            <a:r>
              <a:rPr lang="en-US" altLang="ja-JP" dirty="0" smtClean="0"/>
              <a:t>p = </a:t>
            </a:r>
            <a:r>
              <a:rPr lang="en-US" altLang="ja-JP" dirty="0" err="1" smtClean="0"/>
              <a:t>Pii</a:t>
            </a:r>
            <a:r>
              <a:rPr lang="en-US" altLang="ja-JP" dirty="0" smtClean="0"/>
              <a:t>  &gt; </a:t>
            </a:r>
            <a:r>
              <a:rPr lang="en-US" altLang="ja-JP" dirty="0" err="1" smtClean="0"/>
              <a:t>Pik</a:t>
            </a:r>
            <a:r>
              <a:rPr lang="en-US" altLang="ja-JP" dirty="0" smtClean="0"/>
              <a:t> = q </a:t>
            </a:r>
            <a:r>
              <a:rPr lang="ja-JP" altLang="en-US" dirty="0" smtClean="0"/>
              <a:t>のケースを解析</a:t>
            </a:r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79566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まとめ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著者曰く</a:t>
            </a:r>
            <a:endParaRPr kumimoji="1" lang="en-US" altLang="ja-JP" dirty="0" smtClean="0"/>
          </a:p>
          <a:p>
            <a:pPr lvl="1"/>
            <a:r>
              <a:rPr kumimoji="1" lang="en-US" altLang="ja-JP" dirty="0" smtClean="0"/>
              <a:t>BFS </a:t>
            </a:r>
            <a:r>
              <a:rPr kumimoji="1" lang="ja-JP" altLang="en-US" dirty="0" smtClean="0"/>
              <a:t>がよい</a:t>
            </a:r>
            <a:endParaRPr kumimoji="1" lang="en-US" altLang="ja-JP" dirty="0" smtClean="0"/>
          </a:p>
          <a:p>
            <a:pPr lvl="1"/>
            <a:r>
              <a:rPr lang="en-US" altLang="ja-JP" dirty="0" smtClean="0"/>
              <a:t>Linear Deterministic Greedy </a:t>
            </a:r>
            <a:r>
              <a:rPr lang="ja-JP" altLang="en-US" dirty="0" smtClean="0"/>
              <a:t>がよい</a:t>
            </a:r>
            <a:endParaRPr kumimoji="1" lang="en-US" altLang="ja-JP" dirty="0" smtClean="0"/>
          </a:p>
          <a:p>
            <a:endParaRPr kumimoji="1" lang="en-US" altLang="ja-JP" dirty="0" smtClean="0"/>
          </a:p>
          <a:p>
            <a:r>
              <a:rPr kumimoji="1" lang="ja-JP" altLang="en-US" dirty="0" smtClean="0"/>
              <a:t>感想</a:t>
            </a:r>
            <a:endParaRPr kumimoji="1" lang="en-US" altLang="ja-JP" dirty="0" smtClean="0"/>
          </a:p>
          <a:p>
            <a:pPr lvl="1"/>
            <a:r>
              <a:rPr kumimoji="1" lang="en-US" altLang="ja-JP" dirty="0" smtClean="0"/>
              <a:t>...</a:t>
            </a:r>
          </a:p>
          <a:p>
            <a:pPr lvl="1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39737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問題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入力</a:t>
            </a:r>
            <a:endParaRPr kumimoji="1" lang="en-US" altLang="ja-JP" dirty="0" smtClean="0"/>
          </a:p>
          <a:p>
            <a:pPr lvl="1"/>
            <a:r>
              <a:rPr lang="en-US" altLang="ja-JP" dirty="0"/>
              <a:t>G = (V, E</a:t>
            </a:r>
            <a:r>
              <a:rPr lang="en-US" altLang="ja-JP" dirty="0" smtClean="0"/>
              <a:t>)  </a:t>
            </a:r>
            <a:r>
              <a:rPr kumimoji="1" lang="ja-JP" altLang="en-US" dirty="0" smtClean="0"/>
              <a:t>有</a:t>
            </a:r>
            <a:r>
              <a:rPr lang="ja-JP" altLang="en-US" dirty="0"/>
              <a:t>向</a:t>
            </a:r>
            <a:r>
              <a:rPr kumimoji="1" lang="en-US" altLang="ja-JP" dirty="0" smtClean="0"/>
              <a:t>or</a:t>
            </a:r>
            <a:r>
              <a:rPr kumimoji="1" lang="ja-JP" altLang="en-US" dirty="0" smtClean="0"/>
              <a:t>無向</a:t>
            </a:r>
            <a:r>
              <a:rPr kumimoji="1" lang="ja-JP" altLang="en-US" dirty="0" smtClean="0"/>
              <a:t>グラ</a:t>
            </a:r>
            <a:r>
              <a:rPr lang="ja-JP" altLang="en-US" dirty="0"/>
              <a:t>フ</a:t>
            </a:r>
            <a:endParaRPr kumimoji="1" lang="en-US" altLang="ja-JP" dirty="0" smtClean="0"/>
          </a:p>
          <a:p>
            <a:pPr lvl="1"/>
            <a:r>
              <a:rPr lang="en-US" altLang="ja-JP" dirty="0" smtClean="0"/>
              <a:t>k		</a:t>
            </a:r>
            <a:r>
              <a:rPr lang="ja-JP" altLang="en-US" dirty="0" smtClean="0"/>
              <a:t>マシンの台数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ε		</a:t>
            </a:r>
            <a:r>
              <a:rPr lang="ja-JP" altLang="en-US" dirty="0" smtClean="0"/>
              <a:t>許容アンバランス度</a:t>
            </a:r>
            <a:endParaRPr lang="en-US" altLang="ja-JP" dirty="0" smtClean="0"/>
          </a:p>
          <a:p>
            <a:r>
              <a:rPr lang="ja-JP" altLang="en-US" dirty="0" smtClean="0"/>
              <a:t>出力</a:t>
            </a:r>
            <a:endParaRPr lang="en-US" altLang="ja-JP" dirty="0" smtClean="0"/>
          </a:p>
          <a:p>
            <a:pPr lvl="1"/>
            <a:r>
              <a:rPr kumimoji="1" lang="en-US" altLang="ja-JP" dirty="0" smtClean="0"/>
              <a:t>V1</a:t>
            </a:r>
            <a:r>
              <a:rPr kumimoji="1" lang="en-US" altLang="ja-JP" dirty="0" smtClean="0"/>
              <a:t>, V2, ..., </a:t>
            </a:r>
            <a:r>
              <a:rPr kumimoji="1" lang="en-US" altLang="ja-JP" dirty="0" err="1" smtClean="0"/>
              <a:t>Vk</a:t>
            </a:r>
            <a:r>
              <a:rPr lang="en-US" altLang="ja-JP" dirty="0"/>
              <a:t>	</a:t>
            </a:r>
            <a:r>
              <a:rPr lang="en-US" altLang="ja-JP" dirty="0" smtClean="0"/>
              <a:t>	V</a:t>
            </a:r>
            <a:r>
              <a:rPr lang="ja-JP" altLang="en-US" dirty="0" smtClean="0"/>
              <a:t>の</a:t>
            </a:r>
            <a:r>
              <a:rPr lang="en-US" altLang="ja-JP" dirty="0" smtClean="0"/>
              <a:t>disjoint</a:t>
            </a:r>
            <a:r>
              <a:rPr lang="ja-JP" altLang="en-US" dirty="0" smtClean="0"/>
              <a:t>な分割</a:t>
            </a:r>
            <a:endParaRPr kumimoji="1" lang="en-US" altLang="ja-JP" dirty="0" smtClean="0"/>
          </a:p>
          <a:p>
            <a:pPr marL="914400" lvl="2" indent="0">
              <a:buNone/>
            </a:pPr>
            <a:r>
              <a:rPr lang="en-US" altLang="ja-JP" dirty="0"/>
              <a:t>|Vi| </a:t>
            </a:r>
            <a:r>
              <a:rPr lang="ja-JP" altLang="en-US" dirty="0"/>
              <a:t>≦ </a:t>
            </a:r>
            <a:r>
              <a:rPr lang="en-US" altLang="ja-JP" dirty="0"/>
              <a:t>C = (1+ε)|v|/k   </a:t>
            </a:r>
            <a:r>
              <a:rPr lang="en-US" altLang="ja-JP" dirty="0">
                <a:solidFill>
                  <a:srgbClr val="00B050"/>
                </a:solidFill>
              </a:rPr>
              <a:t>or  </a:t>
            </a:r>
            <a:r>
              <a:rPr lang="en-US" altLang="ja-JP" dirty="0" err="1">
                <a:solidFill>
                  <a:srgbClr val="00B050"/>
                </a:solidFill>
              </a:rPr>
              <a:t>Σdeg</a:t>
            </a:r>
            <a:r>
              <a:rPr lang="en-US" altLang="ja-JP" dirty="0">
                <a:solidFill>
                  <a:srgbClr val="00B050"/>
                </a:solidFill>
              </a:rPr>
              <a:t>(Vi)</a:t>
            </a:r>
            <a:r>
              <a:rPr lang="ja-JP" altLang="en-US" dirty="0">
                <a:solidFill>
                  <a:srgbClr val="00B050"/>
                </a:solidFill>
              </a:rPr>
              <a:t>≦</a:t>
            </a:r>
            <a:r>
              <a:rPr lang="en-US" altLang="ja-JP" dirty="0">
                <a:solidFill>
                  <a:srgbClr val="00B050"/>
                </a:solidFill>
              </a:rPr>
              <a:t>C = (1+ε)(</a:t>
            </a:r>
            <a:r>
              <a:rPr lang="en-US" altLang="ja-JP" dirty="0" err="1">
                <a:solidFill>
                  <a:srgbClr val="00B050"/>
                </a:solidFill>
              </a:rPr>
              <a:t>Σdeg</a:t>
            </a:r>
            <a:r>
              <a:rPr lang="en-US" altLang="ja-JP" dirty="0">
                <a:solidFill>
                  <a:srgbClr val="00B050"/>
                </a:solidFill>
              </a:rPr>
              <a:t>(V))/</a:t>
            </a:r>
            <a:r>
              <a:rPr lang="en-US" altLang="ja-JP" dirty="0" smtClean="0">
                <a:solidFill>
                  <a:srgbClr val="00B050"/>
                </a:solidFill>
              </a:rPr>
              <a:t>k</a:t>
            </a:r>
            <a:endParaRPr lang="en-US" altLang="ja-JP" dirty="0">
              <a:solidFill>
                <a:srgbClr val="00B050"/>
              </a:solidFill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5796136" y="2132856"/>
            <a:ext cx="28803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dirty="0" smtClean="0">
                <a:solidFill>
                  <a:srgbClr val="FF0000"/>
                </a:solidFill>
              </a:rPr>
              <a:t>|V|</a:t>
            </a:r>
            <a:r>
              <a:rPr kumimoji="1" lang="ja-JP" altLang="en-US" sz="2400" dirty="0" smtClean="0">
                <a:solidFill>
                  <a:srgbClr val="FF0000"/>
                </a:solidFill>
              </a:rPr>
              <a:t>～</a:t>
            </a:r>
            <a:r>
              <a:rPr kumimoji="1" lang="en-US" altLang="ja-JP" sz="2400" dirty="0" smtClean="0">
                <a:solidFill>
                  <a:srgbClr val="FF0000"/>
                </a:solidFill>
              </a:rPr>
              <a:t>40M, |E|</a:t>
            </a:r>
            <a:r>
              <a:rPr kumimoji="1" lang="ja-JP" altLang="en-US" sz="2400" dirty="0" smtClean="0">
                <a:solidFill>
                  <a:srgbClr val="FF0000"/>
                </a:solidFill>
              </a:rPr>
              <a:t>～</a:t>
            </a:r>
            <a:r>
              <a:rPr kumimoji="1" lang="en-US" altLang="ja-JP" sz="2400" dirty="0" smtClean="0">
                <a:solidFill>
                  <a:srgbClr val="FF0000"/>
                </a:solidFill>
              </a:rPr>
              <a:t>1G</a:t>
            </a:r>
            <a:endParaRPr kumimoji="1" lang="ja-JP" altLang="en-US" sz="2400" dirty="0">
              <a:solidFill>
                <a:srgbClr val="FF0000"/>
              </a:solidFill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6516216" y="3255367"/>
            <a:ext cx="22322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 smtClean="0">
                <a:solidFill>
                  <a:srgbClr val="FF0000"/>
                </a:solidFill>
              </a:rPr>
              <a:t>2 </a:t>
            </a:r>
            <a:r>
              <a:rPr lang="ja-JP" altLang="en-US" sz="2400" dirty="0" smtClean="0">
                <a:solidFill>
                  <a:srgbClr val="FF0000"/>
                </a:solidFill>
              </a:rPr>
              <a:t>～ </a:t>
            </a:r>
            <a:r>
              <a:rPr lang="en-US" altLang="ja-JP" sz="2400" dirty="0" smtClean="0">
                <a:solidFill>
                  <a:srgbClr val="FF0000"/>
                </a:solidFill>
              </a:rPr>
              <a:t>5%       (?)</a:t>
            </a:r>
            <a:endParaRPr kumimoji="1" lang="ja-JP" altLang="en-US" sz="2400" dirty="0">
              <a:solidFill>
                <a:srgbClr val="FF0000"/>
              </a:solidFill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6228184" y="1556792"/>
            <a:ext cx="18638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dirty="0" smtClean="0">
                <a:solidFill>
                  <a:srgbClr val="FF0000"/>
                </a:solidFill>
              </a:rPr>
              <a:t>(</a:t>
            </a:r>
            <a:r>
              <a:rPr kumimoji="1" lang="ja-JP" altLang="en-US" sz="2400" dirty="0" smtClean="0">
                <a:solidFill>
                  <a:srgbClr val="FF0000"/>
                </a:solidFill>
              </a:rPr>
              <a:t>実験での値</a:t>
            </a:r>
            <a:r>
              <a:rPr kumimoji="1" lang="en-US" altLang="ja-JP" sz="2400" dirty="0" smtClean="0">
                <a:solidFill>
                  <a:srgbClr val="FF0000"/>
                </a:solidFill>
              </a:rPr>
              <a:t>)</a:t>
            </a:r>
            <a:endParaRPr kumimoji="1" lang="ja-JP" altLang="en-US" sz="2400" dirty="0">
              <a:solidFill>
                <a:srgbClr val="FF0000"/>
              </a:solidFill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6516216" y="2708920"/>
            <a:ext cx="12961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 smtClean="0">
                <a:solidFill>
                  <a:srgbClr val="FF0000"/>
                </a:solidFill>
              </a:rPr>
              <a:t>2 </a:t>
            </a:r>
            <a:r>
              <a:rPr lang="ja-JP" altLang="en-US" sz="2400" dirty="0" smtClean="0">
                <a:solidFill>
                  <a:srgbClr val="FF0000"/>
                </a:solidFill>
              </a:rPr>
              <a:t>～ </a:t>
            </a:r>
            <a:r>
              <a:rPr lang="en-US" altLang="ja-JP" sz="2400" dirty="0" smtClean="0">
                <a:solidFill>
                  <a:srgbClr val="FF0000"/>
                </a:solidFill>
              </a:rPr>
              <a:t>100</a:t>
            </a:r>
            <a:endParaRPr kumimoji="1" lang="ja-JP" alt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023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問題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入力</a:t>
            </a:r>
            <a:endParaRPr kumimoji="1" lang="en-US" altLang="ja-JP" dirty="0" smtClean="0"/>
          </a:p>
          <a:p>
            <a:pPr lvl="1"/>
            <a:r>
              <a:rPr lang="en-US" altLang="ja-JP" dirty="0"/>
              <a:t>G = (V, E</a:t>
            </a:r>
            <a:r>
              <a:rPr lang="en-US" altLang="ja-JP" dirty="0" smtClean="0"/>
              <a:t>)  </a:t>
            </a:r>
            <a:r>
              <a:rPr kumimoji="1" lang="ja-JP" altLang="en-US" dirty="0" smtClean="0"/>
              <a:t>有</a:t>
            </a:r>
            <a:r>
              <a:rPr lang="ja-JP" altLang="en-US" dirty="0"/>
              <a:t>向</a:t>
            </a:r>
            <a:r>
              <a:rPr kumimoji="1" lang="en-US" altLang="ja-JP" dirty="0" smtClean="0"/>
              <a:t>or</a:t>
            </a:r>
            <a:r>
              <a:rPr kumimoji="1" lang="ja-JP" altLang="en-US" dirty="0" smtClean="0"/>
              <a:t>無向</a:t>
            </a:r>
            <a:r>
              <a:rPr kumimoji="1" lang="ja-JP" altLang="en-US" dirty="0" smtClean="0"/>
              <a:t>グラ</a:t>
            </a:r>
            <a:r>
              <a:rPr lang="ja-JP" altLang="en-US" dirty="0"/>
              <a:t>フ</a:t>
            </a:r>
            <a:endParaRPr kumimoji="1" lang="en-US" altLang="ja-JP" dirty="0" smtClean="0"/>
          </a:p>
          <a:p>
            <a:pPr lvl="1"/>
            <a:r>
              <a:rPr lang="en-US" altLang="ja-JP" dirty="0" smtClean="0"/>
              <a:t>k		</a:t>
            </a:r>
            <a:r>
              <a:rPr lang="ja-JP" altLang="en-US" dirty="0" smtClean="0"/>
              <a:t>マシンの台数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ε		</a:t>
            </a:r>
            <a:r>
              <a:rPr lang="ja-JP" altLang="en-US" dirty="0" smtClean="0"/>
              <a:t>許容アンバランス度</a:t>
            </a:r>
            <a:endParaRPr lang="en-US" altLang="ja-JP" dirty="0" smtClean="0"/>
          </a:p>
          <a:p>
            <a:r>
              <a:rPr lang="ja-JP" altLang="en-US" dirty="0" smtClean="0"/>
              <a:t>出力</a:t>
            </a:r>
            <a:endParaRPr lang="en-US" altLang="ja-JP" dirty="0" smtClean="0"/>
          </a:p>
          <a:p>
            <a:pPr lvl="1"/>
            <a:r>
              <a:rPr kumimoji="1" lang="en-US" altLang="ja-JP" dirty="0" smtClean="0"/>
              <a:t>V1</a:t>
            </a:r>
            <a:r>
              <a:rPr kumimoji="1" lang="en-US" altLang="ja-JP" dirty="0" smtClean="0"/>
              <a:t>, V2, ..., </a:t>
            </a:r>
            <a:r>
              <a:rPr kumimoji="1" lang="en-US" altLang="ja-JP" dirty="0" err="1" smtClean="0"/>
              <a:t>Vk</a:t>
            </a:r>
            <a:r>
              <a:rPr lang="en-US" altLang="ja-JP" dirty="0"/>
              <a:t>	</a:t>
            </a:r>
            <a:r>
              <a:rPr lang="en-US" altLang="ja-JP" dirty="0" smtClean="0"/>
              <a:t>	V</a:t>
            </a:r>
            <a:r>
              <a:rPr lang="ja-JP" altLang="en-US" dirty="0" smtClean="0"/>
              <a:t>の</a:t>
            </a:r>
            <a:r>
              <a:rPr lang="en-US" altLang="ja-JP" dirty="0" smtClean="0"/>
              <a:t>disjoint</a:t>
            </a:r>
            <a:r>
              <a:rPr lang="ja-JP" altLang="en-US" dirty="0" smtClean="0"/>
              <a:t>な分割</a:t>
            </a:r>
            <a:endParaRPr kumimoji="1" lang="en-US" altLang="ja-JP" dirty="0" smtClean="0"/>
          </a:p>
          <a:p>
            <a:pPr marL="914400" lvl="2" indent="0">
              <a:buNone/>
            </a:pPr>
            <a:r>
              <a:rPr lang="en-US" altLang="ja-JP" dirty="0" smtClean="0"/>
              <a:t>|Vi| </a:t>
            </a:r>
            <a:r>
              <a:rPr lang="ja-JP" altLang="en-US" dirty="0" smtClean="0"/>
              <a:t>≦ </a:t>
            </a:r>
            <a:r>
              <a:rPr lang="en-US" altLang="ja-JP" dirty="0" smtClean="0"/>
              <a:t>C = (</a:t>
            </a:r>
            <a:r>
              <a:rPr lang="en-US" altLang="ja-JP" dirty="0"/>
              <a:t>1+ε)|v|/</a:t>
            </a:r>
            <a:r>
              <a:rPr lang="en-US" altLang="ja-JP" dirty="0" smtClean="0"/>
              <a:t>k   </a:t>
            </a:r>
            <a:r>
              <a:rPr lang="en-US" altLang="ja-JP" dirty="0" smtClean="0">
                <a:solidFill>
                  <a:srgbClr val="00B050"/>
                </a:solidFill>
              </a:rPr>
              <a:t>or  </a:t>
            </a:r>
            <a:r>
              <a:rPr lang="en-US" altLang="ja-JP" dirty="0" err="1" smtClean="0">
                <a:solidFill>
                  <a:srgbClr val="00B050"/>
                </a:solidFill>
              </a:rPr>
              <a:t>Σdeg</a:t>
            </a:r>
            <a:r>
              <a:rPr lang="en-US" altLang="ja-JP" dirty="0" smtClean="0">
                <a:solidFill>
                  <a:srgbClr val="00B050"/>
                </a:solidFill>
              </a:rPr>
              <a:t>(Vi)</a:t>
            </a:r>
            <a:r>
              <a:rPr lang="ja-JP" altLang="en-US" dirty="0" smtClean="0">
                <a:solidFill>
                  <a:srgbClr val="00B050"/>
                </a:solidFill>
              </a:rPr>
              <a:t>≦</a:t>
            </a:r>
            <a:r>
              <a:rPr lang="en-US" altLang="ja-JP" dirty="0" smtClean="0">
                <a:solidFill>
                  <a:srgbClr val="00B050"/>
                </a:solidFill>
              </a:rPr>
              <a:t>C </a:t>
            </a:r>
            <a:r>
              <a:rPr lang="en-US" altLang="ja-JP" dirty="0">
                <a:solidFill>
                  <a:srgbClr val="00B050"/>
                </a:solidFill>
              </a:rPr>
              <a:t>= (</a:t>
            </a:r>
            <a:r>
              <a:rPr lang="en-US" altLang="ja-JP" dirty="0" smtClean="0">
                <a:solidFill>
                  <a:srgbClr val="00B050"/>
                </a:solidFill>
              </a:rPr>
              <a:t>1+ε)(</a:t>
            </a:r>
            <a:r>
              <a:rPr lang="en-US" altLang="ja-JP" dirty="0" err="1" smtClean="0">
                <a:solidFill>
                  <a:srgbClr val="00B050"/>
                </a:solidFill>
              </a:rPr>
              <a:t>Σdeg</a:t>
            </a:r>
            <a:r>
              <a:rPr lang="en-US" altLang="ja-JP" dirty="0" smtClean="0">
                <a:solidFill>
                  <a:srgbClr val="00B050"/>
                </a:solidFill>
              </a:rPr>
              <a:t>(V))/</a:t>
            </a:r>
            <a:r>
              <a:rPr lang="en-US" altLang="ja-JP" dirty="0">
                <a:solidFill>
                  <a:srgbClr val="00B050"/>
                </a:solidFill>
              </a:rPr>
              <a:t>k</a:t>
            </a:r>
            <a:endParaRPr lang="en-US" altLang="ja-JP" dirty="0" smtClean="0">
              <a:solidFill>
                <a:srgbClr val="00B050"/>
              </a:solidFill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5796136" y="2132856"/>
            <a:ext cx="28803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dirty="0" smtClean="0">
                <a:solidFill>
                  <a:srgbClr val="FF0000"/>
                </a:solidFill>
              </a:rPr>
              <a:t>|V|</a:t>
            </a:r>
            <a:r>
              <a:rPr kumimoji="1" lang="ja-JP" altLang="en-US" sz="2400" dirty="0" smtClean="0">
                <a:solidFill>
                  <a:srgbClr val="FF0000"/>
                </a:solidFill>
              </a:rPr>
              <a:t>～</a:t>
            </a:r>
            <a:r>
              <a:rPr kumimoji="1" lang="en-US" altLang="ja-JP" sz="2400" dirty="0" smtClean="0">
                <a:solidFill>
                  <a:srgbClr val="FF0000"/>
                </a:solidFill>
              </a:rPr>
              <a:t>40M, |E|</a:t>
            </a:r>
            <a:r>
              <a:rPr kumimoji="1" lang="ja-JP" altLang="en-US" sz="2400" dirty="0" smtClean="0">
                <a:solidFill>
                  <a:srgbClr val="FF0000"/>
                </a:solidFill>
              </a:rPr>
              <a:t>～</a:t>
            </a:r>
            <a:r>
              <a:rPr kumimoji="1" lang="en-US" altLang="ja-JP" sz="2400" dirty="0" smtClean="0">
                <a:solidFill>
                  <a:srgbClr val="FF0000"/>
                </a:solidFill>
              </a:rPr>
              <a:t>1G</a:t>
            </a:r>
            <a:endParaRPr kumimoji="1" lang="ja-JP" altLang="en-US" sz="2400" dirty="0">
              <a:solidFill>
                <a:srgbClr val="FF0000"/>
              </a:solidFill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6516216" y="2708920"/>
            <a:ext cx="12961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 smtClean="0">
                <a:solidFill>
                  <a:srgbClr val="FF0000"/>
                </a:solidFill>
              </a:rPr>
              <a:t>2 </a:t>
            </a:r>
            <a:r>
              <a:rPr lang="ja-JP" altLang="en-US" sz="2400" dirty="0" smtClean="0">
                <a:solidFill>
                  <a:srgbClr val="FF0000"/>
                </a:solidFill>
              </a:rPr>
              <a:t>～ </a:t>
            </a:r>
            <a:r>
              <a:rPr lang="en-US" altLang="ja-JP" sz="2400" dirty="0" smtClean="0">
                <a:solidFill>
                  <a:srgbClr val="FF0000"/>
                </a:solidFill>
              </a:rPr>
              <a:t>400</a:t>
            </a:r>
            <a:endParaRPr kumimoji="1" lang="ja-JP" altLang="en-US" sz="2400" dirty="0">
              <a:solidFill>
                <a:srgbClr val="FF0000"/>
              </a:solidFill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6228184" y="1556792"/>
            <a:ext cx="18638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dirty="0" smtClean="0">
                <a:solidFill>
                  <a:srgbClr val="FF0000"/>
                </a:solidFill>
              </a:rPr>
              <a:t>(</a:t>
            </a:r>
            <a:r>
              <a:rPr kumimoji="1" lang="ja-JP" altLang="en-US" sz="2400" dirty="0" smtClean="0">
                <a:solidFill>
                  <a:srgbClr val="FF0000"/>
                </a:solidFill>
              </a:rPr>
              <a:t>実験での値</a:t>
            </a:r>
            <a:r>
              <a:rPr kumimoji="1" lang="en-US" altLang="ja-JP" sz="2400" dirty="0" smtClean="0">
                <a:solidFill>
                  <a:srgbClr val="FF0000"/>
                </a:solidFill>
              </a:rPr>
              <a:t>)</a:t>
            </a:r>
            <a:endParaRPr kumimoji="1" lang="ja-JP" altLang="en-US" sz="2400" dirty="0">
              <a:solidFill>
                <a:srgbClr val="FF0000"/>
              </a:solidFill>
            </a:endParaRPr>
          </a:p>
        </p:txBody>
      </p:sp>
      <p:sp>
        <p:nvSpPr>
          <p:cNvPr id="4" name="角丸四角形 3"/>
          <p:cNvSpPr/>
          <p:nvPr/>
        </p:nvSpPr>
        <p:spPr>
          <a:xfrm>
            <a:off x="827584" y="5373216"/>
            <a:ext cx="7560840" cy="1152128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2800" dirty="0" smtClean="0"/>
              <a:t>評価基準：</a:t>
            </a:r>
            <a:endParaRPr kumimoji="1" lang="en-US" altLang="ja-JP" sz="2800" dirty="0" smtClean="0"/>
          </a:p>
          <a:p>
            <a:r>
              <a:rPr lang="en-US" altLang="ja-JP" sz="2800" dirty="0">
                <a:solidFill>
                  <a:schemeClr val="tx1"/>
                </a:solidFill>
              </a:rPr>
              <a:t>{(</a:t>
            </a:r>
            <a:r>
              <a:rPr lang="en-US" altLang="ja-JP" sz="2800" dirty="0" err="1">
                <a:solidFill>
                  <a:schemeClr val="tx1"/>
                </a:solidFill>
              </a:rPr>
              <a:t>u,v</a:t>
            </a:r>
            <a:r>
              <a:rPr lang="en-US" altLang="ja-JP" sz="2800" dirty="0">
                <a:solidFill>
                  <a:schemeClr val="tx1"/>
                </a:solidFill>
              </a:rPr>
              <a:t>)</a:t>
            </a:r>
            <a:r>
              <a:rPr lang="ja-JP" altLang="en-US" sz="2800" dirty="0">
                <a:solidFill>
                  <a:schemeClr val="tx1"/>
                </a:solidFill>
              </a:rPr>
              <a:t>∈</a:t>
            </a:r>
            <a:r>
              <a:rPr lang="en-US" altLang="ja-JP" sz="2800" dirty="0">
                <a:solidFill>
                  <a:schemeClr val="tx1"/>
                </a:solidFill>
              </a:rPr>
              <a:t>E | u</a:t>
            </a:r>
            <a:r>
              <a:rPr lang="ja-JP" altLang="en-US" sz="2800" dirty="0">
                <a:solidFill>
                  <a:schemeClr val="tx1"/>
                </a:solidFill>
              </a:rPr>
              <a:t>∈</a:t>
            </a:r>
            <a:r>
              <a:rPr lang="en-US" altLang="ja-JP" sz="2800" dirty="0" err="1" smtClean="0">
                <a:solidFill>
                  <a:schemeClr val="tx1"/>
                </a:solidFill>
              </a:rPr>
              <a:t>Va</a:t>
            </a:r>
            <a:r>
              <a:rPr lang="en-US" altLang="ja-JP" sz="2800" dirty="0" smtClean="0">
                <a:solidFill>
                  <a:schemeClr val="tx1"/>
                </a:solidFill>
              </a:rPr>
              <a:t>, </a:t>
            </a:r>
            <a:r>
              <a:rPr lang="en-US" altLang="ja-JP" sz="2800" dirty="0">
                <a:solidFill>
                  <a:schemeClr val="tx1"/>
                </a:solidFill>
              </a:rPr>
              <a:t>v</a:t>
            </a:r>
            <a:r>
              <a:rPr lang="ja-JP" altLang="en-US" sz="2800" dirty="0">
                <a:solidFill>
                  <a:schemeClr val="tx1"/>
                </a:solidFill>
              </a:rPr>
              <a:t>∈</a:t>
            </a:r>
            <a:r>
              <a:rPr lang="en-US" altLang="ja-JP" sz="2800" dirty="0" err="1" smtClean="0">
                <a:solidFill>
                  <a:schemeClr val="tx1"/>
                </a:solidFill>
              </a:rPr>
              <a:t>Vb</a:t>
            </a:r>
            <a:r>
              <a:rPr lang="en-US" altLang="ja-JP" sz="2800" dirty="0" smtClean="0">
                <a:solidFill>
                  <a:schemeClr val="tx1"/>
                </a:solidFill>
              </a:rPr>
              <a:t>, a</a:t>
            </a:r>
            <a:r>
              <a:rPr lang="ja-JP" altLang="en-US" sz="2800" dirty="0" smtClean="0">
                <a:solidFill>
                  <a:schemeClr val="tx1"/>
                </a:solidFill>
              </a:rPr>
              <a:t>≠</a:t>
            </a:r>
            <a:r>
              <a:rPr lang="en-US" altLang="ja-JP" sz="2800" dirty="0" smtClean="0">
                <a:solidFill>
                  <a:schemeClr val="tx1"/>
                </a:solidFill>
              </a:rPr>
              <a:t>b} </a:t>
            </a:r>
            <a:r>
              <a:rPr lang="ja-JP" altLang="en-US" sz="2800" dirty="0">
                <a:solidFill>
                  <a:schemeClr val="tx1"/>
                </a:solidFill>
              </a:rPr>
              <a:t>が少ないほど良い</a:t>
            </a:r>
            <a:endParaRPr kumimoji="1" lang="ja-JP" altLang="en-US" sz="2800" dirty="0">
              <a:solidFill>
                <a:schemeClr val="tx1"/>
              </a:solidFill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6516216" y="3255367"/>
            <a:ext cx="22322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 smtClean="0">
                <a:solidFill>
                  <a:srgbClr val="FF0000"/>
                </a:solidFill>
              </a:rPr>
              <a:t>2 </a:t>
            </a:r>
            <a:r>
              <a:rPr lang="ja-JP" altLang="en-US" sz="2400" dirty="0" smtClean="0">
                <a:solidFill>
                  <a:srgbClr val="FF0000"/>
                </a:solidFill>
              </a:rPr>
              <a:t>～ </a:t>
            </a:r>
            <a:r>
              <a:rPr lang="en-US" altLang="ja-JP" sz="2400" dirty="0" smtClean="0">
                <a:solidFill>
                  <a:srgbClr val="FF0000"/>
                </a:solidFill>
              </a:rPr>
              <a:t>5%       (?)</a:t>
            </a:r>
            <a:endParaRPr kumimoji="1" lang="ja-JP" alt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0516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Streaming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lnSpcReduction="10000"/>
          </a:bodyPr>
          <a:lstStyle/>
          <a:p>
            <a:r>
              <a:rPr kumimoji="1" lang="ja-JP" altLang="en-US" sz="2400" dirty="0" smtClean="0"/>
              <a:t>入力</a:t>
            </a:r>
            <a:endParaRPr kumimoji="1" lang="en-US" altLang="ja-JP" sz="2400" dirty="0" smtClean="0"/>
          </a:p>
          <a:p>
            <a:pPr lvl="1"/>
            <a:r>
              <a:rPr lang="en-US" altLang="ja-JP" sz="2000" dirty="0" smtClean="0"/>
              <a:t>G = (V, E) 	</a:t>
            </a:r>
            <a:r>
              <a:rPr kumimoji="1" lang="ja-JP" altLang="en-US" sz="2000" dirty="0" smtClean="0"/>
              <a:t>有</a:t>
            </a:r>
            <a:r>
              <a:rPr lang="ja-JP" altLang="en-US" sz="2000" dirty="0" smtClean="0"/>
              <a:t>向</a:t>
            </a:r>
            <a:r>
              <a:rPr kumimoji="1" lang="en-US" altLang="ja-JP" sz="2000" dirty="0" smtClean="0"/>
              <a:t>or</a:t>
            </a:r>
            <a:r>
              <a:rPr kumimoji="1" lang="ja-JP" altLang="en-US" sz="2000" dirty="0" smtClean="0"/>
              <a:t>無向グラ</a:t>
            </a:r>
            <a:r>
              <a:rPr lang="ja-JP" altLang="en-US" sz="2000" dirty="0" smtClean="0"/>
              <a:t>フ</a:t>
            </a:r>
            <a:endParaRPr kumimoji="1" lang="en-US" altLang="ja-JP" sz="2000" dirty="0" smtClean="0"/>
          </a:p>
          <a:p>
            <a:pPr lvl="1"/>
            <a:r>
              <a:rPr lang="en-US" altLang="ja-JP" sz="2000" dirty="0" smtClean="0"/>
              <a:t>k		</a:t>
            </a:r>
            <a:r>
              <a:rPr lang="ja-JP" altLang="en-US" sz="2000" dirty="0" smtClean="0"/>
              <a:t>マシンの台数</a:t>
            </a:r>
            <a:endParaRPr lang="en-US" altLang="ja-JP" sz="2000" dirty="0" smtClean="0"/>
          </a:p>
          <a:p>
            <a:pPr lvl="1"/>
            <a:r>
              <a:rPr lang="en-US" altLang="ja-JP" sz="2000" dirty="0" smtClean="0"/>
              <a:t>ε		</a:t>
            </a:r>
            <a:r>
              <a:rPr lang="ja-JP" altLang="en-US" sz="2000" dirty="0" smtClean="0"/>
              <a:t>許容アンバランス度</a:t>
            </a:r>
            <a:endParaRPr lang="en-US" altLang="ja-JP" sz="2000" dirty="0" smtClean="0"/>
          </a:p>
          <a:p>
            <a:r>
              <a:rPr lang="ja-JP" altLang="en-US" sz="2400" dirty="0" smtClean="0"/>
              <a:t>出力</a:t>
            </a:r>
            <a:endParaRPr lang="en-US" altLang="ja-JP" sz="2400" dirty="0" smtClean="0"/>
          </a:p>
          <a:p>
            <a:pPr lvl="1"/>
            <a:r>
              <a:rPr kumimoji="1" lang="en-US" altLang="ja-JP" sz="2000" dirty="0" smtClean="0"/>
              <a:t>V1, V2, ..., </a:t>
            </a:r>
            <a:r>
              <a:rPr kumimoji="1" lang="en-US" altLang="ja-JP" sz="2000" dirty="0" err="1" smtClean="0"/>
              <a:t>Vk</a:t>
            </a:r>
            <a:r>
              <a:rPr lang="en-US" altLang="ja-JP" sz="2000" dirty="0" smtClean="0"/>
              <a:t>	V</a:t>
            </a:r>
            <a:r>
              <a:rPr lang="ja-JP" altLang="en-US" sz="2000" dirty="0" smtClean="0"/>
              <a:t>の</a:t>
            </a:r>
            <a:r>
              <a:rPr lang="en-US" altLang="ja-JP" sz="2000" dirty="0" smtClean="0"/>
              <a:t>disjoint</a:t>
            </a:r>
            <a:r>
              <a:rPr lang="ja-JP" altLang="en-US" sz="2000" dirty="0" smtClean="0"/>
              <a:t>な分割</a:t>
            </a:r>
            <a:endParaRPr lang="en-US" altLang="ja-JP" dirty="0" smtClean="0">
              <a:solidFill>
                <a:srgbClr val="FF0000"/>
              </a:solidFill>
            </a:endParaRPr>
          </a:p>
          <a:p>
            <a:endParaRPr lang="en-US" altLang="ja-JP" dirty="0">
              <a:solidFill>
                <a:srgbClr val="FF0000"/>
              </a:solidFill>
            </a:endParaRPr>
          </a:p>
          <a:p>
            <a:r>
              <a:rPr lang="ja-JP" altLang="en-US" dirty="0">
                <a:solidFill>
                  <a:srgbClr val="FF0000"/>
                </a:solidFill>
              </a:rPr>
              <a:t>入力は </a:t>
            </a:r>
            <a:r>
              <a:rPr lang="en-US" altLang="ja-JP" dirty="0" smtClean="0">
                <a:solidFill>
                  <a:srgbClr val="FF0000"/>
                </a:solidFill>
              </a:rPr>
              <a:t>v</a:t>
            </a:r>
            <a:r>
              <a:rPr lang="ja-JP" altLang="en-US" dirty="0" smtClean="0">
                <a:solidFill>
                  <a:srgbClr val="FF0000"/>
                </a:solidFill>
              </a:rPr>
              <a:t>∈</a:t>
            </a:r>
            <a:r>
              <a:rPr lang="en-US" altLang="ja-JP" dirty="0" smtClean="0">
                <a:solidFill>
                  <a:srgbClr val="FF0000"/>
                </a:solidFill>
              </a:rPr>
              <a:t>V </a:t>
            </a:r>
            <a:r>
              <a:rPr lang="ja-JP" altLang="en-US" dirty="0" smtClean="0">
                <a:solidFill>
                  <a:srgbClr val="FF0000"/>
                </a:solidFill>
              </a:rPr>
              <a:t>が１つずつ順に渡される</a:t>
            </a:r>
            <a:endParaRPr lang="en-US" altLang="ja-JP" dirty="0" smtClean="0">
              <a:solidFill>
                <a:srgbClr val="FF0000"/>
              </a:solidFill>
            </a:endParaRPr>
          </a:p>
          <a:p>
            <a:pPr lvl="1"/>
            <a:r>
              <a:rPr lang="ja-JP" altLang="en-US" dirty="0">
                <a:solidFill>
                  <a:srgbClr val="FF0000"/>
                </a:solidFill>
              </a:rPr>
              <a:t>各 </a:t>
            </a:r>
            <a:r>
              <a:rPr lang="en-US" altLang="ja-JP" dirty="0">
                <a:solidFill>
                  <a:srgbClr val="FF0000"/>
                </a:solidFill>
              </a:rPr>
              <a:t>v </a:t>
            </a:r>
            <a:r>
              <a:rPr lang="ja-JP" altLang="en-US" dirty="0">
                <a:solidFill>
                  <a:srgbClr val="FF0000"/>
                </a:solidFill>
              </a:rPr>
              <a:t>を受け取るたびに、</a:t>
            </a:r>
            <a:r>
              <a:rPr lang="en-US" altLang="ja-JP" dirty="0">
                <a:solidFill>
                  <a:srgbClr val="FF0000"/>
                </a:solidFill>
              </a:rPr>
              <a:t>(</a:t>
            </a:r>
            <a:r>
              <a:rPr lang="ja-JP" altLang="en-US" dirty="0">
                <a:solidFill>
                  <a:srgbClr val="FF0000"/>
                </a:solidFill>
              </a:rPr>
              <a:t>ほぼ</a:t>
            </a:r>
            <a:r>
              <a:rPr lang="en-US" altLang="ja-JP" dirty="0">
                <a:solidFill>
                  <a:srgbClr val="FF0000"/>
                </a:solidFill>
              </a:rPr>
              <a:t>)</a:t>
            </a:r>
            <a:r>
              <a:rPr lang="ja-JP" altLang="en-US" dirty="0">
                <a:solidFill>
                  <a:srgbClr val="FF0000"/>
                </a:solidFill>
              </a:rPr>
              <a:t>すぐに</a:t>
            </a:r>
            <a:r>
              <a:rPr lang="en-US" altLang="ja-JP" dirty="0">
                <a:solidFill>
                  <a:srgbClr val="FF0000"/>
                </a:solidFill>
              </a:rPr>
              <a:t/>
            </a:r>
            <a:br>
              <a:rPr lang="en-US" altLang="ja-JP" dirty="0">
                <a:solidFill>
                  <a:srgbClr val="FF0000"/>
                </a:solidFill>
              </a:rPr>
            </a:br>
            <a:r>
              <a:rPr lang="ja-JP" altLang="en-US" dirty="0">
                <a:solidFill>
                  <a:srgbClr val="FF0000"/>
                </a:solidFill>
              </a:rPr>
              <a:t>その </a:t>
            </a:r>
            <a:r>
              <a:rPr lang="en-US" altLang="ja-JP" dirty="0">
                <a:solidFill>
                  <a:srgbClr val="FF0000"/>
                </a:solidFill>
              </a:rPr>
              <a:t>partition </a:t>
            </a:r>
            <a:r>
              <a:rPr lang="ja-JP" altLang="en-US" dirty="0">
                <a:solidFill>
                  <a:srgbClr val="FF0000"/>
                </a:solidFill>
              </a:rPr>
              <a:t>番号を出力しなければならない</a:t>
            </a:r>
            <a:endParaRPr lang="en-US" altLang="ja-JP" dirty="0" smtClean="0">
              <a:solidFill>
                <a:srgbClr val="FF0000"/>
              </a:solidFill>
            </a:endParaRPr>
          </a:p>
          <a:p>
            <a:pPr lvl="1"/>
            <a:r>
              <a:rPr lang="en-US" altLang="ja-JP" dirty="0" smtClean="0">
                <a:solidFill>
                  <a:srgbClr val="FF0000"/>
                </a:solidFill>
              </a:rPr>
              <a:t>v </a:t>
            </a:r>
            <a:r>
              <a:rPr lang="ja-JP" altLang="en-US" dirty="0" smtClean="0">
                <a:solidFill>
                  <a:srgbClr val="FF0000"/>
                </a:solidFill>
              </a:rPr>
              <a:t>の近傍に関する情報のみ使ってよい</a:t>
            </a:r>
            <a:endParaRPr lang="en-US" altLang="ja-JP" dirty="0">
              <a:solidFill>
                <a:srgbClr val="FF0000"/>
              </a:solidFill>
            </a:endParaRPr>
          </a:p>
          <a:p>
            <a:endParaRPr lang="en-US" altLang="ja-JP" sz="3000" dirty="0" smtClean="0"/>
          </a:p>
        </p:txBody>
      </p:sp>
      <p:pic>
        <p:nvPicPr>
          <p:cNvPr id="9" name="Picture 4" descr="C:\Users\kinaba\AppData\Local\Microsoft\Windows\Temporary Internet Files\Content.IE5\WVANF0WI\MC900429681[1].wm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2160" y="1348608"/>
            <a:ext cx="2489572" cy="22964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7039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この論文の内容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ストリームの順番</a:t>
            </a:r>
            <a:endParaRPr kumimoji="1" lang="en-US" altLang="ja-JP" dirty="0" smtClean="0"/>
          </a:p>
          <a:p>
            <a:pPr lvl="1"/>
            <a:r>
              <a:rPr lang="en-US" altLang="ja-JP" dirty="0" smtClean="0"/>
              <a:t>3 </a:t>
            </a:r>
            <a:r>
              <a:rPr lang="ja-JP" altLang="en-US" dirty="0" smtClean="0"/>
              <a:t>種類 </a:t>
            </a:r>
            <a:r>
              <a:rPr lang="en-US" altLang="ja-JP" dirty="0" smtClean="0"/>
              <a:t>(DFS, BFS, RANDOM)</a:t>
            </a:r>
          </a:p>
          <a:p>
            <a:pPr lvl="1"/>
            <a:endParaRPr kumimoji="1" lang="en-US" altLang="ja-JP" dirty="0"/>
          </a:p>
          <a:p>
            <a:r>
              <a:rPr lang="ja-JP" altLang="en-US" dirty="0" smtClean="0"/>
              <a:t>パーティション番号を割り当てる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ヒューリスティクス</a:t>
            </a:r>
            <a:endParaRPr lang="en-US" altLang="ja-JP" dirty="0" smtClean="0"/>
          </a:p>
          <a:p>
            <a:pPr lvl="1"/>
            <a:r>
              <a:rPr lang="en-US" altLang="ja-JP" dirty="0"/>
              <a:t>8</a:t>
            </a:r>
            <a:r>
              <a:rPr kumimoji="1" lang="en-US" altLang="ja-JP" dirty="0" smtClean="0"/>
              <a:t> </a:t>
            </a:r>
            <a:r>
              <a:rPr kumimoji="1" lang="ja-JP" altLang="en-US" dirty="0" smtClean="0"/>
              <a:t>種類 </a:t>
            </a:r>
            <a:r>
              <a:rPr kumimoji="1" lang="en-US" altLang="ja-JP" dirty="0" smtClean="0"/>
              <a:t>(</a:t>
            </a:r>
            <a:r>
              <a:rPr kumimoji="1" lang="ja-JP" altLang="en-US" dirty="0" smtClean="0"/>
              <a:t>後述</a:t>
            </a:r>
            <a:r>
              <a:rPr kumimoji="1" lang="en-US" altLang="ja-JP" dirty="0" smtClean="0"/>
              <a:t>)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4572000" y="5373216"/>
            <a:ext cx="42839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 smtClean="0"/>
              <a:t>の組み合わせで評価実験</a:t>
            </a:r>
            <a:endParaRPr kumimoji="1" lang="ja-JP" altLang="en-US" sz="2800" dirty="0"/>
          </a:p>
        </p:txBody>
      </p:sp>
    </p:spTree>
    <p:extLst>
      <p:ext uri="{BB962C8B-B14F-4D97-AF65-F5344CB8AC3E}">
        <p14:creationId xmlns:p14="http://schemas.microsoft.com/office/powerpoint/2010/main" val="1749739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ヒューリスティクス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kumimoji="1" lang="en-US" altLang="ja-JP" dirty="0" smtClean="0"/>
              <a:t>1. </a:t>
            </a:r>
            <a:r>
              <a:rPr kumimoji="1" lang="en-US" altLang="ja-JP" dirty="0" smtClean="0"/>
              <a:t>Balanced : </a:t>
            </a:r>
            <a:r>
              <a:rPr kumimoji="1" lang="ja-JP" altLang="en-US" dirty="0" smtClean="0"/>
              <a:t>現在</a:t>
            </a:r>
            <a:r>
              <a:rPr kumimoji="1" lang="ja-JP" altLang="en-US" dirty="0" smtClean="0"/>
              <a:t>最小のパーティション</a:t>
            </a:r>
            <a:r>
              <a:rPr kumimoji="1" lang="ja-JP" altLang="en-US" dirty="0" smtClean="0"/>
              <a:t>に</a:t>
            </a:r>
            <a:endParaRPr kumimoji="1" lang="en-US" altLang="ja-JP" dirty="0" smtClean="0"/>
          </a:p>
          <a:p>
            <a:pPr lvl="1"/>
            <a:endParaRPr lang="en-US" altLang="ja-JP" dirty="0"/>
          </a:p>
          <a:p>
            <a:endParaRPr kumimoji="1" lang="en-US" altLang="ja-JP" dirty="0" smtClean="0"/>
          </a:p>
          <a:p>
            <a:endParaRPr kumimoji="1" lang="en-US" altLang="ja-JP" dirty="0" smtClean="0"/>
          </a:p>
          <a:p>
            <a:pPr marL="0" indent="0">
              <a:buNone/>
            </a:pPr>
            <a:r>
              <a:rPr kumimoji="1" lang="en-US" altLang="ja-JP" dirty="0" smtClean="0"/>
              <a:t>2</a:t>
            </a:r>
            <a:r>
              <a:rPr kumimoji="1" lang="en-US" altLang="ja-JP" dirty="0" smtClean="0"/>
              <a:t>. </a:t>
            </a:r>
            <a:r>
              <a:rPr kumimoji="1" lang="en-US" altLang="ja-JP" dirty="0" smtClean="0"/>
              <a:t>Chunking : </a:t>
            </a:r>
            <a:r>
              <a:rPr kumimoji="1" lang="ja-JP" altLang="en-US" dirty="0" smtClean="0"/>
              <a:t>端から順に詰める</a:t>
            </a:r>
            <a:endParaRPr kumimoji="1" lang="en-US" altLang="ja-JP" dirty="0" smtClean="0"/>
          </a:p>
          <a:p>
            <a:endParaRPr lang="en-US" altLang="ja-JP" dirty="0"/>
          </a:p>
          <a:p>
            <a:endParaRPr kumimoji="1" lang="en-US" altLang="ja-JP" dirty="0" smtClean="0"/>
          </a:p>
          <a:p>
            <a:pPr marL="0" indent="0">
              <a:buNone/>
            </a:pPr>
            <a:r>
              <a:rPr kumimoji="1" lang="en-US" altLang="ja-JP" dirty="0" smtClean="0"/>
              <a:t>3</a:t>
            </a:r>
            <a:r>
              <a:rPr kumimoji="1" lang="en-US" altLang="ja-JP" dirty="0" smtClean="0"/>
              <a:t>. </a:t>
            </a:r>
            <a:r>
              <a:rPr kumimoji="1" lang="en-US" altLang="ja-JP" dirty="0" smtClean="0"/>
              <a:t>Hashing : </a:t>
            </a:r>
            <a:r>
              <a:rPr kumimoji="1" lang="ja-JP" altLang="en-US" dirty="0" smtClean="0"/>
              <a:t>ランダム</a:t>
            </a:r>
            <a:endParaRPr kumimoji="1" lang="en-US" altLang="ja-JP" dirty="0" smtClean="0"/>
          </a:p>
          <a:p>
            <a:pPr lvl="1"/>
            <a:endParaRPr kumimoji="1" lang="ja-JP" altLang="en-US" dirty="0"/>
          </a:p>
        </p:txBody>
      </p:sp>
      <p:sp>
        <p:nvSpPr>
          <p:cNvPr id="14" name="円/楕円 13"/>
          <p:cNvSpPr/>
          <p:nvPr/>
        </p:nvSpPr>
        <p:spPr>
          <a:xfrm>
            <a:off x="1979712" y="5085184"/>
            <a:ext cx="432048" cy="432048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円/楕円 14"/>
          <p:cNvSpPr/>
          <p:nvPr/>
        </p:nvSpPr>
        <p:spPr>
          <a:xfrm>
            <a:off x="2555776" y="5085184"/>
            <a:ext cx="432048" cy="432048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円/楕円 15"/>
          <p:cNvSpPr/>
          <p:nvPr/>
        </p:nvSpPr>
        <p:spPr>
          <a:xfrm>
            <a:off x="3131840" y="5085184"/>
            <a:ext cx="432048" cy="432048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円/楕円 16"/>
          <p:cNvSpPr/>
          <p:nvPr/>
        </p:nvSpPr>
        <p:spPr>
          <a:xfrm>
            <a:off x="3707904" y="5085184"/>
            <a:ext cx="432048" cy="432048"/>
          </a:xfrm>
          <a:prstGeom prst="ellipse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円/楕円 17"/>
          <p:cNvSpPr/>
          <p:nvPr/>
        </p:nvSpPr>
        <p:spPr>
          <a:xfrm>
            <a:off x="4283968" y="5085184"/>
            <a:ext cx="432048" cy="432048"/>
          </a:xfrm>
          <a:prstGeom prst="ellipse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円/楕円 18"/>
          <p:cNvSpPr/>
          <p:nvPr/>
        </p:nvSpPr>
        <p:spPr>
          <a:xfrm>
            <a:off x="4860032" y="5085184"/>
            <a:ext cx="432048" cy="432048"/>
          </a:xfrm>
          <a:prstGeom prst="ellipse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円/楕円 19"/>
          <p:cNvSpPr/>
          <p:nvPr/>
        </p:nvSpPr>
        <p:spPr>
          <a:xfrm>
            <a:off x="5436096" y="5085184"/>
            <a:ext cx="432048" cy="432048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円/楕円 20"/>
          <p:cNvSpPr/>
          <p:nvPr/>
        </p:nvSpPr>
        <p:spPr>
          <a:xfrm>
            <a:off x="6012160" y="5085184"/>
            <a:ext cx="432048" cy="432048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円/楕円 21"/>
          <p:cNvSpPr/>
          <p:nvPr/>
        </p:nvSpPr>
        <p:spPr>
          <a:xfrm>
            <a:off x="6588224" y="5085184"/>
            <a:ext cx="432048" cy="432048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47516" y="2132856"/>
            <a:ext cx="4784724" cy="8383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円/楕円 3"/>
          <p:cNvSpPr/>
          <p:nvPr/>
        </p:nvSpPr>
        <p:spPr>
          <a:xfrm>
            <a:off x="1979712" y="3068960"/>
            <a:ext cx="432048" cy="432048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円/楕円 5"/>
          <p:cNvSpPr/>
          <p:nvPr/>
        </p:nvSpPr>
        <p:spPr>
          <a:xfrm>
            <a:off x="3707904" y="3068960"/>
            <a:ext cx="432048" cy="432048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円/楕円 6"/>
          <p:cNvSpPr/>
          <p:nvPr/>
        </p:nvSpPr>
        <p:spPr>
          <a:xfrm>
            <a:off x="5481703" y="3068960"/>
            <a:ext cx="432048" cy="432048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円/楕円 7"/>
          <p:cNvSpPr/>
          <p:nvPr/>
        </p:nvSpPr>
        <p:spPr>
          <a:xfrm>
            <a:off x="2559261" y="3068960"/>
            <a:ext cx="432048" cy="432048"/>
          </a:xfrm>
          <a:prstGeom prst="ellipse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円/楕円 8"/>
          <p:cNvSpPr/>
          <p:nvPr/>
        </p:nvSpPr>
        <p:spPr>
          <a:xfrm>
            <a:off x="4283968" y="3068960"/>
            <a:ext cx="432048" cy="432048"/>
          </a:xfrm>
          <a:prstGeom prst="ellipse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円/楕円 9"/>
          <p:cNvSpPr/>
          <p:nvPr/>
        </p:nvSpPr>
        <p:spPr>
          <a:xfrm>
            <a:off x="6084168" y="3068960"/>
            <a:ext cx="432048" cy="432048"/>
          </a:xfrm>
          <a:prstGeom prst="ellipse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円/楕円 10"/>
          <p:cNvSpPr/>
          <p:nvPr/>
        </p:nvSpPr>
        <p:spPr>
          <a:xfrm>
            <a:off x="3134757" y="3068960"/>
            <a:ext cx="432048" cy="432048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円/楕円 11"/>
          <p:cNvSpPr/>
          <p:nvPr/>
        </p:nvSpPr>
        <p:spPr>
          <a:xfrm>
            <a:off x="4860032" y="3068960"/>
            <a:ext cx="432048" cy="432048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円/楕円 12"/>
          <p:cNvSpPr/>
          <p:nvPr/>
        </p:nvSpPr>
        <p:spPr>
          <a:xfrm>
            <a:off x="6660232" y="3068960"/>
            <a:ext cx="432048" cy="432048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3482" y="4437112"/>
            <a:ext cx="2588518" cy="5657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09501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kumimoji="1" lang="en-US" altLang="ja-JP" dirty="0" smtClean="0"/>
              <a:t>4. Deterministic Greedy</a:t>
            </a:r>
          </a:p>
          <a:p>
            <a:pPr lvl="1"/>
            <a:r>
              <a:rPr lang="ja-JP" altLang="en-US" dirty="0"/>
              <a:t>近傍</a:t>
            </a:r>
            <a:r>
              <a:rPr lang="ja-JP" altLang="en-US" dirty="0" smtClean="0"/>
              <a:t>に多いパーティションを選ぶ</a:t>
            </a:r>
            <a:endParaRPr kumimoji="1" lang="en-US" altLang="ja-JP" dirty="0" smtClean="0"/>
          </a:p>
          <a:p>
            <a:pPr lvl="1"/>
            <a:endParaRPr kumimoji="1" lang="en-US" altLang="ja-JP" dirty="0" smtClean="0"/>
          </a:p>
          <a:p>
            <a:pPr lvl="1"/>
            <a:endParaRPr lang="en-US" altLang="ja-JP" dirty="0" smtClean="0"/>
          </a:p>
          <a:p>
            <a:pPr marL="0" indent="0">
              <a:buNone/>
            </a:pPr>
            <a:r>
              <a:rPr lang="en-US" altLang="ja-JP" dirty="0"/>
              <a:t> </a:t>
            </a:r>
            <a:r>
              <a:rPr lang="en-US" altLang="ja-JP" dirty="0" smtClean="0"/>
              <a:t>  </a:t>
            </a:r>
            <a:r>
              <a:rPr lang="en-US" altLang="ja-JP" dirty="0" smtClean="0"/>
              <a:t>where</a:t>
            </a:r>
            <a:endParaRPr lang="en-US" altLang="ja-JP" dirty="0" smtClean="0"/>
          </a:p>
          <a:p>
            <a:pPr lvl="1"/>
            <a:r>
              <a:rPr lang="en-US" altLang="ja-JP" dirty="0"/>
              <a:t>4-1.  w(t, </a:t>
            </a:r>
            <a:r>
              <a:rPr lang="en-US" altLang="ja-JP" dirty="0" err="1"/>
              <a:t>i</a:t>
            </a:r>
            <a:r>
              <a:rPr lang="en-US" altLang="ja-JP" dirty="0"/>
              <a:t>) = 1   </a:t>
            </a:r>
            <a:r>
              <a:rPr lang="en-US" altLang="ja-JP" dirty="0" err="1">
                <a:solidFill>
                  <a:srgbClr val="00B050"/>
                </a:solidFill>
              </a:rPr>
              <a:t>unweighted</a:t>
            </a:r>
            <a:r>
              <a:rPr lang="en-US" altLang="ja-JP" dirty="0"/>
              <a:t> </a:t>
            </a:r>
          </a:p>
          <a:p>
            <a:pPr lvl="1"/>
            <a:r>
              <a:rPr lang="en-US" altLang="ja-JP" dirty="0"/>
              <a:t>4-2.  w(t, </a:t>
            </a:r>
            <a:r>
              <a:rPr lang="en-US" altLang="ja-JP" dirty="0" err="1"/>
              <a:t>i</a:t>
            </a:r>
            <a:r>
              <a:rPr lang="en-US" altLang="ja-JP" dirty="0"/>
              <a:t>) = 1 - |</a:t>
            </a:r>
            <a:r>
              <a:rPr lang="en-US" altLang="ja-JP" dirty="0" err="1"/>
              <a:t>P</a:t>
            </a:r>
            <a:r>
              <a:rPr lang="en-US" altLang="ja-JP" baseline="30000" dirty="0" err="1"/>
              <a:t>t</a:t>
            </a:r>
            <a:r>
              <a:rPr lang="en-US" altLang="ja-JP" dirty="0"/>
              <a:t>(</a:t>
            </a:r>
            <a:r>
              <a:rPr lang="en-US" altLang="ja-JP" dirty="0" err="1"/>
              <a:t>i</a:t>
            </a:r>
            <a:r>
              <a:rPr lang="en-US" altLang="ja-JP" dirty="0"/>
              <a:t>)|/C    </a:t>
            </a:r>
            <a:r>
              <a:rPr lang="en-US" altLang="ja-JP" dirty="0">
                <a:solidFill>
                  <a:srgbClr val="00B050"/>
                </a:solidFill>
              </a:rPr>
              <a:t>linear</a:t>
            </a:r>
          </a:p>
          <a:p>
            <a:pPr lvl="1"/>
            <a:r>
              <a:rPr lang="en-US" altLang="ja-JP" dirty="0"/>
              <a:t>4-3.  w(t, </a:t>
            </a:r>
            <a:r>
              <a:rPr lang="en-US" altLang="ja-JP" dirty="0" err="1"/>
              <a:t>i</a:t>
            </a:r>
            <a:r>
              <a:rPr lang="en-US" altLang="ja-JP" dirty="0"/>
              <a:t>) = 1 – </a:t>
            </a:r>
            <a:r>
              <a:rPr lang="en-US" altLang="ja-JP" dirty="0" err="1"/>
              <a:t>exp</a:t>
            </a:r>
            <a:r>
              <a:rPr lang="en-US" altLang="ja-JP" dirty="0"/>
              <a:t>( |</a:t>
            </a:r>
            <a:r>
              <a:rPr lang="en-US" altLang="ja-JP" dirty="0" err="1"/>
              <a:t>P</a:t>
            </a:r>
            <a:r>
              <a:rPr lang="en-US" altLang="ja-JP" baseline="30000" dirty="0" err="1"/>
              <a:t>t</a:t>
            </a:r>
            <a:r>
              <a:rPr lang="en-US" altLang="ja-JP" dirty="0"/>
              <a:t>(</a:t>
            </a:r>
            <a:r>
              <a:rPr lang="en-US" altLang="ja-JP" dirty="0" err="1"/>
              <a:t>i</a:t>
            </a:r>
            <a:r>
              <a:rPr lang="en-US" altLang="ja-JP" dirty="0"/>
              <a:t>)|/C )    </a:t>
            </a:r>
            <a:r>
              <a:rPr lang="en-US" altLang="ja-JP" dirty="0" smtClean="0">
                <a:solidFill>
                  <a:srgbClr val="00B050"/>
                </a:solidFill>
              </a:rPr>
              <a:t>exponential</a:t>
            </a:r>
            <a:endParaRPr lang="ja-JP" altLang="en-US" dirty="0">
              <a:solidFill>
                <a:srgbClr val="00B050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3020" y="2780928"/>
            <a:ext cx="7325444" cy="7919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ヒューリスティクス</a:t>
            </a:r>
            <a:endParaRPr kumimoji="1" lang="ja-JP" altLang="en-US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5135942" y="3429000"/>
            <a:ext cx="397256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>
                <a:solidFill>
                  <a:srgbClr val="00B050"/>
                </a:solidFill>
              </a:rPr>
              <a:t>ただし既に </a:t>
            </a:r>
            <a:r>
              <a:rPr kumimoji="1" lang="en-US" altLang="ja-JP" sz="2400" dirty="0" smtClean="0">
                <a:solidFill>
                  <a:srgbClr val="00B050"/>
                </a:solidFill>
              </a:rPr>
              <a:t>|P(</a:t>
            </a:r>
            <a:r>
              <a:rPr kumimoji="1" lang="en-US" altLang="ja-JP" sz="2400" dirty="0" err="1" smtClean="0">
                <a:solidFill>
                  <a:srgbClr val="00B050"/>
                </a:solidFill>
              </a:rPr>
              <a:t>i</a:t>
            </a:r>
            <a:r>
              <a:rPr kumimoji="1" lang="en-US" altLang="ja-JP" sz="2400" dirty="0" smtClean="0">
                <a:solidFill>
                  <a:srgbClr val="00B050"/>
                </a:solidFill>
              </a:rPr>
              <a:t>)|=C </a:t>
            </a:r>
            <a:r>
              <a:rPr kumimoji="1" lang="ja-JP" altLang="en-US" sz="2400" dirty="0" smtClean="0">
                <a:solidFill>
                  <a:srgbClr val="00B050"/>
                </a:solidFill>
              </a:rPr>
              <a:t>な </a:t>
            </a:r>
            <a:r>
              <a:rPr kumimoji="1" lang="en-US" altLang="ja-JP" sz="2400" dirty="0" err="1" smtClean="0">
                <a:solidFill>
                  <a:srgbClr val="00B050"/>
                </a:solidFill>
              </a:rPr>
              <a:t>i</a:t>
            </a:r>
            <a:r>
              <a:rPr kumimoji="1" lang="en-US" altLang="ja-JP" sz="2400" dirty="0" smtClean="0">
                <a:solidFill>
                  <a:srgbClr val="00B050"/>
                </a:solidFill>
              </a:rPr>
              <a:t> </a:t>
            </a:r>
            <a:r>
              <a:rPr kumimoji="1" lang="ja-JP" altLang="en-US" sz="2400" dirty="0" smtClean="0">
                <a:solidFill>
                  <a:srgbClr val="00B050"/>
                </a:solidFill>
              </a:rPr>
              <a:t>を除く</a:t>
            </a:r>
            <a:endParaRPr kumimoji="1" lang="en-US" altLang="ja-JP" sz="2400" dirty="0" smtClean="0">
              <a:solidFill>
                <a:srgbClr val="00B050"/>
              </a:solidFill>
            </a:endParaRPr>
          </a:p>
          <a:p>
            <a:r>
              <a:rPr lang="en-US" altLang="ja-JP" sz="2400" dirty="0" smtClean="0">
                <a:solidFill>
                  <a:srgbClr val="00B050"/>
                </a:solidFill>
              </a:rPr>
              <a:t>           (</a:t>
            </a:r>
            <a:r>
              <a:rPr lang="ja-JP" altLang="en-US" sz="2400" dirty="0" smtClean="0">
                <a:solidFill>
                  <a:srgbClr val="00B050"/>
                </a:solidFill>
              </a:rPr>
              <a:t>と思われる</a:t>
            </a:r>
            <a:r>
              <a:rPr lang="en-US" altLang="ja-JP" sz="2400" dirty="0" smtClean="0">
                <a:solidFill>
                  <a:srgbClr val="00B050"/>
                </a:solidFill>
              </a:rPr>
              <a:t>)(</a:t>
            </a:r>
            <a:r>
              <a:rPr lang="ja-JP" altLang="en-US" sz="2400" dirty="0" smtClean="0">
                <a:solidFill>
                  <a:srgbClr val="00B050"/>
                </a:solidFill>
              </a:rPr>
              <a:t>以下同様</a:t>
            </a:r>
            <a:r>
              <a:rPr lang="en-US" altLang="ja-JP" sz="2400" dirty="0" smtClean="0">
                <a:solidFill>
                  <a:srgbClr val="00B050"/>
                </a:solidFill>
              </a:rPr>
              <a:t>)</a:t>
            </a:r>
            <a:endParaRPr kumimoji="1" lang="ja-JP" altLang="en-US" sz="24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790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ヒューリスティクス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kumimoji="1" lang="en-US" altLang="ja-JP" dirty="0" smtClean="0"/>
              <a:t>5. Randomized Greedy</a:t>
            </a:r>
          </a:p>
          <a:p>
            <a:pPr lvl="1"/>
            <a:r>
              <a:rPr lang="ja-JP" altLang="en-US" dirty="0"/>
              <a:t>近傍に多い</a:t>
            </a:r>
            <a:r>
              <a:rPr lang="ja-JP" altLang="en-US" dirty="0" smtClean="0"/>
              <a:t>パーティションに行く確率を高める</a:t>
            </a:r>
            <a:endParaRPr lang="en-US" altLang="ja-JP" dirty="0"/>
          </a:p>
          <a:p>
            <a:pPr lvl="1"/>
            <a:endParaRPr lang="en-US" altLang="ja-JP" dirty="0"/>
          </a:p>
          <a:p>
            <a:pPr lvl="1"/>
            <a:endParaRPr kumimoji="1" lang="en-US" altLang="ja-JP" dirty="0" smtClean="0"/>
          </a:p>
          <a:p>
            <a:pPr marL="0" indent="0">
              <a:buNone/>
            </a:pPr>
            <a:r>
              <a:rPr lang="en-US" altLang="ja-JP" dirty="0" smtClean="0"/>
              <a:t>   where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5-1</a:t>
            </a:r>
            <a:r>
              <a:rPr lang="en-US" altLang="ja-JP" dirty="0"/>
              <a:t>.  </a:t>
            </a:r>
            <a:r>
              <a:rPr lang="en-US" altLang="ja-JP" dirty="0" smtClean="0"/>
              <a:t>w(t</a:t>
            </a:r>
            <a:r>
              <a:rPr lang="en-US" altLang="ja-JP" dirty="0"/>
              <a:t>, </a:t>
            </a:r>
            <a:r>
              <a:rPr lang="en-US" altLang="ja-JP" dirty="0" err="1"/>
              <a:t>i</a:t>
            </a:r>
            <a:r>
              <a:rPr lang="en-US" altLang="ja-JP" dirty="0"/>
              <a:t>) = </a:t>
            </a:r>
            <a:r>
              <a:rPr lang="en-US" altLang="ja-JP" dirty="0" smtClean="0"/>
              <a:t>1   </a:t>
            </a:r>
            <a:r>
              <a:rPr lang="en-US" altLang="ja-JP" dirty="0" err="1" smtClean="0">
                <a:solidFill>
                  <a:srgbClr val="00B050"/>
                </a:solidFill>
              </a:rPr>
              <a:t>unweighted</a:t>
            </a:r>
            <a:r>
              <a:rPr lang="en-US" altLang="ja-JP" dirty="0" smtClean="0"/>
              <a:t> </a:t>
            </a:r>
            <a:endParaRPr lang="en-US" altLang="ja-JP" dirty="0"/>
          </a:p>
          <a:p>
            <a:pPr lvl="1"/>
            <a:r>
              <a:rPr lang="en-US" altLang="ja-JP" dirty="0" smtClean="0"/>
              <a:t>5-2</a:t>
            </a:r>
            <a:r>
              <a:rPr lang="en-US" altLang="ja-JP" dirty="0"/>
              <a:t>.  w(t, </a:t>
            </a:r>
            <a:r>
              <a:rPr lang="en-US" altLang="ja-JP" dirty="0" err="1"/>
              <a:t>i</a:t>
            </a:r>
            <a:r>
              <a:rPr lang="en-US" altLang="ja-JP" dirty="0"/>
              <a:t>) = 1 - |</a:t>
            </a:r>
            <a:r>
              <a:rPr lang="en-US" altLang="ja-JP" dirty="0" err="1"/>
              <a:t>P</a:t>
            </a:r>
            <a:r>
              <a:rPr lang="en-US" altLang="ja-JP" baseline="30000" dirty="0" err="1"/>
              <a:t>t</a:t>
            </a:r>
            <a:r>
              <a:rPr lang="en-US" altLang="ja-JP" dirty="0"/>
              <a:t>(</a:t>
            </a:r>
            <a:r>
              <a:rPr lang="en-US" altLang="ja-JP" dirty="0" err="1"/>
              <a:t>i</a:t>
            </a:r>
            <a:r>
              <a:rPr lang="en-US" altLang="ja-JP" dirty="0"/>
              <a:t>)|/</a:t>
            </a:r>
            <a:r>
              <a:rPr lang="en-US" altLang="ja-JP" dirty="0" smtClean="0"/>
              <a:t>C    </a:t>
            </a:r>
            <a:r>
              <a:rPr lang="en-US" altLang="ja-JP" dirty="0" smtClean="0">
                <a:solidFill>
                  <a:srgbClr val="00B050"/>
                </a:solidFill>
              </a:rPr>
              <a:t>linear</a:t>
            </a:r>
            <a:endParaRPr lang="en-US" altLang="ja-JP" dirty="0">
              <a:solidFill>
                <a:srgbClr val="00B050"/>
              </a:solidFill>
            </a:endParaRPr>
          </a:p>
          <a:p>
            <a:pPr lvl="1"/>
            <a:r>
              <a:rPr lang="en-US" altLang="ja-JP" dirty="0" smtClean="0"/>
              <a:t>5-3</a:t>
            </a:r>
            <a:r>
              <a:rPr lang="en-US" altLang="ja-JP" dirty="0"/>
              <a:t>.  w(t, </a:t>
            </a:r>
            <a:r>
              <a:rPr lang="en-US" altLang="ja-JP" dirty="0" err="1"/>
              <a:t>i</a:t>
            </a:r>
            <a:r>
              <a:rPr lang="en-US" altLang="ja-JP" dirty="0"/>
              <a:t>) = 1 – </a:t>
            </a:r>
            <a:r>
              <a:rPr lang="en-US" altLang="ja-JP" dirty="0" err="1"/>
              <a:t>exp</a:t>
            </a:r>
            <a:r>
              <a:rPr lang="en-US" altLang="ja-JP" dirty="0"/>
              <a:t>( |</a:t>
            </a:r>
            <a:r>
              <a:rPr lang="en-US" altLang="ja-JP" dirty="0" err="1"/>
              <a:t>P</a:t>
            </a:r>
            <a:r>
              <a:rPr lang="en-US" altLang="ja-JP" baseline="30000" dirty="0" err="1"/>
              <a:t>t</a:t>
            </a:r>
            <a:r>
              <a:rPr lang="en-US" altLang="ja-JP" dirty="0"/>
              <a:t>(</a:t>
            </a:r>
            <a:r>
              <a:rPr lang="en-US" altLang="ja-JP" dirty="0" err="1"/>
              <a:t>i</a:t>
            </a:r>
            <a:r>
              <a:rPr lang="en-US" altLang="ja-JP" dirty="0"/>
              <a:t>)|/C </a:t>
            </a:r>
            <a:r>
              <a:rPr lang="en-US" altLang="ja-JP" dirty="0" smtClean="0"/>
              <a:t>)    </a:t>
            </a:r>
            <a:r>
              <a:rPr lang="en-US" altLang="ja-JP" dirty="0" smtClean="0">
                <a:solidFill>
                  <a:srgbClr val="00B050"/>
                </a:solidFill>
              </a:rPr>
              <a:t>exponential</a:t>
            </a:r>
            <a:endParaRPr lang="ja-JP" altLang="en-US" dirty="0">
              <a:solidFill>
                <a:srgbClr val="00B050"/>
              </a:solidFill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2806187"/>
            <a:ext cx="6984776" cy="6948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90780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1883</TotalTime>
  <Words>659</Words>
  <Application>Microsoft Office PowerPoint</Application>
  <PresentationFormat>画面に合わせる (4:3)</PresentationFormat>
  <Paragraphs>168</Paragraphs>
  <Slides>27</Slides>
  <Notes>2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27</vt:i4>
      </vt:variant>
    </vt:vector>
  </HeadingPairs>
  <TitlesOfParts>
    <vt:vector size="28" baseType="lpstr">
      <vt:lpstr>Office テーマ</vt:lpstr>
      <vt:lpstr>Paper Reading:</vt:lpstr>
      <vt:lpstr>内容</vt:lpstr>
      <vt:lpstr>問題</vt:lpstr>
      <vt:lpstr>問題</vt:lpstr>
      <vt:lpstr>Streaming</vt:lpstr>
      <vt:lpstr>この論文の内容</vt:lpstr>
      <vt:lpstr>ヒューリスティクス</vt:lpstr>
      <vt:lpstr>ヒューリスティクス</vt:lpstr>
      <vt:lpstr>ヒューリスティクス</vt:lpstr>
      <vt:lpstr>ヒューリスティクス</vt:lpstr>
      <vt:lpstr>ヒューリスティクス</vt:lpstr>
      <vt:lpstr>(Buffering) ヒューリスティクス</vt:lpstr>
      <vt:lpstr>(Buffering) ヒューリスティクス</vt:lpstr>
      <vt:lpstr>実験</vt:lpstr>
      <vt:lpstr>実験：ヒューリスティクス間の比較</vt:lpstr>
      <vt:lpstr>PowerPoint プレゼンテーション</vt:lpstr>
      <vt:lpstr>PowerPoint プレゼンテーション</vt:lpstr>
      <vt:lpstr>PowerPoint プレゼンテーション</vt:lpstr>
      <vt:lpstr>の全データセットでの平均</vt:lpstr>
      <vt:lpstr>実験：分割数・グラフサイズの影響</vt:lpstr>
      <vt:lpstr>PowerPoint プレゼンテーション</vt:lpstr>
      <vt:lpstr>PowerPoint プレゼンテーション</vt:lpstr>
      <vt:lpstr>実験：実際の計算速度への効果</vt:lpstr>
      <vt:lpstr>PageRank 計算のパフォーマンス</vt:lpstr>
      <vt:lpstr>PageRank 計算のパフォーマンス</vt:lpstr>
      <vt:lpstr>Further Reading</vt:lpstr>
      <vt:lpstr>まとめ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Reading: Large Scale Cohesive Subgraphs Discovery for Social Network Visual Analysis</dc:title>
  <dc:creator>kinaba</dc:creator>
  <cp:lastModifiedBy>kinaba</cp:lastModifiedBy>
  <cp:revision>86</cp:revision>
  <dcterms:created xsi:type="dcterms:W3CDTF">2013-05-19T11:54:29Z</dcterms:created>
  <dcterms:modified xsi:type="dcterms:W3CDTF">2013-05-21T17:39:18Z</dcterms:modified>
</cp:coreProperties>
</file>