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0" r:id="rId5"/>
    <p:sldId id="273" r:id="rId6"/>
    <p:sldId id="270" r:id="rId7"/>
    <p:sldId id="279" r:id="rId8"/>
    <p:sldId id="262" r:id="rId9"/>
    <p:sldId id="265" r:id="rId10"/>
    <p:sldId id="263" r:id="rId11"/>
    <p:sldId id="266" r:id="rId12"/>
    <p:sldId id="267" r:id="rId13"/>
    <p:sldId id="269" r:id="rId14"/>
    <p:sldId id="264" r:id="rId15"/>
    <p:sldId id="271" r:id="rId16"/>
    <p:sldId id="276" r:id="rId17"/>
    <p:sldId id="277" r:id="rId18"/>
    <p:sldId id="280" r:id="rId19"/>
    <p:sldId id="272" r:id="rId20"/>
    <p:sldId id="278" r:id="rId21"/>
    <p:sldId id="274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ー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2013/12/23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7.png"/><Relationship Id="rId9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9872" y="3815680"/>
            <a:ext cx="5618584" cy="2205608"/>
          </a:xfrm>
        </p:spPr>
        <p:txBody>
          <a:bodyPr>
            <a:noAutofit/>
          </a:bodyPr>
          <a:lstStyle/>
          <a:p>
            <a:pPr algn="r"/>
            <a: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  <a:t>Paper from PVLDB vol.7</a:t>
            </a:r>
            <a:b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  <a:t>(To appear in VLDB 2014)</a:t>
            </a:r>
          </a:p>
          <a:p>
            <a:pPr algn="r"/>
            <a:endParaRPr lang="en-US" altLang="ja-JP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r"/>
            <a:r>
              <a:rPr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ERATO</a:t>
            </a:r>
            <a:r>
              <a:rPr lang="ja-JP" alt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Seminar 2013/11/28</a:t>
            </a:r>
          </a:p>
          <a:p>
            <a:pPr algn="r"/>
            <a:r>
              <a:rPr kumimoji="1"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Presenter: Kazuhiro </a:t>
            </a:r>
            <a:r>
              <a:rPr kumimoji="1" lang="en-US" altLang="ja-JP" sz="2000" dirty="0" err="1" smtClean="0">
                <a:solidFill>
                  <a:schemeClr val="accent5">
                    <a:lumMod val="50000"/>
                  </a:schemeClr>
                </a:solidFill>
              </a:rPr>
              <a:t>Inaba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0527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5">
                    <a:lumMod val="50000"/>
                  </a:schemeClr>
                </a:solidFill>
              </a:rPr>
              <a:t>Reading</a:t>
            </a:r>
            <a:endParaRPr kumimoji="1" lang="ja-JP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53112"/>
            <a:ext cx="7808168" cy="2191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0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02" y="3789040"/>
            <a:ext cx="7560840" cy="295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類似度の質に関する実験 </a:t>
            </a:r>
            <a:r>
              <a:rPr kumimoji="1" lang="en-US" altLang="ja-JP" sz="3100" dirty="0" smtClean="0"/>
              <a:t>(1)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“Ground Truth” </a:t>
            </a:r>
            <a:r>
              <a:rPr lang="ja-JP" altLang="en-US" dirty="0" smtClean="0"/>
              <a:t>との比較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02" y="1581048"/>
            <a:ext cx="7375993" cy="100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吹き出し 3"/>
          <p:cNvSpPr/>
          <p:nvPr/>
        </p:nvSpPr>
        <p:spPr>
          <a:xfrm>
            <a:off x="107066" y="1581048"/>
            <a:ext cx="1075936" cy="288032"/>
          </a:xfrm>
          <a:prstGeom prst="wedgeRoundRectCallout">
            <a:avLst>
              <a:gd name="adj1" fmla="val 75799"/>
              <a:gd name="adj2" fmla="val 13404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Citation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555776" y="2780928"/>
            <a:ext cx="5688632" cy="792088"/>
          </a:xfrm>
          <a:prstGeom prst="wedgeRoundRectCallout">
            <a:avLst>
              <a:gd name="adj1" fmla="val -43403"/>
              <a:gd name="adj2" fmla="val -9479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Coauthorship</a:t>
            </a:r>
            <a:r>
              <a:rPr kumimoji="1" lang="en-US" altLang="ja-JP" dirty="0" smtClean="0"/>
              <a:t> in</a:t>
            </a:r>
          </a:p>
          <a:p>
            <a:r>
              <a:rPr lang="en-US" altLang="ja-JP" dirty="0" smtClean="0"/>
              <a:t>{SIGMOD,PODS,VLDB,ICDE,SIGKDD,SIGIR,WWW}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6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100" dirty="0"/>
              <a:t>類似度の質に関する実験 </a:t>
            </a:r>
            <a:r>
              <a:rPr lang="en-US" altLang="ja-JP" sz="3100" dirty="0" smtClean="0"/>
              <a:t>(2)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類似ペアがどこまで</a:t>
            </a:r>
            <a:r>
              <a:rPr lang="ja-JP" altLang="en-US" dirty="0"/>
              <a:t>「</a:t>
            </a:r>
            <a:r>
              <a:rPr lang="ja-JP" altLang="en-US" dirty="0" smtClean="0"/>
              <a:t>似ている</a:t>
            </a:r>
            <a:r>
              <a:rPr lang="ja-JP" altLang="en-US" dirty="0"/>
              <a:t>」</a:t>
            </a:r>
            <a:r>
              <a:rPr lang="ja-JP" altLang="en-US" dirty="0" smtClean="0"/>
              <a:t>か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58" y="1916832"/>
            <a:ext cx="8299636" cy="340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547664" y="5805264"/>
            <a:ext cx="2736304" cy="576064"/>
          </a:xfrm>
          <a:prstGeom prst="wedgeRoundRectCallout">
            <a:avLst>
              <a:gd name="adj1" fmla="val -4056"/>
              <a:gd name="adj2" fmla="val -14094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似ている論文ペア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 rot="5400000">
            <a:off x="-524813" y="2223615"/>
            <a:ext cx="1621678" cy="576064"/>
          </a:xfrm>
          <a:prstGeom prst="wedgeRoundRectCallout">
            <a:avLst>
              <a:gd name="adj1" fmla="val -3262"/>
              <a:gd name="adj2" fmla="val -7834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引用数の差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6012160" y="5805264"/>
            <a:ext cx="2736304" cy="576064"/>
          </a:xfrm>
          <a:prstGeom prst="wedgeRoundRectCallout">
            <a:avLst>
              <a:gd name="adj1" fmla="val 3475"/>
              <a:gd name="adj2" fmla="val -13647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似ている著者ペア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 rot="5400000">
            <a:off x="7937625" y="2367631"/>
            <a:ext cx="1621678" cy="576064"/>
          </a:xfrm>
          <a:prstGeom prst="wedgeRoundRectCallout">
            <a:avLst>
              <a:gd name="adj1" fmla="val -4056"/>
              <a:gd name="adj2" fmla="val 8709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H-index</a:t>
            </a:r>
            <a:r>
              <a:rPr kumimoji="1" lang="ja-JP" altLang="en-US" dirty="0" smtClean="0"/>
              <a:t>の差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42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類似度の質に関する実験 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828848"/>
            <a:ext cx="8820472" cy="367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691680" y="6021288"/>
            <a:ext cx="6048672" cy="576064"/>
          </a:xfrm>
          <a:prstGeom prst="wedgeRoundRectCallout">
            <a:avLst>
              <a:gd name="adj1" fmla="val 5951"/>
              <a:gd name="adj2" fmla="val -12529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引用数 </a:t>
            </a:r>
            <a:r>
              <a:rPr lang="en-US" altLang="ja-JP" dirty="0" smtClean="0"/>
              <a:t>/ H-index </a:t>
            </a:r>
            <a:r>
              <a:rPr lang="ja-JP" altLang="en-US" dirty="0" smtClean="0"/>
              <a:t>の順でノードを</a:t>
            </a:r>
            <a:r>
              <a:rPr lang="en-US" altLang="ja-JP" dirty="0" smtClean="0"/>
              <a:t>10</a:t>
            </a:r>
            <a:r>
              <a:rPr lang="ja-JP" altLang="en-US" dirty="0" smtClean="0"/>
              <a:t>グループに分類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16024" y="1340768"/>
            <a:ext cx="2664296" cy="360040"/>
          </a:xfrm>
          <a:prstGeom prst="wedgeRoundRectCallout">
            <a:avLst>
              <a:gd name="adj1" fmla="val 17069"/>
              <a:gd name="adj2" fmla="val 8575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グループ間平均類似度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0" y="2132856"/>
            <a:ext cx="1691680" cy="584448"/>
          </a:xfrm>
          <a:prstGeom prst="wedgeRoundRectCallout">
            <a:avLst>
              <a:gd name="adj1" fmla="val 58941"/>
              <a:gd name="adj2" fmla="val 642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グループ外との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ja-JP" altLang="en-US" sz="1600" dirty="0" smtClean="0"/>
              <a:t>平均類似度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783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* </a:t>
            </a:r>
            <a:r>
              <a:rPr kumimoji="1" lang="ja-JP" altLang="en-US" dirty="0" smtClean="0"/>
              <a:t>の計算手法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4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定理 </a:t>
            </a:r>
            <a:r>
              <a:rPr kumimoji="1" lang="en-US" altLang="ja-JP" dirty="0" smtClean="0"/>
              <a:t>(g-</a:t>
            </a:r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*)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74771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09120"/>
            <a:ext cx="804359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572000" y="3284984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err="1" smtClean="0"/>
              <a:t>iff</a:t>
            </a:r>
            <a:endParaRPr kumimoji="1" lang="ja-JP" altLang="en-US" sz="5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80112" y="59492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証明： 確認してみればわかる。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996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02" y="2067520"/>
            <a:ext cx="7315141" cy="61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67" y="1124744"/>
            <a:ext cx="7517729" cy="94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3280408" cy="922114"/>
          </a:xfrm>
        </p:spPr>
        <p:txBody>
          <a:bodyPr/>
          <a:lstStyle/>
          <a:p>
            <a:r>
              <a:rPr kumimoji="1" lang="en-US" altLang="ja-JP" dirty="0" err="1" smtClean="0"/>
              <a:t>SimRank</a:t>
            </a:r>
            <a:endParaRPr kumimoji="1" lang="ja-JP" altLang="en-US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115616" y="3356992"/>
            <a:ext cx="3641206" cy="922114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g-</a:t>
            </a:r>
            <a:r>
              <a:rPr lang="en-US" altLang="ja-JP" dirty="0" err="1" smtClean="0">
                <a:solidFill>
                  <a:srgbClr val="0070C0"/>
                </a:solidFill>
              </a:rPr>
              <a:t>SimRank</a:t>
            </a:r>
            <a:r>
              <a:rPr lang="en-US" altLang="ja-JP" dirty="0" smtClean="0">
                <a:solidFill>
                  <a:srgbClr val="0070C0"/>
                </a:solidFill>
              </a:rPr>
              <a:t>*</a:t>
            </a:r>
            <a:endParaRPr lang="ja-JP" altLang="en-US" dirty="0">
              <a:solidFill>
                <a:srgbClr val="0070C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67" y="4149080"/>
            <a:ext cx="74771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279968"/>
            <a:ext cx="6568598" cy="646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1043608" y="2747392"/>
            <a:ext cx="7041515" cy="609600"/>
            <a:chOff x="1907704" y="2819400"/>
            <a:chExt cx="7041515" cy="609600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3294" y="2819400"/>
              <a:ext cx="5495925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18842"/>
              <a:ext cx="15049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グループ化 13"/>
          <p:cNvGrpSpPr/>
          <p:nvPr/>
        </p:nvGrpSpPr>
        <p:grpSpPr>
          <a:xfrm>
            <a:off x="971600" y="5975176"/>
            <a:ext cx="8118683" cy="838200"/>
            <a:chOff x="1214597" y="6062662"/>
            <a:chExt cx="8118683" cy="838200"/>
          </a:xfrm>
        </p:grpSpPr>
        <p:pic>
          <p:nvPicPr>
            <p:cNvPr id="9222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4597" y="6159952"/>
              <a:ext cx="209550" cy="35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" name="グループ化 12"/>
            <p:cNvGrpSpPr/>
            <p:nvPr/>
          </p:nvGrpSpPr>
          <p:grpSpPr>
            <a:xfrm>
              <a:off x="1434483" y="6062662"/>
              <a:ext cx="7898797" cy="838200"/>
              <a:chOff x="1434483" y="6062662"/>
              <a:chExt cx="7898797" cy="838200"/>
            </a:xfrm>
          </p:grpSpPr>
          <p:pic>
            <p:nvPicPr>
              <p:cNvPr id="9221" name="Picture 5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483" y="6130103"/>
                <a:ext cx="3571875" cy="752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2" name="グループ化 11"/>
              <p:cNvGrpSpPr/>
              <p:nvPr/>
            </p:nvGrpSpPr>
            <p:grpSpPr>
              <a:xfrm>
                <a:off x="5017645" y="6062662"/>
                <a:ext cx="4315635" cy="838200"/>
                <a:chOff x="5017645" y="6062662"/>
                <a:chExt cx="4315635" cy="838200"/>
              </a:xfrm>
            </p:grpSpPr>
            <p:pic>
              <p:nvPicPr>
                <p:cNvPr id="9223" name="Picture 7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7645" y="6062662"/>
                  <a:ext cx="3467100" cy="838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24" name="Picture 8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504605" y="6134502"/>
                  <a:ext cx="828675" cy="4857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0885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02" y="2067520"/>
            <a:ext cx="7315141" cy="61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3280408" cy="922114"/>
          </a:xfrm>
        </p:spPr>
        <p:txBody>
          <a:bodyPr/>
          <a:lstStyle/>
          <a:p>
            <a:r>
              <a:rPr kumimoji="1" lang="en-US" altLang="ja-JP" dirty="0" err="1" smtClean="0"/>
              <a:t>SimRank</a:t>
            </a:r>
            <a:endParaRPr kumimoji="1" lang="ja-JP" altLang="en-US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115616" y="3356992"/>
            <a:ext cx="3641206" cy="922114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g-</a:t>
            </a:r>
            <a:r>
              <a:rPr lang="en-US" altLang="ja-JP" dirty="0" err="1" smtClean="0">
                <a:solidFill>
                  <a:srgbClr val="0070C0"/>
                </a:solidFill>
              </a:rPr>
              <a:t>SimRank</a:t>
            </a:r>
            <a:r>
              <a:rPr lang="en-US" altLang="ja-JP" dirty="0" smtClean="0">
                <a:solidFill>
                  <a:srgbClr val="0070C0"/>
                </a:solidFill>
              </a:rPr>
              <a:t>*</a:t>
            </a:r>
            <a:endParaRPr lang="ja-JP" altLang="en-US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279968"/>
            <a:ext cx="6568598" cy="646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角丸四角形吹き出し 17"/>
          <p:cNvSpPr/>
          <p:nvPr/>
        </p:nvSpPr>
        <p:spPr>
          <a:xfrm>
            <a:off x="5616116" y="764704"/>
            <a:ext cx="2958842" cy="792088"/>
          </a:xfrm>
          <a:prstGeom prst="wedgeRoundRectCallout">
            <a:avLst>
              <a:gd name="adj1" fmla="val -72459"/>
              <a:gd name="adj2" fmla="val 10031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行列乗算が２回 （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Q</a:t>
            </a:r>
            <a:r>
              <a:rPr kumimoji="1" lang="en-US" altLang="ja-JP" baseline="30000" dirty="0" smtClean="0"/>
              <a:t>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4644008" y="4005064"/>
            <a:ext cx="4244555" cy="792088"/>
          </a:xfrm>
          <a:prstGeom prst="wedgeRoundRectCallout">
            <a:avLst>
              <a:gd name="adj1" fmla="val -59976"/>
              <a:gd name="adj2" fmla="val 10682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行列乗算が</a:t>
            </a:r>
            <a:r>
              <a:rPr lang="ja-JP" altLang="en-US" dirty="0" smtClean="0"/>
              <a:t>１</a:t>
            </a:r>
            <a:r>
              <a:rPr kumimoji="1" lang="ja-JP" altLang="en-US" dirty="0" smtClean="0"/>
              <a:t>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(S^ </a:t>
            </a:r>
            <a:r>
              <a:rPr kumimoji="1" lang="ja-JP" altLang="en-US" dirty="0" smtClean="0"/>
              <a:t>は対称なので一方は他方の転置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54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さらに効率的な計算</a:t>
            </a:r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151620" y="1556792"/>
            <a:ext cx="8100900" cy="1224136"/>
            <a:chOff x="1151620" y="2424336"/>
            <a:chExt cx="8100900" cy="1224136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1620" y="2424336"/>
              <a:ext cx="7344816" cy="1224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8496436" y="2708920"/>
              <a:ext cx="756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・・・</a:t>
              </a:r>
              <a:endParaRPr kumimoji="1" lang="ja-JP" altLang="en-US" sz="2800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3779912" y="440749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⊍</a:t>
            </a:r>
            <a:r>
              <a:rPr lang="en-US" altLang="ja-JP" sz="2400" dirty="0" smtClean="0"/>
              <a:t>Δ</a:t>
            </a:r>
            <a:r>
              <a:rPr kumimoji="1" lang="en-US" altLang="ja-JP" sz="2400" dirty="0" smtClean="0"/>
              <a:t>  = </a:t>
            </a:r>
            <a:r>
              <a:rPr kumimoji="1" lang="en-US" altLang="ja-JP" sz="2400" dirty="0" smtClean="0">
                <a:latin typeface="Lucida Handwriting" panose="03010101010101010101" pitchFamily="66" charset="0"/>
              </a:rPr>
              <a:t>I</a:t>
            </a:r>
            <a:r>
              <a:rPr kumimoji="1" lang="en-US" altLang="ja-JP" sz="2400" dirty="0" smtClean="0"/>
              <a:t>(b)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3968" y="360785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endParaRPr kumimoji="1" lang="ja-JP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148064" y="1700808"/>
            <a:ext cx="2880320" cy="1080120"/>
          </a:xfrm>
          <a:prstGeom prst="round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等号 9"/>
          <p:cNvSpPr/>
          <p:nvPr/>
        </p:nvSpPr>
        <p:spPr>
          <a:xfrm rot="5400000">
            <a:off x="5957572" y="3051540"/>
            <a:ext cx="1152128" cy="610904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616" y="5085184"/>
            <a:ext cx="77588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Σ</a:t>
            </a:r>
            <a:r>
              <a:rPr kumimoji="1" lang="en-US" altLang="ja-JP" sz="3200" baseline="-25000" dirty="0" smtClean="0">
                <a:latin typeface="Lucida Handwriting" panose="03010101010101010101" pitchFamily="66" charset="0"/>
              </a:rPr>
              <a:t>I</a:t>
            </a:r>
            <a:r>
              <a:rPr kumimoji="1" lang="en-US" altLang="ja-JP" sz="3200" baseline="-25000" dirty="0" smtClean="0"/>
              <a:t>(b)</a:t>
            </a:r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を直接計算するのではなく、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部分集合 </a:t>
            </a:r>
            <a:r>
              <a:rPr kumimoji="1" lang="en-US" altLang="ja-JP" sz="3200" dirty="0" smtClean="0"/>
              <a:t>Δ </a:t>
            </a:r>
            <a:r>
              <a:rPr kumimoji="1" lang="ja-JP" altLang="en-US" sz="3200" dirty="0" smtClean="0"/>
              <a:t>に</a:t>
            </a:r>
            <a:r>
              <a:rPr lang="ja-JP" altLang="en-US" sz="3200" dirty="0" smtClean="0"/>
              <a:t>分割して計算。</a:t>
            </a:r>
            <a:endParaRPr lang="en-US" altLang="ja-JP" sz="3200" dirty="0" smtClean="0"/>
          </a:p>
          <a:p>
            <a:r>
              <a:rPr kumimoji="1" lang="en-US" altLang="ja-JP" sz="3200" dirty="0" smtClean="0">
                <a:latin typeface="Lucida Handwriting" panose="03010101010101010101" pitchFamily="66" charset="0"/>
                <a:cs typeface="Times New Roman" panose="02020603050405020304" pitchFamily="18" charset="0"/>
              </a:rPr>
              <a:t>I</a:t>
            </a:r>
            <a:r>
              <a:rPr kumimoji="1" lang="en-US" altLang="ja-JP" sz="3200" dirty="0" smtClean="0"/>
              <a:t>(a), </a:t>
            </a:r>
            <a:r>
              <a:rPr kumimoji="1" lang="en-US" altLang="ja-JP" sz="3200" dirty="0" smtClean="0">
                <a:latin typeface="Lucida Handwriting" panose="03010101010101010101" pitchFamily="66" charset="0"/>
              </a:rPr>
              <a:t>I</a:t>
            </a:r>
            <a:r>
              <a:rPr kumimoji="1" lang="en-US" altLang="ja-JP" sz="3200" dirty="0" smtClean="0"/>
              <a:t>(b), ... </a:t>
            </a:r>
            <a:r>
              <a:rPr kumimoji="1" lang="ja-JP" altLang="en-US" sz="3200" dirty="0" err="1" smtClean="0"/>
              <a:t>で共</a:t>
            </a:r>
            <a:r>
              <a:rPr kumimoji="1" lang="ja-JP" altLang="en-US" sz="3200" dirty="0" smtClean="0"/>
              <a:t>通する部分の</a:t>
            </a:r>
            <a:r>
              <a:rPr kumimoji="1" lang="en-US" altLang="ja-JP" sz="3200" dirty="0" smtClean="0"/>
              <a:t>Σ</a:t>
            </a:r>
            <a:r>
              <a:rPr kumimoji="1" lang="ja-JP" altLang="en-US" sz="3200" dirty="0" smtClean="0"/>
              <a:t>は再利用</a:t>
            </a:r>
            <a:endParaRPr kumimoji="1" lang="ja-JP" altLang="en-US" sz="32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5508104" y="3802087"/>
            <a:ext cx="3145146" cy="707033"/>
            <a:chOff x="5508104" y="3802087"/>
            <a:chExt cx="3145146" cy="707033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5508104" y="3802087"/>
              <a:ext cx="3145146" cy="707033"/>
              <a:chOff x="5508104" y="3802087"/>
              <a:chExt cx="3145146" cy="707033"/>
            </a:xfrm>
          </p:grpSpPr>
          <p:pic>
            <p:nvPicPr>
              <p:cNvPr id="3080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8104" y="3802087"/>
                <a:ext cx="3145146" cy="677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正方形/長方形 11"/>
              <p:cNvSpPr/>
              <p:nvPr/>
            </p:nvSpPr>
            <p:spPr>
              <a:xfrm>
                <a:off x="6660232" y="4437112"/>
                <a:ext cx="178856" cy="720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7812360" y="4437112"/>
              <a:ext cx="178856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98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7560840" cy="307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さらに効率的な計算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433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kumimoji="1" lang="ja-JP" altLang="en-US" dirty="0" smtClean="0"/>
              <a:t>元のグラフの二部グラフ表現を圧縮する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 = B = V (</a:t>
            </a:r>
            <a:r>
              <a:rPr kumimoji="1" lang="ja-JP" altLang="en-US" dirty="0" smtClean="0"/>
              <a:t>元のグラフのノード集合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T</a:t>
            </a:r>
            <a:r>
              <a:rPr lang="en-US" altLang="ja-JP" dirty="0" smtClean="0"/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en-US" altLang="ja-JP" dirty="0" err="1" smtClean="0">
                <a:sym typeface="Wingdings" panose="05000000000000000000" pitchFamily="2" charset="2"/>
              </a:rPr>
              <a:t>u</a:t>
            </a:r>
            <a:r>
              <a:rPr lang="en-US" altLang="ja-JP" baseline="-25000" dirty="0" err="1" smtClean="0">
                <a:sym typeface="Wingdings" panose="05000000000000000000" pitchFamily="2" charset="2"/>
              </a:rPr>
              <a:t>B</a:t>
            </a:r>
            <a:r>
              <a:rPr lang="en-US" altLang="ja-JP" dirty="0" smtClean="0">
                <a:sym typeface="Wingdings" panose="05000000000000000000" pitchFamily="2" charset="2"/>
              </a:rPr>
              <a:t> </a:t>
            </a:r>
            <a:r>
              <a:rPr lang="en-US" altLang="ja-JP" dirty="0" err="1" smtClean="0">
                <a:sym typeface="Wingdings" panose="05000000000000000000" pitchFamily="2" charset="2"/>
              </a:rPr>
              <a:t>iff</a:t>
            </a:r>
            <a:r>
              <a:rPr lang="en-US" altLang="ja-JP" dirty="0" smtClean="0">
                <a:sym typeface="Wingdings" panose="05000000000000000000" pitchFamily="2" charset="2"/>
              </a:rPr>
              <a:t> v</a:t>
            </a:r>
            <a:r>
              <a:rPr lang="ja-JP" altLang="en-US" dirty="0" smtClean="0">
                <a:sym typeface="Wingdings" panose="05000000000000000000" pitchFamily="2" charset="2"/>
              </a:rPr>
              <a:t>→</a:t>
            </a:r>
            <a:r>
              <a:rPr lang="en-US" altLang="ja-JP" dirty="0" smtClean="0">
                <a:sym typeface="Wingdings" panose="05000000000000000000" pitchFamily="2" charset="2"/>
              </a:rPr>
              <a:t>u </a:t>
            </a:r>
            <a:r>
              <a:rPr lang="ja-JP" altLang="en-US" dirty="0" smtClean="0">
                <a:sym typeface="Wingdings" panose="05000000000000000000" pitchFamily="2" charset="2"/>
              </a:rPr>
              <a:t>∈ </a:t>
            </a:r>
            <a:r>
              <a:rPr lang="en-US" altLang="ja-JP" dirty="0" smtClean="0">
                <a:sym typeface="Wingdings" panose="05000000000000000000" pitchFamily="2" charset="2"/>
              </a:rPr>
              <a:t>E</a:t>
            </a:r>
            <a:endParaRPr kumimoji="1" lang="ja-JP" alt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3923928" y="5999132"/>
            <a:ext cx="2448272" cy="659379"/>
          </a:xfrm>
          <a:prstGeom prst="wedgeRoundRectCallout">
            <a:avLst>
              <a:gd name="adj1" fmla="val 32822"/>
              <a:gd name="adj2" fmla="val -8809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部分完全二部グラフを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見つけて、置き換える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60232" y="60212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Δ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 = </a:t>
            </a:r>
            <a:r>
              <a:rPr lang="en-US" altLang="ja-JP" dirty="0" smtClean="0">
                <a:latin typeface="Lucida Handwriting" panose="03010101010101010101" pitchFamily="66" charset="0"/>
              </a:rPr>
              <a:t>I</a:t>
            </a:r>
            <a:r>
              <a:rPr lang="en-US" altLang="ja-JP" dirty="0" smtClean="0"/>
              <a:t>(v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として</a:t>
            </a:r>
            <a:endParaRPr lang="en-US" altLang="ja-JP" dirty="0" smtClean="0"/>
          </a:p>
          <a:p>
            <a:r>
              <a:rPr kumimoji="1" lang="en-US" altLang="ja-JP" dirty="0" smtClean="0"/>
              <a:t>Σ</a:t>
            </a:r>
            <a:r>
              <a:rPr kumimoji="1" lang="ja-JP" altLang="en-US" dirty="0" smtClean="0"/>
              <a:t>の計算を再利用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540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速度実験</a:t>
            </a:r>
            <a:endParaRPr kumimoji="1" lang="ja-JP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221088"/>
            <a:ext cx="916371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グループ化 3"/>
          <p:cNvGrpSpPr/>
          <p:nvPr/>
        </p:nvGrpSpPr>
        <p:grpSpPr>
          <a:xfrm>
            <a:off x="1115616" y="1268760"/>
            <a:ext cx="7884368" cy="1876242"/>
            <a:chOff x="0" y="2467157"/>
            <a:chExt cx="7884368" cy="187624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98706"/>
              <a:ext cx="7884368" cy="154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67157"/>
              <a:ext cx="7884368" cy="385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角丸四角形吹き出し 7"/>
          <p:cNvSpPr/>
          <p:nvPr/>
        </p:nvSpPr>
        <p:spPr>
          <a:xfrm>
            <a:off x="107504" y="1916832"/>
            <a:ext cx="792088" cy="508090"/>
          </a:xfrm>
          <a:prstGeom prst="wedgeRoundRectCallout">
            <a:avLst>
              <a:gd name="adj1" fmla="val 97393"/>
              <a:gd name="adj2" fmla="val 7987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/>
              <a:t>Web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107504" y="1207604"/>
            <a:ext cx="1224136" cy="508090"/>
          </a:xfrm>
          <a:prstGeom prst="wedgeRoundRectCallout">
            <a:avLst>
              <a:gd name="adj1" fmla="val 72627"/>
              <a:gd name="adj2" fmla="val 10369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Subsets</a:t>
            </a:r>
            <a:br>
              <a:rPr kumimoji="1" lang="en-US" altLang="ja-JP" dirty="0" smtClean="0"/>
            </a:br>
            <a:r>
              <a:rPr kumimoji="1" lang="en-US" altLang="ja-JP" dirty="0" smtClean="0"/>
              <a:t>of</a:t>
            </a:r>
            <a:r>
              <a:rPr lang="en-US" altLang="ja-JP" dirty="0"/>
              <a:t> </a:t>
            </a:r>
            <a:r>
              <a:rPr kumimoji="1" lang="en-US" altLang="ja-JP" dirty="0" smtClean="0"/>
              <a:t>DBLP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107504" y="2636912"/>
            <a:ext cx="792088" cy="508090"/>
          </a:xfrm>
          <a:prstGeom prst="wedgeRoundRectCallout">
            <a:avLst>
              <a:gd name="adj1" fmla="val 95695"/>
              <a:gd name="adj2" fmla="val 1900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/>
              <a:t>Cite</a:t>
            </a:r>
            <a:endParaRPr kumimoji="1" lang="ja-JP" altLang="en-US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187624" y="3356992"/>
            <a:ext cx="1224136" cy="659379"/>
          </a:xfrm>
          <a:prstGeom prst="wedgeRoundRectCallout">
            <a:avLst>
              <a:gd name="adj1" fmla="val 56362"/>
              <a:gd name="adj2" fmla="val 7987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提案手法</a:t>
            </a:r>
            <a:endParaRPr kumimoji="1" lang="en-US" altLang="ja-JP" dirty="0" smtClean="0"/>
          </a:p>
          <a:p>
            <a:r>
              <a:rPr lang="ja-JP" altLang="en-US" dirty="0" smtClean="0"/>
              <a:t>（メモ化）</a:t>
            </a:r>
            <a:endParaRPr kumimoji="1" lang="ja-JP" altLang="en-US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3203848" y="3356991"/>
            <a:ext cx="1224136" cy="659379"/>
          </a:xfrm>
          <a:prstGeom prst="wedgeRoundRectCallout">
            <a:avLst>
              <a:gd name="adj1" fmla="val 41633"/>
              <a:gd name="adj2" fmla="val 779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提案手法</a:t>
            </a:r>
            <a:endParaRPr kumimoji="1" lang="en-US" altLang="ja-JP" dirty="0" smtClean="0"/>
          </a:p>
          <a:p>
            <a:r>
              <a:rPr lang="ja-JP" altLang="en-US" dirty="0" smtClean="0"/>
              <a:t>（</a:t>
            </a:r>
            <a:r>
              <a:rPr lang="en-US" altLang="ja-JP" dirty="0" smtClean="0"/>
              <a:t>naive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5004048" y="3356992"/>
            <a:ext cx="1224136" cy="659379"/>
          </a:xfrm>
          <a:prstGeom prst="wedgeRoundRectCallout">
            <a:avLst>
              <a:gd name="adj1" fmla="val 41633"/>
              <a:gd name="adj2" fmla="val 779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SimRank</a:t>
            </a:r>
            <a:endParaRPr kumimoji="1" lang="en-US" altLang="ja-JP" dirty="0" smtClean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メモ化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6588224" y="3356992"/>
            <a:ext cx="1728192" cy="659379"/>
          </a:xfrm>
          <a:prstGeom prst="wedgeRoundRectCallout">
            <a:avLst>
              <a:gd name="adj1" fmla="val 41633"/>
              <a:gd name="adj2" fmla="val 779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SimRank</a:t>
            </a:r>
            <a:endParaRPr kumimoji="1" lang="en-US" altLang="ja-JP" dirty="0" smtClean="0"/>
          </a:p>
          <a:p>
            <a:r>
              <a:rPr lang="ja-JP" altLang="en-US" dirty="0" smtClean="0"/>
              <a:t>（特異値分解）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19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論文概要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 [</a:t>
            </a:r>
            <a:r>
              <a:rPr kumimoji="1" lang="en-US" altLang="ja-JP" dirty="0" err="1" smtClean="0"/>
              <a:t>Jeh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Widom</a:t>
            </a:r>
            <a:r>
              <a:rPr kumimoji="1" lang="en-US" altLang="ja-JP" dirty="0" smtClean="0"/>
              <a:t> 2002] 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(similarity </a:t>
            </a:r>
            <a:r>
              <a:rPr kumimoji="1" lang="ja-JP" altLang="en-US" dirty="0" smtClean="0"/>
              <a:t>の評価尺度として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改良した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6000" b="1" dirty="0" err="1" smtClean="0">
                <a:solidFill>
                  <a:srgbClr val="0070C0"/>
                </a:solidFill>
              </a:rPr>
              <a:t>SimRank</a:t>
            </a:r>
            <a:r>
              <a:rPr kumimoji="1" lang="en-US" altLang="ja-JP" sz="6000" b="1" dirty="0" smtClean="0">
                <a:solidFill>
                  <a:srgbClr val="0070C0"/>
                </a:solidFill>
              </a:rPr>
              <a:t>*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を提案する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計算速度も速い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99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メモリ使用量の</a:t>
            </a:r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4" y="3933056"/>
            <a:ext cx="8297210" cy="2897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24744"/>
            <a:ext cx="3777406" cy="286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268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99478"/>
            <a:ext cx="2295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72777"/>
            <a:ext cx="22479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596" y="2962853"/>
            <a:ext cx="2066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65201"/>
            <a:ext cx="2686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71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252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* </a:t>
            </a:r>
            <a:r>
              <a:rPr kumimoji="1" lang="ja-JP" altLang="en-US" dirty="0" smtClean="0"/>
              <a:t>という類似度尺度を提案</a:t>
            </a:r>
            <a:endParaRPr lang="en-US" altLang="ja-JP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4"/>
            <a:ext cx="5832648" cy="57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482" y="1988840"/>
            <a:ext cx="6445982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475656" y="3573016"/>
            <a:ext cx="7668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疑問点</a:t>
            </a:r>
            <a:endParaRPr kumimoji="1" lang="en-US" altLang="ja-JP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Out-Link </a:t>
            </a:r>
            <a:r>
              <a:rPr lang="ja-JP" altLang="en-US" sz="2800" dirty="0" smtClean="0"/>
              <a:t>を使った手法 </a:t>
            </a:r>
            <a:r>
              <a:rPr lang="en-US" altLang="ja-JP" sz="2800" dirty="0" smtClean="0"/>
              <a:t>(P-Rank </a:t>
            </a:r>
            <a:r>
              <a:rPr lang="ja-JP" altLang="en-US" sz="2800" dirty="0" smtClean="0"/>
              <a:t>等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との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組み合わせは可能か？</a:t>
            </a:r>
            <a:endParaRPr lang="en-US" altLang="ja-JP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H-index </a:t>
            </a:r>
            <a:r>
              <a:rPr lang="ja-JP" altLang="en-US" sz="2800" dirty="0" smtClean="0"/>
              <a:t>や 引用数ではなく、内容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関する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類似度と比較しての評価は？</a:t>
            </a:r>
            <a:endParaRPr lang="ja-JP" alt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800" dirty="0" err="1" smtClean="0"/>
              <a:t>SimRank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と </a:t>
            </a:r>
            <a:r>
              <a:rPr lang="en-US" altLang="ja-JP" sz="2800" dirty="0" err="1" smtClean="0"/>
              <a:t>SimRank</a:t>
            </a:r>
            <a:r>
              <a:rPr lang="en-US" altLang="ja-JP" sz="2800" dirty="0" smtClean="0"/>
              <a:t>* </a:t>
            </a:r>
            <a:r>
              <a:rPr lang="ja-JP" altLang="en-US" sz="2800" dirty="0" smtClean="0"/>
              <a:t>のハイブリッドの用な計算は可能か？ （リンクの種類による切替</a:t>
            </a:r>
            <a:r>
              <a:rPr lang="ja-JP" altLang="en-US" sz="2800" dirty="0"/>
              <a:t>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26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SimRank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3861048"/>
            <a:ext cx="7498080" cy="1955304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latin typeface="Lucida Handwriting" panose="03010101010101010101" pitchFamily="66" charset="0"/>
              </a:rPr>
              <a:t>I</a:t>
            </a:r>
            <a:r>
              <a:rPr lang="en-US" altLang="ja-JP" dirty="0" smtClean="0"/>
              <a:t>(v) = {u | u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v}</a:t>
            </a:r>
          </a:p>
          <a:p>
            <a:r>
              <a:rPr kumimoji="1" lang="en-US" altLang="ja-JP" dirty="0" smtClean="0"/>
              <a:t>C = 0.6 </a:t>
            </a:r>
            <a:r>
              <a:rPr kumimoji="1" lang="ja-JP" altLang="en-US" dirty="0" smtClean="0"/>
              <a:t>～ </a:t>
            </a:r>
            <a:r>
              <a:rPr kumimoji="1" lang="en-US" altLang="ja-JP" dirty="0" smtClean="0"/>
              <a:t>0.8</a:t>
            </a:r>
          </a:p>
          <a:p>
            <a:r>
              <a:rPr lang="ja-JP" altLang="en-US" dirty="0" smtClean="0"/>
              <a:t>「似ているノードからリンクされているノードは似ている」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7592715" cy="89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88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別の書き方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4714056"/>
            <a:ext cx="7498080" cy="1307232"/>
          </a:xfrm>
        </p:spPr>
        <p:txBody>
          <a:bodyPr/>
          <a:lstStyle/>
          <a:p>
            <a:r>
              <a:rPr kumimoji="1" lang="en-US" altLang="ja-JP" dirty="0" smtClean="0"/>
              <a:t>S</a:t>
            </a:r>
            <a:r>
              <a:rPr kumimoji="1" lang="en-US" altLang="ja-JP" baseline="-25000" dirty="0" smtClean="0"/>
              <a:t>ab</a:t>
            </a:r>
            <a:r>
              <a:rPr kumimoji="1" lang="en-US" altLang="ja-JP" dirty="0" smtClean="0"/>
              <a:t> = s(a, b)</a:t>
            </a:r>
          </a:p>
          <a:p>
            <a:r>
              <a:rPr lang="en-US" altLang="ja-JP" dirty="0" err="1" smtClean="0"/>
              <a:t>Q</a:t>
            </a:r>
            <a:r>
              <a:rPr lang="en-US" altLang="ja-JP" baseline="-25000" dirty="0" err="1" smtClean="0"/>
              <a:t>ab</a:t>
            </a:r>
            <a:r>
              <a:rPr lang="en-US" altLang="ja-JP" dirty="0" smtClean="0"/>
              <a:t> = 1 / |</a:t>
            </a:r>
            <a:r>
              <a:rPr lang="en-US" altLang="ja-JP" dirty="0" smtClean="0">
                <a:latin typeface="Lucida Handwriting" panose="03010101010101010101" pitchFamily="66" charset="0"/>
              </a:rPr>
              <a:t>I</a:t>
            </a:r>
            <a:r>
              <a:rPr lang="en-US" altLang="ja-JP" dirty="0" smtClean="0"/>
              <a:t>(a)|   if b</a:t>
            </a:r>
            <a:r>
              <a:rPr lang="ja-JP" altLang="en-US" dirty="0" smtClean="0"/>
              <a:t>→</a:t>
            </a:r>
            <a:r>
              <a:rPr lang="en-US" altLang="ja-JP" dirty="0" smtClean="0"/>
              <a:t>a or 0 otherwise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875681"/>
            <a:ext cx="7315141" cy="61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759" y="3212976"/>
            <a:ext cx="7517729" cy="94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15616" y="2751311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あるいは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5776" y="2492896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発表中に、この式は会議論文レベルでもよく流布している間違い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b="1" dirty="0" smtClean="0">
                <a:solidFill>
                  <a:srgbClr val="FF0000"/>
                </a:solidFill>
              </a:rPr>
            </a:br>
            <a:r>
              <a:rPr kumimoji="1" lang="ja-JP" altLang="en-US" b="1" dirty="0" smtClean="0">
                <a:solidFill>
                  <a:srgbClr val="FF0000"/>
                </a:solidFill>
              </a:rPr>
              <a:t>（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(1-C)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を一律に足すのでは対角成分が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に戻らない）という突込み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b="1" dirty="0" smtClean="0">
                <a:solidFill>
                  <a:srgbClr val="FF0000"/>
                </a:solidFill>
              </a:rPr>
            </a:br>
            <a:r>
              <a:rPr kumimoji="1" lang="ja-JP" altLang="en-US" b="1" dirty="0" smtClean="0">
                <a:solidFill>
                  <a:srgbClr val="FF0000"/>
                </a:solidFill>
              </a:rPr>
              <a:t>がありました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629" y="1284958"/>
            <a:ext cx="6612859" cy="77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の何が不満なのか？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879812" y="2204864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631549" y="3753036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771800" y="3753036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975159" y="371385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stCxn id="4" idx="3"/>
            <a:endCxn id="5" idx="0"/>
          </p:cNvCxnSpPr>
          <p:nvPr/>
        </p:nvCxnSpPr>
        <p:spPr>
          <a:xfrm flipH="1">
            <a:off x="1955585" y="2758028"/>
            <a:ext cx="1019135" cy="9950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4" idx="4"/>
            <a:endCxn id="6" idx="0"/>
          </p:cNvCxnSpPr>
          <p:nvPr/>
        </p:nvCxnSpPr>
        <p:spPr>
          <a:xfrm flipH="1">
            <a:off x="3095836" y="2852936"/>
            <a:ext cx="108012" cy="9001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4" idx="5"/>
            <a:endCxn id="7" idx="0"/>
          </p:cNvCxnSpPr>
          <p:nvPr/>
        </p:nvCxnSpPr>
        <p:spPr>
          <a:xfrm>
            <a:off x="3432976" y="2758028"/>
            <a:ext cx="866219" cy="95582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1459913" y="5517232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493409" y="5517232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3620310" y="5517232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623231" y="5506795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724128" y="5506795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>
            <a:stCxn id="7" idx="5"/>
            <a:endCxn id="20" idx="0"/>
          </p:cNvCxnSpPr>
          <p:nvPr/>
        </p:nvCxnSpPr>
        <p:spPr>
          <a:xfrm>
            <a:off x="4528323" y="4267014"/>
            <a:ext cx="1519841" cy="12397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6" idx="4"/>
            <a:endCxn id="17" idx="0"/>
          </p:cNvCxnSpPr>
          <p:nvPr/>
        </p:nvCxnSpPr>
        <p:spPr>
          <a:xfrm flipH="1">
            <a:off x="2817445" y="4401108"/>
            <a:ext cx="278391" cy="11161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5" idx="4"/>
            <a:endCxn id="16" idx="0"/>
          </p:cNvCxnSpPr>
          <p:nvPr/>
        </p:nvCxnSpPr>
        <p:spPr>
          <a:xfrm flipH="1">
            <a:off x="1783949" y="4401108"/>
            <a:ext cx="171636" cy="11161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5" idx="4"/>
            <a:endCxn id="17" idx="0"/>
          </p:cNvCxnSpPr>
          <p:nvPr/>
        </p:nvCxnSpPr>
        <p:spPr>
          <a:xfrm>
            <a:off x="1955585" y="4401108"/>
            <a:ext cx="861860" cy="11161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7" idx="4"/>
            <a:endCxn id="19" idx="0"/>
          </p:cNvCxnSpPr>
          <p:nvPr/>
        </p:nvCxnSpPr>
        <p:spPr>
          <a:xfrm>
            <a:off x="4299195" y="4361922"/>
            <a:ext cx="648072" cy="114487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7" idx="3"/>
            <a:endCxn id="18" idx="0"/>
          </p:cNvCxnSpPr>
          <p:nvPr/>
        </p:nvCxnSpPr>
        <p:spPr>
          <a:xfrm flipH="1">
            <a:off x="3944346" y="4267014"/>
            <a:ext cx="125721" cy="125021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6" idx="4"/>
            <a:endCxn id="18" idx="0"/>
          </p:cNvCxnSpPr>
          <p:nvPr/>
        </p:nvCxnSpPr>
        <p:spPr>
          <a:xfrm>
            <a:off x="3095836" y="4401108"/>
            <a:ext cx="848510" cy="11161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6062688" y="3105668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7524328" y="3101652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625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と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58119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は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84168" y="3913892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“</a:t>
            </a:r>
            <a:r>
              <a:rPr lang="ja-JP" altLang="en-US" sz="2800" dirty="0" smtClean="0"/>
              <a:t>似ていない</a:t>
            </a:r>
            <a:r>
              <a:rPr lang="en-US" altLang="ja-JP" sz="2800" dirty="0" smtClean="0"/>
              <a:t>”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9555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つまり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331640" y="1483232"/>
            <a:ext cx="7560840" cy="1945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 1</a:t>
            </a:r>
            <a:endParaRPr kumimoji="1" lang="en-US" altLang="ja-JP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any two nodes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 if there does not exist a node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has directed paths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ja-JP" sz="2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and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 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ja-JP" sz="2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the same length.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283968" y="4779730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275856" y="4793231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292080" y="4779730"/>
            <a:ext cx="648072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>
            <a:stCxn id="6" idx="2"/>
            <a:endCxn id="7" idx="6"/>
          </p:cNvCxnSpPr>
          <p:nvPr/>
        </p:nvCxnSpPr>
        <p:spPr>
          <a:xfrm flipH="1">
            <a:off x="3923928" y="5103766"/>
            <a:ext cx="360040" cy="135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stCxn id="6" idx="6"/>
            <a:endCxn id="8" idx="2"/>
          </p:cNvCxnSpPr>
          <p:nvPr/>
        </p:nvCxnSpPr>
        <p:spPr>
          <a:xfrm>
            <a:off x="4932040" y="5103766"/>
            <a:ext cx="36004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2267744" y="4779730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6300192" y="4794035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stCxn id="8" idx="6"/>
            <a:endCxn id="14" idx="2"/>
          </p:cNvCxnSpPr>
          <p:nvPr/>
        </p:nvCxnSpPr>
        <p:spPr>
          <a:xfrm>
            <a:off x="5940152" y="5103766"/>
            <a:ext cx="360040" cy="1430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7" idx="2"/>
            <a:endCxn id="13" idx="6"/>
          </p:cNvCxnSpPr>
          <p:nvPr/>
        </p:nvCxnSpPr>
        <p:spPr>
          <a:xfrm flipH="1" flipV="1">
            <a:off x="2915816" y="5103766"/>
            <a:ext cx="360040" cy="1350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1259632" y="4779730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>
            <a:stCxn id="13" idx="2"/>
            <a:endCxn id="40" idx="6"/>
          </p:cNvCxnSpPr>
          <p:nvPr/>
        </p:nvCxnSpPr>
        <p:spPr>
          <a:xfrm flipH="1">
            <a:off x="1907704" y="5103766"/>
            <a:ext cx="36004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円/楕円 43"/>
          <p:cNvSpPr/>
          <p:nvPr/>
        </p:nvSpPr>
        <p:spPr>
          <a:xfrm>
            <a:off x="7308304" y="4794035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>
            <a:stCxn id="14" idx="6"/>
            <a:endCxn id="44" idx="2"/>
          </p:cNvCxnSpPr>
          <p:nvPr/>
        </p:nvCxnSpPr>
        <p:spPr>
          <a:xfrm>
            <a:off x="6948264" y="5118071"/>
            <a:ext cx="36004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251520" y="4779730"/>
            <a:ext cx="64807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矢印コネクタ 48"/>
          <p:cNvCxnSpPr>
            <a:stCxn id="40" idx="2"/>
            <a:endCxn id="48" idx="6"/>
          </p:cNvCxnSpPr>
          <p:nvPr/>
        </p:nvCxnSpPr>
        <p:spPr>
          <a:xfrm flipH="1">
            <a:off x="899592" y="5103766"/>
            <a:ext cx="36004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8316416" y="4779730"/>
            <a:ext cx="64807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矢印コネクタ 56"/>
          <p:cNvCxnSpPr>
            <a:stCxn id="44" idx="6"/>
            <a:endCxn id="56" idx="2"/>
          </p:cNvCxnSpPr>
          <p:nvPr/>
        </p:nvCxnSpPr>
        <p:spPr>
          <a:xfrm flipV="1">
            <a:off x="7956376" y="5103766"/>
            <a:ext cx="360040" cy="1430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右中かっこ 59"/>
          <p:cNvSpPr/>
          <p:nvPr/>
        </p:nvSpPr>
        <p:spPr>
          <a:xfrm rot="5400000">
            <a:off x="4373978" y="1773396"/>
            <a:ext cx="468052" cy="8064896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355976" y="6084585"/>
            <a:ext cx="68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</a:t>
            </a:r>
            <a:r>
              <a:rPr kumimoji="1" lang="en-US" altLang="ja-JP" sz="3200" baseline="30000" dirty="0" smtClean="0"/>
              <a:t>4</a:t>
            </a:r>
            <a:endParaRPr kumimoji="1" lang="ja-JP" altLang="en-US" sz="3200" baseline="30000" dirty="0"/>
          </a:p>
        </p:txBody>
      </p:sp>
      <p:sp>
        <p:nvSpPr>
          <p:cNvPr id="62" name="右中かっこ 61"/>
          <p:cNvSpPr/>
          <p:nvPr/>
        </p:nvSpPr>
        <p:spPr>
          <a:xfrm rot="5400000" flipH="1">
            <a:off x="3820271" y="1975773"/>
            <a:ext cx="567353" cy="5040560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851920" y="3451647"/>
            <a:ext cx="684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endParaRPr kumimoji="1" lang="ja-JP" altLang="en-US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31426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“Zero-Similarity”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61120"/>
          </a:xfrm>
        </p:spPr>
        <p:txBody>
          <a:bodyPr/>
          <a:lstStyle/>
          <a:p>
            <a:pPr marL="82296" indent="0">
              <a:buNone/>
            </a:pPr>
            <a:r>
              <a:rPr kumimoji="1" lang="en-US" altLang="ja-JP" dirty="0" smtClean="0"/>
              <a:t>Node-Pair </a:t>
            </a:r>
            <a:r>
              <a:rPr kumimoji="1" lang="ja-JP" altLang="en-US" dirty="0" smtClean="0"/>
              <a:t>のうち </a:t>
            </a:r>
            <a:r>
              <a:rPr kumimoji="1" lang="en-US" altLang="ja-JP" dirty="0" smtClean="0"/>
              <a:t>dissymmetric source </a:t>
            </a:r>
            <a:r>
              <a:rPr kumimoji="1" lang="ja-JP" altLang="en-US" dirty="0" smtClean="0"/>
              <a:t>を持つものの割合</a:t>
            </a:r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52936"/>
            <a:ext cx="7416824" cy="308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2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3280408" cy="922114"/>
          </a:xfrm>
        </p:spPr>
        <p:txBody>
          <a:bodyPr/>
          <a:lstStyle/>
          <a:p>
            <a:r>
              <a:rPr kumimoji="1" lang="en-US" altLang="ja-JP" dirty="0" err="1" smtClean="0"/>
              <a:t>SimRank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759" y="1196752"/>
            <a:ext cx="7517729" cy="94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23270"/>
            <a:ext cx="74771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1043608" y="2357140"/>
            <a:ext cx="7632848" cy="9221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g-</a:t>
            </a:r>
            <a:r>
              <a:rPr lang="en-US" altLang="ja-JP" dirty="0" err="1" smtClean="0">
                <a:solidFill>
                  <a:srgbClr val="0070C0"/>
                </a:solidFill>
              </a:rPr>
              <a:t>SimRank</a:t>
            </a:r>
            <a:r>
              <a:rPr lang="en-US" altLang="ja-JP" dirty="0" smtClean="0">
                <a:solidFill>
                  <a:srgbClr val="0070C0"/>
                </a:solidFill>
              </a:rPr>
              <a:t>* (</a:t>
            </a:r>
            <a:r>
              <a:rPr lang="ja-JP" altLang="en-US" dirty="0" smtClean="0">
                <a:solidFill>
                  <a:srgbClr val="0070C0"/>
                </a:solidFill>
              </a:rPr>
              <a:t>提案手法</a:t>
            </a:r>
            <a:r>
              <a:rPr lang="en-US" altLang="ja-JP" dirty="0" smtClean="0">
                <a:solidFill>
                  <a:srgbClr val="0070C0"/>
                </a:solidFill>
              </a:rPr>
              <a:t>1)</a:t>
            </a:r>
            <a:endParaRPr lang="ja-JP" altLang="en-US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45224"/>
            <a:ext cx="7648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 txBox="1">
            <a:spLocks/>
          </p:cNvSpPr>
          <p:nvPr/>
        </p:nvSpPr>
        <p:spPr>
          <a:xfrm>
            <a:off x="1043608" y="4595118"/>
            <a:ext cx="7632848" cy="9221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e-</a:t>
            </a:r>
            <a:r>
              <a:rPr lang="en-US" altLang="ja-JP" dirty="0" err="1" smtClean="0">
                <a:solidFill>
                  <a:srgbClr val="0070C0"/>
                </a:solidFill>
              </a:rPr>
              <a:t>SimRank</a:t>
            </a:r>
            <a:r>
              <a:rPr lang="en-US" altLang="ja-JP" dirty="0" smtClean="0">
                <a:solidFill>
                  <a:srgbClr val="0070C0"/>
                </a:solidFill>
              </a:rPr>
              <a:t>*</a:t>
            </a:r>
            <a:r>
              <a:rPr lang="en-US" altLang="ja-JP" dirty="0">
                <a:solidFill>
                  <a:srgbClr val="0070C0"/>
                </a:solidFill>
              </a:rPr>
              <a:t> (</a:t>
            </a:r>
            <a:r>
              <a:rPr lang="ja-JP" altLang="en-US" dirty="0">
                <a:solidFill>
                  <a:srgbClr val="0070C0"/>
                </a:solidFill>
              </a:rPr>
              <a:t>提案</a:t>
            </a:r>
            <a:r>
              <a:rPr lang="ja-JP" altLang="en-US" dirty="0" smtClean="0">
                <a:solidFill>
                  <a:srgbClr val="0070C0"/>
                </a:solidFill>
              </a:rPr>
              <a:t>手法</a:t>
            </a:r>
            <a:r>
              <a:rPr lang="en-US" altLang="ja-JP" dirty="0" smtClean="0">
                <a:solidFill>
                  <a:srgbClr val="0070C0"/>
                </a:solidFill>
              </a:rPr>
              <a:t>2)</a:t>
            </a:r>
            <a:endParaRPr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2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SimRank</a:t>
            </a:r>
            <a:r>
              <a:rPr kumimoji="1" lang="en-US" altLang="ja-JP" dirty="0" smtClean="0"/>
              <a:t>*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608" y="3284984"/>
            <a:ext cx="7498080" cy="1800200"/>
          </a:xfrm>
        </p:spPr>
        <p:txBody>
          <a:bodyPr/>
          <a:lstStyle/>
          <a:p>
            <a:r>
              <a:rPr kumimoji="1" lang="ja-JP" altLang="en-US" dirty="0" smtClean="0"/>
              <a:t>長さの違うパス </a:t>
            </a:r>
            <a:r>
              <a:rPr kumimoji="1" lang="en-US" altLang="ja-JP" dirty="0" smtClean="0"/>
              <a:t>(α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>
                <a:latin typeface="Gisha" panose="020B0502040204020203" pitchFamily="34" charset="-79"/>
                <a:cs typeface="Gisha" panose="020B0502040204020203" pitchFamily="34" charset="-79"/>
              </a:rPr>
              <a:t>l</a:t>
            </a:r>
            <a:r>
              <a:rPr kumimoji="1" lang="en-US" altLang="ja-JP" dirty="0" smtClean="0"/>
              <a:t> – α) </a:t>
            </a:r>
            <a:r>
              <a:rPr kumimoji="1" lang="ja-JP" altLang="en-US" dirty="0" err="1" smtClean="0"/>
              <a:t>にも</a:t>
            </a:r>
            <a:r>
              <a:rPr kumimoji="1" lang="ja-JP" altLang="en-US" dirty="0" smtClean="0"/>
              <a:t>非</a:t>
            </a:r>
            <a:r>
              <a:rPr lang="en-US" altLang="ja-JP" dirty="0"/>
              <a:t>0</a:t>
            </a:r>
            <a:r>
              <a:rPr kumimoji="1" lang="ja-JP" altLang="en-US" dirty="0" smtClean="0"/>
              <a:t>重み</a:t>
            </a:r>
            <a:endParaRPr kumimoji="1" lang="en-US" altLang="ja-JP" dirty="0" smtClean="0"/>
          </a:p>
          <a:p>
            <a:r>
              <a:rPr lang="ja-JP" altLang="en-US" dirty="0" smtClean="0"/>
              <a:t>二項係数なので長さが近いほど重要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74771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55776" y="4462080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1</a:t>
            </a:r>
          </a:p>
          <a:p>
            <a:pPr algn="ctr"/>
            <a:r>
              <a:rPr lang="en-US" altLang="ja-JP" sz="2000" dirty="0" smtClean="0"/>
              <a:t>1	1</a:t>
            </a:r>
          </a:p>
          <a:p>
            <a:pPr algn="ctr"/>
            <a:r>
              <a:rPr kumimoji="1" lang="en-US" altLang="ja-JP" sz="2000" dirty="0" smtClean="0"/>
              <a:t>1	2	1</a:t>
            </a:r>
          </a:p>
          <a:p>
            <a:pPr algn="ctr"/>
            <a:r>
              <a:rPr kumimoji="1" lang="en-US" altLang="ja-JP" sz="2000" dirty="0" smtClean="0"/>
              <a:t>1	3	3	1</a:t>
            </a:r>
          </a:p>
          <a:p>
            <a:pPr algn="ctr"/>
            <a:r>
              <a:rPr kumimoji="1" lang="en-US" altLang="ja-JP" sz="2000" dirty="0" smtClean="0"/>
              <a:t>1	4	6	4	1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64288" y="4462080"/>
            <a:ext cx="792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/ 1</a:t>
            </a:r>
          </a:p>
          <a:p>
            <a:r>
              <a:rPr lang="en-US" altLang="ja-JP" sz="2000" dirty="0" smtClean="0"/>
              <a:t>/ 2</a:t>
            </a:r>
          </a:p>
          <a:p>
            <a:r>
              <a:rPr kumimoji="1" lang="en-US" altLang="ja-JP" sz="2000" dirty="0" smtClean="0"/>
              <a:t>/ 4</a:t>
            </a:r>
          </a:p>
          <a:p>
            <a:r>
              <a:rPr lang="en-US" altLang="ja-JP" sz="2000" dirty="0" smtClean="0"/>
              <a:t>/ 8</a:t>
            </a:r>
          </a:p>
          <a:p>
            <a:r>
              <a:rPr kumimoji="1" lang="en-US" altLang="ja-JP" sz="2000" dirty="0" smtClean="0"/>
              <a:t>/ 16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33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869</TotalTime>
  <Words>442</Words>
  <Application>Microsoft Office PowerPoint</Application>
  <PresentationFormat>画面に合わせる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フレッシュ</vt:lpstr>
      <vt:lpstr>PowerPoint プレゼンテーション</vt:lpstr>
      <vt:lpstr>論文概要</vt:lpstr>
      <vt:lpstr>おさらい: SimRank</vt:lpstr>
      <vt:lpstr>SimRank (別の書き方)</vt:lpstr>
      <vt:lpstr>SimRank の何が不満なのか？</vt:lpstr>
      <vt:lpstr>つまり</vt:lpstr>
      <vt:lpstr>“Zero-Similarity”</vt:lpstr>
      <vt:lpstr>SimRank</vt:lpstr>
      <vt:lpstr>SimRank*</vt:lpstr>
      <vt:lpstr>類似度の質に関する実験 (1) “Ground Truth” との比較</vt:lpstr>
      <vt:lpstr>類似度の質に関する実験 (2) 類似ペアがどこまで「似ている」か</vt:lpstr>
      <vt:lpstr>類似度の質に関する実験 (3)</vt:lpstr>
      <vt:lpstr>SimRank* の計算手法</vt:lpstr>
      <vt:lpstr>定理 (g-SimRank*)</vt:lpstr>
      <vt:lpstr>SimRank</vt:lpstr>
      <vt:lpstr>SimRank</vt:lpstr>
      <vt:lpstr>さらに効率的な計算</vt:lpstr>
      <vt:lpstr>さらに効率的な計算</vt:lpstr>
      <vt:lpstr>速度実験</vt:lpstr>
      <vt:lpstr>メモリ使用量の実験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is Simpler: Effectively and Efficiently Assessing Node Pair Similarities Based on Hyperlinks</dc:title>
  <dc:creator>kinaba</dc:creator>
  <cp:lastModifiedBy>kinaba</cp:lastModifiedBy>
  <cp:revision>51</cp:revision>
  <dcterms:created xsi:type="dcterms:W3CDTF">2013-11-26T09:50:36Z</dcterms:created>
  <dcterms:modified xsi:type="dcterms:W3CDTF">2013-12-23T02:44:15Z</dcterms:modified>
</cp:coreProperties>
</file>