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71" r:id="rId14"/>
    <p:sldId id="273" r:id="rId15"/>
    <p:sldId id="274" r:id="rId16"/>
    <p:sldId id="268" r:id="rId17"/>
    <p:sldId id="278" r:id="rId18"/>
    <p:sldId id="269" r:id="rId19"/>
    <p:sldId id="275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BB2DE-E1A0-4AE1-A599-A7A5B5F812AD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B1522-C83E-4145-8EA7-4D7408DF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981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B1522-C83E-4145-8EA7-4D7408DF3DC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3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97161"/>
            <a:ext cx="2520280" cy="611559"/>
          </a:xfrm>
        </p:spPr>
        <p:txBody>
          <a:bodyPr anchor="t"/>
          <a:lstStyle/>
          <a:p>
            <a:r>
              <a:rPr kumimoji="1" lang="en-US" altLang="ja-JP" sz="3200" dirty="0" smtClean="0"/>
              <a:t>Reading: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46448" y="4800600"/>
            <a:ext cx="6858000" cy="914400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dirty="0" smtClean="0"/>
              <a:t>Speaker: Kazuhiro </a:t>
            </a:r>
            <a:r>
              <a:rPr lang="en-US" altLang="ja-JP" sz="2800" dirty="0" err="1" smtClean="0"/>
              <a:t>Inaba</a:t>
            </a:r>
            <a:endParaRPr kumimoji="1" lang="ja-JP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8045499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860032" y="3645024"/>
            <a:ext cx="3754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400" dirty="0" smtClean="0"/>
              <a:t>from</a:t>
            </a:r>
            <a:r>
              <a:rPr kumimoji="1" lang="en-US" altLang="ja-JP" sz="2400" dirty="0" smtClean="0"/>
              <a:t> EDBT/ICDT 2014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58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 </a:t>
            </a:r>
            <a:r>
              <a:rPr kumimoji="1" lang="en-US" altLang="ja-JP" dirty="0" err="1" smtClean="0"/>
              <a:t>Precompute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Index Point H = {γ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, ..., </a:t>
            </a:r>
            <a:r>
              <a:rPr kumimoji="1" lang="en-US" altLang="ja-JP" sz="2800" dirty="0" err="1" smtClean="0"/>
              <a:t>γ</a:t>
            </a:r>
            <a:r>
              <a:rPr kumimoji="1" lang="en-US" altLang="ja-JP" sz="2800" baseline="-25000" dirty="0" err="1" smtClean="0"/>
              <a:t>h</a:t>
            </a:r>
            <a:r>
              <a:rPr kumimoji="1" lang="en-US" altLang="ja-JP" sz="2800" dirty="0" smtClean="0"/>
              <a:t>} </a:t>
            </a:r>
            <a:r>
              <a:rPr kumimoji="1" lang="ja-JP" altLang="en-US" sz="2800" dirty="0" smtClean="0"/>
              <a:t>のそれぞれについて、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IC model </a:t>
            </a:r>
            <a:r>
              <a:rPr lang="ja-JP" altLang="en-US" sz="2800" dirty="0" err="1" smtClean="0"/>
              <a:t>での</a:t>
            </a:r>
            <a:r>
              <a:rPr lang="ja-JP" altLang="en-US" sz="2800" dirty="0" smtClean="0"/>
              <a:t>既存手法で  </a:t>
            </a:r>
            <a:r>
              <a:rPr lang="en-US" altLang="ja-JP" sz="2800" dirty="0" smtClean="0"/>
              <a:t>L (= 50) </a:t>
            </a:r>
            <a:r>
              <a:rPr lang="ja-JP" altLang="en-US" sz="2800" dirty="0" smtClean="0"/>
              <a:t>ノードの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seed list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を計算</a:t>
            </a:r>
            <a:endParaRPr kumimoji="1" lang="ja-JP" altLang="en-US" sz="2800" dirty="0"/>
          </a:p>
        </p:txBody>
      </p:sp>
      <p:pic>
        <p:nvPicPr>
          <p:cNvPr id="4" name="Picture 5" descr="C:\Users\kinaba\AppData\Local\Microsoft\Windows\Temporary Internet Files\Content.IE5\O8O4TXSE\MC90043632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1361306" cy="13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95536" y="515719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(p</a:t>
            </a:r>
            <a:r>
              <a:rPr kumimoji="1" lang="en-US" altLang="ja-JP" sz="2400" baseline="30000" dirty="0" smtClean="0"/>
              <a:t>1</a:t>
            </a:r>
            <a:r>
              <a:rPr kumimoji="1" lang="en-US" altLang="ja-JP" sz="2400" dirty="0" smtClean="0"/>
              <a:t>, ..., </a:t>
            </a:r>
            <a:r>
              <a:rPr kumimoji="1" lang="en-US" altLang="ja-JP" sz="2400" dirty="0" err="1" smtClean="0"/>
              <a:t>p</a:t>
            </a:r>
            <a:r>
              <a:rPr kumimoji="1" lang="en-US" altLang="ja-JP" sz="2400" baseline="30000" dirty="0" err="1" smtClean="0"/>
              <a:t>Z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pic>
        <p:nvPicPr>
          <p:cNvPr id="6" name="Picture 5" descr="C:\Users\kinaba\AppData\Local\Microsoft\Windows\Temporary Internet Files\Content.IE5\O8O4TXSE\MC90043632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035" y="2708920"/>
            <a:ext cx="1361306" cy="13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右矢印 6"/>
          <p:cNvSpPr/>
          <p:nvPr/>
        </p:nvSpPr>
        <p:spPr>
          <a:xfrm rot="20700000">
            <a:off x="2119572" y="3227186"/>
            <a:ext cx="576064" cy="60016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62459" y="4005064"/>
            <a:ext cx="1144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Σ γ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baseline="30000" dirty="0" smtClean="0"/>
              <a:t>k</a:t>
            </a:r>
            <a:r>
              <a:rPr kumimoji="1" lang="en-US" altLang="ja-JP" sz="2400" dirty="0" smtClean="0"/>
              <a:t>p</a:t>
            </a:r>
            <a:r>
              <a:rPr kumimoji="1" lang="en-US" altLang="ja-JP" sz="2400" baseline="30000" dirty="0" smtClean="0"/>
              <a:t>k</a:t>
            </a:r>
            <a:endParaRPr kumimoji="1" lang="ja-JP" altLang="en-US" sz="2400" baseline="30000" dirty="0"/>
          </a:p>
        </p:txBody>
      </p:sp>
      <p:pic>
        <p:nvPicPr>
          <p:cNvPr id="9" name="Picture 5" descr="C:\Users\kinaba\AppData\Local\Microsoft\Windows\Temporary Internet Files\Content.IE5\O8O4TXSE\MC90043632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983559"/>
            <a:ext cx="1361306" cy="13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3276256" y="6279703"/>
            <a:ext cx="1144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Σ </a:t>
            </a:r>
            <a:r>
              <a:rPr kumimoji="1" lang="en-US" altLang="ja-JP" sz="2400" dirty="0" err="1" smtClean="0"/>
              <a:t>γ</a:t>
            </a:r>
            <a:r>
              <a:rPr kumimoji="1" lang="en-US" altLang="ja-JP" sz="2400" baseline="-25000" dirty="0" err="1" smtClean="0"/>
              <a:t>h</a:t>
            </a:r>
            <a:r>
              <a:rPr kumimoji="1" lang="en-US" altLang="ja-JP" sz="2400" baseline="30000" dirty="0" err="1" smtClean="0"/>
              <a:t>k</a:t>
            </a:r>
            <a:r>
              <a:rPr kumimoji="1" lang="en-US" altLang="ja-JP" sz="2400" dirty="0" err="1" smtClean="0"/>
              <a:t>p</a:t>
            </a:r>
            <a:r>
              <a:rPr kumimoji="1" lang="en-US" altLang="ja-JP" sz="2400" baseline="30000" dirty="0" err="1" smtClean="0"/>
              <a:t>k</a:t>
            </a:r>
            <a:endParaRPr kumimoji="1" lang="ja-JP" altLang="en-US" sz="2400" baseline="30000" dirty="0"/>
          </a:p>
        </p:txBody>
      </p:sp>
      <p:sp>
        <p:nvSpPr>
          <p:cNvPr id="11" name="右矢印 10"/>
          <p:cNvSpPr/>
          <p:nvPr/>
        </p:nvSpPr>
        <p:spPr>
          <a:xfrm rot="1613855">
            <a:off x="2156317" y="5035250"/>
            <a:ext cx="576064" cy="60016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 rot="5400000">
            <a:off x="1914417" y="4065167"/>
            <a:ext cx="972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accent2">
                    <a:lumMod val="75000"/>
                  </a:schemeClr>
                </a:solidFill>
              </a:rPr>
              <a:t>・・・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5004048" y="3068960"/>
            <a:ext cx="576064" cy="60016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5004048" y="5373216"/>
            <a:ext cx="576064" cy="60016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99992" y="422108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(CELF++ 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を使用。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実験に使った述べ時間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:  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平均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60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時間 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× h)</a:t>
            </a:r>
            <a:endParaRPr kumimoji="1" lang="ja-JP" altLang="en-US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724128" y="3140968"/>
            <a:ext cx="3024336" cy="506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τ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=[v</a:t>
            </a:r>
            <a:r>
              <a:rPr kumimoji="1" lang="en-US" altLang="ja-JP" sz="2400" baseline="-25000" dirty="0" smtClean="0"/>
              <a:t>1,1</a:t>
            </a:r>
            <a:r>
              <a:rPr kumimoji="1" lang="en-US" altLang="ja-JP" sz="2400" dirty="0" smtClean="0"/>
              <a:t>, v</a:t>
            </a:r>
            <a:r>
              <a:rPr kumimoji="1" lang="en-US" altLang="ja-JP" sz="2400" baseline="-25000" dirty="0" smtClean="0"/>
              <a:t>1,2</a:t>
            </a:r>
            <a:r>
              <a:rPr kumimoji="1" lang="en-US" altLang="ja-JP" sz="2400" dirty="0" smtClean="0"/>
              <a:t>, ..., v</a:t>
            </a:r>
            <a:r>
              <a:rPr kumimoji="1" lang="en-US" altLang="ja-JP" sz="2400" baseline="-25000" dirty="0" smtClean="0"/>
              <a:t>1,L</a:t>
            </a:r>
            <a:r>
              <a:rPr kumimoji="1" lang="en-US" altLang="ja-JP" sz="2400" dirty="0" smtClean="0"/>
              <a:t>]</a:t>
            </a:r>
            <a:endParaRPr kumimoji="1" lang="ja-JP" altLang="en-US" sz="2400" dirty="0"/>
          </a:p>
        </p:txBody>
      </p:sp>
      <p:sp>
        <p:nvSpPr>
          <p:cNvPr id="18" name="角丸四角形 17"/>
          <p:cNvSpPr/>
          <p:nvPr/>
        </p:nvSpPr>
        <p:spPr>
          <a:xfrm>
            <a:off x="5724128" y="5443017"/>
            <a:ext cx="3024336" cy="506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τ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=</a:t>
            </a:r>
            <a:r>
              <a:rPr kumimoji="1" lang="en-US" altLang="ja-JP" sz="2400" dirty="0" smtClean="0"/>
              <a:t>[v</a:t>
            </a:r>
            <a:r>
              <a:rPr kumimoji="1" lang="en-US" altLang="ja-JP" sz="2400" baseline="-25000" dirty="0" smtClean="0"/>
              <a:t>h,1</a:t>
            </a:r>
            <a:r>
              <a:rPr kumimoji="1" lang="en-US" altLang="ja-JP" sz="2400" dirty="0" smtClean="0"/>
              <a:t>, v</a:t>
            </a:r>
            <a:r>
              <a:rPr kumimoji="1" lang="en-US" altLang="ja-JP" sz="2400" baseline="-25000" dirty="0" smtClean="0"/>
              <a:t>h,2</a:t>
            </a:r>
            <a:r>
              <a:rPr kumimoji="1" lang="en-US" altLang="ja-JP" sz="2400" dirty="0" smtClean="0"/>
              <a:t>, ..., </a:t>
            </a:r>
            <a:r>
              <a:rPr kumimoji="1" lang="en-US" altLang="ja-JP" sz="2400" dirty="0" err="1" smtClean="0"/>
              <a:t>v</a:t>
            </a:r>
            <a:r>
              <a:rPr kumimoji="1" lang="en-US" altLang="ja-JP" sz="2400" baseline="-25000" dirty="0" err="1" smtClean="0"/>
              <a:t>h,L</a:t>
            </a:r>
            <a:r>
              <a:rPr kumimoji="1" lang="en-US" altLang="ja-JP" sz="2400" dirty="0" smtClean="0"/>
              <a:t>]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2705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/>
          <a:lstStyle/>
          <a:p>
            <a:r>
              <a:rPr kumimoji="1" lang="en-US" altLang="ja-JP" dirty="0" smtClean="0"/>
              <a:t>Overview of the Approach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03232" cy="437356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確率のついたグラフ </a:t>
            </a:r>
            <a:r>
              <a:rPr kumimoji="1" lang="en-US" altLang="ja-JP" sz="2800" dirty="0" smtClean="0">
                <a:solidFill>
                  <a:schemeClr val="bg1">
                    <a:lumMod val="85000"/>
                  </a:schemeClr>
                </a:solidFill>
              </a:rPr>
              <a:t>(V, E, p) </a:t>
            </a:r>
            <a:r>
              <a:rPr kumimoji="1"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が与えられる</a:t>
            </a:r>
            <a:endParaRPr kumimoji="1" lang="en-US" altLang="ja-JP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800" dirty="0" smtClean="0">
                <a:solidFill>
                  <a:schemeClr val="bg1">
                    <a:lumMod val="85000"/>
                  </a:schemeClr>
                </a:solidFill>
              </a:rPr>
              <a:t>h </a:t>
            </a:r>
            <a:r>
              <a:rPr kumimoji="1"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個の </a:t>
            </a:r>
            <a:r>
              <a:rPr kumimoji="1" lang="en-US" altLang="ja-JP" sz="2800" dirty="0" smtClean="0">
                <a:solidFill>
                  <a:schemeClr val="bg1">
                    <a:lumMod val="85000"/>
                  </a:schemeClr>
                </a:solidFill>
              </a:rPr>
              <a:t>Item </a:t>
            </a:r>
            <a:r>
              <a:rPr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を代表点として選ぶ</a:t>
            </a:r>
            <a:r>
              <a:rPr lang="ja-JP" altLang="en-US" sz="3200" dirty="0" smtClean="0">
                <a:solidFill>
                  <a:schemeClr val="bg1">
                    <a:lumMod val="85000"/>
                  </a:schemeClr>
                </a:solidFill>
              </a:rPr>
              <a:t>　</a:t>
            </a:r>
            <a:r>
              <a:rPr lang="en-US" altLang="ja-JP" sz="19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ja-JP" altLang="en-US" sz="1900" dirty="0">
                <a:solidFill>
                  <a:schemeClr val="bg1">
                    <a:lumMod val="85000"/>
                  </a:schemeClr>
                </a:solidFill>
              </a:rPr>
              <a:t>実験では </a:t>
            </a:r>
            <a:r>
              <a:rPr lang="en-US" altLang="ja-JP" sz="1900" dirty="0">
                <a:solidFill>
                  <a:schemeClr val="bg1">
                    <a:lumMod val="85000"/>
                  </a:schemeClr>
                </a:solidFill>
              </a:rPr>
              <a:t>h =</a:t>
            </a:r>
            <a:r>
              <a:rPr lang="ja-JP" altLang="en-US" sz="19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altLang="ja-JP" sz="1900" dirty="0">
                <a:solidFill>
                  <a:schemeClr val="bg1">
                    <a:lumMod val="85000"/>
                  </a:schemeClr>
                </a:solidFill>
              </a:rPr>
              <a:t>1000</a:t>
            </a:r>
            <a:r>
              <a:rPr lang="en-US" altLang="ja-JP" sz="19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  <a:endParaRPr lang="en-US" altLang="ja-JP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各代表点について、あらかじめ </a:t>
            </a:r>
            <a:r>
              <a:rPr lang="en-US" altLang="ja-JP" sz="2800" dirty="0" smtClean="0">
                <a:solidFill>
                  <a:schemeClr val="bg1">
                    <a:lumMod val="85000"/>
                  </a:schemeClr>
                </a:solidFill>
              </a:rPr>
              <a:t>seed list </a:t>
            </a:r>
            <a:r>
              <a:rPr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を</a:t>
            </a:r>
            <a:r>
              <a:rPr lang="en-US" altLang="ja-JP" sz="28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altLang="ja-JP" sz="28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既存の </a:t>
            </a:r>
            <a:r>
              <a:rPr lang="en-US" altLang="ja-JP" sz="2800" dirty="0" smtClean="0">
                <a:solidFill>
                  <a:schemeClr val="bg1">
                    <a:lumMod val="85000"/>
                  </a:schemeClr>
                </a:solidFill>
              </a:rPr>
              <a:t>IC-model </a:t>
            </a:r>
            <a:r>
              <a:rPr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用オフラインアルゴリズムで</a:t>
            </a:r>
            <a:r>
              <a:rPr lang="en-US" altLang="ja-JP" sz="28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altLang="ja-JP" sz="28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ja-JP" altLang="en-US" sz="2800" dirty="0" smtClean="0">
                <a:solidFill>
                  <a:schemeClr val="bg1">
                    <a:lumMod val="85000"/>
                  </a:schemeClr>
                </a:solidFill>
              </a:rPr>
              <a:t>計算しておく</a:t>
            </a:r>
            <a:r>
              <a:rPr lang="ja-JP" altLang="en-US" sz="2800" dirty="0">
                <a:solidFill>
                  <a:schemeClr val="bg1">
                    <a:lumMod val="85000"/>
                  </a:schemeClr>
                </a:solidFill>
              </a:rPr>
              <a:t>　</a:t>
            </a:r>
            <a:r>
              <a:rPr lang="en-US" altLang="ja-JP" sz="1800" dirty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ja-JP" altLang="en-US" sz="1800" dirty="0">
                <a:solidFill>
                  <a:schemeClr val="bg1">
                    <a:lumMod val="85000"/>
                  </a:schemeClr>
                </a:solidFill>
              </a:rPr>
              <a:t>実験では </a:t>
            </a:r>
            <a:r>
              <a:rPr lang="en-US" altLang="ja-JP" sz="1800" dirty="0" smtClean="0">
                <a:solidFill>
                  <a:schemeClr val="bg1">
                    <a:lumMod val="85000"/>
                  </a:schemeClr>
                </a:solidFill>
              </a:rPr>
              <a:t>CELF++)</a:t>
            </a:r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クエリ </a:t>
            </a:r>
            <a:r>
              <a:rPr lang="en-US" altLang="ja-JP" sz="2800" dirty="0" smtClean="0"/>
              <a:t>γ </a:t>
            </a:r>
            <a:r>
              <a:rPr lang="ja-JP" altLang="en-US" sz="2800" dirty="0" smtClean="0"/>
              <a:t>が与えられる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kumimoji="1" lang="en-US" altLang="ja-JP" sz="2800" dirty="0" smtClean="0"/>
              <a:t>γ </a:t>
            </a:r>
            <a:r>
              <a:rPr kumimoji="1" lang="ja-JP" altLang="en-US" sz="2800" dirty="0" smtClean="0"/>
              <a:t>に近い代表点をいくつか </a:t>
            </a:r>
            <a:r>
              <a:rPr kumimoji="1" lang="en-US" altLang="ja-JP" sz="2800" dirty="0" smtClean="0"/>
              <a:t>(</a:t>
            </a:r>
            <a:r>
              <a:rPr lang="en-US" altLang="ja-JP" sz="2800" dirty="0" smtClean="0"/>
              <a:t>10</a:t>
            </a:r>
            <a:r>
              <a:rPr kumimoji="1" lang="ja-JP" altLang="en-US" sz="2800" dirty="0" smtClean="0"/>
              <a:t>個</a:t>
            </a:r>
            <a:r>
              <a:rPr kumimoji="1" lang="en-US" altLang="ja-JP" sz="2800" dirty="0" smtClean="0"/>
              <a:t>) </a:t>
            </a:r>
            <a:r>
              <a:rPr lang="ja-JP" altLang="en-US" sz="2800" dirty="0" smtClean="0"/>
              <a:t>取り出す</a:t>
            </a:r>
            <a:endParaRPr lang="en-US" altLang="ja-JP" sz="2800" dirty="0" smtClean="0"/>
          </a:p>
          <a:p>
            <a:pPr marL="457200" indent="-457200">
              <a:buFont typeface="+mj-lt"/>
              <a:buAutoNum type="arabicPeriod" startAt="3"/>
            </a:pPr>
            <a:r>
              <a:rPr kumimoji="1" lang="ja-JP" altLang="en-US" sz="2800" dirty="0"/>
              <a:t>それぞれ</a:t>
            </a:r>
            <a:r>
              <a:rPr kumimoji="1" lang="ja-JP" altLang="en-US" sz="2800" dirty="0" smtClean="0"/>
              <a:t>の代表点での</a:t>
            </a:r>
            <a:r>
              <a:rPr lang="en-US" altLang="ja-JP" sz="2800" dirty="0" smtClean="0"/>
              <a:t>Seed List</a:t>
            </a:r>
            <a:r>
              <a:rPr lang="ja-JP" altLang="en-US" sz="2800" dirty="0" smtClean="0"/>
              <a:t>を巧く混ぜる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323528" y="4293095"/>
            <a:ext cx="8136904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9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3. Search in Index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1"/>
            <a:ext cx="7620000" cy="160439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新しくアイテム </a:t>
            </a:r>
            <a:r>
              <a:rPr kumimoji="1" lang="en-US" altLang="ja-JP" sz="3200" dirty="0" smtClean="0"/>
              <a:t>γ </a:t>
            </a:r>
            <a:r>
              <a:rPr kumimoji="1" lang="ja-JP" altLang="en-US" sz="3200" dirty="0" smtClean="0"/>
              <a:t>が与えられたときに、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>Index Point </a:t>
            </a:r>
            <a:r>
              <a:rPr lang="ja-JP" altLang="en-US" sz="3200" dirty="0" smtClean="0"/>
              <a:t>集合 </a:t>
            </a:r>
            <a:r>
              <a:rPr lang="en-US" altLang="ja-JP" sz="3200" dirty="0" smtClean="0"/>
              <a:t>H </a:t>
            </a:r>
            <a:r>
              <a:rPr kumimoji="1" lang="ja-JP" altLang="en-US" sz="3200" dirty="0" smtClean="0"/>
              <a:t>から </a:t>
            </a:r>
            <a:r>
              <a:rPr kumimoji="1" lang="en-US" altLang="ja-JP" sz="3200" dirty="0" smtClean="0"/>
              <a:t>γ </a:t>
            </a:r>
            <a:r>
              <a:rPr kumimoji="1" lang="ja-JP" altLang="en-US" sz="3200" dirty="0" smtClean="0"/>
              <a:t>に近い点を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いくつか取り出す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3011361" y="350100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2411760" y="4421125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250353" y="4365104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627784" y="39330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γ</a:t>
            </a:r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1534838" y="4432352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1415578" y="3647246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755576" y="4797152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921274" y="5949280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2123728" y="530120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2867345" y="5165576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3120683" y="6093296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1559594" y="566124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2339752" y="581364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7331841" y="3501008"/>
            <a:ext cx="288032" cy="2880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6732240" y="4421125"/>
            <a:ext cx="288032" cy="2880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7570833" y="4365104"/>
            <a:ext cx="288032" cy="2880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6948264" y="39330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γ</a:t>
            </a:r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5855318" y="4432352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5736058" y="3647246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5076056" y="4797152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5241754" y="5949280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6444208" y="530120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7187825" y="5165576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7441163" y="6093296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5880074" y="566124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6660232" y="581364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右矢印 37"/>
          <p:cNvSpPr/>
          <p:nvPr/>
        </p:nvSpPr>
        <p:spPr>
          <a:xfrm>
            <a:off x="3923928" y="4725144"/>
            <a:ext cx="576064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9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 rot="20855604">
            <a:off x="669373" y="4876398"/>
            <a:ext cx="3456384" cy="15841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791075" y="5252060"/>
            <a:ext cx="1205823" cy="9277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 rot="20855604">
            <a:off x="2128319" y="4890790"/>
            <a:ext cx="1551465" cy="139201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 rot="20855604">
            <a:off x="467544" y="3155444"/>
            <a:ext cx="3456384" cy="15841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 rot="20855604">
            <a:off x="584026" y="3416846"/>
            <a:ext cx="1470977" cy="146995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 rot="20855604">
            <a:off x="2174322" y="3235181"/>
            <a:ext cx="1554996" cy="13103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7088" cy="1371600"/>
          </a:xfrm>
        </p:spPr>
        <p:txBody>
          <a:bodyPr/>
          <a:lstStyle/>
          <a:p>
            <a:r>
              <a:rPr kumimoji="1" lang="en-US" altLang="ja-JP" dirty="0" smtClean="0"/>
              <a:t>3. Search in </a:t>
            </a:r>
            <a:r>
              <a:rPr kumimoji="1" lang="en-US" altLang="ja-JP" dirty="0" smtClean="0"/>
              <a:t>Index: HOW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" y="1484784"/>
            <a:ext cx="7859216" cy="1454636"/>
          </a:xfrm>
        </p:spPr>
        <p:txBody>
          <a:bodyPr>
            <a:normAutofit/>
          </a:bodyPr>
          <a:lstStyle/>
          <a:p>
            <a:r>
              <a:rPr lang="en-US" altLang="ja-JP" sz="3200" dirty="0" smtClean="0"/>
              <a:t>Index</a:t>
            </a:r>
            <a:r>
              <a:rPr lang="ja-JP" altLang="en-US" sz="3200" dirty="0" smtClean="0"/>
              <a:t>集合を、</a:t>
            </a:r>
            <a:r>
              <a:rPr lang="en-US" altLang="ja-JP" sz="3200" dirty="0" smtClean="0"/>
              <a:t>KL-divergence</a:t>
            </a:r>
            <a:r>
              <a:rPr lang="ja-JP" altLang="en-US" sz="3200" dirty="0" smtClean="0"/>
              <a:t>で定義された</a:t>
            </a:r>
            <a:r>
              <a:rPr lang="en-US" altLang="ja-JP" sz="3200" dirty="0" smtClean="0"/>
              <a:t>ball</a:t>
            </a:r>
            <a:r>
              <a:rPr lang="ja-JP" altLang="en-US" sz="3200" dirty="0" smtClean="0"/>
              <a:t>で繰り返し分割して、</a:t>
            </a:r>
            <a:r>
              <a:rPr lang="en-US" altLang="ja-JP" sz="3200" dirty="0" smtClean="0"/>
              <a:t>tree</a:t>
            </a:r>
            <a:r>
              <a:rPr lang="ja-JP" altLang="en-US" sz="3200" dirty="0" smtClean="0"/>
              <a:t>状に保持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kumimoji="1" lang="en-US" altLang="ja-JP" dirty="0" smtClean="0"/>
              <a:t>(“</a:t>
            </a:r>
            <a:r>
              <a:rPr kumimoji="1" lang="en-US" altLang="ja-JP" dirty="0" err="1" smtClean="0"/>
              <a:t>Bregman</a:t>
            </a:r>
            <a:r>
              <a:rPr kumimoji="1" lang="en-US" altLang="ja-JP" dirty="0" smtClean="0"/>
              <a:t> ball tree”)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3011361" y="3299460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2411760" y="4219577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250353" y="4163556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534838" y="4230804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1415578" y="344569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755576" y="4595604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921274" y="5747732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2123728" y="5099660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2867345" y="496402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3120683" y="5891748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1559594" y="5459700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2339752" y="5612100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655" y="2852936"/>
            <a:ext cx="43148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左右矢印 11"/>
          <p:cNvSpPr/>
          <p:nvPr/>
        </p:nvSpPr>
        <p:spPr>
          <a:xfrm>
            <a:off x="4139952" y="4149080"/>
            <a:ext cx="792088" cy="432806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7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435281" cy="1371600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3. Search in </a:t>
            </a:r>
            <a:r>
              <a:rPr kumimoji="1" lang="en-US" altLang="ja-JP" sz="3200" dirty="0" smtClean="0"/>
              <a:t>Index: Heuristics</a:t>
            </a:r>
            <a:r>
              <a:rPr kumimoji="1" lang="en-US" altLang="ja-JP" sz="3200" cap="none" dirty="0" smtClean="0"/>
              <a:t/>
            </a:r>
            <a:br>
              <a:rPr kumimoji="1" lang="en-US" altLang="ja-JP" sz="3200" cap="none" dirty="0" smtClean="0"/>
            </a:br>
            <a:r>
              <a:rPr lang="en-US" altLang="ja-JP" sz="2400" cap="none" dirty="0" smtClean="0"/>
              <a:t>(How to search 10 neighbors from the tree index?)</a:t>
            </a:r>
            <a:endParaRPr kumimoji="1" lang="ja-JP" altLang="en-US" sz="3200" cap="none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Approximate K-NN:</a:t>
            </a:r>
          </a:p>
          <a:p>
            <a:pPr marL="800100" lvl="1" indent="-342900"/>
            <a:r>
              <a:rPr lang="en-US" altLang="ja-JP" sz="2800" dirty="0" smtClean="0"/>
              <a:t>leaf</a:t>
            </a:r>
            <a:r>
              <a:rPr lang="ja-JP" altLang="en-US" sz="2800" dirty="0" smtClean="0"/>
              <a:t>を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個訪れたら探索打ち切り</a:t>
            </a:r>
            <a:endParaRPr kumimoji="1" lang="en-US" altLang="ja-JP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 smtClean="0"/>
              <a:t>Anderson-Darling test:</a:t>
            </a:r>
          </a:p>
          <a:p>
            <a:pPr marL="800100" lvl="1" indent="-342900"/>
            <a:r>
              <a:rPr lang="ja-JP" altLang="en-US" sz="2800" dirty="0" smtClean="0"/>
              <a:t>含まれている</a:t>
            </a:r>
            <a:r>
              <a:rPr lang="en-US" altLang="ja-JP" sz="2800" dirty="0" smtClean="0"/>
              <a:t>Index Point</a:t>
            </a:r>
            <a:r>
              <a:rPr lang="ja-JP" altLang="en-US" sz="2800" dirty="0" smtClean="0"/>
              <a:t>に対しクエリ </a:t>
            </a:r>
            <a:r>
              <a:rPr lang="en-US" altLang="ja-JP" sz="2800" dirty="0" smtClean="0"/>
              <a:t>γ </a:t>
            </a:r>
            <a:r>
              <a:rPr lang="ja-JP" altLang="en-US" sz="2800" dirty="0" smtClean="0"/>
              <a:t>を</a:t>
            </a:r>
            <a:r>
              <a:rPr kumimoji="1" lang="ja-JP" altLang="en-US" sz="2800" dirty="0" smtClean="0"/>
              <a:t>統計的に検定し、妥当ならそこで探索打ち切り</a:t>
            </a:r>
            <a:endParaRPr kumimoji="1" lang="en-US" altLang="ja-JP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Selection: </a:t>
            </a:r>
          </a:p>
          <a:p>
            <a:pPr marL="800100" lvl="1" indent="-342900"/>
            <a:r>
              <a:rPr kumimoji="1" lang="en-US" altLang="ja-JP" sz="2800" dirty="0" smtClean="0"/>
              <a:t>Rank</a:t>
            </a:r>
            <a:r>
              <a:rPr kumimoji="1" lang="ja-JP" altLang="en-US" sz="2800" dirty="0" smtClean="0"/>
              <a:t>を混ぜるときに</a:t>
            </a:r>
            <a:r>
              <a:rPr kumimoji="1" lang="en-US" altLang="ja-JP" sz="2800" dirty="0" smtClean="0"/>
              <a:t>KL-divergence</a:t>
            </a:r>
            <a:r>
              <a:rPr kumimoji="1" lang="ja-JP" altLang="en-US" sz="2800" dirty="0" smtClean="0"/>
              <a:t>を正規化した重み付きで混ぜるので、重み</a:t>
            </a:r>
            <a:r>
              <a:rPr kumimoji="1" lang="en-US" altLang="ja-JP" sz="2800" dirty="0" smtClean="0"/>
              <a:t>0.5%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INFLEX (</a:t>
            </a:r>
            <a:r>
              <a:rPr lang="ja-JP" altLang="en-US" sz="2800" dirty="0" smtClean="0"/>
              <a:t>提案手法</a:t>
            </a:r>
            <a:r>
              <a:rPr lang="en-US" altLang="ja-JP" sz="2800" dirty="0" smtClean="0"/>
              <a:t>): 3</a:t>
            </a:r>
            <a:r>
              <a:rPr lang="ja-JP" altLang="en-US" sz="2800" dirty="0" smtClean="0"/>
              <a:t>つすべて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8923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Autofit/>
          </a:bodyPr>
          <a:lstStyle/>
          <a:p>
            <a:r>
              <a:rPr lang="en-US" altLang="ja-JP" sz="3200" dirty="0"/>
              <a:t>3. Search in Index: Heuristics</a:t>
            </a:r>
            <a:r>
              <a:rPr lang="en-US" altLang="ja-JP" sz="3200" cap="none" dirty="0"/>
              <a:t/>
            </a:r>
            <a:br>
              <a:rPr lang="en-US" altLang="ja-JP" sz="3200" cap="none" dirty="0"/>
            </a:br>
            <a:r>
              <a:rPr lang="en-US" altLang="ja-JP" sz="2400" cap="none" dirty="0"/>
              <a:t>(How to search 10 neighbors from the tree index?)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1"/>
            <a:ext cx="4258816" cy="524271"/>
          </a:xfrm>
        </p:spPr>
        <p:txBody>
          <a:bodyPr/>
          <a:lstStyle/>
          <a:p>
            <a:r>
              <a:rPr kumimoji="1" lang="en-US" altLang="ja-JP" dirty="0" smtClean="0"/>
              <a:t>Seed list </a:t>
            </a:r>
            <a:r>
              <a:rPr kumimoji="1" lang="ja-JP" altLang="en-US" dirty="0" smtClean="0"/>
              <a:t>の質 </a:t>
            </a:r>
            <a:r>
              <a:rPr kumimoji="1" lang="en-US" altLang="ja-JP" dirty="0" smtClean="0"/>
              <a:t>(0 = CELF++</a:t>
            </a:r>
            <a:r>
              <a:rPr kumimoji="1" lang="ja-JP" altLang="en-US" dirty="0" smtClean="0"/>
              <a:t>と一致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4248472" cy="4323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254" y="2276872"/>
            <a:ext cx="4196854" cy="4464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445767" y="1752601"/>
            <a:ext cx="1438601" cy="524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計算時間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877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79096" cy="1371600"/>
          </a:xfrm>
        </p:spPr>
        <p:txBody>
          <a:bodyPr/>
          <a:lstStyle/>
          <a:p>
            <a:r>
              <a:rPr kumimoji="1" lang="en-US" altLang="ja-JP" dirty="0" smtClean="0"/>
              <a:t>4. Rank 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 smtClean="0"/>
              <a:t>h</a:t>
            </a:r>
            <a:r>
              <a:rPr kumimoji="1" lang="ja-JP" altLang="en-US" sz="2800" dirty="0" smtClean="0"/>
              <a:t>個の </a:t>
            </a:r>
            <a:r>
              <a:rPr kumimoji="1" lang="en-US" altLang="ja-JP" sz="2800" dirty="0" smtClean="0"/>
              <a:t>Index point </a:t>
            </a:r>
            <a:r>
              <a:rPr kumimoji="1" lang="ja-JP" altLang="en-US" sz="2800" dirty="0" smtClean="0"/>
              <a:t>から得られたノードの</a:t>
            </a:r>
            <a:r>
              <a:rPr lang="ja-JP" altLang="en-US" sz="2800" dirty="0" smtClean="0"/>
              <a:t>ランキング </a:t>
            </a:r>
            <a:r>
              <a:rPr lang="en-US" altLang="ja-JP" sz="2800" dirty="0" smtClean="0"/>
              <a:t>(0</a:t>
            </a:r>
            <a:r>
              <a:rPr lang="ja-JP" altLang="en-US" sz="2800" dirty="0" smtClean="0"/>
              <a:t>≦</a:t>
            </a:r>
            <a:r>
              <a:rPr lang="en-US" altLang="ja-JP" sz="2800" dirty="0" smtClean="0"/>
              <a:t>w</a:t>
            </a:r>
            <a:r>
              <a:rPr lang="ja-JP" altLang="en-US" sz="2800" dirty="0" smtClean="0"/>
              <a:t>≦</a:t>
            </a:r>
            <a:r>
              <a:rPr lang="en-US" altLang="ja-JP" sz="2800" dirty="0" smtClean="0"/>
              <a:t>1 </a:t>
            </a:r>
            <a:r>
              <a:rPr lang="ja-JP" altLang="en-US" sz="2800" dirty="0" smtClean="0"/>
              <a:t>の重み付き</a:t>
            </a:r>
            <a:r>
              <a:rPr lang="en-US" altLang="ja-JP" sz="2800" dirty="0" smtClean="0"/>
              <a:t>) </a:t>
            </a:r>
            <a:r>
              <a:rPr lang="ja-JP" altLang="en-US" sz="2800" dirty="0" smtClean="0"/>
              <a:t>を混ぜる</a:t>
            </a:r>
            <a:endParaRPr kumimoji="1" lang="en-US" altLang="ja-JP" sz="2800" dirty="0" smtClean="0"/>
          </a:p>
          <a:p>
            <a:pPr marL="800100" lvl="1" indent="-342900"/>
            <a:r>
              <a:rPr kumimoji="1" lang="en-US" altLang="ja-JP" sz="2800" dirty="0" smtClean="0"/>
              <a:t>(w</a:t>
            </a:r>
            <a:r>
              <a:rPr kumimoji="1" lang="en-US" altLang="ja-JP" sz="2800" baseline="-25000" dirty="0" smtClean="0"/>
              <a:t>1</a:t>
            </a:r>
            <a:r>
              <a:rPr lang="en-US" altLang="ja-JP" sz="2800" dirty="0"/>
              <a:t>, [v</a:t>
            </a:r>
            <a:r>
              <a:rPr lang="en-US" altLang="ja-JP" sz="2800" baseline="-25000" dirty="0"/>
              <a:t>1,1</a:t>
            </a:r>
            <a:r>
              <a:rPr lang="en-US" altLang="ja-JP" sz="2800" dirty="0"/>
              <a:t>, v</a:t>
            </a:r>
            <a:r>
              <a:rPr lang="en-US" altLang="ja-JP" sz="2800" baseline="-25000" dirty="0"/>
              <a:t>1,2</a:t>
            </a:r>
            <a:r>
              <a:rPr lang="en-US" altLang="ja-JP" sz="2800" dirty="0"/>
              <a:t>, ..., </a:t>
            </a:r>
            <a:r>
              <a:rPr lang="en-US" altLang="ja-JP" sz="2800" dirty="0" smtClean="0"/>
              <a:t>v</a:t>
            </a:r>
            <a:r>
              <a:rPr lang="en-US" altLang="ja-JP" sz="2800" baseline="-25000" dirty="0" smtClean="0"/>
              <a:t>1,L </a:t>
            </a:r>
            <a:r>
              <a:rPr lang="en-US" altLang="ja-JP" sz="2800" dirty="0" smtClean="0"/>
              <a:t>])</a:t>
            </a:r>
          </a:p>
          <a:p>
            <a:pPr marL="800100" lvl="1" indent="-342900"/>
            <a:r>
              <a:rPr kumimoji="1" lang="en-US" altLang="ja-JP" sz="2800" dirty="0" smtClean="0"/>
              <a:t>...</a:t>
            </a:r>
          </a:p>
          <a:p>
            <a:pPr marL="800100" lvl="1" indent="-342900"/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w</a:t>
            </a:r>
            <a:r>
              <a:rPr lang="en-US" altLang="ja-JP" sz="2800" baseline="-25000" dirty="0" err="1" smtClean="0"/>
              <a:t>h</a:t>
            </a:r>
            <a:r>
              <a:rPr lang="en-US" altLang="ja-JP" sz="2800" dirty="0" smtClean="0"/>
              <a:t>, </a:t>
            </a:r>
            <a:r>
              <a:rPr lang="en-US" altLang="ja-JP" sz="2800" dirty="0"/>
              <a:t>[v</a:t>
            </a:r>
            <a:r>
              <a:rPr lang="en-US" altLang="ja-JP" sz="2800" baseline="-25000" dirty="0"/>
              <a:t>h,1</a:t>
            </a:r>
            <a:r>
              <a:rPr lang="en-US" altLang="ja-JP" sz="2800" dirty="0"/>
              <a:t>, v</a:t>
            </a:r>
            <a:r>
              <a:rPr lang="en-US" altLang="ja-JP" sz="2800" baseline="-25000" dirty="0"/>
              <a:t>h,2</a:t>
            </a:r>
            <a:r>
              <a:rPr lang="en-US" altLang="ja-JP" sz="2800" dirty="0"/>
              <a:t>, ..., </a:t>
            </a:r>
            <a:r>
              <a:rPr lang="en-US" altLang="ja-JP" sz="2800" dirty="0" err="1" smtClean="0"/>
              <a:t>v</a:t>
            </a:r>
            <a:r>
              <a:rPr lang="en-US" altLang="ja-JP" sz="2800" baseline="-25000" dirty="0" err="1" smtClean="0"/>
              <a:t>h,L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])</a:t>
            </a:r>
            <a:endParaRPr kumimoji="1" lang="en-US" altLang="ja-JP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ja-JP" alt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336" y="3241552"/>
            <a:ext cx="3578128" cy="691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17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79096" cy="1371600"/>
          </a:xfrm>
        </p:spPr>
        <p:txBody>
          <a:bodyPr/>
          <a:lstStyle/>
          <a:p>
            <a:r>
              <a:rPr kumimoji="1" lang="en-US" altLang="ja-JP" dirty="0" smtClean="0"/>
              <a:t>4. Rank 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219256" cy="4373563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Weighted Copeland score 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Copeland</a:t>
            </a:r>
            <a:r>
              <a:rPr lang="en-US" altLang="ja-JP" sz="3200" baseline="30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altLang="ja-JP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(v)  =  </a:t>
            </a:r>
            <a:r>
              <a:rPr lang="en-US" altLang="ja-JP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Σ</a:t>
            </a:r>
            <a:r>
              <a:rPr lang="en-US" altLang="ja-JP" sz="3200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altLang="ja-JP" sz="32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  <a:r>
              <a:rPr lang="en-US" altLang="ja-JP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altLang="ja-JP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Σ</a:t>
            </a:r>
            <a:r>
              <a:rPr lang="en-US" altLang="ja-JP" sz="3200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altLang="ja-JP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{</a:t>
            </a:r>
            <a:r>
              <a:rPr lang="en-US" altLang="ja-JP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altLang="ja-JP" sz="3200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altLang="ja-JP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 | </a:t>
            </a:r>
            <a:r>
              <a:rPr lang="en-US" altLang="ja-JP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τ</a:t>
            </a:r>
            <a:r>
              <a:rPr lang="en-US" altLang="ja-JP" sz="3200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altLang="ja-JP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(v) &lt; </a:t>
            </a:r>
            <a:r>
              <a:rPr lang="en-US" altLang="ja-JP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τ</a:t>
            </a:r>
            <a:r>
              <a:rPr lang="en-US" altLang="ja-JP" sz="3200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altLang="ja-JP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(v’)}</a:t>
            </a:r>
            <a:endParaRPr lang="en-US" altLang="ja-JP" sz="3200" dirty="0" smtClean="0"/>
          </a:p>
          <a:p>
            <a:r>
              <a:rPr lang="en-US" altLang="ja-JP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</a:t>
            </a:r>
            <a:r>
              <a:rPr lang="en-US" altLang="ja-JP" sz="2800" dirty="0" smtClean="0">
                <a:ea typeface="Cambria Math" panose="02040503050406030204" pitchFamily="18" charset="0"/>
              </a:rPr>
              <a:t>where</a:t>
            </a:r>
            <a:r>
              <a:rPr lang="en-US" altLang="ja-JP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ja-JP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ja-JP"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τ</a:t>
            </a:r>
            <a:r>
              <a:rPr lang="en-US" altLang="ja-JP" sz="2400" baseline="-25000" dirty="0" err="1" smtClean="0"/>
              <a:t>j</a:t>
            </a:r>
            <a:r>
              <a:rPr lang="en-US" altLang="ja-JP" sz="2400" dirty="0" smtClean="0"/>
              <a:t>(v</a:t>
            </a:r>
            <a:r>
              <a:rPr lang="en-US" altLang="ja-JP" sz="2400" dirty="0"/>
              <a:t>) := Index Point j </a:t>
            </a:r>
            <a:r>
              <a:rPr lang="ja-JP" altLang="en-US" sz="2400" dirty="0"/>
              <a:t>の </a:t>
            </a:r>
            <a:r>
              <a:rPr lang="en-US" altLang="ja-JP" sz="2400" dirty="0"/>
              <a:t>seed list </a:t>
            </a:r>
            <a:r>
              <a:rPr lang="ja-JP" altLang="en-US" sz="2400" dirty="0"/>
              <a:t>での </a:t>
            </a:r>
            <a:r>
              <a:rPr lang="en-US" altLang="ja-JP" sz="2400" dirty="0"/>
              <a:t>v </a:t>
            </a:r>
            <a:r>
              <a:rPr lang="ja-JP" altLang="en-US" sz="2400" dirty="0"/>
              <a:t>の順位</a:t>
            </a:r>
            <a:endParaRPr lang="en-US" altLang="ja-JP" sz="2800" dirty="0" smtClean="0"/>
          </a:p>
          <a:p>
            <a:r>
              <a:rPr lang="ja-JP" altLang="en-US" sz="2800" dirty="0" smtClean="0"/>
              <a:t>の高い順に並べる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endParaRPr kumimoji="1" lang="en-US" altLang="ja-JP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ja-JP" altLang="en-US" sz="28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758590"/>
            <a:ext cx="5093568" cy="305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8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1371600"/>
          </a:xfrm>
        </p:spPr>
        <p:txBody>
          <a:bodyPr/>
          <a:lstStyle/>
          <a:p>
            <a:r>
              <a:rPr lang="en-US" altLang="ja-JP" dirty="0" smtClean="0"/>
              <a:t>Experimental Settings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03232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 err="1" smtClean="0"/>
              <a:t>Flixster</a:t>
            </a:r>
            <a:r>
              <a:rPr kumimoji="1" lang="en-US" altLang="ja-JP" sz="2800" dirty="0" smtClean="0"/>
              <a:t> (</a:t>
            </a:r>
            <a:r>
              <a:rPr kumimoji="1" lang="ja-JP" altLang="en-US" sz="2800" dirty="0" smtClean="0"/>
              <a:t>映画レビュー</a:t>
            </a:r>
            <a:r>
              <a:rPr kumimoji="1" lang="en-US" altLang="ja-JP" sz="2800" dirty="0" smtClean="0"/>
              <a:t>SNS) dataset</a:t>
            </a:r>
          </a:p>
          <a:p>
            <a:pPr marL="800100" lvl="1" indent="-342900"/>
            <a:r>
              <a:rPr lang="en-US" altLang="ja-JP" sz="2800" dirty="0" smtClean="0"/>
              <a:t>30k users, 425k social links, 12k movies</a:t>
            </a:r>
          </a:p>
          <a:p>
            <a:pPr marL="800100" lvl="1" indent="-342900"/>
            <a:r>
              <a:rPr lang="en-US" altLang="ja-JP" sz="2800" dirty="0" smtClean="0"/>
              <a:t>“</a:t>
            </a:r>
            <a:r>
              <a:rPr lang="en-US" altLang="ja-JP" sz="2800" i="1" dirty="0" smtClean="0"/>
              <a:t>User</a:t>
            </a:r>
            <a:r>
              <a:rPr lang="en-US" altLang="ja-JP" sz="2800" dirty="0" smtClean="0"/>
              <a:t> u rated </a:t>
            </a:r>
            <a:r>
              <a:rPr lang="en-US" altLang="ja-JP" sz="2800" i="1" dirty="0" smtClean="0"/>
              <a:t>Item</a:t>
            </a:r>
            <a:r>
              <a:rPr lang="en-US" altLang="ja-JP" sz="2800" dirty="0" smtClean="0"/>
              <a:t> m on </a:t>
            </a:r>
            <a:r>
              <a:rPr lang="en-US" altLang="ja-JP" sz="2800" i="1" dirty="0" smtClean="0"/>
              <a:t>Time</a:t>
            </a:r>
            <a:r>
              <a:rPr lang="en-US" altLang="ja-JP" sz="2800" dirty="0" smtClean="0"/>
              <a:t> t” </a:t>
            </a:r>
            <a:r>
              <a:rPr lang="ja-JP" altLang="en-US" sz="2800" dirty="0" smtClean="0"/>
              <a:t>形式のログ</a:t>
            </a:r>
            <a:endParaRPr lang="en-US" altLang="ja-JP" sz="2600" dirty="0" smtClean="0"/>
          </a:p>
          <a:p>
            <a:pPr marL="1485900" lvl="2" indent="-342900"/>
            <a:r>
              <a:rPr lang="ja-JP" altLang="en-US" sz="2600" dirty="0" smtClean="0"/>
              <a:t>著者らが</a:t>
            </a:r>
            <a:r>
              <a:rPr lang="en-US" altLang="ja-JP" sz="2600" dirty="0"/>
              <a:t> </a:t>
            </a:r>
            <a:r>
              <a:rPr lang="en-US" altLang="ja-JP" sz="2600" dirty="0" smtClean="0"/>
              <a:t>ICDM’12</a:t>
            </a:r>
            <a:r>
              <a:rPr lang="en-US" altLang="ja-JP" sz="2600" dirty="0"/>
              <a:t> </a:t>
            </a:r>
            <a:r>
              <a:rPr lang="ja-JP" altLang="en-US" sz="2600" dirty="0" smtClean="0"/>
              <a:t>で提案した手法で、</a:t>
            </a:r>
            <a:r>
              <a:rPr lang="en-US" altLang="ja-JP" sz="2600" dirty="0" smtClean="0"/>
              <a:t/>
            </a:r>
            <a:br>
              <a:rPr lang="en-US" altLang="ja-JP" sz="2600" dirty="0" smtClean="0"/>
            </a:br>
            <a:r>
              <a:rPr lang="en-US" altLang="ja-JP" sz="2600" dirty="0" smtClean="0"/>
              <a:t>Topic</a:t>
            </a:r>
            <a:r>
              <a:rPr lang="ja-JP" altLang="en-US" sz="2600" dirty="0" smtClean="0"/>
              <a:t>数 </a:t>
            </a:r>
            <a:r>
              <a:rPr lang="en-US" altLang="ja-JP" sz="2600" dirty="0" smtClean="0"/>
              <a:t>Z (= 10) </a:t>
            </a:r>
            <a:r>
              <a:rPr lang="ja-JP" altLang="en-US" sz="2600" dirty="0" smtClean="0"/>
              <a:t>を決め打って 各</a:t>
            </a:r>
            <a:r>
              <a:rPr lang="en-US" altLang="ja-JP" sz="2600" dirty="0" smtClean="0"/>
              <a:t>link </a:t>
            </a:r>
            <a:r>
              <a:rPr lang="ja-JP" altLang="en-US" sz="2600" dirty="0" smtClean="0"/>
              <a:t>の </a:t>
            </a:r>
            <a:r>
              <a:rPr lang="en-US" altLang="ja-JP" sz="2600" dirty="0" smtClean="0"/>
              <a:t>p </a:t>
            </a:r>
            <a:r>
              <a:rPr lang="ja-JP" altLang="en-US" sz="2600" dirty="0" smtClean="0"/>
              <a:t>と</a:t>
            </a:r>
            <a:r>
              <a:rPr lang="en-US" altLang="ja-JP" sz="2600" dirty="0" smtClean="0"/>
              <a:t/>
            </a:r>
            <a:br>
              <a:rPr lang="en-US" altLang="ja-JP" sz="2600" dirty="0" smtClean="0"/>
            </a:br>
            <a:r>
              <a:rPr lang="ja-JP" altLang="en-US" sz="2600" dirty="0" smtClean="0"/>
              <a:t>各</a:t>
            </a:r>
            <a:r>
              <a:rPr lang="en-US" altLang="ja-JP" sz="2600" dirty="0" smtClean="0"/>
              <a:t>movie</a:t>
            </a:r>
            <a:r>
              <a:rPr lang="ja-JP" altLang="en-US" sz="2600" dirty="0" smtClean="0"/>
              <a:t>の </a:t>
            </a:r>
            <a:r>
              <a:rPr lang="en-US" altLang="ja-JP" sz="2600" dirty="0" smtClean="0"/>
              <a:t>γ </a:t>
            </a:r>
            <a:r>
              <a:rPr lang="ja-JP" altLang="en-US" sz="2600" dirty="0" smtClean="0"/>
              <a:t>を推測したデータを用いる</a:t>
            </a:r>
            <a:r>
              <a:rPr lang="ja-JP" altLang="en-US" sz="2600" dirty="0" smtClean="0"/>
              <a:t>。</a:t>
            </a:r>
            <a:endParaRPr lang="en-US" altLang="ja-JP" sz="2600" dirty="0" smtClean="0"/>
          </a:p>
          <a:p>
            <a:pPr marL="1485900" lvl="2" indent="-342900"/>
            <a:endParaRPr kumimoji="1" lang="en-US" altLang="ja-JP" sz="2600" dirty="0"/>
          </a:p>
        </p:txBody>
      </p:sp>
    </p:spTree>
    <p:extLst>
      <p:ext uri="{BB962C8B-B14F-4D97-AF65-F5344CB8AC3E}">
        <p14:creationId xmlns:p14="http://schemas.microsoft.com/office/powerpoint/2010/main" val="28270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FINAL</a:t>
            </a:r>
            <a:br>
              <a:rPr kumimoji="1" lang="en-US" altLang="ja-JP" dirty="0" smtClean="0"/>
            </a:br>
            <a:r>
              <a:rPr kumimoji="1" lang="en-US" altLang="ja-JP" dirty="0" smtClean="0"/>
              <a:t>Result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0688"/>
            <a:ext cx="5619750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81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/>
          <a:lstStyle/>
          <a:p>
            <a:r>
              <a:rPr lang="en-US" altLang="ja-JP" dirty="0" smtClean="0"/>
              <a:t>What the Paper is About?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3200" dirty="0"/>
              <a:t>Influence </a:t>
            </a:r>
            <a:r>
              <a:rPr lang="en-US" altLang="ja-JP" sz="3200" dirty="0" smtClean="0"/>
              <a:t>Maximization</a:t>
            </a:r>
          </a:p>
          <a:p>
            <a:pPr marL="800100" lvl="1" indent="-342900"/>
            <a:r>
              <a:rPr lang="ja-JP" altLang="en-US" sz="3200" dirty="0" smtClean="0"/>
              <a:t>ソーシャルグラフ上を口コミで情報が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伝搬していく。できるだけ大勢に情報を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広める発信源 </a:t>
            </a:r>
            <a:r>
              <a:rPr lang="en-US" altLang="ja-JP" sz="3200" dirty="0" smtClean="0"/>
              <a:t>“seed set” </a:t>
            </a:r>
            <a:r>
              <a:rPr lang="ja-JP" altLang="en-US" sz="3200" dirty="0" smtClean="0"/>
              <a:t>を求めたい</a:t>
            </a:r>
            <a:endParaRPr lang="ja-JP" alt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Topic-aware</a:t>
            </a:r>
          </a:p>
          <a:p>
            <a:pPr marL="800100" lvl="1" indent="-342900"/>
            <a:r>
              <a:rPr kumimoji="1" lang="ja-JP" altLang="en-US" sz="3200" dirty="0" smtClean="0"/>
              <a:t>情報</a:t>
            </a:r>
            <a:r>
              <a:rPr lang="ja-JP" altLang="en-US" sz="3200" dirty="0"/>
              <a:t>の</a:t>
            </a:r>
            <a:r>
              <a:rPr kumimoji="1" lang="ja-JP" altLang="en-US" sz="3200" dirty="0" smtClean="0"/>
              <a:t>伝わる確率が話題</a:t>
            </a:r>
            <a:r>
              <a:rPr lang="ja-JP" altLang="en-US" sz="3200" dirty="0"/>
              <a:t>ごと</a:t>
            </a:r>
            <a:r>
              <a:rPr lang="ja-JP" altLang="en-US" sz="3200" dirty="0" smtClean="0"/>
              <a:t>に</a:t>
            </a:r>
            <a:r>
              <a:rPr kumimoji="1" lang="ja-JP" altLang="en-US" sz="3200" dirty="0" smtClean="0"/>
              <a:t>異なる</a:t>
            </a:r>
            <a:endParaRPr kumimoji="1" lang="en-US" altLang="ja-JP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Online</a:t>
            </a:r>
          </a:p>
          <a:p>
            <a:pPr marL="800100" lvl="1" indent="-342900"/>
            <a:r>
              <a:rPr lang="ja-JP" altLang="en-US" sz="3200" dirty="0" smtClean="0"/>
              <a:t>次々と違う話題の情報が飛んでくるので、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/>
              <a:t>その</a:t>
            </a:r>
            <a:r>
              <a:rPr lang="ja-JP" altLang="en-US" sz="3200" dirty="0" smtClean="0"/>
              <a:t>都度、よい </a:t>
            </a:r>
            <a:r>
              <a:rPr lang="en-US" altLang="ja-JP" sz="3200" dirty="0" smtClean="0"/>
              <a:t>seed set </a:t>
            </a:r>
            <a:r>
              <a:rPr lang="ja-JP" altLang="en-US" sz="3200" dirty="0" smtClean="0"/>
              <a:t>を、あらかじめ用意しておいた前計算を使って一瞬で求める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5400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Independent Cascade (IC) </a:t>
            </a:r>
            <a:r>
              <a:rPr lang="en-US" altLang="ja-JP" dirty="0" err="1" smtClean="0"/>
              <a:t>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9168" y="1916832"/>
            <a:ext cx="5122912" cy="1028327"/>
          </a:xfrm>
        </p:spPr>
        <p:txBody>
          <a:bodyPr/>
          <a:lstStyle/>
          <a:p>
            <a:r>
              <a:rPr lang="ja-JP" altLang="en-US" sz="2800" dirty="0" smtClean="0"/>
              <a:t>有向辺 </a:t>
            </a:r>
            <a:r>
              <a:rPr lang="en-US" altLang="ja-JP" sz="2800" dirty="0" smtClean="0"/>
              <a:t>u </a:t>
            </a:r>
            <a:r>
              <a:rPr lang="en-US" altLang="ja-JP" sz="2800" dirty="0" smtClean="0">
                <a:sym typeface="Wingdings" panose="05000000000000000000" pitchFamily="2" charset="2"/>
              </a:rPr>
              <a:t> v </a:t>
            </a:r>
            <a:r>
              <a:rPr lang="ja-JP" altLang="en-US" sz="2800" dirty="0" smtClean="0">
                <a:sym typeface="Wingdings" panose="05000000000000000000" pitchFamily="2" charset="2"/>
              </a:rPr>
              <a:t>それぞれ</a:t>
            </a:r>
            <a:r>
              <a:rPr lang="ja-JP" altLang="en-US" sz="2800" dirty="0" smtClean="0"/>
              <a:t>に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確率 </a:t>
            </a:r>
            <a:r>
              <a:rPr lang="en-US" altLang="ja-JP" sz="2800" dirty="0" err="1" smtClean="0"/>
              <a:t>p</a:t>
            </a:r>
            <a:r>
              <a:rPr lang="en-US" altLang="ja-JP" sz="2800" baseline="-25000" dirty="0" err="1" smtClean="0"/>
              <a:t>u,v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が割り当てられている</a:t>
            </a:r>
            <a:endParaRPr lang="en-US" altLang="ja-JP" sz="2800" dirty="0" smtClean="0"/>
          </a:p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07504" y="3564632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939793" y="5376056"/>
            <a:ext cx="5376623" cy="1365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 smtClean="0"/>
              <a:t>u </a:t>
            </a:r>
            <a:r>
              <a:rPr lang="ja-JP" altLang="en-US" sz="2400" dirty="0" smtClean="0"/>
              <a:t>が情報を最初に知った直後のターン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（１回だけ）に隣接する </a:t>
            </a:r>
            <a:r>
              <a:rPr lang="en-US" altLang="ja-JP" sz="2400" dirty="0" smtClean="0"/>
              <a:t>v </a:t>
            </a:r>
            <a:r>
              <a:rPr lang="ja-JP" altLang="en-US" sz="2400" dirty="0" smtClean="0"/>
              <a:t>に確率 </a:t>
            </a:r>
            <a:r>
              <a:rPr lang="en-US" altLang="ja-JP" sz="2400" dirty="0" err="1" smtClean="0"/>
              <a:t>p</a:t>
            </a:r>
            <a:r>
              <a:rPr lang="en-US" altLang="ja-JP" sz="2400" baseline="-25000" dirty="0" err="1" smtClean="0"/>
              <a:t>u,v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情報が伝わる</a:t>
            </a:r>
            <a:endParaRPr lang="ja-JP" altLang="en-US" sz="2400" dirty="0"/>
          </a:p>
        </p:txBody>
      </p:sp>
      <p:sp>
        <p:nvSpPr>
          <p:cNvPr id="7" name="円/楕円 6"/>
          <p:cNvSpPr/>
          <p:nvPr/>
        </p:nvSpPr>
        <p:spPr>
          <a:xfrm>
            <a:off x="1259632" y="3140968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161552" y="4572744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>
            <a:stCxn id="4" idx="6"/>
            <a:endCxn id="7" idx="2"/>
          </p:cNvCxnSpPr>
          <p:nvPr/>
        </p:nvCxnSpPr>
        <p:spPr>
          <a:xfrm flipV="1">
            <a:off x="683568" y="3429000"/>
            <a:ext cx="576064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39552" y="324433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0.8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>
            <a:stCxn id="4" idx="5"/>
            <a:endCxn id="8" idx="2"/>
          </p:cNvCxnSpPr>
          <p:nvPr/>
        </p:nvCxnSpPr>
        <p:spPr>
          <a:xfrm>
            <a:off x="599205" y="4056333"/>
            <a:ext cx="562347" cy="8044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23528" y="4365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0.1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69304" y="39560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0.5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>
            <a:stCxn id="7" idx="4"/>
            <a:endCxn id="8" idx="0"/>
          </p:cNvCxnSpPr>
          <p:nvPr/>
        </p:nvCxnSpPr>
        <p:spPr>
          <a:xfrm flipH="1">
            <a:off x="1449584" y="3717032"/>
            <a:ext cx="98080" cy="8557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>
          <a:xfrm>
            <a:off x="1979712" y="3861048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>
            <a:stCxn id="7" idx="6"/>
            <a:endCxn id="22" idx="1"/>
          </p:cNvCxnSpPr>
          <p:nvPr/>
        </p:nvCxnSpPr>
        <p:spPr>
          <a:xfrm>
            <a:off x="1835696" y="3429000"/>
            <a:ext cx="228379" cy="5164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907704" y="33477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0.9</a:t>
            </a:r>
            <a:endParaRPr kumimoji="1" lang="ja-JP" altLang="en-US" dirty="0"/>
          </a:p>
        </p:txBody>
      </p:sp>
      <p:sp>
        <p:nvSpPr>
          <p:cNvPr id="28" name="右矢印 27"/>
          <p:cNvSpPr/>
          <p:nvPr/>
        </p:nvSpPr>
        <p:spPr>
          <a:xfrm>
            <a:off x="2568580" y="3140968"/>
            <a:ext cx="720080" cy="60589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3707904" y="1412776"/>
            <a:ext cx="5292080" cy="4837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[</a:t>
            </a:r>
            <a:r>
              <a:rPr lang="en-US" altLang="ja-JP" dirty="0" err="1" smtClean="0">
                <a:solidFill>
                  <a:schemeClr val="tx2"/>
                </a:solidFill>
              </a:rPr>
              <a:t>Kempe</a:t>
            </a:r>
            <a:r>
              <a:rPr lang="en-US" altLang="ja-JP" dirty="0" smtClean="0">
                <a:solidFill>
                  <a:schemeClr val="tx2"/>
                </a:solidFill>
              </a:rPr>
              <a:t>, Kleinberg, and </a:t>
            </a:r>
            <a:r>
              <a:rPr lang="en-US" altLang="ja-JP" dirty="0" err="1" smtClean="0">
                <a:solidFill>
                  <a:schemeClr val="tx2"/>
                </a:solidFill>
              </a:rPr>
              <a:t>Tardos</a:t>
            </a:r>
            <a:r>
              <a:rPr lang="en-US" altLang="ja-JP" dirty="0" smtClean="0">
                <a:solidFill>
                  <a:schemeClr val="tx2"/>
                </a:solidFill>
              </a:rPr>
              <a:t>; KDD 2003]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3275856" y="3564632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4355976" y="314096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4257896" y="4572744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矢印コネクタ 33"/>
          <p:cNvCxnSpPr>
            <a:stCxn id="31" idx="6"/>
            <a:endCxn id="32" idx="2"/>
          </p:cNvCxnSpPr>
          <p:nvPr/>
        </p:nvCxnSpPr>
        <p:spPr>
          <a:xfrm flipV="1">
            <a:off x="3851920" y="3429000"/>
            <a:ext cx="504056" cy="4236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635896" y="324433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0.8</a:t>
            </a:r>
            <a:endParaRPr kumimoji="1" lang="ja-JP" altLang="en-US" dirty="0"/>
          </a:p>
        </p:txBody>
      </p:sp>
      <p:cxnSp>
        <p:nvCxnSpPr>
          <p:cNvPr id="36" name="直線矢印コネクタ 35"/>
          <p:cNvCxnSpPr>
            <a:stCxn id="31" idx="5"/>
            <a:endCxn id="33" idx="2"/>
          </p:cNvCxnSpPr>
          <p:nvPr/>
        </p:nvCxnSpPr>
        <p:spPr>
          <a:xfrm>
            <a:off x="3767557" y="4056333"/>
            <a:ext cx="490339" cy="8044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3419872" y="439646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0.1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065648" y="39560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0.5</a:t>
            </a:r>
            <a:endParaRPr kumimoji="1" lang="ja-JP" altLang="en-US" dirty="0"/>
          </a:p>
        </p:txBody>
      </p:sp>
      <p:cxnSp>
        <p:nvCxnSpPr>
          <p:cNvPr id="39" name="直線矢印コネクタ 38"/>
          <p:cNvCxnSpPr>
            <a:stCxn id="32" idx="4"/>
            <a:endCxn id="33" idx="0"/>
          </p:cNvCxnSpPr>
          <p:nvPr/>
        </p:nvCxnSpPr>
        <p:spPr>
          <a:xfrm flipH="1">
            <a:off x="4545928" y="3717032"/>
            <a:ext cx="98080" cy="8557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5076056" y="3861048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>
            <a:stCxn id="32" idx="6"/>
            <a:endCxn id="40" idx="1"/>
          </p:cNvCxnSpPr>
          <p:nvPr/>
        </p:nvCxnSpPr>
        <p:spPr>
          <a:xfrm>
            <a:off x="4932040" y="3429000"/>
            <a:ext cx="228379" cy="5164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004048" y="33477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0.9</a:t>
            </a:r>
            <a:endParaRPr kumimoji="1" lang="ja-JP" altLang="en-US" dirty="0"/>
          </a:p>
        </p:txBody>
      </p:sp>
      <p:sp>
        <p:nvSpPr>
          <p:cNvPr id="43" name="円/楕円 42"/>
          <p:cNvSpPr/>
          <p:nvPr/>
        </p:nvSpPr>
        <p:spPr>
          <a:xfrm>
            <a:off x="6516216" y="3560440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7596336" y="3136776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7498256" y="4568552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/>
          <p:cNvCxnSpPr>
            <a:stCxn id="43" idx="6"/>
            <a:endCxn id="44" idx="2"/>
          </p:cNvCxnSpPr>
          <p:nvPr/>
        </p:nvCxnSpPr>
        <p:spPr>
          <a:xfrm flipV="1">
            <a:off x="7092280" y="3424808"/>
            <a:ext cx="504056" cy="42366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876256" y="324014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0.8</a:t>
            </a:r>
            <a:endParaRPr kumimoji="1" lang="ja-JP" altLang="en-US" dirty="0"/>
          </a:p>
        </p:txBody>
      </p:sp>
      <p:cxnSp>
        <p:nvCxnSpPr>
          <p:cNvPr id="48" name="直線矢印コネクタ 47"/>
          <p:cNvCxnSpPr>
            <a:stCxn id="43" idx="5"/>
            <a:endCxn id="45" idx="2"/>
          </p:cNvCxnSpPr>
          <p:nvPr/>
        </p:nvCxnSpPr>
        <p:spPr>
          <a:xfrm>
            <a:off x="7007917" y="4052141"/>
            <a:ext cx="490339" cy="8044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660232" y="439227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0.1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306008" y="395183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0.5</a:t>
            </a:r>
            <a:endParaRPr kumimoji="1" lang="ja-JP" altLang="en-US" dirty="0"/>
          </a:p>
        </p:txBody>
      </p:sp>
      <p:cxnSp>
        <p:nvCxnSpPr>
          <p:cNvPr id="51" name="直線矢印コネクタ 50"/>
          <p:cNvCxnSpPr>
            <a:stCxn id="44" idx="4"/>
            <a:endCxn id="45" idx="0"/>
          </p:cNvCxnSpPr>
          <p:nvPr/>
        </p:nvCxnSpPr>
        <p:spPr>
          <a:xfrm flipH="1">
            <a:off x="7786288" y="3712840"/>
            <a:ext cx="98080" cy="8557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円/楕円 51"/>
          <p:cNvSpPr/>
          <p:nvPr/>
        </p:nvSpPr>
        <p:spPr>
          <a:xfrm>
            <a:off x="8316416" y="3856856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矢印コネクタ 52"/>
          <p:cNvCxnSpPr>
            <a:stCxn id="44" idx="6"/>
            <a:endCxn id="52" idx="1"/>
          </p:cNvCxnSpPr>
          <p:nvPr/>
        </p:nvCxnSpPr>
        <p:spPr>
          <a:xfrm>
            <a:off x="8172400" y="3424808"/>
            <a:ext cx="228379" cy="5164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8244408" y="33435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0.9</a:t>
            </a:r>
            <a:endParaRPr kumimoji="1" lang="ja-JP" altLang="en-US" dirty="0"/>
          </a:p>
        </p:txBody>
      </p:sp>
      <p:sp>
        <p:nvSpPr>
          <p:cNvPr id="55" name="右矢印 54"/>
          <p:cNvSpPr/>
          <p:nvPr/>
        </p:nvSpPr>
        <p:spPr>
          <a:xfrm>
            <a:off x="5796136" y="3140968"/>
            <a:ext cx="720080" cy="60589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20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/>
          <a:lstStyle/>
          <a:p>
            <a:r>
              <a:rPr kumimoji="1" lang="en-US" altLang="ja-JP" dirty="0" smtClean="0"/>
              <a:t>Topic-Aware IC (TIC)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800" dirty="0" smtClean="0"/>
              <a:t>Z </a:t>
            </a:r>
            <a:r>
              <a:rPr kumimoji="1" lang="ja-JP" altLang="en-US" sz="2800" dirty="0" smtClean="0"/>
              <a:t>個の </a:t>
            </a:r>
            <a:r>
              <a:rPr kumimoji="1" lang="en-US" altLang="ja-JP" sz="2800" i="1" dirty="0" smtClean="0"/>
              <a:t>Topic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がある。</a:t>
            </a:r>
            <a:endParaRPr kumimoji="1" lang="en-US" altLang="ja-JP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伝わる情報 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論文中では </a:t>
            </a:r>
            <a:r>
              <a:rPr lang="en-US" altLang="ja-JP" sz="2800" i="1" dirty="0" smtClean="0"/>
              <a:t>Item</a:t>
            </a:r>
            <a:r>
              <a:rPr lang="en-US" altLang="ja-JP" sz="2800" dirty="0" smtClean="0"/>
              <a:t>) </a:t>
            </a:r>
            <a:r>
              <a:rPr lang="ja-JP" altLang="en-US" sz="2800" dirty="0" smtClean="0"/>
              <a:t>は</a:t>
            </a:r>
            <a:r>
              <a:rPr lang="en-US" altLang="ja-JP" sz="2800" dirty="0" smtClean="0"/>
              <a:t>Z</a:t>
            </a:r>
            <a:r>
              <a:rPr lang="ja-JP" altLang="en-US" sz="2800" dirty="0" smtClean="0"/>
              <a:t>次元ベクトル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>	γ = (γ</a:t>
            </a:r>
            <a:r>
              <a:rPr lang="en-US" altLang="ja-JP" sz="2800" baseline="30000" dirty="0" smtClean="0"/>
              <a:t>1</a:t>
            </a:r>
            <a:r>
              <a:rPr lang="en-US" altLang="ja-JP" sz="2800" dirty="0" smtClean="0"/>
              <a:t>, γ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, ..., </a:t>
            </a:r>
            <a:r>
              <a:rPr lang="en-US" altLang="ja-JP" sz="2800" dirty="0" err="1" smtClean="0"/>
              <a:t>γ</a:t>
            </a:r>
            <a:r>
              <a:rPr lang="en-US" altLang="ja-JP" sz="2800" baseline="30000" dirty="0" err="1" smtClean="0"/>
              <a:t>Z</a:t>
            </a:r>
            <a:r>
              <a:rPr lang="en-US" altLang="ja-JP" sz="2800" dirty="0" smtClean="0"/>
              <a:t>)       </a:t>
            </a:r>
            <a:br>
              <a:rPr lang="en-US" altLang="ja-JP" sz="2800" dirty="0" smtClean="0"/>
            </a:br>
            <a:r>
              <a:rPr lang="en-US" altLang="ja-JP" sz="2800" dirty="0" smtClean="0"/>
              <a:t>                          where  0</a:t>
            </a:r>
            <a:r>
              <a:rPr lang="ja-JP" altLang="en-US" sz="2800" dirty="0" smtClean="0"/>
              <a:t>≦</a:t>
            </a:r>
            <a:r>
              <a:rPr lang="en-US" altLang="ja-JP" sz="2800" dirty="0" err="1" smtClean="0"/>
              <a:t>γ</a:t>
            </a:r>
            <a:r>
              <a:rPr lang="en-US" altLang="ja-JP" sz="2800" baseline="30000" dirty="0" err="1" smtClean="0"/>
              <a:t>k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≦</a:t>
            </a:r>
            <a:r>
              <a:rPr lang="en-US" altLang="ja-JP" sz="2800" dirty="0" smtClean="0"/>
              <a:t>1,  </a:t>
            </a:r>
            <a:r>
              <a:rPr lang="en-US" altLang="ja-JP" sz="2800" dirty="0" err="1" smtClean="0"/>
              <a:t>Σγ</a:t>
            </a:r>
            <a:r>
              <a:rPr lang="en-US" altLang="ja-JP" sz="2800" baseline="30000" dirty="0" err="1" smtClean="0"/>
              <a:t>k</a:t>
            </a:r>
            <a:r>
              <a:rPr lang="en-US" altLang="ja-JP" sz="2800" dirty="0" smtClean="0"/>
              <a:t> = 1</a:t>
            </a: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各辺に</a:t>
            </a:r>
            <a:r>
              <a:rPr lang="en-US" altLang="ja-JP" sz="2800" dirty="0" smtClean="0"/>
              <a:t>Z</a:t>
            </a:r>
            <a:r>
              <a:rPr lang="ja-JP" altLang="en-US" sz="2800" dirty="0" smtClean="0"/>
              <a:t>個の確率 </a:t>
            </a:r>
            <a:r>
              <a:rPr lang="en-US" altLang="ja-JP" sz="2800" dirty="0" smtClean="0"/>
              <a:t>(p</a:t>
            </a:r>
            <a:r>
              <a:rPr lang="en-US" altLang="ja-JP" sz="2800" baseline="30000" dirty="0" smtClean="0"/>
              <a:t>1</a:t>
            </a:r>
            <a:r>
              <a:rPr lang="en-US" altLang="ja-JP" sz="2800" baseline="-25000" dirty="0" smtClean="0"/>
              <a:t>u,v </a:t>
            </a:r>
            <a:r>
              <a:rPr lang="en-US" altLang="ja-JP" sz="2800" dirty="0" smtClean="0"/>
              <a:t>, ..., </a:t>
            </a:r>
            <a:r>
              <a:rPr lang="en-US" altLang="ja-JP" sz="2800" dirty="0" err="1" smtClean="0"/>
              <a:t>p</a:t>
            </a:r>
            <a:r>
              <a:rPr lang="en-US" altLang="ja-JP" sz="2800" baseline="30000" dirty="0" err="1" smtClean="0"/>
              <a:t>Z</a:t>
            </a:r>
            <a:r>
              <a:rPr lang="en-US" altLang="ja-JP" sz="2800" baseline="-25000" dirty="0" err="1" smtClean="0"/>
              <a:t>u,v</a:t>
            </a:r>
            <a:r>
              <a:rPr lang="en-US" altLang="ja-JP" sz="2800" dirty="0" smtClean="0"/>
              <a:t>) </a:t>
            </a:r>
            <a:r>
              <a:rPr lang="ja-JP" altLang="en-US" sz="2800" dirty="0" smtClean="0"/>
              <a:t>を割当て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  <p:sp>
        <p:nvSpPr>
          <p:cNvPr id="4" name="円/楕円 3"/>
          <p:cNvSpPr/>
          <p:nvPr/>
        </p:nvSpPr>
        <p:spPr>
          <a:xfrm>
            <a:off x="2195736" y="4716760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228184" y="4725144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>
            <a:stCxn id="4" idx="6"/>
            <a:endCxn id="5" idx="2"/>
          </p:cNvCxnSpPr>
          <p:nvPr/>
        </p:nvCxnSpPr>
        <p:spPr>
          <a:xfrm>
            <a:off x="2771800" y="5004792"/>
            <a:ext cx="3456384" cy="83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979712" y="5508848"/>
            <a:ext cx="5544616" cy="87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確率 </a:t>
            </a:r>
            <a:r>
              <a:rPr lang="en-US" altLang="ja-JP" sz="4000" dirty="0" smtClean="0"/>
              <a:t>Σ </a:t>
            </a:r>
            <a:r>
              <a:rPr lang="en-US" altLang="ja-JP" sz="4000" dirty="0" err="1" smtClean="0"/>
              <a:t>γ</a:t>
            </a:r>
            <a:r>
              <a:rPr lang="en-US" altLang="ja-JP" sz="4000" baseline="30000" dirty="0" err="1" smtClean="0"/>
              <a:t>k</a:t>
            </a:r>
            <a:r>
              <a:rPr lang="en-US" altLang="ja-JP" sz="4000" dirty="0" smtClean="0"/>
              <a:t> </a:t>
            </a:r>
            <a:r>
              <a:rPr lang="en-US" altLang="ja-JP" sz="4000" dirty="0" err="1" smtClean="0"/>
              <a:t>p</a:t>
            </a:r>
            <a:r>
              <a:rPr lang="en-US" altLang="ja-JP" sz="4000" baseline="30000" dirty="0" err="1" smtClean="0"/>
              <a:t>k</a:t>
            </a:r>
            <a:r>
              <a:rPr lang="en-US" altLang="ja-JP" sz="4000" baseline="-25000" dirty="0" err="1" smtClean="0"/>
              <a:t>u,v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で情報が伝わる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6810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/>
          <a:lstStyle/>
          <a:p>
            <a:r>
              <a:rPr lang="en-US" altLang="ja-JP" sz="2000" dirty="0" smtClean="0"/>
              <a:t>some notes on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Topic-Aware </a:t>
            </a:r>
            <a:r>
              <a:rPr lang="en-US" altLang="ja-JP" dirty="0"/>
              <a:t>IC (TIC)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 smtClean="0"/>
              <a:t>Item </a:t>
            </a:r>
            <a:r>
              <a:rPr kumimoji="1" lang="ja-JP" altLang="en-US" sz="2800" dirty="0" smtClean="0"/>
              <a:t>を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err="1" smtClean="0"/>
              <a:t>つに</a:t>
            </a:r>
            <a:r>
              <a:rPr kumimoji="1" lang="ja-JP" altLang="en-US" sz="2800" dirty="0" smtClean="0"/>
              <a:t>固定すると </a:t>
            </a:r>
            <a:r>
              <a:rPr kumimoji="1" lang="en-US" altLang="ja-JP" sz="2800" dirty="0" smtClean="0"/>
              <a:t>IC-model </a:t>
            </a:r>
            <a:r>
              <a:rPr kumimoji="1" lang="ja-JP" altLang="en-US" sz="2800" dirty="0" smtClean="0"/>
              <a:t>に一致</a:t>
            </a:r>
            <a:endParaRPr kumimoji="1" lang="en-US" altLang="ja-JP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800" dirty="0" smtClean="0"/>
              <a:t>実験では </a:t>
            </a:r>
            <a:r>
              <a:rPr kumimoji="1" lang="en-US" altLang="ja-JP" sz="2800" dirty="0" smtClean="0"/>
              <a:t>Z = 10</a:t>
            </a:r>
            <a:r>
              <a:rPr lang="en-US" altLang="ja-JP" sz="2800" dirty="0" smtClean="0"/>
              <a:t>. </a:t>
            </a:r>
            <a:r>
              <a:rPr kumimoji="1" lang="ja-JP" altLang="en-US" sz="2800" dirty="0" smtClean="0"/>
              <a:t>映画レビュー</a:t>
            </a:r>
            <a:r>
              <a:rPr kumimoji="1" lang="en-US" altLang="ja-JP" sz="2800" dirty="0" smtClean="0"/>
              <a:t>SNS</a:t>
            </a:r>
            <a:r>
              <a:rPr kumimoji="1" lang="ja-JP" altLang="en-US" sz="2800" dirty="0" smtClean="0"/>
              <a:t>で実験</a:t>
            </a:r>
            <a:endParaRPr kumimoji="1" lang="en-US" altLang="ja-JP" sz="2800" dirty="0" smtClean="0"/>
          </a:p>
          <a:p>
            <a:pPr marL="800100" lvl="1" indent="-342900"/>
            <a:r>
              <a:rPr kumimoji="1" lang="ja-JP" altLang="en-US" sz="2800" dirty="0" smtClean="0"/>
              <a:t>例</a:t>
            </a:r>
            <a:r>
              <a:rPr kumimoji="1" lang="en-US" altLang="ja-JP" sz="2800" dirty="0" smtClean="0"/>
              <a:t>: Topic = {1:</a:t>
            </a:r>
            <a:r>
              <a:rPr kumimoji="1" lang="ja-JP" altLang="en-US" sz="2800" dirty="0" smtClean="0"/>
              <a:t>ホラー</a:t>
            </a:r>
            <a:r>
              <a:rPr kumimoji="1" lang="en-US" altLang="ja-JP" sz="2800" dirty="0" smtClean="0"/>
              <a:t>, 2:</a:t>
            </a:r>
            <a:r>
              <a:rPr kumimoji="1" lang="ja-JP" altLang="en-US" sz="2800" dirty="0" smtClean="0"/>
              <a:t>恋愛</a:t>
            </a:r>
            <a:r>
              <a:rPr kumimoji="1" lang="en-US" altLang="ja-JP" sz="2800" dirty="0" smtClean="0"/>
              <a:t>, 3:SF}</a:t>
            </a:r>
          </a:p>
          <a:p>
            <a:pPr marL="800100" lvl="1" indent="-342900"/>
            <a:r>
              <a:rPr lang="en-US" altLang="ja-JP" sz="2800" dirty="0" smtClean="0"/>
              <a:t>γ     = (0.0,  0.8,  0.2)  </a:t>
            </a:r>
            <a:r>
              <a:rPr lang="en-US" altLang="ja-JP" b="1" dirty="0" smtClean="0">
                <a:solidFill>
                  <a:srgbClr val="FFC000"/>
                </a:solidFill>
              </a:rPr>
              <a:t>(</a:t>
            </a:r>
            <a:r>
              <a:rPr lang="ja-JP" altLang="en-US" b="1" dirty="0" smtClean="0">
                <a:solidFill>
                  <a:srgbClr val="FFC000"/>
                </a:solidFill>
              </a:rPr>
              <a:t>少し</a:t>
            </a:r>
            <a:r>
              <a:rPr lang="en-US" altLang="ja-JP" b="1" dirty="0" smtClean="0">
                <a:solidFill>
                  <a:srgbClr val="FFC000"/>
                </a:solidFill>
              </a:rPr>
              <a:t>SF</a:t>
            </a:r>
            <a:r>
              <a:rPr lang="ja-JP" altLang="en-US" b="1" dirty="0" smtClean="0">
                <a:solidFill>
                  <a:srgbClr val="FFC000"/>
                </a:solidFill>
              </a:rPr>
              <a:t>色のあるロマンス</a:t>
            </a:r>
            <a:r>
              <a:rPr lang="en-US" altLang="ja-JP" b="1" dirty="0" smtClean="0">
                <a:solidFill>
                  <a:srgbClr val="FFC000"/>
                </a:solidFill>
              </a:rPr>
              <a:t>)</a:t>
            </a:r>
            <a:endParaRPr lang="en-US" altLang="ja-JP" sz="2800" b="1" dirty="0" smtClean="0">
              <a:solidFill>
                <a:srgbClr val="FFC000"/>
              </a:solidFill>
            </a:endParaRPr>
          </a:p>
          <a:p>
            <a:pPr marL="800100" lvl="1" indent="-342900"/>
            <a:r>
              <a:rPr lang="en-US" altLang="ja-JP" sz="2800" dirty="0" err="1" smtClean="0"/>
              <a:t>p</a:t>
            </a:r>
            <a:r>
              <a:rPr lang="en-US" altLang="ja-JP" sz="2800" baseline="-25000" dirty="0" err="1" smtClean="0"/>
              <a:t>u,v</a:t>
            </a:r>
            <a:r>
              <a:rPr lang="en-US" altLang="ja-JP" sz="2800" baseline="-25000" dirty="0" smtClean="0"/>
              <a:t>  </a:t>
            </a:r>
            <a:r>
              <a:rPr lang="en-US" altLang="ja-JP" sz="2800" dirty="0" smtClean="0"/>
              <a:t>= (0.9,  0.0,  0.4)</a:t>
            </a:r>
            <a:br>
              <a:rPr lang="en-US" altLang="ja-JP" sz="2800" dirty="0" smtClean="0"/>
            </a:br>
            <a:r>
              <a:rPr lang="en-US" altLang="ja-JP" sz="2800" dirty="0" smtClean="0"/>
              <a:t>    </a:t>
            </a:r>
            <a:r>
              <a:rPr lang="en-US" altLang="ja-JP" b="1" dirty="0" smtClean="0">
                <a:solidFill>
                  <a:srgbClr val="FFC000"/>
                </a:solidFill>
              </a:rPr>
              <a:t>(v</a:t>
            </a:r>
            <a:r>
              <a:rPr lang="ja-JP" altLang="en-US" b="1" dirty="0" err="1" smtClean="0">
                <a:solidFill>
                  <a:srgbClr val="FFC000"/>
                </a:solidFill>
              </a:rPr>
              <a:t>さんは</a:t>
            </a:r>
            <a:r>
              <a:rPr lang="en-US" altLang="ja-JP" b="1" dirty="0" smtClean="0">
                <a:solidFill>
                  <a:srgbClr val="FFC000"/>
                </a:solidFill>
              </a:rPr>
              <a:t>u</a:t>
            </a:r>
            <a:r>
              <a:rPr lang="ja-JP" altLang="en-US" b="1" dirty="0" err="1" smtClean="0">
                <a:solidFill>
                  <a:srgbClr val="FFC000"/>
                </a:solidFill>
              </a:rPr>
              <a:t>さんの</a:t>
            </a:r>
            <a:r>
              <a:rPr lang="ja-JP" altLang="en-US" b="1" dirty="0" smtClean="0">
                <a:solidFill>
                  <a:srgbClr val="FFC000"/>
                </a:solidFill>
              </a:rPr>
              <a:t>恋愛映画を見る目を全く信用していない</a:t>
            </a:r>
            <a:r>
              <a:rPr lang="en-US" altLang="ja-JP" b="1" dirty="0" smtClean="0">
                <a:solidFill>
                  <a:srgbClr val="FFC000"/>
                </a:solidFill>
              </a:rPr>
              <a:t>)</a:t>
            </a:r>
            <a:endParaRPr lang="en-US" altLang="ja-JP" sz="2800" dirty="0" smtClean="0"/>
          </a:p>
          <a:p>
            <a:pPr lvl="1" indent="0">
              <a:buNone/>
            </a:pPr>
            <a:endParaRPr kumimoji="1" lang="ja-JP" altLang="en-US" sz="2800" dirty="0"/>
          </a:p>
        </p:txBody>
      </p:sp>
      <p:sp>
        <p:nvSpPr>
          <p:cNvPr id="4" name="円/楕円 3"/>
          <p:cNvSpPr/>
          <p:nvPr/>
        </p:nvSpPr>
        <p:spPr>
          <a:xfrm>
            <a:off x="2195736" y="5004792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228184" y="5013176"/>
            <a:ext cx="576064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>
            <a:stCxn id="4" idx="6"/>
            <a:endCxn id="5" idx="2"/>
          </p:cNvCxnSpPr>
          <p:nvPr/>
        </p:nvCxnSpPr>
        <p:spPr>
          <a:xfrm>
            <a:off x="2771800" y="5292824"/>
            <a:ext cx="3456384" cy="83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979712" y="5652864"/>
            <a:ext cx="5544616" cy="87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確率 </a:t>
            </a:r>
            <a:r>
              <a:rPr lang="en-US" altLang="ja-JP" sz="4000" dirty="0" smtClean="0"/>
              <a:t>Σ </a:t>
            </a:r>
            <a:r>
              <a:rPr lang="en-US" altLang="ja-JP" sz="4000" dirty="0" err="1" smtClean="0"/>
              <a:t>γ</a:t>
            </a:r>
            <a:r>
              <a:rPr lang="en-US" altLang="ja-JP" sz="4000" baseline="30000" dirty="0" err="1" smtClean="0"/>
              <a:t>k</a:t>
            </a:r>
            <a:r>
              <a:rPr lang="en-US" altLang="ja-JP" sz="4000" dirty="0" smtClean="0"/>
              <a:t> </a:t>
            </a:r>
            <a:r>
              <a:rPr lang="en-US" altLang="ja-JP" sz="4000" dirty="0" err="1" smtClean="0"/>
              <a:t>p</a:t>
            </a:r>
            <a:r>
              <a:rPr lang="en-US" altLang="ja-JP" sz="4000" baseline="30000" dirty="0" err="1" smtClean="0"/>
              <a:t>k</a:t>
            </a:r>
            <a:r>
              <a:rPr lang="en-US" altLang="ja-JP" sz="4000" baseline="-25000" dirty="0" err="1" smtClean="0"/>
              <a:t>u,v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で情報が伝わる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855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前もって１つ与えられる入力</a:t>
            </a:r>
            <a:r>
              <a:rPr kumimoji="1" lang="en-US" altLang="ja-JP" sz="2800" dirty="0" smtClean="0"/>
              <a:t>: </a:t>
            </a:r>
            <a:r>
              <a:rPr kumimoji="1" lang="ja-JP" altLang="en-US" sz="2800" dirty="0" smtClean="0"/>
              <a:t>グラフ </a:t>
            </a:r>
            <a:r>
              <a:rPr kumimoji="1" lang="en-US" altLang="ja-JP" sz="2800" dirty="0" smtClean="0"/>
              <a:t>(V, E, p)</a:t>
            </a:r>
            <a:endParaRPr lang="en-US" altLang="ja-JP" sz="2800" dirty="0" smtClean="0"/>
          </a:p>
        </p:txBody>
      </p:sp>
      <p:sp>
        <p:nvSpPr>
          <p:cNvPr id="5" name="下矢印 4"/>
          <p:cNvSpPr/>
          <p:nvPr/>
        </p:nvSpPr>
        <p:spPr>
          <a:xfrm>
            <a:off x="4062604" y="3699755"/>
            <a:ext cx="576064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251520" y="2636912"/>
            <a:ext cx="2808312" cy="1239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あらかじめ</a:t>
            </a:r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ja-JP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</a:rPr>
              <a:t>index </a:t>
            </a:r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を</a:t>
            </a: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構築しておくことで</a:t>
            </a:r>
            <a:endParaRPr lang="en-US" altLang="ja-JP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円柱 5"/>
          <p:cNvSpPr/>
          <p:nvPr/>
        </p:nvSpPr>
        <p:spPr>
          <a:xfrm>
            <a:off x="3131840" y="4347827"/>
            <a:ext cx="2376264" cy="1186682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index</a:t>
            </a:r>
            <a:endParaRPr kumimoji="1" lang="ja-JP" altLang="en-US" sz="2800" dirty="0"/>
          </a:p>
        </p:txBody>
      </p:sp>
      <p:pic>
        <p:nvPicPr>
          <p:cNvPr id="2053" name="Picture 5" descr="C:\Users\kinaba\AppData\Local\Microsoft\Windows\Temporary Internet Files\Content.IE5\O8O4TXSE\MC90043632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319" y="2321176"/>
            <a:ext cx="1361306" cy="13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5220072" y="2457236"/>
            <a:ext cx="3204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Graph</a:t>
            </a:r>
          </a:p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実験では </a:t>
            </a:r>
            <a:r>
              <a:rPr lang="en-US" altLang="ja-JP" dirty="0" smtClean="0"/>
              <a:t>|V|</a:t>
            </a:r>
            <a:r>
              <a:rPr lang="ja-JP" altLang="en-US" dirty="0" smtClean="0"/>
              <a:t>～</a:t>
            </a:r>
            <a:r>
              <a:rPr lang="en-US" altLang="ja-JP" dirty="0" smtClean="0"/>
              <a:t>30k, |E|</a:t>
            </a:r>
            <a:r>
              <a:rPr lang="ja-JP" altLang="en-US" dirty="0" smtClean="0"/>
              <a:t>～</a:t>
            </a:r>
            <a:r>
              <a:rPr lang="en-US" altLang="ja-JP" dirty="0" smtClean="0"/>
              <a:t>400k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475656" y="3987787"/>
            <a:ext cx="648072" cy="5933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γ</a:t>
            </a:r>
            <a:r>
              <a:rPr kumimoji="1" lang="en-US" altLang="ja-JP" sz="2800" baseline="-25000" dirty="0" smtClean="0"/>
              <a:t>1</a:t>
            </a:r>
            <a:endParaRPr kumimoji="1" lang="ja-JP" altLang="en-US" sz="2800" baseline="-25000" dirty="0"/>
          </a:p>
        </p:txBody>
      </p:sp>
      <p:sp>
        <p:nvSpPr>
          <p:cNvPr id="14" name="角丸四角形 13"/>
          <p:cNvSpPr/>
          <p:nvPr/>
        </p:nvSpPr>
        <p:spPr>
          <a:xfrm>
            <a:off x="1475656" y="4690590"/>
            <a:ext cx="648072" cy="5933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γ</a:t>
            </a:r>
            <a:r>
              <a:rPr kumimoji="1" lang="en-US" altLang="ja-JP" sz="2800" baseline="-25000" dirty="0" smtClean="0"/>
              <a:t>2</a:t>
            </a:r>
            <a:endParaRPr kumimoji="1" lang="ja-JP" altLang="en-US" sz="2800" baseline="-25000" dirty="0"/>
          </a:p>
        </p:txBody>
      </p:sp>
      <p:sp>
        <p:nvSpPr>
          <p:cNvPr id="15" name="角丸四角形 14"/>
          <p:cNvSpPr/>
          <p:nvPr/>
        </p:nvSpPr>
        <p:spPr>
          <a:xfrm>
            <a:off x="1475656" y="5355939"/>
            <a:ext cx="648072" cy="5933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γ</a:t>
            </a:r>
            <a:r>
              <a:rPr kumimoji="1" lang="en-US" altLang="ja-JP" sz="2800" baseline="-25000" dirty="0" smtClean="0"/>
              <a:t>3</a:t>
            </a:r>
            <a:endParaRPr kumimoji="1" lang="ja-JP" altLang="en-US" sz="2800" baseline="-25000" dirty="0"/>
          </a:p>
        </p:txBody>
      </p:sp>
      <p:sp>
        <p:nvSpPr>
          <p:cNvPr id="16" name="下矢印 15"/>
          <p:cNvSpPr/>
          <p:nvPr/>
        </p:nvSpPr>
        <p:spPr>
          <a:xfrm rot="16200000">
            <a:off x="2339752" y="4095799"/>
            <a:ext cx="576064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 rot="16200000">
            <a:off x="2375756" y="4743871"/>
            <a:ext cx="576064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下矢印 17"/>
          <p:cNvSpPr/>
          <p:nvPr/>
        </p:nvSpPr>
        <p:spPr>
          <a:xfrm rot="16200000">
            <a:off x="2375756" y="5391943"/>
            <a:ext cx="576064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>
            <a:off x="395536" y="3843771"/>
            <a:ext cx="8136904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下矢印 21"/>
          <p:cNvSpPr/>
          <p:nvPr/>
        </p:nvSpPr>
        <p:spPr>
          <a:xfrm rot="16200000">
            <a:off x="5688124" y="4023792"/>
            <a:ext cx="576064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矢印 22"/>
          <p:cNvSpPr/>
          <p:nvPr/>
        </p:nvSpPr>
        <p:spPr>
          <a:xfrm rot="16200000">
            <a:off x="5724128" y="4671864"/>
            <a:ext cx="576064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下矢印 23"/>
          <p:cNvSpPr/>
          <p:nvPr/>
        </p:nvSpPr>
        <p:spPr>
          <a:xfrm rot="16200000">
            <a:off x="5724128" y="5319936"/>
            <a:ext cx="576064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6444208" y="4023743"/>
            <a:ext cx="2088232" cy="3960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seed set for γ</a:t>
            </a:r>
            <a:r>
              <a:rPr kumimoji="1" lang="en-US" altLang="ja-JP" sz="2000" baseline="-25000" dirty="0" smtClean="0"/>
              <a:t>1</a:t>
            </a:r>
            <a:endParaRPr kumimoji="1" lang="ja-JP" altLang="en-US" sz="2000" baseline="-25000" dirty="0"/>
          </a:p>
        </p:txBody>
      </p:sp>
      <p:sp>
        <p:nvSpPr>
          <p:cNvPr id="26" name="角丸四角形 25"/>
          <p:cNvSpPr/>
          <p:nvPr/>
        </p:nvSpPr>
        <p:spPr>
          <a:xfrm>
            <a:off x="6444208" y="4743823"/>
            <a:ext cx="2088232" cy="3960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seed set for γ</a:t>
            </a:r>
            <a:r>
              <a:rPr kumimoji="1" lang="en-US" altLang="ja-JP" sz="2000" baseline="-25000" dirty="0" smtClean="0"/>
              <a:t>2</a:t>
            </a:r>
            <a:endParaRPr kumimoji="1" lang="ja-JP" altLang="en-US" sz="2000" baseline="-25000" dirty="0"/>
          </a:p>
        </p:txBody>
      </p:sp>
      <p:sp>
        <p:nvSpPr>
          <p:cNvPr id="27" name="角丸四角形 26"/>
          <p:cNvSpPr/>
          <p:nvPr/>
        </p:nvSpPr>
        <p:spPr>
          <a:xfrm>
            <a:off x="6444208" y="5391895"/>
            <a:ext cx="2088232" cy="3960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seed set for γ</a:t>
            </a:r>
            <a:r>
              <a:rPr kumimoji="1" lang="en-US" altLang="ja-JP" sz="2000" baseline="-25000" dirty="0" smtClean="0"/>
              <a:t>3</a:t>
            </a:r>
            <a:endParaRPr kumimoji="1" lang="ja-JP" altLang="en-US" sz="2000" baseline="-25000" dirty="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283522" y="6121574"/>
            <a:ext cx="4936550" cy="6197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リアルタイムに与えられる </a:t>
            </a: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</a:rPr>
              <a:t>Item γ </a:t>
            </a:r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に対し</a:t>
            </a:r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ja-JP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影響力の大きい </a:t>
            </a: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</a:rPr>
              <a:t>seed set </a:t>
            </a:r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を即座に返したい</a:t>
            </a:r>
            <a:endParaRPr lang="en-US" altLang="ja-JP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44208" y="5949280"/>
            <a:ext cx="2367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実験では </a:t>
            </a:r>
            <a:r>
              <a:rPr lang="en-US" altLang="ja-JP" dirty="0" smtClean="0"/>
              <a:t>|seed|</a:t>
            </a:r>
            <a:r>
              <a:rPr lang="ja-JP" altLang="en-US" dirty="0" smtClean="0"/>
              <a:t>≦</a:t>
            </a:r>
            <a:r>
              <a:rPr lang="en-US" altLang="ja-JP" dirty="0" smtClean="0"/>
              <a:t>50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45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「</a:t>
            </a:r>
            <a:r>
              <a:rPr lang="en-US" altLang="ja-JP" sz="2800" dirty="0" smtClean="0"/>
              <a:t>Item </a:t>
            </a:r>
            <a:r>
              <a:rPr lang="ja-JP" altLang="en-US" sz="2800" dirty="0"/>
              <a:t>を</a:t>
            </a:r>
            <a:r>
              <a:rPr lang="en-US" altLang="ja-JP" sz="2800" dirty="0"/>
              <a:t>1</a:t>
            </a:r>
            <a:r>
              <a:rPr lang="ja-JP" altLang="en-US" sz="2800" dirty="0" err="1"/>
              <a:t>つに</a:t>
            </a:r>
            <a:r>
              <a:rPr lang="ja-JP" altLang="en-US" sz="2800" dirty="0" smtClean="0"/>
              <a:t>固定</a:t>
            </a:r>
            <a:r>
              <a:rPr lang="ja-JP" altLang="en-US" sz="2800" dirty="0"/>
              <a:t>すると </a:t>
            </a:r>
            <a:r>
              <a:rPr lang="en-US" altLang="ja-JP" sz="2800" dirty="0"/>
              <a:t>IC-model 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一致」</a:t>
            </a:r>
            <a:endParaRPr lang="en-US" altLang="ja-JP" sz="2800" dirty="0" smtClean="0"/>
          </a:p>
          <a:p>
            <a:pPr marL="914400" lvl="1" indent="-457200">
              <a:buFont typeface="Wingdings"/>
              <a:buChar char="è"/>
            </a:pPr>
            <a:r>
              <a:rPr kumimoji="1" lang="en-US" altLang="ja-JP" sz="2800" dirty="0" smtClean="0">
                <a:sym typeface="Wingdings" panose="05000000000000000000" pitchFamily="2" charset="2"/>
              </a:rPr>
              <a:t>Topic </a:t>
            </a:r>
            <a:r>
              <a:rPr kumimoji="1" lang="ja-JP" altLang="en-US" sz="2800" dirty="0" smtClean="0">
                <a:sym typeface="Wingdings" panose="05000000000000000000" pitchFamily="2" charset="2"/>
              </a:rPr>
              <a:t>のことを忘れて、毎回 </a:t>
            </a:r>
            <a:r>
              <a:rPr kumimoji="1" lang="en-US" altLang="ja-JP" sz="2800" dirty="0" smtClean="0">
                <a:sym typeface="Wingdings" panose="05000000000000000000" pitchFamily="2" charset="2"/>
              </a:rPr>
              <a:t>IC-model </a:t>
            </a:r>
            <a:r>
              <a:rPr kumimoji="1" lang="ja-JP" altLang="en-US" sz="2800" dirty="0" err="1" smtClean="0">
                <a:sym typeface="Wingdings" panose="05000000000000000000" pitchFamily="2" charset="2"/>
              </a:rPr>
              <a:t>での</a:t>
            </a:r>
            <a:r>
              <a:rPr kumimoji="1" lang="ja-JP" altLang="en-US" sz="2800" dirty="0" smtClean="0">
                <a:sym typeface="Wingdings" panose="05000000000000000000" pitchFamily="2" charset="2"/>
              </a:rPr>
              <a:t>影響最大化の既存アルゴリズムを実行すれば良いのでは？</a:t>
            </a:r>
            <a:endParaRPr kumimoji="1" lang="en-US" altLang="ja-JP" sz="2800" dirty="0" smtClean="0">
              <a:sym typeface="Wingdings" panose="05000000000000000000" pitchFamily="2" charset="2"/>
            </a:endParaRPr>
          </a:p>
          <a:p>
            <a:pPr marL="914400" lvl="1" indent="-457200">
              <a:buFont typeface="Wingdings"/>
              <a:buChar char="è"/>
            </a:pPr>
            <a:r>
              <a:rPr lang="ja-JP" altLang="en-US" sz="2800" dirty="0" smtClean="0"/>
              <a:t>遅い。論文での比較対象は </a:t>
            </a:r>
            <a:r>
              <a:rPr kumimoji="1" lang="en-US" altLang="ja-JP" sz="2800" dirty="0" smtClean="0"/>
              <a:t>CELF++ [</a:t>
            </a:r>
            <a:r>
              <a:rPr lang="en-US" altLang="ja-JP" sz="2800" dirty="0" err="1" smtClean="0"/>
              <a:t>Goyal</a:t>
            </a:r>
            <a:r>
              <a:rPr lang="en-US" altLang="ja-JP" sz="2800" dirty="0" smtClean="0"/>
              <a:t> et al. </a:t>
            </a:r>
            <a:r>
              <a:rPr kumimoji="1" lang="en-US" altLang="ja-JP" sz="2800" dirty="0" smtClean="0"/>
              <a:t>WWW’11] </a:t>
            </a:r>
            <a:r>
              <a:rPr kumimoji="1" lang="ja-JP" altLang="en-US" sz="2800" dirty="0" smtClean="0"/>
              <a:t>で、数日かかる</a:t>
            </a:r>
            <a:endParaRPr kumimoji="1" lang="en-US" altLang="ja-JP" sz="2800" dirty="0" smtClean="0"/>
          </a:p>
          <a:p>
            <a:pPr marL="914400" lvl="1" indent="-457200">
              <a:buFont typeface="Wingdings"/>
              <a:buChar char="è"/>
            </a:pPr>
            <a:r>
              <a:rPr lang="en-US" altLang="ja-JP" sz="2800" dirty="0"/>
              <a:t>[</a:t>
            </a:r>
            <a:r>
              <a:rPr lang="en-US" altLang="ja-JP" sz="2800" dirty="0" err="1"/>
              <a:t>Ohsaka</a:t>
            </a:r>
            <a:r>
              <a:rPr lang="en-US" altLang="ja-JP" sz="2800" dirty="0"/>
              <a:t> et al. AAAI’14</a:t>
            </a:r>
            <a:r>
              <a:rPr lang="en-US" altLang="ja-JP" sz="2800" dirty="0" smtClean="0"/>
              <a:t>]</a:t>
            </a:r>
            <a:br>
              <a:rPr lang="en-US" altLang="ja-JP" sz="2800" dirty="0" smtClean="0"/>
            </a:br>
            <a:r>
              <a:rPr lang="en-US" altLang="ja-JP" sz="2800" dirty="0" smtClean="0"/>
              <a:t>[Tang et al. SIGMOD’14] </a:t>
            </a:r>
            <a:r>
              <a:rPr lang="ja-JP" altLang="en-US" sz="2800" dirty="0" smtClean="0"/>
              <a:t>などと比べると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どうでしょうか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962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/>
          <a:lstStyle/>
          <a:p>
            <a:r>
              <a:rPr kumimoji="1" lang="en-US" altLang="ja-JP" dirty="0" smtClean="0"/>
              <a:t>Overview of the Approach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03232" cy="437356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2800" dirty="0" smtClean="0"/>
              <a:t>確率のついたグラフ </a:t>
            </a:r>
            <a:r>
              <a:rPr kumimoji="1" lang="en-US" altLang="ja-JP" sz="2800" dirty="0" smtClean="0"/>
              <a:t>(V, E, p) </a:t>
            </a:r>
            <a:r>
              <a:rPr kumimoji="1" lang="ja-JP" altLang="en-US" sz="2800" dirty="0" smtClean="0"/>
              <a:t>が与えられる</a:t>
            </a:r>
            <a:endParaRPr kumimoji="1"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800" dirty="0" smtClean="0"/>
              <a:t>h </a:t>
            </a:r>
            <a:r>
              <a:rPr kumimoji="1" lang="ja-JP" altLang="en-US" sz="2800" dirty="0" smtClean="0"/>
              <a:t>個の </a:t>
            </a:r>
            <a:r>
              <a:rPr kumimoji="1" lang="en-US" altLang="ja-JP" sz="2800" dirty="0" smtClean="0"/>
              <a:t>Item </a:t>
            </a:r>
            <a:r>
              <a:rPr lang="ja-JP" altLang="en-US" sz="2800" dirty="0" smtClean="0"/>
              <a:t>を代表点として選ぶ</a:t>
            </a:r>
            <a:r>
              <a:rPr lang="ja-JP" altLang="en-US" sz="3200" dirty="0" smtClean="0"/>
              <a:t>　</a:t>
            </a:r>
            <a:r>
              <a:rPr lang="en-US" altLang="ja-JP" sz="1900" dirty="0" smtClean="0"/>
              <a:t>(</a:t>
            </a:r>
            <a:r>
              <a:rPr lang="ja-JP" altLang="en-US" sz="1900" dirty="0"/>
              <a:t>実験では </a:t>
            </a:r>
            <a:r>
              <a:rPr lang="en-US" altLang="ja-JP" sz="1900" dirty="0"/>
              <a:t>h =</a:t>
            </a:r>
            <a:r>
              <a:rPr lang="ja-JP" altLang="en-US" sz="1900" dirty="0"/>
              <a:t> </a:t>
            </a:r>
            <a:r>
              <a:rPr lang="en-US" altLang="ja-JP" sz="1900" dirty="0"/>
              <a:t>1000</a:t>
            </a:r>
            <a:r>
              <a:rPr lang="en-US" altLang="ja-JP" sz="1900" dirty="0" smtClean="0"/>
              <a:t>)</a:t>
            </a:r>
            <a:endParaRPr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800" dirty="0" smtClean="0"/>
              <a:t>各代表点について、あらかじめ </a:t>
            </a:r>
            <a:r>
              <a:rPr lang="en-US" altLang="ja-JP" sz="2800" dirty="0" smtClean="0"/>
              <a:t>seed list </a:t>
            </a:r>
            <a:r>
              <a:rPr lang="ja-JP" altLang="en-US" sz="2800" dirty="0" smtClean="0"/>
              <a:t>を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既存の </a:t>
            </a:r>
            <a:r>
              <a:rPr lang="en-US" altLang="ja-JP" sz="2800" dirty="0" smtClean="0"/>
              <a:t>IC-model </a:t>
            </a:r>
            <a:r>
              <a:rPr lang="ja-JP" altLang="en-US" sz="2800" dirty="0" smtClean="0"/>
              <a:t>用オフラインアルゴリズムで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計算しておく</a:t>
            </a:r>
            <a:r>
              <a:rPr lang="ja-JP" altLang="en-US" sz="2800" dirty="0"/>
              <a:t>　</a:t>
            </a:r>
            <a:r>
              <a:rPr lang="en-US" altLang="ja-JP" sz="1800" dirty="0"/>
              <a:t>(</a:t>
            </a:r>
            <a:r>
              <a:rPr lang="ja-JP" altLang="en-US" sz="1800" dirty="0"/>
              <a:t>実験では </a:t>
            </a:r>
            <a:r>
              <a:rPr lang="en-US" altLang="ja-JP" sz="1800" dirty="0" smtClean="0"/>
              <a:t>CELF++)</a:t>
            </a:r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クエリ </a:t>
            </a:r>
            <a:r>
              <a:rPr lang="en-US" altLang="ja-JP" sz="2800" dirty="0" smtClean="0"/>
              <a:t>γ </a:t>
            </a:r>
            <a:r>
              <a:rPr lang="ja-JP" altLang="en-US" sz="2800" dirty="0" smtClean="0"/>
              <a:t>が与えられる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kumimoji="1" lang="en-US" altLang="ja-JP" sz="2800" dirty="0" smtClean="0"/>
              <a:t>γ </a:t>
            </a:r>
            <a:r>
              <a:rPr kumimoji="1" lang="ja-JP" altLang="en-US" sz="2800" dirty="0" smtClean="0"/>
              <a:t>に近い代表点をいくつか </a:t>
            </a:r>
            <a:r>
              <a:rPr kumimoji="1" lang="en-US" altLang="ja-JP" sz="2800" dirty="0" smtClean="0"/>
              <a:t>(</a:t>
            </a:r>
            <a:r>
              <a:rPr lang="en-US" altLang="ja-JP" sz="2800" dirty="0" smtClean="0"/>
              <a:t>1</a:t>
            </a:r>
            <a:r>
              <a:rPr kumimoji="1" lang="en-US" altLang="ja-JP" sz="2800" dirty="0" smtClean="0"/>
              <a:t>0</a:t>
            </a:r>
            <a:r>
              <a:rPr kumimoji="1" lang="ja-JP" altLang="en-US" sz="2800" dirty="0" smtClean="0"/>
              <a:t>個</a:t>
            </a:r>
            <a:r>
              <a:rPr kumimoji="1" lang="en-US" altLang="ja-JP" sz="2800" dirty="0" smtClean="0"/>
              <a:t>) </a:t>
            </a:r>
            <a:r>
              <a:rPr lang="ja-JP" altLang="en-US" sz="2800" dirty="0" smtClean="0"/>
              <a:t>取り出す</a:t>
            </a:r>
            <a:endParaRPr lang="en-US" altLang="ja-JP" sz="2800" dirty="0" smtClean="0"/>
          </a:p>
          <a:p>
            <a:pPr marL="457200" indent="-457200">
              <a:buFont typeface="+mj-lt"/>
              <a:buAutoNum type="arabicPeriod" startAt="3"/>
            </a:pPr>
            <a:r>
              <a:rPr kumimoji="1" lang="ja-JP" altLang="en-US" sz="2800" dirty="0"/>
              <a:t>それぞれ</a:t>
            </a:r>
            <a:r>
              <a:rPr kumimoji="1" lang="ja-JP" altLang="en-US" sz="2800" dirty="0" smtClean="0"/>
              <a:t>の代表点での</a:t>
            </a:r>
            <a:r>
              <a:rPr lang="en-US" altLang="ja-JP" sz="2800" dirty="0" smtClean="0"/>
              <a:t>Seed List</a:t>
            </a:r>
            <a:r>
              <a:rPr lang="ja-JP" altLang="en-US" sz="2800" dirty="0" smtClean="0"/>
              <a:t>を巧く混ぜる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323528" y="4293095"/>
            <a:ext cx="8136904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96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Index Points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1700808"/>
            <a:ext cx="8460432" cy="207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51520" y="3933056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元のデータセットに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/>
              <a:t>含まれて</a:t>
            </a:r>
            <a:r>
              <a:rPr lang="ja-JP" altLang="en-US" sz="2400" dirty="0" smtClean="0"/>
              <a:t>いる </a:t>
            </a:r>
            <a:r>
              <a:rPr lang="en-US" altLang="ja-JP" sz="2400" dirty="0" smtClean="0"/>
              <a:t>Item</a:t>
            </a:r>
          </a:p>
          <a:p>
            <a:pPr algn="ctr"/>
            <a:r>
              <a:rPr lang="en-US" altLang="ja-JP" sz="2400" dirty="0"/>
              <a:t>(</a:t>
            </a:r>
            <a:r>
              <a:rPr kumimoji="1" lang="ja-JP" altLang="en-US" sz="2400" dirty="0" smtClean="0"/>
              <a:t>レビューされた映画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5" name="右矢印 4"/>
          <p:cNvSpPr/>
          <p:nvPr/>
        </p:nvSpPr>
        <p:spPr>
          <a:xfrm>
            <a:off x="3059832" y="4196987"/>
            <a:ext cx="576064" cy="60016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91880" y="3933056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から学習した</a:t>
            </a:r>
            <a:endParaRPr kumimoji="1" lang="en-US" altLang="ja-JP" sz="2400" dirty="0" smtClean="0"/>
          </a:p>
          <a:p>
            <a:pPr algn="ctr"/>
            <a:r>
              <a:rPr lang="en-US" altLang="ja-JP" sz="2400" dirty="0" err="1" smtClean="0"/>
              <a:t>Dirichlet</a:t>
            </a:r>
            <a:r>
              <a:rPr lang="ja-JP" altLang="en-US" sz="2400" dirty="0" smtClean="0"/>
              <a:t>分布で</a:t>
            </a:r>
            <a:endParaRPr lang="en-US" altLang="ja-JP" sz="2400" dirty="0" smtClean="0"/>
          </a:p>
          <a:p>
            <a:pPr algn="ctr"/>
            <a:r>
              <a:rPr lang="en-US" altLang="ja-JP" sz="2400" dirty="0" smtClean="0"/>
              <a:t>Item</a:t>
            </a:r>
            <a:r>
              <a:rPr lang="ja-JP" altLang="en-US" sz="2400" dirty="0" smtClean="0"/>
              <a:t>を大量に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ランダム生成</a:t>
            </a:r>
            <a:endParaRPr lang="en-US" altLang="ja-JP" sz="2400" dirty="0" smtClean="0"/>
          </a:p>
        </p:txBody>
      </p:sp>
      <p:sp>
        <p:nvSpPr>
          <p:cNvPr id="8" name="右矢印 7"/>
          <p:cNvSpPr/>
          <p:nvPr/>
        </p:nvSpPr>
        <p:spPr>
          <a:xfrm>
            <a:off x="5724128" y="4581128"/>
            <a:ext cx="576064" cy="60016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2161" y="3933056"/>
            <a:ext cx="29024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したもの</a:t>
            </a:r>
            <a:r>
              <a:rPr lang="ja-JP" altLang="en-US" sz="2400" dirty="0" smtClean="0"/>
              <a:t>を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KL-divergence </a:t>
            </a:r>
            <a:r>
              <a:rPr lang="ja-JP" altLang="en-US" sz="2400" dirty="0" smtClean="0"/>
              <a:t>で</a:t>
            </a:r>
            <a:endParaRPr lang="en-US" altLang="ja-JP" sz="2400" dirty="0" smtClean="0"/>
          </a:p>
          <a:p>
            <a:pPr algn="ctr"/>
            <a:r>
              <a:rPr kumimoji="1" lang="en-US" altLang="ja-JP" sz="2400" dirty="0" smtClean="0"/>
              <a:t>K-means++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</a:t>
            </a:r>
            <a:endParaRPr lang="en-US" altLang="ja-JP" sz="2400" dirty="0" smtClean="0"/>
          </a:p>
          <a:p>
            <a:pPr algn="ctr"/>
            <a:r>
              <a:rPr lang="en-US" altLang="ja-JP" sz="2400" dirty="0" smtClean="0"/>
              <a:t>h </a:t>
            </a:r>
            <a:r>
              <a:rPr lang="ja-JP" altLang="en-US" sz="2400" dirty="0" smtClean="0"/>
              <a:t>個にクラスタリング</a:t>
            </a:r>
            <a:endParaRPr lang="en-US" altLang="ja-JP" sz="24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38" y="5566979"/>
            <a:ext cx="5211890" cy="110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660479"/>
            <a:ext cx="3046487" cy="566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164535"/>
            <a:ext cx="1524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4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678</TotalTime>
  <Words>692</Words>
  <Application>Microsoft Office PowerPoint</Application>
  <PresentationFormat>画面に合わせる (4:3)</PresentationFormat>
  <Paragraphs>126</Paragraphs>
  <Slides>19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エッセンシャル</vt:lpstr>
      <vt:lpstr>Reading:</vt:lpstr>
      <vt:lpstr>What the Paper is About?</vt:lpstr>
      <vt:lpstr>Independent Cascade (IC) ModEL</vt:lpstr>
      <vt:lpstr>Topic-Aware IC (TIC) Model</vt:lpstr>
      <vt:lpstr>some notes on Topic-Aware IC (TIC) Model</vt:lpstr>
      <vt:lpstr>Problem</vt:lpstr>
      <vt:lpstr>Problem?</vt:lpstr>
      <vt:lpstr>Overview of the Approach</vt:lpstr>
      <vt:lpstr>1. Index Points</vt:lpstr>
      <vt:lpstr>2. Precompute</vt:lpstr>
      <vt:lpstr>Overview of the Approach</vt:lpstr>
      <vt:lpstr>3. Search in Index</vt:lpstr>
      <vt:lpstr>3. Search in Index: HOW</vt:lpstr>
      <vt:lpstr>3. Search in Index: Heuristics (How to search 10 neighbors from the tree index?)</vt:lpstr>
      <vt:lpstr>3. Search in Index: Heuristics (How to search 10 neighbors from the tree index?)</vt:lpstr>
      <vt:lpstr>4. Rank Aggregation</vt:lpstr>
      <vt:lpstr>4. Rank Aggregation</vt:lpstr>
      <vt:lpstr>Experimental Settings</vt:lpstr>
      <vt:lpstr>FINAL Result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Reading:</dc:title>
  <dc:creator>kinaba</dc:creator>
  <cp:lastModifiedBy>kinaba</cp:lastModifiedBy>
  <cp:revision>46</cp:revision>
  <dcterms:created xsi:type="dcterms:W3CDTF">2014-05-21T02:39:40Z</dcterms:created>
  <dcterms:modified xsi:type="dcterms:W3CDTF">2014-05-21T15:31:18Z</dcterms:modified>
</cp:coreProperties>
</file>