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3" r:id="rId13"/>
    <p:sldId id="268" r:id="rId14"/>
    <p:sldId id="269" r:id="rId15"/>
    <p:sldId id="274" r:id="rId16"/>
    <p:sldId id="276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779" autoAdjust="0"/>
  </p:normalViewPr>
  <p:slideViewPr>
    <p:cSldViewPr>
      <p:cViewPr varScale="1">
        <p:scale>
          <a:sx n="65" d="100"/>
          <a:sy n="65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7772400" cy="731167"/>
          </a:xfrm>
        </p:spPr>
        <p:txBody>
          <a:bodyPr/>
          <a:lstStyle/>
          <a:p>
            <a:pPr algn="l"/>
            <a:r>
              <a:rPr kumimoji="1" lang="en-US" altLang="ja-JP" sz="4400" smtClean="0"/>
              <a:t>Paper Reading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512168"/>
          </a:xfrm>
        </p:spPr>
        <p:txBody>
          <a:bodyPr>
            <a:noAutofit/>
          </a:bodyPr>
          <a:lstStyle/>
          <a:p>
            <a:r>
              <a:rPr lang="en-US" altLang="ja-JP" sz="2800" smtClean="0">
                <a:solidFill>
                  <a:schemeClr val="tx1"/>
                </a:solidFill>
              </a:rPr>
              <a:t>Jan </a:t>
            </a:r>
            <a:r>
              <a:rPr lang="en-US" altLang="ja-JP" sz="2800" dirty="0" smtClean="0">
                <a:solidFill>
                  <a:schemeClr val="tx1"/>
                </a:solidFill>
              </a:rPr>
              <a:t>2015</a:t>
            </a:r>
          </a:p>
          <a:p>
            <a:r>
              <a:rPr kumimoji="1" lang="en-US" altLang="ja-JP" sz="2800" dirty="0" smtClean="0">
                <a:solidFill>
                  <a:schemeClr val="tx1"/>
                </a:solidFill>
              </a:rPr>
              <a:t>Speaker: Kazuhiro Inaba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13" y="1700808"/>
            <a:ext cx="8316416" cy="2357636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87624" y="4221088"/>
            <a:ext cx="7232848" cy="5151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3200" dirty="0" smtClean="0"/>
              <a:t>(from ICDM ’14)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449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Twitter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実験結果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(First-Error)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628800"/>
            <a:ext cx="759142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37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他の手法との比較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(Top-100; Fraction)</a:t>
            </a:r>
            <a:endParaRPr kumimoji="1" lang="ja-JP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686675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1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その他の応用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kumimoji="1" lang="en-US" altLang="ja-JP" dirty="0" smtClean="0"/>
          </a:p>
          <a:p>
            <a:r>
              <a:rPr kumimoji="1" lang="ja-JP" altLang="en-US" dirty="0" smtClean="0"/>
              <a:t>提案手法は「フォローする側」と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「される側」が分かれている場合でも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そのまま適用可能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例：</a:t>
            </a:r>
            <a:r>
              <a:rPr lang="en-US" altLang="ja-JP" dirty="0" smtClean="0"/>
              <a:t>SNS</a:t>
            </a:r>
            <a:r>
              <a:rPr lang="ja-JP" altLang="en-US" dirty="0" smtClean="0"/>
              <a:t>で人気のある</a:t>
            </a:r>
            <a:r>
              <a:rPr lang="en-US" altLang="ja-JP" dirty="0"/>
              <a:t>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グループ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は？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ロシアの</a:t>
            </a:r>
            <a:r>
              <a:rPr kumimoji="1" lang="en-US" altLang="ja-JP" dirty="0" smtClean="0"/>
              <a:t>SNS  VK.com  (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200M users) </a:t>
            </a:r>
            <a:r>
              <a:rPr kumimoji="1" lang="ja-JP" altLang="en-US" dirty="0" smtClean="0"/>
              <a:t>で実験。</a:t>
            </a:r>
            <a:r>
              <a:rPr kumimoji="1" lang="en-US" altLang="ja-JP" dirty="0" smtClean="0"/>
              <a:t>(n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=700, n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=300) </a:t>
            </a:r>
            <a:r>
              <a:rPr kumimoji="1" lang="ja-JP" altLang="en-US" dirty="0" smtClean="0"/>
              <a:t>で </a:t>
            </a:r>
            <a:r>
              <a:rPr lang="en-US" altLang="ja-JP" dirty="0" smtClean="0"/>
              <a:t>top-100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73.2%</a:t>
            </a:r>
            <a:r>
              <a:rPr lang="ja-JP" altLang="en-US" dirty="0" smtClean="0"/>
              <a:t>を発見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14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n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n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の最適なバランスは？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n = n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 + n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をどのくらい増やせば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十分な精度が得られる？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0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</a:t>
            </a:r>
            <a:r>
              <a:rPr lang="en-US" altLang="ja-JP" baseline="-25000" dirty="0"/>
              <a:t>1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dirty="0"/>
              <a:t>n</a:t>
            </a:r>
            <a:r>
              <a:rPr lang="en-US" altLang="ja-JP" baseline="-25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の最適なバランスは？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7600950" cy="5238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15616" y="335699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=  “n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に比べてあまり </a:t>
            </a:r>
            <a:r>
              <a:rPr kumimoji="1" lang="en-US" altLang="ja-JP" sz="2800" dirty="0" smtClean="0"/>
              <a:t>n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を大きくしても意味がない</a:t>
            </a:r>
            <a:r>
              <a:rPr kumimoji="1" lang="en-US" altLang="ja-JP" sz="2800" dirty="0" smtClean="0"/>
              <a:t>”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4275093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証明</a:t>
            </a:r>
            <a:r>
              <a:rPr kumimoji="1" lang="en-US" altLang="ja-JP" sz="2800" dirty="0" smtClean="0"/>
              <a:t>:  </a:t>
            </a:r>
            <a:r>
              <a:rPr kumimoji="1" lang="ja-JP" altLang="en-US" sz="2800" dirty="0" smtClean="0"/>
              <a:t>そもそも</a:t>
            </a:r>
            <a:r>
              <a:rPr kumimoji="1" lang="en-US" altLang="ja-JP" sz="2800" dirty="0" smtClean="0"/>
              <a:t>first stage</a:t>
            </a:r>
            <a:r>
              <a:rPr kumimoji="1" lang="ja-JP" altLang="en-US" sz="2800" dirty="0" smtClean="0"/>
              <a:t>で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        </a:t>
            </a:r>
            <a:r>
              <a:rPr kumimoji="1" lang="ja-JP" altLang="en-US" sz="2800" dirty="0" smtClean="0"/>
              <a:t>平均次数</a:t>
            </a:r>
            <a:r>
              <a:rPr kumimoji="1" lang="en-US" altLang="ja-JP" sz="2800" dirty="0" smtClean="0"/>
              <a:t>×n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頂点くらいしか選ばれないので。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4819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/>
              <a:t>どのくらい増やせば十分な精度？</a:t>
            </a:r>
            <a:endParaRPr kumimoji="1" lang="ja-JP" altLang="en-US" sz="4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72199" y="1471424"/>
            <a:ext cx="26642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“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この不等式が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dirty="0" smtClean="0">
                <a:solidFill>
                  <a:srgbClr val="0070C0"/>
                </a:solidFill>
              </a:rPr>
            </a:br>
            <a:r>
              <a:rPr kumimoji="1" lang="en-US" altLang="ja-JP" sz="2800" dirty="0" smtClean="0">
                <a:solidFill>
                  <a:srgbClr val="0070C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成り立つように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dirty="0" smtClean="0">
                <a:solidFill>
                  <a:srgbClr val="0070C0"/>
                </a:solidFill>
              </a:rPr>
            </a:br>
            <a:r>
              <a:rPr kumimoji="1" lang="en-US" altLang="ja-JP" sz="2800" dirty="0" smtClean="0">
                <a:solidFill>
                  <a:srgbClr val="0070C0"/>
                </a:solidFill>
              </a:rPr>
              <a:t> n</a:t>
            </a:r>
            <a:r>
              <a:rPr kumimoji="1" lang="en-US" altLang="ja-JP" sz="2800" baseline="-25000" dirty="0" smtClean="0">
                <a:solidFill>
                  <a:srgbClr val="0070C0"/>
                </a:solidFill>
              </a:rPr>
              <a:t>1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, n</a:t>
            </a:r>
            <a:r>
              <a:rPr kumimoji="1" lang="en-US" altLang="ja-JP" sz="2800" baseline="-25000" dirty="0" smtClean="0">
                <a:solidFill>
                  <a:srgbClr val="0070C0"/>
                </a:solidFill>
              </a:rPr>
              <a:t>2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を取れば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dirty="0" smtClean="0">
                <a:solidFill>
                  <a:srgbClr val="0070C0"/>
                </a:solidFill>
              </a:rPr>
            </a:br>
            <a:r>
              <a:rPr kumimoji="1" lang="en-US" altLang="ja-JP" sz="2800" dirty="0" smtClean="0">
                <a:solidFill>
                  <a:srgbClr val="0070C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確率 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1-ε 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で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dirty="0" smtClean="0">
                <a:solidFill>
                  <a:srgbClr val="0070C0"/>
                </a:solidFill>
              </a:rPr>
            </a:br>
            <a:r>
              <a:rPr kumimoji="1" lang="en-US" altLang="ja-JP" sz="2800" dirty="0" smtClean="0">
                <a:solidFill>
                  <a:srgbClr val="0070C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第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k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位のノードが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dirty="0" smtClean="0">
                <a:solidFill>
                  <a:srgbClr val="0070C0"/>
                </a:solidFill>
              </a:rPr>
            </a:br>
            <a:r>
              <a:rPr kumimoji="1" lang="en-US" altLang="ja-JP" sz="2800" dirty="0" smtClean="0">
                <a:solidFill>
                  <a:srgbClr val="0070C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出力に含まれる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”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69" y="1772816"/>
            <a:ext cx="5724525" cy="18669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851920" y="5805264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例</a:t>
            </a:r>
            <a:r>
              <a:rPr kumimoji="1" lang="en-US" altLang="ja-JP" sz="2800" dirty="0" smtClean="0">
                <a:solidFill>
                  <a:srgbClr val="00B050"/>
                </a:solidFill>
              </a:rPr>
              <a:t>: n</a:t>
            </a:r>
            <a:r>
              <a:rPr kumimoji="1" lang="en-US" altLang="ja-JP" sz="2800" baseline="-25000" dirty="0" smtClean="0">
                <a:solidFill>
                  <a:srgbClr val="00B050"/>
                </a:solidFill>
              </a:rPr>
              <a:t>2</a:t>
            </a:r>
            <a:r>
              <a:rPr kumimoji="1" lang="en-US" altLang="ja-JP" sz="2800" dirty="0" smtClean="0">
                <a:solidFill>
                  <a:srgbClr val="00B050"/>
                </a:solidFill>
              </a:rPr>
              <a:t>=300, k=100, ε=10%, Twitter</a:t>
            </a:r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に対して計算すると</a:t>
            </a:r>
            <a:r>
              <a:rPr kumimoji="1" lang="ja-JP" altLang="en-US" sz="2800" dirty="0" smtClean="0">
                <a:solidFill>
                  <a:srgbClr val="00B05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B050"/>
                </a:solidFill>
              </a:rPr>
              <a:t>n</a:t>
            </a:r>
            <a:r>
              <a:rPr kumimoji="1" lang="en-US" altLang="ja-JP" sz="2800" baseline="-25000" dirty="0" smtClean="0">
                <a:solidFill>
                  <a:srgbClr val="00B050"/>
                </a:solidFill>
              </a:rPr>
              <a:t>1</a:t>
            </a:r>
            <a:r>
              <a:rPr kumimoji="1" lang="ja-JP" altLang="en-US" sz="2800" dirty="0" smtClean="0">
                <a:solidFill>
                  <a:srgbClr val="00B050"/>
                </a:solidFill>
              </a:rPr>
              <a:t>≧</a:t>
            </a:r>
            <a:r>
              <a:rPr kumimoji="1" lang="en-US" altLang="ja-JP" sz="2800" dirty="0" smtClean="0">
                <a:solidFill>
                  <a:srgbClr val="00B050"/>
                </a:solidFill>
              </a:rPr>
              <a:t>1300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3717032"/>
            <a:ext cx="813690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where</a:t>
            </a:r>
            <a:endParaRPr lang="en-US" altLang="ja-JP" sz="2800" dirty="0" smtClean="0"/>
          </a:p>
          <a:p>
            <a:r>
              <a:rPr lang="en-US" altLang="ja-JP" sz="2800" dirty="0" smtClean="0"/>
              <a:t>  </a:t>
            </a:r>
            <a:r>
              <a:rPr lang="en-US" altLang="ja-JP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800" b="1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800" dirty="0" smtClean="0"/>
              <a:t> := </a:t>
            </a:r>
            <a:r>
              <a:rPr lang="ja-JP" altLang="en-US" sz="2800" dirty="0" smtClean="0"/>
              <a:t>真の第</a:t>
            </a:r>
            <a:r>
              <a:rPr lang="en-US" altLang="ja-JP" sz="2800" dirty="0" smtClean="0"/>
              <a:t>k</a:t>
            </a:r>
            <a:r>
              <a:rPr lang="ja-JP" altLang="en-US" sz="2800" dirty="0" smtClean="0"/>
              <a:t>位ノードが選ばれる確率</a:t>
            </a:r>
            <a:endParaRPr lang="en-US" altLang="ja-JP" sz="2800" dirty="0" smtClean="0"/>
          </a:p>
          <a:p>
            <a:r>
              <a:rPr lang="en-US" altLang="ja-JP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</a:t>
            </a:r>
            <a:r>
              <a:rPr lang="en-US" altLang="ja-JP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1-ε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:= </a:t>
            </a:r>
            <a:r>
              <a:rPr lang="ja-JP" altLang="en-US" sz="2800" dirty="0"/>
              <a:t>平均</a:t>
            </a:r>
            <a:r>
              <a:rPr lang="en-US" altLang="ja-JP" sz="2800" dirty="0"/>
              <a:t>0</a:t>
            </a:r>
            <a:r>
              <a:rPr lang="ja-JP" altLang="en-US" sz="2800" dirty="0"/>
              <a:t>分散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の正規</a:t>
            </a:r>
            <a:r>
              <a:rPr lang="ja-JP" altLang="en-US" sz="2800" dirty="0"/>
              <a:t>分布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1-ε)-</a:t>
            </a:r>
            <a:r>
              <a:rPr lang="en-US" altLang="ja-JP" sz="2800" dirty="0" smtClean="0"/>
              <a:t>quantile</a:t>
            </a:r>
            <a:br>
              <a:rPr lang="en-US" altLang="ja-JP" sz="2800" dirty="0" smtClean="0"/>
            </a:br>
            <a:r>
              <a:rPr lang="en-US" altLang="ja-JP" sz="2800" dirty="0" smtClean="0"/>
              <a:t>  </a:t>
            </a:r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kumimoji="1" lang="en-US" altLang="ja-JP" sz="2800" dirty="0" smtClean="0"/>
              <a:t>    := Scale free </a:t>
            </a:r>
            <a:r>
              <a:rPr kumimoji="1" lang="ja-JP" altLang="en-US" sz="2800" dirty="0" smtClean="0"/>
              <a:t>性を仮定。</a:t>
            </a:r>
            <a:r>
              <a:rPr kumimoji="1" lang="ja-JP" altLang="en-US" sz="2800" dirty="0" err="1" smtClean="0"/>
              <a:t>べき</a:t>
            </a:r>
            <a:r>
              <a:rPr kumimoji="1" lang="ja-JP" altLang="en-US" sz="2800" dirty="0" smtClean="0"/>
              <a:t>分布の指数</a:t>
            </a:r>
            <a:r>
              <a:rPr kumimoji="1" lang="en-US" altLang="ja-JP" sz="2800" b="1" u="sng" dirty="0" smtClean="0"/>
              <a:t>(</a:t>
            </a:r>
            <a:r>
              <a:rPr kumimoji="1" lang="ja-JP" altLang="en-US" sz="2800" b="1" u="sng" dirty="0" smtClean="0"/>
              <a:t>の逆数</a:t>
            </a:r>
            <a:r>
              <a:rPr kumimoji="1" lang="en-US" altLang="ja-JP" sz="2800" b="1" u="sng" dirty="0" smtClean="0"/>
              <a:t>)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dirty="0"/>
              <a:t> := </a:t>
            </a:r>
            <a:r>
              <a:rPr lang="en-US" altLang="ja-JP" sz="2800" dirty="0" err="1"/>
              <a:t>InDeg</a:t>
            </a:r>
            <a:r>
              <a:rPr lang="en-US" altLang="ja-JP" sz="2800" dirty="0"/>
              <a:t>(k) </a:t>
            </a:r>
            <a:r>
              <a:rPr lang="ja-JP" altLang="en-US" sz="2800" dirty="0"/>
              <a:t>∝ </a:t>
            </a:r>
            <a:r>
              <a:rPr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-γ</a:t>
            </a:r>
            <a:endParaRPr kumimoji="1" lang="ja-JP" alt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23374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99181"/>
            <a:ext cx="85792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3200" dirty="0" err="1" smtClean="0"/>
              <a:t>P</a:t>
            </a:r>
            <a:r>
              <a:rPr lang="en-US" altLang="ja-JP" sz="3200" baseline="-25000" dirty="0" err="1" smtClean="0"/>
              <a:t>k</a:t>
            </a:r>
            <a:r>
              <a:rPr lang="en-US" altLang="ja-JP" sz="3200" dirty="0" smtClean="0"/>
              <a:t>(n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n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)</a:t>
            </a:r>
          </a:p>
          <a:p>
            <a:pPr marL="0" indent="0">
              <a:buNone/>
            </a:pPr>
            <a:r>
              <a:rPr lang="en-US" altLang="ja-JP" sz="3200" dirty="0" smtClean="0"/>
              <a:t>=  P[</a:t>
            </a:r>
            <a:r>
              <a:rPr lang="en-US" altLang="ja-JP" sz="3200" dirty="0" err="1" smtClean="0"/>
              <a:t>S</a:t>
            </a:r>
            <a:r>
              <a:rPr lang="en-US" altLang="ja-JP" sz="3200" baseline="-25000" dirty="0" err="1" smtClean="0"/>
              <a:t>k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≧ </a:t>
            </a:r>
            <a:r>
              <a:rPr lang="en-US" altLang="ja-JP" sz="3200" dirty="0" smtClean="0"/>
              <a:t>S</a:t>
            </a:r>
            <a:r>
              <a:rPr lang="en-US" altLang="ja-JP" sz="3200" baseline="30000" dirty="0"/>
              <a:t>†</a:t>
            </a:r>
            <a:r>
              <a:rPr lang="en-US" altLang="ja-JP" sz="3200" baseline="-25000" dirty="0" smtClean="0"/>
              <a:t>n2</a:t>
            </a:r>
            <a:r>
              <a:rPr lang="en-US" altLang="ja-JP" sz="3200" dirty="0" smtClean="0"/>
              <a:t>]</a:t>
            </a:r>
          </a:p>
          <a:p>
            <a:pPr marL="0" indent="0">
              <a:buNone/>
            </a:pPr>
            <a:r>
              <a:rPr kumimoji="1" lang="ja-JP" altLang="en-US" sz="3200" dirty="0" smtClean="0"/>
              <a:t>≅</a:t>
            </a:r>
            <a:r>
              <a:rPr kumimoji="1" lang="en-US" altLang="ja-JP" sz="3200" dirty="0" smtClean="0"/>
              <a:t> P[</a:t>
            </a:r>
            <a:r>
              <a:rPr kumimoji="1" lang="en-US" altLang="ja-JP" sz="3200" dirty="0" err="1" smtClean="0"/>
              <a:t>S</a:t>
            </a:r>
            <a:r>
              <a:rPr kumimoji="1" lang="en-US" altLang="ja-JP" sz="3200" baseline="-25000" dirty="0" err="1" smtClean="0"/>
              <a:t>k</a:t>
            </a:r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≧ </a:t>
            </a:r>
            <a:r>
              <a:rPr kumimoji="1" lang="en-US" altLang="ja-JP" sz="3200" dirty="0" smtClean="0"/>
              <a:t>S</a:t>
            </a:r>
            <a:r>
              <a:rPr kumimoji="1" lang="en-US" altLang="ja-JP" sz="3200" baseline="-25000" dirty="0" smtClean="0"/>
              <a:t>n2</a:t>
            </a:r>
            <a:r>
              <a:rPr lang="en-US" altLang="ja-JP" sz="3200" dirty="0"/>
              <a:t>]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≅</a:t>
            </a:r>
            <a:r>
              <a:rPr lang="en-US" altLang="ja-JP" sz="3200" dirty="0" smtClean="0"/>
              <a:t> P[</a:t>
            </a:r>
            <a:r>
              <a:rPr lang="ja-JP" altLang="en-US" sz="2000" dirty="0" smtClean="0"/>
              <a:t>二項分布</a:t>
            </a:r>
            <a:r>
              <a:rPr lang="en-US" altLang="ja-JP" sz="3200" dirty="0" smtClean="0"/>
              <a:t>(n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dirty="0" err="1" smtClean="0"/>
              <a:t>F</a:t>
            </a:r>
            <a:r>
              <a:rPr lang="en-US" altLang="ja-JP" sz="3200" baseline="-25000" dirty="0" err="1" smtClean="0"/>
              <a:t>k</a:t>
            </a:r>
            <a:r>
              <a:rPr lang="en-US" altLang="ja-JP" sz="3200" dirty="0" smtClean="0"/>
              <a:t>/N) </a:t>
            </a:r>
            <a:r>
              <a:rPr lang="ja-JP" altLang="en-US" sz="3200" dirty="0" smtClean="0"/>
              <a:t>≧ </a:t>
            </a:r>
            <a:r>
              <a:rPr lang="ja-JP" altLang="en-US" sz="2000" dirty="0" smtClean="0"/>
              <a:t>二項</a:t>
            </a:r>
            <a:r>
              <a:rPr lang="ja-JP" altLang="en-US" sz="2000" dirty="0"/>
              <a:t>分布</a:t>
            </a:r>
            <a:r>
              <a:rPr lang="en-US" altLang="ja-JP" sz="3200" dirty="0" smtClean="0"/>
              <a:t>(n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F</a:t>
            </a:r>
            <a:r>
              <a:rPr lang="en-US" altLang="ja-JP" sz="3200" baseline="-25000" dirty="0" smtClean="0"/>
              <a:t>n2</a:t>
            </a:r>
            <a:r>
              <a:rPr lang="en-US" altLang="ja-JP" sz="3200" dirty="0" smtClean="0"/>
              <a:t>/N)]</a:t>
            </a:r>
          </a:p>
          <a:p>
            <a:pPr marL="0" indent="0">
              <a:buNone/>
            </a:pPr>
            <a:r>
              <a:rPr lang="ja-JP" altLang="en-US" sz="3200" dirty="0" smtClean="0"/>
              <a:t>≅ </a:t>
            </a:r>
            <a:r>
              <a:rPr lang="en-US" altLang="ja-JP" sz="3200" dirty="0" smtClean="0"/>
              <a:t>P[</a:t>
            </a:r>
            <a:r>
              <a:rPr lang="ja-JP" altLang="en-US" sz="2000" dirty="0" smtClean="0"/>
              <a:t>正規分布</a:t>
            </a:r>
            <a:r>
              <a:rPr lang="en-US" altLang="ja-JP" sz="3200" dirty="0" smtClean="0"/>
              <a:t>(n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F</a:t>
            </a:r>
            <a:r>
              <a:rPr lang="en-US" altLang="ja-JP" sz="3200" baseline="-25000" dirty="0" smtClean="0"/>
              <a:t>k</a:t>
            </a:r>
            <a:r>
              <a:rPr lang="en-US" altLang="ja-JP" sz="3200" dirty="0" smtClean="0"/>
              <a:t>/N,  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F</a:t>
            </a:r>
            <a:r>
              <a:rPr lang="en-US" altLang="ja-JP" sz="3200" baseline="-25000" dirty="0" smtClean="0"/>
              <a:t>k</a:t>
            </a:r>
            <a:r>
              <a:rPr lang="en-US" altLang="ja-JP" sz="3200" dirty="0" smtClean="0"/>
              <a:t>/N(1-F</a:t>
            </a:r>
            <a:r>
              <a:rPr lang="en-US" altLang="ja-JP" sz="3200" baseline="-25000" dirty="0" smtClean="0"/>
              <a:t>k</a:t>
            </a:r>
            <a:r>
              <a:rPr lang="en-US" altLang="ja-JP" sz="3200" dirty="0" smtClean="0"/>
              <a:t>/N)) </a:t>
            </a:r>
            <a:r>
              <a:rPr lang="ja-JP" altLang="en-US" sz="3200" dirty="0" smtClean="0"/>
              <a:t>≧ </a:t>
            </a:r>
            <a:r>
              <a:rPr lang="ja-JP" altLang="en-US" sz="2000" dirty="0" smtClean="0"/>
              <a:t>正規</a:t>
            </a:r>
            <a:r>
              <a:rPr lang="ja-JP" altLang="en-US" sz="2000" dirty="0"/>
              <a:t>分布</a:t>
            </a:r>
            <a:r>
              <a:rPr lang="en-US" altLang="ja-JP" sz="3200" dirty="0" smtClean="0"/>
              <a:t>(...)]</a:t>
            </a:r>
          </a:p>
          <a:p>
            <a:pPr marL="0" indent="0">
              <a:buNone/>
            </a:pPr>
            <a:r>
              <a:rPr lang="ja-JP" altLang="en-US" sz="3200" dirty="0"/>
              <a:t>≅ </a:t>
            </a:r>
            <a:r>
              <a:rPr lang="en-US" altLang="ja-JP" sz="3200" dirty="0"/>
              <a:t>P[</a:t>
            </a:r>
            <a:r>
              <a:rPr lang="ja-JP" altLang="en-US" sz="2000" dirty="0"/>
              <a:t>正規分布</a:t>
            </a:r>
            <a:r>
              <a:rPr lang="en-US" altLang="ja-JP" sz="3200" dirty="0"/>
              <a:t>(n</a:t>
            </a:r>
            <a:r>
              <a:rPr lang="en-US" altLang="ja-JP" sz="3200" baseline="-25000" dirty="0"/>
              <a:t>1</a:t>
            </a:r>
            <a:r>
              <a:rPr lang="en-US" altLang="ja-JP" sz="3200" dirty="0"/>
              <a:t>F</a:t>
            </a:r>
            <a:r>
              <a:rPr lang="en-US" altLang="ja-JP" sz="3200" baseline="-25000" dirty="0"/>
              <a:t>k</a:t>
            </a:r>
            <a:r>
              <a:rPr lang="en-US" altLang="ja-JP" sz="3200" dirty="0"/>
              <a:t>/N,  </a:t>
            </a:r>
            <a:r>
              <a:rPr lang="en-US" altLang="ja-JP" sz="3200" dirty="0" smtClean="0"/>
              <a:t>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F</a:t>
            </a:r>
            <a:r>
              <a:rPr lang="en-US" altLang="ja-JP" sz="3200" baseline="-25000" dirty="0" smtClean="0"/>
              <a:t>k</a:t>
            </a:r>
            <a:r>
              <a:rPr lang="en-US" altLang="ja-JP" sz="3200" dirty="0" smtClean="0"/>
              <a:t>/N)               </a:t>
            </a:r>
            <a:r>
              <a:rPr lang="ja-JP" altLang="en-US" sz="3200" dirty="0" smtClean="0"/>
              <a:t>≧ </a:t>
            </a:r>
            <a:r>
              <a:rPr lang="ja-JP" altLang="en-US" sz="2000" dirty="0" smtClean="0"/>
              <a:t>正規</a:t>
            </a:r>
            <a:r>
              <a:rPr lang="ja-JP" altLang="en-US" sz="2000" dirty="0"/>
              <a:t>分布</a:t>
            </a:r>
            <a:r>
              <a:rPr lang="en-US" altLang="ja-JP" sz="3200" dirty="0" smtClean="0"/>
              <a:t>(...)]</a:t>
            </a:r>
          </a:p>
          <a:p>
            <a:pPr marL="0" indent="0">
              <a:buNone/>
            </a:pPr>
            <a:r>
              <a:rPr lang="en-US" altLang="ja-JP" sz="3200" dirty="0" smtClean="0"/>
              <a:t>=  P[</a:t>
            </a:r>
            <a:r>
              <a:rPr lang="ja-JP" altLang="en-US" sz="2000" dirty="0" smtClean="0"/>
              <a:t>正規分布</a:t>
            </a:r>
            <a:r>
              <a:rPr lang="en-US" altLang="ja-JP" sz="3200" dirty="0" smtClean="0"/>
              <a:t>(n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(</a:t>
            </a:r>
            <a:r>
              <a:rPr lang="en-US" altLang="ja-JP" sz="3200" dirty="0" err="1" smtClean="0"/>
              <a:t>F</a:t>
            </a:r>
            <a:r>
              <a:rPr lang="en-US" altLang="ja-JP" sz="3200" baseline="-25000" dirty="0" err="1" smtClean="0"/>
              <a:t>k</a:t>
            </a:r>
            <a:r>
              <a:rPr lang="en-US" altLang="ja-JP" sz="3200" dirty="0" smtClean="0"/>
              <a:t>- F</a:t>
            </a:r>
            <a:r>
              <a:rPr lang="en-US" altLang="ja-JP" sz="3200" baseline="-25000" dirty="0" smtClean="0"/>
              <a:t>n2</a:t>
            </a:r>
            <a:r>
              <a:rPr lang="en-US" altLang="ja-JP" sz="3200" dirty="0" smtClean="0"/>
              <a:t>)/N, 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(</a:t>
            </a:r>
            <a:r>
              <a:rPr lang="en-US" altLang="ja-JP" sz="3200" dirty="0" err="1" smtClean="0"/>
              <a:t>F</a:t>
            </a:r>
            <a:r>
              <a:rPr lang="en-US" altLang="ja-JP" sz="3200" baseline="-25000" dirty="0" err="1" smtClean="0"/>
              <a:t>k</a:t>
            </a:r>
            <a:r>
              <a:rPr lang="en-US" altLang="ja-JP" sz="3200" dirty="0" smtClean="0"/>
              <a:t>+ F</a:t>
            </a:r>
            <a:r>
              <a:rPr lang="en-US" altLang="ja-JP" sz="3200" baseline="-25000" dirty="0" smtClean="0"/>
              <a:t>n2</a:t>
            </a:r>
            <a:r>
              <a:rPr lang="en-US" altLang="ja-JP" sz="3200" dirty="0" smtClean="0"/>
              <a:t>)/</a:t>
            </a:r>
            <a:r>
              <a:rPr lang="en-US" altLang="ja-JP" sz="3200" dirty="0"/>
              <a:t>N</a:t>
            </a:r>
            <a:r>
              <a:rPr lang="en-US" altLang="ja-JP" sz="3200" dirty="0" smtClean="0"/>
              <a:t>) </a:t>
            </a:r>
            <a:r>
              <a:rPr lang="ja-JP" altLang="en-US" sz="3200" dirty="0" smtClean="0"/>
              <a:t>≧ </a:t>
            </a:r>
            <a:r>
              <a:rPr lang="en-US" altLang="ja-JP" sz="3200" dirty="0" smtClean="0"/>
              <a:t>0]</a:t>
            </a:r>
          </a:p>
          <a:p>
            <a:pPr marL="0" indent="0">
              <a:buNone/>
            </a:pPr>
            <a:r>
              <a:rPr lang="en-US" altLang="ja-JP" sz="3200" dirty="0"/>
              <a:t>=  P[</a:t>
            </a:r>
            <a:r>
              <a:rPr lang="ja-JP" altLang="en-US" sz="2000" dirty="0"/>
              <a:t>正規分布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√</a:t>
            </a:r>
            <a:r>
              <a:rPr lang="en-US" altLang="ja-JP" sz="3200" dirty="0" smtClean="0"/>
              <a:t>(n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/N)</a:t>
            </a:r>
            <a:r>
              <a:rPr lang="ja-JP" altLang="en-US" sz="3200" dirty="0" smtClean="0"/>
              <a:t>・</a:t>
            </a:r>
            <a:r>
              <a:rPr lang="en-US" altLang="ja-JP" sz="3200" dirty="0" smtClean="0"/>
              <a:t>(</a:t>
            </a:r>
            <a:r>
              <a:rPr lang="en-US" altLang="ja-JP" sz="3200" dirty="0" err="1" smtClean="0"/>
              <a:t>F</a:t>
            </a:r>
            <a:r>
              <a:rPr lang="en-US" altLang="ja-JP" sz="3200" baseline="-25000" dirty="0" err="1" smtClean="0"/>
              <a:t>k</a:t>
            </a:r>
            <a:r>
              <a:rPr lang="en-US" altLang="ja-JP" sz="3200" dirty="0" smtClean="0"/>
              <a:t>- F</a:t>
            </a:r>
            <a:r>
              <a:rPr lang="en-US" altLang="ja-JP" sz="3200" baseline="-25000" dirty="0" smtClean="0"/>
              <a:t>n2</a:t>
            </a:r>
            <a:r>
              <a:rPr lang="en-US" altLang="ja-JP" sz="3200" dirty="0" smtClean="0"/>
              <a:t>)/</a:t>
            </a:r>
            <a:r>
              <a:rPr lang="ja-JP" altLang="en-US" sz="3200" dirty="0" smtClean="0"/>
              <a:t>√</a:t>
            </a:r>
            <a:r>
              <a:rPr lang="en-US" altLang="ja-JP" sz="3200" dirty="0" smtClean="0"/>
              <a:t>(</a:t>
            </a:r>
            <a:r>
              <a:rPr lang="en-US" altLang="ja-JP" sz="3200" dirty="0" err="1"/>
              <a:t>F</a:t>
            </a:r>
            <a:r>
              <a:rPr lang="en-US" altLang="ja-JP" sz="3200" baseline="-25000" dirty="0" err="1"/>
              <a:t>k</a:t>
            </a:r>
            <a:r>
              <a:rPr lang="en-US" altLang="ja-JP" sz="3200" dirty="0"/>
              <a:t>+ </a:t>
            </a:r>
            <a:r>
              <a:rPr lang="en-US" altLang="ja-JP" sz="3200" dirty="0" smtClean="0"/>
              <a:t>F</a:t>
            </a:r>
            <a:r>
              <a:rPr lang="en-US" altLang="ja-JP" sz="3200" baseline="-25000" dirty="0" smtClean="0"/>
              <a:t>n2</a:t>
            </a:r>
            <a:r>
              <a:rPr lang="en-US" altLang="ja-JP" sz="3200" dirty="0" smtClean="0"/>
              <a:t>), 1) </a:t>
            </a:r>
            <a:r>
              <a:rPr lang="ja-JP" altLang="en-US" sz="3200" dirty="0"/>
              <a:t>≧ </a:t>
            </a:r>
            <a:r>
              <a:rPr lang="en-US" altLang="ja-JP" sz="3200" dirty="0"/>
              <a:t>0]</a:t>
            </a:r>
            <a:endParaRPr lang="en-US" altLang="ja-JP" sz="3200" dirty="0" smtClean="0"/>
          </a:p>
          <a:p>
            <a:pPr marL="0" indent="0">
              <a:buNone/>
            </a:pP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03848" y="22778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solidFill>
                  <a:srgbClr val="00B050"/>
                </a:solidFill>
              </a:rPr>
              <a:t>P</a:t>
            </a:r>
            <a:r>
              <a:rPr kumimoji="1" lang="en-US" altLang="ja-JP" sz="2400" baseline="-25000" dirty="0" err="1" smtClean="0">
                <a:solidFill>
                  <a:srgbClr val="00B050"/>
                </a:solidFill>
              </a:rPr>
              <a:t>k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 := 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第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k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位のノードが出力に入る確率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03848" y="764704"/>
            <a:ext cx="5940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solidFill>
                  <a:srgbClr val="00B050"/>
                </a:solidFill>
              </a:rPr>
              <a:t>S</a:t>
            </a:r>
            <a:r>
              <a:rPr kumimoji="1" lang="en-US" altLang="ja-JP" sz="2400" baseline="-25000" dirty="0" err="1" smtClean="0">
                <a:solidFill>
                  <a:srgbClr val="00B050"/>
                </a:solidFill>
              </a:rPr>
              <a:t>k</a:t>
            </a:r>
            <a:r>
              <a:rPr lang="en-US" altLang="ja-JP" sz="2400" dirty="0" smtClean="0">
                <a:solidFill>
                  <a:srgbClr val="00B050"/>
                </a:solidFill>
              </a:rPr>
              <a:t> := </a:t>
            </a:r>
            <a:r>
              <a:rPr lang="ja-JP" altLang="en-US" sz="2400" dirty="0" smtClean="0">
                <a:solidFill>
                  <a:srgbClr val="00B050"/>
                </a:solidFill>
              </a:rPr>
              <a:t>第</a:t>
            </a:r>
            <a:r>
              <a:rPr lang="en-US" altLang="ja-JP" sz="2400" dirty="0" smtClean="0">
                <a:solidFill>
                  <a:srgbClr val="00B050"/>
                </a:solidFill>
              </a:rPr>
              <a:t>k</a:t>
            </a:r>
            <a:r>
              <a:rPr lang="ja-JP" altLang="en-US" sz="2400" dirty="0" smtClean="0">
                <a:solidFill>
                  <a:srgbClr val="00B050"/>
                </a:solidFill>
              </a:rPr>
              <a:t>位のノードの得票数。二項分布になる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3848" y="1311151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solidFill>
                  <a:srgbClr val="00B050"/>
                </a:solidFill>
              </a:rPr>
              <a:t>F</a:t>
            </a:r>
            <a:r>
              <a:rPr kumimoji="1" lang="en-US" altLang="ja-JP" sz="2400" baseline="-25000" dirty="0" err="1" smtClean="0">
                <a:solidFill>
                  <a:srgbClr val="00B050"/>
                </a:solidFill>
              </a:rPr>
              <a:t>k</a:t>
            </a:r>
            <a:r>
              <a:rPr lang="en-US" altLang="ja-JP" sz="2400" dirty="0" smtClean="0">
                <a:solidFill>
                  <a:srgbClr val="00B050"/>
                </a:solidFill>
              </a:rPr>
              <a:t> := </a:t>
            </a:r>
            <a:r>
              <a:rPr lang="ja-JP" altLang="en-US" sz="2400" dirty="0" smtClean="0">
                <a:solidFill>
                  <a:srgbClr val="00B050"/>
                </a:solidFill>
              </a:rPr>
              <a:t>第</a:t>
            </a:r>
            <a:r>
              <a:rPr lang="en-US" altLang="ja-JP" sz="2400" dirty="0" smtClean="0">
                <a:solidFill>
                  <a:srgbClr val="00B050"/>
                </a:solidFill>
              </a:rPr>
              <a:t>k</a:t>
            </a:r>
            <a:r>
              <a:rPr lang="ja-JP" altLang="en-US" sz="2400" dirty="0" smtClean="0">
                <a:solidFill>
                  <a:srgbClr val="00B050"/>
                </a:solidFill>
              </a:rPr>
              <a:t>位のノード入次数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08304" y="20515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正規分布で近似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80312" y="34917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正規分布の差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84368" y="4067780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分散を</a:t>
            </a:r>
            <a:r>
              <a:rPr kumimoji="1" lang="en-US" altLang="ja-JP" dirty="0" smtClean="0">
                <a:solidFill>
                  <a:srgbClr val="00B050"/>
                </a:solidFill>
              </a:rPr>
              <a:t>1</a:t>
            </a:r>
            <a:r>
              <a:rPr kumimoji="1" lang="ja-JP" altLang="en-US" dirty="0" smtClean="0">
                <a:solidFill>
                  <a:srgbClr val="00B050"/>
                </a:solidFill>
              </a:rPr>
              <a:t>に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87" y="4653136"/>
            <a:ext cx="5724525" cy="18669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24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</a:t>
            </a:r>
            <a:r>
              <a:rPr lang="en-US" altLang="ja-JP" baseline="-25000" dirty="0"/>
              <a:t>1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dirty="0"/>
              <a:t>n</a:t>
            </a:r>
            <a:r>
              <a:rPr lang="en-US" altLang="ja-JP" baseline="-25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の最適なバランスは？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458112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証明</a:t>
            </a:r>
            <a:r>
              <a:rPr kumimoji="1" lang="en-US" altLang="ja-JP" sz="2400" dirty="0" smtClean="0"/>
              <a:t>: </a:t>
            </a:r>
            <a:r>
              <a:rPr kumimoji="1" lang="ja-JP" altLang="en-US" sz="2400" dirty="0" smtClean="0"/>
              <a:t>さきほど導出した  </a:t>
            </a:r>
            <a:r>
              <a:rPr lang="en-US" altLang="ja-JP" sz="2400" dirty="0" err="1" smtClean="0"/>
              <a:t>P</a:t>
            </a:r>
            <a:r>
              <a:rPr lang="en-US" altLang="ja-JP" sz="2400" baseline="-25000" dirty="0" err="1" smtClean="0"/>
              <a:t>k</a:t>
            </a:r>
            <a:r>
              <a:rPr lang="ja-JP" altLang="en-US" sz="2400" dirty="0" smtClean="0"/>
              <a:t> の近似式を元に頑張って計算。</a:t>
            </a:r>
            <a:endParaRPr kumimoji="1" lang="ja-JP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58" y="2050529"/>
            <a:ext cx="7486650" cy="23145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14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800" dirty="0" smtClean="0"/>
              <a:t>どのくらい増やせば十分な精度？</a:t>
            </a:r>
            <a:endParaRPr kumimoji="1" lang="ja-JP" altLang="en-US" sz="4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" y="1772816"/>
            <a:ext cx="7572375" cy="32004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157192"/>
            <a:ext cx="7515225" cy="97155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880479" y="6309320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証明</a:t>
            </a:r>
            <a:r>
              <a:rPr kumimoji="1" lang="en-US" altLang="ja-JP" sz="2400" dirty="0" smtClean="0"/>
              <a:t>: </a:t>
            </a:r>
            <a:r>
              <a:rPr lang="ja-JP" altLang="en-US" sz="2400" dirty="0" smtClean="0"/>
              <a:t>計算。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35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次数の高いノードを少ないクエリ回数で発見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非常にシンプルなアルゴリズム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Extreme Value Theory </a:t>
            </a:r>
            <a:r>
              <a:rPr lang="ja-JP" altLang="en-US" sz="3200" dirty="0" smtClean="0"/>
              <a:t>を用いた解析</a:t>
            </a:r>
            <a:endParaRPr kumimoji="1" lang="ja-JP" alt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78" y="3573016"/>
            <a:ext cx="5208120" cy="293307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429122" y="4201834"/>
            <a:ext cx="360040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717154" y="5425970"/>
            <a:ext cx="792088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570" y="3892801"/>
            <a:ext cx="3574926" cy="2272503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Social graph </a:t>
            </a:r>
            <a:r>
              <a:rPr kumimoji="1" lang="ja-JP" altLang="en-US" dirty="0" smtClean="0"/>
              <a:t>から</a:t>
            </a:r>
            <a:endParaRPr kumimoji="1" lang="en-US" altLang="ja-JP" dirty="0" smtClean="0"/>
          </a:p>
          <a:p>
            <a:r>
              <a:rPr lang="en-US" altLang="ja-JP" dirty="0" smtClean="0"/>
              <a:t>Top-k high in-degree nodes 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r>
              <a:rPr lang="en-US" altLang="ja-JP" b="1" dirty="0" err="1" smtClean="0">
                <a:solidFill>
                  <a:srgbClr val="FF0000"/>
                </a:solidFill>
              </a:rPr>
              <a:t>Sublinear</a:t>
            </a:r>
            <a:r>
              <a:rPr lang="en-US" altLang="ja-JP" b="1" dirty="0" smtClean="0">
                <a:solidFill>
                  <a:srgbClr val="FF0000"/>
                </a:solidFill>
              </a:rPr>
              <a:t> time </a:t>
            </a:r>
            <a:r>
              <a:rPr lang="ja-JP" altLang="en-US" b="1" dirty="0" smtClean="0">
                <a:solidFill>
                  <a:srgbClr val="FF0000"/>
                </a:solidFill>
              </a:rPr>
              <a:t>で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見つけ</a:t>
            </a:r>
            <a:r>
              <a:rPr lang="ja-JP" altLang="en-US" dirty="0"/>
              <a:t>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085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より具体的な問題設定 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dirty="0" smtClean="0"/>
              <a:t>Twitter </a:t>
            </a:r>
            <a:r>
              <a:rPr lang="ja-JP" altLang="en-US" dirty="0" smtClean="0"/>
              <a:t>の人気ユーザを知りたい</a:t>
            </a:r>
            <a:endParaRPr lang="en-US" altLang="ja-JP" dirty="0" smtClean="0"/>
          </a:p>
          <a:p>
            <a:r>
              <a:rPr kumimoji="1" lang="ja-JP" altLang="en-US" dirty="0" smtClean="0"/>
              <a:t>しかし </a:t>
            </a:r>
            <a:r>
              <a:rPr kumimoji="1" lang="en-US" altLang="ja-JP" dirty="0" smtClean="0"/>
              <a:t>Twitter API </a:t>
            </a:r>
            <a:r>
              <a:rPr kumimoji="1" lang="ja-JP" altLang="en-US" dirty="0" err="1" smtClean="0"/>
              <a:t>には</a:t>
            </a:r>
            <a:r>
              <a:rPr kumimoji="1" lang="ja-JP" altLang="en-US" dirty="0" smtClean="0"/>
              <a:t>回数制限が！</a:t>
            </a:r>
            <a:endParaRPr kumimoji="1" lang="en-US" altLang="ja-JP" dirty="0" smtClean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頂点数≃</a:t>
            </a:r>
            <a:r>
              <a:rPr lang="en-US" altLang="ja-JP" b="1" dirty="0" smtClean="0">
                <a:solidFill>
                  <a:srgbClr val="FF0000"/>
                </a:solidFill>
              </a:rPr>
              <a:t>1.5G </a:t>
            </a:r>
            <a:r>
              <a:rPr lang="ja-JP" altLang="en-US" b="1" dirty="0" smtClean="0">
                <a:solidFill>
                  <a:srgbClr val="FF0000"/>
                </a:solidFill>
              </a:rPr>
              <a:t>より遙かに少ない </a:t>
            </a:r>
            <a:r>
              <a:rPr lang="en-US" altLang="ja-JP" b="1" dirty="0" smtClean="0">
                <a:solidFill>
                  <a:srgbClr val="FF0000"/>
                </a:solidFill>
              </a:rPr>
              <a:t>API </a:t>
            </a:r>
            <a:r>
              <a:rPr lang="ja-JP" altLang="en-US" b="1" dirty="0" smtClean="0">
                <a:solidFill>
                  <a:srgbClr val="FF0000"/>
                </a:solidFill>
              </a:rPr>
              <a:t>呼出で</a:t>
            </a:r>
            <a:r>
              <a:rPr lang="ja-JP" altLang="en-US" dirty="0" smtClean="0"/>
              <a:t>、人気ユーザを割り出したい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221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より具体的な問題設定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できること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ユーザ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uniformly random </a:t>
            </a:r>
            <a:r>
              <a:rPr lang="ja-JP" altLang="en-US" dirty="0" smtClean="0"/>
              <a:t>に選ぶ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呼出</a:t>
            </a:r>
            <a:r>
              <a:rPr lang="en-US" altLang="ja-JP" dirty="0"/>
              <a:t>1</a:t>
            </a:r>
            <a:r>
              <a:rPr lang="ja-JP" altLang="en-US" dirty="0"/>
              <a:t>回</a:t>
            </a:r>
            <a:r>
              <a:rPr kumimoji="1" lang="ja-JP" altLang="en-US" dirty="0" smtClean="0"/>
              <a:t>で、ユーザ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人の</a:t>
            </a:r>
            <a:r>
              <a:rPr lang="ja-JP" altLang="en-US" dirty="0" smtClean="0"/>
              <a:t>入次数を得る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呼出</a:t>
            </a:r>
            <a:r>
              <a:rPr lang="en-US" altLang="ja-JP" dirty="0"/>
              <a:t>1</a:t>
            </a:r>
            <a:r>
              <a:rPr lang="ja-JP" altLang="en-US" dirty="0"/>
              <a:t>回</a:t>
            </a:r>
            <a:r>
              <a:rPr kumimoji="1" lang="ja-JP" altLang="en-US" dirty="0" smtClean="0"/>
              <a:t>で、ユーザ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人の出辺を</a:t>
            </a:r>
            <a:r>
              <a:rPr kumimoji="1" lang="en-US" altLang="ja-JP" dirty="0" smtClean="0"/>
              <a:t>5000</a:t>
            </a:r>
            <a:r>
              <a:rPr kumimoji="1" lang="ja-JP" altLang="en-US" dirty="0" smtClean="0"/>
              <a:t>本まで得る</a:t>
            </a:r>
            <a:endParaRPr kumimoji="1" lang="en-US" altLang="ja-JP" dirty="0" smtClean="0"/>
          </a:p>
          <a:p>
            <a:pPr marL="914400" lvl="2" indent="0">
              <a:buNone/>
            </a:pPr>
            <a:r>
              <a:rPr lang="en-US" altLang="ja-JP" dirty="0" smtClean="0"/>
              <a:t>    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(※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仮定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: 5000 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≫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ほとんどのユーザの出次数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22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提案手法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lang="ja-JP" altLang="en-US" sz="2800" dirty="0" smtClean="0"/>
              <a:t>（</a:t>
            </a:r>
            <a:r>
              <a:rPr lang="en-US" altLang="ja-JP" sz="2800" dirty="0" smtClean="0"/>
              <a:t>n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+n</a:t>
            </a:r>
            <a:r>
              <a:rPr lang="en-US" altLang="ja-JP" sz="2800" baseline="-25000" dirty="0" smtClean="0"/>
              <a:t>2</a:t>
            </a:r>
            <a:r>
              <a:rPr lang="ja-JP" altLang="en-US" sz="2800" dirty="0" smtClean="0"/>
              <a:t>回の</a:t>
            </a:r>
            <a:r>
              <a:rPr lang="en-US" altLang="ja-JP" sz="2800" dirty="0" smtClean="0"/>
              <a:t>API</a:t>
            </a:r>
            <a:r>
              <a:rPr lang="ja-JP" altLang="en-US" sz="2800" dirty="0" smtClean="0"/>
              <a:t>呼出で</a:t>
            </a:r>
            <a:r>
              <a:rPr lang="en-US" altLang="ja-JP" sz="2800" dirty="0" smtClean="0"/>
              <a:t>n</a:t>
            </a:r>
            <a:r>
              <a:rPr lang="en-US" altLang="ja-JP" sz="2800" baseline="-25000" dirty="0" smtClean="0"/>
              <a:t>2</a:t>
            </a:r>
            <a:r>
              <a:rPr lang="ja-JP" altLang="en-US" sz="2800" dirty="0" smtClean="0"/>
              <a:t>個の</a:t>
            </a:r>
            <a:r>
              <a:rPr lang="en-US" altLang="ja-JP" sz="2800" dirty="0" smtClean="0"/>
              <a:t>&lt;</a:t>
            </a:r>
            <a:r>
              <a:rPr lang="ja-JP" altLang="en-US" sz="2800" dirty="0" smtClean="0"/>
              <a:t>頂点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次数</a:t>
            </a:r>
            <a:r>
              <a:rPr lang="en-US" altLang="ja-JP" sz="2800" dirty="0" smtClean="0"/>
              <a:t>&gt;</a:t>
            </a:r>
            <a:r>
              <a:rPr lang="ja-JP" altLang="en-US" sz="2800" dirty="0" smtClean="0"/>
              <a:t>対を返す）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13" y="1772816"/>
            <a:ext cx="8059043" cy="453863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下矢印 3"/>
          <p:cNvSpPr/>
          <p:nvPr/>
        </p:nvSpPr>
        <p:spPr>
          <a:xfrm rot="3600000">
            <a:off x="4509016" y="2644707"/>
            <a:ext cx="561248" cy="652896"/>
          </a:xfrm>
          <a:prstGeom prst="downArrow">
            <a:avLst>
              <a:gd name="adj1" fmla="val 36231"/>
              <a:gd name="adj2" fmla="val 3862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8064" y="234888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n</a:t>
            </a:r>
            <a:r>
              <a:rPr kumimoji="1" lang="en-US" altLang="ja-JP" sz="2000" b="1" baseline="-25000" dirty="0" smtClean="0">
                <a:solidFill>
                  <a:srgbClr val="00B050"/>
                </a:solidFill>
              </a:rPr>
              <a:t>1</a:t>
            </a:r>
            <a:r>
              <a:rPr kumimoji="1" lang="en-US" altLang="ja-JP" sz="2000" b="1" dirty="0" smtClean="0">
                <a:solidFill>
                  <a:srgbClr val="00B050"/>
                </a:solidFill>
              </a:rPr>
              <a:t> </a:t>
            </a:r>
            <a:r>
              <a:rPr kumimoji="1" lang="ja-JP" altLang="en-US" sz="2000" b="1" dirty="0" smtClean="0">
                <a:solidFill>
                  <a:srgbClr val="00B050"/>
                </a:solidFill>
              </a:rPr>
              <a:t>個の頂点を</a:t>
            </a:r>
            <a:r>
              <a:rPr kumimoji="1" lang="en-US" altLang="ja-JP" sz="2000" b="1" dirty="0" smtClean="0">
                <a:solidFill>
                  <a:srgbClr val="00B050"/>
                </a:solidFill>
              </a:rPr>
              <a:t/>
            </a:r>
            <a:br>
              <a:rPr kumimoji="1" lang="en-US" altLang="ja-JP" sz="2000" b="1" dirty="0" smtClean="0">
                <a:solidFill>
                  <a:srgbClr val="00B050"/>
                </a:solidFill>
              </a:rPr>
            </a:br>
            <a:r>
              <a:rPr kumimoji="1" lang="ja-JP" altLang="en-US" sz="2000" b="1" dirty="0" smtClean="0">
                <a:solidFill>
                  <a:srgbClr val="00B050"/>
                </a:solidFill>
              </a:rPr>
              <a:t>ランダムに選ぶ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40152" y="3918607"/>
            <a:ext cx="2808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00B050"/>
                </a:solidFill>
              </a:rPr>
              <a:t>そこから多く指されている</a:t>
            </a:r>
            <a:endParaRPr kumimoji="1" lang="en-US" altLang="ja-JP" sz="2000" b="1" dirty="0" smtClean="0">
              <a:solidFill>
                <a:srgbClr val="00B05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n</a:t>
            </a:r>
            <a:r>
              <a:rPr kumimoji="1" lang="en-US" altLang="ja-JP" sz="2000" b="1" baseline="-25000" dirty="0" smtClean="0">
                <a:solidFill>
                  <a:srgbClr val="00B050"/>
                </a:solidFill>
              </a:rPr>
              <a:t>2</a:t>
            </a:r>
            <a:r>
              <a:rPr kumimoji="1" lang="en-US" altLang="ja-JP" sz="2000" b="1" dirty="0" smtClean="0">
                <a:solidFill>
                  <a:srgbClr val="00B050"/>
                </a:solidFill>
              </a:rPr>
              <a:t> </a:t>
            </a:r>
            <a:r>
              <a:rPr kumimoji="1" lang="ja-JP" altLang="en-US" sz="2000" b="1" dirty="0" smtClean="0">
                <a:solidFill>
                  <a:srgbClr val="00B050"/>
                </a:solidFill>
              </a:rPr>
              <a:t>個の頂点について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48064" y="5501696"/>
            <a:ext cx="3995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00B050"/>
                </a:solidFill>
              </a:rPr>
              <a:t>全体からの入次数を取得。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r>
              <a:rPr lang="en-US" altLang="ja-JP" sz="2000" b="1" dirty="0" smtClean="0">
                <a:solidFill>
                  <a:srgbClr val="00B050"/>
                </a:solidFill>
              </a:rPr>
              <a:t>(Top-K 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が欲しければここから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K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個取る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)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12" name="下矢印 11"/>
          <p:cNvSpPr/>
          <p:nvPr/>
        </p:nvSpPr>
        <p:spPr>
          <a:xfrm rot="3600000">
            <a:off x="5290464" y="3998410"/>
            <a:ext cx="561248" cy="652896"/>
          </a:xfrm>
          <a:prstGeom prst="downArrow">
            <a:avLst>
              <a:gd name="adj1" fmla="val 36231"/>
              <a:gd name="adj2" fmla="val 3862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 rot="5400000">
            <a:off x="4543404" y="5617836"/>
            <a:ext cx="561248" cy="504056"/>
          </a:xfrm>
          <a:prstGeom prst="downArrow">
            <a:avLst>
              <a:gd name="adj1" fmla="val 36231"/>
              <a:gd name="adj2" fmla="val 3862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8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4"/>
            <a:endParaRPr lang="en-US" altLang="ja-JP" dirty="0" smtClean="0"/>
          </a:p>
          <a:p>
            <a:r>
              <a:rPr lang="ja-JP" altLang="en-US" dirty="0" smtClean="0"/>
              <a:t>実際に </a:t>
            </a:r>
            <a:r>
              <a:rPr lang="en-US" altLang="ja-JP" dirty="0" smtClean="0"/>
              <a:t>Twitter </a:t>
            </a:r>
            <a:r>
              <a:rPr lang="ja-JP" altLang="en-US" dirty="0" smtClean="0"/>
              <a:t>に対して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n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+ n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= 1000 </a:t>
            </a:r>
            <a:r>
              <a:rPr lang="ja-JP" altLang="en-US" dirty="0" smtClean="0"/>
              <a:t>回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を呼んで実験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r>
              <a:rPr kumimoji="1" lang="en-US" altLang="ja-JP" dirty="0" smtClean="0"/>
              <a:t>“Ground Truth” </a:t>
            </a:r>
            <a:r>
              <a:rPr kumimoji="1" lang="ja-JP" altLang="en-US" dirty="0" smtClean="0"/>
              <a:t>との近さで評価</a:t>
            </a:r>
            <a:endParaRPr kumimoji="1" lang="en-US" altLang="ja-JP" dirty="0" smtClean="0"/>
          </a:p>
          <a:p>
            <a:pPr lvl="1"/>
            <a:r>
              <a:rPr kumimoji="1" lang="en-US" altLang="ja-JP" b="1" i="1" dirty="0" smtClean="0">
                <a:solidFill>
                  <a:srgbClr val="0070C0"/>
                </a:solidFill>
              </a:rPr>
              <a:t>Fraction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:</a:t>
            </a:r>
            <a:r>
              <a:rPr kumimoji="1" lang="en-US" altLang="ja-JP" dirty="0" smtClean="0"/>
              <a:t>  </a:t>
            </a:r>
            <a:r>
              <a:rPr lang="ja-JP" altLang="en-US" dirty="0" smtClean="0"/>
              <a:t>真の </a:t>
            </a:r>
            <a:r>
              <a:rPr kumimoji="1" lang="en-US" altLang="ja-JP" dirty="0" smtClean="0"/>
              <a:t>Top-K </a:t>
            </a:r>
            <a:r>
              <a:rPr lang="ja-JP" altLang="en-US" dirty="0" smtClean="0"/>
              <a:t>のうち何割を見つけられたか</a:t>
            </a:r>
            <a:endParaRPr lang="en-US" altLang="ja-JP" dirty="0" smtClean="0"/>
          </a:p>
          <a:p>
            <a:pPr lvl="1"/>
            <a:r>
              <a:rPr kumimoji="1" lang="en-US" altLang="ja-JP" b="1" i="1" dirty="0" smtClean="0">
                <a:solidFill>
                  <a:srgbClr val="0070C0"/>
                </a:solidFill>
              </a:rPr>
              <a:t>First-Error Index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: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見つけた</a:t>
            </a:r>
            <a:r>
              <a:rPr lang="en-US" altLang="ja-JP" dirty="0" smtClean="0"/>
              <a:t>n</a:t>
            </a:r>
            <a:r>
              <a:rPr lang="en-US" altLang="ja-JP" baseline="-25000" dirty="0" smtClean="0"/>
              <a:t>2</a:t>
            </a:r>
            <a:r>
              <a:rPr lang="ja-JP" altLang="en-US" dirty="0" smtClean="0"/>
              <a:t>個から漏れた最上位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65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</a:t>
            </a:r>
            <a:r>
              <a:rPr kumimoji="1" lang="en-US" altLang="ja-JP" dirty="0" smtClean="0"/>
              <a:t>: “Ground Truth”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Twitter</a:t>
            </a:r>
            <a:r>
              <a:rPr kumimoji="1" lang="ja-JP" altLang="en-US" sz="3200" dirty="0" smtClean="0"/>
              <a:t>社は公開していない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twittercounter.com </a:t>
            </a:r>
            <a:r>
              <a:rPr lang="ja-JP" altLang="en-US" sz="3200" dirty="0" smtClean="0"/>
              <a:t>という第三者サービスを参照しようとした</a:t>
            </a:r>
            <a:endParaRPr kumimoji="1" lang="ja-JP" altLang="en-US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37" y="2852936"/>
            <a:ext cx="5921127" cy="329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2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“Ground Truth”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Twitter</a:t>
            </a:r>
            <a:r>
              <a:rPr kumimoji="1" lang="ja-JP" altLang="en-US" sz="3200" dirty="0" smtClean="0"/>
              <a:t>社は公開していない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twittercounter.com </a:t>
            </a:r>
            <a:r>
              <a:rPr lang="ja-JP" altLang="en-US" sz="3200" dirty="0" smtClean="0"/>
              <a:t>という第三者サービスを参照しようとした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pPr marL="0" indent="0">
              <a:buNone/>
            </a:pPr>
            <a:r>
              <a:rPr lang="en-US" altLang="ja-JP" sz="3200" b="1" dirty="0" smtClean="0">
                <a:solidFill>
                  <a:srgbClr val="FF0000"/>
                </a:solidFill>
              </a:rPr>
              <a:t>		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　　！！！しかし！！！</a:t>
            </a:r>
            <a:endParaRPr lang="en-US" altLang="ja-JP" sz="3200" b="1" dirty="0" smtClean="0">
              <a:solidFill>
                <a:srgbClr val="FF0000"/>
              </a:solidFill>
            </a:endParaRPr>
          </a:p>
          <a:p>
            <a:endParaRPr kumimoji="1" lang="en-US" altLang="ja-JP" sz="3200" dirty="0" smtClean="0"/>
          </a:p>
          <a:p>
            <a:r>
              <a:rPr kumimoji="1" lang="ja-JP" altLang="en-US" sz="3200" dirty="0" smtClean="0"/>
              <a:t>提案手法 </a:t>
            </a:r>
            <a:r>
              <a:rPr lang="en-US" altLang="ja-JP" sz="3200" dirty="0" smtClean="0"/>
              <a:t>[</a:t>
            </a:r>
            <a:r>
              <a:rPr kumimoji="1" lang="en-US" altLang="ja-JP" sz="3200" dirty="0" smtClean="0"/>
              <a:t>n</a:t>
            </a:r>
            <a:r>
              <a:rPr kumimoji="1" lang="en-US" altLang="ja-JP" sz="3200" baseline="-25000" dirty="0" smtClean="0"/>
              <a:t>1</a:t>
            </a:r>
            <a:r>
              <a:rPr kumimoji="1" lang="en-US" altLang="ja-JP" sz="3200" dirty="0" smtClean="0"/>
              <a:t>=n</a:t>
            </a:r>
            <a:r>
              <a:rPr kumimoji="1" lang="en-US" altLang="ja-JP" sz="3200" baseline="-25000" dirty="0" smtClean="0"/>
              <a:t>2</a:t>
            </a:r>
            <a:r>
              <a:rPr kumimoji="1" lang="en-US" altLang="ja-JP" sz="3200" dirty="0" smtClean="0"/>
              <a:t>=20,000</a:t>
            </a:r>
            <a:r>
              <a:rPr lang="en-US" altLang="ja-JP" sz="3200" dirty="0" smtClean="0"/>
              <a:t>] </a:t>
            </a:r>
            <a:r>
              <a:rPr kumimoji="1" lang="ja-JP" altLang="en-US" sz="3200" dirty="0" smtClean="0"/>
              <a:t>の方が</a:t>
            </a:r>
            <a:r>
              <a:rPr lang="ja-JP" altLang="en-US" sz="3200" dirty="0"/>
              <a:t>精度</a:t>
            </a:r>
            <a:r>
              <a:rPr lang="ja-JP" altLang="en-US" sz="3200" dirty="0" smtClean="0"/>
              <a:t>がよかった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> </a:t>
            </a:r>
            <a:r>
              <a:rPr lang="en-US" altLang="ja-JP" sz="3200" dirty="0" smtClean="0">
                <a:sym typeface="Wingdings" panose="05000000000000000000" pitchFamily="2" charset="2"/>
              </a:rPr>
              <a:t> [</a:t>
            </a:r>
            <a:r>
              <a:rPr lang="en-US" altLang="ja-JP" sz="3200" dirty="0" smtClean="0"/>
              <a:t>n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=n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=500,000] </a:t>
            </a:r>
            <a:r>
              <a:rPr lang="ja-JP" altLang="en-US" sz="3200" dirty="0" smtClean="0"/>
              <a:t>を</a:t>
            </a:r>
            <a:r>
              <a:rPr lang="en-US" altLang="ja-JP" sz="3200" dirty="0" smtClean="0"/>
              <a:t>Ground Truth</a:t>
            </a:r>
            <a:r>
              <a:rPr lang="ja-JP" altLang="en-US" sz="3200" dirty="0" smtClean="0"/>
              <a:t>として使用</a:t>
            </a:r>
            <a:endParaRPr lang="en-US" altLang="ja-JP" sz="3200" dirty="0" smtClean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543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Twitter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実験結果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(Fraction)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3" y="1772816"/>
            <a:ext cx="75819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0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ユーザー定義 3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564</TotalTime>
  <Words>554</Words>
  <Application>Microsoft Office PowerPoint</Application>
  <PresentationFormat>画面に合わせる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エグゼクティブ</vt:lpstr>
      <vt:lpstr>Paper Reading</vt:lpstr>
      <vt:lpstr>内容</vt:lpstr>
      <vt:lpstr>より具体的な問題設定 (1)</vt:lpstr>
      <vt:lpstr>より具体的な問題設定 (2)</vt:lpstr>
      <vt:lpstr>提案手法 （n1+n2回のAPI呼出でn2個の&lt;頂点,次数&gt;対を返す）</vt:lpstr>
      <vt:lpstr>実験</vt:lpstr>
      <vt:lpstr>実験: “Ground Truth”</vt:lpstr>
      <vt:lpstr>“Ground Truth”</vt:lpstr>
      <vt:lpstr>Twitterでの実験結果 (Fraction)</vt:lpstr>
      <vt:lpstr>Twitterでの実験結果  (First-Error)</vt:lpstr>
      <vt:lpstr>他の手法との比較 (Top-100; Fraction)</vt:lpstr>
      <vt:lpstr>その他の応用</vt:lpstr>
      <vt:lpstr>解析</vt:lpstr>
      <vt:lpstr>n1 と n2 の最適なバランスは？</vt:lpstr>
      <vt:lpstr>どのくらい増やせば十分な精度？</vt:lpstr>
      <vt:lpstr>PowerPoint プレゼンテーション</vt:lpstr>
      <vt:lpstr>n1 と n2 の最適なバランスは？</vt:lpstr>
      <vt:lpstr>どのくらい増やせば十分な精度？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Reading:</dc:title>
  <dc:creator>kinaba</dc:creator>
  <cp:lastModifiedBy>kinaba</cp:lastModifiedBy>
  <cp:revision>58</cp:revision>
  <dcterms:created xsi:type="dcterms:W3CDTF">2015-01-06T10:32:25Z</dcterms:created>
  <dcterms:modified xsi:type="dcterms:W3CDTF">2015-01-08T15:19:18Z</dcterms:modified>
</cp:coreProperties>
</file>