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70" r:id="rId7"/>
    <p:sldId id="271" r:id="rId8"/>
    <p:sldId id="261" r:id="rId9"/>
    <p:sldId id="262" r:id="rId10"/>
    <p:sldId id="272" r:id="rId11"/>
    <p:sldId id="263" r:id="rId12"/>
    <p:sldId id="264" r:id="rId13"/>
    <p:sldId id="265" r:id="rId14"/>
    <p:sldId id="266" r:id="rId15"/>
    <p:sldId id="268" r:id="rId16"/>
    <p:sldId id="269" r:id="rId1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FC9A5D-4358-46F2-9EED-5D3FD01F0D52}" type="datetimeFigureOut">
              <a:rPr kumimoji="1" lang="ja-JP" altLang="en-US" smtClean="0"/>
              <a:t>2015/5/14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883FF2-CF84-408A-B3EF-72FC768DA2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5076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883FF2-CF84-408A-B3EF-72FC768DA267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06006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2015/5/14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2015/5/14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2015/5/14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2015/5/14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2015/5/14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2015/5/14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2015/5/14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2015/5/14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2015/5/14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2015/5/14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2015/5/14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2015/5/14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kumimoji="1"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kumimoji="1"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59024" y="1700808"/>
            <a:ext cx="7772400" cy="720080"/>
          </a:xfrm>
        </p:spPr>
        <p:txBody>
          <a:bodyPr anchor="t">
            <a:normAutofit/>
          </a:bodyPr>
          <a:lstStyle/>
          <a:p>
            <a:pPr algn="l"/>
            <a:r>
              <a:rPr kumimoji="1" lang="en-US" altLang="ja-JP" sz="3200" dirty="0" smtClean="0"/>
              <a:t>Reading:</a:t>
            </a:r>
            <a:endParaRPr kumimoji="1" lang="ja-JP" altLang="en-US" sz="32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419672" y="4941168"/>
            <a:ext cx="6400800" cy="936104"/>
          </a:xfrm>
        </p:spPr>
        <p:txBody>
          <a:bodyPr>
            <a:normAutofit/>
          </a:bodyPr>
          <a:lstStyle/>
          <a:p>
            <a:pPr algn="r"/>
            <a:r>
              <a:rPr kumimoji="1" lang="en-US" altLang="ja-JP" dirty="0" smtClean="0">
                <a:solidFill>
                  <a:schemeClr val="tx1"/>
                </a:solidFill>
              </a:rPr>
              <a:t>Speaker: Kazuhiro Inaba</a:t>
            </a:r>
          </a:p>
          <a:p>
            <a:pPr algn="r"/>
            <a:r>
              <a:rPr lang="en-US" altLang="ja-JP" dirty="0" smtClean="0">
                <a:solidFill>
                  <a:schemeClr val="tx1"/>
                </a:solidFill>
              </a:rPr>
              <a:t>Paper Introduction from WSDM 2015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323153"/>
            <a:ext cx="8532440" cy="204195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1080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/>
              <a:t>Section 5. Poly-Logarithmic </a:t>
            </a:r>
            <a:r>
              <a:rPr lang="en-US" altLang="ja-JP" dirty="0" smtClean="0"/>
              <a:t>Samples</a:t>
            </a:r>
            <a:br>
              <a:rPr lang="en-US" altLang="ja-JP" dirty="0" smtClean="0"/>
            </a:br>
            <a:r>
              <a:rPr lang="en-US" altLang="ja-JP" sz="3100" dirty="0" smtClean="0"/>
              <a:t> (</a:t>
            </a:r>
            <a:r>
              <a:rPr lang="ja-JP" altLang="en-US" sz="3100" dirty="0" smtClean="0"/>
              <a:t>証明の大雑把な直感</a:t>
            </a:r>
            <a:r>
              <a:rPr lang="en-US" altLang="ja-JP" sz="3100" dirty="0" smtClean="0"/>
              <a:t>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 smtClean="0"/>
              <a:t>次数 </a:t>
            </a:r>
            <a:r>
              <a:rPr kumimoji="1" lang="en-US" altLang="ja-JP" dirty="0" smtClean="0">
                <a:latin typeface="Times" pitchFamily="18" charset="0"/>
              </a:rPr>
              <a:t>K = log N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以上の点に接している辺の数は以下の通りで</a:t>
            </a:r>
            <a:endParaRPr kumimoji="1" lang="en-US" altLang="ja-JP" dirty="0" smtClean="0"/>
          </a:p>
          <a:p>
            <a:endParaRPr lang="en-US" altLang="ja-JP" dirty="0"/>
          </a:p>
          <a:p>
            <a:endParaRPr kumimoji="1" lang="en-US" altLang="ja-JP" dirty="0" smtClean="0"/>
          </a:p>
          <a:p>
            <a:endParaRPr lang="en-US" altLang="ja-JP" dirty="0"/>
          </a:p>
          <a:p>
            <a:pPr marL="0" indent="0">
              <a:buNone/>
            </a:pPr>
            <a:r>
              <a:rPr kumimoji="1" lang="ja-JP" altLang="en-US" dirty="0" smtClean="0"/>
              <a:t>辺の総数は以下の通りなので</a:t>
            </a:r>
            <a:endParaRPr kumimoji="1" lang="en-US" altLang="ja-JP" dirty="0" smtClean="0"/>
          </a:p>
          <a:p>
            <a:endParaRPr lang="en-US" altLang="ja-JP" dirty="0"/>
          </a:p>
          <a:p>
            <a:endParaRPr kumimoji="1" lang="en-US" altLang="ja-JP" dirty="0" smtClean="0"/>
          </a:p>
          <a:p>
            <a:endParaRPr lang="en-US" altLang="ja-JP" dirty="0"/>
          </a:p>
          <a:p>
            <a:pPr marL="0" indent="0">
              <a:buNone/>
            </a:pPr>
            <a:r>
              <a:rPr kumimoji="1" lang="en-US" altLang="ja-JP" dirty="0" smtClean="0"/>
              <a:t>K </a:t>
            </a:r>
            <a:r>
              <a:rPr kumimoji="1" lang="ja-JP" altLang="en-US" dirty="0" smtClean="0"/>
              <a:t>人集めてくると  </a:t>
            </a:r>
            <a:r>
              <a:rPr kumimoji="1" lang="en-US" altLang="ja-JP" dirty="0" smtClean="0">
                <a:latin typeface="Times" pitchFamily="18" charset="0"/>
              </a:rPr>
              <a:t>K A</a:t>
            </a:r>
            <a:r>
              <a:rPr kumimoji="1" lang="en-US" altLang="ja-JP" baseline="-25000" dirty="0" smtClean="0">
                <a:latin typeface="Times" pitchFamily="18" charset="0"/>
              </a:rPr>
              <a:t>d&gt;K</a:t>
            </a:r>
            <a:r>
              <a:rPr kumimoji="1" lang="en-US" altLang="ja-JP" dirty="0" smtClean="0">
                <a:latin typeface="Times" pitchFamily="18" charset="0"/>
              </a:rPr>
              <a:t> / M = </a:t>
            </a:r>
            <a:r>
              <a:rPr kumimoji="1" lang="en-US" altLang="ja-JP" b="1" dirty="0" smtClean="0">
                <a:solidFill>
                  <a:srgbClr val="00B050"/>
                </a:solidFill>
                <a:latin typeface="Times" pitchFamily="18" charset="0"/>
              </a:rPr>
              <a:t>K</a:t>
            </a:r>
            <a:r>
              <a:rPr kumimoji="1" lang="en-US" altLang="ja-JP" b="1" baseline="30000" dirty="0" smtClean="0">
                <a:solidFill>
                  <a:srgbClr val="00B050"/>
                </a:solidFill>
                <a:latin typeface="Times" pitchFamily="18" charset="0"/>
              </a:rPr>
              <a:t>3-β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人くらいは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dirty="0" smtClean="0"/>
              <a:t>次数</a:t>
            </a:r>
            <a:r>
              <a:rPr lang="en-US" altLang="ja-JP" dirty="0" smtClean="0"/>
              <a:t>&gt;K </a:t>
            </a:r>
            <a:r>
              <a:rPr lang="ja-JP" altLang="en-US" dirty="0" smtClean="0"/>
              <a:t>の隣人が入ると期待される。故に平均次数</a:t>
            </a:r>
            <a:r>
              <a:rPr lang="ja-JP" altLang="en-US" dirty="0"/>
              <a:t>≧</a:t>
            </a:r>
            <a:r>
              <a:rPr lang="en-US" altLang="ja-JP" b="1" dirty="0" smtClean="0">
                <a:solidFill>
                  <a:srgbClr val="00B050"/>
                </a:solidFill>
              </a:rPr>
              <a:t>K</a:t>
            </a:r>
            <a:r>
              <a:rPr lang="en-US" altLang="ja-JP" b="1" baseline="30000" dirty="0" smtClean="0">
                <a:solidFill>
                  <a:srgbClr val="00B050"/>
                </a:solidFill>
              </a:rPr>
              <a:t>3-β</a:t>
            </a:r>
            <a:r>
              <a:rPr lang="en-US" altLang="ja-JP" dirty="0"/>
              <a:t>.</a:t>
            </a:r>
            <a:endParaRPr kumimoji="1" lang="ja-JP" alt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132856"/>
            <a:ext cx="5981700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7452320" y="2492896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rgbClr val="00B050"/>
                </a:solidFill>
              </a:rPr>
              <a:t>(</a:t>
            </a:r>
            <a:r>
              <a:rPr kumimoji="1" lang="ja-JP" altLang="en-US" b="1" dirty="0" smtClean="0">
                <a:solidFill>
                  <a:srgbClr val="00B050"/>
                </a:solidFill>
              </a:rPr>
              <a:t>再掲</a:t>
            </a:r>
            <a:r>
              <a:rPr kumimoji="1" lang="en-US" altLang="ja-JP" b="1" dirty="0" smtClean="0">
                <a:solidFill>
                  <a:srgbClr val="00B050"/>
                </a:solidFill>
              </a:rPr>
              <a:t>)</a:t>
            </a:r>
            <a:endParaRPr kumimoji="1" lang="ja-JP" altLang="en-US" b="1" dirty="0">
              <a:solidFill>
                <a:srgbClr val="00B05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3933056"/>
            <a:ext cx="5040560" cy="10572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正方形/長方形 6"/>
          <p:cNvSpPr/>
          <p:nvPr/>
        </p:nvSpPr>
        <p:spPr>
          <a:xfrm>
            <a:off x="8604448" y="6309320"/>
            <a:ext cx="288032" cy="43204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5107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Section 6. </a:t>
            </a:r>
            <a:r>
              <a:rPr kumimoji="1" lang="ja-JP" altLang="en-US" dirty="0" smtClean="0"/>
              <a:t>実験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実際のネットワークで </a:t>
            </a:r>
            <a:r>
              <a:rPr kumimoji="1" lang="en-US" altLang="ja-JP" dirty="0" smtClean="0"/>
              <a:t>d(u)/d(v) </a:t>
            </a:r>
            <a:r>
              <a:rPr kumimoji="1" lang="ja-JP" altLang="en-US" dirty="0" smtClean="0"/>
              <a:t>比はどうなっているか。</a:t>
            </a:r>
            <a:endParaRPr kumimoji="1" lang="en-US" altLang="ja-JP" dirty="0" smtClean="0"/>
          </a:p>
          <a:p>
            <a:endParaRPr lang="en-US" altLang="ja-JP" dirty="0"/>
          </a:p>
          <a:p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データセット</a:t>
            </a:r>
            <a:r>
              <a:rPr kumimoji="1" lang="en-US" altLang="ja-JP" dirty="0" smtClean="0"/>
              <a:t>:</a:t>
            </a:r>
            <a:endParaRPr kumimoji="1" lang="ja-JP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501008"/>
            <a:ext cx="8319520" cy="254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6346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Section 6. </a:t>
            </a:r>
            <a:r>
              <a:rPr lang="ja-JP" altLang="en-US" dirty="0" smtClean="0"/>
              <a:t>実験</a:t>
            </a:r>
            <a:r>
              <a:rPr lang="ja-JP" altLang="en-US" dirty="0"/>
              <a:t>（平均次数の比）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 smtClean="0"/>
              <a:t>横軸 </a:t>
            </a:r>
            <a:r>
              <a:rPr kumimoji="1" lang="en-US" altLang="ja-JP" dirty="0" smtClean="0"/>
              <a:t>=</a:t>
            </a:r>
          </a:p>
          <a:p>
            <a:pPr marL="0" indent="0">
              <a:buNone/>
            </a:pPr>
            <a:r>
              <a:rPr lang="en-US" altLang="ja-JP" dirty="0"/>
              <a:t> </a:t>
            </a:r>
            <a:r>
              <a:rPr lang="en-US" altLang="ja-JP" dirty="0" smtClean="0"/>
              <a:t>  </a:t>
            </a:r>
            <a:r>
              <a:rPr lang="ja-JP" altLang="en-US" dirty="0" smtClean="0"/>
              <a:t>とった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   </a:t>
            </a:r>
            <a:r>
              <a:rPr kumimoji="1" lang="ja-JP" altLang="en-US" dirty="0" smtClean="0"/>
              <a:t>サンプルの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>   </a:t>
            </a:r>
            <a:r>
              <a:rPr kumimoji="1" lang="ja-JP" altLang="en-US" dirty="0" smtClean="0"/>
              <a:t>サイズ</a:t>
            </a:r>
            <a:endParaRPr kumimoji="1" lang="en-US" altLang="ja-JP" dirty="0" smtClean="0"/>
          </a:p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縦軸 </a:t>
            </a:r>
            <a:r>
              <a:rPr lang="en-US" altLang="ja-JP" dirty="0" smtClean="0"/>
              <a:t>=</a:t>
            </a:r>
          </a:p>
          <a:p>
            <a:pPr marL="0" indent="0">
              <a:buNone/>
            </a:pPr>
            <a:r>
              <a:rPr lang="en-US" altLang="ja-JP" dirty="0"/>
              <a:t> </a:t>
            </a:r>
            <a:r>
              <a:rPr lang="en-US" altLang="ja-JP" dirty="0" smtClean="0"/>
              <a:t>  </a:t>
            </a:r>
            <a:r>
              <a:rPr lang="ja-JP" altLang="en-US" dirty="0" smtClean="0"/>
              <a:t>隣接集合の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   </a:t>
            </a:r>
            <a:r>
              <a:rPr lang="ja-JP" altLang="en-US" dirty="0" smtClean="0"/>
              <a:t>平均次数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en-US" altLang="ja-JP" dirty="0" smtClean="0"/>
              <a:t>    / </a:t>
            </a:r>
            <a:r>
              <a:rPr lang="ja-JP" altLang="en-US" dirty="0" smtClean="0"/>
              <a:t>サンプルの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      </a:t>
            </a:r>
            <a:r>
              <a:rPr lang="ja-JP" altLang="en-US" dirty="0" smtClean="0"/>
              <a:t>平均次数</a:t>
            </a:r>
            <a:endParaRPr lang="en-US" altLang="ja-JP" dirty="0" smtClean="0"/>
          </a:p>
          <a:p>
            <a:pPr marL="0" indent="0">
              <a:buNone/>
            </a:pPr>
            <a:endParaRPr kumimoji="1" lang="en-US" altLang="ja-JP" dirty="0" smtClean="0"/>
          </a:p>
          <a:p>
            <a:pPr marL="457200" indent="-457200">
              <a:buFont typeface="+mj-lt"/>
              <a:buAutoNum type="arabicPeriod"/>
            </a:pPr>
            <a:endParaRPr kumimoji="1" lang="en-US" altLang="ja-JP" dirty="0" smtClean="0"/>
          </a:p>
          <a:p>
            <a:pPr marL="0" indent="0">
              <a:buNone/>
            </a:pPr>
            <a:endParaRPr kumimoji="1" lang="ja-JP" alt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364121"/>
            <a:ext cx="5832648" cy="544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0450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Section 6. </a:t>
            </a:r>
            <a:r>
              <a:rPr kumimoji="1" lang="ja-JP" altLang="en-US" dirty="0" smtClean="0"/>
              <a:t>実験（平均次数の比）</a:t>
            </a:r>
            <a:endParaRPr kumimoji="1" lang="ja-JP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1412776"/>
            <a:ext cx="5789996" cy="5296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dirty="0" smtClean="0"/>
              <a:t>横軸 </a:t>
            </a:r>
            <a:r>
              <a:rPr kumimoji="1" lang="en-US" altLang="ja-JP" dirty="0" smtClean="0"/>
              <a:t>=</a:t>
            </a:r>
          </a:p>
          <a:p>
            <a:pPr marL="0" indent="0">
              <a:buNone/>
            </a:pPr>
            <a:r>
              <a:rPr lang="en-US" altLang="ja-JP" dirty="0"/>
              <a:t> </a:t>
            </a:r>
            <a:r>
              <a:rPr lang="en-US" altLang="ja-JP" dirty="0" smtClean="0"/>
              <a:t>  </a:t>
            </a:r>
            <a:r>
              <a:rPr lang="ja-JP" altLang="en-US" dirty="0" smtClean="0"/>
              <a:t>とった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   </a:t>
            </a:r>
            <a:r>
              <a:rPr kumimoji="1" lang="ja-JP" altLang="en-US" dirty="0" smtClean="0"/>
              <a:t>サンプルの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>   </a:t>
            </a:r>
            <a:r>
              <a:rPr kumimoji="1" lang="ja-JP" altLang="en-US" dirty="0" smtClean="0"/>
              <a:t>サイズ</a:t>
            </a:r>
            <a:endParaRPr kumimoji="1" lang="en-US" altLang="ja-JP" dirty="0" smtClean="0"/>
          </a:p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縦軸 </a:t>
            </a:r>
            <a:r>
              <a:rPr lang="en-US" altLang="ja-JP" dirty="0" smtClean="0"/>
              <a:t>=</a:t>
            </a:r>
          </a:p>
          <a:p>
            <a:pPr marL="0" indent="0">
              <a:buNone/>
            </a:pPr>
            <a:r>
              <a:rPr lang="en-US" altLang="ja-JP" dirty="0"/>
              <a:t> </a:t>
            </a:r>
            <a:r>
              <a:rPr lang="en-US" altLang="ja-JP" dirty="0" smtClean="0"/>
              <a:t>  </a:t>
            </a:r>
            <a:r>
              <a:rPr lang="ja-JP" altLang="en-US" dirty="0" smtClean="0"/>
              <a:t>隣接集合の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   </a:t>
            </a:r>
            <a:r>
              <a:rPr lang="ja-JP" altLang="en-US" dirty="0" smtClean="0"/>
              <a:t>平均次数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en-US" altLang="ja-JP" dirty="0" smtClean="0"/>
              <a:t>    / </a:t>
            </a:r>
            <a:r>
              <a:rPr lang="ja-JP" altLang="en-US" dirty="0" smtClean="0"/>
              <a:t>隣接集合と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/>
              <a:t> </a:t>
            </a:r>
            <a:r>
              <a:rPr lang="ja-JP" altLang="en-US" dirty="0" smtClean="0"/>
              <a:t>     同じサイズの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      </a:t>
            </a:r>
            <a:r>
              <a:rPr lang="ja-JP" altLang="en-US" dirty="0" smtClean="0"/>
              <a:t>乱サンプルの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      </a:t>
            </a:r>
            <a:r>
              <a:rPr lang="ja-JP" altLang="en-US" dirty="0" smtClean="0"/>
              <a:t>平均次数</a:t>
            </a:r>
            <a:endParaRPr lang="en-US" altLang="ja-JP" dirty="0" smtClean="0"/>
          </a:p>
          <a:p>
            <a:pPr marL="0" indent="0">
              <a:buNone/>
            </a:pPr>
            <a:endParaRPr kumimoji="1" lang="en-US" altLang="ja-JP" dirty="0" smtClean="0"/>
          </a:p>
          <a:p>
            <a:pPr marL="457200" indent="-457200">
              <a:buFont typeface="+mj-lt"/>
              <a:buAutoNum type="arabicPeriod"/>
            </a:pPr>
            <a:endParaRPr kumimoji="1" lang="en-US" altLang="ja-JP" dirty="0" smtClean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60360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Section 6. </a:t>
            </a:r>
            <a:r>
              <a:rPr kumimoji="1" lang="ja-JP" altLang="en-US" dirty="0" smtClean="0"/>
              <a:t>実験（友人の友人）</a:t>
            </a:r>
            <a:endParaRPr kumimoji="1" lang="ja-JP" alt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700808"/>
            <a:ext cx="5487119" cy="46454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6378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Section 6. </a:t>
            </a:r>
            <a:r>
              <a:rPr kumimoji="1" lang="ja-JP" altLang="en-US" dirty="0" smtClean="0"/>
              <a:t>実験（</a:t>
            </a:r>
            <a:r>
              <a:rPr kumimoji="1" lang="en-US" altLang="ja-JP" dirty="0" smtClean="0"/>
              <a:t>Influence Maximization</a:t>
            </a:r>
            <a:r>
              <a:rPr kumimoji="1" lang="ja-JP" altLang="en-US" dirty="0" smtClean="0"/>
              <a:t>）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sz="3100" dirty="0" smtClean="0"/>
              <a:t>(</a:t>
            </a:r>
            <a:r>
              <a:rPr kumimoji="1" lang="ja-JP" altLang="en-US" sz="3100" dirty="0" smtClean="0"/>
              <a:t>多分 </a:t>
            </a:r>
            <a:r>
              <a:rPr kumimoji="1" lang="en-US" altLang="ja-JP" sz="3100" dirty="0" smtClean="0"/>
              <a:t>Independent Cascade)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 smtClean="0">
                <a:solidFill>
                  <a:srgbClr val="FF0000"/>
                </a:solidFill>
              </a:rPr>
              <a:t>赤線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=</a:t>
            </a:r>
            <a:br>
              <a:rPr kumimoji="1" lang="en-US" altLang="ja-JP" dirty="0" smtClean="0"/>
            </a:br>
            <a:r>
              <a:rPr kumimoji="1" lang="en-US" altLang="ja-JP" dirty="0" smtClean="0"/>
              <a:t>   10 random node</a:t>
            </a:r>
            <a:br>
              <a:rPr kumimoji="1" lang="en-US" altLang="ja-JP" dirty="0" smtClean="0"/>
            </a:br>
            <a:r>
              <a:rPr kumimoji="1" lang="en-US" altLang="ja-JP" dirty="0" smtClean="0"/>
              <a:t>      </a:t>
            </a:r>
            <a:r>
              <a:rPr kumimoji="1" lang="ja-JP" altLang="en-US" dirty="0" smtClean="0"/>
              <a:t>が </a:t>
            </a:r>
            <a:r>
              <a:rPr kumimoji="1" lang="en-US" altLang="ja-JP" dirty="0" smtClean="0"/>
              <a:t>seed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>
                <a:solidFill>
                  <a:srgbClr val="0070C0"/>
                </a:solidFill>
              </a:rPr>
              <a:t>青</a:t>
            </a:r>
            <a:r>
              <a:rPr lang="ja-JP" altLang="en-US" dirty="0" smtClean="0">
                <a:solidFill>
                  <a:srgbClr val="0070C0"/>
                </a:solidFill>
              </a:rPr>
              <a:t>線</a:t>
            </a:r>
            <a:r>
              <a:rPr lang="ja-JP" altLang="en-US" dirty="0" smtClean="0"/>
              <a:t> </a:t>
            </a:r>
            <a:r>
              <a:rPr lang="en-US" altLang="ja-JP" dirty="0" smtClean="0"/>
              <a:t>=</a:t>
            </a:r>
          </a:p>
          <a:p>
            <a:pPr marL="0" indent="0">
              <a:buNone/>
            </a:pPr>
            <a:r>
              <a:rPr kumimoji="1" lang="en-US" altLang="ja-JP" dirty="0" smtClean="0"/>
              <a:t>   10 random</a:t>
            </a:r>
            <a:br>
              <a:rPr kumimoji="1" lang="en-US" altLang="ja-JP" dirty="0" smtClean="0"/>
            </a:br>
            <a:r>
              <a:rPr kumimoji="1" lang="en-US" altLang="ja-JP" dirty="0" smtClean="0"/>
              <a:t>      neighbor </a:t>
            </a:r>
            <a:r>
              <a:rPr kumimoji="1" lang="ja-JP" altLang="en-US" dirty="0" smtClean="0"/>
              <a:t>が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en-US" altLang="ja-JP" dirty="0"/>
              <a:t> </a:t>
            </a:r>
            <a:r>
              <a:rPr lang="en-US" altLang="ja-JP" dirty="0" smtClean="0"/>
              <a:t>     seed</a:t>
            </a:r>
            <a:endParaRPr kumimoji="1" lang="ja-JP" alt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1556792"/>
            <a:ext cx="5437127" cy="525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126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まとめ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ランダムにサンプルした頂点よりもその隣接ノードの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平均次数の方が高いことが多い </a:t>
            </a:r>
            <a:r>
              <a:rPr kumimoji="1" lang="en-US" altLang="ja-JP" dirty="0" smtClean="0"/>
              <a:t>(Friendship Paradox)</a:t>
            </a:r>
          </a:p>
          <a:p>
            <a:endParaRPr lang="en-US" altLang="ja-JP" dirty="0"/>
          </a:p>
          <a:p>
            <a:r>
              <a:rPr kumimoji="1" lang="ja-JP" altLang="en-US" dirty="0" smtClean="0"/>
              <a:t>次数が冪分布なモデルでは、この次数比率はグラフのサイズ </a:t>
            </a:r>
            <a:r>
              <a:rPr kumimoji="1" lang="en-US" altLang="ja-JP" dirty="0" smtClean="0"/>
              <a:t>N </a:t>
            </a:r>
            <a:r>
              <a:rPr kumimoji="1" lang="ja-JP" altLang="en-US" dirty="0" err="1" smtClean="0"/>
              <a:t>に依</a:t>
            </a:r>
            <a:r>
              <a:rPr kumimoji="1" lang="ja-JP" altLang="en-US" dirty="0" smtClean="0"/>
              <a:t>存して大きくなる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β &lt; 2 </a:t>
            </a:r>
            <a:r>
              <a:rPr kumimoji="1" lang="ja-JP" altLang="en-US" dirty="0" smtClean="0"/>
              <a:t>と</a:t>
            </a:r>
            <a:r>
              <a:rPr lang="en-US" altLang="ja-JP" dirty="0"/>
              <a:t> </a:t>
            </a:r>
            <a:r>
              <a:rPr lang="en-US" altLang="ja-JP" dirty="0" smtClean="0"/>
              <a:t>2 &lt; β</a:t>
            </a:r>
            <a:r>
              <a:rPr kumimoji="1" lang="en-US" altLang="ja-JP" dirty="0" smtClean="0"/>
              <a:t> </a:t>
            </a:r>
            <a:r>
              <a:rPr kumimoji="1" lang="ja-JP" altLang="en-US" dirty="0" err="1" smtClean="0"/>
              <a:t>での</a:t>
            </a:r>
            <a:r>
              <a:rPr kumimoji="1" lang="ja-JP" altLang="en-US" dirty="0" smtClean="0"/>
              <a:t>違い</a:t>
            </a:r>
            <a:endParaRPr kumimoji="1" lang="en-US" altLang="ja-JP" dirty="0" smtClean="0"/>
          </a:p>
          <a:p>
            <a:pPr lvl="1"/>
            <a:endParaRPr lang="en-US" altLang="ja-JP" dirty="0"/>
          </a:p>
          <a:p>
            <a:r>
              <a:rPr kumimoji="1" lang="ja-JP" altLang="en-US" dirty="0" smtClean="0"/>
              <a:t>実験が</a:t>
            </a:r>
            <a:r>
              <a:rPr lang="ja-JP" altLang="en-US" dirty="0" smtClean="0"/>
              <a:t>少ない？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2 &lt; β &lt; 3 </a:t>
            </a:r>
            <a:r>
              <a:rPr lang="ja-JP" altLang="en-US" dirty="0" smtClean="0"/>
              <a:t>の実データ？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Asymptotic Behavior </a:t>
            </a:r>
            <a:r>
              <a:rPr kumimoji="1" lang="ja-JP" altLang="en-US" dirty="0" smtClean="0"/>
              <a:t>の</a:t>
            </a:r>
            <a:r>
              <a:rPr kumimoji="1" lang="ja-JP" altLang="en-US" smtClean="0"/>
              <a:t>実験的検証？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96369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背景</a:t>
            </a:r>
            <a:r>
              <a:rPr lang="en-US" altLang="ja-JP" dirty="0" smtClean="0"/>
              <a:t>: “Friendship Paradox” [Feld 91]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772817"/>
            <a:ext cx="8363272" cy="10801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sz="3200" dirty="0" smtClean="0"/>
              <a:t>「</a:t>
            </a:r>
            <a:r>
              <a:rPr kumimoji="1" lang="en-US" altLang="ja-JP" sz="3200" dirty="0" smtClean="0"/>
              <a:t>Social Network </a:t>
            </a:r>
            <a:r>
              <a:rPr kumimoji="1" lang="ja-JP" altLang="en-US" sz="3200" dirty="0" smtClean="0"/>
              <a:t>において、</a:t>
            </a:r>
            <a:r>
              <a:rPr lang="en-US" altLang="ja-JP" sz="3200" dirty="0" smtClean="0"/>
              <a:t> </a:t>
            </a:r>
            <a:r>
              <a:rPr lang="ja-JP" altLang="en-US" sz="3200" dirty="0" smtClean="0"/>
              <a:t>（平均的に見ると）</a:t>
            </a:r>
            <a:r>
              <a:rPr kumimoji="1" lang="en-US" altLang="ja-JP" sz="3200" dirty="0" smtClean="0"/>
              <a:t/>
            </a:r>
            <a:br>
              <a:rPr kumimoji="1" lang="en-US" altLang="ja-JP" sz="3200" dirty="0" smtClean="0"/>
            </a:br>
            <a:r>
              <a:rPr kumimoji="1" lang="en-US" altLang="ja-JP" sz="3200" dirty="0" smtClean="0"/>
              <a:t> </a:t>
            </a:r>
            <a:r>
              <a:rPr kumimoji="1" lang="ja-JP" altLang="en-US" sz="3200" b="1" dirty="0" smtClean="0">
                <a:solidFill>
                  <a:srgbClr val="0070C0"/>
                </a:solidFill>
              </a:rPr>
              <a:t>本人</a:t>
            </a:r>
            <a:r>
              <a:rPr kumimoji="1" lang="ja-JP" altLang="en-US" sz="3200" dirty="0" smtClean="0"/>
              <a:t>よりも、その</a:t>
            </a:r>
            <a:r>
              <a:rPr kumimoji="1" lang="ja-JP" altLang="en-US" sz="3200" b="1" dirty="0" smtClean="0">
                <a:solidFill>
                  <a:schemeClr val="tx2">
                    <a:lumMod val="75000"/>
                  </a:schemeClr>
                </a:solidFill>
              </a:rPr>
              <a:t>友人</a:t>
            </a:r>
            <a:r>
              <a:rPr kumimoji="1" lang="ja-JP" altLang="en-US" sz="3200" dirty="0" smtClean="0"/>
              <a:t>の方が、友達が多い。」</a:t>
            </a:r>
            <a:endParaRPr kumimoji="1" lang="ja-JP" altLang="en-US" sz="32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7504" y="2969657"/>
            <a:ext cx="46085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 smtClean="0">
                <a:solidFill>
                  <a:srgbClr val="0070C0"/>
                </a:solidFill>
                <a:latin typeface="Times" pitchFamily="18" charset="0"/>
              </a:rPr>
              <a:t>μ = </a:t>
            </a:r>
            <a:r>
              <a:rPr kumimoji="1" lang="en-US" altLang="ja-JP" sz="4000" dirty="0" err="1" smtClean="0">
                <a:solidFill>
                  <a:srgbClr val="0070C0"/>
                </a:solidFill>
                <a:latin typeface="Times" pitchFamily="18" charset="0"/>
              </a:rPr>
              <a:t>Σ</a:t>
            </a:r>
            <a:r>
              <a:rPr kumimoji="1" lang="en-US" altLang="ja-JP" sz="4000" baseline="-25000" dirty="0" err="1" smtClean="0">
                <a:solidFill>
                  <a:srgbClr val="0070C0"/>
                </a:solidFill>
                <a:latin typeface="Times" pitchFamily="18" charset="0"/>
              </a:rPr>
              <a:t>v</a:t>
            </a:r>
            <a:r>
              <a:rPr kumimoji="1" lang="ja-JP" altLang="en-US" sz="4000" baseline="-25000" dirty="0" smtClean="0">
                <a:solidFill>
                  <a:srgbClr val="0070C0"/>
                </a:solidFill>
                <a:latin typeface="Times" pitchFamily="18" charset="0"/>
              </a:rPr>
              <a:t>∈</a:t>
            </a:r>
            <a:r>
              <a:rPr kumimoji="1" lang="en-US" altLang="ja-JP" sz="4000" baseline="-25000" dirty="0" smtClean="0">
                <a:solidFill>
                  <a:srgbClr val="0070C0"/>
                </a:solidFill>
                <a:latin typeface="Times" pitchFamily="18" charset="0"/>
              </a:rPr>
              <a:t>V</a:t>
            </a:r>
            <a:r>
              <a:rPr kumimoji="1" lang="en-US" altLang="ja-JP" sz="4000" dirty="0" smtClean="0">
                <a:solidFill>
                  <a:srgbClr val="0070C0"/>
                </a:solidFill>
                <a:latin typeface="Times" pitchFamily="18" charset="0"/>
              </a:rPr>
              <a:t> d(v) / |V|</a:t>
            </a:r>
          </a:p>
          <a:p>
            <a:r>
              <a:rPr lang="en-US" altLang="ja-JP" sz="4000" dirty="0" smtClean="0">
                <a:solidFill>
                  <a:srgbClr val="0070C0"/>
                </a:solidFill>
                <a:latin typeface="Times" pitchFamily="18" charset="0"/>
              </a:rPr>
              <a:t>   = 2|E| / |V|</a:t>
            </a:r>
            <a:endParaRPr kumimoji="1" lang="ja-JP" altLang="en-US" sz="4000" dirty="0">
              <a:solidFill>
                <a:srgbClr val="0070C0"/>
              </a:solidFill>
              <a:latin typeface="Times" pitchFamily="18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888432" y="4221088"/>
            <a:ext cx="586814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 smtClean="0">
                <a:solidFill>
                  <a:schemeClr val="tx2">
                    <a:lumMod val="75000"/>
                  </a:schemeClr>
                </a:solidFill>
                <a:latin typeface="Times" pitchFamily="18" charset="0"/>
              </a:rPr>
              <a:t>Σ</a:t>
            </a:r>
            <a:r>
              <a:rPr lang="en-US" altLang="ja-JP" sz="4000" baseline="-25000" dirty="0" smtClean="0">
                <a:solidFill>
                  <a:schemeClr val="tx2">
                    <a:lumMod val="75000"/>
                  </a:schemeClr>
                </a:solidFill>
                <a:latin typeface="Times" pitchFamily="18" charset="0"/>
              </a:rPr>
              <a:t>(</a:t>
            </a:r>
            <a:r>
              <a:rPr lang="en-US" altLang="ja-JP" sz="4000" baseline="-25000" dirty="0" err="1" smtClean="0">
                <a:solidFill>
                  <a:schemeClr val="tx2">
                    <a:lumMod val="75000"/>
                  </a:schemeClr>
                </a:solidFill>
                <a:latin typeface="Times" pitchFamily="18" charset="0"/>
              </a:rPr>
              <a:t>u,v</a:t>
            </a:r>
            <a:r>
              <a:rPr lang="en-US" altLang="ja-JP" sz="4000" baseline="-25000" dirty="0" smtClean="0">
                <a:solidFill>
                  <a:schemeClr val="tx2">
                    <a:lumMod val="75000"/>
                  </a:schemeClr>
                </a:solidFill>
                <a:latin typeface="Times" pitchFamily="18" charset="0"/>
              </a:rPr>
              <a:t>)</a:t>
            </a:r>
            <a:r>
              <a:rPr kumimoji="1" lang="ja-JP" altLang="en-US" sz="4000" baseline="-25000" dirty="0" smtClean="0">
                <a:solidFill>
                  <a:schemeClr val="tx2">
                    <a:lumMod val="75000"/>
                  </a:schemeClr>
                </a:solidFill>
                <a:latin typeface="Times" pitchFamily="18" charset="0"/>
              </a:rPr>
              <a:t>∈</a:t>
            </a:r>
            <a:r>
              <a:rPr kumimoji="1" lang="en-US" altLang="ja-JP" sz="4000" baseline="-25000" dirty="0" smtClean="0">
                <a:solidFill>
                  <a:schemeClr val="tx2">
                    <a:lumMod val="75000"/>
                  </a:schemeClr>
                </a:solidFill>
                <a:latin typeface="Times" pitchFamily="18" charset="0"/>
              </a:rPr>
              <a:t>E</a:t>
            </a:r>
            <a:r>
              <a:rPr kumimoji="1" lang="en-US" altLang="ja-JP" sz="4000" dirty="0" smtClean="0">
                <a:solidFill>
                  <a:schemeClr val="tx2">
                    <a:lumMod val="75000"/>
                  </a:schemeClr>
                </a:solidFill>
                <a:latin typeface="Times" pitchFamily="18" charset="0"/>
              </a:rPr>
              <a:t> (d(u)+d(v)) / 2|E|</a:t>
            </a:r>
          </a:p>
          <a:p>
            <a:r>
              <a:rPr lang="en-US" altLang="ja-JP" sz="4000" dirty="0" smtClean="0">
                <a:solidFill>
                  <a:schemeClr val="tx2">
                    <a:lumMod val="75000"/>
                  </a:schemeClr>
                </a:solidFill>
                <a:latin typeface="Times" pitchFamily="18" charset="0"/>
              </a:rPr>
              <a:t>   = </a:t>
            </a:r>
            <a:r>
              <a:rPr lang="en-US" altLang="ja-JP" sz="4000" dirty="0" err="1">
                <a:solidFill>
                  <a:schemeClr val="tx2">
                    <a:lumMod val="75000"/>
                  </a:schemeClr>
                </a:solidFill>
                <a:latin typeface="Times" pitchFamily="18" charset="0"/>
              </a:rPr>
              <a:t>Σ</a:t>
            </a:r>
            <a:r>
              <a:rPr lang="en-US" altLang="ja-JP" sz="4000" baseline="-25000" dirty="0" err="1">
                <a:solidFill>
                  <a:schemeClr val="tx2">
                    <a:lumMod val="75000"/>
                  </a:schemeClr>
                </a:solidFill>
                <a:latin typeface="Times" pitchFamily="18" charset="0"/>
              </a:rPr>
              <a:t>v</a:t>
            </a:r>
            <a:r>
              <a:rPr lang="ja-JP" altLang="en-US" sz="4000" baseline="-25000" dirty="0">
                <a:solidFill>
                  <a:schemeClr val="tx2">
                    <a:lumMod val="75000"/>
                  </a:schemeClr>
                </a:solidFill>
                <a:latin typeface="Times" pitchFamily="18" charset="0"/>
              </a:rPr>
              <a:t>∈</a:t>
            </a:r>
            <a:r>
              <a:rPr lang="en-US" altLang="ja-JP" sz="4000" baseline="-25000" dirty="0">
                <a:solidFill>
                  <a:schemeClr val="tx2">
                    <a:lumMod val="75000"/>
                  </a:schemeClr>
                </a:solidFill>
                <a:latin typeface="Times" pitchFamily="18" charset="0"/>
              </a:rPr>
              <a:t>V</a:t>
            </a:r>
            <a:r>
              <a:rPr lang="en-US" altLang="ja-JP" sz="4000" dirty="0">
                <a:solidFill>
                  <a:schemeClr val="tx2">
                    <a:lumMod val="75000"/>
                  </a:schemeClr>
                </a:solidFill>
                <a:latin typeface="Times" pitchFamily="18" charset="0"/>
              </a:rPr>
              <a:t> </a:t>
            </a:r>
            <a:r>
              <a:rPr lang="en-US" altLang="ja-JP" sz="4000" dirty="0" smtClean="0">
                <a:solidFill>
                  <a:schemeClr val="tx2">
                    <a:lumMod val="75000"/>
                  </a:schemeClr>
                </a:solidFill>
                <a:latin typeface="Times" pitchFamily="18" charset="0"/>
              </a:rPr>
              <a:t>d(v)</a:t>
            </a:r>
            <a:r>
              <a:rPr lang="en-US" altLang="ja-JP" sz="4000" baseline="30000" dirty="0" smtClean="0">
                <a:solidFill>
                  <a:schemeClr val="tx2">
                    <a:lumMod val="75000"/>
                  </a:schemeClr>
                </a:solidFill>
                <a:latin typeface="Times" pitchFamily="18" charset="0"/>
              </a:rPr>
              <a:t>2</a:t>
            </a:r>
            <a:r>
              <a:rPr lang="en-US" altLang="ja-JP" sz="4000" dirty="0" smtClean="0">
                <a:solidFill>
                  <a:schemeClr val="tx2">
                    <a:lumMod val="75000"/>
                  </a:schemeClr>
                </a:solidFill>
                <a:latin typeface="Times" pitchFamily="18" charset="0"/>
              </a:rPr>
              <a:t> </a:t>
            </a:r>
            <a:r>
              <a:rPr lang="en-US" altLang="ja-JP" sz="4000" dirty="0">
                <a:solidFill>
                  <a:schemeClr val="tx2">
                    <a:lumMod val="75000"/>
                  </a:schemeClr>
                </a:solidFill>
                <a:latin typeface="Times" pitchFamily="18" charset="0"/>
              </a:rPr>
              <a:t>/ </a:t>
            </a:r>
            <a:r>
              <a:rPr lang="en-US" altLang="ja-JP" sz="4000" dirty="0" smtClean="0">
                <a:solidFill>
                  <a:schemeClr val="tx2">
                    <a:lumMod val="75000"/>
                  </a:schemeClr>
                </a:solidFill>
                <a:latin typeface="Times" pitchFamily="18" charset="0"/>
              </a:rPr>
              <a:t>2|E|</a:t>
            </a:r>
            <a:br>
              <a:rPr lang="en-US" altLang="ja-JP" sz="4000" dirty="0" smtClean="0">
                <a:solidFill>
                  <a:schemeClr val="tx2">
                    <a:lumMod val="75000"/>
                  </a:schemeClr>
                </a:solidFill>
                <a:latin typeface="Times" pitchFamily="18" charset="0"/>
              </a:rPr>
            </a:br>
            <a:r>
              <a:rPr lang="en-US" altLang="ja-JP" sz="4000" dirty="0" smtClean="0">
                <a:solidFill>
                  <a:schemeClr val="tx2">
                    <a:lumMod val="75000"/>
                  </a:schemeClr>
                </a:solidFill>
                <a:latin typeface="Times" pitchFamily="18" charset="0"/>
              </a:rPr>
              <a:t>   = </a:t>
            </a:r>
            <a:r>
              <a:rPr lang="en-US" altLang="ja-JP" sz="4000" dirty="0" err="1">
                <a:solidFill>
                  <a:schemeClr val="tx2">
                    <a:lumMod val="75000"/>
                  </a:schemeClr>
                </a:solidFill>
                <a:latin typeface="Times" pitchFamily="18" charset="0"/>
              </a:rPr>
              <a:t>Σ</a:t>
            </a:r>
            <a:r>
              <a:rPr lang="en-US" altLang="ja-JP" sz="4000" baseline="-25000" dirty="0" err="1">
                <a:solidFill>
                  <a:schemeClr val="tx2">
                    <a:lumMod val="75000"/>
                  </a:schemeClr>
                </a:solidFill>
                <a:latin typeface="Times" pitchFamily="18" charset="0"/>
              </a:rPr>
              <a:t>v</a:t>
            </a:r>
            <a:r>
              <a:rPr lang="ja-JP" altLang="en-US" sz="4000" baseline="-25000" dirty="0">
                <a:solidFill>
                  <a:schemeClr val="tx2">
                    <a:lumMod val="75000"/>
                  </a:schemeClr>
                </a:solidFill>
                <a:latin typeface="Times" pitchFamily="18" charset="0"/>
              </a:rPr>
              <a:t>∈</a:t>
            </a:r>
            <a:r>
              <a:rPr lang="en-US" altLang="ja-JP" sz="4000" baseline="-25000" dirty="0">
                <a:solidFill>
                  <a:schemeClr val="tx2">
                    <a:lumMod val="75000"/>
                  </a:schemeClr>
                </a:solidFill>
                <a:latin typeface="Times" pitchFamily="18" charset="0"/>
              </a:rPr>
              <a:t>V</a:t>
            </a:r>
            <a:r>
              <a:rPr lang="en-US" altLang="ja-JP" sz="4000" dirty="0">
                <a:solidFill>
                  <a:schemeClr val="tx2">
                    <a:lumMod val="75000"/>
                  </a:schemeClr>
                </a:solidFill>
                <a:latin typeface="Times" pitchFamily="18" charset="0"/>
              </a:rPr>
              <a:t> d(v)</a:t>
            </a:r>
            <a:r>
              <a:rPr lang="en-US" altLang="ja-JP" sz="4000" baseline="30000" dirty="0">
                <a:solidFill>
                  <a:schemeClr val="tx2">
                    <a:lumMod val="75000"/>
                  </a:schemeClr>
                </a:solidFill>
                <a:latin typeface="Times" pitchFamily="18" charset="0"/>
              </a:rPr>
              <a:t>2 </a:t>
            </a:r>
            <a:r>
              <a:rPr lang="en-US" altLang="ja-JP" sz="4000" dirty="0" smtClean="0">
                <a:solidFill>
                  <a:schemeClr val="tx2">
                    <a:lumMod val="75000"/>
                  </a:schemeClr>
                </a:solidFill>
                <a:latin typeface="Times" pitchFamily="18" charset="0"/>
              </a:rPr>
              <a:t>/ |V| / μ</a:t>
            </a:r>
            <a:br>
              <a:rPr lang="en-US" altLang="ja-JP" sz="4000" dirty="0" smtClean="0">
                <a:solidFill>
                  <a:schemeClr val="tx2">
                    <a:lumMod val="75000"/>
                  </a:schemeClr>
                </a:solidFill>
                <a:latin typeface="Times" pitchFamily="18" charset="0"/>
              </a:rPr>
            </a:br>
            <a:r>
              <a:rPr lang="en-US" altLang="ja-JP" sz="4000" dirty="0" smtClean="0">
                <a:solidFill>
                  <a:schemeClr val="tx2">
                    <a:lumMod val="75000"/>
                  </a:schemeClr>
                </a:solidFill>
                <a:latin typeface="Times" pitchFamily="18" charset="0"/>
              </a:rPr>
              <a:t>   = </a:t>
            </a:r>
            <a:r>
              <a:rPr lang="en-US" altLang="ja-JP" sz="4000" dirty="0" err="1" smtClean="0">
                <a:solidFill>
                  <a:schemeClr val="tx2">
                    <a:lumMod val="75000"/>
                  </a:schemeClr>
                </a:solidFill>
                <a:latin typeface="Times" pitchFamily="18" charset="0"/>
              </a:rPr>
              <a:t>μ+σ</a:t>
            </a:r>
            <a:r>
              <a:rPr lang="en-US" altLang="ja-JP" sz="4000" dirty="0" smtClean="0">
                <a:solidFill>
                  <a:schemeClr val="tx2">
                    <a:lumMod val="75000"/>
                  </a:schemeClr>
                </a:solidFill>
                <a:latin typeface="Times" pitchFamily="18" charset="0"/>
              </a:rPr>
              <a:t>/μ</a:t>
            </a:r>
          </a:p>
        </p:txBody>
      </p:sp>
      <p:sp>
        <p:nvSpPr>
          <p:cNvPr id="6" name="テキスト ボックス 5"/>
          <p:cNvSpPr txBox="1"/>
          <p:nvPr/>
        </p:nvSpPr>
        <p:spPr>
          <a:xfrm rot="1596807">
            <a:off x="3073902" y="4057985"/>
            <a:ext cx="13681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 smtClean="0"/>
              <a:t>≦</a:t>
            </a:r>
            <a:endParaRPr kumimoji="1" lang="ja-JP" alt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775368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この論文の内容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sz="3200" b="1" dirty="0" smtClean="0">
                <a:solidFill>
                  <a:srgbClr val="00B050"/>
                </a:solidFill>
              </a:rPr>
              <a:t>Friendship Paradox in a “Strong” sense.</a:t>
            </a:r>
          </a:p>
          <a:p>
            <a:pPr lvl="1"/>
            <a:r>
              <a:rPr lang="ja-JP" altLang="en-US" sz="2800" dirty="0" smtClean="0"/>
              <a:t>ある自然なモデルにおいて、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en-US" altLang="ja-JP" sz="2800" dirty="0" smtClean="0"/>
              <a:t>      |</a:t>
            </a:r>
            <a:r>
              <a:rPr lang="ja-JP" altLang="en-US" sz="2800" dirty="0" smtClean="0"/>
              <a:t>友人の平均次数</a:t>
            </a:r>
            <a:r>
              <a:rPr lang="en-US" altLang="ja-JP" sz="2800" dirty="0" smtClean="0"/>
              <a:t>| / |</a:t>
            </a:r>
            <a:r>
              <a:rPr lang="ja-JP" altLang="en-US" sz="2800" dirty="0" smtClean="0"/>
              <a:t>平均次数</a:t>
            </a:r>
            <a:r>
              <a:rPr lang="en-US" altLang="ja-JP" sz="2800" dirty="0" smtClean="0"/>
              <a:t>| </a:t>
            </a:r>
            <a:r>
              <a:rPr lang="ja-JP" altLang="en-US" sz="2800" dirty="0" smtClean="0"/>
              <a:t>∈ </a:t>
            </a:r>
            <a:r>
              <a:rPr lang="en-US" altLang="ja-JP" sz="2800" dirty="0" smtClean="0"/>
              <a:t>ω(1)</a:t>
            </a:r>
            <a:br>
              <a:rPr lang="en-US" altLang="ja-JP" sz="2800" dirty="0" smtClean="0"/>
            </a:br>
            <a:r>
              <a:rPr lang="ja-JP" altLang="en-US" sz="2800" dirty="0" smtClean="0"/>
              <a:t>つまりグラフを大きくすると友人との格差が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ja-JP" altLang="en-US" sz="2800" dirty="0" smtClean="0"/>
              <a:t>より開く現象が観測できることを示す</a:t>
            </a:r>
            <a:r>
              <a:rPr lang="ja-JP" altLang="en-US" sz="2800" dirty="0"/>
              <a:t>。</a:t>
            </a:r>
            <a:endParaRPr lang="en-US" altLang="ja-JP" sz="2800" dirty="0" smtClean="0"/>
          </a:p>
          <a:p>
            <a:endParaRPr kumimoji="1" lang="en-US" altLang="ja-JP" sz="3200" dirty="0" smtClean="0"/>
          </a:p>
          <a:p>
            <a:r>
              <a:rPr lang="ja-JP" altLang="en-US" sz="3200" dirty="0"/>
              <a:t>実際</a:t>
            </a:r>
            <a:r>
              <a:rPr lang="ja-JP" altLang="en-US" sz="3200" dirty="0" smtClean="0"/>
              <a:t>のグラフデータで実験 </a:t>
            </a:r>
            <a:r>
              <a:rPr lang="en-US" altLang="ja-JP" sz="3200" dirty="0" smtClean="0"/>
              <a:t>(??)</a:t>
            </a:r>
            <a:endParaRPr kumimoji="1" lang="en-US" altLang="ja-JP" sz="3200" dirty="0"/>
          </a:p>
          <a:p>
            <a:r>
              <a:rPr lang="ja-JP" altLang="en-US" sz="3200" dirty="0" smtClean="0"/>
              <a:t>グラフアルゴリズムへの影響・示唆 </a:t>
            </a:r>
            <a:r>
              <a:rPr lang="en-US" altLang="ja-JP" sz="3200" dirty="0" smtClean="0"/>
              <a:t>(??)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273117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Section 3: Misbehaved Power Laws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836912"/>
          </a:xfrm>
        </p:spPr>
        <p:txBody>
          <a:bodyPr/>
          <a:lstStyle/>
          <a:p>
            <a:r>
              <a:rPr kumimoji="1" lang="en-US" altLang="ja-JP" b="1" dirty="0" smtClean="0">
                <a:solidFill>
                  <a:srgbClr val="00B050"/>
                </a:solidFill>
              </a:rPr>
              <a:t>Prop 3.1 </a:t>
            </a:r>
            <a:r>
              <a:rPr kumimoji="1" lang="ja-JP" altLang="en-US" b="1" dirty="0" smtClean="0">
                <a:solidFill>
                  <a:srgbClr val="00B050"/>
                </a:solidFill>
              </a:rPr>
              <a:t>次数の冪分布 だけでは </a:t>
            </a:r>
            <a:r>
              <a:rPr kumimoji="1" lang="en-US" altLang="ja-JP" b="1" dirty="0" smtClean="0">
                <a:solidFill>
                  <a:srgbClr val="00B050"/>
                </a:solidFill>
              </a:rPr>
              <a:t>asymptotic friendship paradox </a:t>
            </a:r>
            <a:r>
              <a:rPr kumimoji="1" lang="ja-JP" altLang="en-US" b="1" dirty="0" smtClean="0">
                <a:solidFill>
                  <a:srgbClr val="00B050"/>
                </a:solidFill>
              </a:rPr>
              <a:t>が成り立たないことがある</a:t>
            </a:r>
            <a:endParaRPr kumimoji="1" lang="en-US" altLang="ja-JP" b="1" dirty="0" smtClean="0">
              <a:solidFill>
                <a:srgbClr val="00B050"/>
              </a:solidFill>
            </a:endParaRPr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証明</a:t>
            </a:r>
            <a:r>
              <a:rPr kumimoji="1" lang="en-US" altLang="ja-JP" dirty="0" smtClean="0"/>
              <a:t>:  </a:t>
            </a:r>
            <a:r>
              <a:rPr kumimoji="1" lang="ja-JP" altLang="en-US" dirty="0" smtClean="0"/>
              <a:t>冪指数 </a:t>
            </a:r>
            <a:r>
              <a:rPr kumimoji="1" lang="en-US" altLang="ja-JP" dirty="0" smtClean="0"/>
              <a:t>β=2 </a:t>
            </a:r>
            <a:r>
              <a:rPr kumimoji="1" lang="ja-JP" altLang="en-US" dirty="0" smtClean="0"/>
              <a:t>の例を構成。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次数</a:t>
            </a:r>
            <a:r>
              <a:rPr lang="ja-JP" altLang="en-US" dirty="0" smtClean="0"/>
              <a:t>の小さい順に頂点を列挙し、辺を貼っていく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次数 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√</a:t>
            </a:r>
            <a:r>
              <a:rPr kumimoji="1" lang="en-US" altLang="ja-JP" dirty="0" smtClean="0"/>
              <a:t>N) / 400 </a:t>
            </a:r>
            <a:r>
              <a:rPr kumimoji="1" lang="ja-JP" altLang="en-US" dirty="0" smtClean="0"/>
              <a:t>までは貪欲に、列挙順が自分に近い頂点と結ぶ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残りは適当に結ぶ</a:t>
            </a: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539552" y="5301208"/>
            <a:ext cx="8208912" cy="1440160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b="1" dirty="0" smtClean="0"/>
              <a:t>【</a:t>
            </a:r>
            <a:r>
              <a:rPr kumimoji="1" lang="ja-JP" altLang="en-US" b="1" dirty="0" smtClean="0"/>
              <a:t>論文を通して用いるメタ変数の定義</a:t>
            </a:r>
            <a:r>
              <a:rPr lang="en-US" altLang="ja-JP" b="1" dirty="0"/>
              <a:t>】</a:t>
            </a:r>
            <a:endParaRPr kumimoji="1" lang="en-US" altLang="ja-JP" b="1" dirty="0" smtClean="0"/>
          </a:p>
          <a:p>
            <a:r>
              <a:rPr lang="en-US" altLang="ja-JP" sz="2400" dirty="0" smtClean="0"/>
              <a:t>N: </a:t>
            </a:r>
            <a:r>
              <a:rPr lang="ja-JP" altLang="en-US" sz="2400" dirty="0" smtClean="0"/>
              <a:t>頂点数     </a:t>
            </a:r>
            <a:r>
              <a:rPr kumimoji="1" lang="en-US" altLang="ja-JP" sz="2400" dirty="0" smtClean="0"/>
              <a:t>M: </a:t>
            </a:r>
            <a:r>
              <a:rPr kumimoji="1" lang="ja-JP" altLang="en-US" sz="2400" dirty="0" smtClean="0"/>
              <a:t>辺数     </a:t>
            </a:r>
            <a:r>
              <a:rPr lang="en-US" altLang="ja-JP" sz="2400" dirty="0" smtClean="0"/>
              <a:t>β: </a:t>
            </a:r>
            <a:r>
              <a:rPr lang="ja-JP" altLang="en-US" sz="2400" dirty="0" err="1" smtClean="0"/>
              <a:t>べき</a:t>
            </a:r>
            <a:r>
              <a:rPr lang="ja-JP" altLang="en-US" sz="2400" dirty="0" smtClean="0"/>
              <a:t>指数     </a:t>
            </a:r>
            <a:r>
              <a:rPr kumimoji="1" lang="en-US" altLang="ja-JP" sz="2400" dirty="0" smtClean="0"/>
              <a:t>C: </a:t>
            </a:r>
            <a:r>
              <a:rPr kumimoji="1" lang="ja-JP" altLang="en-US" sz="2400" dirty="0" smtClean="0"/>
              <a:t>次数</a:t>
            </a:r>
            <a:r>
              <a:rPr kumimoji="1" lang="en-US" altLang="ja-JP" sz="2400" dirty="0" smtClean="0"/>
              <a:t>1</a:t>
            </a:r>
            <a:r>
              <a:rPr kumimoji="1" lang="ja-JP" altLang="en-US" sz="2400" dirty="0" smtClean="0"/>
              <a:t>の頂点の数</a:t>
            </a:r>
            <a:endParaRPr kumimoji="1" lang="en-US" altLang="ja-JP" sz="2400" dirty="0" smtClean="0"/>
          </a:p>
          <a:p>
            <a:r>
              <a:rPr lang="en-US" altLang="ja-JP" sz="2400" dirty="0" smtClean="0"/>
              <a:t>                 (</a:t>
            </a:r>
            <a:r>
              <a:rPr lang="ja-JP" altLang="en-US" sz="2400" dirty="0" smtClean="0"/>
              <a:t>次数 </a:t>
            </a:r>
            <a:r>
              <a:rPr lang="en-US" altLang="ja-JP" sz="2400" dirty="0" smtClean="0"/>
              <a:t>d </a:t>
            </a:r>
            <a:r>
              <a:rPr lang="ja-JP" altLang="en-US" sz="2400" dirty="0" smtClean="0"/>
              <a:t>の頂点の数は </a:t>
            </a:r>
            <a:r>
              <a:rPr lang="en-US" altLang="ja-JP" sz="2400" dirty="0" smtClean="0"/>
              <a:t>C / d</a:t>
            </a:r>
            <a:r>
              <a:rPr lang="en-US" altLang="ja-JP" sz="2400" baseline="30000" dirty="0" smtClean="0"/>
              <a:t>β</a:t>
            </a:r>
            <a:r>
              <a:rPr lang="en-US" altLang="ja-JP" sz="2400" dirty="0" smtClean="0"/>
              <a:t>,   </a:t>
            </a:r>
            <a:r>
              <a:rPr lang="ja-JP" altLang="en-US" sz="2400" dirty="0" smtClean="0"/>
              <a:t>最大次数は </a:t>
            </a:r>
            <a:r>
              <a:rPr lang="en-US" altLang="ja-JP" sz="2400" dirty="0" smtClean="0"/>
              <a:t>C</a:t>
            </a:r>
            <a:r>
              <a:rPr lang="en-US" altLang="ja-JP" sz="2400" baseline="30000" dirty="0" smtClean="0"/>
              <a:t>1/β</a:t>
            </a:r>
            <a:r>
              <a:rPr lang="en-US" altLang="ja-JP" sz="2400" dirty="0" smtClean="0"/>
              <a:t>)</a:t>
            </a:r>
            <a:endParaRPr kumimoji="1" lang="ja-JP" altLang="en-US" sz="2400" dirty="0"/>
          </a:p>
        </p:txBody>
      </p:sp>
      <p:sp>
        <p:nvSpPr>
          <p:cNvPr id="5" name="円/楕円 4"/>
          <p:cNvSpPr/>
          <p:nvPr/>
        </p:nvSpPr>
        <p:spPr>
          <a:xfrm>
            <a:off x="496638" y="4581128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1</a:t>
            </a:r>
            <a:endParaRPr kumimoji="1" lang="ja-JP" altLang="en-US" dirty="0"/>
          </a:p>
        </p:txBody>
      </p:sp>
      <p:sp>
        <p:nvSpPr>
          <p:cNvPr id="6" name="円/楕円 5"/>
          <p:cNvSpPr/>
          <p:nvPr/>
        </p:nvSpPr>
        <p:spPr>
          <a:xfrm>
            <a:off x="1096142" y="4581128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1</a:t>
            </a:r>
            <a:endParaRPr kumimoji="1" lang="ja-JP" altLang="en-US" dirty="0"/>
          </a:p>
        </p:txBody>
      </p:sp>
      <p:sp>
        <p:nvSpPr>
          <p:cNvPr id="7" name="円/楕円 6"/>
          <p:cNvSpPr/>
          <p:nvPr/>
        </p:nvSpPr>
        <p:spPr>
          <a:xfrm>
            <a:off x="1691680" y="4581128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1</a:t>
            </a:r>
            <a:endParaRPr kumimoji="1" lang="ja-JP" altLang="en-US" dirty="0"/>
          </a:p>
        </p:txBody>
      </p:sp>
      <p:sp>
        <p:nvSpPr>
          <p:cNvPr id="8" name="円/楕円 7"/>
          <p:cNvSpPr/>
          <p:nvPr/>
        </p:nvSpPr>
        <p:spPr>
          <a:xfrm>
            <a:off x="2291184" y="4581128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1</a:t>
            </a:r>
            <a:endParaRPr kumimoji="1" lang="ja-JP" altLang="en-US" dirty="0"/>
          </a:p>
        </p:txBody>
      </p:sp>
      <p:cxnSp>
        <p:nvCxnSpPr>
          <p:cNvPr id="10" name="直線コネクタ 9"/>
          <p:cNvCxnSpPr>
            <a:stCxn id="5" idx="6"/>
            <a:endCxn id="6" idx="2"/>
          </p:cNvCxnSpPr>
          <p:nvPr/>
        </p:nvCxnSpPr>
        <p:spPr>
          <a:xfrm>
            <a:off x="928686" y="4797152"/>
            <a:ext cx="167456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>
            <a:stCxn id="7" idx="6"/>
            <a:endCxn id="8" idx="2"/>
          </p:cNvCxnSpPr>
          <p:nvPr/>
        </p:nvCxnSpPr>
        <p:spPr>
          <a:xfrm>
            <a:off x="2123728" y="4797152"/>
            <a:ext cx="167456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>
          <a:xfrm>
            <a:off x="2771800" y="4509120"/>
            <a:ext cx="1584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>
                    <a:lumMod val="50000"/>
                  </a:schemeClr>
                </a:solidFill>
              </a:rPr>
              <a:t>・・・</a:t>
            </a:r>
            <a:endParaRPr kumimoji="1" lang="ja-JP" altLang="en-US" sz="3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5" name="円/楕円 14"/>
          <p:cNvSpPr/>
          <p:nvPr/>
        </p:nvSpPr>
        <p:spPr>
          <a:xfrm>
            <a:off x="3540973" y="4585963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2</a:t>
            </a:r>
            <a:endParaRPr kumimoji="1" lang="ja-JP" altLang="en-US" dirty="0"/>
          </a:p>
        </p:txBody>
      </p:sp>
      <p:sp>
        <p:nvSpPr>
          <p:cNvPr id="16" name="円/楕円 15"/>
          <p:cNvSpPr/>
          <p:nvPr/>
        </p:nvSpPr>
        <p:spPr>
          <a:xfrm>
            <a:off x="4140477" y="4585963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2</a:t>
            </a:r>
            <a:endParaRPr kumimoji="1" lang="ja-JP" altLang="en-US" dirty="0"/>
          </a:p>
        </p:txBody>
      </p:sp>
      <p:sp>
        <p:nvSpPr>
          <p:cNvPr id="17" name="円/楕円 16"/>
          <p:cNvSpPr/>
          <p:nvPr/>
        </p:nvSpPr>
        <p:spPr>
          <a:xfrm>
            <a:off x="4736015" y="4585963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2</a:t>
            </a:r>
            <a:endParaRPr kumimoji="1" lang="ja-JP" altLang="en-US" dirty="0"/>
          </a:p>
        </p:txBody>
      </p:sp>
      <p:sp>
        <p:nvSpPr>
          <p:cNvPr id="18" name="円/楕円 17"/>
          <p:cNvSpPr/>
          <p:nvPr/>
        </p:nvSpPr>
        <p:spPr>
          <a:xfrm>
            <a:off x="5335519" y="4585963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2</a:t>
            </a:r>
            <a:endParaRPr kumimoji="1" lang="ja-JP" altLang="en-US" dirty="0"/>
          </a:p>
        </p:txBody>
      </p:sp>
      <p:cxnSp>
        <p:nvCxnSpPr>
          <p:cNvPr id="19" name="直線コネクタ 18"/>
          <p:cNvCxnSpPr>
            <a:stCxn id="15" idx="6"/>
            <a:endCxn id="16" idx="2"/>
          </p:cNvCxnSpPr>
          <p:nvPr/>
        </p:nvCxnSpPr>
        <p:spPr>
          <a:xfrm>
            <a:off x="3973021" y="4801987"/>
            <a:ext cx="167456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曲線コネクタ 26"/>
          <p:cNvCxnSpPr>
            <a:stCxn id="15" idx="0"/>
            <a:endCxn id="17" idx="0"/>
          </p:cNvCxnSpPr>
          <p:nvPr/>
        </p:nvCxnSpPr>
        <p:spPr>
          <a:xfrm rot="5400000" flipH="1" flipV="1">
            <a:off x="4354518" y="3988442"/>
            <a:ext cx="12700" cy="1195042"/>
          </a:xfrm>
          <a:prstGeom prst="curvedConnector3">
            <a:avLst>
              <a:gd name="adj1" fmla="val 1800000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>
            <a:stCxn id="16" idx="6"/>
            <a:endCxn id="17" idx="2"/>
          </p:cNvCxnSpPr>
          <p:nvPr/>
        </p:nvCxnSpPr>
        <p:spPr>
          <a:xfrm>
            <a:off x="4572525" y="4801987"/>
            <a:ext cx="16349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テキスト ボックス 30"/>
          <p:cNvSpPr txBox="1"/>
          <p:nvPr/>
        </p:nvSpPr>
        <p:spPr>
          <a:xfrm>
            <a:off x="5868144" y="4508488"/>
            <a:ext cx="1584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>
                    <a:lumMod val="50000"/>
                  </a:schemeClr>
                </a:solidFill>
              </a:rPr>
              <a:t>・・・</a:t>
            </a:r>
            <a:endParaRPr kumimoji="1" lang="ja-JP" altLang="en-US" sz="3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3194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Section 4: Single Samples (β &lt; 2)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G(β, p) </a:t>
            </a:r>
            <a:r>
              <a:rPr lang="ja-JP" altLang="en-US" dirty="0" smtClean="0"/>
              <a:t>を、</a:t>
            </a:r>
            <a:r>
              <a:rPr kumimoji="1" lang="ja-JP" altLang="en-US" dirty="0" smtClean="0"/>
              <a:t>次数が冪指数 </a:t>
            </a:r>
            <a:r>
              <a:rPr kumimoji="1" lang="en-US" altLang="ja-JP" b="1" dirty="0" smtClean="0">
                <a:solidFill>
                  <a:srgbClr val="0070C0"/>
                </a:solidFill>
              </a:rPr>
              <a:t>β </a:t>
            </a:r>
            <a:r>
              <a:rPr kumimoji="1" lang="ja-JP" altLang="en-US" dirty="0" smtClean="0"/>
              <a:t>の冪分布のグラフの各辺を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小さい確率 </a:t>
            </a:r>
            <a:r>
              <a:rPr kumimoji="1" lang="en-US" altLang="ja-JP" dirty="0" smtClean="0"/>
              <a:t>p </a:t>
            </a:r>
            <a:r>
              <a:rPr kumimoji="1" lang="ja-JP" altLang="en-US" dirty="0" smtClean="0"/>
              <a:t>でランダムにつなぎ替えたグラフモデルとする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en-US" altLang="ja-JP" b="1" dirty="0" smtClean="0">
                <a:solidFill>
                  <a:srgbClr val="00B050"/>
                </a:solidFill>
              </a:rPr>
              <a:t>Prop 4.1</a:t>
            </a:r>
            <a:br>
              <a:rPr kumimoji="1" lang="en-US" altLang="ja-JP" b="1" dirty="0" smtClean="0">
                <a:solidFill>
                  <a:srgbClr val="00B050"/>
                </a:solidFill>
              </a:rPr>
            </a:br>
            <a:r>
              <a:rPr kumimoji="1" lang="en-US" altLang="ja-JP" b="1" dirty="0" smtClean="0">
                <a:solidFill>
                  <a:srgbClr val="0070C0"/>
                </a:solidFill>
              </a:rPr>
              <a:t>1&lt;β&lt;2</a:t>
            </a:r>
            <a:r>
              <a:rPr kumimoji="1" lang="en-US" altLang="ja-JP" b="1" dirty="0" smtClean="0">
                <a:solidFill>
                  <a:srgbClr val="00B050"/>
                </a:solidFill>
              </a:rPr>
              <a:t> </a:t>
            </a:r>
            <a:r>
              <a:rPr kumimoji="1" lang="ja-JP" altLang="en-US" b="1" dirty="0" smtClean="0">
                <a:solidFill>
                  <a:srgbClr val="00B050"/>
                </a:solidFill>
              </a:rPr>
              <a:t>なら</a:t>
            </a:r>
            <a:r>
              <a:rPr lang="ja-JP" altLang="en-US" b="1" dirty="0">
                <a:solidFill>
                  <a:srgbClr val="00B050"/>
                </a:solidFill>
              </a:rPr>
              <a:t>、</a:t>
            </a:r>
            <a:r>
              <a:rPr kumimoji="1" lang="en-US" altLang="ja-JP" b="1" dirty="0" smtClean="0">
                <a:solidFill>
                  <a:srgbClr val="00B050"/>
                </a:solidFill>
              </a:rPr>
              <a:t>G(β,p) </a:t>
            </a:r>
            <a:r>
              <a:rPr lang="ja-JP" altLang="en-US" b="1" dirty="0">
                <a:solidFill>
                  <a:srgbClr val="00B050"/>
                </a:solidFill>
              </a:rPr>
              <a:t>の</a:t>
            </a:r>
            <a:r>
              <a:rPr kumimoji="1" lang="ja-JP" altLang="en-US" b="1" dirty="0" smtClean="0">
                <a:solidFill>
                  <a:srgbClr val="00B050"/>
                </a:solidFill>
              </a:rPr>
              <a:t>グラフから頂点 </a:t>
            </a:r>
            <a:r>
              <a:rPr kumimoji="1" lang="en-US" altLang="ja-JP" b="1" dirty="0" smtClean="0">
                <a:solidFill>
                  <a:srgbClr val="00B050"/>
                </a:solidFill>
              </a:rPr>
              <a:t>v </a:t>
            </a:r>
            <a:r>
              <a:rPr kumimoji="1" lang="ja-JP" altLang="en-US" b="1" dirty="0" smtClean="0">
                <a:solidFill>
                  <a:srgbClr val="00B050"/>
                </a:solidFill>
              </a:rPr>
              <a:t>をランダムにとり、</a:t>
            </a:r>
            <a:r>
              <a:rPr kumimoji="1" lang="en-US" altLang="ja-JP" b="1" dirty="0" smtClean="0">
                <a:solidFill>
                  <a:srgbClr val="00B050"/>
                </a:solidFill>
              </a:rPr>
              <a:t/>
            </a:r>
            <a:br>
              <a:rPr kumimoji="1" lang="en-US" altLang="ja-JP" b="1" dirty="0" smtClean="0">
                <a:solidFill>
                  <a:srgbClr val="00B050"/>
                </a:solidFill>
              </a:rPr>
            </a:br>
            <a:r>
              <a:rPr kumimoji="1" lang="ja-JP" altLang="en-US" b="1" dirty="0" smtClean="0">
                <a:solidFill>
                  <a:srgbClr val="00B050"/>
                </a:solidFill>
              </a:rPr>
              <a:t>その隣接頂点 </a:t>
            </a:r>
            <a:r>
              <a:rPr kumimoji="1" lang="en-US" altLang="ja-JP" b="1" dirty="0" smtClean="0">
                <a:solidFill>
                  <a:srgbClr val="00B050"/>
                </a:solidFill>
              </a:rPr>
              <a:t>u </a:t>
            </a:r>
            <a:r>
              <a:rPr kumimoji="1" lang="ja-JP" altLang="en-US" b="1" dirty="0" smtClean="0">
                <a:solidFill>
                  <a:srgbClr val="00B050"/>
                </a:solidFill>
              </a:rPr>
              <a:t>をランダムにとったとき、任意の</a:t>
            </a:r>
            <a:r>
              <a:rPr kumimoji="1" lang="en-US" altLang="ja-JP" b="1" dirty="0" smtClean="0">
                <a:solidFill>
                  <a:srgbClr val="00B050"/>
                </a:solidFill>
              </a:rPr>
              <a:t>ε</a:t>
            </a:r>
            <a:r>
              <a:rPr kumimoji="1" lang="ja-JP" altLang="en-US" b="1" dirty="0" smtClean="0">
                <a:solidFill>
                  <a:srgbClr val="00B050"/>
                </a:solidFill>
              </a:rPr>
              <a:t>に関し、</a:t>
            </a:r>
            <a:r>
              <a:rPr kumimoji="1" lang="en-US" altLang="ja-JP" b="1" dirty="0" smtClean="0">
                <a:solidFill>
                  <a:srgbClr val="00B050"/>
                </a:solidFill>
              </a:rPr>
              <a:t/>
            </a:r>
            <a:br>
              <a:rPr kumimoji="1" lang="en-US" altLang="ja-JP" b="1" dirty="0" smtClean="0">
                <a:solidFill>
                  <a:srgbClr val="00B050"/>
                </a:solidFill>
              </a:rPr>
            </a:br>
            <a:r>
              <a:rPr kumimoji="1" lang="ja-JP" altLang="en-US" b="1" dirty="0" smtClean="0">
                <a:solidFill>
                  <a:srgbClr val="00B050"/>
                </a:solidFill>
              </a:rPr>
              <a:t>ある定数以上の確率で </a:t>
            </a:r>
            <a:r>
              <a:rPr kumimoji="1" lang="en-US" altLang="ja-JP" b="1" dirty="0" smtClean="0">
                <a:solidFill>
                  <a:srgbClr val="00B050"/>
                </a:solidFill>
              </a:rPr>
              <a:t>d(u)/d(v) </a:t>
            </a:r>
            <a:r>
              <a:rPr kumimoji="1" lang="ja-JP" altLang="en-US" b="1" dirty="0" smtClean="0">
                <a:solidFill>
                  <a:srgbClr val="00B050"/>
                </a:solidFill>
              </a:rPr>
              <a:t>∈ </a:t>
            </a:r>
            <a:r>
              <a:rPr kumimoji="1" lang="en-US" altLang="ja-JP" b="1" dirty="0" smtClean="0">
                <a:solidFill>
                  <a:srgbClr val="00B050"/>
                </a:solidFill>
              </a:rPr>
              <a:t>Ω(N</a:t>
            </a:r>
            <a:r>
              <a:rPr kumimoji="1" lang="en-US" altLang="ja-JP" b="1" baseline="30000" dirty="0" smtClean="0">
                <a:solidFill>
                  <a:srgbClr val="00B050"/>
                </a:solidFill>
              </a:rPr>
              <a:t>(β-1)/β-ε</a:t>
            </a:r>
            <a:r>
              <a:rPr kumimoji="1" lang="en-US" altLang="ja-JP" b="1" dirty="0" smtClean="0">
                <a:solidFill>
                  <a:srgbClr val="00B050"/>
                </a:solidFill>
              </a:rPr>
              <a:t>)</a:t>
            </a:r>
            <a:r>
              <a:rPr kumimoji="1" lang="en-US" altLang="ja-JP" dirty="0" smtClean="0"/>
              <a:t>.</a:t>
            </a:r>
          </a:p>
          <a:p>
            <a:endParaRPr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39502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/>
              <a:t>Section 4: Single </a:t>
            </a:r>
            <a:r>
              <a:rPr lang="en-US" altLang="ja-JP" dirty="0" smtClean="0"/>
              <a:t>Samples</a:t>
            </a:r>
            <a:br>
              <a:rPr lang="en-US" altLang="ja-JP" dirty="0" smtClean="0"/>
            </a:br>
            <a:r>
              <a:rPr lang="en-US" altLang="ja-JP" sz="3100" dirty="0" smtClean="0"/>
              <a:t>(</a:t>
            </a:r>
            <a:r>
              <a:rPr lang="ja-JP" altLang="en-US" sz="3100" dirty="0" smtClean="0"/>
              <a:t>証明の前半</a:t>
            </a:r>
            <a:r>
              <a:rPr lang="en-US" altLang="ja-JP" sz="3100" dirty="0" smtClean="0"/>
              <a:t>: </a:t>
            </a:r>
            <a:r>
              <a:rPr lang="ja-JP" altLang="en-US" sz="3100" dirty="0" smtClean="0"/>
              <a:t>乱択した時の次数は高くない</a:t>
            </a:r>
            <a:r>
              <a:rPr lang="en-US" altLang="ja-JP" sz="3100" dirty="0" smtClean="0"/>
              <a:t>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頂点数 </a:t>
            </a:r>
            <a:r>
              <a:rPr kumimoji="1" lang="en-US" altLang="ja-JP" dirty="0" smtClean="0"/>
              <a:t>N </a:t>
            </a:r>
            <a:r>
              <a:rPr kumimoji="1" lang="ja-JP" altLang="en-US" dirty="0" smtClean="0"/>
              <a:t>は </a:t>
            </a:r>
            <a:r>
              <a:rPr kumimoji="1" lang="en-US" altLang="ja-JP" dirty="0" smtClean="0"/>
              <a:t>C </a:t>
            </a:r>
            <a:r>
              <a:rPr kumimoji="1" lang="ja-JP" altLang="en-US" dirty="0" smtClean="0"/>
              <a:t>と </a:t>
            </a:r>
            <a:r>
              <a:rPr kumimoji="1" lang="en-US" altLang="ja-JP" dirty="0" smtClean="0"/>
              <a:t>β </a:t>
            </a:r>
            <a:r>
              <a:rPr kumimoji="1" lang="ja-JP" altLang="en-US" dirty="0" smtClean="0"/>
              <a:t>に対してこのくらい</a:t>
            </a:r>
            <a:endParaRPr kumimoji="1" lang="en-US" altLang="ja-JP" dirty="0" smtClean="0"/>
          </a:p>
          <a:p>
            <a:endParaRPr lang="en-US" altLang="ja-JP" dirty="0"/>
          </a:p>
          <a:p>
            <a:endParaRPr kumimoji="1" lang="en-US" altLang="ja-JP" dirty="0" smtClean="0"/>
          </a:p>
          <a:p>
            <a:endParaRPr lang="en-US" altLang="ja-JP" dirty="0"/>
          </a:p>
          <a:p>
            <a:r>
              <a:rPr lang="ja-JP" altLang="en-US" dirty="0" smtClean="0"/>
              <a:t>辺数 </a:t>
            </a:r>
            <a:r>
              <a:rPr lang="en-US" altLang="ja-JP" dirty="0" smtClean="0"/>
              <a:t>M </a:t>
            </a:r>
            <a:r>
              <a:rPr lang="ja-JP" altLang="en-US" dirty="0" smtClean="0"/>
              <a:t>は </a:t>
            </a:r>
            <a:r>
              <a:rPr lang="en-US" altLang="ja-JP" dirty="0" smtClean="0"/>
              <a:t>C </a:t>
            </a:r>
            <a:r>
              <a:rPr lang="ja-JP" altLang="en-US" dirty="0" smtClean="0"/>
              <a:t>と </a:t>
            </a:r>
            <a:r>
              <a:rPr lang="en-US" altLang="ja-JP" dirty="0" smtClean="0"/>
              <a:t>β </a:t>
            </a:r>
            <a:r>
              <a:rPr lang="ja-JP" altLang="en-US" dirty="0" smtClean="0"/>
              <a:t>に関して</a:t>
            </a:r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r>
              <a:rPr lang="ja-JP" altLang="en-US" dirty="0" smtClean="0"/>
              <a:t>よって平均次数が                 で、</a:t>
            </a:r>
            <a:r>
              <a:rPr lang="en-US" altLang="ja-JP" dirty="0" smtClean="0"/>
              <a:t>Markov</a:t>
            </a:r>
            <a:r>
              <a:rPr lang="ja-JP" altLang="en-US" dirty="0" smtClean="0"/>
              <a:t>の不等式より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確率 </a:t>
            </a:r>
            <a:r>
              <a:rPr lang="en-US" altLang="ja-JP" dirty="0" smtClean="0"/>
              <a:t>1/k </a:t>
            </a:r>
            <a:r>
              <a:rPr lang="ja-JP" altLang="en-US" dirty="0" smtClean="0"/>
              <a:t>で平均次数の</a:t>
            </a:r>
            <a:r>
              <a:rPr lang="en-US" altLang="ja-JP" dirty="0"/>
              <a:t> </a:t>
            </a:r>
            <a:r>
              <a:rPr lang="en-US" altLang="ja-JP" dirty="0" smtClean="0"/>
              <a:t>k </a:t>
            </a:r>
            <a:r>
              <a:rPr lang="ja-JP" altLang="en-US" dirty="0" smtClean="0"/>
              <a:t>倍以下のノードに当たる。</a:t>
            </a:r>
            <a:endParaRPr lang="en-US" altLang="ja-JP" dirty="0" smtClean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988840"/>
            <a:ext cx="5760640" cy="1356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" name="グループ化 8"/>
          <p:cNvGrpSpPr/>
          <p:nvPr/>
        </p:nvGrpSpPr>
        <p:grpSpPr>
          <a:xfrm>
            <a:off x="1331640" y="3933056"/>
            <a:ext cx="6696744" cy="1191445"/>
            <a:chOff x="1331640" y="3933056"/>
            <a:chExt cx="6696744" cy="1191445"/>
          </a:xfrm>
        </p:grpSpPr>
        <p:pic>
          <p:nvPicPr>
            <p:cNvPr id="6148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31640" y="3933056"/>
              <a:ext cx="6696744" cy="11914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7" name="直線コネクタ 6"/>
            <p:cNvCxnSpPr/>
            <p:nvPr/>
          </p:nvCxnSpPr>
          <p:spPr>
            <a:xfrm>
              <a:off x="4071998" y="4581128"/>
              <a:ext cx="14401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テキスト ボックス 9"/>
          <p:cNvSpPr txBox="1"/>
          <p:nvPr/>
        </p:nvSpPr>
        <p:spPr>
          <a:xfrm>
            <a:off x="5691670" y="5127575"/>
            <a:ext cx="3452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srgbClr val="00B050"/>
                </a:solidFill>
              </a:rPr>
              <a:t>∵ </a:t>
            </a:r>
            <a:r>
              <a:rPr lang="en-US" altLang="ja-JP" sz="2400" dirty="0" err="1" smtClean="0">
                <a:solidFill>
                  <a:srgbClr val="00B050"/>
                </a:solidFill>
              </a:rPr>
              <a:t>Σ^x</a:t>
            </a:r>
            <a:r>
              <a:rPr lang="en-US" altLang="ja-JP" sz="2400" dirty="0" smtClean="0">
                <a:solidFill>
                  <a:srgbClr val="00B050"/>
                </a:solidFill>
              </a:rPr>
              <a:t> </a:t>
            </a:r>
            <a:r>
              <a:rPr lang="en-US" altLang="ja-JP" sz="2400" dirty="0" err="1" smtClean="0">
                <a:solidFill>
                  <a:srgbClr val="00B050"/>
                </a:solidFill>
              </a:rPr>
              <a:t>i</a:t>
            </a:r>
            <a:r>
              <a:rPr lang="en-US" altLang="ja-JP" sz="2400" dirty="0" smtClean="0">
                <a:solidFill>
                  <a:srgbClr val="00B050"/>
                </a:solidFill>
              </a:rPr>
              <a:t>^{1-β} </a:t>
            </a:r>
            <a:r>
              <a:rPr lang="ja-JP" altLang="en-US" sz="2400" dirty="0" smtClean="0">
                <a:solidFill>
                  <a:srgbClr val="00B050"/>
                </a:solidFill>
              </a:rPr>
              <a:t>≃ </a:t>
            </a:r>
            <a:r>
              <a:rPr lang="en-US" altLang="ja-JP" sz="2400" dirty="0" smtClean="0">
                <a:solidFill>
                  <a:srgbClr val="00B050"/>
                </a:solidFill>
              </a:rPr>
              <a:t>x^{2-β}</a:t>
            </a:r>
            <a:endParaRPr kumimoji="1" lang="ja-JP" altLang="en-US" sz="2400" dirty="0">
              <a:solidFill>
                <a:srgbClr val="00B050"/>
              </a:solidFill>
            </a:endParaRPr>
          </a:p>
        </p:txBody>
      </p: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5445224"/>
            <a:ext cx="12763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9627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/>
              <a:t>Section 4: Single </a:t>
            </a:r>
            <a:r>
              <a:rPr lang="en-US" altLang="ja-JP" dirty="0" smtClean="0"/>
              <a:t>Samples</a:t>
            </a:r>
            <a:br>
              <a:rPr lang="en-US" altLang="ja-JP" dirty="0" smtClean="0"/>
            </a:br>
            <a:r>
              <a:rPr lang="en-US" altLang="ja-JP" sz="3100" dirty="0" smtClean="0"/>
              <a:t>(</a:t>
            </a:r>
            <a:r>
              <a:rPr lang="ja-JP" altLang="en-US" sz="3100" dirty="0" smtClean="0"/>
              <a:t>証明の後半</a:t>
            </a:r>
            <a:r>
              <a:rPr lang="en-US" altLang="ja-JP" sz="3100" dirty="0" smtClean="0"/>
              <a:t>: </a:t>
            </a:r>
            <a:r>
              <a:rPr lang="ja-JP" altLang="en-US" sz="3100" dirty="0" smtClean="0"/>
              <a:t>乱択した時の隣人の次数は高い</a:t>
            </a:r>
            <a:r>
              <a:rPr lang="en-US" altLang="ja-JP" sz="3100" dirty="0" smtClean="0"/>
              <a:t>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次数 </a:t>
            </a:r>
            <a:r>
              <a:rPr lang="en-US" altLang="ja-JP" i="1" dirty="0" smtClean="0">
                <a:latin typeface="Times" panose="02020603050405020304" pitchFamily="18" charset="0"/>
                <a:cs typeface="Times" panose="02020603050405020304" pitchFamily="18" charset="0"/>
              </a:rPr>
              <a:t>K</a:t>
            </a:r>
            <a:r>
              <a:rPr lang="en-US" altLang="ja-JP" dirty="0" smtClean="0"/>
              <a:t> </a:t>
            </a:r>
            <a:r>
              <a:rPr lang="ja-JP" altLang="en-US" dirty="0" smtClean="0"/>
              <a:t>以上の頂点の個数は</a:t>
            </a:r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/>
          </a:p>
          <a:p>
            <a:r>
              <a:rPr lang="ja-JP" altLang="en-US" dirty="0" smtClean="0"/>
              <a:t>                           と</a:t>
            </a:r>
            <a:r>
              <a:rPr lang="ja-JP" altLang="en-US" dirty="0"/>
              <a:t>する</a:t>
            </a:r>
            <a:r>
              <a:rPr lang="ja-JP" altLang="en-US" dirty="0" smtClean="0"/>
              <a:t>と</a:t>
            </a:r>
            <a:r>
              <a:rPr lang="ja-JP" altLang="en-US" dirty="0"/>
              <a:t>これ</a:t>
            </a:r>
            <a:r>
              <a:rPr lang="ja-JP" altLang="en-US" dirty="0" smtClean="0"/>
              <a:t>は</a:t>
            </a:r>
            <a:endParaRPr lang="en-US" altLang="ja-JP" dirty="0" smtClean="0"/>
          </a:p>
          <a:p>
            <a:r>
              <a:rPr lang="ja-JP" altLang="en-US" dirty="0" smtClean="0"/>
              <a:t>確率 </a:t>
            </a:r>
            <a:r>
              <a:rPr lang="en-US" altLang="ja-JP" dirty="0" smtClean="0"/>
              <a:t>p </a:t>
            </a:r>
            <a:r>
              <a:rPr lang="ja-JP" altLang="en-US" dirty="0" smtClean="0"/>
              <a:t>で </a:t>
            </a:r>
            <a:r>
              <a:rPr lang="en-US" altLang="ja-JP" dirty="0" smtClean="0"/>
              <a:t>rewire </a:t>
            </a:r>
            <a:r>
              <a:rPr lang="ja-JP" altLang="en-US" dirty="0" smtClean="0"/>
              <a:t>された辺が繋がっている次数</a:t>
            </a:r>
            <a:r>
              <a:rPr lang="en-US" altLang="ja-JP" dirty="0"/>
              <a:t> </a:t>
            </a:r>
            <a:r>
              <a:rPr lang="en-US" altLang="ja-JP" i="1" dirty="0" smtClean="0">
                <a:latin typeface="Times" panose="02020603050405020304" pitchFamily="18" charset="0"/>
                <a:cs typeface="Times" panose="02020603050405020304" pitchFamily="18" charset="0"/>
              </a:rPr>
              <a:t>K</a:t>
            </a:r>
            <a:r>
              <a:rPr lang="en-US" altLang="ja-JP" dirty="0" smtClean="0"/>
              <a:t> </a:t>
            </a:r>
            <a:r>
              <a:rPr lang="ja-JP" altLang="en-US" dirty="0" smtClean="0"/>
              <a:t>以上の頂点の個数も</a:t>
            </a:r>
            <a:endParaRPr lang="en-US" altLang="ja-JP" dirty="0" smtClean="0"/>
          </a:p>
          <a:p>
            <a:r>
              <a:rPr lang="ja-JP" altLang="en-US" dirty="0" smtClean="0"/>
              <a:t>よって一定の確率で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隣人の次数                </a:t>
            </a:r>
            <a:r>
              <a:rPr lang="en-US" altLang="ja-JP" dirty="0" smtClean="0"/>
              <a:t>            /  </a:t>
            </a:r>
            <a:r>
              <a:rPr lang="ja-JP" altLang="en-US" dirty="0" smtClean="0"/>
              <a:t>本人の次数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という比になる。つまり</a:t>
            </a:r>
            <a:endParaRPr lang="en-US" altLang="ja-JP" dirty="0" smtClean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943" y="2060848"/>
            <a:ext cx="7084457" cy="1220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356992"/>
            <a:ext cx="21336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1751" y="3356223"/>
            <a:ext cx="1114425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4149080"/>
            <a:ext cx="2828925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869626"/>
            <a:ext cx="1753242" cy="719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9382" y="4941168"/>
            <a:ext cx="21336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5805264"/>
            <a:ext cx="4680520" cy="849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正方形/長方形 3"/>
          <p:cNvSpPr/>
          <p:nvPr/>
        </p:nvSpPr>
        <p:spPr>
          <a:xfrm>
            <a:off x="8604448" y="6309320"/>
            <a:ext cx="288032" cy="43204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5656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Section 4. Single Samples (β&gt;2)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b="1" dirty="0" smtClean="0">
                <a:solidFill>
                  <a:srgbClr val="00B050"/>
                </a:solidFill>
              </a:rPr>
              <a:t>Prop 4.2.</a:t>
            </a:r>
            <a:br>
              <a:rPr kumimoji="1" lang="en-US" altLang="ja-JP" b="1" dirty="0" smtClean="0">
                <a:solidFill>
                  <a:srgbClr val="00B050"/>
                </a:solidFill>
              </a:rPr>
            </a:br>
            <a:r>
              <a:rPr kumimoji="1" lang="en-US" altLang="ja-JP" b="1" dirty="0" smtClean="0">
                <a:solidFill>
                  <a:srgbClr val="0070C0"/>
                </a:solidFill>
              </a:rPr>
              <a:t>2 &lt; β &lt; 3</a:t>
            </a:r>
            <a:r>
              <a:rPr kumimoji="1" lang="en-US" altLang="ja-JP" b="1" dirty="0" smtClean="0">
                <a:solidFill>
                  <a:srgbClr val="00B050"/>
                </a:solidFill>
              </a:rPr>
              <a:t> </a:t>
            </a:r>
            <a:r>
              <a:rPr lang="ja-JP" altLang="en-US" b="1" dirty="0">
                <a:solidFill>
                  <a:srgbClr val="00B050"/>
                </a:solidFill>
              </a:rPr>
              <a:t>では</a:t>
            </a:r>
            <a:r>
              <a:rPr lang="ja-JP" altLang="en-US" b="1" dirty="0" smtClean="0">
                <a:solidFill>
                  <a:srgbClr val="00B050"/>
                </a:solidFill>
              </a:rPr>
              <a:t>、</a:t>
            </a:r>
            <a:r>
              <a:rPr lang="en-US" altLang="ja-JP" b="1" dirty="0" smtClean="0">
                <a:solidFill>
                  <a:srgbClr val="00B050"/>
                </a:solidFill>
              </a:rPr>
              <a:t>G(β,p</a:t>
            </a:r>
            <a:r>
              <a:rPr lang="en-US" altLang="ja-JP" b="1" dirty="0">
                <a:solidFill>
                  <a:srgbClr val="00B050"/>
                </a:solidFill>
              </a:rPr>
              <a:t>) </a:t>
            </a:r>
            <a:r>
              <a:rPr lang="ja-JP" altLang="en-US" b="1" dirty="0">
                <a:solidFill>
                  <a:srgbClr val="00B050"/>
                </a:solidFill>
              </a:rPr>
              <a:t>のグラフから頂点 </a:t>
            </a:r>
            <a:r>
              <a:rPr lang="en-US" altLang="ja-JP" b="1" dirty="0">
                <a:solidFill>
                  <a:srgbClr val="00B050"/>
                </a:solidFill>
              </a:rPr>
              <a:t>v </a:t>
            </a:r>
            <a:r>
              <a:rPr lang="ja-JP" altLang="en-US" b="1" dirty="0">
                <a:solidFill>
                  <a:srgbClr val="00B050"/>
                </a:solidFill>
              </a:rPr>
              <a:t>をランダムにとり、</a:t>
            </a:r>
            <a:r>
              <a:rPr lang="en-US" altLang="ja-JP" b="1" dirty="0">
                <a:solidFill>
                  <a:srgbClr val="00B050"/>
                </a:solidFill>
              </a:rPr>
              <a:t/>
            </a:r>
            <a:br>
              <a:rPr lang="en-US" altLang="ja-JP" b="1" dirty="0">
                <a:solidFill>
                  <a:srgbClr val="00B050"/>
                </a:solidFill>
              </a:rPr>
            </a:br>
            <a:r>
              <a:rPr lang="ja-JP" altLang="en-US" b="1" dirty="0">
                <a:solidFill>
                  <a:srgbClr val="00B050"/>
                </a:solidFill>
              </a:rPr>
              <a:t>その隣接頂点 </a:t>
            </a:r>
            <a:r>
              <a:rPr lang="en-US" altLang="ja-JP" b="1" dirty="0">
                <a:solidFill>
                  <a:srgbClr val="00B050"/>
                </a:solidFill>
              </a:rPr>
              <a:t>u </a:t>
            </a:r>
            <a:r>
              <a:rPr lang="ja-JP" altLang="en-US" b="1" dirty="0">
                <a:solidFill>
                  <a:srgbClr val="00B050"/>
                </a:solidFill>
              </a:rPr>
              <a:t>をランダムに</a:t>
            </a:r>
            <a:r>
              <a:rPr lang="ja-JP" altLang="en-US" b="1" dirty="0" smtClean="0">
                <a:solidFill>
                  <a:srgbClr val="00B050"/>
                </a:solidFill>
              </a:rPr>
              <a:t>とるとき、ほとんど常に</a:t>
            </a:r>
            <a:r>
              <a:rPr lang="en-US" altLang="ja-JP" b="1" dirty="0" smtClean="0">
                <a:solidFill>
                  <a:srgbClr val="00B050"/>
                </a:solidFill>
              </a:rPr>
              <a:t/>
            </a:r>
            <a:br>
              <a:rPr lang="en-US" altLang="ja-JP" b="1" dirty="0" smtClean="0">
                <a:solidFill>
                  <a:srgbClr val="00B050"/>
                </a:solidFill>
              </a:rPr>
            </a:br>
            <a:r>
              <a:rPr lang="en-US" altLang="ja-JP" b="1" dirty="0" smtClean="0">
                <a:solidFill>
                  <a:srgbClr val="00B050"/>
                </a:solidFill>
              </a:rPr>
              <a:t>d(u</a:t>
            </a:r>
            <a:r>
              <a:rPr lang="en-US" altLang="ja-JP" b="1" dirty="0">
                <a:solidFill>
                  <a:srgbClr val="00B050"/>
                </a:solidFill>
              </a:rPr>
              <a:t>)/d(v) </a:t>
            </a:r>
            <a:r>
              <a:rPr lang="ja-JP" altLang="en-US" b="1" dirty="0">
                <a:solidFill>
                  <a:srgbClr val="00B050"/>
                </a:solidFill>
              </a:rPr>
              <a:t>∈ </a:t>
            </a:r>
            <a:r>
              <a:rPr lang="en-US" altLang="ja-JP" b="1" dirty="0" smtClean="0">
                <a:solidFill>
                  <a:srgbClr val="00B050"/>
                </a:solidFill>
              </a:rPr>
              <a:t>Ω(1).</a:t>
            </a:r>
          </a:p>
          <a:p>
            <a:r>
              <a:rPr lang="ja-JP" altLang="en-US" b="1" dirty="0" smtClean="0"/>
              <a:t>違いは</a:t>
            </a:r>
            <a:r>
              <a:rPr lang="en-US" altLang="ja-JP" b="1" dirty="0" smtClean="0"/>
              <a:t>:</a:t>
            </a:r>
            <a:endParaRPr lang="en-US" altLang="ja-JP" b="1" dirty="0">
              <a:solidFill>
                <a:srgbClr val="00B050"/>
              </a:solidFill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4784929"/>
            <a:ext cx="5981700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717032"/>
            <a:ext cx="6336704" cy="1091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1115616" y="4079196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β&lt;2</a:t>
            </a:r>
            <a:r>
              <a:rPr lang="ja-JP" altLang="en-US" dirty="0"/>
              <a:t> </a:t>
            </a:r>
            <a:r>
              <a:rPr lang="ja-JP" altLang="en-US" dirty="0" smtClean="0"/>
              <a:t>のとき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115616" y="5231324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β&gt;2</a:t>
            </a:r>
            <a:r>
              <a:rPr lang="ja-JP" altLang="en-US" dirty="0" smtClean="0"/>
              <a:t> のとき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979712" y="3068960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>
                <a:solidFill>
                  <a:srgbClr val="0070C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∫</a:t>
            </a:r>
            <a:r>
              <a:rPr kumimoji="1" lang="en-US" altLang="ja-JP" sz="3600" dirty="0" smtClean="0">
                <a:solidFill>
                  <a:srgbClr val="0070C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i</a:t>
            </a:r>
            <a:r>
              <a:rPr kumimoji="1" lang="en-US" altLang="ja-JP" sz="3600" baseline="30000" dirty="0" smtClean="0">
                <a:solidFill>
                  <a:srgbClr val="0070C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1-β</a:t>
            </a:r>
            <a:r>
              <a:rPr kumimoji="1" lang="en-US" altLang="ja-JP" sz="3600" dirty="0" smtClean="0">
                <a:solidFill>
                  <a:srgbClr val="0070C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= i</a:t>
            </a:r>
            <a:r>
              <a:rPr lang="en-US" altLang="ja-JP" sz="3600" baseline="30000" dirty="0" smtClean="0">
                <a:solidFill>
                  <a:srgbClr val="0070C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2-β</a:t>
            </a:r>
            <a:r>
              <a:rPr lang="en-US" altLang="ja-JP" sz="3600" dirty="0" smtClean="0">
                <a:solidFill>
                  <a:srgbClr val="0070C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/ </a:t>
            </a:r>
            <a:r>
              <a:rPr lang="en-US" altLang="ja-JP" sz="3600" b="1" dirty="0" smtClean="0">
                <a:solidFill>
                  <a:srgbClr val="0070C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(</a:t>
            </a:r>
            <a:r>
              <a:rPr lang="en-US" altLang="ja-JP" sz="3600" b="1" dirty="0">
                <a:solidFill>
                  <a:srgbClr val="0070C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2-β)</a:t>
            </a:r>
            <a:endParaRPr kumimoji="1" lang="ja-JP" altLang="en-US" sz="3600" b="1" baseline="30000" dirty="0">
              <a:solidFill>
                <a:srgbClr val="0070C0"/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843808" y="6032704"/>
            <a:ext cx="5328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rgbClr val="0070C0"/>
                </a:solidFill>
              </a:rPr>
              <a:t>よって </a:t>
            </a:r>
            <a:r>
              <a:rPr kumimoji="1" lang="en-US" altLang="ja-JP" dirty="0" smtClean="0">
                <a:solidFill>
                  <a:srgbClr val="0070C0"/>
                </a:solidFill>
              </a:rPr>
              <a:t>K</a:t>
            </a:r>
            <a:r>
              <a:rPr kumimoji="1" lang="ja-JP" altLang="en-US" dirty="0" smtClean="0">
                <a:solidFill>
                  <a:srgbClr val="0070C0"/>
                </a:solidFill>
              </a:rPr>
              <a:t>∈</a:t>
            </a:r>
            <a:r>
              <a:rPr lang="en-US" altLang="ja-JP" dirty="0" smtClean="0">
                <a:solidFill>
                  <a:srgbClr val="0070C0"/>
                </a:solidFill>
              </a:rPr>
              <a:t>ω(1)  </a:t>
            </a:r>
            <a:r>
              <a:rPr lang="ja-JP" altLang="en-US" dirty="0" smtClean="0">
                <a:solidFill>
                  <a:srgbClr val="0070C0"/>
                </a:solidFill>
              </a:rPr>
              <a:t>なら </a:t>
            </a:r>
            <a:r>
              <a:rPr lang="en-US" altLang="ja-JP" dirty="0" smtClean="0">
                <a:solidFill>
                  <a:srgbClr val="0070C0"/>
                </a:solidFill>
              </a:rPr>
              <a:t>A</a:t>
            </a:r>
            <a:r>
              <a:rPr lang="en-US" altLang="ja-JP" baseline="-25000" dirty="0" smtClean="0">
                <a:solidFill>
                  <a:srgbClr val="0070C0"/>
                </a:solidFill>
              </a:rPr>
              <a:t>d&gt;K</a:t>
            </a:r>
            <a:r>
              <a:rPr lang="en-US" altLang="ja-JP" dirty="0" smtClean="0">
                <a:solidFill>
                  <a:srgbClr val="0070C0"/>
                </a:solidFill>
              </a:rPr>
              <a:t> </a:t>
            </a:r>
            <a:r>
              <a:rPr lang="ja-JP" altLang="en-US" dirty="0" smtClean="0">
                <a:solidFill>
                  <a:srgbClr val="0070C0"/>
                </a:solidFill>
              </a:rPr>
              <a:t>∈ </a:t>
            </a:r>
            <a:r>
              <a:rPr lang="en-US" altLang="ja-JP" dirty="0" smtClean="0">
                <a:solidFill>
                  <a:srgbClr val="0070C0"/>
                </a:solidFill>
              </a:rPr>
              <a:t>o(N) </a:t>
            </a:r>
            <a:r>
              <a:rPr lang="ja-JP" altLang="en-US" dirty="0" smtClean="0">
                <a:solidFill>
                  <a:srgbClr val="0070C0"/>
                </a:solidFill>
              </a:rPr>
              <a:t>なので、</a:t>
            </a:r>
            <a:r>
              <a:rPr lang="en-US" altLang="ja-JP" dirty="0" smtClean="0">
                <a:solidFill>
                  <a:srgbClr val="0070C0"/>
                </a:solidFill>
              </a:rPr>
              <a:t/>
            </a:r>
            <a:br>
              <a:rPr lang="en-US" altLang="ja-JP" dirty="0" smtClean="0">
                <a:solidFill>
                  <a:srgbClr val="0070C0"/>
                </a:solidFill>
              </a:rPr>
            </a:br>
            <a:r>
              <a:rPr lang="ja-JP" altLang="en-US" dirty="0" smtClean="0">
                <a:solidFill>
                  <a:srgbClr val="0070C0"/>
                </a:solidFill>
              </a:rPr>
              <a:t>ほとんどの点は次数</a:t>
            </a:r>
            <a:r>
              <a:rPr lang="en-US" altLang="ja-JP" dirty="0" smtClean="0">
                <a:solidFill>
                  <a:srgbClr val="0070C0"/>
                </a:solidFill>
              </a:rPr>
              <a:t>K</a:t>
            </a:r>
            <a:r>
              <a:rPr lang="ja-JP" altLang="en-US" dirty="0" smtClean="0">
                <a:solidFill>
                  <a:srgbClr val="0070C0"/>
                </a:solidFill>
              </a:rPr>
              <a:t>以上の辺に接していない</a:t>
            </a:r>
            <a:endParaRPr kumimoji="1" lang="ja-JP" altLang="en-US" dirty="0">
              <a:solidFill>
                <a:srgbClr val="0070C0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8604448" y="6309320"/>
            <a:ext cx="288032" cy="43204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537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Section 5. Poly-Logarithmic Samples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b="1" dirty="0" smtClean="0">
                <a:solidFill>
                  <a:srgbClr val="00B050"/>
                </a:solidFill>
              </a:rPr>
              <a:t>Prop 5.2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en-US" altLang="ja-JP" b="1" dirty="0" smtClean="0">
                <a:solidFill>
                  <a:srgbClr val="0070C0"/>
                </a:solidFill>
              </a:rPr>
              <a:t>2 </a:t>
            </a:r>
            <a:r>
              <a:rPr lang="en-US" altLang="ja-JP" b="1" dirty="0">
                <a:solidFill>
                  <a:srgbClr val="0070C0"/>
                </a:solidFill>
              </a:rPr>
              <a:t>&lt; β &lt; 3</a:t>
            </a:r>
            <a:r>
              <a:rPr lang="en-US" altLang="ja-JP" b="1" dirty="0">
                <a:solidFill>
                  <a:srgbClr val="00B050"/>
                </a:solidFill>
              </a:rPr>
              <a:t> </a:t>
            </a:r>
            <a:r>
              <a:rPr lang="ja-JP" altLang="en-US" b="1" dirty="0">
                <a:solidFill>
                  <a:srgbClr val="00B050"/>
                </a:solidFill>
              </a:rPr>
              <a:t>では、</a:t>
            </a:r>
            <a:r>
              <a:rPr lang="en-US" altLang="ja-JP" b="1" dirty="0">
                <a:solidFill>
                  <a:srgbClr val="00B050"/>
                </a:solidFill>
              </a:rPr>
              <a:t>G(β,p) </a:t>
            </a:r>
            <a:r>
              <a:rPr lang="ja-JP" altLang="en-US" b="1" dirty="0">
                <a:solidFill>
                  <a:srgbClr val="00B050"/>
                </a:solidFill>
              </a:rPr>
              <a:t>のグラフ</a:t>
            </a:r>
            <a:r>
              <a:rPr lang="ja-JP" altLang="en-US" b="1" dirty="0" smtClean="0">
                <a:solidFill>
                  <a:srgbClr val="00B050"/>
                </a:solidFill>
              </a:rPr>
              <a:t>からサイズ </a:t>
            </a:r>
            <a:r>
              <a:rPr lang="en-US" altLang="ja-JP" b="1" dirty="0" smtClean="0">
                <a:solidFill>
                  <a:srgbClr val="7030A0"/>
                </a:solidFill>
              </a:rPr>
              <a:t>log N</a:t>
            </a:r>
            <a:r>
              <a:rPr lang="en-US" altLang="ja-JP" b="1" dirty="0" smtClean="0">
                <a:solidFill>
                  <a:srgbClr val="00B050"/>
                </a:solidFill>
              </a:rPr>
              <a:t> </a:t>
            </a:r>
            <a:r>
              <a:rPr lang="ja-JP" altLang="en-US" b="1" dirty="0" smtClean="0">
                <a:solidFill>
                  <a:srgbClr val="00B050"/>
                </a:solidFill>
              </a:rPr>
              <a:t>の</a:t>
            </a:r>
            <a:r>
              <a:rPr lang="en-US" altLang="ja-JP" b="1" dirty="0" smtClean="0">
                <a:solidFill>
                  <a:srgbClr val="00B050"/>
                </a:solidFill>
              </a:rPr>
              <a:t/>
            </a:r>
            <a:br>
              <a:rPr lang="en-US" altLang="ja-JP" b="1" dirty="0" smtClean="0">
                <a:solidFill>
                  <a:srgbClr val="00B050"/>
                </a:solidFill>
              </a:rPr>
            </a:br>
            <a:r>
              <a:rPr lang="ja-JP" altLang="en-US" b="1" dirty="0" smtClean="0">
                <a:solidFill>
                  <a:srgbClr val="00B050"/>
                </a:solidFill>
              </a:rPr>
              <a:t>頂点集合 </a:t>
            </a:r>
            <a:r>
              <a:rPr lang="en-US" altLang="ja-JP" b="1" dirty="0" smtClean="0">
                <a:solidFill>
                  <a:srgbClr val="00B050"/>
                </a:solidFill>
              </a:rPr>
              <a:t>S </a:t>
            </a:r>
            <a:r>
              <a:rPr lang="ja-JP" altLang="en-US" b="1" dirty="0" smtClean="0">
                <a:solidFill>
                  <a:srgbClr val="00B050"/>
                </a:solidFill>
              </a:rPr>
              <a:t>を</a:t>
            </a:r>
            <a:r>
              <a:rPr lang="ja-JP" altLang="en-US" b="1" dirty="0">
                <a:solidFill>
                  <a:srgbClr val="00B050"/>
                </a:solidFill>
              </a:rPr>
              <a:t>ランダムにとり</a:t>
            </a:r>
            <a:r>
              <a:rPr lang="ja-JP" altLang="en-US" b="1" dirty="0" smtClean="0">
                <a:solidFill>
                  <a:srgbClr val="00B050"/>
                </a:solidFill>
              </a:rPr>
              <a:t>、</a:t>
            </a:r>
            <a:r>
              <a:rPr lang="en-US" altLang="ja-JP" b="1" dirty="0" smtClean="0">
                <a:solidFill>
                  <a:srgbClr val="00B050"/>
                </a:solidFill>
              </a:rPr>
              <a:t>S</a:t>
            </a:r>
            <a:r>
              <a:rPr lang="ja-JP" altLang="en-US" b="1" dirty="0" smtClean="0">
                <a:solidFill>
                  <a:srgbClr val="00B050"/>
                </a:solidFill>
              </a:rPr>
              <a:t>の各点からランダムに</a:t>
            </a:r>
            <a:r>
              <a:rPr lang="en-US" altLang="ja-JP" b="1" dirty="0" smtClean="0">
                <a:solidFill>
                  <a:srgbClr val="00B050"/>
                </a:solidFill>
              </a:rPr>
              <a:t/>
            </a:r>
            <a:br>
              <a:rPr lang="en-US" altLang="ja-JP" b="1" dirty="0" smtClean="0">
                <a:solidFill>
                  <a:srgbClr val="00B050"/>
                </a:solidFill>
              </a:rPr>
            </a:br>
            <a:r>
              <a:rPr lang="ja-JP" altLang="en-US" b="1" dirty="0" smtClean="0">
                <a:solidFill>
                  <a:srgbClr val="00B050"/>
                </a:solidFill>
              </a:rPr>
              <a:t>隣接点を取った集合を </a:t>
            </a:r>
            <a:r>
              <a:rPr lang="en-US" altLang="ja-JP" b="1" dirty="0" smtClean="0">
                <a:solidFill>
                  <a:srgbClr val="00B050"/>
                </a:solidFill>
              </a:rPr>
              <a:t>T</a:t>
            </a:r>
            <a:r>
              <a:rPr lang="en-US" altLang="ja-JP" b="1" baseline="-25000" dirty="0" smtClean="0">
                <a:solidFill>
                  <a:srgbClr val="00B050"/>
                </a:solidFill>
              </a:rPr>
              <a:t>S</a:t>
            </a:r>
            <a:r>
              <a:rPr lang="en-US" altLang="ja-JP" b="1" dirty="0" smtClean="0">
                <a:solidFill>
                  <a:srgbClr val="00B050"/>
                </a:solidFill>
              </a:rPr>
              <a:t> </a:t>
            </a:r>
            <a:r>
              <a:rPr lang="ja-JP" altLang="en-US" b="1" dirty="0" smtClean="0">
                <a:solidFill>
                  <a:srgbClr val="00B050"/>
                </a:solidFill>
              </a:rPr>
              <a:t>とすると、高い確率で</a:t>
            </a:r>
            <a:r>
              <a:rPr lang="en-US" altLang="ja-JP" b="1" dirty="0">
                <a:solidFill>
                  <a:srgbClr val="00B050"/>
                </a:solidFill>
              </a:rPr>
              <a:t/>
            </a:r>
            <a:br>
              <a:rPr lang="en-US" altLang="ja-JP" b="1" dirty="0">
                <a:solidFill>
                  <a:srgbClr val="00B050"/>
                </a:solidFill>
              </a:rPr>
            </a:br>
            <a:r>
              <a:rPr lang="en-US" altLang="ja-JP" b="1" dirty="0" smtClean="0">
                <a:solidFill>
                  <a:srgbClr val="00B050"/>
                </a:solidFill>
              </a:rPr>
              <a:t>d(T</a:t>
            </a:r>
            <a:r>
              <a:rPr lang="en-US" altLang="ja-JP" b="1" baseline="-25000" dirty="0" smtClean="0">
                <a:solidFill>
                  <a:srgbClr val="00B050"/>
                </a:solidFill>
              </a:rPr>
              <a:t>S</a:t>
            </a:r>
            <a:r>
              <a:rPr lang="en-US" altLang="ja-JP" b="1" dirty="0" smtClean="0">
                <a:solidFill>
                  <a:srgbClr val="00B050"/>
                </a:solidFill>
              </a:rPr>
              <a:t>)/d(S) </a:t>
            </a:r>
            <a:r>
              <a:rPr lang="ja-JP" altLang="en-US" b="1" dirty="0">
                <a:solidFill>
                  <a:srgbClr val="00B050"/>
                </a:solidFill>
              </a:rPr>
              <a:t>∈ </a:t>
            </a:r>
            <a:r>
              <a:rPr lang="en-US" altLang="ja-JP" b="1" dirty="0" smtClean="0">
                <a:solidFill>
                  <a:srgbClr val="00B050"/>
                </a:solidFill>
              </a:rPr>
              <a:t>ω(1</a:t>
            </a:r>
            <a:r>
              <a:rPr lang="en-US" altLang="ja-JP" b="1" dirty="0">
                <a:solidFill>
                  <a:srgbClr val="00B050"/>
                </a:solidFill>
              </a:rPr>
              <a:t>).</a:t>
            </a:r>
          </a:p>
          <a:p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11560" y="4365104"/>
            <a:ext cx="77768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 smtClean="0"/>
              <a:t>2 &lt; β </a:t>
            </a:r>
            <a:r>
              <a:rPr lang="ja-JP" altLang="en-US" sz="2000" dirty="0" smtClean="0"/>
              <a:t>の </a:t>
            </a:r>
            <a:r>
              <a:rPr lang="en-US" altLang="ja-JP" sz="2000" dirty="0" smtClean="0"/>
              <a:t>G(β,p) </a:t>
            </a:r>
            <a:r>
              <a:rPr lang="ja-JP" altLang="en-US" sz="2000" dirty="0" smtClean="0"/>
              <a:t>モデルでは、</a:t>
            </a:r>
            <a:endParaRPr lang="en-US" altLang="ja-JP" sz="2000" dirty="0" smtClean="0"/>
          </a:p>
          <a:p>
            <a:endParaRPr lang="en-US" altLang="ja-JP" sz="2000" dirty="0" smtClean="0"/>
          </a:p>
          <a:p>
            <a:r>
              <a:rPr kumimoji="1" lang="ja-JP" altLang="en-US" sz="2000" dirty="0" smtClean="0"/>
              <a:t>・ </a:t>
            </a:r>
            <a:r>
              <a:rPr kumimoji="1" lang="en-US" altLang="ja-JP" sz="2000" dirty="0" smtClean="0"/>
              <a:t>1</a:t>
            </a:r>
            <a:r>
              <a:rPr kumimoji="1" lang="ja-JP" altLang="en-US" sz="2000" dirty="0" smtClean="0"/>
              <a:t>人の人間に関する </a:t>
            </a:r>
            <a:r>
              <a:rPr kumimoji="1" lang="en-US" altLang="ja-JP" sz="2000" dirty="0" smtClean="0"/>
              <a:t>“Asymptotic” Friendship Paradox </a:t>
            </a:r>
            <a:r>
              <a:rPr kumimoji="1" lang="ja-JP" altLang="en-US" sz="2000" dirty="0" smtClean="0"/>
              <a:t>は発生しない</a:t>
            </a:r>
            <a:endParaRPr kumimoji="1" lang="en-US" altLang="ja-JP" sz="2000" dirty="0" smtClean="0"/>
          </a:p>
          <a:p>
            <a:r>
              <a:rPr lang="ja-JP" altLang="en-US" sz="2000" dirty="0" smtClean="0"/>
              <a:t>・</a:t>
            </a:r>
            <a:r>
              <a:rPr lang="en-US" altLang="ja-JP" sz="2000" dirty="0" err="1" smtClean="0"/>
              <a:t>Polylog</a:t>
            </a:r>
            <a:r>
              <a:rPr lang="ja-JP" altLang="en-US" sz="2000" dirty="0" smtClean="0"/>
              <a:t>人の集団を集めてくると発生する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578176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クラリティ">
  <a:themeElements>
    <a:clrScheme name="クラリティ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クラシック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クラリティ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1254</TotalTime>
  <Words>554</Words>
  <Application>Microsoft Office PowerPoint</Application>
  <PresentationFormat>画面に合わせる (4:3)</PresentationFormat>
  <Paragraphs>121</Paragraphs>
  <Slides>16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17" baseType="lpstr">
      <vt:lpstr>クラリティ</vt:lpstr>
      <vt:lpstr>Reading:</vt:lpstr>
      <vt:lpstr>背景: “Friendship Paradox” [Feld 91]</vt:lpstr>
      <vt:lpstr>この論文の内容</vt:lpstr>
      <vt:lpstr>Section 3: Misbehaved Power Laws</vt:lpstr>
      <vt:lpstr>Section 4: Single Samples (β &lt; 2)</vt:lpstr>
      <vt:lpstr>Section 4: Single Samples (証明の前半: 乱択した時の次数は高くない)</vt:lpstr>
      <vt:lpstr>Section 4: Single Samples (証明の後半: 乱択した時の隣人の次数は高い)</vt:lpstr>
      <vt:lpstr>Section 4. Single Samples (β&gt;2)</vt:lpstr>
      <vt:lpstr>Section 5. Poly-Logarithmic Samples</vt:lpstr>
      <vt:lpstr>Section 5. Poly-Logarithmic Samples  (証明の大雑把な直感)</vt:lpstr>
      <vt:lpstr>Section 6. 実験</vt:lpstr>
      <vt:lpstr>Section 6. 実験（平均次数の比）</vt:lpstr>
      <vt:lpstr>Section 6. 実験（平均次数の比）</vt:lpstr>
      <vt:lpstr>Section 6. 実験（友人の友人）</vt:lpstr>
      <vt:lpstr>Section 6. 実験（Influence Maximization） (多分 Independent Cascade)</vt:lpstr>
      <vt:lpstr>まとめ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Reading:</dc:title>
  <dc:creator>kinaba</dc:creator>
  <cp:lastModifiedBy>kinaba</cp:lastModifiedBy>
  <cp:revision>146</cp:revision>
  <dcterms:created xsi:type="dcterms:W3CDTF">2015-05-11T09:57:14Z</dcterms:created>
  <dcterms:modified xsi:type="dcterms:W3CDTF">2015-05-14T08:14:15Z</dcterms:modified>
</cp:coreProperties>
</file>