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2" r:id="rId7"/>
    <p:sldId id="265" r:id="rId8"/>
    <p:sldId id="261" r:id="rId9"/>
    <p:sldId id="270" r:id="rId10"/>
    <p:sldId id="266" r:id="rId11"/>
    <p:sldId id="268" r:id="rId12"/>
    <p:sldId id="269" r:id="rId13"/>
    <p:sldId id="271" r:id="rId14"/>
    <p:sldId id="272" r:id="rId15"/>
    <p:sldId id="273" r:id="rId16"/>
    <p:sldId id="274" r:id="rId17"/>
    <p:sldId id="263" r:id="rId18"/>
    <p:sldId id="275" r:id="rId19"/>
    <p:sldId id="264" r:id="rId20"/>
    <p:sldId id="276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672" autoAdjust="0"/>
  </p:normalViewPr>
  <p:slideViewPr>
    <p:cSldViewPr snapToGrid="0">
      <p:cViewPr varScale="1">
        <p:scale>
          <a:sx n="72" d="100"/>
          <a:sy n="72" d="100"/>
        </p:scale>
        <p:origin x="39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A9D15D-5161-4E6C-9B75-90F906B03263}" type="datetimeFigureOut">
              <a:rPr kumimoji="1" lang="ja-JP" altLang="en-US" smtClean="0"/>
              <a:t>2017/1/19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244159-4D6B-4833-BDA2-9B3B002CB9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8775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244159-4D6B-4833-BDA2-9B3B002CB911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98801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6D647-45B7-4968-9AB6-446EC5C8D946}" type="datetimeFigureOut">
              <a:rPr kumimoji="1" lang="ja-JP" altLang="en-US" smtClean="0"/>
              <a:t>2017/1/19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EAFE2-B3EC-46E8-AF6C-3B4C97EE4E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3562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6D647-45B7-4968-9AB6-446EC5C8D946}" type="datetimeFigureOut">
              <a:rPr kumimoji="1" lang="ja-JP" altLang="en-US" smtClean="0"/>
              <a:t>2017/1/19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EAFE2-B3EC-46E8-AF6C-3B4C97EE4E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9330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6D647-45B7-4968-9AB6-446EC5C8D946}" type="datetimeFigureOut">
              <a:rPr kumimoji="1" lang="ja-JP" altLang="en-US" smtClean="0"/>
              <a:t>2017/1/19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EAFE2-B3EC-46E8-AF6C-3B4C97EE4E90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524736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6D647-45B7-4968-9AB6-446EC5C8D946}" type="datetimeFigureOut">
              <a:rPr kumimoji="1" lang="ja-JP" altLang="en-US" smtClean="0"/>
              <a:t>2017/1/19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EAFE2-B3EC-46E8-AF6C-3B4C97EE4E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43803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6D647-45B7-4968-9AB6-446EC5C8D946}" type="datetimeFigureOut">
              <a:rPr kumimoji="1" lang="ja-JP" altLang="en-US" smtClean="0"/>
              <a:t>2017/1/19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EAFE2-B3EC-46E8-AF6C-3B4C97EE4E90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704029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6D647-45B7-4968-9AB6-446EC5C8D946}" type="datetimeFigureOut">
              <a:rPr kumimoji="1" lang="ja-JP" altLang="en-US" smtClean="0"/>
              <a:t>2017/1/19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EAFE2-B3EC-46E8-AF6C-3B4C97EE4E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69662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6D647-45B7-4968-9AB6-446EC5C8D946}" type="datetimeFigureOut">
              <a:rPr kumimoji="1" lang="ja-JP" altLang="en-US" smtClean="0"/>
              <a:t>2017/1/19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EAFE2-B3EC-46E8-AF6C-3B4C97EE4E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83390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6D647-45B7-4968-9AB6-446EC5C8D946}" type="datetimeFigureOut">
              <a:rPr kumimoji="1" lang="ja-JP" altLang="en-US" smtClean="0"/>
              <a:t>2017/1/19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EAFE2-B3EC-46E8-AF6C-3B4C97EE4E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3114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6D647-45B7-4968-9AB6-446EC5C8D946}" type="datetimeFigureOut">
              <a:rPr kumimoji="1" lang="ja-JP" altLang="en-US" smtClean="0"/>
              <a:t>2017/1/19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EAFE2-B3EC-46E8-AF6C-3B4C97EE4E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3305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6D647-45B7-4968-9AB6-446EC5C8D946}" type="datetimeFigureOut">
              <a:rPr kumimoji="1" lang="ja-JP" altLang="en-US" smtClean="0"/>
              <a:t>2017/1/19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EAFE2-B3EC-46E8-AF6C-3B4C97EE4E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6390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6D647-45B7-4968-9AB6-446EC5C8D946}" type="datetimeFigureOut">
              <a:rPr kumimoji="1" lang="ja-JP" altLang="en-US" smtClean="0"/>
              <a:t>2017/1/19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EAFE2-B3EC-46E8-AF6C-3B4C97EE4E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2093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6D647-45B7-4968-9AB6-446EC5C8D946}" type="datetimeFigureOut">
              <a:rPr kumimoji="1" lang="ja-JP" altLang="en-US" smtClean="0"/>
              <a:t>2017/1/19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EAFE2-B3EC-46E8-AF6C-3B4C97EE4E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3129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6D647-45B7-4968-9AB6-446EC5C8D946}" type="datetimeFigureOut">
              <a:rPr kumimoji="1" lang="ja-JP" altLang="en-US" smtClean="0"/>
              <a:t>2017/1/19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EAFE2-B3EC-46E8-AF6C-3B4C97EE4E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6936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6D647-45B7-4968-9AB6-446EC5C8D946}" type="datetimeFigureOut">
              <a:rPr kumimoji="1" lang="ja-JP" altLang="en-US" smtClean="0"/>
              <a:t>2017/1/19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EAFE2-B3EC-46E8-AF6C-3B4C97EE4E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3423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6D647-45B7-4968-9AB6-446EC5C8D946}" type="datetimeFigureOut">
              <a:rPr kumimoji="1" lang="ja-JP" altLang="en-US" smtClean="0"/>
              <a:t>2017/1/19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EAFE2-B3EC-46E8-AF6C-3B4C97EE4E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7953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6D647-45B7-4968-9AB6-446EC5C8D946}" type="datetimeFigureOut">
              <a:rPr kumimoji="1" lang="ja-JP" altLang="en-US" smtClean="0"/>
              <a:t>2017/1/19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EAFE2-B3EC-46E8-AF6C-3B4C97EE4E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0360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B6D647-45B7-4968-9AB6-446EC5C8D946}" type="datetimeFigureOut">
              <a:rPr kumimoji="1" lang="ja-JP" altLang="en-US" smtClean="0"/>
              <a:t>2017/1/19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62EAFE2-B3EC-46E8-AF6C-3B4C97EE4E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6855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03726" y="998290"/>
            <a:ext cx="8660391" cy="3052546"/>
          </a:xfrm>
        </p:spPr>
        <p:txBody>
          <a:bodyPr>
            <a:noAutofit/>
          </a:bodyPr>
          <a:lstStyle/>
          <a:p>
            <a:pPr algn="l"/>
            <a:r>
              <a:rPr kumimoji="1" lang="ja-JP" altLang="en-US" sz="2800" dirty="0"/>
              <a:t>論文紹介</a:t>
            </a:r>
            <a:br>
              <a:rPr kumimoji="1" lang="en-US" altLang="ja-JP" sz="2800" dirty="0"/>
            </a:br>
            <a:br>
              <a:rPr kumimoji="1" lang="en-US" altLang="ja-JP" sz="2800" dirty="0"/>
            </a:br>
            <a:r>
              <a:rPr kumimoji="1" lang="en-US" altLang="ja-JP" sz="2800" dirty="0"/>
              <a:t>Reading:</a:t>
            </a:r>
            <a:br>
              <a:rPr kumimoji="1" lang="en-US" altLang="ja-JP" sz="2800" dirty="0"/>
            </a:br>
            <a:r>
              <a:rPr kumimoji="1" lang="en-US" altLang="ja-JP" sz="4000" dirty="0"/>
              <a:t>“Giga-Scal</a:t>
            </a:r>
            <a:r>
              <a:rPr lang="en-US" altLang="ja-JP" sz="4000" dirty="0"/>
              <a:t>e Exhaustive Points-to Analysis for Java in under a Minute</a:t>
            </a:r>
            <a:r>
              <a:rPr kumimoji="1" lang="en-US" altLang="ja-JP" sz="4000" dirty="0"/>
              <a:t>”</a:t>
            </a:r>
            <a:br>
              <a:rPr kumimoji="1" lang="en-US" altLang="ja-JP" sz="3600" dirty="0"/>
            </a:br>
            <a:br>
              <a:rPr kumimoji="1" lang="en-US" altLang="ja-JP" sz="2800" dirty="0"/>
            </a:br>
            <a:r>
              <a:rPr kumimoji="1" lang="en-US" altLang="ja-JP" sz="2800" dirty="0"/>
              <a:t>(from OOPSLA’15)</a:t>
            </a:r>
            <a:endParaRPr kumimoji="1" lang="ja-JP" altLang="en-US" sz="36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03727" y="4302503"/>
            <a:ext cx="8660390" cy="1096899"/>
          </a:xfrm>
        </p:spPr>
        <p:txBody>
          <a:bodyPr>
            <a:normAutofit fontScale="85000" lnSpcReduction="10000"/>
          </a:bodyPr>
          <a:lstStyle/>
          <a:p>
            <a:r>
              <a:rPr kumimoji="1" lang="ja-JP" altLang="en-US" sz="3200" dirty="0"/>
              <a:t>発表者</a:t>
            </a:r>
            <a:r>
              <a:rPr kumimoji="1" lang="en-US" altLang="ja-JP" sz="3200" dirty="0"/>
              <a:t>: </a:t>
            </a:r>
            <a:r>
              <a:rPr kumimoji="1" lang="ja-JP" altLang="en-US" sz="3200" dirty="0"/>
              <a:t>稲葉 一浩</a:t>
            </a:r>
            <a:endParaRPr kumimoji="1" lang="en-US" altLang="ja-JP" sz="3200" dirty="0"/>
          </a:p>
          <a:p>
            <a:r>
              <a:rPr kumimoji="1" lang="ja-JP" altLang="en-US" sz="3200" dirty="0"/>
              <a:t>複雑ネットワーク・地図グラフ セミナー </a:t>
            </a:r>
            <a:r>
              <a:rPr kumimoji="1" lang="en-US" altLang="ja-JP" sz="3200" dirty="0"/>
              <a:t>2017/1/19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0011875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Example from the paper</a:t>
            </a:r>
            <a:endParaRPr kumimoji="1" lang="ja-JP" altLang="en-US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3720" y="1351828"/>
            <a:ext cx="9673210" cy="2171548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5423" y="3523376"/>
            <a:ext cx="8268579" cy="3154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53107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(To </a:t>
            </a:r>
            <a:r>
              <a:rPr lang="en-US" altLang="ja-JP" dirty="0"/>
              <a:t>Java Experts)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77334" y="2160589"/>
            <a:ext cx="9381066" cy="3880773"/>
          </a:xfrm>
        </p:spPr>
        <p:txBody>
          <a:bodyPr/>
          <a:lstStyle/>
          <a:p>
            <a:r>
              <a:rPr kumimoji="1" lang="ja-JP" altLang="en-US" dirty="0"/>
              <a:t>プログラムの実行順序は無視</a:t>
            </a:r>
            <a:br>
              <a:rPr kumimoji="1" lang="en-US" altLang="ja-JP" dirty="0"/>
            </a:br>
            <a:r>
              <a:rPr kumimoji="1" lang="ja-JP" altLang="en-US" dirty="0"/>
              <a:t>（どちらも </a:t>
            </a:r>
            <a:r>
              <a:rPr lang="en-US" altLang="ja-JP" dirty="0"/>
              <a:t>y</a:t>
            </a:r>
            <a:r>
              <a:rPr kumimoji="1" lang="en-US" altLang="ja-JP" dirty="0"/>
              <a:t> may point-to h</a:t>
            </a:r>
            <a:r>
              <a:rPr kumimoji="1" lang="ja-JP" altLang="en-US" dirty="0"/>
              <a:t>）</a:t>
            </a:r>
            <a:endParaRPr kumimoji="1" lang="en-US" altLang="ja-JP" dirty="0"/>
          </a:p>
          <a:p>
            <a:r>
              <a:rPr lang="ja-JP" altLang="en-US" dirty="0"/>
              <a:t>関数の呼び出しも代入で表現</a:t>
            </a:r>
            <a:br>
              <a:rPr lang="en-US" altLang="ja-JP" dirty="0"/>
            </a:br>
            <a:r>
              <a:rPr lang="ja-JP" altLang="en-US" dirty="0"/>
              <a:t>（異なる場所</a:t>
            </a:r>
            <a:r>
              <a:rPr lang="en-US" altLang="ja-JP" dirty="0"/>
              <a:t>(context)</a:t>
            </a:r>
            <a:r>
              <a:rPr lang="ja-JP" altLang="en-US" dirty="0" err="1"/>
              <a:t>での</a:t>
            </a:r>
            <a:r>
              <a:rPr lang="ja-JP" altLang="en-US" dirty="0"/>
              <a:t>関数使用は混ざる）</a:t>
            </a:r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4" name="四角形: 角を丸くする 3"/>
          <p:cNvSpPr/>
          <p:nvPr/>
        </p:nvSpPr>
        <p:spPr>
          <a:xfrm>
            <a:off x="6811861" y="1930400"/>
            <a:ext cx="1677798" cy="14345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/>
              <a:t>x = h;</a:t>
            </a:r>
          </a:p>
          <a:p>
            <a:pPr algn="ctr"/>
            <a:r>
              <a:rPr kumimoji="1" lang="en-US" altLang="ja-JP" sz="3600" dirty="0"/>
              <a:t>y = x;</a:t>
            </a:r>
            <a:endParaRPr kumimoji="1" lang="ja-JP" altLang="en-US" sz="3600" dirty="0"/>
          </a:p>
        </p:txBody>
      </p:sp>
      <p:sp>
        <p:nvSpPr>
          <p:cNvPr id="5" name="四角形: 角を丸くする 4"/>
          <p:cNvSpPr/>
          <p:nvPr/>
        </p:nvSpPr>
        <p:spPr>
          <a:xfrm>
            <a:off x="8814719" y="1930401"/>
            <a:ext cx="1677798" cy="14345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/>
              <a:t>y = x;</a:t>
            </a:r>
          </a:p>
          <a:p>
            <a:pPr algn="ctr"/>
            <a:r>
              <a:rPr kumimoji="1" lang="en-US" altLang="ja-JP" sz="3600" dirty="0"/>
              <a:t>x = h;</a:t>
            </a:r>
            <a:endParaRPr kumimoji="1" lang="ja-JP" altLang="en-US" sz="3600" dirty="0"/>
          </a:p>
        </p:txBody>
      </p:sp>
      <p:sp>
        <p:nvSpPr>
          <p:cNvPr id="6" name="四角形: 角を丸くする 5"/>
          <p:cNvSpPr/>
          <p:nvPr/>
        </p:nvSpPr>
        <p:spPr>
          <a:xfrm>
            <a:off x="1536584" y="4331049"/>
            <a:ext cx="3438088" cy="225089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2400" dirty="0" err="1"/>
              <a:t>Obj</a:t>
            </a:r>
            <a:r>
              <a:rPr kumimoji="1" lang="en-US" altLang="ja-JP" sz="2400" dirty="0"/>
              <a:t> f(</a:t>
            </a:r>
            <a:r>
              <a:rPr kumimoji="1" lang="en-US" altLang="ja-JP" sz="2400" dirty="0" err="1"/>
              <a:t>Obj</a:t>
            </a:r>
            <a:r>
              <a:rPr kumimoji="1" lang="en-US" altLang="ja-JP" sz="2400" dirty="0"/>
              <a:t> x, </a:t>
            </a:r>
            <a:r>
              <a:rPr kumimoji="1" lang="en-US" altLang="ja-JP" sz="2400" dirty="0" err="1"/>
              <a:t>Obj</a:t>
            </a:r>
            <a:r>
              <a:rPr kumimoji="1" lang="en-US" altLang="ja-JP" sz="2400" dirty="0"/>
              <a:t> y) {</a:t>
            </a:r>
          </a:p>
          <a:p>
            <a:r>
              <a:rPr kumimoji="1" lang="en-US" altLang="ja-JP" sz="2400" dirty="0"/>
              <a:t>    return y;</a:t>
            </a:r>
            <a:br>
              <a:rPr kumimoji="1" lang="en-US" altLang="ja-JP" sz="2400" dirty="0"/>
            </a:br>
            <a:r>
              <a:rPr kumimoji="1" lang="en-US" altLang="ja-JP" sz="2400" dirty="0"/>
              <a:t>}</a:t>
            </a:r>
          </a:p>
          <a:p>
            <a:r>
              <a:rPr kumimoji="1" lang="en-US" altLang="ja-JP" sz="2400" dirty="0"/>
              <a:t>z = f(h1, h2);</a:t>
            </a:r>
          </a:p>
          <a:p>
            <a:r>
              <a:rPr kumimoji="1" lang="en-US" altLang="ja-JP" sz="2400" dirty="0"/>
              <a:t>u = f(h3, h4);</a:t>
            </a:r>
            <a:endParaRPr kumimoji="1" lang="ja-JP" altLang="en-US" sz="2400" dirty="0"/>
          </a:p>
        </p:txBody>
      </p:sp>
      <p:sp>
        <p:nvSpPr>
          <p:cNvPr id="7" name="四角形: 角を丸くする 6"/>
          <p:cNvSpPr/>
          <p:nvPr/>
        </p:nvSpPr>
        <p:spPr>
          <a:xfrm>
            <a:off x="6334388" y="4372994"/>
            <a:ext cx="3438088" cy="225089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3200" dirty="0"/>
              <a:t>x=h1; y=h2; z=y;</a:t>
            </a:r>
          </a:p>
          <a:p>
            <a:endParaRPr kumimoji="1" lang="en-US" altLang="ja-JP" sz="3200" dirty="0"/>
          </a:p>
          <a:p>
            <a:r>
              <a:rPr kumimoji="1" lang="en-US" altLang="ja-JP" sz="3200" dirty="0"/>
              <a:t>x=h3; y=h4; u=y;</a:t>
            </a:r>
          </a:p>
        </p:txBody>
      </p:sp>
      <p:sp>
        <p:nvSpPr>
          <p:cNvPr id="8" name="矢印: 右 7"/>
          <p:cNvSpPr/>
          <p:nvPr/>
        </p:nvSpPr>
        <p:spPr>
          <a:xfrm>
            <a:off x="5088545" y="4886043"/>
            <a:ext cx="1048624" cy="1140903"/>
          </a:xfrm>
          <a:prstGeom prst="rightArrow">
            <a:avLst/>
          </a:prstGeom>
          <a:solidFill>
            <a:srgbClr val="0070C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24121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Grammar</a:t>
            </a:r>
            <a:endParaRPr kumimoji="1" lang="ja-JP" altLang="en-US" dirty="0"/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2195557" y="3349206"/>
            <a:ext cx="3831613" cy="28788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dirty="0"/>
              <a:t>x = new Object;</a:t>
            </a:r>
          </a:p>
          <a:p>
            <a:r>
              <a:rPr lang="en-US" altLang="ja-JP" dirty="0"/>
              <a:t>x = y;</a:t>
            </a:r>
          </a:p>
          <a:p>
            <a:r>
              <a:rPr lang="en-US" altLang="ja-JP" dirty="0"/>
              <a:t>x = </a:t>
            </a:r>
            <a:r>
              <a:rPr lang="en-US" altLang="ja-JP" dirty="0" err="1"/>
              <a:t>y.f</a:t>
            </a:r>
            <a:r>
              <a:rPr lang="en-US" altLang="ja-JP" dirty="0"/>
              <a:t>;</a:t>
            </a:r>
          </a:p>
          <a:p>
            <a:r>
              <a:rPr lang="en-US" altLang="ja-JP" dirty="0" err="1"/>
              <a:t>x.f</a:t>
            </a:r>
            <a:r>
              <a:rPr lang="en-US" altLang="ja-JP" dirty="0"/>
              <a:t> = y;</a:t>
            </a:r>
            <a:endParaRPr lang="ja-JP" altLang="en-US" dirty="0"/>
          </a:p>
        </p:txBody>
      </p:sp>
      <p:grpSp>
        <p:nvGrpSpPr>
          <p:cNvPr id="22" name="グループ化 21"/>
          <p:cNvGrpSpPr/>
          <p:nvPr/>
        </p:nvGrpSpPr>
        <p:grpSpPr>
          <a:xfrm>
            <a:off x="6438523" y="2776557"/>
            <a:ext cx="2835479" cy="3737727"/>
            <a:chOff x="5880682" y="1951918"/>
            <a:chExt cx="3717721" cy="4327673"/>
          </a:xfrm>
        </p:grpSpPr>
        <p:sp>
          <p:nvSpPr>
            <p:cNvPr id="5" name="楕円 4"/>
            <p:cNvSpPr/>
            <p:nvPr/>
          </p:nvSpPr>
          <p:spPr>
            <a:xfrm>
              <a:off x="5880682" y="2073012"/>
              <a:ext cx="847288" cy="847288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4000" dirty="0">
                  <a:solidFill>
                    <a:schemeClr val="accent2">
                      <a:lumMod val="75000"/>
                    </a:schemeClr>
                  </a:solidFill>
                </a:rPr>
                <a:t>x</a:t>
              </a:r>
              <a:endParaRPr kumimoji="1" lang="ja-JP" altLang="en-US" sz="4000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6" name="楕円 5"/>
            <p:cNvSpPr/>
            <p:nvPr/>
          </p:nvSpPr>
          <p:spPr>
            <a:xfrm>
              <a:off x="8751115" y="2073012"/>
              <a:ext cx="847288" cy="847288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r>
                <a:rPr kumimoji="1" lang="en-US" altLang="ja-JP" sz="3600" dirty="0">
                  <a:solidFill>
                    <a:schemeClr val="accent2">
                      <a:lumMod val="75000"/>
                    </a:schemeClr>
                  </a:solidFill>
                </a:rPr>
                <a:t>h</a:t>
              </a:r>
              <a:r>
                <a:rPr kumimoji="1" lang="en-US" altLang="ja-JP" sz="3600" baseline="-25000" dirty="0">
                  <a:solidFill>
                    <a:schemeClr val="accent2">
                      <a:lumMod val="75000"/>
                    </a:schemeClr>
                  </a:solidFill>
                </a:rPr>
                <a:t>1</a:t>
              </a:r>
              <a:endParaRPr kumimoji="1" lang="ja-JP" altLang="en-US" sz="3600" baseline="-25000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cxnSp>
          <p:nvCxnSpPr>
            <p:cNvPr id="7" name="直線矢印コネクタ 6"/>
            <p:cNvCxnSpPr>
              <a:stCxn id="5" idx="6"/>
              <a:endCxn id="6" idx="2"/>
            </p:cNvCxnSpPr>
            <p:nvPr/>
          </p:nvCxnSpPr>
          <p:spPr>
            <a:xfrm>
              <a:off x="6727970" y="2496656"/>
              <a:ext cx="2023145" cy="0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テキスト ボックス 7"/>
            <p:cNvSpPr txBox="1"/>
            <p:nvPr/>
          </p:nvSpPr>
          <p:spPr>
            <a:xfrm>
              <a:off x="6979640" y="1951918"/>
              <a:ext cx="1489747" cy="6058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b="1" dirty="0" err="1">
                  <a:solidFill>
                    <a:schemeClr val="accent2">
                      <a:lumMod val="75000"/>
                    </a:schemeClr>
                  </a:solidFill>
                </a:rPr>
                <a:t>alloc</a:t>
              </a:r>
              <a:endParaRPr kumimoji="1" lang="ja-JP" altLang="en-US" sz="2800" b="1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9" name="楕円 8"/>
            <p:cNvSpPr/>
            <p:nvPr/>
          </p:nvSpPr>
          <p:spPr>
            <a:xfrm>
              <a:off x="5880682" y="3162488"/>
              <a:ext cx="847288" cy="847288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4000" dirty="0">
                  <a:solidFill>
                    <a:schemeClr val="accent2">
                      <a:lumMod val="75000"/>
                    </a:schemeClr>
                  </a:solidFill>
                </a:rPr>
                <a:t>x</a:t>
              </a:r>
              <a:endParaRPr kumimoji="1" lang="ja-JP" altLang="en-US" sz="4000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10" name="楕円 9"/>
            <p:cNvSpPr/>
            <p:nvPr/>
          </p:nvSpPr>
          <p:spPr>
            <a:xfrm>
              <a:off x="8751115" y="3162488"/>
              <a:ext cx="847288" cy="847288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4000" dirty="0">
                  <a:solidFill>
                    <a:schemeClr val="accent2">
                      <a:lumMod val="75000"/>
                    </a:schemeClr>
                  </a:solidFill>
                </a:rPr>
                <a:t>y</a:t>
              </a:r>
              <a:endParaRPr kumimoji="1" lang="ja-JP" altLang="en-US" sz="4000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cxnSp>
          <p:nvCxnSpPr>
            <p:cNvPr id="11" name="直線矢印コネクタ 10"/>
            <p:cNvCxnSpPr>
              <a:stCxn id="9" idx="6"/>
              <a:endCxn id="10" idx="2"/>
            </p:cNvCxnSpPr>
            <p:nvPr/>
          </p:nvCxnSpPr>
          <p:spPr>
            <a:xfrm>
              <a:off x="6727970" y="3586132"/>
              <a:ext cx="2023145" cy="0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テキスト ボックス 11"/>
            <p:cNvSpPr txBox="1"/>
            <p:nvPr/>
          </p:nvSpPr>
          <p:spPr>
            <a:xfrm>
              <a:off x="6913033" y="3041394"/>
              <a:ext cx="1672835" cy="6058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b="1" dirty="0">
                  <a:solidFill>
                    <a:schemeClr val="accent2">
                      <a:lumMod val="75000"/>
                    </a:schemeClr>
                  </a:solidFill>
                </a:rPr>
                <a:t>assign</a:t>
              </a:r>
              <a:endParaRPr kumimoji="1" lang="ja-JP" altLang="en-US" sz="2800" b="1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13" name="楕円 12"/>
            <p:cNvSpPr/>
            <p:nvPr/>
          </p:nvSpPr>
          <p:spPr>
            <a:xfrm>
              <a:off x="5880682" y="4368702"/>
              <a:ext cx="847288" cy="847288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4000" dirty="0">
                  <a:solidFill>
                    <a:schemeClr val="accent2">
                      <a:lumMod val="75000"/>
                    </a:schemeClr>
                  </a:solidFill>
                </a:rPr>
                <a:t>x</a:t>
              </a:r>
              <a:endParaRPr kumimoji="1" lang="ja-JP" altLang="en-US" sz="4000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14" name="楕円 13"/>
            <p:cNvSpPr/>
            <p:nvPr/>
          </p:nvSpPr>
          <p:spPr>
            <a:xfrm>
              <a:off x="8751115" y="4368702"/>
              <a:ext cx="847288" cy="847288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4000" dirty="0">
                  <a:solidFill>
                    <a:schemeClr val="accent2">
                      <a:lumMod val="75000"/>
                    </a:schemeClr>
                  </a:solidFill>
                </a:rPr>
                <a:t>y</a:t>
              </a:r>
              <a:endParaRPr kumimoji="1" lang="ja-JP" altLang="en-US" sz="4000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cxnSp>
          <p:nvCxnSpPr>
            <p:cNvPr id="15" name="直線矢印コネクタ 14"/>
            <p:cNvCxnSpPr>
              <a:stCxn id="13" idx="6"/>
              <a:endCxn id="14" idx="2"/>
            </p:cNvCxnSpPr>
            <p:nvPr/>
          </p:nvCxnSpPr>
          <p:spPr>
            <a:xfrm>
              <a:off x="6727970" y="4792346"/>
              <a:ext cx="2023145" cy="0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テキスト ボックス 15"/>
            <p:cNvSpPr txBox="1"/>
            <p:nvPr/>
          </p:nvSpPr>
          <p:spPr>
            <a:xfrm>
              <a:off x="6842377" y="4247608"/>
              <a:ext cx="1764648" cy="6058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b="1" dirty="0">
                  <a:solidFill>
                    <a:schemeClr val="accent2">
                      <a:lumMod val="75000"/>
                    </a:schemeClr>
                  </a:solidFill>
                </a:rPr>
                <a:t>load-f</a:t>
              </a:r>
              <a:endParaRPr kumimoji="1" lang="ja-JP" altLang="en-US" sz="2800" b="1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17" name="楕円 16"/>
            <p:cNvSpPr/>
            <p:nvPr/>
          </p:nvSpPr>
          <p:spPr>
            <a:xfrm>
              <a:off x="5880682" y="5432303"/>
              <a:ext cx="847288" cy="847288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4000" dirty="0">
                  <a:solidFill>
                    <a:schemeClr val="accent2">
                      <a:lumMod val="75000"/>
                    </a:schemeClr>
                  </a:solidFill>
                </a:rPr>
                <a:t>x</a:t>
              </a:r>
              <a:endParaRPr kumimoji="1" lang="ja-JP" altLang="en-US" sz="4000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18" name="楕円 17"/>
            <p:cNvSpPr/>
            <p:nvPr/>
          </p:nvSpPr>
          <p:spPr>
            <a:xfrm>
              <a:off x="8751115" y="5432303"/>
              <a:ext cx="847288" cy="847288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4000" dirty="0">
                  <a:solidFill>
                    <a:schemeClr val="accent2">
                      <a:lumMod val="75000"/>
                    </a:schemeClr>
                  </a:solidFill>
                </a:rPr>
                <a:t>y</a:t>
              </a:r>
              <a:endParaRPr kumimoji="1" lang="ja-JP" altLang="en-US" sz="4000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cxnSp>
          <p:nvCxnSpPr>
            <p:cNvPr id="19" name="直線矢印コネクタ 18"/>
            <p:cNvCxnSpPr>
              <a:stCxn id="17" idx="6"/>
              <a:endCxn id="18" idx="2"/>
            </p:cNvCxnSpPr>
            <p:nvPr/>
          </p:nvCxnSpPr>
          <p:spPr>
            <a:xfrm>
              <a:off x="6727970" y="5855947"/>
              <a:ext cx="2023145" cy="0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テキスト ボックス 19"/>
            <p:cNvSpPr txBox="1"/>
            <p:nvPr/>
          </p:nvSpPr>
          <p:spPr>
            <a:xfrm>
              <a:off x="6727971" y="5311209"/>
              <a:ext cx="1741417" cy="6058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b="1" dirty="0">
                  <a:solidFill>
                    <a:schemeClr val="accent2">
                      <a:lumMod val="75000"/>
                    </a:schemeClr>
                  </a:solidFill>
                </a:rPr>
                <a:t>store-f</a:t>
              </a:r>
              <a:endParaRPr kumimoji="1" lang="ja-JP" altLang="en-US" sz="2800" b="1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</p:grpSp>
      <p:sp>
        <p:nvSpPr>
          <p:cNvPr id="21" name="矢印: 右 20"/>
          <p:cNvSpPr/>
          <p:nvPr/>
        </p:nvSpPr>
        <p:spPr>
          <a:xfrm>
            <a:off x="5188697" y="4709695"/>
            <a:ext cx="1048624" cy="1140903"/>
          </a:xfrm>
          <a:prstGeom prst="rightArrow">
            <a:avLst/>
          </a:prstGeom>
          <a:solidFill>
            <a:srgbClr val="0070C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四角形: 角を丸くする 22"/>
          <p:cNvSpPr/>
          <p:nvPr/>
        </p:nvSpPr>
        <p:spPr>
          <a:xfrm>
            <a:off x="3048152" y="377802"/>
            <a:ext cx="8981288" cy="202797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3200" b="1" i="1" dirty="0"/>
              <a:t>Alias</a:t>
            </a:r>
            <a:r>
              <a:rPr kumimoji="1" lang="en-US" altLang="ja-JP" sz="3200" b="1" dirty="0"/>
              <a:t>		::= </a:t>
            </a:r>
            <a:r>
              <a:rPr kumimoji="1" lang="en-US" altLang="ja-JP" sz="3200" b="1" i="1" dirty="0" err="1"/>
              <a:t>PointsTo</a:t>
            </a:r>
            <a:r>
              <a:rPr kumimoji="1" lang="en-US" altLang="ja-JP" sz="3200" b="1" dirty="0"/>
              <a:t> </a:t>
            </a:r>
            <a:r>
              <a:rPr kumimoji="1" lang="en-US" altLang="ja-JP" sz="3200" b="1" i="1" u="sng" dirty="0" err="1"/>
              <a:t>PointsTo</a:t>
            </a:r>
            <a:endParaRPr kumimoji="1" lang="en-US" altLang="ja-JP" sz="3200" b="1" i="1" u="sng" dirty="0"/>
          </a:p>
          <a:p>
            <a:r>
              <a:rPr kumimoji="1" lang="en-US" altLang="ja-JP" sz="3200" b="1" i="1" dirty="0"/>
              <a:t>Bridge</a:t>
            </a:r>
            <a:r>
              <a:rPr kumimoji="1" lang="en-US" altLang="ja-JP" sz="3200" b="1" dirty="0"/>
              <a:t>		::= load-f </a:t>
            </a:r>
            <a:r>
              <a:rPr kumimoji="1" lang="en-US" altLang="ja-JP" sz="3200" b="1" i="1" dirty="0"/>
              <a:t>Alias</a:t>
            </a:r>
            <a:r>
              <a:rPr kumimoji="1" lang="en-US" altLang="ja-JP" sz="3200" b="1" dirty="0"/>
              <a:t> store-f      (for all f)</a:t>
            </a:r>
          </a:p>
          <a:p>
            <a:r>
              <a:rPr kumimoji="1" lang="en-US" altLang="ja-JP" sz="3200" b="1" i="1" dirty="0"/>
              <a:t>T</a:t>
            </a:r>
            <a:r>
              <a:rPr kumimoji="1" lang="en-US" altLang="ja-JP" sz="3200" b="1" dirty="0"/>
              <a:t>				::= (assign | </a:t>
            </a:r>
            <a:r>
              <a:rPr kumimoji="1" lang="en-US" altLang="ja-JP" sz="3200" b="1" i="1" dirty="0"/>
              <a:t>Bridge</a:t>
            </a:r>
            <a:r>
              <a:rPr kumimoji="1" lang="en-US" altLang="ja-JP" sz="3200" b="1" dirty="0"/>
              <a:t>)*</a:t>
            </a:r>
            <a:br>
              <a:rPr kumimoji="1" lang="en-US" altLang="ja-JP" sz="3200" b="1" dirty="0"/>
            </a:br>
            <a:r>
              <a:rPr kumimoji="1" lang="en-US" altLang="ja-JP" sz="3200" b="1" i="1" dirty="0" err="1"/>
              <a:t>PointsTo</a:t>
            </a:r>
            <a:r>
              <a:rPr kumimoji="1" lang="en-US" altLang="ja-JP" sz="3200" b="1" dirty="0"/>
              <a:t>	::= </a:t>
            </a:r>
            <a:r>
              <a:rPr kumimoji="1" lang="en-US" altLang="ja-JP" sz="3200" b="1" i="1" dirty="0"/>
              <a:t>T</a:t>
            </a:r>
            <a:r>
              <a:rPr kumimoji="1" lang="en-US" altLang="ja-JP" sz="3200" b="1" dirty="0"/>
              <a:t> </a:t>
            </a:r>
            <a:r>
              <a:rPr kumimoji="1" lang="en-US" altLang="ja-JP" sz="3200" b="1" dirty="0" err="1"/>
              <a:t>alloc</a:t>
            </a:r>
            <a:endParaRPr kumimoji="1" lang="ja-JP" alt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821596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Grammar</a:t>
            </a:r>
            <a:endParaRPr kumimoji="1" lang="ja-JP" altLang="en-US" dirty="0"/>
          </a:p>
        </p:txBody>
      </p:sp>
      <p:sp>
        <p:nvSpPr>
          <p:cNvPr id="24" name="楕円 23"/>
          <p:cNvSpPr/>
          <p:nvPr/>
        </p:nvSpPr>
        <p:spPr>
          <a:xfrm>
            <a:off x="605744" y="3271892"/>
            <a:ext cx="847288" cy="84728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4000" dirty="0">
                <a:solidFill>
                  <a:schemeClr val="accent2">
                    <a:lumMod val="75000"/>
                  </a:schemeClr>
                </a:solidFill>
              </a:rPr>
              <a:t>x</a:t>
            </a:r>
            <a:endParaRPr kumimoji="1" lang="ja-JP" altLang="en-US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5" name="楕円 24"/>
          <p:cNvSpPr/>
          <p:nvPr/>
        </p:nvSpPr>
        <p:spPr>
          <a:xfrm>
            <a:off x="6910257" y="3250374"/>
            <a:ext cx="847288" cy="84728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>
                <a:solidFill>
                  <a:schemeClr val="accent2">
                    <a:lumMod val="75000"/>
                  </a:schemeClr>
                </a:solidFill>
              </a:rPr>
              <a:t>h</a:t>
            </a:r>
            <a:r>
              <a:rPr kumimoji="1" lang="en-US" altLang="ja-JP" sz="3600" baseline="-25000" dirty="0">
                <a:solidFill>
                  <a:schemeClr val="accent2">
                    <a:lumMod val="75000"/>
                  </a:schemeClr>
                </a:solidFill>
              </a:rPr>
              <a:t>1</a:t>
            </a:r>
            <a:endParaRPr kumimoji="1" lang="ja-JP" altLang="en-US" sz="3600" baseline="-25000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26" name="直線矢印コネクタ 25"/>
          <p:cNvCxnSpPr>
            <a:stCxn id="24" idx="6"/>
            <a:endCxn id="25" idx="2"/>
          </p:cNvCxnSpPr>
          <p:nvPr/>
        </p:nvCxnSpPr>
        <p:spPr>
          <a:xfrm flipV="1">
            <a:off x="1453032" y="3674018"/>
            <a:ext cx="5457225" cy="21518"/>
          </a:xfrm>
          <a:prstGeom prst="straightConnector1">
            <a:avLst/>
          </a:prstGeom>
          <a:ln w="7620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テキスト ボックス 26"/>
          <p:cNvSpPr txBox="1"/>
          <p:nvPr/>
        </p:nvSpPr>
        <p:spPr>
          <a:xfrm>
            <a:off x="3380548" y="3010282"/>
            <a:ext cx="1849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b="1" i="1" dirty="0" err="1">
                <a:solidFill>
                  <a:schemeClr val="accent2">
                    <a:lumMod val="75000"/>
                  </a:schemeClr>
                </a:solidFill>
              </a:rPr>
              <a:t>pointsTo</a:t>
            </a:r>
            <a:endParaRPr kumimoji="1" lang="ja-JP" altLang="en-US" sz="28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2560320" y="4394730"/>
            <a:ext cx="73761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solidFill>
                  <a:schemeClr val="accent2">
                    <a:lumMod val="50000"/>
                  </a:schemeClr>
                </a:solidFill>
              </a:rPr>
              <a:t>変数 </a:t>
            </a:r>
            <a:r>
              <a:rPr kumimoji="1" lang="en-US" altLang="ja-JP" sz="4400" dirty="0">
                <a:solidFill>
                  <a:schemeClr val="accent2">
                    <a:lumMod val="50000"/>
                  </a:schemeClr>
                </a:solidFill>
              </a:rPr>
              <a:t>x </a:t>
            </a:r>
            <a:r>
              <a:rPr kumimoji="1" lang="ja-JP" altLang="en-US" sz="4400" dirty="0">
                <a:solidFill>
                  <a:schemeClr val="accent2">
                    <a:lumMod val="50000"/>
                  </a:schemeClr>
                </a:solidFill>
              </a:rPr>
              <a:t>が </a:t>
            </a:r>
            <a:r>
              <a:rPr kumimoji="1" lang="en-US" altLang="ja-JP" sz="4400" dirty="0">
                <a:solidFill>
                  <a:schemeClr val="accent2">
                    <a:lumMod val="50000"/>
                  </a:schemeClr>
                </a:solidFill>
              </a:rPr>
              <a:t>h1 </a:t>
            </a:r>
            <a:r>
              <a:rPr kumimoji="1" lang="ja-JP" altLang="en-US" sz="4400" dirty="0">
                <a:solidFill>
                  <a:schemeClr val="accent2">
                    <a:lumMod val="50000"/>
                  </a:schemeClr>
                </a:solidFill>
              </a:rPr>
              <a:t>で確保された</a:t>
            </a:r>
            <a:br>
              <a:rPr kumimoji="1" lang="en-US" altLang="ja-JP" sz="44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kumimoji="1" lang="ja-JP" altLang="en-US" sz="4400" dirty="0">
                <a:solidFill>
                  <a:schemeClr val="accent2">
                    <a:lumMod val="50000"/>
                  </a:schemeClr>
                </a:solidFill>
              </a:rPr>
              <a:t>メモリを指すかもしれない</a:t>
            </a:r>
          </a:p>
        </p:txBody>
      </p:sp>
      <p:sp>
        <p:nvSpPr>
          <p:cNvPr id="32" name="四角形: 角を丸くする 31"/>
          <p:cNvSpPr/>
          <p:nvPr/>
        </p:nvSpPr>
        <p:spPr>
          <a:xfrm>
            <a:off x="3048152" y="377802"/>
            <a:ext cx="8981288" cy="202797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3200" b="1" i="1" dirty="0"/>
              <a:t>Alias</a:t>
            </a:r>
            <a:r>
              <a:rPr kumimoji="1" lang="en-US" altLang="ja-JP" sz="3200" b="1" dirty="0"/>
              <a:t>		::= </a:t>
            </a:r>
            <a:r>
              <a:rPr kumimoji="1" lang="en-US" altLang="ja-JP" sz="3200" b="1" i="1" dirty="0" err="1"/>
              <a:t>PointsTo</a:t>
            </a:r>
            <a:r>
              <a:rPr kumimoji="1" lang="en-US" altLang="ja-JP" sz="3200" b="1" dirty="0"/>
              <a:t> </a:t>
            </a:r>
            <a:r>
              <a:rPr kumimoji="1" lang="en-US" altLang="ja-JP" sz="3200" b="1" i="1" u="sng" dirty="0" err="1"/>
              <a:t>PointsTo</a:t>
            </a:r>
            <a:endParaRPr kumimoji="1" lang="en-US" altLang="ja-JP" sz="3200" b="1" i="1" u="sng" dirty="0"/>
          </a:p>
          <a:p>
            <a:r>
              <a:rPr kumimoji="1" lang="en-US" altLang="ja-JP" sz="3200" b="1" i="1" dirty="0"/>
              <a:t>Bridge</a:t>
            </a:r>
            <a:r>
              <a:rPr kumimoji="1" lang="en-US" altLang="ja-JP" sz="3200" b="1" dirty="0"/>
              <a:t>		::= load-f </a:t>
            </a:r>
            <a:r>
              <a:rPr kumimoji="1" lang="en-US" altLang="ja-JP" sz="3200" b="1" i="1" dirty="0"/>
              <a:t>Alias</a:t>
            </a:r>
            <a:r>
              <a:rPr kumimoji="1" lang="en-US" altLang="ja-JP" sz="3200" b="1" dirty="0"/>
              <a:t> store-f      (for all f)</a:t>
            </a:r>
          </a:p>
          <a:p>
            <a:r>
              <a:rPr kumimoji="1" lang="en-US" altLang="ja-JP" sz="3200" b="1" i="1" dirty="0"/>
              <a:t>T</a:t>
            </a:r>
            <a:r>
              <a:rPr kumimoji="1" lang="en-US" altLang="ja-JP" sz="3200" b="1" dirty="0"/>
              <a:t>				::= (assign | </a:t>
            </a:r>
            <a:r>
              <a:rPr kumimoji="1" lang="en-US" altLang="ja-JP" sz="3200" b="1" i="1" dirty="0"/>
              <a:t>Bridge</a:t>
            </a:r>
            <a:r>
              <a:rPr kumimoji="1" lang="en-US" altLang="ja-JP" sz="3200" b="1" dirty="0"/>
              <a:t>)*</a:t>
            </a:r>
            <a:br>
              <a:rPr kumimoji="1" lang="en-US" altLang="ja-JP" sz="3200" b="1" dirty="0"/>
            </a:br>
            <a:r>
              <a:rPr kumimoji="1" lang="en-US" altLang="ja-JP" sz="3200" b="1" i="1" dirty="0" err="1"/>
              <a:t>PointsTo</a:t>
            </a:r>
            <a:r>
              <a:rPr kumimoji="1" lang="en-US" altLang="ja-JP" sz="3200" b="1" dirty="0"/>
              <a:t>	::= </a:t>
            </a:r>
            <a:r>
              <a:rPr kumimoji="1" lang="en-US" altLang="ja-JP" sz="3200" b="1" i="1" dirty="0"/>
              <a:t>T</a:t>
            </a:r>
            <a:r>
              <a:rPr kumimoji="1" lang="en-US" altLang="ja-JP" sz="3200" b="1" dirty="0"/>
              <a:t> </a:t>
            </a:r>
            <a:r>
              <a:rPr kumimoji="1" lang="en-US" altLang="ja-JP" sz="3200" b="1" dirty="0" err="1"/>
              <a:t>alloc</a:t>
            </a:r>
            <a:endParaRPr kumimoji="1" lang="ja-JP" alt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4983191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Grammar</a:t>
            </a:r>
            <a:endParaRPr kumimoji="1" lang="ja-JP" altLang="en-US" dirty="0"/>
          </a:p>
        </p:txBody>
      </p:sp>
      <p:sp>
        <p:nvSpPr>
          <p:cNvPr id="24" name="楕円 23"/>
          <p:cNvSpPr/>
          <p:nvPr/>
        </p:nvSpPr>
        <p:spPr>
          <a:xfrm>
            <a:off x="605744" y="3271892"/>
            <a:ext cx="847288" cy="84728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4000" dirty="0">
                <a:solidFill>
                  <a:schemeClr val="accent2">
                    <a:lumMod val="75000"/>
                  </a:schemeClr>
                </a:solidFill>
              </a:rPr>
              <a:t>x</a:t>
            </a:r>
            <a:endParaRPr kumimoji="1" lang="ja-JP" altLang="en-US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5" name="楕円 24"/>
          <p:cNvSpPr/>
          <p:nvPr/>
        </p:nvSpPr>
        <p:spPr>
          <a:xfrm>
            <a:off x="4124960" y="3305076"/>
            <a:ext cx="847288" cy="84728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3600" baseline="-25000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26" name="直線矢印コネクタ 25"/>
          <p:cNvCxnSpPr>
            <a:cxnSpLocks/>
            <a:stCxn id="24" idx="6"/>
            <a:endCxn id="25" idx="2"/>
          </p:cNvCxnSpPr>
          <p:nvPr/>
        </p:nvCxnSpPr>
        <p:spPr>
          <a:xfrm>
            <a:off x="1453032" y="3695536"/>
            <a:ext cx="2671928" cy="33184"/>
          </a:xfrm>
          <a:prstGeom prst="straightConnector1">
            <a:avLst/>
          </a:prstGeom>
          <a:ln w="7620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テキスト ボックス 30"/>
          <p:cNvSpPr txBox="1"/>
          <p:nvPr/>
        </p:nvSpPr>
        <p:spPr>
          <a:xfrm>
            <a:off x="2560320" y="4394730"/>
            <a:ext cx="73761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solidFill>
                  <a:schemeClr val="accent2">
                    <a:lumMod val="50000"/>
                  </a:schemeClr>
                </a:solidFill>
              </a:rPr>
              <a:t>変数 </a:t>
            </a:r>
            <a:r>
              <a:rPr kumimoji="1" lang="en-US" altLang="ja-JP" sz="4400" dirty="0">
                <a:solidFill>
                  <a:schemeClr val="accent2">
                    <a:lumMod val="50000"/>
                  </a:schemeClr>
                </a:solidFill>
              </a:rPr>
              <a:t>x </a:t>
            </a:r>
            <a:r>
              <a:rPr kumimoji="1" lang="ja-JP" altLang="en-US" sz="4400" dirty="0">
                <a:solidFill>
                  <a:schemeClr val="accent2">
                    <a:lumMod val="50000"/>
                  </a:schemeClr>
                </a:solidFill>
              </a:rPr>
              <a:t>と変数 </a:t>
            </a:r>
            <a:r>
              <a:rPr kumimoji="1" lang="en-US" altLang="ja-JP" sz="4400" dirty="0">
                <a:solidFill>
                  <a:schemeClr val="accent2">
                    <a:lumMod val="50000"/>
                  </a:schemeClr>
                </a:solidFill>
              </a:rPr>
              <a:t>y </a:t>
            </a:r>
            <a:r>
              <a:rPr kumimoji="1" lang="ja-JP" altLang="en-US" sz="4400" dirty="0">
                <a:solidFill>
                  <a:schemeClr val="accent2">
                    <a:lumMod val="50000"/>
                  </a:schemeClr>
                </a:solidFill>
              </a:rPr>
              <a:t>が同じ</a:t>
            </a:r>
            <a:endParaRPr kumimoji="1" lang="en-US" altLang="ja-JP" sz="44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kumimoji="1" lang="ja-JP" altLang="en-US" sz="4400" dirty="0">
                <a:solidFill>
                  <a:schemeClr val="accent2">
                    <a:lumMod val="50000"/>
                  </a:schemeClr>
                </a:solidFill>
              </a:rPr>
              <a:t>メモリを指すかもしれない</a:t>
            </a:r>
          </a:p>
        </p:txBody>
      </p:sp>
      <p:cxnSp>
        <p:nvCxnSpPr>
          <p:cNvPr id="11" name="直線矢印コネクタ 10"/>
          <p:cNvCxnSpPr>
            <a:cxnSpLocks/>
            <a:stCxn id="14" idx="2"/>
            <a:endCxn id="25" idx="6"/>
          </p:cNvCxnSpPr>
          <p:nvPr/>
        </p:nvCxnSpPr>
        <p:spPr>
          <a:xfrm flipH="1">
            <a:off x="4972248" y="3695536"/>
            <a:ext cx="2857256" cy="33184"/>
          </a:xfrm>
          <a:prstGeom prst="straightConnector1">
            <a:avLst/>
          </a:prstGeom>
          <a:ln w="7620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楕円 13"/>
          <p:cNvSpPr/>
          <p:nvPr/>
        </p:nvSpPr>
        <p:spPr>
          <a:xfrm>
            <a:off x="7829504" y="3271892"/>
            <a:ext cx="847288" cy="84728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4000" dirty="0">
                <a:solidFill>
                  <a:schemeClr val="accent2">
                    <a:lumMod val="75000"/>
                  </a:schemeClr>
                </a:solidFill>
              </a:rPr>
              <a:t>y</a:t>
            </a:r>
            <a:endParaRPr kumimoji="1" lang="ja-JP" altLang="en-US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878586" y="3043466"/>
            <a:ext cx="16605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b="1" i="1" dirty="0" err="1">
                <a:solidFill>
                  <a:schemeClr val="accent2">
                    <a:lumMod val="75000"/>
                  </a:schemeClr>
                </a:solidFill>
              </a:rPr>
              <a:t>pointsTo</a:t>
            </a:r>
            <a:endParaRPr kumimoji="1" lang="ja-JP" altLang="en-US" sz="2800" b="1" u="sng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7" name="四角形: 角を丸くする 16"/>
          <p:cNvSpPr/>
          <p:nvPr/>
        </p:nvSpPr>
        <p:spPr>
          <a:xfrm>
            <a:off x="3048152" y="377802"/>
            <a:ext cx="8981288" cy="202797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3200" b="1" i="1" dirty="0">
                <a:solidFill>
                  <a:schemeClr val="accent5"/>
                </a:solidFill>
              </a:rPr>
              <a:t>Alias</a:t>
            </a:r>
            <a:r>
              <a:rPr kumimoji="1" lang="en-US" altLang="ja-JP" sz="3200" b="1" dirty="0">
                <a:solidFill>
                  <a:schemeClr val="accent5"/>
                </a:solidFill>
              </a:rPr>
              <a:t>		::= </a:t>
            </a:r>
            <a:r>
              <a:rPr kumimoji="1" lang="en-US" altLang="ja-JP" sz="3200" b="1" i="1" dirty="0" err="1">
                <a:solidFill>
                  <a:schemeClr val="accent5"/>
                </a:solidFill>
              </a:rPr>
              <a:t>PointsTo</a:t>
            </a:r>
            <a:r>
              <a:rPr kumimoji="1" lang="en-US" altLang="ja-JP" sz="3200" b="1" dirty="0">
                <a:solidFill>
                  <a:schemeClr val="accent5"/>
                </a:solidFill>
              </a:rPr>
              <a:t> </a:t>
            </a:r>
            <a:r>
              <a:rPr kumimoji="1" lang="en-US" altLang="ja-JP" sz="3200" b="1" i="1" u="sng" dirty="0" err="1">
                <a:solidFill>
                  <a:schemeClr val="accent5"/>
                </a:solidFill>
              </a:rPr>
              <a:t>PointsTo</a:t>
            </a:r>
            <a:endParaRPr kumimoji="1" lang="en-US" altLang="ja-JP" sz="3200" b="1" i="1" u="sng" dirty="0">
              <a:solidFill>
                <a:schemeClr val="accent5"/>
              </a:solidFill>
            </a:endParaRPr>
          </a:p>
          <a:p>
            <a:r>
              <a:rPr kumimoji="1" lang="en-US" altLang="ja-JP" sz="3200" b="1" i="1" dirty="0"/>
              <a:t>Bridge</a:t>
            </a:r>
            <a:r>
              <a:rPr kumimoji="1" lang="en-US" altLang="ja-JP" sz="3200" b="1" dirty="0"/>
              <a:t>		::= load-f </a:t>
            </a:r>
            <a:r>
              <a:rPr kumimoji="1" lang="en-US" altLang="ja-JP" sz="3200" b="1" i="1" dirty="0"/>
              <a:t>Alias</a:t>
            </a:r>
            <a:r>
              <a:rPr kumimoji="1" lang="en-US" altLang="ja-JP" sz="3200" b="1" dirty="0"/>
              <a:t> store-f      (for all f)</a:t>
            </a:r>
          </a:p>
          <a:p>
            <a:r>
              <a:rPr kumimoji="1" lang="en-US" altLang="ja-JP" sz="3200" b="1" i="1" dirty="0"/>
              <a:t>T</a:t>
            </a:r>
            <a:r>
              <a:rPr kumimoji="1" lang="en-US" altLang="ja-JP" sz="3200" b="1" dirty="0"/>
              <a:t>				::= (assign | </a:t>
            </a:r>
            <a:r>
              <a:rPr kumimoji="1" lang="en-US" altLang="ja-JP" sz="3200" b="1" i="1" dirty="0"/>
              <a:t>Bridge</a:t>
            </a:r>
            <a:r>
              <a:rPr kumimoji="1" lang="en-US" altLang="ja-JP" sz="3200" b="1" dirty="0"/>
              <a:t>)*</a:t>
            </a:r>
            <a:br>
              <a:rPr kumimoji="1" lang="en-US" altLang="ja-JP" sz="3200" b="1" dirty="0"/>
            </a:br>
            <a:r>
              <a:rPr kumimoji="1" lang="en-US" altLang="ja-JP" sz="3200" b="1" i="1" dirty="0" err="1"/>
              <a:t>PointsTo</a:t>
            </a:r>
            <a:r>
              <a:rPr kumimoji="1" lang="en-US" altLang="ja-JP" sz="3200" b="1" dirty="0"/>
              <a:t>	::= </a:t>
            </a:r>
            <a:r>
              <a:rPr kumimoji="1" lang="en-US" altLang="ja-JP" sz="3200" b="1" i="1" dirty="0"/>
              <a:t>T</a:t>
            </a:r>
            <a:r>
              <a:rPr kumimoji="1" lang="en-US" altLang="ja-JP" sz="3200" b="1" dirty="0"/>
              <a:t> </a:t>
            </a:r>
            <a:r>
              <a:rPr kumimoji="1" lang="en-US" altLang="ja-JP" sz="3200" b="1" dirty="0" err="1"/>
              <a:t>alloc</a:t>
            </a:r>
            <a:endParaRPr kumimoji="1" lang="ja-JP" altLang="en-US" sz="3200" b="1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558099" y="3051133"/>
            <a:ext cx="16855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b="1" i="1" dirty="0" err="1">
                <a:solidFill>
                  <a:schemeClr val="accent2">
                    <a:lumMod val="75000"/>
                  </a:schemeClr>
                </a:solidFill>
              </a:rPr>
              <a:t>pointsTo</a:t>
            </a:r>
            <a:r>
              <a:rPr kumimoji="1" lang="en-US" altLang="ja-JP" sz="2800" b="1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endParaRPr kumimoji="1" lang="ja-JP" altLang="en-US" sz="28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69235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Grammar</a:t>
            </a:r>
            <a:endParaRPr kumimoji="1" lang="ja-JP" altLang="en-US" dirty="0"/>
          </a:p>
        </p:txBody>
      </p:sp>
      <p:sp>
        <p:nvSpPr>
          <p:cNvPr id="24" name="楕円 23"/>
          <p:cNvSpPr/>
          <p:nvPr/>
        </p:nvSpPr>
        <p:spPr>
          <a:xfrm>
            <a:off x="2624508" y="3455479"/>
            <a:ext cx="847288" cy="84728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4000" dirty="0">
                <a:solidFill>
                  <a:schemeClr val="accent2">
                    <a:lumMod val="75000"/>
                  </a:schemeClr>
                </a:solidFill>
              </a:rPr>
              <a:t>x</a:t>
            </a:r>
            <a:endParaRPr kumimoji="1" lang="ja-JP" altLang="en-US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5" name="楕円 24"/>
          <p:cNvSpPr/>
          <p:nvPr/>
        </p:nvSpPr>
        <p:spPr>
          <a:xfrm>
            <a:off x="5145814" y="3455479"/>
            <a:ext cx="847288" cy="84728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3600" baseline="-25000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26" name="直線矢印コネクタ 25"/>
          <p:cNvCxnSpPr>
            <a:cxnSpLocks/>
            <a:stCxn id="24" idx="6"/>
            <a:endCxn id="25" idx="2"/>
          </p:cNvCxnSpPr>
          <p:nvPr/>
        </p:nvCxnSpPr>
        <p:spPr>
          <a:xfrm>
            <a:off x="3471796" y="3879123"/>
            <a:ext cx="1674018" cy="0"/>
          </a:xfrm>
          <a:prstGeom prst="straightConnector1">
            <a:avLst/>
          </a:prstGeom>
          <a:ln w="7620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テキスト ボックス 30"/>
          <p:cNvSpPr txBox="1"/>
          <p:nvPr/>
        </p:nvSpPr>
        <p:spPr>
          <a:xfrm>
            <a:off x="1166474" y="4490351"/>
            <a:ext cx="10365126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dirty="0" err="1">
                <a:solidFill>
                  <a:schemeClr val="accent2">
                    <a:lumMod val="50000"/>
                  </a:schemeClr>
                </a:solidFill>
              </a:rPr>
              <a:t>y.f</a:t>
            </a:r>
            <a:r>
              <a:rPr kumimoji="1" lang="en-US" altLang="ja-JP" sz="4400" dirty="0">
                <a:solidFill>
                  <a:schemeClr val="accent2">
                    <a:lumMod val="50000"/>
                  </a:schemeClr>
                </a:solidFill>
              </a:rPr>
              <a:t> = w;</a:t>
            </a:r>
          </a:p>
          <a:p>
            <a:r>
              <a:rPr kumimoji="1" lang="ja-JP" altLang="en-US" sz="3600" dirty="0">
                <a:solidFill>
                  <a:schemeClr val="accent2">
                    <a:lumMod val="50000"/>
                  </a:schemeClr>
                </a:solidFill>
              </a:rPr>
              <a:t>変数 </a:t>
            </a:r>
            <a:r>
              <a:rPr kumimoji="1" lang="en-US" altLang="ja-JP" sz="3600" dirty="0">
                <a:solidFill>
                  <a:schemeClr val="accent2">
                    <a:lumMod val="50000"/>
                  </a:schemeClr>
                </a:solidFill>
              </a:rPr>
              <a:t>x </a:t>
            </a:r>
            <a:r>
              <a:rPr kumimoji="1" lang="ja-JP" altLang="en-US" sz="3600" dirty="0">
                <a:solidFill>
                  <a:schemeClr val="accent2">
                    <a:lumMod val="50000"/>
                  </a:schemeClr>
                </a:solidFill>
              </a:rPr>
              <a:t>と変数 </a:t>
            </a:r>
            <a:r>
              <a:rPr kumimoji="1" lang="en-US" altLang="ja-JP" sz="3600" dirty="0">
                <a:solidFill>
                  <a:schemeClr val="accent2">
                    <a:lumMod val="50000"/>
                  </a:schemeClr>
                </a:solidFill>
              </a:rPr>
              <a:t>y </a:t>
            </a:r>
            <a:r>
              <a:rPr kumimoji="1" lang="ja-JP" altLang="en-US" sz="3600" dirty="0">
                <a:solidFill>
                  <a:schemeClr val="accent2">
                    <a:lumMod val="50000"/>
                  </a:schemeClr>
                </a:solidFill>
              </a:rPr>
              <a:t>が同じメモリを指すかも</a:t>
            </a:r>
            <a:endParaRPr kumimoji="1" lang="en-US" altLang="ja-JP" sz="36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kumimoji="1" lang="en-US" altLang="ja-JP" sz="4400" dirty="0">
                <a:solidFill>
                  <a:schemeClr val="accent2">
                    <a:lumMod val="50000"/>
                  </a:schemeClr>
                </a:solidFill>
              </a:rPr>
              <a:t>z = </a:t>
            </a:r>
            <a:r>
              <a:rPr kumimoji="1" lang="en-US" altLang="ja-JP" sz="4400" dirty="0" err="1">
                <a:solidFill>
                  <a:schemeClr val="accent2">
                    <a:lumMod val="50000"/>
                  </a:schemeClr>
                </a:solidFill>
              </a:rPr>
              <a:t>x.f</a:t>
            </a:r>
            <a:r>
              <a:rPr kumimoji="1" lang="en-US" altLang="ja-JP" sz="4400" dirty="0">
                <a:solidFill>
                  <a:schemeClr val="accent2">
                    <a:lumMod val="50000"/>
                  </a:schemeClr>
                </a:solidFill>
              </a:rPr>
              <a:t>;         </a:t>
            </a:r>
            <a:r>
              <a:rPr kumimoji="1" lang="ja-JP" altLang="en-US" sz="4400" dirty="0">
                <a:solidFill>
                  <a:schemeClr val="accent2">
                    <a:lumMod val="50000"/>
                  </a:schemeClr>
                </a:solidFill>
              </a:rPr>
              <a:t>⇒   要は</a:t>
            </a:r>
            <a:r>
              <a:rPr kumimoji="1" lang="en-US" altLang="ja-JP" sz="4400" dirty="0">
                <a:solidFill>
                  <a:schemeClr val="accent2">
                    <a:lumMod val="50000"/>
                  </a:schemeClr>
                </a:solidFill>
              </a:rPr>
              <a:t>z=w;</a:t>
            </a:r>
            <a:r>
              <a:rPr kumimoji="1" lang="ja-JP" altLang="en-US" sz="4400" dirty="0">
                <a:solidFill>
                  <a:schemeClr val="accent2">
                    <a:lumMod val="50000"/>
                  </a:schemeClr>
                </a:solidFill>
              </a:rPr>
              <a:t>と同じ効果</a:t>
            </a:r>
          </a:p>
        </p:txBody>
      </p:sp>
      <p:cxnSp>
        <p:nvCxnSpPr>
          <p:cNvPr id="11" name="直線矢印コネクタ 10"/>
          <p:cNvCxnSpPr>
            <a:cxnSpLocks/>
            <a:stCxn id="14" idx="2"/>
            <a:endCxn id="25" idx="6"/>
          </p:cNvCxnSpPr>
          <p:nvPr/>
        </p:nvCxnSpPr>
        <p:spPr>
          <a:xfrm flipH="1">
            <a:off x="5993102" y="3879123"/>
            <a:ext cx="1699016" cy="0"/>
          </a:xfrm>
          <a:prstGeom prst="straightConnector1">
            <a:avLst/>
          </a:prstGeom>
          <a:ln w="7620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楕円 13"/>
          <p:cNvSpPr/>
          <p:nvPr/>
        </p:nvSpPr>
        <p:spPr>
          <a:xfrm>
            <a:off x="7692118" y="3455479"/>
            <a:ext cx="847288" cy="84728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4000" dirty="0">
                <a:solidFill>
                  <a:schemeClr val="accent2">
                    <a:lumMod val="75000"/>
                  </a:schemeClr>
                </a:solidFill>
              </a:rPr>
              <a:t>y</a:t>
            </a:r>
            <a:endParaRPr kumimoji="1" lang="ja-JP" altLang="en-US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2" name="楕円 11"/>
          <p:cNvSpPr/>
          <p:nvPr/>
        </p:nvSpPr>
        <p:spPr>
          <a:xfrm>
            <a:off x="9652998" y="3454970"/>
            <a:ext cx="847288" cy="84728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4000" dirty="0">
                <a:solidFill>
                  <a:schemeClr val="accent2">
                    <a:lumMod val="75000"/>
                  </a:schemeClr>
                </a:solidFill>
              </a:rPr>
              <a:t>w</a:t>
            </a:r>
            <a:endParaRPr kumimoji="1" lang="ja-JP" altLang="en-US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5" name="楕円 14"/>
          <p:cNvSpPr/>
          <p:nvPr/>
        </p:nvSpPr>
        <p:spPr>
          <a:xfrm>
            <a:off x="724588" y="3454970"/>
            <a:ext cx="847288" cy="84728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4000" dirty="0">
                <a:solidFill>
                  <a:schemeClr val="accent2">
                    <a:lumMod val="75000"/>
                  </a:schemeClr>
                </a:solidFill>
              </a:rPr>
              <a:t>z</a:t>
            </a:r>
            <a:endParaRPr kumimoji="1" lang="ja-JP" altLang="en-US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18" name="直線矢印コネクタ 17"/>
          <p:cNvCxnSpPr>
            <a:cxnSpLocks/>
            <a:stCxn id="15" idx="6"/>
            <a:endCxn id="24" idx="2"/>
          </p:cNvCxnSpPr>
          <p:nvPr/>
        </p:nvCxnSpPr>
        <p:spPr>
          <a:xfrm>
            <a:off x="1571876" y="3878614"/>
            <a:ext cx="1052632" cy="509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/>
          <p:cNvCxnSpPr>
            <a:cxnSpLocks/>
            <a:stCxn id="14" idx="6"/>
            <a:endCxn id="12" idx="2"/>
          </p:cNvCxnSpPr>
          <p:nvPr/>
        </p:nvCxnSpPr>
        <p:spPr>
          <a:xfrm flipV="1">
            <a:off x="8539406" y="3878614"/>
            <a:ext cx="1113592" cy="509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テキスト ボックス 26"/>
          <p:cNvSpPr txBox="1"/>
          <p:nvPr/>
        </p:nvSpPr>
        <p:spPr>
          <a:xfrm>
            <a:off x="8432520" y="3211305"/>
            <a:ext cx="14897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b="1" dirty="0">
                <a:solidFill>
                  <a:schemeClr val="accent2">
                    <a:lumMod val="75000"/>
                  </a:schemeClr>
                </a:solidFill>
              </a:rPr>
              <a:t>store-f</a:t>
            </a:r>
            <a:endParaRPr kumimoji="1" lang="ja-JP" altLang="en-US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1454346" y="3167301"/>
            <a:ext cx="14897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b="1" dirty="0">
                <a:solidFill>
                  <a:schemeClr val="accent2">
                    <a:lumMod val="75000"/>
                  </a:schemeClr>
                </a:solidFill>
              </a:rPr>
              <a:t>load-f</a:t>
            </a:r>
            <a:endParaRPr kumimoji="1" lang="ja-JP" altLang="en-US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5071306" y="2880837"/>
            <a:ext cx="14897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b="1" i="1" dirty="0">
                <a:solidFill>
                  <a:schemeClr val="accent2">
                    <a:lumMod val="75000"/>
                  </a:schemeClr>
                </a:solidFill>
              </a:rPr>
              <a:t>Alias</a:t>
            </a:r>
            <a:endParaRPr kumimoji="1" lang="ja-JP" altLang="en-US" sz="28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0" name="四角形: 角を丸くする 29"/>
          <p:cNvSpPr/>
          <p:nvPr/>
        </p:nvSpPr>
        <p:spPr>
          <a:xfrm>
            <a:off x="3048152" y="377802"/>
            <a:ext cx="8981288" cy="202797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3200" b="1" i="1" dirty="0"/>
              <a:t>Alias</a:t>
            </a:r>
            <a:r>
              <a:rPr kumimoji="1" lang="en-US" altLang="ja-JP" sz="3200" b="1" dirty="0"/>
              <a:t>		::= </a:t>
            </a:r>
            <a:r>
              <a:rPr kumimoji="1" lang="en-US" altLang="ja-JP" sz="3200" b="1" i="1" dirty="0" err="1"/>
              <a:t>PointsTo</a:t>
            </a:r>
            <a:r>
              <a:rPr kumimoji="1" lang="en-US" altLang="ja-JP" sz="3200" b="1" dirty="0"/>
              <a:t> </a:t>
            </a:r>
            <a:r>
              <a:rPr kumimoji="1" lang="en-US" altLang="ja-JP" sz="3200" b="1" i="1" u="sng" dirty="0" err="1"/>
              <a:t>PointsTo</a:t>
            </a:r>
            <a:endParaRPr kumimoji="1" lang="en-US" altLang="ja-JP" sz="3200" b="1" i="1" u="sng" dirty="0"/>
          </a:p>
          <a:p>
            <a:r>
              <a:rPr kumimoji="1" lang="en-US" altLang="ja-JP" sz="3200" b="1" i="1" dirty="0">
                <a:solidFill>
                  <a:schemeClr val="accent5"/>
                </a:solidFill>
              </a:rPr>
              <a:t>Bridge</a:t>
            </a:r>
            <a:r>
              <a:rPr kumimoji="1" lang="en-US" altLang="ja-JP" sz="3200" b="1" dirty="0">
                <a:solidFill>
                  <a:schemeClr val="accent5"/>
                </a:solidFill>
              </a:rPr>
              <a:t>		::= load-f </a:t>
            </a:r>
            <a:r>
              <a:rPr kumimoji="1" lang="en-US" altLang="ja-JP" sz="3200" b="1" i="1" dirty="0">
                <a:solidFill>
                  <a:schemeClr val="accent5"/>
                </a:solidFill>
              </a:rPr>
              <a:t>Alias</a:t>
            </a:r>
            <a:r>
              <a:rPr kumimoji="1" lang="en-US" altLang="ja-JP" sz="3200" b="1" dirty="0">
                <a:solidFill>
                  <a:schemeClr val="accent5"/>
                </a:solidFill>
              </a:rPr>
              <a:t> store-f      (for all f)</a:t>
            </a:r>
          </a:p>
          <a:p>
            <a:r>
              <a:rPr kumimoji="1" lang="en-US" altLang="ja-JP" sz="3200" b="1" i="1" dirty="0"/>
              <a:t>T</a:t>
            </a:r>
            <a:r>
              <a:rPr kumimoji="1" lang="en-US" altLang="ja-JP" sz="3200" b="1" dirty="0"/>
              <a:t>				::= (assign | </a:t>
            </a:r>
            <a:r>
              <a:rPr kumimoji="1" lang="en-US" altLang="ja-JP" sz="3200" b="1" i="1" dirty="0"/>
              <a:t>Bridge</a:t>
            </a:r>
            <a:r>
              <a:rPr kumimoji="1" lang="en-US" altLang="ja-JP" sz="3200" b="1" dirty="0"/>
              <a:t>)*</a:t>
            </a:r>
            <a:br>
              <a:rPr kumimoji="1" lang="en-US" altLang="ja-JP" sz="3200" b="1" dirty="0"/>
            </a:br>
            <a:r>
              <a:rPr kumimoji="1" lang="en-US" altLang="ja-JP" sz="3200" b="1" i="1" dirty="0" err="1"/>
              <a:t>PointsTo</a:t>
            </a:r>
            <a:r>
              <a:rPr kumimoji="1" lang="en-US" altLang="ja-JP" sz="3200" b="1" dirty="0"/>
              <a:t>	::= </a:t>
            </a:r>
            <a:r>
              <a:rPr kumimoji="1" lang="en-US" altLang="ja-JP" sz="3200" b="1" i="1" dirty="0"/>
              <a:t>T</a:t>
            </a:r>
            <a:r>
              <a:rPr kumimoji="1" lang="en-US" altLang="ja-JP" sz="3200" b="1" dirty="0"/>
              <a:t> </a:t>
            </a:r>
            <a:r>
              <a:rPr kumimoji="1" lang="en-US" altLang="ja-JP" sz="3200" b="1" dirty="0" err="1"/>
              <a:t>alloc</a:t>
            </a:r>
            <a:endParaRPr kumimoji="1" lang="ja-JP" alt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1177816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Grammar</a:t>
            </a:r>
            <a:endParaRPr kumimoji="1" lang="ja-JP" altLang="en-US" dirty="0"/>
          </a:p>
        </p:txBody>
      </p:sp>
      <p:cxnSp>
        <p:nvCxnSpPr>
          <p:cNvPr id="26" name="直線矢印コネクタ 25"/>
          <p:cNvCxnSpPr>
            <a:cxnSpLocks/>
            <a:endCxn id="14" idx="2"/>
          </p:cNvCxnSpPr>
          <p:nvPr/>
        </p:nvCxnSpPr>
        <p:spPr>
          <a:xfrm>
            <a:off x="1454346" y="3878614"/>
            <a:ext cx="6237772" cy="509"/>
          </a:xfrm>
          <a:prstGeom prst="straightConnector1">
            <a:avLst/>
          </a:prstGeom>
          <a:ln w="7620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テキスト ボックス 30"/>
          <p:cNvSpPr txBox="1"/>
          <p:nvPr/>
        </p:nvSpPr>
        <p:spPr>
          <a:xfrm>
            <a:off x="1318874" y="4582015"/>
            <a:ext cx="1036512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dirty="0">
                <a:solidFill>
                  <a:schemeClr val="accent2">
                    <a:lumMod val="50000"/>
                  </a:schemeClr>
                </a:solidFill>
              </a:rPr>
              <a:t>x=x1; x1=x2; …; </a:t>
            </a:r>
            <a:r>
              <a:rPr kumimoji="1" lang="en-US" altLang="ja-JP" sz="4400" dirty="0" err="1">
                <a:solidFill>
                  <a:schemeClr val="accent2">
                    <a:lumMod val="50000"/>
                  </a:schemeClr>
                </a:solidFill>
              </a:rPr>
              <a:t>xn</a:t>
            </a:r>
            <a:r>
              <a:rPr kumimoji="1" lang="en-US" altLang="ja-JP" sz="4400" dirty="0">
                <a:solidFill>
                  <a:schemeClr val="accent2">
                    <a:lumMod val="50000"/>
                  </a:schemeClr>
                </a:solidFill>
              </a:rPr>
              <a:t>=y; y=new Object;</a:t>
            </a:r>
          </a:p>
          <a:p>
            <a:endParaRPr kumimoji="1" lang="en-US" altLang="ja-JP" sz="44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kumimoji="1" lang="ja-JP" altLang="en-US" sz="4400" dirty="0">
                <a:solidFill>
                  <a:schemeClr val="accent2">
                    <a:lumMod val="50000"/>
                  </a:schemeClr>
                </a:solidFill>
              </a:rPr>
              <a:t>変数 </a:t>
            </a:r>
            <a:r>
              <a:rPr kumimoji="1" lang="en-US" altLang="ja-JP" sz="4400" dirty="0">
                <a:solidFill>
                  <a:schemeClr val="accent2">
                    <a:lumMod val="50000"/>
                  </a:schemeClr>
                </a:solidFill>
              </a:rPr>
              <a:t>x </a:t>
            </a:r>
            <a:r>
              <a:rPr kumimoji="1" lang="ja-JP" altLang="en-US" sz="4400" dirty="0">
                <a:solidFill>
                  <a:schemeClr val="accent2">
                    <a:lumMod val="50000"/>
                  </a:schemeClr>
                </a:solidFill>
              </a:rPr>
              <a:t>がメモリ </a:t>
            </a:r>
            <a:r>
              <a:rPr kumimoji="1" lang="en-US" altLang="ja-JP" sz="4400" dirty="0">
                <a:solidFill>
                  <a:schemeClr val="accent2">
                    <a:lumMod val="50000"/>
                  </a:schemeClr>
                </a:solidFill>
              </a:rPr>
              <a:t>h </a:t>
            </a:r>
            <a:r>
              <a:rPr kumimoji="1" lang="ja-JP" altLang="en-US" sz="4400" dirty="0">
                <a:solidFill>
                  <a:schemeClr val="accent2">
                    <a:lumMod val="50000"/>
                  </a:schemeClr>
                </a:solidFill>
              </a:rPr>
              <a:t>を指すかも</a:t>
            </a:r>
          </a:p>
        </p:txBody>
      </p:sp>
      <p:sp>
        <p:nvSpPr>
          <p:cNvPr id="14" name="楕円 13"/>
          <p:cNvSpPr/>
          <p:nvPr/>
        </p:nvSpPr>
        <p:spPr>
          <a:xfrm>
            <a:off x="7692118" y="3455479"/>
            <a:ext cx="847288" cy="84728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4000" dirty="0">
                <a:solidFill>
                  <a:schemeClr val="accent2">
                    <a:lumMod val="75000"/>
                  </a:schemeClr>
                </a:solidFill>
              </a:rPr>
              <a:t>y</a:t>
            </a:r>
            <a:endParaRPr kumimoji="1" lang="ja-JP" altLang="en-US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2" name="楕円 11"/>
          <p:cNvSpPr/>
          <p:nvPr/>
        </p:nvSpPr>
        <p:spPr>
          <a:xfrm>
            <a:off x="9652998" y="3454970"/>
            <a:ext cx="847288" cy="84728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4000" dirty="0">
                <a:solidFill>
                  <a:schemeClr val="accent2">
                    <a:lumMod val="75000"/>
                  </a:schemeClr>
                </a:solidFill>
              </a:rPr>
              <a:t>h</a:t>
            </a:r>
            <a:endParaRPr kumimoji="1" lang="ja-JP" altLang="en-US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5" name="楕円 14"/>
          <p:cNvSpPr/>
          <p:nvPr/>
        </p:nvSpPr>
        <p:spPr>
          <a:xfrm>
            <a:off x="724588" y="3454970"/>
            <a:ext cx="847288" cy="84728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4000" dirty="0">
                <a:solidFill>
                  <a:schemeClr val="accent2">
                    <a:lumMod val="75000"/>
                  </a:schemeClr>
                </a:solidFill>
              </a:rPr>
              <a:t>x</a:t>
            </a:r>
            <a:endParaRPr kumimoji="1" lang="ja-JP" altLang="en-US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19" name="直線矢印コネクタ 18"/>
          <p:cNvCxnSpPr>
            <a:cxnSpLocks/>
            <a:stCxn id="14" idx="6"/>
            <a:endCxn id="12" idx="2"/>
          </p:cNvCxnSpPr>
          <p:nvPr/>
        </p:nvCxnSpPr>
        <p:spPr>
          <a:xfrm flipV="1">
            <a:off x="8539406" y="3878614"/>
            <a:ext cx="1113592" cy="509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テキスト ボックス 26"/>
          <p:cNvSpPr txBox="1"/>
          <p:nvPr/>
        </p:nvSpPr>
        <p:spPr>
          <a:xfrm>
            <a:off x="8432520" y="3211305"/>
            <a:ext cx="14897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b="1" dirty="0" err="1">
                <a:solidFill>
                  <a:schemeClr val="accent2">
                    <a:lumMod val="75000"/>
                  </a:schemeClr>
                </a:solidFill>
              </a:rPr>
              <a:t>alloc</a:t>
            </a:r>
            <a:endParaRPr kumimoji="1" lang="ja-JP" altLang="en-US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3190240" y="3186451"/>
            <a:ext cx="33882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b="1" dirty="0">
                <a:solidFill>
                  <a:schemeClr val="accent2">
                    <a:lumMod val="75000"/>
                  </a:schemeClr>
                </a:solidFill>
              </a:rPr>
              <a:t>(assign | </a:t>
            </a:r>
            <a:r>
              <a:rPr kumimoji="1" lang="en-US" altLang="ja-JP" sz="2800" b="1" i="1" dirty="0">
                <a:solidFill>
                  <a:schemeClr val="accent2">
                    <a:lumMod val="75000"/>
                  </a:schemeClr>
                </a:solidFill>
              </a:rPr>
              <a:t>Bridge</a:t>
            </a:r>
            <a:r>
              <a:rPr kumimoji="1" lang="en-US" altLang="ja-JP" sz="2800" b="1" dirty="0">
                <a:solidFill>
                  <a:schemeClr val="accent2">
                    <a:lumMod val="75000"/>
                  </a:schemeClr>
                </a:solidFill>
              </a:rPr>
              <a:t>)*</a:t>
            </a:r>
            <a:endParaRPr kumimoji="1" lang="ja-JP" altLang="en-US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吹き出し: 角を丸めた四角形 4"/>
          <p:cNvSpPr/>
          <p:nvPr/>
        </p:nvSpPr>
        <p:spPr>
          <a:xfrm>
            <a:off x="10261600" y="5638800"/>
            <a:ext cx="812800" cy="629920"/>
          </a:xfrm>
          <a:prstGeom prst="wedgeRoundRectCallout">
            <a:avLst>
              <a:gd name="adj1" fmla="val -305833"/>
              <a:gd name="adj2" fmla="val -12459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/>
              <a:t>h</a:t>
            </a:r>
            <a:endParaRPr kumimoji="1" lang="ja-JP" altLang="en-US" sz="3600" dirty="0"/>
          </a:p>
        </p:txBody>
      </p:sp>
      <p:sp>
        <p:nvSpPr>
          <p:cNvPr id="20" name="四角形: 角を丸くする 19"/>
          <p:cNvSpPr/>
          <p:nvPr/>
        </p:nvSpPr>
        <p:spPr>
          <a:xfrm>
            <a:off x="3048152" y="377802"/>
            <a:ext cx="8981288" cy="202797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3200" b="1" i="1" dirty="0"/>
              <a:t>Alias</a:t>
            </a:r>
            <a:r>
              <a:rPr kumimoji="1" lang="en-US" altLang="ja-JP" sz="3200" b="1" dirty="0"/>
              <a:t>		::= </a:t>
            </a:r>
            <a:r>
              <a:rPr kumimoji="1" lang="en-US" altLang="ja-JP" sz="3200" b="1" i="1" dirty="0" err="1"/>
              <a:t>PointsTo</a:t>
            </a:r>
            <a:r>
              <a:rPr kumimoji="1" lang="en-US" altLang="ja-JP" sz="3200" b="1" dirty="0"/>
              <a:t> </a:t>
            </a:r>
            <a:r>
              <a:rPr kumimoji="1" lang="en-US" altLang="ja-JP" sz="3200" b="1" i="1" u="sng" dirty="0" err="1"/>
              <a:t>PointsTo</a:t>
            </a:r>
            <a:endParaRPr kumimoji="1" lang="en-US" altLang="ja-JP" sz="3200" b="1" i="1" u="sng" dirty="0"/>
          </a:p>
          <a:p>
            <a:r>
              <a:rPr kumimoji="1" lang="en-US" altLang="ja-JP" sz="3200" b="1" i="1" dirty="0"/>
              <a:t>Bridge</a:t>
            </a:r>
            <a:r>
              <a:rPr kumimoji="1" lang="en-US" altLang="ja-JP" sz="3200" b="1" dirty="0"/>
              <a:t>		::= load-f </a:t>
            </a:r>
            <a:r>
              <a:rPr kumimoji="1" lang="en-US" altLang="ja-JP" sz="3200" b="1" i="1" dirty="0"/>
              <a:t>Alias</a:t>
            </a:r>
            <a:r>
              <a:rPr kumimoji="1" lang="en-US" altLang="ja-JP" sz="3200" b="1" dirty="0"/>
              <a:t> store-f      (for all f)</a:t>
            </a:r>
          </a:p>
          <a:p>
            <a:r>
              <a:rPr kumimoji="1" lang="en-US" altLang="ja-JP" sz="3200" b="1" i="1" dirty="0"/>
              <a:t>T</a:t>
            </a:r>
            <a:r>
              <a:rPr kumimoji="1" lang="en-US" altLang="ja-JP" sz="3200" b="1" dirty="0"/>
              <a:t>				::= (assign | </a:t>
            </a:r>
            <a:r>
              <a:rPr kumimoji="1" lang="en-US" altLang="ja-JP" sz="3200" b="1" i="1" dirty="0"/>
              <a:t>Bridge</a:t>
            </a:r>
            <a:r>
              <a:rPr kumimoji="1" lang="en-US" altLang="ja-JP" sz="3200" b="1" dirty="0"/>
              <a:t>)*</a:t>
            </a:r>
            <a:br>
              <a:rPr kumimoji="1" lang="en-US" altLang="ja-JP" sz="3200" b="1" dirty="0"/>
            </a:br>
            <a:r>
              <a:rPr kumimoji="1" lang="en-US" altLang="ja-JP" sz="3200" b="1" i="1" dirty="0" err="1">
                <a:solidFill>
                  <a:schemeClr val="accent5"/>
                </a:solidFill>
              </a:rPr>
              <a:t>PointsTo</a:t>
            </a:r>
            <a:r>
              <a:rPr kumimoji="1" lang="en-US" altLang="ja-JP" sz="3200" b="1" dirty="0">
                <a:solidFill>
                  <a:schemeClr val="accent5"/>
                </a:solidFill>
              </a:rPr>
              <a:t>	::= </a:t>
            </a:r>
            <a:r>
              <a:rPr kumimoji="1" lang="en-US" altLang="ja-JP" sz="3200" b="1" i="1" dirty="0">
                <a:solidFill>
                  <a:schemeClr val="accent5"/>
                </a:solidFill>
              </a:rPr>
              <a:t>T</a:t>
            </a:r>
            <a:r>
              <a:rPr kumimoji="1" lang="en-US" altLang="ja-JP" sz="3200" b="1" dirty="0">
                <a:solidFill>
                  <a:schemeClr val="accent5"/>
                </a:solidFill>
              </a:rPr>
              <a:t> </a:t>
            </a:r>
            <a:r>
              <a:rPr kumimoji="1" lang="en-US" altLang="ja-JP" sz="3200" b="1" dirty="0" err="1">
                <a:solidFill>
                  <a:schemeClr val="accent5"/>
                </a:solidFill>
              </a:rPr>
              <a:t>alloc</a:t>
            </a:r>
            <a:endParaRPr kumimoji="1" lang="ja-JP" altLang="en-US" sz="3200" b="1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69798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23554" y="0"/>
            <a:ext cx="3102186" cy="629920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/>
              <a:t>アルゴリズム</a:t>
            </a:r>
          </a:p>
        </p:txBody>
      </p:sp>
      <p:sp>
        <p:nvSpPr>
          <p:cNvPr id="4" name="四角形: 角を丸くする 3"/>
          <p:cNvSpPr/>
          <p:nvPr/>
        </p:nvSpPr>
        <p:spPr>
          <a:xfrm>
            <a:off x="6644792" y="71659"/>
            <a:ext cx="5547208" cy="1462501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2400" b="1" i="1" dirty="0"/>
              <a:t>Alias</a:t>
            </a:r>
            <a:r>
              <a:rPr kumimoji="1" lang="en-US" altLang="ja-JP" sz="2400" b="1" dirty="0"/>
              <a:t>		::= </a:t>
            </a:r>
            <a:r>
              <a:rPr kumimoji="1" lang="en-US" altLang="ja-JP" sz="2400" b="1" i="1" dirty="0" err="1"/>
              <a:t>PointsTo</a:t>
            </a:r>
            <a:r>
              <a:rPr kumimoji="1" lang="en-US" altLang="ja-JP" sz="2400" b="1" dirty="0"/>
              <a:t> </a:t>
            </a:r>
            <a:r>
              <a:rPr kumimoji="1" lang="en-US" altLang="ja-JP" sz="2400" b="1" u="sng" dirty="0" err="1"/>
              <a:t>PointsTo</a:t>
            </a:r>
            <a:endParaRPr kumimoji="1" lang="en-US" altLang="ja-JP" sz="2400" b="1" u="sng" dirty="0"/>
          </a:p>
          <a:p>
            <a:r>
              <a:rPr kumimoji="1" lang="en-US" altLang="ja-JP" sz="2400" b="1" i="1" dirty="0"/>
              <a:t>Bridge</a:t>
            </a:r>
            <a:r>
              <a:rPr kumimoji="1" lang="en-US" altLang="ja-JP" sz="2400" b="1" dirty="0"/>
              <a:t>	::= load-f </a:t>
            </a:r>
            <a:r>
              <a:rPr kumimoji="1" lang="en-US" altLang="ja-JP" sz="2400" b="1" i="1" dirty="0"/>
              <a:t>Alias</a:t>
            </a:r>
            <a:r>
              <a:rPr kumimoji="1" lang="en-US" altLang="ja-JP" sz="2400" b="1" dirty="0"/>
              <a:t> store-f</a:t>
            </a:r>
          </a:p>
          <a:p>
            <a:r>
              <a:rPr kumimoji="1" lang="en-US" altLang="ja-JP" sz="2400" b="1" i="1" dirty="0"/>
              <a:t>T</a:t>
            </a:r>
            <a:r>
              <a:rPr kumimoji="1" lang="en-US" altLang="ja-JP" sz="2400" b="1" dirty="0"/>
              <a:t>			::= (assign | </a:t>
            </a:r>
            <a:r>
              <a:rPr kumimoji="1" lang="en-US" altLang="ja-JP" sz="2400" b="1" i="1" dirty="0"/>
              <a:t>Bridge</a:t>
            </a:r>
            <a:r>
              <a:rPr kumimoji="1" lang="en-US" altLang="ja-JP" sz="2400" b="1" dirty="0"/>
              <a:t>)*</a:t>
            </a:r>
            <a:br>
              <a:rPr kumimoji="1" lang="en-US" altLang="ja-JP" sz="2400" b="1" dirty="0"/>
            </a:br>
            <a:r>
              <a:rPr kumimoji="1" lang="en-US" altLang="ja-JP" sz="2400" b="1" i="1" dirty="0" err="1"/>
              <a:t>PointsTo</a:t>
            </a:r>
            <a:r>
              <a:rPr kumimoji="1" lang="en-US" altLang="ja-JP" sz="2400" b="1" dirty="0"/>
              <a:t>	::= </a:t>
            </a:r>
            <a:r>
              <a:rPr kumimoji="1" lang="en-US" altLang="ja-JP" sz="2400" b="1" i="1" dirty="0"/>
              <a:t>T</a:t>
            </a:r>
            <a:r>
              <a:rPr kumimoji="1" lang="en-US" altLang="ja-JP" sz="2400" b="1" dirty="0"/>
              <a:t> </a:t>
            </a:r>
            <a:r>
              <a:rPr kumimoji="1" lang="en-US" altLang="ja-JP" sz="2400" b="1" dirty="0" err="1"/>
              <a:t>alloc</a:t>
            </a:r>
            <a:endParaRPr kumimoji="1" lang="ja-JP" altLang="en-US" sz="2400" b="1" dirty="0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321" y="762539"/>
            <a:ext cx="5381587" cy="58996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4537" y="4246880"/>
            <a:ext cx="6290173" cy="24153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吹き出し: 角を丸めた四角形 8"/>
          <p:cNvSpPr/>
          <p:nvPr/>
        </p:nvSpPr>
        <p:spPr>
          <a:xfrm>
            <a:off x="5714536" y="1534160"/>
            <a:ext cx="4181304" cy="1280160"/>
          </a:xfrm>
          <a:prstGeom prst="wedgeRoundRectCallout">
            <a:avLst>
              <a:gd name="adj1" fmla="val -86720"/>
              <a:gd name="adj2" fmla="val -7083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i="1" dirty="0"/>
              <a:t>Bridge</a:t>
            </a:r>
            <a:r>
              <a:rPr kumimoji="1" lang="en-US" altLang="ja-JP" sz="3200" dirty="0"/>
              <a:t> </a:t>
            </a:r>
            <a:r>
              <a:rPr kumimoji="1" lang="ja-JP" altLang="en-US" sz="3200" dirty="0"/>
              <a:t>の </a:t>
            </a:r>
            <a:r>
              <a:rPr kumimoji="1" lang="en-US" altLang="ja-JP" sz="3200" dirty="0"/>
              <a:t>over </a:t>
            </a:r>
            <a:r>
              <a:rPr kumimoji="1" lang="en-US" altLang="ja-JP" sz="3200" dirty="0" err="1"/>
              <a:t>approximaton</a:t>
            </a:r>
            <a:r>
              <a:rPr kumimoji="1" lang="en-US" altLang="ja-JP" sz="3200" dirty="0"/>
              <a:t> (</a:t>
            </a:r>
            <a:r>
              <a:rPr kumimoji="1" lang="ja-JP" altLang="en-US" sz="3200" dirty="0"/>
              <a:t>後述</a:t>
            </a:r>
            <a:r>
              <a:rPr kumimoji="1" lang="en-US" altLang="ja-JP" sz="3200" dirty="0"/>
              <a:t>)</a:t>
            </a:r>
            <a:endParaRPr kumimoji="1" lang="ja-JP" altLang="en-US" sz="3200" dirty="0"/>
          </a:p>
        </p:txBody>
      </p:sp>
      <p:sp>
        <p:nvSpPr>
          <p:cNvPr id="10" name="吹き出し: 角を丸めた四角形 9"/>
          <p:cNvSpPr/>
          <p:nvPr/>
        </p:nvSpPr>
        <p:spPr>
          <a:xfrm>
            <a:off x="5805975" y="2741817"/>
            <a:ext cx="6098979" cy="1505063"/>
          </a:xfrm>
          <a:prstGeom prst="wedgeRoundRectCallout">
            <a:avLst>
              <a:gd name="adj1" fmla="val -104426"/>
              <a:gd name="adj2" fmla="val -8897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i="1" dirty="0"/>
              <a:t>T</a:t>
            </a:r>
            <a:r>
              <a:rPr kumimoji="1" lang="en-US" altLang="ja-JP" sz="3200" dirty="0"/>
              <a:t> </a:t>
            </a:r>
            <a:r>
              <a:rPr kumimoji="1" lang="ja-JP" altLang="en-US" sz="3200" dirty="0"/>
              <a:t>は 推移閉包</a:t>
            </a:r>
            <a:r>
              <a:rPr kumimoji="1" lang="en-US" altLang="ja-JP" sz="3200" dirty="0"/>
              <a:t>(</a:t>
            </a:r>
            <a:r>
              <a:rPr kumimoji="1" lang="ja-JP" altLang="en-US" sz="3200" dirty="0"/>
              <a:t>ラベルなしの</a:t>
            </a:r>
            <a:r>
              <a:rPr kumimoji="1" lang="en-US" altLang="ja-JP" sz="3200" dirty="0" err="1"/>
              <a:t>reachbility</a:t>
            </a:r>
            <a:r>
              <a:rPr kumimoji="1" lang="en-US" altLang="ja-JP" sz="3200" dirty="0"/>
              <a:t>)</a:t>
            </a:r>
            <a:r>
              <a:rPr kumimoji="1" lang="ja-JP" altLang="en-US" sz="3200" dirty="0"/>
              <a:t>を効率的に</a:t>
            </a:r>
            <a:br>
              <a:rPr kumimoji="1" lang="en-US" altLang="ja-JP" sz="3200" dirty="0"/>
            </a:br>
            <a:r>
              <a:rPr kumimoji="1" lang="ja-JP" altLang="en-US" sz="3200" dirty="0"/>
              <a:t>管理するデータ構造 </a:t>
            </a:r>
            <a:r>
              <a:rPr kumimoji="1" lang="en-US" altLang="ja-JP" sz="3200" dirty="0"/>
              <a:t>[21]</a:t>
            </a:r>
            <a:endParaRPr kumimoji="1" lang="ja-JP" altLang="en-US" sz="3200" dirty="0"/>
          </a:p>
        </p:txBody>
      </p:sp>
      <p:sp>
        <p:nvSpPr>
          <p:cNvPr id="11" name="吹き出し: 角を丸めた四角形 10"/>
          <p:cNvSpPr/>
          <p:nvPr/>
        </p:nvSpPr>
        <p:spPr>
          <a:xfrm>
            <a:off x="7995920" y="5454537"/>
            <a:ext cx="4008790" cy="1174593"/>
          </a:xfrm>
          <a:prstGeom prst="wedgeRoundRectCallout">
            <a:avLst>
              <a:gd name="adj1" fmla="val -25683"/>
              <a:gd name="adj2" fmla="val -7037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i="1" dirty="0"/>
              <a:t>現在の </a:t>
            </a:r>
            <a:r>
              <a:rPr kumimoji="1" lang="en-US" altLang="ja-JP" sz="3200" i="1" dirty="0"/>
              <a:t>T</a:t>
            </a:r>
            <a:r>
              <a:rPr kumimoji="1" lang="en-US" altLang="ja-JP" sz="3200" dirty="0"/>
              <a:t> </a:t>
            </a:r>
            <a:r>
              <a:rPr kumimoji="1" lang="ja-JP" altLang="en-US" sz="3200" dirty="0"/>
              <a:t>から</a:t>
            </a:r>
            <a:br>
              <a:rPr kumimoji="1" lang="en-US" altLang="ja-JP" sz="3200" dirty="0"/>
            </a:br>
            <a:r>
              <a:rPr kumimoji="1" lang="en-US" altLang="ja-JP" sz="3200" i="1" dirty="0"/>
              <a:t>Bridge</a:t>
            </a:r>
            <a:r>
              <a:rPr kumimoji="1" lang="ja-JP" altLang="en-US" sz="3200" dirty="0"/>
              <a:t>かどうか判定</a:t>
            </a:r>
          </a:p>
        </p:txBody>
      </p:sp>
    </p:spTree>
    <p:extLst>
      <p:ext uri="{BB962C8B-B14F-4D97-AF65-F5344CB8AC3E}">
        <p14:creationId xmlns:p14="http://schemas.microsoft.com/office/powerpoint/2010/main" val="7575268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Bridge </a:t>
            </a:r>
            <a:r>
              <a:rPr kumimoji="1" lang="ja-JP" altLang="en-US" dirty="0"/>
              <a:t>の </a:t>
            </a:r>
            <a:r>
              <a:rPr kumimoji="1" lang="en-US" altLang="ja-JP" dirty="0"/>
              <a:t>over approximation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77334" y="1632269"/>
            <a:ext cx="11230186" cy="4971731"/>
          </a:xfrm>
        </p:spPr>
        <p:txBody>
          <a:bodyPr>
            <a:normAutofit fontScale="92500" lnSpcReduction="10000"/>
          </a:bodyPr>
          <a:lstStyle/>
          <a:p>
            <a:r>
              <a:rPr kumimoji="1" lang="en-US" altLang="ja-JP" dirty="0"/>
              <a:t>CFL Reachability </a:t>
            </a:r>
            <a:r>
              <a:rPr kumimoji="1" lang="ja-JP" altLang="en-US" dirty="0"/>
              <a:t>の制限されたケース</a:t>
            </a:r>
            <a:br>
              <a:rPr kumimoji="1" lang="en-US" altLang="ja-JP" dirty="0"/>
            </a:br>
            <a:r>
              <a:rPr lang="en-US" altLang="ja-JP" dirty="0"/>
              <a:t>“</a:t>
            </a:r>
            <a:r>
              <a:rPr kumimoji="1" lang="en-US" altLang="ja-JP" dirty="0"/>
              <a:t>Bidirected Dyck CFL Reachability” </a:t>
            </a:r>
            <a:r>
              <a:rPr kumimoji="1" lang="ja-JP" altLang="en-US" dirty="0" err="1"/>
              <a:t>で近</a:t>
            </a:r>
            <a:r>
              <a:rPr kumimoji="1" lang="ja-JP" altLang="en-US" dirty="0"/>
              <a:t>似</a:t>
            </a:r>
            <a:endParaRPr kumimoji="1" lang="en-US" altLang="ja-JP" dirty="0"/>
          </a:p>
          <a:p>
            <a:pPr lvl="1"/>
            <a:r>
              <a:rPr lang="en-US" altLang="ja-JP" dirty="0"/>
              <a:t>O(|E| log |E|)</a:t>
            </a:r>
          </a:p>
          <a:p>
            <a:pPr lvl="1"/>
            <a:endParaRPr kumimoji="1" lang="en-US" altLang="ja-JP" dirty="0"/>
          </a:p>
          <a:p>
            <a:r>
              <a:rPr lang="en-US" altLang="ja-JP" dirty="0"/>
              <a:t>k-Dyck CFL </a:t>
            </a:r>
            <a:r>
              <a:rPr lang="ja-JP" altLang="en-US" dirty="0"/>
              <a:t>とは、</a:t>
            </a:r>
            <a:r>
              <a:rPr lang="en-US" altLang="ja-JP" dirty="0"/>
              <a:t>k </a:t>
            </a:r>
            <a:r>
              <a:rPr lang="ja-JP" altLang="en-US" dirty="0"/>
              <a:t>種類の括弧対 </a:t>
            </a:r>
            <a:r>
              <a:rPr lang="en-US" altLang="ja-JP" dirty="0"/>
              <a:t>(2k</a:t>
            </a:r>
            <a:r>
              <a:rPr lang="ja-JP" altLang="en-US" dirty="0"/>
              <a:t>種類の文字</a:t>
            </a:r>
            <a:r>
              <a:rPr lang="en-US" altLang="ja-JP" dirty="0"/>
              <a:t>)</a:t>
            </a:r>
            <a:br>
              <a:rPr lang="en-US" altLang="ja-JP" dirty="0"/>
            </a:br>
            <a:r>
              <a:rPr lang="ja-JP" altLang="en-US" dirty="0"/>
              <a:t>上の「括弧の対応がとれてる」を意味する文法</a:t>
            </a:r>
            <a:endParaRPr lang="en-US" altLang="ja-JP" dirty="0"/>
          </a:p>
          <a:p>
            <a:pPr lvl="1"/>
            <a:r>
              <a:rPr kumimoji="1" lang="en-US" altLang="ja-JP" dirty="0"/>
              <a:t>S </a:t>
            </a:r>
            <a:r>
              <a:rPr lang="en-US" altLang="ja-JP" dirty="0"/>
              <a:t>::= ε | SS |</a:t>
            </a:r>
            <a:r>
              <a:rPr lang="ja-JP" altLang="en-US" dirty="0"/>
              <a:t>（</a:t>
            </a:r>
            <a:r>
              <a:rPr lang="en-US" altLang="ja-JP" dirty="0"/>
              <a:t>S</a:t>
            </a:r>
            <a:r>
              <a:rPr lang="ja-JP" altLang="en-US" dirty="0"/>
              <a:t>） </a:t>
            </a:r>
            <a:r>
              <a:rPr lang="en-US" altLang="ja-JP" dirty="0"/>
              <a:t>| 【S】 | </a:t>
            </a:r>
            <a:r>
              <a:rPr lang="ja-JP" altLang="en-US" dirty="0"/>
              <a:t>｛</a:t>
            </a:r>
            <a:r>
              <a:rPr lang="en-US" altLang="ja-JP" dirty="0"/>
              <a:t>S</a:t>
            </a:r>
            <a:r>
              <a:rPr lang="ja-JP" altLang="en-US" dirty="0"/>
              <a:t>｝</a:t>
            </a:r>
            <a:r>
              <a:rPr lang="en-US" altLang="ja-JP" dirty="0"/>
              <a:t>| </a:t>
            </a:r>
            <a:r>
              <a:rPr lang="ja-JP" altLang="en-US" dirty="0"/>
              <a:t>「</a:t>
            </a:r>
            <a:r>
              <a:rPr lang="en-US" altLang="ja-JP" dirty="0"/>
              <a:t>S</a:t>
            </a:r>
            <a:r>
              <a:rPr lang="ja-JP" altLang="en-US" dirty="0"/>
              <a:t>」</a:t>
            </a:r>
            <a:endParaRPr lang="en-US" altLang="ja-JP" dirty="0"/>
          </a:p>
          <a:p>
            <a:r>
              <a:rPr kumimoji="1" lang="en-US" altLang="ja-JP" dirty="0"/>
              <a:t>Bidirected: (</a:t>
            </a:r>
            <a:r>
              <a:rPr kumimoji="1" lang="en-US" altLang="ja-JP" dirty="0" err="1"/>
              <a:t>a,【,b</a:t>
            </a:r>
            <a:r>
              <a:rPr kumimoji="1" lang="en-US" altLang="ja-JP" dirty="0"/>
              <a:t>)</a:t>
            </a:r>
            <a:r>
              <a:rPr kumimoji="1" lang="ja-JP" altLang="en-US" dirty="0"/>
              <a:t>∈</a:t>
            </a:r>
            <a:r>
              <a:rPr kumimoji="1" lang="en-US" altLang="ja-JP" dirty="0"/>
              <a:t>E  </a:t>
            </a:r>
            <a:r>
              <a:rPr kumimoji="1" lang="en-US" altLang="ja-JP" dirty="0" err="1"/>
              <a:t>iff</a:t>
            </a:r>
            <a:r>
              <a:rPr kumimoji="1" lang="en-US" altLang="ja-JP" dirty="0"/>
              <a:t>   (</a:t>
            </a:r>
            <a:r>
              <a:rPr lang="en-US" altLang="ja-JP" dirty="0" err="1"/>
              <a:t>b</a:t>
            </a:r>
            <a:r>
              <a:rPr kumimoji="1" lang="en-US" altLang="ja-JP" dirty="0" err="1"/>
              <a:t>,】,a</a:t>
            </a:r>
            <a:r>
              <a:rPr kumimoji="1" lang="en-US" altLang="ja-JP" dirty="0"/>
              <a:t>)</a:t>
            </a:r>
            <a:r>
              <a:rPr kumimoji="1" lang="ja-JP" altLang="en-US" dirty="0"/>
              <a:t>∈</a:t>
            </a:r>
            <a:r>
              <a:rPr kumimoji="1" lang="en-US" altLang="ja-JP" dirty="0"/>
              <a:t>E</a:t>
            </a:r>
          </a:p>
          <a:p>
            <a:endParaRPr lang="en-US" altLang="ja-JP" dirty="0"/>
          </a:p>
          <a:p>
            <a:r>
              <a:rPr lang="en-US" altLang="ja-JP" dirty="0"/>
              <a:t>as</a:t>
            </a:r>
            <a:r>
              <a:rPr kumimoji="1" lang="en-US" altLang="ja-JP" dirty="0"/>
              <a:t>sign</a:t>
            </a:r>
            <a:r>
              <a:rPr kumimoji="1" lang="ja-JP" altLang="en-US" dirty="0"/>
              <a:t>連結成分を潰し、</a:t>
            </a:r>
            <a:r>
              <a:rPr kumimoji="1" lang="en-US" altLang="ja-JP" dirty="0"/>
              <a:t>load-f </a:t>
            </a:r>
            <a:r>
              <a:rPr kumimoji="1" lang="ja-JP" altLang="en-US" dirty="0"/>
              <a:t>と </a:t>
            </a:r>
            <a:r>
              <a:rPr kumimoji="1" lang="en-US" altLang="ja-JP" dirty="0"/>
              <a:t>stor</a:t>
            </a:r>
            <a:r>
              <a:rPr lang="en-US" altLang="ja-JP" dirty="0"/>
              <a:t>e-f </a:t>
            </a:r>
            <a:r>
              <a:rPr lang="ja-JP" altLang="en-US" dirty="0"/>
              <a:t>を</a:t>
            </a:r>
            <a:r>
              <a:rPr lang="ja-JP" altLang="en-US"/>
              <a:t>括弧対と考える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643111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実験結果</a:t>
            </a: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574" y="2006836"/>
            <a:ext cx="5401500" cy="44469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19287" y="1587850"/>
            <a:ext cx="6523756" cy="48920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吹き出し: 角を丸めた四角形 4"/>
          <p:cNvSpPr/>
          <p:nvPr/>
        </p:nvSpPr>
        <p:spPr>
          <a:xfrm>
            <a:off x="10100345" y="545283"/>
            <a:ext cx="1985311" cy="654341"/>
          </a:xfrm>
          <a:prstGeom prst="wedgeRoundRectCallout">
            <a:avLst>
              <a:gd name="adj1" fmla="val 4943"/>
              <a:gd name="adj2" fmla="val 122757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/>
              <a:t>提案手法</a:t>
            </a:r>
          </a:p>
        </p:txBody>
      </p:sp>
      <p:sp>
        <p:nvSpPr>
          <p:cNvPr id="6" name="吹き出し: 角を丸めた四角形 5"/>
          <p:cNvSpPr/>
          <p:nvPr/>
        </p:nvSpPr>
        <p:spPr>
          <a:xfrm>
            <a:off x="4202883" y="1276059"/>
            <a:ext cx="1985311" cy="654341"/>
          </a:xfrm>
          <a:prstGeom prst="wedgeRoundRectCallout">
            <a:avLst>
              <a:gd name="adj1" fmla="val 76777"/>
              <a:gd name="adj2" fmla="val 36860"/>
              <a:gd name="adj3" fmla="val 1666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/>
              <a:t>既存手法</a:t>
            </a:r>
            <a:r>
              <a:rPr kumimoji="1" lang="en-US" altLang="ja-JP" sz="2800" dirty="0"/>
              <a:t>1</a:t>
            </a:r>
            <a:endParaRPr kumimoji="1" lang="ja-JP" altLang="en-US" sz="2800" dirty="0"/>
          </a:p>
        </p:txBody>
      </p:sp>
      <p:sp>
        <p:nvSpPr>
          <p:cNvPr id="7" name="吹き出し: 角を丸めた四角形 6"/>
          <p:cNvSpPr/>
          <p:nvPr/>
        </p:nvSpPr>
        <p:spPr>
          <a:xfrm>
            <a:off x="5538074" y="545282"/>
            <a:ext cx="1985311" cy="654341"/>
          </a:xfrm>
          <a:prstGeom prst="wedgeRoundRectCallout">
            <a:avLst>
              <a:gd name="adj1" fmla="val 76777"/>
              <a:gd name="adj2" fmla="val 136860"/>
              <a:gd name="adj3" fmla="val 1666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/>
              <a:t>既存手法</a:t>
            </a:r>
            <a:r>
              <a:rPr kumimoji="1" lang="en-US" altLang="ja-JP" sz="2800" dirty="0"/>
              <a:t>2</a:t>
            </a:r>
            <a:endParaRPr kumimoji="1" lang="ja-JP" altLang="en-US" sz="2800" dirty="0"/>
          </a:p>
        </p:txBody>
      </p:sp>
      <p:sp>
        <p:nvSpPr>
          <p:cNvPr id="8" name="吹き出し: 角を丸めた四角形 7"/>
          <p:cNvSpPr/>
          <p:nvPr/>
        </p:nvSpPr>
        <p:spPr>
          <a:xfrm>
            <a:off x="7660475" y="218111"/>
            <a:ext cx="2302779" cy="981512"/>
          </a:xfrm>
          <a:prstGeom prst="wedgeRoundRectCallout">
            <a:avLst>
              <a:gd name="adj1" fmla="val 40220"/>
              <a:gd name="adj2" fmla="val 93270"/>
              <a:gd name="adj3" fmla="val 1666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err="1"/>
              <a:t>Datalog</a:t>
            </a:r>
            <a:br>
              <a:rPr kumimoji="1" lang="en-US" altLang="ja-JP" sz="2800" dirty="0"/>
            </a:br>
            <a:r>
              <a:rPr kumimoji="1" lang="ja-JP" altLang="en-US" sz="2800" dirty="0"/>
              <a:t>商用ソルバ</a:t>
            </a:r>
          </a:p>
        </p:txBody>
      </p:sp>
    </p:spTree>
    <p:extLst>
      <p:ext uri="{BB962C8B-B14F-4D97-AF65-F5344CB8AC3E}">
        <p14:creationId xmlns:p14="http://schemas.microsoft.com/office/powerpoint/2010/main" val="960918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About the paper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77334" y="4295163"/>
            <a:ext cx="8596668" cy="1746199"/>
          </a:xfrm>
        </p:spPr>
        <p:txBody>
          <a:bodyPr>
            <a:normAutofit fontScale="92500"/>
          </a:bodyPr>
          <a:lstStyle/>
          <a:p>
            <a:r>
              <a:rPr lang="en-US" altLang="ja-JP" sz="2800" dirty="0"/>
              <a:t>Presented in OOPSLA:</a:t>
            </a:r>
            <a:br>
              <a:rPr lang="en-US" altLang="ja-JP" sz="2800" dirty="0"/>
            </a:br>
            <a:r>
              <a:rPr lang="en-US" altLang="ja-JP" sz="2800" dirty="0"/>
              <a:t>ACM SIGPLAN (= SIG on </a:t>
            </a:r>
            <a:r>
              <a:rPr lang="en-US" altLang="ja-JP" sz="2800" b="1" dirty="0">
                <a:solidFill>
                  <a:srgbClr val="FF0000"/>
                </a:solidFill>
              </a:rPr>
              <a:t>P</a:t>
            </a:r>
            <a:r>
              <a:rPr lang="en-US" altLang="ja-JP" sz="2800" dirty="0"/>
              <a:t>rogramming </a:t>
            </a:r>
            <a:r>
              <a:rPr lang="en-US" altLang="ja-JP" sz="2800" b="1" dirty="0" err="1">
                <a:solidFill>
                  <a:srgbClr val="FF0000"/>
                </a:solidFill>
              </a:rPr>
              <a:t>LAN</a:t>
            </a:r>
            <a:r>
              <a:rPr lang="en-US" altLang="ja-JP" sz="2800" dirty="0" err="1"/>
              <a:t>guages</a:t>
            </a:r>
            <a:r>
              <a:rPr lang="en-US" altLang="ja-JP" sz="2800" dirty="0"/>
              <a:t>) International Conference on </a:t>
            </a:r>
            <a:r>
              <a:rPr lang="en-US" altLang="ja-JP" sz="2800" b="1" dirty="0">
                <a:solidFill>
                  <a:srgbClr val="FF0000"/>
                </a:solidFill>
              </a:rPr>
              <a:t>O</a:t>
            </a:r>
            <a:r>
              <a:rPr lang="en-US" altLang="ja-JP" sz="2800" dirty="0"/>
              <a:t>bject-</a:t>
            </a:r>
            <a:r>
              <a:rPr lang="en-US" altLang="ja-JP" sz="2800" b="1" dirty="0">
                <a:solidFill>
                  <a:srgbClr val="FF0000"/>
                </a:solidFill>
              </a:rPr>
              <a:t>O</a:t>
            </a:r>
            <a:r>
              <a:rPr lang="en-US" altLang="ja-JP" sz="2800" dirty="0"/>
              <a:t>riented </a:t>
            </a:r>
            <a:r>
              <a:rPr lang="en-US" altLang="ja-JP" sz="2800" b="1" dirty="0">
                <a:solidFill>
                  <a:srgbClr val="FF0000"/>
                </a:solidFill>
              </a:rPr>
              <a:t>P</a:t>
            </a:r>
            <a:r>
              <a:rPr lang="en-US" altLang="ja-JP" sz="2800" dirty="0"/>
              <a:t>rogramming, </a:t>
            </a:r>
            <a:r>
              <a:rPr lang="en-US" altLang="ja-JP" sz="2800" b="1" dirty="0">
                <a:solidFill>
                  <a:srgbClr val="FF0000"/>
                </a:solidFill>
              </a:rPr>
              <a:t>S</a:t>
            </a:r>
            <a:r>
              <a:rPr lang="en-US" altLang="ja-JP" sz="2800" dirty="0"/>
              <a:t>ystems, </a:t>
            </a:r>
            <a:r>
              <a:rPr lang="en-US" altLang="ja-JP" sz="2800" b="1" dirty="0">
                <a:solidFill>
                  <a:srgbClr val="FF0000"/>
                </a:solidFill>
              </a:rPr>
              <a:t>L</a:t>
            </a:r>
            <a:r>
              <a:rPr lang="en-US" altLang="ja-JP" sz="2800" dirty="0"/>
              <a:t>anguages, and </a:t>
            </a:r>
            <a:r>
              <a:rPr lang="en-US" altLang="ja-JP" sz="2800" b="1" dirty="0">
                <a:solidFill>
                  <a:srgbClr val="FF0000"/>
                </a:solidFill>
              </a:rPr>
              <a:t>A</a:t>
            </a:r>
            <a:r>
              <a:rPr lang="en-US" altLang="ja-JP" sz="2800" dirty="0"/>
              <a:t>pplications</a:t>
            </a:r>
            <a:endParaRPr kumimoji="1" lang="ja-JP" altLang="en-US" sz="2800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4648" y="1615437"/>
            <a:ext cx="8616344" cy="223510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987754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Bridge</a:t>
            </a:r>
            <a:r>
              <a:rPr lang="ja-JP" altLang="en-US" dirty="0" err="1"/>
              <a:t>の近</a:t>
            </a:r>
            <a:r>
              <a:rPr lang="ja-JP" altLang="en-US" dirty="0"/>
              <a:t>似の精度</a:t>
            </a:r>
            <a:endParaRPr kumimoji="1" lang="ja-JP" altLang="en-US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0900" y="1393829"/>
            <a:ext cx="6104620" cy="5174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25536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Points-to Analysis?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77334" y="2160589"/>
            <a:ext cx="9381066" cy="3880773"/>
          </a:xfrm>
        </p:spPr>
        <p:txBody>
          <a:bodyPr/>
          <a:lstStyle/>
          <a:p>
            <a:r>
              <a:rPr kumimoji="1" lang="ja-JP" altLang="en-US" dirty="0"/>
              <a:t>コンピュータープログラムの解析の一つ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高速化や安全性の検査などに用いられる</a:t>
            </a:r>
            <a:endParaRPr kumimoji="1" lang="en-US" altLang="ja-JP" dirty="0"/>
          </a:p>
          <a:p>
            <a:endParaRPr lang="en-US" altLang="ja-JP" dirty="0"/>
          </a:p>
          <a:p>
            <a:r>
              <a:rPr kumimoji="1" lang="en-US" altLang="ja-JP" dirty="0"/>
              <a:t>(</a:t>
            </a:r>
            <a:r>
              <a:rPr kumimoji="1" lang="ja-JP" altLang="en-US" dirty="0"/>
              <a:t>典型的には</a:t>
            </a:r>
            <a:r>
              <a:rPr kumimoji="1" lang="en-US" altLang="ja-JP" dirty="0"/>
              <a:t>)</a:t>
            </a:r>
            <a:r>
              <a:rPr kumimoji="1" lang="ja-JP" altLang="en-US" dirty="0"/>
              <a:t>ラベル付き有向グラフでの</a:t>
            </a:r>
            <a:br>
              <a:rPr kumimoji="1" lang="en-US" altLang="ja-JP" dirty="0"/>
            </a:br>
            <a:r>
              <a:rPr kumimoji="1" lang="ja-JP" altLang="en-US" dirty="0"/>
              <a:t>制約付き</a:t>
            </a:r>
            <a:r>
              <a:rPr kumimoji="1" lang="en-US" altLang="ja-JP" dirty="0"/>
              <a:t>reachability</a:t>
            </a:r>
            <a:r>
              <a:rPr kumimoji="1" lang="ja-JP" altLang="en-US" dirty="0"/>
              <a:t>問題に帰着する近似解法で解かれる</a:t>
            </a:r>
          </a:p>
        </p:txBody>
      </p:sp>
    </p:spTree>
    <p:extLst>
      <p:ext uri="{BB962C8B-B14F-4D97-AF65-F5344CB8AC3E}">
        <p14:creationId xmlns:p14="http://schemas.microsoft.com/office/powerpoint/2010/main" val="27962785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Points-to Analysis?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82383" y="1355128"/>
            <a:ext cx="8596668" cy="3880773"/>
          </a:xfrm>
        </p:spPr>
        <p:txBody>
          <a:bodyPr/>
          <a:lstStyle/>
          <a:p>
            <a:r>
              <a:rPr kumimoji="1" lang="ja-JP" altLang="en-US" dirty="0"/>
              <a:t>プログラム中のある箇所で</a:t>
            </a:r>
            <a:br>
              <a:rPr kumimoji="1" lang="en-US" altLang="ja-JP" dirty="0"/>
            </a:br>
            <a:r>
              <a:rPr kumimoji="1" lang="ja-JP" altLang="en-US" dirty="0"/>
              <a:t>確保したメモリ領域を</a:t>
            </a:r>
            <a:br>
              <a:rPr kumimoji="1" lang="en-US" altLang="ja-JP" dirty="0"/>
            </a:br>
            <a:r>
              <a:rPr kumimoji="1" lang="ja-JP" altLang="en-US" dirty="0"/>
              <a:t>指す可能性のある変数は</a:t>
            </a:r>
            <a:br>
              <a:rPr kumimoji="1" lang="en-US" altLang="ja-JP" dirty="0"/>
            </a:br>
            <a:r>
              <a:rPr kumimoji="1" lang="ja-JP" altLang="en-US" dirty="0"/>
              <a:t>どれか？</a:t>
            </a:r>
            <a:r>
              <a:rPr kumimoji="1" lang="en-US" altLang="ja-JP" dirty="0"/>
              <a:t>(a</a:t>
            </a:r>
            <a:r>
              <a:rPr kumimoji="1" lang="ja-JP" altLang="en-US" dirty="0"/>
              <a:t>や</a:t>
            </a:r>
            <a:r>
              <a:rPr kumimoji="1" lang="en-US" altLang="ja-JP" dirty="0"/>
              <a:t>b</a:t>
            </a:r>
            <a:r>
              <a:rPr kumimoji="1" lang="ja-JP" altLang="en-US" dirty="0"/>
              <a:t>や</a:t>
            </a:r>
            <a:r>
              <a:rPr kumimoji="1" lang="en-US" altLang="ja-JP" dirty="0"/>
              <a:t>result</a:t>
            </a:r>
            <a:r>
              <a:rPr kumimoji="1" lang="ja-JP" altLang="en-US" dirty="0"/>
              <a:t>は⇗を</a:t>
            </a:r>
            <a:br>
              <a:rPr kumimoji="1" lang="en-US" altLang="ja-JP" dirty="0"/>
            </a:br>
            <a:r>
              <a:rPr kumimoji="1" lang="ja-JP" altLang="en-US" dirty="0"/>
              <a:t>指すか？</a:t>
            </a:r>
          </a:p>
        </p:txBody>
      </p:sp>
      <p:sp>
        <p:nvSpPr>
          <p:cNvPr id="7" name="四角形: メモ 6"/>
          <p:cNvSpPr/>
          <p:nvPr/>
        </p:nvSpPr>
        <p:spPr>
          <a:xfrm>
            <a:off x="6199465" y="2650921"/>
            <a:ext cx="5176007" cy="4060272"/>
          </a:xfrm>
          <a:prstGeom prst="foldedCorne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5400" dirty="0"/>
              <a:t>巨大な</a:t>
            </a:r>
            <a:br>
              <a:rPr kumimoji="1" lang="en-US" altLang="ja-JP" sz="5400" dirty="0"/>
            </a:br>
            <a:r>
              <a:rPr kumimoji="1" lang="ja-JP" altLang="en-US" sz="5400" dirty="0"/>
              <a:t>コンピュータ</a:t>
            </a:r>
            <a:br>
              <a:rPr kumimoji="1" lang="en-US" altLang="ja-JP" sz="5400" dirty="0"/>
            </a:br>
            <a:r>
              <a:rPr kumimoji="1" lang="ja-JP" altLang="en-US" sz="5400" dirty="0"/>
              <a:t>プログラム</a:t>
            </a:r>
          </a:p>
        </p:txBody>
      </p:sp>
      <p:sp>
        <p:nvSpPr>
          <p:cNvPr id="8" name="吹き出し: 角を丸めた四角形 7"/>
          <p:cNvSpPr/>
          <p:nvPr/>
        </p:nvSpPr>
        <p:spPr>
          <a:xfrm>
            <a:off x="6459524" y="744063"/>
            <a:ext cx="4186106" cy="1435894"/>
          </a:xfrm>
          <a:prstGeom prst="wedgeRoundRectCallout">
            <a:avLst>
              <a:gd name="adj1" fmla="val 44297"/>
              <a:gd name="adj2" fmla="val 12050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2400" dirty="0" err="1"/>
              <a:t>int</a:t>
            </a:r>
            <a:r>
              <a:rPr kumimoji="1" lang="en-US" altLang="ja-JP" sz="2400" dirty="0"/>
              <a:t>[] </a:t>
            </a:r>
            <a:r>
              <a:rPr kumimoji="1" lang="en-US" altLang="ja-JP" sz="2400" dirty="0" err="1"/>
              <a:t>newZeroVector</a:t>
            </a:r>
            <a:r>
              <a:rPr kumimoji="1" lang="en-US" altLang="ja-JP" sz="2400" dirty="0"/>
              <a:t>() {</a:t>
            </a:r>
          </a:p>
          <a:p>
            <a:r>
              <a:rPr kumimoji="1" lang="en-US" altLang="ja-JP" sz="2400" dirty="0"/>
              <a:t>    return </a:t>
            </a:r>
            <a:r>
              <a:rPr kumimoji="1" lang="en-US" altLang="ja-JP" sz="3600" b="1" dirty="0"/>
              <a:t>new </a:t>
            </a:r>
            <a:r>
              <a:rPr kumimoji="1" lang="en-US" altLang="ja-JP" sz="3600" b="1" dirty="0" err="1"/>
              <a:t>int</a:t>
            </a:r>
            <a:r>
              <a:rPr kumimoji="1" lang="en-US" altLang="ja-JP" sz="3600" b="1" dirty="0"/>
              <a:t>[3]</a:t>
            </a:r>
            <a:r>
              <a:rPr kumimoji="1" lang="en-US" altLang="ja-JP" sz="2400" dirty="0"/>
              <a:t>;</a:t>
            </a:r>
          </a:p>
          <a:p>
            <a:r>
              <a:rPr kumimoji="1" lang="en-US" altLang="ja-JP" sz="2400" dirty="0"/>
              <a:t>}</a:t>
            </a:r>
            <a:endParaRPr kumimoji="1" lang="ja-JP" altLang="en-US" sz="2400" dirty="0"/>
          </a:p>
        </p:txBody>
      </p:sp>
      <p:sp>
        <p:nvSpPr>
          <p:cNvPr id="9" name="吹き出し: 角を丸めた四角形 8"/>
          <p:cNvSpPr/>
          <p:nvPr/>
        </p:nvSpPr>
        <p:spPr>
          <a:xfrm>
            <a:off x="182383" y="3808602"/>
            <a:ext cx="6495254" cy="2896910"/>
          </a:xfrm>
          <a:prstGeom prst="wedgeRoundRectCallout">
            <a:avLst>
              <a:gd name="adj1" fmla="val 59502"/>
              <a:gd name="adj2" fmla="val 3220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2400" dirty="0"/>
              <a:t>void </a:t>
            </a:r>
            <a:r>
              <a:rPr kumimoji="1" lang="en-US" altLang="ja-JP" sz="2400" dirty="0" err="1"/>
              <a:t>crosProduct</a:t>
            </a:r>
            <a:r>
              <a:rPr kumimoji="1" lang="en-US" altLang="ja-JP" sz="2400" dirty="0"/>
              <a:t>(</a:t>
            </a:r>
            <a:br>
              <a:rPr kumimoji="1" lang="en-US" altLang="ja-JP" sz="2400" dirty="0"/>
            </a:br>
            <a:r>
              <a:rPr kumimoji="1" lang="en-US" altLang="ja-JP" sz="2400" dirty="0"/>
              <a:t>   </a:t>
            </a:r>
            <a:r>
              <a:rPr kumimoji="1" lang="en-US" altLang="ja-JP" sz="2400" dirty="0" err="1"/>
              <a:t>int</a:t>
            </a:r>
            <a:r>
              <a:rPr kumimoji="1" lang="en-US" altLang="ja-JP" sz="2400" dirty="0"/>
              <a:t>[] </a:t>
            </a:r>
            <a:r>
              <a:rPr kumimoji="1" lang="en-US" altLang="ja-JP" sz="3600" b="1" dirty="0"/>
              <a:t>a</a:t>
            </a:r>
            <a:r>
              <a:rPr kumimoji="1" lang="en-US" altLang="ja-JP" sz="2400" dirty="0"/>
              <a:t>, </a:t>
            </a:r>
            <a:r>
              <a:rPr kumimoji="1" lang="en-US" altLang="ja-JP" sz="2400" dirty="0" err="1"/>
              <a:t>int</a:t>
            </a:r>
            <a:r>
              <a:rPr kumimoji="1" lang="en-US" altLang="ja-JP" sz="2400" dirty="0"/>
              <a:t>[] </a:t>
            </a:r>
            <a:r>
              <a:rPr kumimoji="1" lang="en-US" altLang="ja-JP" sz="3600" b="1" dirty="0"/>
              <a:t>b</a:t>
            </a:r>
            <a:r>
              <a:rPr kumimoji="1" lang="en-US" altLang="ja-JP" sz="2400" dirty="0"/>
              <a:t>, </a:t>
            </a:r>
            <a:r>
              <a:rPr kumimoji="1" lang="en-US" altLang="ja-JP" sz="2400" dirty="0" err="1"/>
              <a:t>int</a:t>
            </a:r>
            <a:r>
              <a:rPr kumimoji="1" lang="en-US" altLang="ja-JP" sz="2400" dirty="0"/>
              <a:t>[] </a:t>
            </a:r>
            <a:r>
              <a:rPr kumimoji="1" lang="en-US" altLang="ja-JP" sz="3600" b="1" dirty="0"/>
              <a:t>result</a:t>
            </a:r>
            <a:br>
              <a:rPr kumimoji="1" lang="en-US" altLang="ja-JP" sz="3600" b="1" dirty="0"/>
            </a:br>
            <a:r>
              <a:rPr kumimoji="1" lang="en-US" altLang="ja-JP" sz="2400" dirty="0"/>
              <a:t>) {</a:t>
            </a:r>
          </a:p>
          <a:p>
            <a:r>
              <a:rPr kumimoji="1" lang="en-US" altLang="ja-JP" sz="2400" dirty="0"/>
              <a:t>    result[0] = a[1] * b[2] – b[2] * a[1];</a:t>
            </a:r>
          </a:p>
          <a:p>
            <a:r>
              <a:rPr kumimoji="1" lang="en-US" altLang="ja-JP" sz="2400" dirty="0"/>
              <a:t>    result[1] = a[2] * b[0] – b[0] * a[2];</a:t>
            </a:r>
          </a:p>
          <a:p>
            <a:r>
              <a:rPr kumimoji="1" lang="en-US" altLang="ja-JP" sz="2400" dirty="0"/>
              <a:t>    result[2] = a[0] * b[1] – b[1] * a[0];</a:t>
            </a:r>
          </a:p>
          <a:p>
            <a:r>
              <a:rPr kumimoji="1" lang="en-US" altLang="ja-JP" sz="2400" dirty="0"/>
              <a:t>}</a:t>
            </a:r>
            <a:endParaRPr kumimoji="1" lang="ja-JP" altLang="en-US" sz="2400" dirty="0"/>
          </a:p>
        </p:txBody>
      </p:sp>
      <p:pic>
        <p:nvPicPr>
          <p:cNvPr id="12" name="図 11" descr="Log in | Sign Up Upload Clipart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6410" y="2729436"/>
            <a:ext cx="884111" cy="861409"/>
          </a:xfrm>
          <a:prstGeom prst="rect">
            <a:avLst/>
          </a:prstGeom>
        </p:spPr>
      </p:pic>
      <p:pic>
        <p:nvPicPr>
          <p:cNvPr id="13" name="図 12" descr="Log in | Sign Up Upload Clipart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7772" y="5785380"/>
            <a:ext cx="884111" cy="861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1603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Alias Analysis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77333" y="1535185"/>
            <a:ext cx="9968295" cy="4506177"/>
          </a:xfrm>
        </p:spPr>
        <p:txBody>
          <a:bodyPr/>
          <a:lstStyle/>
          <a:p>
            <a:r>
              <a:rPr kumimoji="1" lang="en-US" altLang="ja-JP" dirty="0"/>
              <a:t>Points-to Analysis</a:t>
            </a:r>
            <a:r>
              <a:rPr kumimoji="1" lang="ja-JP" altLang="en-US" dirty="0"/>
              <a:t>は </a:t>
            </a:r>
            <a:r>
              <a:rPr kumimoji="1" lang="en-US" altLang="ja-JP" dirty="0"/>
              <a:t>“Alias Analysis” (</a:t>
            </a:r>
            <a:r>
              <a:rPr kumimoji="1" lang="ja-JP" altLang="en-US" dirty="0"/>
              <a:t>二つの変数が同じメモリ領域を指す可能性があるか？</a:t>
            </a:r>
            <a:r>
              <a:rPr kumimoji="1" lang="en-US" altLang="ja-JP" dirty="0"/>
              <a:t>) </a:t>
            </a:r>
            <a:r>
              <a:rPr kumimoji="1" lang="ja-JP" altLang="en-US" dirty="0"/>
              <a:t>を含み、この解析の情報がよく使われる。</a:t>
            </a:r>
          </a:p>
        </p:txBody>
      </p:sp>
      <p:sp>
        <p:nvSpPr>
          <p:cNvPr id="4" name="吹き出し: 角を丸めた四角形 3"/>
          <p:cNvSpPr/>
          <p:nvPr/>
        </p:nvSpPr>
        <p:spPr>
          <a:xfrm>
            <a:off x="182383" y="3808602"/>
            <a:ext cx="6495254" cy="2896910"/>
          </a:xfrm>
          <a:prstGeom prst="wedgeRoundRectCallout">
            <a:avLst>
              <a:gd name="adj1" fmla="val 59502"/>
              <a:gd name="adj2" fmla="val 3220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2400" dirty="0"/>
              <a:t>void </a:t>
            </a:r>
            <a:r>
              <a:rPr kumimoji="1" lang="en-US" altLang="ja-JP" sz="2400" dirty="0" err="1"/>
              <a:t>crosProduct</a:t>
            </a:r>
            <a:r>
              <a:rPr kumimoji="1" lang="en-US" altLang="ja-JP" sz="2400" dirty="0"/>
              <a:t>(</a:t>
            </a:r>
            <a:br>
              <a:rPr kumimoji="1" lang="en-US" altLang="ja-JP" sz="2400" dirty="0"/>
            </a:br>
            <a:r>
              <a:rPr kumimoji="1" lang="en-US" altLang="ja-JP" sz="2400" dirty="0"/>
              <a:t>   </a:t>
            </a:r>
            <a:r>
              <a:rPr kumimoji="1" lang="en-US" altLang="ja-JP" sz="2400" dirty="0" err="1"/>
              <a:t>int</a:t>
            </a:r>
            <a:r>
              <a:rPr kumimoji="1" lang="en-US" altLang="ja-JP" sz="2400" dirty="0"/>
              <a:t>[] </a:t>
            </a:r>
            <a:r>
              <a:rPr kumimoji="1" lang="en-US" altLang="ja-JP" sz="3600" b="1" dirty="0"/>
              <a:t>a</a:t>
            </a:r>
            <a:r>
              <a:rPr kumimoji="1" lang="en-US" altLang="ja-JP" sz="2400" dirty="0"/>
              <a:t>, </a:t>
            </a:r>
            <a:r>
              <a:rPr kumimoji="1" lang="en-US" altLang="ja-JP" sz="2400" dirty="0" err="1"/>
              <a:t>int</a:t>
            </a:r>
            <a:r>
              <a:rPr kumimoji="1" lang="en-US" altLang="ja-JP" sz="2400" dirty="0"/>
              <a:t>[] </a:t>
            </a:r>
            <a:r>
              <a:rPr kumimoji="1" lang="en-US" altLang="ja-JP" sz="3600" b="1" dirty="0"/>
              <a:t>b</a:t>
            </a:r>
            <a:r>
              <a:rPr kumimoji="1" lang="en-US" altLang="ja-JP" sz="2400" dirty="0"/>
              <a:t>, </a:t>
            </a:r>
            <a:r>
              <a:rPr kumimoji="1" lang="en-US" altLang="ja-JP" sz="2400" dirty="0" err="1"/>
              <a:t>int</a:t>
            </a:r>
            <a:r>
              <a:rPr kumimoji="1" lang="en-US" altLang="ja-JP" sz="2400" dirty="0"/>
              <a:t>[] </a:t>
            </a:r>
            <a:r>
              <a:rPr kumimoji="1" lang="en-US" altLang="ja-JP" sz="3600" b="1" dirty="0"/>
              <a:t>result</a:t>
            </a:r>
            <a:br>
              <a:rPr kumimoji="1" lang="en-US" altLang="ja-JP" sz="3600" b="1" dirty="0"/>
            </a:br>
            <a:r>
              <a:rPr kumimoji="1" lang="en-US" altLang="ja-JP" sz="2400" dirty="0"/>
              <a:t>) {</a:t>
            </a:r>
          </a:p>
          <a:p>
            <a:r>
              <a:rPr kumimoji="1" lang="en-US" altLang="ja-JP" sz="2400" dirty="0"/>
              <a:t>    result[0] = a[1] * b[2] – b[2] * a[1];</a:t>
            </a:r>
          </a:p>
          <a:p>
            <a:r>
              <a:rPr kumimoji="1" lang="en-US" altLang="ja-JP" sz="2400" dirty="0"/>
              <a:t>    result[1] = a[2] * b[0] – b[0] * a[2];</a:t>
            </a:r>
          </a:p>
          <a:p>
            <a:r>
              <a:rPr kumimoji="1" lang="en-US" altLang="ja-JP" sz="2400" dirty="0"/>
              <a:t>    result[2] = a[0] * b[1] – b[1] * a[0];</a:t>
            </a:r>
          </a:p>
          <a:p>
            <a:r>
              <a:rPr kumimoji="1" lang="en-US" altLang="ja-JP" sz="2400" dirty="0"/>
              <a:t>}</a:t>
            </a:r>
            <a:endParaRPr kumimoji="1" lang="ja-JP" altLang="en-US" sz="2400" dirty="0"/>
          </a:p>
        </p:txBody>
      </p:sp>
      <p:sp>
        <p:nvSpPr>
          <p:cNvPr id="5" name="吹き出し: 角を丸めた四角形 4"/>
          <p:cNvSpPr/>
          <p:nvPr/>
        </p:nvSpPr>
        <p:spPr>
          <a:xfrm>
            <a:off x="6971250" y="3582099"/>
            <a:ext cx="3674377" cy="1577130"/>
          </a:xfrm>
          <a:prstGeom prst="wedgeRoundRectCallout">
            <a:avLst>
              <a:gd name="adj1" fmla="val -87766"/>
              <a:gd name="adj2" fmla="val 19375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/>
              <a:t>a </a:t>
            </a:r>
            <a:r>
              <a:rPr kumimoji="1" lang="ja-JP" altLang="en-US" sz="2800" dirty="0"/>
              <a:t>や </a:t>
            </a:r>
            <a:r>
              <a:rPr kumimoji="1" lang="en-US" altLang="ja-JP" sz="2800" dirty="0"/>
              <a:t>b </a:t>
            </a:r>
            <a:r>
              <a:rPr kumimoji="1" lang="ja-JP" altLang="en-US" sz="2800" dirty="0"/>
              <a:t>と </a:t>
            </a:r>
            <a:r>
              <a:rPr kumimoji="1" lang="en-US" altLang="ja-JP" sz="2800" dirty="0"/>
              <a:t>result </a:t>
            </a:r>
            <a:r>
              <a:rPr kumimoji="1" lang="ja-JP" altLang="en-US" sz="2800" dirty="0"/>
              <a:t>が</a:t>
            </a:r>
            <a:br>
              <a:rPr kumimoji="1" lang="en-US" altLang="ja-JP" sz="2800" dirty="0"/>
            </a:br>
            <a:r>
              <a:rPr kumimoji="1" lang="ja-JP" altLang="en-US" sz="2800" dirty="0"/>
              <a:t>同じ領域を指すか指さないかで大違い</a:t>
            </a:r>
          </a:p>
        </p:txBody>
      </p:sp>
    </p:spTree>
    <p:extLst>
      <p:ext uri="{BB962C8B-B14F-4D97-AF65-F5344CB8AC3E}">
        <p14:creationId xmlns:p14="http://schemas.microsoft.com/office/powerpoint/2010/main" val="29432162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About the paper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77334" y="4160939"/>
            <a:ext cx="8596668" cy="1880423"/>
          </a:xfrm>
        </p:spPr>
        <p:txBody>
          <a:bodyPr>
            <a:normAutofit lnSpcReduction="10000"/>
          </a:bodyPr>
          <a:lstStyle/>
          <a:p>
            <a:r>
              <a:rPr kumimoji="1" lang="en-US" altLang="ja-JP" dirty="0"/>
              <a:t>Context-Free Points-to Analysis </a:t>
            </a:r>
            <a:r>
              <a:rPr kumimoji="1" lang="ja-JP" altLang="en-US" dirty="0"/>
              <a:t>が</a:t>
            </a:r>
            <a:br>
              <a:rPr kumimoji="1" lang="en-US" altLang="ja-JP" dirty="0"/>
            </a:br>
            <a:r>
              <a:rPr kumimoji="1" lang="en-US" altLang="ja-JP" dirty="0"/>
              <a:t>   In:|V|=160</a:t>
            </a:r>
            <a:r>
              <a:rPr kumimoji="1" lang="ja-JP" altLang="en-US" dirty="0"/>
              <a:t>万  </a:t>
            </a:r>
            <a:r>
              <a:rPr kumimoji="1" lang="en-US" altLang="ja-JP" dirty="0"/>
              <a:t>|E|=200</a:t>
            </a:r>
            <a:r>
              <a:rPr kumimoji="1" lang="ja-JP" altLang="en-US" dirty="0"/>
              <a:t>万</a:t>
            </a:r>
            <a:br>
              <a:rPr kumimoji="1" lang="en-US" altLang="ja-JP" dirty="0"/>
            </a:br>
            <a:r>
              <a:rPr kumimoji="1" lang="en-US" altLang="ja-JP" dirty="0"/>
              <a:t>   Out: 1.5G</a:t>
            </a:r>
            <a:r>
              <a:rPr kumimoji="1" lang="ja-JP" altLang="en-US" dirty="0"/>
              <a:t>組</a:t>
            </a:r>
            <a:r>
              <a:rPr kumimoji="1" lang="en-US" altLang="ja-JP" dirty="0"/>
              <a:t> </a:t>
            </a:r>
            <a:br>
              <a:rPr kumimoji="1" lang="en-US" altLang="ja-JP" dirty="0"/>
            </a:br>
            <a:r>
              <a:rPr kumimoji="1" lang="ja-JP" altLang="en-US" dirty="0"/>
              <a:t>のプログラムに対して </a:t>
            </a:r>
            <a:r>
              <a:rPr kumimoji="1" lang="en-US" altLang="ja-JP" dirty="0"/>
              <a:t>40</a:t>
            </a:r>
            <a:r>
              <a:rPr kumimoji="1" lang="ja-JP" altLang="en-US" dirty="0"/>
              <a:t>秒 でできました</a:t>
            </a: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4648" y="1615437"/>
            <a:ext cx="8616344" cy="223510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410404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47490"/>
            <a:ext cx="9204897" cy="1320800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/>
              <a:t>帰着先</a:t>
            </a:r>
            <a:r>
              <a:rPr kumimoji="1" lang="en-US" altLang="ja-JP" dirty="0"/>
              <a:t>:</a:t>
            </a:r>
            <a:br>
              <a:rPr kumimoji="1" lang="en-US" altLang="ja-JP" dirty="0"/>
            </a:br>
            <a:r>
              <a:rPr kumimoji="1" lang="en-US" altLang="ja-JP" dirty="0"/>
              <a:t>(All-Pairs) Context-Free Language Reachability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3906" y="1239104"/>
            <a:ext cx="5144627" cy="4809358"/>
          </a:xfrm>
        </p:spPr>
        <p:txBody>
          <a:bodyPr>
            <a:normAutofit lnSpcReduction="10000"/>
          </a:bodyPr>
          <a:lstStyle/>
          <a:p>
            <a:r>
              <a:rPr kumimoji="1" lang="ja-JP" altLang="en-US" dirty="0"/>
              <a:t>入力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辺ラベル付き有向グラフ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文脈自由文法</a:t>
            </a:r>
            <a:endParaRPr kumimoji="1" lang="en-US" altLang="ja-JP" dirty="0"/>
          </a:p>
          <a:p>
            <a:r>
              <a:rPr kumimoji="1" lang="ja-JP" altLang="en-US" dirty="0"/>
              <a:t>出力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文法に従ったラベル列で到達可能な全点対</a:t>
            </a:r>
            <a:endParaRPr kumimoji="1" lang="en-US" altLang="ja-JP" dirty="0"/>
          </a:p>
          <a:p>
            <a:pPr lvl="1"/>
            <a:endParaRPr lang="en-US" altLang="ja-JP" dirty="0"/>
          </a:p>
          <a:p>
            <a:r>
              <a:rPr kumimoji="1" lang="en-US" altLang="ja-JP" dirty="0"/>
              <a:t>Known Algorithm</a:t>
            </a:r>
          </a:p>
          <a:p>
            <a:pPr lvl="1"/>
            <a:r>
              <a:rPr lang="en-US" altLang="ja-JP" dirty="0"/>
              <a:t>O(|G|</a:t>
            </a:r>
            <a:r>
              <a:rPr lang="ja-JP" altLang="en-US" dirty="0"/>
              <a:t>・</a:t>
            </a:r>
            <a:r>
              <a:rPr lang="en-US" altLang="ja-JP" dirty="0"/>
              <a:t>|V|^3 / </a:t>
            </a:r>
            <a:r>
              <a:rPr lang="en-US" altLang="ja-JP" dirty="0" err="1"/>
              <a:t>log|V</a:t>
            </a:r>
            <a:r>
              <a:rPr lang="en-US" altLang="ja-JP" dirty="0"/>
              <a:t>|)</a:t>
            </a:r>
            <a:endParaRPr kumimoji="1" lang="en-US" altLang="ja-JP" dirty="0"/>
          </a:p>
        </p:txBody>
      </p:sp>
      <p:sp>
        <p:nvSpPr>
          <p:cNvPr id="4" name="楕円 3"/>
          <p:cNvSpPr/>
          <p:nvPr/>
        </p:nvSpPr>
        <p:spPr>
          <a:xfrm>
            <a:off x="6316910" y="1308682"/>
            <a:ext cx="654342" cy="654342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楕円 4"/>
          <p:cNvSpPr/>
          <p:nvPr/>
        </p:nvSpPr>
        <p:spPr>
          <a:xfrm>
            <a:off x="8179267" y="1371443"/>
            <a:ext cx="654342" cy="654342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楕円 5"/>
          <p:cNvSpPr/>
          <p:nvPr/>
        </p:nvSpPr>
        <p:spPr>
          <a:xfrm>
            <a:off x="5826153" y="2674846"/>
            <a:ext cx="654342" cy="654342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楕円 6"/>
          <p:cNvSpPr/>
          <p:nvPr/>
        </p:nvSpPr>
        <p:spPr>
          <a:xfrm>
            <a:off x="6137295" y="4115579"/>
            <a:ext cx="654342" cy="654342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9" name="直線矢印コネクタ 8"/>
          <p:cNvCxnSpPr>
            <a:stCxn id="4" idx="6"/>
            <a:endCxn id="5" idx="2"/>
          </p:cNvCxnSpPr>
          <p:nvPr/>
        </p:nvCxnSpPr>
        <p:spPr>
          <a:xfrm>
            <a:off x="6971252" y="1635853"/>
            <a:ext cx="1208015" cy="62761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7378117" y="1134316"/>
            <a:ext cx="3942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b="1" dirty="0">
                <a:solidFill>
                  <a:schemeClr val="accent2">
                    <a:lumMod val="75000"/>
                  </a:schemeClr>
                </a:solidFill>
              </a:rPr>
              <a:t>(</a:t>
            </a:r>
            <a:endParaRPr kumimoji="1" lang="ja-JP" altLang="en-US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2" name="楕円 11"/>
          <p:cNvSpPr/>
          <p:nvPr/>
        </p:nvSpPr>
        <p:spPr>
          <a:xfrm>
            <a:off x="7248087" y="3002017"/>
            <a:ext cx="654342" cy="654342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楕円 12"/>
          <p:cNvSpPr/>
          <p:nvPr/>
        </p:nvSpPr>
        <p:spPr>
          <a:xfrm>
            <a:off x="8650445" y="3883018"/>
            <a:ext cx="654342" cy="654342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4" name="直線矢印コネクタ 13"/>
          <p:cNvCxnSpPr>
            <a:cxnSpLocks/>
            <a:stCxn id="5" idx="3"/>
            <a:endCxn id="12" idx="0"/>
          </p:cNvCxnSpPr>
          <p:nvPr/>
        </p:nvCxnSpPr>
        <p:spPr>
          <a:xfrm flipH="1">
            <a:off x="7575258" y="1929959"/>
            <a:ext cx="699835" cy="1072058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/>
          <p:cNvSpPr txBox="1"/>
          <p:nvPr/>
        </p:nvSpPr>
        <p:spPr>
          <a:xfrm>
            <a:off x="7902429" y="2375722"/>
            <a:ext cx="3942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b="1" dirty="0">
                <a:solidFill>
                  <a:schemeClr val="accent2">
                    <a:lumMod val="75000"/>
                  </a:schemeClr>
                </a:solidFill>
              </a:rPr>
              <a:t>1</a:t>
            </a:r>
            <a:endParaRPr kumimoji="1" lang="ja-JP" altLang="en-US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7378117" y="3883018"/>
            <a:ext cx="3942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b="1" dirty="0">
                <a:solidFill>
                  <a:schemeClr val="accent2">
                    <a:lumMod val="75000"/>
                  </a:schemeClr>
                </a:solidFill>
              </a:rPr>
              <a:t>2</a:t>
            </a:r>
            <a:endParaRPr kumimoji="1" lang="ja-JP" altLang="en-US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22" name="直線矢印コネクタ 21"/>
          <p:cNvCxnSpPr>
            <a:cxnSpLocks/>
            <a:stCxn id="12" idx="5"/>
            <a:endCxn id="13" idx="1"/>
          </p:cNvCxnSpPr>
          <p:nvPr/>
        </p:nvCxnSpPr>
        <p:spPr>
          <a:xfrm>
            <a:off x="7806603" y="3560533"/>
            <a:ext cx="939668" cy="418311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テキスト ボックス 25"/>
          <p:cNvSpPr txBox="1"/>
          <p:nvPr/>
        </p:nvSpPr>
        <p:spPr>
          <a:xfrm>
            <a:off x="7959057" y="3292038"/>
            <a:ext cx="4907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>
                <a:solidFill>
                  <a:schemeClr val="accent2">
                    <a:lumMod val="75000"/>
                  </a:schemeClr>
                </a:solidFill>
              </a:rPr>
              <a:t>＋</a:t>
            </a:r>
          </a:p>
        </p:txBody>
      </p:sp>
      <p:cxnSp>
        <p:nvCxnSpPr>
          <p:cNvPr id="33" name="コネクタ: 曲線 32"/>
          <p:cNvCxnSpPr>
            <a:stCxn id="13" idx="2"/>
            <a:endCxn id="12" idx="3"/>
          </p:cNvCxnSpPr>
          <p:nvPr/>
        </p:nvCxnSpPr>
        <p:spPr>
          <a:xfrm rot="10800000">
            <a:off x="7343913" y="3560533"/>
            <a:ext cx="1306532" cy="649656"/>
          </a:xfrm>
          <a:prstGeom prst="curvedConnector2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矢印コネクタ 33"/>
          <p:cNvCxnSpPr>
            <a:cxnSpLocks/>
            <a:stCxn id="12" idx="2"/>
            <a:endCxn id="6" idx="6"/>
          </p:cNvCxnSpPr>
          <p:nvPr/>
        </p:nvCxnSpPr>
        <p:spPr>
          <a:xfrm flipH="1" flipV="1">
            <a:off x="6480495" y="3002017"/>
            <a:ext cx="767592" cy="327171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テキスト ボックス 36"/>
          <p:cNvSpPr txBox="1"/>
          <p:nvPr/>
        </p:nvSpPr>
        <p:spPr>
          <a:xfrm>
            <a:off x="6816053" y="2637332"/>
            <a:ext cx="3942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b="1" dirty="0">
                <a:solidFill>
                  <a:schemeClr val="accent2">
                    <a:lumMod val="75000"/>
                  </a:schemeClr>
                </a:solidFill>
              </a:rPr>
              <a:t>×</a:t>
            </a:r>
            <a:endParaRPr kumimoji="1" lang="ja-JP" altLang="en-US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38" name="直線矢印コネクタ 37"/>
          <p:cNvCxnSpPr>
            <a:cxnSpLocks/>
            <a:stCxn id="6" idx="0"/>
            <a:endCxn id="4" idx="3"/>
          </p:cNvCxnSpPr>
          <p:nvPr/>
        </p:nvCxnSpPr>
        <p:spPr>
          <a:xfrm flipV="1">
            <a:off x="6153324" y="1867198"/>
            <a:ext cx="259412" cy="807648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テキスト ボックス 40"/>
          <p:cNvSpPr txBox="1"/>
          <p:nvPr/>
        </p:nvSpPr>
        <p:spPr>
          <a:xfrm>
            <a:off x="5700317" y="2060242"/>
            <a:ext cx="3942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b="1" dirty="0">
                <a:solidFill>
                  <a:schemeClr val="accent2">
                    <a:lumMod val="75000"/>
                  </a:schemeClr>
                </a:solidFill>
              </a:rPr>
              <a:t>3</a:t>
            </a:r>
            <a:endParaRPr kumimoji="1" lang="ja-JP" altLang="en-US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42" name="直線矢印コネクタ 41"/>
          <p:cNvCxnSpPr>
            <a:cxnSpLocks/>
            <a:stCxn id="6" idx="4"/>
            <a:endCxn id="7" idx="1"/>
          </p:cNvCxnSpPr>
          <p:nvPr/>
        </p:nvCxnSpPr>
        <p:spPr>
          <a:xfrm>
            <a:off x="6153324" y="3329188"/>
            <a:ext cx="79797" cy="88221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矢印コネクタ 45"/>
          <p:cNvCxnSpPr>
            <a:cxnSpLocks/>
            <a:stCxn id="13" idx="3"/>
            <a:endCxn id="7" idx="5"/>
          </p:cNvCxnSpPr>
          <p:nvPr/>
        </p:nvCxnSpPr>
        <p:spPr>
          <a:xfrm flipH="1">
            <a:off x="6695811" y="4441534"/>
            <a:ext cx="2050460" cy="232561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テキスト ボックス 48"/>
          <p:cNvSpPr txBox="1"/>
          <p:nvPr/>
        </p:nvSpPr>
        <p:spPr>
          <a:xfrm>
            <a:off x="6914024" y="4114363"/>
            <a:ext cx="3942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b="1" dirty="0">
                <a:solidFill>
                  <a:schemeClr val="accent2">
                    <a:lumMod val="75000"/>
                  </a:schemeClr>
                </a:solidFill>
              </a:rPr>
              <a:t>)</a:t>
            </a:r>
            <a:endParaRPr kumimoji="1" lang="ja-JP" altLang="en-US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50" name="直線矢印コネクタ 49"/>
          <p:cNvCxnSpPr>
            <a:cxnSpLocks/>
            <a:stCxn id="13" idx="0"/>
            <a:endCxn id="5" idx="5"/>
          </p:cNvCxnSpPr>
          <p:nvPr/>
        </p:nvCxnSpPr>
        <p:spPr>
          <a:xfrm flipH="1" flipV="1">
            <a:off x="8737783" y="1929959"/>
            <a:ext cx="239833" cy="1953059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テキスト ボックス 52"/>
          <p:cNvSpPr txBox="1"/>
          <p:nvPr/>
        </p:nvSpPr>
        <p:spPr>
          <a:xfrm>
            <a:off x="8832558" y="2625674"/>
            <a:ext cx="4907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>
                <a:solidFill>
                  <a:schemeClr val="accent2">
                    <a:lumMod val="75000"/>
                  </a:schemeClr>
                </a:solidFill>
              </a:rPr>
              <a:t>＋</a:t>
            </a:r>
          </a:p>
        </p:txBody>
      </p:sp>
      <p:sp>
        <p:nvSpPr>
          <p:cNvPr id="54" name="四角形: メモ 53"/>
          <p:cNvSpPr/>
          <p:nvPr/>
        </p:nvSpPr>
        <p:spPr>
          <a:xfrm>
            <a:off x="5332439" y="5046758"/>
            <a:ext cx="6320358" cy="1588939"/>
          </a:xfrm>
          <a:prstGeom prst="foldedCorne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2800" b="1" i="1" u="sng" dirty="0">
                <a:solidFill>
                  <a:schemeClr val="accent2">
                    <a:lumMod val="50000"/>
                  </a:schemeClr>
                </a:solidFill>
              </a:rPr>
              <a:t>Expr</a:t>
            </a:r>
            <a:r>
              <a:rPr kumimoji="1" lang="en-US" altLang="ja-JP" sz="2800" dirty="0">
                <a:solidFill>
                  <a:schemeClr val="accent2">
                    <a:lumMod val="50000"/>
                  </a:schemeClr>
                </a:solidFill>
              </a:rPr>
              <a:t>		::= Term		|  Expr </a:t>
            </a:r>
            <a:r>
              <a:rPr kumimoji="1" lang="ja-JP" altLang="en-US" sz="2800" dirty="0">
                <a:solidFill>
                  <a:schemeClr val="accent2">
                    <a:lumMod val="50000"/>
                  </a:schemeClr>
                </a:solidFill>
              </a:rPr>
              <a:t>＋ </a:t>
            </a:r>
            <a:r>
              <a:rPr kumimoji="1" lang="en-US" altLang="ja-JP" sz="2800" dirty="0">
                <a:solidFill>
                  <a:schemeClr val="accent2">
                    <a:lumMod val="50000"/>
                  </a:schemeClr>
                </a:solidFill>
              </a:rPr>
              <a:t>Term</a:t>
            </a:r>
          </a:p>
          <a:p>
            <a:r>
              <a:rPr kumimoji="1" lang="en-US" altLang="ja-JP" sz="2800" dirty="0">
                <a:solidFill>
                  <a:schemeClr val="accent2">
                    <a:lumMod val="50000"/>
                  </a:schemeClr>
                </a:solidFill>
              </a:rPr>
              <a:t>Term		::= Factor	|  Term × Factor</a:t>
            </a:r>
          </a:p>
          <a:p>
            <a:r>
              <a:rPr kumimoji="1" lang="en-US" altLang="ja-JP" sz="2800" dirty="0">
                <a:solidFill>
                  <a:schemeClr val="accent2">
                    <a:lumMod val="50000"/>
                  </a:schemeClr>
                </a:solidFill>
              </a:rPr>
              <a:t>Factor	::= 1  |  2 	|  3  | ( Expr )</a:t>
            </a:r>
            <a:endParaRPr kumimoji="1" lang="ja-JP" altLang="en-US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6176327" y="3423990"/>
            <a:ext cx="3942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b="1" dirty="0">
                <a:solidFill>
                  <a:schemeClr val="accent2">
                    <a:lumMod val="75000"/>
                  </a:schemeClr>
                </a:solidFill>
              </a:rPr>
              <a:t>×</a:t>
            </a:r>
            <a:endParaRPr kumimoji="1" lang="ja-JP" altLang="en-US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23231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Context-Free </a:t>
            </a:r>
            <a:r>
              <a:rPr kumimoji="1" lang="en-US" altLang="ja-JP" dirty="0"/>
              <a:t>Points-</a:t>
            </a:r>
            <a:r>
              <a:rPr lang="en-US" altLang="ja-JP" dirty="0"/>
              <a:t>to Analysis </a:t>
            </a:r>
            <a:r>
              <a:rPr lang="ja-JP" altLang="en-US" dirty="0"/>
              <a:t>⇒</a:t>
            </a:r>
            <a:br>
              <a:rPr lang="en-US" altLang="ja-JP" dirty="0"/>
            </a:br>
            <a:r>
              <a:rPr lang="en-US" altLang="ja-JP" dirty="0"/>
              <a:t>Context-Free Graph Reachability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77334" y="2160589"/>
            <a:ext cx="4695114" cy="3880773"/>
          </a:xfrm>
        </p:spPr>
        <p:txBody>
          <a:bodyPr>
            <a:normAutofit fontScale="92500" lnSpcReduction="10000"/>
          </a:bodyPr>
          <a:lstStyle/>
          <a:p>
            <a:r>
              <a:rPr lang="en-US" altLang="ja-JP" dirty="0"/>
              <a:t>x</a:t>
            </a:r>
            <a:r>
              <a:rPr kumimoji="1" lang="en-US" altLang="ja-JP" dirty="0"/>
              <a:t> = new Object;</a:t>
            </a:r>
          </a:p>
          <a:p>
            <a:endParaRPr lang="en-US" altLang="ja-JP" dirty="0"/>
          </a:p>
          <a:p>
            <a:r>
              <a:rPr lang="en-US" altLang="ja-JP" dirty="0"/>
              <a:t>x</a:t>
            </a:r>
            <a:r>
              <a:rPr kumimoji="1" lang="en-US" altLang="ja-JP" dirty="0"/>
              <a:t> = y;</a:t>
            </a:r>
          </a:p>
          <a:p>
            <a:endParaRPr lang="en-US" altLang="ja-JP" dirty="0"/>
          </a:p>
          <a:p>
            <a:r>
              <a:rPr lang="en-US" altLang="ja-JP" dirty="0"/>
              <a:t>x</a:t>
            </a:r>
            <a:r>
              <a:rPr kumimoji="1" lang="en-US" altLang="ja-JP" dirty="0"/>
              <a:t> = </a:t>
            </a:r>
            <a:r>
              <a:rPr kumimoji="1" lang="en-US" altLang="ja-JP" dirty="0" err="1"/>
              <a:t>y.f</a:t>
            </a:r>
            <a:r>
              <a:rPr kumimoji="1" lang="en-US" altLang="ja-JP" dirty="0"/>
              <a:t>;</a:t>
            </a:r>
          </a:p>
          <a:p>
            <a:endParaRPr lang="en-US" altLang="ja-JP" dirty="0"/>
          </a:p>
          <a:p>
            <a:r>
              <a:rPr lang="en-US" altLang="ja-JP" dirty="0" err="1"/>
              <a:t>x</a:t>
            </a:r>
            <a:r>
              <a:rPr kumimoji="1" lang="en-US" altLang="ja-JP" dirty="0" err="1"/>
              <a:t>.f</a:t>
            </a:r>
            <a:r>
              <a:rPr kumimoji="1" lang="en-US" altLang="ja-JP" dirty="0"/>
              <a:t> = y;</a:t>
            </a:r>
            <a:endParaRPr kumimoji="1" lang="ja-JP" altLang="en-US" dirty="0"/>
          </a:p>
        </p:txBody>
      </p:sp>
      <p:sp>
        <p:nvSpPr>
          <p:cNvPr id="5" name="楕円 4"/>
          <p:cNvSpPr/>
          <p:nvPr/>
        </p:nvSpPr>
        <p:spPr>
          <a:xfrm>
            <a:off x="5880682" y="2073012"/>
            <a:ext cx="847288" cy="84728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4000" dirty="0">
                <a:solidFill>
                  <a:schemeClr val="accent2">
                    <a:lumMod val="75000"/>
                  </a:schemeClr>
                </a:solidFill>
              </a:rPr>
              <a:t>x</a:t>
            </a:r>
            <a:endParaRPr kumimoji="1" lang="ja-JP" altLang="en-US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楕円 5"/>
          <p:cNvSpPr/>
          <p:nvPr/>
        </p:nvSpPr>
        <p:spPr>
          <a:xfrm>
            <a:off x="8751115" y="2073012"/>
            <a:ext cx="847288" cy="84728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>
                <a:solidFill>
                  <a:schemeClr val="accent2">
                    <a:lumMod val="75000"/>
                  </a:schemeClr>
                </a:solidFill>
              </a:rPr>
              <a:t>h</a:t>
            </a:r>
            <a:r>
              <a:rPr kumimoji="1" lang="en-US" altLang="ja-JP" sz="3600" baseline="-25000" dirty="0">
                <a:solidFill>
                  <a:schemeClr val="accent2">
                    <a:lumMod val="75000"/>
                  </a:schemeClr>
                </a:solidFill>
              </a:rPr>
              <a:t>1</a:t>
            </a:r>
            <a:endParaRPr kumimoji="1" lang="ja-JP" altLang="en-US" sz="3600" baseline="-25000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8" name="直線矢印コネクタ 7"/>
          <p:cNvCxnSpPr>
            <a:stCxn id="5" idx="6"/>
            <a:endCxn id="6" idx="2"/>
          </p:cNvCxnSpPr>
          <p:nvPr/>
        </p:nvCxnSpPr>
        <p:spPr>
          <a:xfrm>
            <a:off x="6727970" y="2496656"/>
            <a:ext cx="2023145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7236202" y="1951918"/>
            <a:ext cx="10066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b="1" dirty="0" err="1">
                <a:solidFill>
                  <a:schemeClr val="accent2">
                    <a:lumMod val="75000"/>
                  </a:schemeClr>
                </a:solidFill>
              </a:rPr>
              <a:t>alloc</a:t>
            </a:r>
            <a:endParaRPr kumimoji="1" lang="ja-JP" altLang="en-US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" name="楕円 9"/>
          <p:cNvSpPr/>
          <p:nvPr/>
        </p:nvSpPr>
        <p:spPr>
          <a:xfrm>
            <a:off x="5880682" y="3162488"/>
            <a:ext cx="847288" cy="84728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4000" dirty="0">
                <a:solidFill>
                  <a:schemeClr val="accent2">
                    <a:lumMod val="75000"/>
                  </a:schemeClr>
                </a:solidFill>
              </a:rPr>
              <a:t>x</a:t>
            </a:r>
            <a:endParaRPr kumimoji="1" lang="ja-JP" altLang="en-US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1" name="楕円 10"/>
          <p:cNvSpPr/>
          <p:nvPr/>
        </p:nvSpPr>
        <p:spPr>
          <a:xfrm>
            <a:off x="8751115" y="3162488"/>
            <a:ext cx="847288" cy="84728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4000" dirty="0">
                <a:solidFill>
                  <a:schemeClr val="accent2">
                    <a:lumMod val="75000"/>
                  </a:schemeClr>
                </a:solidFill>
              </a:rPr>
              <a:t>y</a:t>
            </a:r>
            <a:endParaRPr kumimoji="1" lang="ja-JP" altLang="en-US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12" name="直線矢印コネクタ 11"/>
          <p:cNvCxnSpPr>
            <a:stCxn id="10" idx="6"/>
            <a:endCxn id="11" idx="2"/>
          </p:cNvCxnSpPr>
          <p:nvPr/>
        </p:nvCxnSpPr>
        <p:spPr>
          <a:xfrm>
            <a:off x="6727970" y="3586132"/>
            <a:ext cx="2023145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7110367" y="3041394"/>
            <a:ext cx="12835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b="1" dirty="0">
                <a:solidFill>
                  <a:schemeClr val="accent2">
                    <a:lumMod val="75000"/>
                  </a:schemeClr>
                </a:solidFill>
              </a:rPr>
              <a:t>assign</a:t>
            </a:r>
            <a:endParaRPr kumimoji="1" lang="ja-JP" altLang="en-US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4" name="楕円 13"/>
          <p:cNvSpPr/>
          <p:nvPr/>
        </p:nvSpPr>
        <p:spPr>
          <a:xfrm>
            <a:off x="5880682" y="4368702"/>
            <a:ext cx="847288" cy="84728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4000" dirty="0">
                <a:solidFill>
                  <a:schemeClr val="accent2">
                    <a:lumMod val="75000"/>
                  </a:schemeClr>
                </a:solidFill>
              </a:rPr>
              <a:t>x</a:t>
            </a:r>
            <a:endParaRPr kumimoji="1" lang="ja-JP" altLang="en-US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5" name="楕円 14"/>
          <p:cNvSpPr/>
          <p:nvPr/>
        </p:nvSpPr>
        <p:spPr>
          <a:xfrm>
            <a:off x="8751115" y="4368702"/>
            <a:ext cx="847288" cy="84728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4000" dirty="0">
                <a:solidFill>
                  <a:schemeClr val="accent2">
                    <a:lumMod val="75000"/>
                  </a:schemeClr>
                </a:solidFill>
              </a:rPr>
              <a:t>y</a:t>
            </a:r>
            <a:endParaRPr kumimoji="1" lang="ja-JP" altLang="en-US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16" name="直線矢印コネクタ 15"/>
          <p:cNvCxnSpPr>
            <a:stCxn id="14" idx="6"/>
            <a:endCxn id="15" idx="2"/>
          </p:cNvCxnSpPr>
          <p:nvPr/>
        </p:nvCxnSpPr>
        <p:spPr>
          <a:xfrm>
            <a:off x="6727970" y="4792346"/>
            <a:ext cx="2023145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/>
          <p:cNvSpPr txBox="1"/>
          <p:nvPr/>
        </p:nvSpPr>
        <p:spPr>
          <a:xfrm>
            <a:off x="7110367" y="4247608"/>
            <a:ext cx="12835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b="1" dirty="0">
                <a:solidFill>
                  <a:schemeClr val="accent2">
                    <a:lumMod val="75000"/>
                  </a:schemeClr>
                </a:solidFill>
              </a:rPr>
              <a:t>load-f</a:t>
            </a:r>
            <a:endParaRPr kumimoji="1" lang="ja-JP" altLang="en-US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2" name="楕円 21"/>
          <p:cNvSpPr/>
          <p:nvPr/>
        </p:nvSpPr>
        <p:spPr>
          <a:xfrm>
            <a:off x="5880682" y="5432303"/>
            <a:ext cx="847288" cy="84728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4000" dirty="0">
                <a:solidFill>
                  <a:schemeClr val="accent2">
                    <a:lumMod val="75000"/>
                  </a:schemeClr>
                </a:solidFill>
              </a:rPr>
              <a:t>x</a:t>
            </a:r>
            <a:endParaRPr kumimoji="1" lang="ja-JP" altLang="en-US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3" name="楕円 22"/>
          <p:cNvSpPr/>
          <p:nvPr/>
        </p:nvSpPr>
        <p:spPr>
          <a:xfrm>
            <a:off x="8751115" y="5432303"/>
            <a:ext cx="847288" cy="84728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4000" dirty="0">
                <a:solidFill>
                  <a:schemeClr val="accent2">
                    <a:lumMod val="75000"/>
                  </a:schemeClr>
                </a:solidFill>
              </a:rPr>
              <a:t>y</a:t>
            </a:r>
            <a:endParaRPr kumimoji="1" lang="ja-JP" altLang="en-US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24" name="直線矢印コネクタ 23"/>
          <p:cNvCxnSpPr>
            <a:stCxn id="22" idx="6"/>
            <a:endCxn id="23" idx="2"/>
          </p:cNvCxnSpPr>
          <p:nvPr/>
        </p:nvCxnSpPr>
        <p:spPr>
          <a:xfrm>
            <a:off x="6727970" y="5855947"/>
            <a:ext cx="2023145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テキスト ボックス 24"/>
          <p:cNvSpPr txBox="1"/>
          <p:nvPr/>
        </p:nvSpPr>
        <p:spPr>
          <a:xfrm>
            <a:off x="6979640" y="5311209"/>
            <a:ext cx="14897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b="1" dirty="0">
                <a:solidFill>
                  <a:schemeClr val="accent2">
                    <a:lumMod val="75000"/>
                  </a:schemeClr>
                </a:solidFill>
              </a:rPr>
              <a:t>store-f</a:t>
            </a:r>
            <a:endParaRPr kumimoji="1" lang="ja-JP" altLang="en-US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6" name="矢印: 右 25"/>
          <p:cNvSpPr/>
          <p:nvPr/>
        </p:nvSpPr>
        <p:spPr>
          <a:xfrm>
            <a:off x="4274190" y="3538577"/>
            <a:ext cx="1048624" cy="1140903"/>
          </a:xfrm>
          <a:prstGeom prst="rightArrow">
            <a:avLst/>
          </a:prstGeom>
          <a:solidFill>
            <a:srgbClr val="0070C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10266026" y="1996970"/>
            <a:ext cx="213185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>
                <a:solidFill>
                  <a:schemeClr val="bg1"/>
                </a:solidFill>
              </a:rPr>
              <a:t>where h_1 is a unique ID for this program location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9798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77334" y="2160589"/>
            <a:ext cx="4695114" cy="3880773"/>
          </a:xfrm>
        </p:spPr>
        <p:txBody>
          <a:bodyPr>
            <a:normAutofit fontScale="92500" lnSpcReduction="10000"/>
          </a:bodyPr>
          <a:lstStyle/>
          <a:p>
            <a:r>
              <a:rPr lang="en-US" altLang="ja-JP" dirty="0"/>
              <a:t>x</a:t>
            </a:r>
            <a:r>
              <a:rPr kumimoji="1" lang="en-US" altLang="ja-JP" dirty="0"/>
              <a:t> = new Object;</a:t>
            </a:r>
          </a:p>
          <a:p>
            <a:endParaRPr lang="en-US" altLang="ja-JP" dirty="0"/>
          </a:p>
          <a:p>
            <a:r>
              <a:rPr lang="en-US" altLang="ja-JP" dirty="0"/>
              <a:t>x</a:t>
            </a:r>
            <a:r>
              <a:rPr kumimoji="1" lang="en-US" altLang="ja-JP" dirty="0"/>
              <a:t> = y;</a:t>
            </a:r>
          </a:p>
          <a:p>
            <a:endParaRPr lang="en-US" altLang="ja-JP" dirty="0"/>
          </a:p>
          <a:p>
            <a:r>
              <a:rPr lang="en-US" altLang="ja-JP" dirty="0"/>
              <a:t>x</a:t>
            </a:r>
            <a:r>
              <a:rPr kumimoji="1" lang="en-US" altLang="ja-JP" dirty="0"/>
              <a:t> = </a:t>
            </a:r>
            <a:r>
              <a:rPr kumimoji="1" lang="en-US" altLang="ja-JP" dirty="0" err="1"/>
              <a:t>y.f</a:t>
            </a:r>
            <a:r>
              <a:rPr kumimoji="1" lang="en-US" altLang="ja-JP" dirty="0"/>
              <a:t>;</a:t>
            </a:r>
          </a:p>
          <a:p>
            <a:endParaRPr lang="en-US" altLang="ja-JP" dirty="0"/>
          </a:p>
          <a:p>
            <a:r>
              <a:rPr lang="en-US" altLang="ja-JP" dirty="0" err="1"/>
              <a:t>x</a:t>
            </a:r>
            <a:r>
              <a:rPr kumimoji="1" lang="en-US" altLang="ja-JP" dirty="0" err="1"/>
              <a:t>.f</a:t>
            </a:r>
            <a:r>
              <a:rPr kumimoji="1" lang="en-US" altLang="ja-JP" dirty="0"/>
              <a:t> = y;</a:t>
            </a:r>
            <a:endParaRPr kumimoji="1" lang="ja-JP" altLang="en-US" dirty="0"/>
          </a:p>
        </p:txBody>
      </p:sp>
      <p:sp>
        <p:nvSpPr>
          <p:cNvPr id="5" name="楕円 4"/>
          <p:cNvSpPr/>
          <p:nvPr/>
        </p:nvSpPr>
        <p:spPr>
          <a:xfrm>
            <a:off x="5880682" y="213732"/>
            <a:ext cx="847288" cy="84728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4000" dirty="0">
                <a:solidFill>
                  <a:schemeClr val="accent2">
                    <a:lumMod val="75000"/>
                  </a:schemeClr>
                </a:solidFill>
              </a:rPr>
              <a:t>x</a:t>
            </a:r>
            <a:endParaRPr kumimoji="1" lang="ja-JP" altLang="en-US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楕円 5"/>
          <p:cNvSpPr/>
          <p:nvPr/>
        </p:nvSpPr>
        <p:spPr>
          <a:xfrm>
            <a:off x="8751115" y="213732"/>
            <a:ext cx="847288" cy="84728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>
                <a:solidFill>
                  <a:schemeClr val="accent2">
                    <a:lumMod val="75000"/>
                  </a:schemeClr>
                </a:solidFill>
              </a:rPr>
              <a:t>h</a:t>
            </a:r>
            <a:r>
              <a:rPr kumimoji="1" lang="en-US" altLang="ja-JP" sz="3600" baseline="-25000" dirty="0">
                <a:solidFill>
                  <a:schemeClr val="accent2">
                    <a:lumMod val="75000"/>
                  </a:schemeClr>
                </a:solidFill>
              </a:rPr>
              <a:t>1</a:t>
            </a:r>
            <a:endParaRPr kumimoji="1" lang="ja-JP" altLang="en-US" sz="3600" baseline="-25000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8" name="直線矢印コネクタ 7"/>
          <p:cNvCxnSpPr>
            <a:stCxn id="5" idx="6"/>
            <a:endCxn id="6" idx="2"/>
          </p:cNvCxnSpPr>
          <p:nvPr/>
        </p:nvCxnSpPr>
        <p:spPr>
          <a:xfrm>
            <a:off x="6727970" y="637376"/>
            <a:ext cx="2023145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7236202" y="92638"/>
            <a:ext cx="10066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b="1" dirty="0" err="1">
                <a:solidFill>
                  <a:schemeClr val="accent2">
                    <a:lumMod val="75000"/>
                  </a:schemeClr>
                </a:solidFill>
              </a:rPr>
              <a:t>alloc</a:t>
            </a:r>
            <a:endParaRPr kumimoji="1" lang="ja-JP" altLang="en-US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" name="楕円 9"/>
          <p:cNvSpPr/>
          <p:nvPr/>
        </p:nvSpPr>
        <p:spPr>
          <a:xfrm>
            <a:off x="5880682" y="1805345"/>
            <a:ext cx="847288" cy="84728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4000" dirty="0">
                <a:solidFill>
                  <a:schemeClr val="accent2">
                    <a:lumMod val="75000"/>
                  </a:schemeClr>
                </a:solidFill>
              </a:rPr>
              <a:t>x</a:t>
            </a:r>
            <a:endParaRPr kumimoji="1" lang="ja-JP" altLang="en-US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1" name="楕円 10"/>
          <p:cNvSpPr/>
          <p:nvPr/>
        </p:nvSpPr>
        <p:spPr>
          <a:xfrm>
            <a:off x="8751115" y="1805345"/>
            <a:ext cx="847288" cy="84728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4000" dirty="0">
                <a:solidFill>
                  <a:schemeClr val="accent2">
                    <a:lumMod val="75000"/>
                  </a:schemeClr>
                </a:solidFill>
              </a:rPr>
              <a:t>y</a:t>
            </a:r>
            <a:endParaRPr kumimoji="1" lang="ja-JP" altLang="en-US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12" name="直線矢印コネクタ 11"/>
          <p:cNvCxnSpPr>
            <a:stCxn id="10" idx="6"/>
            <a:endCxn id="11" idx="2"/>
          </p:cNvCxnSpPr>
          <p:nvPr/>
        </p:nvCxnSpPr>
        <p:spPr>
          <a:xfrm>
            <a:off x="6727970" y="2228989"/>
            <a:ext cx="2023145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7110367" y="1684251"/>
            <a:ext cx="12835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b="1" dirty="0">
                <a:solidFill>
                  <a:schemeClr val="accent2">
                    <a:lumMod val="75000"/>
                  </a:schemeClr>
                </a:solidFill>
              </a:rPr>
              <a:t>assign</a:t>
            </a:r>
            <a:endParaRPr kumimoji="1" lang="ja-JP" altLang="en-US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4" name="楕円 13"/>
          <p:cNvSpPr/>
          <p:nvPr/>
        </p:nvSpPr>
        <p:spPr>
          <a:xfrm>
            <a:off x="5880682" y="3383802"/>
            <a:ext cx="847288" cy="84728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4000" dirty="0">
                <a:solidFill>
                  <a:schemeClr val="accent2">
                    <a:lumMod val="75000"/>
                  </a:schemeClr>
                </a:solidFill>
              </a:rPr>
              <a:t>x</a:t>
            </a:r>
            <a:endParaRPr kumimoji="1" lang="ja-JP" altLang="en-US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5" name="楕円 14"/>
          <p:cNvSpPr/>
          <p:nvPr/>
        </p:nvSpPr>
        <p:spPr>
          <a:xfrm>
            <a:off x="8751115" y="3383802"/>
            <a:ext cx="847288" cy="84728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4000" dirty="0">
                <a:solidFill>
                  <a:schemeClr val="accent2">
                    <a:lumMod val="75000"/>
                  </a:schemeClr>
                </a:solidFill>
              </a:rPr>
              <a:t>y</a:t>
            </a:r>
            <a:endParaRPr kumimoji="1" lang="ja-JP" altLang="en-US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16" name="直線矢印コネクタ 15"/>
          <p:cNvCxnSpPr>
            <a:stCxn id="14" idx="6"/>
            <a:endCxn id="15" idx="2"/>
          </p:cNvCxnSpPr>
          <p:nvPr/>
        </p:nvCxnSpPr>
        <p:spPr>
          <a:xfrm>
            <a:off x="6727970" y="3807446"/>
            <a:ext cx="2023145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/>
          <p:cNvSpPr txBox="1"/>
          <p:nvPr/>
        </p:nvSpPr>
        <p:spPr>
          <a:xfrm>
            <a:off x="7110367" y="3262708"/>
            <a:ext cx="12835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b="1" dirty="0">
                <a:solidFill>
                  <a:schemeClr val="accent2">
                    <a:lumMod val="75000"/>
                  </a:schemeClr>
                </a:solidFill>
              </a:rPr>
              <a:t>load-f</a:t>
            </a:r>
            <a:endParaRPr kumimoji="1" lang="ja-JP" altLang="en-US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2" name="楕円 21"/>
          <p:cNvSpPr/>
          <p:nvPr/>
        </p:nvSpPr>
        <p:spPr>
          <a:xfrm>
            <a:off x="5880682" y="5058472"/>
            <a:ext cx="847288" cy="84728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4000" dirty="0">
                <a:solidFill>
                  <a:schemeClr val="accent2">
                    <a:lumMod val="75000"/>
                  </a:schemeClr>
                </a:solidFill>
              </a:rPr>
              <a:t>x</a:t>
            </a:r>
            <a:endParaRPr kumimoji="1" lang="ja-JP" altLang="en-US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3" name="楕円 22"/>
          <p:cNvSpPr/>
          <p:nvPr/>
        </p:nvSpPr>
        <p:spPr>
          <a:xfrm>
            <a:off x="8751115" y="5058472"/>
            <a:ext cx="847288" cy="84728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4000" dirty="0">
                <a:solidFill>
                  <a:schemeClr val="accent2">
                    <a:lumMod val="75000"/>
                  </a:schemeClr>
                </a:solidFill>
              </a:rPr>
              <a:t>y</a:t>
            </a:r>
            <a:endParaRPr kumimoji="1" lang="ja-JP" altLang="en-US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24" name="直線矢印コネクタ 23"/>
          <p:cNvCxnSpPr>
            <a:stCxn id="22" idx="6"/>
            <a:endCxn id="23" idx="2"/>
          </p:cNvCxnSpPr>
          <p:nvPr/>
        </p:nvCxnSpPr>
        <p:spPr>
          <a:xfrm>
            <a:off x="6727970" y="5482116"/>
            <a:ext cx="2023145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テキスト ボックス 24"/>
          <p:cNvSpPr txBox="1"/>
          <p:nvPr/>
        </p:nvSpPr>
        <p:spPr>
          <a:xfrm>
            <a:off x="6979640" y="4937378"/>
            <a:ext cx="14897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b="1" dirty="0">
                <a:solidFill>
                  <a:schemeClr val="accent2">
                    <a:lumMod val="75000"/>
                  </a:schemeClr>
                </a:solidFill>
              </a:rPr>
              <a:t>store-f</a:t>
            </a:r>
            <a:endParaRPr kumimoji="1" lang="ja-JP" altLang="en-US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6" name="矢印: 右 25"/>
          <p:cNvSpPr/>
          <p:nvPr/>
        </p:nvSpPr>
        <p:spPr>
          <a:xfrm>
            <a:off x="4274190" y="3538577"/>
            <a:ext cx="1048624" cy="1140903"/>
          </a:xfrm>
          <a:prstGeom prst="rightArrow">
            <a:avLst/>
          </a:prstGeom>
          <a:solidFill>
            <a:srgbClr val="0070C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9" name="コネクタ: 曲線 18"/>
          <p:cNvCxnSpPr>
            <a:stCxn id="6" idx="3"/>
            <a:endCxn id="5" idx="5"/>
          </p:cNvCxnSpPr>
          <p:nvPr/>
        </p:nvCxnSpPr>
        <p:spPr>
          <a:xfrm rot="5400000">
            <a:off x="7739543" y="-198716"/>
            <a:ext cx="12700" cy="2271309"/>
          </a:xfrm>
          <a:prstGeom prst="curvedConnector3">
            <a:avLst>
              <a:gd name="adj1" fmla="val 2777024"/>
            </a:avLst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テキスト ボックス 27"/>
          <p:cNvSpPr txBox="1"/>
          <p:nvPr/>
        </p:nvSpPr>
        <p:spPr>
          <a:xfrm>
            <a:off x="7246362" y="732718"/>
            <a:ext cx="10066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b="1" u="sng" dirty="0" err="1">
                <a:solidFill>
                  <a:schemeClr val="accent2">
                    <a:lumMod val="75000"/>
                  </a:schemeClr>
                </a:solidFill>
              </a:rPr>
              <a:t>alloc</a:t>
            </a:r>
            <a:endParaRPr kumimoji="1" lang="ja-JP" altLang="en-US" sz="2800" b="1" u="sng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29" name="コネクタ: 曲線 28"/>
          <p:cNvCxnSpPr>
            <a:cxnSpLocks/>
            <a:stCxn id="11" idx="3"/>
            <a:endCxn id="10" idx="5"/>
          </p:cNvCxnSpPr>
          <p:nvPr/>
        </p:nvCxnSpPr>
        <p:spPr>
          <a:xfrm rot="5400000">
            <a:off x="7739543" y="1392897"/>
            <a:ext cx="12700" cy="2271309"/>
          </a:xfrm>
          <a:prstGeom prst="curvedConnector3">
            <a:avLst>
              <a:gd name="adj1" fmla="val 2777024"/>
            </a:avLst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テキスト ボックス 29"/>
          <p:cNvSpPr txBox="1"/>
          <p:nvPr/>
        </p:nvSpPr>
        <p:spPr>
          <a:xfrm>
            <a:off x="7114282" y="2289058"/>
            <a:ext cx="1233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b="1" u="sng" dirty="0">
                <a:solidFill>
                  <a:schemeClr val="accent2">
                    <a:lumMod val="75000"/>
                  </a:schemeClr>
                </a:solidFill>
              </a:rPr>
              <a:t>assign</a:t>
            </a:r>
            <a:endParaRPr kumimoji="1" lang="ja-JP" altLang="en-US" sz="2800" b="1" u="sng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31" name="コネクタ: 曲線 30"/>
          <p:cNvCxnSpPr>
            <a:cxnSpLocks/>
            <a:stCxn id="15" idx="3"/>
            <a:endCxn id="14" idx="5"/>
          </p:cNvCxnSpPr>
          <p:nvPr/>
        </p:nvCxnSpPr>
        <p:spPr>
          <a:xfrm rot="5400000">
            <a:off x="7739543" y="2971354"/>
            <a:ext cx="12700" cy="2271309"/>
          </a:xfrm>
          <a:prstGeom prst="curvedConnector3">
            <a:avLst>
              <a:gd name="adj1" fmla="val 2777024"/>
            </a:avLst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テキスト ボックス 34"/>
          <p:cNvSpPr txBox="1"/>
          <p:nvPr/>
        </p:nvSpPr>
        <p:spPr>
          <a:xfrm>
            <a:off x="7110367" y="3898149"/>
            <a:ext cx="12835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b="1" u="sng" dirty="0">
                <a:solidFill>
                  <a:schemeClr val="accent2">
                    <a:lumMod val="75000"/>
                  </a:schemeClr>
                </a:solidFill>
              </a:rPr>
              <a:t>load-f</a:t>
            </a:r>
            <a:endParaRPr kumimoji="1" lang="ja-JP" altLang="en-US" sz="2800" b="1" u="sng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36" name="コネクタ: 曲線 35"/>
          <p:cNvCxnSpPr>
            <a:cxnSpLocks/>
            <a:stCxn id="23" idx="3"/>
            <a:endCxn id="22" idx="5"/>
          </p:cNvCxnSpPr>
          <p:nvPr/>
        </p:nvCxnSpPr>
        <p:spPr>
          <a:xfrm rot="5400000">
            <a:off x="7739543" y="4646024"/>
            <a:ext cx="12700" cy="2271309"/>
          </a:xfrm>
          <a:prstGeom prst="curvedConnector3">
            <a:avLst>
              <a:gd name="adj1" fmla="val 2777024"/>
            </a:avLst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テキスト ボックス 38"/>
          <p:cNvSpPr txBox="1"/>
          <p:nvPr/>
        </p:nvSpPr>
        <p:spPr>
          <a:xfrm>
            <a:off x="6965004" y="5534877"/>
            <a:ext cx="14129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b="1" u="sng" dirty="0">
                <a:solidFill>
                  <a:schemeClr val="accent2">
                    <a:lumMod val="75000"/>
                  </a:schemeClr>
                </a:solidFill>
              </a:rPr>
              <a:t>store-f</a:t>
            </a:r>
            <a:endParaRPr kumimoji="1" lang="ja-JP" altLang="en-US" sz="2800" b="1" u="sng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0" name="タイトル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2492586" cy="1320800"/>
          </a:xfrm>
        </p:spPr>
        <p:txBody>
          <a:bodyPr/>
          <a:lstStyle/>
          <a:p>
            <a:r>
              <a:rPr kumimoji="1" lang="ja-JP" altLang="en-US" dirty="0"/>
              <a:t>正確には</a:t>
            </a:r>
          </a:p>
        </p:txBody>
      </p:sp>
    </p:spTree>
    <p:extLst>
      <p:ext uri="{BB962C8B-B14F-4D97-AF65-F5344CB8AC3E}">
        <p14:creationId xmlns:p14="http://schemas.microsoft.com/office/powerpoint/2010/main" val="546518882"/>
      </p:ext>
    </p:extLst>
  </p:cSld>
  <p:clrMapOvr>
    <a:masterClrMapping/>
  </p:clrMapOvr>
</p:sld>
</file>

<file path=ppt/theme/theme1.xml><?xml version="1.0" encoding="utf-8"?>
<a:theme xmlns:a="http://schemas.openxmlformats.org/drawingml/2006/main" name="ファセット">
  <a:themeElements>
    <a:clrScheme name="ファセット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ファセット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ファセッ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4004</TotalTime>
  <Words>529</Words>
  <Application>Microsoft Office PowerPoint</Application>
  <PresentationFormat>ワイド画面</PresentationFormat>
  <Paragraphs>200</Paragraphs>
  <Slides>20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20</vt:i4>
      </vt:variant>
    </vt:vector>
  </HeadingPairs>
  <TitlesOfParts>
    <vt:vector size="26" baseType="lpstr">
      <vt:lpstr>メイリオ</vt:lpstr>
      <vt:lpstr>游ゴシック</vt:lpstr>
      <vt:lpstr>Arial</vt:lpstr>
      <vt:lpstr>Trebuchet MS</vt:lpstr>
      <vt:lpstr>Wingdings 3</vt:lpstr>
      <vt:lpstr>ファセット</vt:lpstr>
      <vt:lpstr>論文紹介  Reading: “Giga-Scale Exhaustive Points-to Analysis for Java in under a Minute”  (from OOPSLA’15)</vt:lpstr>
      <vt:lpstr>About the paper</vt:lpstr>
      <vt:lpstr>Points-to Analysis?</vt:lpstr>
      <vt:lpstr>Points-to Analysis?</vt:lpstr>
      <vt:lpstr>Alias Analysis</vt:lpstr>
      <vt:lpstr>About the paper</vt:lpstr>
      <vt:lpstr>帰着先: (All-Pairs) Context-Free Language Reachability</vt:lpstr>
      <vt:lpstr>Context-Free Points-to Analysis ⇒ Context-Free Graph Reachability</vt:lpstr>
      <vt:lpstr>正確には</vt:lpstr>
      <vt:lpstr>Example from the paper</vt:lpstr>
      <vt:lpstr>(To Java Experts)</vt:lpstr>
      <vt:lpstr>Grammar</vt:lpstr>
      <vt:lpstr>Grammar</vt:lpstr>
      <vt:lpstr>Grammar</vt:lpstr>
      <vt:lpstr>Grammar</vt:lpstr>
      <vt:lpstr>Grammar</vt:lpstr>
      <vt:lpstr>アルゴリズム</vt:lpstr>
      <vt:lpstr>Bridge の over approximation</vt:lpstr>
      <vt:lpstr>実験結果</vt:lpstr>
      <vt:lpstr>Bridgeの近似の精度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Reading:  “Giga-scale exhaustive points-to analysis for Java in under a minute”  (from OOPSLA’15)</dc:title>
  <dc:creator>K I</dc:creator>
  <cp:lastModifiedBy>K I</cp:lastModifiedBy>
  <cp:revision>37</cp:revision>
  <dcterms:created xsi:type="dcterms:W3CDTF">2017-01-04T03:25:46Z</dcterms:created>
  <dcterms:modified xsi:type="dcterms:W3CDTF">2017-01-19T12:53:22Z</dcterms:modified>
</cp:coreProperties>
</file>