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6" r:id="rId1"/>
  </p:sldMasterIdLst>
  <p:notesMasterIdLst>
    <p:notesMasterId r:id="rId55"/>
  </p:notesMasterIdLst>
  <p:handoutMasterIdLst>
    <p:handoutMasterId r:id="rId56"/>
  </p:handoutMasterIdLst>
  <p:sldIdLst>
    <p:sldId id="257" r:id="rId2"/>
    <p:sldId id="259" r:id="rId3"/>
    <p:sldId id="256" r:id="rId4"/>
    <p:sldId id="260" r:id="rId5"/>
    <p:sldId id="273" r:id="rId6"/>
    <p:sldId id="275" r:id="rId7"/>
    <p:sldId id="276" r:id="rId8"/>
    <p:sldId id="267" r:id="rId9"/>
    <p:sldId id="264" r:id="rId10"/>
    <p:sldId id="282" r:id="rId11"/>
    <p:sldId id="286" r:id="rId12"/>
    <p:sldId id="290" r:id="rId13"/>
    <p:sldId id="287" r:id="rId14"/>
    <p:sldId id="288" r:id="rId15"/>
    <p:sldId id="291" r:id="rId16"/>
    <p:sldId id="292" r:id="rId17"/>
    <p:sldId id="293" r:id="rId18"/>
    <p:sldId id="294" r:id="rId19"/>
    <p:sldId id="289" r:id="rId20"/>
    <p:sldId id="296" r:id="rId21"/>
    <p:sldId id="297" r:id="rId22"/>
    <p:sldId id="279" r:id="rId23"/>
    <p:sldId id="283" r:id="rId24"/>
    <p:sldId id="284" r:id="rId25"/>
    <p:sldId id="322" r:id="rId26"/>
    <p:sldId id="285" r:id="rId27"/>
    <p:sldId id="304" r:id="rId28"/>
    <p:sldId id="305" r:id="rId29"/>
    <p:sldId id="306" r:id="rId30"/>
    <p:sldId id="325" r:id="rId31"/>
    <p:sldId id="307" r:id="rId32"/>
    <p:sldId id="301" r:id="rId33"/>
    <p:sldId id="309" r:id="rId34"/>
    <p:sldId id="310" r:id="rId35"/>
    <p:sldId id="311" r:id="rId36"/>
    <p:sldId id="314" r:id="rId37"/>
    <p:sldId id="312" r:id="rId38"/>
    <p:sldId id="326" r:id="rId39"/>
    <p:sldId id="313" r:id="rId40"/>
    <p:sldId id="280" r:id="rId41"/>
    <p:sldId id="318" r:id="rId42"/>
    <p:sldId id="315" r:id="rId43"/>
    <p:sldId id="317" r:id="rId44"/>
    <p:sldId id="319" r:id="rId45"/>
    <p:sldId id="323" r:id="rId46"/>
    <p:sldId id="321" r:id="rId47"/>
    <p:sldId id="327" r:id="rId48"/>
    <p:sldId id="328" r:id="rId49"/>
    <p:sldId id="329" r:id="rId50"/>
    <p:sldId id="330" r:id="rId51"/>
    <p:sldId id="295" r:id="rId52"/>
    <p:sldId id="271" r:id="rId53"/>
    <p:sldId id="331" r:id="rId54"/>
  </p:sldIdLst>
  <p:sldSz cx="9144000" cy="6858000" type="screen4x3"/>
  <p:notesSz cx="7099300" cy="10234613"/>
  <p:defaultTextStyle>
    <a:defPPr>
      <a:defRPr lang="ja-JP"/>
    </a:defPPr>
    <a:lvl1pPr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9030"/>
    <a:srgbClr val="FFE1E1"/>
    <a:srgbClr val="66B6BE"/>
    <a:srgbClr val="DFFFBF"/>
    <a:srgbClr val="FFFFFF"/>
    <a:srgbClr val="EFFFFF"/>
    <a:srgbClr val="E9BEB5"/>
    <a:srgbClr val="DFEFFF"/>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34" autoAdjust="0"/>
  </p:normalViewPr>
  <p:slideViewPr>
    <p:cSldViewPr>
      <p:cViewPr varScale="1">
        <p:scale>
          <a:sx n="72" d="100"/>
          <a:sy n="72"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596C7B29-C8F9-41D9-AE2D-BBF686F78D0E}" type="datetimeFigureOut">
              <a:rPr kumimoji="1" lang="ja-JP" altLang="en-US" smtClean="0"/>
              <a:pPr/>
              <a:t>2011/9/11</a:t>
            </a:fld>
            <a:endParaRPr kumimoji="1" lang="ja-JP" altLang="en-US"/>
          </a:p>
        </p:txBody>
      </p:sp>
      <p:sp>
        <p:nvSpPr>
          <p:cNvPr id="4" name="フッター プレースホルダ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0B817D9E-C4C3-4005-94F6-82CA4EB65B66}" type="slidenum">
              <a:rPr kumimoji="1" lang="ja-JP" altLang="en-US" smtClean="0"/>
              <a:pPr/>
              <a:t>‹#›</a:t>
            </a:fld>
            <a:endParaRPr kumimoji="1" lang="ja-JP" altLang="en-US"/>
          </a:p>
        </p:txBody>
      </p:sp>
    </p:spTree>
    <p:extLst>
      <p:ext uri="{BB962C8B-B14F-4D97-AF65-F5344CB8AC3E}">
        <p14:creationId xmlns:p14="http://schemas.microsoft.com/office/powerpoint/2010/main" val="35920218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6E43E40B-A726-4A61-BD3E-9A6DEE9719A1}" type="datetimeFigureOut">
              <a:rPr kumimoji="1" lang="ja-JP" altLang="en-US" smtClean="0"/>
              <a:pPr/>
              <a:t>2011/9/11</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5A764FDF-DEE7-4E13-B315-B789162A63D0}" type="slidenum">
              <a:rPr kumimoji="1" lang="ja-JP" altLang="en-US" smtClean="0"/>
              <a:pPr/>
              <a:t>‹#›</a:t>
            </a:fld>
            <a:endParaRPr kumimoji="1" lang="ja-JP" altLang="en-US"/>
          </a:p>
        </p:txBody>
      </p:sp>
    </p:spTree>
    <p:extLst>
      <p:ext uri="{BB962C8B-B14F-4D97-AF65-F5344CB8AC3E}">
        <p14:creationId xmlns:p14="http://schemas.microsoft.com/office/powerpoint/2010/main" val="344525466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5298" name="Line 2"/>
          <p:cNvSpPr>
            <a:spLocks noChangeShapeType="1"/>
          </p:cNvSpPr>
          <p:nvPr/>
        </p:nvSpPr>
        <p:spPr bwMode="auto">
          <a:xfrm>
            <a:off x="304800" y="2971800"/>
            <a:ext cx="8534400" cy="0"/>
          </a:xfrm>
          <a:prstGeom prst="line">
            <a:avLst/>
          </a:prstGeom>
          <a:noFill/>
          <a:ln w="63500">
            <a:solidFill>
              <a:srgbClr val="DFEFFF"/>
            </a:solidFill>
            <a:round/>
            <a:headEnd/>
            <a:tailEnd/>
          </a:ln>
          <a:effectLst/>
        </p:spPr>
        <p:txBody>
          <a:bodyPr/>
          <a:lstStyle/>
          <a:p>
            <a:endParaRPr lang="ja-JP" altLang="en-US"/>
          </a:p>
        </p:txBody>
      </p:sp>
      <p:sp>
        <p:nvSpPr>
          <p:cNvPr id="55299" name="Line 3"/>
          <p:cNvSpPr>
            <a:spLocks noChangeShapeType="1"/>
          </p:cNvSpPr>
          <p:nvPr/>
        </p:nvSpPr>
        <p:spPr bwMode="auto">
          <a:xfrm>
            <a:off x="304800" y="2819400"/>
            <a:ext cx="8534400" cy="0"/>
          </a:xfrm>
          <a:prstGeom prst="line">
            <a:avLst/>
          </a:prstGeom>
          <a:noFill/>
          <a:ln w="63500">
            <a:solidFill>
              <a:srgbClr val="FFDFCF"/>
            </a:solidFill>
            <a:round/>
            <a:headEnd/>
            <a:tailEnd/>
          </a:ln>
          <a:effectLst/>
        </p:spPr>
        <p:txBody>
          <a:bodyPr/>
          <a:lstStyle/>
          <a:p>
            <a:endParaRPr lang="ja-JP" altLang="en-US"/>
          </a:p>
        </p:txBody>
      </p:sp>
      <p:sp>
        <p:nvSpPr>
          <p:cNvPr id="55300" name="Rectangle 4"/>
          <p:cNvSpPr>
            <a:spLocks noGrp="1" noChangeArrowheads="1"/>
          </p:cNvSpPr>
          <p:nvPr>
            <p:ph type="ctrTitle"/>
          </p:nvPr>
        </p:nvSpPr>
        <p:spPr>
          <a:xfrm>
            <a:off x="990600" y="2130425"/>
            <a:ext cx="7772400" cy="1470025"/>
          </a:xfrm>
        </p:spPr>
        <p:txBody>
          <a:bodyPr/>
          <a:lstStyle>
            <a:lvl1pPr>
              <a:defRPr>
                <a:latin typeface="HG創英角ﾎﾟｯﾌﾟ体" pitchFamily="49" charset="-128"/>
              </a:defRPr>
            </a:lvl1pPr>
          </a:lstStyle>
          <a:p>
            <a:r>
              <a:rPr lang="ja-JP" altLang="en-US" smtClean="0"/>
              <a:t>マスタ タイトルの書式設定</a:t>
            </a:r>
            <a:endParaRPr lang="ja-JP" altLang="en-US"/>
          </a:p>
        </p:txBody>
      </p:sp>
      <p:sp>
        <p:nvSpPr>
          <p:cNvPr id="55301" name="Rectangle 5"/>
          <p:cNvSpPr>
            <a:spLocks noGrp="1" noChangeArrowheads="1"/>
          </p:cNvSpPr>
          <p:nvPr>
            <p:ph type="subTitle" idx="1"/>
          </p:nvPr>
        </p:nvSpPr>
        <p:spPr>
          <a:xfrm>
            <a:off x="1371600" y="3886200"/>
            <a:ext cx="6400800" cy="1752600"/>
          </a:xfrm>
          <a:noFill/>
        </p:spPr>
        <p:txBody>
          <a:bodyPr/>
          <a:lstStyle>
            <a:lvl1pPr marL="0" indent="0" algn="ctr">
              <a:buFontTx/>
              <a:buNone/>
              <a:defRPr/>
            </a:lvl1pPr>
          </a:lstStyle>
          <a:p>
            <a:r>
              <a:rPr lang="ja-JP" altLang="en-US" dirty="0" smtClean="0"/>
              <a:t>マスタ サブタイトルの書式設定</a:t>
            </a:r>
            <a:endParaRPr lang="ja-JP" altLang="en-US" dirty="0"/>
          </a:p>
        </p:txBody>
      </p:sp>
      <p:sp>
        <p:nvSpPr>
          <p:cNvPr id="55302" name="Rectangle 6"/>
          <p:cNvSpPr>
            <a:spLocks noGrp="1" noChangeArrowheads="1"/>
          </p:cNvSpPr>
          <p:nvPr>
            <p:ph type="dt" sz="half" idx="2"/>
          </p:nvPr>
        </p:nvSpPr>
        <p:spPr bwMode="auto">
          <a:xfrm>
            <a:off x="457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ja-JP" dirty="0"/>
          </a:p>
        </p:txBody>
      </p:sp>
      <p:sp>
        <p:nvSpPr>
          <p:cNvPr id="55303" name="Rectangle 7"/>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ja-JP" dirty="0"/>
          </a:p>
        </p:txBody>
      </p:sp>
      <p:sp>
        <p:nvSpPr>
          <p:cNvPr id="55304" name="Rectangle 8"/>
          <p:cNvSpPr>
            <a:spLocks noGrp="1" noChangeArrowheads="1"/>
          </p:cNvSpPr>
          <p:nvPr>
            <p:ph type="sldNum" sz="quarter" idx="4"/>
          </p:nvPr>
        </p:nvSpPr>
        <p:spPr bwMode="auto">
          <a:xfrm>
            <a:off x="6553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2DCBEAD9-191C-4D1A-B27D-94FCF868F7D8}"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lvl1pPr>
              <a:defRPr sz="4400" b="0"/>
            </a:lvl1pPr>
            <a:lvl2pPr>
              <a:defRPr sz="4000" b="0"/>
            </a:lvl2pPr>
            <a:lvl3pPr>
              <a:defRPr sz="3600" b="0"/>
            </a:lvl3pPr>
            <a:lvl4pPr>
              <a:defRPr sz="3200" b="0"/>
            </a:lvl4pPr>
            <a:lvl5pPr>
              <a:defRPr sz="3200" b="0"/>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12"/>
          <p:cNvSpPr>
            <a:spLocks noChangeArrowheads="1"/>
          </p:cNvSpPr>
          <p:nvPr userDrawn="1"/>
        </p:nvSpPr>
        <p:spPr bwMode="auto">
          <a:xfrm>
            <a:off x="609600" y="1828800"/>
            <a:ext cx="8229600" cy="4800600"/>
          </a:xfrm>
          <a:prstGeom prst="rect">
            <a:avLst/>
          </a:prstGeom>
          <a:solidFill>
            <a:srgbClr val="DFFFBF"/>
          </a:solidFill>
          <a:ln w="9525">
            <a:noFill/>
            <a:miter lim="800000"/>
            <a:headEnd/>
            <a:tailEnd/>
          </a:ln>
          <a:effectLst/>
        </p:spPr>
        <p:txBody>
          <a:bodyPr wrap="none" anchor="ctr"/>
          <a:lstStyle/>
          <a:p>
            <a:endParaRPr lang="ja-JP" altLang="en-US"/>
          </a:p>
        </p:txBody>
      </p:sp>
      <p:sp>
        <p:nvSpPr>
          <p:cNvPr id="40968" name="Line 8"/>
          <p:cNvSpPr>
            <a:spLocks noChangeShapeType="1"/>
          </p:cNvSpPr>
          <p:nvPr/>
        </p:nvSpPr>
        <p:spPr bwMode="auto">
          <a:xfrm>
            <a:off x="304800" y="914400"/>
            <a:ext cx="8534400" cy="0"/>
          </a:xfrm>
          <a:prstGeom prst="line">
            <a:avLst/>
          </a:prstGeom>
          <a:noFill/>
          <a:ln w="63500">
            <a:solidFill>
              <a:srgbClr val="DFEFFF"/>
            </a:solidFill>
            <a:round/>
            <a:headEnd/>
            <a:tailEnd/>
          </a:ln>
          <a:effectLst/>
        </p:spPr>
        <p:txBody>
          <a:bodyPr/>
          <a:lstStyle/>
          <a:p>
            <a:endParaRPr lang="ja-JP" altLang="en-US"/>
          </a:p>
        </p:txBody>
      </p:sp>
      <p:sp>
        <p:nvSpPr>
          <p:cNvPr id="40967" name="Line 7"/>
          <p:cNvSpPr>
            <a:spLocks noChangeShapeType="1"/>
          </p:cNvSpPr>
          <p:nvPr/>
        </p:nvSpPr>
        <p:spPr bwMode="auto">
          <a:xfrm>
            <a:off x="304800" y="762000"/>
            <a:ext cx="8534400" cy="0"/>
          </a:xfrm>
          <a:prstGeom prst="line">
            <a:avLst/>
          </a:prstGeom>
          <a:noFill/>
          <a:ln w="63500">
            <a:solidFill>
              <a:srgbClr val="FFDFCF"/>
            </a:solidFill>
            <a:round/>
            <a:headEnd/>
            <a:tailEnd/>
          </a:ln>
          <a:effectLst/>
        </p:spPr>
        <p:txBody>
          <a:bodyPr/>
          <a:lstStyle/>
          <a:p>
            <a:endParaRPr lang="ja-JP" altLang="en-US"/>
          </a:p>
        </p:txBody>
      </p:sp>
      <p:sp>
        <p:nvSpPr>
          <p:cNvPr id="409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63" name="Rectangle 3"/>
          <p:cNvSpPr>
            <a:spLocks noGrp="1" noChangeArrowheads="1"/>
          </p:cNvSpPr>
          <p:nvPr>
            <p:ph type="body" idx="1"/>
          </p:nvPr>
        </p:nvSpPr>
        <p:spPr bwMode="auto">
          <a:xfrm>
            <a:off x="457200" y="1600200"/>
            <a:ext cx="8229600" cy="4876800"/>
          </a:xfrm>
          <a:prstGeom prst="rect">
            <a:avLst/>
          </a:prstGeom>
          <a:solidFill>
            <a:srgbClr val="E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0" name="テキスト ボックス 9"/>
          <p:cNvSpPr txBox="1"/>
          <p:nvPr userDrawn="1"/>
        </p:nvSpPr>
        <p:spPr>
          <a:xfrm>
            <a:off x="7072330" y="71414"/>
            <a:ext cx="1857388" cy="461665"/>
          </a:xfrm>
          <a:prstGeom prst="rect">
            <a:avLst/>
          </a:prstGeom>
          <a:noFill/>
        </p:spPr>
        <p:txBody>
          <a:bodyPr wrap="square" rtlCol="0">
            <a:spAutoFit/>
          </a:bodyPr>
          <a:lstStyle/>
          <a:p>
            <a:pPr algn="r"/>
            <a:fld id="{C5A44B59-8153-4DAC-A3EB-49FA5693BE40}" type="slidenum">
              <a:rPr kumimoji="1" lang="ja-JP" altLang="en-US" sz="2400" b="0" smtClean="0">
                <a:solidFill>
                  <a:srgbClr val="309030"/>
                </a:solidFill>
              </a:rPr>
              <a:pPr algn="r"/>
              <a:t>‹#›</a:t>
            </a:fld>
            <a:r>
              <a:rPr kumimoji="1" lang="en-US" altLang="ja-JP" sz="1600" b="0" dirty="0" smtClean="0">
                <a:solidFill>
                  <a:srgbClr val="309030"/>
                </a:solidFill>
              </a:rPr>
              <a:t>/53</a:t>
            </a:r>
            <a:endParaRPr kumimoji="1" lang="ja-JP" altLang="en-US" sz="2000" b="0" dirty="0">
              <a:solidFill>
                <a:srgbClr val="309030"/>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6" r:id="rId4"/>
  </p:sldLayoutIdLst>
  <p:hf hdr="0" ftr="0" dt="0"/>
  <p:txStyles>
    <p:titleStyle>
      <a:lvl1pPr algn="r" rtl="0" eaLnBrk="1" fontAlgn="base" hangingPunct="1">
        <a:spcBef>
          <a:spcPct val="0"/>
        </a:spcBef>
        <a:spcAft>
          <a:spcPct val="0"/>
        </a:spcAft>
        <a:defRPr kumimoji="1" sz="4400">
          <a:solidFill>
            <a:srgbClr val="309030"/>
          </a:solidFill>
          <a:latin typeface="+mj-lt"/>
          <a:ea typeface="+mj-ea"/>
          <a:cs typeface="+mj-cs"/>
        </a:defRPr>
      </a:lvl1pPr>
      <a:lvl2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2pPr>
      <a:lvl3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3pPr>
      <a:lvl4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4pPr>
      <a:lvl5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5pPr>
      <a:lvl6pPr marL="4572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6pPr>
      <a:lvl7pPr marL="9144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7pPr>
      <a:lvl8pPr marL="13716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8pPr>
      <a:lvl9pPr marL="18288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9pPr>
    </p:titleStyle>
    <p:bodyStyle>
      <a:lvl1pPr marL="342900" indent="-342900" algn="l" rtl="0" eaLnBrk="1" fontAlgn="base" hangingPunct="1">
        <a:spcBef>
          <a:spcPct val="20000"/>
        </a:spcBef>
        <a:spcAft>
          <a:spcPct val="0"/>
        </a:spcAft>
        <a:buChar char="•"/>
        <a:defRPr kumimoji="1" sz="4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4000">
          <a:solidFill>
            <a:schemeClr val="tx1"/>
          </a:solidFill>
          <a:latin typeface="+mn-lt"/>
          <a:ea typeface="+mn-ea"/>
        </a:defRPr>
      </a:lvl2pPr>
      <a:lvl3pPr marL="1143000" indent="-228600" algn="l" rtl="0" eaLnBrk="1" fontAlgn="base" hangingPunct="1">
        <a:spcBef>
          <a:spcPct val="20000"/>
        </a:spcBef>
        <a:spcAft>
          <a:spcPct val="0"/>
        </a:spcAft>
        <a:buChar char="•"/>
        <a:defRPr kumimoji="1" sz="3600">
          <a:solidFill>
            <a:schemeClr val="tx1"/>
          </a:solidFill>
          <a:latin typeface="+mn-lt"/>
          <a:ea typeface="+mn-ea"/>
        </a:defRPr>
      </a:lvl3pPr>
      <a:lvl4pPr marL="1600200" indent="-228600" algn="l" rtl="0" eaLnBrk="1" fontAlgn="base" hangingPunct="1">
        <a:spcBef>
          <a:spcPct val="20000"/>
        </a:spcBef>
        <a:spcAft>
          <a:spcPct val="0"/>
        </a:spcAft>
        <a:buChar char="–"/>
        <a:defRPr kumimoji="1" sz="3200">
          <a:solidFill>
            <a:schemeClr val="tx1"/>
          </a:solidFill>
          <a:latin typeface="+mn-lt"/>
          <a:ea typeface="+mn-ea"/>
        </a:defRPr>
      </a:lvl4pPr>
      <a:lvl5pPr marL="2057400" indent="-228600" algn="l" rtl="0" eaLnBrk="1" fontAlgn="base" hangingPunct="1">
        <a:spcBef>
          <a:spcPct val="20000"/>
        </a:spcBef>
        <a:spcAft>
          <a:spcPct val="0"/>
        </a:spcAft>
        <a:buChar char="»"/>
        <a:defRPr kumimoji="1" sz="32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kmonos.net/wlo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google.co.jp/search?ie=UTF-8&amp;oe=UTF-8&amp;q=Nikes+%E5%90%8D%E5%89%8D%E6%8E%A8%E8%AB%9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cs.arizona.edu/ico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kmonos.ne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tom.sfc.keio.ac.jp/~sakai/d/?date=20090316#p01" TargetMode="External"/><Relationship Id="rId2" Type="http://schemas.openxmlformats.org/officeDocument/2006/relationships/hyperlink" Target="http://d.hatena.ne.jp/ku-ma-me/20090312/p1"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cs.rutgers.edu/~ccshan/" TargetMode="External"/><Relationship Id="rId2" Type="http://schemas.openxmlformats.org/officeDocument/2006/relationships/hyperlink" Target="http://homepages.nyu.edu/~cb125/" TargetMode="External"/><Relationship Id="rId1" Type="http://schemas.openxmlformats.org/officeDocument/2006/relationships/slideLayout" Target="../slideLayouts/slideLayout2.xml"/><Relationship Id="rId4" Type="http://schemas.openxmlformats.org/officeDocument/2006/relationships/hyperlink" Target="http://okmij.org/ftp/gengo/"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hinh.skr.jp/m/?date=20090301#p02"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自己紹介</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なまえ</a:t>
            </a:r>
            <a:r>
              <a:rPr lang="ja-JP" altLang="en-US" sz="3600" dirty="0" smtClean="0"/>
              <a:t>： </a:t>
            </a:r>
            <a:r>
              <a:rPr kumimoji="1" lang="en-US" altLang="ja-JP" sz="3200" dirty="0" smtClean="0"/>
              <a:t> </a:t>
            </a:r>
            <a:r>
              <a:rPr kumimoji="1" lang="en-US" altLang="ja-JP" sz="5400" b="1" dirty="0" err="1" smtClean="0"/>
              <a:t>k.inaba</a:t>
            </a:r>
            <a:r>
              <a:rPr kumimoji="1" lang="en-US" altLang="ja-JP" sz="3200" dirty="0" smtClean="0"/>
              <a:t>  </a:t>
            </a:r>
            <a:r>
              <a:rPr lang="en-US" altLang="ja-JP" sz="3200" dirty="0" smtClean="0"/>
              <a:t>(</a:t>
            </a:r>
            <a:r>
              <a:rPr kumimoji="1" lang="ja-JP" altLang="en-US" sz="3200" dirty="0" smtClean="0"/>
              <a:t>けーいなば</a:t>
            </a:r>
            <a:r>
              <a:rPr lang="en-US" altLang="ja-JP" sz="3200" dirty="0" smtClean="0"/>
              <a:t>)</a:t>
            </a:r>
            <a:endParaRPr kumimoji="1" lang="en-US" altLang="ja-JP" sz="2400" dirty="0" smtClean="0"/>
          </a:p>
          <a:p>
            <a:r>
              <a:rPr kumimoji="1" lang="ja-JP" altLang="en-US" sz="3600" dirty="0" smtClean="0"/>
              <a:t>なにもの？： </a:t>
            </a:r>
            <a:r>
              <a:rPr kumimoji="1" lang="ja-JP" altLang="en-US" sz="2800" b="1" dirty="0" smtClean="0">
                <a:solidFill>
                  <a:srgbClr val="FF0000"/>
                </a:solidFill>
              </a:rPr>
              <a:t>珍妙言語機能妄想</a:t>
            </a:r>
            <a:r>
              <a:rPr kumimoji="1" lang="ja-JP" altLang="en-US" sz="2800" b="1" dirty="0" smtClean="0"/>
              <a:t>日記書</a:t>
            </a:r>
            <a:r>
              <a:rPr lang="ja-JP" altLang="en-US" sz="2800" b="1" dirty="0" smtClean="0"/>
              <a:t>き</a:t>
            </a:r>
            <a:endParaRPr lang="en-US" altLang="ja-JP" sz="2800" b="1" dirty="0" smtClean="0"/>
          </a:p>
          <a:p>
            <a:pPr lvl="1"/>
            <a:r>
              <a:rPr lang="en-US" altLang="ja-JP" sz="2400" dirty="0" smtClean="0">
                <a:hlinkClick r:id="rId2"/>
              </a:rPr>
              <a:t>http://www.kmonos.net/wlog/</a:t>
            </a:r>
            <a:r>
              <a:rPr lang="en-US" altLang="ja-JP" sz="2400" dirty="0" smtClean="0"/>
              <a:t> </a:t>
            </a:r>
          </a:p>
          <a:p>
            <a:pPr lvl="1"/>
            <a:r>
              <a:rPr lang="ja-JP" altLang="en-US" sz="2800" dirty="0" smtClean="0"/>
              <a:t>「タグストラクチャル型」</a:t>
            </a:r>
            <a:r>
              <a:rPr lang="en-US" altLang="ja-JP" sz="2800" dirty="0" smtClean="0"/>
              <a:t/>
            </a:r>
            <a:br>
              <a:rPr lang="en-US" altLang="ja-JP" sz="2800" dirty="0" smtClean="0"/>
            </a:br>
            <a:r>
              <a:rPr lang="ja-JP" altLang="en-US" sz="2800" dirty="0" smtClean="0"/>
              <a:t>「お気楽非決定性」「</a:t>
            </a:r>
            <a:r>
              <a:rPr lang="en-US" altLang="ja-JP" sz="2800" dirty="0" smtClean="0"/>
              <a:t>return</a:t>
            </a:r>
            <a:r>
              <a:rPr lang="en-US" altLang="ja-JP" sz="2400" dirty="0" smtClean="0"/>
              <a:t>[f</a:t>
            </a:r>
            <a:r>
              <a:rPr lang="ja-JP" altLang="en-US" sz="2400" dirty="0" smtClean="0"/>
              <a:t>→</a:t>
            </a:r>
            <a:r>
              <a:rPr lang="en-US" altLang="ja-JP" sz="2400" dirty="0" smtClean="0"/>
              <a:t>g]</a:t>
            </a:r>
            <a:r>
              <a:rPr lang="ja-JP" altLang="en-US" sz="2800" dirty="0" smtClean="0"/>
              <a:t>」</a:t>
            </a:r>
            <a:r>
              <a:rPr lang="en-US" altLang="ja-JP" sz="2800" dirty="0" smtClean="0"/>
              <a:t/>
            </a:r>
            <a:br>
              <a:rPr lang="en-US" altLang="ja-JP" sz="2800" dirty="0" smtClean="0"/>
            </a:br>
            <a:r>
              <a:rPr lang="ja-JP" altLang="en-US" sz="2800" dirty="0" smtClean="0"/>
              <a:t>「物知りなぬる</a:t>
            </a:r>
            <a:r>
              <a:rPr lang="ja-JP" altLang="en-US" sz="2800" dirty="0" err="1" smtClean="0"/>
              <a:t>ぽ</a:t>
            </a:r>
            <a:r>
              <a:rPr lang="ja-JP" altLang="en-US" sz="2800" dirty="0" smtClean="0"/>
              <a:t>」「</a:t>
            </a:r>
            <a:r>
              <a:rPr lang="en-US" altLang="ja-JP" sz="2800" dirty="0" smtClean="0"/>
              <a:t>Я</a:t>
            </a:r>
            <a:r>
              <a:rPr lang="ja-JP" altLang="en-US" sz="2800" dirty="0" smtClean="0"/>
              <a:t>９</a:t>
            </a:r>
            <a:r>
              <a:rPr lang="en-US" altLang="ja-JP" sz="2800" dirty="0" smtClean="0"/>
              <a:t>Я</a:t>
            </a:r>
            <a:r>
              <a:rPr lang="ja-JP" altLang="en-US" sz="2800" dirty="0" smtClean="0"/>
              <a:t>∽」</a:t>
            </a:r>
            <a:r>
              <a:rPr lang="en-US" altLang="ja-JP" sz="2800" dirty="0" smtClean="0"/>
              <a:t/>
            </a:r>
            <a:br>
              <a:rPr lang="en-US" altLang="ja-JP" sz="2800" dirty="0" smtClean="0"/>
            </a:br>
            <a:r>
              <a:rPr lang="ja-JP" altLang="en-US" sz="2800" dirty="0" smtClean="0"/>
              <a:t>「手続型リアクティブ」「</a:t>
            </a:r>
            <a:r>
              <a:rPr lang="en-US" altLang="ja-JP" sz="2800" dirty="0" smtClean="0"/>
              <a:t>Int./\d+/</a:t>
            </a:r>
            <a:r>
              <a:rPr lang="ja-JP" altLang="en-US" sz="2800" dirty="0" smtClean="0"/>
              <a:t>」</a:t>
            </a:r>
            <a:r>
              <a:rPr lang="en-US" altLang="ja-JP" sz="2800" dirty="0" smtClean="0"/>
              <a:t/>
            </a:r>
            <a:br>
              <a:rPr lang="en-US" altLang="ja-JP" sz="2800" dirty="0" smtClean="0"/>
            </a:br>
            <a:r>
              <a:rPr lang="ja-JP" altLang="en-US" sz="2800" dirty="0" smtClean="0"/>
              <a:t>「名前推論」「</a:t>
            </a:r>
            <a:r>
              <a:rPr lang="en-US" altLang="ja-JP" sz="2800" dirty="0" smtClean="0"/>
              <a:t>Aspect</a:t>
            </a:r>
            <a:r>
              <a:rPr lang="ja-JP" altLang="en-US" sz="2800" dirty="0" smtClean="0"/>
              <a:t>指向</a:t>
            </a:r>
            <a:r>
              <a:rPr lang="en-US" altLang="ja-JP" sz="2800" dirty="0" smtClean="0"/>
              <a:t>Y</a:t>
            </a:r>
            <a:r>
              <a:rPr lang="ja-JP" altLang="en-US" sz="2800" dirty="0" smtClean="0"/>
              <a:t>コンビネータ」</a:t>
            </a:r>
            <a:r>
              <a:rPr lang="en-US" altLang="ja-JP" sz="2800" dirty="0" smtClean="0"/>
              <a:t> …</a:t>
            </a:r>
            <a:endParaRPr kumimoji="1" lang="en-US" altLang="ja-JP"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4290"/>
            <a:ext cx="8229600" cy="1143000"/>
          </a:xfrm>
        </p:spPr>
        <p:txBody>
          <a:bodyPr/>
          <a:lstStyle/>
          <a:p>
            <a:r>
              <a:rPr lang="ja-JP" altLang="en-US" sz="4000" dirty="0" smtClean="0"/>
              <a:t>プログラマなら誰もが悩む変数名</a:t>
            </a:r>
            <a:endParaRPr kumimoji="1" lang="ja-JP" altLang="en-US" sz="4000" dirty="0"/>
          </a:p>
        </p:txBody>
      </p:sp>
      <p:sp>
        <p:nvSpPr>
          <p:cNvPr id="3" name="コンテンツ プレースホルダ 2"/>
          <p:cNvSpPr>
            <a:spLocks noGrp="1"/>
          </p:cNvSpPr>
          <p:nvPr>
            <p:ph idx="1"/>
          </p:nvPr>
        </p:nvSpPr>
        <p:spPr/>
        <p:txBody>
          <a:bodyPr/>
          <a:lstStyle/>
          <a:p>
            <a:endParaRPr kumimoji="1" lang="ja-JP" altLang="en-US"/>
          </a:p>
        </p:txBody>
      </p:sp>
      <p:pic>
        <p:nvPicPr>
          <p:cNvPr id="2051" name="Picture 3"/>
          <p:cNvPicPr>
            <a:picLocks noChangeAspect="1" noChangeArrowheads="1"/>
          </p:cNvPicPr>
          <p:nvPr/>
        </p:nvPicPr>
        <p:blipFill>
          <a:blip r:embed="rId2" cstate="print"/>
          <a:srcRect/>
          <a:stretch>
            <a:fillRect/>
          </a:stretch>
        </p:blipFill>
        <p:spPr bwMode="auto">
          <a:xfrm>
            <a:off x="0" y="1622926"/>
            <a:ext cx="9144000" cy="50207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Google</a:t>
            </a:r>
            <a:r>
              <a:rPr kumimoji="1" lang="ja-JP" altLang="en-US" dirty="0" smtClean="0"/>
              <a:t>検索結果 </a:t>
            </a:r>
            <a:r>
              <a:rPr kumimoji="1" lang="en-US" altLang="ja-JP" dirty="0" smtClean="0"/>
              <a:t>"</a:t>
            </a:r>
            <a:r>
              <a:rPr kumimoji="1" lang="ja-JP" altLang="en-US" dirty="0" smtClean="0"/>
              <a:t>変数名</a:t>
            </a:r>
            <a:r>
              <a:rPr lang="en-US" altLang="ja-JP" dirty="0" smtClean="0"/>
              <a:t>"</a:t>
            </a:r>
            <a:endParaRPr kumimoji="1" lang="ja-JP" altLang="en-US" dirty="0"/>
          </a:p>
        </p:txBody>
      </p:sp>
      <p:sp>
        <p:nvSpPr>
          <p:cNvPr id="3" name="コンテンツ プレースホルダ 2"/>
          <p:cNvSpPr>
            <a:spLocks noGrp="1"/>
          </p:cNvSpPr>
          <p:nvPr>
            <p:ph idx="1"/>
          </p:nvPr>
        </p:nvSpPr>
        <p:spPr>
          <a:xfrm>
            <a:off x="457200" y="1600200"/>
            <a:ext cx="8686800" cy="5257800"/>
          </a:xfrm>
          <a:solidFill>
            <a:schemeClr val="bg1"/>
          </a:solidFill>
        </p:spPr>
        <p:txBody>
          <a:bodyPr/>
          <a:lstStyle/>
          <a:p>
            <a:endParaRPr kumimoji="1" lang="ja-JP" altLang="en-US" sz="3200" dirty="0"/>
          </a:p>
        </p:txBody>
      </p:sp>
      <p:pic>
        <p:nvPicPr>
          <p:cNvPr id="3074" name="Picture 2"/>
          <p:cNvPicPr>
            <a:picLocks noChangeAspect="1" noChangeArrowheads="1"/>
          </p:cNvPicPr>
          <p:nvPr/>
        </p:nvPicPr>
        <p:blipFill>
          <a:blip r:embed="rId2" cstate="print"/>
          <a:srcRect/>
          <a:stretch>
            <a:fillRect/>
          </a:stretch>
        </p:blipFill>
        <p:spPr bwMode="auto">
          <a:xfrm>
            <a:off x="357158" y="1247760"/>
            <a:ext cx="4000528" cy="5467388"/>
          </a:xfrm>
          <a:prstGeom prst="rect">
            <a:avLst/>
          </a:prstGeom>
          <a:noFill/>
          <a:ln w="9525">
            <a:noFill/>
            <a:miter lim="800000"/>
            <a:headEnd/>
            <a:tailEnd/>
          </a:ln>
        </p:spPr>
      </p:pic>
      <p:pic>
        <p:nvPicPr>
          <p:cNvPr id="3077" name="Picture 5"/>
          <p:cNvPicPr>
            <a:picLocks noChangeAspect="1" noChangeArrowheads="1"/>
          </p:cNvPicPr>
          <p:nvPr/>
        </p:nvPicPr>
        <p:blipFill>
          <a:blip r:embed="rId3" cstate="print"/>
          <a:srcRect/>
          <a:stretch>
            <a:fillRect/>
          </a:stretch>
        </p:blipFill>
        <p:spPr bwMode="auto">
          <a:xfrm>
            <a:off x="4481535" y="1214422"/>
            <a:ext cx="4376745" cy="4061417"/>
          </a:xfrm>
          <a:prstGeom prst="rect">
            <a:avLst/>
          </a:prstGeom>
          <a:noFill/>
          <a:ln w="9525">
            <a:noFill/>
            <a:miter lim="800000"/>
            <a:headEnd/>
            <a:tailEnd/>
          </a:ln>
        </p:spPr>
      </p:pic>
      <p:pic>
        <p:nvPicPr>
          <p:cNvPr id="3078" name="Picture 6"/>
          <p:cNvPicPr>
            <a:picLocks noChangeAspect="1" noChangeArrowheads="1"/>
          </p:cNvPicPr>
          <p:nvPr/>
        </p:nvPicPr>
        <p:blipFill>
          <a:blip r:embed="rId4" cstate="print"/>
          <a:srcRect/>
          <a:stretch>
            <a:fillRect/>
          </a:stretch>
        </p:blipFill>
        <p:spPr bwMode="auto">
          <a:xfrm>
            <a:off x="4484687" y="5643578"/>
            <a:ext cx="4445031" cy="1000132"/>
          </a:xfrm>
          <a:prstGeom prst="rect">
            <a:avLst/>
          </a:prstGeom>
          <a:noFill/>
          <a:ln w="9525">
            <a:noFill/>
            <a:miter lim="800000"/>
            <a:headEnd/>
            <a:tailEnd/>
          </a:ln>
        </p:spPr>
      </p:pic>
      <p:cxnSp>
        <p:nvCxnSpPr>
          <p:cNvPr id="10" name="直線コネクタ 9"/>
          <p:cNvCxnSpPr/>
          <p:nvPr/>
        </p:nvCxnSpPr>
        <p:spPr bwMode="auto">
          <a:xfrm rot="5400000">
            <a:off x="1820855" y="3964773"/>
            <a:ext cx="5358620" cy="794"/>
          </a:xfrm>
          <a:prstGeom prst="line">
            <a:avLst/>
          </a:prstGeom>
          <a:solidFill>
            <a:schemeClr val="accent1"/>
          </a:solidFill>
          <a:ln w="76200" cap="flat" cmpd="sng" algn="ctr">
            <a:solidFill>
              <a:srgbClr val="309030"/>
            </a:solidFill>
            <a:prstDash val="solid"/>
            <a:round/>
            <a:headEnd type="none" w="med" len="med"/>
            <a:tailEnd type="none" w="med" len="med"/>
          </a:ln>
          <a:effectLst/>
        </p:spPr>
      </p:cxnSp>
      <p:cxnSp>
        <p:nvCxnSpPr>
          <p:cNvPr id="12" name="直線コネクタ 11"/>
          <p:cNvCxnSpPr/>
          <p:nvPr/>
        </p:nvCxnSpPr>
        <p:spPr bwMode="auto">
          <a:xfrm rot="10800000">
            <a:off x="4500562" y="5500702"/>
            <a:ext cx="4214842" cy="1588"/>
          </a:xfrm>
          <a:prstGeom prst="line">
            <a:avLst/>
          </a:prstGeom>
          <a:solidFill>
            <a:schemeClr val="accent1"/>
          </a:solidFill>
          <a:ln w="76200" cap="flat" cmpd="sng" algn="ctr">
            <a:solidFill>
              <a:srgbClr val="309030"/>
            </a:solidFill>
            <a:prstDash val="solid"/>
            <a:round/>
            <a:headEnd type="none" w="med" len="med"/>
            <a:tailEnd type="none" w="med" len="med"/>
          </a:ln>
          <a:effectLst/>
        </p:spPr>
      </p:cxnSp>
      <p:sp>
        <p:nvSpPr>
          <p:cNvPr id="16" name="円/楕円 15"/>
          <p:cNvSpPr/>
          <p:nvPr/>
        </p:nvSpPr>
        <p:spPr bwMode="auto">
          <a:xfrm>
            <a:off x="214282" y="928670"/>
            <a:ext cx="8858280" cy="5429288"/>
          </a:xfrm>
          <a:prstGeom prst="ellipse">
            <a:avLst/>
          </a:prstGeom>
          <a:solidFill>
            <a:srgbClr val="DFFFBF"/>
          </a:solidFill>
          <a:ln w="9525" cap="flat" cmpd="sng" algn="ctr">
            <a:solidFill>
              <a:srgbClr val="30903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3600" b="0" i="0" u="none" strike="noStrike" cap="none" normalizeH="0" baseline="0" dirty="0" smtClean="0">
                <a:ln>
                  <a:noFill/>
                </a:ln>
                <a:solidFill>
                  <a:schemeClr val="tx1"/>
                </a:solidFill>
                <a:effectLst/>
                <a:latin typeface="Arial" charset="0"/>
                <a:ea typeface="ＭＳ Ｐゴシック" pitchFamily="50" charset="-128"/>
              </a:rPr>
              <a:t>いいプログラムを書くには</a:t>
            </a:r>
            <a:r>
              <a:rPr kumimoji="0" lang="en-US" altLang="ja-JP" sz="36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36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3600" b="0" i="0" u="none" strike="noStrike" cap="none" normalizeH="0" baseline="0" dirty="0" smtClean="0">
                <a:ln>
                  <a:noFill/>
                </a:ln>
                <a:solidFill>
                  <a:schemeClr val="tx1"/>
                </a:solidFill>
                <a:effectLst/>
                <a:latin typeface="Arial" charset="0"/>
                <a:ea typeface="ＭＳ Ｐゴシック" pitchFamily="50" charset="-128"/>
              </a:rPr>
              <a:t>変数名を</a:t>
            </a:r>
            <a:r>
              <a:rPr kumimoji="0" lang="en-US" altLang="ja-JP" sz="36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36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3600" b="0" i="0" u="none" strike="noStrike" cap="none" normalizeH="0" baseline="0" dirty="0" smtClean="0">
                <a:ln>
                  <a:noFill/>
                </a:ln>
                <a:solidFill>
                  <a:schemeClr val="tx1"/>
                </a:solidFill>
                <a:effectLst/>
                <a:latin typeface="Arial" charset="0"/>
                <a:ea typeface="ＭＳ Ｐゴシック" pitchFamily="50" charset="-128"/>
              </a:rPr>
              <a:t>正しくつけないとダメ</a:t>
            </a:r>
            <a:endParaRPr kumimoji="0" lang="en-US" altLang="ja-JP" sz="36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36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ja-JP" altLang="en-US" sz="3600" dirty="0" smtClean="0"/>
              <a:t>「どう付けよう？」</a:t>
            </a:r>
            <a:r>
              <a:rPr lang="en-US" altLang="ja-JP" sz="3600" dirty="0" smtClean="0"/>
              <a:t/>
            </a:r>
            <a:br>
              <a:rPr lang="en-US" altLang="ja-JP" sz="3600" dirty="0" smtClean="0"/>
            </a:br>
            <a:r>
              <a:rPr lang="ja-JP" altLang="en-US" sz="3600" dirty="0" smtClean="0"/>
              <a:t>「私のこだわり」</a:t>
            </a:r>
            <a:endParaRPr lang="en-US" altLang="ja-JP" sz="3600" dirty="0" smtClean="0"/>
          </a:p>
          <a:p>
            <a:pPr marL="0" marR="0" indent="0" algn="ctr" defTabSz="914400" rtl="0" eaLnBrk="0" fontAlgn="base" latinLnBrk="0" hangingPunct="0">
              <a:lnSpc>
                <a:spcPct val="100000"/>
              </a:lnSpc>
              <a:spcBef>
                <a:spcPct val="0"/>
              </a:spcBef>
              <a:spcAft>
                <a:spcPct val="0"/>
              </a:spcAft>
              <a:buClrTx/>
              <a:buSzTx/>
              <a:buFontTx/>
              <a:buNone/>
              <a:tabLst/>
            </a:pPr>
            <a:r>
              <a:rPr lang="ja-JP" altLang="en-US" sz="3600" dirty="0" smtClean="0"/>
              <a:t>「検討を要する事項がたくさん」</a:t>
            </a:r>
            <a:endParaRPr lang="en-US" altLang="ja-JP"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4290"/>
            <a:ext cx="8229600" cy="1143000"/>
          </a:xfrm>
        </p:spPr>
        <p:txBody>
          <a:bodyPr/>
          <a:lstStyle/>
          <a:p>
            <a:r>
              <a:rPr kumimoji="1" lang="ja-JP" altLang="en-US" sz="4000" dirty="0" smtClean="0"/>
              <a:t>一方</a:t>
            </a:r>
            <a:r>
              <a:rPr lang="ja-JP" altLang="en-US" sz="4000" dirty="0" smtClean="0"/>
              <a:t>自然言語は普通名詞を使った</a:t>
            </a:r>
            <a:endParaRPr kumimoji="1" lang="ja-JP" altLang="en-US" sz="4000" dirty="0"/>
          </a:p>
        </p:txBody>
      </p:sp>
      <p:sp>
        <p:nvSpPr>
          <p:cNvPr id="3" name="コンテンツ プレースホルダ 2"/>
          <p:cNvSpPr>
            <a:spLocks noGrp="1"/>
          </p:cNvSpPr>
          <p:nvPr>
            <p:ph idx="1"/>
          </p:nvPr>
        </p:nvSpPr>
        <p:spPr/>
        <p:txBody>
          <a:bodyPr/>
          <a:lstStyle/>
          <a:p>
            <a:r>
              <a:rPr kumimoji="1" lang="en-US" altLang="ja-JP" sz="4800" dirty="0" err="1" smtClean="0">
                <a:solidFill>
                  <a:srgbClr val="FF0000"/>
                </a:solidFill>
              </a:rPr>
              <a:t>m_pMainWnd</a:t>
            </a:r>
            <a:r>
              <a:rPr kumimoji="1" lang="en-US" altLang="ja-JP" sz="4800" dirty="0" smtClean="0"/>
              <a:t>-&gt;close()</a:t>
            </a:r>
          </a:p>
          <a:p>
            <a:pPr lvl="1"/>
            <a:endParaRPr lang="en-US" altLang="ja-JP" sz="4800" dirty="0" smtClean="0">
              <a:solidFill>
                <a:srgbClr val="FF0000"/>
              </a:solidFill>
            </a:endParaRPr>
          </a:p>
          <a:p>
            <a:r>
              <a:rPr lang="ja-JP" altLang="en-US" sz="5400" dirty="0" smtClean="0">
                <a:solidFill>
                  <a:srgbClr val="FF0000"/>
                </a:solidFill>
              </a:rPr>
              <a:t>窓</a:t>
            </a:r>
            <a:r>
              <a:rPr lang="ja-JP" altLang="en-US" sz="5400" dirty="0" smtClean="0"/>
              <a:t>を閉めて</a:t>
            </a:r>
            <a:endParaRPr lang="en-US" altLang="ja-JP" sz="5400" dirty="0" smtClean="0"/>
          </a:p>
          <a:p>
            <a:pPr lvl="1"/>
            <a:endParaRPr lang="en-US" altLang="ja-JP" sz="4800" dirty="0" smtClean="0"/>
          </a:p>
          <a:p>
            <a:r>
              <a:rPr lang="en-US" altLang="ja-JP" sz="5400" dirty="0" smtClean="0"/>
              <a:t>Close </a:t>
            </a:r>
            <a:r>
              <a:rPr lang="en-US" altLang="ja-JP" sz="5400" dirty="0" smtClean="0">
                <a:solidFill>
                  <a:srgbClr val="FF0000"/>
                </a:solidFill>
              </a:rPr>
              <a:t>the window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4290"/>
            <a:ext cx="8229600" cy="1143000"/>
          </a:xfrm>
        </p:spPr>
        <p:txBody>
          <a:bodyPr/>
          <a:lstStyle/>
          <a:p>
            <a:r>
              <a:rPr kumimoji="1" lang="ja-JP" altLang="en-US" sz="4000" dirty="0" smtClean="0"/>
              <a:t>一方</a:t>
            </a:r>
            <a:r>
              <a:rPr lang="ja-JP" altLang="en-US" sz="4000" dirty="0" smtClean="0"/>
              <a:t>自然言語は普通名詞を使った</a:t>
            </a:r>
            <a:endParaRPr kumimoji="1" lang="ja-JP" altLang="en-US" sz="4000" dirty="0"/>
          </a:p>
        </p:txBody>
      </p:sp>
      <p:sp>
        <p:nvSpPr>
          <p:cNvPr id="3" name="コンテンツ プレースホルダ 2"/>
          <p:cNvSpPr>
            <a:spLocks noGrp="1"/>
          </p:cNvSpPr>
          <p:nvPr>
            <p:ph idx="1"/>
          </p:nvPr>
        </p:nvSpPr>
        <p:spPr/>
        <p:txBody>
          <a:bodyPr/>
          <a:lstStyle/>
          <a:p>
            <a:r>
              <a:rPr lang="en-US" altLang="ja-JP" sz="4800" dirty="0" smtClean="0"/>
              <a:t>f</a:t>
            </a:r>
            <a:r>
              <a:rPr kumimoji="1" lang="en-US" altLang="ja-JP" sz="4800" dirty="0" smtClean="0"/>
              <a:t>unction(</a:t>
            </a:r>
            <a:r>
              <a:rPr kumimoji="1" lang="en-US" altLang="ja-JP" sz="4800" dirty="0" err="1" smtClean="0"/>
              <a:t>int</a:t>
            </a:r>
            <a:r>
              <a:rPr kumimoji="1" lang="en-US" altLang="ja-JP" sz="4800" dirty="0" smtClean="0"/>
              <a:t> </a:t>
            </a:r>
            <a:r>
              <a:rPr kumimoji="1" lang="en-US" altLang="ja-JP" sz="4800" dirty="0" smtClean="0">
                <a:solidFill>
                  <a:srgbClr val="FF0000"/>
                </a:solidFill>
              </a:rPr>
              <a:t>n</a:t>
            </a:r>
            <a:r>
              <a:rPr kumimoji="1" lang="en-US" altLang="ja-JP" sz="4800" dirty="0" smtClean="0"/>
              <a:t>)</a:t>
            </a:r>
            <a:br>
              <a:rPr kumimoji="1" lang="en-US" altLang="ja-JP" sz="4800" dirty="0" smtClean="0"/>
            </a:br>
            <a:r>
              <a:rPr kumimoji="1" lang="en-US" altLang="ja-JP" sz="4800" dirty="0" smtClean="0"/>
              <a:t>   {return </a:t>
            </a:r>
            <a:r>
              <a:rPr kumimoji="1" lang="en-US" altLang="ja-JP" sz="4800" dirty="0" smtClean="0">
                <a:solidFill>
                  <a:srgbClr val="FF0000"/>
                </a:solidFill>
              </a:rPr>
              <a:t>n</a:t>
            </a:r>
            <a:r>
              <a:rPr kumimoji="1" lang="en-US" altLang="ja-JP" sz="4800" dirty="0" smtClean="0"/>
              <a:t>*2}</a:t>
            </a:r>
          </a:p>
          <a:p>
            <a:r>
              <a:rPr lang="ja-JP" altLang="en-US" sz="4800" dirty="0" smtClean="0"/>
              <a:t>受け取った</a:t>
            </a:r>
            <a:r>
              <a:rPr lang="ja-JP" altLang="en-US" sz="4800" dirty="0" smtClean="0">
                <a:solidFill>
                  <a:srgbClr val="FF0000"/>
                </a:solidFill>
              </a:rPr>
              <a:t>整数</a:t>
            </a:r>
            <a:r>
              <a:rPr lang="ja-JP" altLang="en-US" sz="4800" dirty="0" smtClean="0"/>
              <a:t>を</a:t>
            </a:r>
            <a:r>
              <a:rPr lang="en-US" altLang="ja-JP" sz="4800" dirty="0" smtClean="0"/>
              <a:t>2</a:t>
            </a:r>
            <a:r>
              <a:rPr lang="ja-JP" altLang="en-US" sz="4800" dirty="0" smtClean="0"/>
              <a:t>倍する関数</a:t>
            </a:r>
            <a:endParaRPr kumimoji="1" lang="en-US" altLang="ja-JP" sz="4000" dirty="0" smtClean="0"/>
          </a:p>
          <a:p>
            <a:r>
              <a:rPr kumimoji="1" lang="en-US" altLang="ja-JP" sz="4800" dirty="0" smtClean="0"/>
              <a:t>Function that doubles</a:t>
            </a:r>
            <a:r>
              <a:rPr kumimoji="1" lang="en-US" altLang="ja-JP" sz="4000" dirty="0" smtClean="0"/>
              <a:t> </a:t>
            </a:r>
            <a:r>
              <a:rPr kumimoji="1" lang="en-US" altLang="ja-JP" sz="4800" dirty="0" smtClean="0">
                <a:solidFill>
                  <a:srgbClr val="FF0000"/>
                </a:solidFill>
              </a:rPr>
              <a:t>the</a:t>
            </a:r>
            <a:r>
              <a:rPr kumimoji="1" lang="en-US" altLang="ja-JP" sz="4800" dirty="0" smtClean="0"/>
              <a:t> given </a:t>
            </a:r>
            <a:r>
              <a:rPr kumimoji="1" lang="en-US" altLang="ja-JP" sz="4800" dirty="0" smtClean="0">
                <a:solidFill>
                  <a:srgbClr val="FF0000"/>
                </a:solidFill>
              </a:rPr>
              <a:t>integer</a:t>
            </a:r>
            <a:endParaRPr kumimoji="1" lang="ja-JP" altLang="en-US" sz="60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英語では</a:t>
            </a:r>
            <a:r>
              <a:rPr kumimoji="1" lang="en-US" altLang="ja-JP" dirty="0" smtClean="0"/>
              <a:t>…</a:t>
            </a:r>
            <a:r>
              <a:rPr kumimoji="1" lang="ja-JP" altLang="en-US" dirty="0" smtClean="0"/>
              <a:t>（日本語だと暗黙）</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dirty="0" smtClean="0">
                <a:solidFill>
                  <a:srgbClr val="FF0000"/>
                </a:solidFill>
              </a:rPr>
              <a:t>“The </a:t>
            </a:r>
            <a:r>
              <a:rPr kumimoji="1" lang="ja-JP" altLang="en-US" dirty="0" smtClean="0">
                <a:solidFill>
                  <a:srgbClr val="FF0000"/>
                </a:solidFill>
              </a:rPr>
              <a:t>型の名前</a:t>
            </a:r>
            <a:r>
              <a:rPr kumimoji="1" lang="en-US" altLang="ja-JP" dirty="0" smtClean="0">
                <a:solidFill>
                  <a:srgbClr val="FF0000"/>
                </a:solidFill>
              </a:rPr>
              <a:t>”</a:t>
            </a:r>
            <a:r>
              <a:rPr kumimoji="1" lang="en-US" altLang="ja-JP" dirty="0" smtClean="0"/>
              <a:t/>
            </a:r>
            <a:br>
              <a:rPr kumimoji="1" lang="en-US" altLang="ja-JP" dirty="0" smtClean="0"/>
            </a:br>
            <a:r>
              <a:rPr kumimoji="1" lang="en-US" altLang="ja-JP" dirty="0" smtClean="0"/>
              <a:t>     </a:t>
            </a:r>
            <a:r>
              <a:rPr lang="en-US" altLang="ja-JP" dirty="0" smtClean="0"/>
              <a:t>(</a:t>
            </a:r>
            <a:r>
              <a:rPr kumimoji="1" lang="ja-JP" altLang="en-US" dirty="0" smtClean="0"/>
              <a:t>例</a:t>
            </a:r>
            <a:r>
              <a:rPr kumimoji="1" lang="en-US" altLang="ja-JP" dirty="0" smtClean="0"/>
              <a:t>: The window)</a:t>
            </a:r>
            <a:br>
              <a:rPr kumimoji="1" lang="en-US" altLang="ja-JP" dirty="0" smtClean="0"/>
            </a:br>
            <a:r>
              <a:rPr kumimoji="1" lang="ja-JP" altLang="en-US" dirty="0" smtClean="0"/>
              <a:t>という式で</a:t>
            </a:r>
            <a:r>
              <a:rPr lang="en-US" altLang="ja-JP" dirty="0" smtClean="0"/>
              <a:t/>
            </a:r>
            <a:br>
              <a:rPr lang="en-US" altLang="ja-JP" dirty="0" smtClean="0"/>
            </a:br>
            <a:r>
              <a:rPr kumimoji="1" lang="ja-JP" altLang="en-US" dirty="0" smtClean="0"/>
              <a:t>その型の、現在のスコープに</a:t>
            </a:r>
            <a:r>
              <a:rPr kumimoji="1" lang="en-US" altLang="ja-JP" dirty="0" smtClean="0"/>
              <a:t/>
            </a:r>
            <a:br>
              <a:rPr kumimoji="1" lang="en-US" altLang="ja-JP" dirty="0" smtClean="0"/>
            </a:br>
            <a:r>
              <a:rPr kumimoji="1" lang="ja-JP" altLang="en-US" dirty="0" smtClean="0">
                <a:solidFill>
                  <a:srgbClr val="FF0000"/>
                </a:solidFill>
              </a:rPr>
              <a:t>唯一あるインスタンス</a:t>
            </a:r>
            <a:r>
              <a:rPr kumimoji="1" lang="en-US" altLang="ja-JP" dirty="0" smtClean="0"/>
              <a:t/>
            </a:r>
            <a:br>
              <a:rPr kumimoji="1" lang="en-US" altLang="ja-JP" dirty="0" smtClean="0"/>
            </a:br>
            <a:r>
              <a:rPr kumimoji="1" lang="ja-JP" altLang="en-US" dirty="0" smtClean="0"/>
              <a:t>     </a:t>
            </a:r>
            <a:r>
              <a:rPr lang="en-US" altLang="ja-JP" dirty="0" smtClean="0"/>
              <a:t>(</a:t>
            </a:r>
            <a:r>
              <a:rPr lang="ja-JP" altLang="en-US" dirty="0" smtClean="0"/>
              <a:t>例</a:t>
            </a:r>
            <a:r>
              <a:rPr lang="en-US" altLang="ja-JP" dirty="0" smtClean="0"/>
              <a:t>: </a:t>
            </a:r>
            <a:r>
              <a:rPr lang="ja-JP" altLang="en-US" dirty="0" smtClean="0"/>
              <a:t>今いる部屋の窓</a:t>
            </a:r>
            <a:r>
              <a:rPr lang="en-US" altLang="ja-JP" dirty="0" smtClean="0"/>
              <a:t>)</a:t>
            </a:r>
            <a:br>
              <a:rPr lang="en-US" altLang="ja-JP" dirty="0" smtClean="0"/>
            </a:br>
            <a:r>
              <a:rPr lang="ja-JP" altLang="en-US" dirty="0" smtClean="0"/>
              <a:t>を取得できる</a:t>
            </a:r>
            <a:endParaRPr lang="en-US" altLang="ja-JP" dirty="0" smtClean="0">
              <a:solidFill>
                <a:srgbClr val="30903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というわけで</a:t>
            </a:r>
            <a:endParaRPr kumimoji="1" lang="ja-JP" altLang="en-US" dirty="0"/>
          </a:p>
        </p:txBody>
      </p:sp>
      <p:sp>
        <p:nvSpPr>
          <p:cNvPr id="3" name="コンテンツ プレースホルダ 2"/>
          <p:cNvSpPr>
            <a:spLocks noGrp="1"/>
          </p:cNvSpPr>
          <p:nvPr>
            <p:ph idx="1"/>
          </p:nvPr>
        </p:nvSpPr>
        <p:spPr/>
        <p:txBody>
          <a:bodyPr/>
          <a:lstStyle/>
          <a:p>
            <a:pPr algn="ctr">
              <a:buNone/>
            </a:pPr>
            <a:endParaRPr kumimoji="1" lang="en-US" altLang="ja-JP" sz="5400" dirty="0" smtClean="0"/>
          </a:p>
          <a:p>
            <a:pPr algn="ctr">
              <a:buNone/>
            </a:pPr>
            <a:r>
              <a:rPr kumimoji="1" lang="ja-JP" altLang="en-US" sz="5400" dirty="0" smtClean="0"/>
              <a:t>プログラミング言語にも</a:t>
            </a:r>
            <a:r>
              <a:rPr kumimoji="1" lang="en-US" altLang="ja-JP" sz="5400" dirty="0" smtClean="0"/>
              <a:t/>
            </a:r>
            <a:br>
              <a:rPr kumimoji="1" lang="en-US" altLang="ja-JP" sz="5400" dirty="0" smtClean="0"/>
            </a:br>
            <a:r>
              <a:rPr kumimoji="1" lang="ja-JP" altLang="en-US" sz="5400" dirty="0" smtClean="0"/>
              <a:t>この機能を</a:t>
            </a:r>
            <a:r>
              <a:rPr kumimoji="1" lang="en-US" altLang="ja-JP" sz="5400" dirty="0" smtClean="0"/>
              <a:t/>
            </a:r>
            <a:br>
              <a:rPr kumimoji="1" lang="en-US" altLang="ja-JP" sz="5400" dirty="0" smtClean="0"/>
            </a:br>
            <a:r>
              <a:rPr kumimoji="1" lang="ja-JP" altLang="en-US" sz="5400" dirty="0" smtClean="0"/>
              <a:t>入れてみよう！</a:t>
            </a:r>
            <a:endParaRPr kumimoji="1" lang="ja-JP" altLang="en-US" sz="5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作りました</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hlinkClick r:id="rId2"/>
              </a:rPr>
              <a:t>g</a:t>
            </a:r>
            <a:r>
              <a:rPr kumimoji="1" lang="en-US" altLang="ja-JP" dirty="0" smtClean="0">
                <a:hlinkClick r:id="rId2"/>
              </a:rPr>
              <a:t>oogle://Nikes+</a:t>
            </a:r>
            <a:r>
              <a:rPr kumimoji="1" lang="ja-JP" altLang="en-US" dirty="0" smtClean="0">
                <a:hlinkClick r:id="rId2"/>
              </a:rPr>
              <a:t>名前推論</a:t>
            </a:r>
            <a:endParaRPr kumimoji="1" lang="en-US" altLang="ja-JP" dirty="0" smtClean="0"/>
          </a:p>
          <a:p>
            <a:pPr lvl="1"/>
            <a:r>
              <a:rPr lang="en-US" altLang="ja-JP" dirty="0" err="1" smtClean="0"/>
              <a:t>Jikes</a:t>
            </a:r>
            <a:r>
              <a:rPr lang="en-US" altLang="ja-JP" dirty="0" smtClean="0"/>
              <a:t> </a:t>
            </a:r>
            <a:r>
              <a:rPr lang="ja-JP" altLang="en-US" dirty="0" smtClean="0"/>
              <a:t>を改造</a:t>
            </a:r>
            <a:endParaRPr kumimoji="1" lang="ja-JP" altLang="en-US" dirty="0"/>
          </a:p>
        </p:txBody>
      </p:sp>
      <p:sp>
        <p:nvSpPr>
          <p:cNvPr id="4" name="メモ 3"/>
          <p:cNvSpPr/>
          <p:nvPr/>
        </p:nvSpPr>
        <p:spPr bwMode="auto">
          <a:xfrm>
            <a:off x="714348" y="3571876"/>
            <a:ext cx="7858180" cy="2286016"/>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3600" dirty="0" err="1" smtClean="0">
                <a:latin typeface="Consolas" pitchFamily="49" charset="0"/>
              </a:rPr>
              <a:t>var</a:t>
            </a:r>
            <a:r>
              <a:rPr lang="en-US" altLang="ja-JP" sz="3600" dirty="0" smtClean="0">
                <a:latin typeface="Consolas" pitchFamily="49" charset="0"/>
              </a:rPr>
              <a:t> _  = “Hello World”</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3600" dirty="0" err="1" smtClean="0">
                <a:latin typeface="Consolas" pitchFamily="49" charset="0"/>
              </a:rPr>
              <a:t>var</a:t>
            </a:r>
            <a:r>
              <a:rPr lang="en-US" altLang="ja-JP" sz="3600" dirty="0" smtClean="0">
                <a:latin typeface="Consolas" pitchFamily="49" charset="0"/>
              </a:rPr>
              <a:t> __ = new </a:t>
            </a:r>
            <a:r>
              <a:rPr lang="en-US" altLang="ja-JP" sz="3600" dirty="0" err="1" smtClean="0">
                <a:latin typeface="Consolas" pitchFamily="49" charset="0"/>
              </a:rPr>
              <a:t>JFrame</a:t>
            </a:r>
            <a:r>
              <a:rPr lang="en-US" altLang="ja-JP" sz="3600" dirty="0" smtClean="0">
                <a:latin typeface="Consolas" pitchFamily="49" charset="0"/>
              </a:rPr>
              <a:t>(</a:t>
            </a:r>
            <a:r>
              <a:rPr lang="en-US" altLang="ja-JP" sz="3600" dirty="0" smtClean="0">
                <a:solidFill>
                  <a:srgbClr val="FF0000"/>
                </a:solidFill>
                <a:latin typeface="Consolas" pitchFamily="49" charset="0"/>
              </a:rPr>
              <a:t>String</a:t>
            </a:r>
            <a:r>
              <a:rPr lang="en-US" altLang="ja-JP" sz="36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3600" b="0" i="0" u="none" strike="noStrike" cap="none" normalizeH="0" baseline="0" dirty="0" err="1" smtClean="0">
                <a:ln>
                  <a:noFill/>
                </a:ln>
                <a:solidFill>
                  <a:srgbClr val="FF0000"/>
                </a:solidFill>
                <a:effectLst/>
                <a:latin typeface="Consolas" pitchFamily="49" charset="0"/>
                <a:ea typeface="ＭＳ Ｐゴシック" pitchFamily="50" charset="-128"/>
              </a:rPr>
              <a:t>JFrame</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.setBounds</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(0,0,</a:t>
            </a:r>
            <a:r>
              <a:rPr kumimoji="0" lang="en-US" altLang="ja-JP" sz="3600" b="0" i="0" u="none" strike="noStrike" cap="none" normalizeH="0" dirty="0" smtClean="0">
                <a:ln>
                  <a:noFill/>
                </a:ln>
                <a:solidFill>
                  <a:schemeClr val="tx1"/>
                </a:solidFill>
                <a:effectLst/>
                <a:latin typeface="Consolas" pitchFamily="49" charset="0"/>
                <a:ea typeface="ＭＳ Ｐゴシック" pitchFamily="50" charset="-128"/>
              </a:rPr>
              <a:t>100,100</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3600" b="0" i="0" u="none" strike="noStrike" cap="none" normalizeH="0" baseline="0" dirty="0" err="1" smtClean="0">
                <a:ln>
                  <a:noFill/>
                </a:ln>
                <a:solidFill>
                  <a:srgbClr val="FF0000"/>
                </a:solidFill>
                <a:effectLst/>
                <a:latin typeface="Consolas" pitchFamily="49" charset="0"/>
                <a:ea typeface="ＭＳ Ｐゴシック" pitchFamily="50" charset="-128"/>
              </a:rPr>
              <a:t>JFrame</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.setVisible</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(true);</a:t>
            </a:r>
            <a:endParaRPr kumimoji="0" lang="ja-JP" altLang="en-US" sz="36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Nikes</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実装</a:t>
            </a:r>
            <a:endParaRPr kumimoji="1" lang="en-US" altLang="ja-JP" dirty="0" smtClean="0"/>
          </a:p>
          <a:p>
            <a:pPr lvl="1"/>
            <a:r>
              <a:rPr kumimoji="1" lang="ja-JP" altLang="en-US" dirty="0" smtClean="0"/>
              <a:t>式っぽい場所に型名があったら</a:t>
            </a:r>
            <a:r>
              <a:rPr kumimoji="1" lang="en-US" altLang="ja-JP" dirty="0" smtClean="0"/>
              <a:t/>
            </a:r>
            <a:br>
              <a:rPr kumimoji="1" lang="en-US" altLang="ja-JP" dirty="0" smtClean="0"/>
            </a:br>
            <a:r>
              <a:rPr kumimoji="1" lang="ja-JP" altLang="en-US" dirty="0" smtClean="0"/>
              <a:t>その型の変数に置換。以上！</a:t>
            </a:r>
            <a:endParaRPr kumimoji="1" lang="ja-JP" altLang="en-US" dirty="0"/>
          </a:p>
        </p:txBody>
      </p:sp>
      <p:sp>
        <p:nvSpPr>
          <p:cNvPr id="5" name="メモ 4"/>
          <p:cNvSpPr/>
          <p:nvPr/>
        </p:nvSpPr>
        <p:spPr bwMode="auto">
          <a:xfrm>
            <a:off x="714348" y="3857628"/>
            <a:ext cx="7858180" cy="2286016"/>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3600" dirty="0" err="1" smtClean="0">
                <a:latin typeface="Consolas" pitchFamily="49" charset="0"/>
              </a:rPr>
              <a:t>var</a:t>
            </a:r>
            <a:r>
              <a:rPr lang="en-US" altLang="ja-JP" sz="3600" dirty="0" smtClean="0">
                <a:latin typeface="Consolas" pitchFamily="49" charset="0"/>
              </a:rPr>
              <a:t> _  = “Hello World”</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3600" dirty="0" err="1" smtClean="0">
                <a:latin typeface="Consolas" pitchFamily="49" charset="0"/>
              </a:rPr>
              <a:t>var</a:t>
            </a:r>
            <a:r>
              <a:rPr lang="en-US" altLang="ja-JP" sz="3600" dirty="0" smtClean="0">
                <a:latin typeface="Consolas" pitchFamily="49" charset="0"/>
              </a:rPr>
              <a:t> __ = new </a:t>
            </a:r>
            <a:r>
              <a:rPr lang="en-US" altLang="ja-JP" sz="3600" dirty="0" err="1" smtClean="0">
                <a:latin typeface="Consolas" pitchFamily="49" charset="0"/>
              </a:rPr>
              <a:t>JFrame</a:t>
            </a:r>
            <a:r>
              <a:rPr lang="en-US" altLang="ja-JP" sz="3600" dirty="0" smtClean="0">
                <a:latin typeface="Consolas" pitchFamily="49" charset="0"/>
              </a:rPr>
              <a:t>(</a:t>
            </a:r>
            <a:r>
              <a:rPr lang="en-US" altLang="ja-JP" sz="3600" dirty="0" smtClean="0">
                <a:solidFill>
                  <a:srgbClr val="FF0000"/>
                </a:solidFill>
                <a:latin typeface="Consolas" pitchFamily="49" charset="0"/>
              </a:rPr>
              <a:t>String</a:t>
            </a:r>
            <a:r>
              <a:rPr lang="en-US" altLang="ja-JP" sz="36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3600" b="0" i="0" u="none" strike="noStrike" cap="none" normalizeH="0" baseline="0" dirty="0" err="1" smtClean="0">
                <a:ln>
                  <a:noFill/>
                </a:ln>
                <a:solidFill>
                  <a:srgbClr val="FF0000"/>
                </a:solidFill>
                <a:effectLst/>
                <a:latin typeface="Consolas" pitchFamily="49" charset="0"/>
                <a:ea typeface="ＭＳ Ｐゴシック" pitchFamily="50" charset="-128"/>
              </a:rPr>
              <a:t>JFrame</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.setBounds</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(0,0,</a:t>
            </a:r>
            <a:r>
              <a:rPr kumimoji="0" lang="en-US" altLang="ja-JP" sz="3600" b="0" i="0" u="none" strike="noStrike" cap="none" normalizeH="0" dirty="0" smtClean="0">
                <a:ln>
                  <a:noFill/>
                </a:ln>
                <a:solidFill>
                  <a:schemeClr val="tx1"/>
                </a:solidFill>
                <a:effectLst/>
                <a:latin typeface="Consolas" pitchFamily="49" charset="0"/>
                <a:ea typeface="ＭＳ Ｐゴシック" pitchFamily="50" charset="-128"/>
              </a:rPr>
              <a:t>100,100</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3600" b="0" i="0" u="none" strike="noStrike" cap="none" normalizeH="0" baseline="0" dirty="0" err="1" smtClean="0">
                <a:ln>
                  <a:noFill/>
                </a:ln>
                <a:solidFill>
                  <a:srgbClr val="FF0000"/>
                </a:solidFill>
                <a:effectLst/>
                <a:latin typeface="Consolas" pitchFamily="49" charset="0"/>
                <a:ea typeface="ＭＳ Ｐゴシック" pitchFamily="50" charset="-128"/>
              </a:rPr>
              <a:t>JFrame</a:t>
            </a:r>
            <a:r>
              <a:rPr kumimoji="0" lang="en-US" altLang="ja-JP" sz="3600" b="0" i="0" u="none" strike="noStrike" cap="none" normalizeH="0" baseline="0" dirty="0" err="1" smtClean="0">
                <a:ln>
                  <a:noFill/>
                </a:ln>
                <a:solidFill>
                  <a:schemeClr val="tx1"/>
                </a:solidFill>
                <a:effectLst/>
                <a:latin typeface="Consolas" pitchFamily="49" charset="0"/>
                <a:ea typeface="ＭＳ Ｐゴシック" pitchFamily="50" charset="-128"/>
              </a:rPr>
              <a:t>.setVisible</a:t>
            </a:r>
            <a:r>
              <a:rPr kumimoji="0" lang="en-US" altLang="ja-JP" sz="3600" b="0" i="0" u="none" strike="noStrike" cap="none" normalizeH="0" baseline="0" dirty="0" smtClean="0">
                <a:ln>
                  <a:noFill/>
                </a:ln>
                <a:solidFill>
                  <a:schemeClr val="tx1"/>
                </a:solidFill>
                <a:effectLst/>
                <a:latin typeface="Consolas" pitchFamily="49" charset="0"/>
                <a:ea typeface="ＭＳ Ｐゴシック" pitchFamily="50" charset="-128"/>
              </a:rPr>
              <a:t>(true);</a:t>
            </a:r>
            <a:endParaRPr kumimoji="0" lang="ja-JP" altLang="en-US" sz="36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t>
            </a:r>
            <a:r>
              <a:rPr lang="ja-JP" altLang="en-US" dirty="0" smtClean="0"/>
              <a:t>デザインの考察</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日本語風ではなく英語風に</a:t>
            </a:r>
            <a:r>
              <a:rPr kumimoji="1" lang="en-US" altLang="ja-JP" sz="3600" dirty="0" smtClean="0"/>
              <a:t/>
            </a:r>
            <a:br>
              <a:rPr kumimoji="1" lang="en-US" altLang="ja-JP" sz="3600" dirty="0" smtClean="0"/>
            </a:br>
            <a:r>
              <a:rPr kumimoji="1" lang="en-US" altLang="ja-JP" sz="3600" dirty="0" smtClean="0"/>
              <a:t>"the"</a:t>
            </a:r>
            <a:r>
              <a:rPr kumimoji="1" lang="ja-JP" altLang="en-US" sz="3600" dirty="0" smtClean="0"/>
              <a:t>を明示する方がいいかも</a:t>
            </a:r>
            <a:endParaRPr kumimoji="1" lang="en-US" altLang="ja-JP" sz="3600" dirty="0" smtClean="0"/>
          </a:p>
          <a:p>
            <a:pPr lvl="2"/>
            <a:endParaRPr kumimoji="1" lang="en-US" altLang="ja-JP" sz="2800" dirty="0" smtClean="0"/>
          </a:p>
          <a:p>
            <a:endParaRPr kumimoji="1" lang="en-US" altLang="ja-JP" sz="3600" dirty="0" smtClean="0"/>
          </a:p>
          <a:p>
            <a:r>
              <a:rPr kumimoji="1" lang="ja-JP" altLang="en-US" sz="3600" dirty="0" smtClean="0"/>
              <a:t>注意！自然言語の語彙まで真似る</a:t>
            </a:r>
            <a:r>
              <a:rPr kumimoji="1" lang="en-US" altLang="ja-JP" sz="3600" dirty="0" smtClean="0"/>
              <a:t/>
            </a:r>
            <a:br>
              <a:rPr kumimoji="1" lang="en-US" altLang="ja-JP" sz="3600" dirty="0" smtClean="0"/>
            </a:br>
            <a:r>
              <a:rPr kumimoji="1" lang="ja-JP" altLang="en-US" sz="3600" dirty="0" smtClean="0"/>
              <a:t>必要はない（真似るのは機能！）</a:t>
            </a:r>
            <a:endParaRPr kumimoji="1" lang="ja-JP" altLang="en-US" sz="3600" dirty="0"/>
          </a:p>
        </p:txBody>
      </p:sp>
      <p:sp>
        <p:nvSpPr>
          <p:cNvPr id="4" name="メモ 3"/>
          <p:cNvSpPr/>
          <p:nvPr/>
        </p:nvSpPr>
        <p:spPr bwMode="auto">
          <a:xfrm>
            <a:off x="2143108" y="2928934"/>
            <a:ext cx="6286544" cy="1000132"/>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err="1" smtClean="0">
                <a:latin typeface="Consolas" pitchFamily="49" charset="0"/>
              </a:rPr>
              <a:t>var</a:t>
            </a:r>
            <a:r>
              <a:rPr lang="en-US" altLang="ja-JP" sz="2800" dirty="0" smtClean="0">
                <a:latin typeface="Consolas" pitchFamily="49" charset="0"/>
              </a:rPr>
              <a:t> _ = new </a:t>
            </a:r>
            <a:r>
              <a:rPr lang="en-US" altLang="ja-JP" sz="2800" dirty="0" err="1" smtClean="0">
                <a:latin typeface="Consolas" pitchFamily="49" charset="0"/>
              </a:rPr>
              <a:t>JFrame</a:t>
            </a:r>
            <a:r>
              <a:rPr lang="en-US" altLang="ja-JP" sz="2800" dirty="0" smtClean="0">
                <a:latin typeface="Consolas" pitchFamily="49" charset="0"/>
              </a:rPr>
              <a:t>(</a:t>
            </a:r>
            <a:r>
              <a:rPr lang="en-US" altLang="ja-JP" sz="2800" dirty="0" smtClean="0">
                <a:solidFill>
                  <a:srgbClr val="FF0000"/>
                </a:solidFill>
                <a:latin typeface="Consolas" pitchFamily="49" charset="0"/>
              </a:rPr>
              <a:t>$String</a:t>
            </a:r>
            <a:r>
              <a:rPr lang="en-US" altLang="ja-JP" sz="28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solidFill>
                  <a:srgbClr val="FF0000"/>
                </a:solidFill>
                <a:effectLst/>
                <a:latin typeface="Consolas" pitchFamily="49" charset="0"/>
                <a:ea typeface="ＭＳ Ｐゴシック" pitchFamily="50" charset="-128"/>
              </a:rPr>
              <a:t>$</a:t>
            </a:r>
            <a:r>
              <a:rPr kumimoji="0" lang="en-US" altLang="ja-JP" sz="2800" b="0" i="0" u="none" strike="noStrike" cap="none" normalizeH="0" baseline="0" dirty="0" err="1" smtClean="0">
                <a:ln>
                  <a:noFill/>
                </a:ln>
                <a:solidFill>
                  <a:srgbClr val="FF0000"/>
                </a:solidFill>
                <a:effectLst/>
                <a:latin typeface="Consolas" pitchFamily="49" charset="0"/>
                <a:ea typeface="ＭＳ Ｐゴシック" pitchFamily="50" charset="-128"/>
              </a:rPr>
              <a:t>JFrame</a:t>
            </a:r>
            <a:r>
              <a:rPr kumimoji="0" lang="en-US" altLang="ja-JP" sz="2800" b="0" i="0" u="none" strike="noStrike" cap="none" normalizeH="0" baseline="0" dirty="0" err="1" smtClean="0">
                <a:ln>
                  <a:noFill/>
                </a:ln>
                <a:solidFill>
                  <a:schemeClr val="tx1"/>
                </a:solidFill>
                <a:effectLst/>
                <a:latin typeface="Consolas" pitchFamily="49" charset="0"/>
                <a:ea typeface="ＭＳ Ｐゴシック" pitchFamily="50" charset="-128"/>
              </a:rPr>
              <a:t>.setBounds</a:t>
            </a:r>
            <a: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t>(0,0,</a:t>
            </a:r>
            <a:r>
              <a:rPr kumimoji="0" lang="en-US" altLang="ja-JP" sz="2800" b="0" i="0" u="none" strike="noStrike" cap="none" normalizeH="0" dirty="0" smtClean="0">
                <a:ln>
                  <a:noFill/>
                </a:ln>
                <a:solidFill>
                  <a:schemeClr val="tx1"/>
                </a:solidFill>
                <a:effectLst/>
                <a:latin typeface="Consolas" pitchFamily="49" charset="0"/>
                <a:ea typeface="ＭＳ Ｐゴシック" pitchFamily="50" charset="-128"/>
              </a:rPr>
              <a:t>100,100</a:t>
            </a:r>
            <a: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t>);</a:t>
            </a:r>
            <a:endParaRPr kumimoji="0" lang="ja-JP" altLang="en-US" sz="28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
        <p:nvSpPr>
          <p:cNvPr id="5" name="メモ 4"/>
          <p:cNvSpPr/>
          <p:nvPr/>
        </p:nvSpPr>
        <p:spPr bwMode="auto">
          <a:xfrm>
            <a:off x="1357290" y="5286388"/>
            <a:ext cx="7072362" cy="1000132"/>
          </a:xfrm>
          <a:prstGeom prst="foldedCorner">
            <a:avLst/>
          </a:prstGeom>
          <a:solidFill>
            <a:srgbClr val="FFE1E1"/>
          </a:solidFill>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err="1" smtClean="0">
                <a:latin typeface="Consolas" pitchFamily="49" charset="0"/>
              </a:rPr>
              <a:t>var</a:t>
            </a:r>
            <a:r>
              <a:rPr lang="en-US" altLang="ja-JP" sz="2800" dirty="0" smtClean="0">
                <a:latin typeface="Consolas" pitchFamily="49" charset="0"/>
              </a:rPr>
              <a:t> _ = new </a:t>
            </a:r>
            <a:r>
              <a:rPr lang="en-US" altLang="ja-JP" sz="2800" dirty="0" err="1" smtClean="0">
                <a:latin typeface="Consolas" pitchFamily="49" charset="0"/>
              </a:rPr>
              <a:t>JFrame</a:t>
            </a:r>
            <a:r>
              <a:rPr lang="en-US" altLang="ja-JP" sz="2800" dirty="0" smtClean="0">
                <a:latin typeface="Consolas" pitchFamily="49" charset="0"/>
              </a:rPr>
              <a:t>(</a:t>
            </a:r>
            <a:r>
              <a:rPr lang="en-US" altLang="ja-JP" sz="2800" dirty="0" smtClean="0">
                <a:solidFill>
                  <a:srgbClr val="FF0000"/>
                </a:solidFill>
                <a:latin typeface="Consolas" pitchFamily="49" charset="0"/>
              </a:rPr>
              <a:t>The String</a:t>
            </a:r>
            <a:r>
              <a:rPr lang="en-US" altLang="ja-JP" sz="28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2800" b="0" i="0" u="none" strike="noStrike" cap="none" normalizeH="0" baseline="0" dirty="0" smtClean="0">
                <a:ln>
                  <a:noFill/>
                </a:ln>
                <a:solidFill>
                  <a:srgbClr val="FF0000"/>
                </a:solidFill>
                <a:effectLst/>
                <a:latin typeface="Consolas" pitchFamily="49" charset="0"/>
                <a:ea typeface="ＭＳ Ｐゴシック" pitchFamily="50" charset="-128"/>
              </a:rPr>
              <a:t>The </a:t>
            </a:r>
            <a:r>
              <a:rPr kumimoji="0" lang="en-US" altLang="ja-JP" sz="2800" b="0" i="0" u="none" strike="noStrike" cap="none" normalizeH="0" baseline="0" dirty="0" err="1" smtClean="0">
                <a:ln>
                  <a:noFill/>
                </a:ln>
                <a:solidFill>
                  <a:srgbClr val="FF0000"/>
                </a:solidFill>
                <a:effectLst/>
                <a:latin typeface="Consolas" pitchFamily="49" charset="0"/>
                <a:ea typeface="ＭＳ Ｐゴシック" pitchFamily="50" charset="-128"/>
              </a:rPr>
              <a:t>JFrame</a:t>
            </a:r>
            <a:r>
              <a:rPr kumimoji="0" lang="en-US" altLang="ja-JP" sz="2800" b="0" i="0" u="none" strike="noStrike" cap="none" normalizeH="0" baseline="0" dirty="0" err="1" smtClean="0">
                <a:ln>
                  <a:noFill/>
                </a:ln>
                <a:solidFill>
                  <a:schemeClr val="tx1"/>
                </a:solidFill>
                <a:effectLst/>
                <a:latin typeface="Consolas" pitchFamily="49" charset="0"/>
                <a:ea typeface="ＭＳ Ｐゴシック" pitchFamily="50" charset="-128"/>
              </a:rPr>
              <a:t>.setBounds</a:t>
            </a:r>
            <a: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t>(0,0,</a:t>
            </a:r>
            <a:r>
              <a:rPr kumimoji="0" lang="en-US" altLang="ja-JP" sz="2800" b="0" i="0" u="none" strike="noStrike" cap="none" normalizeH="0" dirty="0" smtClean="0">
                <a:ln>
                  <a:noFill/>
                </a:ln>
                <a:solidFill>
                  <a:schemeClr val="tx1"/>
                </a:solidFill>
                <a:effectLst/>
                <a:latin typeface="Consolas" pitchFamily="49" charset="0"/>
                <a:ea typeface="ＭＳ Ｐゴシック" pitchFamily="50" charset="-128"/>
              </a:rPr>
              <a:t>100,100</a:t>
            </a:r>
            <a:r>
              <a:rPr kumimoji="0" lang="en-US" altLang="ja-JP" sz="2800" b="0" i="0" u="none" strike="noStrike" cap="none" normalizeH="0" baseline="0" dirty="0" smtClean="0">
                <a:ln>
                  <a:noFill/>
                </a:ln>
                <a:solidFill>
                  <a:schemeClr val="tx1"/>
                </a:solidFill>
                <a:effectLst/>
                <a:latin typeface="Consolas" pitchFamily="49" charset="0"/>
                <a:ea typeface="ＭＳ Ｐゴシック" pitchFamily="50" charset="-128"/>
              </a:rPr>
              <a:t>);</a:t>
            </a:r>
            <a:endParaRPr kumimoji="0" lang="ja-JP" altLang="en-US" sz="28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t>
            </a:r>
            <a:r>
              <a:rPr lang="ja-JP" altLang="en-US" dirty="0" smtClean="0"/>
              <a:t>関連する話：</a:t>
            </a:r>
            <a:r>
              <a:rPr kumimoji="1" lang="en-US" altLang="ja-JP" dirty="0" smtClean="0"/>
              <a:t>Eclipse</a:t>
            </a:r>
            <a:r>
              <a:rPr kumimoji="1" lang="ja-JP" altLang="en-US" dirty="0" smtClean="0"/>
              <a:t>先生も</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型名と同じ変数名を補完</a:t>
            </a:r>
            <a:endParaRPr kumimoji="1" lang="ja-JP" altLang="en-US" dirty="0"/>
          </a:p>
        </p:txBody>
      </p:sp>
      <p:pic>
        <p:nvPicPr>
          <p:cNvPr id="4098" name="Picture 2"/>
          <p:cNvPicPr>
            <a:picLocks noChangeAspect="1" noChangeArrowheads="1"/>
          </p:cNvPicPr>
          <p:nvPr/>
        </p:nvPicPr>
        <p:blipFill>
          <a:blip r:embed="rId2" cstate="print"/>
          <a:srcRect/>
          <a:stretch>
            <a:fillRect/>
          </a:stretch>
        </p:blipFill>
        <p:spPr bwMode="auto">
          <a:xfrm>
            <a:off x="1274755" y="2357430"/>
            <a:ext cx="6583393" cy="4000528"/>
          </a:xfrm>
          <a:prstGeom prst="rect">
            <a:avLst/>
          </a:prstGeom>
          <a:noFill/>
          <a:ln w="9525">
            <a:noFill/>
            <a:miter lim="800000"/>
            <a:headEnd/>
            <a:tailEnd/>
          </a:ln>
        </p:spPr>
      </p:pic>
      <p:sp>
        <p:nvSpPr>
          <p:cNvPr id="5" name="円形吹き出し 4"/>
          <p:cNvSpPr/>
          <p:nvPr/>
        </p:nvSpPr>
        <p:spPr bwMode="auto">
          <a:xfrm>
            <a:off x="1428728" y="5214950"/>
            <a:ext cx="1714512" cy="500066"/>
          </a:xfrm>
          <a:prstGeom prst="wedgeEllipseCallout">
            <a:avLst>
              <a:gd name="adj1" fmla="val 49986"/>
              <a:gd name="adj2" fmla="val -192299"/>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Arial" charset="0"/>
                <a:ea typeface="ＭＳ Ｐゴシック" pitchFamily="50" charset="-128"/>
              </a:rPr>
              <a:t>C-Space!!</a:t>
            </a:r>
            <a:endParaRPr kumimoji="0"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プログラミング言語の</a:t>
            </a:r>
            <a:r>
              <a:rPr kumimoji="1" lang="ja-JP" altLang="en-US" dirty="0" smtClean="0">
                <a:solidFill>
                  <a:srgbClr val="FF0000"/>
                </a:solidFill>
              </a:rPr>
              <a:t>過去</a:t>
            </a:r>
            <a:endParaRPr kumimoji="1" lang="ja-JP" altLang="en-US" dirty="0">
              <a:solidFill>
                <a:srgbClr val="FF0000"/>
              </a:solidFill>
            </a:endParaRPr>
          </a:p>
        </p:txBody>
      </p:sp>
      <p:sp>
        <p:nvSpPr>
          <p:cNvPr id="3" name="コンテンツ プレースホルダ 2"/>
          <p:cNvSpPr>
            <a:spLocks noGrp="1"/>
          </p:cNvSpPr>
          <p:nvPr>
            <p:ph idx="1"/>
          </p:nvPr>
        </p:nvSpPr>
        <p:spPr/>
        <p:txBody>
          <a:bodyPr/>
          <a:lstStyle/>
          <a:p>
            <a:r>
              <a:rPr lang="en-US" altLang="ja-JP" sz="3600" b="1" dirty="0" smtClean="0">
                <a:solidFill>
                  <a:srgbClr val="FF0000"/>
                </a:solidFill>
              </a:rPr>
              <a:t>BC7000</a:t>
            </a:r>
            <a:r>
              <a:rPr lang="ja-JP" altLang="en-US" sz="3600" b="1" dirty="0" smtClean="0">
                <a:solidFill>
                  <a:srgbClr val="FF0000"/>
                </a:solidFill>
              </a:rPr>
              <a:t>～</a:t>
            </a:r>
            <a:r>
              <a:rPr lang="en-US" altLang="ja-JP" sz="3600" b="1" dirty="0" smtClean="0">
                <a:solidFill>
                  <a:srgbClr val="FF0000"/>
                </a:solidFill>
              </a:rPr>
              <a:t>4000	</a:t>
            </a:r>
            <a:r>
              <a:rPr lang="ja-JP" altLang="en-US" sz="3600" b="1" dirty="0" smtClean="0">
                <a:solidFill>
                  <a:srgbClr val="FF0000"/>
                </a:solidFill>
              </a:rPr>
              <a:t>印欧祖語</a:t>
            </a:r>
            <a:endParaRPr lang="en-US" altLang="ja-JP" sz="3600" b="1" dirty="0" smtClean="0">
              <a:solidFill>
                <a:srgbClr val="FF0000"/>
              </a:solidFill>
            </a:endParaRPr>
          </a:p>
          <a:p>
            <a:r>
              <a:rPr lang="en-US" altLang="ja-JP" sz="3600" b="1" dirty="0" smtClean="0">
                <a:solidFill>
                  <a:srgbClr val="FF0000"/>
                </a:solidFill>
              </a:rPr>
              <a:t>BC5000</a:t>
            </a:r>
            <a:r>
              <a:rPr lang="ja-JP" altLang="en-US" sz="3600" b="1" dirty="0" smtClean="0">
                <a:solidFill>
                  <a:srgbClr val="FF0000"/>
                </a:solidFill>
              </a:rPr>
              <a:t>～</a:t>
            </a:r>
            <a:r>
              <a:rPr lang="en-US" altLang="ja-JP" sz="3600" b="1" dirty="0" smtClean="0">
                <a:solidFill>
                  <a:srgbClr val="FF0000"/>
                </a:solidFill>
              </a:rPr>
              <a:t>0		</a:t>
            </a:r>
            <a:r>
              <a:rPr lang="ja-JP" altLang="en-US" sz="3600" b="1" dirty="0" smtClean="0">
                <a:solidFill>
                  <a:srgbClr val="FF0000"/>
                </a:solidFill>
              </a:rPr>
              <a:t>日本語</a:t>
            </a:r>
            <a:endParaRPr lang="en-US" altLang="ja-JP" sz="3600" b="1" dirty="0" smtClean="0">
              <a:solidFill>
                <a:srgbClr val="FF0000"/>
              </a:solidFill>
            </a:endParaRPr>
          </a:p>
          <a:p>
            <a:r>
              <a:rPr lang="en-US" altLang="ja-JP" sz="3600" b="1" dirty="0" smtClean="0">
                <a:solidFill>
                  <a:srgbClr val="FF0000"/>
                </a:solidFill>
              </a:rPr>
              <a:t>AD</a:t>
            </a:r>
            <a:r>
              <a:rPr kumimoji="1" lang="en-US" altLang="ja-JP" sz="3600" b="1" dirty="0" smtClean="0">
                <a:solidFill>
                  <a:srgbClr val="FF0000"/>
                </a:solidFill>
              </a:rPr>
              <a:t>410</a:t>
            </a:r>
            <a:r>
              <a:rPr kumimoji="1" lang="ja-JP" altLang="en-US" sz="3600" b="1" dirty="0" smtClean="0">
                <a:solidFill>
                  <a:srgbClr val="FF0000"/>
                </a:solidFill>
              </a:rPr>
              <a:t>～</a:t>
            </a:r>
            <a:r>
              <a:rPr kumimoji="1" lang="en-US" altLang="ja-JP" sz="3600" b="1" dirty="0" smtClean="0">
                <a:solidFill>
                  <a:srgbClr val="FF0000"/>
                </a:solidFill>
              </a:rPr>
              <a:t>500 </a:t>
            </a:r>
            <a:r>
              <a:rPr lang="en-US" altLang="ja-JP" sz="3600" b="1" dirty="0" smtClean="0">
                <a:solidFill>
                  <a:srgbClr val="FF0000"/>
                </a:solidFill>
              </a:rPr>
              <a:t>	</a:t>
            </a:r>
            <a:r>
              <a:rPr kumimoji="1" lang="ja-JP" altLang="en-US" sz="3600" b="1" dirty="0" smtClean="0">
                <a:solidFill>
                  <a:srgbClr val="FF0000"/>
                </a:solidFill>
              </a:rPr>
              <a:t>英語</a:t>
            </a:r>
            <a:endParaRPr kumimoji="1" lang="en-US" altLang="ja-JP" sz="3600" b="1" dirty="0" smtClean="0">
              <a:solidFill>
                <a:srgbClr val="FF0000"/>
              </a:solidFill>
            </a:endParaRPr>
          </a:p>
          <a:p>
            <a:r>
              <a:rPr kumimoji="1" lang="en-US" altLang="ja-JP" sz="3600" dirty="0" smtClean="0"/>
              <a:t>1954  			FORTRAN</a:t>
            </a:r>
          </a:p>
          <a:p>
            <a:r>
              <a:rPr lang="en-US" altLang="ja-JP" sz="3600" dirty="0" smtClean="0"/>
              <a:t>1958  			LISP, ALGOL</a:t>
            </a:r>
          </a:p>
          <a:p>
            <a:r>
              <a:rPr lang="en-US" altLang="ja-JP" sz="3600" dirty="0" smtClean="0"/>
              <a:t>1959  			COBOL</a:t>
            </a:r>
          </a:p>
          <a:p>
            <a:r>
              <a:rPr lang="en-US" altLang="ja-JP" sz="3600" dirty="0" smtClean="0"/>
              <a:t>…</a:t>
            </a:r>
          </a:p>
        </p:txBody>
      </p:sp>
      <p:sp>
        <p:nvSpPr>
          <p:cNvPr id="4" name="角丸四角形吹き出し 3"/>
          <p:cNvSpPr/>
          <p:nvPr/>
        </p:nvSpPr>
        <p:spPr bwMode="auto">
          <a:xfrm>
            <a:off x="1857356" y="5643578"/>
            <a:ext cx="7072362" cy="1000132"/>
          </a:xfrm>
          <a:prstGeom prst="wedgeRoundRectCallout">
            <a:avLst>
              <a:gd name="adj1" fmla="val -26791"/>
              <a:gd name="adj2" fmla="val -256848"/>
              <a:gd name="adj3" fmla="val 1666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2800" dirty="0" smtClean="0"/>
              <a:t>これら数千年の歴史をもつ言語を</a:t>
            </a:r>
            <a:r>
              <a:rPr lang="en-US" altLang="ja-JP" sz="2800" dirty="0" smtClean="0"/>
              <a:t/>
            </a:r>
            <a:br>
              <a:rPr lang="en-US" altLang="ja-JP" sz="2800" dirty="0" smtClean="0"/>
            </a:br>
            <a:r>
              <a:rPr lang="ja-JP" altLang="en-US" sz="2800" dirty="0" smtClean="0"/>
              <a:t>「プログラミング言語」と思って学ぼう！</a:t>
            </a:r>
            <a:endParaRPr kumimoji="0" lang="ja-JP" altLang="en-US" sz="28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dissolv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関連</a:t>
            </a:r>
            <a:r>
              <a:rPr lang="ja-JP" altLang="en-US" dirty="0" smtClean="0"/>
              <a:t>する話</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それ </a:t>
            </a:r>
            <a:r>
              <a:rPr kumimoji="1" lang="en-US" altLang="ja-JP" dirty="0" smtClean="0"/>
              <a:t>(</a:t>
            </a:r>
            <a:r>
              <a:rPr kumimoji="1" lang="ja-JP" altLang="en-US" dirty="0" smtClean="0"/>
              <a:t>なでしこ</a:t>
            </a:r>
            <a:r>
              <a:rPr kumimoji="1" lang="en-US" altLang="ja-JP" dirty="0" smtClean="0"/>
              <a:t>)</a:t>
            </a:r>
            <a:r>
              <a:rPr kumimoji="1" lang="ja-JP" altLang="en-US" dirty="0" err="1" smtClean="0"/>
              <a:t>、</a:t>
            </a:r>
            <a:r>
              <a:rPr kumimoji="1" lang="en-US" altLang="ja-JP" dirty="0" smtClean="0"/>
              <a:t>$_(Perl)</a:t>
            </a:r>
          </a:p>
          <a:p>
            <a:pPr lvl="4"/>
            <a:endParaRPr lang="en-US" altLang="ja-JP" dirty="0" smtClean="0"/>
          </a:p>
          <a:p>
            <a:pPr lvl="4"/>
            <a:endParaRPr lang="en-US" altLang="ja-JP" dirty="0" smtClean="0"/>
          </a:p>
          <a:p>
            <a:pPr lvl="4"/>
            <a:endParaRPr lang="en-US" altLang="ja-JP" dirty="0" smtClean="0"/>
          </a:p>
          <a:p>
            <a:pPr lvl="1">
              <a:buNone/>
            </a:pPr>
            <a:r>
              <a:rPr lang="en-US" altLang="ja-JP" dirty="0" smtClean="0"/>
              <a:t>or</a:t>
            </a:r>
            <a:endParaRPr kumimoji="1" lang="ja-JP" altLang="en-US" dirty="0"/>
          </a:p>
        </p:txBody>
      </p:sp>
      <p:sp>
        <p:nvSpPr>
          <p:cNvPr id="4" name="メモ 3"/>
          <p:cNvSpPr/>
          <p:nvPr/>
        </p:nvSpPr>
        <p:spPr bwMode="auto">
          <a:xfrm>
            <a:off x="1857356" y="2500306"/>
            <a:ext cx="6715172" cy="1714512"/>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ja-JP" altLang="en-US" sz="3600" dirty="0" smtClean="0"/>
              <a:t>「ｘｘと吠える」の「ｘｘ」を「ワンワン」に置換して、</a:t>
            </a:r>
            <a:r>
              <a:rPr lang="en-US" altLang="ja-JP" sz="3600" dirty="0" smtClean="0"/>
              <a:t/>
            </a:r>
            <a:br>
              <a:rPr lang="en-US" altLang="ja-JP" sz="3600" dirty="0" smtClean="0"/>
            </a:br>
            <a:r>
              <a:rPr lang="ja-JP" altLang="en-US" sz="3600" dirty="0" smtClean="0"/>
              <a:t> それを表示する。</a:t>
            </a:r>
            <a:endParaRPr kumimoji="0" lang="ja-JP" altLang="en-US" sz="36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
        <p:nvSpPr>
          <p:cNvPr id="5" name="メモ 4"/>
          <p:cNvSpPr/>
          <p:nvPr/>
        </p:nvSpPr>
        <p:spPr bwMode="auto">
          <a:xfrm>
            <a:off x="1857356" y="4500570"/>
            <a:ext cx="6786610" cy="1785950"/>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ja-JP" altLang="en-US" sz="3600" dirty="0" smtClean="0"/>
              <a:t>「ｘｘと吠える」の「ｘｘ」を「ワンワン」に置換して、</a:t>
            </a:r>
            <a:r>
              <a:rPr lang="en-US" altLang="ja-JP" sz="3600" dirty="0" smtClean="0"/>
              <a:t/>
            </a:r>
            <a:br>
              <a:rPr lang="en-US" altLang="ja-JP" sz="3600" dirty="0" smtClean="0"/>
            </a:br>
            <a:r>
              <a:rPr lang="ja-JP" altLang="en-US" sz="3600" dirty="0" smtClean="0"/>
              <a:t> 表示する。</a:t>
            </a:r>
            <a:endParaRPr kumimoji="0" lang="ja-JP" altLang="en-US" sz="36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ついでに脱線</a:t>
            </a:r>
            <a:endParaRPr kumimoji="1" lang="ja-JP" altLang="en-US" dirty="0"/>
          </a:p>
        </p:txBody>
      </p:sp>
      <p:sp>
        <p:nvSpPr>
          <p:cNvPr id="3" name="コンテンツ プレースホルダ 2"/>
          <p:cNvSpPr>
            <a:spLocks noGrp="1"/>
          </p:cNvSpPr>
          <p:nvPr>
            <p:ph idx="1"/>
          </p:nvPr>
        </p:nvSpPr>
        <p:spPr/>
        <p:txBody>
          <a:bodyPr/>
          <a:lstStyle/>
          <a:p>
            <a:r>
              <a:rPr lang="ja-JP" altLang="en-US" sz="3600" dirty="0" smtClean="0"/>
              <a:t>既存の「日本語プログラミング」の</a:t>
            </a:r>
            <a:r>
              <a:rPr lang="en-US" altLang="ja-JP" sz="3600" dirty="0" smtClean="0"/>
              <a:t/>
            </a:r>
            <a:br>
              <a:rPr lang="en-US" altLang="ja-JP" sz="3600" dirty="0" smtClean="0"/>
            </a:br>
            <a:r>
              <a:rPr lang="en-US" altLang="ja-JP" sz="3600" dirty="0" smtClean="0">
                <a:solidFill>
                  <a:srgbClr val="FF0000"/>
                </a:solidFill>
              </a:rPr>
              <a:t>“</a:t>
            </a:r>
            <a:r>
              <a:rPr lang="ja-JP" altLang="en-US" sz="3600" dirty="0" smtClean="0">
                <a:solidFill>
                  <a:srgbClr val="FF0000"/>
                </a:solidFill>
              </a:rPr>
              <a:t>自然言語の機能を真似る</a:t>
            </a:r>
            <a:r>
              <a:rPr lang="en-US" altLang="ja-JP" sz="3600" dirty="0" smtClean="0">
                <a:solidFill>
                  <a:srgbClr val="FF0000"/>
                </a:solidFill>
              </a:rPr>
              <a:t>”</a:t>
            </a:r>
            <a:r>
              <a:rPr lang="en-US" altLang="ja-JP" sz="3600" dirty="0" smtClean="0"/>
              <a:t/>
            </a:r>
            <a:br>
              <a:rPr lang="en-US" altLang="ja-JP" sz="3600" dirty="0" smtClean="0"/>
            </a:br>
            <a:r>
              <a:rPr lang="ja-JP" altLang="en-US" sz="3600" dirty="0" smtClean="0"/>
              <a:t>的にいいなーと思うところ</a:t>
            </a:r>
            <a:endParaRPr lang="en-US" altLang="ja-JP" sz="3600" dirty="0" smtClean="0"/>
          </a:p>
          <a:p>
            <a:pPr lvl="1"/>
            <a:endParaRPr lang="en-US" altLang="ja-JP" sz="3200" dirty="0" smtClean="0"/>
          </a:p>
          <a:p>
            <a:pPr lvl="1"/>
            <a:endParaRPr lang="en-US" altLang="ja-JP" sz="3200" dirty="0" smtClean="0"/>
          </a:p>
          <a:p>
            <a:pPr lvl="1"/>
            <a:endParaRPr lang="en-US" altLang="ja-JP" sz="3200" dirty="0" smtClean="0"/>
          </a:p>
          <a:p>
            <a:pPr lvl="1"/>
            <a:endParaRPr lang="en-US" altLang="ja-JP" sz="3200" dirty="0" smtClean="0"/>
          </a:p>
          <a:p>
            <a:pPr lvl="1"/>
            <a:r>
              <a:rPr lang="ja-JP" altLang="en-US" sz="3200" dirty="0" smtClean="0"/>
              <a:t>助詞の有効活用（例はプロデル）</a:t>
            </a:r>
            <a:endParaRPr kumimoji="1" lang="ja-JP" altLang="en-US" sz="3200" dirty="0"/>
          </a:p>
        </p:txBody>
      </p:sp>
      <p:sp>
        <p:nvSpPr>
          <p:cNvPr id="4" name="メモ 3"/>
          <p:cNvSpPr/>
          <p:nvPr/>
        </p:nvSpPr>
        <p:spPr bwMode="auto">
          <a:xfrm>
            <a:off x="1214414" y="3500438"/>
            <a:ext cx="6715172" cy="2071702"/>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3200" dirty="0" smtClean="0">
                <a:latin typeface="+mn-ea"/>
              </a:rPr>
              <a:t>[</a:t>
            </a:r>
            <a:r>
              <a:rPr lang="ja-JP" altLang="en-US" sz="3200" dirty="0" smtClean="0">
                <a:latin typeface="+mn-ea"/>
              </a:rPr>
              <a:t>相手</a:t>
            </a:r>
            <a:r>
              <a:rPr lang="en-US" altLang="ja-JP" sz="3200" dirty="0" smtClean="0">
                <a:latin typeface="+mn-ea"/>
              </a:rPr>
              <a:t>]</a:t>
            </a:r>
            <a:r>
              <a:rPr lang="ja-JP" altLang="en-US" sz="3200" dirty="0" smtClean="0">
                <a:latin typeface="+mn-ea"/>
              </a:rPr>
              <a:t>へ、</a:t>
            </a:r>
            <a:r>
              <a:rPr lang="en-US" altLang="ja-JP" sz="3200" dirty="0" smtClean="0">
                <a:latin typeface="+mn-ea"/>
              </a:rPr>
              <a:t>[</a:t>
            </a:r>
            <a:r>
              <a:rPr lang="ja-JP" altLang="en-US" sz="3200" dirty="0" smtClean="0">
                <a:latin typeface="+mn-ea"/>
              </a:rPr>
              <a:t>名前</a:t>
            </a:r>
            <a:r>
              <a:rPr lang="en-US" altLang="ja-JP" sz="3200" dirty="0" smtClean="0">
                <a:latin typeface="+mn-ea"/>
              </a:rPr>
              <a:t>]</a:t>
            </a:r>
            <a:r>
              <a:rPr lang="ja-JP" altLang="en-US" sz="3200" dirty="0" smtClean="0">
                <a:latin typeface="+mn-ea"/>
              </a:rPr>
              <a:t>を、紹介する手順</a:t>
            </a:r>
            <a:endParaRPr lang="en-US" altLang="ja-JP" sz="3200" dirty="0" smtClean="0">
              <a:latin typeface="+mn-ea"/>
            </a:endParaRPr>
          </a:p>
          <a:p>
            <a:r>
              <a:rPr kumimoji="0" lang="ja-JP" altLang="en-US" sz="3200" b="0" i="0" u="none" strike="noStrike" cap="none" normalizeH="0" baseline="0" dirty="0" smtClean="0">
                <a:ln>
                  <a:noFill/>
                </a:ln>
                <a:solidFill>
                  <a:schemeClr val="tx1"/>
                </a:solidFill>
                <a:effectLst/>
                <a:latin typeface="+mn-ea"/>
              </a:rPr>
              <a:t>　</a:t>
            </a:r>
            <a:r>
              <a:rPr kumimoji="0" lang="en-US" altLang="ja-JP" sz="3200" b="0" i="0" u="none" strike="noStrike" cap="none" normalizeH="0" baseline="0" dirty="0" smtClean="0">
                <a:ln>
                  <a:noFill/>
                </a:ln>
                <a:solidFill>
                  <a:schemeClr val="tx1"/>
                </a:solidFill>
                <a:effectLst/>
                <a:latin typeface="+mn-ea"/>
              </a:rPr>
              <a:t>…</a:t>
            </a:r>
          </a:p>
          <a:p>
            <a:r>
              <a:rPr lang="ja-JP" altLang="en-US" sz="3200" dirty="0" smtClean="0">
                <a:solidFill>
                  <a:schemeClr val="tx1"/>
                </a:solidFill>
                <a:latin typeface="+mn-ea"/>
              </a:rPr>
              <a:t>終わり</a:t>
            </a:r>
            <a:endParaRPr kumimoji="0" lang="en-US" altLang="ja-JP" sz="3200" b="0" i="0" u="none" strike="noStrike" cap="none" normalizeH="0" baseline="0" dirty="0" smtClean="0">
              <a:ln>
                <a:noFill/>
              </a:ln>
              <a:solidFill>
                <a:schemeClr val="tx1"/>
              </a:solidFill>
              <a:effectLst/>
              <a:latin typeface="+mn-ea"/>
            </a:endParaRPr>
          </a:p>
          <a:p>
            <a:r>
              <a:rPr lang="ja-JP" altLang="en-US" sz="3200" dirty="0" smtClean="0">
                <a:solidFill>
                  <a:schemeClr val="tx1"/>
                </a:solidFill>
                <a:latin typeface="+mn-ea"/>
              </a:rPr>
              <a:t>「次郎」を「太郎」へ紹介する</a:t>
            </a:r>
            <a:endParaRPr kumimoji="0" lang="ja-JP" altLang="en-US" sz="3200" b="0" i="0" u="none" strike="noStrike" cap="none" normalizeH="0" baseline="0" dirty="0" smtClean="0">
              <a:ln>
                <a:noFill/>
              </a:ln>
              <a:solidFill>
                <a:schemeClr val="tx1"/>
              </a:solidFill>
              <a:effectLst/>
              <a:latin typeface="+mn-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90600" y="2071678"/>
            <a:ext cx="7772400" cy="1470025"/>
          </a:xfrm>
        </p:spPr>
        <p:txBody>
          <a:bodyPr/>
          <a:lstStyle/>
          <a:p>
            <a:r>
              <a:rPr kumimoji="1" lang="en-US" altLang="ja-JP" sz="8000" dirty="0" smtClean="0"/>
              <a:t>“Every”</a:t>
            </a:r>
            <a:endParaRPr kumimoji="1" lang="ja-JP" altLang="en-US" dirty="0"/>
          </a:p>
        </p:txBody>
      </p:sp>
      <p:sp>
        <p:nvSpPr>
          <p:cNvPr id="5" name="サブタイトル 4"/>
          <p:cNvSpPr>
            <a:spLocks noGrp="1"/>
          </p:cNvSpPr>
          <p:nvPr>
            <p:ph type="subTitle" idx="1"/>
          </p:nvPr>
        </p:nvSpPr>
        <p:spPr>
          <a:xfrm>
            <a:off x="1214414" y="3571876"/>
            <a:ext cx="6829428" cy="3071834"/>
          </a:xfrm>
        </p:spPr>
        <p:txBody>
          <a:bodyPr/>
          <a:lstStyle/>
          <a:p>
            <a:pPr algn="r"/>
            <a:r>
              <a:rPr lang="ja-JP" altLang="en-US" sz="4000" dirty="0" smtClean="0"/>
              <a:t>現在の評価コンテキストを</a:t>
            </a:r>
            <a:r>
              <a:rPr lang="ja-JP" altLang="en-US" sz="4000" dirty="0" smtClean="0">
                <a:solidFill>
                  <a:srgbClr val="FF0000"/>
                </a:solidFill>
              </a:rPr>
              <a:t>部分継続</a:t>
            </a:r>
            <a:r>
              <a:rPr lang="ja-JP" altLang="en-US" sz="4000" dirty="0" smtClean="0"/>
              <a:t>として切出しコンテナの要素に適用し集計する演算</a:t>
            </a:r>
            <a:endParaRPr kumimoji="1" lang="en-US" altLang="ja-JP" sz="2800" dirty="0" smtClean="0"/>
          </a:p>
          <a:p>
            <a:pPr algn="r"/>
            <a:r>
              <a:rPr kumimoji="1" lang="ja-JP" altLang="en-US" sz="2800" dirty="0" smtClean="0"/>
              <a:t>ネタ元</a:t>
            </a:r>
            <a:r>
              <a:rPr lang="ja-JP" altLang="en-US" sz="2800" dirty="0" smtClean="0"/>
              <a:t>： </a:t>
            </a:r>
            <a:r>
              <a:rPr lang="en-US" altLang="ja-JP" sz="2800" dirty="0" smtClean="0"/>
              <a:t>“Wild Control Operators”</a:t>
            </a:r>
            <a:br>
              <a:rPr lang="en-US" altLang="ja-JP" sz="2800" dirty="0" smtClean="0"/>
            </a:br>
            <a:r>
              <a:rPr lang="en-US" altLang="ja-JP" sz="2800" dirty="0" smtClean="0"/>
              <a:t>by Chris Barker, </a:t>
            </a:r>
            <a:r>
              <a:rPr lang="ja-JP" altLang="en-US" sz="2800" dirty="0" smtClean="0"/>
              <a:t>他色々</a:t>
            </a:r>
            <a:endParaRPr kumimoji="1" lang="en-US" altLang="ja-JP" sz="32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4290"/>
            <a:ext cx="8229600" cy="1143000"/>
          </a:xfrm>
        </p:spPr>
        <p:txBody>
          <a:bodyPr/>
          <a:lstStyle/>
          <a:p>
            <a:r>
              <a:rPr kumimoji="1" lang="ja-JP" altLang="en-US" sz="4000" dirty="0" smtClean="0"/>
              <a:t>しばらく前に見た発言</a:t>
            </a:r>
            <a:endParaRPr kumimoji="1" lang="ja-JP" altLang="en-US" sz="4000" dirty="0"/>
          </a:p>
        </p:txBody>
      </p:sp>
      <p:sp>
        <p:nvSpPr>
          <p:cNvPr id="3" name="コンテンツ プレースホルダ 2"/>
          <p:cNvSpPr>
            <a:spLocks noGrp="1"/>
          </p:cNvSpPr>
          <p:nvPr>
            <p:ph idx="1"/>
          </p:nvPr>
        </p:nvSpPr>
        <p:spPr/>
        <p:txBody>
          <a:bodyPr/>
          <a:lstStyle/>
          <a:p>
            <a:pPr>
              <a:buNone/>
            </a:pPr>
            <a:r>
              <a:rPr kumimoji="1" lang="en-US" altLang="ja-JP" sz="3600" b="1" dirty="0" smtClean="0"/>
              <a:t>【</a:t>
            </a:r>
            <a:r>
              <a:rPr kumimoji="1" lang="ja-JP" altLang="en-US" sz="3600" b="1" dirty="0" smtClean="0"/>
              <a:t>急募</a:t>
            </a:r>
            <a:r>
              <a:rPr kumimoji="1" lang="en-US" altLang="ja-JP" sz="3600" b="1" dirty="0" smtClean="0"/>
              <a:t>】</a:t>
            </a:r>
            <a:r>
              <a:rPr lang="en-US" altLang="ja-JP" sz="3600" b="1" dirty="0" smtClean="0"/>
              <a:t>Java</a:t>
            </a:r>
            <a:r>
              <a:rPr lang="ja-JP" altLang="en-US" sz="3600" b="1" dirty="0" smtClean="0"/>
              <a:t>プログラミングについて質問です。もし</a:t>
            </a:r>
            <a:r>
              <a:rPr lang="ja-JP" altLang="en-US" sz="4000" b="1" dirty="0" smtClean="0"/>
              <a:t>整数が２か３で割り切れるときのみ、その整数をプリントアウトする時は、</a:t>
            </a:r>
            <a:r>
              <a:rPr lang="en-US" altLang="ja-JP" sz="4000" b="1" dirty="0" err="1" smtClean="0"/>
              <a:t>int</a:t>
            </a:r>
            <a:r>
              <a:rPr lang="en-US" altLang="ja-JP" sz="4000" b="1" dirty="0" smtClean="0"/>
              <a:t> number = a; </a:t>
            </a:r>
            <a:r>
              <a:rPr lang="en-US" altLang="ja-JP" sz="4000" b="1" dirty="0" smtClean="0">
                <a:solidFill>
                  <a:srgbClr val="FF0000"/>
                </a:solidFill>
              </a:rPr>
              <a:t>b=a%(2ll3); if(b==0)</a:t>
            </a:r>
            <a:r>
              <a:rPr lang="en-US" altLang="ja-JP" sz="4000" b="1" dirty="0" smtClean="0"/>
              <a:t> </a:t>
            </a:r>
            <a:r>
              <a:rPr lang="en-US" altLang="ja-JP" sz="4000" b="1" dirty="0" err="1" smtClean="0"/>
              <a:t>System.out.println</a:t>
            </a:r>
            <a:r>
              <a:rPr lang="en-US" altLang="ja-JP" sz="4000" b="1" dirty="0" smtClean="0"/>
              <a:t>("</a:t>
            </a:r>
            <a:r>
              <a:rPr lang="ja-JP" altLang="en-US" sz="4000" b="1" dirty="0" smtClean="0"/>
              <a:t>割れる！！</a:t>
            </a:r>
            <a:r>
              <a:rPr lang="en-US" altLang="ja-JP" sz="4000" b="1" dirty="0" smtClean="0"/>
              <a:t>")</a:t>
            </a:r>
            <a:r>
              <a:rPr lang="ja-JP" altLang="en-US" sz="4000" b="1" dirty="0" smtClean="0"/>
              <a:t>でいいんでしょうか</a:t>
            </a:r>
            <a:r>
              <a:rPr lang="en-US" altLang="ja-JP" sz="4000" b="1" dirty="0" smtClean="0"/>
              <a:t>…</a:t>
            </a:r>
            <a:r>
              <a:rPr lang="ja-JP" altLang="en-US" sz="4000" b="1" dirty="0" err="1" smtClean="0"/>
              <a:t>。</a:t>
            </a:r>
            <a:endParaRPr kumimoji="1" lang="ja-JP" altLang="en-US" sz="40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分析する</a:t>
            </a:r>
            <a:endParaRPr kumimoji="1" lang="ja-JP" altLang="en-US" dirty="0"/>
          </a:p>
        </p:txBody>
      </p:sp>
      <p:sp>
        <p:nvSpPr>
          <p:cNvPr id="3" name="コンテンツ プレースホルダ 2"/>
          <p:cNvSpPr>
            <a:spLocks noGrp="1"/>
          </p:cNvSpPr>
          <p:nvPr>
            <p:ph sz="half" idx="1"/>
          </p:nvPr>
        </p:nvSpPr>
        <p:spPr/>
        <p:txBody>
          <a:bodyPr/>
          <a:lstStyle/>
          <a:p>
            <a:r>
              <a:rPr kumimoji="1" lang="ja-JP" altLang="en-US" dirty="0" smtClean="0"/>
              <a:t>自然言語</a:t>
            </a:r>
            <a:endParaRPr kumimoji="1" lang="en-US" altLang="ja-JP" dirty="0" smtClean="0"/>
          </a:p>
          <a:p>
            <a:pPr>
              <a:buNone/>
            </a:pPr>
            <a:r>
              <a:rPr kumimoji="1" lang="en-US" altLang="ja-JP" dirty="0" smtClean="0"/>
              <a:t>	  2</a:t>
            </a:r>
            <a:r>
              <a:rPr kumimoji="1" lang="ja-JP" altLang="en-US" dirty="0" smtClean="0"/>
              <a:t>か</a:t>
            </a:r>
            <a:r>
              <a:rPr kumimoji="1" lang="en-US" altLang="ja-JP" dirty="0" smtClean="0"/>
              <a:t>3</a:t>
            </a:r>
            <a:r>
              <a:rPr kumimoji="1" lang="ja-JP" altLang="en-US" dirty="0" smtClean="0"/>
              <a:t>で割り切れる</a:t>
            </a:r>
            <a:r>
              <a:rPr lang="en-US" altLang="ja-JP" dirty="0" smtClean="0"/>
              <a:t/>
            </a:r>
            <a:br>
              <a:rPr lang="en-US" altLang="ja-JP" dirty="0" smtClean="0"/>
            </a:br>
            <a:r>
              <a:rPr lang="en-US" altLang="ja-JP" dirty="0" smtClean="0"/>
              <a:t>  divisible by 2 or 3</a:t>
            </a:r>
            <a:endParaRPr kumimoji="1" lang="en-US" altLang="ja-JP" dirty="0" smtClean="0"/>
          </a:p>
          <a:p>
            <a:pPr lvl="2"/>
            <a:endParaRPr lang="en-US" altLang="ja-JP" dirty="0" smtClean="0"/>
          </a:p>
          <a:p>
            <a:r>
              <a:rPr lang="ja-JP" altLang="en-US" dirty="0" smtClean="0"/>
              <a:t>直訳</a:t>
            </a:r>
            <a:endParaRPr lang="en-US" altLang="ja-JP" dirty="0" smtClean="0"/>
          </a:p>
          <a:p>
            <a:pPr>
              <a:buNone/>
            </a:pPr>
            <a:r>
              <a:rPr lang="en-US" altLang="ja-JP" dirty="0" smtClean="0"/>
              <a:t>	  a%(2||3)==0</a:t>
            </a:r>
          </a:p>
          <a:p>
            <a:pPr>
              <a:buNone/>
            </a:pPr>
            <a:endParaRPr lang="en-US" altLang="ja-JP" sz="1600" dirty="0" smtClean="0"/>
          </a:p>
          <a:p>
            <a:pPr>
              <a:buNone/>
            </a:pPr>
            <a:r>
              <a:rPr lang="ja-JP" altLang="en-US" dirty="0" smtClean="0"/>
              <a:t> </a:t>
            </a:r>
            <a:r>
              <a:rPr lang="ja-JP" altLang="en-US" b="1" dirty="0" smtClean="0">
                <a:solidFill>
                  <a:srgbClr val="0070C0"/>
                </a:solidFill>
              </a:rPr>
              <a:t> 自然言語には</a:t>
            </a:r>
            <a:endParaRPr lang="en-US" altLang="ja-JP" b="1" dirty="0" smtClean="0">
              <a:solidFill>
                <a:srgbClr val="0070C0"/>
              </a:solidFill>
            </a:endParaRPr>
          </a:p>
          <a:p>
            <a:pPr>
              <a:buNone/>
            </a:pPr>
            <a:r>
              <a:rPr lang="en-US" altLang="ja-JP" b="1" dirty="0" smtClean="0">
                <a:solidFill>
                  <a:srgbClr val="0070C0"/>
                </a:solidFill>
              </a:rPr>
              <a:t>  "</a:t>
            </a:r>
            <a:r>
              <a:rPr lang="ja-JP" altLang="en-US" b="1" dirty="0" smtClean="0">
                <a:solidFill>
                  <a:srgbClr val="0070C0"/>
                </a:solidFill>
              </a:rPr>
              <a:t>か</a:t>
            </a:r>
            <a:r>
              <a:rPr lang="en-US" altLang="ja-JP" b="1" dirty="0" smtClean="0">
                <a:solidFill>
                  <a:srgbClr val="0070C0"/>
                </a:solidFill>
              </a:rPr>
              <a:t>"</a:t>
            </a:r>
            <a:r>
              <a:rPr lang="ja-JP" altLang="en-US" b="1" dirty="0" smtClean="0">
                <a:solidFill>
                  <a:srgbClr val="0070C0"/>
                </a:solidFill>
              </a:rPr>
              <a:t> という、</a:t>
            </a:r>
            <a:r>
              <a:rPr lang="en-US" altLang="ja-JP" b="1" dirty="0" smtClean="0">
                <a:solidFill>
                  <a:srgbClr val="0070C0"/>
                </a:solidFill>
              </a:rPr>
              <a:t>|| </a:t>
            </a:r>
            <a:r>
              <a:rPr lang="ja-JP" altLang="en-US" b="1" dirty="0" smtClean="0">
                <a:solidFill>
                  <a:srgbClr val="0070C0"/>
                </a:solidFill>
              </a:rPr>
              <a:t>よりも</a:t>
            </a:r>
            <a:endParaRPr lang="en-US" altLang="ja-JP" b="1" dirty="0" smtClean="0">
              <a:solidFill>
                <a:srgbClr val="0070C0"/>
              </a:solidFill>
            </a:endParaRPr>
          </a:p>
          <a:p>
            <a:pPr>
              <a:buNone/>
            </a:pPr>
            <a:r>
              <a:rPr lang="ja-JP" altLang="en-US" b="1" dirty="0" smtClean="0">
                <a:solidFill>
                  <a:srgbClr val="0070C0"/>
                </a:solidFill>
              </a:rPr>
              <a:t>  超強力な演算子がある</a:t>
            </a:r>
            <a:endParaRPr lang="en-US" altLang="ja-JP" b="1" dirty="0" smtClean="0">
              <a:solidFill>
                <a:srgbClr val="0070C0"/>
              </a:solidFill>
            </a:endParaRPr>
          </a:p>
        </p:txBody>
      </p:sp>
      <p:sp>
        <p:nvSpPr>
          <p:cNvPr id="4" name="コンテンツ プレースホルダ 3"/>
          <p:cNvSpPr>
            <a:spLocks noGrp="1"/>
          </p:cNvSpPr>
          <p:nvPr>
            <p:ph sz="half" idx="2"/>
          </p:nvPr>
        </p:nvSpPr>
        <p:spPr/>
        <p:txBody>
          <a:bodyPr/>
          <a:lstStyle/>
          <a:p>
            <a:r>
              <a:rPr kumimoji="1" lang="ja-JP" altLang="en-US" dirty="0" smtClean="0"/>
              <a:t>プログラミング言語</a:t>
            </a:r>
            <a:endParaRPr kumimoji="1" lang="en-US" altLang="ja-JP" dirty="0" smtClean="0"/>
          </a:p>
          <a:p>
            <a:pPr>
              <a:buNone/>
            </a:pPr>
            <a:r>
              <a:rPr lang="en-US" altLang="ja-JP" dirty="0" smtClean="0"/>
              <a:t>	  a%2==0 || a%3==0</a:t>
            </a:r>
          </a:p>
          <a:p>
            <a:pPr lvl="2"/>
            <a:endParaRPr lang="en-US" altLang="ja-JP" dirty="0" smtClean="0"/>
          </a:p>
          <a:p>
            <a:r>
              <a:rPr lang="ja-JP" altLang="en-US" dirty="0" smtClean="0"/>
              <a:t>直訳</a:t>
            </a:r>
            <a:endParaRPr lang="en-US" altLang="ja-JP" dirty="0" smtClean="0"/>
          </a:p>
          <a:p>
            <a:pPr>
              <a:buNone/>
            </a:pPr>
            <a:r>
              <a:rPr kumimoji="1" lang="en-US" altLang="ja-JP" dirty="0" smtClean="0"/>
              <a:t>	  2</a:t>
            </a:r>
            <a:r>
              <a:rPr kumimoji="1" lang="ja-JP" altLang="en-US" dirty="0" smtClean="0"/>
              <a:t>で割り切れるか</a:t>
            </a:r>
            <a:r>
              <a:rPr kumimoji="1" lang="en-US" altLang="ja-JP" dirty="0" smtClean="0"/>
              <a:t/>
            </a:r>
            <a:br>
              <a:rPr kumimoji="1" lang="en-US" altLang="ja-JP" dirty="0" smtClean="0"/>
            </a:br>
            <a:r>
              <a:rPr kumimoji="1" lang="en-US" altLang="ja-JP" dirty="0" smtClean="0"/>
              <a:t>  3</a:t>
            </a:r>
            <a:r>
              <a:rPr kumimoji="1" lang="ja-JP" altLang="en-US" dirty="0" smtClean="0"/>
              <a:t>で割り切れる</a:t>
            </a:r>
            <a:endParaRPr kumimoji="1" lang="en-US" altLang="ja-JP" dirty="0" smtClean="0"/>
          </a:p>
          <a:p>
            <a:pPr lvl="3"/>
            <a:endParaRPr lang="en-US" altLang="ja-JP" dirty="0" smtClean="0"/>
          </a:p>
          <a:p>
            <a:pPr>
              <a:buNone/>
            </a:pPr>
            <a:r>
              <a:rPr lang="ja-JP" altLang="en-US" sz="2400" dirty="0" smtClean="0"/>
              <a:t>  </a:t>
            </a:r>
            <a:r>
              <a:rPr lang="ja-JP" altLang="en-US" b="1" dirty="0" smtClean="0">
                <a:solidFill>
                  <a:srgbClr val="FF0000"/>
                </a:solidFill>
              </a:rPr>
              <a:t>冗長</a:t>
            </a:r>
            <a:endParaRPr lang="en-US" altLang="ja-JP" b="1" dirty="0" smtClean="0">
              <a:solidFill>
                <a:srgbClr val="FF0000"/>
              </a:solidFill>
            </a:endParaRPr>
          </a:p>
          <a:p>
            <a:pPr>
              <a:buNone/>
            </a:pPr>
            <a:r>
              <a:rPr lang="en-US" altLang="ja-JP" b="1" dirty="0" smtClean="0">
                <a:solidFill>
                  <a:srgbClr val="FF0000"/>
                </a:solidFill>
              </a:rPr>
              <a:t>  DRY</a:t>
            </a:r>
            <a:r>
              <a:rPr lang="ja-JP" altLang="en-US" b="1" dirty="0" smtClean="0">
                <a:solidFill>
                  <a:srgbClr val="FF0000"/>
                </a:solidFill>
              </a:rPr>
              <a:t>則に反している</a:t>
            </a:r>
            <a:endParaRPr lang="en-US" altLang="ja-JP" b="1" dirty="0" smtClean="0">
              <a:solidFill>
                <a:srgbClr val="FF0000"/>
              </a:solidFill>
            </a:endParaRPr>
          </a:p>
          <a:p>
            <a:pPr>
              <a:buNone/>
            </a:pPr>
            <a:r>
              <a:rPr lang="ja-JP" altLang="en-US" b="1" dirty="0" smtClean="0">
                <a:solidFill>
                  <a:srgbClr val="FF0000"/>
                </a:solidFill>
              </a:rPr>
              <a:t>  ∵ 表現力が貧弱</a:t>
            </a:r>
            <a:endParaRPr lang="en-US" altLang="ja-JP" sz="3200"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dissolve">
                                      <p:cBhvr>
                                        <p:cTn id="7" dur="500"/>
                                        <p:tgtEl>
                                          <p:spTgt spid="4">
                                            <p:txEl>
                                              <p:pRg st="6" end="6"/>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dissolve">
                                      <p:cBhvr>
                                        <p:cTn id="10" dur="500"/>
                                        <p:tgtEl>
                                          <p:spTgt spid="4">
                                            <p:txEl>
                                              <p:pRg st="7" end="7"/>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dissolve">
                                      <p:cBhvr>
                                        <p:cTn id="13" dur="500"/>
                                        <p:tgtEl>
                                          <p:spTgt spid="4">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dissolve">
                                      <p:cBhvr>
                                        <p:cTn id="18" dur="500"/>
                                        <p:tgtEl>
                                          <p:spTgt spid="3">
                                            <p:txEl>
                                              <p:pRg st="6" end="6"/>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dissolve">
                                      <p:cBhvr>
                                        <p:cTn id="21" dur="500"/>
                                        <p:tgtEl>
                                          <p:spTgt spid="3">
                                            <p:txEl>
                                              <p:pRg st="7" end="7"/>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dissolve">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というわけで</a:t>
            </a:r>
            <a:endParaRPr kumimoji="1" lang="ja-JP" altLang="en-US" dirty="0"/>
          </a:p>
        </p:txBody>
      </p:sp>
      <p:sp>
        <p:nvSpPr>
          <p:cNvPr id="3" name="コンテンツ プレースホルダ 2"/>
          <p:cNvSpPr>
            <a:spLocks noGrp="1"/>
          </p:cNvSpPr>
          <p:nvPr>
            <p:ph idx="1"/>
          </p:nvPr>
        </p:nvSpPr>
        <p:spPr/>
        <p:txBody>
          <a:bodyPr/>
          <a:lstStyle/>
          <a:p>
            <a:pPr algn="ctr">
              <a:buNone/>
            </a:pPr>
            <a:endParaRPr kumimoji="1" lang="en-US" altLang="ja-JP" sz="5400" dirty="0" smtClean="0"/>
          </a:p>
          <a:p>
            <a:pPr algn="ctr">
              <a:buNone/>
            </a:pPr>
            <a:r>
              <a:rPr kumimoji="1" lang="ja-JP" altLang="en-US" sz="5400" dirty="0" smtClean="0"/>
              <a:t>プログラミング言語にも</a:t>
            </a:r>
            <a:r>
              <a:rPr kumimoji="1" lang="en-US" altLang="ja-JP" sz="5400" dirty="0" smtClean="0"/>
              <a:t/>
            </a:r>
            <a:br>
              <a:rPr kumimoji="1" lang="en-US" altLang="ja-JP" sz="5400" dirty="0" smtClean="0"/>
            </a:br>
            <a:r>
              <a:rPr kumimoji="1" lang="ja-JP" altLang="en-US" sz="5400" dirty="0" smtClean="0"/>
              <a:t>この機能を</a:t>
            </a:r>
            <a:r>
              <a:rPr kumimoji="1" lang="en-US" altLang="ja-JP" sz="5400" dirty="0" smtClean="0"/>
              <a:t/>
            </a:r>
            <a:br>
              <a:rPr kumimoji="1" lang="en-US" altLang="ja-JP" sz="5400" dirty="0" smtClean="0"/>
            </a:br>
            <a:r>
              <a:rPr kumimoji="1" lang="ja-JP" altLang="en-US" sz="5400" dirty="0" smtClean="0"/>
              <a:t>入れてみよう！</a:t>
            </a:r>
            <a:endParaRPr kumimoji="1" lang="ja-JP" altLang="en-US" sz="5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実はすでにほぼある</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Icon</a:t>
            </a:r>
            <a:r>
              <a:rPr lang="en-US" dirty="0" smtClean="0">
                <a:hlinkClick r:id="rId2"/>
              </a:rPr>
              <a:t> </a:t>
            </a:r>
            <a:r>
              <a:rPr lang="en-US" sz="3600" dirty="0" smtClean="0">
                <a:hlinkClick r:id="rId2"/>
              </a:rPr>
              <a:t>http://www.cs.arizona.edu/icon/</a:t>
            </a:r>
            <a:endParaRPr lang="en-US" sz="3600" dirty="0" smtClean="0"/>
          </a:p>
          <a:p>
            <a:endParaRPr lang="en-US" altLang="ja-JP" sz="3600" dirty="0" smtClean="0"/>
          </a:p>
          <a:p>
            <a:endParaRPr lang="en-US" altLang="ja-JP" sz="3600" dirty="0" smtClean="0"/>
          </a:p>
          <a:p>
            <a:r>
              <a:rPr lang="en-US" altLang="ja-JP" sz="3600" dirty="0" err="1" smtClean="0"/>
              <a:t>amb</a:t>
            </a:r>
            <a:r>
              <a:rPr lang="ja-JP" altLang="en-US" sz="3600" dirty="0" smtClean="0"/>
              <a:t>オペレータ</a:t>
            </a:r>
            <a:endParaRPr lang="en-US" altLang="ja-JP" dirty="0" smtClean="0"/>
          </a:p>
        </p:txBody>
      </p:sp>
      <p:sp>
        <p:nvSpPr>
          <p:cNvPr id="4" name="メモ 3"/>
          <p:cNvSpPr/>
          <p:nvPr/>
        </p:nvSpPr>
        <p:spPr bwMode="auto">
          <a:xfrm>
            <a:off x="1142976" y="3071810"/>
            <a:ext cx="7143800" cy="642942"/>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every </a:t>
            </a:r>
            <a:r>
              <a:rPr lang="en-US" altLang="ja-JP" sz="2800" dirty="0" smtClean="0">
                <a:solidFill>
                  <a:srgbClr val="FF0000"/>
                </a:solidFill>
                <a:latin typeface="Consolas" pitchFamily="49" charset="0"/>
              </a:rPr>
              <a:t>a%(2|3)=0</a:t>
            </a:r>
            <a:r>
              <a:rPr lang="en-US" altLang="ja-JP" sz="2800" dirty="0" smtClean="0">
                <a:latin typeface="Consolas" pitchFamily="49" charset="0"/>
              </a:rPr>
              <a:t> &amp; write(“</a:t>
            </a:r>
            <a:r>
              <a:rPr lang="ja-JP" altLang="en-US" sz="2800" dirty="0" smtClean="0">
                <a:latin typeface="Consolas" pitchFamily="49" charset="0"/>
              </a:rPr>
              <a:t>割れる！</a:t>
            </a:r>
            <a:r>
              <a:rPr lang="en-US" altLang="ja-JP" sz="2800" dirty="0" smtClean="0">
                <a:latin typeface="Consolas" pitchFamily="49" charset="0"/>
              </a:rPr>
              <a:t>”)</a:t>
            </a:r>
            <a:endParaRPr kumimoji="0" lang="ja-JP" altLang="en-US" sz="28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
        <p:nvSpPr>
          <p:cNvPr id="8" name="メモ 7"/>
          <p:cNvSpPr/>
          <p:nvPr/>
        </p:nvSpPr>
        <p:spPr bwMode="auto">
          <a:xfrm>
            <a:off x="928662" y="4929198"/>
            <a:ext cx="7643866" cy="1428760"/>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(begin</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(require </a:t>
            </a:r>
            <a:r>
              <a:rPr lang="en-US" altLang="ja-JP" sz="2800" dirty="0" smtClean="0">
                <a:solidFill>
                  <a:srgbClr val="FF0000"/>
                </a:solidFill>
                <a:latin typeface="Consolas" pitchFamily="49" charset="0"/>
              </a:rPr>
              <a:t>(= (modulo a (</a:t>
            </a:r>
            <a:r>
              <a:rPr lang="en-US" altLang="ja-JP" sz="2800" dirty="0" err="1" smtClean="0">
                <a:solidFill>
                  <a:srgbClr val="FF0000"/>
                </a:solidFill>
                <a:latin typeface="Consolas" pitchFamily="49" charset="0"/>
              </a:rPr>
              <a:t>amb</a:t>
            </a:r>
            <a:r>
              <a:rPr lang="en-US" altLang="ja-JP" sz="2800" dirty="0" smtClean="0">
                <a:solidFill>
                  <a:srgbClr val="FF0000"/>
                </a:solidFill>
                <a:latin typeface="Consolas" pitchFamily="49" charset="0"/>
              </a:rPr>
              <a:t> 2 3)) 0)</a:t>
            </a:r>
            <a:r>
              <a:rPr lang="en-US" altLang="ja-JP" sz="2800" dirty="0" smtClean="0">
                <a:latin typeface="Consolas" pitchFamily="49" charset="0"/>
              </a:rPr>
              <a:t>)</a:t>
            </a:r>
            <a:br>
              <a:rPr lang="en-US" altLang="ja-JP" sz="2800" dirty="0" smtClean="0">
                <a:latin typeface="Consolas" pitchFamily="49" charset="0"/>
              </a:rPr>
            </a:br>
            <a:r>
              <a:rPr lang="en-US" altLang="ja-JP" sz="2800" dirty="0" smtClean="0">
                <a:latin typeface="Consolas" pitchFamily="49" charset="0"/>
              </a:rPr>
              <a:t>  (print “</a:t>
            </a:r>
            <a:r>
              <a:rPr lang="ja-JP" altLang="en-US" sz="2800" dirty="0" smtClean="0">
                <a:latin typeface="Consolas" pitchFamily="49" charset="0"/>
              </a:rPr>
              <a:t>割れる！</a:t>
            </a:r>
            <a:r>
              <a:rPr lang="en-US" altLang="ja-JP" sz="2800" dirty="0" smtClean="0">
                <a:latin typeface="Consolas" pitchFamily="49" charset="0"/>
              </a:rPr>
              <a:t>”))</a:t>
            </a:r>
            <a:endParaRPr kumimoji="0" lang="ja-JP" altLang="en-US" sz="2800" b="0" i="0" u="none" strike="noStrike" cap="none" normalizeH="0" baseline="0" dirty="0" smtClean="0">
              <a:ln>
                <a:noFill/>
              </a:ln>
              <a:solidFill>
                <a:schemeClr val="tx1"/>
              </a:solidFill>
              <a:effectLst/>
              <a:latin typeface="Consolas" pitchFamily="49" charset="0"/>
              <a:ea typeface="ＭＳ Ｐゴシック" pitchFamily="50" charset="-128"/>
            </a:endParaRPr>
          </a:p>
        </p:txBody>
      </p:sp>
      <p:sp>
        <p:nvSpPr>
          <p:cNvPr id="5" name="円形吹き出し 4"/>
          <p:cNvSpPr/>
          <p:nvPr/>
        </p:nvSpPr>
        <p:spPr bwMode="auto">
          <a:xfrm>
            <a:off x="4143372" y="3929066"/>
            <a:ext cx="4643470" cy="1285884"/>
          </a:xfrm>
          <a:prstGeom prst="wedgeEllipseCallout">
            <a:avLst>
              <a:gd name="adj1" fmla="val -55438"/>
              <a:gd name="adj2" fmla="val -78923"/>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2400" dirty="0" smtClean="0"/>
              <a:t>最初に </a:t>
            </a:r>
            <a:r>
              <a:rPr lang="en-US" altLang="ja-JP" sz="2400" dirty="0" smtClean="0"/>
              <a:t>2</a:t>
            </a:r>
            <a:r>
              <a:rPr lang="ja-JP" altLang="en-US" sz="2400" dirty="0" err="1" smtClean="0"/>
              <a:t>、</a:t>
            </a:r>
            <a:r>
              <a:rPr lang="ja-JP" altLang="en-US" sz="2400" dirty="0" smtClean="0"/>
              <a:t>次に </a:t>
            </a:r>
            <a:r>
              <a:rPr lang="en-US" altLang="ja-JP" sz="2400" dirty="0" smtClean="0"/>
              <a:t>3 </a:t>
            </a:r>
            <a:r>
              <a:rPr lang="ja-JP" altLang="en-US" sz="2400" dirty="0" smtClean="0"/>
              <a:t>を生成するジェネレータ</a:t>
            </a: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要するに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「か</a:t>
            </a:r>
            <a:r>
              <a:rPr kumimoji="1" lang="ja-JP" altLang="en-US" dirty="0" smtClean="0"/>
              <a:t>」や</a:t>
            </a:r>
            <a:r>
              <a:rPr lang="ja-JP" altLang="en-US" dirty="0" smtClean="0"/>
              <a:t>「</a:t>
            </a:r>
            <a:r>
              <a:rPr kumimoji="1" lang="en-US" altLang="ja-JP" dirty="0" smtClean="0"/>
              <a:t>or</a:t>
            </a:r>
            <a:r>
              <a:rPr kumimoji="1" lang="ja-JP" altLang="en-US" dirty="0" smtClean="0"/>
              <a:t>」は</a:t>
            </a:r>
            <a:r>
              <a:rPr kumimoji="1" lang="en-US" altLang="ja-JP" dirty="0" smtClean="0"/>
              <a:t/>
            </a:r>
            <a:br>
              <a:rPr kumimoji="1" lang="en-US" altLang="ja-JP" dirty="0" smtClean="0"/>
            </a:br>
            <a:r>
              <a:rPr kumimoji="1" lang="ja-JP" altLang="en-US" dirty="0" smtClean="0">
                <a:solidFill>
                  <a:srgbClr val="FF0000"/>
                </a:solidFill>
              </a:rPr>
              <a:t>継続</a:t>
            </a:r>
            <a:r>
              <a:rPr kumimoji="1" lang="en-US" altLang="ja-JP" dirty="0" smtClean="0">
                <a:solidFill>
                  <a:srgbClr val="FF0000"/>
                </a:solidFill>
              </a:rPr>
              <a:t>(continuation) </a:t>
            </a:r>
            <a:r>
              <a:rPr kumimoji="1" lang="ja-JP" altLang="en-US" dirty="0" smtClean="0"/>
              <a:t>で作れる</a:t>
            </a:r>
            <a:endParaRPr kumimoji="1" lang="en-US" altLang="ja-JP" dirty="0" smtClean="0"/>
          </a:p>
          <a:p>
            <a:pPr lvl="4"/>
            <a:endParaRPr lang="en-US" altLang="ja-JP" dirty="0" smtClean="0"/>
          </a:p>
          <a:p>
            <a:r>
              <a:rPr lang="ja-JP" altLang="en-US" dirty="0" smtClean="0"/>
              <a:t>逆に言うと</a:t>
            </a:r>
            <a:endParaRPr lang="en-US" altLang="ja-JP" dirty="0" smtClean="0"/>
          </a:p>
          <a:p>
            <a:pPr lvl="5"/>
            <a:endParaRPr kumimoji="1" lang="en-US" altLang="ja-JP" dirty="0" smtClean="0"/>
          </a:p>
          <a:p>
            <a:r>
              <a:rPr kumimoji="1" lang="ja-JP" altLang="en-US" dirty="0" smtClean="0"/>
              <a:t>自然言語は</a:t>
            </a:r>
            <a:r>
              <a:rPr kumimoji="1" lang="ja-JP" altLang="en-US" dirty="0" smtClean="0">
                <a:solidFill>
                  <a:srgbClr val="FF0000"/>
                </a:solidFill>
              </a:rPr>
              <a:t>継続を自由自在に使いこなす</a:t>
            </a:r>
            <a:r>
              <a:rPr kumimoji="1" lang="ja-JP" altLang="en-US" dirty="0" smtClean="0"/>
              <a:t>パワフルさ</a:t>
            </a:r>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でも</a:t>
            </a:r>
            <a:r>
              <a:rPr lang="en-US" altLang="ja-JP" dirty="0" smtClean="0"/>
              <a:t>&amp;&amp;</a:t>
            </a:r>
            <a:r>
              <a:rPr lang="ja-JP" altLang="en-US" dirty="0" err="1" smtClean="0"/>
              <a:t>っぽいのは</a:t>
            </a:r>
            <a:r>
              <a:rPr lang="ja-JP" altLang="en-US" dirty="0" smtClean="0"/>
              <a:t>直には難しい</a:t>
            </a:r>
            <a:endParaRPr kumimoji="1" lang="ja-JP" altLang="en-US" dirty="0"/>
          </a:p>
        </p:txBody>
      </p:sp>
      <p:sp>
        <p:nvSpPr>
          <p:cNvPr id="3" name="コンテンツ プレースホルダ 2"/>
          <p:cNvSpPr>
            <a:spLocks noGrp="1"/>
          </p:cNvSpPr>
          <p:nvPr>
            <p:ph idx="1"/>
          </p:nvPr>
        </p:nvSpPr>
        <p:spPr/>
        <p:txBody>
          <a:bodyPr/>
          <a:lstStyle/>
          <a:p>
            <a:r>
              <a:rPr lang="ja-JP" altLang="en-US" sz="6000" dirty="0" smtClean="0"/>
              <a:t>自然言語</a:t>
            </a:r>
            <a:endParaRPr lang="en-US" altLang="ja-JP" sz="6000" dirty="0" smtClean="0"/>
          </a:p>
          <a:p>
            <a:pPr lvl="1"/>
            <a:r>
              <a:rPr kumimoji="1" lang="en-US" altLang="ja-JP" sz="5400" dirty="0" smtClean="0"/>
              <a:t>2</a:t>
            </a:r>
            <a:r>
              <a:rPr lang="ja-JP" altLang="en-US" sz="5400" dirty="0" smtClean="0">
                <a:solidFill>
                  <a:srgbClr val="FF0000"/>
                </a:solidFill>
              </a:rPr>
              <a:t>と</a:t>
            </a:r>
            <a:r>
              <a:rPr kumimoji="1" lang="en-US" altLang="ja-JP" sz="5400" dirty="0" smtClean="0"/>
              <a:t>3</a:t>
            </a:r>
            <a:r>
              <a:rPr kumimoji="1" lang="ja-JP" altLang="en-US" sz="5400" dirty="0" smtClean="0"/>
              <a:t>で割り切れる</a:t>
            </a:r>
            <a:endParaRPr kumimoji="1" lang="en-US" altLang="ja-JP" sz="5400" dirty="0" smtClean="0"/>
          </a:p>
          <a:p>
            <a:r>
              <a:rPr lang="ja-JP" altLang="en-US" sz="6000" dirty="0" smtClean="0"/>
              <a:t>直訳</a:t>
            </a:r>
            <a:endParaRPr lang="en-US" altLang="ja-JP" sz="6000" dirty="0" smtClean="0"/>
          </a:p>
          <a:p>
            <a:pPr lvl="1"/>
            <a:r>
              <a:rPr lang="en-US" altLang="ja-JP" sz="5400" dirty="0" smtClean="0"/>
              <a:t>a</a:t>
            </a:r>
            <a:r>
              <a:rPr kumimoji="1" lang="en-US" altLang="ja-JP" sz="5400" dirty="0" smtClean="0"/>
              <a:t>%(2 </a:t>
            </a:r>
            <a:r>
              <a:rPr kumimoji="1" lang="en-US" altLang="ja-JP" sz="5400" dirty="0" smtClean="0">
                <a:solidFill>
                  <a:srgbClr val="FF0000"/>
                </a:solidFill>
              </a:rPr>
              <a:t>&amp;&amp;</a:t>
            </a:r>
            <a:r>
              <a:rPr kumimoji="1" lang="en-US" altLang="ja-JP" sz="5400" dirty="0" smtClean="0"/>
              <a:t> 3)==0 </a:t>
            </a:r>
            <a:r>
              <a:rPr kumimoji="1" lang="ja-JP" altLang="en-US" sz="5400" dirty="0" smtClean="0"/>
              <a:t>←？</a:t>
            </a:r>
            <a:endParaRPr kumimoji="1" lang="ja-JP" altLang="en-US" sz="5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他の似たような「機能」</a:t>
            </a:r>
            <a:r>
              <a:rPr kumimoji="1" lang="en-US" altLang="ja-JP" dirty="0" smtClean="0"/>
              <a:t>:every</a:t>
            </a:r>
            <a:endParaRPr kumimoji="1" lang="ja-JP" altLang="en-US" dirty="0"/>
          </a:p>
        </p:txBody>
      </p:sp>
      <p:sp>
        <p:nvSpPr>
          <p:cNvPr id="3" name="コンテンツ プレースホルダ 2"/>
          <p:cNvSpPr>
            <a:spLocks noGrp="1"/>
          </p:cNvSpPr>
          <p:nvPr>
            <p:ph idx="1"/>
          </p:nvPr>
        </p:nvSpPr>
        <p:spPr/>
        <p:txBody>
          <a:bodyPr/>
          <a:lstStyle/>
          <a:p>
            <a:r>
              <a:rPr lang="en-US" altLang="ja-JP" sz="3600" dirty="0" smtClean="0"/>
              <a:t>value = [1, 2, 3], A = 4</a:t>
            </a:r>
            <a:endParaRPr lang="en-US" altLang="ja-JP" dirty="0" smtClean="0"/>
          </a:p>
          <a:p>
            <a:pPr lvl="1"/>
            <a:r>
              <a:rPr lang="en-US" altLang="ja-JP" sz="3200" dirty="0" smtClean="0"/>
              <a:t>A </a:t>
            </a:r>
            <a:r>
              <a:rPr lang="ja-JP" altLang="en-US" sz="3200" dirty="0" smtClean="0"/>
              <a:t>は</a:t>
            </a:r>
            <a:r>
              <a:rPr lang="en-US" altLang="ja-JP" sz="3200" dirty="0" smtClean="0"/>
              <a:t>5</a:t>
            </a:r>
            <a:r>
              <a:rPr lang="ja-JP" altLang="en-US" sz="3200" dirty="0" smtClean="0"/>
              <a:t>より小さい</a:t>
            </a:r>
            <a:endParaRPr lang="en-US" altLang="ja-JP" sz="2800" dirty="0" smtClean="0"/>
          </a:p>
          <a:p>
            <a:pPr lvl="1"/>
            <a:r>
              <a:rPr lang="en-US" altLang="ja-JP" sz="3200" dirty="0" smtClean="0"/>
              <a:t>A is less than 5</a:t>
            </a:r>
          </a:p>
          <a:p>
            <a:pPr lvl="1"/>
            <a:r>
              <a:rPr lang="en-US" altLang="ja-JP" sz="3200" dirty="0" smtClean="0"/>
              <a:t>     </a:t>
            </a:r>
            <a:r>
              <a:rPr lang="en-US" altLang="ja-JP" sz="3200" b="1" dirty="0" smtClean="0">
                <a:solidFill>
                  <a:srgbClr val="FF0000"/>
                </a:solidFill>
              </a:rPr>
              <a:t>A </a:t>
            </a:r>
            <a:r>
              <a:rPr lang="ja-JP" altLang="en-US" sz="3200" b="1" dirty="0" smtClean="0">
                <a:solidFill>
                  <a:srgbClr val="FF0000"/>
                </a:solidFill>
              </a:rPr>
              <a:t>＜</a:t>
            </a:r>
            <a:r>
              <a:rPr lang="en-US" altLang="ja-JP" sz="3200" b="1" dirty="0" smtClean="0">
                <a:solidFill>
                  <a:srgbClr val="FF0000"/>
                </a:solidFill>
              </a:rPr>
              <a:t> 5</a:t>
            </a:r>
          </a:p>
          <a:p>
            <a:pPr lvl="1"/>
            <a:r>
              <a:rPr lang="ja-JP" altLang="en-US" sz="3200" dirty="0" smtClean="0"/>
              <a:t>どの値も </a:t>
            </a:r>
            <a:r>
              <a:rPr lang="en-US" altLang="ja-JP" sz="3200" dirty="0" smtClean="0"/>
              <a:t>5</a:t>
            </a:r>
            <a:r>
              <a:rPr lang="ja-JP" altLang="en-US" sz="3200" dirty="0" smtClean="0"/>
              <a:t>より小さい</a:t>
            </a:r>
            <a:endParaRPr lang="en-US" altLang="ja-JP" sz="3200" dirty="0" smtClean="0"/>
          </a:p>
          <a:p>
            <a:pPr lvl="1"/>
            <a:r>
              <a:rPr lang="en-US" altLang="ja-JP" sz="3200" dirty="0" smtClean="0"/>
              <a:t>Every value is less than 5</a:t>
            </a:r>
          </a:p>
          <a:p>
            <a:pPr lvl="1"/>
            <a:r>
              <a:rPr lang="en-US" altLang="ja-JP" sz="3200" dirty="0" smtClean="0"/>
              <a:t>     </a:t>
            </a:r>
            <a:r>
              <a:rPr lang="en-US" altLang="ja-JP" sz="3200" b="1" dirty="0" err="1" smtClean="0">
                <a:solidFill>
                  <a:srgbClr val="7030A0"/>
                </a:solidFill>
              </a:rPr>
              <a:t>value.all</a:t>
            </a:r>
            <a:r>
              <a:rPr lang="en-US" altLang="ja-JP" sz="3200" b="1" dirty="0" smtClean="0">
                <a:solidFill>
                  <a:srgbClr val="7030A0"/>
                </a:solidFill>
              </a:rPr>
              <a:t>?{ |x| x </a:t>
            </a:r>
            <a:r>
              <a:rPr lang="ja-JP" altLang="en-US" sz="3200" b="1" dirty="0" smtClean="0">
                <a:solidFill>
                  <a:srgbClr val="7030A0"/>
                </a:solidFill>
              </a:rPr>
              <a:t>＜</a:t>
            </a:r>
            <a:r>
              <a:rPr lang="en-US" altLang="ja-JP" sz="3200" b="1" dirty="0" smtClean="0">
                <a:solidFill>
                  <a:srgbClr val="7030A0"/>
                </a:solidFill>
              </a:rPr>
              <a:t> 5 }        …bad</a:t>
            </a:r>
          </a:p>
          <a:p>
            <a:pPr lvl="1"/>
            <a:r>
              <a:rPr lang="en-US" altLang="ja-JP" sz="3200" dirty="0" smtClean="0">
                <a:solidFill>
                  <a:srgbClr val="FF0000"/>
                </a:solidFill>
              </a:rPr>
              <a:t>     </a:t>
            </a:r>
            <a:r>
              <a:rPr lang="en-US" altLang="ja-JP" sz="3200" b="1" dirty="0" smtClean="0">
                <a:solidFill>
                  <a:srgbClr val="FF0000"/>
                </a:solidFill>
              </a:rPr>
              <a:t>every(</a:t>
            </a:r>
            <a:r>
              <a:rPr kumimoji="1" lang="en-US" altLang="ja-JP" sz="3200" b="1" dirty="0" smtClean="0">
                <a:solidFill>
                  <a:srgbClr val="FF0000"/>
                </a:solidFill>
              </a:rPr>
              <a:t>value)  </a:t>
            </a:r>
            <a:r>
              <a:rPr kumimoji="1" lang="ja-JP" altLang="en-US" sz="3200" b="1" dirty="0" smtClean="0">
                <a:solidFill>
                  <a:srgbClr val="FF0000"/>
                </a:solidFill>
              </a:rPr>
              <a:t>＜</a:t>
            </a:r>
            <a:r>
              <a:rPr kumimoji="1" lang="en-US" altLang="ja-JP" sz="3200" b="1" dirty="0" smtClean="0">
                <a:solidFill>
                  <a:srgbClr val="FF0000"/>
                </a:solidFill>
              </a:rPr>
              <a:t>  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2857496"/>
            <a:ext cx="8763000" cy="1470025"/>
          </a:xfrm>
        </p:spPr>
        <p:txBody>
          <a:bodyPr/>
          <a:lstStyle/>
          <a:p>
            <a:r>
              <a:rPr lang="en-US" altLang="ja-JP" sz="4800" dirty="0" smtClean="0"/>
              <a:t>Rhetorical Programming</a:t>
            </a:r>
            <a:br>
              <a:rPr lang="en-US" altLang="ja-JP" sz="4800" dirty="0" smtClean="0"/>
            </a:br>
            <a:r>
              <a:rPr lang="en-US" altLang="ja-JP" dirty="0" smtClean="0"/>
              <a:t> </a:t>
            </a:r>
            <a:r>
              <a:rPr lang="ja-JP" altLang="en-US" sz="9600" dirty="0" smtClean="0"/>
              <a:t>真</a:t>
            </a:r>
            <a:r>
              <a:rPr lang="ja-JP" altLang="en-US" dirty="0" smtClean="0"/>
              <a:t>・自然言語プログラミング</a:t>
            </a:r>
            <a:endParaRPr lang="en-US" altLang="ja-JP" sz="4800" dirty="0"/>
          </a:p>
        </p:txBody>
      </p:sp>
      <p:sp>
        <p:nvSpPr>
          <p:cNvPr id="4099" name="Rectangle 3"/>
          <p:cNvSpPr>
            <a:spLocks noGrp="1" noChangeArrowheads="1"/>
          </p:cNvSpPr>
          <p:nvPr>
            <p:ph type="subTitle" idx="1"/>
          </p:nvPr>
        </p:nvSpPr>
        <p:spPr>
          <a:xfrm>
            <a:off x="2314604" y="4929198"/>
            <a:ext cx="6400800" cy="1428760"/>
          </a:xfrm>
        </p:spPr>
        <p:txBody>
          <a:bodyPr/>
          <a:lstStyle/>
          <a:p>
            <a:pPr algn="r">
              <a:spcBef>
                <a:spcPct val="0"/>
              </a:spcBef>
            </a:pPr>
            <a:r>
              <a:rPr lang="en-US" altLang="ja-JP" sz="3600" b="1" dirty="0" err="1" smtClean="0">
                <a:solidFill>
                  <a:schemeClr val="tx2">
                    <a:lumMod val="85000"/>
                    <a:lumOff val="15000"/>
                  </a:schemeClr>
                </a:solidFill>
              </a:rPr>
              <a:t>k.inaba</a:t>
            </a:r>
            <a:endParaRPr lang="en-US" altLang="ja-JP" sz="3600" b="1" dirty="0" smtClean="0">
              <a:solidFill>
                <a:schemeClr val="tx2">
                  <a:lumMod val="85000"/>
                  <a:lumOff val="15000"/>
                </a:schemeClr>
              </a:solidFill>
            </a:endParaRPr>
          </a:p>
          <a:p>
            <a:pPr algn="r">
              <a:spcBef>
                <a:spcPct val="0"/>
              </a:spcBef>
            </a:pPr>
            <a:r>
              <a:rPr lang="en-US" altLang="ja-JP" sz="2800" b="1" dirty="0" smtClean="0">
                <a:solidFill>
                  <a:schemeClr val="tx1">
                    <a:lumMod val="65000"/>
                    <a:lumOff val="35000"/>
                  </a:schemeClr>
                </a:solidFill>
                <a:hlinkClick r:id="rId3"/>
              </a:rPr>
              <a:t>http://www.kmonos.net/wlog/</a:t>
            </a:r>
            <a:r>
              <a:rPr lang="en-US" altLang="ja-JP" sz="3600" b="1" dirty="0" smtClean="0">
                <a:solidFill>
                  <a:schemeClr val="tx1">
                    <a:lumMod val="65000"/>
                    <a:lumOff val="35000"/>
                  </a:schemeClr>
                </a:solidFill>
              </a:rPr>
              <a:t> </a:t>
            </a:r>
            <a:endParaRPr lang="en-US" altLang="ja-JP" sz="3600" b="1" dirty="0">
              <a:solidFill>
                <a:schemeClr val="tx1">
                  <a:lumMod val="65000"/>
                  <a:lumOff val="35000"/>
                </a:schemeClr>
              </a:solidFill>
            </a:endParaRPr>
          </a:p>
        </p:txBody>
      </p:sp>
      <p:sp>
        <p:nvSpPr>
          <p:cNvPr id="5" name="Rectangle 3"/>
          <p:cNvSpPr txBox="1">
            <a:spLocks noChangeArrowheads="1"/>
          </p:cNvSpPr>
          <p:nvPr/>
        </p:nvSpPr>
        <p:spPr bwMode="auto">
          <a:xfrm>
            <a:off x="285720" y="2214554"/>
            <a:ext cx="3143272" cy="3571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1" lang="en-US" altLang="ja-JP" b="1" i="0" u="none" strike="noStrike" kern="0" cap="none" spc="0" normalizeH="0" baseline="0" noProof="0" dirty="0" smtClean="0">
                <a:ln>
                  <a:noFill/>
                </a:ln>
                <a:solidFill>
                  <a:schemeClr val="bg2">
                    <a:lumMod val="60000"/>
                    <a:lumOff val="40000"/>
                  </a:schemeClr>
                </a:solidFill>
                <a:effectLst/>
                <a:uLnTx/>
                <a:uFillTx/>
                <a:latin typeface="+mn-lt"/>
                <a:ea typeface="+mn-ea"/>
                <a:cs typeface="+mn-cs"/>
              </a:rPr>
              <a:t>FLTV - 2009/8/30</a:t>
            </a:r>
            <a:endParaRPr kumimoji="1" lang="en-US" altLang="ja-JP" b="1" i="0" u="none" strike="noStrike" kern="0" cap="none" spc="0" normalizeH="0" baseline="0" noProof="0" dirty="0">
              <a:ln>
                <a:noFill/>
              </a:ln>
              <a:solidFill>
                <a:schemeClr val="bg2">
                  <a:lumMod val="60000"/>
                  <a:lumOff val="4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他の似たような「機能」</a:t>
            </a:r>
            <a:r>
              <a:rPr kumimoji="1" lang="en-US" altLang="ja-JP" dirty="0" smtClean="0"/>
              <a:t>:some</a:t>
            </a:r>
            <a:endParaRPr kumimoji="1" lang="ja-JP" altLang="en-US" dirty="0"/>
          </a:p>
        </p:txBody>
      </p:sp>
      <p:sp>
        <p:nvSpPr>
          <p:cNvPr id="3" name="コンテンツ プレースホルダ 2"/>
          <p:cNvSpPr>
            <a:spLocks noGrp="1"/>
          </p:cNvSpPr>
          <p:nvPr>
            <p:ph idx="1"/>
          </p:nvPr>
        </p:nvSpPr>
        <p:spPr/>
        <p:txBody>
          <a:bodyPr/>
          <a:lstStyle/>
          <a:p>
            <a:r>
              <a:rPr lang="en-US" altLang="ja-JP" sz="3600" dirty="0" smtClean="0"/>
              <a:t>value = [1, 2, 3], A = 4</a:t>
            </a:r>
            <a:endParaRPr lang="en-US" altLang="ja-JP" dirty="0" smtClean="0"/>
          </a:p>
          <a:p>
            <a:pPr lvl="1"/>
            <a:r>
              <a:rPr lang="en-US" altLang="ja-JP" sz="3200" dirty="0" smtClean="0"/>
              <a:t>A </a:t>
            </a:r>
            <a:r>
              <a:rPr lang="ja-JP" altLang="en-US" sz="3200" dirty="0" smtClean="0"/>
              <a:t>は偶数</a:t>
            </a:r>
            <a:endParaRPr lang="en-US" altLang="ja-JP" sz="2800" dirty="0" smtClean="0"/>
          </a:p>
          <a:p>
            <a:pPr lvl="1"/>
            <a:r>
              <a:rPr lang="en-US" altLang="ja-JP" sz="3200" dirty="0" smtClean="0"/>
              <a:t>A is even</a:t>
            </a:r>
          </a:p>
          <a:p>
            <a:pPr lvl="1"/>
            <a:r>
              <a:rPr lang="en-US" altLang="ja-JP" sz="3200" dirty="0" smtClean="0"/>
              <a:t>     </a:t>
            </a:r>
            <a:r>
              <a:rPr lang="en-US" altLang="ja-JP" sz="3200" b="1" dirty="0" err="1" smtClean="0">
                <a:solidFill>
                  <a:srgbClr val="FF0000"/>
                </a:solidFill>
              </a:rPr>
              <a:t>isEven</a:t>
            </a:r>
            <a:r>
              <a:rPr lang="en-US" altLang="ja-JP" sz="3200" b="1" dirty="0" smtClean="0">
                <a:solidFill>
                  <a:srgbClr val="FF0000"/>
                </a:solidFill>
              </a:rPr>
              <a:t>( A )</a:t>
            </a:r>
          </a:p>
          <a:p>
            <a:pPr lvl="1"/>
            <a:r>
              <a:rPr lang="ja-JP" altLang="en-US" sz="3200" dirty="0" smtClean="0"/>
              <a:t>どれかの値は偶数</a:t>
            </a:r>
            <a:endParaRPr lang="en-US" altLang="ja-JP" sz="3200" dirty="0" smtClean="0"/>
          </a:p>
          <a:p>
            <a:pPr lvl="1"/>
            <a:r>
              <a:rPr lang="en-US" altLang="ja-JP" sz="3200" dirty="0" smtClean="0"/>
              <a:t>Some value is even</a:t>
            </a:r>
          </a:p>
          <a:p>
            <a:pPr lvl="1"/>
            <a:r>
              <a:rPr lang="en-US" altLang="ja-JP" sz="3200" dirty="0" smtClean="0"/>
              <a:t>     </a:t>
            </a:r>
            <a:r>
              <a:rPr lang="en-US" altLang="ja-JP" sz="3200" b="1" dirty="0" err="1" smtClean="0">
                <a:solidFill>
                  <a:srgbClr val="7030A0"/>
                </a:solidFill>
              </a:rPr>
              <a:t>value.any</a:t>
            </a:r>
            <a:r>
              <a:rPr lang="en-US" altLang="ja-JP" sz="3200" b="1" dirty="0" smtClean="0">
                <a:solidFill>
                  <a:srgbClr val="7030A0"/>
                </a:solidFill>
              </a:rPr>
              <a:t>?{ |x| </a:t>
            </a:r>
            <a:r>
              <a:rPr lang="en-US" altLang="ja-JP" sz="3200" b="1" dirty="0" err="1" smtClean="0">
                <a:solidFill>
                  <a:srgbClr val="7030A0"/>
                </a:solidFill>
              </a:rPr>
              <a:t>isEven</a:t>
            </a:r>
            <a:r>
              <a:rPr lang="en-US" altLang="ja-JP" sz="3200" b="1" dirty="0" smtClean="0">
                <a:solidFill>
                  <a:srgbClr val="7030A0"/>
                </a:solidFill>
              </a:rPr>
              <a:t>(x) }</a:t>
            </a:r>
            <a:r>
              <a:rPr lang="ja-JP" altLang="en-US" sz="3200" b="1" dirty="0" smtClean="0">
                <a:solidFill>
                  <a:srgbClr val="7030A0"/>
                </a:solidFill>
              </a:rPr>
              <a:t>  </a:t>
            </a:r>
            <a:r>
              <a:rPr lang="en-US" altLang="ja-JP" sz="3200" b="1" dirty="0" smtClean="0">
                <a:solidFill>
                  <a:srgbClr val="7030A0"/>
                </a:solidFill>
              </a:rPr>
              <a:t>…bad</a:t>
            </a:r>
          </a:p>
          <a:p>
            <a:pPr lvl="1"/>
            <a:r>
              <a:rPr lang="en-US" altLang="ja-JP" sz="3200" dirty="0" smtClean="0">
                <a:solidFill>
                  <a:srgbClr val="FF0000"/>
                </a:solidFill>
              </a:rPr>
              <a:t>     </a:t>
            </a:r>
            <a:r>
              <a:rPr lang="en-US" altLang="ja-JP" sz="3200" b="1" dirty="0" err="1" smtClean="0">
                <a:solidFill>
                  <a:srgbClr val="FF0000"/>
                </a:solidFill>
              </a:rPr>
              <a:t>isEven</a:t>
            </a:r>
            <a:r>
              <a:rPr lang="en-US" altLang="ja-JP" sz="3200" b="1" dirty="0" smtClean="0">
                <a:solidFill>
                  <a:srgbClr val="FF0000"/>
                </a:solidFill>
              </a:rPr>
              <a:t>( some(value) )</a:t>
            </a:r>
            <a:endParaRPr kumimoji="1" lang="en-US" altLang="ja-JP" sz="3200" b="1" dirty="0" smtClean="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こういうのは全部</a:t>
            </a:r>
            <a:endParaRPr kumimoji="1" lang="ja-JP" altLang="en-US" dirty="0"/>
          </a:p>
        </p:txBody>
      </p:sp>
      <p:sp>
        <p:nvSpPr>
          <p:cNvPr id="3" name="コンテンツ プレースホルダ 2"/>
          <p:cNvSpPr>
            <a:spLocks noGrp="1"/>
          </p:cNvSpPr>
          <p:nvPr>
            <p:ph idx="1"/>
          </p:nvPr>
        </p:nvSpPr>
        <p:spPr/>
        <p:txBody>
          <a:bodyPr/>
          <a:lstStyle/>
          <a:p>
            <a:r>
              <a:rPr lang="ja-JP" altLang="en-US" sz="4800" dirty="0" smtClean="0">
                <a:solidFill>
                  <a:srgbClr val="FF0000"/>
                </a:solidFill>
              </a:rPr>
              <a:t>限定</a:t>
            </a:r>
            <a:r>
              <a:rPr kumimoji="1" lang="ja-JP" altLang="en-US" sz="4800" dirty="0" smtClean="0">
                <a:solidFill>
                  <a:srgbClr val="FF0000"/>
                </a:solidFill>
              </a:rPr>
              <a:t>継続</a:t>
            </a:r>
            <a:r>
              <a:rPr kumimoji="1" lang="en-US" altLang="ja-JP" sz="4800" dirty="0" smtClean="0">
                <a:solidFill>
                  <a:srgbClr val="FF0000"/>
                </a:solidFill>
              </a:rPr>
              <a:t/>
            </a:r>
            <a:br>
              <a:rPr kumimoji="1" lang="en-US" altLang="ja-JP" sz="4800" dirty="0" smtClean="0">
                <a:solidFill>
                  <a:srgbClr val="FF0000"/>
                </a:solidFill>
              </a:rPr>
            </a:br>
            <a:r>
              <a:rPr kumimoji="1" lang="en-US" altLang="ja-JP" sz="4800" dirty="0" smtClean="0">
                <a:solidFill>
                  <a:srgbClr val="FF0000"/>
                </a:solidFill>
              </a:rPr>
              <a:t>(Delimited Continuation)</a:t>
            </a:r>
            <a:r>
              <a:rPr kumimoji="1" lang="ja-JP" altLang="en-US" sz="4800" dirty="0" smtClean="0"/>
              <a:t>で説明できる！</a:t>
            </a:r>
            <a:endParaRPr kumimoji="1" lang="en-US" altLang="ja-JP" sz="4800" dirty="0" smtClean="0"/>
          </a:p>
          <a:p>
            <a:pPr lvl="1"/>
            <a:r>
              <a:rPr kumimoji="1" lang="ja-JP" altLang="en-US" sz="4400" dirty="0" smtClean="0"/>
              <a:t>という研究が最近言語学の方で盛んらしいです</a:t>
            </a:r>
            <a:endParaRPr kumimoji="1" lang="en-US" altLang="ja-JP" sz="4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で、</a:t>
            </a:r>
            <a:r>
              <a:rPr lang="en-US" altLang="ja-JP" dirty="0" smtClean="0"/>
              <a:t>(</a:t>
            </a:r>
            <a:r>
              <a:rPr lang="ja-JP" altLang="en-US" dirty="0" smtClean="0"/>
              <a:t>限定</a:t>
            </a:r>
            <a:r>
              <a:rPr lang="en-US" altLang="ja-JP" dirty="0" smtClean="0"/>
              <a:t>)</a:t>
            </a:r>
            <a:r>
              <a:rPr kumimoji="1" lang="ja-JP" altLang="en-US" dirty="0" smtClean="0"/>
              <a:t>継続とは？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一言で言うと</a:t>
            </a:r>
            <a:r>
              <a:rPr kumimoji="1" lang="en-US" altLang="ja-JP" dirty="0" smtClean="0"/>
              <a:t/>
            </a:r>
            <a:br>
              <a:rPr kumimoji="1" lang="en-US" altLang="ja-JP" dirty="0" smtClean="0"/>
            </a:br>
            <a:r>
              <a:rPr kumimoji="1" lang="ja-JP" altLang="en-US" sz="6600" dirty="0" smtClean="0">
                <a:solidFill>
                  <a:srgbClr val="FF0000"/>
                </a:solidFill>
              </a:rPr>
              <a:t>「俺、この処理が</a:t>
            </a:r>
            <a:r>
              <a:rPr kumimoji="1" lang="en-US" altLang="ja-JP" sz="6600" dirty="0" smtClean="0">
                <a:solidFill>
                  <a:srgbClr val="FF0000"/>
                </a:solidFill>
              </a:rPr>
              <a:t/>
            </a:r>
            <a:br>
              <a:rPr kumimoji="1" lang="en-US" altLang="ja-JP" sz="6600" dirty="0" smtClean="0">
                <a:solidFill>
                  <a:srgbClr val="FF0000"/>
                </a:solidFill>
              </a:rPr>
            </a:br>
            <a:r>
              <a:rPr kumimoji="1" lang="ja-JP" altLang="en-US" sz="6600" dirty="0" smtClean="0">
                <a:solidFill>
                  <a:srgbClr val="FF0000"/>
                </a:solidFill>
              </a:rPr>
              <a:t>　終わったら</a:t>
            </a:r>
            <a:r>
              <a:rPr lang="en-US" altLang="ja-JP" sz="6600" dirty="0" smtClean="0">
                <a:solidFill>
                  <a:srgbClr val="FF0000"/>
                </a:solidFill>
              </a:rPr>
              <a:t/>
            </a:r>
            <a:br>
              <a:rPr lang="en-US" altLang="ja-JP" sz="6600" dirty="0" smtClean="0">
                <a:solidFill>
                  <a:srgbClr val="FF0000"/>
                </a:solidFill>
              </a:rPr>
            </a:br>
            <a:r>
              <a:rPr lang="ja-JP" altLang="en-US" sz="6600" dirty="0" smtClean="0">
                <a:solidFill>
                  <a:srgbClr val="FF0000"/>
                </a:solidFill>
              </a:rPr>
              <a:t>　</a:t>
            </a:r>
            <a:r>
              <a:rPr kumimoji="1" lang="ja-JP" altLang="en-US" sz="6600" dirty="0" smtClean="0">
                <a:solidFill>
                  <a:srgbClr val="FF0000"/>
                </a:solidFill>
              </a:rPr>
              <a:t>○○するんだ</a:t>
            </a:r>
            <a:r>
              <a:rPr kumimoji="1" lang="en-US" altLang="ja-JP" sz="6600" dirty="0" smtClean="0">
                <a:solidFill>
                  <a:srgbClr val="FF0000"/>
                </a:solidFill>
              </a:rPr>
              <a:t>…</a:t>
            </a:r>
            <a:r>
              <a:rPr kumimoji="1" lang="ja-JP" altLang="en-US" sz="6600" dirty="0" smtClean="0">
                <a:solidFill>
                  <a:srgbClr val="FF0000"/>
                </a:solidFill>
              </a:rPr>
              <a:t>」</a:t>
            </a:r>
            <a:r>
              <a:rPr kumimoji="1" lang="en-US" altLang="ja-JP" dirty="0" smtClean="0"/>
              <a:t/>
            </a:r>
            <a:br>
              <a:rPr kumimoji="1" lang="en-US" altLang="ja-JP" dirty="0" smtClean="0"/>
            </a:br>
            <a:r>
              <a:rPr kumimoji="1" lang="ja-JP" altLang="en-US" dirty="0" smtClean="0"/>
              <a:t>のこと</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で、</a:t>
            </a:r>
            <a:r>
              <a:rPr lang="en-US" altLang="ja-JP" dirty="0" smtClean="0"/>
              <a:t>(</a:t>
            </a:r>
            <a:r>
              <a:rPr lang="ja-JP" altLang="en-US" dirty="0" smtClean="0"/>
              <a:t>限定</a:t>
            </a:r>
            <a:r>
              <a:rPr lang="en-US" altLang="ja-JP" dirty="0" smtClean="0"/>
              <a:t>)</a:t>
            </a:r>
            <a:r>
              <a:rPr kumimoji="1" lang="ja-JP" altLang="en-US" dirty="0" smtClean="0"/>
              <a:t>継続とは？</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メモ 3"/>
          <p:cNvSpPr/>
          <p:nvPr/>
        </p:nvSpPr>
        <p:spPr bwMode="auto">
          <a:xfrm>
            <a:off x="500034" y="1785926"/>
            <a:ext cx="7500990" cy="4500594"/>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2800" dirty="0" smtClean="0">
                <a:latin typeface="Consolas" pitchFamily="49" charset="0"/>
              </a:rPr>
              <a:t>function operator</a:t>
            </a:r>
            <a:r>
              <a:rPr lang="ja-JP" altLang="en-US" sz="2800" dirty="0" smtClean="0">
                <a:latin typeface="Consolas" pitchFamily="49" charset="0"/>
              </a:rPr>
              <a:t>∥</a:t>
            </a:r>
            <a:r>
              <a:rPr lang="en-US" altLang="ja-JP" sz="2800" dirty="0" smtClean="0">
                <a:latin typeface="Consolas" pitchFamily="49" charset="0"/>
              </a:rPr>
              <a:t>(</a:t>
            </a:r>
            <a:r>
              <a:rPr lang="en-US" altLang="ja-JP" sz="2800" dirty="0" err="1" smtClean="0">
                <a:latin typeface="Consolas" pitchFamily="49" charset="0"/>
              </a:rPr>
              <a:t>var</a:t>
            </a:r>
            <a:r>
              <a:rPr lang="en-US" altLang="ja-JP" sz="2800" dirty="0" smtClean="0">
                <a:latin typeface="Consolas" pitchFamily="49" charset="0"/>
              </a:rPr>
              <a:t> x, </a:t>
            </a:r>
            <a:r>
              <a:rPr lang="en-US" altLang="ja-JP" sz="2800" dirty="0" err="1" smtClean="0">
                <a:latin typeface="Consolas" pitchFamily="49" charset="0"/>
              </a:rPr>
              <a:t>var</a:t>
            </a:r>
            <a:r>
              <a:rPr lang="en-US" altLang="ja-JP" sz="2800" dirty="0" smtClean="0">
                <a:latin typeface="Consolas" pitchFamily="49" charset="0"/>
              </a:rPr>
              <a:t> y)</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a:t>
            </a:r>
            <a:r>
              <a:rPr lang="en-US" altLang="ja-JP" sz="2800" dirty="0" err="1" smtClean="0">
                <a:latin typeface="Consolas" pitchFamily="49" charset="0"/>
              </a:rPr>
              <a:t>var</a:t>
            </a:r>
            <a:r>
              <a:rPr lang="en-US" altLang="ja-JP" sz="2800" dirty="0" smtClean="0">
                <a:latin typeface="Consolas" pitchFamily="49" charset="0"/>
              </a:rPr>
              <a:t> f = </a:t>
            </a:r>
            <a:r>
              <a:rPr lang="en-US" altLang="ja-JP" sz="2800" dirty="0" err="1" smtClean="0">
                <a:solidFill>
                  <a:srgbClr val="FF0000"/>
                </a:solidFill>
                <a:latin typeface="Consolas" pitchFamily="49" charset="0"/>
              </a:rPr>
              <a:t>rest_of_full_expression</a:t>
            </a:r>
            <a:r>
              <a:rPr lang="en-US" altLang="ja-JP" sz="2800" dirty="0" smtClean="0">
                <a:solidFill>
                  <a:srgbClr val="FF0000"/>
                </a:solidFill>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a:t>
            </a:r>
            <a:r>
              <a:rPr lang="en-US" altLang="ja-JP" sz="2800" dirty="0" err="1" smtClean="0">
                <a:latin typeface="Consolas" pitchFamily="49" charset="0"/>
              </a:rPr>
              <a:t>var</a:t>
            </a:r>
            <a:r>
              <a:rPr lang="en-US" altLang="ja-JP" sz="2800" dirty="0" smtClean="0">
                <a:latin typeface="Consolas" pitchFamily="49" charset="0"/>
              </a:rPr>
              <a:t> g = </a:t>
            </a:r>
            <a:r>
              <a:rPr lang="en-US" altLang="ja-JP" sz="2800" dirty="0" err="1" smtClean="0">
                <a:solidFill>
                  <a:srgbClr val="FF0000"/>
                </a:solidFill>
                <a:latin typeface="Consolas" pitchFamily="49" charset="0"/>
              </a:rPr>
              <a:t>after_full_expression</a:t>
            </a:r>
            <a:r>
              <a:rPr lang="en-US" altLang="ja-JP" sz="2800" dirty="0" smtClean="0">
                <a:solidFill>
                  <a:srgbClr val="FF0000"/>
                </a:solidFill>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g( f(x) || f(y) )</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endParaRPr lang="en-US" altLang="ja-JP" sz="2800" dirty="0" smtClean="0">
              <a:latin typeface="Consolas" pitchFamily="49"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if( a%(2</a:t>
            </a:r>
            <a:r>
              <a:rPr lang="ja-JP" altLang="en-US" sz="2800" dirty="0" smtClean="0">
                <a:latin typeface="Consolas" pitchFamily="49" charset="0"/>
              </a:rPr>
              <a:t>∥</a:t>
            </a:r>
            <a:r>
              <a:rPr lang="en-US" altLang="ja-JP" sz="2800" dirty="0" smtClean="0">
                <a:latin typeface="Consolas" pitchFamily="49" charset="0"/>
              </a:rPr>
              <a:t>3)==0 )</a:t>
            </a:r>
            <a:br>
              <a:rPr lang="en-US" altLang="ja-JP" sz="2800" dirty="0" smtClean="0">
                <a:latin typeface="Consolas" pitchFamily="49" charset="0"/>
              </a:rPr>
            </a:br>
            <a:r>
              <a:rPr lang="en-US" altLang="ja-JP" sz="2800" dirty="0" smtClean="0">
                <a:latin typeface="Consolas" pitchFamily="49" charset="0"/>
              </a:rPr>
              <a:t>  {write(“</a:t>
            </a:r>
            <a:r>
              <a:rPr lang="ja-JP" altLang="en-US" sz="2800" dirty="0" smtClean="0">
                <a:latin typeface="Consolas" pitchFamily="49" charset="0"/>
              </a:rPr>
              <a:t>割れる！</a:t>
            </a:r>
            <a:r>
              <a:rPr lang="en-US" altLang="ja-JP" sz="28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write(…)</a:t>
            </a:r>
          </a:p>
        </p:txBody>
      </p:sp>
      <p:sp>
        <p:nvSpPr>
          <p:cNvPr id="5" name="円形吹き出し 4"/>
          <p:cNvSpPr/>
          <p:nvPr/>
        </p:nvSpPr>
        <p:spPr bwMode="auto">
          <a:xfrm>
            <a:off x="3786182" y="4071942"/>
            <a:ext cx="5072098" cy="2428892"/>
          </a:xfrm>
          <a:prstGeom prst="wedgeEllipseCallout">
            <a:avLst>
              <a:gd name="adj1" fmla="val -14517"/>
              <a:gd name="adj2" fmla="val -96705"/>
            </a:avLst>
          </a:prstGeom>
          <a:solidFill>
            <a:srgbClr val="EFFFFF">
              <a:alpha val="89804"/>
            </a:srgbClr>
          </a:solidFill>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俺、この∥演算子が</a:t>
            </a:r>
            <a:endParaRPr kumimoji="0" lang="en-US" altLang="ja-JP" sz="2800" b="0" i="0" u="none" strike="noStrike" cap="none" normalizeH="0" baseline="0" dirty="0" smtClean="0">
              <a:ln>
                <a:noFill/>
              </a:ln>
              <a:solidFill>
                <a:schemeClr val="tx1"/>
              </a:solidFill>
              <a:effectLst/>
              <a:latin typeface="Arial" charset="0"/>
              <a:ea typeface="ＭＳ Ｐゴシック" pitchFamily="50" charset="-128"/>
            </a:endParaRPr>
          </a:p>
          <a:p>
            <a:r>
              <a:rPr lang="ja-JP" altLang="en-US" sz="2800" dirty="0" smtClean="0">
                <a:solidFill>
                  <a:schemeClr val="tx1"/>
                </a:solidFill>
                <a:latin typeface="Arial" charset="0"/>
                <a:ea typeface="ＭＳ Ｐゴシック" pitchFamily="50" charset="-128"/>
              </a:rPr>
              <a:t>終わったら</a:t>
            </a:r>
            <a:r>
              <a:rPr lang="en-US" altLang="ja-JP" sz="2800" dirty="0" smtClean="0">
                <a:solidFill>
                  <a:schemeClr val="tx1"/>
                </a:solidFill>
                <a:latin typeface="Arial" charset="0"/>
                <a:ea typeface="ＭＳ Ｐゴシック" pitchFamily="50" charset="-128"/>
              </a:rPr>
              <a:t/>
            </a:r>
            <a:br>
              <a:rPr lang="en-US" altLang="ja-JP" sz="2800" dirty="0" smtClean="0">
                <a:solidFill>
                  <a:schemeClr val="tx1"/>
                </a:solidFill>
                <a:latin typeface="Arial" charset="0"/>
                <a:ea typeface="ＭＳ Ｐゴシック" pitchFamily="50" charset="-128"/>
              </a:rPr>
            </a:br>
            <a:r>
              <a:rPr lang="en-US" altLang="ja-JP" sz="2800" b="1" dirty="0" smtClean="0">
                <a:solidFill>
                  <a:srgbClr val="FF0000"/>
                </a:solidFill>
              </a:rPr>
              <a:t>fun x </a:t>
            </a:r>
            <a:r>
              <a:rPr lang="ja-JP" altLang="en-US" sz="2800" b="1" dirty="0" smtClean="0">
                <a:solidFill>
                  <a:srgbClr val="FF0000"/>
                </a:solidFill>
              </a:rPr>
              <a:t>→</a:t>
            </a:r>
            <a:r>
              <a:rPr lang="en-US" altLang="ja-JP" sz="2800" b="1" dirty="0" smtClean="0">
                <a:solidFill>
                  <a:srgbClr val="FF0000"/>
                </a:solidFill>
              </a:rPr>
              <a:t> (</a:t>
            </a:r>
            <a:r>
              <a:rPr lang="en-US" altLang="ja-JP" sz="2800" b="1" dirty="0" err="1" smtClean="0">
                <a:solidFill>
                  <a:srgbClr val="FF0000"/>
                </a:solidFill>
              </a:rPr>
              <a:t>a%x</a:t>
            </a:r>
            <a:r>
              <a:rPr lang="en-US" altLang="ja-JP" sz="2800" b="1" dirty="0" smtClean="0">
                <a:solidFill>
                  <a:srgbClr val="FF0000"/>
                </a:solidFill>
              </a:rPr>
              <a:t>==0)</a:t>
            </a:r>
          </a:p>
          <a:p>
            <a:r>
              <a:rPr lang="ja-JP" altLang="en-US" sz="2800" dirty="0" smtClean="0">
                <a:solidFill>
                  <a:schemeClr val="tx1"/>
                </a:solidFill>
                <a:latin typeface="Arial" charset="0"/>
                <a:ea typeface="ＭＳ Ｐゴシック" pitchFamily="50" charset="-128"/>
              </a:rPr>
              <a:t>を計算するんだ</a:t>
            </a:r>
            <a:r>
              <a:rPr lang="en-US" altLang="ja-JP" sz="2800" dirty="0" smtClean="0">
                <a:solidFill>
                  <a:schemeClr val="tx1"/>
                </a:solidFill>
                <a:latin typeface="Arial" charset="0"/>
                <a:ea typeface="ＭＳ Ｐゴシック" pitchFamily="50" charset="-128"/>
              </a:rPr>
              <a:t>…</a:t>
            </a:r>
            <a:endParaRPr kumimoji="0" lang="ja-JP" altLang="en-US" sz="2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円形吹き出し 5"/>
          <p:cNvSpPr/>
          <p:nvPr/>
        </p:nvSpPr>
        <p:spPr bwMode="auto">
          <a:xfrm>
            <a:off x="0" y="0"/>
            <a:ext cx="7929586" cy="2428868"/>
          </a:xfrm>
          <a:prstGeom prst="wedgeEllipseCallout">
            <a:avLst>
              <a:gd name="adj1" fmla="val -1717"/>
              <a:gd name="adj2" fmla="val 76657"/>
            </a:avLst>
          </a:prstGeom>
          <a:solidFill>
            <a:srgbClr val="EFFFFF">
              <a:alpha val="89804"/>
            </a:srgbClr>
          </a:solidFill>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俺、</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if</a:t>
            </a: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文の条件部が終わったら</a:t>
            </a:r>
            <a:r>
              <a:rPr lang="en-US" altLang="ja-JP" sz="2800" dirty="0" smtClean="0">
                <a:solidFill>
                  <a:schemeClr val="tx1"/>
                </a:solidFill>
                <a:latin typeface="Arial" charset="0"/>
                <a:ea typeface="ＭＳ Ｐゴシック" pitchFamily="50" charset="-128"/>
              </a:rPr>
              <a:t/>
            </a:r>
            <a:br>
              <a:rPr lang="en-US" altLang="ja-JP" sz="2800" dirty="0" smtClean="0">
                <a:solidFill>
                  <a:schemeClr val="tx1"/>
                </a:solidFill>
                <a:latin typeface="Arial" charset="0"/>
                <a:ea typeface="ＭＳ Ｐゴシック" pitchFamily="50" charset="-128"/>
              </a:rPr>
            </a:br>
            <a:r>
              <a:rPr lang="en-US" altLang="ja-JP" sz="2800" b="1" dirty="0" smtClean="0">
                <a:solidFill>
                  <a:srgbClr val="FF0000"/>
                </a:solidFill>
              </a:rPr>
              <a:t>fun b </a:t>
            </a:r>
            <a:r>
              <a:rPr lang="ja-JP" altLang="en-US" sz="2800" b="1" dirty="0" smtClean="0">
                <a:solidFill>
                  <a:srgbClr val="FF0000"/>
                </a:solidFill>
              </a:rPr>
              <a:t>→</a:t>
            </a:r>
            <a:r>
              <a:rPr lang="en-US" altLang="ja-JP" sz="2800" b="1" dirty="0" smtClean="0">
                <a:solidFill>
                  <a:srgbClr val="FF0000"/>
                </a:solidFill>
              </a:rPr>
              <a:t/>
            </a:r>
            <a:br>
              <a:rPr lang="en-US" altLang="ja-JP" sz="2800" b="1" dirty="0" smtClean="0">
                <a:solidFill>
                  <a:srgbClr val="FF0000"/>
                </a:solidFill>
              </a:rPr>
            </a:br>
            <a:r>
              <a:rPr lang="en-US" altLang="ja-JP" sz="2800" b="1" dirty="0" smtClean="0">
                <a:solidFill>
                  <a:srgbClr val="FF0000"/>
                </a:solidFill>
              </a:rPr>
              <a:t>  if(b){write("</a:t>
            </a:r>
            <a:r>
              <a:rPr lang="ja-JP" altLang="en-US" sz="2800" b="1" dirty="0" smtClean="0">
                <a:solidFill>
                  <a:srgbClr val="FF0000"/>
                </a:solidFill>
              </a:rPr>
              <a:t>割れる</a:t>
            </a:r>
            <a:r>
              <a:rPr lang="en-US" altLang="ja-JP" sz="2800" b="1" dirty="0" smtClean="0">
                <a:solidFill>
                  <a:srgbClr val="FF0000"/>
                </a:solidFill>
              </a:rPr>
              <a:t>")}write(…)</a:t>
            </a:r>
          </a:p>
          <a:p>
            <a:r>
              <a:rPr lang="ja-JP" altLang="en-US" sz="2800" dirty="0" smtClean="0">
                <a:solidFill>
                  <a:schemeClr val="tx1"/>
                </a:solidFill>
                <a:latin typeface="Arial" charset="0"/>
                <a:ea typeface="ＭＳ Ｐゴシック" pitchFamily="50" charset="-128"/>
              </a:rPr>
              <a:t>    するんだ</a:t>
            </a:r>
            <a:r>
              <a:rPr lang="en-US" altLang="ja-JP" sz="2800" dirty="0" smtClean="0">
                <a:solidFill>
                  <a:schemeClr val="tx1"/>
                </a:solidFill>
                <a:latin typeface="Arial" charset="0"/>
                <a:ea typeface="ＭＳ Ｐゴシック" pitchFamily="50" charset="-128"/>
              </a:rPr>
              <a:t>…</a:t>
            </a:r>
            <a:endParaRPr kumimoji="0" lang="ja-JP" altLang="en-US" sz="28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他の例</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メモ 3"/>
          <p:cNvSpPr/>
          <p:nvPr/>
        </p:nvSpPr>
        <p:spPr bwMode="auto">
          <a:xfrm>
            <a:off x="500034" y="1785926"/>
            <a:ext cx="7500990" cy="4500594"/>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2800" dirty="0" smtClean="0">
                <a:latin typeface="Consolas" pitchFamily="49" charset="0"/>
              </a:rPr>
              <a:t>function every(</a:t>
            </a:r>
            <a:r>
              <a:rPr lang="en-US" altLang="ja-JP" sz="2800" dirty="0" err="1" smtClean="0">
                <a:latin typeface="Consolas" pitchFamily="49" charset="0"/>
              </a:rPr>
              <a:t>var</a:t>
            </a:r>
            <a:r>
              <a:rPr lang="en-US" altLang="ja-JP" sz="2800" dirty="0" smtClean="0">
                <a:latin typeface="Consolas" pitchFamily="49" charset="0"/>
              </a:rPr>
              <a:t> list)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a:t>
            </a:r>
            <a:r>
              <a:rPr lang="en-US" altLang="ja-JP" sz="2800" dirty="0" err="1" smtClean="0">
                <a:latin typeface="Consolas" pitchFamily="49" charset="0"/>
              </a:rPr>
              <a:t>var</a:t>
            </a:r>
            <a:r>
              <a:rPr lang="en-US" altLang="ja-JP" sz="2800" dirty="0" smtClean="0">
                <a:latin typeface="Consolas" pitchFamily="49" charset="0"/>
              </a:rPr>
              <a:t> f = </a:t>
            </a:r>
            <a:r>
              <a:rPr lang="en-US" altLang="ja-JP" sz="2800" dirty="0" err="1" smtClean="0">
                <a:solidFill>
                  <a:srgbClr val="FF0000"/>
                </a:solidFill>
                <a:latin typeface="Consolas" pitchFamily="49" charset="0"/>
              </a:rPr>
              <a:t>rest_of_full_expression</a:t>
            </a:r>
            <a:r>
              <a:rPr lang="en-US" altLang="ja-JP" sz="2800" dirty="0" smtClean="0">
                <a:solidFill>
                  <a:srgbClr val="FF0000"/>
                </a:solidFill>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a:t>
            </a:r>
            <a:r>
              <a:rPr lang="en-US" altLang="ja-JP" sz="2800" dirty="0" err="1" smtClean="0">
                <a:latin typeface="Consolas" pitchFamily="49" charset="0"/>
              </a:rPr>
              <a:t>var</a:t>
            </a:r>
            <a:r>
              <a:rPr lang="en-US" altLang="ja-JP" sz="2800" dirty="0" smtClean="0">
                <a:latin typeface="Consolas" pitchFamily="49" charset="0"/>
              </a:rPr>
              <a:t> g = </a:t>
            </a:r>
            <a:r>
              <a:rPr lang="en-US" altLang="ja-JP" sz="2800" dirty="0" err="1" smtClean="0">
                <a:solidFill>
                  <a:srgbClr val="FF0000"/>
                </a:solidFill>
                <a:latin typeface="Consolas" pitchFamily="49" charset="0"/>
              </a:rPr>
              <a:t>after_full_expression</a:t>
            </a:r>
            <a:r>
              <a:rPr lang="en-US" altLang="ja-JP" sz="2800" dirty="0" smtClean="0">
                <a:solidFill>
                  <a:srgbClr val="FF0000"/>
                </a:solidFill>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a:t>
            </a:r>
            <a:r>
              <a:rPr lang="en-US" altLang="ja-JP" sz="2800" dirty="0" err="1" smtClean="0">
                <a:latin typeface="Consolas" pitchFamily="49" charset="0"/>
              </a:rPr>
              <a:t>foreach</a:t>
            </a:r>
            <a:r>
              <a:rPr lang="en-US" altLang="ja-JP" sz="2800" dirty="0" smtClean="0">
                <a:latin typeface="Consolas" pitchFamily="49" charset="0"/>
              </a:rPr>
              <a:t>( e in list )</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if( !f(e) )</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g(false)</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  g(true)</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a:t>
            </a: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latin typeface="Consolas" pitchFamily="49" charset="0"/>
              </a:rPr>
              <a:t>if( every([1,2,3]) &lt; 5 ) { …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他の大変マニアックな例</a:t>
            </a:r>
            <a:endParaRPr kumimoji="1" lang="ja-JP" altLang="en-US" dirty="0"/>
          </a:p>
        </p:txBody>
      </p:sp>
      <p:sp>
        <p:nvSpPr>
          <p:cNvPr id="3" name="コンテンツ プレースホルダ 2"/>
          <p:cNvSpPr>
            <a:spLocks noGrp="1"/>
          </p:cNvSpPr>
          <p:nvPr>
            <p:ph idx="1"/>
          </p:nvPr>
        </p:nvSpPr>
        <p:spPr/>
        <p:txBody>
          <a:bodyPr/>
          <a:lstStyle/>
          <a:p>
            <a:r>
              <a:rPr kumimoji="1" lang="en-US" altLang="ja-JP" sz="3600" dirty="0" smtClean="0"/>
              <a:t>C++</a:t>
            </a:r>
            <a:r>
              <a:rPr kumimoji="1" lang="ja-JP" altLang="en-US" sz="3600" dirty="0" err="1" smtClean="0"/>
              <a:t>の後置</a:t>
            </a:r>
            <a:r>
              <a:rPr kumimoji="1" lang="en-US" altLang="ja-JP" sz="3600" dirty="0" smtClean="0"/>
              <a:t>++</a:t>
            </a:r>
            <a:r>
              <a:rPr kumimoji="1" lang="ja-JP" altLang="en-US" sz="3600" dirty="0" smtClean="0"/>
              <a:t>演算子で</a:t>
            </a:r>
            <a:r>
              <a:rPr kumimoji="1" lang="en-US" altLang="ja-JP" sz="3600" dirty="0" smtClean="0"/>
              <a:t/>
            </a:r>
            <a:br>
              <a:rPr kumimoji="1" lang="en-US" altLang="ja-JP" sz="3600" dirty="0" smtClean="0"/>
            </a:br>
            <a:r>
              <a:rPr kumimoji="1" lang="ja-JP" altLang="en-US" sz="3600" dirty="0" smtClean="0"/>
              <a:t>コピー要らなくできる気がする</a:t>
            </a:r>
            <a:endParaRPr kumimoji="1" lang="ja-JP" altLang="en-US" sz="3600" dirty="0"/>
          </a:p>
        </p:txBody>
      </p:sp>
      <p:sp>
        <p:nvSpPr>
          <p:cNvPr id="4" name="メモ 3"/>
          <p:cNvSpPr/>
          <p:nvPr/>
        </p:nvSpPr>
        <p:spPr bwMode="auto">
          <a:xfrm>
            <a:off x="714348" y="2857496"/>
            <a:ext cx="7929618" cy="3571924"/>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2800" dirty="0" smtClean="0">
                <a:latin typeface="Consolas" pitchFamily="49" charset="0"/>
              </a:rPr>
              <a:t>class </a:t>
            </a:r>
            <a:r>
              <a:rPr lang="en-US" altLang="ja-JP" sz="2800" dirty="0" err="1" smtClean="0">
                <a:latin typeface="Consolas" pitchFamily="49" charset="0"/>
              </a:rPr>
              <a:t>BigInt</a:t>
            </a:r>
            <a:r>
              <a:rPr lang="en-US" altLang="ja-JP" sz="2800" dirty="0" smtClean="0">
                <a:latin typeface="Consolas" pitchFamily="49" charset="0"/>
              </a:rPr>
              <a:t> {</a:t>
            </a:r>
          </a:p>
          <a:p>
            <a:r>
              <a:rPr lang="en-US" altLang="ja-JP" sz="2800" dirty="0" smtClean="0">
                <a:latin typeface="Consolas" pitchFamily="49" charset="0"/>
              </a:rPr>
              <a:t>  </a:t>
            </a:r>
            <a:r>
              <a:rPr lang="en-US" altLang="ja-JP" sz="2800" dirty="0" err="1" smtClean="0">
                <a:latin typeface="Consolas" pitchFamily="49" charset="0"/>
              </a:rPr>
              <a:t>BigInt</a:t>
            </a:r>
            <a:r>
              <a:rPr lang="en-US" altLang="ja-JP" sz="2800" dirty="0" smtClean="0">
                <a:latin typeface="Consolas" pitchFamily="49" charset="0"/>
              </a:rPr>
              <a:t>&amp;/&lt;</a:t>
            </a:r>
            <a:r>
              <a:rPr lang="en-US" altLang="ja-JP" sz="2800" dirty="0" err="1" smtClean="0">
                <a:latin typeface="Consolas" pitchFamily="49" charset="0"/>
              </a:rPr>
              <a:t>noreturn</a:t>
            </a:r>
            <a:r>
              <a:rPr lang="en-US" altLang="ja-JP" sz="2800" dirty="0" smtClean="0">
                <a:latin typeface="Consolas" pitchFamily="49" charset="0"/>
              </a:rPr>
              <a:t>&gt; operator++(</a:t>
            </a:r>
            <a:r>
              <a:rPr lang="en-US" altLang="ja-JP" sz="2800" dirty="0" err="1" smtClean="0">
                <a:latin typeface="Consolas" pitchFamily="49" charset="0"/>
              </a:rPr>
              <a:t>int</a:t>
            </a:r>
            <a:r>
              <a:rPr lang="en-US" altLang="ja-JP" sz="2800" dirty="0" smtClean="0">
                <a:latin typeface="Consolas" pitchFamily="49" charset="0"/>
              </a:rPr>
              <a:t>) {</a:t>
            </a:r>
          </a:p>
          <a:p>
            <a:r>
              <a:rPr lang="en-US" altLang="ja-JP" sz="2800" dirty="0" smtClean="0">
                <a:latin typeface="Consolas" pitchFamily="49" charset="0"/>
              </a:rPr>
              <a:t>    </a:t>
            </a:r>
            <a:r>
              <a:rPr lang="en-US" altLang="ja-JP" sz="2800" dirty="0" err="1" smtClean="0">
                <a:latin typeface="Consolas" pitchFamily="49" charset="0"/>
              </a:rPr>
              <a:t>var</a:t>
            </a:r>
            <a:r>
              <a:rPr lang="en-US" altLang="ja-JP" sz="2800" dirty="0" smtClean="0">
                <a:latin typeface="Consolas" pitchFamily="49" charset="0"/>
              </a:rPr>
              <a:t> f = </a:t>
            </a:r>
            <a:r>
              <a:rPr lang="en-US" altLang="ja-JP" sz="2800" dirty="0" err="1" smtClean="0">
                <a:solidFill>
                  <a:srgbClr val="FF0000"/>
                </a:solidFill>
                <a:latin typeface="Consolas" pitchFamily="49" charset="0"/>
              </a:rPr>
              <a:t>rest_of_full_expression</a:t>
            </a:r>
            <a:r>
              <a:rPr lang="en-US" altLang="ja-JP" sz="2800" dirty="0" smtClean="0">
                <a:solidFill>
                  <a:srgbClr val="FF0000"/>
                </a:solidFill>
                <a:latin typeface="Consolas" pitchFamily="49" charset="0"/>
              </a:rPr>
              <a:t>();</a:t>
            </a:r>
          </a:p>
          <a:p>
            <a:r>
              <a:rPr lang="en-US" altLang="ja-JP" sz="2800" dirty="0" smtClean="0">
                <a:latin typeface="Consolas" pitchFamily="49" charset="0"/>
              </a:rPr>
              <a:t>    </a:t>
            </a:r>
            <a:r>
              <a:rPr lang="en-US" altLang="ja-JP" sz="2800" dirty="0" err="1" smtClean="0">
                <a:latin typeface="Consolas" pitchFamily="49" charset="0"/>
              </a:rPr>
              <a:t>var</a:t>
            </a:r>
            <a:r>
              <a:rPr lang="en-US" altLang="ja-JP" sz="2800" dirty="0" smtClean="0">
                <a:latin typeface="Consolas" pitchFamily="49" charset="0"/>
              </a:rPr>
              <a:t> g = </a:t>
            </a:r>
            <a:r>
              <a:rPr lang="en-US" altLang="ja-JP" sz="2800" dirty="0" err="1" smtClean="0">
                <a:solidFill>
                  <a:srgbClr val="FF0000"/>
                </a:solidFill>
                <a:latin typeface="Consolas" pitchFamily="49" charset="0"/>
              </a:rPr>
              <a:t>after_full_expression</a:t>
            </a:r>
            <a:r>
              <a:rPr lang="en-US" altLang="ja-JP" sz="2800" dirty="0" smtClean="0">
                <a:solidFill>
                  <a:srgbClr val="FF0000"/>
                </a:solidFill>
                <a:latin typeface="Consolas" pitchFamily="49" charset="0"/>
              </a:rPr>
              <a:t>();</a:t>
            </a:r>
          </a:p>
          <a:p>
            <a:r>
              <a:rPr lang="en-US" altLang="ja-JP" sz="2800" dirty="0" smtClean="0">
                <a:latin typeface="Consolas" pitchFamily="49" charset="0"/>
              </a:rPr>
              <a:t>    </a:t>
            </a:r>
            <a:r>
              <a:rPr lang="en-US" altLang="ja-JP" sz="2800" dirty="0" err="1" smtClean="0">
                <a:latin typeface="Consolas" pitchFamily="49" charset="0"/>
              </a:rPr>
              <a:t>var</a:t>
            </a:r>
            <a:r>
              <a:rPr lang="en-US" altLang="ja-JP" sz="2800" dirty="0" smtClean="0">
                <a:latin typeface="Consolas" pitchFamily="49" charset="0"/>
              </a:rPr>
              <a:t> r </a:t>
            </a:r>
            <a:r>
              <a:rPr lang="en-US" altLang="ja-JP" sz="2800" smtClean="0">
                <a:latin typeface="Consolas" pitchFamily="49" charset="0"/>
              </a:rPr>
              <a:t>= f</a:t>
            </a:r>
            <a:r>
              <a:rPr lang="en-US" altLang="ja-JP" sz="2800" dirty="0" smtClean="0">
                <a:latin typeface="Consolas" pitchFamily="49" charset="0"/>
              </a:rPr>
              <a:t>(*</a:t>
            </a:r>
            <a:r>
              <a:rPr lang="en-US" altLang="ja-JP" sz="2800" smtClean="0">
                <a:latin typeface="Consolas" pitchFamily="49" charset="0"/>
              </a:rPr>
              <a:t>this);</a:t>
            </a:r>
            <a:endParaRPr lang="en-US" altLang="ja-JP" sz="2800" dirty="0" smtClean="0">
              <a:latin typeface="Consolas" pitchFamily="49" charset="0"/>
            </a:endParaRPr>
          </a:p>
          <a:p>
            <a:r>
              <a:rPr lang="en-US" altLang="ja-JP" sz="2800" dirty="0" smtClean="0">
                <a:latin typeface="Consolas" pitchFamily="49" charset="0"/>
              </a:rPr>
              <a:t>    this-&gt;</a:t>
            </a:r>
            <a:r>
              <a:rPr lang="en-US" altLang="ja-JP" sz="2800" dirty="0" err="1" smtClean="0">
                <a:latin typeface="Consolas" pitchFamily="49" charset="0"/>
              </a:rPr>
              <a:t>incr</a:t>
            </a:r>
            <a:r>
              <a:rPr lang="en-US" altLang="ja-JP" sz="2800" dirty="0" smtClean="0">
                <a:latin typeface="Consolas" pitchFamily="49" charset="0"/>
              </a:rPr>
              <a:t>();</a:t>
            </a:r>
          </a:p>
          <a:p>
            <a:r>
              <a:rPr lang="en-US" altLang="ja-JP" sz="2800" dirty="0" smtClean="0">
                <a:latin typeface="Consolas" pitchFamily="49" charset="0"/>
              </a:rPr>
              <a:t>    g(r);</a:t>
            </a:r>
          </a:p>
          <a:p>
            <a:r>
              <a:rPr lang="en-US" altLang="ja-JP" sz="2800" dirty="0" smtClean="0">
                <a:latin typeface="Consolas" pitchFamily="49" charset="0"/>
              </a:rPr>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Same</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さらに</a:t>
            </a:r>
            <a:endParaRPr kumimoji="1" lang="en-US" altLang="ja-JP" dirty="0" smtClean="0"/>
          </a:p>
          <a:p>
            <a:pPr lvl="1"/>
            <a:r>
              <a:rPr lang="en-US" altLang="ja-JP" dirty="0" smtClean="0">
                <a:solidFill>
                  <a:srgbClr val="FF0000"/>
                </a:solidFill>
              </a:rPr>
              <a:t>All</a:t>
            </a:r>
            <a:r>
              <a:rPr lang="en-US" altLang="ja-JP" dirty="0" smtClean="0"/>
              <a:t> students are reading </a:t>
            </a:r>
            <a:r>
              <a:rPr lang="en-US" altLang="ja-JP" dirty="0" smtClean="0">
                <a:solidFill>
                  <a:srgbClr val="FF0000"/>
                </a:solidFill>
              </a:rPr>
              <a:t>the same</a:t>
            </a:r>
            <a:r>
              <a:rPr lang="en-US" altLang="ja-JP" dirty="0" smtClean="0"/>
              <a:t> book</a:t>
            </a:r>
          </a:p>
          <a:p>
            <a:pPr lvl="1"/>
            <a:r>
              <a:rPr lang="en-US" altLang="ja-JP" dirty="0" smtClean="0">
                <a:solidFill>
                  <a:srgbClr val="FF0000"/>
                </a:solidFill>
              </a:rPr>
              <a:t>al</a:t>
            </a:r>
            <a:r>
              <a:rPr kumimoji="1" lang="en-US" altLang="ja-JP" dirty="0" smtClean="0">
                <a:solidFill>
                  <a:srgbClr val="FF0000"/>
                </a:solidFill>
              </a:rPr>
              <a:t>l</a:t>
            </a:r>
            <a:r>
              <a:rPr kumimoji="1" lang="en-US" altLang="ja-JP" dirty="0" smtClean="0"/>
              <a:t>(students).read(</a:t>
            </a:r>
            <a:r>
              <a:rPr kumimoji="1" lang="en-US" altLang="ja-JP" dirty="0" smtClean="0">
                <a:solidFill>
                  <a:srgbClr val="FF0000"/>
                </a:solidFill>
              </a:rPr>
              <a:t>same</a:t>
            </a:r>
            <a:r>
              <a:rPr kumimoji="1" lang="en-US" altLang="ja-JP" dirty="0" smtClean="0"/>
              <a:t>(book))</a:t>
            </a:r>
          </a:p>
          <a:p>
            <a:r>
              <a:rPr kumimoji="1" lang="ja-JP" altLang="en-US" dirty="0" smtClean="0"/>
              <a:t>マルチホール継続というのが</a:t>
            </a:r>
            <a:r>
              <a:rPr kumimoji="1" lang="en-US" altLang="ja-JP" dirty="0" smtClean="0"/>
              <a:t/>
            </a:r>
            <a:br>
              <a:rPr kumimoji="1" lang="en-US" altLang="ja-JP" dirty="0" smtClean="0"/>
            </a:br>
            <a:r>
              <a:rPr lang="ja-JP" altLang="en-US" dirty="0" smtClean="0"/>
              <a:t>必要らしい</a:t>
            </a:r>
            <a:r>
              <a:rPr lang="en-US" altLang="ja-JP" dirty="0" smtClean="0"/>
              <a:t>…</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関連する話</a:t>
            </a:r>
            <a:endParaRPr kumimoji="1" lang="ja-JP" altLang="en-US" dirty="0"/>
          </a:p>
        </p:txBody>
      </p:sp>
      <p:sp>
        <p:nvSpPr>
          <p:cNvPr id="3" name="コンテンツ プレースホルダ 2"/>
          <p:cNvSpPr>
            <a:spLocks noGrp="1"/>
          </p:cNvSpPr>
          <p:nvPr>
            <p:ph idx="1"/>
          </p:nvPr>
        </p:nvSpPr>
        <p:spPr/>
        <p:txBody>
          <a:bodyPr/>
          <a:lstStyle/>
          <a:p>
            <a:r>
              <a:rPr lang="en-US" altLang="ja-JP" sz="3600" dirty="0" smtClean="0">
                <a:hlinkClick r:id="rId2"/>
              </a:rPr>
              <a:t>http://d.hatena.ne.jp/ku-ma-me/20090312/p1</a:t>
            </a:r>
            <a:r>
              <a:rPr lang="en-US" altLang="ja-JP" sz="3600" dirty="0" smtClean="0"/>
              <a:t> </a:t>
            </a:r>
          </a:p>
          <a:p>
            <a:pPr lvl="1"/>
            <a:r>
              <a:rPr lang="en-US" sz="3200" dirty="0" smtClean="0"/>
              <a:t>map </a:t>
            </a:r>
            <a:r>
              <a:rPr lang="ja-JP" altLang="en-US" sz="3200" dirty="0" smtClean="0"/>
              <a:t>が面倒なので </a:t>
            </a:r>
            <a:r>
              <a:rPr lang="en-US" sz="3200" dirty="0" err="1" smtClean="0"/>
              <a:t>DelegateMap</a:t>
            </a:r>
            <a:endParaRPr lang="en-US" sz="3200" dirty="0" smtClean="0"/>
          </a:p>
          <a:p>
            <a:pPr lvl="1"/>
            <a:endParaRPr lang="en-US" sz="3200" dirty="0" smtClean="0"/>
          </a:p>
          <a:p>
            <a:pPr lvl="1"/>
            <a:endParaRPr lang="en-US" sz="3200" dirty="0" smtClean="0"/>
          </a:p>
          <a:p>
            <a:r>
              <a:rPr lang="en-US" sz="3600" dirty="0" smtClean="0">
                <a:hlinkClick r:id="rId3"/>
              </a:rPr>
              <a:t>http://www.tom.sfc.keio.ac.jp/~sakai/d/?date=20090316#p01</a:t>
            </a:r>
            <a:r>
              <a:rPr lang="en-US" sz="3600" dirty="0" smtClean="0"/>
              <a:t> </a:t>
            </a:r>
          </a:p>
          <a:p>
            <a:pPr lvl="1"/>
            <a:r>
              <a:rPr lang="ja-JP" altLang="en-US" sz="3200" dirty="0" smtClean="0"/>
              <a:t>部分継続で</a:t>
            </a:r>
            <a:r>
              <a:rPr lang="en-US" altLang="ja-JP" sz="3200" dirty="0" err="1" smtClean="0"/>
              <a:t>DelegateMap</a:t>
            </a:r>
            <a:endParaRPr lang="en-US" sz="3200" dirty="0" smtClean="0"/>
          </a:p>
          <a:p>
            <a:pPr lvl="1"/>
            <a:endParaRPr kumimoji="1" lang="ja-JP" altLang="en-US" sz="3200" dirty="0"/>
          </a:p>
        </p:txBody>
      </p:sp>
      <p:sp>
        <p:nvSpPr>
          <p:cNvPr id="4" name="メモ 3"/>
          <p:cNvSpPr/>
          <p:nvPr/>
        </p:nvSpPr>
        <p:spPr bwMode="auto">
          <a:xfrm>
            <a:off x="1285852" y="3429000"/>
            <a:ext cx="7215238" cy="1071570"/>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2800" dirty="0" smtClean="0">
                <a:latin typeface="Consolas" pitchFamily="49" charset="0"/>
              </a:rPr>
              <a:t>p [1,2,3].</a:t>
            </a:r>
            <a:r>
              <a:rPr lang="en-US" altLang="ja-JP" sz="2800" dirty="0" err="1" smtClean="0">
                <a:latin typeface="Consolas" pitchFamily="49" charset="0"/>
              </a:rPr>
              <a:t>dmap</a:t>
            </a:r>
            <a:r>
              <a:rPr lang="en-US" altLang="ja-JP" sz="2800" dirty="0" smtClean="0">
                <a:latin typeface="Consolas" pitchFamily="49" charset="0"/>
              </a:rPr>
              <a:t> + 1     # =&gt; [2,3,4]</a:t>
            </a:r>
          </a:p>
          <a:p>
            <a:r>
              <a:rPr lang="en-US" altLang="ja-JP" sz="2800" dirty="0" smtClean="0">
                <a:latin typeface="Consolas" pitchFamily="49" charset="0"/>
              </a:rPr>
              <a:t>p [1,2,3].map{|x| x+1} # =&gt; </a:t>
            </a:r>
            <a:r>
              <a:rPr lang="ja-JP" altLang="en-US" sz="2800" dirty="0" smtClean="0">
                <a:latin typeface="Consolas" pitchFamily="49" charset="0"/>
              </a:rPr>
              <a:t>上と等価</a:t>
            </a:r>
            <a:endParaRPr lang="en-US" altLang="ja-JP" sz="2800" dirty="0" smtClean="0">
              <a:latin typeface="Consolas" pitchFamily="49"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
            </a:r>
            <a:r>
              <a:rPr kumimoji="1" lang="ja-JP" altLang="en-US" dirty="0" smtClean="0"/>
              <a:t>関連する話</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Chris Barker</a:t>
            </a:r>
          </a:p>
          <a:p>
            <a:pPr lvl="1"/>
            <a:r>
              <a:rPr lang="en-US" sz="2800" dirty="0" smtClean="0">
                <a:hlinkClick r:id="rId2"/>
              </a:rPr>
              <a:t>http://homepages.nyu.edu/~cb125/</a:t>
            </a:r>
            <a:endParaRPr lang="ja-JP" altLang="en-US" dirty="0" smtClean="0"/>
          </a:p>
          <a:p>
            <a:r>
              <a:rPr lang="en-US" altLang="ja-JP" dirty="0" smtClean="0"/>
              <a:t>Chung-</a:t>
            </a:r>
            <a:r>
              <a:rPr lang="en-US" altLang="ja-JP" dirty="0" err="1" smtClean="0"/>
              <a:t>chieh</a:t>
            </a:r>
            <a:r>
              <a:rPr lang="en-US" altLang="ja-JP" dirty="0" smtClean="0"/>
              <a:t> Shan</a:t>
            </a:r>
          </a:p>
          <a:p>
            <a:pPr lvl="1"/>
            <a:r>
              <a:rPr lang="en-US" altLang="ja-JP" sz="3200" dirty="0" smtClean="0"/>
              <a:t>“Linguistic Side Effects”</a:t>
            </a:r>
          </a:p>
          <a:p>
            <a:pPr lvl="1"/>
            <a:r>
              <a:rPr lang="en-US" sz="2800" dirty="0" smtClean="0">
                <a:hlinkClick r:id="rId3"/>
              </a:rPr>
              <a:t>http://www.cs.rutgers.edu/~ccshan/</a:t>
            </a:r>
            <a:endParaRPr lang="en-US" sz="2800" dirty="0" smtClean="0"/>
          </a:p>
          <a:p>
            <a:r>
              <a:rPr lang="en-US" altLang="ja-JP" dirty="0" smtClean="0"/>
              <a:t>Oleg </a:t>
            </a:r>
            <a:r>
              <a:rPr lang="en-US" altLang="ja-JP" dirty="0" err="1" smtClean="0"/>
              <a:t>Kiselyov</a:t>
            </a:r>
            <a:endParaRPr lang="en-US" altLang="ja-JP" dirty="0" smtClean="0"/>
          </a:p>
          <a:p>
            <a:pPr lvl="1"/>
            <a:r>
              <a:rPr lang="en-US" altLang="ja-JP" sz="1800" dirty="0" smtClean="0"/>
              <a:t>“Delimited Continuations in Natural Language Semantics”</a:t>
            </a:r>
            <a:endParaRPr lang="en-US" altLang="ja-JP" dirty="0" smtClean="0">
              <a:hlinkClick r:id="rId4"/>
            </a:endParaRPr>
          </a:p>
          <a:p>
            <a:pPr lvl="1"/>
            <a:r>
              <a:rPr lang="en-US" altLang="ja-JP" sz="2800" dirty="0" smtClean="0">
                <a:hlinkClick r:id="rId4"/>
              </a:rPr>
              <a:t>http://okmij.org/ftp/gengo/</a:t>
            </a:r>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この章のまとめ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自然言語の</a:t>
            </a:r>
            <a:r>
              <a:rPr lang="en-US" altLang="ja-JP" dirty="0" smtClean="0"/>
              <a:t/>
            </a:r>
            <a:br>
              <a:rPr lang="en-US" altLang="ja-JP" dirty="0" smtClean="0"/>
            </a:br>
            <a:r>
              <a:rPr lang="ja-JP" altLang="en-US" dirty="0" smtClean="0"/>
              <a:t>「</a:t>
            </a:r>
            <a:r>
              <a:rPr lang="en-US" altLang="ja-JP" dirty="0" smtClean="0"/>
              <a:t>2</a:t>
            </a:r>
            <a:r>
              <a:rPr lang="ja-JP" altLang="en-US" dirty="0" smtClean="0">
                <a:solidFill>
                  <a:srgbClr val="FF0000"/>
                </a:solidFill>
              </a:rPr>
              <a:t>か</a:t>
            </a:r>
            <a:r>
              <a:rPr lang="en-US" altLang="ja-JP" dirty="0" smtClean="0"/>
              <a:t>3</a:t>
            </a:r>
            <a:r>
              <a:rPr lang="ja-JP" altLang="en-US" dirty="0" smtClean="0"/>
              <a:t>で割り切れる」</a:t>
            </a:r>
            <a:r>
              <a:rPr lang="en-US" altLang="ja-JP" dirty="0" smtClean="0"/>
              <a:t/>
            </a:r>
            <a:br>
              <a:rPr lang="en-US" altLang="ja-JP" dirty="0" smtClean="0"/>
            </a:br>
            <a:r>
              <a:rPr kumimoji="1" lang="ja-JP" altLang="en-US" dirty="0" smtClean="0"/>
              <a:t>はとてもパワフルです</a:t>
            </a:r>
            <a:endParaRPr kumimoji="1" lang="en-US" altLang="ja-JP" dirty="0" smtClean="0"/>
          </a:p>
          <a:p>
            <a:r>
              <a:rPr lang="ja-JP" altLang="en-US" dirty="0" smtClean="0"/>
              <a:t>どのくらいパワフルかというと限定継続くらい</a:t>
            </a:r>
            <a:endParaRPr kumimoji="1" lang="en-US" altLang="ja-JP" dirty="0" smtClean="0"/>
          </a:p>
          <a:p>
            <a:pPr lvl="1"/>
            <a:r>
              <a:rPr kumimoji="1" lang="en-US" altLang="ja-JP" dirty="0" smtClean="0"/>
              <a:t>Or more …?</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よくある突っ込み</a:t>
            </a:r>
            <a:endParaRPr kumimoji="1" lang="ja-JP" altLang="en-US" dirty="0"/>
          </a:p>
        </p:txBody>
      </p:sp>
      <p:sp>
        <p:nvSpPr>
          <p:cNvPr id="3" name="コンテンツ プレースホルダ 2"/>
          <p:cNvSpPr>
            <a:spLocks noGrp="1"/>
          </p:cNvSpPr>
          <p:nvPr>
            <p:ph idx="1"/>
          </p:nvPr>
        </p:nvSpPr>
        <p:spPr/>
        <p:txBody>
          <a:bodyPr/>
          <a:lstStyle/>
          <a:p>
            <a:r>
              <a:rPr kumimoji="1" lang="ja-JP" altLang="en-US" sz="6000" dirty="0" smtClean="0"/>
              <a:t>すで</a:t>
            </a:r>
            <a:r>
              <a:rPr kumimoji="1" lang="ja-JP" altLang="en-US" sz="6000" dirty="0" smtClean="0"/>
              <a:t>にある</a:t>
            </a:r>
            <a:r>
              <a:rPr kumimoji="1" lang="ja-JP" altLang="en-US" sz="6000" dirty="0" err="1" smtClean="0"/>
              <a:t>じゃん</a:t>
            </a:r>
            <a:endParaRPr kumimoji="1" lang="en-US" altLang="ja-JP" dirty="0" smtClean="0"/>
          </a:p>
          <a:p>
            <a:pPr lvl="5"/>
            <a:endParaRPr lang="en-US" altLang="ja-JP" dirty="0" smtClean="0"/>
          </a:p>
          <a:p>
            <a:pPr lvl="1"/>
            <a:r>
              <a:rPr lang="ja-JP" altLang="en-US" dirty="0" smtClean="0"/>
              <a:t>日本語</a:t>
            </a:r>
            <a:r>
              <a:rPr lang="en-US" altLang="ja-JP" dirty="0" smtClean="0"/>
              <a:t>G-Basic</a:t>
            </a:r>
            <a:r>
              <a:rPr lang="ja-JP" altLang="en-US" dirty="0" smtClean="0"/>
              <a:t> </a:t>
            </a:r>
            <a:r>
              <a:rPr lang="en-US" altLang="ja-JP" dirty="0" smtClean="0"/>
              <a:t>(</a:t>
            </a:r>
            <a:r>
              <a:rPr lang="ja-JP" altLang="en-US" dirty="0" err="1" smtClean="0"/>
              <a:t>ぴゅう</a:t>
            </a:r>
            <a:r>
              <a:rPr lang="ja-JP" altLang="en-US" dirty="0" smtClean="0"/>
              <a:t>太</a:t>
            </a:r>
            <a:r>
              <a:rPr lang="en-US" altLang="ja-JP" dirty="0" smtClean="0"/>
              <a:t>)</a:t>
            </a:r>
          </a:p>
          <a:p>
            <a:pPr lvl="1"/>
            <a:r>
              <a:rPr lang="en-US" altLang="ja-JP" dirty="0" smtClean="0"/>
              <a:t>Mind</a:t>
            </a:r>
          </a:p>
          <a:p>
            <a:pPr lvl="1"/>
            <a:r>
              <a:rPr lang="ja-JP" altLang="en-US" dirty="0" smtClean="0"/>
              <a:t>なでしこ</a:t>
            </a:r>
            <a:endParaRPr lang="en-US" altLang="ja-JP" dirty="0" smtClean="0"/>
          </a:p>
          <a:p>
            <a:pPr lvl="1"/>
            <a:r>
              <a:rPr lang="en-US" altLang="ja-JP" dirty="0" smtClean="0"/>
              <a:t>AppleScript, …</a:t>
            </a:r>
            <a:endParaRPr kumimoji="1" lang="ja-JP" altLang="en-US" dirty="0"/>
          </a:p>
        </p:txBody>
      </p:sp>
      <p:sp>
        <p:nvSpPr>
          <p:cNvPr id="4" name="乗算記号 3"/>
          <p:cNvSpPr/>
          <p:nvPr/>
        </p:nvSpPr>
        <p:spPr bwMode="auto">
          <a:xfrm>
            <a:off x="-285784" y="1500174"/>
            <a:ext cx="7042741" cy="6143668"/>
          </a:xfrm>
          <a:prstGeom prst="mathMultiply">
            <a:avLst/>
          </a:prstGeom>
          <a:solidFill>
            <a:srgbClr val="FF0000">
              <a:alpha val="6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テキスト ボックス 5"/>
          <p:cNvSpPr txBox="1"/>
          <p:nvPr/>
        </p:nvSpPr>
        <p:spPr>
          <a:xfrm>
            <a:off x="5429256" y="5577504"/>
            <a:ext cx="3500462" cy="923330"/>
          </a:xfrm>
          <a:prstGeom prst="rect">
            <a:avLst/>
          </a:prstGeom>
          <a:noFill/>
        </p:spPr>
        <p:txBody>
          <a:bodyPr wrap="square" rtlCol="0">
            <a:spAutoFit/>
          </a:bodyPr>
          <a:lstStyle/>
          <a:p>
            <a:r>
              <a:rPr lang="ja-JP" altLang="en-US" sz="5400" b="1" dirty="0" smtClean="0">
                <a:solidFill>
                  <a:srgbClr val="FF0000"/>
                </a:solidFill>
              </a:rPr>
              <a:t>ちがいます</a:t>
            </a:r>
            <a:endParaRPr kumimoji="1" lang="ja-JP" alt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90600" y="2071678"/>
            <a:ext cx="7772400" cy="1470025"/>
          </a:xfrm>
        </p:spPr>
        <p:txBody>
          <a:bodyPr/>
          <a:lstStyle/>
          <a:p>
            <a:r>
              <a:rPr kumimoji="1" lang="en-US" altLang="ja-JP" sz="8000" dirty="0" smtClean="0"/>
              <a:t>“</a:t>
            </a:r>
            <a:r>
              <a:rPr kumimoji="1" lang="ja-JP" altLang="en-US" sz="8000" dirty="0" smtClean="0"/>
              <a:t>▽は</a:t>
            </a:r>
            <a:r>
              <a:rPr lang="ja-JP" altLang="en-US" sz="8000" dirty="0" smtClean="0"/>
              <a:t>○が□</a:t>
            </a:r>
            <a:r>
              <a:rPr kumimoji="1" lang="en-US" altLang="ja-JP" sz="8000" dirty="0" smtClean="0"/>
              <a:t>”</a:t>
            </a:r>
            <a:endParaRPr kumimoji="1" lang="ja-JP" altLang="en-US" dirty="0"/>
          </a:p>
        </p:txBody>
      </p:sp>
      <p:sp>
        <p:nvSpPr>
          <p:cNvPr id="5" name="サブタイトル 4"/>
          <p:cNvSpPr>
            <a:spLocks noGrp="1"/>
          </p:cNvSpPr>
          <p:nvPr>
            <p:ph type="subTitle" idx="1"/>
          </p:nvPr>
        </p:nvSpPr>
        <p:spPr>
          <a:xfrm>
            <a:off x="1000100" y="3571876"/>
            <a:ext cx="7043742" cy="3071834"/>
          </a:xfrm>
        </p:spPr>
        <p:txBody>
          <a:bodyPr/>
          <a:lstStyle/>
          <a:p>
            <a:pPr algn="r"/>
            <a:r>
              <a:rPr lang="ja-JP" altLang="en-US" sz="4000" dirty="0" smtClean="0"/>
              <a:t>関数適用の結果をメッセージとしてオブジェクトへ飛ばす</a:t>
            </a:r>
            <a:r>
              <a:rPr lang="ja-JP" altLang="en-US" sz="4000" dirty="0" smtClean="0">
                <a:solidFill>
                  <a:srgbClr val="FF0000"/>
                </a:solidFill>
              </a:rPr>
              <a:t>ファーストクラスメッセージ</a:t>
            </a:r>
            <a:endParaRPr lang="en-US" altLang="ja-JP" sz="4000" dirty="0" smtClean="0">
              <a:solidFill>
                <a:srgbClr val="FF0000"/>
              </a:solidFill>
            </a:endParaRPr>
          </a:p>
          <a:p>
            <a:pPr algn="r"/>
            <a:r>
              <a:rPr lang="ja-JP" altLang="en-US" sz="2800" dirty="0" smtClean="0"/>
              <a:t>ネタ元：</a:t>
            </a:r>
            <a:r>
              <a:rPr lang="en-US" altLang="ja-JP" sz="2800" dirty="0" smtClean="0"/>
              <a:t>『</a:t>
            </a:r>
            <a:r>
              <a:rPr lang="ja-JP" altLang="en-US" sz="2800" dirty="0" smtClean="0"/>
              <a:t>象は鼻が長い</a:t>
            </a:r>
            <a:r>
              <a:rPr lang="en-US" altLang="ja-JP" sz="2800" dirty="0" smtClean="0"/>
              <a:t>‐</a:t>
            </a:r>
            <a:r>
              <a:rPr lang="ja-JP" altLang="en-US" sz="2800" dirty="0" smtClean="0"/>
              <a:t>日本文法入門</a:t>
            </a:r>
            <a:r>
              <a:rPr lang="en-US" altLang="ja-JP" sz="2800" dirty="0" smtClean="0"/>
              <a:t>』</a:t>
            </a:r>
            <a:br>
              <a:rPr lang="en-US" altLang="ja-JP" sz="2800" dirty="0" smtClean="0"/>
            </a:br>
            <a:r>
              <a:rPr lang="en-US" altLang="ja-JP" sz="2800" dirty="0" smtClean="0"/>
              <a:t>by </a:t>
            </a:r>
            <a:r>
              <a:rPr lang="ja-JP" altLang="en-US" sz="2800" dirty="0" smtClean="0"/>
              <a:t>三上章</a:t>
            </a:r>
            <a:r>
              <a:rPr lang="en-US" altLang="ja-JP" sz="2800" dirty="0" smtClean="0"/>
              <a:t>, </a:t>
            </a:r>
            <a:r>
              <a:rPr lang="ja-JP" altLang="en-US" sz="2800" dirty="0" smtClean="0"/>
              <a:t>他色々</a:t>
            </a:r>
            <a:endParaRPr lang="en-US" altLang="ja-JP" sz="2800" dirty="0" smtClean="0"/>
          </a:p>
          <a:p>
            <a:pPr algn="r"/>
            <a:endParaRPr kumimoji="1" lang="en-US" altLang="ja-JP" sz="32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ja-JP" altLang="en-US" sz="4800" dirty="0" smtClean="0"/>
              <a:t>犬が鳴く</a:t>
            </a:r>
            <a:endParaRPr kumimoji="1" lang="en-US" altLang="ja-JP" sz="4800" dirty="0" smtClean="0"/>
          </a:p>
          <a:p>
            <a:pPr lvl="1"/>
            <a:r>
              <a:rPr lang="en-US" altLang="ja-JP" sz="4400" dirty="0" smtClean="0"/>
              <a:t>dog.cry()</a:t>
            </a:r>
          </a:p>
          <a:p>
            <a:r>
              <a:rPr kumimoji="1" lang="ja-JP" altLang="en-US" sz="4800" dirty="0" smtClean="0"/>
              <a:t>猫が鳴く</a:t>
            </a:r>
            <a:endParaRPr kumimoji="1" lang="en-US" altLang="ja-JP" sz="4800" dirty="0" smtClean="0"/>
          </a:p>
          <a:p>
            <a:pPr lvl="1"/>
            <a:r>
              <a:rPr lang="en-US" altLang="ja-JP" sz="4400" dirty="0" smtClean="0"/>
              <a:t>cat.cry()</a:t>
            </a:r>
          </a:p>
          <a:p>
            <a:r>
              <a:rPr kumimoji="1" lang="ja-JP" altLang="en-US" sz="4800" dirty="0" smtClean="0"/>
              <a:t>というのをふまえて</a:t>
            </a:r>
            <a:r>
              <a:rPr kumimoji="1" lang="en-US" altLang="ja-JP" sz="4800" dirty="0" smtClean="0"/>
              <a:t>…</a:t>
            </a:r>
            <a:endParaRPr kumimoji="1" lang="ja-JP" altLang="en-US" sz="4800" dirty="0"/>
          </a:p>
        </p:txBody>
      </p:sp>
      <p:sp>
        <p:nvSpPr>
          <p:cNvPr id="2" name="タイトル 1"/>
          <p:cNvSpPr>
            <a:spLocks noGrp="1"/>
          </p:cNvSpPr>
          <p:nvPr>
            <p:ph type="title"/>
          </p:nvPr>
        </p:nvSpPr>
        <p:spPr>
          <a:xfrm>
            <a:off x="457200" y="500050"/>
            <a:ext cx="8229600" cy="1143000"/>
          </a:xfrm>
        </p:spPr>
        <p:txBody>
          <a:bodyPr/>
          <a:lstStyle/>
          <a:p>
            <a:r>
              <a:rPr kumimoji="1" lang="ja-JP" altLang="en-US" dirty="0" smtClean="0"/>
              <a:t>主語と述語とオブジェクトと</a:t>
            </a:r>
            <a:r>
              <a:rPr kumimoji="1" lang="en-US" altLang="ja-JP" dirty="0" smtClean="0"/>
              <a:t/>
            </a:r>
            <a:br>
              <a:rPr kumimoji="1" lang="en-US" altLang="ja-JP" dirty="0" smtClean="0"/>
            </a:br>
            <a:r>
              <a:rPr kumimoji="1" lang="ja-JP" altLang="en-US" dirty="0" smtClean="0"/>
              <a:t>メソッド</a:t>
            </a:r>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pPr algn="ctr">
              <a:buNone/>
            </a:pPr>
            <a:r>
              <a:rPr kumimoji="1" lang="ja-JP" altLang="en-US" sz="9600" dirty="0" smtClean="0"/>
              <a:t>象は鼻が長い</a:t>
            </a:r>
            <a:endParaRPr kumimoji="1" lang="en-US" altLang="ja-JP" dirty="0" smtClean="0"/>
          </a:p>
          <a:p>
            <a:endParaRPr lang="en-US" altLang="ja-JP" dirty="0" smtClean="0"/>
          </a:p>
          <a:p>
            <a:r>
              <a:rPr lang="ja-JP" altLang="en-US" sz="4000" dirty="0" smtClean="0"/>
              <a:t>どういう文構造と解釈すれば？</a:t>
            </a:r>
            <a:r>
              <a:rPr lang="en-US" altLang="ja-JP" sz="4000" dirty="0" smtClean="0"/>
              <a:t>?</a:t>
            </a:r>
          </a:p>
          <a:p>
            <a:r>
              <a:rPr kumimoji="1" lang="ja-JP" altLang="en-US" sz="4000" dirty="0" smtClean="0"/>
              <a:t>長らく日本語学者の論争の的</a:t>
            </a:r>
            <a:endParaRPr lang="en-US" altLang="ja-JP" sz="4800" dirty="0" smtClean="0"/>
          </a:p>
          <a:p>
            <a:endParaRPr kumimoji="1" lang="ja-JP" altLang="en-US" dirty="0"/>
          </a:p>
        </p:txBody>
      </p:sp>
      <p:sp>
        <p:nvSpPr>
          <p:cNvPr id="4" name="円形吹き出し 3"/>
          <p:cNvSpPr/>
          <p:nvPr/>
        </p:nvSpPr>
        <p:spPr bwMode="auto">
          <a:xfrm>
            <a:off x="4357686" y="500042"/>
            <a:ext cx="1928826" cy="857256"/>
          </a:xfrm>
          <a:prstGeom prst="wedgeEllipseCallout">
            <a:avLst>
              <a:gd name="adj1" fmla="val -39485"/>
              <a:gd name="adj2" fmla="val 109713"/>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2800" dirty="0" smtClean="0"/>
              <a:t>主語？</a:t>
            </a:r>
            <a:endParaRPr kumimoji="0" lang="ja-JP" altLang="en-US" sz="2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5" name="円形吹き出し 4"/>
          <p:cNvSpPr/>
          <p:nvPr/>
        </p:nvSpPr>
        <p:spPr bwMode="auto">
          <a:xfrm>
            <a:off x="1785918" y="500042"/>
            <a:ext cx="1928826" cy="857256"/>
          </a:xfrm>
          <a:prstGeom prst="wedgeEllipseCallout">
            <a:avLst>
              <a:gd name="adj1" fmla="val -39485"/>
              <a:gd name="adj2" fmla="val 109713"/>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2800" dirty="0" smtClean="0"/>
              <a:t>主語？</a:t>
            </a:r>
            <a:endParaRPr kumimoji="0" lang="ja-JP" altLang="en-US" sz="28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解釈Ａ</a:t>
            </a:r>
            <a:endParaRPr kumimoji="1" lang="ja-JP" altLang="en-US" dirty="0"/>
          </a:p>
        </p:txBody>
      </p:sp>
      <p:sp>
        <p:nvSpPr>
          <p:cNvPr id="3" name="コンテンツ プレースホルダ 2"/>
          <p:cNvSpPr>
            <a:spLocks noGrp="1"/>
          </p:cNvSpPr>
          <p:nvPr>
            <p:ph idx="1"/>
          </p:nvPr>
        </p:nvSpPr>
        <p:spPr/>
        <p:txBody>
          <a:bodyPr/>
          <a:lstStyle/>
          <a:p>
            <a:pPr algn="ctr">
              <a:buNone/>
            </a:pPr>
            <a:r>
              <a:rPr kumimoji="1" lang="ja-JP" altLang="en-US" sz="9600" dirty="0" smtClean="0"/>
              <a:t>象は鼻が長い</a:t>
            </a:r>
            <a:endParaRPr kumimoji="1" lang="en-US" altLang="ja-JP" dirty="0" smtClean="0"/>
          </a:p>
          <a:p>
            <a:pPr lvl="6"/>
            <a:endParaRPr lang="en-US" altLang="ja-JP" dirty="0" smtClean="0"/>
          </a:p>
          <a:p>
            <a:r>
              <a:rPr lang="ja-JP" altLang="en-US" sz="4000" dirty="0" smtClean="0"/>
              <a:t>日本語の「は」は「主語」では</a:t>
            </a:r>
            <a:r>
              <a:rPr lang="en-US" altLang="ja-JP" sz="4000" dirty="0" smtClean="0"/>
              <a:t/>
            </a:r>
            <a:br>
              <a:rPr lang="en-US" altLang="ja-JP" sz="4000" dirty="0" smtClean="0"/>
            </a:br>
            <a:r>
              <a:rPr lang="ja-JP" altLang="en-US" sz="4000" dirty="0" smtClean="0"/>
              <a:t>なく「主題」を表す</a:t>
            </a:r>
            <a:endParaRPr lang="en-US" altLang="ja-JP" sz="4800" dirty="0" smtClean="0"/>
          </a:p>
          <a:p>
            <a:endParaRPr kumimoji="1" lang="ja-JP" altLang="en-US" dirty="0"/>
          </a:p>
        </p:txBody>
      </p:sp>
      <p:sp>
        <p:nvSpPr>
          <p:cNvPr id="6" name="メモ 5"/>
          <p:cNvSpPr/>
          <p:nvPr/>
        </p:nvSpPr>
        <p:spPr bwMode="auto">
          <a:xfrm>
            <a:off x="1571604" y="4929198"/>
            <a:ext cx="6715172" cy="1285884"/>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3600" dirty="0" smtClean="0">
                <a:latin typeface="Consolas" pitchFamily="49" charset="0"/>
              </a:rPr>
              <a:t>with(elephant)</a:t>
            </a:r>
            <a:br>
              <a:rPr lang="en-US" altLang="ja-JP" sz="3600" dirty="0" smtClean="0">
                <a:latin typeface="Consolas" pitchFamily="49" charset="0"/>
              </a:rPr>
            </a:br>
            <a:r>
              <a:rPr lang="en-US" altLang="ja-JP" sz="3600" dirty="0" smtClean="0">
                <a:latin typeface="Consolas" pitchFamily="49" charset="0"/>
              </a:rPr>
              <a:t>  { </a:t>
            </a:r>
            <a:r>
              <a:rPr lang="en-US" altLang="ja-JP" sz="3600" dirty="0" err="1" smtClean="0">
                <a:latin typeface="Consolas" pitchFamily="49" charset="0"/>
              </a:rPr>
              <a:t>trunk.isLong</a:t>
            </a:r>
            <a:r>
              <a:rPr lang="en-US" altLang="ja-JP" sz="3600" dirty="0" smtClean="0">
                <a:latin typeface="Consolas" pitchFamily="49"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解釈Ｂ</a:t>
            </a:r>
            <a:endParaRPr kumimoji="1" lang="ja-JP" altLang="en-US" dirty="0"/>
          </a:p>
        </p:txBody>
      </p:sp>
      <p:sp>
        <p:nvSpPr>
          <p:cNvPr id="3" name="コンテンツ プレースホルダ 2"/>
          <p:cNvSpPr>
            <a:spLocks noGrp="1"/>
          </p:cNvSpPr>
          <p:nvPr>
            <p:ph idx="1"/>
          </p:nvPr>
        </p:nvSpPr>
        <p:spPr/>
        <p:txBody>
          <a:bodyPr/>
          <a:lstStyle/>
          <a:p>
            <a:pPr algn="ctr">
              <a:buNone/>
            </a:pPr>
            <a:r>
              <a:rPr kumimoji="1" lang="ja-JP" altLang="en-US" sz="9600" dirty="0" smtClean="0"/>
              <a:t>象は鼻が長い</a:t>
            </a:r>
            <a:endParaRPr kumimoji="1" lang="en-US" altLang="ja-JP" dirty="0" smtClean="0"/>
          </a:p>
          <a:p>
            <a:pPr lvl="6"/>
            <a:endParaRPr lang="en-US" altLang="ja-JP" dirty="0" smtClean="0"/>
          </a:p>
          <a:p>
            <a:r>
              <a:rPr lang="ja-JP" altLang="en-US" sz="4000" dirty="0" smtClean="0"/>
              <a:t>「主述述語文」という考え方</a:t>
            </a:r>
            <a:endParaRPr lang="en-US" altLang="ja-JP" sz="4000" dirty="0" smtClean="0"/>
          </a:p>
          <a:p>
            <a:r>
              <a:rPr lang="ja-JP" altLang="en-US" sz="4000" dirty="0" smtClean="0">
                <a:solidFill>
                  <a:srgbClr val="FF0000"/>
                </a:solidFill>
              </a:rPr>
              <a:t>主語＋述語の組み合わせが</a:t>
            </a:r>
            <a:r>
              <a:rPr lang="en-US" altLang="ja-JP" sz="4000" dirty="0" smtClean="0">
                <a:solidFill>
                  <a:srgbClr val="FF0000"/>
                </a:solidFill>
              </a:rPr>
              <a:t/>
            </a:r>
            <a:br>
              <a:rPr lang="en-US" altLang="ja-JP" sz="4000" dirty="0" smtClean="0">
                <a:solidFill>
                  <a:srgbClr val="FF0000"/>
                </a:solidFill>
              </a:rPr>
            </a:br>
            <a:r>
              <a:rPr lang="ja-JP" altLang="en-US" sz="4000" dirty="0" smtClean="0">
                <a:solidFill>
                  <a:srgbClr val="FF0000"/>
                </a:solidFill>
              </a:rPr>
              <a:t>再び述語になる</a:t>
            </a:r>
            <a:endParaRPr lang="en-US" altLang="ja-JP" sz="4800" dirty="0" smtClean="0">
              <a:solidFill>
                <a:srgbClr val="FF0000"/>
              </a:solidFill>
            </a:endParaRPr>
          </a:p>
          <a:p>
            <a:endParaRPr kumimoji="1" lang="ja-JP" altLang="en-US" dirty="0"/>
          </a:p>
        </p:txBody>
      </p:sp>
      <p:sp>
        <p:nvSpPr>
          <p:cNvPr id="6" name="メモ 5"/>
          <p:cNvSpPr/>
          <p:nvPr/>
        </p:nvSpPr>
        <p:spPr bwMode="auto">
          <a:xfrm>
            <a:off x="1571604" y="5643578"/>
            <a:ext cx="6715172" cy="714380"/>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ja-JP" sz="3600" dirty="0" smtClean="0">
                <a:latin typeface="Consolas" pitchFamily="49" charset="0"/>
              </a:rPr>
              <a:t>elephant.(</a:t>
            </a:r>
            <a:r>
              <a:rPr lang="en-US" altLang="ja-JP" sz="3600" dirty="0" err="1" smtClean="0">
                <a:latin typeface="Consolas" pitchFamily="49" charset="0"/>
              </a:rPr>
              <a:t>trunk.isLong</a:t>
            </a:r>
            <a:r>
              <a:rPr lang="en-US" altLang="ja-JP" sz="3600" dirty="0" smtClean="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というわけで</a:t>
            </a:r>
            <a:endParaRPr kumimoji="1" lang="ja-JP" altLang="en-US" dirty="0"/>
          </a:p>
        </p:txBody>
      </p:sp>
      <p:sp>
        <p:nvSpPr>
          <p:cNvPr id="3" name="コンテンツ プレースホルダ 2"/>
          <p:cNvSpPr>
            <a:spLocks noGrp="1"/>
          </p:cNvSpPr>
          <p:nvPr>
            <p:ph idx="1"/>
          </p:nvPr>
        </p:nvSpPr>
        <p:spPr/>
        <p:txBody>
          <a:bodyPr/>
          <a:lstStyle/>
          <a:p>
            <a:pPr algn="ctr">
              <a:buNone/>
            </a:pPr>
            <a:endParaRPr kumimoji="1" lang="en-US" altLang="ja-JP" sz="5400" dirty="0" smtClean="0"/>
          </a:p>
          <a:p>
            <a:pPr algn="ctr">
              <a:buNone/>
            </a:pPr>
            <a:r>
              <a:rPr kumimoji="1" lang="ja-JP" altLang="en-US" sz="5400" dirty="0" smtClean="0"/>
              <a:t>プログラミング言語にも</a:t>
            </a:r>
            <a:r>
              <a:rPr kumimoji="1" lang="en-US" altLang="ja-JP" sz="5400" dirty="0" smtClean="0"/>
              <a:t/>
            </a:r>
            <a:br>
              <a:rPr kumimoji="1" lang="en-US" altLang="ja-JP" sz="5400" dirty="0" smtClean="0"/>
            </a:br>
            <a:r>
              <a:rPr kumimoji="1" lang="ja-JP" altLang="en-US" sz="5400" dirty="0" smtClean="0"/>
              <a:t>この機能を</a:t>
            </a:r>
            <a:r>
              <a:rPr kumimoji="1" lang="en-US" altLang="ja-JP" sz="5400" dirty="0" smtClean="0"/>
              <a:t/>
            </a:r>
            <a:br>
              <a:rPr kumimoji="1" lang="en-US" altLang="ja-JP" sz="5400" dirty="0" smtClean="0"/>
            </a:br>
            <a:r>
              <a:rPr kumimoji="1" lang="ja-JP" altLang="en-US" sz="5400" dirty="0" smtClean="0"/>
              <a:t>入れてみよう！</a:t>
            </a:r>
            <a:endParaRPr kumimoji="1" lang="ja-JP" altLang="en-US" sz="5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大雑把に考えて</a:t>
            </a:r>
            <a:endParaRPr kumimoji="1" lang="ja-JP" altLang="en-US" dirty="0"/>
          </a:p>
        </p:txBody>
      </p:sp>
      <p:sp>
        <p:nvSpPr>
          <p:cNvPr id="3" name="コンテンツ プレースホルダ 2"/>
          <p:cNvSpPr>
            <a:spLocks noGrp="1"/>
          </p:cNvSpPr>
          <p:nvPr>
            <p:ph idx="1"/>
          </p:nvPr>
        </p:nvSpPr>
        <p:spPr/>
        <p:txBody>
          <a:bodyPr/>
          <a:lstStyle/>
          <a:p>
            <a:r>
              <a:rPr kumimoji="1" lang="ja-JP" altLang="en-US" sz="5400" dirty="0" smtClean="0"/>
              <a:t>主語</a:t>
            </a:r>
            <a:r>
              <a:rPr lang="ja-JP" altLang="en-US" sz="5400" dirty="0" smtClean="0"/>
              <a:t>＋述語 がまた述語</a:t>
            </a:r>
            <a:endParaRPr lang="en-US" altLang="ja-JP" sz="5400" dirty="0" smtClean="0"/>
          </a:p>
          <a:p>
            <a:pPr>
              <a:buNone/>
            </a:pPr>
            <a:r>
              <a:rPr kumimoji="1" lang="ja-JP" altLang="en-US" sz="5400" dirty="0" smtClean="0"/>
              <a:t>      ＝</a:t>
            </a:r>
            <a:endParaRPr kumimoji="1" lang="en-US" altLang="ja-JP" sz="5400" dirty="0" smtClean="0"/>
          </a:p>
          <a:p>
            <a:r>
              <a:rPr lang="ja-JP" altLang="en-US" sz="5400" dirty="0" smtClean="0"/>
              <a:t>オブジェクト</a:t>
            </a:r>
            <a:r>
              <a:rPr lang="en-US" altLang="ja-JP" sz="5400" dirty="0" smtClean="0"/>
              <a:t>.</a:t>
            </a:r>
            <a:r>
              <a:rPr lang="ja-JP" altLang="en-US" sz="5400" dirty="0" smtClean="0"/>
              <a:t>メソッド が、またメソッドに</a:t>
            </a:r>
            <a:endParaRPr kumimoji="1" lang="en-US" altLang="ja-JP" sz="5400" dirty="0" smtClean="0"/>
          </a:p>
          <a:p>
            <a:endParaRPr kumimoji="1" lang="ja-JP" altLang="en-US" sz="5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8686800" cy="1143000"/>
          </a:xfrm>
        </p:spPr>
        <p:txBody>
          <a:bodyPr/>
          <a:lstStyle/>
          <a:p>
            <a:r>
              <a:rPr lang="en-US" altLang="ja-JP" dirty="0" err="1" smtClean="0"/>
              <a:t>obj.method</a:t>
            </a:r>
            <a:r>
              <a:rPr lang="ja-JP" altLang="en-US" dirty="0" smtClean="0"/>
              <a:t>がまた</a:t>
            </a:r>
            <a:r>
              <a:rPr lang="en-US" altLang="ja-JP" dirty="0" smtClean="0"/>
              <a:t>method</a:t>
            </a:r>
            <a:r>
              <a:rPr lang="ja-JP" altLang="en-US" dirty="0" smtClean="0"/>
              <a:t>に</a:t>
            </a:r>
            <a:endParaRPr kumimoji="1" lang="ja-JP" altLang="en-US" dirty="0"/>
          </a:p>
        </p:txBody>
      </p:sp>
      <p:sp>
        <p:nvSpPr>
          <p:cNvPr id="3" name="コンテンツ プレースホルダ 2"/>
          <p:cNvSpPr>
            <a:spLocks noGrp="1"/>
          </p:cNvSpPr>
          <p:nvPr>
            <p:ph idx="1"/>
          </p:nvPr>
        </p:nvSpPr>
        <p:spPr/>
        <p:txBody>
          <a:bodyPr/>
          <a:lstStyle/>
          <a:p>
            <a:r>
              <a:rPr lang="en-US" dirty="0" smtClean="0">
                <a:hlinkClick r:id="rId2"/>
              </a:rPr>
              <a:t>http://shinh.skr.jp/m/?date=20090301#p02</a:t>
            </a:r>
            <a:endParaRPr lang="en-US" dirty="0" smtClean="0"/>
          </a:p>
          <a:p>
            <a:pPr lvl="1"/>
            <a:r>
              <a:rPr kumimoji="1" lang="ja-JP" altLang="en-US" dirty="0" smtClean="0"/>
              <a:t>それっぽい話題があった！！</a:t>
            </a:r>
            <a:endParaRPr kumimoji="1" lang="ja-JP" altLang="en-US" dirty="0"/>
          </a:p>
        </p:txBody>
      </p:sp>
      <p:sp>
        <p:nvSpPr>
          <p:cNvPr id="4" name="メモ 3"/>
          <p:cNvSpPr/>
          <p:nvPr/>
        </p:nvSpPr>
        <p:spPr bwMode="auto">
          <a:xfrm>
            <a:off x="571472" y="3857628"/>
            <a:ext cx="8001056" cy="2500330"/>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sz="3600" dirty="0" smtClean="0">
                <a:latin typeface="Consolas" pitchFamily="49" charset="0"/>
              </a:rPr>
              <a:t> param2.(param1.(obj.msg))</a:t>
            </a:r>
          </a:p>
          <a:p>
            <a:r>
              <a:rPr lang="ja-JP" altLang="en-US" sz="2000" dirty="0" smtClean="0"/>
              <a:t>　</a:t>
            </a:r>
            <a:endParaRPr lang="en-US" altLang="ja-JP" sz="2000" dirty="0" smtClean="0"/>
          </a:p>
          <a:p>
            <a:r>
              <a:rPr lang="ja-JP" altLang="en-US" sz="3200" dirty="0" smtClean="0"/>
              <a:t>全く美しくないな</a:t>
            </a:r>
            <a:r>
              <a:rPr lang="en-US" altLang="ja-JP" sz="3200" dirty="0" smtClean="0"/>
              <a:t>…</a:t>
            </a:r>
          </a:p>
          <a:p>
            <a:r>
              <a:rPr lang="en-US" altLang="ja-JP" sz="3200" dirty="0" smtClean="0"/>
              <a:t>obj.msg </a:t>
            </a:r>
            <a:r>
              <a:rPr lang="ja-JP" altLang="en-US" sz="3200" dirty="0" smtClean="0"/>
              <a:t>は </a:t>
            </a:r>
            <a:r>
              <a:rPr lang="en-US" altLang="ja-JP" sz="3200" dirty="0" err="1" smtClean="0"/>
              <a:t>obj</a:t>
            </a:r>
            <a:r>
              <a:rPr lang="en-US" altLang="ja-JP" sz="3200" dirty="0" smtClean="0"/>
              <a:t> </a:t>
            </a:r>
            <a:r>
              <a:rPr lang="ja-JP" altLang="en-US" sz="3200" dirty="0" err="1" smtClean="0"/>
              <a:t>を保</a:t>
            </a:r>
            <a:r>
              <a:rPr lang="ja-JP" altLang="en-US" sz="3200" dirty="0" smtClean="0"/>
              <a:t>持したメッセージを返している、 クロージャ的なメッセージ</a:t>
            </a:r>
            <a:endParaRPr lang="en-US" altLang="ja-JP" sz="3600" dirty="0" smtClean="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例１</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s</a:t>
            </a:r>
            <a:r>
              <a:rPr kumimoji="1" lang="en-US" altLang="ja-JP" dirty="0" err="1" smtClean="0"/>
              <a:t>hinh</a:t>
            </a:r>
            <a:r>
              <a:rPr kumimoji="1" lang="ja-JP" altLang="en-US" dirty="0" err="1" smtClean="0"/>
              <a:t>さんに</a:t>
            </a:r>
            <a:r>
              <a:rPr kumimoji="1" lang="ja-JP" altLang="en-US" dirty="0" smtClean="0"/>
              <a:t>よる</a:t>
            </a:r>
            <a:endParaRPr kumimoji="1" lang="en-US" altLang="ja-JP" dirty="0" smtClean="0"/>
          </a:p>
          <a:p>
            <a:pPr lvl="1"/>
            <a:r>
              <a:rPr lang="en-US" altLang="ja-JP" dirty="0" smtClean="0"/>
              <a:t>max{…}</a:t>
            </a:r>
            <a:r>
              <a:rPr lang="ja-JP" altLang="en-US" dirty="0" smtClean="0"/>
              <a:t>の部分をまとめて変数につっこみたい</a:t>
            </a:r>
            <a:endParaRPr kumimoji="1" lang="ja-JP" altLang="en-US" dirty="0"/>
          </a:p>
        </p:txBody>
      </p:sp>
      <p:sp>
        <p:nvSpPr>
          <p:cNvPr id="4" name="メモ 3"/>
          <p:cNvSpPr/>
          <p:nvPr/>
        </p:nvSpPr>
        <p:spPr bwMode="auto">
          <a:xfrm>
            <a:off x="642910" y="3857604"/>
            <a:ext cx="8001056" cy="2428916"/>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sz="3600" dirty="0" smtClean="0">
                <a:latin typeface="Consolas" pitchFamily="49" charset="0"/>
              </a:rPr>
              <a:t>even = evens.max{|</a:t>
            </a:r>
            <a:r>
              <a:rPr lang="en-US" sz="3600" dirty="0" err="1" smtClean="0">
                <a:latin typeface="Consolas" pitchFamily="49" charset="0"/>
              </a:rPr>
              <a:t>a,b</a:t>
            </a:r>
            <a:r>
              <a:rPr lang="en-US" sz="3600" dirty="0" smtClean="0">
                <a:latin typeface="Consolas" pitchFamily="49" charset="0"/>
              </a:rPr>
              <a:t>|</a:t>
            </a:r>
            <a:br>
              <a:rPr lang="en-US" sz="3600" dirty="0" smtClean="0">
                <a:latin typeface="Consolas" pitchFamily="49" charset="0"/>
              </a:rPr>
            </a:br>
            <a:r>
              <a:rPr lang="en-US" sz="3600" dirty="0" smtClean="0">
                <a:latin typeface="Consolas" pitchFamily="49" charset="0"/>
              </a:rPr>
              <a:t>    </a:t>
            </a:r>
            <a:r>
              <a:rPr lang="en-US" sz="3600" dirty="0" err="1" smtClean="0">
                <a:latin typeface="Consolas" pitchFamily="49" charset="0"/>
              </a:rPr>
              <a:t>a.priority</a:t>
            </a:r>
            <a:r>
              <a:rPr lang="en-US" sz="3600" dirty="0" smtClean="0">
                <a:latin typeface="Consolas" pitchFamily="49" charset="0"/>
              </a:rPr>
              <a:t> &lt;=&gt; </a:t>
            </a:r>
            <a:r>
              <a:rPr lang="en-US" sz="3600" dirty="0" err="1" smtClean="0">
                <a:latin typeface="Consolas" pitchFamily="49" charset="0"/>
              </a:rPr>
              <a:t>b.priority</a:t>
            </a:r>
            <a:r>
              <a:rPr lang="en-US" sz="3600" dirty="0" smtClean="0">
                <a:latin typeface="Consolas" pitchFamily="49" charset="0"/>
              </a:rPr>
              <a:t>} </a:t>
            </a:r>
            <a:br>
              <a:rPr lang="en-US" sz="3600" dirty="0" smtClean="0">
                <a:latin typeface="Consolas" pitchFamily="49" charset="0"/>
              </a:rPr>
            </a:br>
            <a:r>
              <a:rPr lang="en-US" sz="3600" dirty="0" smtClean="0">
                <a:latin typeface="Consolas" pitchFamily="49" charset="0"/>
              </a:rPr>
              <a:t>odd = odds.max{|</a:t>
            </a:r>
            <a:r>
              <a:rPr lang="en-US" sz="3600" dirty="0" err="1" smtClean="0">
                <a:latin typeface="Consolas" pitchFamily="49" charset="0"/>
              </a:rPr>
              <a:t>a,b</a:t>
            </a:r>
            <a:r>
              <a:rPr lang="en-US" sz="3600" dirty="0" smtClean="0">
                <a:latin typeface="Consolas" pitchFamily="49" charset="0"/>
              </a:rPr>
              <a:t>|</a:t>
            </a:r>
            <a:br>
              <a:rPr lang="en-US" sz="3600" dirty="0" smtClean="0">
                <a:latin typeface="Consolas" pitchFamily="49" charset="0"/>
              </a:rPr>
            </a:br>
            <a:r>
              <a:rPr lang="en-US" sz="3600" dirty="0" smtClean="0">
                <a:latin typeface="Consolas" pitchFamily="49" charset="0"/>
              </a:rPr>
              <a:t>    </a:t>
            </a:r>
            <a:r>
              <a:rPr lang="en-US" sz="3600" dirty="0" err="1" smtClean="0">
                <a:latin typeface="Consolas" pitchFamily="49" charset="0"/>
              </a:rPr>
              <a:t>a.priority</a:t>
            </a:r>
            <a:r>
              <a:rPr lang="en-US" sz="3600" dirty="0" smtClean="0">
                <a:latin typeface="Consolas" pitchFamily="49" charset="0"/>
              </a:rPr>
              <a:t> &lt;=&gt; </a:t>
            </a:r>
            <a:r>
              <a:rPr lang="en-US" sz="3600" dirty="0" err="1" smtClean="0">
                <a:latin typeface="Consolas" pitchFamily="49" charset="0"/>
              </a:rPr>
              <a:t>b.priority</a:t>
            </a:r>
            <a:r>
              <a:rPr lang="en-US" sz="3600" dirty="0" smtClean="0">
                <a:latin typeface="Consolas" pitchFamily="49" charset="0"/>
              </a:rPr>
              <a:t>} </a:t>
            </a:r>
            <a:endParaRPr lang="en-US" altLang="ja-JP" sz="3600" dirty="0" smtClean="0">
              <a:latin typeface="Consolas" pitchFamily="49" charset="0"/>
            </a:endParaRPr>
          </a:p>
        </p:txBody>
      </p:sp>
      <p:sp>
        <p:nvSpPr>
          <p:cNvPr id="5" name="メモ 4"/>
          <p:cNvSpPr/>
          <p:nvPr/>
        </p:nvSpPr>
        <p:spPr bwMode="auto">
          <a:xfrm>
            <a:off x="642910" y="3857628"/>
            <a:ext cx="8001056" cy="2428916"/>
          </a:xfrm>
          <a:prstGeom prst="foldedCorner">
            <a:avLst/>
          </a:prstGeom>
          <a:solidFill>
            <a:srgbClr val="DFFFBF"/>
          </a:solidFill>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sz="3600" dirty="0" smtClean="0">
                <a:latin typeface="Consolas" pitchFamily="49" charset="0"/>
              </a:rPr>
              <a:t>.</a:t>
            </a:r>
            <a:r>
              <a:rPr lang="en-US" sz="3600" dirty="0" err="1" smtClean="0">
                <a:latin typeface="Consolas" pitchFamily="49" charset="0"/>
              </a:rPr>
              <a:t>maxPrio</a:t>
            </a:r>
            <a:r>
              <a:rPr lang="en-US" sz="3600" dirty="0" smtClean="0">
                <a:latin typeface="Consolas" pitchFamily="49" charset="0"/>
              </a:rPr>
              <a:t> = </a:t>
            </a:r>
            <a:r>
              <a:rPr lang="en-US" sz="3600" dirty="0" smtClean="0">
                <a:solidFill>
                  <a:srgbClr val="FF0000"/>
                </a:solidFill>
                <a:latin typeface="Consolas" pitchFamily="49" charset="0"/>
              </a:rPr>
              <a:t>.max{|</a:t>
            </a:r>
            <a:r>
              <a:rPr lang="en-US" sz="3600" dirty="0" err="1" smtClean="0">
                <a:solidFill>
                  <a:srgbClr val="FF0000"/>
                </a:solidFill>
                <a:latin typeface="Consolas" pitchFamily="49" charset="0"/>
              </a:rPr>
              <a:t>a,b</a:t>
            </a:r>
            <a:r>
              <a:rPr lang="en-US" sz="3600" dirty="0" smtClean="0">
                <a:solidFill>
                  <a:srgbClr val="FF0000"/>
                </a:solidFill>
                <a:latin typeface="Consolas" pitchFamily="49" charset="0"/>
              </a:rPr>
              <a:t>|</a:t>
            </a:r>
            <a:br>
              <a:rPr lang="en-US" sz="3600" dirty="0" smtClean="0">
                <a:solidFill>
                  <a:srgbClr val="FF0000"/>
                </a:solidFill>
                <a:latin typeface="Consolas" pitchFamily="49" charset="0"/>
              </a:rPr>
            </a:br>
            <a:r>
              <a:rPr lang="en-US" sz="3600" dirty="0" smtClean="0">
                <a:solidFill>
                  <a:srgbClr val="FF0000"/>
                </a:solidFill>
                <a:latin typeface="Consolas" pitchFamily="49" charset="0"/>
              </a:rPr>
              <a:t>    </a:t>
            </a:r>
            <a:r>
              <a:rPr lang="en-US" sz="3600" dirty="0" err="1" smtClean="0">
                <a:solidFill>
                  <a:srgbClr val="FF0000"/>
                </a:solidFill>
                <a:latin typeface="Consolas" pitchFamily="49" charset="0"/>
              </a:rPr>
              <a:t>a.priority</a:t>
            </a:r>
            <a:r>
              <a:rPr lang="en-US" sz="3600" dirty="0" smtClean="0">
                <a:solidFill>
                  <a:srgbClr val="FF0000"/>
                </a:solidFill>
                <a:latin typeface="Consolas" pitchFamily="49" charset="0"/>
              </a:rPr>
              <a:t> &lt;=&gt; </a:t>
            </a:r>
            <a:r>
              <a:rPr lang="en-US" sz="3600" dirty="0" err="1" smtClean="0">
                <a:solidFill>
                  <a:srgbClr val="FF0000"/>
                </a:solidFill>
                <a:latin typeface="Consolas" pitchFamily="49" charset="0"/>
              </a:rPr>
              <a:t>b.priority</a:t>
            </a:r>
            <a:r>
              <a:rPr lang="en-US" sz="3600" dirty="0" smtClean="0">
                <a:solidFill>
                  <a:srgbClr val="FF0000"/>
                </a:solidFill>
                <a:latin typeface="Consolas" pitchFamily="49" charset="0"/>
              </a:rPr>
              <a:t>}</a:t>
            </a:r>
            <a:r>
              <a:rPr lang="en-US" sz="3600" dirty="0" smtClean="0">
                <a:latin typeface="Consolas" pitchFamily="49" charset="0"/>
              </a:rPr>
              <a:t> </a:t>
            </a:r>
            <a:br>
              <a:rPr lang="en-US" sz="3600" dirty="0" smtClean="0">
                <a:latin typeface="Consolas" pitchFamily="49" charset="0"/>
              </a:rPr>
            </a:br>
            <a:r>
              <a:rPr lang="en-US" sz="3600" dirty="0" smtClean="0">
                <a:latin typeface="Consolas" pitchFamily="49" charset="0"/>
              </a:rPr>
              <a:t>even = </a:t>
            </a:r>
            <a:r>
              <a:rPr lang="en-US" sz="3600" dirty="0" err="1" smtClean="0">
                <a:latin typeface="Consolas" pitchFamily="49" charset="0"/>
              </a:rPr>
              <a:t>evens.maxPrio</a:t>
            </a:r>
            <a:endParaRPr lang="en-US" sz="3600" dirty="0" smtClean="0">
              <a:latin typeface="Consolas" pitchFamily="49" charset="0"/>
            </a:endParaRPr>
          </a:p>
          <a:p>
            <a:r>
              <a:rPr lang="en-US" sz="3600" dirty="0" smtClean="0">
                <a:latin typeface="Consolas" pitchFamily="49" charset="0"/>
              </a:rPr>
              <a:t>odd  = </a:t>
            </a:r>
            <a:r>
              <a:rPr lang="en-US" sz="3600" dirty="0" err="1" smtClean="0">
                <a:latin typeface="Consolas" pitchFamily="49" charset="0"/>
              </a:rPr>
              <a:t>odds.maxPrio</a:t>
            </a:r>
            <a:r>
              <a:rPr lang="en-US" sz="3600" dirty="0" smtClean="0">
                <a:latin typeface="Consolas" pitchFamily="49" charset="0"/>
              </a:rPr>
              <a:t> </a:t>
            </a:r>
            <a:endParaRPr lang="en-US" altLang="ja-JP" sz="3600" dirty="0" smtClean="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自然言語なら</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i="1" dirty="0" smtClean="0">
                <a:solidFill>
                  <a:srgbClr val="66B6BE"/>
                </a:solidFill>
              </a:rPr>
              <a:t> ♪ぞうさん ぞうさん</a:t>
            </a:r>
            <a:r>
              <a:rPr lang="en-US" altLang="ja-JP" i="1" dirty="0" smtClean="0">
                <a:solidFill>
                  <a:srgbClr val="66B6BE"/>
                </a:solidFill>
              </a:rPr>
              <a:t/>
            </a:r>
            <a:br>
              <a:rPr lang="en-US" altLang="ja-JP" i="1" dirty="0" smtClean="0">
                <a:solidFill>
                  <a:srgbClr val="66B6BE"/>
                </a:solidFill>
              </a:rPr>
            </a:br>
            <a:r>
              <a:rPr lang="ja-JP" altLang="en-US" i="1" dirty="0" smtClean="0">
                <a:solidFill>
                  <a:srgbClr val="66B6BE"/>
                </a:solidFill>
              </a:rPr>
              <a:t>おはなが ながいのね</a:t>
            </a:r>
            <a:r>
              <a:rPr lang="en-US" altLang="ja-JP" i="1" dirty="0" smtClean="0">
                <a:solidFill>
                  <a:srgbClr val="66B6BE"/>
                </a:solidFill>
              </a:rPr>
              <a:t/>
            </a:r>
            <a:br>
              <a:rPr lang="en-US" altLang="ja-JP" i="1" dirty="0" smtClean="0">
                <a:solidFill>
                  <a:srgbClr val="66B6BE"/>
                </a:solidFill>
              </a:rPr>
            </a:br>
            <a:r>
              <a:rPr lang="ja-JP" altLang="en-US" i="1" dirty="0" smtClean="0">
                <a:solidFill>
                  <a:srgbClr val="66B6BE"/>
                </a:solidFill>
              </a:rPr>
              <a:t>そうよ かあさんも ながいのよ</a:t>
            </a:r>
            <a:endParaRPr kumimoji="1" lang="en-US" altLang="ja-JP" i="1" dirty="0" smtClean="0">
              <a:solidFill>
                <a:srgbClr val="66B6BE"/>
              </a:solidFill>
            </a:endParaRPr>
          </a:p>
          <a:p>
            <a:pPr lvl="5"/>
            <a:endParaRPr kumimoji="1" lang="en-US" altLang="ja-JP" dirty="0" smtClean="0"/>
          </a:p>
          <a:p>
            <a:r>
              <a:rPr kumimoji="1" lang="ja-JP" altLang="en-US" sz="6000" dirty="0" smtClean="0"/>
              <a:t>象は鼻が長い。</a:t>
            </a:r>
            <a:endParaRPr kumimoji="1" lang="en-US" altLang="ja-JP" sz="6000" dirty="0" smtClean="0"/>
          </a:p>
          <a:p>
            <a:r>
              <a:rPr lang="ja-JP" altLang="en-US" sz="6000" dirty="0" smtClean="0"/>
              <a:t>母さんもそう。</a:t>
            </a:r>
            <a:endParaRPr kumimoji="1" lang="ja-JP" altLang="en-US" sz="5400" dirty="0"/>
          </a:p>
        </p:txBody>
      </p:sp>
      <p:grpSp>
        <p:nvGrpSpPr>
          <p:cNvPr id="8" name="グループ化 7"/>
          <p:cNvGrpSpPr/>
          <p:nvPr/>
        </p:nvGrpSpPr>
        <p:grpSpPr>
          <a:xfrm>
            <a:off x="2500298" y="4643470"/>
            <a:ext cx="6215074" cy="1714488"/>
            <a:chOff x="2500298" y="4643470"/>
            <a:chExt cx="6215074" cy="1714488"/>
          </a:xfrm>
        </p:grpSpPr>
        <p:sp>
          <p:nvSpPr>
            <p:cNvPr id="4" name="左カーブ矢印 3"/>
            <p:cNvSpPr/>
            <p:nvPr/>
          </p:nvSpPr>
          <p:spPr bwMode="auto">
            <a:xfrm flipV="1">
              <a:off x="5857884" y="4643470"/>
              <a:ext cx="1285884" cy="1285860"/>
            </a:xfrm>
            <a:prstGeom prst="curvedLef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 name="正方形/長方形 4"/>
            <p:cNvSpPr/>
            <p:nvPr/>
          </p:nvSpPr>
          <p:spPr bwMode="auto">
            <a:xfrm>
              <a:off x="4071934" y="6215082"/>
              <a:ext cx="1428760" cy="14287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正方形/長方形 5"/>
            <p:cNvSpPr/>
            <p:nvPr/>
          </p:nvSpPr>
          <p:spPr bwMode="auto">
            <a:xfrm>
              <a:off x="2500298" y="5143512"/>
              <a:ext cx="3000396" cy="14287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テキスト ボックス 6"/>
            <p:cNvSpPr txBox="1"/>
            <p:nvPr/>
          </p:nvSpPr>
          <p:spPr>
            <a:xfrm>
              <a:off x="7000892" y="4714884"/>
              <a:ext cx="1714480" cy="1384995"/>
            </a:xfrm>
            <a:prstGeom prst="rect">
              <a:avLst/>
            </a:prstGeom>
            <a:noFill/>
          </p:spPr>
          <p:txBody>
            <a:bodyPr wrap="square" rtlCol="0">
              <a:spAutoFit/>
            </a:bodyPr>
            <a:lstStyle/>
            <a:p>
              <a:r>
                <a:rPr kumimoji="1" lang="ja-JP" altLang="en-US" sz="2800" b="1" dirty="0" smtClean="0">
                  <a:solidFill>
                    <a:srgbClr val="FF0000"/>
                  </a:solidFill>
                </a:rPr>
                <a:t>主述述語　</a:t>
              </a:r>
              <a:r>
                <a:rPr kumimoji="1" lang="en-US" altLang="ja-JP" sz="2800" b="1" dirty="0" smtClean="0">
                  <a:solidFill>
                    <a:srgbClr val="FF0000"/>
                  </a:solidFill>
                </a:rPr>
                <a:t/>
              </a:r>
              <a:br>
                <a:rPr kumimoji="1" lang="en-US" altLang="ja-JP" sz="2800" b="1" dirty="0" smtClean="0">
                  <a:solidFill>
                    <a:srgbClr val="FF0000"/>
                  </a:solidFill>
                </a:rPr>
              </a:br>
              <a:r>
                <a:rPr kumimoji="1" lang="ja-JP" altLang="en-US" sz="2800" b="1" dirty="0" smtClean="0">
                  <a:solidFill>
                    <a:srgbClr val="FF0000"/>
                  </a:solidFill>
                </a:rPr>
                <a:t>　　の</a:t>
              </a:r>
              <a:r>
                <a:rPr kumimoji="1" lang="en-US" altLang="ja-JP" sz="2800" b="1" dirty="0" smtClean="0">
                  <a:solidFill>
                    <a:srgbClr val="FF0000"/>
                  </a:solidFill>
                </a:rPr>
                <a:t/>
              </a:r>
              <a:br>
                <a:rPr kumimoji="1" lang="en-US" altLang="ja-JP" sz="2800" b="1" dirty="0" smtClean="0">
                  <a:solidFill>
                    <a:srgbClr val="FF0000"/>
                  </a:solidFill>
                </a:rPr>
              </a:br>
              <a:r>
                <a:rPr kumimoji="1" lang="ja-JP" altLang="en-US" sz="2800" b="1" dirty="0" smtClean="0">
                  <a:solidFill>
                    <a:srgbClr val="FF0000"/>
                  </a:solidFill>
                </a:rPr>
                <a:t>再利用！</a:t>
              </a:r>
              <a:endParaRPr kumimoji="1" lang="ja-JP" altLang="en-US" sz="2800" b="1"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よくある突っ込み</a:t>
            </a:r>
            <a:endParaRPr kumimoji="1" lang="ja-JP" altLang="en-US" dirty="0"/>
          </a:p>
        </p:txBody>
      </p:sp>
      <p:sp>
        <p:nvSpPr>
          <p:cNvPr id="3" name="コンテンツ プレースホルダ 2"/>
          <p:cNvSpPr>
            <a:spLocks noGrp="1"/>
          </p:cNvSpPr>
          <p:nvPr>
            <p:ph idx="1"/>
          </p:nvPr>
        </p:nvSpPr>
        <p:spPr/>
        <p:txBody>
          <a:bodyPr/>
          <a:lstStyle/>
          <a:p>
            <a:r>
              <a:rPr kumimoji="1" lang="ja-JP" altLang="en-US" sz="6000" dirty="0" smtClean="0"/>
              <a:t>すで</a:t>
            </a:r>
            <a:r>
              <a:rPr kumimoji="1" lang="ja-JP" altLang="en-US" sz="6000" dirty="0" smtClean="0"/>
              <a:t>にある</a:t>
            </a:r>
            <a:r>
              <a:rPr kumimoji="1" lang="ja-JP" altLang="en-US" sz="6000" dirty="0" err="1" smtClean="0"/>
              <a:t>じ</a:t>
            </a:r>
            <a:r>
              <a:rPr lang="ja-JP" altLang="en-US" sz="6000" dirty="0" err="1" smtClean="0"/>
              <a:t>ゃん</a:t>
            </a:r>
            <a:endParaRPr kumimoji="1" lang="ja-JP" altLang="en-US" sz="5600" dirty="0" smtClean="0"/>
          </a:p>
        </p:txBody>
      </p:sp>
      <p:pic>
        <p:nvPicPr>
          <p:cNvPr id="4098" name="Picture 2" descr="http://kanouk.typepad.jp/resource/image/question_kail.jpg"/>
          <p:cNvPicPr>
            <a:picLocks noChangeAspect="1" noChangeArrowheads="1"/>
          </p:cNvPicPr>
          <p:nvPr/>
        </p:nvPicPr>
        <p:blipFill>
          <a:blip r:embed="rId2" cstate="print"/>
          <a:srcRect/>
          <a:stretch>
            <a:fillRect/>
          </a:stretch>
        </p:blipFill>
        <p:spPr bwMode="auto">
          <a:xfrm>
            <a:off x="857224" y="2622373"/>
            <a:ext cx="5143536" cy="3878461"/>
          </a:xfrm>
          <a:prstGeom prst="rect">
            <a:avLst/>
          </a:prstGeom>
          <a:noFill/>
        </p:spPr>
      </p:pic>
      <p:sp>
        <p:nvSpPr>
          <p:cNvPr id="4" name="乗算記号 3"/>
          <p:cNvSpPr/>
          <p:nvPr/>
        </p:nvSpPr>
        <p:spPr bwMode="auto">
          <a:xfrm>
            <a:off x="-285784" y="1500174"/>
            <a:ext cx="7042741" cy="6143668"/>
          </a:xfrm>
          <a:prstGeom prst="mathMultiply">
            <a:avLst/>
          </a:prstGeom>
          <a:solidFill>
            <a:srgbClr val="FF0000">
              <a:alpha val="69804"/>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テキスト ボックス 5"/>
          <p:cNvSpPr txBox="1"/>
          <p:nvPr/>
        </p:nvSpPr>
        <p:spPr>
          <a:xfrm>
            <a:off x="5429256" y="5577504"/>
            <a:ext cx="3500462" cy="923330"/>
          </a:xfrm>
          <a:prstGeom prst="rect">
            <a:avLst/>
          </a:prstGeom>
          <a:noFill/>
        </p:spPr>
        <p:txBody>
          <a:bodyPr wrap="square" rtlCol="0">
            <a:spAutoFit/>
          </a:bodyPr>
          <a:lstStyle/>
          <a:p>
            <a:r>
              <a:rPr lang="ja-JP" altLang="en-US" sz="5400" b="1" dirty="0" smtClean="0">
                <a:solidFill>
                  <a:srgbClr val="FF0000"/>
                </a:solidFill>
              </a:rPr>
              <a:t>ちがいます</a:t>
            </a:r>
            <a:endParaRPr kumimoji="1" lang="ja-JP" alt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例２</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こう</a:t>
            </a:r>
            <a:r>
              <a:rPr kumimoji="1" lang="ja-JP" altLang="en-US" dirty="0" err="1" smtClean="0"/>
              <a:t>いうの</a:t>
            </a:r>
            <a:r>
              <a:rPr kumimoji="1" lang="ja-JP" altLang="en-US" dirty="0" smtClean="0"/>
              <a:t>できたら</a:t>
            </a:r>
            <a:r>
              <a:rPr kumimoji="1" lang="en-US" altLang="ja-JP" dirty="0" smtClean="0"/>
              <a:t/>
            </a:r>
            <a:br>
              <a:rPr kumimoji="1" lang="en-US" altLang="ja-JP" dirty="0" smtClean="0"/>
            </a:br>
            <a:r>
              <a:rPr kumimoji="1" lang="ja-JP" altLang="en-US" dirty="0" smtClean="0"/>
              <a:t>嬉しいよね</a:t>
            </a:r>
            <a:endParaRPr kumimoji="1" lang="ja-JP" altLang="en-US" dirty="0"/>
          </a:p>
        </p:txBody>
      </p:sp>
      <p:sp>
        <p:nvSpPr>
          <p:cNvPr id="4" name="メモ 3"/>
          <p:cNvSpPr/>
          <p:nvPr/>
        </p:nvSpPr>
        <p:spPr bwMode="auto">
          <a:xfrm>
            <a:off x="642910" y="3857604"/>
            <a:ext cx="8001056" cy="2428916"/>
          </a:xfrm>
          <a:prstGeom prst="foldedCorner">
            <a:avLst/>
          </a:prstGeom>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sz="3600" dirty="0" smtClean="0">
                <a:latin typeface="Consolas" pitchFamily="49" charset="0"/>
              </a:rPr>
              <a:t>puts </a:t>
            </a:r>
            <a:r>
              <a:rPr lang="en-US" sz="3600" dirty="0" err="1" smtClean="0">
                <a:latin typeface="Consolas" pitchFamily="49" charset="0"/>
              </a:rPr>
              <a:t>n.rjust</a:t>
            </a:r>
            <a:r>
              <a:rPr lang="en-US" sz="3600" dirty="0" smtClean="0">
                <a:latin typeface="Consolas" pitchFamily="49" charset="0"/>
              </a:rPr>
              <a:t>(8, “0”)</a:t>
            </a:r>
          </a:p>
          <a:p>
            <a:r>
              <a:rPr lang="en-US" sz="3600" dirty="0" smtClean="0">
                <a:latin typeface="Consolas" pitchFamily="49" charset="0"/>
              </a:rPr>
              <a:t>puts </a:t>
            </a:r>
            <a:r>
              <a:rPr lang="en-US" sz="3600" dirty="0" err="1" smtClean="0">
                <a:latin typeface="Consolas" pitchFamily="49" charset="0"/>
              </a:rPr>
              <a:t>m.rjust</a:t>
            </a:r>
            <a:r>
              <a:rPr lang="en-US" sz="3600" dirty="0" smtClean="0">
                <a:latin typeface="Consolas" pitchFamily="49" charset="0"/>
              </a:rPr>
              <a:t>(4, “0”)</a:t>
            </a:r>
          </a:p>
          <a:p>
            <a:r>
              <a:rPr lang="en-US" sz="3600" dirty="0" smtClean="0">
                <a:latin typeface="Consolas" pitchFamily="49" charset="0"/>
              </a:rPr>
              <a:t>puts </a:t>
            </a:r>
            <a:r>
              <a:rPr lang="en-US" sz="3600" dirty="0" err="1" smtClean="0">
                <a:latin typeface="Consolas" pitchFamily="49" charset="0"/>
              </a:rPr>
              <a:t>k.rjust</a:t>
            </a:r>
            <a:r>
              <a:rPr lang="en-US" sz="3600" dirty="0" smtClean="0">
                <a:latin typeface="Consolas" pitchFamily="49" charset="0"/>
              </a:rPr>
              <a:t>(6, “0”)</a:t>
            </a:r>
            <a:endParaRPr lang="en-US" altLang="ja-JP" sz="3600" dirty="0" smtClean="0">
              <a:latin typeface="Consolas" pitchFamily="49" charset="0"/>
            </a:endParaRPr>
          </a:p>
        </p:txBody>
      </p:sp>
      <p:sp>
        <p:nvSpPr>
          <p:cNvPr id="5" name="メモ 4"/>
          <p:cNvSpPr/>
          <p:nvPr/>
        </p:nvSpPr>
        <p:spPr bwMode="auto">
          <a:xfrm>
            <a:off x="642910" y="3857604"/>
            <a:ext cx="8001056" cy="2428916"/>
          </a:xfrm>
          <a:prstGeom prst="foldedCorner">
            <a:avLst/>
          </a:prstGeom>
          <a:solidFill>
            <a:srgbClr val="DFFFBF"/>
          </a:solidFill>
          <a:ln>
            <a:solidFill>
              <a:srgbClr val="30903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n-US" sz="3600" dirty="0" smtClean="0">
                <a:solidFill>
                  <a:srgbClr val="FF0000"/>
                </a:solidFill>
                <a:latin typeface="Consolas" pitchFamily="49" charset="0"/>
              </a:rPr>
              <a:t>.</a:t>
            </a:r>
            <a:r>
              <a:rPr lang="en-US" sz="3600" dirty="0" err="1" smtClean="0">
                <a:solidFill>
                  <a:srgbClr val="FF0000"/>
                </a:solidFill>
                <a:latin typeface="Consolas" pitchFamily="49" charset="0"/>
              </a:rPr>
              <a:t>zeroPad</a:t>
            </a:r>
            <a:r>
              <a:rPr lang="en-US" sz="3600" dirty="0" smtClean="0">
                <a:solidFill>
                  <a:srgbClr val="FF0000"/>
                </a:solidFill>
                <a:latin typeface="Consolas" pitchFamily="49" charset="0"/>
              </a:rPr>
              <a:t> = .</a:t>
            </a:r>
            <a:r>
              <a:rPr lang="en-US" sz="3600" dirty="0" err="1" smtClean="0">
                <a:solidFill>
                  <a:srgbClr val="FF0000"/>
                </a:solidFill>
                <a:latin typeface="Consolas" pitchFamily="49" charset="0"/>
              </a:rPr>
              <a:t>rjust</a:t>
            </a:r>
            <a:r>
              <a:rPr lang="en-US" sz="3600" dirty="0" smtClean="0">
                <a:solidFill>
                  <a:srgbClr val="FF0000"/>
                </a:solidFill>
                <a:latin typeface="Consolas" pitchFamily="49" charset="0"/>
              </a:rPr>
              <a:t>(_, “0”)</a:t>
            </a:r>
          </a:p>
          <a:p>
            <a:r>
              <a:rPr lang="en-US" altLang="ja-JP" sz="3600" dirty="0" smtClean="0">
                <a:latin typeface="Consolas" pitchFamily="49" charset="0"/>
              </a:rPr>
              <a:t>puts </a:t>
            </a:r>
            <a:r>
              <a:rPr lang="en-US" altLang="ja-JP" sz="3600" dirty="0" err="1" smtClean="0">
                <a:latin typeface="Consolas" pitchFamily="49" charset="0"/>
              </a:rPr>
              <a:t>n.zeroPad</a:t>
            </a:r>
            <a:r>
              <a:rPr lang="en-US" altLang="ja-JP" sz="3600" dirty="0" smtClean="0">
                <a:latin typeface="Consolas" pitchFamily="49" charset="0"/>
              </a:rPr>
              <a:t>(8)</a:t>
            </a:r>
          </a:p>
          <a:p>
            <a:r>
              <a:rPr lang="en-US" altLang="ja-JP" sz="3600" dirty="0" smtClean="0">
                <a:latin typeface="Consolas" pitchFamily="49" charset="0"/>
              </a:rPr>
              <a:t>puts </a:t>
            </a:r>
            <a:r>
              <a:rPr lang="en-US" altLang="ja-JP" sz="3600" dirty="0" err="1" smtClean="0">
                <a:latin typeface="Consolas" pitchFamily="49" charset="0"/>
              </a:rPr>
              <a:t>m.zeroPad</a:t>
            </a:r>
            <a:r>
              <a:rPr lang="en-US" altLang="ja-JP" sz="3600" dirty="0" smtClean="0">
                <a:latin typeface="Consolas" pitchFamily="49" charset="0"/>
              </a:rPr>
              <a:t>(4)</a:t>
            </a:r>
          </a:p>
          <a:p>
            <a:r>
              <a:rPr lang="en-US" altLang="ja-JP" sz="3600" dirty="0" smtClean="0">
                <a:latin typeface="Consolas" pitchFamily="49" charset="0"/>
              </a:rPr>
              <a:t>puts </a:t>
            </a:r>
            <a:r>
              <a:rPr lang="en-US" altLang="ja-JP" sz="3600" dirty="0" err="1" smtClean="0">
                <a:latin typeface="Consolas" pitchFamily="49" charset="0"/>
              </a:rPr>
              <a:t>k.zeroPad</a:t>
            </a:r>
            <a:r>
              <a:rPr lang="en-US" altLang="ja-JP" sz="3600" dirty="0" smtClean="0">
                <a:latin typeface="Consolas" pitchFamily="49" charset="0"/>
              </a:rPr>
              <a:t>(6)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90600" y="2071678"/>
            <a:ext cx="7772400" cy="1470025"/>
          </a:xfrm>
        </p:spPr>
        <p:txBody>
          <a:bodyPr/>
          <a:lstStyle/>
          <a:p>
            <a:r>
              <a:rPr lang="ja-JP" altLang="en-US" sz="8000" dirty="0" smtClean="0"/>
              <a:t>まとめ</a:t>
            </a:r>
            <a:endParaRPr kumimoji="1" lang="ja-JP" altLang="en-US" dirty="0"/>
          </a:p>
        </p:txBody>
      </p:sp>
      <p:sp>
        <p:nvSpPr>
          <p:cNvPr id="5" name="サブタイトル 4"/>
          <p:cNvSpPr>
            <a:spLocks noGrp="1"/>
          </p:cNvSpPr>
          <p:nvPr>
            <p:ph type="subTitle" idx="1"/>
          </p:nvPr>
        </p:nvSpPr>
        <p:spPr>
          <a:xfrm>
            <a:off x="1643042" y="3571876"/>
            <a:ext cx="6400800" cy="3071834"/>
          </a:xfrm>
        </p:spPr>
        <p:txBody>
          <a:bodyPr/>
          <a:lstStyle/>
          <a:p>
            <a:pPr algn="r"/>
            <a:endParaRPr kumimoji="1" lang="en-US" altLang="ja-JP" sz="28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まとめ：未来言語は</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自然言語からパク</a:t>
            </a:r>
            <a:r>
              <a:rPr kumimoji="1" lang="ja-JP" altLang="en-US" dirty="0" err="1" smtClean="0"/>
              <a:t>れ</a:t>
            </a:r>
            <a:r>
              <a:rPr kumimoji="1" lang="ja-JP" altLang="en-US" dirty="0" smtClean="0"/>
              <a:t>！</a:t>
            </a:r>
            <a:endParaRPr kumimoji="1" lang="en-US" altLang="ja-JP" dirty="0" smtClean="0"/>
          </a:p>
          <a:p>
            <a:pPr lvl="1">
              <a:buNone/>
            </a:pPr>
            <a:r>
              <a:rPr kumimoji="1" lang="en-US" altLang="ja-JP" dirty="0" smtClean="0"/>
              <a:t>× </a:t>
            </a:r>
            <a:r>
              <a:rPr kumimoji="1" lang="ja-JP" altLang="en-US" dirty="0" smtClean="0"/>
              <a:t>単語や語順や構文を</a:t>
            </a:r>
            <a:r>
              <a:rPr lang="ja-JP" altLang="en-US" dirty="0" smtClean="0"/>
              <a:t>真似る</a:t>
            </a:r>
            <a:endParaRPr kumimoji="1" lang="en-US" altLang="ja-JP" dirty="0" smtClean="0"/>
          </a:p>
          <a:p>
            <a:pPr lvl="1">
              <a:buNone/>
            </a:pPr>
            <a:r>
              <a:rPr kumimoji="1" lang="en-US" altLang="ja-JP" dirty="0" smtClean="0"/>
              <a:t>× NLP</a:t>
            </a:r>
            <a:r>
              <a:rPr kumimoji="1" lang="ja-JP" altLang="en-US" dirty="0" smtClean="0"/>
              <a:t>の技術を駆使して</a:t>
            </a:r>
            <a:r>
              <a:rPr lang="en-US" altLang="ja-JP" dirty="0" smtClean="0"/>
              <a:t/>
            </a:r>
            <a:br>
              <a:rPr lang="en-US" altLang="ja-JP" dirty="0" smtClean="0"/>
            </a:br>
            <a:r>
              <a:rPr lang="ja-JP" altLang="en-US" dirty="0" smtClean="0"/>
              <a:t>  人間相手のように曖昧に</a:t>
            </a:r>
            <a:r>
              <a:rPr lang="en-US" altLang="ja-JP" dirty="0" smtClean="0"/>
              <a:t/>
            </a:r>
            <a:br>
              <a:rPr lang="en-US" altLang="ja-JP" dirty="0" smtClean="0"/>
            </a:br>
            <a:r>
              <a:rPr lang="ja-JP" altLang="en-US" dirty="0" smtClean="0"/>
              <a:t>  命令できる処理系を作る</a:t>
            </a:r>
            <a:endParaRPr lang="en-US" altLang="ja-JP" dirty="0" smtClean="0"/>
          </a:p>
          <a:p>
            <a:pPr lvl="1">
              <a:buNone/>
            </a:pPr>
            <a:r>
              <a:rPr lang="ja-JP" altLang="en-US" b="1" dirty="0" smtClean="0">
                <a:solidFill>
                  <a:srgbClr val="FF0000"/>
                </a:solidFill>
              </a:rPr>
              <a:t>○</a:t>
            </a:r>
            <a:r>
              <a:rPr lang="ja-JP" altLang="en-US" b="1" dirty="0" smtClean="0"/>
              <a:t> 自然言語の</a:t>
            </a:r>
            <a:r>
              <a:rPr lang="ja-JP" altLang="en-US" sz="6600" b="1" dirty="0" smtClean="0">
                <a:solidFill>
                  <a:srgbClr val="FF0000"/>
                </a:solidFill>
              </a:rPr>
              <a:t>機能</a:t>
            </a:r>
            <a:r>
              <a:rPr lang="ja-JP" altLang="en-US" b="1" dirty="0" smtClean="0"/>
              <a:t>をパク</a:t>
            </a:r>
            <a:r>
              <a:rPr lang="ja-JP" altLang="en-US" b="1" dirty="0" err="1" smtClean="0"/>
              <a:t>れ</a:t>
            </a:r>
            <a:r>
              <a:rPr lang="ja-JP" altLang="en-US" b="1" dirty="0" smtClean="0"/>
              <a:t>！</a:t>
            </a:r>
            <a:endParaRPr lang="en-US" altLang="ja-JP" b="1"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t>
            </a:r>
            <a:r>
              <a:rPr lang="ja-JP" altLang="en-US" dirty="0" smtClean="0"/>
              <a:t>追記：Ｑ＆Ａ</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sz="3200" dirty="0" smtClean="0">
                <a:solidFill>
                  <a:srgbClr val="309030"/>
                </a:solidFill>
              </a:rPr>
              <a:t>最後のって要は部分適用？</a:t>
            </a:r>
            <a:endParaRPr kumimoji="1" lang="en-US" altLang="ja-JP" sz="3200" dirty="0" smtClean="0">
              <a:solidFill>
                <a:srgbClr val="309030"/>
              </a:solidFill>
            </a:endParaRPr>
          </a:p>
          <a:p>
            <a:pPr lvl="1"/>
            <a:r>
              <a:rPr lang="ja-JP" altLang="en-US" sz="2800" dirty="0" smtClean="0">
                <a:solidFill>
                  <a:srgbClr val="309030"/>
                </a:solidFill>
              </a:rPr>
              <a:t>機能としてはそうです</a:t>
            </a:r>
            <a:endParaRPr lang="en-US" altLang="ja-JP" sz="2800" dirty="0" smtClean="0">
              <a:solidFill>
                <a:srgbClr val="309030"/>
              </a:solidFill>
            </a:endParaRPr>
          </a:p>
          <a:p>
            <a:pPr lvl="1"/>
            <a:r>
              <a:rPr kumimoji="1" lang="ja-JP" altLang="en-US" sz="2800" dirty="0" smtClean="0">
                <a:solidFill>
                  <a:srgbClr val="309030"/>
                </a:solidFill>
              </a:rPr>
              <a:t>メソッド</a:t>
            </a:r>
            <a:r>
              <a:rPr kumimoji="1" lang="en-US" altLang="ja-JP" sz="2800" dirty="0" smtClean="0">
                <a:solidFill>
                  <a:srgbClr val="309030"/>
                </a:solidFill>
              </a:rPr>
              <a:t>/</a:t>
            </a:r>
            <a:r>
              <a:rPr kumimoji="1" lang="ja-JP" altLang="en-US" sz="2800" dirty="0" smtClean="0">
                <a:solidFill>
                  <a:srgbClr val="309030"/>
                </a:solidFill>
              </a:rPr>
              <a:t>メッセージという概念を崩さずそのままに部分適用を可能にするとどうなるか？的なことを考えてます</a:t>
            </a:r>
            <a:endParaRPr kumimoji="1" lang="en-US" altLang="ja-JP" sz="2800" dirty="0" smtClean="0">
              <a:solidFill>
                <a:srgbClr val="309030"/>
              </a:solidFill>
            </a:endParaRPr>
          </a:p>
          <a:p>
            <a:r>
              <a:rPr lang="ja-JP" altLang="en-US" sz="3200" dirty="0" smtClean="0">
                <a:solidFill>
                  <a:srgbClr val="309030"/>
                </a:solidFill>
              </a:rPr>
              <a:t>題の</a:t>
            </a:r>
            <a:r>
              <a:rPr kumimoji="1" lang="ja-JP" altLang="en-US" sz="3200" dirty="0" smtClean="0">
                <a:solidFill>
                  <a:srgbClr val="309030"/>
                </a:solidFill>
              </a:rPr>
              <a:t>「レトリカル」って？</a:t>
            </a:r>
            <a:endParaRPr kumimoji="1" lang="en-US" altLang="ja-JP" sz="3200" dirty="0" smtClean="0">
              <a:solidFill>
                <a:srgbClr val="309030"/>
              </a:solidFill>
            </a:endParaRPr>
          </a:p>
          <a:p>
            <a:pPr lvl="1"/>
            <a:r>
              <a:rPr lang="ja-JP" altLang="en-US" sz="2800" dirty="0" smtClean="0">
                <a:solidFill>
                  <a:srgbClr val="309030"/>
                </a:solidFill>
              </a:rPr>
              <a:t>ホントは比喩とか転移修飾とかそういう技法をプログラミングに持って行くレベルの話までしたかったんですが、</a:t>
            </a:r>
            <a:r>
              <a:rPr lang="en-US" altLang="ja-JP" sz="2800" dirty="0" smtClean="0">
                <a:solidFill>
                  <a:srgbClr val="309030"/>
                </a:solidFill>
              </a:rPr>
              <a:t/>
            </a:r>
            <a:br>
              <a:rPr lang="en-US" altLang="ja-JP" sz="2800" dirty="0" smtClean="0">
                <a:solidFill>
                  <a:srgbClr val="309030"/>
                </a:solidFill>
              </a:rPr>
            </a:br>
            <a:r>
              <a:rPr lang="ja-JP" altLang="en-US" sz="2800" dirty="0" smtClean="0">
                <a:solidFill>
                  <a:srgbClr val="309030"/>
                </a:solidFill>
              </a:rPr>
              <a:t>巧い読み替えが思いつかず</a:t>
            </a:r>
            <a:r>
              <a:rPr lang="en-US" altLang="ja-JP" sz="2800" dirty="0" smtClean="0">
                <a:solidFill>
                  <a:srgbClr val="309030"/>
                </a:solidFill>
              </a:rPr>
              <a:t>…</a:t>
            </a:r>
            <a:r>
              <a:rPr lang="ja-JP" altLang="en-US" sz="2800" dirty="0" smtClean="0">
                <a:solidFill>
                  <a:srgbClr val="309030"/>
                </a:solidFill>
              </a:rPr>
              <a:t>＞＜</a:t>
            </a:r>
            <a:endParaRPr kumimoji="1" lang="ja-JP" altLang="en-US" sz="2800" dirty="0">
              <a:solidFill>
                <a:srgbClr val="30903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これらの言語は</a:t>
            </a:r>
            <a:endParaRPr kumimoji="1" lang="ja-JP" altLang="en-US" dirty="0"/>
          </a:p>
        </p:txBody>
      </p:sp>
      <p:sp>
        <p:nvSpPr>
          <p:cNvPr id="3" name="コンテンツ プレースホルダ 2"/>
          <p:cNvSpPr>
            <a:spLocks noGrp="1"/>
          </p:cNvSpPr>
          <p:nvPr>
            <p:ph idx="1"/>
          </p:nvPr>
        </p:nvSpPr>
        <p:spPr/>
        <p:txBody>
          <a:bodyPr/>
          <a:lstStyle/>
          <a:p>
            <a:r>
              <a:rPr lang="ja-JP" altLang="en-US" sz="5400" dirty="0" smtClean="0"/>
              <a:t>自然言語の</a:t>
            </a:r>
            <a:r>
              <a:rPr lang="ja-JP" altLang="en-US" sz="5400" dirty="0" smtClean="0">
                <a:solidFill>
                  <a:srgbClr val="FF0000"/>
                </a:solidFill>
              </a:rPr>
              <a:t>構文</a:t>
            </a:r>
            <a:r>
              <a:rPr lang="ja-JP" altLang="en-US" sz="5400" dirty="0" smtClean="0"/>
              <a:t>を</a:t>
            </a:r>
            <a:r>
              <a:rPr lang="en-US" altLang="ja-JP" sz="5400" dirty="0" smtClean="0"/>
              <a:t/>
            </a:r>
            <a:br>
              <a:rPr lang="en-US" altLang="ja-JP" sz="5400" dirty="0" smtClean="0"/>
            </a:br>
            <a:r>
              <a:rPr lang="ja-JP" altLang="en-US" sz="5400" dirty="0" smtClean="0"/>
              <a:t>取り入れてる</a:t>
            </a:r>
            <a:endParaRPr lang="en-US" altLang="ja-JP" sz="5400" dirty="0" smtClean="0"/>
          </a:p>
          <a:p>
            <a:pPr lvl="1"/>
            <a:r>
              <a:rPr kumimoji="1" lang="ja-JP" altLang="en-US" sz="3200" dirty="0" smtClean="0"/>
              <a:t>もし～</a:t>
            </a:r>
            <a:r>
              <a:rPr lang="ja-JP" altLang="en-US" sz="3200" dirty="0" smtClean="0"/>
              <a:t>ならば～違えば～ </a:t>
            </a:r>
            <a:r>
              <a:rPr lang="en-US" altLang="ja-JP" sz="3200" dirty="0" smtClean="0"/>
              <a:t>/ </a:t>
            </a:r>
            <a:r>
              <a:rPr lang="ja-JP" altLang="en-US" sz="3200" dirty="0" smtClean="0"/>
              <a:t>～とは～</a:t>
            </a:r>
            <a:endParaRPr lang="en-US" altLang="ja-JP" sz="3200" dirty="0" smtClean="0"/>
          </a:p>
          <a:p>
            <a:pPr lvl="1"/>
            <a:r>
              <a:rPr lang="en-US" altLang="ja-JP" sz="3200" i="1" dirty="0" smtClean="0">
                <a:latin typeface="Arial Unicode MS" pitchFamily="50" charset="-128"/>
                <a:ea typeface="Arial Unicode MS" pitchFamily="50" charset="-128"/>
                <a:cs typeface="Arial Unicode MS" pitchFamily="50" charset="-128"/>
              </a:rPr>
              <a:t>“</a:t>
            </a:r>
            <a:r>
              <a:rPr lang="ja-JP" altLang="en-US" sz="3200" i="1" dirty="0" smtClean="0"/>
              <a:t>「何をどうする」の語順はオブジェクト指向的</a:t>
            </a:r>
            <a:r>
              <a:rPr lang="en-US" altLang="ja-JP" sz="3200" i="1" dirty="0" smtClean="0">
                <a:latin typeface="Arial Unicode MS" pitchFamily="50" charset="-128"/>
                <a:ea typeface="Arial Unicode MS" pitchFamily="50" charset="-128"/>
                <a:cs typeface="Arial Unicode MS" pitchFamily="50" charset="-128"/>
              </a:rPr>
              <a:t>”</a:t>
            </a:r>
          </a:p>
          <a:p>
            <a:pPr lvl="1"/>
            <a:r>
              <a:rPr lang="en-US" altLang="ja-JP" sz="2800" i="1" dirty="0" smtClean="0">
                <a:latin typeface="Arial Unicode MS" pitchFamily="50" charset="-128"/>
                <a:ea typeface="Arial Unicode MS" pitchFamily="50" charset="-128"/>
                <a:cs typeface="Arial Unicode MS" pitchFamily="50" charset="-128"/>
              </a:rPr>
              <a:t>“</a:t>
            </a:r>
            <a:r>
              <a:rPr lang="ja-JP" altLang="en-US" sz="2800" i="1" dirty="0" smtClean="0"/>
              <a:t>スタックマシンは日本語の語順と同じ</a:t>
            </a:r>
            <a:r>
              <a:rPr lang="en-US" altLang="ja-JP" sz="2800" i="1" dirty="0" smtClean="0">
                <a:latin typeface="Arial Unicode MS" pitchFamily="50" charset="-128"/>
                <a:ea typeface="Arial Unicode MS" pitchFamily="50" charset="-128"/>
                <a:cs typeface="Arial Unicode MS" pitchFamily="50" charset="-128"/>
              </a:rPr>
              <a:t>”</a:t>
            </a:r>
          </a:p>
          <a:p>
            <a:pPr lvl="1"/>
            <a:r>
              <a:rPr lang="en-US" altLang="ja-JP" sz="2800" i="1" dirty="0" smtClean="0">
                <a:latin typeface="Arial Unicode MS" pitchFamily="50" charset="-128"/>
                <a:ea typeface="Arial Unicode MS" pitchFamily="50" charset="-128"/>
                <a:cs typeface="Arial Unicode MS" pitchFamily="50" charset="-128"/>
              </a:rPr>
              <a:t>“</a:t>
            </a:r>
            <a:r>
              <a:rPr lang="ja-JP" altLang="en-US" sz="2800" i="1" dirty="0" smtClean="0"/>
              <a:t>話し言葉のような人間に自然な文章で検索</a:t>
            </a:r>
            <a:r>
              <a:rPr lang="en-US" altLang="ja-JP" sz="2800" i="1" dirty="0" smtClean="0">
                <a:latin typeface="Arial Unicode MS" pitchFamily="50" charset="-128"/>
                <a:ea typeface="Arial Unicode MS" pitchFamily="50" charset="-128"/>
                <a:cs typeface="Arial Unicode MS" pitchFamily="50" charset="-128"/>
              </a:rPr>
              <a:t>”</a:t>
            </a:r>
          </a:p>
        </p:txBody>
      </p:sp>
      <p:sp>
        <p:nvSpPr>
          <p:cNvPr id="6" name="角丸四角形 5"/>
          <p:cNvSpPr/>
          <p:nvPr/>
        </p:nvSpPr>
        <p:spPr bwMode="auto">
          <a:xfrm>
            <a:off x="714348" y="3500438"/>
            <a:ext cx="7643866" cy="2714644"/>
          </a:xfrm>
          <a:prstGeom prst="roundRect">
            <a:avLst/>
          </a:prstGeom>
          <a:solidFill>
            <a:srgbClr val="FFFFFF">
              <a:alpha val="85098"/>
            </a:srgbClr>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lvl="1"/>
            <a:r>
              <a:rPr kumimoji="1" lang="ja-JP" altLang="en-US" sz="4400" b="1" dirty="0" smtClean="0">
                <a:latin typeface="+mn-ea"/>
              </a:rPr>
              <a:t>普段</a:t>
            </a:r>
            <a:r>
              <a:rPr kumimoji="1" lang="ja-JP" altLang="en-US" sz="4400" b="1" dirty="0" smtClean="0">
                <a:latin typeface="+mn-ea"/>
                <a:ea typeface="+mn-ea"/>
              </a:rPr>
              <a:t>書いてるプログラムは</a:t>
            </a:r>
            <a:r>
              <a:rPr kumimoji="1" lang="en-US" altLang="ja-JP" sz="4400" b="1" dirty="0" smtClean="0">
                <a:latin typeface="+mn-ea"/>
                <a:ea typeface="+mn-ea"/>
              </a:rPr>
              <a:t/>
            </a:r>
            <a:br>
              <a:rPr kumimoji="1" lang="en-US" altLang="ja-JP" sz="4400" b="1" dirty="0" smtClean="0">
                <a:latin typeface="+mn-ea"/>
                <a:ea typeface="+mn-ea"/>
              </a:rPr>
            </a:br>
            <a:r>
              <a:rPr kumimoji="1" lang="ja-JP" altLang="en-US" sz="4400" b="1" dirty="0" smtClean="0">
                <a:solidFill>
                  <a:srgbClr val="FF0000"/>
                </a:solidFill>
                <a:latin typeface="+mn-ea"/>
                <a:ea typeface="+mn-ea"/>
              </a:rPr>
              <a:t>使い慣れた構文</a:t>
            </a:r>
            <a:r>
              <a:rPr kumimoji="1" lang="ja-JP" altLang="en-US" sz="4400" b="1" dirty="0" smtClean="0">
                <a:latin typeface="+mn-ea"/>
                <a:ea typeface="+mn-ea"/>
              </a:rPr>
              <a:t>で書ければ</a:t>
            </a:r>
            <a:endParaRPr kumimoji="1" lang="en-US" altLang="ja-JP" sz="4400" b="1" dirty="0" smtClean="0">
              <a:latin typeface="+mn-ea"/>
              <a:ea typeface="+mn-ea"/>
            </a:endParaRPr>
          </a:p>
          <a:p>
            <a:pPr marL="0" lvl="1"/>
            <a:r>
              <a:rPr kumimoji="1" lang="ja-JP" altLang="en-US" sz="4400" b="1" dirty="0" smtClean="0">
                <a:latin typeface="+mn-ea"/>
                <a:ea typeface="+mn-ea"/>
              </a:rPr>
              <a:t>もっと</a:t>
            </a:r>
            <a:r>
              <a:rPr lang="ja-JP" altLang="en-US" sz="4400" b="1" dirty="0" smtClean="0">
                <a:latin typeface="+mn-ea"/>
                <a:ea typeface="+mn-ea"/>
              </a:rPr>
              <a:t>楽なはず</a:t>
            </a:r>
            <a:r>
              <a:rPr lang="en-US" altLang="ja-JP" sz="4400" b="1" dirty="0" smtClean="0">
                <a:latin typeface="+mn-ea"/>
                <a:ea typeface="+mn-ea"/>
              </a:rPr>
              <a:t>! </a:t>
            </a:r>
            <a:r>
              <a:rPr lang="ja-JP" altLang="en-US" sz="4400" b="1" dirty="0" smtClean="0">
                <a:latin typeface="+mn-ea"/>
                <a:ea typeface="+mn-ea"/>
              </a:rPr>
              <a:t>という発想</a:t>
            </a:r>
            <a:endParaRPr kumimoji="1" lang="ja-JP" altLang="en-US" sz="3200" b="1" dirty="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a:t>
            </a:r>
            <a:r>
              <a:rPr lang="ja-JP" altLang="en-US" dirty="0" smtClean="0"/>
              <a:t>おはなし</a:t>
            </a:r>
            <a:endParaRPr kumimoji="1" lang="ja-JP" altLang="en-US" dirty="0"/>
          </a:p>
        </p:txBody>
      </p:sp>
      <p:sp>
        <p:nvSpPr>
          <p:cNvPr id="3" name="コンテンツ プレースホルダ 2"/>
          <p:cNvSpPr>
            <a:spLocks noGrp="1"/>
          </p:cNvSpPr>
          <p:nvPr>
            <p:ph idx="1"/>
          </p:nvPr>
        </p:nvSpPr>
        <p:spPr/>
        <p:txBody>
          <a:bodyPr/>
          <a:lstStyle/>
          <a:p>
            <a:r>
              <a:rPr kumimoji="1" lang="ja-JP" altLang="en-US" sz="5400" dirty="0" smtClean="0"/>
              <a:t>自然言語の</a:t>
            </a:r>
            <a:r>
              <a:rPr kumimoji="1" lang="ja-JP" altLang="en-US" sz="5400" dirty="0" smtClean="0">
                <a:solidFill>
                  <a:srgbClr val="FF0000"/>
                </a:solidFill>
              </a:rPr>
              <a:t>機能</a:t>
            </a:r>
            <a:r>
              <a:rPr kumimoji="1" lang="ja-JP" altLang="en-US" sz="5400" dirty="0" smtClean="0"/>
              <a:t>を</a:t>
            </a:r>
            <a:r>
              <a:rPr kumimoji="1" lang="en-US" altLang="ja-JP" sz="5400" dirty="0" smtClean="0"/>
              <a:t/>
            </a:r>
            <a:br>
              <a:rPr kumimoji="1" lang="en-US" altLang="ja-JP" sz="5400" dirty="0" smtClean="0"/>
            </a:br>
            <a:r>
              <a:rPr kumimoji="1" lang="ja-JP" altLang="en-US" sz="5400" dirty="0" smtClean="0"/>
              <a:t>取り入れよう</a:t>
            </a:r>
            <a:r>
              <a:rPr kumimoji="1" lang="en-US" altLang="ja-JP" sz="5400" dirty="0" smtClean="0"/>
              <a:t>!!</a:t>
            </a:r>
          </a:p>
          <a:p>
            <a:pPr lvl="1"/>
            <a:r>
              <a:rPr lang="ja-JP" altLang="en-US" sz="4800" dirty="0" smtClean="0"/>
              <a:t>自然言語は</a:t>
            </a:r>
            <a:r>
              <a:rPr lang="en-US" altLang="ja-JP" sz="4800" dirty="0" smtClean="0"/>
              <a:t/>
            </a:r>
            <a:br>
              <a:rPr lang="en-US" altLang="ja-JP" sz="4800" dirty="0" smtClean="0"/>
            </a:br>
            <a:r>
              <a:rPr kumimoji="1" lang="ja-JP" altLang="en-US" sz="4800" dirty="0" smtClean="0"/>
              <a:t>「プログラミング言語</a:t>
            </a:r>
            <a:r>
              <a:rPr lang="ja-JP" altLang="en-US" sz="4800" dirty="0" smtClean="0"/>
              <a:t>」</a:t>
            </a:r>
            <a:r>
              <a:rPr lang="en-US" altLang="ja-JP" sz="4800" dirty="0" smtClean="0"/>
              <a:t/>
            </a:r>
            <a:br>
              <a:rPr lang="en-US" altLang="ja-JP" sz="4800" dirty="0" smtClean="0"/>
            </a:br>
            <a:r>
              <a:rPr lang="ja-JP" altLang="en-US" sz="4800" dirty="0" smtClean="0"/>
              <a:t>と見ると恐しくパワフル</a:t>
            </a:r>
            <a:endParaRPr kumimoji="1" lang="ja-JP" altLang="en-US" sz="4800" dirty="0"/>
          </a:p>
        </p:txBody>
      </p:sp>
      <p:sp>
        <p:nvSpPr>
          <p:cNvPr id="5" name="角丸四角形 4"/>
          <p:cNvSpPr/>
          <p:nvPr/>
        </p:nvSpPr>
        <p:spPr bwMode="auto">
          <a:xfrm>
            <a:off x="785786" y="3500438"/>
            <a:ext cx="7643866" cy="2714644"/>
          </a:xfrm>
          <a:prstGeom prst="roundRect">
            <a:avLst/>
          </a:prstGeom>
          <a:solidFill>
            <a:srgbClr val="FFFFFF">
              <a:alpha val="89804"/>
            </a:srgbClr>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lvl="1"/>
            <a:r>
              <a:rPr kumimoji="1" lang="ja-JP" altLang="en-US" sz="4400" b="1" dirty="0" smtClean="0">
                <a:latin typeface="+mn-ea"/>
              </a:rPr>
              <a:t>楽なのは慣れてるからじゃない</a:t>
            </a:r>
            <a:r>
              <a:rPr kumimoji="1" lang="en-US" altLang="ja-JP" sz="4400" b="1" dirty="0" smtClean="0">
                <a:latin typeface="+mn-ea"/>
              </a:rPr>
              <a:t>,</a:t>
            </a:r>
            <a:r>
              <a:rPr kumimoji="1" lang="ja-JP" altLang="en-US" sz="4400" b="1" dirty="0" smtClean="0">
                <a:latin typeface="+mn-ea"/>
              </a:rPr>
              <a:t>ヤツらが</a:t>
            </a:r>
            <a:r>
              <a:rPr kumimoji="1" lang="ja-JP" altLang="en-US" sz="4400" b="1" dirty="0" smtClean="0">
                <a:solidFill>
                  <a:srgbClr val="FF0000"/>
                </a:solidFill>
                <a:latin typeface="+mn-ea"/>
              </a:rPr>
              <a:t>もの凄く強力</a:t>
            </a:r>
            <a:r>
              <a:rPr kumimoji="1" lang="ja-JP" altLang="en-US" sz="4400" b="1" dirty="0" smtClean="0">
                <a:latin typeface="+mn-ea"/>
              </a:rPr>
              <a:t>な言語だから！という発想</a:t>
            </a:r>
            <a:endParaRPr kumimoji="1" lang="ja-JP" altLang="en-US" sz="3200" b="1" dirty="0">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ここからのお話</a:t>
            </a:r>
            <a:endParaRPr kumimoji="1" lang="ja-JP" altLang="en-US" dirty="0"/>
          </a:p>
        </p:txBody>
      </p:sp>
      <p:sp>
        <p:nvSpPr>
          <p:cNvPr id="3" name="コンテンツ プレースホルダ 2"/>
          <p:cNvSpPr>
            <a:spLocks noGrp="1"/>
          </p:cNvSpPr>
          <p:nvPr>
            <p:ph idx="1"/>
          </p:nvPr>
        </p:nvSpPr>
        <p:spPr/>
        <p:txBody>
          <a:bodyPr/>
          <a:lstStyle/>
          <a:p>
            <a:pPr>
              <a:buNone/>
            </a:pPr>
            <a:r>
              <a:rPr lang="ja-JP" altLang="en-US" dirty="0" smtClean="0"/>
              <a:t>　</a:t>
            </a:r>
            <a:r>
              <a:rPr lang="en-US" altLang="ja-JP" sz="6600" dirty="0" smtClean="0"/>
              <a:t/>
            </a:r>
            <a:br>
              <a:rPr lang="en-US" altLang="ja-JP" sz="6600" dirty="0" smtClean="0"/>
            </a:br>
            <a:r>
              <a:rPr lang="ja-JP" altLang="en-US" sz="6600" dirty="0" smtClean="0"/>
              <a:t>以下、いくつか</a:t>
            </a:r>
            <a:r>
              <a:rPr lang="en-US" altLang="ja-JP" sz="6600" dirty="0" smtClean="0"/>
              <a:t/>
            </a:r>
            <a:br>
              <a:rPr lang="en-US" altLang="ja-JP" sz="6600" dirty="0" smtClean="0"/>
            </a:br>
            <a:r>
              <a:rPr lang="ja-JP" altLang="en-US" sz="6600" dirty="0" smtClean="0"/>
              <a:t>「</a:t>
            </a:r>
            <a:r>
              <a:rPr lang="ja-JP" altLang="en-US" sz="6600" dirty="0" smtClean="0">
                <a:solidFill>
                  <a:srgbClr val="FF0000"/>
                </a:solidFill>
              </a:rPr>
              <a:t>強力</a:t>
            </a:r>
            <a:r>
              <a:rPr lang="ja-JP" altLang="en-US" sz="6600" dirty="0" smtClean="0"/>
              <a:t>な機能」</a:t>
            </a:r>
            <a:r>
              <a:rPr lang="en-US" altLang="ja-JP" sz="6600" dirty="0" smtClean="0"/>
              <a:t/>
            </a:r>
            <a:br>
              <a:rPr lang="en-US" altLang="ja-JP" sz="6600" dirty="0" smtClean="0"/>
            </a:br>
            <a:r>
              <a:rPr lang="ja-JP" altLang="en-US" sz="6600" dirty="0" smtClean="0"/>
              <a:t>の具体例を紹介</a:t>
            </a:r>
            <a:endParaRPr kumimoji="1" lang="ja-JP" altLang="en-US" sz="6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90600" y="2071678"/>
            <a:ext cx="7772400" cy="1470025"/>
          </a:xfrm>
        </p:spPr>
        <p:txBody>
          <a:bodyPr/>
          <a:lstStyle/>
          <a:p>
            <a:r>
              <a:rPr kumimoji="1" lang="en-US" altLang="ja-JP" sz="8000" dirty="0" smtClean="0"/>
              <a:t>“The”</a:t>
            </a:r>
            <a:endParaRPr kumimoji="1" lang="ja-JP" altLang="en-US" dirty="0"/>
          </a:p>
        </p:txBody>
      </p:sp>
      <p:sp>
        <p:nvSpPr>
          <p:cNvPr id="5" name="サブタイトル 4"/>
          <p:cNvSpPr>
            <a:spLocks noGrp="1"/>
          </p:cNvSpPr>
          <p:nvPr>
            <p:ph type="subTitle" idx="1"/>
          </p:nvPr>
        </p:nvSpPr>
        <p:spPr>
          <a:xfrm>
            <a:off x="928662" y="3571876"/>
            <a:ext cx="7115180" cy="2714644"/>
          </a:xfrm>
        </p:spPr>
        <p:txBody>
          <a:bodyPr/>
          <a:lstStyle/>
          <a:p>
            <a:pPr algn="r"/>
            <a:r>
              <a:rPr lang="ja-JP" altLang="en-US" sz="4000" dirty="0" smtClean="0"/>
              <a:t>型を１つ引数にとり現在のスコープに</a:t>
            </a:r>
            <a:r>
              <a:rPr lang="ja-JP" altLang="en-US" sz="4000" dirty="0" smtClean="0">
                <a:solidFill>
                  <a:srgbClr val="FF0000"/>
                </a:solidFill>
              </a:rPr>
              <a:t>唯一存在</a:t>
            </a:r>
            <a:r>
              <a:rPr lang="ja-JP" altLang="en-US" sz="4000" dirty="0" smtClean="0"/>
              <a:t>するその型のオブジェクトを返す演算子</a:t>
            </a:r>
            <a:endParaRPr lang="en-US" altLang="ja-JP" sz="4000" dirty="0" smtClean="0"/>
          </a:p>
          <a:p>
            <a:pPr algn="r"/>
            <a:endParaRPr kumimoji="1" lang="en-US" altLang="ja-JP" sz="2800" dirty="0" smtClean="0"/>
          </a:p>
          <a:p>
            <a:pPr algn="r"/>
            <a:r>
              <a:rPr kumimoji="1" lang="ja-JP" altLang="en-US" sz="2800" dirty="0" smtClean="0"/>
              <a:t>ネタ元</a:t>
            </a:r>
            <a:r>
              <a:rPr lang="ja-JP" altLang="en-US" sz="2800" dirty="0" smtClean="0"/>
              <a:t>：</a:t>
            </a:r>
            <a:r>
              <a:rPr lang="en-US" altLang="ja-JP" sz="2800" dirty="0" smtClean="0"/>
              <a:t>4</a:t>
            </a:r>
            <a:r>
              <a:rPr lang="ja-JP" altLang="en-US" sz="2800" dirty="0" smtClean="0"/>
              <a:t>年前の自分の日記</a:t>
            </a:r>
            <a:endParaRPr kumimoji="1" lang="en-US" altLang="ja-JP" sz="3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ico">
  <a:themeElements>
    <a:clrScheme name="tri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7">
      <a:majorFont>
        <a:latin typeface="HG創英角ﾎﾟｯﾌﾟ体"/>
        <a:ea typeface="HG創英角ﾎﾟｯﾌﾟ体"/>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tri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i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i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i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i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i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i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i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i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i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i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i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trico</Template>
  <TotalTime>5196</TotalTime>
  <Words>1391</Words>
  <Application>Microsoft Office PowerPoint</Application>
  <PresentationFormat>画面に合わせる (4:3)</PresentationFormat>
  <Paragraphs>322</Paragraphs>
  <Slides>53</Slides>
  <Notes>3</Notes>
  <HiddenSlides>0</HiddenSlides>
  <MMClips>0</MMClips>
  <ScaleCrop>false</ScaleCrop>
  <HeadingPairs>
    <vt:vector size="4" baseType="variant">
      <vt:variant>
        <vt:lpstr>テーマ</vt:lpstr>
      </vt:variant>
      <vt:variant>
        <vt:i4>1</vt:i4>
      </vt:variant>
      <vt:variant>
        <vt:lpstr>スライド タイトル</vt:lpstr>
      </vt:variant>
      <vt:variant>
        <vt:i4>53</vt:i4>
      </vt:variant>
    </vt:vector>
  </HeadingPairs>
  <TitlesOfParts>
    <vt:vector size="54" baseType="lpstr">
      <vt:lpstr>trico</vt:lpstr>
      <vt:lpstr>自己紹介</vt:lpstr>
      <vt:lpstr>プログラミング言語の過去</vt:lpstr>
      <vt:lpstr>Rhetorical Programming  真・自然言語プログラミング</vt:lpstr>
      <vt:lpstr>よくある突っ込み</vt:lpstr>
      <vt:lpstr>よくある突っ込み</vt:lpstr>
      <vt:lpstr>これらの言語は</vt:lpstr>
      <vt:lpstr>今回のおはなし</vt:lpstr>
      <vt:lpstr>ここからのお話</vt:lpstr>
      <vt:lpstr>“The”</vt:lpstr>
      <vt:lpstr>プログラマなら誰もが悩む変数名</vt:lpstr>
      <vt:lpstr>Google検索結果 "変数名"</vt:lpstr>
      <vt:lpstr>一方自然言語は普通名詞を使った</vt:lpstr>
      <vt:lpstr>一方自然言語は普通名詞を使った</vt:lpstr>
      <vt:lpstr>英語では…（日本語だと暗黙）</vt:lpstr>
      <vt:lpstr>というわけで</vt:lpstr>
      <vt:lpstr>作りました</vt:lpstr>
      <vt:lpstr>Nikes</vt:lpstr>
      <vt:lpstr>※デザインの考察</vt:lpstr>
      <vt:lpstr>※関連する話：Eclipse先生も</vt:lpstr>
      <vt:lpstr>※関連する話</vt:lpstr>
      <vt:lpstr>※ついでに脱線</vt:lpstr>
      <vt:lpstr>“Every”</vt:lpstr>
      <vt:lpstr>しばらく前に見た発言</vt:lpstr>
      <vt:lpstr>分析する</vt:lpstr>
      <vt:lpstr>というわけで</vt:lpstr>
      <vt:lpstr>実はすでにほぼある</vt:lpstr>
      <vt:lpstr>要するに</vt:lpstr>
      <vt:lpstr>でも&amp;&amp;っぽいのは直には難しい</vt:lpstr>
      <vt:lpstr>他の似たような「機能」:every</vt:lpstr>
      <vt:lpstr>他の似たような「機能」:some</vt:lpstr>
      <vt:lpstr>こういうのは全部</vt:lpstr>
      <vt:lpstr>で、(限定)継続とは？</vt:lpstr>
      <vt:lpstr>で、(限定)継続とは？</vt:lpstr>
      <vt:lpstr>他の例</vt:lpstr>
      <vt:lpstr>他の大変マニアックな例</vt:lpstr>
      <vt:lpstr>Same</vt:lpstr>
      <vt:lpstr>※関連する話</vt:lpstr>
      <vt:lpstr>※関連する話</vt:lpstr>
      <vt:lpstr>この章のまとめ</vt:lpstr>
      <vt:lpstr>“▽は○が□”</vt:lpstr>
      <vt:lpstr>主語と述語とオブジェクトと メソッド</vt:lpstr>
      <vt:lpstr>PowerPoint プレゼンテーション</vt:lpstr>
      <vt:lpstr>解釈Ａ</vt:lpstr>
      <vt:lpstr>解釈Ｂ</vt:lpstr>
      <vt:lpstr>というわけで</vt:lpstr>
      <vt:lpstr>大雑把に考えて</vt:lpstr>
      <vt:lpstr>obj.methodがまたmethodに</vt:lpstr>
      <vt:lpstr>例１</vt:lpstr>
      <vt:lpstr>自然言語なら</vt:lpstr>
      <vt:lpstr>例２</vt:lpstr>
      <vt:lpstr>まとめ</vt:lpstr>
      <vt:lpstr>まとめ：未来言語は…</vt:lpstr>
      <vt:lpstr>※追記：Ｑ＆Ａ※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kinaba</dc:creator>
  <cp:lastModifiedBy>kinaba</cp:lastModifiedBy>
  <cp:revision>1284</cp:revision>
  <cp:lastPrinted>1601-01-01T00:00:00Z</cp:lastPrinted>
  <dcterms:created xsi:type="dcterms:W3CDTF">2009-07-28T10:26:41Z</dcterms:created>
  <dcterms:modified xsi:type="dcterms:W3CDTF">2011-09-11T09:06:09Z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