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96" r:id="rId3"/>
    <p:sldId id="297" r:id="rId4"/>
    <p:sldId id="294" r:id="rId5"/>
    <p:sldId id="264" r:id="rId6"/>
    <p:sldId id="273" r:id="rId7"/>
    <p:sldId id="274" r:id="rId8"/>
    <p:sldId id="265" r:id="rId9"/>
    <p:sldId id="266" r:id="rId10"/>
    <p:sldId id="257" r:id="rId11"/>
    <p:sldId id="279" r:id="rId12"/>
    <p:sldId id="278" r:id="rId13"/>
    <p:sldId id="280" r:id="rId14"/>
    <p:sldId id="281" r:id="rId15"/>
    <p:sldId id="282" r:id="rId16"/>
    <p:sldId id="283" r:id="rId17"/>
    <p:sldId id="276" r:id="rId18"/>
    <p:sldId id="301" r:id="rId19"/>
    <p:sldId id="303" r:id="rId20"/>
    <p:sldId id="284" r:id="rId21"/>
    <p:sldId id="268" r:id="rId22"/>
    <p:sldId id="260" r:id="rId23"/>
    <p:sldId id="270" r:id="rId24"/>
    <p:sldId id="269" r:id="rId25"/>
    <p:sldId id="271" r:id="rId26"/>
    <p:sldId id="272" r:id="rId27"/>
    <p:sldId id="285" r:id="rId28"/>
    <p:sldId id="286" r:id="rId29"/>
    <p:sldId id="292" r:id="rId30"/>
    <p:sldId id="304" r:id="rId31"/>
    <p:sldId id="305" r:id="rId32"/>
    <p:sldId id="306" r:id="rId33"/>
    <p:sldId id="307" r:id="rId34"/>
    <p:sldId id="261" r:id="rId35"/>
    <p:sldId id="287" r:id="rId36"/>
    <p:sldId id="288" r:id="rId37"/>
    <p:sldId id="302" r:id="rId38"/>
    <p:sldId id="289" r:id="rId39"/>
    <p:sldId id="291" r:id="rId4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909B6-C5D2-4C5D-92A1-030DFD83D307}" type="datetimeFigureOut">
              <a:rPr lang="en-US" smtClean="0"/>
              <a:pPr/>
              <a:t>9/11/2011</a:t>
            </a:fld>
            <a:endParaRPr 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58055-35CB-4AA1-A72A-D568E6D569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96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58055-35CB-4AA1-A72A-D568E6D569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58055-35CB-4AA1-A72A-D568E6D569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2011/9/11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nue.riec.tohoku.ac.jp/ppl2008/program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://www.kmonos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gi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Higher-Order Grammar </a:t>
            </a:r>
            <a:r>
              <a:rPr lang="ja-JP" altLang="en-US" dirty="0" smtClean="0"/>
              <a:t>のススメ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07704" y="3886200"/>
            <a:ext cx="6400800" cy="1270992"/>
          </a:xfrm>
        </p:spPr>
        <p:txBody>
          <a:bodyPr/>
          <a:lstStyle/>
          <a:p>
            <a:pPr algn="r"/>
            <a:r>
              <a:rPr lang="en-US" dirty="0" smtClean="0"/>
              <a:t>at </a:t>
            </a:r>
            <a:r>
              <a:rPr lang="en-US" dirty="0" err="1" smtClean="0"/>
              <a:t>ngcom</a:t>
            </a:r>
            <a:r>
              <a:rPr lang="en-US" dirty="0" smtClean="0"/>
              <a:t> (Sep. 11 2011)</a:t>
            </a:r>
          </a:p>
          <a:p>
            <a:pPr algn="r"/>
            <a:r>
              <a:rPr lang="ja-JP" altLang="en-US" dirty="0" smtClean="0"/>
              <a:t>稲葉 一浩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マクロ文法とは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文脈自由文法の </a:t>
            </a:r>
            <a:r>
              <a:rPr lang="en-US" altLang="ja-JP" dirty="0" smtClean="0"/>
              <a:t>“</a:t>
            </a:r>
            <a:r>
              <a:rPr lang="ja-JP" altLang="en-US" dirty="0" smtClean="0"/>
              <a:t>非終端記号</a:t>
            </a:r>
            <a:r>
              <a:rPr lang="en-US" altLang="ja-JP" dirty="0" smtClean="0"/>
              <a:t>” </a:t>
            </a:r>
            <a:r>
              <a:rPr lang="ja-JP" altLang="en-US" dirty="0" smtClean="0"/>
              <a:t>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パラメータを取る文法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例</a:t>
            </a:r>
            <a:r>
              <a:rPr lang="en-US" altLang="ja-JP" dirty="0" smtClean="0"/>
              <a:t>1</a:t>
            </a:r>
            <a:r>
              <a:rPr lang="ja-JP" altLang="en-US" dirty="0" smtClean="0"/>
              <a:t>： インデントでブロックを表現 </a:t>
            </a:r>
            <a:r>
              <a:rPr lang="en-US" altLang="ja-JP" dirty="0" smtClean="0"/>
              <a:t>(Python</a:t>
            </a:r>
            <a:r>
              <a:rPr lang="ja-JP" altLang="en-US" dirty="0" smtClean="0"/>
              <a:t>風</a:t>
            </a:r>
            <a:r>
              <a:rPr lang="en-US" altLang="ja-JP" dirty="0" smtClean="0"/>
              <a:t>)</a:t>
            </a:r>
          </a:p>
          <a:p>
            <a:endParaRPr 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539552" y="3501008"/>
            <a:ext cx="8208912" cy="27363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/>
              <a:t>BLOCK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	::= </a:t>
            </a:r>
            <a:r>
              <a:rPr lang="en-US" sz="2400" b="1" dirty="0" smtClean="0"/>
              <a:t>STATEMENT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  |  </a:t>
            </a:r>
            <a:r>
              <a:rPr lang="en-US" sz="2400" b="1" dirty="0" smtClean="0"/>
              <a:t>STATEMENT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 </a:t>
            </a:r>
            <a:r>
              <a:rPr lang="en-US" sz="2400" b="1" dirty="0" smtClean="0"/>
              <a:t>BLOCK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</a:t>
            </a:r>
          </a:p>
          <a:p>
            <a:r>
              <a:rPr lang="en-US" sz="2400" b="1" dirty="0" smtClean="0"/>
              <a:t>STATEMENT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	::= </a:t>
            </a:r>
            <a:r>
              <a:rPr lang="en-US" sz="2400" b="1" dirty="0" smtClean="0"/>
              <a:t>S_IF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   | </a:t>
            </a:r>
            <a:r>
              <a:rPr lang="en-US" sz="2400" b="1" dirty="0" smtClean="0"/>
              <a:t>S_WHILE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  |  </a:t>
            </a:r>
            <a:r>
              <a:rPr lang="en-US" sz="2400" b="1" dirty="0" smtClean="0"/>
              <a:t>S_EXPR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</a:t>
            </a:r>
          </a:p>
          <a:p>
            <a:r>
              <a:rPr lang="en-US" sz="2400" b="1" dirty="0" smtClean="0"/>
              <a:t>S_IF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		::=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  if	       </a:t>
            </a:r>
            <a:r>
              <a:rPr lang="en-US" sz="2400" b="1" dirty="0" smtClean="0"/>
              <a:t>EXPR</a:t>
            </a:r>
            <a:r>
              <a:rPr lang="en-US" sz="2400" dirty="0" smtClean="0"/>
              <a:t>  \n  </a:t>
            </a:r>
            <a:r>
              <a:rPr lang="en-US" sz="2400" b="1" dirty="0" smtClean="0"/>
              <a:t>BLOCK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  \t)</a:t>
            </a:r>
          </a:p>
          <a:p>
            <a:r>
              <a:rPr lang="en-US" sz="2400" b="1" dirty="0" smtClean="0"/>
              <a:t>S_WHILE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	::=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  while  </a:t>
            </a:r>
            <a:r>
              <a:rPr lang="en-US" sz="2400" b="1" dirty="0" smtClean="0"/>
              <a:t>EXPR</a:t>
            </a:r>
            <a:r>
              <a:rPr lang="en-US" sz="2400" dirty="0" smtClean="0"/>
              <a:t>   \n  </a:t>
            </a:r>
            <a:r>
              <a:rPr lang="en-US" sz="2400" b="1" dirty="0" smtClean="0"/>
              <a:t>BLOCK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  \t)</a:t>
            </a:r>
          </a:p>
          <a:p>
            <a:r>
              <a:rPr lang="en-US" sz="2400" b="1" dirty="0" smtClean="0"/>
              <a:t>S_EXPR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	::=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  </a:t>
            </a:r>
            <a:r>
              <a:rPr lang="en-US" sz="2400" b="1" dirty="0" smtClean="0"/>
              <a:t>E</a:t>
            </a:r>
          </a:p>
          <a:p>
            <a:r>
              <a:rPr lang="en-US" sz="2400" b="1" dirty="0" smtClean="0"/>
              <a:t>E</a:t>
            </a:r>
            <a:r>
              <a:rPr lang="en-US" sz="2400" dirty="0" smtClean="0"/>
              <a:t>		::= </a:t>
            </a:r>
            <a:r>
              <a:rPr lang="en-US" sz="2400" b="1" dirty="0" smtClean="0"/>
              <a:t>E</a:t>
            </a:r>
            <a:r>
              <a:rPr lang="en-US" sz="2400" dirty="0" smtClean="0"/>
              <a:t> + </a:t>
            </a:r>
            <a:r>
              <a:rPr lang="en-US" sz="2400" b="1" dirty="0" smtClean="0"/>
              <a:t>E</a:t>
            </a:r>
            <a:r>
              <a:rPr lang="en-US" sz="2400" dirty="0" smtClean="0"/>
              <a:t>  |  </a:t>
            </a:r>
            <a:r>
              <a:rPr lang="en-US" sz="2400" b="1" dirty="0" smtClean="0"/>
              <a:t>E</a:t>
            </a:r>
            <a:r>
              <a:rPr lang="en-US" sz="2400" dirty="0" smtClean="0"/>
              <a:t> * </a:t>
            </a:r>
            <a:r>
              <a:rPr lang="en-US" sz="2400" b="1" dirty="0" smtClean="0"/>
              <a:t>E</a:t>
            </a:r>
            <a:r>
              <a:rPr lang="en-US" sz="2400" dirty="0" smtClean="0"/>
              <a:t>  |   …</a:t>
            </a:r>
          </a:p>
          <a:p>
            <a:r>
              <a:rPr lang="en-US" sz="2400" b="1" dirty="0" smtClean="0"/>
              <a:t>PROGRAM</a:t>
            </a:r>
            <a:r>
              <a:rPr lang="en-US" sz="2400" dirty="0" smtClean="0"/>
              <a:t>	::= </a:t>
            </a:r>
            <a:r>
              <a:rPr lang="en-US" sz="2400" b="1" dirty="0" smtClean="0"/>
              <a:t>BLOCK</a:t>
            </a:r>
            <a:r>
              <a:rPr lang="en-US" sz="2400" dirty="0" smtClean="0"/>
              <a:t>()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マクロ文法とは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文脈自由文法の </a:t>
            </a:r>
            <a:r>
              <a:rPr lang="en-US" altLang="ja-JP" dirty="0" smtClean="0"/>
              <a:t>“</a:t>
            </a:r>
            <a:r>
              <a:rPr lang="ja-JP" altLang="en-US" dirty="0" smtClean="0"/>
              <a:t>非終端記号</a:t>
            </a:r>
            <a:r>
              <a:rPr lang="en-US" altLang="ja-JP" dirty="0" smtClean="0"/>
              <a:t>” </a:t>
            </a:r>
            <a:r>
              <a:rPr lang="ja-JP" altLang="en-US" dirty="0" smtClean="0"/>
              <a:t>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パラメータを取る文法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例</a:t>
            </a:r>
            <a:r>
              <a:rPr lang="en-US" altLang="ja-JP" dirty="0" smtClean="0"/>
              <a:t>2</a:t>
            </a:r>
            <a:r>
              <a:rPr lang="ja-JP" altLang="en-US" dirty="0" smtClean="0"/>
              <a:t>： 正規表現の後方参照的な</a:t>
            </a:r>
            <a:endParaRPr lang="en-US" altLang="ja-JP" dirty="0" smtClean="0"/>
          </a:p>
          <a:p>
            <a:endParaRPr 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539552" y="3501008"/>
            <a:ext cx="8208912" cy="172819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/&lt;([a-z]+)&gt;…&lt;/\1&gt;/</a:t>
            </a:r>
          </a:p>
          <a:p>
            <a:endParaRPr lang="en-US" sz="2400" dirty="0" smtClean="0"/>
          </a:p>
          <a:p>
            <a:r>
              <a:rPr lang="en-US" sz="2400" b="1" dirty="0" smtClean="0"/>
              <a:t>XML</a:t>
            </a:r>
            <a:r>
              <a:rPr lang="en-US" sz="2400" dirty="0" smtClean="0"/>
              <a:t>		::= </a:t>
            </a:r>
            <a:r>
              <a:rPr lang="en-US" sz="2400" b="1" dirty="0" smtClean="0"/>
              <a:t>ELEMENT</a:t>
            </a:r>
            <a:r>
              <a:rPr lang="en-US" sz="2400" dirty="0" smtClean="0"/>
              <a:t>( [a-z]+ )</a:t>
            </a:r>
          </a:p>
          <a:p>
            <a:r>
              <a:rPr lang="en-US" sz="2400" b="1" dirty="0" smtClean="0"/>
              <a:t>ELEMENT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tag</a:t>
            </a:r>
            <a:r>
              <a:rPr lang="en-US" sz="2400" dirty="0" smtClean="0"/>
              <a:t>)	::=  &lt;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tag</a:t>
            </a:r>
            <a:r>
              <a:rPr lang="en-US" sz="2400" dirty="0" smtClean="0"/>
              <a:t> &gt; … &lt;/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tag</a:t>
            </a:r>
            <a:r>
              <a:rPr lang="en-US" sz="2400" dirty="0" smtClean="0"/>
              <a:t> &gt;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マクロ文法とは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800" dirty="0" smtClean="0"/>
              <a:t>Parser Generator </a:t>
            </a:r>
            <a:r>
              <a:rPr lang="ja-JP" altLang="en-US" sz="2800" dirty="0" smtClean="0"/>
              <a:t>の実装があるかどうかは知らない</a:t>
            </a:r>
            <a:endParaRPr lang="en-US" altLang="ja-JP" sz="2800" dirty="0" smtClean="0"/>
          </a:p>
          <a:p>
            <a:r>
              <a:rPr lang="ja-JP" altLang="en-US" sz="2800" dirty="0" smtClean="0"/>
              <a:t>論文はあった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“index</a:t>
            </a:r>
            <a:r>
              <a:rPr lang="ja-JP" altLang="en-US" sz="2400" dirty="0" smtClean="0"/>
              <a:t>長に依存した長さの先読みを行う構文解析器生成系</a:t>
            </a:r>
            <a:r>
              <a:rPr lang="en-US" altLang="ja-JP" sz="2400" dirty="0" smtClean="0"/>
              <a:t>“</a:t>
            </a:r>
            <a:r>
              <a:rPr lang="ja-JP" altLang="en-US" sz="2400" dirty="0" smtClean="0"/>
              <a:t> </a:t>
            </a:r>
            <a:r>
              <a:rPr lang="zh-TW" altLang="en-US" sz="2400" dirty="0" smtClean="0">
                <a:latin typeface="ＭＳ Ｐゴシック" pitchFamily="50" charset="-128"/>
                <a:ea typeface="ＭＳ Ｐゴシック" pitchFamily="50" charset="-128"/>
              </a:rPr>
              <a:t>東達軌</a:t>
            </a:r>
            <a:r>
              <a:rPr lang="en-US" altLang="zh-TW" sz="2400" dirty="0" smtClean="0">
                <a:latin typeface="ＭＳ Ｐゴシック" pitchFamily="50" charset="-128"/>
                <a:ea typeface="ＭＳ Ｐゴシック" pitchFamily="50" charset="-128"/>
              </a:rPr>
              <a:t>, </a:t>
            </a:r>
            <a:r>
              <a:rPr lang="zh-TW" altLang="en-US" sz="2400" dirty="0" smtClean="0">
                <a:latin typeface="ＭＳ Ｐゴシック" pitchFamily="50" charset="-128"/>
                <a:ea typeface="ＭＳ Ｐゴシック" pitchFamily="50" charset="-128"/>
              </a:rPr>
              <a:t>山口文彦，山崎克典</a:t>
            </a:r>
            <a:r>
              <a:rPr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dirty="0" smtClean="0">
                <a:latin typeface="ＭＳ Ｐゴシック" pitchFamily="50" charset="-128"/>
                <a:ea typeface="ＭＳ Ｐゴシック" pitchFamily="50" charset="-128"/>
              </a:rPr>
              <a:t>(</a:t>
            </a:r>
            <a:r>
              <a:rPr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東京理科大</a:t>
            </a:r>
            <a:r>
              <a:rPr lang="en-US" altLang="ja-JP" sz="2400" dirty="0" smtClean="0">
                <a:latin typeface="ＭＳ Ｐゴシック" pitchFamily="50" charset="-128"/>
                <a:ea typeface="ＭＳ Ｐゴシック" pitchFamily="50" charset="-128"/>
              </a:rPr>
              <a:t>), 2008</a:t>
            </a:r>
          </a:p>
          <a:p>
            <a:pPr lvl="2"/>
            <a:r>
              <a:rPr lang="ja-JP" altLang="en-US" sz="2000" dirty="0" smtClean="0">
                <a:latin typeface="ＭＳ Ｐゴシック" pitchFamily="50" charset="-128"/>
                <a:ea typeface="ＭＳ Ｐゴシック" pitchFamily="50" charset="-128"/>
              </a:rPr>
              <a:t>インデントによるブロック表現に特化した、特殊な添字文法を扱う</a:t>
            </a:r>
            <a:endParaRPr lang="en-US" sz="20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lvl="2"/>
            <a:r>
              <a:rPr lang="en-US" sz="2000" dirty="0" smtClean="0">
                <a:hlinkClick r:id="rId2"/>
              </a:rPr>
              <a:t>http://www.nue.riec.tohoku.ac.jp/ppl2008/program.html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365104"/>
            <a:ext cx="6289139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Eager </a:t>
            </a:r>
            <a:r>
              <a:rPr lang="ja-JP" altLang="en-US" dirty="0" smtClean="0"/>
              <a:t>と </a:t>
            </a:r>
            <a:r>
              <a:rPr lang="en-US" dirty="0" smtClean="0"/>
              <a:t>Lazy (</a:t>
            </a:r>
            <a:r>
              <a:rPr lang="ja-JP" altLang="en-US" dirty="0" smtClean="0"/>
              <a:t>遅延評価</a:t>
            </a:r>
            <a:r>
              <a:rPr lang="en-US" altLang="ja-JP" dirty="0" smtClean="0"/>
              <a:t>)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625155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S</a:t>
            </a:r>
            <a:r>
              <a:rPr lang="en-US" dirty="0" smtClean="0"/>
              <a:t> </a:t>
            </a:r>
            <a:r>
              <a:rPr lang="ja-JP" altLang="en-US" dirty="0" smtClean="0"/>
              <a:t>にマッチする文字列を選びなさい</a:t>
            </a:r>
            <a:r>
              <a:rPr lang="en-US" altLang="ja-JP" dirty="0" smtClean="0"/>
              <a:t>(</a:t>
            </a:r>
            <a:r>
              <a:rPr lang="ja-JP" altLang="en-US" dirty="0" smtClean="0"/>
              <a:t>複数選択可</a:t>
            </a:r>
            <a:r>
              <a:rPr lang="en-US" altLang="ja-JP" dirty="0" smtClean="0"/>
              <a:t>)</a:t>
            </a:r>
          </a:p>
          <a:p>
            <a:pPr lvl="1"/>
            <a:r>
              <a:rPr lang="en-US" dirty="0" smtClean="0"/>
              <a:t>“&lt;</a:t>
            </a:r>
            <a:r>
              <a:rPr lang="en-US" dirty="0" err="1" smtClean="0"/>
              <a:t>a,a</a:t>
            </a:r>
            <a:r>
              <a:rPr lang="en-US" altLang="ja-JP" dirty="0"/>
              <a:t>&gt;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“</a:t>
            </a:r>
            <a:r>
              <a:rPr lang="en-US" altLang="ja-JP" dirty="0"/>
              <a:t>&lt;</a:t>
            </a:r>
            <a:r>
              <a:rPr lang="en-US" dirty="0" err="1" smtClean="0"/>
              <a:t>a,b</a:t>
            </a:r>
            <a:r>
              <a:rPr lang="en-US" altLang="ja-JP" dirty="0"/>
              <a:t>&gt;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“</a:t>
            </a:r>
            <a:r>
              <a:rPr lang="en-US" altLang="ja-JP" dirty="0"/>
              <a:t>&lt;</a:t>
            </a:r>
            <a:r>
              <a:rPr lang="en-US" dirty="0" err="1" smtClean="0"/>
              <a:t>b,a</a:t>
            </a:r>
            <a:r>
              <a:rPr lang="en-US" altLang="ja-JP" dirty="0"/>
              <a:t>&gt;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“</a:t>
            </a:r>
            <a:r>
              <a:rPr lang="en-US" altLang="ja-JP" dirty="0"/>
              <a:t>&lt;</a:t>
            </a:r>
            <a:r>
              <a:rPr lang="en-US" dirty="0" err="1" smtClean="0"/>
              <a:t>b,b</a:t>
            </a:r>
            <a:r>
              <a:rPr lang="en-US" dirty="0"/>
              <a:t>&gt;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547664" y="1484784"/>
            <a:ext cx="6048672" cy="172819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/>
              <a:t>AORB</a:t>
            </a:r>
            <a:r>
              <a:rPr lang="en-US" sz="3200" dirty="0" smtClean="0"/>
              <a:t>	::= a | b</a:t>
            </a:r>
          </a:p>
          <a:p>
            <a:r>
              <a:rPr lang="en-US" sz="3200" b="1" dirty="0" smtClean="0"/>
              <a:t>PAIR</a:t>
            </a:r>
            <a:r>
              <a:rPr lang="en-US" sz="3200" dirty="0" smtClean="0"/>
              <a:t>(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3200" dirty="0" smtClean="0"/>
              <a:t>)	::=  &lt;   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3200" dirty="0" smtClean="0"/>
              <a:t>  </a:t>
            </a:r>
            <a:r>
              <a:rPr lang="ja-JP" altLang="en-US" sz="3200" dirty="0" smtClean="0"/>
              <a:t>  </a:t>
            </a:r>
            <a:r>
              <a:rPr lang="en-US" sz="3200" dirty="0" smtClean="0"/>
              <a:t>,    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3200" dirty="0" smtClean="0"/>
              <a:t>   &gt;</a:t>
            </a:r>
          </a:p>
          <a:p>
            <a:r>
              <a:rPr lang="en-US" sz="3200" b="1" dirty="0" smtClean="0"/>
              <a:t>S</a:t>
            </a:r>
            <a:r>
              <a:rPr lang="en-US" sz="3200" dirty="0" smtClean="0"/>
              <a:t>		::= </a:t>
            </a:r>
            <a:r>
              <a:rPr lang="en-US" sz="3200" b="1" dirty="0" smtClean="0"/>
              <a:t>PAIR</a:t>
            </a:r>
            <a:r>
              <a:rPr lang="en-US" sz="3200" dirty="0" smtClean="0"/>
              <a:t>( </a:t>
            </a:r>
            <a:r>
              <a:rPr lang="en-US" sz="3200" b="1" dirty="0" smtClean="0"/>
              <a:t>AORB</a:t>
            </a:r>
            <a:r>
              <a:rPr lang="en-US" sz="3200" dirty="0" smtClean="0"/>
              <a:t> 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B050"/>
                </a:solidFill>
              </a:rPr>
              <a:t>Eager</a:t>
            </a:r>
            <a:r>
              <a:rPr lang="en-US" altLang="ja-JP" dirty="0" smtClean="0"/>
              <a:t> </a:t>
            </a:r>
            <a:r>
              <a:rPr lang="ja-JP" altLang="en-US" dirty="0"/>
              <a:t>と </a:t>
            </a:r>
            <a:r>
              <a:rPr lang="en-US" altLang="ja-JP" dirty="0">
                <a:solidFill>
                  <a:srgbClr val="7030A0"/>
                </a:solidFill>
              </a:rPr>
              <a:t>Lazy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62515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 </a:t>
            </a:r>
            <a:r>
              <a:rPr lang="ja-JP" altLang="en-US" dirty="0" smtClean="0"/>
              <a:t>にマッチする文字列を選びなさい</a:t>
            </a:r>
            <a:r>
              <a:rPr lang="en-US" altLang="ja-JP" dirty="0" smtClean="0"/>
              <a:t>(</a:t>
            </a:r>
            <a:r>
              <a:rPr lang="ja-JP" altLang="en-US" dirty="0" smtClean="0"/>
              <a:t>複数選択可</a:t>
            </a:r>
            <a:r>
              <a:rPr lang="en-US" altLang="ja-JP" dirty="0" smtClean="0"/>
              <a:t>)</a:t>
            </a:r>
          </a:p>
          <a:p>
            <a:pPr lvl="1"/>
            <a:r>
              <a:rPr lang="en-US" dirty="0" smtClean="0"/>
              <a:t>“&lt;</a:t>
            </a:r>
            <a:r>
              <a:rPr lang="en-US" dirty="0" err="1" smtClean="0"/>
              <a:t>a,a</a:t>
            </a:r>
            <a:r>
              <a:rPr lang="en-US" dirty="0" smtClean="0"/>
              <a:t>&gt;”		</a:t>
            </a:r>
            <a:r>
              <a:rPr lang="en-US" dirty="0" smtClean="0">
                <a:solidFill>
                  <a:srgbClr val="00B050"/>
                </a:solidFill>
              </a:rPr>
              <a:t>Eager</a:t>
            </a:r>
            <a:r>
              <a:rPr lang="en-US" dirty="0" smtClean="0"/>
              <a:t>		</a:t>
            </a:r>
            <a:r>
              <a:rPr lang="en-US" dirty="0" smtClean="0">
                <a:solidFill>
                  <a:srgbClr val="7030A0"/>
                </a:solidFill>
              </a:rPr>
              <a:t>Lazy</a:t>
            </a:r>
          </a:p>
          <a:p>
            <a:pPr lvl="1"/>
            <a:r>
              <a:rPr lang="en-US" dirty="0" smtClean="0"/>
              <a:t>“&lt;</a:t>
            </a:r>
            <a:r>
              <a:rPr lang="en-US" dirty="0" err="1" smtClean="0"/>
              <a:t>a,b</a:t>
            </a:r>
            <a:r>
              <a:rPr lang="en-US" dirty="0" smtClean="0"/>
              <a:t>&gt;” 	</a:t>
            </a:r>
            <a:r>
              <a:rPr lang="en-US" dirty="0" smtClean="0">
                <a:solidFill>
                  <a:srgbClr val="7030A0"/>
                </a:solidFill>
              </a:rPr>
              <a:t>Lazy</a:t>
            </a:r>
          </a:p>
          <a:p>
            <a:pPr lvl="1"/>
            <a:r>
              <a:rPr lang="en-US" dirty="0" smtClean="0"/>
              <a:t>“&lt;</a:t>
            </a:r>
            <a:r>
              <a:rPr lang="en-US" dirty="0" err="1" smtClean="0"/>
              <a:t>b,a</a:t>
            </a:r>
            <a:r>
              <a:rPr lang="en-US" dirty="0" smtClean="0"/>
              <a:t>&gt;” 	</a:t>
            </a:r>
            <a:r>
              <a:rPr lang="en-US" dirty="0" smtClean="0">
                <a:solidFill>
                  <a:srgbClr val="7030A0"/>
                </a:solidFill>
              </a:rPr>
              <a:t>Lazy</a:t>
            </a:r>
          </a:p>
          <a:p>
            <a:pPr lvl="1"/>
            <a:r>
              <a:rPr lang="en-US" dirty="0" smtClean="0"/>
              <a:t>“&lt;</a:t>
            </a:r>
            <a:r>
              <a:rPr lang="en-US" dirty="0" err="1" smtClean="0"/>
              <a:t>b,b</a:t>
            </a:r>
            <a:r>
              <a:rPr lang="en-US" dirty="0" smtClean="0"/>
              <a:t>&gt;” 	</a:t>
            </a:r>
            <a:r>
              <a:rPr lang="en-US" dirty="0" smtClean="0">
                <a:solidFill>
                  <a:srgbClr val="00B050"/>
                </a:solidFill>
              </a:rPr>
              <a:t>Eager</a:t>
            </a:r>
            <a:r>
              <a:rPr lang="en-US" dirty="0" smtClean="0"/>
              <a:t>		</a:t>
            </a:r>
            <a:r>
              <a:rPr lang="en-US" dirty="0" smtClean="0">
                <a:solidFill>
                  <a:srgbClr val="7030A0"/>
                </a:solidFill>
              </a:rPr>
              <a:t>Lazy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547664" y="1484784"/>
            <a:ext cx="6048672" cy="172819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/>
              <a:t>AORB</a:t>
            </a:r>
            <a:r>
              <a:rPr lang="en-US" sz="3200" dirty="0" smtClean="0"/>
              <a:t>	::= a | b</a:t>
            </a:r>
          </a:p>
          <a:p>
            <a:r>
              <a:rPr lang="en-US" sz="3200" b="1" dirty="0" smtClean="0"/>
              <a:t>PAIR</a:t>
            </a:r>
            <a:r>
              <a:rPr lang="en-US" sz="3200" dirty="0" smtClean="0"/>
              <a:t>(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3200" dirty="0" smtClean="0"/>
              <a:t>)	::=  &lt;   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3200" dirty="0" smtClean="0"/>
              <a:t>  </a:t>
            </a:r>
            <a:r>
              <a:rPr lang="ja-JP" altLang="en-US" sz="3200" dirty="0" smtClean="0"/>
              <a:t>  </a:t>
            </a:r>
            <a:r>
              <a:rPr lang="en-US" sz="3200" dirty="0" smtClean="0"/>
              <a:t>,    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3200" dirty="0" smtClean="0"/>
              <a:t>   &gt;</a:t>
            </a:r>
          </a:p>
          <a:p>
            <a:r>
              <a:rPr lang="en-US" sz="3200" b="1" dirty="0" smtClean="0"/>
              <a:t>S</a:t>
            </a:r>
            <a:r>
              <a:rPr lang="en-US" sz="3200" dirty="0" smtClean="0"/>
              <a:t>		::= </a:t>
            </a:r>
            <a:r>
              <a:rPr lang="en-US" sz="3200" b="1" dirty="0" smtClean="0"/>
              <a:t>PAIR</a:t>
            </a:r>
            <a:r>
              <a:rPr lang="en-US" sz="3200" dirty="0" smtClean="0"/>
              <a:t>( </a:t>
            </a:r>
            <a:r>
              <a:rPr lang="en-US" sz="3200" b="1" dirty="0" smtClean="0"/>
              <a:t>AORB</a:t>
            </a:r>
            <a:r>
              <a:rPr lang="en-US" sz="3200" dirty="0" smtClean="0"/>
              <a:t> 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Eager</a:t>
            </a:r>
            <a:r>
              <a:rPr lang="en-US" dirty="0" smtClean="0"/>
              <a:t> </a:t>
            </a:r>
            <a:r>
              <a:rPr lang="ja-JP" altLang="en-US" dirty="0" smtClean="0"/>
              <a:t>と </a:t>
            </a:r>
            <a:r>
              <a:rPr lang="en-US" altLang="ja-JP" dirty="0" smtClean="0">
                <a:solidFill>
                  <a:srgbClr val="7030A0"/>
                </a:solidFill>
              </a:rPr>
              <a:t>Lazy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07504" y="3501009"/>
            <a:ext cx="4474840" cy="2376264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S </a:t>
            </a:r>
            <a:endParaRPr lang="en-US" altLang="ja-JP" sz="2400" dirty="0" smtClean="0">
              <a:solidFill>
                <a:srgbClr val="00B050"/>
              </a:solidFill>
            </a:endParaRPr>
          </a:p>
          <a:p>
            <a:r>
              <a:rPr lang="en-US" sz="2400" dirty="0" smtClean="0">
                <a:solidFill>
                  <a:srgbClr val="00B050"/>
                </a:solidFill>
              </a:rPr>
              <a:t>PAIR( AORB )</a:t>
            </a:r>
            <a:endParaRPr lang="en-US" altLang="ja-JP" sz="2400" dirty="0" smtClean="0">
              <a:solidFill>
                <a:srgbClr val="00B050"/>
              </a:solidFill>
            </a:endParaRPr>
          </a:p>
          <a:p>
            <a:r>
              <a:rPr lang="en-US" altLang="ja-JP" sz="2400" dirty="0" smtClean="0">
                <a:solidFill>
                  <a:srgbClr val="00B050"/>
                </a:solidFill>
              </a:rPr>
              <a:t>PAIR( a | b )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PAIR(a)   </a:t>
            </a:r>
            <a:r>
              <a:rPr lang="ja-JP" altLang="en-US" sz="2400" dirty="0" smtClean="0">
                <a:solidFill>
                  <a:srgbClr val="00B050"/>
                </a:solidFill>
              </a:rPr>
              <a:t>または  </a:t>
            </a:r>
            <a:r>
              <a:rPr lang="en-US" altLang="ja-JP" sz="2400" dirty="0" smtClean="0">
                <a:solidFill>
                  <a:srgbClr val="00B050"/>
                </a:solidFill>
              </a:rPr>
              <a:t>PAIR(b)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&lt;</a:t>
            </a:r>
            <a:r>
              <a:rPr lang="en-US" sz="2400" dirty="0" err="1" smtClean="0">
                <a:solidFill>
                  <a:srgbClr val="00B050"/>
                </a:solidFill>
              </a:rPr>
              <a:t>a,a</a:t>
            </a:r>
            <a:r>
              <a:rPr lang="en-US" sz="2400" dirty="0" smtClean="0">
                <a:solidFill>
                  <a:srgbClr val="00B050"/>
                </a:solidFill>
              </a:rPr>
              <a:t>&gt; </a:t>
            </a:r>
            <a:r>
              <a:rPr lang="ja-JP" altLang="en-US" sz="2400" dirty="0" smtClean="0">
                <a:solidFill>
                  <a:srgbClr val="00B050"/>
                </a:solidFill>
              </a:rPr>
              <a:t>  または </a:t>
            </a:r>
            <a:r>
              <a:rPr lang="en-US" altLang="ja-JP" sz="2400" dirty="0" smtClean="0">
                <a:solidFill>
                  <a:srgbClr val="00B050"/>
                </a:solidFill>
              </a:rPr>
              <a:t>&lt;</a:t>
            </a:r>
            <a:r>
              <a:rPr lang="en-US" altLang="ja-JP" sz="2400" dirty="0" err="1" smtClean="0">
                <a:solidFill>
                  <a:srgbClr val="00B050"/>
                </a:solidFill>
              </a:rPr>
              <a:t>b,b</a:t>
            </a:r>
            <a:r>
              <a:rPr lang="en-US" altLang="ja-JP" sz="2400" dirty="0" smtClean="0">
                <a:solidFill>
                  <a:srgbClr val="00B050"/>
                </a:solidFill>
              </a:rPr>
              <a:t>&gt;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7" name="コンテンツ プレースホルダ 2"/>
          <p:cNvSpPr txBox="1">
            <a:spLocks/>
          </p:cNvSpPr>
          <p:nvPr/>
        </p:nvSpPr>
        <p:spPr>
          <a:xfrm>
            <a:off x="4067944" y="3501008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PAIR( AORB )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400" dirty="0" smtClean="0">
                <a:solidFill>
                  <a:srgbClr val="7030A0"/>
                </a:solidFill>
              </a:rPr>
              <a:t>&lt;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AORB</a:t>
            </a:r>
            <a:r>
              <a:rPr kumimoji="1" lang="en-US" altLang="ja-JP" sz="2400" b="0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AORB &gt;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sz="2400" dirty="0" smtClean="0">
                <a:solidFill>
                  <a:srgbClr val="7030A0"/>
                </a:solidFill>
              </a:rPr>
              <a:t>&lt; (</a:t>
            </a:r>
            <a:r>
              <a:rPr lang="en-US" altLang="ja-JP" sz="2400" dirty="0" err="1" smtClean="0">
                <a:solidFill>
                  <a:srgbClr val="7030A0"/>
                </a:solidFill>
              </a:rPr>
              <a:t>a|b</a:t>
            </a:r>
            <a:r>
              <a:rPr lang="en-US" altLang="ja-JP" sz="2400" dirty="0" smtClean="0">
                <a:solidFill>
                  <a:srgbClr val="7030A0"/>
                </a:solidFill>
              </a:rPr>
              <a:t>) , AORB &gt;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sz="2400" dirty="0" smtClean="0">
                <a:solidFill>
                  <a:srgbClr val="7030A0"/>
                </a:solidFill>
              </a:rPr>
              <a:t>&lt; 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a, AORB </a:t>
            </a:r>
            <a:r>
              <a:rPr lang="en-US" altLang="ja-JP" sz="2400" dirty="0">
                <a:solidFill>
                  <a:srgbClr val="7030A0"/>
                </a:solidFill>
              </a:rPr>
              <a:t>&gt;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または </a:t>
            </a:r>
            <a:r>
              <a:rPr lang="en-US" altLang="ja-JP" sz="2400" dirty="0" smtClean="0">
                <a:solidFill>
                  <a:srgbClr val="7030A0"/>
                </a:solidFill>
              </a:rPr>
              <a:t>&lt; 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b, AORB&gt;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sz="2400" dirty="0" smtClean="0">
                <a:solidFill>
                  <a:srgbClr val="7030A0"/>
                </a:solidFill>
              </a:rPr>
              <a:t>…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sz="2400" dirty="0">
                <a:solidFill>
                  <a:srgbClr val="7030A0"/>
                </a:solidFill>
              </a:rPr>
              <a:t>&lt;</a:t>
            </a:r>
            <a:r>
              <a:rPr kumimoji="1" lang="en-US" altLang="ja-JP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a,a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   &lt;</a:t>
            </a:r>
            <a:r>
              <a:rPr kumimoji="1" lang="en-US" altLang="ja-JP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a,b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    &lt;</a:t>
            </a:r>
            <a:r>
              <a:rPr kumimoji="1" lang="en-US" altLang="ja-JP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b,a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   &lt;</a:t>
            </a:r>
            <a:r>
              <a:rPr kumimoji="1" lang="en-US" altLang="ja-JP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b,b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547664" y="1484784"/>
            <a:ext cx="6048672" cy="172819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/>
              <a:t>AORB</a:t>
            </a:r>
            <a:r>
              <a:rPr lang="en-US" sz="3200" dirty="0" smtClean="0"/>
              <a:t>	::= a | b</a:t>
            </a:r>
          </a:p>
          <a:p>
            <a:r>
              <a:rPr lang="en-US" sz="3200" b="1" dirty="0" smtClean="0"/>
              <a:t>PAIR</a:t>
            </a:r>
            <a:r>
              <a:rPr lang="en-US" sz="3200" dirty="0" smtClean="0"/>
              <a:t>(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3200" dirty="0" smtClean="0"/>
              <a:t>)	::=  &lt;   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3200" dirty="0" smtClean="0"/>
              <a:t>  </a:t>
            </a:r>
            <a:r>
              <a:rPr lang="ja-JP" altLang="en-US" sz="3200" dirty="0" smtClean="0"/>
              <a:t>  </a:t>
            </a:r>
            <a:r>
              <a:rPr lang="en-US" sz="3200" dirty="0" smtClean="0"/>
              <a:t>,    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3200" dirty="0" smtClean="0"/>
              <a:t>   &gt;</a:t>
            </a:r>
          </a:p>
          <a:p>
            <a:r>
              <a:rPr lang="en-US" sz="3200" b="1" dirty="0" smtClean="0"/>
              <a:t>S</a:t>
            </a:r>
            <a:r>
              <a:rPr lang="en-US" sz="3200" dirty="0" smtClean="0"/>
              <a:t>		::= </a:t>
            </a:r>
            <a:r>
              <a:rPr lang="en-US" sz="3200" b="1" dirty="0" smtClean="0"/>
              <a:t>PAIR</a:t>
            </a:r>
            <a:r>
              <a:rPr lang="en-US" sz="3200" dirty="0" smtClean="0"/>
              <a:t>( </a:t>
            </a:r>
            <a:r>
              <a:rPr lang="en-US" sz="3200" b="1" dirty="0" smtClean="0"/>
              <a:t>AORB</a:t>
            </a:r>
            <a:r>
              <a:rPr lang="en-US" sz="3200" dirty="0" smtClean="0"/>
              <a:t> 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Eager</a:t>
            </a:r>
            <a:r>
              <a:rPr lang="en-US" dirty="0" smtClean="0"/>
              <a:t> </a:t>
            </a:r>
            <a:r>
              <a:rPr lang="ja-JP" altLang="en-US" dirty="0" smtClean="0"/>
              <a:t>と </a:t>
            </a:r>
            <a:r>
              <a:rPr lang="en-US" altLang="ja-JP" dirty="0" smtClean="0">
                <a:solidFill>
                  <a:srgbClr val="7030A0"/>
                </a:solidFill>
              </a:rPr>
              <a:t>Lazy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5940152" y="3284984"/>
            <a:ext cx="305983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Eager</a:t>
            </a:r>
            <a:r>
              <a:rPr lang="ja-JP" altLang="en-US" sz="3200" dirty="0" smtClean="0"/>
              <a:t>マクロ</a:t>
            </a:r>
            <a:r>
              <a:rPr lang="ja-JP" altLang="en-US" sz="3200" dirty="0" smtClean="0"/>
              <a:t>文法</a:t>
            </a:r>
            <a:endParaRPr lang="en-US" sz="3200" dirty="0"/>
          </a:p>
        </p:txBody>
      </p:sp>
      <p:sp>
        <p:nvSpPr>
          <p:cNvPr id="23" name="角丸四角形 22"/>
          <p:cNvSpPr/>
          <p:nvPr/>
        </p:nvSpPr>
        <p:spPr>
          <a:xfrm>
            <a:off x="2195736" y="3933056"/>
            <a:ext cx="1728192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添字文法</a:t>
            </a:r>
            <a:endParaRPr lang="en-US" sz="2800" dirty="0"/>
          </a:p>
        </p:txBody>
      </p:sp>
      <p:sp>
        <p:nvSpPr>
          <p:cNvPr id="24" name="角丸四角形 23"/>
          <p:cNvSpPr/>
          <p:nvPr/>
        </p:nvSpPr>
        <p:spPr>
          <a:xfrm>
            <a:off x="251520" y="1412776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Type-0 </a:t>
            </a:r>
            <a:r>
              <a:rPr lang="ja-JP" altLang="en-US" sz="3600" dirty="0" smtClean="0"/>
              <a:t>文法</a:t>
            </a:r>
            <a:endParaRPr lang="en-US" sz="3600" dirty="0"/>
          </a:p>
        </p:txBody>
      </p:sp>
      <p:sp>
        <p:nvSpPr>
          <p:cNvPr id="25" name="角丸四角形 24"/>
          <p:cNvSpPr/>
          <p:nvPr/>
        </p:nvSpPr>
        <p:spPr>
          <a:xfrm>
            <a:off x="251520" y="22048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文脈依存文法</a:t>
            </a:r>
            <a:endParaRPr lang="en-US" sz="3600" dirty="0"/>
          </a:p>
        </p:txBody>
      </p:sp>
      <p:sp>
        <p:nvSpPr>
          <p:cNvPr id="26" name="角丸四角形 25"/>
          <p:cNvSpPr/>
          <p:nvPr/>
        </p:nvSpPr>
        <p:spPr>
          <a:xfrm>
            <a:off x="251520" y="4941168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文脈自由文法</a:t>
            </a:r>
            <a:endParaRPr lang="en-US" sz="3600" dirty="0"/>
          </a:p>
        </p:txBody>
      </p:sp>
      <p:sp>
        <p:nvSpPr>
          <p:cNvPr id="27" name="角丸四角形 26"/>
          <p:cNvSpPr/>
          <p:nvPr/>
        </p:nvSpPr>
        <p:spPr>
          <a:xfrm>
            <a:off x="251520" y="58052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正規文法</a:t>
            </a:r>
            <a:endParaRPr lang="en-US" sz="3600" dirty="0"/>
          </a:p>
        </p:txBody>
      </p:sp>
      <p:cxnSp>
        <p:nvCxnSpPr>
          <p:cNvPr id="28" name="直線コネクタ 27"/>
          <p:cNvCxnSpPr>
            <a:stCxn id="27" idx="0"/>
            <a:endCxn id="26" idx="2"/>
          </p:cNvCxnSpPr>
          <p:nvPr/>
        </p:nvCxnSpPr>
        <p:spPr>
          <a:xfrm rot="5400000" flipH="1" flipV="1">
            <a:off x="1763688" y="5697252"/>
            <a:ext cx="216024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26" idx="0"/>
            <a:endCxn id="25" idx="2"/>
          </p:cNvCxnSpPr>
          <p:nvPr/>
        </p:nvCxnSpPr>
        <p:spPr>
          <a:xfrm rot="5400000" flipH="1" flipV="1">
            <a:off x="827584" y="3897052"/>
            <a:ext cx="2088232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25" idx="0"/>
            <a:endCxn id="24" idx="2"/>
          </p:cNvCxnSpPr>
          <p:nvPr/>
        </p:nvCxnSpPr>
        <p:spPr>
          <a:xfrm rot="5400000" flipH="1" flipV="1">
            <a:off x="1799692" y="2132856"/>
            <a:ext cx="144016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図形 32"/>
          <p:cNvCxnSpPr>
            <a:stCxn id="26" idx="3"/>
            <a:endCxn id="23" idx="2"/>
          </p:cNvCxnSpPr>
          <p:nvPr/>
        </p:nvCxnSpPr>
        <p:spPr>
          <a:xfrm flipH="1" flipV="1">
            <a:off x="3059832" y="4581128"/>
            <a:ext cx="432048" cy="684076"/>
          </a:xfrm>
          <a:prstGeom prst="curvedConnector4">
            <a:avLst>
              <a:gd name="adj1" fmla="val -52911"/>
              <a:gd name="adj2" fmla="val 73684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図形 33"/>
          <p:cNvCxnSpPr>
            <a:stCxn id="25" idx="3"/>
            <a:endCxn id="23" idx="0"/>
          </p:cNvCxnSpPr>
          <p:nvPr/>
        </p:nvCxnSpPr>
        <p:spPr>
          <a:xfrm flipH="1">
            <a:off x="3059832" y="2528900"/>
            <a:ext cx="432048" cy="1404156"/>
          </a:xfrm>
          <a:prstGeom prst="curvedConnector4">
            <a:avLst>
              <a:gd name="adj1" fmla="val -52911"/>
              <a:gd name="adj2" fmla="val 61538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図形 37"/>
          <p:cNvCxnSpPr>
            <a:stCxn id="26" idx="3"/>
            <a:endCxn id="4" idx="2"/>
          </p:cNvCxnSpPr>
          <p:nvPr/>
        </p:nvCxnSpPr>
        <p:spPr>
          <a:xfrm flipV="1">
            <a:off x="3491880" y="3933056"/>
            <a:ext cx="3978188" cy="1332148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図形 40"/>
          <p:cNvCxnSpPr>
            <a:stCxn id="25" idx="3"/>
            <a:endCxn id="4" idx="0"/>
          </p:cNvCxnSpPr>
          <p:nvPr/>
        </p:nvCxnSpPr>
        <p:spPr>
          <a:xfrm>
            <a:off x="3491880" y="2528900"/>
            <a:ext cx="3978188" cy="756084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角丸四角形 9"/>
          <p:cNvSpPr/>
          <p:nvPr/>
        </p:nvSpPr>
        <p:spPr>
          <a:xfrm>
            <a:off x="3851920" y="3933056"/>
            <a:ext cx="3024336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smtClean="0"/>
              <a:t>= Lazy</a:t>
            </a:r>
            <a:r>
              <a:rPr lang="ja-JP" altLang="en-US" sz="3200" dirty="0" smtClean="0"/>
              <a:t>マクロ文法</a:t>
            </a:r>
            <a:endParaRPr lang="en-US" sz="32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851920" y="3009726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どちらにも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そっちでしか</a:t>
            </a:r>
            <a:endParaRPr lang="en-US" altLang="ja-JP" dirty="0" smtClean="0"/>
          </a:p>
          <a:p>
            <a:r>
              <a:rPr lang="ja-JP" altLang="en-US" dirty="0" smtClean="0"/>
              <a:t>書けない文法がある</a:t>
            </a:r>
            <a:endParaRPr 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084168" y="5517232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</a:rPr>
              <a:t>※ </a:t>
            </a:r>
            <a:r>
              <a:rPr lang="ja-JP" altLang="en-US" b="1" dirty="0" smtClean="0">
                <a:solidFill>
                  <a:srgbClr val="FF0000"/>
                </a:solidFill>
              </a:rPr>
              <a:t>正確には、文法用語では、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r>
              <a:rPr lang="ja-JP" altLang="en-US" b="1" dirty="0" smtClean="0">
                <a:solidFill>
                  <a:srgbClr val="FF0000"/>
                </a:solidFill>
              </a:rPr>
              <a:t>　・</a:t>
            </a:r>
            <a:r>
              <a:rPr lang="en-US" altLang="ja-JP" b="1" dirty="0" smtClean="0">
                <a:solidFill>
                  <a:srgbClr val="FF0000"/>
                </a:solidFill>
              </a:rPr>
              <a:t>Lazy </a:t>
            </a:r>
            <a:r>
              <a:rPr lang="ja-JP" altLang="en-US" b="1" dirty="0" smtClean="0">
                <a:solidFill>
                  <a:srgbClr val="FF0000"/>
                </a:solidFill>
              </a:rPr>
              <a:t>のことを </a:t>
            </a:r>
            <a:r>
              <a:rPr lang="en-US" altLang="ja-JP" b="1" dirty="0" smtClean="0">
                <a:solidFill>
                  <a:srgbClr val="FF0000"/>
                </a:solidFill>
              </a:rPr>
              <a:t>OI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r>
              <a:rPr lang="ja-JP" altLang="en-US" b="1" dirty="0" smtClean="0">
                <a:solidFill>
                  <a:srgbClr val="FF0000"/>
                </a:solidFill>
              </a:rPr>
              <a:t>　</a:t>
            </a:r>
            <a:r>
              <a:rPr lang="ja-JP" altLang="en-US" b="1" dirty="0" smtClean="0">
                <a:solidFill>
                  <a:srgbClr val="FF0000"/>
                </a:solidFill>
              </a:rPr>
              <a:t>・</a:t>
            </a:r>
            <a:r>
              <a:rPr lang="en-US" altLang="ja-JP" b="1" dirty="0" smtClean="0">
                <a:solidFill>
                  <a:srgbClr val="FF0000"/>
                </a:solidFill>
              </a:rPr>
              <a:t>Eager </a:t>
            </a:r>
            <a:r>
              <a:rPr lang="ja-JP" altLang="en-US" b="1" dirty="0" smtClean="0">
                <a:solidFill>
                  <a:srgbClr val="FF0000"/>
                </a:solidFill>
              </a:rPr>
              <a:t>のことを </a:t>
            </a:r>
            <a:r>
              <a:rPr lang="en-US" altLang="ja-JP" b="1" dirty="0" smtClean="0">
                <a:solidFill>
                  <a:srgbClr val="FF0000"/>
                </a:solidFill>
              </a:rPr>
              <a:t>IO</a:t>
            </a:r>
          </a:p>
          <a:p>
            <a:r>
              <a:rPr lang="ja-JP" altLang="en-US" b="1" dirty="0" smtClean="0">
                <a:solidFill>
                  <a:srgbClr val="FF0000"/>
                </a:solidFill>
              </a:rPr>
              <a:t>と呼びます。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Eager </a:t>
            </a:r>
            <a:r>
              <a:rPr lang="ja-JP" altLang="en-US" dirty="0" smtClean="0"/>
              <a:t>と </a:t>
            </a:r>
            <a:r>
              <a:rPr lang="en-US" altLang="ja-JP" dirty="0" smtClean="0"/>
              <a:t>Lazy </a:t>
            </a:r>
            <a:r>
              <a:rPr lang="ja-JP" altLang="en-US" dirty="0" smtClean="0"/>
              <a:t>の使い分け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800" dirty="0" smtClean="0"/>
              <a:t>どちらでも変わらない 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インデントは </a:t>
            </a:r>
            <a:r>
              <a:rPr lang="en-US" altLang="ja-JP" sz="2800" dirty="0" smtClean="0"/>
              <a:t>tab 1 </a:t>
            </a:r>
            <a:r>
              <a:rPr lang="ja-JP" altLang="en-US" sz="2800" dirty="0" smtClean="0"/>
              <a:t>固定</a:t>
            </a:r>
            <a:r>
              <a:rPr lang="en-US" altLang="ja-JP" sz="2800" dirty="0" smtClean="0"/>
              <a:t>)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Eager</a:t>
            </a:r>
            <a:r>
              <a:rPr lang="en-US" sz="2400" dirty="0" smtClean="0"/>
              <a:t>  </a:t>
            </a:r>
            <a:r>
              <a:rPr lang="en-US" sz="2400" dirty="0" smtClean="0"/>
              <a:t>(</a:t>
            </a:r>
            <a:r>
              <a:rPr lang="ja-JP" altLang="en-US" sz="2400" dirty="0" smtClean="0"/>
              <a:t>任意個の</a:t>
            </a:r>
            <a:r>
              <a:rPr lang="en-US" altLang="ja-JP" sz="2400" dirty="0" smtClean="0"/>
              <a:t>space</a:t>
            </a:r>
            <a:r>
              <a:rPr lang="ja-JP" altLang="en-US" sz="2400" dirty="0" err="1" smtClean="0"/>
              <a:t>。</a:t>
            </a:r>
            <a:r>
              <a:rPr lang="ja-JP" altLang="en-US" sz="2400" dirty="0" smtClean="0"/>
              <a:t>ただし同じブロックは同じ深さで</a:t>
            </a:r>
            <a:r>
              <a:rPr lang="en-US" sz="2400" dirty="0" smtClean="0"/>
              <a:t>)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Lazy  </a:t>
            </a:r>
            <a:r>
              <a:rPr lang="en-US" sz="2400" dirty="0" smtClean="0"/>
              <a:t>(</a:t>
            </a:r>
            <a:r>
              <a:rPr lang="ja-JP" altLang="en-US" sz="2400" dirty="0" smtClean="0"/>
              <a:t>インデントは </a:t>
            </a:r>
            <a:r>
              <a:rPr lang="en-US" altLang="ja-JP" sz="2400" dirty="0" smtClean="0"/>
              <a:t>tab 1 </a:t>
            </a:r>
            <a:r>
              <a:rPr lang="ja-JP" altLang="en-US" sz="2400" dirty="0" smtClean="0"/>
              <a:t>または </a:t>
            </a:r>
            <a:r>
              <a:rPr lang="en-US" altLang="ja-JP" sz="2400" dirty="0" smtClean="0"/>
              <a:t>space 8 </a:t>
            </a:r>
            <a:r>
              <a:rPr lang="ja-JP" altLang="en-US" sz="2400" dirty="0" smtClean="0"/>
              <a:t>を同一視</a:t>
            </a:r>
            <a:r>
              <a:rPr lang="en-US" altLang="ja-JP" sz="2400" dirty="0" smtClean="0"/>
              <a:t>)</a:t>
            </a:r>
            <a:endParaRPr lang="en-US" sz="2800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1979712" y="2348880"/>
            <a:ext cx="6768752" cy="158417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/>
              <a:t>PROGRAM</a:t>
            </a:r>
            <a:r>
              <a:rPr lang="en-US" sz="2400" dirty="0" smtClean="0"/>
              <a:t>	::= </a:t>
            </a:r>
            <a:r>
              <a:rPr lang="en-US" sz="2400" b="1" dirty="0" smtClean="0"/>
              <a:t>BLOCK</a:t>
            </a:r>
            <a:r>
              <a:rPr lang="en-US" sz="2400" dirty="0" smtClean="0"/>
              <a:t>()</a:t>
            </a:r>
          </a:p>
          <a:p>
            <a:r>
              <a:rPr lang="en-US" sz="2400" b="1" dirty="0" smtClean="0"/>
              <a:t>BLOCK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	::= </a:t>
            </a:r>
            <a:r>
              <a:rPr lang="en-US" sz="2400" b="1" dirty="0" smtClean="0"/>
              <a:t>S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 |  </a:t>
            </a:r>
            <a:r>
              <a:rPr lang="en-US" sz="2400" b="1" dirty="0" smtClean="0"/>
              <a:t>S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 </a:t>
            </a:r>
            <a:r>
              <a:rPr lang="en-US" sz="2400" b="1" dirty="0" smtClean="0"/>
              <a:t>BLOCK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</a:t>
            </a:r>
          </a:p>
          <a:p>
            <a:r>
              <a:rPr lang="en-US" sz="2400" b="1" dirty="0" smtClean="0"/>
              <a:t>S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		::=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  if  </a:t>
            </a:r>
            <a:r>
              <a:rPr lang="en-US" sz="2400" b="1" dirty="0" smtClean="0"/>
              <a:t>EXPR</a:t>
            </a:r>
            <a:r>
              <a:rPr lang="en-US" sz="2400" dirty="0" smtClean="0"/>
              <a:t>  \n  </a:t>
            </a:r>
            <a:r>
              <a:rPr lang="en-US" sz="2400" b="1" dirty="0" smtClean="0"/>
              <a:t>BLOCK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 </a:t>
            </a:r>
            <a:r>
              <a:rPr lang="en-US" sz="2400" b="1" dirty="0" smtClean="0"/>
              <a:t>NEST</a:t>
            </a:r>
            <a:r>
              <a:rPr lang="en-US" sz="2400" dirty="0" smtClean="0"/>
              <a:t>)</a:t>
            </a:r>
          </a:p>
          <a:p>
            <a:r>
              <a:rPr lang="en-US" sz="2400" b="1" dirty="0" smtClean="0"/>
              <a:t>NEST</a:t>
            </a:r>
            <a:r>
              <a:rPr lang="en-US" sz="2400" dirty="0" smtClean="0"/>
              <a:t>		::= \t</a:t>
            </a:r>
            <a:endParaRPr lang="en-US" sz="2400" dirty="0"/>
          </a:p>
        </p:txBody>
      </p:sp>
      <p:sp>
        <p:nvSpPr>
          <p:cNvPr id="5" name="角丸四角形 4"/>
          <p:cNvSpPr/>
          <p:nvPr/>
        </p:nvSpPr>
        <p:spPr>
          <a:xfrm>
            <a:off x="1979712" y="4725144"/>
            <a:ext cx="676875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/>
              <a:t>NEST</a:t>
            </a:r>
            <a:r>
              <a:rPr lang="en-US" sz="2400" dirty="0" smtClean="0"/>
              <a:t>		::= 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“ ”</a:t>
            </a:r>
            <a:r>
              <a:rPr lang="en-US" sz="2400" dirty="0" smtClean="0"/>
              <a:t> |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“ ”</a:t>
            </a:r>
            <a:r>
              <a:rPr lang="en-US" sz="2400" dirty="0" smtClean="0"/>
              <a:t> </a:t>
            </a:r>
            <a:r>
              <a:rPr lang="en-US" sz="2400" b="1" dirty="0" smtClean="0"/>
              <a:t>NEST</a:t>
            </a:r>
            <a:endParaRPr lang="en-US" sz="2400" b="1" dirty="0"/>
          </a:p>
        </p:txBody>
      </p:sp>
      <p:sp>
        <p:nvSpPr>
          <p:cNvPr id="6" name="角丸四角形 5"/>
          <p:cNvSpPr/>
          <p:nvPr/>
        </p:nvSpPr>
        <p:spPr>
          <a:xfrm>
            <a:off x="1979712" y="5805264"/>
            <a:ext cx="6768752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/>
              <a:t>NEST</a:t>
            </a:r>
            <a:r>
              <a:rPr lang="en-US" sz="2400" dirty="0" smtClean="0"/>
              <a:t>		::= \t |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“         ”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他の例 </a:t>
            </a:r>
            <a:r>
              <a:rPr kumimoji="1" lang="en-US" altLang="ja-JP" dirty="0" smtClean="0"/>
              <a:t>(Lazy)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 smtClean="0"/>
              <a:t>データ型の宣言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en-US" altLang="ja-JP" b="1" dirty="0" smtClean="0"/>
              <a:t>List</a:t>
            </a:r>
            <a:r>
              <a:rPr lang="en-US" altLang="ja-JP" dirty="0" smtClean="0"/>
              <a:t>(</a:t>
            </a:r>
            <a:r>
              <a:rPr lang="en-US" altLang="ja-JP" b="1" dirty="0" err="1" smtClean="0"/>
              <a:t>Bool</a:t>
            </a:r>
            <a:r>
              <a:rPr lang="en-US" altLang="ja-JP" dirty="0" smtClean="0"/>
              <a:t>) </a:t>
            </a:r>
            <a:r>
              <a:rPr lang="ja-JP" altLang="en-US" dirty="0" smtClean="0"/>
              <a:t>にマッチするデータ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Nil</a:t>
            </a:r>
          </a:p>
          <a:p>
            <a:pPr lvl="1"/>
            <a:r>
              <a:rPr lang="en-US" altLang="ja-JP" dirty="0" smtClean="0"/>
              <a:t>Cons(False, Nil)</a:t>
            </a:r>
          </a:p>
          <a:p>
            <a:pPr lvl="1"/>
            <a:r>
              <a:rPr kumimoji="1" lang="en-US" altLang="ja-JP" dirty="0" smtClean="0"/>
              <a:t>Cons(True, Cons(False, Nil))</a:t>
            </a:r>
          </a:p>
          <a:p>
            <a:pPr lvl="1"/>
            <a:r>
              <a:rPr lang="en-US" altLang="ja-JP" dirty="0" smtClean="0"/>
              <a:t>...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1259632" y="2132856"/>
            <a:ext cx="6192688" cy="4320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data List a = Nil | Cons a (List a)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259632" y="2708920"/>
            <a:ext cx="6192688" cy="10081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List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 ::= Nil | Cons(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List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))</a:t>
            </a:r>
          </a:p>
          <a:p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Bool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::= False | True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93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Polymorphic Recursion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1905075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b="1" dirty="0" smtClean="0"/>
              <a:t>Pow2Seq</a:t>
            </a:r>
            <a:r>
              <a:rPr kumimoji="1" lang="en-US" altLang="ja-JP" dirty="0" smtClean="0"/>
              <a:t>(</a:t>
            </a:r>
            <a:r>
              <a:rPr kumimoji="1" lang="en-US" altLang="ja-JP" b="1" dirty="0" err="1" smtClean="0"/>
              <a:t>Bool</a:t>
            </a:r>
            <a:r>
              <a:rPr kumimoji="1" lang="en-US" altLang="ja-JP" dirty="0" smtClean="0"/>
              <a:t>) </a:t>
            </a:r>
            <a:r>
              <a:rPr kumimoji="1" lang="ja-JP" altLang="en-US" dirty="0" smtClean="0"/>
              <a:t>にマッチするデータ</a:t>
            </a:r>
            <a:endParaRPr kumimoji="1" lang="en-US" altLang="ja-JP" dirty="0" smtClean="0"/>
          </a:p>
          <a:p>
            <a:pPr lvl="1"/>
            <a:r>
              <a:rPr lang="en-US" altLang="ja-JP" dirty="0"/>
              <a:t>S</a:t>
            </a:r>
            <a:r>
              <a:rPr lang="en-US" altLang="ja-JP" dirty="0" smtClean="0"/>
              <a:t>(False)</a:t>
            </a:r>
          </a:p>
          <a:p>
            <a:pPr lvl="1"/>
            <a:r>
              <a:rPr lang="en-US" altLang="ja-JP" dirty="0" smtClean="0"/>
              <a:t>B</a:t>
            </a:r>
            <a:r>
              <a:rPr kumimoji="1" lang="en-US" altLang="ja-JP" dirty="0" smtClean="0"/>
              <a:t>(S(P(</a:t>
            </a:r>
            <a:r>
              <a:rPr kumimoji="1" lang="en-US" altLang="ja-JP" dirty="0" err="1" smtClean="0"/>
              <a:t>False,True</a:t>
            </a:r>
            <a:r>
              <a:rPr kumimoji="1" lang="en-US" altLang="ja-JP" dirty="0" smtClean="0"/>
              <a:t>)))</a:t>
            </a:r>
          </a:p>
          <a:p>
            <a:pPr lvl="1"/>
            <a:r>
              <a:rPr lang="en-US" altLang="ja-JP" dirty="0" smtClean="0"/>
              <a:t>B(B(S(P(</a:t>
            </a:r>
            <a:r>
              <a:rPr lang="en-US" altLang="ja-JP" dirty="0" err="1" smtClean="0"/>
              <a:t>True,True</a:t>
            </a:r>
            <a:r>
              <a:rPr lang="en-US" altLang="ja-JP" dirty="0" smtClean="0"/>
              <a:t>),P(</a:t>
            </a:r>
            <a:r>
              <a:rPr lang="en-US" altLang="ja-JP" dirty="0" err="1" smtClean="0"/>
              <a:t>True,False</a:t>
            </a:r>
            <a:r>
              <a:rPr lang="en-US" altLang="ja-JP" dirty="0" smtClean="0"/>
              <a:t>))))</a:t>
            </a:r>
          </a:p>
          <a:p>
            <a:pPr lvl="1"/>
            <a:r>
              <a:rPr kumimoji="1" lang="en-US" altLang="ja-JP" dirty="0" smtClean="0"/>
              <a:t>B(B(B(S(  ...8</a:t>
            </a:r>
            <a:r>
              <a:rPr kumimoji="1" lang="ja-JP" altLang="en-US" dirty="0" smtClean="0"/>
              <a:t>個</a:t>
            </a:r>
            <a:r>
              <a:rPr kumimoji="1" lang="en-US" altLang="ja-JP" dirty="0" smtClean="0"/>
              <a:t>... ))))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827584" y="1484784"/>
            <a:ext cx="7632848" cy="12241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>
                <a:latin typeface="Consolas" pitchFamily="49" charset="0"/>
                <a:cs typeface="Consolas" pitchFamily="49" charset="0"/>
              </a:rPr>
              <a:t>data Pair a b  = P a b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data Pow2Seq a = S a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          | B (Pow2Seq (Pair a a))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827584" y="2780928"/>
            <a:ext cx="7632848" cy="1296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Pair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,</a:t>
            </a:r>
            <a:r>
              <a:rPr lang="en-US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b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  ::= P(</a:t>
            </a:r>
            <a:r>
              <a:rPr lang="en-US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,</a:t>
            </a:r>
            <a:r>
              <a:rPr lang="en-US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b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Pow2Seq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 ::= S(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        | B(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Pow2Seq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Pair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,</a:t>
            </a:r>
            <a:r>
              <a:rPr lang="en-US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))</a:t>
            </a:r>
          </a:p>
        </p:txBody>
      </p:sp>
      <p:sp>
        <p:nvSpPr>
          <p:cNvPr id="8" name="角丸四角形吹き出し 7"/>
          <p:cNvSpPr/>
          <p:nvPr/>
        </p:nvSpPr>
        <p:spPr>
          <a:xfrm>
            <a:off x="5580112" y="4581128"/>
            <a:ext cx="3456384" cy="980728"/>
          </a:xfrm>
          <a:prstGeom prst="wedgeRoundRectCallout">
            <a:avLst>
              <a:gd name="adj1" fmla="val -34765"/>
              <a:gd name="adj2" fmla="val -8842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dirty="0" smtClean="0"/>
              <a:t>「</a:t>
            </a:r>
            <a:r>
              <a:rPr lang="en-US" altLang="ja-JP" b="1" dirty="0" smtClean="0"/>
              <a:t>Polymorphic Recursion </a:t>
            </a:r>
            <a:r>
              <a:rPr lang="ja-JP" altLang="en-US" b="1" dirty="0" smtClean="0"/>
              <a:t>で表せる制約」＝「</a:t>
            </a:r>
            <a:r>
              <a:rPr lang="en-US" altLang="ja-JP" b="1" dirty="0" err="1" smtClean="0"/>
              <a:t>CbN</a:t>
            </a:r>
            <a:r>
              <a:rPr lang="ja-JP" altLang="en-US" b="1" dirty="0" smtClean="0"/>
              <a:t>マクロ文法で表せる制約」</a:t>
            </a:r>
            <a:endParaRPr lang="en-US" altLang="ja-JP" b="1" dirty="0" smtClean="0"/>
          </a:p>
        </p:txBody>
      </p:sp>
    </p:spTree>
    <p:extLst>
      <p:ext uri="{BB962C8B-B14F-4D97-AF65-F5344CB8AC3E}">
        <p14:creationId xmlns:p14="http://schemas.microsoft.com/office/powerpoint/2010/main" val="272903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自己紹介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1520" y="1827981"/>
            <a:ext cx="40324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稲葉 一浩</a:t>
            </a:r>
            <a:endParaRPr lang="en-US" altLang="ja-JP" sz="2800" dirty="0" smtClean="0"/>
          </a:p>
          <a:p>
            <a:r>
              <a:rPr lang="en-US" altLang="ja-JP" sz="2800" dirty="0" smtClean="0">
                <a:hlinkClick r:id="rId2"/>
              </a:rPr>
              <a:t>http://www.kmonos.net/</a:t>
            </a:r>
            <a:r>
              <a:rPr lang="en-US" altLang="ja-JP" sz="2800" dirty="0" smtClean="0"/>
              <a:t> </a:t>
            </a:r>
          </a:p>
          <a:p>
            <a:r>
              <a:rPr kumimoji="1" lang="en-US" altLang="ja-JP" sz="2800" dirty="0" smtClean="0"/>
              <a:t>Twitter: @</a:t>
            </a:r>
            <a:r>
              <a:rPr kumimoji="1" lang="en-US" altLang="ja-JP" sz="2800" dirty="0" err="1" smtClean="0"/>
              <a:t>kinaba</a:t>
            </a:r>
            <a:endParaRPr kumimoji="1" lang="ja-JP" altLang="en-US" sz="2800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4355976" y="1484784"/>
            <a:ext cx="4536504" cy="2448272"/>
            <a:chOff x="4355976" y="1369177"/>
            <a:chExt cx="4536504" cy="2448272"/>
          </a:xfrm>
        </p:grpSpPr>
        <p:sp>
          <p:nvSpPr>
            <p:cNvPr id="4" name="角丸四角形 3"/>
            <p:cNvSpPr/>
            <p:nvPr/>
          </p:nvSpPr>
          <p:spPr>
            <a:xfrm>
              <a:off x="4355976" y="1369177"/>
              <a:ext cx="4536504" cy="244827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kumimoji="1" lang="en-US" altLang="ja-JP" sz="2000" dirty="0" smtClean="0"/>
                <a:t>1998</a:t>
              </a:r>
              <a:r>
                <a:rPr kumimoji="1" lang="ja-JP" altLang="en-US" sz="2000" dirty="0" smtClean="0"/>
                <a:t>～  </a:t>
              </a:r>
              <a:r>
                <a:rPr lang="en-US" altLang="ja-JP" sz="2000" dirty="0" smtClean="0"/>
                <a:t>: Windows</a:t>
              </a:r>
              <a:r>
                <a:rPr lang="ja-JP" altLang="en-US" sz="2000" dirty="0" smtClean="0"/>
                <a:t>用ツール作り</a:t>
              </a:r>
              <a:endParaRPr kumimoji="1" lang="en-US" altLang="ja-JP" sz="2000" dirty="0" smtClean="0"/>
            </a:p>
          </p:txBody>
        </p:sp>
        <p:pic>
          <p:nvPicPr>
            <p:cNvPr id="1028" name="Picture 4" descr="http://www.kmonos.net/lib/ss/om_ss4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91972" y="1988840"/>
              <a:ext cx="2156492" cy="1617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D&amp;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1989767"/>
              <a:ext cx="1905000" cy="1143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://www.kmonos.net/lib/ico/caldix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72" y="3068960"/>
              <a:ext cx="609362" cy="6093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://www.kmonos.net/lib/ico/greenpad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1391" y="3055867"/>
              <a:ext cx="576436" cy="576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http://www.kmonos.net/lib/ico/xacrett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0710" y="3094504"/>
              <a:ext cx="506196" cy="5061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グループ化 11"/>
          <p:cNvGrpSpPr/>
          <p:nvPr/>
        </p:nvGrpSpPr>
        <p:grpSpPr>
          <a:xfrm>
            <a:off x="467544" y="4149080"/>
            <a:ext cx="8424936" cy="2232248"/>
            <a:chOff x="251520" y="4221088"/>
            <a:chExt cx="8424936" cy="2232248"/>
          </a:xfrm>
        </p:grpSpPr>
        <p:sp>
          <p:nvSpPr>
            <p:cNvPr id="6" name="角丸四角形 5"/>
            <p:cNvSpPr/>
            <p:nvPr/>
          </p:nvSpPr>
          <p:spPr>
            <a:xfrm>
              <a:off x="251520" y="4221088"/>
              <a:ext cx="8424936" cy="223224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kumimoji="1" lang="en-US" altLang="ja-JP" sz="2000" dirty="0" smtClean="0"/>
                <a:t>2002</a:t>
              </a:r>
              <a:r>
                <a:rPr kumimoji="1" lang="ja-JP" altLang="en-US" sz="2000" dirty="0" smtClean="0"/>
                <a:t>～ </a:t>
              </a:r>
              <a:r>
                <a:rPr kumimoji="1" lang="en-US" altLang="ja-JP" sz="2000" dirty="0" smtClean="0"/>
                <a:t>: </a:t>
              </a:r>
              <a:r>
                <a:rPr kumimoji="1" lang="ja-JP" altLang="en-US" sz="2000" dirty="0" smtClean="0"/>
                <a:t>プログラミング言語いじり趣味など</a:t>
              </a:r>
              <a:endParaRPr kumimoji="1" lang="en-US" altLang="ja-JP" dirty="0" smtClean="0"/>
            </a:p>
          </p:txBody>
        </p:sp>
        <p:pic>
          <p:nvPicPr>
            <p:cNvPr id="1026" name="Picture 2" descr="http://www.kmonos.net/pub/BoostBook/bbcover.jp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4797152"/>
              <a:ext cx="1076325" cy="1524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9222" y="4797152"/>
              <a:ext cx="2258722" cy="15240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960" y="4794125"/>
              <a:ext cx="2376856" cy="15145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9" name="Picture 15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2240" y="4822279"/>
              <a:ext cx="1762125" cy="1343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1171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ここから本題</a:t>
            </a:r>
            <a:endParaRPr 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図形 63"/>
          <p:cNvCxnSpPr>
            <a:stCxn id="25" idx="2"/>
            <a:endCxn id="4" idx="1"/>
          </p:cNvCxnSpPr>
          <p:nvPr/>
        </p:nvCxnSpPr>
        <p:spPr>
          <a:xfrm rot="16200000" flipH="1">
            <a:off x="3491880" y="1232756"/>
            <a:ext cx="1332148" cy="4572508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高階マクロ文法 </a:t>
            </a:r>
            <a:r>
              <a:rPr lang="en-US" sz="3100" dirty="0" smtClean="0"/>
              <a:t>[</a:t>
            </a:r>
            <a:r>
              <a:rPr lang="en-US" sz="3100" dirty="0" err="1" smtClean="0"/>
              <a:t>Engelfriet&amp;Schmidt</a:t>
            </a:r>
            <a:r>
              <a:rPr lang="en-US" sz="3100" dirty="0" smtClean="0"/>
              <a:t> </a:t>
            </a:r>
            <a:r>
              <a:rPr lang="en-US" sz="3100" dirty="0" smtClean="0"/>
              <a:t>1977]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6444208" y="3933056"/>
            <a:ext cx="259228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 err="1" smtClean="0"/>
              <a:t>Egr</a:t>
            </a:r>
            <a:r>
              <a:rPr lang="en-US" altLang="ja-JP" sz="3200" dirty="0" smtClean="0"/>
              <a:t> </a:t>
            </a:r>
            <a:r>
              <a:rPr lang="en-US" altLang="ja-JP" sz="3200" dirty="0" smtClean="0"/>
              <a:t>1</a:t>
            </a:r>
            <a:r>
              <a:rPr lang="en-US" altLang="ja-JP" sz="3200" baseline="30000" dirty="0" smtClean="0"/>
              <a:t>st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24" name="角丸四角形 23"/>
          <p:cNvSpPr/>
          <p:nvPr/>
        </p:nvSpPr>
        <p:spPr>
          <a:xfrm>
            <a:off x="251520" y="1412776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Type-0 </a:t>
            </a:r>
            <a:r>
              <a:rPr lang="ja-JP" altLang="en-US" sz="3600" dirty="0" smtClean="0"/>
              <a:t>文法</a:t>
            </a:r>
            <a:endParaRPr lang="en-US" sz="3600" dirty="0"/>
          </a:p>
        </p:txBody>
      </p:sp>
      <p:sp>
        <p:nvSpPr>
          <p:cNvPr id="25" name="角丸四角形 24"/>
          <p:cNvSpPr/>
          <p:nvPr/>
        </p:nvSpPr>
        <p:spPr>
          <a:xfrm>
            <a:off x="251520" y="22048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文脈依存文法</a:t>
            </a:r>
            <a:endParaRPr lang="en-US" sz="3600" dirty="0"/>
          </a:p>
        </p:txBody>
      </p:sp>
      <p:sp>
        <p:nvSpPr>
          <p:cNvPr id="26" name="角丸四角形 25"/>
          <p:cNvSpPr/>
          <p:nvPr/>
        </p:nvSpPr>
        <p:spPr>
          <a:xfrm>
            <a:off x="251520" y="4941168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文脈自由文法</a:t>
            </a:r>
            <a:endParaRPr lang="en-US" sz="3600" dirty="0"/>
          </a:p>
        </p:txBody>
      </p:sp>
      <p:sp>
        <p:nvSpPr>
          <p:cNvPr id="27" name="角丸四角形 26"/>
          <p:cNvSpPr/>
          <p:nvPr/>
        </p:nvSpPr>
        <p:spPr>
          <a:xfrm>
            <a:off x="251520" y="58052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正規文法</a:t>
            </a:r>
            <a:endParaRPr lang="en-US" sz="3600" dirty="0"/>
          </a:p>
        </p:txBody>
      </p:sp>
      <p:cxnSp>
        <p:nvCxnSpPr>
          <p:cNvPr id="28" name="直線コネクタ 27"/>
          <p:cNvCxnSpPr>
            <a:stCxn id="27" idx="0"/>
            <a:endCxn id="26" idx="2"/>
          </p:cNvCxnSpPr>
          <p:nvPr/>
        </p:nvCxnSpPr>
        <p:spPr>
          <a:xfrm rot="5400000" flipH="1" flipV="1">
            <a:off x="1763688" y="5697252"/>
            <a:ext cx="216024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26" idx="0"/>
            <a:endCxn id="25" idx="2"/>
          </p:cNvCxnSpPr>
          <p:nvPr/>
        </p:nvCxnSpPr>
        <p:spPr>
          <a:xfrm rot="5400000" flipH="1" flipV="1">
            <a:off x="827584" y="3897052"/>
            <a:ext cx="2088232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25" idx="0"/>
            <a:endCxn id="24" idx="2"/>
          </p:cNvCxnSpPr>
          <p:nvPr/>
        </p:nvCxnSpPr>
        <p:spPr>
          <a:xfrm rot="5400000" flipH="1" flipV="1">
            <a:off x="1799692" y="2132856"/>
            <a:ext cx="144016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図形 37"/>
          <p:cNvCxnSpPr>
            <a:stCxn id="26" idx="3"/>
            <a:endCxn id="10" idx="2"/>
          </p:cNvCxnSpPr>
          <p:nvPr/>
        </p:nvCxnSpPr>
        <p:spPr>
          <a:xfrm flipV="1">
            <a:off x="3491880" y="4869160"/>
            <a:ext cx="1440160" cy="396044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図形 40"/>
          <p:cNvCxnSpPr>
            <a:stCxn id="25" idx="2"/>
            <a:endCxn id="69" idx="1"/>
          </p:cNvCxnSpPr>
          <p:nvPr/>
        </p:nvCxnSpPr>
        <p:spPr>
          <a:xfrm rot="16200000" flipH="1">
            <a:off x="1331640" y="3392996"/>
            <a:ext cx="1764196" cy="684076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図形 20"/>
          <p:cNvCxnSpPr>
            <a:stCxn id="26" idx="3"/>
            <a:endCxn id="4" idx="2"/>
          </p:cNvCxnSpPr>
          <p:nvPr/>
        </p:nvCxnSpPr>
        <p:spPr>
          <a:xfrm flipV="1">
            <a:off x="3491880" y="4437112"/>
            <a:ext cx="4248472" cy="828092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図形 46"/>
          <p:cNvCxnSpPr>
            <a:stCxn id="10" idx="0"/>
            <a:endCxn id="49" idx="2"/>
          </p:cNvCxnSpPr>
          <p:nvPr/>
        </p:nvCxnSpPr>
        <p:spPr>
          <a:xfrm rot="5400000" flipH="1" flipV="1">
            <a:off x="4535996" y="3969060"/>
            <a:ext cx="792088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角丸四角形 47"/>
          <p:cNvSpPr/>
          <p:nvPr/>
        </p:nvSpPr>
        <p:spPr>
          <a:xfrm>
            <a:off x="6444208" y="3068960"/>
            <a:ext cx="259228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Egr</a:t>
            </a:r>
            <a:r>
              <a:rPr lang="en-US" altLang="ja-JP" sz="3200" dirty="0" smtClean="0"/>
              <a:t> </a:t>
            </a:r>
            <a:r>
              <a:rPr lang="en-US" altLang="ja-JP" sz="3200" dirty="0" smtClean="0"/>
              <a:t>2</a:t>
            </a:r>
            <a:r>
              <a:rPr lang="en-US" altLang="ja-JP" sz="3200" baseline="30000" dirty="0" smtClean="0"/>
              <a:t>nd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49" name="角丸四角形 48"/>
          <p:cNvSpPr/>
          <p:nvPr/>
        </p:nvSpPr>
        <p:spPr>
          <a:xfrm>
            <a:off x="3707904" y="3068960"/>
            <a:ext cx="244827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Lzy</a:t>
            </a:r>
            <a:r>
              <a:rPr lang="en-US" altLang="ja-JP" sz="3200" dirty="0" smtClean="0"/>
              <a:t> 2</a:t>
            </a:r>
            <a:r>
              <a:rPr lang="en-US" altLang="ja-JP" sz="3200" baseline="30000" dirty="0" smtClean="0"/>
              <a:t>nd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50" name="角丸四角形 49"/>
          <p:cNvSpPr/>
          <p:nvPr/>
        </p:nvSpPr>
        <p:spPr>
          <a:xfrm>
            <a:off x="6444208" y="2204864"/>
            <a:ext cx="259228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 err="1" smtClean="0"/>
              <a:t>Egr</a:t>
            </a:r>
            <a:r>
              <a:rPr lang="en-US" altLang="ja-JP" sz="3200" dirty="0" smtClean="0"/>
              <a:t> </a:t>
            </a:r>
            <a:r>
              <a:rPr lang="en-US" altLang="ja-JP" sz="3200" dirty="0" smtClean="0"/>
              <a:t>3</a:t>
            </a:r>
            <a:r>
              <a:rPr lang="en-US" altLang="ja-JP" sz="3200" baseline="30000" dirty="0" smtClean="0"/>
              <a:t>rd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51" name="角丸四角形 50"/>
          <p:cNvSpPr/>
          <p:nvPr/>
        </p:nvSpPr>
        <p:spPr>
          <a:xfrm>
            <a:off x="3707904" y="2204864"/>
            <a:ext cx="244827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Lzy</a:t>
            </a:r>
            <a:r>
              <a:rPr lang="en-US" altLang="ja-JP" sz="3200" dirty="0" smtClean="0"/>
              <a:t> 3</a:t>
            </a:r>
            <a:r>
              <a:rPr lang="en-US" altLang="ja-JP" sz="3200" baseline="30000" dirty="0" smtClean="0"/>
              <a:t>rd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cxnSp>
        <p:nvCxnSpPr>
          <p:cNvPr id="54" name="図形 46"/>
          <p:cNvCxnSpPr>
            <a:stCxn id="49" idx="0"/>
            <a:endCxn id="51" idx="2"/>
          </p:cNvCxnSpPr>
          <p:nvPr/>
        </p:nvCxnSpPr>
        <p:spPr>
          <a:xfrm rot="5400000" flipH="1" flipV="1">
            <a:off x="4752020" y="2888940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図形 46"/>
          <p:cNvCxnSpPr>
            <a:stCxn id="48" idx="0"/>
            <a:endCxn id="50" idx="2"/>
          </p:cNvCxnSpPr>
          <p:nvPr/>
        </p:nvCxnSpPr>
        <p:spPr>
          <a:xfrm rot="5400000" flipH="1" flipV="1">
            <a:off x="7560332" y="2888940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図形 46"/>
          <p:cNvCxnSpPr>
            <a:stCxn id="4" idx="0"/>
            <a:endCxn id="48" idx="2"/>
          </p:cNvCxnSpPr>
          <p:nvPr/>
        </p:nvCxnSpPr>
        <p:spPr>
          <a:xfrm rot="5400000" flipH="1" flipV="1">
            <a:off x="7560332" y="3753036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角丸四角形 68"/>
          <p:cNvSpPr/>
          <p:nvPr/>
        </p:nvSpPr>
        <p:spPr>
          <a:xfrm>
            <a:off x="2555776" y="4365104"/>
            <a:ext cx="1224136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添字 </a:t>
            </a:r>
            <a:r>
              <a:rPr lang="en-US" altLang="ja-JP" sz="2800" dirty="0" smtClean="0"/>
              <a:t>=</a:t>
            </a:r>
            <a:endParaRPr lang="en-US" sz="2800" dirty="0"/>
          </a:p>
        </p:txBody>
      </p:sp>
      <p:sp>
        <p:nvSpPr>
          <p:cNvPr id="10" name="角丸四角形 9"/>
          <p:cNvSpPr/>
          <p:nvPr/>
        </p:nvSpPr>
        <p:spPr>
          <a:xfrm>
            <a:off x="3707904" y="4365104"/>
            <a:ext cx="244827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Lzy</a:t>
            </a:r>
            <a:r>
              <a:rPr lang="en-US" altLang="ja-JP" sz="3200" dirty="0" smtClean="0"/>
              <a:t> 1</a:t>
            </a:r>
            <a:r>
              <a:rPr lang="en-US" altLang="ja-JP" sz="3200" baseline="30000" dirty="0" smtClean="0"/>
              <a:t>st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cxnSp>
        <p:nvCxnSpPr>
          <p:cNvPr id="71" name="図形 46"/>
          <p:cNvCxnSpPr>
            <a:stCxn id="51" idx="0"/>
          </p:cNvCxnSpPr>
          <p:nvPr/>
        </p:nvCxnSpPr>
        <p:spPr>
          <a:xfrm rot="5400000" flipH="1" flipV="1">
            <a:off x="4391980" y="1664804"/>
            <a:ext cx="108012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図形 46"/>
          <p:cNvCxnSpPr>
            <a:stCxn id="50" idx="0"/>
          </p:cNvCxnSpPr>
          <p:nvPr/>
        </p:nvCxnSpPr>
        <p:spPr>
          <a:xfrm rot="5400000" flipH="1" flipV="1">
            <a:off x="7200292" y="1664804"/>
            <a:ext cx="108012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マクロ文法の「パラメタ」を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高階にしてみよう！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23528" y="1628800"/>
            <a:ext cx="7776864" cy="39604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TYPE1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b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 ::=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{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b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}</a:t>
            </a:r>
          </a:p>
          <a:p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TYPE2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b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 ::=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begin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b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end</a:t>
            </a:r>
          </a:p>
          <a:p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SS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 ::= |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SS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     ::=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 |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WHILE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 |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UBE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    ::=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(if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SS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))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WHILE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 ::=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(while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SS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))</a:t>
            </a:r>
          </a:p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UBE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 ::=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beginend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TYPE2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PROGRAM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::= 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SS</a:t>
            </a:r>
            <a:r>
              <a:rPr lang="en-US" sz="2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TYPE1</a:t>
            </a:r>
            <a:r>
              <a:rPr lang="en-US" sz="2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4572000" y="4824536"/>
            <a:ext cx="4392488" cy="191683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if x&lt;3 {</a:t>
            </a:r>
          </a:p>
          <a:p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 err="1" smtClean="0">
                <a:latin typeface="Consolas" pitchFamily="49" charset="0"/>
                <a:cs typeface="Consolas" pitchFamily="49" charset="0"/>
              </a:rPr>
              <a:t>beginend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while x&lt;100 begin</a:t>
            </a:r>
          </a:p>
          <a:p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  if x%2==0 begin ... end</a:t>
            </a:r>
          </a:p>
          <a:p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 end</a:t>
            </a:r>
          </a:p>
          <a:p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while x&lt;200 { ... }</a:t>
            </a:r>
          </a:p>
          <a:p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図形 63"/>
          <p:cNvCxnSpPr>
            <a:stCxn id="25" idx="2"/>
            <a:endCxn id="4" idx="1"/>
          </p:cNvCxnSpPr>
          <p:nvPr/>
        </p:nvCxnSpPr>
        <p:spPr>
          <a:xfrm rot="16200000" flipH="1">
            <a:off x="3491880" y="1232756"/>
            <a:ext cx="1332148" cy="4572508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ja-JP" altLang="en-US" dirty="0" smtClean="0"/>
              <a:t>未解決（だった）問題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6444208" y="3933056"/>
            <a:ext cx="259228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 err="1" smtClean="0"/>
              <a:t>Egr</a:t>
            </a:r>
            <a:r>
              <a:rPr lang="en-US" altLang="ja-JP" sz="3200" dirty="0" smtClean="0"/>
              <a:t> </a:t>
            </a:r>
            <a:r>
              <a:rPr lang="en-US" altLang="ja-JP" sz="3200" dirty="0" smtClean="0"/>
              <a:t>1</a:t>
            </a:r>
            <a:r>
              <a:rPr lang="en-US" altLang="ja-JP" sz="3200" baseline="30000" dirty="0" smtClean="0"/>
              <a:t>st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24" name="角丸四角形 23"/>
          <p:cNvSpPr/>
          <p:nvPr/>
        </p:nvSpPr>
        <p:spPr>
          <a:xfrm>
            <a:off x="251520" y="1412776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Type-0 </a:t>
            </a:r>
            <a:r>
              <a:rPr lang="ja-JP" altLang="en-US" sz="3600" dirty="0" smtClean="0"/>
              <a:t>文法</a:t>
            </a:r>
            <a:endParaRPr lang="en-US" sz="3600" dirty="0"/>
          </a:p>
        </p:txBody>
      </p:sp>
      <p:sp>
        <p:nvSpPr>
          <p:cNvPr id="25" name="角丸四角形 24"/>
          <p:cNvSpPr/>
          <p:nvPr/>
        </p:nvSpPr>
        <p:spPr>
          <a:xfrm>
            <a:off x="251520" y="22048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文脈依存文法</a:t>
            </a:r>
            <a:endParaRPr lang="en-US" sz="3600" dirty="0"/>
          </a:p>
        </p:txBody>
      </p:sp>
      <p:sp>
        <p:nvSpPr>
          <p:cNvPr id="26" name="角丸四角形 25"/>
          <p:cNvSpPr/>
          <p:nvPr/>
        </p:nvSpPr>
        <p:spPr>
          <a:xfrm>
            <a:off x="251520" y="4941168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文脈自由文法</a:t>
            </a:r>
            <a:endParaRPr lang="en-US" sz="3600" dirty="0"/>
          </a:p>
        </p:txBody>
      </p:sp>
      <p:sp>
        <p:nvSpPr>
          <p:cNvPr id="27" name="角丸四角形 26"/>
          <p:cNvSpPr/>
          <p:nvPr/>
        </p:nvSpPr>
        <p:spPr>
          <a:xfrm>
            <a:off x="251520" y="58052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正規文法</a:t>
            </a:r>
            <a:endParaRPr lang="en-US" sz="3600" dirty="0"/>
          </a:p>
        </p:txBody>
      </p:sp>
      <p:cxnSp>
        <p:nvCxnSpPr>
          <p:cNvPr id="28" name="直線コネクタ 27"/>
          <p:cNvCxnSpPr>
            <a:stCxn id="27" idx="0"/>
            <a:endCxn id="26" idx="2"/>
          </p:cNvCxnSpPr>
          <p:nvPr/>
        </p:nvCxnSpPr>
        <p:spPr>
          <a:xfrm rot="5400000" flipH="1" flipV="1">
            <a:off x="1763688" y="5697252"/>
            <a:ext cx="216024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26" idx="0"/>
            <a:endCxn id="25" idx="2"/>
          </p:cNvCxnSpPr>
          <p:nvPr/>
        </p:nvCxnSpPr>
        <p:spPr>
          <a:xfrm rot="5400000" flipH="1" flipV="1">
            <a:off x="827584" y="3897052"/>
            <a:ext cx="2088232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25" idx="0"/>
            <a:endCxn id="24" idx="2"/>
          </p:cNvCxnSpPr>
          <p:nvPr/>
        </p:nvCxnSpPr>
        <p:spPr>
          <a:xfrm rot="5400000" flipH="1" flipV="1">
            <a:off x="1799692" y="2132856"/>
            <a:ext cx="144016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図形 37"/>
          <p:cNvCxnSpPr>
            <a:stCxn id="26" idx="3"/>
            <a:endCxn id="10" idx="2"/>
          </p:cNvCxnSpPr>
          <p:nvPr/>
        </p:nvCxnSpPr>
        <p:spPr>
          <a:xfrm flipV="1">
            <a:off x="3491880" y="4869160"/>
            <a:ext cx="1440160" cy="396044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図形 40"/>
          <p:cNvCxnSpPr>
            <a:stCxn id="25" idx="2"/>
            <a:endCxn id="69" idx="1"/>
          </p:cNvCxnSpPr>
          <p:nvPr/>
        </p:nvCxnSpPr>
        <p:spPr>
          <a:xfrm rot="16200000" flipH="1">
            <a:off x="1331640" y="3392996"/>
            <a:ext cx="1764196" cy="684076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図形 20"/>
          <p:cNvCxnSpPr>
            <a:stCxn id="26" idx="3"/>
            <a:endCxn id="4" idx="2"/>
          </p:cNvCxnSpPr>
          <p:nvPr/>
        </p:nvCxnSpPr>
        <p:spPr>
          <a:xfrm flipV="1">
            <a:off x="3491880" y="4437112"/>
            <a:ext cx="4248472" cy="828092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図形 46"/>
          <p:cNvCxnSpPr>
            <a:stCxn id="10" idx="0"/>
            <a:endCxn id="49" idx="2"/>
          </p:cNvCxnSpPr>
          <p:nvPr/>
        </p:nvCxnSpPr>
        <p:spPr>
          <a:xfrm rot="5400000" flipH="1" flipV="1">
            <a:off x="4535996" y="3969060"/>
            <a:ext cx="792088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角丸四角形 47"/>
          <p:cNvSpPr/>
          <p:nvPr/>
        </p:nvSpPr>
        <p:spPr>
          <a:xfrm>
            <a:off x="6444208" y="3068960"/>
            <a:ext cx="259228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Egr</a:t>
            </a:r>
            <a:r>
              <a:rPr lang="en-US" altLang="ja-JP" sz="3200" dirty="0" smtClean="0"/>
              <a:t> </a:t>
            </a:r>
            <a:r>
              <a:rPr lang="en-US" altLang="ja-JP" sz="3200" dirty="0" smtClean="0"/>
              <a:t>2</a:t>
            </a:r>
            <a:r>
              <a:rPr lang="en-US" altLang="ja-JP" sz="3200" baseline="30000" dirty="0" smtClean="0"/>
              <a:t>nd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49" name="角丸四角形 48"/>
          <p:cNvSpPr/>
          <p:nvPr/>
        </p:nvSpPr>
        <p:spPr>
          <a:xfrm>
            <a:off x="3707904" y="3068960"/>
            <a:ext cx="244827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Lzy</a:t>
            </a:r>
            <a:r>
              <a:rPr lang="en-US" altLang="ja-JP" sz="3200" dirty="0" smtClean="0"/>
              <a:t> 2</a:t>
            </a:r>
            <a:r>
              <a:rPr lang="en-US" altLang="ja-JP" sz="3200" baseline="30000" dirty="0" smtClean="0"/>
              <a:t>nd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50" name="角丸四角形 49"/>
          <p:cNvSpPr/>
          <p:nvPr/>
        </p:nvSpPr>
        <p:spPr>
          <a:xfrm>
            <a:off x="6444208" y="2204864"/>
            <a:ext cx="259228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 err="1" smtClean="0"/>
              <a:t>Egr</a:t>
            </a:r>
            <a:r>
              <a:rPr lang="en-US" altLang="ja-JP" sz="3200" dirty="0" smtClean="0"/>
              <a:t> </a:t>
            </a:r>
            <a:r>
              <a:rPr lang="en-US" altLang="ja-JP" sz="3200" dirty="0" smtClean="0"/>
              <a:t>3</a:t>
            </a:r>
            <a:r>
              <a:rPr lang="en-US" altLang="ja-JP" sz="3200" baseline="30000" dirty="0" smtClean="0"/>
              <a:t>rd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51" name="角丸四角形 50"/>
          <p:cNvSpPr/>
          <p:nvPr/>
        </p:nvSpPr>
        <p:spPr>
          <a:xfrm>
            <a:off x="3707904" y="2204864"/>
            <a:ext cx="244827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Lzy</a:t>
            </a:r>
            <a:r>
              <a:rPr lang="en-US" altLang="ja-JP" sz="3200" dirty="0" smtClean="0"/>
              <a:t> 3</a:t>
            </a:r>
            <a:r>
              <a:rPr lang="en-US" altLang="ja-JP" sz="3200" baseline="30000" dirty="0" smtClean="0"/>
              <a:t>rd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cxnSp>
        <p:nvCxnSpPr>
          <p:cNvPr id="54" name="図形 46"/>
          <p:cNvCxnSpPr>
            <a:stCxn id="49" idx="0"/>
            <a:endCxn id="51" idx="2"/>
          </p:cNvCxnSpPr>
          <p:nvPr/>
        </p:nvCxnSpPr>
        <p:spPr>
          <a:xfrm rot="5400000" flipH="1" flipV="1">
            <a:off x="4752020" y="2888940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図形 46"/>
          <p:cNvCxnSpPr>
            <a:stCxn id="48" idx="0"/>
            <a:endCxn id="50" idx="2"/>
          </p:cNvCxnSpPr>
          <p:nvPr/>
        </p:nvCxnSpPr>
        <p:spPr>
          <a:xfrm rot="5400000" flipH="1" flipV="1">
            <a:off x="7560332" y="2888940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図形 46"/>
          <p:cNvCxnSpPr>
            <a:stCxn id="4" idx="0"/>
            <a:endCxn id="48" idx="2"/>
          </p:cNvCxnSpPr>
          <p:nvPr/>
        </p:nvCxnSpPr>
        <p:spPr>
          <a:xfrm rot="5400000" flipH="1" flipV="1">
            <a:off x="7560332" y="3753036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角丸四角形 68"/>
          <p:cNvSpPr/>
          <p:nvPr/>
        </p:nvSpPr>
        <p:spPr>
          <a:xfrm>
            <a:off x="2555776" y="4365104"/>
            <a:ext cx="1224136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添字 </a:t>
            </a:r>
            <a:r>
              <a:rPr lang="en-US" altLang="ja-JP" sz="2800" dirty="0" smtClean="0"/>
              <a:t>=</a:t>
            </a:r>
            <a:endParaRPr lang="en-US" sz="2800" dirty="0"/>
          </a:p>
        </p:txBody>
      </p:sp>
      <p:sp>
        <p:nvSpPr>
          <p:cNvPr id="10" name="角丸四角形 9"/>
          <p:cNvSpPr/>
          <p:nvPr/>
        </p:nvSpPr>
        <p:spPr>
          <a:xfrm>
            <a:off x="3707904" y="4365104"/>
            <a:ext cx="244827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Lzy</a:t>
            </a:r>
            <a:r>
              <a:rPr lang="en-US" altLang="ja-JP" sz="3200" dirty="0" smtClean="0"/>
              <a:t> 1</a:t>
            </a:r>
            <a:r>
              <a:rPr lang="en-US" altLang="ja-JP" sz="3200" baseline="30000" dirty="0" smtClean="0"/>
              <a:t>st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cxnSp>
        <p:nvCxnSpPr>
          <p:cNvPr id="71" name="図形 46"/>
          <p:cNvCxnSpPr>
            <a:stCxn id="51" idx="0"/>
          </p:cNvCxnSpPr>
          <p:nvPr/>
        </p:nvCxnSpPr>
        <p:spPr>
          <a:xfrm rot="5400000" flipH="1" flipV="1">
            <a:off x="4391980" y="1664804"/>
            <a:ext cx="108012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図形 46"/>
          <p:cNvCxnSpPr>
            <a:stCxn id="50" idx="0"/>
          </p:cNvCxnSpPr>
          <p:nvPr/>
        </p:nvCxnSpPr>
        <p:spPr>
          <a:xfrm rot="5400000" flipH="1" flipV="1">
            <a:off x="7200292" y="1664804"/>
            <a:ext cx="108012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角丸四角形 32"/>
          <p:cNvSpPr/>
          <p:nvPr/>
        </p:nvSpPr>
        <p:spPr>
          <a:xfrm>
            <a:off x="3563888" y="1124744"/>
            <a:ext cx="5580112" cy="2736304"/>
          </a:xfrm>
          <a:prstGeom prst="round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角丸四角形吹き出し 33"/>
          <p:cNvSpPr/>
          <p:nvPr/>
        </p:nvSpPr>
        <p:spPr>
          <a:xfrm>
            <a:off x="6588224" y="72008"/>
            <a:ext cx="2304256" cy="908720"/>
          </a:xfrm>
          <a:prstGeom prst="wedgeRoundRectCallout">
            <a:avLst>
              <a:gd name="adj1" fmla="val -46687"/>
              <a:gd name="adj2" fmla="val 9756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この人達は</a:t>
            </a:r>
            <a:r>
              <a:rPr lang="en-US" altLang="ja-JP" b="1" dirty="0" smtClean="0"/>
              <a:t/>
            </a:r>
            <a:br>
              <a:rPr lang="en-US" altLang="ja-JP" b="1" dirty="0" smtClean="0"/>
            </a:br>
            <a:r>
              <a:rPr lang="ja-JP" altLang="en-US" b="1" dirty="0" smtClean="0"/>
              <a:t>文脈依存文法に</a:t>
            </a:r>
            <a:r>
              <a:rPr lang="en-US" altLang="ja-JP" b="1" dirty="0" smtClean="0"/>
              <a:t/>
            </a:r>
            <a:br>
              <a:rPr lang="en-US" altLang="ja-JP" b="1" dirty="0" smtClean="0"/>
            </a:br>
            <a:r>
              <a:rPr lang="ja-JP" altLang="en-US" b="1" dirty="0" smtClean="0"/>
              <a:t>入りますか？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6444208" y="3933056"/>
            <a:ext cx="259228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 err="1" smtClean="0"/>
              <a:t>Egr</a:t>
            </a:r>
            <a:r>
              <a:rPr lang="en-US" altLang="ja-JP" sz="3200" dirty="0" smtClean="0"/>
              <a:t> </a:t>
            </a:r>
            <a:r>
              <a:rPr lang="en-US" altLang="ja-JP" sz="3200" dirty="0" smtClean="0"/>
              <a:t>1</a:t>
            </a:r>
            <a:r>
              <a:rPr lang="en-US" altLang="ja-JP" sz="3200" baseline="30000" dirty="0" smtClean="0"/>
              <a:t>st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24" name="角丸四角形 23"/>
          <p:cNvSpPr/>
          <p:nvPr/>
        </p:nvSpPr>
        <p:spPr>
          <a:xfrm>
            <a:off x="251520" y="188640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Type-0 </a:t>
            </a:r>
            <a:r>
              <a:rPr lang="ja-JP" altLang="en-US" sz="3600" dirty="0" smtClean="0"/>
              <a:t>文法</a:t>
            </a:r>
            <a:endParaRPr lang="en-US" sz="3600" dirty="0"/>
          </a:p>
        </p:txBody>
      </p:sp>
      <p:sp>
        <p:nvSpPr>
          <p:cNvPr id="25" name="角丸四角形 24"/>
          <p:cNvSpPr/>
          <p:nvPr/>
        </p:nvSpPr>
        <p:spPr>
          <a:xfrm>
            <a:off x="251520" y="980728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文脈依存文法</a:t>
            </a:r>
            <a:endParaRPr lang="en-US" sz="3600" dirty="0"/>
          </a:p>
        </p:txBody>
      </p:sp>
      <p:sp>
        <p:nvSpPr>
          <p:cNvPr id="26" name="角丸四角形 25"/>
          <p:cNvSpPr/>
          <p:nvPr/>
        </p:nvSpPr>
        <p:spPr>
          <a:xfrm>
            <a:off x="251520" y="4941168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文脈自由文法</a:t>
            </a:r>
            <a:endParaRPr lang="en-US" sz="3600" dirty="0"/>
          </a:p>
        </p:txBody>
      </p:sp>
      <p:sp>
        <p:nvSpPr>
          <p:cNvPr id="27" name="角丸四角形 26"/>
          <p:cNvSpPr/>
          <p:nvPr/>
        </p:nvSpPr>
        <p:spPr>
          <a:xfrm>
            <a:off x="251520" y="58052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正規文法</a:t>
            </a:r>
            <a:endParaRPr lang="en-US" sz="3600" dirty="0"/>
          </a:p>
        </p:txBody>
      </p:sp>
      <p:cxnSp>
        <p:nvCxnSpPr>
          <p:cNvPr id="28" name="直線コネクタ 27"/>
          <p:cNvCxnSpPr>
            <a:stCxn id="27" idx="0"/>
            <a:endCxn id="26" idx="2"/>
          </p:cNvCxnSpPr>
          <p:nvPr/>
        </p:nvCxnSpPr>
        <p:spPr>
          <a:xfrm rot="5400000" flipH="1" flipV="1">
            <a:off x="1763688" y="5697252"/>
            <a:ext cx="216024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26" idx="0"/>
            <a:endCxn id="25" idx="2"/>
          </p:cNvCxnSpPr>
          <p:nvPr/>
        </p:nvCxnSpPr>
        <p:spPr>
          <a:xfrm rot="5400000" flipH="1" flipV="1">
            <a:off x="215516" y="3284984"/>
            <a:ext cx="3312368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25" idx="0"/>
            <a:endCxn id="24" idx="2"/>
          </p:cNvCxnSpPr>
          <p:nvPr/>
        </p:nvCxnSpPr>
        <p:spPr>
          <a:xfrm rot="5400000" flipH="1" flipV="1">
            <a:off x="1799692" y="908720"/>
            <a:ext cx="144016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図形 37"/>
          <p:cNvCxnSpPr>
            <a:stCxn id="26" idx="3"/>
            <a:endCxn id="10" idx="2"/>
          </p:cNvCxnSpPr>
          <p:nvPr/>
        </p:nvCxnSpPr>
        <p:spPr>
          <a:xfrm flipV="1">
            <a:off x="3491880" y="4437112"/>
            <a:ext cx="1440160" cy="828092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図形 40"/>
          <p:cNvCxnSpPr>
            <a:stCxn id="25" idx="2"/>
            <a:endCxn id="69" idx="1"/>
          </p:cNvCxnSpPr>
          <p:nvPr/>
        </p:nvCxnSpPr>
        <p:spPr>
          <a:xfrm rot="16200000" flipH="1">
            <a:off x="935596" y="2564904"/>
            <a:ext cx="2556284" cy="684076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図形 20"/>
          <p:cNvCxnSpPr>
            <a:stCxn id="26" idx="3"/>
            <a:endCxn id="4" idx="2"/>
          </p:cNvCxnSpPr>
          <p:nvPr/>
        </p:nvCxnSpPr>
        <p:spPr>
          <a:xfrm flipV="1">
            <a:off x="3491880" y="4437112"/>
            <a:ext cx="4248472" cy="828092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図形 46"/>
          <p:cNvCxnSpPr>
            <a:stCxn id="10" idx="0"/>
            <a:endCxn id="49" idx="2"/>
          </p:cNvCxnSpPr>
          <p:nvPr/>
        </p:nvCxnSpPr>
        <p:spPr>
          <a:xfrm rot="5400000" flipH="1" flipV="1">
            <a:off x="4752020" y="3753036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角丸四角形 47"/>
          <p:cNvSpPr/>
          <p:nvPr/>
        </p:nvSpPr>
        <p:spPr>
          <a:xfrm>
            <a:off x="6444208" y="3068960"/>
            <a:ext cx="259228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Egr</a:t>
            </a:r>
            <a:r>
              <a:rPr lang="en-US" altLang="ja-JP" sz="3200" dirty="0" smtClean="0"/>
              <a:t> </a:t>
            </a:r>
            <a:r>
              <a:rPr lang="en-US" altLang="ja-JP" sz="3200" dirty="0" smtClean="0"/>
              <a:t>2</a:t>
            </a:r>
            <a:r>
              <a:rPr lang="en-US" altLang="ja-JP" sz="3200" baseline="30000" dirty="0" smtClean="0"/>
              <a:t>nd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49" name="角丸四角形 48"/>
          <p:cNvSpPr/>
          <p:nvPr/>
        </p:nvSpPr>
        <p:spPr>
          <a:xfrm>
            <a:off x="3707904" y="3068960"/>
            <a:ext cx="244827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Lzy</a:t>
            </a:r>
            <a:r>
              <a:rPr lang="en-US" altLang="ja-JP" sz="3200" dirty="0" smtClean="0"/>
              <a:t> 2</a:t>
            </a:r>
            <a:r>
              <a:rPr lang="en-US" altLang="ja-JP" sz="3200" baseline="30000" dirty="0" smtClean="0"/>
              <a:t>nd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50" name="角丸四角形 49"/>
          <p:cNvSpPr/>
          <p:nvPr/>
        </p:nvSpPr>
        <p:spPr>
          <a:xfrm>
            <a:off x="6444208" y="2204864"/>
            <a:ext cx="259228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 err="1" smtClean="0"/>
              <a:t>Egr</a:t>
            </a:r>
            <a:r>
              <a:rPr lang="en-US" altLang="ja-JP" sz="3200" dirty="0" smtClean="0"/>
              <a:t> </a:t>
            </a:r>
            <a:r>
              <a:rPr lang="en-US" altLang="ja-JP" sz="3200" dirty="0" smtClean="0"/>
              <a:t>3</a:t>
            </a:r>
            <a:r>
              <a:rPr lang="en-US" altLang="ja-JP" sz="3200" baseline="30000" dirty="0" smtClean="0"/>
              <a:t>rd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51" name="角丸四角形 50"/>
          <p:cNvSpPr/>
          <p:nvPr/>
        </p:nvSpPr>
        <p:spPr>
          <a:xfrm>
            <a:off x="3707904" y="2204864"/>
            <a:ext cx="244827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Lzy</a:t>
            </a:r>
            <a:r>
              <a:rPr lang="en-US" altLang="ja-JP" sz="3200" dirty="0" smtClean="0"/>
              <a:t> 3</a:t>
            </a:r>
            <a:r>
              <a:rPr lang="en-US" altLang="ja-JP" sz="3200" baseline="30000" dirty="0" smtClean="0"/>
              <a:t>rd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cxnSp>
        <p:nvCxnSpPr>
          <p:cNvPr id="54" name="図形 46"/>
          <p:cNvCxnSpPr>
            <a:stCxn id="49" idx="0"/>
            <a:endCxn id="51" idx="2"/>
          </p:cNvCxnSpPr>
          <p:nvPr/>
        </p:nvCxnSpPr>
        <p:spPr>
          <a:xfrm rot="5400000" flipH="1" flipV="1">
            <a:off x="4752020" y="2888940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図形 46"/>
          <p:cNvCxnSpPr>
            <a:stCxn id="48" idx="0"/>
            <a:endCxn id="50" idx="2"/>
          </p:cNvCxnSpPr>
          <p:nvPr/>
        </p:nvCxnSpPr>
        <p:spPr>
          <a:xfrm rot="5400000" flipH="1" flipV="1">
            <a:off x="7560332" y="2888940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図形 46"/>
          <p:cNvCxnSpPr>
            <a:stCxn id="4" idx="0"/>
            <a:endCxn id="48" idx="2"/>
          </p:cNvCxnSpPr>
          <p:nvPr/>
        </p:nvCxnSpPr>
        <p:spPr>
          <a:xfrm rot="5400000" flipH="1" flipV="1">
            <a:off x="7560332" y="3753036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角丸四角形 68"/>
          <p:cNvSpPr/>
          <p:nvPr/>
        </p:nvSpPr>
        <p:spPr>
          <a:xfrm>
            <a:off x="2555776" y="3933056"/>
            <a:ext cx="1224136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添字 </a:t>
            </a:r>
            <a:r>
              <a:rPr lang="en-US" altLang="ja-JP" sz="2800" dirty="0" smtClean="0"/>
              <a:t>=</a:t>
            </a:r>
            <a:endParaRPr lang="en-US" sz="2800" dirty="0"/>
          </a:p>
        </p:txBody>
      </p:sp>
      <p:sp>
        <p:nvSpPr>
          <p:cNvPr id="10" name="角丸四角形 9"/>
          <p:cNvSpPr/>
          <p:nvPr/>
        </p:nvSpPr>
        <p:spPr>
          <a:xfrm>
            <a:off x="3707904" y="3933056"/>
            <a:ext cx="244827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Lzy</a:t>
            </a:r>
            <a:r>
              <a:rPr lang="en-US" altLang="ja-JP" sz="3200" dirty="0" smtClean="0"/>
              <a:t> 1</a:t>
            </a:r>
            <a:r>
              <a:rPr lang="en-US" altLang="ja-JP" sz="3200" baseline="30000" dirty="0" smtClean="0"/>
              <a:t>st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cxnSp>
        <p:nvCxnSpPr>
          <p:cNvPr id="71" name="図形 46"/>
          <p:cNvCxnSpPr>
            <a:stCxn id="51" idx="0"/>
          </p:cNvCxnSpPr>
          <p:nvPr/>
        </p:nvCxnSpPr>
        <p:spPr>
          <a:xfrm rot="5400000" flipH="1" flipV="1">
            <a:off x="3995936" y="1268760"/>
            <a:ext cx="1872208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図形 46"/>
          <p:cNvCxnSpPr>
            <a:stCxn id="50" idx="0"/>
            <a:endCxn id="25" idx="3"/>
          </p:cNvCxnSpPr>
          <p:nvPr/>
        </p:nvCxnSpPr>
        <p:spPr>
          <a:xfrm rot="16200000" flipV="1">
            <a:off x="5166066" y="-369422"/>
            <a:ext cx="900100" cy="4248472"/>
          </a:xfrm>
          <a:prstGeom prst="curvedConnector2">
            <a:avLst/>
          </a:prstGeom>
          <a:ln w="19050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角丸四角形 34"/>
          <p:cNvSpPr/>
          <p:nvPr/>
        </p:nvSpPr>
        <p:spPr>
          <a:xfrm>
            <a:off x="6300192" y="1578456"/>
            <a:ext cx="2843808" cy="2160240"/>
          </a:xfrm>
          <a:prstGeom prst="round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角丸四角形吹き出し 35"/>
          <p:cNvSpPr/>
          <p:nvPr/>
        </p:nvSpPr>
        <p:spPr>
          <a:xfrm>
            <a:off x="6588224" y="332656"/>
            <a:ext cx="2304256" cy="648072"/>
          </a:xfrm>
          <a:prstGeom prst="wedgeRoundRectCallout">
            <a:avLst>
              <a:gd name="adj1" fmla="val -2795"/>
              <a:gd name="adj2" fmla="val 17452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/>
              <a:t>Eager </a:t>
            </a:r>
            <a:r>
              <a:rPr lang="ja-JP" altLang="en-US" b="1" dirty="0" smtClean="0"/>
              <a:t>なら </a:t>
            </a:r>
            <a:r>
              <a:rPr lang="en-US" altLang="ja-JP" b="1" dirty="0" smtClean="0"/>
              <a:t>Yes</a:t>
            </a:r>
          </a:p>
          <a:p>
            <a:pPr algn="ctr"/>
            <a:r>
              <a:rPr lang="en-US" b="1" dirty="0" smtClean="0"/>
              <a:t>[</a:t>
            </a:r>
            <a:r>
              <a:rPr lang="en-US" b="1" dirty="0" err="1" smtClean="0"/>
              <a:t>Maneth</a:t>
            </a:r>
            <a:r>
              <a:rPr lang="en-US" b="1" dirty="0" smtClean="0"/>
              <a:t> 02]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6444208" y="3933056"/>
            <a:ext cx="259228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 err="1" smtClean="0"/>
              <a:t>Egr</a:t>
            </a:r>
            <a:r>
              <a:rPr lang="en-US" altLang="ja-JP" sz="3200" dirty="0" smtClean="0"/>
              <a:t> </a:t>
            </a:r>
            <a:r>
              <a:rPr lang="en-US" altLang="ja-JP" sz="3200" dirty="0" smtClean="0"/>
              <a:t>1</a:t>
            </a:r>
            <a:r>
              <a:rPr lang="en-US" altLang="ja-JP" sz="3200" baseline="30000" dirty="0" smtClean="0"/>
              <a:t>st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24" name="角丸四角形 23"/>
          <p:cNvSpPr/>
          <p:nvPr/>
        </p:nvSpPr>
        <p:spPr>
          <a:xfrm>
            <a:off x="251520" y="188640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Type-0 </a:t>
            </a:r>
            <a:r>
              <a:rPr lang="ja-JP" altLang="en-US" sz="3600" dirty="0" smtClean="0"/>
              <a:t>文法</a:t>
            </a:r>
            <a:endParaRPr lang="en-US" sz="3600" dirty="0"/>
          </a:p>
        </p:txBody>
      </p:sp>
      <p:sp>
        <p:nvSpPr>
          <p:cNvPr id="25" name="角丸四角形 24"/>
          <p:cNvSpPr/>
          <p:nvPr/>
        </p:nvSpPr>
        <p:spPr>
          <a:xfrm>
            <a:off x="251520" y="980728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文脈依存文法</a:t>
            </a:r>
            <a:endParaRPr lang="en-US" sz="3600" dirty="0"/>
          </a:p>
        </p:txBody>
      </p:sp>
      <p:sp>
        <p:nvSpPr>
          <p:cNvPr id="26" name="角丸四角形 25"/>
          <p:cNvSpPr/>
          <p:nvPr/>
        </p:nvSpPr>
        <p:spPr>
          <a:xfrm>
            <a:off x="251520" y="4941168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文脈自由文法</a:t>
            </a:r>
            <a:endParaRPr lang="en-US" sz="3600" dirty="0"/>
          </a:p>
        </p:txBody>
      </p:sp>
      <p:sp>
        <p:nvSpPr>
          <p:cNvPr id="27" name="角丸四角形 26"/>
          <p:cNvSpPr/>
          <p:nvPr/>
        </p:nvSpPr>
        <p:spPr>
          <a:xfrm>
            <a:off x="251520" y="58052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正規文法</a:t>
            </a:r>
            <a:endParaRPr lang="en-US" sz="3600" dirty="0"/>
          </a:p>
        </p:txBody>
      </p:sp>
      <p:cxnSp>
        <p:nvCxnSpPr>
          <p:cNvPr id="28" name="直線コネクタ 27"/>
          <p:cNvCxnSpPr>
            <a:stCxn id="27" idx="0"/>
            <a:endCxn id="26" idx="2"/>
          </p:cNvCxnSpPr>
          <p:nvPr/>
        </p:nvCxnSpPr>
        <p:spPr>
          <a:xfrm rot="5400000" flipH="1" flipV="1">
            <a:off x="1763688" y="5697252"/>
            <a:ext cx="216024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26" idx="0"/>
            <a:endCxn id="25" idx="2"/>
          </p:cNvCxnSpPr>
          <p:nvPr/>
        </p:nvCxnSpPr>
        <p:spPr>
          <a:xfrm rot="5400000" flipH="1" flipV="1">
            <a:off x="215516" y="3284984"/>
            <a:ext cx="3312368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25" idx="0"/>
            <a:endCxn id="24" idx="2"/>
          </p:cNvCxnSpPr>
          <p:nvPr/>
        </p:nvCxnSpPr>
        <p:spPr>
          <a:xfrm rot="5400000" flipH="1" flipV="1">
            <a:off x="1799692" y="908720"/>
            <a:ext cx="144016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図形 37"/>
          <p:cNvCxnSpPr>
            <a:stCxn id="26" idx="3"/>
            <a:endCxn id="10" idx="2"/>
          </p:cNvCxnSpPr>
          <p:nvPr/>
        </p:nvCxnSpPr>
        <p:spPr>
          <a:xfrm flipV="1">
            <a:off x="3491880" y="4437112"/>
            <a:ext cx="1440160" cy="828092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図形 40"/>
          <p:cNvCxnSpPr>
            <a:stCxn id="25" idx="2"/>
            <a:endCxn id="69" idx="1"/>
          </p:cNvCxnSpPr>
          <p:nvPr/>
        </p:nvCxnSpPr>
        <p:spPr>
          <a:xfrm rot="16200000" flipH="1">
            <a:off x="935596" y="2564904"/>
            <a:ext cx="2556284" cy="684076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図形 20"/>
          <p:cNvCxnSpPr>
            <a:stCxn id="26" idx="3"/>
            <a:endCxn id="4" idx="2"/>
          </p:cNvCxnSpPr>
          <p:nvPr/>
        </p:nvCxnSpPr>
        <p:spPr>
          <a:xfrm flipV="1">
            <a:off x="3491880" y="4437112"/>
            <a:ext cx="4248472" cy="828092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図形 46"/>
          <p:cNvCxnSpPr>
            <a:stCxn id="10" idx="0"/>
            <a:endCxn id="49" idx="2"/>
          </p:cNvCxnSpPr>
          <p:nvPr/>
        </p:nvCxnSpPr>
        <p:spPr>
          <a:xfrm rot="5400000" flipH="1" flipV="1">
            <a:off x="4752020" y="3753036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角丸四角形 47"/>
          <p:cNvSpPr/>
          <p:nvPr/>
        </p:nvSpPr>
        <p:spPr>
          <a:xfrm>
            <a:off x="6444208" y="3068960"/>
            <a:ext cx="259228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Egr</a:t>
            </a:r>
            <a:r>
              <a:rPr lang="en-US" altLang="ja-JP" sz="3200" dirty="0" smtClean="0"/>
              <a:t> </a:t>
            </a:r>
            <a:r>
              <a:rPr lang="en-US" altLang="ja-JP" sz="3200" dirty="0" smtClean="0"/>
              <a:t>2</a:t>
            </a:r>
            <a:r>
              <a:rPr lang="en-US" altLang="ja-JP" sz="3200" baseline="30000" dirty="0" smtClean="0"/>
              <a:t>nd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49" name="角丸四角形 48"/>
          <p:cNvSpPr/>
          <p:nvPr/>
        </p:nvSpPr>
        <p:spPr>
          <a:xfrm>
            <a:off x="3707904" y="3068960"/>
            <a:ext cx="244827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Lzy</a:t>
            </a:r>
            <a:r>
              <a:rPr lang="en-US" altLang="ja-JP" sz="3200" dirty="0" smtClean="0"/>
              <a:t> 2</a:t>
            </a:r>
            <a:r>
              <a:rPr lang="en-US" altLang="ja-JP" sz="3200" baseline="30000" dirty="0" smtClean="0"/>
              <a:t>nd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50" name="角丸四角形 49"/>
          <p:cNvSpPr/>
          <p:nvPr/>
        </p:nvSpPr>
        <p:spPr>
          <a:xfrm>
            <a:off x="6444208" y="2204864"/>
            <a:ext cx="259228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 err="1" smtClean="0"/>
              <a:t>Eg</a:t>
            </a:r>
            <a:r>
              <a:rPr lang="en-US" altLang="ja-JP" sz="3200" dirty="0" err="1" smtClean="0"/>
              <a:t>r</a:t>
            </a:r>
            <a:r>
              <a:rPr lang="en-US" altLang="ja-JP" sz="3200" dirty="0" smtClean="0"/>
              <a:t> </a:t>
            </a:r>
            <a:r>
              <a:rPr lang="en-US" altLang="ja-JP" sz="3200" dirty="0" smtClean="0"/>
              <a:t>3</a:t>
            </a:r>
            <a:r>
              <a:rPr lang="en-US" altLang="ja-JP" sz="3200" baseline="30000" dirty="0" smtClean="0"/>
              <a:t>rd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51" name="角丸四角形 50"/>
          <p:cNvSpPr/>
          <p:nvPr/>
        </p:nvSpPr>
        <p:spPr>
          <a:xfrm>
            <a:off x="3707904" y="2204864"/>
            <a:ext cx="244827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Lzy</a:t>
            </a:r>
            <a:r>
              <a:rPr lang="en-US" altLang="ja-JP" sz="3200" dirty="0" smtClean="0"/>
              <a:t> 3</a:t>
            </a:r>
            <a:r>
              <a:rPr lang="en-US" altLang="ja-JP" sz="3200" baseline="30000" dirty="0" smtClean="0"/>
              <a:t>rd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cxnSp>
        <p:nvCxnSpPr>
          <p:cNvPr id="54" name="図形 46"/>
          <p:cNvCxnSpPr>
            <a:stCxn id="49" idx="0"/>
            <a:endCxn id="51" idx="2"/>
          </p:cNvCxnSpPr>
          <p:nvPr/>
        </p:nvCxnSpPr>
        <p:spPr>
          <a:xfrm rot="5400000" flipH="1" flipV="1">
            <a:off x="4752020" y="2888940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図形 46"/>
          <p:cNvCxnSpPr>
            <a:stCxn id="48" idx="0"/>
            <a:endCxn id="50" idx="2"/>
          </p:cNvCxnSpPr>
          <p:nvPr/>
        </p:nvCxnSpPr>
        <p:spPr>
          <a:xfrm rot="5400000" flipH="1" flipV="1">
            <a:off x="7560332" y="2888940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図形 46"/>
          <p:cNvCxnSpPr>
            <a:stCxn id="4" idx="0"/>
            <a:endCxn id="48" idx="2"/>
          </p:cNvCxnSpPr>
          <p:nvPr/>
        </p:nvCxnSpPr>
        <p:spPr>
          <a:xfrm rot="5400000" flipH="1" flipV="1">
            <a:off x="7560332" y="3753036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角丸四角形 68"/>
          <p:cNvSpPr/>
          <p:nvPr/>
        </p:nvSpPr>
        <p:spPr>
          <a:xfrm>
            <a:off x="2555776" y="3933056"/>
            <a:ext cx="1224136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添字 </a:t>
            </a:r>
            <a:r>
              <a:rPr lang="en-US" altLang="ja-JP" sz="2800" dirty="0" smtClean="0"/>
              <a:t>=</a:t>
            </a:r>
            <a:endParaRPr lang="en-US" sz="2800" dirty="0"/>
          </a:p>
        </p:txBody>
      </p:sp>
      <p:sp>
        <p:nvSpPr>
          <p:cNvPr id="10" name="角丸四角形 9"/>
          <p:cNvSpPr/>
          <p:nvPr/>
        </p:nvSpPr>
        <p:spPr>
          <a:xfrm>
            <a:off x="3707904" y="3933056"/>
            <a:ext cx="244827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Lzy</a:t>
            </a:r>
            <a:r>
              <a:rPr lang="en-US" altLang="ja-JP" sz="3200" dirty="0" smtClean="0"/>
              <a:t> 1</a:t>
            </a:r>
            <a:r>
              <a:rPr lang="en-US" altLang="ja-JP" sz="3200" baseline="30000" dirty="0" smtClean="0"/>
              <a:t>st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cxnSp>
        <p:nvCxnSpPr>
          <p:cNvPr id="71" name="図形 46"/>
          <p:cNvCxnSpPr>
            <a:stCxn id="51" idx="0"/>
            <a:endCxn id="25" idx="3"/>
          </p:cNvCxnSpPr>
          <p:nvPr/>
        </p:nvCxnSpPr>
        <p:spPr>
          <a:xfrm rot="16200000" flipV="1">
            <a:off x="3761910" y="1034734"/>
            <a:ext cx="900100" cy="1440160"/>
          </a:xfrm>
          <a:prstGeom prst="curvedConnector2">
            <a:avLst/>
          </a:prstGeom>
          <a:ln w="19050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図形 46"/>
          <p:cNvCxnSpPr>
            <a:stCxn id="50" idx="0"/>
            <a:endCxn id="25" idx="3"/>
          </p:cNvCxnSpPr>
          <p:nvPr/>
        </p:nvCxnSpPr>
        <p:spPr>
          <a:xfrm rot="16200000" flipV="1">
            <a:off x="5166066" y="-369422"/>
            <a:ext cx="900100" cy="4248472"/>
          </a:xfrm>
          <a:prstGeom prst="curvedConnector2">
            <a:avLst/>
          </a:prstGeom>
          <a:ln w="1905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角丸四角形 34"/>
          <p:cNvSpPr/>
          <p:nvPr/>
        </p:nvSpPr>
        <p:spPr>
          <a:xfrm>
            <a:off x="3491880" y="1585501"/>
            <a:ext cx="2843808" cy="2160240"/>
          </a:xfrm>
          <a:prstGeom prst="round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角丸四角形吹き出し 35"/>
          <p:cNvSpPr/>
          <p:nvPr/>
        </p:nvSpPr>
        <p:spPr>
          <a:xfrm>
            <a:off x="6588224" y="332656"/>
            <a:ext cx="2304256" cy="648072"/>
          </a:xfrm>
          <a:prstGeom prst="wedgeRoundRectCallout">
            <a:avLst>
              <a:gd name="adj1" fmla="val -86370"/>
              <a:gd name="adj2" fmla="val 20018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/>
              <a:t>Lazy </a:t>
            </a:r>
            <a:r>
              <a:rPr lang="ja-JP" altLang="en-US" b="1" dirty="0" smtClean="0"/>
              <a:t>でも </a:t>
            </a:r>
            <a:r>
              <a:rPr lang="en-US" altLang="ja-JP" b="1" dirty="0" smtClean="0"/>
              <a:t>Yes !!</a:t>
            </a:r>
          </a:p>
          <a:p>
            <a:pPr algn="ctr"/>
            <a:r>
              <a:rPr lang="en-US" b="1" dirty="0" smtClean="0"/>
              <a:t>[</a:t>
            </a:r>
            <a:r>
              <a:rPr lang="en-US" b="1" dirty="0" err="1" smtClean="0"/>
              <a:t>Inaba&amp;Maneth</a:t>
            </a:r>
            <a:r>
              <a:rPr lang="en-US" b="1" dirty="0" smtClean="0"/>
              <a:t> 08]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3200" dirty="0" smtClean="0"/>
              <a:t>別の見方：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構文解析の計算量</a:t>
            </a:r>
            <a:endParaRPr lang="en-US" sz="3200" dirty="0"/>
          </a:p>
        </p:txBody>
      </p:sp>
      <p:cxnSp>
        <p:nvCxnSpPr>
          <p:cNvPr id="4" name="図形 3"/>
          <p:cNvCxnSpPr>
            <a:stCxn id="7" idx="2"/>
            <a:endCxn id="5" idx="1"/>
          </p:cNvCxnSpPr>
          <p:nvPr/>
        </p:nvCxnSpPr>
        <p:spPr>
          <a:xfrm rot="16200000" flipH="1">
            <a:off x="3491880" y="1232756"/>
            <a:ext cx="1332148" cy="4572508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角丸四角形 4"/>
          <p:cNvSpPr/>
          <p:nvPr/>
        </p:nvSpPr>
        <p:spPr>
          <a:xfrm>
            <a:off x="6444208" y="3933056"/>
            <a:ext cx="259228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err="1" smtClean="0"/>
              <a:t>Egr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1</a:t>
            </a:r>
            <a:r>
              <a:rPr lang="en-US" altLang="ja-JP" sz="2400" baseline="30000" dirty="0" smtClean="0"/>
              <a:t>st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マクロ ⊆ </a:t>
            </a:r>
            <a:r>
              <a:rPr lang="en-US" altLang="ja-JP" sz="2400" dirty="0" smtClean="0"/>
              <a:t>P</a:t>
            </a:r>
            <a:endParaRPr lang="en-US" sz="2400" dirty="0"/>
          </a:p>
        </p:txBody>
      </p:sp>
      <p:sp>
        <p:nvSpPr>
          <p:cNvPr id="6" name="角丸四角形 5"/>
          <p:cNvSpPr/>
          <p:nvPr/>
        </p:nvSpPr>
        <p:spPr>
          <a:xfrm>
            <a:off x="251520" y="1412776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Type-0 (Turing</a:t>
            </a:r>
            <a:r>
              <a:rPr lang="ja-JP" altLang="en-US" sz="2400" dirty="0" smtClean="0"/>
              <a:t>マシン</a:t>
            </a:r>
            <a:r>
              <a:rPr lang="en-US" altLang="ja-JP" sz="2400" dirty="0" smtClean="0"/>
              <a:t>)</a:t>
            </a:r>
            <a:endParaRPr lang="en-US" sz="2400" dirty="0"/>
          </a:p>
        </p:txBody>
      </p:sp>
      <p:sp>
        <p:nvSpPr>
          <p:cNvPr id="7" name="角丸四角形 6"/>
          <p:cNvSpPr/>
          <p:nvPr/>
        </p:nvSpPr>
        <p:spPr>
          <a:xfrm>
            <a:off x="251520" y="22048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文脈依存 </a:t>
            </a:r>
            <a:r>
              <a:rPr lang="en-US" altLang="ja-JP" sz="2400" dirty="0" smtClean="0"/>
              <a:t>NSPACE(n)</a:t>
            </a:r>
            <a:endParaRPr lang="en-US" sz="2400" dirty="0"/>
          </a:p>
        </p:txBody>
      </p:sp>
      <p:sp>
        <p:nvSpPr>
          <p:cNvPr id="8" name="角丸四角形 7"/>
          <p:cNvSpPr/>
          <p:nvPr/>
        </p:nvSpPr>
        <p:spPr>
          <a:xfrm>
            <a:off x="251520" y="4941168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ja-JP" altLang="en-US" sz="2400" dirty="0" smtClean="0"/>
              <a:t>文脈自由 ⊆ </a:t>
            </a:r>
            <a:r>
              <a:rPr lang="en-US" altLang="ja-JP" sz="2400" dirty="0" smtClean="0"/>
              <a:t>P</a:t>
            </a:r>
            <a:endParaRPr lang="en-US" sz="2400" dirty="0"/>
          </a:p>
        </p:txBody>
      </p:sp>
      <p:sp>
        <p:nvSpPr>
          <p:cNvPr id="9" name="角丸四角形 8"/>
          <p:cNvSpPr/>
          <p:nvPr/>
        </p:nvSpPr>
        <p:spPr>
          <a:xfrm>
            <a:off x="251520" y="58052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正規文法 </a:t>
            </a:r>
            <a:r>
              <a:rPr lang="en-US" altLang="ja-JP" sz="2400" dirty="0" smtClean="0"/>
              <a:t>DSPACE(1)</a:t>
            </a:r>
            <a:endParaRPr lang="en-US" sz="2400" dirty="0"/>
          </a:p>
        </p:txBody>
      </p:sp>
      <p:cxnSp>
        <p:nvCxnSpPr>
          <p:cNvPr id="10" name="直線コネクタ 9"/>
          <p:cNvCxnSpPr>
            <a:stCxn id="9" idx="0"/>
            <a:endCxn id="8" idx="2"/>
          </p:cNvCxnSpPr>
          <p:nvPr/>
        </p:nvCxnSpPr>
        <p:spPr>
          <a:xfrm rot="5400000" flipH="1" flipV="1">
            <a:off x="1763688" y="5697252"/>
            <a:ext cx="216024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8" idx="0"/>
            <a:endCxn id="7" idx="2"/>
          </p:cNvCxnSpPr>
          <p:nvPr/>
        </p:nvCxnSpPr>
        <p:spPr>
          <a:xfrm rot="5400000" flipH="1" flipV="1">
            <a:off x="827584" y="3897052"/>
            <a:ext cx="2088232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stCxn id="7" idx="0"/>
            <a:endCxn id="6" idx="2"/>
          </p:cNvCxnSpPr>
          <p:nvPr/>
        </p:nvCxnSpPr>
        <p:spPr>
          <a:xfrm rot="5400000" flipH="1" flipV="1">
            <a:off x="1799692" y="2132856"/>
            <a:ext cx="144016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図形 14"/>
          <p:cNvCxnSpPr>
            <a:stCxn id="8" idx="3"/>
            <a:endCxn id="27" idx="2"/>
          </p:cNvCxnSpPr>
          <p:nvPr/>
        </p:nvCxnSpPr>
        <p:spPr>
          <a:xfrm flipV="1">
            <a:off x="3491880" y="4869160"/>
            <a:ext cx="1548172" cy="396044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図形 15"/>
          <p:cNvCxnSpPr>
            <a:stCxn id="7" idx="2"/>
            <a:endCxn id="26" idx="1"/>
          </p:cNvCxnSpPr>
          <p:nvPr/>
        </p:nvCxnSpPr>
        <p:spPr>
          <a:xfrm rot="16200000" flipH="1">
            <a:off x="1331640" y="3392996"/>
            <a:ext cx="1764196" cy="684076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図形 16"/>
          <p:cNvCxnSpPr>
            <a:stCxn id="8" idx="3"/>
            <a:endCxn id="5" idx="2"/>
          </p:cNvCxnSpPr>
          <p:nvPr/>
        </p:nvCxnSpPr>
        <p:spPr>
          <a:xfrm flipV="1">
            <a:off x="3491880" y="4437112"/>
            <a:ext cx="4248472" cy="828092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図形 46"/>
          <p:cNvCxnSpPr>
            <a:stCxn id="27" idx="0"/>
            <a:endCxn id="20" idx="2"/>
          </p:cNvCxnSpPr>
          <p:nvPr/>
        </p:nvCxnSpPr>
        <p:spPr>
          <a:xfrm rot="16200000" flipV="1">
            <a:off x="4590002" y="3915054"/>
            <a:ext cx="792088" cy="108012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角丸四角形 18"/>
          <p:cNvSpPr/>
          <p:nvPr/>
        </p:nvSpPr>
        <p:spPr>
          <a:xfrm>
            <a:off x="6444208" y="3068960"/>
            <a:ext cx="259228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Egr</a:t>
            </a:r>
            <a:r>
              <a:rPr lang="en-US" altLang="ja-JP" sz="3200" dirty="0" smtClean="0"/>
              <a:t> </a:t>
            </a:r>
            <a:r>
              <a:rPr lang="en-US" altLang="ja-JP" sz="3200" dirty="0" smtClean="0"/>
              <a:t>2</a:t>
            </a:r>
            <a:r>
              <a:rPr lang="en-US" altLang="ja-JP" sz="3200" baseline="30000" dirty="0" smtClean="0"/>
              <a:t>nd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20" name="角丸四角形 19"/>
          <p:cNvSpPr/>
          <p:nvPr/>
        </p:nvSpPr>
        <p:spPr>
          <a:xfrm>
            <a:off x="3707904" y="3068960"/>
            <a:ext cx="244827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Lzy</a:t>
            </a:r>
            <a:r>
              <a:rPr lang="en-US" altLang="ja-JP" sz="3200" dirty="0" smtClean="0"/>
              <a:t> 2</a:t>
            </a:r>
            <a:r>
              <a:rPr lang="en-US" altLang="ja-JP" sz="3200" baseline="30000" dirty="0" smtClean="0"/>
              <a:t>nd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21" name="角丸四角形 20"/>
          <p:cNvSpPr/>
          <p:nvPr/>
        </p:nvSpPr>
        <p:spPr>
          <a:xfrm>
            <a:off x="6444208" y="2204864"/>
            <a:ext cx="259228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 err="1" smtClean="0"/>
              <a:t>Egr</a:t>
            </a:r>
            <a:r>
              <a:rPr lang="en-US" altLang="ja-JP" sz="3200" dirty="0" smtClean="0"/>
              <a:t> </a:t>
            </a:r>
            <a:r>
              <a:rPr lang="en-US" altLang="ja-JP" sz="3200" dirty="0" smtClean="0"/>
              <a:t>3</a:t>
            </a:r>
            <a:r>
              <a:rPr lang="en-US" altLang="ja-JP" sz="3200" baseline="30000" dirty="0" smtClean="0"/>
              <a:t>rd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22" name="角丸四角形 21"/>
          <p:cNvSpPr/>
          <p:nvPr/>
        </p:nvSpPr>
        <p:spPr>
          <a:xfrm>
            <a:off x="3707904" y="2204864"/>
            <a:ext cx="244827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Lzy</a:t>
            </a:r>
            <a:r>
              <a:rPr lang="en-US" altLang="ja-JP" sz="3200" dirty="0" smtClean="0"/>
              <a:t> 3</a:t>
            </a:r>
            <a:r>
              <a:rPr lang="en-US" altLang="ja-JP" sz="3200" baseline="30000" dirty="0" smtClean="0"/>
              <a:t>rd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cxnSp>
        <p:nvCxnSpPr>
          <p:cNvPr id="23" name="図形 46"/>
          <p:cNvCxnSpPr>
            <a:stCxn id="20" idx="0"/>
            <a:endCxn id="22" idx="2"/>
          </p:cNvCxnSpPr>
          <p:nvPr/>
        </p:nvCxnSpPr>
        <p:spPr>
          <a:xfrm rot="5400000" flipH="1" flipV="1">
            <a:off x="4752020" y="2888940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図形 46"/>
          <p:cNvCxnSpPr>
            <a:stCxn id="19" idx="0"/>
            <a:endCxn id="21" idx="2"/>
          </p:cNvCxnSpPr>
          <p:nvPr/>
        </p:nvCxnSpPr>
        <p:spPr>
          <a:xfrm rot="5400000" flipH="1" flipV="1">
            <a:off x="7560332" y="2888940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図形 46"/>
          <p:cNvCxnSpPr>
            <a:stCxn id="5" idx="0"/>
            <a:endCxn id="19" idx="2"/>
          </p:cNvCxnSpPr>
          <p:nvPr/>
        </p:nvCxnSpPr>
        <p:spPr>
          <a:xfrm rot="5400000" flipH="1" flipV="1">
            <a:off x="7560332" y="3753036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角丸四角形 25"/>
          <p:cNvSpPr/>
          <p:nvPr/>
        </p:nvSpPr>
        <p:spPr>
          <a:xfrm>
            <a:off x="2555776" y="4365104"/>
            <a:ext cx="936104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添字 </a:t>
            </a:r>
            <a:r>
              <a:rPr lang="en-US" altLang="ja-JP" sz="2000" dirty="0" smtClean="0"/>
              <a:t>=</a:t>
            </a:r>
            <a:endParaRPr lang="en-US" sz="2000" dirty="0"/>
          </a:p>
        </p:txBody>
      </p:sp>
      <p:sp>
        <p:nvSpPr>
          <p:cNvPr id="27" name="角丸四角形 26"/>
          <p:cNvSpPr/>
          <p:nvPr/>
        </p:nvSpPr>
        <p:spPr>
          <a:xfrm>
            <a:off x="3419872" y="4365104"/>
            <a:ext cx="324036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2400" dirty="0" err="1" smtClean="0"/>
              <a:t>Lzy</a:t>
            </a:r>
            <a:r>
              <a:rPr lang="en-US" altLang="ja-JP" sz="2400" dirty="0" smtClean="0"/>
              <a:t> 1</a:t>
            </a:r>
            <a:r>
              <a:rPr lang="en-US" altLang="ja-JP" sz="2400" baseline="30000" dirty="0" smtClean="0"/>
              <a:t>st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マクロ ⊆ </a:t>
            </a:r>
            <a:r>
              <a:rPr lang="en-US" altLang="ja-JP" sz="2400" dirty="0" smtClean="0"/>
              <a:t>NP</a:t>
            </a:r>
            <a:r>
              <a:rPr lang="ja-JP" altLang="en-US" sz="2400" dirty="0" smtClean="0"/>
              <a:t>完全</a:t>
            </a:r>
            <a:endParaRPr lang="en-US" sz="2400" dirty="0"/>
          </a:p>
        </p:txBody>
      </p:sp>
      <p:cxnSp>
        <p:nvCxnSpPr>
          <p:cNvPr id="28" name="図形 46"/>
          <p:cNvCxnSpPr>
            <a:stCxn id="22" idx="0"/>
          </p:cNvCxnSpPr>
          <p:nvPr/>
        </p:nvCxnSpPr>
        <p:spPr>
          <a:xfrm rot="5400000" flipH="1" flipV="1">
            <a:off x="4391980" y="1664804"/>
            <a:ext cx="108012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図形 46"/>
          <p:cNvCxnSpPr>
            <a:stCxn id="21" idx="0"/>
          </p:cNvCxnSpPr>
          <p:nvPr/>
        </p:nvCxnSpPr>
        <p:spPr>
          <a:xfrm rot="5400000" flipH="1" flipV="1">
            <a:off x="7200292" y="1664804"/>
            <a:ext cx="108012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角丸四角形 42"/>
          <p:cNvSpPr/>
          <p:nvPr/>
        </p:nvSpPr>
        <p:spPr>
          <a:xfrm>
            <a:off x="3580670" y="1124744"/>
            <a:ext cx="5580112" cy="2664296"/>
          </a:xfrm>
          <a:prstGeom prst="round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角丸四角形吹き出し 43"/>
          <p:cNvSpPr/>
          <p:nvPr/>
        </p:nvSpPr>
        <p:spPr>
          <a:xfrm>
            <a:off x="5220072" y="72008"/>
            <a:ext cx="3672408" cy="980728"/>
          </a:xfrm>
          <a:prstGeom prst="wedgeRoundRectCallout">
            <a:avLst>
              <a:gd name="adj1" fmla="val -35817"/>
              <a:gd name="adj2" fmla="val 11118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dirty="0" smtClean="0"/>
              <a:t>「こいつらの </a:t>
            </a:r>
            <a:r>
              <a:rPr lang="en-US" altLang="ja-JP" b="1" dirty="0" smtClean="0"/>
              <a:t>NSPACE(n) </a:t>
            </a:r>
            <a:r>
              <a:rPr lang="ja-JP" altLang="en-US" b="1" dirty="0" smtClean="0"/>
              <a:t>⊆ </a:t>
            </a:r>
            <a:r>
              <a:rPr lang="en-US" altLang="ja-JP" b="1" dirty="0" smtClean="0"/>
              <a:t>EXPTIME</a:t>
            </a:r>
            <a:br>
              <a:rPr lang="en-US" altLang="ja-JP" b="1" dirty="0" smtClean="0"/>
            </a:br>
            <a:r>
              <a:rPr lang="en-US" altLang="ja-JP" b="1" dirty="0" smtClean="0"/>
              <a:t> </a:t>
            </a:r>
            <a:r>
              <a:rPr lang="ja-JP" altLang="en-US" b="1" dirty="0" smtClean="0"/>
              <a:t>以下の構文解析アルゴリズムは</a:t>
            </a:r>
            <a:r>
              <a:rPr lang="en-US" altLang="ja-JP" b="1" dirty="0" smtClean="0"/>
              <a:t/>
            </a:r>
            <a:br>
              <a:rPr lang="en-US" altLang="ja-JP" b="1" dirty="0" smtClean="0"/>
            </a:br>
            <a:r>
              <a:rPr lang="en-US" altLang="ja-JP" b="1" dirty="0" smtClean="0"/>
              <a:t> </a:t>
            </a:r>
            <a:r>
              <a:rPr lang="ja-JP" altLang="en-US" b="1" dirty="0" smtClean="0"/>
              <a:t>作れるか？」</a:t>
            </a:r>
            <a:endParaRPr lang="en-US" altLang="ja-JP" b="1" dirty="0" smtClean="0"/>
          </a:p>
        </p:txBody>
      </p:sp>
      <p:sp>
        <p:nvSpPr>
          <p:cNvPr id="45" name="角丸四角形吹き出し 44"/>
          <p:cNvSpPr/>
          <p:nvPr/>
        </p:nvSpPr>
        <p:spPr>
          <a:xfrm>
            <a:off x="5508104" y="5589240"/>
            <a:ext cx="3635896" cy="980728"/>
          </a:xfrm>
          <a:prstGeom prst="wedgeRoundRectCallout">
            <a:avLst>
              <a:gd name="adj1" fmla="val -19218"/>
              <a:gd name="adj2" fmla="val 2783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b="1" dirty="0" smtClean="0"/>
              <a:t>※ </a:t>
            </a:r>
            <a:r>
              <a:rPr lang="en-US" altLang="ja-JP" b="1" dirty="0" err="1" smtClean="0"/>
              <a:t>k</a:t>
            </a:r>
            <a:r>
              <a:rPr lang="en-US" altLang="ja-JP" b="1" baseline="30000" dirty="0" err="1" smtClean="0"/>
              <a:t>th</a:t>
            </a:r>
            <a:r>
              <a:rPr lang="en-US" altLang="ja-JP" b="1" dirty="0" smtClean="0"/>
              <a:t> </a:t>
            </a:r>
            <a:r>
              <a:rPr lang="ja-JP" altLang="en-US" b="1" dirty="0" smtClean="0"/>
              <a:t>マクロ文法の </a:t>
            </a:r>
            <a:r>
              <a:rPr lang="en-US" altLang="ja-JP" b="1" dirty="0" smtClean="0"/>
              <a:t>2^2^…^n </a:t>
            </a:r>
            <a:r>
              <a:rPr lang="ja-JP" altLang="en-US" b="1" dirty="0" smtClean="0"/>
              <a:t>時間</a:t>
            </a:r>
            <a:r>
              <a:rPr lang="en-US" altLang="ja-JP" b="1" dirty="0" smtClean="0"/>
              <a:t/>
            </a:r>
            <a:br>
              <a:rPr lang="en-US" altLang="ja-JP" b="1" dirty="0" smtClean="0"/>
            </a:br>
            <a:r>
              <a:rPr lang="ja-JP" altLang="en-US" b="1" dirty="0" smtClean="0"/>
              <a:t>構文解析はわりと簡単に作れる。</a:t>
            </a:r>
            <a:endParaRPr lang="en-US" altLang="ja-JP" b="1" dirty="0" smtClean="0"/>
          </a:p>
          <a:p>
            <a:r>
              <a:rPr lang="ja-JP" altLang="en-US" b="1" dirty="0" smtClean="0"/>
              <a:t>「も少しマシになりませんか？」</a:t>
            </a:r>
            <a:endParaRPr lang="en-US" altLang="ja-JP" b="1" dirty="0" smtClean="0"/>
          </a:p>
        </p:txBody>
      </p:sp>
      <p:sp>
        <p:nvSpPr>
          <p:cNvPr id="46" name="右中かっこ 45"/>
          <p:cNvSpPr/>
          <p:nvPr/>
        </p:nvSpPr>
        <p:spPr>
          <a:xfrm rot="16200000">
            <a:off x="7848364" y="5049181"/>
            <a:ext cx="360040" cy="864096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812360" y="486916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2k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定理 </a:t>
            </a:r>
            <a:r>
              <a:rPr lang="en-US" altLang="ja-JP" dirty="0" smtClean="0"/>
              <a:t>[Inaba 09] [</a:t>
            </a:r>
            <a:r>
              <a:rPr lang="en-US" altLang="ja-JP" dirty="0" err="1" smtClean="0"/>
              <a:t>Inaba&amp;Maneth</a:t>
            </a:r>
            <a:r>
              <a:rPr lang="en-US" altLang="ja-JP" dirty="0" smtClean="0"/>
              <a:t> 08]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Higher-Order Macro Grammar </a:t>
            </a:r>
            <a:r>
              <a:rPr lang="ja-JP" altLang="en-US" dirty="0" smtClean="0"/>
              <a:t>は</a:t>
            </a:r>
            <a:endParaRPr lang="en-US" altLang="ja-JP" dirty="0" smtClean="0"/>
          </a:p>
          <a:p>
            <a:pPr lvl="1"/>
            <a:r>
              <a:rPr lang="en-US" dirty="0" smtClean="0"/>
              <a:t>DSPACE(n)</a:t>
            </a:r>
          </a:p>
          <a:p>
            <a:pPr lvl="2">
              <a:buNone/>
            </a:pPr>
            <a:r>
              <a:rPr lang="en-US" dirty="0" smtClean="0">
                <a:sym typeface="Wingdings" pitchFamily="2" charset="2"/>
              </a:rPr>
              <a:t></a:t>
            </a:r>
            <a:r>
              <a:rPr lang="en-US" dirty="0" smtClean="0"/>
              <a:t> O(n) </a:t>
            </a:r>
            <a:r>
              <a:rPr lang="ja-JP" altLang="en-US" dirty="0" smtClean="0"/>
              <a:t>の空間計算量で構文解析できる</a:t>
            </a:r>
            <a:endParaRPr lang="en-US" altLang="ja-JP" dirty="0" smtClean="0"/>
          </a:p>
          <a:p>
            <a:pPr lvl="2">
              <a:buNone/>
            </a:pPr>
            <a:r>
              <a:rPr lang="en-US" altLang="ja-JP" dirty="0" smtClean="0">
                <a:sym typeface="Wingdings" pitchFamily="2" charset="2"/>
              </a:rPr>
              <a:t> </a:t>
            </a:r>
            <a:r>
              <a:rPr lang="ja-JP" altLang="en-US" dirty="0" smtClean="0"/>
              <a:t>せいぜい指数時間で構文解析できる</a:t>
            </a:r>
            <a:endParaRPr lang="en-US" altLang="ja-JP" dirty="0" smtClean="0"/>
          </a:p>
          <a:p>
            <a:pPr lvl="2">
              <a:buNone/>
            </a:pPr>
            <a:r>
              <a:rPr lang="en-US" altLang="ja-JP" dirty="0" smtClean="0">
                <a:sym typeface="Wingdings" pitchFamily="2" charset="2"/>
              </a:rPr>
              <a:t></a:t>
            </a:r>
            <a:r>
              <a:rPr lang="en-US" altLang="ja-JP" dirty="0" smtClean="0"/>
              <a:t> (</a:t>
            </a:r>
            <a:r>
              <a:rPr lang="ja-JP" altLang="en-US" dirty="0" smtClean="0"/>
              <a:t>理論上は</a:t>
            </a:r>
            <a:r>
              <a:rPr lang="en-US" altLang="ja-JP" dirty="0" smtClean="0"/>
              <a:t>)</a:t>
            </a:r>
            <a:r>
              <a:rPr lang="ja-JP" altLang="en-US" dirty="0" smtClean="0"/>
              <a:t>文脈依存文法に書き直せる</a:t>
            </a:r>
            <a:endParaRPr lang="en-US" altLang="ja-JP" dirty="0" smtClean="0"/>
          </a:p>
          <a:p>
            <a:pPr lvl="1"/>
            <a:r>
              <a:rPr lang="en-US" dirty="0" smtClean="0"/>
              <a:t>NP </a:t>
            </a:r>
            <a:r>
              <a:rPr lang="ja-JP" altLang="en-US" dirty="0" smtClean="0"/>
              <a:t>完全</a:t>
            </a:r>
            <a:endParaRPr lang="en-US" dirty="0" smtClean="0">
              <a:sym typeface="Wingdings" pitchFamily="2" charset="2"/>
            </a:endParaRPr>
          </a:p>
          <a:p>
            <a:pPr lvl="2">
              <a:buNone/>
            </a:pPr>
            <a:r>
              <a:rPr lang="en-US" dirty="0" smtClean="0">
                <a:sym typeface="Wingdings" pitchFamily="2" charset="2"/>
              </a:rPr>
              <a:t> (P=NP </a:t>
            </a:r>
            <a:r>
              <a:rPr lang="ja-JP" altLang="en-US" dirty="0" smtClean="0">
                <a:sym typeface="Wingdings" pitchFamily="2" charset="2"/>
              </a:rPr>
              <a:t>でない限り</a:t>
            </a:r>
            <a:r>
              <a:rPr lang="en-US" altLang="ja-JP" dirty="0" smtClean="0">
                <a:sym typeface="Wingdings" pitchFamily="2" charset="2"/>
              </a:rPr>
              <a:t>) </a:t>
            </a:r>
            <a:r>
              <a:rPr lang="ja-JP" altLang="en-US" dirty="0" smtClean="0">
                <a:sym typeface="Wingdings" pitchFamily="2" charset="2"/>
              </a:rPr>
              <a:t>多項式時間で解析するのは難しい</a:t>
            </a:r>
            <a:endParaRPr lang="en-US" altLang="ja-JP" dirty="0" smtClean="0">
              <a:sym typeface="Wingdings" pitchFamily="2" charset="2"/>
            </a:endParaRPr>
          </a:p>
          <a:p>
            <a:pPr lvl="2">
              <a:buNone/>
            </a:pPr>
            <a:r>
              <a:rPr lang="en-US" dirty="0" smtClean="0">
                <a:sym typeface="Wingdings" pitchFamily="2" charset="2"/>
              </a:rPr>
              <a:t> </a:t>
            </a:r>
            <a:r>
              <a:rPr lang="ja-JP" altLang="en-US" dirty="0" smtClean="0">
                <a:sym typeface="Wingdings" pitchFamily="2" charset="2"/>
              </a:rPr>
              <a:t>文脈依存言語の全てを書けるわけではない</a:t>
            </a:r>
            <a:endParaRPr lang="en-US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251520" y="5688632"/>
            <a:ext cx="5976664" cy="980728"/>
          </a:xfrm>
          <a:prstGeom prst="wedgeRoundRectCallout">
            <a:avLst>
              <a:gd name="adj1" fmla="val -39685"/>
              <a:gd name="adj2" fmla="val -4845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dirty="0" smtClean="0"/>
              <a:t>「</a:t>
            </a:r>
            <a:r>
              <a:rPr lang="en-US" altLang="ja-JP" sz="2400" b="1" dirty="0" smtClean="0"/>
              <a:t>NP</a:t>
            </a:r>
            <a:r>
              <a:rPr lang="ja-JP" altLang="en-US" sz="2400" b="1" dirty="0" smtClean="0"/>
              <a:t>完全なので難しいと言えば難しいけど</a:t>
            </a:r>
            <a:endParaRPr lang="en-US" altLang="ja-JP" sz="2400" b="1" dirty="0" smtClean="0"/>
          </a:p>
          <a:p>
            <a:r>
              <a:rPr lang="ja-JP" altLang="en-US" sz="2400" b="1" dirty="0" smtClean="0"/>
              <a:t> そこまで絶望的に難しいわけではない！」</a:t>
            </a:r>
            <a:endParaRPr lang="en-US" altLang="ja-JP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証明の方針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おおざっぱに言うと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「構文木のプリティプリンタ」を考える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構文解析とはその逆計算であると考える</a:t>
            </a:r>
            <a:endParaRPr lang="en-US" altLang="ja-JP" dirty="0" smtClean="0"/>
          </a:p>
          <a:p>
            <a:endParaRPr lang="en-US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頑張って（計算量爆発しないように）逆計算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高階マクロ文法の構文木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(Eager</a:t>
            </a:r>
            <a:r>
              <a:rPr lang="ja-JP" altLang="en-US" dirty="0" smtClean="0"/>
              <a:t>の</a:t>
            </a:r>
            <a:r>
              <a:rPr lang="ja-JP" altLang="en-US" dirty="0" smtClean="0"/>
              <a:t>場合</a:t>
            </a:r>
            <a:r>
              <a:rPr lang="en-US" altLang="ja-JP" dirty="0" smtClean="0"/>
              <a:t>)</a:t>
            </a:r>
            <a:r>
              <a:rPr lang="ja-JP" altLang="en-US" dirty="0" smtClean="0"/>
              <a:t>普通の文脈自由文法と同じ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「どの構文規則を使ったか」をノードにした木</a:t>
            </a:r>
            <a:endParaRPr lang="en-US" altLang="ja-JP" dirty="0" smtClean="0"/>
          </a:p>
          <a:p>
            <a:pPr lvl="1"/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46993" y="2780928"/>
            <a:ext cx="4968552" cy="25202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TYPE1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b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::=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{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b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}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TYPE2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b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::=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begin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b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end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::= |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    ::=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|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WHILE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|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UBE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   ::=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(if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))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WHILE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::=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(while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))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UBE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::=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beginend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TYPE2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PROGRAM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::=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SS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TYPE1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4544686" y="2708920"/>
            <a:ext cx="4131770" cy="47667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 err="1" smtClean="0">
                <a:latin typeface="Consolas" pitchFamily="49" charset="0"/>
                <a:cs typeface="Consolas" pitchFamily="49" charset="0"/>
              </a:rPr>
              <a:t>beginend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if x&lt;100 begin end</a:t>
            </a:r>
          </a:p>
        </p:txBody>
      </p:sp>
      <p:sp>
        <p:nvSpPr>
          <p:cNvPr id="6" name="円/楕円 5"/>
          <p:cNvSpPr/>
          <p:nvPr/>
        </p:nvSpPr>
        <p:spPr>
          <a:xfrm>
            <a:off x="6264188" y="3284984"/>
            <a:ext cx="180020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PROGRAM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5652120" y="3861048"/>
            <a:ext cx="111612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SS[2]</a:t>
            </a:r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7488324" y="3861048"/>
            <a:ext cx="1404156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TYPE1</a:t>
            </a:r>
            <a:endParaRPr kumimoji="1"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5256076" y="4437112"/>
            <a:ext cx="82809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S[3]</a:t>
            </a:r>
            <a:endParaRPr kumimoji="1" lang="ja-JP" altLang="en-US" dirty="0"/>
          </a:p>
        </p:txBody>
      </p:sp>
      <p:sp>
        <p:nvSpPr>
          <p:cNvPr id="10" name="円/楕円 9"/>
          <p:cNvSpPr/>
          <p:nvPr/>
        </p:nvSpPr>
        <p:spPr>
          <a:xfrm>
            <a:off x="6660232" y="4437112"/>
            <a:ext cx="93610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SS[1]</a:t>
            </a:r>
            <a:endParaRPr kumimoji="1" lang="ja-JP" altLang="en-US" dirty="0"/>
          </a:p>
        </p:txBody>
      </p:sp>
      <p:sp>
        <p:nvSpPr>
          <p:cNvPr id="11" name="円/楕円 10"/>
          <p:cNvSpPr/>
          <p:nvPr/>
        </p:nvSpPr>
        <p:spPr>
          <a:xfrm>
            <a:off x="5364088" y="5157192"/>
            <a:ext cx="86777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S[1]</a:t>
            </a:r>
            <a:endParaRPr kumimoji="1" lang="ja-JP" altLang="en-US" dirty="0"/>
          </a:p>
        </p:txBody>
      </p:sp>
      <p:sp>
        <p:nvSpPr>
          <p:cNvPr id="13" name="円/楕円 12"/>
          <p:cNvSpPr/>
          <p:nvPr/>
        </p:nvSpPr>
        <p:spPr>
          <a:xfrm>
            <a:off x="6336196" y="5157192"/>
            <a:ext cx="1404156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TYPE2</a:t>
            </a:r>
            <a:endParaRPr kumimoji="1" lang="ja-JP" altLang="en-US" dirty="0"/>
          </a:p>
        </p:txBody>
      </p:sp>
      <p:sp>
        <p:nvSpPr>
          <p:cNvPr id="14" name="円/楕円 13"/>
          <p:cNvSpPr/>
          <p:nvPr/>
        </p:nvSpPr>
        <p:spPr>
          <a:xfrm>
            <a:off x="3603377" y="5157192"/>
            <a:ext cx="151216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beginend</a:t>
            </a:r>
            <a:endParaRPr kumimoji="1" lang="ja-JP" altLang="en-US" dirty="0"/>
          </a:p>
        </p:txBody>
      </p:sp>
      <p:cxnSp>
        <p:nvCxnSpPr>
          <p:cNvPr id="16" name="直線コネクタ 15"/>
          <p:cNvCxnSpPr>
            <a:stCxn id="6" idx="5"/>
            <a:endCxn id="8" idx="0"/>
          </p:cNvCxnSpPr>
          <p:nvPr/>
        </p:nvCxnSpPr>
        <p:spPr>
          <a:xfrm>
            <a:off x="7800755" y="3776685"/>
            <a:ext cx="389647" cy="8436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6" idx="3"/>
            <a:endCxn id="7" idx="0"/>
          </p:cNvCxnSpPr>
          <p:nvPr/>
        </p:nvCxnSpPr>
        <p:spPr>
          <a:xfrm flipH="1">
            <a:off x="6210182" y="3776685"/>
            <a:ext cx="317639" cy="8436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7" idx="5"/>
            <a:endCxn id="10" idx="0"/>
          </p:cNvCxnSpPr>
          <p:nvPr/>
        </p:nvCxnSpPr>
        <p:spPr>
          <a:xfrm>
            <a:off x="6604791" y="4352749"/>
            <a:ext cx="523493" cy="8436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stCxn id="7" idx="3"/>
            <a:endCxn id="9" idx="0"/>
          </p:cNvCxnSpPr>
          <p:nvPr/>
        </p:nvCxnSpPr>
        <p:spPr>
          <a:xfrm flipH="1">
            <a:off x="5670122" y="4352749"/>
            <a:ext cx="145451" cy="8436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9" idx="5"/>
            <a:endCxn id="13" idx="0"/>
          </p:cNvCxnSpPr>
          <p:nvPr/>
        </p:nvCxnSpPr>
        <p:spPr>
          <a:xfrm>
            <a:off x="5962897" y="4928813"/>
            <a:ext cx="1075377" cy="22837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9" idx="4"/>
            <a:endCxn id="11" idx="0"/>
          </p:cNvCxnSpPr>
          <p:nvPr/>
        </p:nvCxnSpPr>
        <p:spPr>
          <a:xfrm>
            <a:off x="5670122" y="5013176"/>
            <a:ext cx="127855" cy="14401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stCxn id="9" idx="3"/>
            <a:endCxn id="14" idx="0"/>
          </p:cNvCxnSpPr>
          <p:nvPr/>
        </p:nvCxnSpPr>
        <p:spPr>
          <a:xfrm flipH="1">
            <a:off x="4359461" y="4928813"/>
            <a:ext cx="1017886" cy="22837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5735390" y="6254080"/>
            <a:ext cx="86777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E</a:t>
            </a:r>
            <a:endParaRPr kumimoji="1" lang="ja-JP" altLang="en-US" dirty="0"/>
          </a:p>
        </p:txBody>
      </p:sp>
      <p:sp>
        <p:nvSpPr>
          <p:cNvPr id="37" name="円/楕円 36"/>
          <p:cNvSpPr/>
          <p:nvPr/>
        </p:nvSpPr>
        <p:spPr>
          <a:xfrm>
            <a:off x="6789826" y="6237312"/>
            <a:ext cx="116655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SS[1]</a:t>
            </a:r>
            <a:endParaRPr kumimoji="1" lang="ja-JP" altLang="en-US" dirty="0"/>
          </a:p>
        </p:txBody>
      </p:sp>
      <p:sp>
        <p:nvSpPr>
          <p:cNvPr id="38" name="円/楕円 37"/>
          <p:cNvSpPr/>
          <p:nvPr/>
        </p:nvSpPr>
        <p:spPr>
          <a:xfrm>
            <a:off x="4642167" y="6277691"/>
            <a:ext cx="86777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if</a:t>
            </a:r>
            <a:endParaRPr kumimoji="1" lang="ja-JP" altLang="en-US" dirty="0"/>
          </a:p>
        </p:txBody>
      </p:sp>
      <p:sp>
        <p:nvSpPr>
          <p:cNvPr id="39" name="円/楕円 38"/>
          <p:cNvSpPr/>
          <p:nvPr/>
        </p:nvSpPr>
        <p:spPr>
          <a:xfrm>
            <a:off x="3563888" y="6237312"/>
            <a:ext cx="86777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t</a:t>
            </a:r>
            <a:endParaRPr kumimoji="1" lang="ja-JP" altLang="en-US" dirty="0"/>
          </a:p>
        </p:txBody>
      </p:sp>
      <p:sp>
        <p:nvSpPr>
          <p:cNvPr id="41" name="円/楕円 40"/>
          <p:cNvSpPr/>
          <p:nvPr/>
        </p:nvSpPr>
        <p:spPr>
          <a:xfrm>
            <a:off x="8100392" y="6237312"/>
            <a:ext cx="86777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t</a:t>
            </a:r>
            <a:endParaRPr kumimoji="1" lang="ja-JP" altLang="en-US" dirty="0"/>
          </a:p>
        </p:txBody>
      </p:sp>
      <p:sp>
        <p:nvSpPr>
          <p:cNvPr id="42" name="円/楕円 41"/>
          <p:cNvSpPr/>
          <p:nvPr/>
        </p:nvSpPr>
        <p:spPr>
          <a:xfrm>
            <a:off x="5377347" y="5877272"/>
            <a:ext cx="867778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IF</a:t>
            </a:r>
            <a:endParaRPr kumimoji="1" lang="ja-JP" altLang="en-US" dirty="0"/>
          </a:p>
        </p:txBody>
      </p:sp>
      <p:cxnSp>
        <p:nvCxnSpPr>
          <p:cNvPr id="43" name="直線コネクタ 42"/>
          <p:cNvCxnSpPr>
            <a:stCxn id="11" idx="4"/>
            <a:endCxn id="42" idx="0"/>
          </p:cNvCxnSpPr>
          <p:nvPr/>
        </p:nvCxnSpPr>
        <p:spPr>
          <a:xfrm>
            <a:off x="5797977" y="5733256"/>
            <a:ext cx="13259" cy="14401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42" idx="3"/>
            <a:endCxn id="39" idx="0"/>
          </p:cNvCxnSpPr>
          <p:nvPr/>
        </p:nvCxnSpPr>
        <p:spPr>
          <a:xfrm flipH="1">
            <a:off x="3997777" y="6061660"/>
            <a:ext cx="1506653" cy="17565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stCxn id="42" idx="4"/>
            <a:endCxn id="38" idx="0"/>
          </p:cNvCxnSpPr>
          <p:nvPr/>
        </p:nvCxnSpPr>
        <p:spPr>
          <a:xfrm flipH="1">
            <a:off x="5076056" y="6093296"/>
            <a:ext cx="735180" cy="18439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stCxn id="42" idx="4"/>
            <a:endCxn id="36" idx="0"/>
          </p:cNvCxnSpPr>
          <p:nvPr/>
        </p:nvCxnSpPr>
        <p:spPr>
          <a:xfrm>
            <a:off x="5811236" y="6093296"/>
            <a:ext cx="358043" cy="16078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stCxn id="42" idx="5"/>
            <a:endCxn id="37" idx="1"/>
          </p:cNvCxnSpPr>
          <p:nvPr/>
        </p:nvCxnSpPr>
        <p:spPr>
          <a:xfrm>
            <a:off x="6118042" y="6061660"/>
            <a:ext cx="842621" cy="26001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>
            <a:stCxn id="42" idx="6"/>
            <a:endCxn id="41" idx="0"/>
          </p:cNvCxnSpPr>
          <p:nvPr/>
        </p:nvCxnSpPr>
        <p:spPr>
          <a:xfrm>
            <a:off x="6245125" y="5985284"/>
            <a:ext cx="2289156" cy="25202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自己紹介</a:t>
            </a:r>
            <a:endParaRPr kumimoji="1" lang="ja-JP" altLang="en-US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4932040" y="1628800"/>
            <a:ext cx="3960440" cy="2448272"/>
            <a:chOff x="1043608" y="3068960"/>
            <a:chExt cx="3960440" cy="2448272"/>
          </a:xfrm>
        </p:grpSpPr>
        <p:sp>
          <p:nvSpPr>
            <p:cNvPr id="8" name="角丸四角形 7"/>
            <p:cNvSpPr/>
            <p:nvPr/>
          </p:nvSpPr>
          <p:spPr>
            <a:xfrm>
              <a:off x="1043608" y="3068960"/>
              <a:ext cx="3960440" cy="244827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kumimoji="1" lang="en-US" altLang="ja-JP" sz="2000" dirty="0" smtClean="0"/>
                <a:t>2009 </a:t>
              </a:r>
              <a:r>
                <a:rPr kumimoji="1" lang="ja-JP" altLang="en-US" sz="2000" dirty="0" smtClean="0"/>
                <a:t>～ </a:t>
              </a:r>
              <a:r>
                <a:rPr kumimoji="1" lang="en-US" altLang="ja-JP" sz="2000" dirty="0" smtClean="0"/>
                <a:t>: NII &lt;</a:t>
              </a:r>
              <a:r>
                <a:rPr kumimoji="1" lang="ja-JP" altLang="en-US" sz="2000" dirty="0" smtClean="0"/>
                <a:t>双方向グラフ変換</a:t>
              </a:r>
              <a:r>
                <a:rPr kumimoji="1" lang="en-US" altLang="ja-JP" sz="2000" dirty="0" smtClean="0"/>
                <a:t>&gt;</a:t>
              </a:r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70574" y="3666708"/>
              <a:ext cx="3273434" cy="1706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グループ化 6"/>
          <p:cNvGrpSpPr/>
          <p:nvPr/>
        </p:nvGrpSpPr>
        <p:grpSpPr>
          <a:xfrm>
            <a:off x="1452222" y="4204076"/>
            <a:ext cx="4752528" cy="2448272"/>
            <a:chOff x="4283968" y="4005064"/>
            <a:chExt cx="4752528" cy="2448272"/>
          </a:xfrm>
        </p:grpSpPr>
        <p:sp>
          <p:nvSpPr>
            <p:cNvPr id="9" name="角丸四角形 8"/>
            <p:cNvSpPr/>
            <p:nvPr/>
          </p:nvSpPr>
          <p:spPr>
            <a:xfrm>
              <a:off x="4283968" y="4005064"/>
              <a:ext cx="4752528" cy="244827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kumimoji="1" lang="en-US" altLang="ja-JP" sz="2000" dirty="0" smtClean="0"/>
                <a:t>2011 </a:t>
              </a:r>
              <a:r>
                <a:rPr kumimoji="1" lang="ja-JP" altLang="en-US" sz="2000" dirty="0" smtClean="0"/>
                <a:t>～ </a:t>
              </a:r>
              <a:r>
                <a:rPr kumimoji="1" lang="en-US" altLang="ja-JP" sz="2000" dirty="0" smtClean="0"/>
                <a:t>: Google &lt;Chrome OS&gt;</a:t>
              </a:r>
              <a:endParaRPr kumimoji="1" lang="ja-JP" altLang="en-US" sz="2000" dirty="0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8184" y="4547105"/>
              <a:ext cx="2736304" cy="17622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0" name="Picture 2" descr="Google Chrom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5976" y="5517232"/>
              <a:ext cx="1780491" cy="5790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グループ化 10"/>
          <p:cNvGrpSpPr/>
          <p:nvPr/>
        </p:nvGrpSpPr>
        <p:grpSpPr>
          <a:xfrm>
            <a:off x="179512" y="1342133"/>
            <a:ext cx="4536504" cy="2232248"/>
            <a:chOff x="4139952" y="1628800"/>
            <a:chExt cx="4536504" cy="2232248"/>
          </a:xfrm>
        </p:grpSpPr>
        <p:sp>
          <p:nvSpPr>
            <p:cNvPr id="5" name="角丸四角形 4"/>
            <p:cNvSpPr/>
            <p:nvPr/>
          </p:nvSpPr>
          <p:spPr>
            <a:xfrm>
              <a:off x="4139952" y="1628800"/>
              <a:ext cx="4536504" cy="223224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kumimoji="1" lang="en-US" altLang="ja-JP" sz="2000" dirty="0" smtClean="0"/>
                <a:t>2004 </a:t>
              </a:r>
              <a:r>
                <a:rPr kumimoji="1" lang="ja-JP" altLang="en-US" sz="2000" dirty="0" smtClean="0"/>
                <a:t>～ </a:t>
              </a:r>
              <a:r>
                <a:rPr kumimoji="1" lang="en-US" altLang="ja-JP" sz="2000" dirty="0" smtClean="0"/>
                <a:t>: </a:t>
              </a:r>
              <a:r>
                <a:rPr lang="ja-JP" altLang="en-US" sz="2000" dirty="0" smtClean="0"/>
                <a:t>東大</a:t>
              </a:r>
              <a:r>
                <a:rPr lang="en-US" altLang="ja-JP" sz="2000" dirty="0" smtClean="0"/>
                <a:t/>
              </a:r>
              <a:br>
                <a:rPr lang="en-US" altLang="ja-JP" sz="2000" dirty="0" smtClean="0"/>
              </a:br>
              <a:r>
                <a:rPr lang="en-US" altLang="ja-JP" sz="2000" dirty="0" smtClean="0"/>
                <a:t>&lt;XML</a:t>
              </a:r>
              <a:r>
                <a:rPr lang="ja-JP" altLang="en-US" sz="2000" dirty="0" smtClean="0"/>
                <a:t>処理の理論的基礎</a:t>
              </a:r>
              <a:r>
                <a:rPr lang="en-US" altLang="ja-JP" sz="2000" dirty="0" smtClean="0"/>
                <a:t>&gt;</a:t>
              </a:r>
              <a:endParaRPr kumimoji="1" lang="ja-JP" altLang="en-US" sz="2000" dirty="0"/>
            </a:p>
          </p:txBody>
        </p:sp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4304" y="2643865"/>
              <a:ext cx="1524000" cy="771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4773" y="1798315"/>
              <a:ext cx="1209675" cy="1990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8893" y="2634890"/>
              <a:ext cx="1358302" cy="1006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2364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プリティプリンタ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2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単に構文木を </a:t>
            </a:r>
            <a:r>
              <a:rPr kumimoji="1" lang="en-US" altLang="ja-JP" sz="2400" dirty="0" smtClean="0"/>
              <a:t>interpret </a:t>
            </a:r>
            <a:r>
              <a:rPr kumimoji="1" lang="ja-JP" altLang="en-US" sz="2400" dirty="0" smtClean="0"/>
              <a:t>する関数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[Theorem: </a:t>
            </a:r>
            <a:r>
              <a:rPr lang="en-US" altLang="ja-JP" sz="2400" dirty="0" err="1" smtClean="0"/>
              <a:t>Engelfriet&amp;Vogler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1988</a:t>
            </a:r>
            <a:r>
              <a:rPr lang="en-US" altLang="ja-JP" sz="2400" dirty="0" smtClean="0"/>
              <a:t>] </a:t>
            </a:r>
            <a:r>
              <a:rPr kumimoji="1" lang="ja-JP" altLang="en-US" sz="2400" dirty="0" smtClean="0"/>
              <a:t>高階関数を使わ</a:t>
            </a:r>
            <a:r>
              <a:rPr lang="ja-JP" altLang="en-US" sz="2400" dirty="0" smtClean="0"/>
              <a:t>ず</a:t>
            </a:r>
            <a:endParaRPr lang="en-US" altLang="ja-JP" sz="2400" dirty="0" smtClean="0"/>
          </a:p>
          <a:p>
            <a:pPr lvl="1"/>
            <a:r>
              <a:rPr lang="en-US" altLang="ja-JP" sz="2000" dirty="0" smtClean="0"/>
              <a:t>n</a:t>
            </a:r>
            <a:r>
              <a:rPr lang="ja-JP" altLang="en-US" sz="2000" dirty="0" smtClean="0"/>
              <a:t>階関数だけを実行して</a:t>
            </a:r>
            <a:r>
              <a:rPr lang="en-US" altLang="ja-JP" sz="2000" dirty="0" smtClean="0"/>
              <a:t>n-1</a:t>
            </a:r>
            <a:r>
              <a:rPr lang="ja-JP" altLang="en-US" sz="2000" dirty="0" smtClean="0"/>
              <a:t>階関数のみに落とす</a:t>
            </a:r>
            <a:endParaRPr lang="en-US" altLang="ja-JP" sz="2000" dirty="0" smtClean="0"/>
          </a:p>
          <a:p>
            <a:pPr lvl="1"/>
            <a:r>
              <a:rPr lang="en-US" altLang="ja-JP" sz="2000" dirty="0" smtClean="0"/>
              <a:t>n-1</a:t>
            </a:r>
            <a:r>
              <a:rPr lang="ja-JP" altLang="en-US" sz="2000" dirty="0" smtClean="0"/>
              <a:t>階</a:t>
            </a:r>
            <a:r>
              <a:rPr lang="ja-JP" altLang="en-US" sz="2000" dirty="0"/>
              <a:t>関数</a:t>
            </a:r>
            <a:r>
              <a:rPr lang="ja-JP" altLang="en-US" sz="2000" dirty="0" smtClean="0"/>
              <a:t>だけ実行</a:t>
            </a:r>
            <a:r>
              <a:rPr lang="ja-JP" altLang="en-US" sz="2000" dirty="0"/>
              <a:t>して</a:t>
            </a:r>
            <a:r>
              <a:rPr lang="en-US" altLang="ja-JP" sz="2000" dirty="0" smtClean="0"/>
              <a:t>n-2</a:t>
            </a:r>
            <a:r>
              <a:rPr lang="ja-JP" altLang="en-US" sz="2000" dirty="0" smtClean="0"/>
              <a:t>階</a:t>
            </a:r>
            <a:r>
              <a:rPr lang="ja-JP" altLang="en-US" sz="2000" dirty="0"/>
              <a:t>関数のみに</a:t>
            </a:r>
            <a:r>
              <a:rPr lang="ja-JP" altLang="en-US" sz="2000" dirty="0" smtClean="0"/>
              <a:t>落とす</a:t>
            </a:r>
            <a:endParaRPr lang="en-US" altLang="ja-JP" sz="2000" dirty="0" smtClean="0"/>
          </a:p>
          <a:p>
            <a:pPr lvl="1"/>
            <a:r>
              <a:rPr kumimoji="1" lang="en-US" altLang="ja-JP" sz="2000" dirty="0" smtClean="0"/>
              <a:t>...</a:t>
            </a:r>
          </a:p>
          <a:p>
            <a:pPr lvl="1"/>
            <a:r>
              <a:rPr kumimoji="1" lang="en-US" altLang="ja-JP" sz="2000" dirty="0" smtClean="0"/>
              <a:t>1</a:t>
            </a:r>
            <a:r>
              <a:rPr kumimoji="1" lang="ja-JP" altLang="en-US" sz="2000" dirty="0" smtClean="0"/>
              <a:t>階関数を実行して普通の</a:t>
            </a:r>
            <a:r>
              <a:rPr kumimoji="1" lang="en-US" altLang="ja-JP" sz="2000" dirty="0" smtClean="0"/>
              <a:t>CFG</a:t>
            </a:r>
            <a:r>
              <a:rPr kumimoji="1" lang="ja-JP" altLang="en-US" sz="2000" dirty="0" smtClean="0"/>
              <a:t>の構文木に落とす</a:t>
            </a:r>
            <a:endParaRPr kumimoji="1" lang="en-US" altLang="ja-JP" sz="20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という </a:t>
            </a:r>
            <a:r>
              <a:rPr lang="en-US" altLang="ja-JP" sz="2400" dirty="0" smtClean="0"/>
              <a:t>n </a:t>
            </a:r>
            <a:r>
              <a:rPr lang="ja-JP" altLang="en-US" sz="2400" dirty="0" smtClean="0"/>
              <a:t>個の一階関数の合成で書ける</a:t>
            </a:r>
            <a:endParaRPr kumimoji="1" lang="ja-JP" altLang="en-US" sz="2400" dirty="0"/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610816" y="4800600"/>
            <a:ext cx="1066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ja-JP" sz="2400" b="1" dirty="0" smtClean="0">
                <a:latin typeface="ＭＳ Ｐゴシック" charset="-128"/>
              </a:rPr>
              <a:t>pr</a:t>
            </a:r>
            <a:r>
              <a:rPr lang="en-US" altLang="ja-JP" sz="2400" b="1" baseline="-25000" dirty="0" smtClean="0">
                <a:latin typeface="ＭＳ Ｐゴシック" charset="-128"/>
              </a:rPr>
              <a:t>0</a:t>
            </a:r>
            <a:endParaRPr lang="en-US" altLang="ja-JP" sz="2400" b="1" baseline="-25000" dirty="0">
              <a:latin typeface="ＭＳ Ｐゴシック" charset="-128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3363416" y="4800600"/>
            <a:ext cx="1066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ja-JP" sz="2400" b="1" dirty="0" smtClean="0">
                <a:latin typeface="ＭＳ Ｐゴシック" charset="-128"/>
              </a:rPr>
              <a:t>pr</a:t>
            </a:r>
            <a:r>
              <a:rPr lang="en-US" altLang="ja-JP" sz="2400" b="1" baseline="-25000" dirty="0" smtClean="0">
                <a:latin typeface="ＭＳ Ｐゴシック" charset="-128"/>
              </a:rPr>
              <a:t>1</a:t>
            </a:r>
            <a:endParaRPr lang="en-US" altLang="ja-JP" sz="2400" b="1" baseline="-25000" dirty="0">
              <a:latin typeface="ＭＳ Ｐゴシック" charset="-128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6563816" y="4800600"/>
            <a:ext cx="1066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ja-JP" sz="2400" b="1" dirty="0" err="1" smtClean="0">
                <a:latin typeface="ＭＳ Ｐゴシック" charset="-128"/>
              </a:rPr>
              <a:t>pr</a:t>
            </a:r>
            <a:r>
              <a:rPr lang="en-US" altLang="ja-JP" sz="2400" b="1" baseline="-25000" dirty="0" err="1" smtClean="0">
                <a:latin typeface="ＭＳ Ｐゴシック" charset="-128"/>
              </a:rPr>
              <a:t>n</a:t>
            </a:r>
            <a:endParaRPr lang="en-US" altLang="ja-JP" sz="2400" b="1" baseline="-25000" dirty="0">
              <a:latin typeface="ＭＳ Ｐゴシック" charset="-128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922476" y="5867400"/>
            <a:ext cx="533400" cy="0"/>
          </a:xfrm>
          <a:prstGeom prst="line">
            <a:avLst/>
          </a:prstGeom>
          <a:noFill/>
          <a:ln w="76200">
            <a:solidFill>
              <a:srgbClr val="99CC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3491880" y="5872771"/>
            <a:ext cx="533400" cy="0"/>
          </a:xfrm>
          <a:prstGeom prst="line">
            <a:avLst/>
          </a:prstGeom>
          <a:noFill/>
          <a:ln w="76200">
            <a:solidFill>
              <a:srgbClr val="99CC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6779421" y="5872771"/>
            <a:ext cx="533400" cy="0"/>
          </a:xfrm>
          <a:prstGeom prst="line">
            <a:avLst/>
          </a:prstGeom>
          <a:noFill/>
          <a:ln w="76200">
            <a:solidFill>
              <a:srgbClr val="99CC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1001216" y="5334000"/>
            <a:ext cx="838200" cy="1066800"/>
          </a:xfrm>
          <a:prstGeom prst="triangle">
            <a:avLst>
              <a:gd name="adj" fmla="val 50000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err="1" smtClean="0"/>
              <a:t>t</a:t>
            </a:r>
            <a:r>
              <a:rPr lang="en-US" altLang="ja-JP" sz="4000" b="1" baseline="-25000" dirty="0" err="1" smtClean="0"/>
              <a:t>n</a:t>
            </a:r>
            <a:endParaRPr lang="en-US" altLang="ja-JP" sz="4000" b="1" baseline="-25000" dirty="0"/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2525216" y="5334000"/>
            <a:ext cx="838200" cy="1066800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 b="1" dirty="0" smtClean="0"/>
              <a:t>t</a:t>
            </a:r>
            <a:r>
              <a:rPr lang="en-US" altLang="ja-JP" sz="3200" b="1" baseline="-25000" dirty="0" smtClean="0"/>
              <a:t>n-1</a:t>
            </a:r>
            <a:endParaRPr lang="en-US" altLang="ja-JP" sz="3200" b="1" baseline="-25000" dirty="0"/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4201616" y="5334000"/>
            <a:ext cx="838200" cy="1066800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 b="1" dirty="0" smtClean="0"/>
              <a:t>t</a:t>
            </a:r>
            <a:r>
              <a:rPr lang="en-US" altLang="ja-JP" sz="3200" b="1" baseline="-25000" dirty="0" smtClean="0"/>
              <a:t>n-2</a:t>
            </a:r>
            <a:endParaRPr lang="en-US" altLang="ja-JP" sz="3200" b="1" baseline="-25000" dirty="0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5116016" y="5872771"/>
            <a:ext cx="609600" cy="0"/>
          </a:xfrm>
          <a:prstGeom prst="line">
            <a:avLst/>
          </a:prstGeom>
          <a:noFill/>
          <a:ln w="76200">
            <a:solidFill>
              <a:srgbClr val="99CC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5725616" y="5334000"/>
            <a:ext cx="838200" cy="1066800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 b="1" dirty="0" smtClean="0"/>
              <a:t>t</a:t>
            </a:r>
            <a:r>
              <a:rPr lang="en-US" altLang="ja-JP" sz="2400" b="1" baseline="-25000" dirty="0" smtClean="0"/>
              <a:t>0</a:t>
            </a:r>
            <a:endParaRPr lang="en-US" altLang="ja-JP" sz="2400" b="1" baseline="-25000" dirty="0"/>
          </a:p>
        </p:txBody>
      </p:sp>
      <p:sp>
        <p:nvSpPr>
          <p:cNvPr id="38" name="正方形/長方形 37"/>
          <p:cNvSpPr/>
          <p:nvPr/>
        </p:nvSpPr>
        <p:spPr>
          <a:xfrm>
            <a:off x="7630616" y="5661248"/>
            <a:ext cx="973832" cy="369907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smtClean="0">
                <a:solidFill>
                  <a:schemeClr val="tx1"/>
                </a:solidFill>
              </a:rPr>
              <a:t>string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31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計算量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7688" y="1600200"/>
            <a:ext cx="8686800" cy="4925144"/>
          </a:xfrm>
        </p:spPr>
        <p:txBody>
          <a:bodyPr/>
          <a:lstStyle/>
          <a:p>
            <a:r>
              <a:rPr lang="ja-JP" altLang="en-US" dirty="0" smtClean="0"/>
              <a:t>１段階 </a:t>
            </a:r>
            <a:r>
              <a:rPr lang="en-US" altLang="ja-JP" dirty="0" smtClean="0"/>
              <a:t>pretty print </a:t>
            </a:r>
            <a:r>
              <a:rPr lang="ja-JP" altLang="en-US" dirty="0" smtClean="0"/>
              <a:t>関数 </a:t>
            </a:r>
            <a:r>
              <a:rPr lang="en-US" altLang="ja-JP" dirty="0" err="1" smtClean="0"/>
              <a:t>pr</a:t>
            </a:r>
            <a:r>
              <a:rPr lang="en-US" altLang="ja-JP" baseline="-25000" dirty="0" err="1" smtClean="0"/>
              <a:t>i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の入出力テスト問題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Input:		tree x and tree y</a:t>
            </a:r>
          </a:p>
          <a:p>
            <a:pPr lvl="1"/>
            <a:r>
              <a:rPr lang="en-US" altLang="ja-JP" dirty="0" smtClean="0"/>
              <a:t>Output:	“f(x) = y” ?</a:t>
            </a:r>
          </a:p>
          <a:p>
            <a:pPr marL="0" indent="0">
              <a:buNone/>
            </a:pPr>
            <a:r>
              <a:rPr lang="ja-JP" altLang="en-US" dirty="0" smtClean="0"/>
              <a:t>　が 時間計算量 </a:t>
            </a:r>
            <a:r>
              <a:rPr lang="en-US" altLang="ja-JP" dirty="0" smtClean="0"/>
              <a:t>O( t(|x|+|y|) ) </a:t>
            </a:r>
            <a:br>
              <a:rPr lang="en-US" altLang="ja-JP" dirty="0" smtClean="0"/>
            </a:br>
            <a:r>
              <a:rPr lang="ja-JP" altLang="en-US" dirty="0" smtClean="0"/>
              <a:t>　     空間計算量 </a:t>
            </a:r>
            <a:r>
              <a:rPr lang="en-US" altLang="ja-JP" dirty="0" smtClean="0"/>
              <a:t>O( s(|x|+|y|)  )</a:t>
            </a:r>
            <a:r>
              <a:rPr lang="ja-JP" altLang="en-US" dirty="0" smtClean="0"/>
              <a:t>で解けるなら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（非決定性</a:t>
            </a:r>
            <a:r>
              <a:rPr lang="en-US" altLang="ja-JP" dirty="0" smtClean="0"/>
              <a:t>TM</a:t>
            </a:r>
            <a:r>
              <a:rPr lang="ja-JP" altLang="en-US" dirty="0" smtClean="0"/>
              <a:t>を使えば）全体はその総和で解ける</a:t>
            </a:r>
            <a:endParaRPr lang="en-US" altLang="ja-JP" dirty="0" smtClean="0"/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610816" y="4800600"/>
            <a:ext cx="1066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ja-JP" sz="2400" b="1" dirty="0" smtClean="0">
                <a:latin typeface="ＭＳ Ｐゴシック" charset="-128"/>
              </a:rPr>
              <a:t>pr</a:t>
            </a:r>
            <a:r>
              <a:rPr lang="en-US" altLang="ja-JP" sz="2400" b="1" baseline="-25000" dirty="0" smtClean="0">
                <a:latin typeface="ＭＳ Ｐゴシック" charset="-128"/>
              </a:rPr>
              <a:t>0</a:t>
            </a:r>
            <a:endParaRPr lang="en-US" altLang="ja-JP" sz="2400" b="1" baseline="-25000" dirty="0">
              <a:latin typeface="ＭＳ Ｐゴシック" charset="-128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3363416" y="4800600"/>
            <a:ext cx="1066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ja-JP" sz="2400" b="1" dirty="0" smtClean="0">
                <a:latin typeface="ＭＳ Ｐゴシック" charset="-128"/>
              </a:rPr>
              <a:t>pr</a:t>
            </a:r>
            <a:r>
              <a:rPr lang="en-US" altLang="ja-JP" sz="2400" b="1" baseline="-25000" dirty="0" smtClean="0">
                <a:latin typeface="ＭＳ Ｐゴシック" charset="-128"/>
              </a:rPr>
              <a:t>1</a:t>
            </a:r>
            <a:endParaRPr lang="en-US" altLang="ja-JP" sz="2400" b="1" baseline="-25000" dirty="0">
              <a:latin typeface="ＭＳ Ｐゴシック" charset="-128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6563816" y="4800600"/>
            <a:ext cx="1066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ja-JP" sz="2400" b="1" dirty="0" err="1" smtClean="0">
                <a:latin typeface="ＭＳ Ｐゴシック" charset="-128"/>
              </a:rPr>
              <a:t>pr</a:t>
            </a:r>
            <a:r>
              <a:rPr lang="en-US" altLang="ja-JP" sz="2400" b="1" baseline="-25000" dirty="0" err="1" smtClean="0">
                <a:latin typeface="ＭＳ Ｐゴシック" charset="-128"/>
              </a:rPr>
              <a:t>n</a:t>
            </a:r>
            <a:endParaRPr lang="en-US" altLang="ja-JP" sz="2400" b="1" baseline="-25000" dirty="0">
              <a:latin typeface="ＭＳ Ｐゴシック" charset="-128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922476" y="5867400"/>
            <a:ext cx="533400" cy="0"/>
          </a:xfrm>
          <a:prstGeom prst="line">
            <a:avLst/>
          </a:prstGeom>
          <a:noFill/>
          <a:ln w="76200">
            <a:solidFill>
              <a:srgbClr val="99CC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3491880" y="5872771"/>
            <a:ext cx="533400" cy="0"/>
          </a:xfrm>
          <a:prstGeom prst="line">
            <a:avLst/>
          </a:prstGeom>
          <a:noFill/>
          <a:ln w="76200">
            <a:solidFill>
              <a:srgbClr val="99CC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6779421" y="5872771"/>
            <a:ext cx="533400" cy="0"/>
          </a:xfrm>
          <a:prstGeom prst="line">
            <a:avLst/>
          </a:prstGeom>
          <a:noFill/>
          <a:ln w="76200">
            <a:solidFill>
              <a:srgbClr val="99CC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1001216" y="5334000"/>
            <a:ext cx="838200" cy="1066800"/>
          </a:xfrm>
          <a:prstGeom prst="triangle">
            <a:avLst>
              <a:gd name="adj" fmla="val 50000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err="1" smtClean="0"/>
              <a:t>t</a:t>
            </a:r>
            <a:r>
              <a:rPr lang="en-US" altLang="ja-JP" sz="4000" b="1" baseline="-25000" dirty="0" err="1" smtClean="0"/>
              <a:t>n</a:t>
            </a:r>
            <a:endParaRPr lang="en-US" altLang="ja-JP" sz="4000" b="1" baseline="-25000" dirty="0"/>
          </a:p>
        </p:txBody>
      </p:sp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2525216" y="5334000"/>
            <a:ext cx="838200" cy="1066800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 b="1" dirty="0" smtClean="0"/>
              <a:t>t</a:t>
            </a:r>
            <a:r>
              <a:rPr lang="en-US" altLang="ja-JP" sz="3200" b="1" baseline="-25000" dirty="0" smtClean="0"/>
              <a:t>n-1</a:t>
            </a:r>
            <a:endParaRPr lang="en-US" altLang="ja-JP" sz="3200" b="1" baseline="-25000" dirty="0"/>
          </a:p>
        </p:txBody>
      </p:sp>
      <p:sp>
        <p:nvSpPr>
          <p:cNvPr id="12" name="AutoShape 14"/>
          <p:cNvSpPr>
            <a:spLocks noChangeArrowheads="1"/>
          </p:cNvSpPr>
          <p:nvPr/>
        </p:nvSpPr>
        <p:spPr bwMode="auto">
          <a:xfrm>
            <a:off x="4201616" y="5334000"/>
            <a:ext cx="838200" cy="1066800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 b="1" dirty="0" smtClean="0"/>
              <a:t>t</a:t>
            </a:r>
            <a:r>
              <a:rPr lang="en-US" altLang="ja-JP" sz="3200" b="1" baseline="-25000" dirty="0" smtClean="0"/>
              <a:t>n-2</a:t>
            </a:r>
            <a:endParaRPr lang="en-US" altLang="ja-JP" sz="3200" b="1" baseline="-25000" dirty="0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5116016" y="5872771"/>
            <a:ext cx="609600" cy="0"/>
          </a:xfrm>
          <a:prstGeom prst="line">
            <a:avLst/>
          </a:prstGeom>
          <a:noFill/>
          <a:ln w="76200">
            <a:solidFill>
              <a:srgbClr val="99CC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" name="AutoShape 16"/>
          <p:cNvSpPr>
            <a:spLocks noChangeArrowheads="1"/>
          </p:cNvSpPr>
          <p:nvPr/>
        </p:nvSpPr>
        <p:spPr bwMode="auto">
          <a:xfrm>
            <a:off x="5725616" y="5334000"/>
            <a:ext cx="838200" cy="1066800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 b="1" dirty="0" smtClean="0"/>
              <a:t>t</a:t>
            </a:r>
            <a:r>
              <a:rPr lang="en-US" altLang="ja-JP" sz="2400" b="1" baseline="-25000" dirty="0" smtClean="0"/>
              <a:t>0</a:t>
            </a:r>
            <a:endParaRPr lang="en-US" altLang="ja-JP" sz="2400" b="1" baseline="-25000" dirty="0"/>
          </a:p>
        </p:txBody>
      </p:sp>
      <p:sp>
        <p:nvSpPr>
          <p:cNvPr id="15" name="正方形/長方形 14"/>
          <p:cNvSpPr/>
          <p:nvPr/>
        </p:nvSpPr>
        <p:spPr>
          <a:xfrm>
            <a:off x="7630616" y="5661248"/>
            <a:ext cx="973832" cy="369907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smtClean="0">
                <a:solidFill>
                  <a:schemeClr val="tx1"/>
                </a:solidFill>
              </a:rPr>
              <a:t>string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56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計算量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4525963"/>
          </a:xfrm>
        </p:spPr>
        <p:txBody>
          <a:bodyPr/>
          <a:lstStyle/>
          <a:p>
            <a:r>
              <a:rPr lang="ja-JP" altLang="en-US" dirty="0" smtClean="0"/>
              <a:t>「１段階</a:t>
            </a:r>
            <a:r>
              <a:rPr lang="en-US" altLang="ja-JP" dirty="0" smtClean="0"/>
              <a:t>pretty print</a:t>
            </a:r>
            <a:r>
              <a:rPr lang="ja-JP" altLang="en-US" dirty="0" smtClean="0"/>
              <a:t>関数 </a:t>
            </a:r>
            <a:r>
              <a:rPr lang="en-US" altLang="ja-JP" dirty="0" err="1"/>
              <a:t>pr</a:t>
            </a:r>
            <a:r>
              <a:rPr lang="en-US" altLang="ja-JP" baseline="-25000" dirty="0" err="1"/>
              <a:t>i</a:t>
            </a:r>
            <a:r>
              <a:rPr lang="en-US" altLang="ja-JP" dirty="0"/>
              <a:t> </a:t>
            </a:r>
            <a:r>
              <a:rPr lang="ja-JP" altLang="en-US" dirty="0"/>
              <a:t>の入出力テスト</a:t>
            </a:r>
            <a:r>
              <a:rPr lang="ja-JP" altLang="en-US" dirty="0" smtClean="0"/>
              <a:t>問題」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を効率よく解きたい</a:t>
            </a:r>
            <a:endParaRPr lang="en-US" altLang="ja-JP" dirty="0" smtClean="0"/>
          </a:p>
          <a:p>
            <a:pPr lvl="1">
              <a:buFont typeface="Wingdings" pitchFamily="2" charset="2"/>
              <a:buChar char="è"/>
            </a:pPr>
            <a:r>
              <a:rPr lang="en-US" altLang="ja-JP" dirty="0" smtClean="0">
                <a:sym typeface="Wingdings" pitchFamily="2" charset="2"/>
              </a:rPr>
              <a:t>Theorem:   </a:t>
            </a:r>
            <a:r>
              <a:rPr lang="en-US" altLang="ja-JP" dirty="0" smtClean="0">
                <a:sym typeface="Wingdings" pitchFamily="2" charset="2"/>
              </a:rPr>
              <a:t>Eager </a:t>
            </a:r>
            <a:r>
              <a:rPr lang="ja-JP" altLang="en-US" dirty="0" smtClean="0">
                <a:sym typeface="Wingdings" pitchFamily="2" charset="2"/>
              </a:rPr>
              <a:t>なら </a:t>
            </a:r>
            <a:r>
              <a:rPr lang="en-US" altLang="ja-JP" dirty="0">
                <a:sym typeface="Wingdings" pitchFamily="2" charset="2"/>
              </a:rPr>
              <a:t> </a:t>
            </a:r>
            <a:r>
              <a:rPr lang="en-US" altLang="ja-JP" dirty="0" smtClean="0">
                <a:sym typeface="Wingdings" pitchFamily="2" charset="2"/>
              </a:rPr>
              <a:t> P </a:t>
            </a:r>
            <a:r>
              <a:rPr lang="ja-JP" altLang="en-US" dirty="0" smtClean="0">
                <a:sym typeface="Wingdings" pitchFamily="2" charset="2"/>
              </a:rPr>
              <a:t>∩ </a:t>
            </a:r>
            <a:r>
              <a:rPr lang="en-US" altLang="ja-JP" dirty="0" smtClean="0"/>
              <a:t>DSPACE(n)</a:t>
            </a:r>
          </a:p>
          <a:p>
            <a:pPr lvl="1">
              <a:buFont typeface="Wingdings" pitchFamily="2" charset="2"/>
              <a:buChar char="è"/>
            </a:pPr>
            <a:r>
              <a:rPr lang="en-US" altLang="ja-JP" dirty="0" smtClean="0"/>
              <a:t>Theorem:   Lazy </a:t>
            </a:r>
            <a:r>
              <a:rPr lang="ja-JP" altLang="en-US" dirty="0" smtClean="0"/>
              <a:t>なら   </a:t>
            </a:r>
            <a:r>
              <a:rPr lang="en-US" altLang="ja-JP" dirty="0" smtClean="0"/>
              <a:t>NP-complete </a:t>
            </a:r>
            <a:r>
              <a:rPr lang="ja-JP" altLang="en-US" dirty="0" smtClean="0"/>
              <a:t>∩ </a:t>
            </a:r>
            <a:r>
              <a:rPr lang="en-US" altLang="ja-JP" dirty="0" smtClean="0"/>
              <a:t>DSPACE(n)</a:t>
            </a:r>
          </a:p>
          <a:p>
            <a:r>
              <a:rPr lang="ja-JP" altLang="en-US" dirty="0"/>
              <a:t>途中</a:t>
            </a:r>
            <a:r>
              <a:rPr lang="ja-JP" altLang="en-US" dirty="0" smtClean="0"/>
              <a:t>に出てくる木のサイズを確実に小さくしたい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371600" y="4230960"/>
            <a:ext cx="1066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ja-JP" sz="2400" b="1" dirty="0" smtClean="0">
                <a:latin typeface="ＭＳ Ｐゴシック" charset="-128"/>
              </a:rPr>
              <a:t>pr</a:t>
            </a:r>
            <a:r>
              <a:rPr lang="en-US" altLang="ja-JP" sz="2400" b="1" baseline="-25000" dirty="0" smtClean="0">
                <a:latin typeface="ＭＳ Ｐゴシック" charset="-128"/>
              </a:rPr>
              <a:t>0</a:t>
            </a:r>
            <a:endParaRPr lang="en-US" altLang="ja-JP" sz="2400" b="1" baseline="-25000" dirty="0">
              <a:latin typeface="ＭＳ Ｐゴシック" charset="-128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3124200" y="4230960"/>
            <a:ext cx="1066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ja-JP" sz="2400" b="1" dirty="0" smtClean="0">
                <a:latin typeface="ＭＳ Ｐゴシック" charset="-128"/>
              </a:rPr>
              <a:t>pr</a:t>
            </a:r>
            <a:r>
              <a:rPr lang="en-US" altLang="ja-JP" sz="2400" b="1" baseline="-25000" dirty="0" smtClean="0">
                <a:latin typeface="ＭＳ Ｐゴシック" charset="-128"/>
              </a:rPr>
              <a:t>1</a:t>
            </a:r>
            <a:endParaRPr lang="en-US" altLang="ja-JP" sz="2400" b="1" baseline="-25000" dirty="0">
              <a:latin typeface="ＭＳ Ｐゴシック" charset="-128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6324600" y="4230960"/>
            <a:ext cx="1066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ja-JP" sz="2400" b="1" dirty="0" err="1" smtClean="0">
                <a:latin typeface="ＭＳ Ｐゴシック" charset="-128"/>
              </a:rPr>
              <a:t>pr</a:t>
            </a:r>
            <a:r>
              <a:rPr lang="en-US" altLang="ja-JP" sz="2400" b="1" baseline="-25000" dirty="0" err="1" smtClean="0">
                <a:latin typeface="ＭＳ Ｐゴシック" charset="-128"/>
              </a:rPr>
              <a:t>n</a:t>
            </a:r>
            <a:endParaRPr lang="en-US" altLang="ja-JP" sz="2400" b="1" baseline="-25000" dirty="0">
              <a:latin typeface="ＭＳ Ｐゴシック" charset="-128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714500" y="5221560"/>
            <a:ext cx="533400" cy="0"/>
          </a:xfrm>
          <a:prstGeom prst="line">
            <a:avLst/>
          </a:prstGeom>
          <a:noFill/>
          <a:ln w="76200">
            <a:solidFill>
              <a:srgbClr val="99CC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3347864" y="5221560"/>
            <a:ext cx="533400" cy="0"/>
          </a:xfrm>
          <a:prstGeom prst="line">
            <a:avLst/>
          </a:prstGeom>
          <a:noFill/>
          <a:ln w="76200">
            <a:solidFill>
              <a:srgbClr val="99CC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6481293" y="5157192"/>
            <a:ext cx="533400" cy="0"/>
          </a:xfrm>
          <a:prstGeom prst="line">
            <a:avLst/>
          </a:prstGeom>
          <a:noFill/>
          <a:ln w="76200">
            <a:solidFill>
              <a:srgbClr val="99CC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762000" y="4688160"/>
            <a:ext cx="838200" cy="1066800"/>
          </a:xfrm>
          <a:prstGeom prst="triangle">
            <a:avLst>
              <a:gd name="adj" fmla="val 50000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err="1"/>
              <a:t>t</a:t>
            </a:r>
            <a:r>
              <a:rPr lang="en-US" altLang="ja-JP" sz="4000" b="1" baseline="-25000" dirty="0" err="1"/>
              <a:t>n</a:t>
            </a:r>
            <a:endParaRPr lang="en-US" altLang="ja-JP" sz="4000" b="1" baseline="-25000" dirty="0"/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1981200" y="4688160"/>
            <a:ext cx="1524000" cy="1981200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 b="1" dirty="0"/>
              <a:t>t</a:t>
            </a:r>
            <a:r>
              <a:rPr lang="en-US" altLang="ja-JP" sz="3200" b="1" baseline="-25000" dirty="0"/>
              <a:t>n-1</a:t>
            </a:r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3962400" y="4688160"/>
            <a:ext cx="914400" cy="685800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 b="1" dirty="0"/>
              <a:t>t</a:t>
            </a:r>
            <a:r>
              <a:rPr lang="en-US" altLang="ja-JP" sz="3200" b="1" baseline="-25000" dirty="0"/>
              <a:t>n-2</a:t>
            </a: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4932040" y="5157192"/>
            <a:ext cx="609600" cy="0"/>
          </a:xfrm>
          <a:prstGeom prst="line">
            <a:avLst/>
          </a:prstGeom>
          <a:noFill/>
          <a:ln w="76200">
            <a:solidFill>
              <a:srgbClr val="99CC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5486400" y="4764360"/>
            <a:ext cx="838200" cy="914400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 b="1" dirty="0"/>
              <a:t>t</a:t>
            </a:r>
            <a:r>
              <a:rPr lang="en-US" altLang="ja-JP" sz="2400" b="1" baseline="-25000" dirty="0"/>
              <a:t>0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7452320" y="4941168"/>
            <a:ext cx="973832" cy="369907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smtClean="0">
                <a:solidFill>
                  <a:schemeClr val="tx1"/>
                </a:solidFill>
              </a:rPr>
              <a:t>string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34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計算量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途中に出てくる木のサイズ</a:t>
            </a:r>
            <a:r>
              <a:rPr lang="ja-JP" altLang="en-US" dirty="0" smtClean="0"/>
              <a:t>を小さくしたい</a:t>
            </a:r>
            <a:endParaRPr lang="en-US" altLang="ja-JP" dirty="0" smtClean="0"/>
          </a:p>
          <a:p>
            <a:endParaRPr kumimoji="1" lang="en-US" altLang="ja-JP" dirty="0"/>
          </a:p>
          <a:p>
            <a:pPr lvl="2"/>
            <a:endParaRPr lang="en-US" altLang="ja-JP" dirty="0" smtClean="0"/>
          </a:p>
          <a:p>
            <a:pPr lvl="3"/>
            <a:endParaRPr kumimoji="1" lang="en-US" altLang="ja-JP" dirty="0"/>
          </a:p>
          <a:p>
            <a:pPr lvl="3"/>
            <a:endParaRPr lang="en-US" altLang="ja-JP" dirty="0" smtClean="0"/>
          </a:p>
          <a:p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>
                <a:solidFill>
                  <a:srgbClr val="FF0000"/>
                </a:solidFill>
                <a:sym typeface="Wingdings" pitchFamily="2" charset="2"/>
              </a:rPr>
              <a:t> </a:t>
            </a:r>
            <a:r>
              <a:rPr kumimoji="1" lang="en-US" altLang="ja-JP" dirty="0" smtClean="0">
                <a:solidFill>
                  <a:srgbClr val="FF0000"/>
                </a:solidFill>
              </a:rPr>
              <a:t>Theorem: </a:t>
            </a:r>
            <a:r>
              <a:rPr lang="ja-JP" altLang="en-US" dirty="0">
                <a:solidFill>
                  <a:srgbClr val="FF0000"/>
                </a:solidFill>
              </a:rPr>
              <a:t>できる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371600" y="2276872"/>
            <a:ext cx="1066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ja-JP" sz="2400" b="1" dirty="0" smtClean="0">
                <a:latin typeface="ＭＳ Ｐゴシック" charset="-128"/>
              </a:rPr>
              <a:t>pr</a:t>
            </a:r>
            <a:r>
              <a:rPr lang="en-US" altLang="ja-JP" sz="2400" b="1" baseline="-25000" dirty="0" smtClean="0">
                <a:latin typeface="ＭＳ Ｐゴシック" charset="-128"/>
              </a:rPr>
              <a:t>0</a:t>
            </a:r>
            <a:endParaRPr lang="en-US" altLang="ja-JP" sz="2400" b="1" baseline="-25000" dirty="0">
              <a:latin typeface="ＭＳ Ｐゴシック" charset="-128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3124200" y="2276872"/>
            <a:ext cx="1066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ja-JP" sz="2400" b="1" dirty="0" smtClean="0">
                <a:latin typeface="ＭＳ Ｐゴシック" charset="-128"/>
              </a:rPr>
              <a:t>pr</a:t>
            </a:r>
            <a:r>
              <a:rPr lang="en-US" altLang="ja-JP" sz="2400" b="1" baseline="-25000" dirty="0" smtClean="0">
                <a:latin typeface="ＭＳ Ｐゴシック" charset="-128"/>
              </a:rPr>
              <a:t>1</a:t>
            </a:r>
            <a:endParaRPr lang="en-US" altLang="ja-JP" sz="2400" b="1" baseline="-25000" dirty="0">
              <a:latin typeface="ＭＳ Ｐゴシック" charset="-128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6324600" y="2276872"/>
            <a:ext cx="1066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ja-JP" sz="2400" b="1" dirty="0" err="1" smtClean="0">
                <a:latin typeface="ＭＳ Ｐゴシック" charset="-128"/>
              </a:rPr>
              <a:t>pr</a:t>
            </a:r>
            <a:r>
              <a:rPr lang="en-US" altLang="ja-JP" sz="2400" b="1" baseline="-25000" dirty="0" err="1" smtClean="0">
                <a:latin typeface="ＭＳ Ｐゴシック" charset="-128"/>
              </a:rPr>
              <a:t>n</a:t>
            </a:r>
            <a:endParaRPr lang="en-US" altLang="ja-JP" sz="2400" b="1" baseline="-25000" dirty="0">
              <a:latin typeface="ＭＳ Ｐゴシック" charset="-128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714500" y="3267472"/>
            <a:ext cx="533400" cy="0"/>
          </a:xfrm>
          <a:prstGeom prst="line">
            <a:avLst/>
          </a:prstGeom>
          <a:noFill/>
          <a:ln w="76200">
            <a:solidFill>
              <a:srgbClr val="99CC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3347864" y="3267472"/>
            <a:ext cx="533400" cy="0"/>
          </a:xfrm>
          <a:prstGeom prst="line">
            <a:avLst/>
          </a:prstGeom>
          <a:noFill/>
          <a:ln w="76200">
            <a:solidFill>
              <a:srgbClr val="99CC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6481293" y="3203104"/>
            <a:ext cx="533400" cy="0"/>
          </a:xfrm>
          <a:prstGeom prst="line">
            <a:avLst/>
          </a:prstGeom>
          <a:noFill/>
          <a:ln w="76200">
            <a:solidFill>
              <a:srgbClr val="99CC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762000" y="2734072"/>
            <a:ext cx="838200" cy="1066800"/>
          </a:xfrm>
          <a:prstGeom prst="triangle">
            <a:avLst>
              <a:gd name="adj" fmla="val 50000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err="1"/>
              <a:t>t</a:t>
            </a:r>
            <a:r>
              <a:rPr lang="en-US" altLang="ja-JP" sz="4000" b="1" baseline="-25000" dirty="0" err="1"/>
              <a:t>n</a:t>
            </a:r>
            <a:endParaRPr lang="en-US" altLang="ja-JP" sz="4000" b="1" baseline="-25000" dirty="0"/>
          </a:p>
        </p:txBody>
      </p:sp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1981200" y="2492896"/>
            <a:ext cx="1524000" cy="1981200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 b="1" dirty="0"/>
              <a:t>t</a:t>
            </a:r>
            <a:r>
              <a:rPr lang="en-US" altLang="ja-JP" sz="3200" b="1" baseline="-25000" dirty="0"/>
              <a:t>n-1</a:t>
            </a:r>
          </a:p>
        </p:txBody>
      </p:sp>
      <p:sp>
        <p:nvSpPr>
          <p:cNvPr id="12" name="AutoShape 14"/>
          <p:cNvSpPr>
            <a:spLocks noChangeArrowheads="1"/>
          </p:cNvSpPr>
          <p:nvPr/>
        </p:nvSpPr>
        <p:spPr bwMode="auto">
          <a:xfrm>
            <a:off x="3962400" y="2734072"/>
            <a:ext cx="914400" cy="685800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 b="1" dirty="0"/>
              <a:t>t</a:t>
            </a:r>
            <a:r>
              <a:rPr lang="en-US" altLang="ja-JP" sz="3200" b="1" baseline="-25000" dirty="0"/>
              <a:t>n-2</a:t>
            </a:r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4932040" y="3203104"/>
            <a:ext cx="609600" cy="0"/>
          </a:xfrm>
          <a:prstGeom prst="line">
            <a:avLst/>
          </a:prstGeom>
          <a:noFill/>
          <a:ln w="76200">
            <a:solidFill>
              <a:srgbClr val="99CC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" name="AutoShape 16"/>
          <p:cNvSpPr>
            <a:spLocks noChangeArrowheads="1"/>
          </p:cNvSpPr>
          <p:nvPr/>
        </p:nvSpPr>
        <p:spPr bwMode="auto">
          <a:xfrm>
            <a:off x="5486400" y="2810272"/>
            <a:ext cx="838200" cy="914400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 b="1" dirty="0"/>
              <a:t>t</a:t>
            </a:r>
            <a:r>
              <a:rPr lang="en-US" altLang="ja-JP" sz="2400" b="1" baseline="-25000" dirty="0"/>
              <a:t>0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7452320" y="2987080"/>
            <a:ext cx="973832" cy="369907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smtClean="0">
                <a:solidFill>
                  <a:schemeClr val="tx1"/>
                </a:solidFill>
              </a:rPr>
              <a:t>string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16" name="AutoShape 5"/>
          <p:cNvSpPr>
            <a:spLocks noChangeArrowheads="1"/>
          </p:cNvSpPr>
          <p:nvPr/>
        </p:nvSpPr>
        <p:spPr bwMode="auto">
          <a:xfrm>
            <a:off x="1725216" y="5157192"/>
            <a:ext cx="1066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ja-JP" sz="2400" b="1" dirty="0" smtClean="0">
                <a:latin typeface="ＭＳ Ｐゴシック" charset="-128"/>
              </a:rPr>
              <a:t>PR</a:t>
            </a:r>
            <a:r>
              <a:rPr lang="en-US" altLang="ja-JP" sz="2400" b="1" baseline="-25000" dirty="0" smtClean="0">
                <a:latin typeface="ＭＳ Ｐゴシック" charset="-128"/>
              </a:rPr>
              <a:t>0</a:t>
            </a:r>
            <a:endParaRPr lang="en-US" altLang="ja-JP" sz="2400" b="1" baseline="-25000" dirty="0">
              <a:latin typeface="ＭＳ Ｐゴシック" charset="-128"/>
            </a:endParaRPr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>
            <a:off x="3477816" y="5157192"/>
            <a:ext cx="1066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ja-JP" sz="2400" b="1" dirty="0" smtClean="0">
                <a:latin typeface="ＭＳ Ｐゴシック" charset="-128"/>
              </a:rPr>
              <a:t>PR</a:t>
            </a:r>
            <a:r>
              <a:rPr lang="en-US" altLang="ja-JP" sz="2400" b="1" baseline="-25000" dirty="0" smtClean="0">
                <a:latin typeface="ＭＳ Ｐゴシック" charset="-128"/>
              </a:rPr>
              <a:t>1</a:t>
            </a:r>
            <a:endParaRPr lang="en-US" altLang="ja-JP" sz="2400" b="1" baseline="-25000" dirty="0">
              <a:latin typeface="ＭＳ Ｐゴシック" charset="-128"/>
            </a:endParaRP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6678216" y="5157192"/>
            <a:ext cx="1066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ja-JP" sz="2400" b="1" dirty="0" err="1" smtClean="0">
                <a:latin typeface="ＭＳ Ｐゴシック" charset="-128"/>
              </a:rPr>
              <a:t>PR</a:t>
            </a:r>
            <a:r>
              <a:rPr lang="en-US" altLang="ja-JP" sz="2400" b="1" baseline="-25000" dirty="0" err="1" smtClean="0">
                <a:latin typeface="ＭＳ Ｐゴシック" charset="-128"/>
              </a:rPr>
              <a:t>n</a:t>
            </a:r>
            <a:endParaRPr lang="en-US" altLang="ja-JP" sz="2400" b="1" baseline="-25000" dirty="0">
              <a:latin typeface="ＭＳ Ｐゴシック" charset="-128"/>
            </a:endParaRPr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2036876" y="6223992"/>
            <a:ext cx="533400" cy="0"/>
          </a:xfrm>
          <a:prstGeom prst="line">
            <a:avLst/>
          </a:prstGeom>
          <a:noFill/>
          <a:ln w="76200">
            <a:solidFill>
              <a:srgbClr val="99CC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>
            <a:off x="3606280" y="6229363"/>
            <a:ext cx="533400" cy="0"/>
          </a:xfrm>
          <a:prstGeom prst="line">
            <a:avLst/>
          </a:prstGeom>
          <a:noFill/>
          <a:ln w="76200">
            <a:solidFill>
              <a:srgbClr val="99CC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>
            <a:off x="6893821" y="6229363"/>
            <a:ext cx="533400" cy="0"/>
          </a:xfrm>
          <a:prstGeom prst="line">
            <a:avLst/>
          </a:prstGeom>
          <a:noFill/>
          <a:ln w="76200">
            <a:solidFill>
              <a:srgbClr val="99CC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" name="AutoShape 12"/>
          <p:cNvSpPr>
            <a:spLocks noChangeArrowheads="1"/>
          </p:cNvSpPr>
          <p:nvPr/>
        </p:nvSpPr>
        <p:spPr bwMode="auto">
          <a:xfrm>
            <a:off x="1115616" y="5690592"/>
            <a:ext cx="838200" cy="1066800"/>
          </a:xfrm>
          <a:prstGeom prst="triangle">
            <a:avLst>
              <a:gd name="adj" fmla="val 50000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err="1" smtClean="0"/>
              <a:t>t</a:t>
            </a:r>
            <a:r>
              <a:rPr lang="en-US" altLang="ja-JP" sz="4000" b="1" baseline="-25000" dirty="0" err="1" smtClean="0"/>
              <a:t>n</a:t>
            </a:r>
            <a:endParaRPr lang="en-US" altLang="ja-JP" sz="4000" b="1" baseline="-25000" dirty="0"/>
          </a:p>
        </p:txBody>
      </p:sp>
      <p:sp>
        <p:nvSpPr>
          <p:cNvPr id="23" name="AutoShape 13"/>
          <p:cNvSpPr>
            <a:spLocks noChangeArrowheads="1"/>
          </p:cNvSpPr>
          <p:nvPr/>
        </p:nvSpPr>
        <p:spPr bwMode="auto">
          <a:xfrm>
            <a:off x="2639616" y="5690592"/>
            <a:ext cx="838200" cy="1066800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 b="1" dirty="0" smtClean="0"/>
              <a:t>t</a:t>
            </a:r>
            <a:r>
              <a:rPr lang="en-US" altLang="ja-JP" sz="3200" b="1" baseline="-25000" dirty="0" smtClean="0"/>
              <a:t>n-1</a:t>
            </a:r>
            <a:endParaRPr lang="en-US" altLang="ja-JP" sz="3200" b="1" baseline="-25000" dirty="0"/>
          </a:p>
        </p:txBody>
      </p:sp>
      <p:sp>
        <p:nvSpPr>
          <p:cNvPr id="24" name="AutoShape 14"/>
          <p:cNvSpPr>
            <a:spLocks noChangeArrowheads="1"/>
          </p:cNvSpPr>
          <p:nvPr/>
        </p:nvSpPr>
        <p:spPr bwMode="auto">
          <a:xfrm>
            <a:off x="4316016" y="5690592"/>
            <a:ext cx="838200" cy="1066800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 b="1" dirty="0" smtClean="0"/>
              <a:t>t</a:t>
            </a:r>
            <a:r>
              <a:rPr lang="en-US" altLang="ja-JP" sz="3200" b="1" baseline="-25000" dirty="0" smtClean="0"/>
              <a:t>n-2</a:t>
            </a:r>
            <a:endParaRPr lang="en-US" altLang="ja-JP" sz="3200" b="1" baseline="-25000" dirty="0"/>
          </a:p>
        </p:txBody>
      </p:sp>
      <p:sp>
        <p:nvSpPr>
          <p:cNvPr id="25" name="Line 15"/>
          <p:cNvSpPr>
            <a:spLocks noChangeShapeType="1"/>
          </p:cNvSpPr>
          <p:nvPr/>
        </p:nvSpPr>
        <p:spPr bwMode="auto">
          <a:xfrm>
            <a:off x="5230416" y="6229363"/>
            <a:ext cx="609600" cy="0"/>
          </a:xfrm>
          <a:prstGeom prst="line">
            <a:avLst/>
          </a:prstGeom>
          <a:noFill/>
          <a:ln w="76200">
            <a:solidFill>
              <a:srgbClr val="99CC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" name="AutoShape 16"/>
          <p:cNvSpPr>
            <a:spLocks noChangeArrowheads="1"/>
          </p:cNvSpPr>
          <p:nvPr/>
        </p:nvSpPr>
        <p:spPr bwMode="auto">
          <a:xfrm>
            <a:off x="5840016" y="5690592"/>
            <a:ext cx="838200" cy="1066800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 b="1" dirty="0" smtClean="0"/>
              <a:t>t</a:t>
            </a:r>
            <a:r>
              <a:rPr lang="en-US" altLang="ja-JP" sz="2400" b="1" baseline="-25000" dirty="0" smtClean="0"/>
              <a:t>0</a:t>
            </a:r>
            <a:endParaRPr lang="en-US" altLang="ja-JP" sz="2400" b="1" baseline="-25000" dirty="0"/>
          </a:p>
        </p:txBody>
      </p:sp>
      <p:sp>
        <p:nvSpPr>
          <p:cNvPr id="27" name="正方形/長方形 26"/>
          <p:cNvSpPr/>
          <p:nvPr/>
        </p:nvSpPr>
        <p:spPr>
          <a:xfrm>
            <a:off x="7745016" y="6017840"/>
            <a:ext cx="973832" cy="369907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smtClean="0">
                <a:solidFill>
                  <a:schemeClr val="tx1"/>
                </a:solidFill>
              </a:rPr>
              <a:t>string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46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ところで何に使うの？ （応用）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/>
          </a:bodyPr>
          <a:lstStyle/>
          <a:p>
            <a:r>
              <a:rPr lang="ja-JP" altLang="en-US" dirty="0" smtClean="0"/>
              <a:t>文法やその理論の主な応用先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marL="971550" lvl="1" indent="-514350">
              <a:buFont typeface="+mj-lt"/>
              <a:buAutoNum type="arabicPeriod"/>
            </a:pPr>
            <a:r>
              <a:rPr lang="ja-JP" altLang="en-US" dirty="0" smtClean="0"/>
              <a:t>自然言語向けの、文の構文解析</a:t>
            </a:r>
            <a:endParaRPr lang="en-US" altLang="ja-JP" dirty="0" smtClean="0"/>
          </a:p>
          <a:p>
            <a:pPr marL="971550" lvl="1" indent="-514350">
              <a:buFont typeface="+mj-lt"/>
              <a:buAutoNum type="arabicPeriod"/>
            </a:pPr>
            <a:endParaRPr lang="en-US" altLang="ja-JP" dirty="0" smtClean="0"/>
          </a:p>
          <a:p>
            <a:pPr marL="971550" lvl="1" indent="-514350">
              <a:buFont typeface="+mj-lt"/>
              <a:buAutoNum type="arabicPeriod"/>
            </a:pPr>
            <a:r>
              <a:rPr lang="ja-JP" altLang="en-US" dirty="0" smtClean="0"/>
              <a:t>プログラミング向けの、ソース</a:t>
            </a:r>
            <a:r>
              <a:rPr lang="en-US" altLang="ja-JP" dirty="0" smtClean="0"/>
              <a:t>/</a:t>
            </a:r>
            <a:r>
              <a:rPr lang="ja-JP" altLang="en-US" dirty="0" smtClean="0"/>
              <a:t>データの構文解析</a:t>
            </a:r>
            <a:endParaRPr lang="en-US" altLang="ja-JP" dirty="0" smtClean="0"/>
          </a:p>
          <a:p>
            <a:pPr marL="971550" lvl="1" indent="-514350">
              <a:buFont typeface="+mj-lt"/>
              <a:buAutoNum type="arabicPeriod"/>
            </a:pPr>
            <a:endParaRPr lang="en-US" altLang="ja-JP" dirty="0" smtClean="0">
              <a:solidFill>
                <a:srgbClr val="FF0000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ja-JP" altLang="en-US" dirty="0" smtClean="0">
                <a:solidFill>
                  <a:srgbClr val="FF0000"/>
                </a:solidFill>
              </a:rPr>
              <a:t>プログラミング言語の挙動の静的解析</a:t>
            </a:r>
            <a:r>
              <a:rPr lang="en-US" altLang="ja-JP" dirty="0" smtClean="0">
                <a:solidFill>
                  <a:srgbClr val="FF0000"/>
                </a:solidFill>
              </a:rPr>
              <a:t>, Verification</a:t>
            </a:r>
          </a:p>
          <a:p>
            <a:pPr marL="971550" lvl="1" indent="-514350">
              <a:buFont typeface="+mj-lt"/>
              <a:buAutoNum type="arabicPeriod"/>
            </a:pPr>
            <a:endParaRPr lang="en-US" altLang="ja-JP" dirty="0" smtClean="0"/>
          </a:p>
          <a:p>
            <a:pPr marL="971550" lvl="1" indent="-514350">
              <a:buFont typeface="+mj-lt"/>
              <a:buAutoNum type="arabicPeriod"/>
            </a:pPr>
            <a:r>
              <a:rPr lang="ja-JP" altLang="en-US" dirty="0" smtClean="0"/>
              <a:t>バイオなど向けの、遺伝子情報などの解析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dirty="0" smtClean="0"/>
              <a:t>ところで何に使うの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/>
          </a:bodyPr>
          <a:lstStyle/>
          <a:p>
            <a:r>
              <a:rPr lang="ja-JP" altLang="en-US" dirty="0" smtClean="0"/>
              <a:t>文法やその理論の主な応用先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marL="971550" lvl="1" indent="-514350">
              <a:buFont typeface="+mj-lt"/>
              <a:buAutoNum type="arabicPeriod"/>
            </a:pPr>
            <a:r>
              <a:rPr lang="ja-JP" altLang="en-US" dirty="0" smtClean="0"/>
              <a:t>自然言語向けの、文の構文解析</a:t>
            </a:r>
            <a:endParaRPr lang="en-US" altLang="ja-JP" dirty="0" smtClean="0"/>
          </a:p>
          <a:p>
            <a:pPr marL="971550" lvl="1" indent="-514350">
              <a:buFont typeface="+mj-lt"/>
              <a:buAutoNum type="arabicPeriod"/>
            </a:pPr>
            <a:endParaRPr lang="en-US" altLang="ja-JP" dirty="0" smtClean="0"/>
          </a:p>
          <a:p>
            <a:pPr marL="971550" lvl="1" indent="-514350">
              <a:buFont typeface="+mj-lt"/>
              <a:buAutoNum type="arabicPeriod"/>
            </a:pPr>
            <a:r>
              <a:rPr lang="ja-JP" altLang="en-US" dirty="0" smtClean="0"/>
              <a:t>プログラミング向けの、ソース</a:t>
            </a:r>
            <a:r>
              <a:rPr lang="en-US" altLang="ja-JP" dirty="0" smtClean="0"/>
              <a:t>/</a:t>
            </a:r>
            <a:r>
              <a:rPr lang="ja-JP" altLang="en-US" dirty="0" smtClean="0"/>
              <a:t>データの構文解析</a:t>
            </a:r>
            <a:endParaRPr lang="en-US" altLang="ja-JP" dirty="0" smtClean="0"/>
          </a:p>
          <a:p>
            <a:pPr marL="971550" lvl="1" indent="-514350">
              <a:buFont typeface="+mj-lt"/>
              <a:buAutoNum type="arabicPeriod"/>
            </a:pPr>
            <a:endParaRPr lang="en-US" altLang="ja-JP" dirty="0" smtClean="0">
              <a:solidFill>
                <a:srgbClr val="FF0000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ja-JP" altLang="en-US" dirty="0" smtClean="0">
                <a:solidFill>
                  <a:srgbClr val="FF0000"/>
                </a:solidFill>
              </a:rPr>
              <a:t>プログラミング言語の挙動の静的解析</a:t>
            </a:r>
            <a:r>
              <a:rPr lang="en-US" altLang="ja-JP" dirty="0" smtClean="0">
                <a:solidFill>
                  <a:srgbClr val="FF0000"/>
                </a:solidFill>
              </a:rPr>
              <a:t>, Verification</a:t>
            </a:r>
          </a:p>
          <a:p>
            <a:pPr marL="971550" lvl="1" indent="-514350">
              <a:buFont typeface="+mj-lt"/>
              <a:buAutoNum type="arabicPeriod"/>
            </a:pPr>
            <a:endParaRPr lang="en-US" altLang="ja-JP" dirty="0" smtClean="0"/>
          </a:p>
          <a:p>
            <a:pPr marL="971550" lvl="1" indent="-514350">
              <a:buFont typeface="+mj-lt"/>
              <a:buAutoNum type="arabicPeriod"/>
            </a:pPr>
            <a:r>
              <a:rPr lang="ja-JP" altLang="en-US" dirty="0" smtClean="0"/>
              <a:t>バイオなど向けの、遺伝子情報などの解析</a:t>
            </a:r>
            <a:endParaRPr lang="en-US" dirty="0" smtClean="0"/>
          </a:p>
        </p:txBody>
      </p:sp>
      <p:sp>
        <p:nvSpPr>
          <p:cNvPr id="4" name="角丸四角形吹き出し 3"/>
          <p:cNvSpPr/>
          <p:nvPr/>
        </p:nvSpPr>
        <p:spPr>
          <a:xfrm>
            <a:off x="5148064" y="260648"/>
            <a:ext cx="3816424" cy="1512168"/>
          </a:xfrm>
          <a:prstGeom prst="wedgeRoundRectCallout">
            <a:avLst>
              <a:gd name="adj1" fmla="val -55658"/>
              <a:gd name="adj2" fmla="val 226502"/>
              <a:gd name="adj3" fmla="val 16667"/>
            </a:avLst>
          </a:prstGeom>
          <a:gradFill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高階関数や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オブジェクトを使う言語だと</a:t>
            </a:r>
            <a:endParaRPr lang="en-US" altLang="ja-JP" sz="2400" dirty="0" smtClean="0"/>
          </a:p>
          <a:p>
            <a:pPr algn="ctr"/>
            <a:r>
              <a:rPr lang="ja-JP" altLang="en-US" sz="2400" dirty="0" smtClean="0"/>
              <a:t>必然的に高階になる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文法を使った解析の例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リソース使用法解析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611560" y="2348880"/>
            <a:ext cx="5760640" cy="194421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FILE* </a:t>
            </a:r>
            <a:r>
              <a:rPr kumimoji="1" lang="en-US" altLang="ja-JP" sz="2400" dirty="0" err="1" smtClean="0">
                <a:latin typeface="Consolas" pitchFamily="49" charset="0"/>
                <a:cs typeface="Consolas" pitchFamily="49" charset="0"/>
              </a:rPr>
              <a:t>fp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kumimoji="1" lang="en-US" altLang="ja-JP" sz="2400" dirty="0" err="1" smtClean="0">
                <a:latin typeface="Consolas" pitchFamily="49" charset="0"/>
                <a:cs typeface="Consolas" pitchFamily="49" charset="0"/>
              </a:rPr>
              <a:t>fopen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(filename, “r”);</a:t>
            </a:r>
          </a:p>
          <a:p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while( !</a:t>
            </a:r>
            <a:r>
              <a:rPr lang="en-US" altLang="ja-JP" sz="2400" dirty="0" err="1" smtClean="0">
                <a:latin typeface="Consolas" pitchFamily="49" charset="0"/>
                <a:cs typeface="Consolas" pitchFamily="49" charset="0"/>
              </a:rPr>
              <a:t>feof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400" dirty="0" err="1" smtClean="0">
                <a:latin typeface="Consolas" pitchFamily="49" charset="0"/>
                <a:cs typeface="Consolas" pitchFamily="49" charset="0"/>
              </a:rPr>
              <a:t>fp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) )</a:t>
            </a:r>
          </a:p>
          <a:p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  { ... </a:t>
            </a:r>
            <a:r>
              <a:rPr lang="en-US" altLang="ja-JP" sz="2400" dirty="0" err="1" smtClean="0">
                <a:latin typeface="Consolas" pitchFamily="49" charset="0"/>
                <a:cs typeface="Consolas" pitchFamily="49" charset="0"/>
              </a:rPr>
              <a:t>fread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( ... ); ...}</a:t>
            </a:r>
            <a:endParaRPr kumimoji="1" lang="en-US" altLang="ja-JP" sz="2400" dirty="0" smtClean="0">
              <a:latin typeface="Consolas" pitchFamily="49" charset="0"/>
              <a:cs typeface="Consolas" pitchFamily="49" charset="0"/>
            </a:endParaRPr>
          </a:p>
          <a:p>
            <a:r>
              <a:rPr kumimoji="1" lang="en-US" altLang="ja-JP" sz="2400" dirty="0" err="1" smtClean="0">
                <a:latin typeface="Consolas" pitchFamily="49" charset="0"/>
                <a:cs typeface="Consolas" pitchFamily="49" charset="0"/>
              </a:rPr>
              <a:t>fclose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kumimoji="1" lang="en-US" altLang="ja-JP" sz="2400" dirty="0" err="1" smtClean="0">
                <a:latin typeface="Consolas" pitchFamily="49" charset="0"/>
                <a:cs typeface="Consolas" pitchFamily="49" charset="0"/>
              </a:rPr>
              <a:t>fp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);</a:t>
            </a:r>
            <a:endParaRPr kumimoji="1" lang="ja-JP" alt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563888" y="4005064"/>
            <a:ext cx="5400600" cy="14761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b="1" dirty="0" smtClean="0">
                <a:latin typeface="Consolas" pitchFamily="49" charset="0"/>
                <a:cs typeface="Consolas" pitchFamily="49" charset="0"/>
              </a:rPr>
              <a:t>PROG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 ::= “</a:t>
            </a:r>
            <a:r>
              <a:rPr kumimoji="1" lang="en-US" altLang="ja-JP" sz="2400" dirty="0" err="1" smtClean="0">
                <a:latin typeface="Consolas" pitchFamily="49" charset="0"/>
                <a:cs typeface="Consolas" pitchFamily="49" charset="0"/>
              </a:rPr>
              <a:t>fopen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” </a:t>
            </a:r>
            <a:r>
              <a:rPr kumimoji="1" lang="en-US" altLang="ja-JP" sz="2400" b="1" dirty="0" smtClean="0">
                <a:latin typeface="Consolas" pitchFamily="49" charset="0"/>
                <a:cs typeface="Consolas" pitchFamily="49" charset="0"/>
              </a:rPr>
              <a:t>LOOP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 “</a:t>
            </a:r>
            <a:r>
              <a:rPr kumimoji="1" lang="en-US" altLang="ja-JP" sz="2400" dirty="0" err="1" smtClean="0">
                <a:latin typeface="Consolas" pitchFamily="49" charset="0"/>
                <a:cs typeface="Consolas" pitchFamily="49" charset="0"/>
              </a:rPr>
              <a:t>fclose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”</a:t>
            </a:r>
          </a:p>
          <a:p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LOOP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 ::= “</a:t>
            </a:r>
            <a:r>
              <a:rPr lang="en-US" altLang="ja-JP" sz="2400" dirty="0" err="1" smtClean="0">
                <a:latin typeface="Consolas" pitchFamily="49" charset="0"/>
                <a:cs typeface="Consolas" pitchFamily="49" charset="0"/>
              </a:rPr>
              <a:t>feof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”</a:t>
            </a:r>
          </a:p>
          <a:p>
            <a:r>
              <a:rPr kumimoji="1" lang="en-US" altLang="ja-JP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      | “</a:t>
            </a:r>
            <a:r>
              <a:rPr kumimoji="1" lang="en-US" altLang="ja-JP" sz="2400" dirty="0" err="1" smtClean="0">
                <a:latin typeface="Consolas" pitchFamily="49" charset="0"/>
                <a:cs typeface="Consolas" pitchFamily="49" charset="0"/>
              </a:rPr>
              <a:t>feof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” “</a:t>
            </a:r>
            <a:r>
              <a:rPr kumimoji="1" lang="en-US" altLang="ja-JP" sz="2400" dirty="0" err="1" smtClean="0">
                <a:latin typeface="Consolas" pitchFamily="49" charset="0"/>
                <a:cs typeface="Consolas" pitchFamily="49" charset="0"/>
              </a:rPr>
              <a:t>fread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” </a:t>
            </a:r>
            <a:r>
              <a:rPr kumimoji="1" lang="en-US" altLang="ja-JP" sz="2400" b="1" dirty="0" smtClean="0">
                <a:latin typeface="Consolas" pitchFamily="49" charset="0"/>
                <a:cs typeface="Consolas" pitchFamily="49" charset="0"/>
              </a:rPr>
              <a:t>LOOP</a:t>
            </a:r>
            <a:endParaRPr kumimoji="1" lang="ja-JP" alt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5703639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PROG</a:t>
            </a:r>
            <a:r>
              <a:rPr lang="ja-JP" altLang="en-US" sz="2400" dirty="0"/>
              <a:t> </a:t>
            </a:r>
            <a:r>
              <a:rPr lang="ja-JP" altLang="en-US" sz="2400" dirty="0" smtClean="0"/>
              <a:t>⊆ </a:t>
            </a:r>
            <a:r>
              <a:rPr lang="en-US" altLang="ja-JP" sz="2400" dirty="0" smtClean="0"/>
              <a:t>“</a:t>
            </a:r>
            <a:r>
              <a:rPr lang="en-US" altLang="ja-JP" sz="2400" dirty="0" err="1" smtClean="0"/>
              <a:t>fopen</a:t>
            </a:r>
            <a:r>
              <a:rPr lang="en-US" altLang="ja-JP" sz="2400" dirty="0" smtClean="0"/>
              <a:t>” (“</a:t>
            </a:r>
            <a:r>
              <a:rPr lang="en-US" altLang="ja-JP" sz="2400" dirty="0" err="1" smtClean="0"/>
              <a:t>feof</a:t>
            </a:r>
            <a:r>
              <a:rPr lang="en-US" altLang="ja-JP" sz="2400" dirty="0" smtClean="0"/>
              <a:t>” | “</a:t>
            </a:r>
            <a:r>
              <a:rPr lang="en-US" altLang="ja-JP" sz="2400" dirty="0" err="1" smtClean="0"/>
              <a:t>fwrite</a:t>
            </a:r>
            <a:r>
              <a:rPr lang="en-US" altLang="ja-JP" sz="2400" dirty="0" smtClean="0"/>
              <a:t>” | “</a:t>
            </a:r>
            <a:r>
              <a:rPr lang="en-US" altLang="ja-JP" sz="2400" dirty="0" err="1" smtClean="0"/>
              <a:t>fread</a:t>
            </a:r>
            <a:r>
              <a:rPr lang="en-US" altLang="ja-JP" sz="2400" dirty="0" smtClean="0"/>
              <a:t>” | “</a:t>
            </a:r>
            <a:r>
              <a:rPr lang="en-US" altLang="ja-JP" sz="2400" dirty="0" err="1" smtClean="0"/>
              <a:t>ftell</a:t>
            </a:r>
            <a:r>
              <a:rPr lang="en-US" altLang="ja-JP" sz="2400" dirty="0" smtClean="0"/>
              <a:t>”)* “</a:t>
            </a:r>
            <a:r>
              <a:rPr lang="en-US" altLang="ja-JP" sz="2400" dirty="0" err="1" smtClean="0"/>
              <a:t>fclose</a:t>
            </a:r>
            <a:r>
              <a:rPr lang="en-US" altLang="ja-JP" sz="2400" dirty="0" smtClean="0"/>
              <a:t>”   ?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251520" y="188640"/>
            <a:ext cx="8712968" cy="367240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interface Stream { String </a:t>
            </a:r>
            <a:r>
              <a:rPr lang="en-US" altLang="ja-JP" sz="2000" dirty="0" err="1" smtClean="0">
                <a:latin typeface="Consolas" pitchFamily="49" charset="0"/>
                <a:cs typeface="Consolas" pitchFamily="49" charset="0"/>
              </a:rPr>
              <a:t>readLine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(); void close(); }</a:t>
            </a:r>
          </a:p>
          <a:p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altLang="ja-JP" sz="2000" dirty="0" err="1" smtClean="0">
                <a:latin typeface="Consolas" pitchFamily="49" charset="0"/>
                <a:cs typeface="Consolas" pitchFamily="49" charset="0"/>
              </a:rPr>
              <a:t>FileStream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extends Stream { ... }</a:t>
            </a:r>
          </a:p>
          <a:p>
            <a:endParaRPr lang="en-US" altLang="ja-JP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altLang="ja-JP" sz="2000" dirty="0" err="1" smtClean="0">
                <a:latin typeface="Consolas" pitchFamily="49" charset="0"/>
                <a:cs typeface="Consolas" pitchFamily="49" charset="0"/>
              </a:rPr>
              <a:t>processFile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( String name, Fun&lt;void(Stream)&gt; f ) {</a:t>
            </a:r>
            <a:br>
              <a:rPr lang="en-US" altLang="ja-JP" sz="2000" dirty="0" smtClean="0">
                <a:latin typeface="Consolas" pitchFamily="49" charset="0"/>
                <a:cs typeface="Consolas" pitchFamily="49" charset="0"/>
              </a:rPr>
            </a:b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ja-JP" sz="2000" dirty="0" err="1" smtClean="0">
                <a:latin typeface="Consolas" pitchFamily="49" charset="0"/>
                <a:cs typeface="Consolas" pitchFamily="49" charset="0"/>
              </a:rPr>
              <a:t>FileStream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 err="1" smtClean="0">
                <a:latin typeface="Consolas" pitchFamily="49" charset="0"/>
                <a:cs typeface="Consolas" pitchFamily="49" charset="0"/>
              </a:rPr>
              <a:t>fp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= new </a:t>
            </a:r>
            <a:r>
              <a:rPr lang="en-US" altLang="ja-JP" sz="2000" dirty="0" err="1" smtClean="0">
                <a:latin typeface="Consolas" pitchFamily="49" charset="0"/>
                <a:cs typeface="Consolas" pitchFamily="49" charset="0"/>
              </a:rPr>
              <a:t>FileStream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(name); f(</a:t>
            </a:r>
            <a:r>
              <a:rPr lang="en-US" altLang="ja-JP" sz="2000" dirty="0" err="1" smtClean="0">
                <a:latin typeface="Consolas" pitchFamily="49" charset="0"/>
                <a:cs typeface="Consolas" pitchFamily="49" charset="0"/>
              </a:rPr>
              <a:t>fp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); </a:t>
            </a:r>
            <a:r>
              <a:rPr lang="en-US" altLang="ja-JP" sz="2000" dirty="0" err="1" smtClean="0">
                <a:latin typeface="Consolas" pitchFamily="49" charset="0"/>
                <a:cs typeface="Consolas" pitchFamily="49" charset="0"/>
              </a:rPr>
              <a:t>fp.close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void echo( Stream input ) {</a:t>
            </a:r>
          </a:p>
          <a:p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while( String line = </a:t>
            </a:r>
            <a:r>
              <a:rPr lang="en-US" altLang="ja-JP" sz="2000" dirty="0" err="1" smtClean="0">
                <a:latin typeface="Consolas" pitchFamily="49" charset="0"/>
                <a:cs typeface="Consolas" pitchFamily="49" charset="0"/>
              </a:rPr>
              <a:t>input.readLine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() ) </a:t>
            </a:r>
            <a:r>
              <a:rPr lang="en-US" altLang="ja-JP" sz="2000" dirty="0" err="1" smtClean="0">
                <a:latin typeface="Consolas" pitchFamily="49" charset="0"/>
                <a:cs typeface="Consolas" pitchFamily="49" charset="0"/>
              </a:rPr>
              <a:t>println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(line);</a:t>
            </a:r>
          </a:p>
          <a:p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 err="1" smtClean="0">
                <a:latin typeface="Consolas" pitchFamily="49" charset="0"/>
                <a:cs typeface="Consolas" pitchFamily="49" charset="0"/>
              </a:rPr>
              <a:t>input.close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void main() { </a:t>
            </a:r>
            <a:r>
              <a:rPr lang="en-US" altLang="ja-JP" sz="2000" dirty="0" err="1" smtClean="0">
                <a:latin typeface="Consolas" pitchFamily="49" charset="0"/>
                <a:cs typeface="Consolas" pitchFamily="49" charset="0"/>
              </a:rPr>
              <a:t>processFile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(“foo.txt”, echo); }</a:t>
            </a:r>
            <a:endParaRPr lang="en-US" altLang="ja-JP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51521" y="4005064"/>
            <a:ext cx="8712968" cy="18722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b="1" dirty="0" smtClean="0">
                <a:latin typeface="Consolas" pitchFamily="49" charset="0"/>
                <a:cs typeface="Consolas" pitchFamily="49" charset="0"/>
              </a:rPr>
              <a:t>PROCESSFILE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kumimoji="1" lang="en-US" altLang="ja-JP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f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) ::= “</a:t>
            </a:r>
            <a:r>
              <a:rPr kumimoji="1" lang="en-US" altLang="ja-JP" sz="2400" dirty="0" err="1" smtClean="0">
                <a:latin typeface="Consolas" pitchFamily="49" charset="0"/>
                <a:cs typeface="Consolas" pitchFamily="49" charset="0"/>
              </a:rPr>
              <a:t>fopen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” </a:t>
            </a:r>
            <a:r>
              <a:rPr kumimoji="1" lang="en-US" altLang="ja-JP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f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kumimoji="1" lang="en-US" altLang="ja-JP" sz="2400" dirty="0" err="1" smtClean="0">
                <a:latin typeface="Consolas" pitchFamily="49" charset="0"/>
                <a:cs typeface="Consolas" pitchFamily="49" charset="0"/>
              </a:rPr>
              <a:t>fread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”, “</a:t>
            </a:r>
            <a:r>
              <a:rPr kumimoji="1" lang="en-US" altLang="ja-JP" sz="2400" dirty="0" err="1" smtClean="0">
                <a:latin typeface="Consolas" pitchFamily="49" charset="0"/>
                <a:cs typeface="Consolas" pitchFamily="49" charset="0"/>
              </a:rPr>
              <a:t>fclose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”)</a:t>
            </a:r>
          </a:p>
          <a:p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ECHO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rd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cl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)   ::= </a:t>
            </a:r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LOOP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rd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cl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cl</a:t>
            </a:r>
          </a:p>
          <a:p>
            <a:r>
              <a:rPr kumimoji="1" lang="en-US" altLang="ja-JP" sz="2400" b="1" dirty="0" smtClean="0">
                <a:latin typeface="Consolas" pitchFamily="49" charset="0"/>
                <a:cs typeface="Consolas" pitchFamily="49" charset="0"/>
              </a:rPr>
              <a:t>LOOP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kumimoji="1" lang="en-US" altLang="ja-JP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rd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kumimoji="1" lang="en-US" altLang="ja-JP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cl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)   ::= </a:t>
            </a:r>
            <a:r>
              <a:rPr kumimoji="1" lang="en-US" altLang="ja-JP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rd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 | </a:t>
            </a:r>
            <a:r>
              <a:rPr kumimoji="1" lang="en-US" altLang="ja-JP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rd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kumimoji="1" lang="en-US" altLang="ja-JP" sz="2400" b="1" dirty="0" smtClean="0">
                <a:latin typeface="Consolas" pitchFamily="49" charset="0"/>
                <a:cs typeface="Consolas" pitchFamily="49" charset="0"/>
              </a:rPr>
              <a:t>LOOP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kumimoji="1" lang="en-US" altLang="ja-JP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rd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kumimoji="1" lang="en-US" altLang="ja-JP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cl</a:t>
            </a:r>
            <a:r>
              <a:rPr kumimoji="1" lang="en-US" altLang="ja-JP" sz="24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MAIN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() ::= </a:t>
            </a:r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PROCESSFILE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ECHO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)</a:t>
            </a:r>
            <a:endParaRPr kumimoji="1" lang="en-US" altLang="ja-JP" sz="24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1" y="6093296"/>
            <a:ext cx="8568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MAIN</a:t>
            </a:r>
            <a:r>
              <a:rPr lang="ja-JP" altLang="en-US" sz="2400" dirty="0" smtClean="0"/>
              <a:t> ⊆ </a:t>
            </a:r>
            <a:r>
              <a:rPr lang="en-US" altLang="ja-JP" sz="2400" dirty="0" smtClean="0"/>
              <a:t>“</a:t>
            </a:r>
            <a:r>
              <a:rPr lang="en-US" altLang="ja-JP" sz="2400" dirty="0" err="1" smtClean="0"/>
              <a:t>fopen</a:t>
            </a:r>
            <a:r>
              <a:rPr lang="en-US" altLang="ja-JP" sz="2400" dirty="0" smtClean="0"/>
              <a:t>” (“</a:t>
            </a:r>
            <a:r>
              <a:rPr lang="en-US" altLang="ja-JP" sz="2400" dirty="0" err="1" smtClean="0"/>
              <a:t>feof</a:t>
            </a:r>
            <a:r>
              <a:rPr lang="en-US" altLang="ja-JP" sz="2400" dirty="0" smtClean="0"/>
              <a:t>” | “</a:t>
            </a:r>
            <a:r>
              <a:rPr lang="en-US" altLang="ja-JP" sz="2400" dirty="0" err="1" smtClean="0"/>
              <a:t>fwrite</a:t>
            </a:r>
            <a:r>
              <a:rPr lang="en-US" altLang="ja-JP" sz="2400" dirty="0" smtClean="0"/>
              <a:t>” | “</a:t>
            </a:r>
            <a:r>
              <a:rPr lang="en-US" altLang="ja-JP" sz="2400" dirty="0" err="1" smtClean="0"/>
              <a:t>fread</a:t>
            </a:r>
            <a:r>
              <a:rPr lang="en-US" altLang="ja-JP" sz="2400" dirty="0" smtClean="0"/>
              <a:t>” | “</a:t>
            </a:r>
            <a:r>
              <a:rPr lang="en-US" altLang="ja-JP" sz="2400" dirty="0" err="1" smtClean="0"/>
              <a:t>ftell</a:t>
            </a:r>
            <a:r>
              <a:rPr lang="en-US" altLang="ja-JP" sz="2400" dirty="0" smtClean="0"/>
              <a:t>”)* “</a:t>
            </a:r>
            <a:r>
              <a:rPr lang="en-US" altLang="ja-JP" sz="2400" dirty="0" err="1" smtClean="0"/>
              <a:t>fclose</a:t>
            </a:r>
            <a:r>
              <a:rPr lang="en-US" altLang="ja-JP" sz="2400" dirty="0" smtClean="0"/>
              <a:t>”   ?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6352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dirty="0" smtClean="0"/>
              <a:t>ところで何に使うの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/>
          </a:bodyPr>
          <a:lstStyle/>
          <a:p>
            <a:r>
              <a:rPr lang="ja-JP" altLang="en-US" dirty="0" smtClean="0"/>
              <a:t>文法やその理論の主な応用先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marL="971550" lvl="1" indent="-514350">
              <a:buFont typeface="+mj-lt"/>
              <a:buAutoNum type="arabicPeriod"/>
            </a:pPr>
            <a:r>
              <a:rPr lang="ja-JP" altLang="en-US" dirty="0" smtClean="0"/>
              <a:t>自然言語向けの、文の構文解析</a:t>
            </a:r>
            <a:endParaRPr lang="en-US" altLang="ja-JP" dirty="0" smtClean="0"/>
          </a:p>
          <a:p>
            <a:pPr marL="971550" lvl="1" indent="-514350">
              <a:buFont typeface="+mj-lt"/>
              <a:buAutoNum type="arabicPeriod"/>
            </a:pPr>
            <a:endParaRPr lang="en-US" altLang="ja-JP" dirty="0" smtClean="0"/>
          </a:p>
          <a:p>
            <a:pPr marL="971550" lvl="1" indent="-514350">
              <a:buFont typeface="+mj-lt"/>
              <a:buAutoNum type="arabicPeriod"/>
            </a:pPr>
            <a:r>
              <a:rPr lang="ja-JP" altLang="en-US" dirty="0" smtClean="0">
                <a:solidFill>
                  <a:srgbClr val="00B050"/>
                </a:solidFill>
              </a:rPr>
              <a:t>プログラミング向けの、ソース</a:t>
            </a:r>
            <a:r>
              <a:rPr lang="en-US" altLang="ja-JP" dirty="0" smtClean="0">
                <a:solidFill>
                  <a:srgbClr val="00B050"/>
                </a:solidFill>
              </a:rPr>
              <a:t>/</a:t>
            </a:r>
            <a:r>
              <a:rPr lang="ja-JP" altLang="en-US" dirty="0" smtClean="0">
                <a:solidFill>
                  <a:srgbClr val="00B050"/>
                </a:solidFill>
              </a:rPr>
              <a:t>データの構文解析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endParaRPr lang="en-US" altLang="ja-JP" dirty="0" smtClean="0">
              <a:solidFill>
                <a:srgbClr val="FF0000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ja-JP" altLang="en-US" dirty="0" smtClean="0"/>
              <a:t>プログラミング言語の挙動の静的解析</a:t>
            </a:r>
            <a:r>
              <a:rPr lang="en-US" altLang="ja-JP" dirty="0" smtClean="0"/>
              <a:t>, Verification</a:t>
            </a:r>
          </a:p>
          <a:p>
            <a:pPr marL="971550" lvl="1" indent="-514350">
              <a:buFont typeface="+mj-lt"/>
              <a:buAutoNum type="arabicPeriod"/>
            </a:pPr>
            <a:endParaRPr lang="en-US" altLang="ja-JP" dirty="0" smtClean="0"/>
          </a:p>
          <a:p>
            <a:pPr marL="971550" lvl="1" indent="-514350">
              <a:buFont typeface="+mj-lt"/>
              <a:buAutoNum type="arabicPeriod"/>
            </a:pPr>
            <a:r>
              <a:rPr lang="ja-JP" altLang="en-US" dirty="0" smtClean="0"/>
              <a:t>バイオなど向けの、遺伝子情報などの解析</a:t>
            </a:r>
            <a:endParaRPr lang="en-US" dirty="0" smtClean="0"/>
          </a:p>
        </p:txBody>
      </p:sp>
      <p:sp>
        <p:nvSpPr>
          <p:cNvPr id="4" name="角丸四角形吹き出し 3"/>
          <p:cNvSpPr/>
          <p:nvPr/>
        </p:nvSpPr>
        <p:spPr>
          <a:xfrm>
            <a:off x="5796136" y="260648"/>
            <a:ext cx="3168352" cy="1152128"/>
          </a:xfrm>
          <a:prstGeom prst="wedgeRoundRectCallout">
            <a:avLst>
              <a:gd name="adj1" fmla="val -33877"/>
              <a:gd name="adj2" fmla="val 221692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こっちの応用</a:t>
            </a:r>
            <a:endParaRPr lang="en-US" altLang="ja-JP" sz="2400" dirty="0" smtClean="0"/>
          </a:p>
          <a:p>
            <a:pPr algn="ctr"/>
            <a:r>
              <a:rPr lang="ja-JP" altLang="en-US" sz="2400" dirty="0"/>
              <a:t>考えたい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6444208" y="3933056"/>
            <a:ext cx="259228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 err="1" smtClean="0"/>
              <a:t>Egr</a:t>
            </a:r>
            <a:r>
              <a:rPr lang="en-US" altLang="ja-JP" sz="3200" dirty="0" smtClean="0"/>
              <a:t> </a:t>
            </a:r>
            <a:r>
              <a:rPr lang="en-US" altLang="ja-JP" sz="3200" dirty="0" smtClean="0"/>
              <a:t>1</a:t>
            </a:r>
            <a:r>
              <a:rPr lang="en-US" altLang="ja-JP" sz="3200" baseline="30000" dirty="0" smtClean="0"/>
              <a:t>st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24" name="角丸四角形 23"/>
          <p:cNvSpPr/>
          <p:nvPr/>
        </p:nvSpPr>
        <p:spPr>
          <a:xfrm>
            <a:off x="251520" y="188640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Type-0 </a:t>
            </a:r>
            <a:r>
              <a:rPr lang="ja-JP" altLang="en-US" sz="3600" dirty="0" smtClean="0"/>
              <a:t>文法</a:t>
            </a:r>
            <a:endParaRPr lang="en-US" sz="3600" dirty="0"/>
          </a:p>
        </p:txBody>
      </p:sp>
      <p:sp>
        <p:nvSpPr>
          <p:cNvPr id="25" name="角丸四角形 24"/>
          <p:cNvSpPr/>
          <p:nvPr/>
        </p:nvSpPr>
        <p:spPr>
          <a:xfrm>
            <a:off x="251520" y="980728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文脈依存文法</a:t>
            </a:r>
            <a:endParaRPr lang="en-US" sz="3600" dirty="0"/>
          </a:p>
        </p:txBody>
      </p:sp>
      <p:sp>
        <p:nvSpPr>
          <p:cNvPr id="26" name="角丸四角形 25"/>
          <p:cNvSpPr/>
          <p:nvPr/>
        </p:nvSpPr>
        <p:spPr>
          <a:xfrm>
            <a:off x="251520" y="4941168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文脈自由文法</a:t>
            </a:r>
            <a:endParaRPr lang="en-US" sz="3600" dirty="0"/>
          </a:p>
        </p:txBody>
      </p:sp>
      <p:sp>
        <p:nvSpPr>
          <p:cNvPr id="27" name="角丸四角形 26"/>
          <p:cNvSpPr/>
          <p:nvPr/>
        </p:nvSpPr>
        <p:spPr>
          <a:xfrm>
            <a:off x="251520" y="58052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正規文法</a:t>
            </a:r>
            <a:endParaRPr lang="en-US" sz="3600" dirty="0"/>
          </a:p>
        </p:txBody>
      </p:sp>
      <p:cxnSp>
        <p:nvCxnSpPr>
          <p:cNvPr id="28" name="直線コネクタ 27"/>
          <p:cNvCxnSpPr>
            <a:stCxn id="27" idx="0"/>
            <a:endCxn id="26" idx="2"/>
          </p:cNvCxnSpPr>
          <p:nvPr/>
        </p:nvCxnSpPr>
        <p:spPr>
          <a:xfrm rot="5400000" flipH="1" flipV="1">
            <a:off x="1763688" y="5697252"/>
            <a:ext cx="216024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26" idx="0"/>
            <a:endCxn id="25" idx="2"/>
          </p:cNvCxnSpPr>
          <p:nvPr/>
        </p:nvCxnSpPr>
        <p:spPr>
          <a:xfrm rot="5400000" flipH="1" flipV="1">
            <a:off x="215516" y="3284984"/>
            <a:ext cx="3312368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25" idx="0"/>
            <a:endCxn id="24" idx="2"/>
          </p:cNvCxnSpPr>
          <p:nvPr/>
        </p:nvCxnSpPr>
        <p:spPr>
          <a:xfrm rot="5400000" flipH="1" flipV="1">
            <a:off x="1799692" y="908720"/>
            <a:ext cx="144016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図形 37"/>
          <p:cNvCxnSpPr>
            <a:stCxn id="26" idx="3"/>
            <a:endCxn id="10" idx="2"/>
          </p:cNvCxnSpPr>
          <p:nvPr/>
        </p:nvCxnSpPr>
        <p:spPr>
          <a:xfrm flipV="1">
            <a:off x="3491880" y="4437112"/>
            <a:ext cx="1440160" cy="828092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図形 40"/>
          <p:cNvCxnSpPr>
            <a:stCxn id="25" idx="2"/>
            <a:endCxn id="69" idx="1"/>
          </p:cNvCxnSpPr>
          <p:nvPr/>
        </p:nvCxnSpPr>
        <p:spPr>
          <a:xfrm rot="16200000" flipH="1">
            <a:off x="935596" y="2564904"/>
            <a:ext cx="2556284" cy="684076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図形 20"/>
          <p:cNvCxnSpPr>
            <a:stCxn id="26" idx="3"/>
            <a:endCxn id="4" idx="2"/>
          </p:cNvCxnSpPr>
          <p:nvPr/>
        </p:nvCxnSpPr>
        <p:spPr>
          <a:xfrm flipV="1">
            <a:off x="3491880" y="4437112"/>
            <a:ext cx="4248472" cy="828092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図形 46"/>
          <p:cNvCxnSpPr>
            <a:stCxn id="10" idx="0"/>
            <a:endCxn id="49" idx="2"/>
          </p:cNvCxnSpPr>
          <p:nvPr/>
        </p:nvCxnSpPr>
        <p:spPr>
          <a:xfrm rot="5400000" flipH="1" flipV="1">
            <a:off x="4752020" y="3753036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角丸四角形 47"/>
          <p:cNvSpPr/>
          <p:nvPr/>
        </p:nvSpPr>
        <p:spPr>
          <a:xfrm>
            <a:off x="6444208" y="3068960"/>
            <a:ext cx="259228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Egr</a:t>
            </a:r>
            <a:r>
              <a:rPr lang="en-US" altLang="ja-JP" sz="3200" dirty="0" smtClean="0"/>
              <a:t> </a:t>
            </a:r>
            <a:r>
              <a:rPr lang="en-US" altLang="ja-JP" sz="3200" dirty="0" smtClean="0"/>
              <a:t>2</a:t>
            </a:r>
            <a:r>
              <a:rPr lang="en-US" altLang="ja-JP" sz="3200" baseline="30000" dirty="0" smtClean="0"/>
              <a:t>nd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49" name="角丸四角形 48"/>
          <p:cNvSpPr/>
          <p:nvPr/>
        </p:nvSpPr>
        <p:spPr>
          <a:xfrm>
            <a:off x="3707904" y="3068960"/>
            <a:ext cx="244827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Lzy</a:t>
            </a:r>
            <a:r>
              <a:rPr lang="en-US" altLang="ja-JP" sz="3200" dirty="0" smtClean="0"/>
              <a:t> 2</a:t>
            </a:r>
            <a:r>
              <a:rPr lang="en-US" altLang="ja-JP" sz="3200" baseline="30000" dirty="0" smtClean="0"/>
              <a:t>nd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50" name="角丸四角形 49"/>
          <p:cNvSpPr/>
          <p:nvPr/>
        </p:nvSpPr>
        <p:spPr>
          <a:xfrm>
            <a:off x="6444208" y="2204864"/>
            <a:ext cx="259228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 err="1" smtClean="0"/>
              <a:t>Egr</a:t>
            </a:r>
            <a:r>
              <a:rPr lang="en-US" altLang="ja-JP" sz="3200" dirty="0" smtClean="0"/>
              <a:t> </a:t>
            </a:r>
            <a:r>
              <a:rPr lang="en-US" altLang="ja-JP" sz="3200" dirty="0" smtClean="0"/>
              <a:t>3</a:t>
            </a:r>
            <a:r>
              <a:rPr lang="en-US" altLang="ja-JP" sz="3200" baseline="30000" dirty="0" smtClean="0"/>
              <a:t>rd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sp>
        <p:nvSpPr>
          <p:cNvPr id="51" name="角丸四角形 50"/>
          <p:cNvSpPr/>
          <p:nvPr/>
        </p:nvSpPr>
        <p:spPr>
          <a:xfrm>
            <a:off x="3707904" y="2204864"/>
            <a:ext cx="244827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Lzy</a:t>
            </a:r>
            <a:r>
              <a:rPr lang="en-US" altLang="ja-JP" sz="3200" dirty="0" smtClean="0"/>
              <a:t> 3</a:t>
            </a:r>
            <a:r>
              <a:rPr lang="en-US" altLang="ja-JP" sz="3200" baseline="30000" dirty="0" smtClean="0"/>
              <a:t>rd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cxnSp>
        <p:nvCxnSpPr>
          <p:cNvPr id="54" name="図形 46"/>
          <p:cNvCxnSpPr>
            <a:stCxn id="49" idx="0"/>
            <a:endCxn id="51" idx="2"/>
          </p:cNvCxnSpPr>
          <p:nvPr/>
        </p:nvCxnSpPr>
        <p:spPr>
          <a:xfrm rot="5400000" flipH="1" flipV="1">
            <a:off x="4752020" y="2888940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図形 46"/>
          <p:cNvCxnSpPr>
            <a:stCxn id="48" idx="0"/>
            <a:endCxn id="50" idx="2"/>
          </p:cNvCxnSpPr>
          <p:nvPr/>
        </p:nvCxnSpPr>
        <p:spPr>
          <a:xfrm rot="5400000" flipH="1" flipV="1">
            <a:off x="7560332" y="2888940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図形 46"/>
          <p:cNvCxnSpPr>
            <a:stCxn id="4" idx="0"/>
            <a:endCxn id="48" idx="2"/>
          </p:cNvCxnSpPr>
          <p:nvPr/>
        </p:nvCxnSpPr>
        <p:spPr>
          <a:xfrm rot="5400000" flipH="1" flipV="1">
            <a:off x="7560332" y="3753036"/>
            <a:ext cx="360040" cy="1588"/>
          </a:xfrm>
          <a:prstGeom prst="curvedConnector3">
            <a:avLst>
              <a:gd name="adj1" fmla="val 50000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角丸四角形 68"/>
          <p:cNvSpPr/>
          <p:nvPr/>
        </p:nvSpPr>
        <p:spPr>
          <a:xfrm>
            <a:off x="2555776" y="3933056"/>
            <a:ext cx="1224136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添字 </a:t>
            </a:r>
            <a:r>
              <a:rPr lang="en-US" altLang="ja-JP" sz="2800" dirty="0" smtClean="0"/>
              <a:t>=</a:t>
            </a:r>
            <a:endParaRPr lang="en-US" sz="2800" dirty="0"/>
          </a:p>
        </p:txBody>
      </p:sp>
      <p:sp>
        <p:nvSpPr>
          <p:cNvPr id="10" name="角丸四角形 9"/>
          <p:cNvSpPr/>
          <p:nvPr/>
        </p:nvSpPr>
        <p:spPr>
          <a:xfrm>
            <a:off x="3707904" y="3933056"/>
            <a:ext cx="244827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err="1" smtClean="0"/>
              <a:t>Lzy</a:t>
            </a:r>
            <a:r>
              <a:rPr lang="en-US" altLang="ja-JP" sz="3200" dirty="0" smtClean="0"/>
              <a:t> 1</a:t>
            </a:r>
            <a:r>
              <a:rPr lang="en-US" altLang="ja-JP" sz="3200" baseline="30000" dirty="0" smtClean="0"/>
              <a:t>st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マクロ</a:t>
            </a:r>
            <a:endParaRPr lang="en-US" sz="3200" dirty="0"/>
          </a:p>
        </p:txBody>
      </p:sp>
      <p:cxnSp>
        <p:nvCxnSpPr>
          <p:cNvPr id="71" name="図形 46"/>
          <p:cNvCxnSpPr>
            <a:stCxn id="51" idx="0"/>
            <a:endCxn id="25" idx="3"/>
          </p:cNvCxnSpPr>
          <p:nvPr/>
        </p:nvCxnSpPr>
        <p:spPr>
          <a:xfrm rot="16200000" flipV="1">
            <a:off x="3761910" y="1034734"/>
            <a:ext cx="900100" cy="1440160"/>
          </a:xfrm>
          <a:prstGeom prst="curvedConnector2">
            <a:avLst/>
          </a:prstGeom>
          <a:ln w="19050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図形 46"/>
          <p:cNvCxnSpPr>
            <a:stCxn id="50" idx="0"/>
            <a:endCxn id="25" idx="3"/>
          </p:cNvCxnSpPr>
          <p:nvPr/>
        </p:nvCxnSpPr>
        <p:spPr>
          <a:xfrm rot="16200000" flipV="1">
            <a:off x="5166066" y="-369422"/>
            <a:ext cx="900100" cy="4248472"/>
          </a:xfrm>
          <a:prstGeom prst="curvedConnector2">
            <a:avLst/>
          </a:prstGeom>
          <a:ln w="1905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11143" y="-5417"/>
            <a:ext cx="9144000" cy="6863417"/>
          </a:xfrm>
          <a:prstGeom prst="rect">
            <a:avLst/>
          </a:prstGeom>
          <a:solidFill>
            <a:schemeClr val="bg1">
              <a:alpha val="6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0" b="1" dirty="0" smtClean="0"/>
              <a:t>終</a:t>
            </a:r>
            <a:endParaRPr lang="en-US" sz="4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今日のお話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 smtClean="0"/>
              <a:t>この頃やった話 →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Inaba</a:t>
            </a:r>
            <a:r>
              <a:rPr lang="en-US" altLang="ja-JP" dirty="0" smtClean="0"/>
              <a:t> and </a:t>
            </a:r>
            <a:r>
              <a:rPr lang="en-US" altLang="ja-JP" dirty="0" err="1" smtClean="0"/>
              <a:t>Maneth</a:t>
            </a:r>
            <a:r>
              <a:rPr lang="en-US" altLang="ja-JP" dirty="0" smtClean="0"/>
              <a:t>, “The Complexity of Tree Transducer Output Languages”, FSTTCS 2008</a:t>
            </a:r>
          </a:p>
          <a:p>
            <a:pPr lvl="1"/>
            <a:r>
              <a:rPr lang="en-US" dirty="0" err="1" smtClean="0"/>
              <a:t>Inaba</a:t>
            </a:r>
            <a:r>
              <a:rPr lang="en-US" dirty="0" smtClean="0"/>
              <a:t>, “Complexity and Expressiveness of Models of</a:t>
            </a:r>
            <a:br>
              <a:rPr lang="en-US" dirty="0" smtClean="0"/>
            </a:br>
            <a:r>
              <a:rPr lang="en-US" dirty="0" smtClean="0"/>
              <a:t>XML Translations”, PhD Thesis, 2009</a:t>
            </a:r>
          </a:p>
          <a:p>
            <a:r>
              <a:rPr lang="ja-JP" altLang="en-US" dirty="0" smtClean="0"/>
              <a:t>の一部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 smtClean="0"/>
              <a:t>（の一部（に関連する））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話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注意事項</a:t>
            </a:r>
            <a:endParaRPr lang="en-US" dirty="0" smtClean="0"/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XML</a:t>
            </a:r>
            <a:r>
              <a:rPr lang="ja-JP" altLang="en-US" dirty="0" smtClean="0">
                <a:solidFill>
                  <a:srgbClr val="FF0000"/>
                </a:solidFill>
              </a:rPr>
              <a:t>一切関係ない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/>
              <a:t>いまの</a:t>
            </a:r>
            <a:r>
              <a:rPr lang="ja-JP" altLang="en-US" dirty="0" smtClean="0"/>
              <a:t>ところ純粋に理論の話です</a:t>
            </a:r>
            <a:endParaRPr lang="en-US" altLang="ja-JP" dirty="0" smtClean="0"/>
          </a:p>
          <a:p>
            <a:endParaRPr 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4283968" y="3284984"/>
            <a:ext cx="4536504" cy="2232248"/>
            <a:chOff x="4139952" y="1628800"/>
            <a:chExt cx="4536504" cy="2232248"/>
          </a:xfrm>
        </p:grpSpPr>
        <p:sp>
          <p:nvSpPr>
            <p:cNvPr id="5" name="角丸四角形 4"/>
            <p:cNvSpPr/>
            <p:nvPr/>
          </p:nvSpPr>
          <p:spPr>
            <a:xfrm>
              <a:off x="4139952" y="1628800"/>
              <a:ext cx="4536504" cy="223224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kumimoji="1" lang="en-US" altLang="ja-JP" sz="2000" dirty="0" smtClean="0"/>
                <a:t>2004 </a:t>
              </a:r>
              <a:r>
                <a:rPr kumimoji="1" lang="ja-JP" altLang="en-US" sz="2000" dirty="0" smtClean="0"/>
                <a:t>～ </a:t>
              </a:r>
              <a:r>
                <a:rPr kumimoji="1" lang="en-US" altLang="ja-JP" sz="2000" dirty="0" smtClean="0"/>
                <a:t>: </a:t>
              </a:r>
              <a:r>
                <a:rPr lang="ja-JP" altLang="en-US" sz="2000" dirty="0" smtClean="0"/>
                <a:t>東大</a:t>
              </a:r>
              <a:r>
                <a:rPr lang="en-US" altLang="ja-JP" sz="2000" dirty="0" smtClean="0"/>
                <a:t/>
              </a:r>
              <a:br>
                <a:rPr lang="en-US" altLang="ja-JP" sz="2000" dirty="0" smtClean="0"/>
              </a:br>
              <a:r>
                <a:rPr lang="en-US" altLang="ja-JP" sz="2000" dirty="0" smtClean="0"/>
                <a:t>&lt;XML</a:t>
              </a:r>
              <a:r>
                <a:rPr lang="ja-JP" altLang="en-US" sz="2000" dirty="0" smtClean="0"/>
                <a:t>処理の理論的基礎</a:t>
              </a:r>
              <a:r>
                <a:rPr lang="en-US" altLang="ja-JP" sz="2000" dirty="0" smtClean="0"/>
                <a:t>&gt;</a:t>
              </a:r>
              <a:endParaRPr kumimoji="1" lang="ja-JP" altLang="en-US" sz="2000" dirty="0"/>
            </a:p>
          </p:txBody>
        </p:sp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4304" y="2643865"/>
              <a:ext cx="1524000" cy="771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4773" y="1798315"/>
              <a:ext cx="1209675" cy="1990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8893" y="2634890"/>
              <a:ext cx="1358302" cy="1006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Chomsky </a:t>
            </a:r>
            <a:r>
              <a:rPr lang="ja-JP" altLang="en-US" dirty="0" smtClean="0"/>
              <a:t>階層 </a:t>
            </a:r>
            <a:r>
              <a:rPr lang="en-US" altLang="ja-JP" dirty="0" smtClean="0"/>
              <a:t>[1956]</a:t>
            </a:r>
            <a:endParaRPr 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251520" y="1412776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Type-0 </a:t>
            </a:r>
            <a:r>
              <a:rPr lang="ja-JP" altLang="en-US" sz="3600" dirty="0" smtClean="0"/>
              <a:t>文法</a:t>
            </a:r>
            <a:endParaRPr lang="en-US" sz="3600" dirty="0"/>
          </a:p>
        </p:txBody>
      </p:sp>
      <p:sp>
        <p:nvSpPr>
          <p:cNvPr id="13" name="角丸四角形 12"/>
          <p:cNvSpPr/>
          <p:nvPr/>
        </p:nvSpPr>
        <p:spPr>
          <a:xfrm>
            <a:off x="251520" y="22048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文脈依存文法</a:t>
            </a:r>
            <a:endParaRPr lang="en-US" sz="3600" dirty="0"/>
          </a:p>
        </p:txBody>
      </p:sp>
      <p:sp>
        <p:nvSpPr>
          <p:cNvPr id="14" name="角丸四角形 13"/>
          <p:cNvSpPr/>
          <p:nvPr/>
        </p:nvSpPr>
        <p:spPr>
          <a:xfrm>
            <a:off x="251520" y="4941168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文脈自由文法</a:t>
            </a:r>
            <a:endParaRPr lang="en-US" sz="3600" dirty="0"/>
          </a:p>
        </p:txBody>
      </p:sp>
      <p:sp>
        <p:nvSpPr>
          <p:cNvPr id="15" name="角丸四角形 14"/>
          <p:cNvSpPr/>
          <p:nvPr/>
        </p:nvSpPr>
        <p:spPr>
          <a:xfrm>
            <a:off x="251520" y="58052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正規文法</a:t>
            </a:r>
            <a:endParaRPr lang="en-US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07904" y="5877272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</a:t>
            </a:r>
            <a:r>
              <a:rPr lang="en-US" sz="2800" dirty="0" err="1" smtClean="0"/>
              <a:t>a|b</a:t>
            </a:r>
            <a:r>
              <a:rPr lang="en-US" sz="2800" dirty="0" smtClean="0"/>
              <a:t>)*c(</a:t>
            </a:r>
            <a:r>
              <a:rPr lang="en-US" sz="2800" dirty="0" err="1" smtClean="0"/>
              <a:t>d|e</a:t>
            </a:r>
            <a:r>
              <a:rPr lang="en-US" sz="2800" dirty="0" smtClean="0"/>
              <a:t>*|f)</a:t>
            </a:r>
            <a:endParaRPr 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99992" y="4779149"/>
            <a:ext cx="45365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  ::=</a:t>
            </a:r>
            <a:r>
              <a:rPr lang="ja-JP" altLang="en-US" sz="2800" dirty="0" smtClean="0"/>
              <a:t> </a:t>
            </a:r>
            <a:r>
              <a:rPr lang="en-US" sz="2800" dirty="0" smtClean="0"/>
              <a:t> T  |  E “+” T</a:t>
            </a:r>
            <a:br>
              <a:rPr lang="en-US" sz="2800" dirty="0" smtClean="0"/>
            </a:br>
            <a:r>
              <a:rPr lang="en-US" sz="2800" dirty="0" smtClean="0"/>
              <a:t>T  </a:t>
            </a:r>
            <a:r>
              <a:rPr lang="en-US" altLang="ja-JP" sz="2800" dirty="0" smtClean="0"/>
              <a:t>::=</a:t>
            </a:r>
            <a:r>
              <a:rPr lang="ja-JP" altLang="en-US" sz="2800" dirty="0" smtClean="0"/>
              <a:t> </a:t>
            </a:r>
            <a:r>
              <a:rPr lang="en-US" sz="2800" dirty="0" smtClean="0"/>
              <a:t> “(“ E “)”  |  “0”  |  “1”</a:t>
            </a:r>
            <a:endParaRPr lang="en-US" sz="2800" dirty="0"/>
          </a:p>
        </p:txBody>
      </p:sp>
      <p:cxnSp>
        <p:nvCxnSpPr>
          <p:cNvPr id="11" name="直線コネクタ 10"/>
          <p:cNvCxnSpPr>
            <a:stCxn id="15" idx="0"/>
            <a:endCxn id="14" idx="2"/>
          </p:cNvCxnSpPr>
          <p:nvPr/>
        </p:nvCxnSpPr>
        <p:spPr>
          <a:xfrm rot="5400000" flipH="1" flipV="1">
            <a:off x="1763688" y="5697252"/>
            <a:ext cx="216024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14" idx="0"/>
            <a:endCxn id="13" idx="2"/>
          </p:cNvCxnSpPr>
          <p:nvPr/>
        </p:nvCxnSpPr>
        <p:spPr>
          <a:xfrm rot="5400000" flipH="1" flipV="1">
            <a:off x="827584" y="3897052"/>
            <a:ext cx="2088232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13" idx="0"/>
            <a:endCxn id="12" idx="2"/>
          </p:cNvCxnSpPr>
          <p:nvPr/>
        </p:nvCxnSpPr>
        <p:spPr>
          <a:xfrm rot="5400000" flipH="1" flipV="1">
            <a:off x="1799692" y="2132856"/>
            <a:ext cx="144016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3851920" y="1556792"/>
            <a:ext cx="51125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B  ::=</a:t>
            </a:r>
            <a:r>
              <a:rPr lang="ja-JP" altLang="en-US" sz="2800" dirty="0" smtClean="0"/>
              <a:t> </a:t>
            </a:r>
            <a:r>
              <a:rPr lang="en-US" sz="2800" dirty="0" smtClean="0"/>
              <a:t> C “+” D A E</a:t>
            </a:r>
          </a:p>
          <a:p>
            <a:r>
              <a:rPr lang="en-US" sz="2800" dirty="0" smtClean="0"/>
              <a:t>B A ::=  C </a:t>
            </a:r>
            <a:r>
              <a:rPr lang="en-US" sz="2800" dirty="0" err="1" smtClean="0"/>
              <a:t>C</a:t>
            </a:r>
            <a:r>
              <a:rPr lang="en-US" sz="2800" dirty="0" smtClean="0"/>
              <a:t> </a:t>
            </a:r>
            <a:r>
              <a:rPr lang="en-US" sz="2800" dirty="0" err="1" smtClean="0"/>
              <a:t>C</a:t>
            </a:r>
            <a:endParaRPr lang="en-US" sz="2800" dirty="0" smtClean="0"/>
          </a:p>
          <a:p>
            <a:r>
              <a:rPr lang="en-US" sz="2800" dirty="0" smtClean="0">
                <a:solidFill>
                  <a:srgbClr val="00B0F0"/>
                </a:solidFill>
              </a:rPr>
              <a:t>    </a:t>
            </a:r>
            <a:r>
              <a:rPr lang="en-US" sz="2400" dirty="0" smtClean="0">
                <a:solidFill>
                  <a:srgbClr val="00B0F0"/>
                </a:solidFill>
              </a:rPr>
              <a:t>(</a:t>
            </a:r>
            <a:r>
              <a:rPr lang="ja-JP" altLang="en-US" sz="2400" dirty="0" smtClean="0">
                <a:solidFill>
                  <a:srgbClr val="00B0F0"/>
                </a:solidFill>
              </a:rPr>
              <a:t>左辺に</a:t>
            </a:r>
            <a:r>
              <a:rPr lang="en-US" altLang="ja-JP" sz="2400" dirty="0" smtClean="0">
                <a:solidFill>
                  <a:srgbClr val="00B0F0"/>
                </a:solidFill>
              </a:rPr>
              <a:t>2</a:t>
            </a:r>
            <a:r>
              <a:rPr lang="ja-JP" altLang="en-US" sz="2400" dirty="0" smtClean="0">
                <a:solidFill>
                  <a:srgbClr val="00B0F0"/>
                </a:solidFill>
              </a:rPr>
              <a:t>文字以上あっていい文法</a:t>
            </a:r>
            <a:r>
              <a:rPr lang="en-US" altLang="ja-JP" sz="2400" dirty="0" smtClean="0">
                <a:solidFill>
                  <a:srgbClr val="00B0F0"/>
                </a:solidFill>
              </a:rPr>
              <a:t>)</a:t>
            </a:r>
            <a:endParaRPr lang="en-US" sz="2400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線コネクタ 17"/>
          <p:cNvCxnSpPr/>
          <p:nvPr/>
        </p:nvCxnSpPr>
        <p:spPr>
          <a:xfrm>
            <a:off x="395536" y="3429000"/>
            <a:ext cx="84969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Chomsky </a:t>
            </a:r>
            <a:r>
              <a:rPr lang="ja-JP" altLang="en-US" dirty="0" smtClean="0"/>
              <a:t>階層 </a:t>
            </a:r>
            <a:r>
              <a:rPr lang="en-US" altLang="ja-JP" dirty="0" smtClean="0"/>
              <a:t>[1956]</a:t>
            </a:r>
            <a:endParaRPr 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251520" y="1412776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Type-0 </a:t>
            </a:r>
            <a:r>
              <a:rPr lang="ja-JP" altLang="en-US" sz="3600" dirty="0" smtClean="0"/>
              <a:t>文法</a:t>
            </a:r>
            <a:endParaRPr lang="en-US" sz="3600" dirty="0"/>
          </a:p>
        </p:txBody>
      </p:sp>
      <p:sp>
        <p:nvSpPr>
          <p:cNvPr id="13" name="角丸四角形 12"/>
          <p:cNvSpPr/>
          <p:nvPr/>
        </p:nvSpPr>
        <p:spPr>
          <a:xfrm>
            <a:off x="251520" y="22048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文脈依存文法</a:t>
            </a:r>
            <a:endParaRPr lang="en-US" sz="3600" dirty="0"/>
          </a:p>
        </p:txBody>
      </p:sp>
      <p:sp>
        <p:nvSpPr>
          <p:cNvPr id="14" name="角丸四角形 13"/>
          <p:cNvSpPr/>
          <p:nvPr/>
        </p:nvSpPr>
        <p:spPr>
          <a:xfrm>
            <a:off x="251520" y="4941168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文脈自由文法</a:t>
            </a:r>
            <a:endParaRPr lang="en-US" sz="3600" dirty="0"/>
          </a:p>
        </p:txBody>
      </p:sp>
      <p:sp>
        <p:nvSpPr>
          <p:cNvPr id="15" name="角丸四角形 14"/>
          <p:cNvSpPr/>
          <p:nvPr/>
        </p:nvSpPr>
        <p:spPr>
          <a:xfrm>
            <a:off x="251520" y="58052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正規文法</a:t>
            </a:r>
            <a:endParaRPr lang="en-US" sz="3600" dirty="0"/>
          </a:p>
        </p:txBody>
      </p:sp>
      <p:cxnSp>
        <p:nvCxnSpPr>
          <p:cNvPr id="11" name="直線コネクタ 10"/>
          <p:cNvCxnSpPr>
            <a:stCxn id="15" idx="0"/>
            <a:endCxn id="14" idx="2"/>
          </p:cNvCxnSpPr>
          <p:nvPr/>
        </p:nvCxnSpPr>
        <p:spPr>
          <a:xfrm rot="5400000" flipH="1" flipV="1">
            <a:off x="1763688" y="5697252"/>
            <a:ext cx="216024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14" idx="0"/>
            <a:endCxn id="13" idx="2"/>
          </p:cNvCxnSpPr>
          <p:nvPr/>
        </p:nvCxnSpPr>
        <p:spPr>
          <a:xfrm rot="5400000" flipH="1" flipV="1">
            <a:off x="827584" y="3897052"/>
            <a:ext cx="2088232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13" idx="0"/>
            <a:endCxn id="12" idx="2"/>
          </p:cNvCxnSpPr>
          <p:nvPr/>
        </p:nvCxnSpPr>
        <p:spPr>
          <a:xfrm rot="5400000" flipH="1" flipV="1">
            <a:off x="1799692" y="2132856"/>
            <a:ext cx="144016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3707904" y="5301208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cap="small" dirty="0" smtClean="0">
                <a:solidFill>
                  <a:srgbClr val="0070C0"/>
                </a:solidFill>
              </a:rPr>
              <a:t>Good</a:t>
            </a:r>
            <a:r>
              <a:rPr lang="en-US" altLang="ja-JP" sz="2400" dirty="0" smtClean="0"/>
              <a:t>	</a:t>
            </a:r>
            <a:r>
              <a:rPr lang="ja-JP" altLang="en-US" sz="2400" dirty="0" smtClean="0"/>
              <a:t>使いやすい </a:t>
            </a:r>
            <a:r>
              <a:rPr lang="en-US" altLang="ja-JP" sz="2400" dirty="0" smtClean="0"/>
              <a:t>(</a:t>
            </a:r>
            <a:r>
              <a:rPr lang="en-US" altLang="ja-JP" sz="2400" dirty="0" err="1" smtClean="0"/>
              <a:t>yacc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grep</a:t>
            </a:r>
            <a:r>
              <a:rPr lang="en-US" altLang="ja-JP" sz="2400" dirty="0" smtClean="0"/>
              <a:t>, …)</a:t>
            </a:r>
          </a:p>
          <a:p>
            <a:r>
              <a:rPr lang="en-US" altLang="ja-JP" sz="2400" b="1" cap="small" dirty="0" smtClean="0">
                <a:solidFill>
                  <a:srgbClr val="FF0000"/>
                </a:solidFill>
              </a:rPr>
              <a:t>Bad</a:t>
            </a:r>
            <a:r>
              <a:rPr lang="en-US" altLang="ja-JP" sz="2400" dirty="0" smtClean="0"/>
              <a:t>	</a:t>
            </a:r>
            <a:r>
              <a:rPr lang="ja-JP" altLang="en-US" sz="2400" dirty="0" smtClean="0"/>
              <a:t>表現力低め</a:t>
            </a:r>
            <a:endParaRPr 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07904" y="2132856"/>
            <a:ext cx="4608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cap="small" dirty="0" smtClean="0">
                <a:solidFill>
                  <a:srgbClr val="0070C0"/>
                </a:solidFill>
              </a:rPr>
              <a:t>Good</a:t>
            </a:r>
            <a:r>
              <a:rPr lang="en-US" altLang="ja-JP" sz="2400" dirty="0" smtClean="0"/>
              <a:t>	</a:t>
            </a:r>
            <a:r>
              <a:rPr lang="ja-JP" altLang="en-US" sz="2400" dirty="0" smtClean="0"/>
              <a:t>表現力高い</a:t>
            </a:r>
            <a:endParaRPr lang="en-US" altLang="ja-JP" sz="2400" dirty="0" smtClean="0"/>
          </a:p>
          <a:p>
            <a:r>
              <a:rPr lang="en-US" altLang="ja-JP" sz="2400" b="1" cap="small" dirty="0" smtClean="0">
                <a:solidFill>
                  <a:srgbClr val="FF0000"/>
                </a:solidFill>
              </a:rPr>
              <a:t>Bad</a:t>
            </a:r>
            <a:r>
              <a:rPr lang="en-US" altLang="ja-JP" sz="2400" dirty="0" smtClean="0"/>
              <a:t>	</a:t>
            </a:r>
            <a:r>
              <a:rPr lang="ja-JP" altLang="en-US" sz="2400" dirty="0" smtClean="0"/>
              <a:t>文法として、書きにくい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b="1" cap="small" dirty="0">
                <a:solidFill>
                  <a:srgbClr val="FF0000"/>
                </a:solidFill>
              </a:rPr>
              <a:t>Bad</a:t>
            </a:r>
            <a:r>
              <a:rPr lang="en-US" altLang="ja-JP" sz="2400" dirty="0"/>
              <a:t>	</a:t>
            </a:r>
            <a:r>
              <a:rPr lang="en-US" altLang="ja-JP" sz="2400" dirty="0" smtClean="0"/>
              <a:t>Parsing</a:t>
            </a:r>
            <a:r>
              <a:rPr lang="ja-JP" altLang="en-US" sz="2400" dirty="0" smtClean="0"/>
              <a:t>等の計算量が重い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色々な拡張文法</a:t>
            </a:r>
            <a:endParaRPr 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2411760" y="3861048"/>
            <a:ext cx="2771800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多重文脈自由文法</a:t>
            </a:r>
            <a:endParaRPr lang="en-US" sz="2400" dirty="0"/>
          </a:p>
        </p:txBody>
      </p:sp>
      <p:sp>
        <p:nvSpPr>
          <p:cNvPr id="13" name="角丸四角形 12"/>
          <p:cNvSpPr/>
          <p:nvPr/>
        </p:nvSpPr>
        <p:spPr>
          <a:xfrm>
            <a:off x="251520" y="1412776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Type-0 </a:t>
            </a:r>
            <a:r>
              <a:rPr lang="ja-JP" altLang="en-US" sz="3600" dirty="0" smtClean="0"/>
              <a:t>文法</a:t>
            </a:r>
            <a:endParaRPr lang="en-US" sz="3600" dirty="0"/>
          </a:p>
        </p:txBody>
      </p:sp>
      <p:sp>
        <p:nvSpPr>
          <p:cNvPr id="14" name="角丸四角形 13"/>
          <p:cNvSpPr/>
          <p:nvPr/>
        </p:nvSpPr>
        <p:spPr>
          <a:xfrm>
            <a:off x="251520" y="22048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文脈依存文法</a:t>
            </a:r>
            <a:endParaRPr lang="en-US" sz="3600" dirty="0"/>
          </a:p>
        </p:txBody>
      </p:sp>
      <p:sp>
        <p:nvSpPr>
          <p:cNvPr id="15" name="角丸四角形 14"/>
          <p:cNvSpPr/>
          <p:nvPr/>
        </p:nvSpPr>
        <p:spPr>
          <a:xfrm>
            <a:off x="251520" y="4941168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文脈自由文法</a:t>
            </a:r>
            <a:endParaRPr lang="en-US" sz="3600" dirty="0"/>
          </a:p>
        </p:txBody>
      </p:sp>
      <p:sp>
        <p:nvSpPr>
          <p:cNvPr id="16" name="角丸四角形 15"/>
          <p:cNvSpPr/>
          <p:nvPr/>
        </p:nvSpPr>
        <p:spPr>
          <a:xfrm>
            <a:off x="251520" y="58052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正規文法</a:t>
            </a:r>
            <a:endParaRPr lang="en-US" sz="3600" dirty="0"/>
          </a:p>
        </p:txBody>
      </p:sp>
      <p:cxnSp>
        <p:nvCxnSpPr>
          <p:cNvPr id="17" name="直線コネクタ 16"/>
          <p:cNvCxnSpPr>
            <a:stCxn id="16" idx="0"/>
            <a:endCxn id="15" idx="2"/>
          </p:cNvCxnSpPr>
          <p:nvPr/>
        </p:nvCxnSpPr>
        <p:spPr>
          <a:xfrm rot="5400000" flipH="1" flipV="1">
            <a:off x="1763688" y="5697252"/>
            <a:ext cx="216024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5" idx="0"/>
            <a:endCxn id="14" idx="2"/>
          </p:cNvCxnSpPr>
          <p:nvPr/>
        </p:nvCxnSpPr>
        <p:spPr>
          <a:xfrm rot="5400000" flipH="1" flipV="1">
            <a:off x="827584" y="3897052"/>
            <a:ext cx="2088232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14" idx="0"/>
            <a:endCxn id="13" idx="2"/>
          </p:cNvCxnSpPr>
          <p:nvPr/>
        </p:nvCxnSpPr>
        <p:spPr>
          <a:xfrm rot="5400000" flipH="1" flipV="1">
            <a:off x="1799692" y="2132856"/>
            <a:ext cx="144016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角丸四角形 19"/>
          <p:cNvSpPr/>
          <p:nvPr/>
        </p:nvSpPr>
        <p:spPr>
          <a:xfrm>
            <a:off x="7812360" y="4797152"/>
            <a:ext cx="1080120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PEG</a:t>
            </a:r>
            <a:endParaRPr lang="en-US" sz="3200" dirty="0"/>
          </a:p>
        </p:txBody>
      </p:sp>
      <p:cxnSp>
        <p:nvCxnSpPr>
          <p:cNvPr id="21" name="図形 20"/>
          <p:cNvCxnSpPr>
            <a:stCxn id="16" idx="3"/>
            <a:endCxn id="20" idx="2"/>
          </p:cNvCxnSpPr>
          <p:nvPr/>
        </p:nvCxnSpPr>
        <p:spPr>
          <a:xfrm flipV="1">
            <a:off x="3491880" y="5445224"/>
            <a:ext cx="4860540" cy="684076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図形 22"/>
          <p:cNvCxnSpPr>
            <a:stCxn id="15" idx="3"/>
            <a:endCxn id="8" idx="2"/>
          </p:cNvCxnSpPr>
          <p:nvPr/>
        </p:nvCxnSpPr>
        <p:spPr>
          <a:xfrm flipV="1">
            <a:off x="3491880" y="4509120"/>
            <a:ext cx="305780" cy="756084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図形 25"/>
          <p:cNvCxnSpPr>
            <a:stCxn id="14" idx="3"/>
            <a:endCxn id="8" idx="0"/>
          </p:cNvCxnSpPr>
          <p:nvPr/>
        </p:nvCxnSpPr>
        <p:spPr>
          <a:xfrm>
            <a:off x="3491880" y="2528900"/>
            <a:ext cx="305780" cy="1332148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角丸四角形 21"/>
          <p:cNvSpPr/>
          <p:nvPr/>
        </p:nvSpPr>
        <p:spPr>
          <a:xfrm>
            <a:off x="5292080" y="3861048"/>
            <a:ext cx="864096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/>
              <a:t>TAG</a:t>
            </a:r>
            <a:endParaRPr lang="en-US" sz="2800" dirty="0"/>
          </a:p>
        </p:txBody>
      </p:sp>
      <p:sp>
        <p:nvSpPr>
          <p:cNvPr id="24" name="角丸四角形 23"/>
          <p:cNvSpPr/>
          <p:nvPr/>
        </p:nvSpPr>
        <p:spPr>
          <a:xfrm>
            <a:off x="6228184" y="3861048"/>
            <a:ext cx="2160240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/>
              <a:t>ET0L-System</a:t>
            </a:r>
            <a:endParaRPr lang="en-US" sz="2800" dirty="0"/>
          </a:p>
        </p:txBody>
      </p:sp>
      <p:cxnSp>
        <p:nvCxnSpPr>
          <p:cNvPr id="25" name="図形 24"/>
          <p:cNvCxnSpPr>
            <a:stCxn id="14" idx="3"/>
            <a:endCxn id="22" idx="0"/>
          </p:cNvCxnSpPr>
          <p:nvPr/>
        </p:nvCxnSpPr>
        <p:spPr>
          <a:xfrm>
            <a:off x="3491880" y="2528900"/>
            <a:ext cx="2232248" cy="1332148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図形 28"/>
          <p:cNvCxnSpPr>
            <a:stCxn id="14" idx="3"/>
            <a:endCxn id="24" idx="0"/>
          </p:cNvCxnSpPr>
          <p:nvPr/>
        </p:nvCxnSpPr>
        <p:spPr>
          <a:xfrm>
            <a:off x="3491880" y="2528900"/>
            <a:ext cx="3816424" cy="1332148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図形 31"/>
          <p:cNvCxnSpPr>
            <a:stCxn id="24" idx="2"/>
            <a:endCxn id="15" idx="3"/>
          </p:cNvCxnSpPr>
          <p:nvPr/>
        </p:nvCxnSpPr>
        <p:spPr>
          <a:xfrm rot="5400000">
            <a:off x="5022050" y="2978950"/>
            <a:ext cx="756084" cy="3816424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図形 34"/>
          <p:cNvCxnSpPr>
            <a:stCxn id="22" idx="2"/>
            <a:endCxn id="15" idx="3"/>
          </p:cNvCxnSpPr>
          <p:nvPr/>
        </p:nvCxnSpPr>
        <p:spPr>
          <a:xfrm rot="5400000">
            <a:off x="4229962" y="3771038"/>
            <a:ext cx="756084" cy="2232248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8316416" y="3861048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accent6">
                    <a:lumMod val="75000"/>
                  </a:schemeClr>
                </a:solidFill>
              </a:rPr>
              <a:t>・・・</a:t>
            </a: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Aho</a:t>
            </a:r>
            <a:r>
              <a:rPr lang="en-US" dirty="0" smtClean="0"/>
              <a:t> </a:t>
            </a:r>
            <a:r>
              <a:rPr lang="en-US" altLang="ja-JP" dirty="0" smtClean="0"/>
              <a:t>[1968]</a:t>
            </a:r>
            <a:endParaRPr 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2987824" y="3501008"/>
            <a:ext cx="2771800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添字文法</a:t>
            </a:r>
            <a:endParaRPr lang="en-US" sz="3600" dirty="0"/>
          </a:p>
        </p:txBody>
      </p:sp>
      <p:sp>
        <p:nvSpPr>
          <p:cNvPr id="13" name="角丸四角形 12"/>
          <p:cNvSpPr/>
          <p:nvPr/>
        </p:nvSpPr>
        <p:spPr>
          <a:xfrm>
            <a:off x="251520" y="1412776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Type-0 </a:t>
            </a:r>
            <a:r>
              <a:rPr lang="ja-JP" altLang="en-US" sz="3600" dirty="0" smtClean="0"/>
              <a:t>文法</a:t>
            </a:r>
            <a:endParaRPr lang="en-US" sz="3600" dirty="0"/>
          </a:p>
        </p:txBody>
      </p:sp>
      <p:sp>
        <p:nvSpPr>
          <p:cNvPr id="14" name="角丸四角形 13"/>
          <p:cNvSpPr/>
          <p:nvPr/>
        </p:nvSpPr>
        <p:spPr>
          <a:xfrm>
            <a:off x="251520" y="22048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文脈依存文法</a:t>
            </a:r>
            <a:endParaRPr lang="en-US" sz="3600" dirty="0"/>
          </a:p>
        </p:txBody>
      </p:sp>
      <p:sp>
        <p:nvSpPr>
          <p:cNvPr id="15" name="角丸四角形 14"/>
          <p:cNvSpPr/>
          <p:nvPr/>
        </p:nvSpPr>
        <p:spPr>
          <a:xfrm>
            <a:off x="251520" y="4941168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文脈自由文法</a:t>
            </a:r>
            <a:endParaRPr lang="en-US" sz="3600" dirty="0"/>
          </a:p>
        </p:txBody>
      </p:sp>
      <p:sp>
        <p:nvSpPr>
          <p:cNvPr id="16" name="角丸四角形 15"/>
          <p:cNvSpPr/>
          <p:nvPr/>
        </p:nvSpPr>
        <p:spPr>
          <a:xfrm>
            <a:off x="251520" y="58052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正規文法</a:t>
            </a:r>
            <a:endParaRPr lang="en-US" sz="3600" dirty="0"/>
          </a:p>
        </p:txBody>
      </p:sp>
      <p:cxnSp>
        <p:nvCxnSpPr>
          <p:cNvPr id="17" name="直線コネクタ 16"/>
          <p:cNvCxnSpPr>
            <a:stCxn id="16" idx="0"/>
            <a:endCxn id="15" idx="2"/>
          </p:cNvCxnSpPr>
          <p:nvPr/>
        </p:nvCxnSpPr>
        <p:spPr>
          <a:xfrm rot="5400000" flipH="1" flipV="1">
            <a:off x="1763688" y="5697252"/>
            <a:ext cx="216024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5" idx="0"/>
            <a:endCxn id="14" idx="2"/>
          </p:cNvCxnSpPr>
          <p:nvPr/>
        </p:nvCxnSpPr>
        <p:spPr>
          <a:xfrm rot="5400000" flipH="1" flipV="1">
            <a:off x="827584" y="3897052"/>
            <a:ext cx="2088232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14" idx="0"/>
            <a:endCxn id="13" idx="2"/>
          </p:cNvCxnSpPr>
          <p:nvPr/>
        </p:nvCxnSpPr>
        <p:spPr>
          <a:xfrm rot="5400000" flipH="1" flipV="1">
            <a:off x="1799692" y="2132856"/>
            <a:ext cx="144016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図形 22"/>
          <p:cNvCxnSpPr>
            <a:stCxn id="15" idx="3"/>
            <a:endCxn id="8" idx="2"/>
          </p:cNvCxnSpPr>
          <p:nvPr/>
        </p:nvCxnSpPr>
        <p:spPr>
          <a:xfrm flipV="1">
            <a:off x="3491880" y="4149080"/>
            <a:ext cx="881844" cy="1116124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図形 25"/>
          <p:cNvCxnSpPr>
            <a:stCxn id="14" idx="3"/>
            <a:endCxn id="8" idx="0"/>
          </p:cNvCxnSpPr>
          <p:nvPr/>
        </p:nvCxnSpPr>
        <p:spPr>
          <a:xfrm>
            <a:off x="3491880" y="2528900"/>
            <a:ext cx="881844" cy="972108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Fischer [</a:t>
            </a:r>
            <a:r>
              <a:rPr lang="en-US" altLang="ja-JP" dirty="0" smtClean="0"/>
              <a:t>1968]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5796136" y="3284984"/>
            <a:ext cx="3203848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Eager</a:t>
            </a:r>
            <a:r>
              <a:rPr lang="ja-JP" altLang="en-US" sz="3200" dirty="0" smtClean="0"/>
              <a:t>マクロ</a:t>
            </a:r>
            <a:r>
              <a:rPr lang="ja-JP" altLang="en-US" sz="3200" dirty="0" smtClean="0"/>
              <a:t>文法</a:t>
            </a:r>
            <a:endParaRPr lang="en-US" sz="3200" dirty="0"/>
          </a:p>
        </p:txBody>
      </p:sp>
      <p:sp>
        <p:nvSpPr>
          <p:cNvPr id="23" name="角丸四角形 22"/>
          <p:cNvSpPr/>
          <p:nvPr/>
        </p:nvSpPr>
        <p:spPr>
          <a:xfrm>
            <a:off x="2195736" y="3933056"/>
            <a:ext cx="1728192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添字文法</a:t>
            </a:r>
            <a:endParaRPr lang="en-US" sz="2800" dirty="0"/>
          </a:p>
        </p:txBody>
      </p:sp>
      <p:sp>
        <p:nvSpPr>
          <p:cNvPr id="24" name="角丸四角形 23"/>
          <p:cNvSpPr/>
          <p:nvPr/>
        </p:nvSpPr>
        <p:spPr>
          <a:xfrm>
            <a:off x="251520" y="1412776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Type-0 </a:t>
            </a:r>
            <a:r>
              <a:rPr lang="ja-JP" altLang="en-US" sz="3600" dirty="0" smtClean="0"/>
              <a:t>文法</a:t>
            </a:r>
            <a:endParaRPr lang="en-US" sz="3600" dirty="0"/>
          </a:p>
        </p:txBody>
      </p:sp>
      <p:sp>
        <p:nvSpPr>
          <p:cNvPr id="25" name="角丸四角形 24"/>
          <p:cNvSpPr/>
          <p:nvPr/>
        </p:nvSpPr>
        <p:spPr>
          <a:xfrm>
            <a:off x="251520" y="22048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文脈依存文法</a:t>
            </a:r>
            <a:endParaRPr lang="en-US" sz="3600" dirty="0"/>
          </a:p>
        </p:txBody>
      </p:sp>
      <p:sp>
        <p:nvSpPr>
          <p:cNvPr id="26" name="角丸四角形 25"/>
          <p:cNvSpPr/>
          <p:nvPr/>
        </p:nvSpPr>
        <p:spPr>
          <a:xfrm>
            <a:off x="251520" y="4941168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文脈自由文法</a:t>
            </a:r>
            <a:endParaRPr lang="en-US" sz="3600" dirty="0"/>
          </a:p>
        </p:txBody>
      </p:sp>
      <p:sp>
        <p:nvSpPr>
          <p:cNvPr id="27" name="角丸四角形 26"/>
          <p:cNvSpPr/>
          <p:nvPr/>
        </p:nvSpPr>
        <p:spPr>
          <a:xfrm>
            <a:off x="251520" y="5805264"/>
            <a:ext cx="32403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正規文法</a:t>
            </a:r>
            <a:endParaRPr lang="en-US" sz="3600" dirty="0"/>
          </a:p>
        </p:txBody>
      </p:sp>
      <p:cxnSp>
        <p:nvCxnSpPr>
          <p:cNvPr id="28" name="直線コネクタ 27"/>
          <p:cNvCxnSpPr>
            <a:stCxn id="27" idx="0"/>
            <a:endCxn id="26" idx="2"/>
          </p:cNvCxnSpPr>
          <p:nvPr/>
        </p:nvCxnSpPr>
        <p:spPr>
          <a:xfrm rot="5400000" flipH="1" flipV="1">
            <a:off x="1763688" y="5697252"/>
            <a:ext cx="216024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26" idx="0"/>
            <a:endCxn id="25" idx="2"/>
          </p:cNvCxnSpPr>
          <p:nvPr/>
        </p:nvCxnSpPr>
        <p:spPr>
          <a:xfrm rot="5400000" flipH="1" flipV="1">
            <a:off x="827584" y="3897052"/>
            <a:ext cx="2088232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25" idx="0"/>
            <a:endCxn id="24" idx="2"/>
          </p:cNvCxnSpPr>
          <p:nvPr/>
        </p:nvCxnSpPr>
        <p:spPr>
          <a:xfrm rot="5400000" flipH="1" flipV="1">
            <a:off x="1799692" y="2132856"/>
            <a:ext cx="144016" cy="0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図形 32"/>
          <p:cNvCxnSpPr>
            <a:stCxn id="26" idx="3"/>
            <a:endCxn id="23" idx="2"/>
          </p:cNvCxnSpPr>
          <p:nvPr/>
        </p:nvCxnSpPr>
        <p:spPr>
          <a:xfrm flipH="1" flipV="1">
            <a:off x="3059832" y="4581128"/>
            <a:ext cx="432048" cy="684076"/>
          </a:xfrm>
          <a:prstGeom prst="curvedConnector4">
            <a:avLst>
              <a:gd name="adj1" fmla="val -52911"/>
              <a:gd name="adj2" fmla="val 73684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図形 33"/>
          <p:cNvCxnSpPr>
            <a:stCxn id="25" idx="3"/>
            <a:endCxn id="23" idx="0"/>
          </p:cNvCxnSpPr>
          <p:nvPr/>
        </p:nvCxnSpPr>
        <p:spPr>
          <a:xfrm flipH="1">
            <a:off x="3059832" y="2528900"/>
            <a:ext cx="432048" cy="1404156"/>
          </a:xfrm>
          <a:prstGeom prst="curvedConnector4">
            <a:avLst>
              <a:gd name="adj1" fmla="val -52911"/>
              <a:gd name="adj2" fmla="val 61538"/>
            </a:avLst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図形 37"/>
          <p:cNvCxnSpPr>
            <a:stCxn id="26" idx="3"/>
            <a:endCxn id="4" idx="2"/>
          </p:cNvCxnSpPr>
          <p:nvPr/>
        </p:nvCxnSpPr>
        <p:spPr>
          <a:xfrm flipV="1">
            <a:off x="3491880" y="3933056"/>
            <a:ext cx="3906180" cy="1332148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図形 40"/>
          <p:cNvCxnSpPr>
            <a:stCxn id="25" idx="3"/>
            <a:endCxn id="4" idx="0"/>
          </p:cNvCxnSpPr>
          <p:nvPr/>
        </p:nvCxnSpPr>
        <p:spPr>
          <a:xfrm>
            <a:off x="3491880" y="2528900"/>
            <a:ext cx="3906180" cy="756084"/>
          </a:xfrm>
          <a:prstGeom prst="curvedConnector2">
            <a:avLst/>
          </a:prstGeom>
          <a:ln w="190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角丸四角形 9"/>
          <p:cNvSpPr/>
          <p:nvPr/>
        </p:nvSpPr>
        <p:spPr>
          <a:xfrm>
            <a:off x="3851920" y="3933056"/>
            <a:ext cx="2915816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smtClean="0"/>
              <a:t>= Lazy</a:t>
            </a:r>
            <a:r>
              <a:rPr lang="ja-JP" altLang="en-US" sz="3200" dirty="0" smtClean="0"/>
              <a:t>マクロ文法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1718</Words>
  <Application>Microsoft Office PowerPoint</Application>
  <PresentationFormat>画面に合わせる (4:3)</PresentationFormat>
  <Paragraphs>449</Paragraphs>
  <Slides>39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39</vt:i4>
      </vt:variant>
    </vt:vector>
  </HeadingPairs>
  <TitlesOfParts>
    <vt:vector size="40" baseType="lpstr">
      <vt:lpstr>Office テーマ</vt:lpstr>
      <vt:lpstr>Higher-Order Grammar のススメ</vt:lpstr>
      <vt:lpstr>自己紹介</vt:lpstr>
      <vt:lpstr>自己紹介</vt:lpstr>
      <vt:lpstr>今日のお話</vt:lpstr>
      <vt:lpstr>Chomsky 階層 [1956]</vt:lpstr>
      <vt:lpstr>Chomsky 階層 [1956]</vt:lpstr>
      <vt:lpstr>色々な拡張文法</vt:lpstr>
      <vt:lpstr>Aho [1968]</vt:lpstr>
      <vt:lpstr>Fischer [1968]</vt:lpstr>
      <vt:lpstr>マクロ文法とは</vt:lpstr>
      <vt:lpstr>マクロ文法とは</vt:lpstr>
      <vt:lpstr>マクロ文法とは</vt:lpstr>
      <vt:lpstr>Eager と Lazy (遅延評価)</vt:lpstr>
      <vt:lpstr>Eager と Lazy</vt:lpstr>
      <vt:lpstr>Eager と Lazy</vt:lpstr>
      <vt:lpstr>Eager と Lazy</vt:lpstr>
      <vt:lpstr>Eager と Lazy の使い分け</vt:lpstr>
      <vt:lpstr>他の例 (Lazy)</vt:lpstr>
      <vt:lpstr>Polymorphic Recursion</vt:lpstr>
      <vt:lpstr>ここから本題</vt:lpstr>
      <vt:lpstr>高階マクロ文法 [Engelfriet&amp;Schmidt 1977]</vt:lpstr>
      <vt:lpstr>マクロ文法の「パラメタ」を 高階にしてみよう！</vt:lpstr>
      <vt:lpstr>未解決（だった）問題</vt:lpstr>
      <vt:lpstr>PowerPoint プレゼンテーション</vt:lpstr>
      <vt:lpstr>PowerPoint プレゼンテーション</vt:lpstr>
      <vt:lpstr>別の見方： 構文解析の計算量</vt:lpstr>
      <vt:lpstr>定理 [Inaba 09] [Inaba&amp;Maneth 08]</vt:lpstr>
      <vt:lpstr>証明の方針</vt:lpstr>
      <vt:lpstr>高階マクロ文法の構文木</vt:lpstr>
      <vt:lpstr>プリティプリンタ</vt:lpstr>
      <vt:lpstr>計算量</vt:lpstr>
      <vt:lpstr>計算量</vt:lpstr>
      <vt:lpstr>計算量</vt:lpstr>
      <vt:lpstr>ところで何に使うの？ （応用）</vt:lpstr>
      <vt:lpstr>ところで何に使うの</vt:lpstr>
      <vt:lpstr>文法を使った解析の例</vt:lpstr>
      <vt:lpstr>PowerPoint プレゼンテーション</vt:lpstr>
      <vt:lpstr>ところで何に使うの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Higher Order Grammar の話</dc:title>
  <dc:creator>kinaba</dc:creator>
  <cp:lastModifiedBy>kinaba</cp:lastModifiedBy>
  <cp:revision>344</cp:revision>
  <dcterms:created xsi:type="dcterms:W3CDTF">2011-02-21T07:14:10Z</dcterms:created>
  <dcterms:modified xsi:type="dcterms:W3CDTF">2011-09-11T07:21:18Z</dcterms:modified>
</cp:coreProperties>
</file>