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8"/>
  </p:notesMasterIdLst>
  <p:sldIdLst>
    <p:sldId id="256" r:id="rId2"/>
    <p:sldId id="273" r:id="rId3"/>
    <p:sldId id="259" r:id="rId4"/>
    <p:sldId id="275" r:id="rId5"/>
    <p:sldId id="263" r:id="rId6"/>
    <p:sldId id="276" r:id="rId7"/>
    <p:sldId id="274" r:id="rId8"/>
    <p:sldId id="277" r:id="rId9"/>
    <p:sldId id="294" r:id="rId10"/>
    <p:sldId id="268" r:id="rId11"/>
    <p:sldId id="279" r:id="rId12"/>
    <p:sldId id="297" r:id="rId13"/>
    <p:sldId id="298" r:id="rId14"/>
    <p:sldId id="302" r:id="rId15"/>
    <p:sldId id="301" r:id="rId16"/>
    <p:sldId id="303" r:id="rId17"/>
    <p:sldId id="307" r:id="rId18"/>
    <p:sldId id="304" r:id="rId19"/>
    <p:sldId id="314" r:id="rId20"/>
    <p:sldId id="313" r:id="rId21"/>
    <p:sldId id="308" r:id="rId22"/>
    <p:sldId id="310" r:id="rId23"/>
    <p:sldId id="311" r:id="rId24"/>
    <p:sldId id="312" r:id="rId25"/>
    <p:sldId id="315" r:id="rId26"/>
    <p:sldId id="309" r:id="rId27"/>
    <p:sldId id="316" r:id="rId28"/>
    <p:sldId id="317" r:id="rId29"/>
    <p:sldId id="318" r:id="rId30"/>
    <p:sldId id="319" r:id="rId31"/>
    <p:sldId id="321" r:id="rId32"/>
    <p:sldId id="323" r:id="rId33"/>
    <p:sldId id="324" r:id="rId34"/>
    <p:sldId id="333" r:id="rId35"/>
    <p:sldId id="334" r:id="rId36"/>
    <p:sldId id="335" r:id="rId37"/>
    <p:sldId id="336" r:id="rId38"/>
    <p:sldId id="337" r:id="rId39"/>
    <p:sldId id="338" r:id="rId40"/>
    <p:sldId id="339" r:id="rId41"/>
    <p:sldId id="341" r:id="rId42"/>
    <p:sldId id="342" r:id="rId43"/>
    <p:sldId id="340" r:id="rId44"/>
    <p:sldId id="350" r:id="rId45"/>
    <p:sldId id="351" r:id="rId46"/>
    <p:sldId id="352" r:id="rId47"/>
    <p:sldId id="353" r:id="rId48"/>
    <p:sldId id="354" r:id="rId49"/>
    <p:sldId id="280" r:id="rId50"/>
    <p:sldId id="270" r:id="rId51"/>
    <p:sldId id="261" r:id="rId52"/>
    <p:sldId id="269" r:id="rId53"/>
    <p:sldId id="355" r:id="rId54"/>
    <p:sldId id="356" r:id="rId55"/>
    <p:sldId id="361" r:id="rId56"/>
    <p:sldId id="357" r:id="rId57"/>
    <p:sldId id="358" r:id="rId58"/>
    <p:sldId id="359" r:id="rId59"/>
    <p:sldId id="360" r:id="rId60"/>
    <p:sldId id="281" r:id="rId61"/>
    <p:sldId id="343" r:id="rId62"/>
    <p:sldId id="345" r:id="rId63"/>
    <p:sldId id="332" r:id="rId64"/>
    <p:sldId id="347" r:id="rId65"/>
    <p:sldId id="348" r:id="rId66"/>
    <p:sldId id="344" r:id="rId67"/>
    <p:sldId id="346" r:id="rId68"/>
    <p:sldId id="283" r:id="rId69"/>
    <p:sldId id="286" r:id="rId70"/>
    <p:sldId id="285" r:id="rId71"/>
    <p:sldId id="287" r:id="rId72"/>
    <p:sldId id="284" r:id="rId73"/>
    <p:sldId id="289" r:id="rId74"/>
    <p:sldId id="295" r:id="rId75"/>
    <p:sldId id="291" r:id="rId76"/>
    <p:sldId id="363" r:id="rId7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FF33CC"/>
    <a:srgbClr val="FF0000"/>
    <a:srgbClr val="F2DCDB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127" autoAdjust="0"/>
  </p:normalViewPr>
  <p:slideViewPr>
    <p:cSldViewPr>
      <p:cViewPr varScale="1">
        <p:scale>
          <a:sx n="62" d="100"/>
          <a:sy n="62" d="100"/>
        </p:scale>
        <p:origin x="-15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AFBE7-DCAD-4C92-8346-6543E92D1E46}" type="datetimeFigureOut">
              <a:rPr kumimoji="1" lang="ja-JP" altLang="en-US" smtClean="0"/>
              <a:pPr/>
              <a:t>2010/12/4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F7A67F-7B0D-4EF4-B3EC-37C5D849C25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ja-JP" sz="3600" dirty="0" smtClean="0">
              <a:solidFill>
                <a:srgbClr val="FF33CC"/>
              </a:solidFill>
            </a:endParaRPr>
          </a:p>
          <a:p>
            <a:pPr lvl="1"/>
            <a:r>
              <a:rPr lang="ja-JP" alt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（ライブラリユーザ視点）値レベルのコードを書くと、</a:t>
            </a:r>
            <a:r>
              <a:rPr lang="en-US" altLang="ja-JP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ja-JP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ja-JP" alt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自動で他の意味論のコードも書いたことになる。</a:t>
            </a:r>
            <a:r>
              <a:rPr lang="en-US" altLang="ja-JP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ja-JP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ja-JP" alt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賢いメタプログラム小人さんを </a:t>
            </a:r>
            <a:r>
              <a:rPr lang="ja-JP" altLang="en-US" sz="22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呼び出すコードすら</a:t>
            </a:r>
            <a:r>
              <a:rPr lang="en-US" altLang="ja-JP" sz="22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ja-JP" sz="22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ja-JP" alt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書く必要がない。全部勝手に走る</a:t>
            </a:r>
            <a:endParaRPr lang="en-US" altLang="ja-JP" sz="2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ja-JP" alt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（ライブラリ書き視点）普通に計算するレイヤと</a:t>
            </a:r>
            <a:r>
              <a:rPr lang="en-US" altLang="ja-JP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altLang="ja-JP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ja-JP" alt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小人さんレイヤを</a:t>
            </a:r>
            <a:r>
              <a:rPr lang="ja-JP" altLang="en-US" sz="2200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明確に区別して</a:t>
            </a:r>
            <a:r>
              <a:rPr lang="ja-JP" altLang="en-US" sz="2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書ける</a:t>
            </a:r>
            <a:endParaRPr lang="en-US" altLang="ja-JP" sz="2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en-US" altLang="ja-JP" dirty="0" smtClean="0"/>
          </a:p>
          <a:p>
            <a:r>
              <a:rPr lang="ja-JP" altLang="en-US" dirty="0" smtClean="0"/>
              <a:t>弱い型システムは記述力が低い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Polymorphism </a:t>
            </a:r>
            <a:r>
              <a:rPr lang="ja-JP" altLang="en-US" dirty="0" smtClean="0"/>
              <a:t>がない：定数関数しか書けない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Overload </a:t>
            </a:r>
            <a:r>
              <a:rPr lang="ja-JP" altLang="en-US" dirty="0" smtClean="0"/>
              <a:t>がない：型レベル計算の結果を値レベルで使えない</a:t>
            </a:r>
            <a:endParaRPr lang="en-US" dirty="0" smtClean="0"/>
          </a:p>
          <a:p>
            <a:r>
              <a:rPr lang="ja-JP" altLang="en-US" dirty="0" smtClean="0"/>
              <a:t>最近の強力な型を持つ言語のおかげで、まともな計算が型でかけるようになっている</a:t>
            </a:r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25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F7A67F-7B0D-4EF4-B3EC-37C5D849C252}" type="slidenum">
              <a:rPr kumimoji="1" lang="ja-JP" altLang="en-US" smtClean="0"/>
              <a:pPr/>
              <a:t>74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33338"/>
            <a:ext cx="8229600" cy="1143000"/>
          </a:xfrm>
        </p:spPr>
        <p:txBody>
          <a:bodyPr>
            <a:noAutofit/>
          </a:bodyPr>
          <a:lstStyle>
            <a:lvl1pPr algn="r">
              <a:defRPr sz="60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1244600"/>
            <a:ext cx="9144000" cy="0"/>
          </a:xfrm>
          <a:prstGeom prst="line">
            <a:avLst/>
          </a:prstGeom>
          <a:ln w="127000" cmpd="dbl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2010/12/4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2010/12/4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スライド番号プレースホルダ 5"/>
          <p:cNvSpPr txBox="1">
            <a:spLocks/>
          </p:cNvSpPr>
          <p:nvPr/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D8002D-B5B0-4BAC-B1F6-782DDCCE6D9C}" type="slidenum">
              <a:rPr kumimoji="1" lang="ja-JP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&lt;#&gt;</a:t>
            </a:fld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 baseline="0">
          <a:solidFill>
            <a:schemeClr val="tx1"/>
          </a:solidFill>
          <a:latin typeface="Calibri" pitchFamily="34" charset="0"/>
          <a:ea typeface="HGS平成明朝体W9" pitchFamily="18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 baseline="0">
          <a:solidFill>
            <a:schemeClr val="tx1"/>
          </a:solidFill>
          <a:latin typeface="Calibri" pitchFamily="34" charset="0"/>
          <a:ea typeface="HGS平成明朝体W9" pitchFamily="18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HGS平成明朝体W9" pitchFamily="18" charset="-128"/>
          <a:ea typeface="HGS平成明朝体W9" pitchFamily="18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monos.net/repos/polemy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../media/image1.wmf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hyperlink" Target="http://www.slideshare.net/ShugoMaeda/rc2010-refinements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hyperlink" Target="http://www.kmonos.net/repos/polemy" TargetMode="External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1.wmf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4282" y="358306"/>
            <a:ext cx="8572496" cy="321471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プログラミング言語</a:t>
            </a:r>
            <a:r>
              <a:rPr kumimoji="1" lang="en-US" altLang="ja-JP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kumimoji="1" lang="en-US" altLang="ja-JP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en-US" altLang="ja-JP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kumimoji="1" lang="en-US" altLang="ja-JP" sz="80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Polemy</a:t>
            </a:r>
            <a:r>
              <a:rPr kumimoji="1" lang="en-US" altLang="ja-JP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kumimoji="1" lang="en-US" altLang="ja-JP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ja-JP" alt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の設計と実装</a:t>
            </a:r>
            <a:endParaRPr kumimoji="1" lang="ja-JP" alt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120750" y="5524072"/>
            <a:ext cx="6843738" cy="857256"/>
          </a:xfrm>
        </p:spPr>
        <p:txBody>
          <a:bodyPr>
            <a:noAutofit/>
          </a:bodyPr>
          <a:lstStyle/>
          <a:p>
            <a:pPr algn="r"/>
            <a:r>
              <a:rPr lang="ja-JP" altLang="en-US" sz="2400" dirty="0" smtClean="0">
                <a:solidFill>
                  <a:schemeClr val="tx2">
                    <a:lumMod val="75000"/>
                  </a:schemeClr>
                </a:solidFill>
              </a:rPr>
              <a:t>しゃべ</a:t>
            </a:r>
            <a:r>
              <a:rPr kumimoji="1" lang="ja-JP" altLang="en-US" sz="2400" dirty="0" smtClean="0">
                <a:solidFill>
                  <a:schemeClr val="tx2">
                    <a:lumMod val="75000"/>
                  </a:schemeClr>
                </a:solidFill>
              </a:rPr>
              <a:t>る人　</a:t>
            </a:r>
            <a:r>
              <a:rPr kumimoji="1" lang="en-US" altLang="ja-JP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kumimoji="1" lang="en-US" altLang="ja-JP" sz="3600" dirty="0" err="1" smtClean="0">
                <a:solidFill>
                  <a:schemeClr val="tx2">
                    <a:lumMod val="75000"/>
                  </a:schemeClr>
                </a:solidFill>
              </a:rPr>
              <a:t>k.inaba</a:t>
            </a:r>
            <a:endParaRPr kumimoji="1" lang="en-US" altLang="ja-JP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kumimoji="1" lang="ja-JP" alt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99792" y="5085184"/>
            <a:ext cx="6270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3200" dirty="0" smtClean="0">
                <a:solidFill>
                  <a:schemeClr val="bg1">
                    <a:lumMod val="75000"/>
                  </a:schemeClr>
                </a:solidFill>
              </a:rPr>
              <a:t>メタプログラミングの会  </a:t>
            </a:r>
            <a:r>
              <a:rPr lang="en-US" altLang="ja-JP" sz="3200" dirty="0" smtClean="0">
                <a:solidFill>
                  <a:schemeClr val="bg1">
                    <a:lumMod val="75000"/>
                  </a:schemeClr>
                </a:solidFill>
              </a:rPr>
              <a:t>2010</a:t>
            </a:r>
            <a:endParaRPr kumimoji="1" lang="ja-JP" altLang="en-US" sz="3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59632" y="4068361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http://www.kmonos.net/repos/polemy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FAQ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0483" y="1456184"/>
            <a:ext cx="8229600" cy="4997152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静的型システムは？</a:t>
            </a:r>
            <a:endParaRPr lang="en-US" altLang="ja-JP" sz="2800" dirty="0" smtClean="0"/>
          </a:p>
          <a:p>
            <a:r>
              <a:rPr lang="ja-JP" altLang="en-US" sz="2800" dirty="0" smtClean="0"/>
              <a:t>オブジェクトは？  </a:t>
            </a:r>
            <a:r>
              <a:rPr lang="en-US" altLang="ja-JP" sz="2800" dirty="0" smtClean="0"/>
              <a:t>JS </a:t>
            </a:r>
            <a:r>
              <a:rPr lang="ja-JP" altLang="en-US" sz="2800" dirty="0" smtClean="0"/>
              <a:t>や </a:t>
            </a:r>
            <a:r>
              <a:rPr lang="en-US" altLang="ja-JP" sz="2800" dirty="0" err="1" smtClean="0"/>
              <a:t>Lua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的に</a:t>
            </a:r>
            <a:r>
              <a:rPr lang="en-US" altLang="ja-JP" sz="2800" dirty="0" smtClean="0"/>
              <a:t>…</a:t>
            </a:r>
          </a:p>
          <a:p>
            <a:pPr lvl="2"/>
            <a:endParaRPr lang="en-US" altLang="ja-JP" sz="2000" dirty="0" smtClean="0"/>
          </a:p>
          <a:p>
            <a:pPr lvl="2"/>
            <a:endParaRPr lang="en-US" altLang="ja-JP" sz="2000" dirty="0" smtClean="0"/>
          </a:p>
          <a:p>
            <a:r>
              <a:rPr lang="ja-JP" altLang="en-US" sz="2800" dirty="0" smtClean="0"/>
              <a:t>第一級の関数は？</a:t>
            </a:r>
            <a:endParaRPr lang="en-US" altLang="ja-JP" sz="2800" dirty="0" smtClean="0"/>
          </a:p>
          <a:p>
            <a:pPr lvl="2"/>
            <a:endParaRPr lang="en-US" altLang="ja-JP" sz="1600" dirty="0" smtClean="0"/>
          </a:p>
          <a:p>
            <a:pPr lvl="2"/>
            <a:endParaRPr lang="en-US" altLang="ja-JP" sz="1600" dirty="0" smtClean="0"/>
          </a:p>
          <a:p>
            <a:r>
              <a:rPr lang="ja-JP" altLang="en-US" sz="2800" dirty="0" smtClean="0"/>
              <a:t>パターンマッチは？</a:t>
            </a:r>
            <a:endParaRPr lang="en-US" altLang="ja-JP" sz="2800" dirty="0" smtClean="0"/>
          </a:p>
          <a:p>
            <a:pPr lvl="2"/>
            <a:endParaRPr lang="en-US" sz="2000" dirty="0" smtClean="0"/>
          </a:p>
          <a:p>
            <a:pPr lvl="2"/>
            <a:endParaRPr lang="en-US" sz="2000" dirty="0" smtClean="0"/>
          </a:p>
          <a:p>
            <a:r>
              <a:rPr lang="ja-JP" altLang="en-US" sz="2800" dirty="0" smtClean="0"/>
              <a:t>破壊的代入は </a:t>
            </a:r>
            <a:r>
              <a:rPr lang="en-US" altLang="ja-JP" sz="2000" dirty="0" smtClean="0"/>
              <a:t>(</a:t>
            </a:r>
            <a:r>
              <a:rPr lang="ja-JP" altLang="en-US" sz="2000" dirty="0" smtClean="0"/>
              <a:t>作者怠慢のため</a:t>
            </a:r>
            <a:r>
              <a:rPr lang="en-US" altLang="ja-JP" sz="2000" dirty="0" smtClean="0"/>
              <a:t>)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まだない</a:t>
            </a:r>
            <a:endParaRPr lang="en-US" sz="2800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1058899" y="2492896"/>
            <a:ext cx="6840760" cy="576064"/>
          </a:xfrm>
          <a:prstGeom prst="wedgeRoundRectCallout">
            <a:avLst>
              <a:gd name="adj1" fmla="val 37894"/>
              <a:gd name="adj2" fmla="val 125765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 smtClean="0">
                <a:latin typeface="Comic Sans MS" pitchFamily="66" charset="0"/>
              </a:rPr>
              <a:t>var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obj</a:t>
            </a:r>
            <a:r>
              <a:rPr lang="en-US" sz="2400" dirty="0" smtClean="0">
                <a:latin typeface="Comic Sans MS" pitchFamily="66" charset="0"/>
              </a:rPr>
              <a:t> = {table: “</a:t>
            </a:r>
            <a:r>
              <a:rPr lang="ja-JP" altLang="en-US" sz="2400" dirty="0" smtClean="0">
                <a:latin typeface="Comic Sans MS" pitchFamily="66" charset="0"/>
              </a:rPr>
              <a:t>が</a:t>
            </a:r>
            <a:r>
              <a:rPr lang="en-US" sz="2400" dirty="0" smtClean="0">
                <a:latin typeface="Comic Sans MS" pitchFamily="66" charset="0"/>
              </a:rPr>
              <a:t>”, </a:t>
            </a:r>
            <a:r>
              <a:rPr lang="en-US" sz="2400" dirty="0" err="1" smtClean="0">
                <a:latin typeface="Comic Sans MS" pitchFamily="66" charset="0"/>
              </a:rPr>
              <a:t>aru</a:t>
            </a:r>
            <a:r>
              <a:rPr lang="en-US" sz="2400" dirty="0" smtClean="0">
                <a:latin typeface="Comic Sans MS" pitchFamily="66" charset="0"/>
              </a:rPr>
              <a:t>: “</a:t>
            </a:r>
            <a:r>
              <a:rPr lang="ja-JP" altLang="en-US" sz="2400" dirty="0" smtClean="0">
                <a:latin typeface="Comic Sans MS" pitchFamily="66" charset="0"/>
              </a:rPr>
              <a:t>ので</a:t>
            </a:r>
            <a:r>
              <a:rPr lang="en-US" altLang="ja-JP" sz="2400" dirty="0" smtClean="0">
                <a:latin typeface="Comic Sans MS" pitchFamily="66" charset="0"/>
              </a:rPr>
              <a:t>”</a:t>
            </a:r>
            <a:r>
              <a:rPr lang="en-US" sz="2400" dirty="0" smtClean="0">
                <a:latin typeface="Comic Sans MS" pitchFamily="66" charset="0"/>
              </a:rPr>
              <a:t>}; </a:t>
            </a:r>
            <a:r>
              <a:rPr lang="en-US" sz="2400" dirty="0" err="1" smtClean="0">
                <a:latin typeface="Comic Sans MS" pitchFamily="66" charset="0"/>
              </a:rPr>
              <a:t>obj.ganbare</a:t>
            </a:r>
            <a:endParaRPr lang="en-US" sz="2400" dirty="0" smtClean="0">
              <a:latin typeface="Comic Sans MS" pitchFamily="66" charset="0"/>
            </a:endParaRPr>
          </a:p>
        </p:txBody>
      </p:sp>
      <p:pic>
        <p:nvPicPr>
          <p:cNvPr id="5" name="Picture 2" descr="C:\Users\kinaba\AppData\Local\Microsoft\Windows\Temporary Internet Files\Content.IE5\E5GCK6YQ\MC90034493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509120"/>
            <a:ext cx="2144949" cy="1566955"/>
          </a:xfrm>
          <a:prstGeom prst="rect">
            <a:avLst/>
          </a:prstGeom>
          <a:noFill/>
        </p:spPr>
      </p:pic>
      <p:sp>
        <p:nvSpPr>
          <p:cNvPr id="6" name="角丸四角形吹き出し 5"/>
          <p:cNvSpPr/>
          <p:nvPr/>
        </p:nvSpPr>
        <p:spPr>
          <a:xfrm>
            <a:off x="1058899" y="3717032"/>
            <a:ext cx="6840760" cy="576064"/>
          </a:xfrm>
          <a:prstGeom prst="wedgeRoundRectCallout">
            <a:avLst>
              <a:gd name="adj1" fmla="val 35627"/>
              <a:gd name="adj2" fmla="val 9666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latin typeface="Comic Sans MS" pitchFamily="66" charset="0"/>
              </a:rPr>
              <a:t>let</a:t>
            </a:r>
            <a:r>
              <a:rPr lang="en-US" sz="2400" dirty="0" smtClean="0">
                <a:latin typeface="Comic Sans MS" pitchFamily="66" charset="0"/>
              </a:rPr>
              <a:t> K = </a:t>
            </a:r>
            <a:r>
              <a:rPr lang="en-US" sz="2400" b="1" dirty="0" smtClean="0">
                <a:latin typeface="Comic Sans MS" pitchFamily="66" charset="0"/>
              </a:rPr>
              <a:t>fun</a:t>
            </a:r>
            <a:r>
              <a:rPr lang="en-US" sz="2400" dirty="0" smtClean="0">
                <a:latin typeface="Comic Sans MS" pitchFamily="66" charset="0"/>
              </a:rPr>
              <a:t>(x){</a:t>
            </a:r>
            <a:r>
              <a:rPr lang="en-US" sz="2400" b="1" dirty="0" smtClean="0">
                <a:latin typeface="Comic Sans MS" pitchFamily="66" charset="0"/>
              </a:rPr>
              <a:t>fun</a:t>
            </a:r>
            <a:r>
              <a:rPr lang="en-US" sz="2400" dirty="0" smtClean="0">
                <a:latin typeface="Comic Sans MS" pitchFamily="66" charset="0"/>
              </a:rPr>
              <a:t>(y){x}} </a:t>
            </a:r>
            <a:r>
              <a:rPr lang="en-US" sz="2400" b="1" dirty="0" smtClean="0">
                <a:latin typeface="Comic Sans MS" pitchFamily="66" charset="0"/>
              </a:rPr>
              <a:t>in</a:t>
            </a:r>
            <a:r>
              <a:rPr lang="en-US" sz="2400" dirty="0" smtClean="0">
                <a:latin typeface="Comic Sans MS" pitchFamily="66" charset="0"/>
              </a:rPr>
              <a:t>  K(“</a:t>
            </a:r>
            <a:r>
              <a:rPr lang="ja-JP" altLang="en-US" sz="2400" dirty="0" smtClean="0">
                <a:latin typeface="Comic Sans MS" pitchFamily="66" charset="0"/>
              </a:rPr>
              <a:t>あります</a:t>
            </a:r>
            <a:r>
              <a:rPr lang="en-US" sz="2400" dirty="0" smtClean="0">
                <a:latin typeface="Comic Sans MS" pitchFamily="66" charset="0"/>
              </a:rPr>
              <a:t>”)(“</a:t>
            </a:r>
            <a:r>
              <a:rPr lang="ja-JP" altLang="en-US" sz="2400" dirty="0" smtClean="0">
                <a:latin typeface="Comic Sans MS" pitchFamily="66" charset="0"/>
              </a:rPr>
              <a:t>よ</a:t>
            </a:r>
            <a:r>
              <a:rPr lang="en-US" sz="2400" dirty="0" smtClean="0">
                <a:latin typeface="Comic Sans MS" pitchFamily="66" charset="0"/>
              </a:rPr>
              <a:t>”)</a:t>
            </a:r>
          </a:p>
        </p:txBody>
      </p:sp>
      <p:sp>
        <p:nvSpPr>
          <p:cNvPr id="7" name="角丸四角形吹き出し 6"/>
          <p:cNvSpPr/>
          <p:nvPr/>
        </p:nvSpPr>
        <p:spPr>
          <a:xfrm>
            <a:off x="1058899" y="4869160"/>
            <a:ext cx="5544616" cy="576064"/>
          </a:xfrm>
          <a:prstGeom prst="wedgeRoundRectCallout">
            <a:avLst>
              <a:gd name="adj1" fmla="val 58221"/>
              <a:gd name="adj2" fmla="val -3032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latin typeface="Comic Sans MS" pitchFamily="66" charset="0"/>
              </a:rPr>
              <a:t>case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 err="1" smtClean="0">
                <a:latin typeface="Comic Sans MS" pitchFamily="66" charset="0"/>
              </a:rPr>
              <a:t>lst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b="1" dirty="0" smtClean="0">
                <a:latin typeface="Comic Sans MS" pitchFamily="66" charset="0"/>
              </a:rPr>
              <a:t>when</a:t>
            </a:r>
            <a:r>
              <a:rPr lang="en-US" sz="2400" dirty="0" smtClean="0">
                <a:latin typeface="Comic Sans MS" pitchFamily="66" charset="0"/>
              </a:rPr>
              <a:t> {car: x, </a:t>
            </a:r>
            <a:r>
              <a:rPr lang="en-US" sz="2400" dirty="0" err="1" smtClean="0">
                <a:latin typeface="Comic Sans MS" pitchFamily="66" charset="0"/>
              </a:rPr>
              <a:t>cdr</a:t>
            </a:r>
            <a:r>
              <a:rPr lang="en-US" sz="2400" dirty="0" smtClean="0">
                <a:latin typeface="Comic Sans MS" pitchFamily="66" charset="0"/>
              </a:rPr>
              <a:t>: </a:t>
            </a:r>
            <a:r>
              <a:rPr lang="en-US" sz="2400" dirty="0" err="1" smtClean="0">
                <a:latin typeface="Comic Sans MS" pitchFamily="66" charset="0"/>
              </a:rPr>
              <a:t>xs</a:t>
            </a:r>
            <a:r>
              <a:rPr lang="en-US" sz="2400" dirty="0" smtClean="0">
                <a:latin typeface="Comic Sans MS" pitchFamily="66" charset="0"/>
              </a:rPr>
              <a:t>}</a:t>
            </a:r>
            <a:r>
              <a:rPr lang="en-US" sz="2400" b="1" dirty="0" smtClean="0">
                <a:latin typeface="Comic Sans MS" pitchFamily="66" charset="0"/>
              </a:rPr>
              <a:t>:</a:t>
            </a:r>
            <a:r>
              <a:rPr lang="en-US" sz="2400" dirty="0" smtClean="0">
                <a:latin typeface="Comic Sans MS" pitchFamily="66" charset="0"/>
              </a:rPr>
              <a:t> “</a:t>
            </a:r>
            <a:r>
              <a:rPr lang="ja-JP" altLang="en-US" sz="2400" dirty="0" smtClean="0">
                <a:latin typeface="Comic Sans MS" pitchFamily="66" charset="0"/>
              </a:rPr>
              <a:t>ある</a:t>
            </a:r>
            <a:r>
              <a:rPr lang="en-US" sz="2400" dirty="0" smtClean="0">
                <a:latin typeface="Comic Sans MS" pitchFamily="66" charset="0"/>
              </a:rPr>
              <a:t>”</a:t>
            </a:r>
          </a:p>
        </p:txBody>
      </p:sp>
      <p:sp>
        <p:nvSpPr>
          <p:cNvPr id="8" name="角丸四角形吹き出し 7"/>
          <p:cNvSpPr/>
          <p:nvPr/>
        </p:nvSpPr>
        <p:spPr>
          <a:xfrm>
            <a:off x="4955715" y="1340768"/>
            <a:ext cx="2367880" cy="576064"/>
          </a:xfrm>
          <a:prstGeom prst="wedgeRoundRectCallout">
            <a:avLst>
              <a:gd name="adj1" fmla="val 36010"/>
              <a:gd name="adj2" fmla="val 113351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latin typeface="Comic Sans MS" pitchFamily="66" charset="0"/>
              </a:rPr>
              <a:t>“</a:t>
            </a:r>
            <a:r>
              <a:rPr lang="ja-JP" altLang="en-US" sz="2400" dirty="0" smtClean="0">
                <a:latin typeface="Comic Sans MS" pitchFamily="66" charset="0"/>
              </a:rPr>
              <a:t>ない</a:t>
            </a:r>
            <a:r>
              <a:rPr lang="en-US" sz="2400" dirty="0" smtClean="0">
                <a:latin typeface="Comic Sans MS" pitchFamily="66" charset="0"/>
              </a:rPr>
              <a:t>” - “</a:t>
            </a:r>
            <a:r>
              <a:rPr lang="ja-JP" altLang="en-US" sz="2400" dirty="0" err="1" smtClean="0">
                <a:latin typeface="Comic Sans MS" pitchFamily="66" charset="0"/>
              </a:rPr>
              <a:t>です</a:t>
            </a:r>
            <a:r>
              <a:rPr lang="en-US" sz="2400" dirty="0" smtClean="0">
                <a:latin typeface="Comic Sans MS" pitchFamily="66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27584" y="1628800"/>
            <a:ext cx="7488832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9900" dirty="0" smtClean="0"/>
              <a:t>本題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1124744"/>
            <a:ext cx="842493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5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altLang="ja-JP" sz="11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 Programming</a:t>
            </a:r>
            <a:r>
              <a:rPr lang="en-US" altLang="ja-JP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ja-JP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altLang="ja-JP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Polemy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発想の元は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型レベルプログラミング</a:t>
            </a:r>
            <a:endParaRPr lang="en-US" altLang="ja-JP" dirty="0" smtClean="0"/>
          </a:p>
          <a:p>
            <a:pPr lvl="1"/>
            <a:r>
              <a:rPr lang="en-US" dirty="0" smtClean="0"/>
              <a:t>in </a:t>
            </a:r>
            <a:r>
              <a:rPr lang="en-US" b="1" u="sng" dirty="0" smtClean="0"/>
              <a:t>C++</a:t>
            </a:r>
            <a:r>
              <a:rPr lang="en-US" dirty="0" smtClean="0"/>
              <a:t>, Haskell, </a:t>
            </a:r>
            <a:r>
              <a:rPr lang="en-US" dirty="0" err="1" smtClean="0"/>
              <a:t>Scala</a:t>
            </a:r>
            <a:r>
              <a:rPr lang="en-US" dirty="0" smtClean="0"/>
              <a:t>, D, …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739" y="2885281"/>
            <a:ext cx="8184725" cy="3496047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例</a:t>
            </a:r>
            <a:r>
              <a:rPr lang="en-US" altLang="ja-JP" dirty="0" smtClean="0"/>
              <a:t>: </a:t>
            </a:r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323528" y="1484784"/>
            <a:ext cx="8496944" cy="144016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 smtClean="0">
                <a:latin typeface="Consolas" pitchFamily="49" charset="0"/>
              </a:rPr>
              <a:t>vector&lt;</a:t>
            </a:r>
            <a:r>
              <a:rPr lang="en-US" sz="4000" dirty="0" err="1" smtClean="0">
                <a:latin typeface="Consolas" pitchFamily="49" charset="0"/>
              </a:rPr>
              <a:t>int</a:t>
            </a:r>
            <a:r>
              <a:rPr lang="en-US" sz="4000" dirty="0" smtClean="0">
                <a:latin typeface="Consolas" pitchFamily="49" charset="0"/>
              </a:rPr>
              <a:t>&gt; </a:t>
            </a:r>
            <a:r>
              <a:rPr lang="en-US" sz="4000" dirty="0" err="1" smtClean="0">
                <a:latin typeface="Consolas" pitchFamily="49" charset="0"/>
              </a:rPr>
              <a:t>xs</a:t>
            </a:r>
            <a:r>
              <a:rPr lang="en-US" sz="4000" dirty="0" smtClean="0">
                <a:latin typeface="Consolas" pitchFamily="49" charset="0"/>
              </a:rPr>
              <a:t> = …;</a:t>
            </a:r>
          </a:p>
          <a:p>
            <a:r>
              <a:rPr lang="en-US" sz="4000" dirty="0" smtClean="0">
                <a:latin typeface="Consolas" pitchFamily="49" charset="0"/>
              </a:rPr>
              <a:t>  nth(</a:t>
            </a:r>
            <a:r>
              <a:rPr lang="en-US" sz="4000" dirty="0" err="1" smtClean="0">
                <a:latin typeface="Consolas" pitchFamily="49" charset="0"/>
              </a:rPr>
              <a:t>rev_iter</a:t>
            </a:r>
            <a:r>
              <a:rPr lang="en-US" sz="4000" dirty="0" smtClean="0">
                <a:latin typeface="Consolas" pitchFamily="49" charset="0"/>
              </a:rPr>
              <a:t>(</a:t>
            </a:r>
            <a:r>
              <a:rPr lang="en-US" sz="4000" dirty="0" err="1" smtClean="0">
                <a:latin typeface="Consolas" pitchFamily="49" charset="0"/>
              </a:rPr>
              <a:t>xs.end</a:t>
            </a:r>
            <a:r>
              <a:rPr lang="en-US" sz="4000" dirty="0" smtClean="0">
                <a:latin typeface="Consolas" pitchFamily="49" charset="0"/>
              </a:rPr>
              <a:t>()), 5);</a:t>
            </a:r>
            <a:endParaRPr lang="en-US" sz="4000" dirty="0">
              <a:latin typeface="Consolas" pitchFamily="49" charset="0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267744" y="2708920"/>
            <a:ext cx="4824536" cy="1099284"/>
            <a:chOff x="2267744" y="2780928"/>
            <a:chExt cx="4824536" cy="1099284"/>
          </a:xfrm>
        </p:grpSpPr>
        <p:sp>
          <p:nvSpPr>
            <p:cNvPr id="5" name="右中かっこ 4"/>
            <p:cNvSpPr/>
            <p:nvPr/>
          </p:nvSpPr>
          <p:spPr>
            <a:xfrm rot="5400000">
              <a:off x="5436096" y="1988840"/>
              <a:ext cx="648072" cy="2232248"/>
            </a:xfrm>
            <a:prstGeom prst="rightBrac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267744" y="3356992"/>
              <a:ext cx="4824536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2800" dirty="0" smtClean="0">
                  <a:solidFill>
                    <a:srgbClr val="0070C0"/>
                  </a:solidFill>
                </a:rPr>
                <a:t>末尾を指すイテレータを計算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1187624" y="3933056"/>
            <a:ext cx="6912768" cy="1171292"/>
            <a:chOff x="1187624" y="4077072"/>
            <a:chExt cx="6912768" cy="1171292"/>
          </a:xfrm>
        </p:grpSpPr>
        <p:sp>
          <p:nvSpPr>
            <p:cNvPr id="7" name="右中かっこ 6"/>
            <p:cNvSpPr/>
            <p:nvPr/>
          </p:nvSpPr>
          <p:spPr>
            <a:xfrm rot="5400000">
              <a:off x="4319972" y="1952836"/>
              <a:ext cx="648072" cy="4896544"/>
            </a:xfrm>
            <a:prstGeom prst="rightBrac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187624" y="4725144"/>
              <a:ext cx="6912768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800" dirty="0" smtClean="0">
                  <a:solidFill>
                    <a:srgbClr val="0070C0"/>
                  </a:solidFill>
                </a:rPr>
                <a:t>+ </a:t>
              </a:r>
              <a:r>
                <a:rPr lang="ja-JP" altLang="en-US" sz="2800" dirty="0" smtClean="0">
                  <a:solidFill>
                    <a:srgbClr val="0070C0"/>
                  </a:solidFill>
                </a:rPr>
                <a:t>と </a:t>
              </a:r>
              <a:r>
                <a:rPr lang="en-US" altLang="ja-JP" sz="2800" dirty="0" smtClean="0">
                  <a:solidFill>
                    <a:srgbClr val="0070C0"/>
                  </a:solidFill>
                </a:rPr>
                <a:t>– </a:t>
              </a:r>
              <a:r>
                <a:rPr lang="ja-JP" altLang="en-US" sz="2800" dirty="0" smtClean="0">
                  <a:solidFill>
                    <a:srgbClr val="0070C0"/>
                  </a:solidFill>
                </a:rPr>
                <a:t>の意味を逆転したイテレータに変換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11560" y="5085184"/>
            <a:ext cx="7776864" cy="1171292"/>
            <a:chOff x="1547664" y="3880212"/>
            <a:chExt cx="7776864" cy="1171292"/>
          </a:xfrm>
        </p:grpSpPr>
        <p:sp>
          <p:nvSpPr>
            <p:cNvPr id="12" name="右中かっこ 11"/>
            <p:cNvSpPr/>
            <p:nvPr/>
          </p:nvSpPr>
          <p:spPr>
            <a:xfrm rot="5400000">
              <a:off x="5121642" y="306234"/>
              <a:ext cx="628908" cy="7776864"/>
            </a:xfrm>
            <a:prstGeom prst="rightBrac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3347864" y="4528284"/>
              <a:ext cx="3744416" cy="52322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800" dirty="0" smtClean="0">
                  <a:solidFill>
                    <a:srgbClr val="0070C0"/>
                  </a:solidFill>
                </a:rPr>
                <a:t>5 </a:t>
              </a:r>
              <a:r>
                <a:rPr lang="ja-JP" altLang="en-US" sz="2800" dirty="0" smtClean="0">
                  <a:solidFill>
                    <a:srgbClr val="0070C0"/>
                  </a:solidFill>
                </a:rPr>
                <a:t>歩進めた先の値取得</a:t>
              </a:r>
              <a:endParaRPr lang="en-US" sz="2800" dirty="0">
                <a:solidFill>
                  <a:srgbClr val="0070C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836712"/>
            <a:ext cx="8424936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1500" dirty="0" smtClean="0"/>
              <a:t>どこに</a:t>
            </a:r>
            <a:endParaRPr lang="en-US" altLang="ja-JP" sz="11500" dirty="0" smtClean="0"/>
          </a:p>
          <a:p>
            <a:pPr algn="ctr"/>
            <a:r>
              <a:rPr lang="ja-JP" altLang="en-US" sz="11500" dirty="0" smtClean="0"/>
              <a:t>型レベル</a:t>
            </a:r>
            <a:endParaRPr lang="en-US" altLang="ja-JP" sz="11500" dirty="0" smtClean="0"/>
          </a:p>
          <a:p>
            <a:pPr algn="ctr"/>
            <a:r>
              <a:rPr lang="ja-JP" altLang="en-US" sz="11500" dirty="0" smtClean="0"/>
              <a:t>計算が？</a:t>
            </a:r>
            <a:endParaRPr lang="en-US" sz="11500" dirty="0"/>
          </a:p>
        </p:txBody>
      </p:sp>
      <p:pic>
        <p:nvPicPr>
          <p:cNvPr id="3" name="Picture 10" descr="C:\Users\kinaba\AppData\Local\Microsoft\Windows\Temporary Internet Files\Content.IE5\TOWVCKH9\MC9003449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869160"/>
            <a:ext cx="1450469" cy="1733577"/>
          </a:xfrm>
          <a:prstGeom prst="rect">
            <a:avLst/>
          </a:prstGeom>
          <a:noFill/>
        </p:spPr>
      </p:pic>
      <p:sp>
        <p:nvSpPr>
          <p:cNvPr id="5" name="テキスト ボックス 4"/>
          <p:cNvSpPr txBox="1"/>
          <p:nvPr/>
        </p:nvSpPr>
        <p:spPr>
          <a:xfrm>
            <a:off x="8100392" y="400506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？</a:t>
            </a:r>
            <a:endParaRPr lang="en-US" sz="3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532440" y="421237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？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例</a:t>
            </a:r>
            <a:r>
              <a:rPr lang="en-US" altLang="ja-JP" dirty="0" smtClean="0"/>
              <a:t>: </a:t>
            </a:r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角丸四角形 3"/>
          <p:cNvSpPr/>
          <p:nvPr/>
        </p:nvSpPr>
        <p:spPr>
          <a:xfrm>
            <a:off x="323528" y="1484784"/>
            <a:ext cx="8496944" cy="144016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 smtClean="0">
                <a:latin typeface="Consolas" pitchFamily="49" charset="0"/>
              </a:rPr>
              <a:t>vector&lt;</a:t>
            </a:r>
            <a:r>
              <a:rPr lang="en-US" sz="4000" dirty="0" err="1" smtClean="0">
                <a:latin typeface="Consolas" pitchFamily="49" charset="0"/>
              </a:rPr>
              <a:t>int</a:t>
            </a:r>
            <a:r>
              <a:rPr lang="en-US" sz="4000" dirty="0" smtClean="0">
                <a:latin typeface="Consolas" pitchFamily="49" charset="0"/>
              </a:rPr>
              <a:t>&gt; </a:t>
            </a:r>
            <a:r>
              <a:rPr lang="en-US" sz="4000" dirty="0" err="1" smtClean="0">
                <a:latin typeface="Consolas" pitchFamily="49" charset="0"/>
              </a:rPr>
              <a:t>xs</a:t>
            </a:r>
            <a:r>
              <a:rPr lang="en-US" sz="4000" dirty="0" smtClean="0">
                <a:latin typeface="Consolas" pitchFamily="49" charset="0"/>
              </a:rPr>
              <a:t> = …;</a:t>
            </a:r>
          </a:p>
          <a:p>
            <a:r>
              <a:rPr lang="en-US" sz="4000" dirty="0" smtClean="0">
                <a:latin typeface="Consolas" pitchFamily="49" charset="0"/>
              </a:rPr>
              <a:t> </a:t>
            </a:r>
            <a:r>
              <a:rPr lang="en-US" sz="4000" dirty="0" smtClean="0">
                <a:latin typeface="Consolas" pitchFamily="49" charset="0"/>
              </a:rPr>
              <a:t> </a:t>
            </a:r>
            <a:r>
              <a:rPr lang="en-US" sz="4000" dirty="0" smtClean="0">
                <a:latin typeface="Consolas" pitchFamily="49" charset="0"/>
              </a:rPr>
              <a:t>nth(</a:t>
            </a:r>
            <a:r>
              <a:rPr lang="en-US" sz="4000" dirty="0" err="1" smtClean="0">
                <a:latin typeface="Consolas" pitchFamily="49" charset="0"/>
              </a:rPr>
              <a:t>rev_iter</a:t>
            </a:r>
            <a:r>
              <a:rPr lang="en-US" sz="4000" dirty="0" smtClean="0">
                <a:latin typeface="Consolas" pitchFamily="49" charset="0"/>
              </a:rPr>
              <a:t>(</a:t>
            </a:r>
            <a:r>
              <a:rPr lang="en-US" sz="4000" dirty="0" err="1" smtClean="0">
                <a:latin typeface="Consolas" pitchFamily="49" charset="0"/>
              </a:rPr>
              <a:t>xs.end</a:t>
            </a:r>
            <a:r>
              <a:rPr lang="en-US" sz="4000" dirty="0" smtClean="0">
                <a:latin typeface="Consolas" pitchFamily="49" charset="0"/>
              </a:rPr>
              <a:t>()), 5);</a:t>
            </a:r>
            <a:endParaRPr lang="en-US" sz="4000" dirty="0">
              <a:latin typeface="Consolas" pitchFamily="49" charset="0"/>
            </a:endParaRPr>
          </a:p>
        </p:txBody>
      </p:sp>
      <p:grpSp>
        <p:nvGrpSpPr>
          <p:cNvPr id="9" name="グループ化 9"/>
          <p:cNvGrpSpPr/>
          <p:nvPr/>
        </p:nvGrpSpPr>
        <p:grpSpPr>
          <a:xfrm>
            <a:off x="2483768" y="2708920"/>
            <a:ext cx="4464496" cy="1099284"/>
            <a:chOff x="2483768" y="2780928"/>
            <a:chExt cx="4464496" cy="1099284"/>
          </a:xfrm>
        </p:grpSpPr>
        <p:sp>
          <p:nvSpPr>
            <p:cNvPr id="5" name="右中かっこ 4"/>
            <p:cNvSpPr/>
            <p:nvPr/>
          </p:nvSpPr>
          <p:spPr>
            <a:xfrm rot="5400000">
              <a:off x="5436096" y="1988840"/>
              <a:ext cx="648072" cy="2232248"/>
            </a:xfrm>
            <a:prstGeom prst="rightBrac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2483768" y="3356992"/>
              <a:ext cx="4464496" cy="5232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800" dirty="0" smtClean="0">
                  <a:solidFill>
                    <a:srgbClr val="00B050"/>
                  </a:solidFill>
                </a:rPr>
                <a:t>vector&lt;</a:t>
              </a:r>
              <a:r>
                <a:rPr lang="en-US" altLang="ja-JP" sz="2800" dirty="0" err="1" smtClean="0">
                  <a:solidFill>
                    <a:srgbClr val="00B050"/>
                  </a:solidFill>
                </a:rPr>
                <a:t>int</a:t>
              </a:r>
              <a:r>
                <a:rPr lang="en-US" altLang="ja-JP" sz="2800" dirty="0" smtClean="0">
                  <a:solidFill>
                    <a:srgbClr val="00B050"/>
                  </a:solidFill>
                </a:rPr>
                <a:t>&gt; </a:t>
              </a:r>
              <a:r>
                <a:rPr lang="ja-JP" altLang="en-US" sz="2800" dirty="0" smtClean="0">
                  <a:solidFill>
                    <a:srgbClr val="00B050"/>
                  </a:solidFill>
                </a:rPr>
                <a:t>から </a:t>
              </a:r>
              <a:r>
                <a:rPr lang="en-US" altLang="ja-JP" sz="2800" dirty="0" err="1" smtClean="0">
                  <a:solidFill>
                    <a:srgbClr val="00B050"/>
                  </a:solidFill>
                </a:rPr>
                <a:t>int</a:t>
              </a:r>
              <a:r>
                <a:rPr lang="en-US" altLang="ja-JP" sz="2800" dirty="0" smtClean="0">
                  <a:solidFill>
                    <a:srgbClr val="00B050"/>
                  </a:solidFill>
                </a:rPr>
                <a:t>* </a:t>
              </a:r>
              <a:r>
                <a:rPr lang="ja-JP" altLang="en-US" sz="2800" dirty="0" smtClean="0">
                  <a:solidFill>
                    <a:srgbClr val="00B050"/>
                  </a:solidFill>
                </a:rPr>
                <a:t>を計算</a:t>
              </a:r>
              <a:endParaRPr lang="en-US" sz="28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0" name="グループ化 8"/>
          <p:cNvGrpSpPr/>
          <p:nvPr/>
        </p:nvGrpSpPr>
        <p:grpSpPr>
          <a:xfrm>
            <a:off x="1691680" y="3933056"/>
            <a:ext cx="5760640" cy="1171292"/>
            <a:chOff x="1691680" y="4077072"/>
            <a:chExt cx="5760640" cy="1171292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7" name="右中かっこ 6"/>
            <p:cNvSpPr/>
            <p:nvPr/>
          </p:nvSpPr>
          <p:spPr>
            <a:xfrm rot="5400000">
              <a:off x="4319972" y="1952836"/>
              <a:ext cx="648072" cy="4896544"/>
            </a:xfrm>
            <a:prstGeom prst="rightBrace">
              <a:avLst/>
            </a:prstGeom>
            <a:noFill/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691680" y="4725144"/>
              <a:ext cx="5760640" cy="523220"/>
            </a:xfrm>
            <a:prstGeom prst="rect">
              <a:avLst/>
            </a:prstGeom>
            <a:grpFill/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800" dirty="0" err="1" smtClean="0">
                  <a:solidFill>
                    <a:srgbClr val="00B050"/>
                  </a:solidFill>
                </a:rPr>
                <a:t>int</a:t>
              </a:r>
              <a:r>
                <a:rPr lang="en-US" altLang="ja-JP" sz="2800" dirty="0" smtClean="0">
                  <a:solidFill>
                    <a:srgbClr val="00B050"/>
                  </a:solidFill>
                </a:rPr>
                <a:t>* </a:t>
              </a:r>
              <a:r>
                <a:rPr lang="ja-JP" altLang="en-US" sz="2800" dirty="0" smtClean="0">
                  <a:solidFill>
                    <a:srgbClr val="00B050"/>
                  </a:solidFill>
                </a:rPr>
                <a:t>を </a:t>
              </a:r>
              <a:r>
                <a:rPr lang="en-US" altLang="ja-JP" sz="2800" dirty="0" err="1" smtClean="0">
                  <a:solidFill>
                    <a:srgbClr val="00B050"/>
                  </a:solidFill>
                </a:rPr>
                <a:t>reverse_iterator</a:t>
              </a:r>
              <a:r>
                <a:rPr lang="en-US" altLang="ja-JP" sz="2800" dirty="0" smtClean="0">
                  <a:solidFill>
                    <a:srgbClr val="00B050"/>
                  </a:solidFill>
                </a:rPr>
                <a:t>&lt;</a:t>
              </a:r>
              <a:r>
                <a:rPr lang="en-US" altLang="ja-JP" sz="2800" dirty="0" err="1" smtClean="0">
                  <a:solidFill>
                    <a:srgbClr val="00B050"/>
                  </a:solidFill>
                </a:rPr>
                <a:t>int</a:t>
              </a:r>
              <a:r>
                <a:rPr lang="en-US" altLang="ja-JP" sz="2800" dirty="0" smtClean="0">
                  <a:solidFill>
                    <a:srgbClr val="00B050"/>
                  </a:solidFill>
                </a:rPr>
                <a:t>*&gt; </a:t>
              </a:r>
              <a:r>
                <a:rPr lang="ja-JP" altLang="en-US" sz="2800" dirty="0" smtClean="0">
                  <a:solidFill>
                    <a:srgbClr val="00B050"/>
                  </a:solidFill>
                </a:rPr>
                <a:t>に変換</a:t>
              </a:r>
              <a:endParaRPr lang="en-US" sz="2800" dirty="0">
                <a:solidFill>
                  <a:srgbClr val="00B050"/>
                </a:solidFill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611560" y="5085184"/>
            <a:ext cx="7776864" cy="1171292"/>
            <a:chOff x="1547664" y="3880212"/>
            <a:chExt cx="7776864" cy="1171292"/>
          </a:xfrm>
        </p:grpSpPr>
        <p:sp>
          <p:nvSpPr>
            <p:cNvPr id="12" name="右中かっこ 11"/>
            <p:cNvSpPr/>
            <p:nvPr/>
          </p:nvSpPr>
          <p:spPr>
            <a:xfrm rot="5400000">
              <a:off x="5121642" y="306234"/>
              <a:ext cx="628908" cy="7776864"/>
            </a:xfrm>
            <a:prstGeom prst="rightBrace">
              <a:avLst/>
            </a:prstGeom>
            <a:ln w="762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4211960" y="4528284"/>
              <a:ext cx="2952328" cy="52322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800" dirty="0" err="1" smtClean="0">
                  <a:solidFill>
                    <a:srgbClr val="00B050"/>
                  </a:solidFill>
                </a:rPr>
                <a:t>int</a:t>
              </a:r>
              <a:r>
                <a:rPr lang="en-US" altLang="ja-JP" sz="2800" dirty="0" smtClean="0">
                  <a:solidFill>
                    <a:srgbClr val="00B050"/>
                  </a:solidFill>
                </a:rPr>
                <a:t>*</a:t>
              </a:r>
              <a:r>
                <a:rPr lang="ja-JP" altLang="en-US" sz="2800" dirty="0" smtClean="0">
                  <a:solidFill>
                    <a:srgbClr val="00B050"/>
                  </a:solidFill>
                </a:rPr>
                <a:t>から</a:t>
              </a:r>
              <a:r>
                <a:rPr lang="en-US" altLang="ja-JP" sz="2800" dirty="0" err="1" smtClean="0">
                  <a:solidFill>
                    <a:srgbClr val="00B050"/>
                  </a:solidFill>
                </a:rPr>
                <a:t>int</a:t>
              </a:r>
              <a:r>
                <a:rPr lang="ja-JP" altLang="en-US" sz="2800" dirty="0" smtClean="0">
                  <a:solidFill>
                    <a:srgbClr val="00B050"/>
                  </a:solidFill>
                </a:rPr>
                <a:t>を取得</a:t>
              </a:r>
              <a:endParaRPr lang="en-US" sz="2800" dirty="0">
                <a:solidFill>
                  <a:srgbClr val="00B050"/>
                </a:solidFill>
              </a:endParaRPr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5580112" y="6239053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※</a:t>
            </a:r>
            <a:r>
              <a:rPr lang="ja-JP" altLang="en-US" dirty="0" smtClean="0"/>
              <a:t>注： 正確には、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* </a:t>
            </a:r>
            <a:r>
              <a:rPr lang="ja-JP" altLang="en-US" dirty="0" smtClean="0"/>
              <a:t>とは限り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ません。</a:t>
            </a:r>
            <a:r>
              <a:rPr lang="en-US" altLang="ja-JP" dirty="0" smtClean="0"/>
              <a:t>vector&lt;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&gt;::</a:t>
            </a:r>
            <a:r>
              <a:rPr lang="en-US" altLang="ja-JP" dirty="0" err="1" smtClean="0"/>
              <a:t>iterator</a:t>
            </a:r>
            <a:r>
              <a:rPr lang="en-US" altLang="ja-JP" dirty="0" smtClean="0"/>
              <a:t> </a:t>
            </a:r>
            <a:r>
              <a:rPr lang="ja-JP" altLang="en-US" dirty="0" err="1" smtClean="0"/>
              <a:t>です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1136933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200" dirty="0" smtClean="0"/>
              <a:t>静的型付け言語では</a:t>
            </a:r>
            <a:endParaRPr lang="en-US" altLang="ja-JP" sz="7200" dirty="0" smtClean="0"/>
          </a:p>
          <a:p>
            <a:pPr algn="ctr"/>
            <a:r>
              <a:rPr lang="ja-JP" altLang="en-US" sz="7200" dirty="0" smtClean="0"/>
              <a:t>コードは</a:t>
            </a:r>
            <a:endParaRPr lang="en-US" altLang="ja-JP" sz="7200" dirty="0" smtClean="0"/>
          </a:p>
          <a:p>
            <a:pPr algn="ctr"/>
            <a:r>
              <a:rPr lang="en-US" sz="7200" dirty="0" smtClean="0">
                <a:solidFill>
                  <a:srgbClr val="00B050"/>
                </a:solidFill>
              </a:rPr>
              <a:t>2 </a:t>
            </a:r>
            <a:r>
              <a:rPr lang="ja-JP" altLang="en-US" sz="7200" dirty="0" err="1" smtClean="0">
                <a:solidFill>
                  <a:srgbClr val="00B050"/>
                </a:solidFill>
              </a:rPr>
              <a:t>つの</a:t>
            </a:r>
            <a:r>
              <a:rPr lang="ja-JP" altLang="en-US" sz="7200" dirty="0" smtClean="0">
                <a:solidFill>
                  <a:srgbClr val="0070C0"/>
                </a:solidFill>
              </a:rPr>
              <a:t>意味で</a:t>
            </a:r>
            <a:r>
              <a:rPr lang="en-US" altLang="ja-JP" sz="7200" dirty="0" smtClean="0"/>
              <a:t/>
            </a:r>
            <a:br>
              <a:rPr lang="en-US" altLang="ja-JP" sz="7200" dirty="0" smtClean="0"/>
            </a:br>
            <a:r>
              <a:rPr lang="en-US" altLang="ja-JP" sz="7200" dirty="0" smtClean="0"/>
              <a:t>2 </a:t>
            </a:r>
            <a:r>
              <a:rPr lang="ja-JP" altLang="en-US" sz="7200" dirty="0" smtClean="0"/>
              <a:t>度走る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２つの視点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23528" y="1484784"/>
            <a:ext cx="8496944" cy="504056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Consolas" pitchFamily="49" charset="0"/>
              </a:rPr>
              <a:t>template&lt;class T&gt;</a:t>
            </a:r>
          </a:p>
          <a:p>
            <a:r>
              <a:rPr lang="en-US" sz="3600" dirty="0" smtClean="0">
                <a:latin typeface="Consolas" pitchFamily="49" charset="0"/>
              </a:rPr>
              <a:t>class vector {</a:t>
            </a:r>
          </a:p>
          <a:p>
            <a:r>
              <a:rPr lang="en-US" sz="3600" dirty="0" smtClean="0">
                <a:latin typeface="Consolas" pitchFamily="49" charset="0"/>
              </a:rPr>
              <a:t>   T </a:t>
            </a:r>
            <a:r>
              <a:rPr lang="en-US" sz="3600" dirty="0" err="1" smtClean="0">
                <a:latin typeface="Consolas" pitchFamily="49" charset="0"/>
              </a:rPr>
              <a:t>arr</a:t>
            </a:r>
            <a:r>
              <a:rPr lang="en-US" sz="3600" dirty="0" smtClean="0">
                <a:latin typeface="Consolas" pitchFamily="49" charset="0"/>
              </a:rPr>
              <a:t>[]; </a:t>
            </a:r>
            <a:r>
              <a:rPr lang="en-US" sz="3600" dirty="0" err="1" smtClean="0">
                <a:latin typeface="Consolas" pitchFamily="49" charset="0"/>
              </a:rPr>
              <a:t>int</a:t>
            </a:r>
            <a:r>
              <a:rPr lang="en-US" sz="3600" dirty="0" smtClean="0">
                <a:latin typeface="Consolas" pitchFamily="49" charset="0"/>
              </a:rPr>
              <a:t> </a:t>
            </a:r>
            <a:r>
              <a:rPr lang="en-US" sz="3600" dirty="0" err="1" smtClean="0">
                <a:latin typeface="Consolas" pitchFamily="49" charset="0"/>
              </a:rPr>
              <a:t>siz</a:t>
            </a:r>
            <a:r>
              <a:rPr lang="en-US" sz="3600" dirty="0" smtClean="0">
                <a:latin typeface="Consolas" pitchFamily="49" charset="0"/>
              </a:rPr>
              <a:t>;</a:t>
            </a:r>
          </a:p>
          <a:p>
            <a:r>
              <a:rPr lang="en-US" sz="3600" dirty="0" smtClean="0">
                <a:latin typeface="Consolas" pitchFamily="49" charset="0"/>
              </a:rPr>
              <a:t>   T* end() {return </a:t>
            </a:r>
            <a:r>
              <a:rPr lang="en-US" sz="3600" dirty="0" err="1" smtClean="0">
                <a:latin typeface="Consolas" pitchFamily="49" charset="0"/>
              </a:rPr>
              <a:t>arr+siz</a:t>
            </a:r>
            <a:r>
              <a:rPr lang="en-US" sz="3600" dirty="0" smtClean="0">
                <a:latin typeface="Consolas" pitchFamily="49" charset="0"/>
              </a:rPr>
              <a:t>;}</a:t>
            </a:r>
            <a:br>
              <a:rPr lang="en-US" sz="3600" dirty="0" smtClean="0">
                <a:latin typeface="Consolas" pitchFamily="49" charset="0"/>
              </a:rPr>
            </a:br>
            <a:r>
              <a:rPr lang="en-US" sz="3600" dirty="0" smtClean="0">
                <a:latin typeface="Consolas" pitchFamily="49" charset="0"/>
              </a:rPr>
              <a:t>}</a:t>
            </a:r>
          </a:p>
          <a:p>
            <a:r>
              <a:rPr lang="en-US" sz="3600" dirty="0" smtClean="0">
                <a:latin typeface="Consolas" pitchFamily="49" charset="0"/>
              </a:rPr>
              <a:t>template&lt;class It&gt;</a:t>
            </a:r>
            <a:br>
              <a:rPr lang="en-US" sz="3600" dirty="0" smtClean="0">
                <a:latin typeface="Consolas" pitchFamily="49" charset="0"/>
              </a:rPr>
            </a:br>
            <a:r>
              <a:rPr lang="en-US" sz="3600" dirty="0" err="1" smtClean="0">
                <a:latin typeface="Consolas" pitchFamily="49" charset="0"/>
              </a:rPr>
              <a:t>iterator_traits</a:t>
            </a:r>
            <a:r>
              <a:rPr lang="en-US" sz="3600" dirty="0" smtClean="0">
                <a:latin typeface="Consolas" pitchFamily="49" charset="0"/>
              </a:rPr>
              <a:t>&lt;It&gt;::</a:t>
            </a:r>
            <a:r>
              <a:rPr lang="en-US" sz="3600" dirty="0" err="1" smtClean="0">
                <a:latin typeface="Consolas" pitchFamily="49" charset="0"/>
              </a:rPr>
              <a:t>value_type</a:t>
            </a:r>
            <a:endParaRPr lang="en-US" sz="4400" dirty="0" smtClean="0">
              <a:latin typeface="Consolas" pitchFamily="49" charset="0"/>
            </a:endParaRPr>
          </a:p>
          <a:p>
            <a:r>
              <a:rPr lang="en-US" sz="3600" dirty="0" smtClean="0">
                <a:latin typeface="Consolas" pitchFamily="49" charset="0"/>
              </a:rPr>
              <a:t>  </a:t>
            </a:r>
            <a:r>
              <a:rPr lang="en-US" sz="3600" dirty="0" smtClean="0">
                <a:latin typeface="Consolas" pitchFamily="49" charset="0"/>
              </a:rPr>
              <a:t>nth(It </a:t>
            </a:r>
            <a:r>
              <a:rPr lang="en-US" sz="3600" dirty="0" err="1" smtClean="0">
                <a:latin typeface="Consolas" pitchFamily="49" charset="0"/>
              </a:rPr>
              <a:t>it</a:t>
            </a:r>
            <a:r>
              <a:rPr lang="en-US" sz="3600" dirty="0" smtClean="0">
                <a:latin typeface="Consolas" pitchFamily="49" charset="0"/>
              </a:rPr>
              <a:t> </a:t>
            </a:r>
            <a:r>
              <a:rPr lang="en-US" sz="3600" dirty="0" err="1" smtClean="0">
                <a:latin typeface="Consolas" pitchFamily="49" charset="0"/>
              </a:rPr>
              <a:t>int</a:t>
            </a:r>
            <a:r>
              <a:rPr lang="en-US" sz="3600" dirty="0" smtClean="0">
                <a:latin typeface="Consolas" pitchFamily="49" charset="0"/>
              </a:rPr>
              <a:t> n)</a:t>
            </a:r>
          </a:p>
          <a:p>
            <a:r>
              <a:rPr lang="en-US" sz="3600" dirty="0" smtClean="0">
                <a:latin typeface="Consolas" pitchFamily="49" charset="0"/>
              </a:rPr>
              <a:t>    { return </a:t>
            </a:r>
            <a:r>
              <a:rPr lang="en-US" sz="3600" dirty="0" smtClean="0">
                <a:latin typeface="Consolas" pitchFamily="49" charset="0"/>
              </a:rPr>
              <a:t>*(</a:t>
            </a:r>
            <a:r>
              <a:rPr lang="en-US" sz="3600" dirty="0" err="1" smtClean="0">
                <a:latin typeface="Consolas" pitchFamily="49" charset="0"/>
              </a:rPr>
              <a:t>it</a:t>
            </a:r>
            <a:r>
              <a:rPr lang="en-US" sz="3600" dirty="0" err="1" smtClean="0">
                <a:latin typeface="Consolas" pitchFamily="49" charset="0"/>
              </a:rPr>
              <a:t>+n</a:t>
            </a:r>
            <a:r>
              <a:rPr lang="en-US" sz="3600" dirty="0" smtClean="0">
                <a:latin typeface="Consolas" pitchFamily="49" charset="0"/>
              </a:rPr>
              <a:t>); </a:t>
            </a:r>
            <a:r>
              <a:rPr lang="en-US" sz="3600" dirty="0" smtClean="0">
                <a:latin typeface="Consolas" pitchFamily="49" charset="0"/>
              </a:rPr>
              <a:t>}</a:t>
            </a:r>
            <a:endParaRPr lang="en-US" sz="36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値レベルの視点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23528" y="1484784"/>
            <a:ext cx="8496944" cy="504056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</a:rPr>
              <a:t>template&lt;class T&gt;</a:t>
            </a:r>
          </a:p>
          <a:p>
            <a:r>
              <a:rPr lang="en-US" sz="3600" dirty="0" smtClean="0">
                <a:latin typeface="Consolas" pitchFamily="49" charset="0"/>
              </a:rPr>
              <a:t>class vector {</a:t>
            </a:r>
          </a:p>
          <a:p>
            <a:r>
              <a:rPr lang="en-US" sz="3600" dirty="0" smtClean="0">
                <a:latin typeface="Consolas" pitchFamily="49" charset="0"/>
              </a:rPr>
              <a:t>   </a:t>
            </a: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</a:rPr>
              <a:t>T</a:t>
            </a:r>
            <a:r>
              <a:rPr lang="en-US" sz="3600" dirty="0" smtClean="0">
                <a:latin typeface="Consolas" pitchFamily="49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Consolas" pitchFamily="49" charset="0"/>
              </a:rPr>
              <a:t>arr</a:t>
            </a: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</a:rPr>
              <a:t>[]</a:t>
            </a:r>
            <a:r>
              <a:rPr lang="en-US" sz="3600" dirty="0" smtClean="0">
                <a:latin typeface="Consolas" pitchFamily="49" charset="0"/>
              </a:rPr>
              <a:t>; </a:t>
            </a:r>
            <a:r>
              <a:rPr lang="en-US" sz="3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</a:rPr>
              <a:t>int</a:t>
            </a:r>
            <a:r>
              <a:rPr lang="en-US" sz="3600" dirty="0" smtClean="0">
                <a:latin typeface="Consolas" pitchFamily="49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Consolas" pitchFamily="49" charset="0"/>
              </a:rPr>
              <a:t>siz</a:t>
            </a:r>
            <a:r>
              <a:rPr lang="en-US" sz="3600" dirty="0" smtClean="0">
                <a:latin typeface="Consolas" pitchFamily="49" charset="0"/>
              </a:rPr>
              <a:t>;</a:t>
            </a:r>
          </a:p>
          <a:p>
            <a:r>
              <a:rPr lang="en-US" sz="3600" dirty="0" smtClean="0">
                <a:latin typeface="Consolas" pitchFamily="49" charset="0"/>
              </a:rPr>
              <a:t>   </a:t>
            </a: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</a:rPr>
              <a:t>T*</a:t>
            </a:r>
            <a:r>
              <a:rPr lang="en-US" sz="3600" dirty="0" smtClean="0">
                <a:latin typeface="Consolas" pitchFamily="49" charset="0"/>
              </a:rPr>
              <a:t> end() </a:t>
            </a:r>
            <a:r>
              <a:rPr lang="en-US" sz="3600" b="1" dirty="0" smtClean="0">
                <a:solidFill>
                  <a:srgbClr val="0070C0"/>
                </a:solidFill>
                <a:latin typeface="Consolas" pitchFamily="49" charset="0"/>
              </a:rPr>
              <a:t>{return </a:t>
            </a:r>
            <a:r>
              <a:rPr lang="en-US" sz="3600" b="1" dirty="0" err="1" smtClean="0">
                <a:solidFill>
                  <a:srgbClr val="0070C0"/>
                </a:solidFill>
                <a:latin typeface="Consolas" pitchFamily="49" charset="0"/>
              </a:rPr>
              <a:t>arr+siz</a:t>
            </a:r>
            <a:r>
              <a:rPr lang="en-US" sz="3600" b="1" dirty="0" smtClean="0">
                <a:solidFill>
                  <a:srgbClr val="0070C0"/>
                </a:solidFill>
                <a:latin typeface="Consolas" pitchFamily="49" charset="0"/>
              </a:rPr>
              <a:t>;}</a:t>
            </a:r>
            <a:r>
              <a:rPr lang="en-US" sz="3600" dirty="0" smtClean="0">
                <a:latin typeface="Consolas" pitchFamily="49" charset="0"/>
              </a:rPr>
              <a:t/>
            </a:r>
            <a:br>
              <a:rPr lang="en-US" sz="3600" dirty="0" smtClean="0">
                <a:latin typeface="Consolas" pitchFamily="49" charset="0"/>
              </a:rPr>
            </a:br>
            <a:r>
              <a:rPr lang="en-US" sz="3600" dirty="0" smtClean="0">
                <a:latin typeface="Consolas" pitchFamily="49" charset="0"/>
              </a:rPr>
              <a:t>}</a:t>
            </a:r>
          </a:p>
          <a:p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</a:rPr>
              <a:t>template&lt;class It&gt;</a:t>
            </a:r>
            <a:b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</a:rPr>
            </a:br>
            <a:r>
              <a:rPr lang="en-US" sz="3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</a:rPr>
              <a:t>iterator_traits</a:t>
            </a: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</a:rPr>
              <a:t>&lt;It&gt;::</a:t>
            </a:r>
            <a:r>
              <a:rPr lang="en-US" sz="3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</a:rPr>
              <a:t>value_type</a:t>
            </a:r>
            <a:endParaRPr lang="en-US" sz="4400" dirty="0" smtClean="0">
              <a:solidFill>
                <a:schemeClr val="accent3">
                  <a:lumMod val="60000"/>
                  <a:lumOff val="40000"/>
                </a:schemeClr>
              </a:solidFill>
              <a:latin typeface="Consolas" pitchFamily="49" charset="0"/>
            </a:endParaRPr>
          </a:p>
          <a:p>
            <a:r>
              <a:rPr lang="en-US" sz="3600" dirty="0" smtClean="0">
                <a:latin typeface="Consolas" pitchFamily="49" charset="0"/>
              </a:rPr>
              <a:t>  </a:t>
            </a:r>
            <a:r>
              <a:rPr lang="en-US" sz="3600" dirty="0" smtClean="0">
                <a:latin typeface="Consolas" pitchFamily="49" charset="0"/>
              </a:rPr>
              <a:t>nth (</a:t>
            </a:r>
            <a:r>
              <a:rPr lang="en-US" sz="3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</a:rPr>
              <a:t>It</a:t>
            </a:r>
            <a:r>
              <a:rPr lang="en-US" sz="3600" dirty="0" smtClean="0">
                <a:latin typeface="Consolas" pitchFamily="49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Consolas" pitchFamily="49" charset="0"/>
              </a:rPr>
              <a:t>it</a:t>
            </a:r>
            <a:r>
              <a:rPr lang="en-US" sz="3600" dirty="0" smtClean="0">
                <a:latin typeface="Consolas" pitchFamily="49" charset="0"/>
              </a:rPr>
              <a:t>, </a:t>
            </a:r>
            <a:r>
              <a:rPr lang="en-US" sz="3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nsolas" pitchFamily="49" charset="0"/>
              </a:rPr>
              <a:t>int</a:t>
            </a:r>
            <a:r>
              <a:rPr lang="en-US" sz="3600" dirty="0" smtClean="0">
                <a:latin typeface="Consolas" pitchFamily="49" charset="0"/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  <a:latin typeface="Consolas" pitchFamily="49" charset="0"/>
              </a:rPr>
              <a:t>n</a:t>
            </a:r>
            <a:r>
              <a:rPr lang="en-US" sz="3600" dirty="0" smtClean="0">
                <a:latin typeface="Consolas" pitchFamily="49" charset="0"/>
              </a:rPr>
              <a:t>)</a:t>
            </a:r>
          </a:p>
          <a:p>
            <a:r>
              <a:rPr lang="en-US" sz="3600" dirty="0" smtClean="0">
                <a:latin typeface="Consolas" pitchFamily="49" charset="0"/>
              </a:rPr>
              <a:t>    </a:t>
            </a:r>
            <a:r>
              <a:rPr lang="en-US" sz="3600" b="1" dirty="0" smtClean="0">
                <a:solidFill>
                  <a:srgbClr val="0070C0"/>
                </a:solidFill>
                <a:latin typeface="Consolas" pitchFamily="49" charset="0"/>
              </a:rPr>
              <a:t>{ return </a:t>
            </a:r>
            <a:r>
              <a:rPr lang="en-US" sz="3600" b="1" dirty="0" smtClean="0">
                <a:solidFill>
                  <a:srgbClr val="0070C0"/>
                </a:solidFill>
                <a:latin typeface="Consolas" pitchFamily="49" charset="0"/>
              </a:rPr>
              <a:t>*(</a:t>
            </a:r>
            <a:r>
              <a:rPr lang="en-US" sz="3600" b="1" dirty="0" err="1" smtClean="0">
                <a:solidFill>
                  <a:srgbClr val="0070C0"/>
                </a:solidFill>
                <a:latin typeface="Consolas" pitchFamily="49" charset="0"/>
              </a:rPr>
              <a:t>it+n</a:t>
            </a:r>
            <a:r>
              <a:rPr lang="en-US" sz="3600" b="1" dirty="0" smtClean="0">
                <a:solidFill>
                  <a:srgbClr val="0070C0"/>
                </a:solidFill>
                <a:latin typeface="Consolas" pitchFamily="49" charset="0"/>
              </a:rPr>
              <a:t>); </a:t>
            </a:r>
            <a:r>
              <a:rPr lang="en-US" sz="3600" b="1" dirty="0" smtClean="0">
                <a:solidFill>
                  <a:srgbClr val="0070C0"/>
                </a:solidFill>
                <a:latin typeface="Consolas" pitchFamily="49" charset="0"/>
              </a:rPr>
              <a:t>}</a:t>
            </a:r>
            <a:endParaRPr lang="en-US" sz="3600" b="1" dirty="0">
              <a:solidFill>
                <a:srgbClr val="0070C0"/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99592" y="1988840"/>
            <a:ext cx="74888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800" dirty="0" smtClean="0"/>
              <a:t>あるいは</a:t>
            </a:r>
            <a:endParaRPr lang="en-US" sz="1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型レベルの視点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23528" y="1484784"/>
            <a:ext cx="8496944" cy="504056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00B050"/>
                </a:solidFill>
                <a:latin typeface="Consolas" pitchFamily="49" charset="0"/>
              </a:rPr>
              <a:t>template&lt;class T&gt;</a:t>
            </a:r>
          </a:p>
          <a:p>
            <a:r>
              <a:rPr lang="en-US" sz="3600" dirty="0" smtClean="0">
                <a:latin typeface="Consolas" pitchFamily="49" charset="0"/>
              </a:rPr>
              <a:t>class vector {</a:t>
            </a:r>
          </a:p>
          <a:p>
            <a:r>
              <a:rPr lang="en-US" sz="3600" dirty="0" smtClean="0">
                <a:latin typeface="Consolas" pitchFamily="49" charset="0"/>
              </a:rPr>
              <a:t>   </a:t>
            </a:r>
            <a:r>
              <a:rPr lang="en-US" sz="3600" b="1" dirty="0" smtClean="0">
                <a:solidFill>
                  <a:srgbClr val="00B050"/>
                </a:solidFill>
                <a:latin typeface="Consolas" pitchFamily="49" charset="0"/>
              </a:rPr>
              <a:t>T</a:t>
            </a:r>
            <a:r>
              <a:rPr lang="en-US" sz="3600" dirty="0" smtClean="0">
                <a:latin typeface="Consolas" pitchFamily="49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</a:rPr>
              <a:t>arr</a:t>
            </a:r>
            <a:r>
              <a:rPr lang="en-US" sz="3600" dirty="0" smtClean="0">
                <a:latin typeface="Consolas" pitchFamily="49" charset="0"/>
              </a:rPr>
              <a:t>[]; </a:t>
            </a:r>
            <a:r>
              <a:rPr lang="en-US" sz="3600" b="1" dirty="0" err="1" smtClean="0">
                <a:solidFill>
                  <a:srgbClr val="00B050"/>
                </a:solidFill>
                <a:latin typeface="Consolas" pitchFamily="49" charset="0"/>
              </a:rPr>
              <a:t>int</a:t>
            </a:r>
            <a:r>
              <a:rPr lang="en-US" sz="3600" dirty="0" smtClean="0">
                <a:latin typeface="Consolas" pitchFamily="49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</a:rPr>
              <a:t>siz</a:t>
            </a:r>
            <a:r>
              <a:rPr lang="en-US" sz="3600" dirty="0" smtClean="0">
                <a:latin typeface="Consolas" pitchFamily="49" charset="0"/>
              </a:rPr>
              <a:t>;</a:t>
            </a:r>
          </a:p>
          <a:p>
            <a:r>
              <a:rPr lang="en-US" sz="3600" dirty="0" smtClean="0">
                <a:latin typeface="Consolas" pitchFamily="49" charset="0"/>
              </a:rPr>
              <a:t>   </a:t>
            </a:r>
            <a:r>
              <a:rPr lang="en-US" sz="3600" b="1" dirty="0" smtClean="0">
                <a:solidFill>
                  <a:srgbClr val="00B050"/>
                </a:solidFill>
                <a:latin typeface="Consolas" pitchFamily="49" charset="0"/>
              </a:rPr>
              <a:t>T*</a:t>
            </a:r>
            <a:r>
              <a:rPr lang="en-US" sz="3600" dirty="0" smtClean="0">
                <a:latin typeface="Consolas" pitchFamily="49" charset="0"/>
              </a:rPr>
              <a:t> end() </a:t>
            </a:r>
            <a:r>
              <a:rPr lang="en-US" sz="36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</a:rPr>
              <a:t>{return </a:t>
            </a:r>
            <a:r>
              <a:rPr lang="en-US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</a:rPr>
              <a:t>arr+siz</a:t>
            </a:r>
            <a:r>
              <a:rPr lang="en-US" sz="36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</a:rPr>
              <a:t>;}</a:t>
            </a:r>
            <a:r>
              <a:rPr lang="en-US" sz="3600" dirty="0" smtClean="0">
                <a:latin typeface="Consolas" pitchFamily="49" charset="0"/>
              </a:rPr>
              <a:t/>
            </a:r>
            <a:br>
              <a:rPr lang="en-US" sz="3600" dirty="0" smtClean="0">
                <a:latin typeface="Consolas" pitchFamily="49" charset="0"/>
              </a:rPr>
            </a:br>
            <a:r>
              <a:rPr lang="en-US" sz="3600" dirty="0" smtClean="0">
                <a:latin typeface="Consolas" pitchFamily="49" charset="0"/>
              </a:rPr>
              <a:t>}</a:t>
            </a:r>
          </a:p>
          <a:p>
            <a:r>
              <a:rPr lang="en-US" sz="3600" b="1" dirty="0" smtClean="0">
                <a:solidFill>
                  <a:srgbClr val="00B050"/>
                </a:solidFill>
                <a:latin typeface="Consolas" pitchFamily="49" charset="0"/>
              </a:rPr>
              <a:t>template&lt;class It&gt;</a:t>
            </a:r>
            <a:br>
              <a:rPr lang="en-US" sz="3600" b="1" dirty="0" smtClean="0">
                <a:solidFill>
                  <a:srgbClr val="00B050"/>
                </a:solidFill>
                <a:latin typeface="Consolas" pitchFamily="49" charset="0"/>
              </a:rPr>
            </a:br>
            <a:r>
              <a:rPr lang="en-US" sz="3600" b="1" dirty="0" err="1" smtClean="0">
                <a:solidFill>
                  <a:srgbClr val="00B050"/>
                </a:solidFill>
                <a:latin typeface="Consolas" pitchFamily="49" charset="0"/>
              </a:rPr>
              <a:t>iterator_traits</a:t>
            </a:r>
            <a:r>
              <a:rPr lang="en-US" sz="3600" b="1" dirty="0" smtClean="0">
                <a:solidFill>
                  <a:srgbClr val="00B050"/>
                </a:solidFill>
                <a:latin typeface="Consolas" pitchFamily="49" charset="0"/>
              </a:rPr>
              <a:t>&lt;It&gt;::</a:t>
            </a:r>
            <a:r>
              <a:rPr lang="en-US" sz="3600" b="1" dirty="0" err="1" smtClean="0">
                <a:solidFill>
                  <a:srgbClr val="00B050"/>
                </a:solidFill>
                <a:latin typeface="Consolas" pitchFamily="49" charset="0"/>
              </a:rPr>
              <a:t>value_type</a:t>
            </a:r>
            <a:endParaRPr lang="en-US" sz="4400" b="1" dirty="0" smtClean="0">
              <a:solidFill>
                <a:srgbClr val="00B050"/>
              </a:solidFill>
              <a:latin typeface="Consolas" pitchFamily="49" charset="0"/>
            </a:endParaRPr>
          </a:p>
          <a:p>
            <a:r>
              <a:rPr lang="en-US" sz="3600" dirty="0" smtClean="0">
                <a:latin typeface="Consolas" pitchFamily="49" charset="0"/>
              </a:rPr>
              <a:t>  </a:t>
            </a:r>
            <a:r>
              <a:rPr lang="en-US" sz="3600" dirty="0" smtClean="0">
                <a:latin typeface="Consolas" pitchFamily="49" charset="0"/>
              </a:rPr>
              <a:t>nth(</a:t>
            </a:r>
            <a:r>
              <a:rPr lang="en-US" sz="3600" b="1" dirty="0" smtClean="0">
                <a:solidFill>
                  <a:srgbClr val="00B050"/>
                </a:solidFill>
                <a:latin typeface="Consolas" pitchFamily="49" charset="0"/>
              </a:rPr>
              <a:t>It</a:t>
            </a:r>
            <a:r>
              <a:rPr lang="en-US" sz="3600" dirty="0" smtClean="0">
                <a:latin typeface="Consolas" pitchFamily="49" charset="0"/>
              </a:rPr>
              <a:t> </a:t>
            </a:r>
            <a:r>
              <a:rPr lang="en-US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</a:rPr>
              <a:t>it</a:t>
            </a:r>
            <a:r>
              <a:rPr lang="en-US" sz="3600" dirty="0" smtClean="0">
                <a:latin typeface="Consolas" pitchFamily="49" charset="0"/>
              </a:rPr>
              <a:t>, </a:t>
            </a:r>
            <a:r>
              <a:rPr lang="en-US" sz="3600" b="1" dirty="0" err="1" smtClean="0">
                <a:solidFill>
                  <a:srgbClr val="00B050"/>
                </a:solidFill>
                <a:latin typeface="Consolas" pitchFamily="49" charset="0"/>
              </a:rPr>
              <a:t>int</a:t>
            </a:r>
            <a:r>
              <a:rPr lang="en-US" sz="3600" dirty="0" smtClean="0">
                <a:latin typeface="Consolas" pitchFamily="49" charset="0"/>
              </a:rPr>
              <a:t> </a:t>
            </a:r>
            <a:r>
              <a:rPr lang="en-US" sz="36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</a:rPr>
              <a:t>n</a:t>
            </a:r>
            <a:r>
              <a:rPr lang="en-US" sz="3600" dirty="0" smtClean="0">
                <a:latin typeface="Consolas" pitchFamily="49" charset="0"/>
              </a:rPr>
              <a:t>)</a:t>
            </a:r>
          </a:p>
          <a:p>
            <a:r>
              <a:rPr lang="en-US" sz="3600" dirty="0" smtClean="0">
                <a:latin typeface="Consolas" pitchFamily="49" charset="0"/>
              </a:rPr>
              <a:t>    </a:t>
            </a:r>
            <a:r>
              <a:rPr lang="en-US" sz="36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</a:rPr>
              <a:t>{ return </a:t>
            </a:r>
            <a:r>
              <a:rPr lang="en-US" sz="36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</a:rPr>
              <a:t>*(</a:t>
            </a:r>
            <a:r>
              <a:rPr lang="en-US" sz="3600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</a:rPr>
              <a:t>it+n</a:t>
            </a:r>
            <a:r>
              <a:rPr lang="en-US" sz="36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</a:rPr>
              <a:t>); </a:t>
            </a:r>
            <a:r>
              <a:rPr lang="en-US" sz="36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onsolas" pitchFamily="49" charset="0"/>
              </a:rPr>
              <a:t>}</a:t>
            </a:r>
            <a:endParaRPr lang="en-US" sz="3600" dirty="0">
              <a:solidFill>
                <a:schemeClr val="tx2">
                  <a:lumMod val="40000"/>
                  <a:lumOff val="60000"/>
                </a:schemeClr>
              </a:solidFill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vector&lt;T&gt;::end() </a:t>
            </a:r>
            <a:r>
              <a:rPr lang="ja-JP" altLang="en-US" dirty="0" smtClean="0"/>
              <a:t>は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rgbClr val="0070C0"/>
                </a:solidFill>
              </a:rPr>
              <a:t>値レベルでは、</a:t>
            </a:r>
            <a:r>
              <a:rPr lang="en-US" altLang="ja-JP" dirty="0" err="1" smtClean="0">
                <a:solidFill>
                  <a:srgbClr val="0070C0"/>
                </a:solidFill>
              </a:rPr>
              <a:t>arr+siz</a:t>
            </a:r>
            <a:r>
              <a:rPr lang="en-US" altLang="ja-JP" dirty="0" smtClean="0">
                <a:solidFill>
                  <a:srgbClr val="0070C0"/>
                </a:solidFill>
              </a:rPr>
              <a:t> </a:t>
            </a:r>
            <a:r>
              <a:rPr lang="ja-JP" altLang="en-US" dirty="0" smtClean="0">
                <a:solidFill>
                  <a:srgbClr val="0070C0"/>
                </a:solidFill>
              </a:rPr>
              <a:t>を計算して返す関数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pPr lvl="1"/>
            <a:r>
              <a:rPr lang="ja-JP" altLang="en-US" dirty="0" smtClean="0">
                <a:solidFill>
                  <a:srgbClr val="00B050"/>
                </a:solidFill>
              </a:rPr>
              <a:t>型レベルでは、</a:t>
            </a:r>
            <a:r>
              <a:rPr lang="en-US" altLang="ja-JP" dirty="0" smtClean="0">
                <a:solidFill>
                  <a:srgbClr val="00B050"/>
                </a:solidFill>
              </a:rPr>
              <a:t>T* </a:t>
            </a:r>
            <a:r>
              <a:rPr lang="ja-JP" altLang="en-US" dirty="0" smtClean="0">
                <a:solidFill>
                  <a:srgbClr val="00B050"/>
                </a:solidFill>
              </a:rPr>
              <a:t>を返す定数関数</a:t>
            </a:r>
            <a:endParaRPr lang="en-US" altLang="ja-JP" dirty="0" smtClean="0">
              <a:solidFill>
                <a:srgbClr val="00B050"/>
              </a:solidFill>
            </a:endParaRPr>
          </a:p>
          <a:p>
            <a:pPr lvl="1"/>
            <a:endParaRPr lang="en-US" dirty="0" smtClean="0"/>
          </a:p>
          <a:p>
            <a:r>
              <a:rPr lang="en-US" dirty="0" smtClean="0"/>
              <a:t>nth(It </a:t>
            </a:r>
            <a:r>
              <a:rPr lang="en-US" dirty="0" err="1" smtClean="0"/>
              <a:t>it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n) </a:t>
            </a:r>
            <a:r>
              <a:rPr lang="ja-JP" altLang="en-US" dirty="0" smtClean="0"/>
              <a:t>は、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rgbClr val="0070C0"/>
                </a:solidFill>
              </a:rPr>
              <a:t>値レベルでは </a:t>
            </a:r>
            <a:r>
              <a:rPr lang="en-US" altLang="ja-JP" dirty="0" smtClean="0">
                <a:solidFill>
                  <a:srgbClr val="0070C0"/>
                </a:solidFill>
              </a:rPr>
              <a:t>*(</a:t>
            </a:r>
            <a:r>
              <a:rPr lang="en-US" altLang="ja-JP" dirty="0" err="1" smtClean="0">
                <a:solidFill>
                  <a:srgbClr val="0070C0"/>
                </a:solidFill>
              </a:rPr>
              <a:t>it+n</a:t>
            </a:r>
            <a:r>
              <a:rPr lang="en-US" altLang="ja-JP" dirty="0" smtClean="0">
                <a:solidFill>
                  <a:srgbClr val="0070C0"/>
                </a:solidFill>
              </a:rPr>
              <a:t>) </a:t>
            </a:r>
            <a:r>
              <a:rPr lang="ja-JP" altLang="en-US" dirty="0" smtClean="0">
                <a:solidFill>
                  <a:srgbClr val="0070C0"/>
                </a:solidFill>
              </a:rPr>
              <a:t>を計算して返す関数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pPr lvl="1"/>
            <a:r>
              <a:rPr lang="ja-JP" altLang="en-US" dirty="0" smtClean="0">
                <a:solidFill>
                  <a:srgbClr val="00B050"/>
                </a:solidFill>
              </a:rPr>
              <a:t>型レベルでは </a:t>
            </a:r>
            <a:r>
              <a:rPr lang="en-US" altLang="ja-JP" dirty="0" err="1" smtClean="0">
                <a:solidFill>
                  <a:srgbClr val="00B050"/>
                </a:solidFill>
              </a:rPr>
              <a:t>iterator_traits</a:t>
            </a:r>
            <a:r>
              <a:rPr lang="en-US" altLang="ja-JP" dirty="0" smtClean="0">
                <a:solidFill>
                  <a:srgbClr val="00B050"/>
                </a:solidFill>
              </a:rPr>
              <a:t>&lt;It&gt; </a:t>
            </a:r>
            <a:r>
              <a:rPr lang="ja-JP" altLang="en-US" dirty="0" smtClean="0">
                <a:solidFill>
                  <a:srgbClr val="00B050"/>
                </a:solidFill>
              </a:rPr>
              <a:t>という</a:t>
            </a:r>
            <a:r>
              <a:rPr lang="en-US" altLang="ja-JP" dirty="0" smtClean="0">
                <a:solidFill>
                  <a:srgbClr val="00B050"/>
                </a:solidFill>
              </a:rPr>
              <a:t/>
            </a:r>
            <a:br>
              <a:rPr lang="en-US" altLang="ja-JP" dirty="0" smtClean="0">
                <a:solidFill>
                  <a:srgbClr val="00B050"/>
                </a:solidFill>
              </a:rPr>
            </a:br>
            <a:r>
              <a:rPr lang="ja-JP" altLang="en-US" dirty="0" smtClean="0">
                <a:solidFill>
                  <a:srgbClr val="00B050"/>
                </a:solidFill>
              </a:rPr>
              <a:t>サブルーチンを呼び出して、</a:t>
            </a:r>
            <a:r>
              <a:rPr lang="en-US" altLang="ja-JP" dirty="0" smtClean="0">
                <a:solidFill>
                  <a:srgbClr val="00B050"/>
                </a:solidFill>
              </a:rPr>
              <a:t/>
            </a:r>
            <a:br>
              <a:rPr lang="en-US" altLang="ja-JP" dirty="0" smtClean="0">
                <a:solidFill>
                  <a:srgbClr val="00B050"/>
                </a:solidFill>
              </a:rPr>
            </a:br>
            <a:r>
              <a:rPr lang="ja-JP" altLang="en-US" dirty="0" smtClean="0">
                <a:solidFill>
                  <a:srgbClr val="00B050"/>
                </a:solidFill>
              </a:rPr>
              <a:t>イテレータの指す型を計算する関数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1988840"/>
            <a:ext cx="84249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800" dirty="0" smtClean="0"/>
              <a:t>さらに</a:t>
            </a:r>
            <a:endParaRPr lang="en-US" sz="13800" dirty="0"/>
          </a:p>
        </p:txBody>
      </p:sp>
      <p:pic>
        <p:nvPicPr>
          <p:cNvPr id="3" name="Picture 2" descr="C:\Users\kinaba\AppData\Local\Microsoft\Windows\Temporary Internet Files\Content.IE5\E5GCK6YQ\MC9003449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869160"/>
            <a:ext cx="2144949" cy="1566955"/>
          </a:xfrm>
          <a:prstGeom prst="rect">
            <a:avLst/>
          </a:prstGeom>
          <a:noFill/>
        </p:spPr>
      </p:pic>
      <p:sp>
        <p:nvSpPr>
          <p:cNvPr id="5" name="テキスト ボックス 4"/>
          <p:cNvSpPr txBox="1"/>
          <p:nvPr/>
        </p:nvSpPr>
        <p:spPr>
          <a:xfrm>
            <a:off x="827584" y="436510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！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２つのレベルの交叉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この場合、</a:t>
            </a:r>
            <a:r>
              <a:rPr lang="en-US" altLang="ja-JP" dirty="0" smtClean="0"/>
              <a:t>nth(</a:t>
            </a:r>
            <a:r>
              <a:rPr lang="en-US" altLang="ja-JP" dirty="0" err="1" smtClean="0"/>
              <a:t>it,n</a:t>
            </a:r>
            <a:r>
              <a:rPr lang="en-US" altLang="ja-JP" dirty="0" smtClean="0"/>
              <a:t>) </a:t>
            </a:r>
            <a:r>
              <a:rPr lang="ja-JP" altLang="en-US" dirty="0" smtClean="0"/>
              <a:t>の値レベル動作は </a:t>
            </a:r>
            <a:r>
              <a:rPr lang="en-US" altLang="ja-JP" b="1" dirty="0" smtClean="0">
                <a:solidFill>
                  <a:srgbClr val="0070C0"/>
                </a:solidFill>
              </a:rPr>
              <a:t>return *(</a:t>
            </a:r>
            <a:r>
              <a:rPr lang="en-US" altLang="ja-JP" b="1" dirty="0" err="1" smtClean="0">
                <a:solidFill>
                  <a:srgbClr val="0070C0"/>
                </a:solidFill>
              </a:rPr>
              <a:t>it+n</a:t>
            </a:r>
            <a:r>
              <a:rPr lang="en-US" altLang="ja-JP" b="1" dirty="0" smtClean="0">
                <a:solidFill>
                  <a:srgbClr val="0070C0"/>
                </a:solidFill>
              </a:rPr>
              <a:t>);</a:t>
            </a:r>
            <a:endParaRPr lang="en-US" altLang="ja-JP" b="1" dirty="0" smtClean="0">
              <a:solidFill>
                <a:srgbClr val="0070C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ja-JP" altLang="en-US" dirty="0" smtClean="0"/>
              <a:t>この場合、</a:t>
            </a:r>
            <a:r>
              <a:rPr lang="en-US" altLang="ja-JP" dirty="0" smtClean="0"/>
              <a:t>nth(it</a:t>
            </a:r>
            <a:r>
              <a:rPr lang="en-US" altLang="ja-JP" dirty="0" smtClean="0"/>
              <a:t>, n) </a:t>
            </a:r>
            <a:r>
              <a:rPr lang="ja-JP" altLang="en-US" dirty="0" smtClean="0"/>
              <a:t>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 </a:t>
            </a:r>
            <a:r>
              <a:rPr lang="en-US" altLang="ja-JP" b="1" dirty="0" smtClean="0">
                <a:solidFill>
                  <a:srgbClr val="0070C0"/>
                </a:solidFill>
              </a:rPr>
              <a:t>while(n</a:t>
            </a:r>
            <a:r>
              <a:rPr lang="en-US" altLang="ja-JP" b="1" dirty="0" smtClean="0">
                <a:solidFill>
                  <a:srgbClr val="0070C0"/>
                </a:solidFill>
                <a:sym typeface="Wingdings" pitchFamily="2" charset="2"/>
              </a:rPr>
              <a:t>--&gt;0) ++it</a:t>
            </a:r>
            <a:r>
              <a:rPr lang="en-US" altLang="ja-JP" b="1" dirty="0" smtClean="0">
                <a:solidFill>
                  <a:srgbClr val="0070C0"/>
                </a:solidFill>
                <a:sym typeface="Wingdings" pitchFamily="2" charset="2"/>
              </a:rPr>
              <a:t>; return *it;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583160" y="2780928"/>
            <a:ext cx="6877272" cy="1152128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u="sng" dirty="0" smtClean="0">
                <a:solidFill>
                  <a:srgbClr val="00B050"/>
                </a:solidFill>
                <a:latin typeface="Consolas" pitchFamily="49" charset="0"/>
              </a:rPr>
              <a:t>vector</a:t>
            </a:r>
            <a:r>
              <a:rPr lang="en-US" sz="3200" dirty="0" smtClean="0">
                <a:latin typeface="Consolas" pitchFamily="49" charset="0"/>
              </a:rPr>
              <a:t>&lt;</a:t>
            </a:r>
            <a:r>
              <a:rPr lang="en-US" sz="3200" dirty="0" err="1" smtClean="0">
                <a:latin typeface="Consolas" pitchFamily="49" charset="0"/>
              </a:rPr>
              <a:t>int</a:t>
            </a:r>
            <a:r>
              <a:rPr lang="en-US" sz="3200" dirty="0" smtClean="0">
                <a:latin typeface="Consolas" pitchFamily="49" charset="0"/>
              </a:rPr>
              <a:t>&gt; </a:t>
            </a:r>
            <a:r>
              <a:rPr lang="en-US" sz="3200" dirty="0" err="1" smtClean="0">
                <a:latin typeface="Consolas" pitchFamily="49" charset="0"/>
              </a:rPr>
              <a:t>xs</a:t>
            </a:r>
            <a:r>
              <a:rPr lang="en-US" sz="3200" dirty="0" smtClean="0">
                <a:latin typeface="Consolas" pitchFamily="49" charset="0"/>
              </a:rPr>
              <a:t> = …;</a:t>
            </a:r>
          </a:p>
          <a:p>
            <a:r>
              <a:rPr lang="en-US" sz="3200" dirty="0" smtClean="0">
                <a:latin typeface="Consolas" pitchFamily="49" charset="0"/>
              </a:rPr>
              <a:t>nth(</a:t>
            </a:r>
            <a:r>
              <a:rPr lang="en-US" sz="3200" dirty="0" err="1" smtClean="0">
                <a:latin typeface="Consolas" pitchFamily="49" charset="0"/>
              </a:rPr>
              <a:t>rev_iter</a:t>
            </a:r>
            <a:r>
              <a:rPr lang="en-US" sz="3200" dirty="0" smtClean="0">
                <a:latin typeface="Consolas" pitchFamily="49" charset="0"/>
              </a:rPr>
              <a:t>(</a:t>
            </a:r>
            <a:r>
              <a:rPr lang="en-US" sz="3200" dirty="0" err="1" smtClean="0">
                <a:latin typeface="Consolas" pitchFamily="49" charset="0"/>
              </a:rPr>
              <a:t>xs.end</a:t>
            </a:r>
            <a:r>
              <a:rPr lang="en-US" sz="3200" dirty="0" smtClean="0">
                <a:latin typeface="Consolas" pitchFamily="49" charset="0"/>
              </a:rPr>
              <a:t>()), 5);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619672" y="5301208"/>
            <a:ext cx="6877272" cy="1152128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u="sng" dirty="0" smtClean="0">
                <a:solidFill>
                  <a:srgbClr val="00B050"/>
                </a:solidFill>
                <a:latin typeface="Consolas" pitchFamily="49" charset="0"/>
              </a:rPr>
              <a:t>list</a:t>
            </a:r>
            <a:r>
              <a:rPr lang="en-US" sz="3200" dirty="0" smtClean="0">
                <a:latin typeface="Consolas" pitchFamily="49" charset="0"/>
              </a:rPr>
              <a:t>&lt;</a:t>
            </a:r>
            <a:r>
              <a:rPr lang="en-US" sz="3200" dirty="0" err="1" smtClean="0">
                <a:latin typeface="Consolas" pitchFamily="49" charset="0"/>
              </a:rPr>
              <a:t>int</a:t>
            </a:r>
            <a:r>
              <a:rPr lang="en-US" sz="3200" dirty="0" smtClean="0">
                <a:latin typeface="Consolas" pitchFamily="49" charset="0"/>
              </a:rPr>
              <a:t>&gt; </a:t>
            </a:r>
            <a:r>
              <a:rPr lang="en-US" sz="3200" dirty="0" err="1" smtClean="0">
                <a:latin typeface="Consolas" pitchFamily="49" charset="0"/>
              </a:rPr>
              <a:t>xs</a:t>
            </a:r>
            <a:r>
              <a:rPr lang="en-US" sz="3200" dirty="0" smtClean="0">
                <a:latin typeface="Consolas" pitchFamily="49" charset="0"/>
              </a:rPr>
              <a:t> = …;</a:t>
            </a:r>
          </a:p>
          <a:p>
            <a:r>
              <a:rPr lang="en-US" sz="3200" dirty="0" smtClean="0">
                <a:latin typeface="Consolas" pitchFamily="49" charset="0"/>
              </a:rPr>
              <a:t>nth(</a:t>
            </a:r>
            <a:r>
              <a:rPr lang="en-US" sz="3200" dirty="0" err="1" smtClean="0">
                <a:latin typeface="Consolas" pitchFamily="49" charset="0"/>
              </a:rPr>
              <a:t>rev_iter</a:t>
            </a:r>
            <a:r>
              <a:rPr lang="en-US" sz="3200" dirty="0" smtClean="0">
                <a:latin typeface="Consolas" pitchFamily="49" charset="0"/>
              </a:rPr>
              <a:t>(</a:t>
            </a:r>
            <a:r>
              <a:rPr lang="en-US" sz="3200" dirty="0" err="1" smtClean="0">
                <a:latin typeface="Consolas" pitchFamily="49" charset="0"/>
              </a:rPr>
              <a:t>xs.end</a:t>
            </a:r>
            <a:r>
              <a:rPr lang="en-US" sz="3200" dirty="0" smtClean="0">
                <a:latin typeface="Consolas" pitchFamily="49" charset="0"/>
              </a:rPr>
              <a:t>()), 5);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dirty="0" smtClean="0"/>
              <a:t>型レベル計算の結果で、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値レベルの挙動を決める</a:t>
            </a:r>
            <a:endParaRPr 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角丸四角形 3"/>
          <p:cNvSpPr/>
          <p:nvPr/>
        </p:nvSpPr>
        <p:spPr>
          <a:xfrm>
            <a:off x="323528" y="1700808"/>
            <a:ext cx="8496944" cy="446449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00B050"/>
                </a:solidFill>
                <a:latin typeface="Consolas" pitchFamily="49" charset="0"/>
              </a:rPr>
              <a:t>template&lt;</a:t>
            </a:r>
            <a:r>
              <a:rPr lang="en-US" sz="2800" dirty="0" err="1" smtClean="0">
                <a:solidFill>
                  <a:srgbClr val="00B050"/>
                </a:solidFill>
                <a:latin typeface="Consolas" pitchFamily="49" charset="0"/>
              </a:rPr>
              <a:t>typename</a:t>
            </a:r>
            <a:r>
              <a:rPr lang="en-US" sz="2800" dirty="0" smtClean="0">
                <a:solidFill>
                  <a:srgbClr val="00B050"/>
                </a:solidFill>
                <a:latin typeface="Consolas" pitchFamily="49" charset="0"/>
              </a:rPr>
              <a:t> It&gt;</a:t>
            </a:r>
          </a:p>
          <a:p>
            <a:r>
              <a:rPr lang="en-US" sz="2800" dirty="0" smtClean="0">
                <a:solidFill>
                  <a:srgbClr val="00B050"/>
                </a:solidFill>
                <a:latin typeface="Consolas" pitchFamily="49" charset="0"/>
              </a:rPr>
              <a:t>  </a:t>
            </a:r>
            <a:r>
              <a:rPr lang="en-US" sz="2800" dirty="0" err="1" smtClean="0">
                <a:solidFill>
                  <a:srgbClr val="00B050"/>
                </a:solidFill>
                <a:latin typeface="Consolas" pitchFamily="49" charset="0"/>
              </a:rPr>
              <a:t>iterator_traits</a:t>
            </a:r>
            <a:r>
              <a:rPr lang="en-US" sz="2800" dirty="0" smtClean="0">
                <a:solidFill>
                  <a:srgbClr val="00B050"/>
                </a:solidFill>
                <a:latin typeface="Consolas" pitchFamily="49" charset="0"/>
              </a:rPr>
              <a:t>&lt;It&gt;::</a:t>
            </a:r>
            <a:r>
              <a:rPr lang="en-US" sz="2800" dirty="0" err="1" smtClean="0">
                <a:solidFill>
                  <a:srgbClr val="00B050"/>
                </a:solidFill>
                <a:latin typeface="Consolas" pitchFamily="49" charset="0"/>
              </a:rPr>
              <a:t>value_type</a:t>
            </a:r>
            <a:endParaRPr lang="en-US" sz="2800" dirty="0" smtClean="0">
              <a:solidFill>
                <a:srgbClr val="00B050"/>
              </a:solidFill>
              <a:latin typeface="Consolas" pitchFamily="49" charset="0"/>
            </a:endParaRPr>
          </a:p>
          <a:p>
            <a:r>
              <a:rPr lang="en-US" sz="2800" dirty="0" smtClean="0">
                <a:latin typeface="Consolas" pitchFamily="49" charset="0"/>
              </a:rPr>
              <a:t>nth(</a:t>
            </a:r>
            <a:r>
              <a:rPr lang="en-US" sz="2800" dirty="0" smtClean="0">
                <a:solidFill>
                  <a:srgbClr val="00B050"/>
                </a:solidFill>
                <a:latin typeface="Consolas" pitchFamily="49" charset="0"/>
              </a:rPr>
              <a:t>It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Consolas" pitchFamily="49" charset="0"/>
              </a:rPr>
              <a:t>it</a:t>
            </a:r>
            <a:r>
              <a:rPr lang="en-US" sz="2800" dirty="0" smtClean="0">
                <a:latin typeface="Consolas" pitchFamily="49" charset="0"/>
              </a:rPr>
              <a:t>, </a:t>
            </a:r>
            <a:r>
              <a:rPr lang="en-US" sz="2800" dirty="0" err="1" smtClean="0">
                <a:solidFill>
                  <a:srgbClr val="00B050"/>
                </a:solidFill>
                <a:latin typeface="Consolas" pitchFamily="49" charset="0"/>
              </a:rPr>
              <a:t>int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latin typeface="Consolas" pitchFamily="49" charset="0"/>
              </a:rPr>
              <a:t>n</a:t>
            </a:r>
            <a:r>
              <a:rPr lang="en-US" sz="2800" dirty="0" smtClean="0">
                <a:latin typeface="Consolas" pitchFamily="49" charset="0"/>
              </a:rPr>
              <a:t>) {</a:t>
            </a:r>
          </a:p>
          <a:p>
            <a:r>
              <a:rPr lang="en-US" sz="2800" dirty="0" smtClean="0">
                <a:solidFill>
                  <a:srgbClr val="00B050"/>
                </a:solidFill>
                <a:latin typeface="Consolas" pitchFamily="49" charset="0"/>
              </a:rPr>
              <a:t>  </a:t>
            </a:r>
            <a:r>
              <a:rPr lang="en-US" sz="2800" dirty="0" err="1" smtClean="0">
                <a:solidFill>
                  <a:srgbClr val="00B050"/>
                </a:solidFill>
                <a:latin typeface="Consolas" pitchFamily="49" charset="0"/>
              </a:rPr>
              <a:t>iterator_traits</a:t>
            </a:r>
            <a:r>
              <a:rPr lang="en-US" sz="2800" dirty="0" smtClean="0">
                <a:solidFill>
                  <a:srgbClr val="00B050"/>
                </a:solidFill>
                <a:latin typeface="Consolas" pitchFamily="49" charset="0"/>
              </a:rPr>
              <a:t>&lt;It&gt;::</a:t>
            </a:r>
            <a:r>
              <a:rPr lang="en-US" sz="2800" dirty="0" err="1" smtClean="0">
                <a:solidFill>
                  <a:srgbClr val="00B050"/>
                </a:solidFill>
                <a:latin typeface="Consolas" pitchFamily="49" charset="0"/>
              </a:rPr>
              <a:t>ry_category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ja-JP" altLang="en-US" sz="2800" dirty="0" smtClean="0">
                <a:latin typeface="Consolas" pitchFamily="49" charset="0"/>
              </a:rPr>
              <a:t>が  </a:t>
            </a:r>
            <a:r>
              <a:rPr lang="en-US" altLang="ja-JP" sz="2800" dirty="0" smtClean="0">
                <a:latin typeface="Consolas" pitchFamily="49" charset="0"/>
              </a:rPr>
              <a:t/>
            </a:r>
            <a:br>
              <a:rPr lang="en-US" altLang="ja-JP" sz="2800" dirty="0" smtClean="0">
                <a:latin typeface="Consolas" pitchFamily="49" charset="0"/>
              </a:rPr>
            </a:br>
            <a:r>
              <a:rPr lang="en-US" altLang="ja-JP" sz="2800" dirty="0" smtClean="0">
                <a:latin typeface="Consolas" pitchFamily="49" charset="0"/>
              </a:rPr>
              <a:t>    </a:t>
            </a:r>
            <a:r>
              <a:rPr lang="en-US" sz="2800" dirty="0" err="1" smtClean="0">
                <a:solidFill>
                  <a:srgbClr val="00B050"/>
                </a:solidFill>
                <a:latin typeface="Consolas" pitchFamily="49" charset="0"/>
              </a:rPr>
              <a:t>random_access_iterator_tag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ja-JP" altLang="en-US" sz="2800" dirty="0" smtClean="0">
                <a:latin typeface="Consolas" pitchFamily="49" charset="0"/>
              </a:rPr>
              <a:t>なら</a:t>
            </a:r>
            <a:endParaRPr lang="en-US" altLang="ja-JP" sz="2800" dirty="0" smtClean="0">
              <a:latin typeface="Consolas" pitchFamily="49" charset="0"/>
            </a:endParaRPr>
          </a:p>
          <a:p>
            <a:r>
              <a:rPr lang="en-US" sz="2800" dirty="0" smtClean="0">
                <a:latin typeface="Consolas" pitchFamily="49" charset="0"/>
              </a:rPr>
              <a:t>      </a:t>
            </a:r>
            <a:r>
              <a:rPr lang="en-US" sz="2800" dirty="0" smtClean="0">
                <a:solidFill>
                  <a:srgbClr val="0070C0"/>
                </a:solidFill>
                <a:latin typeface="Consolas" pitchFamily="49" charset="0"/>
              </a:rPr>
              <a:t>return </a:t>
            </a:r>
            <a:r>
              <a:rPr lang="en-US" sz="2800" dirty="0" smtClean="0">
                <a:solidFill>
                  <a:srgbClr val="0070C0"/>
                </a:solidFill>
                <a:latin typeface="Consolas" pitchFamily="49" charset="0"/>
              </a:rPr>
              <a:t>*(</a:t>
            </a:r>
            <a:r>
              <a:rPr lang="en-US" sz="2800" dirty="0" err="1" smtClean="0">
                <a:solidFill>
                  <a:srgbClr val="0070C0"/>
                </a:solidFill>
                <a:latin typeface="Consolas" pitchFamily="49" charset="0"/>
              </a:rPr>
              <a:t>it+n</a:t>
            </a:r>
            <a:r>
              <a:rPr lang="en-US" sz="2800" dirty="0" smtClean="0">
                <a:solidFill>
                  <a:srgbClr val="0070C0"/>
                </a:solidFill>
                <a:latin typeface="Consolas" pitchFamily="49" charset="0"/>
              </a:rPr>
              <a:t>);</a:t>
            </a:r>
            <a:endParaRPr lang="en-US" sz="2800" dirty="0" smtClean="0">
              <a:solidFill>
                <a:srgbClr val="0070C0"/>
              </a:solidFill>
              <a:latin typeface="Consolas" pitchFamily="49" charset="0"/>
            </a:endParaRPr>
          </a:p>
          <a:p>
            <a:r>
              <a:rPr lang="en-US" sz="2800" dirty="0" smtClean="0">
                <a:solidFill>
                  <a:srgbClr val="00B050"/>
                </a:solidFill>
                <a:latin typeface="Consolas" pitchFamily="49" charset="0"/>
              </a:rPr>
              <a:t>    </a:t>
            </a:r>
            <a:r>
              <a:rPr lang="en-US" sz="2800" dirty="0" err="1" smtClean="0">
                <a:solidFill>
                  <a:srgbClr val="00B050"/>
                </a:solidFill>
                <a:latin typeface="Consolas" pitchFamily="49" charset="0"/>
              </a:rPr>
              <a:t>forward_iterator_tag</a:t>
            </a:r>
            <a:r>
              <a:rPr lang="en-US" sz="2800" dirty="0" smtClean="0">
                <a:latin typeface="Consolas" pitchFamily="49" charset="0"/>
              </a:rPr>
              <a:t> </a:t>
            </a:r>
            <a:r>
              <a:rPr lang="ja-JP" altLang="en-US" sz="2800" dirty="0" smtClean="0">
                <a:latin typeface="Consolas" pitchFamily="49" charset="0"/>
              </a:rPr>
              <a:t>なら</a:t>
            </a:r>
            <a:endParaRPr lang="en-US" altLang="ja-JP" sz="2800" dirty="0" smtClean="0">
              <a:latin typeface="Consolas" pitchFamily="49" charset="0"/>
            </a:endParaRPr>
          </a:p>
          <a:p>
            <a:r>
              <a:rPr lang="en-US" sz="2800" dirty="0" smtClean="0">
                <a:latin typeface="Consolas" pitchFamily="49" charset="0"/>
              </a:rPr>
              <a:t>      </a:t>
            </a:r>
            <a:r>
              <a:rPr lang="en-US" sz="2800" dirty="0" smtClean="0">
                <a:solidFill>
                  <a:srgbClr val="0070C0"/>
                </a:solidFill>
                <a:latin typeface="Consolas" pitchFamily="49" charset="0"/>
              </a:rPr>
              <a:t>while(n--&gt;0) ++</a:t>
            </a:r>
            <a:r>
              <a:rPr lang="en-US" sz="2800" dirty="0" smtClean="0">
                <a:solidFill>
                  <a:srgbClr val="0070C0"/>
                </a:solidFill>
                <a:latin typeface="Consolas" pitchFamily="49" charset="0"/>
              </a:rPr>
              <a:t>it; </a:t>
            </a:r>
            <a:r>
              <a:rPr lang="en-US" sz="2800" dirty="0" smtClean="0">
                <a:solidFill>
                  <a:srgbClr val="0070C0"/>
                </a:solidFill>
                <a:latin typeface="Consolas" pitchFamily="49" charset="0"/>
              </a:rPr>
              <a:t>return </a:t>
            </a:r>
            <a:r>
              <a:rPr lang="en-US" sz="2800" dirty="0" smtClean="0">
                <a:solidFill>
                  <a:srgbClr val="0070C0"/>
                </a:solidFill>
                <a:latin typeface="Consolas" pitchFamily="49" charset="0"/>
              </a:rPr>
              <a:t>*it;</a:t>
            </a:r>
            <a:endParaRPr lang="en-US" sz="2800" dirty="0" smtClean="0">
              <a:solidFill>
                <a:srgbClr val="0070C0"/>
              </a:solidFill>
              <a:latin typeface="Consolas" pitchFamily="49" charset="0"/>
            </a:endParaRPr>
          </a:p>
          <a:p>
            <a:r>
              <a:rPr lang="en-US" sz="2800" dirty="0" smtClean="0">
                <a:latin typeface="Consolas" pitchFamily="49" charset="0"/>
              </a:rPr>
              <a:t>}</a:t>
            </a:r>
            <a:endParaRPr lang="en-US" sz="2800" dirty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ここまでのポイント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3600" dirty="0" smtClean="0"/>
              <a:t>静的型付け言語では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en-US" altLang="ja-JP" sz="3600" dirty="0" smtClean="0">
                <a:solidFill>
                  <a:srgbClr val="FF33CC"/>
                </a:solidFill>
              </a:rPr>
              <a:t>1</a:t>
            </a:r>
            <a:r>
              <a:rPr lang="ja-JP" altLang="en-US" sz="3600" dirty="0" err="1" smtClean="0">
                <a:solidFill>
                  <a:srgbClr val="FF33CC"/>
                </a:solidFill>
              </a:rPr>
              <a:t>つの</a:t>
            </a:r>
            <a:r>
              <a:rPr lang="ja-JP" altLang="en-US" sz="3600" dirty="0" smtClean="0">
                <a:solidFill>
                  <a:srgbClr val="FF33CC"/>
                </a:solidFill>
              </a:rPr>
              <a:t>コードが</a:t>
            </a:r>
            <a:r>
              <a:rPr lang="en-US" altLang="ja-JP" sz="3600" dirty="0" smtClean="0">
                <a:solidFill>
                  <a:srgbClr val="FF33CC"/>
                </a:solidFill>
              </a:rPr>
              <a:t>2</a:t>
            </a:r>
            <a:r>
              <a:rPr lang="ja-JP" altLang="en-US" sz="3600" dirty="0" err="1" smtClean="0">
                <a:solidFill>
                  <a:srgbClr val="FF33CC"/>
                </a:solidFill>
              </a:rPr>
              <a:t>つの</a:t>
            </a:r>
            <a:r>
              <a:rPr lang="ja-JP" altLang="en-US" sz="3600" dirty="0" smtClean="0">
                <a:solidFill>
                  <a:srgbClr val="FF33CC"/>
                </a:solidFill>
              </a:rPr>
              <a:t>意味</a:t>
            </a:r>
            <a:r>
              <a:rPr lang="en-US" altLang="ja-JP" sz="3600" dirty="0" smtClean="0">
                <a:solidFill>
                  <a:srgbClr val="FF33CC"/>
                </a:solidFill>
              </a:rPr>
              <a:t>/</a:t>
            </a:r>
            <a:r>
              <a:rPr lang="ja-JP" altLang="en-US" sz="3600" dirty="0" smtClean="0">
                <a:solidFill>
                  <a:srgbClr val="FF33CC"/>
                </a:solidFill>
              </a:rPr>
              <a:t>計算を表す</a:t>
            </a:r>
            <a:endParaRPr lang="en-US" altLang="ja-JP" sz="3600" dirty="0" smtClean="0">
              <a:solidFill>
                <a:srgbClr val="FF33CC"/>
              </a:solidFill>
            </a:endParaRPr>
          </a:p>
          <a:p>
            <a:pPr lvl="1"/>
            <a:r>
              <a:rPr lang="en-US" altLang="ja-JP" sz="2400" dirty="0" smtClean="0"/>
              <a:t>“Static Semantics” </a:t>
            </a:r>
            <a:r>
              <a:rPr lang="ja-JP" altLang="en-US" sz="2400" dirty="0" smtClean="0"/>
              <a:t>と </a:t>
            </a:r>
            <a:r>
              <a:rPr lang="en-US" altLang="ja-JP" sz="2400" dirty="0" smtClean="0"/>
              <a:t>“Dynamic Semantics”</a:t>
            </a:r>
          </a:p>
          <a:p>
            <a:pPr lvl="1"/>
            <a:endParaRPr lang="en-US" altLang="ja-JP" dirty="0" smtClean="0"/>
          </a:p>
          <a:p>
            <a:r>
              <a:rPr lang="en-US" altLang="ja-JP" sz="3600" dirty="0" smtClean="0"/>
              <a:t>C++</a:t>
            </a:r>
            <a:r>
              <a:rPr lang="en-US" altLang="ja-JP" sz="3600" dirty="0" err="1" smtClean="0"/>
              <a:t>er</a:t>
            </a:r>
            <a:r>
              <a:rPr lang="en-US" altLang="ja-JP" sz="3600" dirty="0" smtClean="0"/>
              <a:t> </a:t>
            </a:r>
            <a:r>
              <a:rPr lang="ja-JP" altLang="en-US" sz="3600" dirty="0" smtClean="0"/>
              <a:t>や </a:t>
            </a:r>
            <a:r>
              <a:rPr lang="en-US" altLang="ja-JP" sz="3600" dirty="0" err="1" smtClean="0"/>
              <a:t>Haskeller</a:t>
            </a:r>
            <a:r>
              <a:rPr lang="en-US" altLang="ja-JP" sz="3600" dirty="0" smtClean="0"/>
              <a:t> </a:t>
            </a:r>
            <a:r>
              <a:rPr lang="ja-JP" altLang="en-US" sz="3600" dirty="0" smtClean="0"/>
              <a:t>はよくご存じですが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8000" dirty="0" smtClean="0">
                <a:solidFill>
                  <a:srgbClr val="FF33CC"/>
                </a:solidFill>
              </a:rPr>
              <a:t>これは便利</a:t>
            </a:r>
            <a:endParaRPr lang="en-US" altLang="ja-JP" sz="22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5536" y="1505104"/>
            <a:ext cx="842493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600" dirty="0" smtClean="0"/>
              <a:t>1</a:t>
            </a:r>
            <a:r>
              <a:rPr lang="ja-JP" altLang="en-US" sz="9600" dirty="0" err="1" smtClean="0"/>
              <a:t>つの</a:t>
            </a:r>
            <a:r>
              <a:rPr lang="ja-JP" altLang="en-US" sz="9600" dirty="0" smtClean="0"/>
              <a:t>コードに</a:t>
            </a:r>
            <a:endParaRPr lang="en-US" altLang="ja-JP" sz="9600" dirty="0" smtClean="0"/>
          </a:p>
          <a:p>
            <a:pPr algn="ctr"/>
            <a:r>
              <a:rPr lang="en-US" altLang="ja-JP" sz="4400" dirty="0" smtClean="0"/>
              <a:t>			    semantics</a:t>
            </a:r>
            <a:endParaRPr lang="en-US" altLang="ja-JP" sz="9600" dirty="0" smtClean="0"/>
          </a:p>
          <a:p>
            <a:pPr algn="ctr"/>
            <a:r>
              <a:rPr lang="en-US" sz="9600" dirty="0" smtClean="0"/>
              <a:t>2 </a:t>
            </a:r>
            <a:r>
              <a:rPr lang="ja-JP" altLang="en-US" sz="9600" dirty="0" err="1" smtClean="0"/>
              <a:t>つの</a:t>
            </a:r>
            <a:r>
              <a:rPr lang="ja-JP" altLang="en-US" sz="9600" dirty="0" smtClean="0"/>
              <a:t>意味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1772816"/>
            <a:ext cx="84249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600" dirty="0" smtClean="0"/>
              <a:t>なぜ</a:t>
            </a:r>
            <a:endParaRPr lang="en-US" altLang="ja-JP" sz="9600" dirty="0" smtClean="0"/>
          </a:p>
          <a:p>
            <a:pPr algn="ctr"/>
            <a:r>
              <a:rPr lang="ja-JP" altLang="en-US" sz="9600" dirty="0" smtClean="0"/>
              <a:t>２つなのか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1196752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600" dirty="0" smtClean="0"/>
              <a:t>３つじゃ</a:t>
            </a:r>
            <a:endParaRPr lang="en-US" altLang="ja-JP" sz="9600" dirty="0" smtClean="0"/>
          </a:p>
          <a:p>
            <a:pPr algn="ctr"/>
            <a:r>
              <a:rPr lang="ja-JP" altLang="en-US" sz="9600" dirty="0" smtClean="0"/>
              <a:t>ダメ</a:t>
            </a:r>
            <a:r>
              <a:rPr lang="en-US" altLang="ja-JP" sz="9600" dirty="0" smtClean="0"/>
              <a:t/>
            </a:r>
            <a:br>
              <a:rPr lang="en-US" altLang="ja-JP" sz="9600" dirty="0" smtClean="0"/>
            </a:br>
            <a:r>
              <a:rPr lang="ja-JP" altLang="en-US" sz="9600" dirty="0" smtClean="0"/>
              <a:t>なんですか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95536" y="1916832"/>
            <a:ext cx="84249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9900" dirty="0" smtClean="0"/>
              <a:t>それと</a:t>
            </a:r>
            <a:endParaRPr lang="en-US" sz="19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4282" y="214290"/>
            <a:ext cx="8572496" cy="5374950"/>
          </a:xfrm>
        </p:spPr>
        <p:txBody>
          <a:bodyPr>
            <a:noAutofit/>
          </a:bodyPr>
          <a:lstStyle/>
          <a:p>
            <a:pPr algn="r"/>
            <a:r>
              <a:rPr kumimoji="1" lang="ja-JP" altLang="en-US" sz="94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メ</a:t>
            </a:r>
            <a:r>
              <a:rPr kumimoji="1" lang="ja-JP" altLang="en-US" sz="9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タプログラマ</a:t>
            </a:r>
            <a:r>
              <a:rPr kumimoji="1" lang="en-US" altLang="ja-JP" sz="9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kumimoji="1" lang="en-US" altLang="ja-JP" sz="9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ja-JP" altLang="en-US" sz="9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は</a:t>
            </a:r>
            <a:r>
              <a:rPr kumimoji="1" lang="en-US" altLang="ja-JP" sz="9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kumimoji="1" lang="en-US" altLang="ja-JP" sz="9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ja-JP" altLang="en-US" sz="9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度走る</a:t>
            </a:r>
            <a:endParaRPr kumimoji="1" lang="ja-JP" altLang="en-US" sz="9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771800" y="2404050"/>
            <a:ext cx="27363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9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２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71800" y="2420888"/>
            <a:ext cx="27363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9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３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71800" y="2420888"/>
            <a:ext cx="27363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9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４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71800" y="2420888"/>
            <a:ext cx="27363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9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５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71800" y="2420888"/>
            <a:ext cx="27363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9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６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71800" y="2420888"/>
            <a:ext cx="27363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9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７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71800" y="2420888"/>
            <a:ext cx="27363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9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８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71800" y="2420888"/>
            <a:ext cx="27363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9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９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627784" y="2420888"/>
            <a:ext cx="2736304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9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ｎ</a:t>
            </a:r>
            <a:endParaRPr lang="en-US" sz="19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0" presetClass="entr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47" grpId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488861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 smtClean="0"/>
              <a:t>これ</a:t>
            </a:r>
            <a:endParaRPr lang="en-US" altLang="ja-JP" sz="7200" dirty="0" smtClean="0"/>
          </a:p>
          <a:p>
            <a:r>
              <a:rPr lang="ja-JP" altLang="en-US" sz="7200" dirty="0" smtClean="0"/>
              <a:t>別に</a:t>
            </a:r>
            <a:endParaRPr lang="en-US" altLang="ja-JP" sz="7200" dirty="0" smtClean="0"/>
          </a:p>
          <a:p>
            <a:r>
              <a:rPr lang="ja-JP" altLang="en-US" sz="7200" dirty="0" smtClean="0">
                <a:solidFill>
                  <a:srgbClr val="C00000"/>
                </a:solidFill>
              </a:rPr>
              <a:t>型</a:t>
            </a:r>
            <a:r>
              <a:rPr lang="ja-JP" altLang="en-US" sz="7200" dirty="0" smtClean="0"/>
              <a:t>の上でやらんでもいいよね！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そこで </a:t>
            </a:r>
            <a:r>
              <a:rPr lang="en-US" dirty="0" err="1" smtClean="0"/>
              <a:t>Polemy</a:t>
            </a:r>
            <a:endParaRPr 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5652120" y="1556792"/>
            <a:ext cx="3081053" cy="2952328"/>
            <a:chOff x="5652120" y="1556792"/>
            <a:chExt cx="3081053" cy="2952328"/>
          </a:xfrm>
        </p:grpSpPr>
        <p:sp>
          <p:nvSpPr>
            <p:cNvPr id="5" name="角丸四角形吹き出し 4"/>
            <p:cNvSpPr/>
            <p:nvPr/>
          </p:nvSpPr>
          <p:spPr>
            <a:xfrm>
              <a:off x="5652120" y="3429000"/>
              <a:ext cx="3024336" cy="1080120"/>
            </a:xfrm>
            <a:prstGeom prst="wedgeRoundRectCallout">
              <a:avLst>
                <a:gd name="adj1" fmla="val -187"/>
                <a:gd name="adj2" fmla="val -105127"/>
                <a:gd name="adj3" fmla="val 16667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800" dirty="0" smtClean="0">
                  <a:latin typeface="Comic Sans MS" pitchFamily="66" charset="0"/>
                </a:rPr>
                <a:t>&gt;&gt; @type( 1 + 2 )</a:t>
              </a:r>
            </a:p>
            <a:p>
              <a:r>
                <a:rPr lang="en-US" sz="2800" dirty="0" smtClean="0">
                  <a:latin typeface="Comic Sans MS" pitchFamily="66" charset="0"/>
                </a:rPr>
                <a:t>“</a:t>
              </a:r>
              <a:r>
                <a:rPr lang="en-US" sz="2800" dirty="0" err="1" smtClean="0">
                  <a:latin typeface="Comic Sans MS" pitchFamily="66" charset="0"/>
                </a:rPr>
                <a:t>int</a:t>
              </a:r>
              <a:r>
                <a:rPr lang="en-US" sz="2800" dirty="0" smtClean="0">
                  <a:latin typeface="Comic Sans MS" pitchFamily="66" charset="0"/>
                </a:rPr>
                <a:t>”</a:t>
              </a:r>
            </a:p>
          </p:txBody>
        </p:sp>
        <p:pic>
          <p:nvPicPr>
            <p:cNvPr id="8" name="Picture 2" descr="C:\Users\kinaba\AppData\Local\Microsoft\Windows\Temporary Internet Files\Content.IE5\E5GCK6YQ\MC900344936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948264" y="1556792"/>
              <a:ext cx="1784909" cy="1303934"/>
            </a:xfrm>
            <a:prstGeom prst="rect">
              <a:avLst/>
            </a:prstGeom>
            <a:noFill/>
          </p:spPr>
        </p:pic>
      </p:grpSp>
      <p:grpSp>
        <p:nvGrpSpPr>
          <p:cNvPr id="14" name="グループ化 13"/>
          <p:cNvGrpSpPr/>
          <p:nvPr/>
        </p:nvGrpSpPr>
        <p:grpSpPr>
          <a:xfrm>
            <a:off x="216024" y="2924944"/>
            <a:ext cx="5023041" cy="1452067"/>
            <a:chOff x="216024" y="3284984"/>
            <a:chExt cx="5023041" cy="1452067"/>
          </a:xfrm>
        </p:grpSpPr>
        <p:sp>
          <p:nvSpPr>
            <p:cNvPr id="6" name="角丸四角形吹き出し 5"/>
            <p:cNvSpPr/>
            <p:nvPr/>
          </p:nvSpPr>
          <p:spPr>
            <a:xfrm>
              <a:off x="216024" y="3501008"/>
              <a:ext cx="3419872" cy="1080120"/>
            </a:xfrm>
            <a:prstGeom prst="wedgeRoundRectCallout">
              <a:avLst>
                <a:gd name="adj1" fmla="val 62440"/>
                <a:gd name="adj2" fmla="val 1199"/>
                <a:gd name="adj3" fmla="val 16667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800" dirty="0" smtClean="0">
                  <a:latin typeface="Comic Sans MS" pitchFamily="66" charset="0"/>
                </a:rPr>
                <a:t>&gt;&gt; @church( 1 + 2 )</a:t>
              </a:r>
            </a:p>
            <a:p>
              <a:r>
                <a:rPr lang="en-US" sz="2800" dirty="0" smtClean="0">
                  <a:latin typeface="Comic Sans MS" pitchFamily="66" charset="0"/>
                </a:rPr>
                <a:t>fun(</a:t>
              </a:r>
              <a:r>
                <a:rPr lang="en-US" sz="2800" dirty="0" err="1" smtClean="0">
                  <a:latin typeface="Comic Sans MS" pitchFamily="66" charset="0"/>
                </a:rPr>
                <a:t>s,n</a:t>
              </a:r>
              <a:r>
                <a:rPr lang="en-US" sz="2800" dirty="0" smtClean="0">
                  <a:latin typeface="Comic Sans MS" pitchFamily="66" charset="0"/>
                </a:rPr>
                <a:t>){s(s(s(n)))}</a:t>
              </a:r>
            </a:p>
          </p:txBody>
        </p:sp>
        <p:pic>
          <p:nvPicPr>
            <p:cNvPr id="9" name="Picture 2" descr="C:\Users\kinaba\AppData\Local\Microsoft\Windows\Temporary Internet Files\Content.IE5\AKPCK99Z\MC900344935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51920" y="3284984"/>
              <a:ext cx="1387145" cy="1452067"/>
            </a:xfrm>
            <a:prstGeom prst="rect">
              <a:avLst/>
            </a:prstGeom>
            <a:noFill/>
          </p:spPr>
        </p:pic>
      </p:grpSp>
      <p:grpSp>
        <p:nvGrpSpPr>
          <p:cNvPr id="12" name="グループ化 11"/>
          <p:cNvGrpSpPr/>
          <p:nvPr/>
        </p:nvGrpSpPr>
        <p:grpSpPr>
          <a:xfrm>
            <a:off x="1115616" y="1340768"/>
            <a:ext cx="5266893" cy="1733577"/>
            <a:chOff x="1115616" y="1412776"/>
            <a:chExt cx="5266893" cy="1733577"/>
          </a:xfrm>
        </p:grpSpPr>
        <p:sp>
          <p:nvSpPr>
            <p:cNvPr id="4" name="角丸四角形吹き出し 3"/>
            <p:cNvSpPr/>
            <p:nvPr/>
          </p:nvSpPr>
          <p:spPr>
            <a:xfrm>
              <a:off x="1115616" y="1700808"/>
              <a:ext cx="3168352" cy="1080120"/>
            </a:xfrm>
            <a:prstGeom prst="wedgeRoundRectCallout">
              <a:avLst>
                <a:gd name="adj1" fmla="val 76255"/>
                <a:gd name="adj2" fmla="val -19272"/>
                <a:gd name="adj3" fmla="val 16667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800" dirty="0" smtClean="0">
                  <a:latin typeface="Comic Sans MS" pitchFamily="66" charset="0"/>
                </a:rPr>
                <a:t>&gt;&gt; @value( 1 + 2 )</a:t>
              </a:r>
            </a:p>
            <a:p>
              <a:r>
                <a:rPr lang="en-US" sz="2800" dirty="0" smtClean="0">
                  <a:latin typeface="Comic Sans MS" pitchFamily="66" charset="0"/>
                </a:rPr>
                <a:t>3</a:t>
              </a:r>
            </a:p>
          </p:txBody>
        </p:sp>
        <p:pic>
          <p:nvPicPr>
            <p:cNvPr id="10" name="Picture 10" descr="C:\Users\kinaba\AppData\Local\Microsoft\Windows\Temporary Internet Files\Content.IE5\TOWVCKH9\MC900344931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932040" y="1412776"/>
              <a:ext cx="1450469" cy="1733577"/>
            </a:xfrm>
            <a:prstGeom prst="rect">
              <a:avLst/>
            </a:prstGeom>
            <a:noFill/>
          </p:spPr>
        </p:pic>
      </p:grpSp>
      <p:grpSp>
        <p:nvGrpSpPr>
          <p:cNvPr id="15" name="グループ化 14"/>
          <p:cNvGrpSpPr/>
          <p:nvPr/>
        </p:nvGrpSpPr>
        <p:grpSpPr>
          <a:xfrm>
            <a:off x="1043608" y="4869160"/>
            <a:ext cx="7848872" cy="1772816"/>
            <a:chOff x="1043608" y="5085184"/>
            <a:chExt cx="7848872" cy="1772816"/>
          </a:xfrm>
        </p:grpSpPr>
        <p:pic>
          <p:nvPicPr>
            <p:cNvPr id="7" name="Picture 3" descr="C:\Users\kinaba\AppData\Local\Microsoft\Windows\Temporary Internet Files\Content.IE5\0FIDN68I\MC900344933[1].wmf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43608" y="5086807"/>
              <a:ext cx="1657807" cy="1771193"/>
            </a:xfrm>
            <a:prstGeom prst="rect">
              <a:avLst/>
            </a:prstGeom>
            <a:noFill/>
          </p:spPr>
        </p:pic>
        <p:sp>
          <p:nvSpPr>
            <p:cNvPr id="11" name="角丸四角形吹き出し 10"/>
            <p:cNvSpPr/>
            <p:nvPr/>
          </p:nvSpPr>
          <p:spPr>
            <a:xfrm>
              <a:off x="2915816" y="5085184"/>
              <a:ext cx="5976664" cy="1080120"/>
            </a:xfrm>
            <a:prstGeom prst="wedgeRoundRectCallout">
              <a:avLst>
                <a:gd name="adj1" fmla="val -61405"/>
                <a:gd name="adj2" fmla="val -5873"/>
                <a:gd name="adj3" fmla="val 16667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2800" dirty="0" smtClean="0">
                  <a:latin typeface="Comic Sans MS" pitchFamily="66" charset="0"/>
                </a:rPr>
                <a:t>&gt;&gt; @</a:t>
              </a:r>
              <a:r>
                <a:rPr lang="en-US" sz="2800" dirty="0" err="1" smtClean="0">
                  <a:latin typeface="Comic Sans MS" pitchFamily="66" charset="0"/>
                </a:rPr>
                <a:t>nihongo</a:t>
              </a:r>
              <a:r>
                <a:rPr lang="en-US" sz="2800" dirty="0" smtClean="0">
                  <a:latin typeface="Comic Sans MS" pitchFamily="66" charset="0"/>
                </a:rPr>
                <a:t>( 1 + 2 )</a:t>
              </a:r>
            </a:p>
            <a:p>
              <a:r>
                <a:rPr lang="en-US" sz="2800" dirty="0" smtClean="0">
                  <a:latin typeface="Comic Sans MS" pitchFamily="66" charset="0"/>
                </a:rPr>
                <a:t>“</a:t>
              </a:r>
              <a:r>
                <a:rPr lang="ja-JP" altLang="en-US" sz="2800" dirty="0" err="1" smtClean="0">
                  <a:latin typeface="Comic Sans MS" pitchFamily="66" charset="0"/>
                </a:rPr>
                <a:t>いち</a:t>
              </a:r>
              <a:r>
                <a:rPr lang="ja-JP" altLang="en-US" sz="2800" dirty="0" smtClean="0">
                  <a:latin typeface="Comic Sans MS" pitchFamily="66" charset="0"/>
                </a:rPr>
                <a:t>たすに</a:t>
              </a:r>
              <a:r>
                <a:rPr lang="en-US" altLang="ja-JP" sz="2800" dirty="0" smtClean="0">
                  <a:latin typeface="Comic Sans MS" pitchFamily="66" charset="0"/>
                </a:rPr>
                <a:t>”</a:t>
              </a:r>
              <a:endParaRPr lang="en-US" sz="2800" dirty="0" smtClean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33338"/>
            <a:ext cx="9042400" cy="1143000"/>
          </a:xfrm>
        </p:spPr>
        <p:txBody>
          <a:bodyPr/>
          <a:lstStyle/>
          <a:p>
            <a:r>
              <a:rPr lang="en-US" altLang="ja-JP" dirty="0" err="1" smtClean="0"/>
              <a:t>Polemy</a:t>
            </a:r>
            <a:r>
              <a:rPr lang="en-US" altLang="ja-JP" dirty="0" smtClean="0"/>
              <a:t> </a:t>
            </a:r>
            <a:r>
              <a:rPr lang="ja-JP" altLang="en-US" dirty="0" err="1" smtClean="0"/>
              <a:t>って</a:t>
            </a:r>
            <a:r>
              <a:rPr lang="ja-JP" altLang="en-US" dirty="0" smtClean="0"/>
              <a:t>何ですか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型レベル計算の本質（と私が思うもの）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dirty="0" smtClean="0">
                <a:solidFill>
                  <a:srgbClr val="FF33CC"/>
                </a:solidFill>
              </a:rPr>
              <a:t>	</a:t>
            </a:r>
            <a:r>
              <a:rPr lang="ja-JP" altLang="en-US" dirty="0" smtClean="0">
                <a:solidFill>
                  <a:srgbClr val="FF33CC"/>
                </a:solidFill>
              </a:rPr>
              <a:t>「１つのコードを複数の意味で解釈」</a:t>
            </a:r>
            <a:endParaRPr lang="en-US" altLang="ja-JP" dirty="0" smtClean="0">
              <a:solidFill>
                <a:srgbClr val="FF33CC"/>
              </a:solidFill>
            </a:endParaRP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これだけを取り出した言語</a:t>
            </a:r>
            <a:endParaRPr lang="en-US" altLang="ja-JP" dirty="0" smtClean="0"/>
          </a:p>
          <a:p>
            <a:pPr lvl="1"/>
            <a:endParaRPr lang="en-US" dirty="0" smtClean="0"/>
          </a:p>
          <a:p>
            <a:r>
              <a:rPr lang="ja-JP" altLang="en-US" sz="2400" dirty="0" smtClean="0"/>
              <a:t>本質と思わないもの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型によって</a:t>
            </a:r>
            <a:endParaRPr lang="en-US" altLang="ja-JP" sz="2000" dirty="0" smtClean="0"/>
          </a:p>
          <a:p>
            <a:pPr lvl="2"/>
            <a:r>
              <a:rPr lang="ja-JP" altLang="en-US" sz="1800" dirty="0" smtClean="0"/>
              <a:t>プログラムの正しさを保証</a:t>
            </a:r>
            <a:endParaRPr lang="en-US" altLang="ja-JP" sz="1800" dirty="0" smtClean="0"/>
          </a:p>
          <a:p>
            <a:pPr lvl="2"/>
            <a:r>
              <a:rPr lang="ja-JP" altLang="en-US" sz="1800" dirty="0" smtClean="0"/>
              <a:t>プログラムを高速化</a:t>
            </a:r>
            <a:endParaRPr lang="en-US" altLang="ja-JP" sz="1800" dirty="0" smtClean="0"/>
          </a:p>
          <a:p>
            <a:pPr lvl="1"/>
            <a:r>
              <a:rPr lang="ja-JP" altLang="en-US" sz="2000" dirty="0" smtClean="0"/>
              <a:t>これは型レベル計算でできることの一例</a:t>
            </a:r>
            <a:endParaRPr lang="en-US" altLang="ja-JP" sz="2000" dirty="0" smtClean="0"/>
          </a:p>
          <a:p>
            <a:r>
              <a:rPr lang="ja-JP" altLang="en-US" sz="2400" dirty="0" smtClean="0"/>
              <a:t>ぶっちゃ</a:t>
            </a:r>
            <a:r>
              <a:rPr lang="ja-JP" altLang="en-US" sz="2400" dirty="0" err="1" smtClean="0"/>
              <a:t>け、</a:t>
            </a:r>
            <a:r>
              <a:rPr lang="ja-JP" altLang="en-US" sz="2400" dirty="0" smtClean="0"/>
              <a:t>型はどうでもいい</a:t>
            </a:r>
            <a:endParaRPr lang="en-US" altLang="ja-JP" sz="2400" dirty="0" smtClean="0"/>
          </a:p>
        </p:txBody>
      </p:sp>
      <p:pic>
        <p:nvPicPr>
          <p:cNvPr id="4" name="Picture 2" descr="C:\Users\kinaba\AppData\Local\Microsoft\Windows\Temporary Internet Files\Content.IE5\AKPCK99Z\MC9003449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8135" y="3140968"/>
            <a:ext cx="2820329" cy="29523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レイヤ指定実行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600200"/>
            <a:ext cx="8686800" cy="4925144"/>
          </a:xfrm>
        </p:spPr>
        <p:txBody>
          <a:bodyPr>
            <a:normAutofit fontScale="92500"/>
          </a:bodyPr>
          <a:lstStyle/>
          <a:p>
            <a:endParaRPr lang="en-US" altLang="ja-JP" sz="3200" dirty="0" smtClean="0"/>
          </a:p>
          <a:p>
            <a:endParaRPr lang="en-US" altLang="ja-JP" dirty="0" smtClean="0"/>
          </a:p>
          <a:p>
            <a:endParaRPr lang="en-US" altLang="ja-JP" sz="3200" dirty="0" smtClean="0"/>
          </a:p>
          <a:p>
            <a:endParaRPr lang="en-US" altLang="ja-JP" dirty="0" smtClean="0"/>
          </a:p>
          <a:p>
            <a:endParaRPr lang="en-US" altLang="ja-JP" sz="3200" dirty="0" smtClean="0"/>
          </a:p>
          <a:p>
            <a:endParaRPr lang="en-US" altLang="ja-JP" dirty="0" smtClean="0"/>
          </a:p>
          <a:p>
            <a:r>
              <a:rPr lang="ja-JP" altLang="en-US" sz="3200" dirty="0" smtClean="0"/>
              <a:t>コード </a:t>
            </a:r>
            <a:r>
              <a:rPr lang="en-US" altLang="ja-JP" sz="3200" dirty="0" smtClean="0"/>
              <a:t>1+2 </a:t>
            </a:r>
            <a:r>
              <a:rPr lang="ja-JP" altLang="en-US" sz="3200" dirty="0" smtClean="0"/>
              <a:t>を「</a:t>
            </a:r>
            <a:r>
              <a:rPr lang="en-US" altLang="ja-JP" sz="3200" dirty="0" smtClean="0"/>
              <a:t>@value </a:t>
            </a:r>
            <a:r>
              <a:rPr lang="ja-JP" altLang="en-US" sz="3200" dirty="0" smtClean="0"/>
              <a:t>レイヤ」で実行</a:t>
            </a:r>
            <a:endParaRPr lang="en-US" altLang="ja-JP" sz="3200" dirty="0" smtClean="0"/>
          </a:p>
          <a:p>
            <a:pPr lvl="1"/>
            <a:r>
              <a:rPr lang="en-US" sz="2600" dirty="0" smtClean="0"/>
              <a:t>“1” </a:t>
            </a:r>
            <a:r>
              <a:rPr lang="ja-JP" altLang="en-US" sz="2600" dirty="0" smtClean="0"/>
              <a:t>や </a:t>
            </a:r>
            <a:r>
              <a:rPr lang="en-US" altLang="ja-JP" sz="2600" dirty="0" smtClean="0"/>
              <a:t>“+” </a:t>
            </a:r>
            <a:r>
              <a:rPr lang="ja-JP" altLang="en-US" sz="2600" dirty="0" smtClean="0"/>
              <a:t>や </a:t>
            </a:r>
            <a:r>
              <a:rPr lang="en-US" altLang="ja-JP" sz="2600" dirty="0" smtClean="0"/>
              <a:t>“2” </a:t>
            </a:r>
            <a:r>
              <a:rPr lang="ja-JP" altLang="en-US" sz="2600" dirty="0" smtClean="0"/>
              <a:t>の意味を「値レベルで」で解釈＆実行</a:t>
            </a:r>
            <a:endParaRPr lang="en-US" altLang="ja-JP" sz="2600" dirty="0" smtClean="0"/>
          </a:p>
          <a:p>
            <a:pPr lvl="1"/>
            <a:r>
              <a:rPr lang="en-US" sz="2600" dirty="0" smtClean="0"/>
              <a:t>@value </a:t>
            </a:r>
            <a:r>
              <a:rPr lang="ja-JP" altLang="en-US" sz="2600" dirty="0" smtClean="0"/>
              <a:t>はデフォルトで用意されてる言語組込レイヤです</a:t>
            </a:r>
            <a:endParaRPr lang="en-US" sz="26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1259632" y="2924944"/>
            <a:ext cx="6264696" cy="1733577"/>
            <a:chOff x="117813" y="1412776"/>
            <a:chExt cx="6264696" cy="1733577"/>
          </a:xfrm>
        </p:grpSpPr>
        <p:sp>
          <p:nvSpPr>
            <p:cNvPr id="5" name="角丸四角形吹き出し 4"/>
            <p:cNvSpPr/>
            <p:nvPr/>
          </p:nvSpPr>
          <p:spPr>
            <a:xfrm>
              <a:off x="117813" y="1628800"/>
              <a:ext cx="3950131" cy="1224136"/>
            </a:xfrm>
            <a:prstGeom prst="wedgeRoundRectCallout">
              <a:avLst>
                <a:gd name="adj1" fmla="val 76255"/>
                <a:gd name="adj2" fmla="val -19272"/>
                <a:gd name="adj3" fmla="val 16667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600" dirty="0" smtClean="0">
                  <a:latin typeface="Comic Sans MS" pitchFamily="66" charset="0"/>
                </a:rPr>
                <a:t>&gt;&gt; @value( 1 + 2 )</a:t>
              </a:r>
            </a:p>
            <a:p>
              <a:r>
                <a:rPr lang="en-US" sz="3600" dirty="0" smtClean="0">
                  <a:latin typeface="Comic Sans MS" pitchFamily="66" charset="0"/>
                </a:rPr>
                <a:t>3</a:t>
              </a:r>
            </a:p>
          </p:txBody>
        </p:sp>
        <p:pic>
          <p:nvPicPr>
            <p:cNvPr id="6" name="Picture 10" descr="C:\Users\kinaba\AppData\Local\Microsoft\Windows\Temporary Internet Files\Content.IE5\TOWVCKH9\MC900344931[1]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932040" y="1412776"/>
              <a:ext cx="1450469" cy="1733577"/>
            </a:xfrm>
            <a:prstGeom prst="rect">
              <a:avLst/>
            </a:prstGeom>
            <a:noFill/>
          </p:spPr>
        </p:pic>
      </p:grpSp>
      <p:sp>
        <p:nvSpPr>
          <p:cNvPr id="7" name="角丸四角形 6"/>
          <p:cNvSpPr/>
          <p:nvPr/>
        </p:nvSpPr>
        <p:spPr>
          <a:xfrm>
            <a:off x="648072" y="1628800"/>
            <a:ext cx="8100392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Expr</a:t>
            </a:r>
            <a:r>
              <a:rPr lang="en-US" sz="4000" dirty="0" smtClean="0"/>
              <a:t> ::= … | “@” LAYERID “(“ </a:t>
            </a:r>
            <a:r>
              <a:rPr lang="en-US" sz="4000" dirty="0" err="1" smtClean="0"/>
              <a:t>Expr</a:t>
            </a:r>
            <a:r>
              <a:rPr lang="en-US" sz="4000" dirty="0" smtClean="0"/>
              <a:t> “)”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レイヤ指定実行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600200"/>
            <a:ext cx="8686800" cy="4925144"/>
          </a:xfrm>
        </p:spPr>
        <p:txBody>
          <a:bodyPr>
            <a:normAutofit fontScale="92500"/>
          </a:bodyPr>
          <a:lstStyle/>
          <a:p>
            <a:endParaRPr lang="en-US" altLang="ja-JP" sz="3200" dirty="0" smtClean="0"/>
          </a:p>
          <a:p>
            <a:endParaRPr lang="en-US" altLang="ja-JP" dirty="0" smtClean="0"/>
          </a:p>
          <a:p>
            <a:endParaRPr lang="en-US" altLang="ja-JP" sz="3200" dirty="0" smtClean="0"/>
          </a:p>
          <a:p>
            <a:endParaRPr lang="en-US" altLang="ja-JP" dirty="0" smtClean="0"/>
          </a:p>
          <a:p>
            <a:endParaRPr lang="en-US" altLang="ja-JP" sz="3200" dirty="0" smtClean="0"/>
          </a:p>
          <a:p>
            <a:endParaRPr lang="en-US" altLang="ja-JP" dirty="0" smtClean="0"/>
          </a:p>
          <a:p>
            <a:r>
              <a:rPr lang="ja-JP" altLang="en-US" sz="3200" dirty="0" smtClean="0"/>
              <a:t>コード </a:t>
            </a:r>
            <a:r>
              <a:rPr lang="en-US" altLang="ja-JP" sz="3200" dirty="0" smtClean="0"/>
              <a:t>1+2 </a:t>
            </a:r>
            <a:r>
              <a:rPr lang="ja-JP" altLang="en-US" sz="3200" dirty="0" smtClean="0"/>
              <a:t>を「</a:t>
            </a:r>
            <a:r>
              <a:rPr lang="en-US" altLang="ja-JP" sz="3200" dirty="0" smtClean="0"/>
              <a:t>@type </a:t>
            </a:r>
            <a:r>
              <a:rPr lang="ja-JP" altLang="en-US" sz="3200" dirty="0" smtClean="0"/>
              <a:t>レイヤ」で実行</a:t>
            </a:r>
            <a:endParaRPr lang="en-US" altLang="ja-JP" sz="3200" dirty="0" smtClean="0"/>
          </a:p>
          <a:p>
            <a:pPr lvl="1"/>
            <a:r>
              <a:rPr lang="en-US" sz="2600" dirty="0" smtClean="0"/>
              <a:t>@type </a:t>
            </a:r>
            <a:r>
              <a:rPr lang="ja-JP" altLang="en-US" sz="2600" dirty="0" smtClean="0"/>
              <a:t>はユーザ定義のレイヤです。頑張って作ります</a:t>
            </a:r>
            <a:endParaRPr lang="en-US" altLang="ja-JP" sz="2600" dirty="0" smtClean="0"/>
          </a:p>
          <a:p>
            <a:pPr lvl="1"/>
            <a:r>
              <a:rPr lang="en-US" sz="2600" dirty="0" smtClean="0"/>
              <a:t>“1” </a:t>
            </a:r>
            <a:r>
              <a:rPr lang="ja-JP" altLang="en-US" sz="2600" dirty="0" smtClean="0"/>
              <a:t>や </a:t>
            </a:r>
            <a:r>
              <a:rPr lang="en-US" altLang="ja-JP" sz="2600" dirty="0" smtClean="0"/>
              <a:t>“+” </a:t>
            </a:r>
            <a:r>
              <a:rPr lang="ja-JP" altLang="en-US" sz="2600" dirty="0" smtClean="0"/>
              <a:t>や </a:t>
            </a:r>
            <a:r>
              <a:rPr lang="en-US" altLang="ja-JP" sz="2600" dirty="0" smtClean="0"/>
              <a:t>“2” </a:t>
            </a:r>
            <a:r>
              <a:rPr lang="ja-JP" altLang="en-US" sz="2600" dirty="0" smtClean="0"/>
              <a:t>の意味を「型レベルで」で解釈＆実行</a:t>
            </a:r>
            <a:endParaRPr lang="en-US" sz="2600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1259632" y="3140968"/>
            <a:ext cx="3950131" cy="1224136"/>
          </a:xfrm>
          <a:prstGeom prst="wedgeRoundRectCallout">
            <a:avLst>
              <a:gd name="adj1" fmla="val 76255"/>
              <a:gd name="adj2" fmla="val -1927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Comic Sans MS" pitchFamily="66" charset="0"/>
              </a:rPr>
              <a:t>&gt;&gt; @type( 1 + 2 )</a:t>
            </a:r>
          </a:p>
          <a:p>
            <a:r>
              <a:rPr lang="en-US" sz="3600" dirty="0" err="1" smtClean="0">
                <a:latin typeface="Comic Sans MS" pitchFamily="66" charset="0"/>
              </a:rPr>
              <a:t>int</a:t>
            </a:r>
            <a:endParaRPr lang="en-US" sz="3600" dirty="0" smtClean="0">
              <a:latin typeface="Comic Sans MS" pitchFamily="66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648072" y="1628800"/>
            <a:ext cx="8100392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/>
              <a:t>Expr</a:t>
            </a:r>
            <a:r>
              <a:rPr lang="en-US" sz="4000" dirty="0" smtClean="0"/>
              <a:t> ::= … | “@” LAYERID “(“ </a:t>
            </a:r>
            <a:r>
              <a:rPr lang="en-US" sz="4000" dirty="0" err="1" smtClean="0"/>
              <a:t>Expr</a:t>
            </a:r>
            <a:r>
              <a:rPr lang="en-US" sz="4000" dirty="0" smtClean="0"/>
              <a:t> “)”</a:t>
            </a:r>
            <a:endParaRPr lang="en-US" sz="4000" dirty="0"/>
          </a:p>
        </p:txBody>
      </p:sp>
      <p:pic>
        <p:nvPicPr>
          <p:cNvPr id="8" name="Picture 2" descr="C:\Users\kinaba\AppData\Local\Microsoft\Windows\Temporary Internet Files\Content.IE5\E5GCK6YQ\MC9003449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7156" y="2996952"/>
            <a:ext cx="2069953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レイヤの作り方 </a:t>
            </a:r>
            <a:r>
              <a:rPr lang="en-US" altLang="ja-JP" dirty="0" smtClean="0"/>
              <a:t>(1)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リテラルの「意味」を与える</a:t>
            </a:r>
            <a:r>
              <a:rPr lang="ja-JP" altLang="en-US" dirty="0" smtClean="0">
                <a:solidFill>
                  <a:srgbClr val="FF0000"/>
                </a:solidFill>
              </a:rPr>
              <a:t>リフト関数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48072" y="2348880"/>
            <a:ext cx="8100392" cy="15121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 err="1" smtClean="0"/>
              <a:t>Expr</a:t>
            </a:r>
            <a:r>
              <a:rPr lang="en-US" sz="4000" dirty="0" smtClean="0"/>
              <a:t> ::= … </a:t>
            </a:r>
            <a:br>
              <a:rPr lang="en-US" sz="4000" dirty="0" smtClean="0"/>
            </a:br>
            <a:r>
              <a:rPr lang="en-US" sz="4000" dirty="0" smtClean="0"/>
              <a:t>    | “@@” LAYERID “=“ </a:t>
            </a:r>
            <a:r>
              <a:rPr lang="en-US" sz="4000" dirty="0" err="1" smtClean="0"/>
              <a:t>Expr</a:t>
            </a:r>
            <a:r>
              <a:rPr lang="en-US" sz="4000" dirty="0" smtClean="0"/>
              <a:t> “;” …</a:t>
            </a:r>
            <a:endParaRPr lang="en-US" sz="4000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1053917" y="4149080"/>
            <a:ext cx="4382179" cy="2160240"/>
          </a:xfrm>
          <a:prstGeom prst="wedgeRoundRectCallout">
            <a:avLst>
              <a:gd name="adj1" fmla="val 67796"/>
              <a:gd name="adj2" fmla="val -1330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latin typeface="Comic Sans MS" pitchFamily="66" charset="0"/>
              </a:rPr>
              <a:t>@@type = fun(x){</a:t>
            </a:r>
          </a:p>
          <a:p>
            <a:r>
              <a:rPr lang="en-US" sz="3200" dirty="0" smtClean="0">
                <a:latin typeface="Comic Sans MS" pitchFamily="66" charset="0"/>
              </a:rPr>
              <a:t>  if( _</a:t>
            </a:r>
            <a:r>
              <a:rPr lang="en-US" sz="3200" dirty="0" err="1" smtClean="0">
                <a:latin typeface="Comic Sans MS" pitchFamily="66" charset="0"/>
              </a:rPr>
              <a:t>isint</a:t>
            </a:r>
            <a:r>
              <a:rPr lang="en-US" sz="3200" dirty="0" smtClean="0">
                <a:latin typeface="Comic Sans MS" pitchFamily="66" charset="0"/>
              </a:rPr>
              <a:t>(x) ) “</a:t>
            </a:r>
            <a:r>
              <a:rPr lang="en-US" sz="3200" dirty="0" err="1" smtClean="0">
                <a:latin typeface="Comic Sans MS" pitchFamily="66" charset="0"/>
              </a:rPr>
              <a:t>int</a:t>
            </a:r>
            <a:r>
              <a:rPr lang="en-US" sz="3200" dirty="0" smtClean="0">
                <a:latin typeface="Comic Sans MS" pitchFamily="66" charset="0"/>
              </a:rPr>
              <a:t>”</a:t>
            </a:r>
          </a:p>
          <a:p>
            <a:r>
              <a:rPr lang="en-US" sz="3200" dirty="0" smtClean="0">
                <a:latin typeface="Comic Sans MS" pitchFamily="66" charset="0"/>
              </a:rPr>
              <a:t>  else “ERRORRRR!!!!”</a:t>
            </a:r>
            <a:br>
              <a:rPr lang="en-US" sz="3200" dirty="0" smtClean="0">
                <a:latin typeface="Comic Sans MS" pitchFamily="66" charset="0"/>
              </a:rPr>
            </a:br>
            <a:r>
              <a:rPr lang="en-US" sz="3200" dirty="0" smtClean="0">
                <a:latin typeface="Comic Sans MS" pitchFamily="66" charset="0"/>
              </a:rPr>
              <a:t>};</a:t>
            </a:r>
          </a:p>
        </p:txBody>
      </p:sp>
      <p:pic>
        <p:nvPicPr>
          <p:cNvPr id="6" name="Picture 2" descr="C:\Users\kinaba\AppData\Local\Microsoft\Windows\Temporary Internet Files\Content.IE5\E5GCK6YQ\MC9003449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581128"/>
            <a:ext cx="2069953" cy="1512168"/>
          </a:xfrm>
          <a:prstGeom prst="rect">
            <a:avLst/>
          </a:prstGeom>
          <a:noFill/>
        </p:spPr>
      </p:pic>
      <p:sp>
        <p:nvSpPr>
          <p:cNvPr id="7" name="テキスト ボックス 6"/>
          <p:cNvSpPr txBox="1"/>
          <p:nvPr/>
        </p:nvSpPr>
        <p:spPr>
          <a:xfrm>
            <a:off x="6660232" y="4005064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000" b="1" dirty="0" err="1" smtClean="0">
                <a:solidFill>
                  <a:srgbClr val="FF33CC"/>
                </a:solidFill>
              </a:rPr>
              <a:t>int</a:t>
            </a:r>
            <a:r>
              <a:rPr lang="en-US" altLang="ja-JP" sz="2000" b="1" dirty="0" smtClean="0">
                <a:solidFill>
                  <a:srgbClr val="FF33CC"/>
                </a:solidFill>
              </a:rPr>
              <a:t> </a:t>
            </a:r>
            <a:r>
              <a:rPr lang="ja-JP" altLang="en-US" sz="2000" b="1" dirty="0" smtClean="0">
                <a:solidFill>
                  <a:srgbClr val="FF33CC"/>
                </a:solidFill>
              </a:rPr>
              <a:t>専用</a:t>
            </a:r>
            <a:r>
              <a:rPr lang="en-US" altLang="ja-JP" sz="2000" b="1" dirty="0" smtClean="0">
                <a:solidFill>
                  <a:srgbClr val="FF33CC"/>
                </a:solidFill>
              </a:rPr>
              <a:t/>
            </a:r>
            <a:br>
              <a:rPr lang="en-US" altLang="ja-JP" sz="2000" b="1" dirty="0" smtClean="0">
                <a:solidFill>
                  <a:srgbClr val="FF33CC"/>
                </a:solidFill>
              </a:rPr>
            </a:br>
            <a:r>
              <a:rPr lang="ja-JP" altLang="en-US" sz="2000" b="1" dirty="0" smtClean="0">
                <a:solidFill>
                  <a:srgbClr val="FF33CC"/>
                </a:solidFill>
              </a:rPr>
              <a:t>超絶手抜き</a:t>
            </a:r>
            <a:r>
              <a:rPr lang="en-US" altLang="ja-JP" sz="2000" b="1" dirty="0" smtClean="0">
                <a:solidFill>
                  <a:srgbClr val="FF33CC"/>
                </a:solidFill>
              </a:rPr>
              <a:t/>
            </a:r>
            <a:br>
              <a:rPr lang="en-US" altLang="ja-JP" sz="2000" b="1" dirty="0" smtClean="0">
                <a:solidFill>
                  <a:srgbClr val="FF33CC"/>
                </a:solidFill>
              </a:rPr>
            </a:br>
            <a:r>
              <a:rPr lang="ja-JP" altLang="en-US" sz="2000" b="1" dirty="0" smtClean="0">
                <a:solidFill>
                  <a:srgbClr val="FF33CC"/>
                </a:solidFill>
              </a:rPr>
              <a:t>型検査</a:t>
            </a:r>
            <a:endParaRPr lang="en-US" sz="2000" b="1" dirty="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レイヤの作り方 </a:t>
            </a:r>
            <a:r>
              <a:rPr lang="en-US" altLang="ja-JP" dirty="0" smtClean="0"/>
              <a:t>(2)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@type </a:t>
            </a:r>
            <a:r>
              <a:rPr lang="ja-JP" altLang="en-US" dirty="0" smtClean="0"/>
              <a:t>レイヤでは</a:t>
            </a:r>
            <a:r>
              <a:rPr lang="en-US" dirty="0" smtClean="0"/>
              <a:t> 1 </a:t>
            </a:r>
            <a:r>
              <a:rPr lang="ja-JP" altLang="en-US" dirty="0" smtClean="0"/>
              <a:t>の意味は </a:t>
            </a:r>
            <a:r>
              <a:rPr lang="en-US" dirty="0" smtClean="0">
                <a:sym typeface="Wingdings" pitchFamily="2" charset="2"/>
              </a:rPr>
              <a:t>“</a:t>
            </a:r>
            <a:r>
              <a:rPr lang="en-US" dirty="0" err="1" smtClean="0">
                <a:sym typeface="Wingdings" pitchFamily="2" charset="2"/>
              </a:rPr>
              <a:t>int</a:t>
            </a:r>
            <a:r>
              <a:rPr lang="en-US" dirty="0" smtClean="0">
                <a:sym typeface="Wingdings" pitchFamily="2" charset="2"/>
              </a:rPr>
              <a:t>”</a:t>
            </a:r>
          </a:p>
          <a:p>
            <a:r>
              <a:rPr lang="en-US" dirty="0" smtClean="0">
                <a:sym typeface="Wingdings" pitchFamily="2" charset="2"/>
              </a:rPr>
              <a:t>@type </a:t>
            </a:r>
            <a:r>
              <a:rPr lang="ja-JP" altLang="en-US" dirty="0" smtClean="0">
                <a:sym typeface="Wingdings" pitchFamily="2" charset="2"/>
              </a:rPr>
              <a:t>レイヤでは</a:t>
            </a:r>
            <a:r>
              <a:rPr lang="en-US" dirty="0" smtClean="0">
                <a:sym typeface="Wingdings" pitchFamily="2" charset="2"/>
              </a:rPr>
              <a:t> 2 </a:t>
            </a:r>
            <a:r>
              <a:rPr lang="ja-JP" altLang="en-US" dirty="0" smtClean="0">
                <a:sym typeface="Wingdings" pitchFamily="2" charset="2"/>
              </a:rPr>
              <a:t>の意味は</a:t>
            </a:r>
            <a:r>
              <a:rPr lang="en-US" dirty="0" smtClean="0">
                <a:sym typeface="Wingdings" pitchFamily="2" charset="2"/>
              </a:rPr>
              <a:t> “</a:t>
            </a:r>
            <a:r>
              <a:rPr lang="en-US" dirty="0" err="1" smtClean="0">
                <a:sym typeface="Wingdings" pitchFamily="2" charset="2"/>
              </a:rPr>
              <a:t>int</a:t>
            </a:r>
            <a:r>
              <a:rPr lang="en-US" dirty="0" smtClean="0">
                <a:sym typeface="Wingdings" pitchFamily="2" charset="2"/>
              </a:rPr>
              <a:t>”</a:t>
            </a:r>
          </a:p>
          <a:p>
            <a:r>
              <a:rPr lang="en-US" dirty="0" smtClean="0">
                <a:sym typeface="Wingdings" pitchFamily="2" charset="2"/>
              </a:rPr>
              <a:t>@type </a:t>
            </a:r>
            <a:r>
              <a:rPr lang="ja-JP" altLang="en-US" dirty="0" smtClean="0">
                <a:sym typeface="Wingdings" pitchFamily="2" charset="2"/>
              </a:rPr>
              <a:t>レイヤでは</a:t>
            </a:r>
            <a:r>
              <a:rPr lang="en-US" dirty="0" smtClean="0">
                <a:sym typeface="Wingdings" pitchFamily="2" charset="2"/>
              </a:rPr>
              <a:t> “a” </a:t>
            </a:r>
            <a:r>
              <a:rPr lang="ja-JP" altLang="en-US" dirty="0" smtClean="0">
                <a:sym typeface="Wingdings" pitchFamily="2" charset="2"/>
              </a:rPr>
              <a:t>の意味は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“ERRORRRR!!!!”</a:t>
            </a:r>
            <a:endParaRPr 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1053917" y="3861048"/>
            <a:ext cx="4382179" cy="2160240"/>
          </a:xfrm>
          <a:prstGeom prst="wedgeRoundRectCallout">
            <a:avLst>
              <a:gd name="adj1" fmla="val 67796"/>
              <a:gd name="adj2" fmla="val -1330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latin typeface="Comic Sans MS" pitchFamily="66" charset="0"/>
              </a:rPr>
              <a:t>@@type = fun(x){</a:t>
            </a:r>
          </a:p>
          <a:p>
            <a:r>
              <a:rPr lang="en-US" sz="3200" dirty="0" smtClean="0">
                <a:latin typeface="Comic Sans MS" pitchFamily="66" charset="0"/>
              </a:rPr>
              <a:t>  if( _</a:t>
            </a:r>
            <a:r>
              <a:rPr lang="en-US" sz="3200" dirty="0" err="1" smtClean="0">
                <a:latin typeface="Comic Sans MS" pitchFamily="66" charset="0"/>
              </a:rPr>
              <a:t>isint</a:t>
            </a:r>
            <a:r>
              <a:rPr lang="en-US" sz="3200" dirty="0" smtClean="0">
                <a:latin typeface="Comic Sans MS" pitchFamily="66" charset="0"/>
              </a:rPr>
              <a:t>(x) ) “</a:t>
            </a:r>
            <a:r>
              <a:rPr lang="en-US" sz="3200" dirty="0" err="1" smtClean="0">
                <a:latin typeface="Comic Sans MS" pitchFamily="66" charset="0"/>
              </a:rPr>
              <a:t>int</a:t>
            </a:r>
            <a:r>
              <a:rPr lang="en-US" sz="3200" dirty="0" smtClean="0">
                <a:latin typeface="Comic Sans MS" pitchFamily="66" charset="0"/>
              </a:rPr>
              <a:t>”</a:t>
            </a:r>
          </a:p>
          <a:p>
            <a:r>
              <a:rPr lang="en-US" sz="3200" dirty="0" smtClean="0">
                <a:latin typeface="Comic Sans MS" pitchFamily="66" charset="0"/>
              </a:rPr>
              <a:t>  else “ERRORRRR!!!!”</a:t>
            </a:r>
            <a:br>
              <a:rPr lang="en-US" sz="3200" dirty="0" smtClean="0">
                <a:latin typeface="Comic Sans MS" pitchFamily="66" charset="0"/>
              </a:rPr>
            </a:br>
            <a:r>
              <a:rPr lang="en-US" sz="3200" dirty="0" smtClean="0">
                <a:latin typeface="Comic Sans MS" pitchFamily="66" charset="0"/>
              </a:rPr>
              <a:t>};</a:t>
            </a:r>
          </a:p>
        </p:txBody>
      </p:sp>
      <p:pic>
        <p:nvPicPr>
          <p:cNvPr id="5" name="Picture 2" descr="C:\Users\kinaba\AppData\Local\Microsoft\Windows\Temporary Internet Files\Content.IE5\E5GCK6YQ\MC9003449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293096"/>
            <a:ext cx="2069953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レイヤの作り方 </a:t>
            </a:r>
            <a:r>
              <a:rPr lang="en-US" altLang="ja-JP" dirty="0" smtClean="0"/>
              <a:t>(3)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レイヤ指定変数定義</a:t>
            </a:r>
            <a:r>
              <a:rPr lang="ja-JP" altLang="en-US" dirty="0" smtClean="0"/>
              <a:t>で既存変数の意味を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48072" y="2348880"/>
            <a:ext cx="8100392" cy="15121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 err="1" smtClean="0"/>
              <a:t>Expr</a:t>
            </a:r>
            <a:r>
              <a:rPr lang="en-US" sz="4000" dirty="0" smtClean="0"/>
              <a:t> ::= … </a:t>
            </a:r>
            <a:br>
              <a:rPr lang="en-US" sz="4000" dirty="0" smtClean="0"/>
            </a:br>
            <a:r>
              <a:rPr lang="en-US" sz="4000" dirty="0" smtClean="0"/>
              <a:t>    | “@” LAYERID VAR “=“ </a:t>
            </a:r>
            <a:r>
              <a:rPr lang="en-US" sz="4000" dirty="0" err="1" smtClean="0"/>
              <a:t>Expr</a:t>
            </a:r>
            <a:r>
              <a:rPr lang="en-US" sz="4000" dirty="0" smtClean="0"/>
              <a:t> “;” …</a:t>
            </a:r>
            <a:endParaRPr lang="en-US" sz="4000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557784" y="4005064"/>
            <a:ext cx="5310360" cy="2664296"/>
          </a:xfrm>
          <a:prstGeom prst="wedgeRoundRectCallout">
            <a:avLst>
              <a:gd name="adj1" fmla="val 67796"/>
              <a:gd name="adj2" fmla="val -1330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>
                <a:latin typeface="Comic Sans MS" pitchFamily="66" charset="0"/>
              </a:rPr>
              <a:t>var</a:t>
            </a:r>
            <a:r>
              <a:rPr lang="en-US" sz="2800" dirty="0" smtClean="0">
                <a:latin typeface="Comic Sans MS" pitchFamily="66" charset="0"/>
              </a:rPr>
              <a:t> + = &lt;</a:t>
            </a:r>
            <a:r>
              <a:rPr lang="en-US" sz="2800" dirty="0" err="1" smtClean="0">
                <a:latin typeface="Comic Sans MS" pitchFamily="66" charset="0"/>
              </a:rPr>
              <a:t>primitive_plus</a:t>
            </a:r>
            <a:r>
              <a:rPr lang="en-US" sz="2800" dirty="0" smtClean="0">
                <a:latin typeface="Comic Sans MS" pitchFamily="66" charset="0"/>
              </a:rPr>
              <a:t>&gt;;</a:t>
            </a:r>
          </a:p>
          <a:p>
            <a:r>
              <a:rPr lang="en-US" sz="2800" dirty="0" smtClean="0">
                <a:latin typeface="Comic Sans MS" pitchFamily="66" charset="0"/>
              </a:rPr>
              <a:t>@type + = fun(</a:t>
            </a:r>
            <a:r>
              <a:rPr lang="en-US" sz="2800" dirty="0" err="1" smtClean="0">
                <a:latin typeface="Comic Sans MS" pitchFamily="66" charset="0"/>
              </a:rPr>
              <a:t>x,y</a:t>
            </a:r>
            <a:r>
              <a:rPr lang="en-US" sz="2800" dirty="0" smtClean="0">
                <a:latin typeface="Comic Sans MS" pitchFamily="66" charset="0"/>
              </a:rPr>
              <a:t>) {</a:t>
            </a:r>
          </a:p>
          <a:p>
            <a:r>
              <a:rPr lang="en-US" sz="2800" dirty="0" smtClean="0">
                <a:latin typeface="Comic Sans MS" pitchFamily="66" charset="0"/>
              </a:rPr>
              <a:t>    if (x==“</a:t>
            </a:r>
            <a:r>
              <a:rPr lang="en-US" sz="2800" dirty="0" err="1" smtClean="0">
                <a:latin typeface="Comic Sans MS" pitchFamily="66" charset="0"/>
              </a:rPr>
              <a:t>int</a:t>
            </a:r>
            <a:r>
              <a:rPr lang="en-US" sz="2800" dirty="0" smtClean="0">
                <a:latin typeface="Comic Sans MS" pitchFamily="66" charset="0"/>
              </a:rPr>
              <a:t>” &amp;&amp; y==“</a:t>
            </a:r>
            <a:r>
              <a:rPr lang="en-US" sz="2800" dirty="0" err="1" smtClean="0">
                <a:latin typeface="Comic Sans MS" pitchFamily="66" charset="0"/>
              </a:rPr>
              <a:t>int</a:t>
            </a:r>
            <a:r>
              <a:rPr lang="en-US" sz="2800" dirty="0" smtClean="0">
                <a:latin typeface="Comic Sans MS" pitchFamily="66" charset="0"/>
              </a:rPr>
              <a:t>”)</a:t>
            </a:r>
          </a:p>
          <a:p>
            <a:r>
              <a:rPr lang="en-US" sz="2800" dirty="0" smtClean="0">
                <a:latin typeface="Comic Sans MS" pitchFamily="66" charset="0"/>
              </a:rPr>
              <a:t>        “</a:t>
            </a:r>
            <a:r>
              <a:rPr lang="en-US" sz="2800" dirty="0" err="1" smtClean="0">
                <a:latin typeface="Comic Sans MS" pitchFamily="66" charset="0"/>
              </a:rPr>
              <a:t>int</a:t>
            </a:r>
            <a:r>
              <a:rPr lang="en-US" sz="2800" dirty="0" smtClean="0">
                <a:latin typeface="Comic Sans MS" pitchFamily="66" charset="0"/>
              </a:rPr>
              <a:t>”</a:t>
            </a:r>
          </a:p>
          <a:p>
            <a:r>
              <a:rPr lang="en-US" sz="2800" dirty="0" smtClean="0">
                <a:latin typeface="Comic Sans MS" pitchFamily="66" charset="0"/>
              </a:rPr>
              <a:t>    else “ERRORRRR!!!!”</a:t>
            </a:r>
          </a:p>
          <a:p>
            <a:r>
              <a:rPr lang="en-US" sz="2800" dirty="0" smtClean="0">
                <a:latin typeface="Comic Sans MS" pitchFamily="66" charset="0"/>
              </a:rPr>
              <a:t>};</a:t>
            </a:r>
          </a:p>
        </p:txBody>
      </p:sp>
      <p:pic>
        <p:nvPicPr>
          <p:cNvPr id="6" name="Picture 2" descr="C:\Users\kinaba\AppData\Local\Microsoft\Windows\Temporary Internet Files\Content.IE5\E5GCK6YQ\MC9003449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429" y="4653136"/>
            <a:ext cx="2539571" cy="1512168"/>
          </a:xfrm>
          <a:prstGeom prst="rect">
            <a:avLst/>
          </a:prstGeom>
          <a:noFill/>
        </p:spPr>
      </p:pic>
      <p:sp>
        <p:nvSpPr>
          <p:cNvPr id="7" name="十字形 6"/>
          <p:cNvSpPr/>
          <p:nvPr/>
        </p:nvSpPr>
        <p:spPr>
          <a:xfrm rot="2713561">
            <a:off x="961867" y="2957382"/>
            <a:ext cx="4268412" cy="4183597"/>
          </a:xfrm>
          <a:prstGeom prst="plus">
            <a:avLst>
              <a:gd name="adj" fmla="val 41414"/>
            </a:avLst>
          </a:prstGeom>
          <a:solidFill>
            <a:srgbClr val="FF0000">
              <a:alpha val="5098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レイヤの作り方 </a:t>
            </a:r>
            <a:r>
              <a:rPr lang="en-US" altLang="ja-JP" dirty="0" smtClean="0"/>
              <a:t>(4)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角丸四角形吹き出し 3"/>
          <p:cNvSpPr/>
          <p:nvPr/>
        </p:nvSpPr>
        <p:spPr>
          <a:xfrm>
            <a:off x="467544" y="2204864"/>
            <a:ext cx="7038552" cy="3816424"/>
          </a:xfrm>
          <a:prstGeom prst="wedgeRoundRectCallout">
            <a:avLst>
              <a:gd name="adj1" fmla="val 56209"/>
              <a:gd name="adj2" fmla="val -999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Comic Sans MS" pitchFamily="66" charset="0"/>
              </a:rPr>
              <a:t>@type + = fun(</a:t>
            </a:r>
            <a:r>
              <a:rPr lang="en-US" sz="3600" dirty="0" err="1" smtClean="0">
                <a:latin typeface="Comic Sans MS" pitchFamily="66" charset="0"/>
              </a:rPr>
              <a:t>x,y</a:t>
            </a:r>
            <a:r>
              <a:rPr lang="en-US" sz="3600" dirty="0" smtClean="0">
                <a:latin typeface="Comic Sans MS" pitchFamily="66" charset="0"/>
              </a:rPr>
              <a:t>) {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@value(</a:t>
            </a:r>
          </a:p>
          <a:p>
            <a:r>
              <a:rPr lang="en-US" sz="3600" dirty="0" smtClean="0">
                <a:latin typeface="Comic Sans MS" pitchFamily="66" charset="0"/>
              </a:rPr>
              <a:t>    if ( 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@type(</a:t>
            </a:r>
            <a:r>
              <a:rPr lang="en-US" sz="3600" dirty="0" smtClean="0">
                <a:latin typeface="Comic Sans MS" pitchFamily="66" charset="0"/>
              </a:rPr>
              <a:t>x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3600" dirty="0" smtClean="0">
                <a:latin typeface="Comic Sans MS" pitchFamily="66" charset="0"/>
              </a:rPr>
              <a:t>==“</a:t>
            </a:r>
            <a:r>
              <a:rPr lang="en-US" sz="3600" dirty="0" err="1" smtClean="0">
                <a:latin typeface="Comic Sans MS" pitchFamily="66" charset="0"/>
              </a:rPr>
              <a:t>int</a:t>
            </a:r>
            <a:r>
              <a:rPr lang="en-US" sz="3600" dirty="0" smtClean="0">
                <a:latin typeface="Comic Sans MS" pitchFamily="66" charset="0"/>
              </a:rPr>
              <a:t>”</a:t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    &amp;&amp; 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@type(</a:t>
            </a:r>
            <a:r>
              <a:rPr lang="en-US" sz="3600" dirty="0" smtClean="0">
                <a:latin typeface="Comic Sans MS" pitchFamily="66" charset="0"/>
              </a:rPr>
              <a:t>y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3600" dirty="0" smtClean="0">
                <a:latin typeface="Comic Sans MS" pitchFamily="66" charset="0"/>
              </a:rPr>
              <a:t>==“</a:t>
            </a:r>
            <a:r>
              <a:rPr lang="en-US" sz="3600" dirty="0" err="1" smtClean="0">
                <a:latin typeface="Comic Sans MS" pitchFamily="66" charset="0"/>
              </a:rPr>
              <a:t>int</a:t>
            </a:r>
            <a:r>
              <a:rPr lang="en-US" sz="3600" dirty="0" smtClean="0">
                <a:latin typeface="Comic Sans MS" pitchFamily="66" charset="0"/>
              </a:rPr>
              <a:t>” )</a:t>
            </a:r>
          </a:p>
          <a:p>
            <a:r>
              <a:rPr lang="en-US" sz="3600" dirty="0" smtClean="0">
                <a:latin typeface="Comic Sans MS" pitchFamily="66" charset="0"/>
              </a:rPr>
              <a:t>        “</a:t>
            </a:r>
            <a:r>
              <a:rPr lang="en-US" sz="3600" dirty="0" err="1" smtClean="0">
                <a:latin typeface="Comic Sans MS" pitchFamily="66" charset="0"/>
              </a:rPr>
              <a:t>int</a:t>
            </a:r>
            <a:r>
              <a:rPr lang="en-US" sz="3600" dirty="0" smtClean="0">
                <a:latin typeface="Comic Sans MS" pitchFamily="66" charset="0"/>
              </a:rPr>
              <a:t>”</a:t>
            </a:r>
          </a:p>
          <a:p>
            <a:r>
              <a:rPr lang="en-US" sz="3600" dirty="0" smtClean="0">
                <a:latin typeface="Comic Sans MS" pitchFamily="66" charset="0"/>
              </a:rPr>
              <a:t>    else “ERRORRRR!!!!”</a:t>
            </a:r>
          </a:p>
          <a:p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sz="3600" dirty="0" smtClean="0">
                <a:latin typeface="Comic Sans MS" pitchFamily="66" charset="0"/>
              </a:rPr>
              <a:t>};</a:t>
            </a:r>
          </a:p>
        </p:txBody>
      </p:sp>
      <p:pic>
        <p:nvPicPr>
          <p:cNvPr id="5" name="Picture 2" descr="C:\Users\kinaba\AppData\Local\Microsoft\Windows\Temporary Internet Files\Content.IE5\E5GCK6YQ\MC9003449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429" y="4653136"/>
            <a:ext cx="2539571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できました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1259632" y="1340768"/>
            <a:ext cx="3950131" cy="1224136"/>
          </a:xfrm>
          <a:prstGeom prst="wedgeRoundRectCallout">
            <a:avLst>
              <a:gd name="adj1" fmla="val 76255"/>
              <a:gd name="adj2" fmla="val -1927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Comic Sans MS" pitchFamily="66" charset="0"/>
              </a:rPr>
              <a:t>&gt;&gt; @type( 1 + 2 )</a:t>
            </a:r>
          </a:p>
          <a:p>
            <a:r>
              <a:rPr lang="en-US" sz="3600" dirty="0" err="1" smtClean="0">
                <a:latin typeface="Comic Sans MS" pitchFamily="66" charset="0"/>
              </a:rPr>
              <a:t>int</a:t>
            </a:r>
            <a:endParaRPr lang="en-US" sz="3600" dirty="0" smtClean="0">
              <a:latin typeface="Comic Sans MS" pitchFamily="66" charset="0"/>
            </a:endParaRPr>
          </a:p>
        </p:txBody>
      </p:sp>
      <p:pic>
        <p:nvPicPr>
          <p:cNvPr id="5" name="Picture 2" descr="C:\Users\kinaba\AppData\Local\Microsoft\Windows\Temporary Internet Files\Content.IE5\E5GCK6YQ\MC9003449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7156" y="1196752"/>
            <a:ext cx="2069953" cy="1512168"/>
          </a:xfrm>
          <a:prstGeom prst="rect">
            <a:avLst/>
          </a:prstGeom>
          <a:noFill/>
        </p:spPr>
      </p:pic>
      <p:sp>
        <p:nvSpPr>
          <p:cNvPr id="6" name="角丸四角形吹き出し 5"/>
          <p:cNvSpPr/>
          <p:nvPr/>
        </p:nvSpPr>
        <p:spPr>
          <a:xfrm>
            <a:off x="611560" y="4797152"/>
            <a:ext cx="4670211" cy="1224136"/>
          </a:xfrm>
          <a:prstGeom prst="wedgeRoundRectCallout">
            <a:avLst>
              <a:gd name="adj1" fmla="val 80490"/>
              <a:gd name="adj2" fmla="val -27970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Comic Sans MS" pitchFamily="66" charset="0"/>
              </a:rPr>
              <a:t>&gt;&gt; @type( 1 + “</a:t>
            </a:r>
            <a:r>
              <a:rPr lang="en-US" sz="3600" dirty="0" err="1" smtClean="0">
                <a:latin typeface="Comic Sans MS" pitchFamily="66" charset="0"/>
              </a:rPr>
              <a:t>orz</a:t>
            </a:r>
            <a:r>
              <a:rPr lang="en-US" sz="3600" dirty="0" smtClean="0">
                <a:latin typeface="Comic Sans MS" pitchFamily="66" charset="0"/>
              </a:rPr>
              <a:t>” )</a:t>
            </a:r>
          </a:p>
          <a:p>
            <a:r>
              <a:rPr lang="en-US" sz="3600" dirty="0" smtClean="0">
                <a:latin typeface="Comic Sans MS" pitchFamily="66" charset="0"/>
              </a:rPr>
              <a:t>ERRORRRR!!!!</a:t>
            </a:r>
          </a:p>
        </p:txBody>
      </p:sp>
      <p:sp>
        <p:nvSpPr>
          <p:cNvPr id="8" name="角丸四角形吹き出し 7"/>
          <p:cNvSpPr/>
          <p:nvPr/>
        </p:nvSpPr>
        <p:spPr>
          <a:xfrm>
            <a:off x="539552" y="2852936"/>
            <a:ext cx="6048672" cy="1512168"/>
          </a:xfrm>
          <a:prstGeom prst="wedgeRoundRectCallout">
            <a:avLst>
              <a:gd name="adj1" fmla="val 66617"/>
              <a:gd name="adj2" fmla="val -4293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Comic Sans MS" pitchFamily="66" charset="0"/>
              </a:rPr>
              <a:t>&gt;&gt; 1 + “</a:t>
            </a:r>
            <a:r>
              <a:rPr lang="en-US" sz="3600" dirty="0" err="1" smtClean="0">
                <a:latin typeface="Comic Sans MS" pitchFamily="66" charset="0"/>
              </a:rPr>
              <a:t>orz</a:t>
            </a:r>
            <a:r>
              <a:rPr lang="en-US" sz="3600" dirty="0" smtClean="0">
                <a:latin typeface="Comic Sans MS" pitchFamily="66" charset="0"/>
              </a:rPr>
              <a:t>”</a:t>
            </a:r>
          </a:p>
          <a:p>
            <a:r>
              <a:rPr lang="en-US" dirty="0" smtClean="0">
                <a:latin typeface="Comic Sans MS" pitchFamily="66" charset="0"/>
              </a:rPr>
              <a:t>[&lt;REPL&gt;:10:1] type mismatch on the argument 2 of native function +. </a:t>
            </a:r>
            <a:r>
              <a:rPr lang="en-US" dirty="0" err="1" smtClean="0">
                <a:latin typeface="Comic Sans MS" pitchFamily="66" charset="0"/>
              </a:rPr>
              <a:t>polemy.value.IntValue</a:t>
            </a:r>
            <a:r>
              <a:rPr lang="en-US" dirty="0" smtClean="0">
                <a:latin typeface="Comic Sans MS" pitchFamily="66" charset="0"/>
              </a:rPr>
              <a:t> required but </a:t>
            </a:r>
            <a:r>
              <a:rPr lang="en-US" dirty="0" err="1" smtClean="0">
                <a:latin typeface="Comic Sans MS" pitchFamily="66" charset="0"/>
              </a:rPr>
              <a:t>orz</a:t>
            </a:r>
            <a:r>
              <a:rPr lang="en-US" dirty="0" smtClean="0">
                <a:latin typeface="Comic Sans MS" pitchFamily="66" charset="0"/>
              </a:rPr>
              <a:t> passed.</a:t>
            </a:r>
          </a:p>
        </p:txBody>
      </p:sp>
      <p:pic>
        <p:nvPicPr>
          <p:cNvPr id="10" name="Picture 10" descr="C:\Users\kinaba\AppData\Local\Microsoft\Windows\Temporary Internet Files\Content.IE5\TOWVCKH9\MC90034493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2132856"/>
            <a:ext cx="1450469" cy="1733577"/>
          </a:xfrm>
          <a:prstGeom prst="rect">
            <a:avLst/>
          </a:prstGeom>
          <a:noFill/>
        </p:spPr>
      </p:pic>
      <p:sp>
        <p:nvSpPr>
          <p:cNvPr id="11" name="テキスト ボックス 10"/>
          <p:cNvSpPr txBox="1"/>
          <p:nvPr/>
        </p:nvSpPr>
        <p:spPr>
          <a:xfrm>
            <a:off x="5436096" y="4797152"/>
            <a:ext cx="26642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値レベルで</a:t>
            </a:r>
            <a:r>
              <a:rPr lang="en-US" altLang="ja-JP" sz="2400" dirty="0" smtClean="0"/>
              <a:t/>
            </a:r>
            <a:br>
              <a:rPr lang="en-US" altLang="ja-JP" sz="2400" dirty="0" smtClean="0"/>
            </a:br>
            <a:r>
              <a:rPr lang="ja-JP" altLang="en-US" sz="2400" dirty="0" smtClean="0"/>
              <a:t>動かさないでも</a:t>
            </a:r>
            <a:endParaRPr lang="en-US" altLang="ja-JP" sz="2400" dirty="0" smtClean="0"/>
          </a:p>
          <a:p>
            <a:r>
              <a:rPr lang="ja-JP" altLang="en-US" sz="2400" dirty="0" smtClean="0"/>
              <a:t>静的？に型検査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99592" y="1844824"/>
            <a:ext cx="74888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600" dirty="0" err="1" smtClean="0"/>
              <a:t>Polemy</a:t>
            </a:r>
            <a:r>
              <a:rPr lang="en-US" altLang="ja-JP" sz="9600" dirty="0" smtClean="0"/>
              <a:t> </a:t>
            </a:r>
            <a:r>
              <a:rPr lang="ja-JP" altLang="en-US" sz="9600" dirty="0" err="1" smtClean="0"/>
              <a:t>って</a:t>
            </a:r>
            <a:endParaRPr lang="en-US" altLang="ja-JP" sz="9600" dirty="0" smtClean="0"/>
          </a:p>
          <a:p>
            <a:pPr algn="ctr"/>
            <a:r>
              <a:rPr lang="ja-JP" altLang="en-US" sz="9600" dirty="0" smtClean="0"/>
              <a:t>何ですか？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できました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ユーザ定義関数は勝手に意味を持ちます</a:t>
            </a:r>
            <a:endParaRPr lang="en-US" altLang="ja-JP" dirty="0" smtClean="0"/>
          </a:p>
          <a:p>
            <a:pPr lvl="1">
              <a:buNone/>
            </a:pPr>
            <a:r>
              <a:rPr lang="ja-JP" altLang="en-US" dirty="0" smtClean="0"/>
              <a:t>（再帰の処理にはちょっとトリックが必要）</a:t>
            </a:r>
            <a:endParaRPr lang="en-US" altLang="ja-JP" dirty="0" smtClean="0"/>
          </a:p>
          <a:p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@value</a:t>
            </a:r>
            <a:r>
              <a:rPr lang="ja-JP" altLang="en-US" dirty="0" smtClean="0">
                <a:solidFill>
                  <a:srgbClr val="FF0000"/>
                </a:solidFill>
                <a:sym typeface="Wingdings" pitchFamily="2" charset="2"/>
              </a:rPr>
              <a:t>レベル関数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ja-JP" altLang="en-US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  <a:sym typeface="Wingdings" pitchFamily="2" charset="2"/>
              </a:rPr>
              <a:t>@type</a:t>
            </a:r>
            <a:r>
              <a:rPr lang="ja-JP" altLang="en-US" dirty="0" smtClean="0">
                <a:solidFill>
                  <a:srgbClr val="FF0000"/>
                </a:solidFill>
              </a:rPr>
              <a:t>レベル関数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角丸四角形吹き出し 3"/>
          <p:cNvSpPr/>
          <p:nvPr/>
        </p:nvSpPr>
        <p:spPr>
          <a:xfrm>
            <a:off x="467544" y="3429000"/>
            <a:ext cx="5328592" cy="2952328"/>
          </a:xfrm>
          <a:prstGeom prst="wedgeRoundRectCallout">
            <a:avLst>
              <a:gd name="adj1" fmla="val 65746"/>
              <a:gd name="adj2" fmla="val -19114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latin typeface="Comic Sans MS" pitchFamily="66" charset="0"/>
              </a:rPr>
              <a:t>&gt;&gt; def f(</a:t>
            </a:r>
            <a:r>
              <a:rPr lang="en-US" sz="3200" dirty="0" err="1" smtClean="0">
                <a:latin typeface="Comic Sans MS" pitchFamily="66" charset="0"/>
              </a:rPr>
              <a:t>x,y,z</a:t>
            </a:r>
            <a:r>
              <a:rPr lang="en-US" sz="3200" dirty="0" smtClean="0">
                <a:latin typeface="Comic Sans MS" pitchFamily="66" charset="0"/>
              </a:rPr>
              <a:t>) { x + y + y }</a:t>
            </a:r>
          </a:p>
          <a:p>
            <a:r>
              <a:rPr lang="en-US" sz="3200" dirty="0" smtClean="0">
                <a:latin typeface="Comic Sans MS" pitchFamily="66" charset="0"/>
              </a:rPr>
              <a:t>&gt;&gt; @type(f(1,2,”orz”))</a:t>
            </a:r>
          </a:p>
          <a:p>
            <a:r>
              <a:rPr lang="en-US" sz="3200" dirty="0" err="1" smtClean="0">
                <a:latin typeface="Comic Sans MS" pitchFamily="66" charset="0"/>
              </a:rPr>
              <a:t>int</a:t>
            </a:r>
            <a:endParaRPr lang="en-US" sz="3200" dirty="0" smtClean="0">
              <a:latin typeface="Comic Sans MS" pitchFamily="66" charset="0"/>
            </a:endParaRPr>
          </a:p>
          <a:p>
            <a:r>
              <a:rPr lang="en-US" sz="3200" dirty="0" smtClean="0">
                <a:latin typeface="Comic Sans MS" pitchFamily="66" charset="0"/>
              </a:rPr>
              <a:t>&gt;&gt; @type(f(1,”orz”,2))</a:t>
            </a:r>
          </a:p>
          <a:p>
            <a:r>
              <a:rPr lang="en-US" sz="3200" dirty="0" smtClean="0">
                <a:latin typeface="Comic Sans MS" pitchFamily="66" charset="0"/>
              </a:rPr>
              <a:t>ERRORRRR!!!!</a:t>
            </a:r>
          </a:p>
        </p:txBody>
      </p:sp>
      <p:pic>
        <p:nvPicPr>
          <p:cNvPr id="5" name="Picture 2" descr="C:\Users\kinaba\AppData\Local\Microsoft\Windows\Temporary Internet Files\Content.IE5\E5GCK6YQ\MC9003449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933056"/>
            <a:ext cx="2069953" cy="1512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488861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 smtClean="0"/>
              <a:t>「複数の意味」は</a:t>
            </a:r>
            <a:endParaRPr lang="en-US" altLang="ja-JP" sz="7200" dirty="0" smtClean="0"/>
          </a:p>
          <a:p>
            <a:r>
              <a:rPr lang="ja-JP" altLang="en-US" sz="7200" dirty="0" smtClean="0"/>
              <a:t>できました。</a:t>
            </a:r>
            <a:endParaRPr lang="en-US" sz="7200" dirty="0"/>
          </a:p>
        </p:txBody>
      </p:sp>
      <p:sp>
        <p:nvSpPr>
          <p:cNvPr id="3" name="角丸四角形吹き出し 2"/>
          <p:cNvSpPr/>
          <p:nvPr/>
        </p:nvSpPr>
        <p:spPr>
          <a:xfrm>
            <a:off x="1115616" y="2852936"/>
            <a:ext cx="3950131" cy="1224136"/>
          </a:xfrm>
          <a:prstGeom prst="wedgeRoundRectCallout">
            <a:avLst>
              <a:gd name="adj1" fmla="val 76255"/>
              <a:gd name="adj2" fmla="val -1927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Comic Sans MS" pitchFamily="66" charset="0"/>
              </a:rPr>
              <a:t>&gt;&gt; @type( 1 + 2 )</a:t>
            </a:r>
          </a:p>
          <a:p>
            <a:r>
              <a:rPr lang="en-US" sz="3600" dirty="0" err="1" smtClean="0">
                <a:latin typeface="Comic Sans MS" pitchFamily="66" charset="0"/>
              </a:rPr>
              <a:t>int</a:t>
            </a:r>
            <a:endParaRPr lang="en-US" sz="3600" dirty="0" smtClean="0">
              <a:latin typeface="Comic Sans MS" pitchFamily="66" charset="0"/>
            </a:endParaRPr>
          </a:p>
        </p:txBody>
      </p:sp>
      <p:pic>
        <p:nvPicPr>
          <p:cNvPr id="4" name="Picture 2" descr="C:\Users\kinaba\AppData\Local\Microsoft\Windows\Temporary Internet Files\Content.IE5\E5GCK6YQ\MC9003449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140" y="2708920"/>
            <a:ext cx="2069953" cy="1512168"/>
          </a:xfrm>
          <a:prstGeom prst="rect">
            <a:avLst/>
          </a:prstGeom>
          <a:noFill/>
        </p:spPr>
      </p:pic>
      <p:pic>
        <p:nvPicPr>
          <p:cNvPr id="5" name="Picture 10" descr="C:\Users\kinaba\AppData\Local\Microsoft\Windows\Temporary Internet Files\Content.IE5\TOWVCKH9\MC90034493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3855663"/>
            <a:ext cx="1450469" cy="1733577"/>
          </a:xfrm>
          <a:prstGeom prst="rect">
            <a:avLst/>
          </a:prstGeom>
          <a:noFill/>
        </p:spPr>
      </p:pic>
      <p:sp>
        <p:nvSpPr>
          <p:cNvPr id="6" name="角丸四角形吹き出し 5"/>
          <p:cNvSpPr/>
          <p:nvPr/>
        </p:nvSpPr>
        <p:spPr>
          <a:xfrm>
            <a:off x="2123728" y="4365104"/>
            <a:ext cx="3950131" cy="1224136"/>
          </a:xfrm>
          <a:prstGeom prst="wedgeRoundRectCallout">
            <a:avLst>
              <a:gd name="adj1" fmla="val 76255"/>
              <a:gd name="adj2" fmla="val -1927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Comic Sans MS" pitchFamily="66" charset="0"/>
              </a:rPr>
              <a:t>&gt;&gt; @value( 1 + 2 )</a:t>
            </a:r>
          </a:p>
          <a:p>
            <a:r>
              <a:rPr lang="en-US" sz="3600" dirty="0" smtClean="0">
                <a:latin typeface="Comic Sans MS" pitchFamily="66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488861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 smtClean="0"/>
              <a:t>「１つのコードに</a:t>
            </a:r>
            <a:endParaRPr lang="en-US" altLang="ja-JP" sz="7200" dirty="0" smtClean="0"/>
          </a:p>
          <a:p>
            <a:r>
              <a:rPr lang="ja-JP" altLang="en-US" sz="7200" dirty="0" smtClean="0"/>
              <a:t>　複数の意味」は？</a:t>
            </a:r>
            <a:endParaRPr lang="en-US" sz="7200" dirty="0"/>
          </a:p>
        </p:txBody>
      </p:sp>
      <p:sp>
        <p:nvSpPr>
          <p:cNvPr id="7" name="角丸四角形 6"/>
          <p:cNvSpPr/>
          <p:nvPr/>
        </p:nvSpPr>
        <p:spPr>
          <a:xfrm>
            <a:off x="611560" y="3140968"/>
            <a:ext cx="8064896" cy="144016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 smtClean="0">
                <a:latin typeface="Consolas" pitchFamily="49" charset="0"/>
              </a:rPr>
              <a:t>nth(</a:t>
            </a:r>
            <a:r>
              <a:rPr lang="en-US" sz="4000" dirty="0" err="1" smtClean="0">
                <a:solidFill>
                  <a:srgbClr val="00B050"/>
                </a:solidFill>
                <a:latin typeface="Consolas" pitchFamily="49" charset="0"/>
              </a:rPr>
              <a:t>r</a:t>
            </a:r>
            <a:r>
              <a:rPr lang="en-US" sz="4000" dirty="0" err="1" smtClean="0">
                <a:solidFill>
                  <a:srgbClr val="0070C0"/>
                </a:solidFill>
                <a:latin typeface="Consolas" pitchFamily="49" charset="0"/>
              </a:rPr>
              <a:t>e</a:t>
            </a:r>
            <a:r>
              <a:rPr lang="en-US" sz="4000" dirty="0" err="1" smtClean="0">
                <a:solidFill>
                  <a:srgbClr val="00B050"/>
                </a:solidFill>
                <a:latin typeface="Consolas" pitchFamily="49" charset="0"/>
              </a:rPr>
              <a:t>v</a:t>
            </a:r>
            <a:r>
              <a:rPr lang="en-US" sz="4000" dirty="0" err="1" smtClean="0">
                <a:solidFill>
                  <a:srgbClr val="0070C0"/>
                </a:solidFill>
                <a:latin typeface="Consolas" pitchFamily="49" charset="0"/>
              </a:rPr>
              <a:t>_</a:t>
            </a:r>
            <a:r>
              <a:rPr lang="en-US" sz="4000" dirty="0" err="1" smtClean="0">
                <a:solidFill>
                  <a:srgbClr val="00B050"/>
                </a:solidFill>
                <a:latin typeface="Consolas" pitchFamily="49" charset="0"/>
              </a:rPr>
              <a:t>i</a:t>
            </a:r>
            <a:r>
              <a:rPr lang="en-US" sz="4000" dirty="0" err="1" smtClean="0">
                <a:solidFill>
                  <a:srgbClr val="0070C0"/>
                </a:solidFill>
                <a:latin typeface="Consolas" pitchFamily="49" charset="0"/>
              </a:rPr>
              <a:t>t</a:t>
            </a:r>
            <a:r>
              <a:rPr lang="en-US" sz="4000" dirty="0" err="1" smtClean="0">
                <a:solidFill>
                  <a:srgbClr val="00B050"/>
                </a:solidFill>
                <a:latin typeface="Consolas" pitchFamily="49" charset="0"/>
              </a:rPr>
              <a:t>e</a:t>
            </a:r>
            <a:r>
              <a:rPr lang="en-US" sz="4000" dirty="0" err="1" smtClean="0">
                <a:solidFill>
                  <a:srgbClr val="0070C0"/>
                </a:solidFill>
                <a:latin typeface="Consolas" pitchFamily="49" charset="0"/>
              </a:rPr>
              <a:t>r</a:t>
            </a:r>
            <a:r>
              <a:rPr lang="en-US" sz="4000" dirty="0" smtClean="0">
                <a:solidFill>
                  <a:srgbClr val="00B050"/>
                </a:solidFill>
                <a:latin typeface="Consolas" pitchFamily="49" charset="0"/>
              </a:rPr>
              <a:t>(</a:t>
            </a:r>
            <a:r>
              <a:rPr lang="en-US" sz="4000" dirty="0" err="1" smtClean="0">
                <a:solidFill>
                  <a:srgbClr val="0070C0"/>
                </a:solidFill>
                <a:latin typeface="Consolas" pitchFamily="49" charset="0"/>
              </a:rPr>
              <a:t>x</a:t>
            </a:r>
            <a:r>
              <a:rPr lang="en-US" sz="4000" dirty="0" err="1" smtClean="0">
                <a:solidFill>
                  <a:srgbClr val="00B050"/>
                </a:solidFill>
                <a:latin typeface="Consolas" pitchFamily="49" charset="0"/>
              </a:rPr>
              <a:t>s</a:t>
            </a:r>
            <a:r>
              <a:rPr lang="en-US" sz="4000" dirty="0" err="1" smtClean="0">
                <a:solidFill>
                  <a:srgbClr val="0070C0"/>
                </a:solidFill>
                <a:latin typeface="Consolas" pitchFamily="49" charset="0"/>
              </a:rPr>
              <a:t>.</a:t>
            </a:r>
            <a:r>
              <a:rPr lang="en-US" sz="4000" dirty="0" err="1" smtClean="0">
                <a:solidFill>
                  <a:srgbClr val="00B050"/>
                </a:solidFill>
                <a:latin typeface="Consolas" pitchFamily="49" charset="0"/>
              </a:rPr>
              <a:t>e</a:t>
            </a:r>
            <a:r>
              <a:rPr lang="en-US" sz="4000" dirty="0" err="1" smtClean="0">
                <a:solidFill>
                  <a:srgbClr val="0070C0"/>
                </a:solidFill>
                <a:latin typeface="Consolas" pitchFamily="49" charset="0"/>
              </a:rPr>
              <a:t>n</a:t>
            </a:r>
            <a:r>
              <a:rPr lang="en-US" sz="4000" dirty="0" err="1" smtClean="0">
                <a:solidFill>
                  <a:srgbClr val="00B050"/>
                </a:solidFill>
                <a:latin typeface="Consolas" pitchFamily="49" charset="0"/>
              </a:rPr>
              <a:t>d</a:t>
            </a:r>
            <a:r>
              <a:rPr lang="en-US" sz="4000" dirty="0" smtClean="0">
                <a:solidFill>
                  <a:srgbClr val="0070C0"/>
                </a:solidFill>
                <a:latin typeface="Consolas" pitchFamily="49" charset="0"/>
              </a:rPr>
              <a:t>(</a:t>
            </a:r>
            <a:r>
              <a:rPr lang="en-US" sz="4000" dirty="0" smtClean="0">
                <a:solidFill>
                  <a:srgbClr val="00B050"/>
                </a:solidFill>
                <a:latin typeface="Consolas" pitchFamily="49" charset="0"/>
              </a:rPr>
              <a:t>)</a:t>
            </a:r>
            <a:r>
              <a:rPr lang="en-US" sz="4000" dirty="0" smtClean="0">
                <a:latin typeface="Consolas" pitchFamily="49" charset="0"/>
              </a:rPr>
              <a:t>), 5);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レイヤ指定引数</a:t>
            </a:r>
            <a:r>
              <a:rPr lang="ja-JP" altLang="en-US" dirty="0" smtClean="0"/>
              <a:t>を使います</a:t>
            </a:r>
            <a:endParaRPr 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323528" y="2492896"/>
            <a:ext cx="8352928" cy="3672408"/>
          </a:xfrm>
          <a:prstGeom prst="wedgeRoundRectCallout">
            <a:avLst>
              <a:gd name="adj1" fmla="val 54207"/>
              <a:gd name="adj2" fmla="val -1642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latin typeface="Comic Sans MS" pitchFamily="66" charset="0"/>
              </a:rPr>
              <a:t>def next(it </a:t>
            </a:r>
            <a:r>
              <a:rPr lang="en-US" sz="3200" dirty="0" smtClean="0">
                <a:solidFill>
                  <a:srgbClr val="FF0000"/>
                </a:solidFill>
                <a:latin typeface="Comic Sans MS" pitchFamily="66" charset="0"/>
              </a:rPr>
              <a:t>@type @value</a:t>
            </a:r>
            <a:r>
              <a:rPr lang="en-US" sz="3200" dirty="0" smtClean="0">
                <a:latin typeface="Comic Sans MS" pitchFamily="66" charset="0"/>
              </a:rPr>
              <a:t>, n) {</a:t>
            </a:r>
          </a:p>
          <a:p>
            <a:r>
              <a:rPr lang="en-US" sz="3200" dirty="0" smtClean="0">
                <a:latin typeface="Comic Sans MS" pitchFamily="66" charset="0"/>
              </a:rPr>
              <a:t>   if( @type(it).tag == “</a:t>
            </a:r>
            <a:r>
              <a:rPr lang="en-US" sz="3200" dirty="0" err="1" smtClean="0">
                <a:latin typeface="Comic Sans MS" pitchFamily="66" charset="0"/>
              </a:rPr>
              <a:t>RandomAccess</a:t>
            </a:r>
            <a:r>
              <a:rPr lang="en-US" sz="3200" dirty="0" smtClean="0">
                <a:latin typeface="Comic Sans MS" pitchFamily="66" charset="0"/>
              </a:rPr>
              <a:t>” )</a:t>
            </a:r>
          </a:p>
          <a:p>
            <a:r>
              <a:rPr lang="en-US" sz="3200" dirty="0" smtClean="0">
                <a:latin typeface="Comic Sans MS" pitchFamily="66" charset="0"/>
              </a:rPr>
              <a:t>      it + n</a:t>
            </a:r>
          </a:p>
          <a:p>
            <a:r>
              <a:rPr lang="en-US" sz="3200" dirty="0" smtClean="0">
                <a:latin typeface="Comic Sans MS" pitchFamily="66" charset="0"/>
              </a:rPr>
              <a:t>   else</a:t>
            </a:r>
          </a:p>
          <a:p>
            <a:r>
              <a:rPr lang="en-US" sz="3200" dirty="0" smtClean="0">
                <a:latin typeface="Comic Sans MS" pitchFamily="66" charset="0"/>
              </a:rPr>
              <a:t>      if n==0 then it else next(</a:t>
            </a:r>
            <a:r>
              <a:rPr lang="en-US" sz="3200" dirty="0" err="1" smtClean="0">
                <a:latin typeface="Comic Sans MS" pitchFamily="66" charset="0"/>
              </a:rPr>
              <a:t>it.next</a:t>
            </a:r>
            <a:r>
              <a:rPr lang="en-US" sz="3200" dirty="0" smtClean="0">
                <a:latin typeface="Comic Sans MS" pitchFamily="66" charset="0"/>
              </a:rPr>
              <a:t>, n-1)</a:t>
            </a:r>
            <a:br>
              <a:rPr lang="en-US" sz="3200" dirty="0" smtClean="0">
                <a:latin typeface="Comic Sans MS" pitchFamily="66" charset="0"/>
              </a:rPr>
            </a:br>
            <a:r>
              <a:rPr lang="en-US" sz="3200" dirty="0" smtClean="0">
                <a:latin typeface="Comic Sans MS" pitchFamily="66" charset="0"/>
              </a:rPr>
              <a:t>}</a:t>
            </a:r>
          </a:p>
          <a:p>
            <a:r>
              <a:rPr lang="en-US" sz="3200" dirty="0" smtClean="0">
                <a:latin typeface="Comic Sans MS" pitchFamily="66" charset="0"/>
              </a:rPr>
              <a:t>next( 1+2, 5 );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27584" y="1714450"/>
            <a:ext cx="748883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dirty="0" smtClean="0"/>
              <a:t>他の例</a:t>
            </a:r>
            <a:endParaRPr lang="en-US" sz="1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27584" y="332656"/>
            <a:ext cx="748883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3800" dirty="0" smtClean="0"/>
              <a:t>たらい</a:t>
            </a:r>
            <a:endParaRPr lang="en-US" altLang="ja-JP" sz="13800" dirty="0" smtClean="0"/>
          </a:p>
          <a:p>
            <a:pPr algn="ctr"/>
            <a:r>
              <a:rPr lang="ja-JP" altLang="en-US" sz="13800" dirty="0" smtClean="0"/>
              <a:t>を</a:t>
            </a:r>
            <a:endParaRPr lang="en-US" altLang="ja-JP" sz="13800" dirty="0" smtClean="0"/>
          </a:p>
          <a:p>
            <a:pPr algn="ctr"/>
            <a:r>
              <a:rPr lang="ja-JP" altLang="en-US" sz="13800" dirty="0" smtClean="0"/>
              <a:t>回す</a:t>
            </a:r>
            <a:endParaRPr lang="en-US" sz="1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800" dirty="0" smtClean="0"/>
              <a:t>無駄に関数を呼びまくる関数</a:t>
            </a:r>
            <a:endParaRPr lang="en-US" sz="4800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179512" y="1484784"/>
            <a:ext cx="6480720" cy="4392488"/>
          </a:xfrm>
          <a:prstGeom prst="wedgeRoundRectCallout">
            <a:avLst>
              <a:gd name="adj1" fmla="val 58440"/>
              <a:gd name="adj2" fmla="val -219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3200" dirty="0" smtClean="0">
                <a:latin typeface="Comic Sans MS" pitchFamily="66" charset="0"/>
              </a:rPr>
              <a:t>def tarai(x,y,z) {</a:t>
            </a:r>
          </a:p>
          <a:p>
            <a:r>
              <a:rPr lang="es-ES" sz="3200" dirty="0" smtClean="0">
                <a:latin typeface="Comic Sans MS" pitchFamily="66" charset="0"/>
              </a:rPr>
              <a:t>	if x&lt;=y then</a:t>
            </a:r>
          </a:p>
          <a:p>
            <a:r>
              <a:rPr lang="es-ES" sz="3200" dirty="0" smtClean="0">
                <a:latin typeface="Comic Sans MS" pitchFamily="66" charset="0"/>
              </a:rPr>
              <a:t>		y</a:t>
            </a:r>
          </a:p>
          <a:p>
            <a:r>
              <a:rPr lang="es-ES" sz="3200" dirty="0" smtClean="0">
                <a:latin typeface="Comic Sans MS" pitchFamily="66" charset="0"/>
              </a:rPr>
              <a:t>	else</a:t>
            </a:r>
          </a:p>
          <a:p>
            <a:r>
              <a:rPr lang="es-ES" sz="3200" dirty="0" smtClean="0">
                <a:latin typeface="Comic Sans MS" pitchFamily="66" charset="0"/>
              </a:rPr>
              <a:t>		tarai(tarai(x-1,y,z), </a:t>
            </a:r>
          </a:p>
          <a:p>
            <a:r>
              <a:rPr lang="es-ES" sz="3200" dirty="0" smtClean="0">
                <a:latin typeface="Comic Sans MS" pitchFamily="66" charset="0"/>
              </a:rPr>
              <a:t>		         tarai(y-1,z,x),</a:t>
            </a:r>
          </a:p>
          <a:p>
            <a:r>
              <a:rPr lang="es-ES" sz="3200" dirty="0" smtClean="0">
                <a:latin typeface="Comic Sans MS" pitchFamily="66" charset="0"/>
              </a:rPr>
              <a:t>		         tarai(z-1,x,y) )</a:t>
            </a:r>
          </a:p>
          <a:p>
            <a:r>
              <a:rPr lang="es-ES" sz="3200" dirty="0" smtClean="0">
                <a:latin typeface="Comic Sans MS" pitchFamily="66" charset="0"/>
              </a:rPr>
              <a:t>};</a:t>
            </a:r>
            <a:endParaRPr lang="en-US" sz="3200" dirty="0" smtClean="0">
              <a:latin typeface="Comic Sans MS" pitchFamily="66" charset="0"/>
            </a:endParaRPr>
          </a:p>
        </p:txBody>
      </p:sp>
      <p:pic>
        <p:nvPicPr>
          <p:cNvPr id="5" name="Picture 3" descr="C:\Users\kinaba\AppData\Local\Microsoft\Windows\Temporary Internet Files\Content.IE5\0FIDN68I\MC90034493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284984"/>
            <a:ext cx="1657807" cy="1771193"/>
          </a:xfrm>
          <a:prstGeom prst="rect">
            <a:avLst/>
          </a:prstGeom>
          <a:noFill/>
        </p:spPr>
      </p:pic>
      <p:sp>
        <p:nvSpPr>
          <p:cNvPr id="7" name="角丸四角形吹き出し 6"/>
          <p:cNvSpPr/>
          <p:nvPr/>
        </p:nvSpPr>
        <p:spPr>
          <a:xfrm>
            <a:off x="1115616" y="5301208"/>
            <a:ext cx="4536504" cy="1080120"/>
          </a:xfrm>
          <a:prstGeom prst="wedgeRoundRectCallout">
            <a:avLst>
              <a:gd name="adj1" fmla="val 93744"/>
              <a:gd name="adj2" fmla="val -79618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Comic Sans MS" pitchFamily="66" charset="0"/>
              </a:rPr>
              <a:t>&gt;&gt; </a:t>
            </a:r>
            <a:r>
              <a:rPr lang="en-US" sz="3600" dirty="0" err="1" smtClean="0">
                <a:latin typeface="Comic Sans MS" pitchFamily="66" charset="0"/>
              </a:rPr>
              <a:t>tarai</a:t>
            </a:r>
            <a:r>
              <a:rPr lang="en-US" sz="3600" dirty="0" smtClean="0">
                <a:latin typeface="Comic Sans MS" pitchFamily="66" charset="0"/>
              </a:rPr>
              <a:t>(12,6,0)</a:t>
            </a:r>
          </a:p>
          <a:p>
            <a:r>
              <a:rPr lang="ja-JP" altLang="en-US" sz="2400" dirty="0" smtClean="0">
                <a:latin typeface="Comic Sans MS" pitchFamily="66" charset="0"/>
              </a:rPr>
              <a:t>終わらない</a:t>
            </a:r>
            <a:endParaRPr lang="en-US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800" dirty="0" smtClean="0"/>
              <a:t>遅延評価がすごく効く関数</a:t>
            </a:r>
            <a:endParaRPr lang="en-US" sz="4800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179512" y="1484784"/>
            <a:ext cx="4896544" cy="4392488"/>
          </a:xfrm>
          <a:prstGeom prst="wedgeRoundRectCallout">
            <a:avLst>
              <a:gd name="adj1" fmla="val 88133"/>
              <a:gd name="adj2" fmla="val -323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3200" dirty="0" smtClean="0">
                <a:latin typeface="Comic Sans MS" pitchFamily="66" charset="0"/>
              </a:rPr>
              <a:t>def tarai(x,y,z) {</a:t>
            </a:r>
          </a:p>
          <a:p>
            <a:r>
              <a:rPr lang="es-ES" sz="3200" dirty="0" smtClean="0">
                <a:latin typeface="Comic Sans MS" pitchFamily="66" charset="0"/>
              </a:rPr>
              <a:t> if x&lt;=y then</a:t>
            </a:r>
          </a:p>
          <a:p>
            <a:r>
              <a:rPr lang="es-ES" sz="3200" dirty="0" smtClean="0">
                <a:latin typeface="Comic Sans MS" pitchFamily="66" charset="0"/>
              </a:rPr>
              <a:t>   y</a:t>
            </a:r>
          </a:p>
          <a:p>
            <a:r>
              <a:rPr lang="es-ES" sz="3200" dirty="0" smtClean="0">
                <a:latin typeface="Comic Sans MS" pitchFamily="66" charset="0"/>
              </a:rPr>
              <a:t> else</a:t>
            </a:r>
          </a:p>
          <a:p>
            <a:r>
              <a:rPr lang="es-ES" sz="3200" dirty="0" smtClean="0">
                <a:latin typeface="Comic Sans MS" pitchFamily="66" charset="0"/>
              </a:rPr>
              <a:t>   tarai(tarai(x-1,y,z), </a:t>
            </a:r>
          </a:p>
          <a:p>
            <a:r>
              <a:rPr lang="es-ES" sz="3200" dirty="0" smtClean="0">
                <a:latin typeface="Comic Sans MS" pitchFamily="66" charset="0"/>
              </a:rPr>
              <a:t>            tarai(y-1,z,x),</a:t>
            </a:r>
          </a:p>
          <a:p>
            <a:r>
              <a:rPr lang="es-ES" sz="3200" dirty="0" smtClean="0">
                <a:latin typeface="Comic Sans MS" pitchFamily="66" charset="0"/>
              </a:rPr>
              <a:t>            tarai(z-1,x,y) )</a:t>
            </a:r>
          </a:p>
          <a:p>
            <a:r>
              <a:rPr lang="es-ES" sz="3200" dirty="0" smtClean="0">
                <a:latin typeface="Comic Sans MS" pitchFamily="66" charset="0"/>
              </a:rPr>
              <a:t>};</a:t>
            </a:r>
            <a:endParaRPr lang="en-US" sz="3200" dirty="0" smtClean="0">
              <a:latin typeface="Comic Sans MS" pitchFamily="66" charset="0"/>
            </a:endParaRPr>
          </a:p>
        </p:txBody>
      </p:sp>
      <p:pic>
        <p:nvPicPr>
          <p:cNvPr id="5" name="Picture 3" descr="C:\Users\kinaba\AppData\Local\Microsoft\Windows\Temporary Internet Files\Content.IE5\0FIDN68I\MC90034493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284984"/>
            <a:ext cx="1657807" cy="1771193"/>
          </a:xfrm>
          <a:prstGeom prst="rect">
            <a:avLst/>
          </a:prstGeom>
          <a:noFill/>
        </p:spPr>
      </p:pic>
      <p:sp>
        <p:nvSpPr>
          <p:cNvPr id="7" name="角丸四角形吹き出し 6"/>
          <p:cNvSpPr/>
          <p:nvPr/>
        </p:nvSpPr>
        <p:spPr>
          <a:xfrm>
            <a:off x="971600" y="5373216"/>
            <a:ext cx="5472608" cy="1080120"/>
          </a:xfrm>
          <a:prstGeom prst="wedgeRoundRectCallout">
            <a:avLst>
              <a:gd name="adj1" fmla="val 70296"/>
              <a:gd name="adj2" fmla="val -10783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Comic Sans MS" pitchFamily="66" charset="0"/>
              </a:rPr>
              <a:t>&gt;&gt; 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@lazy(</a:t>
            </a:r>
            <a:r>
              <a:rPr lang="en-US" sz="3600" dirty="0" err="1" smtClean="0">
                <a:latin typeface="Comic Sans MS" pitchFamily="66" charset="0"/>
              </a:rPr>
              <a:t>tarai</a:t>
            </a:r>
            <a:r>
              <a:rPr lang="en-US" sz="3600" dirty="0" smtClean="0">
                <a:latin typeface="Comic Sans MS" pitchFamily="66" charset="0"/>
              </a:rPr>
              <a:t>(12,6,0)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()</a:t>
            </a:r>
            <a:endParaRPr lang="en-US" sz="36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altLang="ja-JP" sz="2400" dirty="0" smtClean="0">
                <a:latin typeface="Comic Sans MS" pitchFamily="66" charset="0"/>
              </a:rPr>
              <a:t>12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76056" y="1373867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/>
              <a:t>まったく</a:t>
            </a:r>
            <a:r>
              <a:rPr lang="ja-JP" altLang="en-US" sz="2400" dirty="0" smtClean="0">
                <a:solidFill>
                  <a:srgbClr val="FF33CC"/>
                </a:solidFill>
              </a:rPr>
              <a:t>同じ</a:t>
            </a:r>
            <a:r>
              <a:rPr lang="en-US" altLang="ja-JP" sz="2400" dirty="0" err="1" smtClean="0"/>
              <a:t>tarai</a:t>
            </a:r>
            <a:r>
              <a:rPr lang="ja-JP" altLang="en-US" sz="2400" dirty="0" smtClean="0"/>
              <a:t>の</a:t>
            </a:r>
            <a:r>
              <a:rPr lang="ja-JP" altLang="en-US" sz="2400" dirty="0" smtClean="0">
                <a:solidFill>
                  <a:srgbClr val="FF33CC"/>
                </a:solidFill>
              </a:rPr>
              <a:t>コード</a:t>
            </a:r>
            <a:r>
              <a:rPr lang="ja-JP" altLang="en-US" sz="2400" dirty="0" smtClean="0"/>
              <a:t>を</a:t>
            </a:r>
            <a:endParaRPr lang="en-US" altLang="ja-JP" sz="2400" dirty="0" smtClean="0"/>
          </a:p>
          <a:p>
            <a:r>
              <a:rPr lang="ja-JP" altLang="en-US" sz="2400" dirty="0" smtClean="0"/>
              <a:t>遅延評価な</a:t>
            </a:r>
            <a:r>
              <a:rPr lang="ja-JP" altLang="en-US" sz="2400" dirty="0" smtClean="0">
                <a:solidFill>
                  <a:srgbClr val="FF33CC"/>
                </a:solidFill>
              </a:rPr>
              <a:t>意味</a:t>
            </a:r>
            <a:r>
              <a:rPr lang="ja-JP" altLang="en-US" sz="2400" dirty="0" smtClean="0"/>
              <a:t>で実行したい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800" dirty="0" smtClean="0"/>
              <a:t>遅延評価がすごく効く関数</a:t>
            </a:r>
            <a:endParaRPr lang="en-US" sz="4800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179512" y="1484784"/>
            <a:ext cx="4896544" cy="4392488"/>
          </a:xfrm>
          <a:prstGeom prst="wedgeRoundRectCallout">
            <a:avLst>
              <a:gd name="adj1" fmla="val 88133"/>
              <a:gd name="adj2" fmla="val -323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3200" dirty="0" smtClean="0">
                <a:latin typeface="Comic Sans MS" pitchFamily="66" charset="0"/>
              </a:rPr>
              <a:t>def tarai(x,y,z) {</a:t>
            </a:r>
          </a:p>
          <a:p>
            <a:r>
              <a:rPr lang="es-ES" sz="3200" dirty="0" smtClean="0">
                <a:latin typeface="Comic Sans MS" pitchFamily="66" charset="0"/>
              </a:rPr>
              <a:t> if x&lt;=y then</a:t>
            </a:r>
          </a:p>
          <a:p>
            <a:r>
              <a:rPr lang="es-ES" sz="3200" dirty="0" smtClean="0">
                <a:latin typeface="Comic Sans MS" pitchFamily="66" charset="0"/>
              </a:rPr>
              <a:t>   y</a:t>
            </a:r>
          </a:p>
          <a:p>
            <a:r>
              <a:rPr lang="es-ES" sz="3200" dirty="0" smtClean="0">
                <a:latin typeface="Comic Sans MS" pitchFamily="66" charset="0"/>
              </a:rPr>
              <a:t> else</a:t>
            </a:r>
          </a:p>
          <a:p>
            <a:r>
              <a:rPr lang="es-ES" sz="3200" dirty="0" smtClean="0">
                <a:latin typeface="Comic Sans MS" pitchFamily="66" charset="0"/>
              </a:rPr>
              <a:t>   tarai(tarai(x-1,y,z), </a:t>
            </a:r>
          </a:p>
          <a:p>
            <a:r>
              <a:rPr lang="es-ES" sz="3200" dirty="0" smtClean="0">
                <a:latin typeface="Comic Sans MS" pitchFamily="66" charset="0"/>
              </a:rPr>
              <a:t>            tarai(y-1,z,x),</a:t>
            </a:r>
          </a:p>
          <a:p>
            <a:r>
              <a:rPr lang="es-ES" sz="3200" dirty="0" smtClean="0">
                <a:latin typeface="Comic Sans MS" pitchFamily="66" charset="0"/>
              </a:rPr>
              <a:t>            tarai(z-1,x,y) )</a:t>
            </a:r>
          </a:p>
          <a:p>
            <a:r>
              <a:rPr lang="es-ES" sz="3200" dirty="0" smtClean="0">
                <a:latin typeface="Comic Sans MS" pitchFamily="66" charset="0"/>
              </a:rPr>
              <a:t>};</a:t>
            </a:r>
            <a:endParaRPr lang="en-US" sz="3200" dirty="0" smtClean="0">
              <a:latin typeface="Comic Sans MS" pitchFamily="66" charset="0"/>
            </a:endParaRPr>
          </a:p>
        </p:txBody>
      </p:sp>
      <p:pic>
        <p:nvPicPr>
          <p:cNvPr id="5" name="Picture 3" descr="C:\Users\kinaba\AppData\Local\Microsoft\Windows\Temporary Internet Files\Content.IE5\0FIDN68I\MC90034493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3284984"/>
            <a:ext cx="1657807" cy="1771193"/>
          </a:xfrm>
          <a:prstGeom prst="rect">
            <a:avLst/>
          </a:prstGeom>
          <a:noFill/>
        </p:spPr>
      </p:pic>
      <p:sp>
        <p:nvSpPr>
          <p:cNvPr id="7" name="角丸四角形吹き出し 6"/>
          <p:cNvSpPr/>
          <p:nvPr/>
        </p:nvSpPr>
        <p:spPr>
          <a:xfrm>
            <a:off x="971600" y="5373216"/>
            <a:ext cx="5472608" cy="1080120"/>
          </a:xfrm>
          <a:prstGeom prst="wedgeRoundRectCallout">
            <a:avLst>
              <a:gd name="adj1" fmla="val 70296"/>
              <a:gd name="adj2" fmla="val -10783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Comic Sans MS" pitchFamily="66" charset="0"/>
              </a:rPr>
              <a:t>&gt;&gt; 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@lazy(</a:t>
            </a:r>
            <a:r>
              <a:rPr lang="en-US" sz="3600" dirty="0" err="1" smtClean="0">
                <a:latin typeface="Comic Sans MS" pitchFamily="66" charset="0"/>
              </a:rPr>
              <a:t>tarai</a:t>
            </a:r>
            <a:r>
              <a:rPr lang="en-US" sz="3600" dirty="0" smtClean="0">
                <a:latin typeface="Comic Sans MS" pitchFamily="66" charset="0"/>
              </a:rPr>
              <a:t>(12,6,0)</a:t>
            </a:r>
            <a:r>
              <a:rPr lang="en-US" sz="36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r>
              <a:rPr lang="en-US" dirty="0" smtClean="0">
                <a:solidFill>
                  <a:srgbClr val="FF0000"/>
                </a:solidFill>
                <a:latin typeface="Comic Sans MS" pitchFamily="66" charset="0"/>
              </a:rPr>
              <a:t>()</a:t>
            </a:r>
            <a:endParaRPr lang="en-US" sz="36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en-US" altLang="ja-JP" sz="2400" dirty="0" smtClean="0">
                <a:latin typeface="Comic Sans MS" pitchFamily="66" charset="0"/>
              </a:rPr>
              <a:t>12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1475656" y="1268760"/>
            <a:ext cx="7416824" cy="1800200"/>
          </a:xfrm>
          <a:prstGeom prst="wedgeRoundRectCallout">
            <a:avLst>
              <a:gd name="adj1" fmla="val -51"/>
              <a:gd name="adj2" fmla="val 84805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ES" sz="2000" dirty="0" smtClean="0">
                <a:latin typeface="Comic Sans MS" pitchFamily="66" charset="0"/>
              </a:rPr>
              <a:t>@@lazy = fun(x){fun(){x}};</a:t>
            </a:r>
          </a:p>
          <a:p>
            <a:r>
              <a:rPr lang="es-ES" sz="2000" dirty="0" smtClean="0">
                <a:latin typeface="Comic Sans MS" pitchFamily="66" charset="0"/>
              </a:rPr>
              <a:t>@lazy - = fun(x,y){</a:t>
            </a:r>
            <a:r>
              <a:rPr lang="en-US" sz="2000" dirty="0" smtClean="0">
                <a:latin typeface="Comic Sans MS" pitchFamily="66" charset="0"/>
              </a:rPr>
              <a:t>fun(){@value(@lazy(x)()-@lazy(y)()}</a:t>
            </a:r>
            <a:r>
              <a:rPr lang="es-ES" sz="2000" dirty="0" smtClean="0">
                <a:latin typeface="Comic Sans MS" pitchFamily="66" charset="0"/>
              </a:rPr>
              <a:t>};</a:t>
            </a:r>
          </a:p>
          <a:p>
            <a:r>
              <a:rPr lang="es-ES" sz="2000" dirty="0" smtClean="0">
                <a:latin typeface="Comic Sans MS" pitchFamily="66" charset="0"/>
              </a:rPr>
              <a:t>@lazy &lt;= = fun(x,y ){</a:t>
            </a:r>
            <a:r>
              <a:rPr lang="en-US" sz="2000" dirty="0" smtClean="0">
                <a:latin typeface="Comic Sans MS" pitchFamily="66" charset="0"/>
              </a:rPr>
              <a:t>fun(){@value(@lazy(x)()&lt;=@lazy(y)()}</a:t>
            </a:r>
            <a:r>
              <a:rPr lang="es-ES" sz="2000" dirty="0" smtClean="0">
                <a:latin typeface="Comic Sans MS" pitchFamily="66" charset="0"/>
              </a:rPr>
              <a:t>};</a:t>
            </a:r>
            <a:endParaRPr lang="en-US" altLang="ja-JP" sz="2000" dirty="0" smtClean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itchFamily="66" charset="0"/>
              </a:rPr>
              <a:t>@lazy if = fun(</a:t>
            </a:r>
            <a:r>
              <a:rPr lang="en-US" sz="2000" dirty="0" err="1" smtClean="0">
                <a:latin typeface="Comic Sans MS" pitchFamily="66" charset="0"/>
              </a:rPr>
              <a:t>c,t,e</a:t>
            </a:r>
            <a:r>
              <a:rPr lang="en-US" sz="2000" dirty="0" smtClean="0">
                <a:latin typeface="Comic Sans MS" pitchFamily="66" charset="0"/>
              </a:rPr>
              <a:t>){fun(){@value(if @lazy(c)() then</a:t>
            </a:r>
            <a:br>
              <a:rPr lang="en-US" sz="2000" dirty="0" smtClean="0">
                <a:latin typeface="Comic Sans MS" pitchFamily="66" charset="0"/>
              </a:rPr>
            </a:br>
            <a:r>
              <a:rPr lang="en-US" sz="2000" dirty="0" smtClean="0">
                <a:latin typeface="Comic Sans MS" pitchFamily="66" charset="0"/>
              </a:rPr>
              <a:t>                                           @lazy(t())() else @lazy(e())())};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27584" y="1714450"/>
            <a:ext cx="7488832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9900" dirty="0" smtClean="0"/>
              <a:t>余談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Polemy</a:t>
            </a:r>
            <a:r>
              <a:rPr lang="en-US" altLang="ja-JP" dirty="0" smtClean="0"/>
              <a:t> </a:t>
            </a:r>
            <a:r>
              <a:rPr lang="ja-JP" altLang="en-US" dirty="0" err="1" smtClean="0"/>
              <a:t>って</a:t>
            </a:r>
            <a:r>
              <a:rPr lang="ja-JP" altLang="en-US" dirty="0" smtClean="0"/>
              <a:t>何ですか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5152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ja-JP" altLang="en-US" dirty="0" smtClean="0"/>
              <a:t>先月できた新しい言語です</a:t>
            </a:r>
            <a:endParaRPr lang="en-US" altLang="ja-JP" dirty="0" smtClean="0"/>
          </a:p>
          <a:p>
            <a:pPr lvl="1">
              <a:buNone/>
            </a:pPr>
            <a:r>
              <a:rPr lang="en-US" altLang="ja-JP" sz="2400" dirty="0" smtClean="0"/>
              <a:t>[</a:t>
            </a:r>
            <a:r>
              <a:rPr lang="ja-JP" altLang="en-US" sz="2400" dirty="0" smtClean="0"/>
              <a:t>作者</a:t>
            </a:r>
            <a:r>
              <a:rPr lang="en-US" altLang="ja-JP" sz="2400" dirty="0" smtClean="0"/>
              <a:t>] </a:t>
            </a:r>
            <a:r>
              <a:rPr lang="ja-JP" altLang="en-US" sz="2400" dirty="0" smtClean="0"/>
              <a:t> </a:t>
            </a:r>
            <a:r>
              <a:rPr lang="en-US" altLang="ja-JP" sz="2400" dirty="0" err="1" smtClean="0"/>
              <a:t>k.inaba</a:t>
            </a:r>
            <a:endParaRPr lang="en-US" altLang="ja-JP" sz="2400" dirty="0" smtClean="0"/>
          </a:p>
          <a:p>
            <a:pPr lvl="1">
              <a:buNone/>
            </a:pPr>
            <a:r>
              <a:rPr lang="en-US" altLang="ja-JP" sz="2400" dirty="0" smtClean="0"/>
              <a:t>[</a:t>
            </a:r>
            <a:r>
              <a:rPr lang="ja-JP" altLang="en-US" sz="2400" dirty="0" smtClean="0"/>
              <a:t>目的</a:t>
            </a:r>
            <a:r>
              <a:rPr lang="en-US" altLang="ja-JP" sz="2400" dirty="0" smtClean="0"/>
              <a:t>] </a:t>
            </a:r>
            <a:r>
              <a:rPr lang="ja-JP" altLang="en-US" sz="2400" dirty="0" smtClean="0"/>
              <a:t> 今日話すネタを作るため</a:t>
            </a:r>
            <a:endParaRPr lang="en-US" sz="2400" dirty="0"/>
          </a:p>
        </p:txBody>
      </p:sp>
      <p:pic>
        <p:nvPicPr>
          <p:cNvPr id="5" name="Picture 10" descr="C:\Users\kinaba\AppData\Local\Microsoft\Windows\Temporary Internet Files\Content.IE5\TOWVCKH9\MC9003449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21328" y="1628800"/>
            <a:ext cx="3071152" cy="3670591"/>
          </a:xfrm>
          <a:prstGeom prst="rect">
            <a:avLst/>
          </a:prstGeom>
          <a:noFill/>
        </p:spPr>
      </p:pic>
      <p:sp>
        <p:nvSpPr>
          <p:cNvPr id="6" name="角丸四角形吹き出し 5"/>
          <p:cNvSpPr/>
          <p:nvPr/>
        </p:nvSpPr>
        <p:spPr>
          <a:xfrm>
            <a:off x="179512" y="3356992"/>
            <a:ext cx="5976664" cy="1944216"/>
          </a:xfrm>
          <a:prstGeom prst="wedgeRoundRectCallout">
            <a:avLst>
              <a:gd name="adj1" fmla="val 61815"/>
              <a:gd name="adj2" fmla="val -58733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Comic Sans MS" pitchFamily="66" charset="0"/>
              </a:rPr>
              <a:t>$ ./</a:t>
            </a:r>
            <a:r>
              <a:rPr lang="en-US" sz="3600" dirty="0" err="1" smtClean="0">
                <a:latin typeface="Comic Sans MS" pitchFamily="66" charset="0"/>
              </a:rPr>
              <a:t>polemy</a:t>
            </a:r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smtClean="0">
                <a:latin typeface="Comic Sans MS" pitchFamily="66" charset="0"/>
              </a:rPr>
              <a:t>Welcome to </a:t>
            </a:r>
            <a:r>
              <a:rPr lang="en-US" sz="3600" dirty="0" err="1" smtClean="0">
                <a:latin typeface="Comic Sans MS" pitchFamily="66" charset="0"/>
              </a:rPr>
              <a:t>Polemy</a:t>
            </a:r>
            <a:r>
              <a:rPr lang="en-US" sz="3600" dirty="0" smtClean="0">
                <a:latin typeface="Comic Sans MS" pitchFamily="66" charset="0"/>
              </a:rPr>
              <a:t> 0.1.0</a:t>
            </a:r>
          </a:p>
          <a:p>
            <a:r>
              <a:rPr lang="en-US" sz="3600" dirty="0" smtClean="0">
                <a:latin typeface="Comic Sans MS" pitchFamily="66" charset="0"/>
              </a:rPr>
              <a:t>&gt;&gt;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56176" y="5445224"/>
            <a:ext cx="2915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srgbClr val="FF33CC"/>
                </a:solidFill>
              </a:rPr>
              <a:t>ポレミちゃん</a:t>
            </a:r>
            <a:r>
              <a:rPr lang="en-US" altLang="ja-JP" sz="2800" b="1" dirty="0" smtClean="0">
                <a:solidFill>
                  <a:srgbClr val="FF33CC"/>
                </a:solidFill>
              </a:rPr>
              <a:t>(</a:t>
            </a:r>
            <a:r>
              <a:rPr lang="ja-JP" altLang="en-US" sz="2800" b="1" dirty="0" smtClean="0">
                <a:solidFill>
                  <a:srgbClr val="FF33CC"/>
                </a:solidFill>
              </a:rPr>
              <a:t>仮</a:t>
            </a:r>
            <a:r>
              <a:rPr lang="en-US" altLang="ja-JP" sz="2800" b="1" dirty="0" smtClean="0">
                <a:solidFill>
                  <a:srgbClr val="FF33CC"/>
                </a:solidFill>
              </a:rPr>
              <a:t>)</a:t>
            </a:r>
            <a:endParaRPr lang="en-US" sz="2800" b="1" dirty="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33338"/>
            <a:ext cx="8862888" cy="1143000"/>
          </a:xfrm>
        </p:spPr>
        <p:txBody>
          <a:bodyPr/>
          <a:lstStyle/>
          <a:p>
            <a:r>
              <a:rPr lang="en-US" altLang="ja-JP" sz="4000" dirty="0" smtClean="0">
                <a:latin typeface="Consolas" pitchFamily="49" charset="0"/>
              </a:rPr>
              <a:t>@joke(</a:t>
            </a:r>
            <a:r>
              <a:rPr lang="en-US" altLang="ja-JP" sz="5400" dirty="0" err="1" smtClean="0"/>
              <a:t>Polemy</a:t>
            </a:r>
            <a:r>
              <a:rPr lang="en-US" altLang="ja-JP" sz="5400" dirty="0" smtClean="0"/>
              <a:t>.</a:t>
            </a:r>
            <a:r>
              <a:rPr lang="ja-JP" altLang="en-US" sz="5400" dirty="0" smtClean="0"/>
              <a:t>言語名の由来</a:t>
            </a:r>
            <a:r>
              <a:rPr lang="en-US" altLang="ja-JP" sz="4000" dirty="0" smtClean="0">
                <a:latin typeface="Consolas" pitchFamily="49" charset="0"/>
              </a:rPr>
              <a:t>)</a:t>
            </a:r>
            <a:endParaRPr lang="en-US" dirty="0">
              <a:latin typeface="Consolas" pitchFamily="49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1844824"/>
            <a:ext cx="835292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プ</a:t>
            </a:r>
            <a:r>
              <a:rPr lang="ja-JP" alt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ﾛｸﾞﾗﾐﾝｸﾞ言語</a:t>
            </a:r>
            <a:r>
              <a:rPr lang="en-US" altLang="ja-JP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altLang="ja-JP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ja-JP" sz="8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endParaRPr lang="en-US" sz="8000" b="1" dirty="0" smtClean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ja-JP" altLang="en-US" sz="80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俺</a:t>
            </a:r>
            <a:r>
              <a:rPr lang="ja-JP" alt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々言語</a:t>
            </a:r>
            <a:r>
              <a:rPr lang="en-US" altLang="ja-JP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</a:t>
            </a:r>
            <a:r>
              <a:rPr lang="en-US" altLang="ja-JP" sz="8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ole</a:t>
            </a:r>
          </a:p>
          <a:p>
            <a:r>
              <a:rPr lang="ja-JP" altLang="en-US" sz="8000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マイ</a:t>
            </a:r>
            <a:r>
              <a:rPr lang="ja-JP" alt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言語</a:t>
            </a:r>
            <a:r>
              <a:rPr lang="en-US" altLang="ja-JP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 </a:t>
            </a:r>
            <a:r>
              <a:rPr lang="en-US" altLang="ja-JP" sz="8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dirty="0" smtClean="0">
                <a:latin typeface="Consolas" pitchFamily="49" charset="0"/>
              </a:rPr>
              <a:t>@</a:t>
            </a:r>
            <a:r>
              <a:rPr lang="en-US" altLang="ja-JP" sz="4000" dirty="0" err="1" smtClean="0">
                <a:latin typeface="Consolas" pitchFamily="49" charset="0"/>
              </a:rPr>
              <a:t>wikipedia</a:t>
            </a:r>
            <a:r>
              <a:rPr lang="en-US" altLang="ja-JP" sz="4000" dirty="0" smtClean="0">
                <a:latin typeface="Consolas" pitchFamily="49" charset="0"/>
              </a:rPr>
              <a:t>(</a:t>
            </a:r>
            <a:r>
              <a:rPr lang="ja-JP" altLang="en-US" dirty="0" smtClean="0"/>
              <a:t>言語名の由来</a:t>
            </a:r>
            <a:r>
              <a:rPr lang="en-US" altLang="ja-JP" sz="4000" dirty="0" smtClean="0">
                <a:latin typeface="Consolas" pitchFamily="49" charset="0"/>
              </a:rPr>
              <a:t>)</a:t>
            </a:r>
            <a:endParaRPr lang="en-US" sz="4000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323528" y="2708920"/>
            <a:ext cx="8505945" cy="3888432"/>
            <a:chOff x="323528" y="2708920"/>
            <a:chExt cx="8505945" cy="3888432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23528" y="2708920"/>
              <a:ext cx="8505945" cy="3888432"/>
            </a:xfrm>
            <a:prstGeom prst="rect">
              <a:avLst/>
            </a:prstGeom>
            <a:noFill/>
            <a:ln w="76200">
              <a:solidFill>
                <a:schemeClr val="accent6">
                  <a:lumMod val="60000"/>
                  <a:lumOff val="40000"/>
                </a:schemeClr>
              </a:solidFill>
              <a:prstDash val="sysDot"/>
              <a:miter lim="800000"/>
              <a:headEnd/>
              <a:tailEnd/>
            </a:ln>
          </p:spPr>
        </p:pic>
        <p:cxnSp>
          <p:nvCxnSpPr>
            <p:cNvPr id="6" name="直線コネクタ 5"/>
            <p:cNvCxnSpPr/>
            <p:nvPr/>
          </p:nvCxnSpPr>
          <p:spPr>
            <a:xfrm>
              <a:off x="683568" y="3861048"/>
              <a:ext cx="1944216" cy="0"/>
            </a:xfrm>
            <a:prstGeom prst="line">
              <a:avLst/>
            </a:prstGeom>
            <a:ln w="127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4716016" y="5949280"/>
              <a:ext cx="2232248" cy="0"/>
            </a:xfrm>
            <a:prstGeom prst="line">
              <a:avLst/>
            </a:prstGeom>
            <a:ln w="127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角丸四角形吹き出し 9"/>
          <p:cNvSpPr/>
          <p:nvPr/>
        </p:nvSpPr>
        <p:spPr>
          <a:xfrm>
            <a:off x="4572000" y="2204864"/>
            <a:ext cx="4536504" cy="1872208"/>
          </a:xfrm>
          <a:prstGeom prst="wedgeRoundRectCallout">
            <a:avLst>
              <a:gd name="adj1" fmla="val -30855"/>
              <a:gd name="adj2" fmla="val 133047"/>
              <a:gd name="adj3" fmla="val 16667"/>
            </a:avLst>
          </a:prstGeom>
          <a:gradFill>
            <a:gsLst>
              <a:gs pos="0">
                <a:schemeClr val="accent2">
                  <a:tint val="50000"/>
                  <a:satMod val="300000"/>
                  <a:alpha val="29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メタプログラミングの会に</a:t>
            </a:r>
            <a:r>
              <a:rPr lang="ja-JP" altLang="en-US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「論争状態」</a:t>
            </a:r>
            <a:endParaRPr lang="en-US" altLang="ja-JP" sz="54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sz="2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を巻き起こしたいですね！</a:t>
            </a:r>
            <a:endParaRPr lang="en-US" sz="5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 dirty="0" smtClean="0">
                <a:latin typeface="Consolas" pitchFamily="49" charset="0"/>
              </a:rPr>
              <a:t>@truth(</a:t>
            </a:r>
            <a:r>
              <a:rPr lang="ja-JP" altLang="en-US" dirty="0" smtClean="0"/>
              <a:t>言語名の由来</a:t>
            </a:r>
            <a:r>
              <a:rPr lang="en-US" altLang="ja-JP" sz="4000" dirty="0" smtClean="0">
                <a:latin typeface="Consolas" pitchFamily="49" charset="0"/>
              </a:rPr>
              <a:t>)</a:t>
            </a:r>
            <a:endParaRPr lang="en-US" sz="4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99034"/>
            <a:ext cx="8305800" cy="3486150"/>
          </a:xfrm>
          <a:prstGeom prst="rect">
            <a:avLst/>
          </a:prstGeom>
          <a:noFill/>
          <a:ln w="76200">
            <a:solidFill>
              <a:schemeClr val="accent5">
                <a:lumMod val="60000"/>
                <a:lumOff val="40000"/>
              </a:schemeClr>
            </a:solidFill>
            <a:prstDash val="sysDot"/>
            <a:miter lim="800000"/>
            <a:headEnd/>
            <a:tailEnd/>
          </a:ln>
        </p:spPr>
      </p:pic>
      <p:cxnSp>
        <p:nvCxnSpPr>
          <p:cNvPr id="4" name="直線コネクタ 3"/>
          <p:cNvCxnSpPr/>
          <p:nvPr/>
        </p:nvCxnSpPr>
        <p:spPr>
          <a:xfrm>
            <a:off x="611560" y="3933056"/>
            <a:ext cx="1944216" cy="0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角丸四角形吹き出し 4"/>
          <p:cNvSpPr/>
          <p:nvPr/>
        </p:nvSpPr>
        <p:spPr>
          <a:xfrm>
            <a:off x="3491880" y="4941168"/>
            <a:ext cx="5040560" cy="1584176"/>
          </a:xfrm>
          <a:prstGeom prst="wedgeRoundRectCallout">
            <a:avLst>
              <a:gd name="adj1" fmla="val -74540"/>
              <a:gd name="adj2" fmla="val -93881"/>
              <a:gd name="adj3" fmla="val 16667"/>
            </a:avLst>
          </a:prstGeom>
          <a:gradFill>
            <a:gsLst>
              <a:gs pos="0">
                <a:schemeClr val="accent2">
                  <a:tint val="50000"/>
                  <a:satMod val="300000"/>
                  <a:alpha val="29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長いので、これを</a:t>
            </a:r>
            <a:r>
              <a:rPr lang="en-US" altLang="ja-JP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ja-JP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ja-JP" alt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適当に縮めました</a:t>
            </a:r>
            <a:endParaRPr lang="en-US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-36512" y="1714450"/>
            <a:ext cx="7488832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9900" dirty="0" smtClean="0"/>
              <a:t>実装</a:t>
            </a:r>
            <a:endParaRPr lang="en-US" sz="4800" dirty="0"/>
          </a:p>
        </p:txBody>
      </p:sp>
      <p:pic>
        <p:nvPicPr>
          <p:cNvPr id="11266" name="Picture 2" descr="D M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2924944"/>
            <a:ext cx="1371600" cy="2781300"/>
          </a:xfrm>
          <a:prstGeom prst="rect">
            <a:avLst/>
          </a:prstGeom>
          <a:noFill/>
        </p:spPr>
      </p:pic>
      <p:pic>
        <p:nvPicPr>
          <p:cNvPr id="5" name="Picture 10" descr="C:\Users\kinaba\AppData\Local\Microsoft\Windows\Temporary Internet Files\Content.IE5\TOWVCKH9\MC90034493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859437"/>
            <a:ext cx="1728192" cy="20655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D</a:t>
            </a:r>
            <a:r>
              <a:rPr lang="ja-JP" altLang="en-US" dirty="0" smtClean="0"/>
              <a:t>言語でできています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780" y="1520527"/>
            <a:ext cx="8648700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実装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>
                <a:solidFill>
                  <a:srgbClr val="FF0000"/>
                </a:solidFill>
              </a:rPr>
              <a:t>D</a:t>
            </a:r>
            <a:r>
              <a:rPr lang="en-US" altLang="ja-JP" sz="4000" dirty="0" smtClean="0"/>
              <a:t> </a:t>
            </a:r>
            <a:r>
              <a:rPr lang="ja-JP" altLang="en-US" sz="4000" dirty="0" smtClean="0"/>
              <a:t>のメタプログラミングの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発表が無いみたいなので</a:t>
            </a:r>
            <a:endParaRPr lang="en-US" altLang="ja-JP" sz="4000" dirty="0" smtClean="0"/>
          </a:p>
          <a:p>
            <a:pPr lvl="7"/>
            <a:endParaRPr lang="en-US" altLang="ja-JP" sz="3200" dirty="0" smtClean="0"/>
          </a:p>
          <a:p>
            <a:pPr lvl="1">
              <a:buNone/>
            </a:pPr>
            <a:r>
              <a:rPr lang="en-US" altLang="ja-JP" sz="4000" dirty="0" smtClean="0"/>
              <a:t>	</a:t>
            </a:r>
            <a:r>
              <a:rPr lang="ja-JP" altLang="en-US" sz="4000" dirty="0" smtClean="0"/>
              <a:t>ちょっとだけ</a:t>
            </a:r>
            <a:r>
              <a:rPr lang="en-US" altLang="ja-JP" sz="4000" dirty="0" smtClean="0"/>
              <a:t> </a:t>
            </a:r>
            <a:r>
              <a:rPr lang="en-US" altLang="ja-JP" sz="4000" dirty="0" err="1" smtClean="0"/>
              <a:t>Polemy</a:t>
            </a:r>
            <a:r>
              <a:rPr lang="ja-JP" altLang="en-US" sz="4000" dirty="0" smtClean="0"/>
              <a:t>の実装からメタっぽい部分の紹介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（たいしたことはしてません）</a:t>
            </a:r>
            <a:endParaRPr lang="en-US" altLang="ja-JP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文字列で頑張る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r>
              <a:rPr lang="en-US" altLang="ja-JP" dirty="0" err="1" smtClean="0"/>
              <a:t>unittest</a:t>
            </a:r>
            <a:r>
              <a:rPr lang="en-US" altLang="ja-JP" dirty="0" smtClean="0"/>
              <a:t> </a:t>
            </a:r>
            <a:r>
              <a:rPr lang="ja-JP" altLang="en-US" dirty="0" smtClean="0"/>
              <a:t>ライブラリにて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文字列 </a:t>
            </a:r>
            <a:r>
              <a:rPr lang="en-US" altLang="ja-JP" dirty="0" err="1" smtClean="0"/>
              <a:t>mixin</a:t>
            </a:r>
            <a:r>
              <a:rPr lang="en-US" altLang="ja-JP" dirty="0" smtClean="0"/>
              <a:t>  </a:t>
            </a:r>
            <a:r>
              <a:rPr lang="ja-JP" altLang="en-US" dirty="0" smtClean="0"/>
              <a:t>≒「コンパイルタイム </a:t>
            </a:r>
            <a:r>
              <a:rPr lang="en-US" altLang="ja-JP" dirty="0" err="1" smtClean="0"/>
              <a:t>eval</a:t>
            </a:r>
            <a:r>
              <a:rPr lang="ja-JP" altLang="en-US" dirty="0" smtClean="0"/>
              <a:t>」</a:t>
            </a:r>
            <a:endParaRPr 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07504" y="3140968"/>
            <a:ext cx="8892480" cy="230425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void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assertOp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(string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op,A,B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)(A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a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, B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b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) {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if( !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</a:rPr>
              <a:t>mixin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</a:rPr>
              <a:t>("a"~op~"b")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)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  throw new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AssertError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(text(a," !",op," ", b));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}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assertOp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!(“==”)(123, 456);  </a:t>
            </a:r>
            <a:r>
              <a:rPr lang="en-US" sz="2400" dirty="0" smtClean="0">
                <a:solidFill>
                  <a:srgbClr val="00B050"/>
                </a:solidFill>
                <a:latin typeface="Consolas" pitchFamily="49" charset="0"/>
              </a:rPr>
              <a:t>// Error: 123 !== 456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800" dirty="0" smtClean="0"/>
              <a:t>コンパイル可能性チェック</a:t>
            </a:r>
            <a:endParaRPr 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角丸四角形 3"/>
          <p:cNvSpPr/>
          <p:nvPr/>
        </p:nvSpPr>
        <p:spPr>
          <a:xfrm>
            <a:off x="107504" y="1340768"/>
            <a:ext cx="8892480" cy="324036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class Token {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immutable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LexPosition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pos;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immutable string     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str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immutable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bool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      quoted;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}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assert(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</a:rPr>
              <a:t>!__traits(compiles, (new Token).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</a:rPr>
              <a:t>str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</a:rPr>
              <a:t>=“</a:t>
            </a:r>
            <a:r>
              <a:rPr lang="en-US" sz="2400" b="1" dirty="0" err="1" smtClean="0">
                <a:solidFill>
                  <a:srgbClr val="FF0000"/>
                </a:solidFill>
                <a:latin typeface="Consolas" pitchFamily="49" charset="0"/>
              </a:rPr>
              <a:t>foo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</a:rPr>
              <a:t>")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);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439144" y="4437112"/>
            <a:ext cx="7525344" cy="2420888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 smtClean="0">
                <a:solidFill>
                  <a:srgbClr val="00B050"/>
                </a:solidFill>
                <a:latin typeface="Consolas" pitchFamily="49" charset="0"/>
              </a:rPr>
              <a:t>// </a:t>
            </a:r>
            <a:r>
              <a:rPr lang="en-US" sz="2000" dirty="0" err="1" smtClean="0">
                <a:solidFill>
                  <a:srgbClr val="00B050"/>
                </a:solidFill>
                <a:latin typeface="Consolas" pitchFamily="49" charset="0"/>
              </a:rPr>
              <a:t>std.range</a:t>
            </a:r>
            <a:r>
              <a:rPr lang="en-US" sz="2000" dirty="0" smtClean="0">
                <a:solidFill>
                  <a:srgbClr val="00B050"/>
                </a:solidFill>
                <a:latin typeface="Consolas" pitchFamily="49" charset="0"/>
              </a:rPr>
              <a:t> (</a:t>
            </a:r>
            <a:r>
              <a:rPr lang="ja-JP" altLang="en-US" sz="2000" dirty="0" smtClean="0">
                <a:solidFill>
                  <a:srgbClr val="00B050"/>
                </a:solidFill>
                <a:latin typeface="Consolas" pitchFamily="49" charset="0"/>
              </a:rPr>
              <a:t>本当は</a:t>
            </a:r>
            <a:r>
              <a:rPr lang="en-US" sz="2000" dirty="0" smtClean="0">
                <a:solidFill>
                  <a:srgbClr val="00B050"/>
                </a:solidFill>
                <a:latin typeface="Consolas" pitchFamily="49" charset="0"/>
              </a:rPr>
              <a:t>is(</a:t>
            </a:r>
            <a:r>
              <a:rPr lang="en-US" sz="2000" dirty="0" err="1" smtClean="0">
                <a:solidFill>
                  <a:srgbClr val="00B050"/>
                </a:solidFill>
                <a:latin typeface="Consolas" pitchFamily="49" charset="0"/>
              </a:rPr>
              <a:t>typeof</a:t>
            </a:r>
            <a:r>
              <a:rPr lang="en-US" sz="2000" dirty="0" smtClean="0">
                <a:solidFill>
                  <a:srgbClr val="00B050"/>
                </a:solidFill>
                <a:latin typeface="Consolas" pitchFamily="49" charset="0"/>
              </a:rPr>
              <a:t>(…))</a:t>
            </a:r>
            <a:r>
              <a:rPr lang="ja-JP" altLang="en-US" sz="2000" dirty="0" smtClean="0">
                <a:solidFill>
                  <a:srgbClr val="00B050"/>
                </a:solidFill>
                <a:latin typeface="Consolas" pitchFamily="49" charset="0"/>
              </a:rPr>
              <a:t>を使っている</a:t>
            </a:r>
            <a:r>
              <a:rPr lang="en-US" sz="2000" dirty="0" smtClean="0">
                <a:solidFill>
                  <a:srgbClr val="00B050"/>
                </a:solidFill>
                <a:latin typeface="Consolas" pitchFamily="49" charset="0"/>
              </a:rPr>
              <a:t>)</a:t>
            </a:r>
            <a:endParaRPr lang="en-US" sz="2400" dirty="0" smtClean="0">
              <a:solidFill>
                <a:srgbClr val="00B050"/>
              </a:solidFill>
              <a:latin typeface="Consolas" pitchFamily="49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template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isInputRange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(R){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enum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isInputRange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</a:rPr>
              <a:t>__traits(compiles,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{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  R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r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;         auto _ =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r.front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r.popFront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;  if(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r.empty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){}         }</a:t>
            </a:r>
            <a:r>
              <a:rPr lang="en-US" sz="2400" b="1" dirty="0" smtClean="0">
                <a:solidFill>
                  <a:srgbClr val="FF0000"/>
                </a:solidFill>
                <a:latin typeface="Consolas" pitchFamily="49" charset="0"/>
              </a:rPr>
              <a:t>)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型情報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角丸四角形 3"/>
          <p:cNvSpPr/>
          <p:nvPr/>
        </p:nvSpPr>
        <p:spPr>
          <a:xfrm>
            <a:off x="107504" y="1700808"/>
            <a:ext cx="8892480" cy="468052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e.addPrimitive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( “+”, (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IntValue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a,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IntValue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b){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return new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IntValue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a.data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+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b.data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  <a:b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});</a:t>
            </a:r>
          </a:p>
          <a:p>
            <a:r>
              <a:rPr lang="en-US" sz="2400" b="1" dirty="0" smtClean="0">
                <a:solidFill>
                  <a:srgbClr val="00B050"/>
                </a:solidFill>
                <a:latin typeface="Consolas" pitchFamily="49" charset="0"/>
              </a:rPr>
              <a:t>// </a:t>
            </a:r>
            <a:r>
              <a:rPr lang="ja-JP" altLang="en-US" sz="2400" b="1" dirty="0" smtClean="0">
                <a:solidFill>
                  <a:srgbClr val="00B050"/>
                </a:solidFill>
                <a:latin typeface="Consolas" pitchFamily="49" charset="0"/>
              </a:rPr>
              <a:t>↑こう書いたら↓こういう関数を登録</a:t>
            </a:r>
            <a:endParaRPr lang="en-US" sz="2400" b="1" dirty="0" smtClean="0">
              <a:solidFill>
                <a:srgbClr val="00B050"/>
              </a:solidFill>
              <a:latin typeface="Consolas" pitchFamily="49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(Value[]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args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){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 if(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args.length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!= 2 ) throw …;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 if(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args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[0] is not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IntValue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) throw …;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 if(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args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[1] is not 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IntValue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) throw …;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 return </a:t>
            </a:r>
            <a:r>
              <a:rPr lang="ja-JP" altLang="en-US" sz="2400" dirty="0" smtClean="0">
                <a:solidFill>
                  <a:schemeClr val="tx1"/>
                </a:solidFill>
                <a:latin typeface="Consolas" pitchFamily="49" charset="0"/>
              </a:rPr>
              <a:t>上記の関数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   cast(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IntValue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args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[0], cast(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IntValue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  <a:r>
              <a:rPr lang="en-US" sz="2400" dirty="0" err="1" smtClean="0">
                <a:solidFill>
                  <a:schemeClr val="tx1"/>
                </a:solidFill>
                <a:latin typeface="Consolas" pitchFamily="49" charset="0"/>
              </a:rPr>
              <a:t>args</a:t>
            </a:r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[1]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   );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800" dirty="0" smtClean="0"/>
              <a:t>コンパイル時リフレクション</a:t>
            </a:r>
            <a:endParaRPr 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角丸四角形 3"/>
          <p:cNvSpPr/>
          <p:nvPr/>
        </p:nvSpPr>
        <p:spPr>
          <a:xfrm>
            <a:off x="107504" y="1556792"/>
            <a:ext cx="8892480" cy="4968552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T polemy2d(T)(Value v) {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  …  static if(is(T == class))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       </a:t>
            </a:r>
            <a:r>
              <a:rPr lang="en-US" sz="2800" dirty="0" err="1" smtClean="0">
                <a:solidFill>
                  <a:schemeClr val="tx1"/>
                </a:solidFill>
                <a:latin typeface="Consolas" pitchFamily="49" charset="0"/>
              </a:rPr>
              <a:t>foreach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  <a:latin typeface="Consolas" pitchFamily="49" charset="0"/>
              </a:rPr>
              <a:t>mem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; </a:t>
            </a:r>
            <a:r>
              <a:rPr lang="en-US" sz="2800" dirty="0" err="1" smtClean="0">
                <a:solidFill>
                  <a:srgbClr val="FF0000"/>
                </a:solidFill>
                <a:latin typeface="Consolas" pitchFamily="49" charset="0"/>
              </a:rPr>
              <a:t>T.tupleof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)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         </a:t>
            </a:r>
            <a:r>
              <a:rPr lang="en-US" sz="2800" dirty="0" err="1" smtClean="0">
                <a:solidFill>
                  <a:schemeClr val="tx1"/>
                </a:solidFill>
                <a:latin typeface="Consolas" pitchFamily="49" charset="0"/>
              </a:rPr>
              <a:t>mem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 = </a:t>
            </a:r>
            <a:r>
              <a:rPr lang="en-US" sz="2800" dirty="0" err="1" smtClean="0">
                <a:solidFill>
                  <a:schemeClr val="tx1"/>
                </a:solidFill>
                <a:latin typeface="Consolas" pitchFamily="49" charset="0"/>
              </a:rPr>
              <a:t>v.get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  <a:latin typeface="Consolas" pitchFamily="49" charset="0"/>
              </a:rPr>
              <a:t>mem.stringof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); …</a:t>
            </a:r>
            <a:b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</a:b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}</a:t>
            </a:r>
          </a:p>
          <a:p>
            <a:endParaRPr lang="en-US" sz="2800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class </a:t>
            </a:r>
            <a:r>
              <a:rPr lang="en-US" sz="2800" dirty="0" err="1" smtClean="0">
                <a:solidFill>
                  <a:schemeClr val="tx1"/>
                </a:solidFill>
                <a:latin typeface="Consolas" pitchFamily="49" charset="0"/>
              </a:rPr>
              <a:t>Hoge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 { </a:t>
            </a:r>
            <a:r>
              <a:rPr lang="en-US" sz="2800" dirty="0" err="1" smtClean="0">
                <a:solidFill>
                  <a:schemeClr val="tx1"/>
                </a:solidFill>
                <a:latin typeface="Consolas" pitchFamily="49" charset="0"/>
              </a:rPr>
              <a:t>int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Consolas" pitchFamily="49" charset="0"/>
              </a:rPr>
              <a:t>foo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; string bar; }</a:t>
            </a:r>
          </a:p>
          <a:p>
            <a:endParaRPr lang="en-US" sz="2800" dirty="0" smtClean="0">
              <a:solidFill>
                <a:schemeClr val="tx1"/>
              </a:solidFill>
              <a:latin typeface="Consolas" pitchFamily="49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auto x = polemy2d!Hoge(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  </a:t>
            </a:r>
            <a:r>
              <a:rPr lang="en-US" sz="2800" dirty="0" err="1" smtClean="0">
                <a:solidFill>
                  <a:schemeClr val="tx1"/>
                </a:solidFill>
                <a:latin typeface="Consolas" pitchFamily="49" charset="0"/>
              </a:rPr>
              <a:t>eval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(`{</a:t>
            </a:r>
            <a:r>
              <a:rPr lang="en-US" sz="2800" dirty="0" err="1" smtClean="0">
                <a:solidFill>
                  <a:schemeClr val="tx1"/>
                </a:solidFill>
                <a:latin typeface="Consolas" pitchFamily="49" charset="0"/>
              </a:rPr>
              <a:t>foo</a:t>
            </a:r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: 100, bar: “hello”}`)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Consolas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683568" y="1772816"/>
            <a:ext cx="799288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600" dirty="0" smtClean="0"/>
              <a:t>何系の言語？</a:t>
            </a:r>
            <a:endParaRPr lang="en-US" altLang="ja-JP" sz="9600" dirty="0" smtClean="0"/>
          </a:p>
          <a:p>
            <a:pPr algn="ctr"/>
            <a:r>
              <a:rPr lang="ja-JP" altLang="en-US" sz="4400" dirty="0" smtClean="0"/>
              <a:t>関数型？論理型？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 smtClean="0"/>
              <a:t>オブジェクト指向？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27584" y="2060848"/>
            <a:ext cx="748883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dirty="0" smtClean="0"/>
              <a:t>マクロ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488861"/>
            <a:ext cx="84249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 smtClean="0"/>
              <a:t>プログラムを</a:t>
            </a:r>
            <a:endParaRPr lang="en-US" altLang="ja-JP" sz="7200" dirty="0" smtClean="0"/>
          </a:p>
          <a:p>
            <a:r>
              <a:rPr lang="ja-JP" altLang="en-US" sz="7200" dirty="0" smtClean="0">
                <a:solidFill>
                  <a:srgbClr val="00B050"/>
                </a:solidFill>
              </a:rPr>
              <a:t>データ（構文木）</a:t>
            </a:r>
            <a:endParaRPr lang="en-US" altLang="ja-JP" sz="7200" dirty="0" smtClean="0">
              <a:solidFill>
                <a:srgbClr val="00B050"/>
              </a:solidFill>
            </a:endParaRPr>
          </a:p>
          <a:p>
            <a:r>
              <a:rPr lang="ja-JP" altLang="en-US" sz="7200" dirty="0" smtClean="0"/>
              <a:t>と見なして</a:t>
            </a:r>
            <a:endParaRPr lang="en-US" altLang="ja-JP" sz="7200" dirty="0" smtClean="0"/>
          </a:p>
          <a:p>
            <a:r>
              <a:rPr lang="ja-JP" altLang="en-US" sz="7200" dirty="0" smtClean="0"/>
              <a:t>読んだり書いたり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33338"/>
            <a:ext cx="8502848" cy="1143000"/>
          </a:xfrm>
        </p:spPr>
        <p:txBody>
          <a:bodyPr/>
          <a:lstStyle/>
          <a:p>
            <a:r>
              <a:rPr lang="ja-JP" altLang="en-US" sz="4000" dirty="0" smtClean="0"/>
              <a:t>「プログラム」を「構文木」と見る</a:t>
            </a:r>
            <a:endParaRPr 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一つのコードを</a:t>
            </a:r>
            <a:endParaRPr lang="en-US" altLang="ja-JP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ja-JP" altLang="en-US" dirty="0" smtClean="0"/>
              <a:t>複数の意味で！</a:t>
            </a:r>
            <a:endParaRPr lang="en-US" dirty="0"/>
          </a:p>
        </p:txBody>
      </p:sp>
      <p:sp>
        <p:nvSpPr>
          <p:cNvPr id="5" name="角丸四角形吹き出し 4"/>
          <p:cNvSpPr/>
          <p:nvPr/>
        </p:nvSpPr>
        <p:spPr>
          <a:xfrm>
            <a:off x="1763688" y="2276872"/>
            <a:ext cx="3168352" cy="936104"/>
          </a:xfrm>
          <a:prstGeom prst="wedgeRoundRectCallout">
            <a:avLst>
              <a:gd name="adj1" fmla="val 76255"/>
              <a:gd name="adj2" fmla="val -19272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latin typeface="Comic Sans MS" pitchFamily="66" charset="0"/>
              </a:rPr>
              <a:t>&gt;&gt; 1 + 2</a:t>
            </a:r>
          </a:p>
          <a:p>
            <a:r>
              <a:rPr lang="en-US" sz="2800" dirty="0" smtClean="0">
                <a:latin typeface="Comic Sans MS" pitchFamily="66" charset="0"/>
              </a:rPr>
              <a:t>3</a:t>
            </a:r>
          </a:p>
        </p:txBody>
      </p:sp>
      <p:pic>
        <p:nvPicPr>
          <p:cNvPr id="6" name="Picture 10" descr="C:\Users\kinaba\AppData\Local\Microsoft\Windows\Temporary Internet Files\Content.IE5\TOWVCKH9\MC9003449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5827" y="1695423"/>
            <a:ext cx="1450469" cy="1733577"/>
          </a:xfrm>
          <a:prstGeom prst="rect">
            <a:avLst/>
          </a:prstGeom>
          <a:noFill/>
        </p:spPr>
      </p:pic>
      <p:sp>
        <p:nvSpPr>
          <p:cNvPr id="7" name="角丸四角形吹き出し 6"/>
          <p:cNvSpPr/>
          <p:nvPr/>
        </p:nvSpPr>
        <p:spPr>
          <a:xfrm>
            <a:off x="683568" y="4005064"/>
            <a:ext cx="6120680" cy="2376264"/>
          </a:xfrm>
          <a:prstGeom prst="wedgeRoundRectCallout">
            <a:avLst>
              <a:gd name="adj1" fmla="val 59451"/>
              <a:gd name="adj2" fmla="val -27960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>
                <a:latin typeface="Comic Sans MS" pitchFamily="66" charset="0"/>
              </a:rPr>
              <a:t>&gt;&gt; </a:t>
            </a:r>
            <a:r>
              <a:rPr lang="en-US" sz="2800" b="1" dirty="0" smtClean="0">
                <a:solidFill>
                  <a:srgbClr val="FF0000"/>
                </a:solidFill>
                <a:latin typeface="Comic Sans MS" pitchFamily="66" charset="0"/>
              </a:rPr>
              <a:t>@macro( 1 + 2 )</a:t>
            </a:r>
          </a:p>
          <a:p>
            <a:r>
              <a:rPr lang="en-US" sz="2800" dirty="0" smtClean="0">
                <a:latin typeface="Comic Sans MS" pitchFamily="66" charset="0"/>
              </a:rPr>
              <a:t>{ pos:…, is: App,</a:t>
            </a:r>
          </a:p>
          <a:p>
            <a:r>
              <a:rPr lang="en-US" sz="2800" dirty="0" smtClean="0">
                <a:latin typeface="Comic Sans MS" pitchFamily="66" charset="0"/>
              </a:rPr>
              <a:t>   fun: {pos:…, </a:t>
            </a:r>
            <a:r>
              <a:rPr lang="en-US" sz="2800" dirty="0" err="1" smtClean="0">
                <a:latin typeface="Comic Sans MS" pitchFamily="66" charset="0"/>
              </a:rPr>
              <a:t>is:Var</a:t>
            </a:r>
            <a:r>
              <a:rPr lang="en-US" sz="2800" dirty="0" smtClean="0">
                <a:latin typeface="Comic Sans MS" pitchFamily="66" charset="0"/>
              </a:rPr>
              <a:t>, name:+}</a:t>
            </a:r>
          </a:p>
          <a:p>
            <a:r>
              <a:rPr lang="en-US" sz="2800" dirty="0" smtClean="0">
                <a:latin typeface="Comic Sans MS" pitchFamily="66" charset="0"/>
              </a:rPr>
              <a:t>   </a:t>
            </a:r>
            <a:r>
              <a:rPr lang="en-US" sz="2800" dirty="0" err="1" smtClean="0">
                <a:latin typeface="Comic Sans MS" pitchFamily="66" charset="0"/>
              </a:rPr>
              <a:t>args</a:t>
            </a:r>
            <a:r>
              <a:rPr lang="en-US" sz="2800" dirty="0" smtClean="0">
                <a:latin typeface="Comic Sans MS" pitchFamily="66" charset="0"/>
              </a:rPr>
              <a:t>: [ {pos:…, </a:t>
            </a:r>
            <a:r>
              <a:rPr lang="en-US" sz="2800" dirty="0" err="1" smtClean="0">
                <a:latin typeface="Comic Sans MS" pitchFamily="66" charset="0"/>
              </a:rPr>
              <a:t>is:Int</a:t>
            </a:r>
            <a:r>
              <a:rPr lang="en-US" sz="2800" dirty="0" smtClean="0">
                <a:latin typeface="Comic Sans MS" pitchFamily="66" charset="0"/>
              </a:rPr>
              <a:t>, data:1},</a:t>
            </a:r>
            <a:br>
              <a:rPr lang="en-US" sz="2800" dirty="0" smtClean="0">
                <a:latin typeface="Comic Sans MS" pitchFamily="66" charset="0"/>
              </a:rPr>
            </a:br>
            <a:r>
              <a:rPr lang="en-US" sz="2800" dirty="0" smtClean="0">
                <a:latin typeface="Comic Sans MS" pitchFamily="66" charset="0"/>
              </a:rPr>
              <a:t>              {pos:…, </a:t>
            </a:r>
            <a:r>
              <a:rPr lang="en-US" sz="2800" dirty="0" err="1" smtClean="0">
                <a:latin typeface="Comic Sans MS" pitchFamily="66" charset="0"/>
              </a:rPr>
              <a:t>is:Int</a:t>
            </a:r>
            <a:r>
              <a:rPr lang="en-US" sz="2800" dirty="0" smtClean="0">
                <a:latin typeface="Comic Sans MS" pitchFamily="66" charset="0"/>
              </a:rPr>
              <a:t>, data:2} ]  }</a:t>
            </a:r>
          </a:p>
        </p:txBody>
      </p:sp>
      <p:pic>
        <p:nvPicPr>
          <p:cNvPr id="9" name="Picture 2" descr="C:\Users\kinaba\AppData\Local\Microsoft\Windows\Temporary Internet Files\Content.IE5\AKPCK99Z\MC9003449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6100" y="3717032"/>
            <a:ext cx="1700396" cy="177997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Polemy</a:t>
            </a:r>
            <a:r>
              <a:rPr lang="en-US" dirty="0" smtClean="0"/>
              <a:t> </a:t>
            </a:r>
            <a:r>
              <a:rPr lang="ja-JP" altLang="en-US" dirty="0" smtClean="0"/>
              <a:t>の実行ステップ</a:t>
            </a:r>
            <a:endParaRPr lang="en-US" dirty="0"/>
          </a:p>
        </p:txBody>
      </p:sp>
      <p:sp>
        <p:nvSpPr>
          <p:cNvPr id="4" name="円/楕円 3"/>
          <p:cNvSpPr/>
          <p:nvPr/>
        </p:nvSpPr>
        <p:spPr>
          <a:xfrm>
            <a:off x="0" y="1628800"/>
            <a:ext cx="6192688" cy="864096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600" dirty="0" smtClean="0"/>
              <a:t>入力されたソース</a:t>
            </a:r>
            <a:endParaRPr lang="en-US" sz="3600" dirty="0"/>
          </a:p>
        </p:txBody>
      </p:sp>
      <p:sp>
        <p:nvSpPr>
          <p:cNvPr id="5" name="円/楕円 4"/>
          <p:cNvSpPr/>
          <p:nvPr/>
        </p:nvSpPr>
        <p:spPr>
          <a:xfrm>
            <a:off x="539552" y="3356992"/>
            <a:ext cx="734481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@macro</a:t>
            </a:r>
            <a:r>
              <a:rPr lang="ja-JP" altLang="en-US" sz="3600" dirty="0" smtClean="0"/>
              <a:t>レイヤで実行</a:t>
            </a:r>
            <a:endParaRPr lang="en-US" sz="3600" dirty="0"/>
          </a:p>
        </p:txBody>
      </p:sp>
      <p:sp>
        <p:nvSpPr>
          <p:cNvPr id="6" name="円/楕円 5"/>
          <p:cNvSpPr/>
          <p:nvPr/>
        </p:nvSpPr>
        <p:spPr>
          <a:xfrm>
            <a:off x="1691680" y="5229200"/>
            <a:ext cx="7344816" cy="86409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@value</a:t>
            </a:r>
            <a:r>
              <a:rPr lang="ja-JP" altLang="en-US" sz="3600" dirty="0" smtClean="0"/>
              <a:t>レイヤで実行</a:t>
            </a:r>
            <a:endParaRPr lang="en-US" sz="3600" dirty="0"/>
          </a:p>
        </p:txBody>
      </p:sp>
      <p:cxnSp>
        <p:nvCxnSpPr>
          <p:cNvPr id="8" name="直線矢印コネクタ 7"/>
          <p:cNvCxnSpPr>
            <a:stCxn id="4" idx="4"/>
            <a:endCxn id="5" idx="0"/>
          </p:cNvCxnSpPr>
          <p:nvPr/>
        </p:nvCxnSpPr>
        <p:spPr>
          <a:xfrm rot="16200000" flipH="1">
            <a:off x="3222104" y="2367136"/>
            <a:ext cx="864096" cy="1115616"/>
          </a:xfrm>
          <a:prstGeom prst="straightConnector1">
            <a:avLst/>
          </a:prstGeom>
          <a:ln w="1905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>
            <a:stCxn id="5" idx="4"/>
            <a:endCxn id="6" idx="0"/>
          </p:cNvCxnSpPr>
          <p:nvPr/>
        </p:nvCxnSpPr>
        <p:spPr>
          <a:xfrm rot="16200000" flipH="1">
            <a:off x="4283968" y="4149080"/>
            <a:ext cx="1008112" cy="1152128"/>
          </a:xfrm>
          <a:prstGeom prst="straightConnector1">
            <a:avLst/>
          </a:prstGeom>
          <a:ln w="1905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円/楕円 3"/>
          <p:cNvSpPr/>
          <p:nvPr/>
        </p:nvSpPr>
        <p:spPr>
          <a:xfrm>
            <a:off x="539552" y="3356992"/>
            <a:ext cx="7344816" cy="86409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/>
              <a:t>@macro</a:t>
            </a:r>
            <a:r>
              <a:rPr lang="ja-JP" altLang="en-US" sz="3600" dirty="0" smtClean="0"/>
              <a:t>レイヤで実行</a:t>
            </a:r>
            <a:endParaRPr lang="en-US" sz="3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643316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/>
              <a:t>とりあえず</a:t>
            </a:r>
            <a:endParaRPr lang="en-US" altLang="ja-JP" sz="2800" dirty="0" smtClean="0"/>
          </a:p>
          <a:p>
            <a:r>
              <a:rPr lang="ja-JP" altLang="en-US" sz="2800" dirty="0" smtClean="0"/>
              <a:t>「コードを実行するとその構文木を作る」</a:t>
            </a:r>
            <a:endParaRPr lang="en-US" altLang="ja-JP" sz="2800" dirty="0" smtClean="0"/>
          </a:p>
          <a:p>
            <a:r>
              <a:rPr lang="ja-JP" altLang="en-US" sz="2800" dirty="0" smtClean="0"/>
              <a:t>ように、インタプリタ組み込みで実装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67544" y="2420888"/>
            <a:ext cx="84249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7200" dirty="0" smtClean="0"/>
              <a:t>その瞬間に</a:t>
            </a:r>
            <a:endParaRPr lang="en-US" altLang="ja-JP" sz="7200" dirty="0" smtClean="0"/>
          </a:p>
          <a:p>
            <a:pPr algn="r"/>
            <a:r>
              <a:rPr lang="ja-JP" altLang="en-US" sz="7200" dirty="0" smtClean="0">
                <a:solidFill>
                  <a:srgbClr val="00B050"/>
                </a:solidFill>
              </a:rPr>
              <a:t>マクロ機能</a:t>
            </a:r>
            <a:endParaRPr lang="en-US" altLang="ja-JP" sz="7200" dirty="0" smtClean="0">
              <a:solidFill>
                <a:srgbClr val="00B050"/>
              </a:solidFill>
            </a:endParaRPr>
          </a:p>
          <a:p>
            <a:pPr algn="r"/>
            <a:r>
              <a:rPr lang="ja-JP" altLang="en-US" sz="7200" dirty="0" smtClean="0"/>
              <a:t>完成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レイヤ指定変数定義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kinaba\AppData\Local\Microsoft\Windows\Temporary Internet Files\Content.IE5\AKPCK99Z\MC9003449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4052" y="3789040"/>
            <a:ext cx="2132444" cy="2232248"/>
          </a:xfrm>
          <a:prstGeom prst="rect">
            <a:avLst/>
          </a:prstGeom>
          <a:noFill/>
        </p:spPr>
      </p:pic>
      <p:sp>
        <p:nvSpPr>
          <p:cNvPr id="5" name="角丸四角形吹き出し 4"/>
          <p:cNvSpPr/>
          <p:nvPr/>
        </p:nvSpPr>
        <p:spPr>
          <a:xfrm>
            <a:off x="323528" y="2060848"/>
            <a:ext cx="6264696" cy="3960440"/>
          </a:xfrm>
          <a:prstGeom prst="wedgeRoundRectCallout">
            <a:avLst>
              <a:gd name="adj1" fmla="val 59073"/>
              <a:gd name="adj2" fmla="val -10807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dirty="0" smtClean="0">
                <a:solidFill>
                  <a:srgbClr val="FF0000"/>
                </a:solidFill>
                <a:latin typeface="Comic Sans MS" pitchFamily="66" charset="0"/>
              </a:rPr>
              <a:t>@macro</a:t>
            </a:r>
            <a:r>
              <a:rPr lang="en-US" sz="4000" dirty="0" smtClean="0">
                <a:latin typeface="Comic Sans MS" pitchFamily="66" charset="0"/>
              </a:rPr>
              <a:t> </a:t>
            </a:r>
            <a:br>
              <a:rPr lang="en-US" sz="4000" dirty="0" smtClean="0">
                <a:latin typeface="Comic Sans MS" pitchFamily="66" charset="0"/>
              </a:rPr>
            </a:br>
            <a:r>
              <a:rPr lang="en-US" sz="4000" dirty="0" smtClean="0">
                <a:latin typeface="Comic Sans MS" pitchFamily="66" charset="0"/>
              </a:rPr>
              <a:t> </a:t>
            </a:r>
            <a:r>
              <a:rPr lang="en-US" sz="4000" dirty="0" err="1" smtClean="0">
                <a:latin typeface="Comic Sans MS" pitchFamily="66" charset="0"/>
              </a:rPr>
              <a:t>LetItBe</a:t>
            </a:r>
            <a:r>
              <a:rPr lang="en-US" sz="4000" dirty="0" smtClean="0">
                <a:latin typeface="Comic Sans MS" pitchFamily="66" charset="0"/>
              </a:rPr>
              <a:t> = fun(b, </a:t>
            </a:r>
            <a:r>
              <a:rPr lang="en-US" sz="4000" dirty="0" err="1" smtClean="0">
                <a:latin typeface="Comic Sans MS" pitchFamily="66" charset="0"/>
              </a:rPr>
              <a:t>expr</a:t>
            </a:r>
            <a:r>
              <a:rPr lang="en-US" sz="4000" dirty="0" smtClean="0">
                <a:latin typeface="Comic Sans MS" pitchFamily="66" charset="0"/>
              </a:rPr>
              <a:t>){</a:t>
            </a:r>
          </a:p>
          <a:p>
            <a:r>
              <a:rPr lang="en-US" sz="4000" dirty="0" smtClean="0">
                <a:latin typeface="Comic Sans MS" pitchFamily="66" charset="0"/>
              </a:rPr>
              <a:t>    </a:t>
            </a:r>
            <a:r>
              <a:rPr lang="en-US" sz="4000" dirty="0" err="1" smtClean="0">
                <a:latin typeface="Comic Sans MS" pitchFamily="66" charset="0"/>
              </a:rPr>
              <a:t>var</a:t>
            </a:r>
            <a:r>
              <a:rPr lang="en-US" sz="4000" dirty="0" smtClean="0">
                <a:latin typeface="Comic Sans MS" pitchFamily="66" charset="0"/>
              </a:rPr>
              <a:t> it = b;  </a:t>
            </a:r>
            <a:r>
              <a:rPr lang="en-US" sz="4000" dirty="0" err="1" smtClean="0">
                <a:latin typeface="Comic Sans MS" pitchFamily="66" charset="0"/>
              </a:rPr>
              <a:t>expr</a:t>
            </a:r>
            <a:r>
              <a:rPr lang="en-US" sz="4000" dirty="0" smtClean="0">
                <a:latin typeface="Comic Sans MS" pitchFamily="66" charset="0"/>
              </a:rPr>
              <a:t/>
            </a:r>
            <a:br>
              <a:rPr lang="en-US" sz="4000" dirty="0" smtClean="0">
                <a:latin typeface="Comic Sans MS" pitchFamily="66" charset="0"/>
              </a:rPr>
            </a:br>
            <a:r>
              <a:rPr lang="en-US" sz="4000" dirty="0" smtClean="0">
                <a:latin typeface="Comic Sans MS" pitchFamily="66" charset="0"/>
              </a:rPr>
              <a:t> };</a:t>
            </a:r>
          </a:p>
          <a:p>
            <a:endParaRPr lang="en-US" sz="4000" dirty="0" smtClean="0">
              <a:latin typeface="Comic Sans MS" pitchFamily="66" charset="0"/>
            </a:endParaRPr>
          </a:p>
          <a:p>
            <a:r>
              <a:rPr lang="en-US" sz="4000" dirty="0" err="1" smtClean="0">
                <a:latin typeface="Comic Sans MS" pitchFamily="66" charset="0"/>
              </a:rPr>
              <a:t>LetItBe</a:t>
            </a:r>
            <a:r>
              <a:rPr lang="en-US" sz="4000" dirty="0" smtClean="0">
                <a:latin typeface="Comic Sans MS" pitchFamily="66" charset="0"/>
              </a:rPr>
              <a:t>(1+2,  print(it));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レイヤ指定引数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kinaba\AppData\Local\Microsoft\Windows\Temporary Internet Files\Content.IE5\AKPCK99Z\MC9003449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300" y="3573016"/>
            <a:ext cx="2132444" cy="2232248"/>
          </a:xfrm>
          <a:prstGeom prst="rect">
            <a:avLst/>
          </a:prstGeom>
          <a:noFill/>
        </p:spPr>
      </p:pic>
      <p:sp>
        <p:nvSpPr>
          <p:cNvPr id="5" name="角丸四角形吹き出し 4"/>
          <p:cNvSpPr/>
          <p:nvPr/>
        </p:nvSpPr>
        <p:spPr>
          <a:xfrm>
            <a:off x="2339752" y="1556792"/>
            <a:ext cx="6804248" cy="4680520"/>
          </a:xfrm>
          <a:prstGeom prst="wedgeRoundRectCallout">
            <a:avLst>
              <a:gd name="adj1" fmla="val -58739"/>
              <a:gd name="adj2" fmla="val -13086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latin typeface="Comic Sans MS" pitchFamily="66" charset="0"/>
              </a:rPr>
              <a:t>@macro</a:t>
            </a:r>
            <a:br>
              <a:rPr lang="en-US" sz="3200" dirty="0" smtClean="0">
                <a:latin typeface="Comic Sans MS" pitchFamily="66" charset="0"/>
              </a:rPr>
            </a:br>
            <a:r>
              <a:rPr lang="en-US" sz="3200" dirty="0" smtClean="0">
                <a:latin typeface="Comic Sans MS" pitchFamily="66" charset="0"/>
              </a:rPr>
              <a:t> rep = fun(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n@value</a:t>
            </a:r>
            <a:r>
              <a:rPr lang="en-US" sz="3200" dirty="0" smtClean="0">
                <a:latin typeface="Comic Sans MS" pitchFamily="66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Comic Sans MS" pitchFamily="66" charset="0"/>
              </a:rPr>
              <a:t>e@macro</a:t>
            </a:r>
            <a:r>
              <a:rPr lang="en-US" sz="3200" dirty="0" smtClean="0">
                <a:latin typeface="Comic Sans MS" pitchFamily="66" charset="0"/>
              </a:rPr>
              <a:t>) {</a:t>
            </a:r>
            <a:br>
              <a:rPr lang="en-US" sz="3200" dirty="0" smtClean="0">
                <a:latin typeface="Comic Sans MS" pitchFamily="66" charset="0"/>
              </a:rPr>
            </a:br>
            <a:r>
              <a:rPr lang="en-US" sz="3200" dirty="0" smtClean="0">
                <a:latin typeface="Comic Sans MS" pitchFamily="66" charset="0"/>
              </a:rPr>
              <a:t>    @value(</a:t>
            </a:r>
            <a:br>
              <a:rPr lang="en-US" sz="3200" dirty="0" smtClean="0">
                <a:latin typeface="Comic Sans MS" pitchFamily="66" charset="0"/>
              </a:rPr>
            </a:br>
            <a:r>
              <a:rPr lang="en-US" sz="3200" dirty="0" smtClean="0">
                <a:latin typeface="Comic Sans MS" pitchFamily="66" charset="0"/>
              </a:rPr>
              <a:t>       if n==1 then</a:t>
            </a:r>
          </a:p>
          <a:p>
            <a:r>
              <a:rPr lang="en-US" sz="3200" dirty="0" smtClean="0">
                <a:latin typeface="Comic Sans MS" pitchFamily="66" charset="0"/>
              </a:rPr>
              <a:t>          @macro(e)</a:t>
            </a:r>
          </a:p>
          <a:p>
            <a:r>
              <a:rPr lang="en-US" sz="3200" dirty="0" smtClean="0">
                <a:latin typeface="Comic Sans MS" pitchFamily="66" charset="0"/>
              </a:rPr>
              <a:t>       else</a:t>
            </a:r>
          </a:p>
          <a:p>
            <a:r>
              <a:rPr lang="en-US" sz="3200" dirty="0" smtClean="0">
                <a:latin typeface="Comic Sans MS" pitchFamily="66" charset="0"/>
              </a:rPr>
              <a:t>         (@macro(e); rep(n-1, e))</a:t>
            </a:r>
          </a:p>
          <a:p>
            <a:r>
              <a:rPr lang="en-US" sz="3200" dirty="0" smtClean="0">
                <a:latin typeface="Comic Sans MS" pitchFamily="66" charset="0"/>
              </a:rPr>
              <a:t>    )};</a:t>
            </a:r>
          </a:p>
          <a:p>
            <a:r>
              <a:rPr lang="en-US" sz="3200" dirty="0" smtClean="0">
                <a:latin typeface="Comic Sans MS" pitchFamily="66" charset="0"/>
              </a:rPr>
              <a:t>rep(100, print(“MACRO!!”));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27584" y="1260043"/>
            <a:ext cx="748883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600" dirty="0" smtClean="0"/>
              <a:t>それ○ ○でできるよ</a:t>
            </a:r>
            <a:endParaRPr lang="en-US" altLang="ja-JP" sz="9600" dirty="0" smtClean="0"/>
          </a:p>
          <a:p>
            <a:pPr algn="ctr"/>
            <a:endParaRPr lang="en-US" altLang="ja-JP" sz="2000" dirty="0" smtClean="0"/>
          </a:p>
          <a:p>
            <a:pPr algn="ctr"/>
            <a:r>
              <a:rPr lang="ja-JP" altLang="en-US" sz="4400" dirty="0" smtClean="0"/>
              <a:t>「レイヤ」に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ja-JP" altLang="en-US" sz="4400" dirty="0" smtClean="0"/>
              <a:t>似てるもの大集合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9512" y="491188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 smtClean="0"/>
              <a:t>Classbox</a:t>
            </a:r>
            <a:endParaRPr lang="en-US" sz="9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83768" y="1772816"/>
            <a:ext cx="5112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 err="1" smtClean="0">
                <a:solidFill>
                  <a:schemeClr val="accent3">
                    <a:lumMod val="50000"/>
                  </a:schemeClr>
                </a:solidFill>
              </a:rPr>
              <a:t>Classboxes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: A Minimal Module Model Supporting Local Rebinding  [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Bergel&amp;Ducasse&amp;Wuyts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 2003]</a:t>
            </a:r>
            <a:endParaRPr lang="en-US" sz="24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496" y="2924944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機能としてはだいたい同じじゃないかと。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ja-JP" sz="2400" dirty="0" err="1" smtClean="0">
                <a:solidFill>
                  <a:schemeClr val="accent6">
                    <a:lumMod val="50000"/>
                  </a:schemeClr>
                </a:solidFill>
              </a:rPr>
              <a:t>Polemy</a:t>
            </a:r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の方が根本的に世界を変える指向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5928" y="423560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Refinement</a:t>
            </a:r>
            <a:endParaRPr lang="en-US" sz="9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2088" y="5550331"/>
            <a:ext cx="8244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 smtClean="0">
                <a:solidFill>
                  <a:schemeClr val="accent3">
                    <a:lumMod val="50000"/>
                  </a:schemeClr>
                </a:solidFill>
              </a:rPr>
              <a:t>Ruby 2.0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sz="2400" i="1" dirty="0" err="1" smtClean="0">
                <a:solidFill>
                  <a:schemeClr val="accent3">
                    <a:lumMod val="50000"/>
                  </a:schemeClr>
                </a:solidFill>
              </a:rPr>
              <a:t>Classboxes</a:t>
            </a:r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</a:rPr>
              <a:t>, nested methods, and real private methods</a:t>
            </a:r>
          </a:p>
          <a:p>
            <a:r>
              <a:rPr lang="en-US" sz="2400" i="1" dirty="0" smtClean="0">
                <a:solidFill>
                  <a:schemeClr val="accent3">
                    <a:lumMod val="50000"/>
                  </a:schemeClr>
                </a:solidFill>
                <a:hlinkClick r:id="rId2"/>
              </a:rPr>
              <a:t>http://www.slideshare.net/ShugoMaeda/rc2010-refinements</a:t>
            </a:r>
            <a:endParaRPr lang="en-US" sz="24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068488" y="3356992"/>
            <a:ext cx="71840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selector namespace</a:t>
            </a:r>
            <a:endParaRPr lang="en-US" sz="6600" dirty="0"/>
          </a:p>
        </p:txBody>
      </p:sp>
      <p:pic>
        <p:nvPicPr>
          <p:cNvPr id="8" name="Picture 3" descr="C:\Users\kinaba\AppData\Local\Microsoft\Windows\Temporary Internet Files\Content.IE5\0FIDN68I\MC9003449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836712"/>
            <a:ext cx="1657807" cy="1771193"/>
          </a:xfrm>
          <a:prstGeom prst="rect">
            <a:avLst/>
          </a:prstGeom>
          <a:noFill/>
        </p:spPr>
      </p:pic>
      <p:sp>
        <p:nvSpPr>
          <p:cNvPr id="9" name="テキスト ボックス 8"/>
          <p:cNvSpPr txBox="1"/>
          <p:nvPr/>
        </p:nvSpPr>
        <p:spPr>
          <a:xfrm>
            <a:off x="899592" y="260648"/>
            <a:ext cx="78488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コンテキスト指向プログラミング </a:t>
            </a:r>
            <a:r>
              <a:rPr lang="en-US" altLang="ja-JP" sz="3200" dirty="0" smtClean="0"/>
              <a:t>(COP)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76672"/>
            <a:ext cx="8762962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0466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dirty="0" smtClean="0"/>
              <a:t>多重世界機構</a:t>
            </a:r>
            <a:endParaRPr lang="en-US" sz="9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95736" y="2012647"/>
            <a:ext cx="66247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i="1" dirty="0" smtClean="0">
                <a:solidFill>
                  <a:schemeClr val="accent3">
                    <a:lumMod val="50000"/>
                  </a:schemeClr>
                </a:solidFill>
              </a:rPr>
              <a:t>超時空プログラミングシステム </a:t>
            </a:r>
            <a:r>
              <a:rPr lang="en-US" sz="3600" b="1" i="1" u="sng" dirty="0" smtClean="0">
                <a:solidFill>
                  <a:schemeClr val="accent3">
                    <a:lumMod val="50000"/>
                  </a:schemeClr>
                </a:solidFill>
              </a:rPr>
              <a:t>Uranus</a:t>
            </a:r>
            <a:r>
              <a:rPr lang="en-US" sz="3600" i="1" dirty="0" smtClean="0">
                <a:solidFill>
                  <a:schemeClr val="accent3">
                    <a:lumMod val="50000"/>
                  </a:schemeClr>
                </a:solidFill>
              </a:rPr>
              <a:t> [</a:t>
            </a:r>
            <a:r>
              <a:rPr lang="ja-JP" altLang="en-US" sz="3600" i="1" dirty="0" smtClean="0">
                <a:solidFill>
                  <a:schemeClr val="accent3">
                    <a:lumMod val="50000"/>
                  </a:schemeClr>
                </a:solidFill>
              </a:rPr>
              <a:t>中島</a:t>
            </a:r>
            <a:r>
              <a:rPr lang="en-US" sz="3600" i="1" dirty="0" smtClean="0">
                <a:solidFill>
                  <a:schemeClr val="accent3">
                    <a:lumMod val="50000"/>
                  </a:schemeClr>
                </a:solidFill>
              </a:rPr>
              <a:t> 1985]</a:t>
            </a:r>
            <a:endParaRPr lang="en-US" sz="36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67544" y="3356992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これらも「根本的に世界を変える」違い。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　・ </a:t>
            </a:r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lift function </a:t>
            </a:r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でリテラルの意味まで変える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　・ 基本的には「世界」を継承しない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9" name="Picture 2" descr="C:\Users\kinaba\AppData\Local\Microsoft\Windows\Temporary Internet Files\Content.IE5\E5GCK6YQ\MC9003449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924944"/>
            <a:ext cx="1784909" cy="1303934"/>
          </a:xfrm>
          <a:prstGeom prst="rect">
            <a:avLst/>
          </a:prstGeom>
          <a:noFill/>
        </p:spPr>
      </p:pic>
      <p:sp>
        <p:nvSpPr>
          <p:cNvPr id="12" name="テキスト ボックス 11"/>
          <p:cNvSpPr txBox="1"/>
          <p:nvPr/>
        </p:nvSpPr>
        <p:spPr>
          <a:xfrm>
            <a:off x="4211960" y="5013176"/>
            <a:ext cx="46805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chemeClr val="accent3">
                    <a:lumMod val="50000"/>
                  </a:schemeClr>
                </a:solidFill>
              </a:rPr>
              <a:t>Worlds/JS</a:t>
            </a:r>
          </a:p>
          <a:p>
            <a:r>
              <a:rPr lang="en-US" sz="2800" i="1" dirty="0" smtClean="0">
                <a:solidFill>
                  <a:schemeClr val="accent3">
                    <a:lumMod val="50000"/>
                  </a:schemeClr>
                </a:solidFill>
              </a:rPr>
              <a:t>Worlds: Controlling the Scope of Side Effects [</a:t>
            </a:r>
            <a:r>
              <a:rPr lang="en-US" sz="2800" i="1" dirty="0" err="1" smtClean="0">
                <a:solidFill>
                  <a:schemeClr val="accent3">
                    <a:lumMod val="50000"/>
                  </a:schemeClr>
                </a:solidFill>
              </a:rPr>
              <a:t>Warth</a:t>
            </a:r>
            <a:r>
              <a:rPr lang="en-US" sz="2800" i="1" dirty="0" smtClean="0">
                <a:solidFill>
                  <a:schemeClr val="accent3">
                    <a:lumMod val="50000"/>
                  </a:schemeClr>
                </a:solidFill>
              </a:rPr>
              <a:t> 2009]</a:t>
            </a:r>
            <a:endParaRPr lang="en-US" sz="2800" i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0466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dirty="0" err="1" smtClean="0"/>
              <a:t>ActiveS</a:t>
            </a:r>
            <a:r>
              <a:rPr lang="ja-JP" altLang="en-US" sz="9600" dirty="0" smtClean="0"/>
              <a:t>式</a:t>
            </a:r>
            <a:endParaRPr lang="en-US" sz="9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83768" y="1772816"/>
            <a:ext cx="6480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 smtClean="0">
                <a:solidFill>
                  <a:schemeClr val="accent3">
                    <a:lumMod val="50000"/>
                  </a:schemeClr>
                </a:solidFill>
              </a:rPr>
              <a:t>Ziggurat</a:t>
            </a:r>
            <a:r>
              <a:rPr lang="en-US" sz="2800" i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altLang="ja-JP" sz="2800" i="1" dirty="0" smtClean="0">
                <a:solidFill>
                  <a:schemeClr val="accent3">
                    <a:lumMod val="50000"/>
                  </a:schemeClr>
                </a:solidFill>
              </a:rPr>
              <a:t>Static-Analysis for Syntax Objects [</a:t>
            </a:r>
            <a:r>
              <a:rPr lang="en-US" sz="2800" i="1" dirty="0" err="1" smtClean="0">
                <a:solidFill>
                  <a:schemeClr val="accent3">
                    <a:lumMod val="50000"/>
                  </a:schemeClr>
                </a:solidFill>
              </a:rPr>
              <a:t>Fischer&amp;Shivers</a:t>
            </a:r>
            <a:r>
              <a:rPr lang="en-US" sz="2800" i="1" dirty="0" smtClean="0">
                <a:solidFill>
                  <a:schemeClr val="accent3">
                    <a:lumMod val="50000"/>
                  </a:schemeClr>
                </a:solidFill>
              </a:rPr>
              <a:t> 2006]</a:t>
            </a:r>
            <a:endParaRPr lang="en-US" sz="28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63888" y="2780928"/>
            <a:ext cx="540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マクロが、単なる</a:t>
            </a:r>
            <a:r>
              <a:rPr lang="en-US" altLang="ja-JP" dirty="0" smtClean="0"/>
              <a:t>S</a:t>
            </a:r>
            <a:r>
              <a:rPr lang="ja-JP" altLang="en-US" dirty="0" smtClean="0"/>
              <a:t>式に展開されるのでなく</a:t>
            </a:r>
            <a:endParaRPr lang="en-US" altLang="ja-JP" dirty="0" smtClean="0"/>
          </a:p>
          <a:p>
            <a:r>
              <a:rPr lang="ja-JP" altLang="en-US" dirty="0" smtClean="0"/>
              <a:t>・「展開」メソッドを呼び出すと</a:t>
            </a:r>
            <a:r>
              <a:rPr lang="en-US" altLang="ja-JP" dirty="0" smtClean="0"/>
              <a:t>S</a:t>
            </a:r>
            <a:r>
              <a:rPr lang="ja-JP" altLang="en-US" dirty="0" smtClean="0"/>
              <a:t>式を返す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　</a:t>
            </a:r>
            <a:r>
              <a:rPr lang="en-US" altLang="ja-JP" dirty="0" smtClean="0"/>
              <a:t>open class</a:t>
            </a:r>
            <a:r>
              <a:rPr lang="ja-JP" altLang="en-US" dirty="0" smtClean="0"/>
              <a:t>のオブジェクトになってる</a:t>
            </a:r>
            <a:endParaRPr lang="en-US" altLang="ja-JP" dirty="0" smtClean="0"/>
          </a:p>
          <a:p>
            <a:r>
              <a:rPr lang="ja-JP" altLang="en-US" dirty="0" smtClean="0"/>
              <a:t>・ノードにメソッド足せる</a:t>
            </a:r>
            <a:endParaRPr lang="en-US" altLang="ja-JP" dirty="0" smtClean="0"/>
          </a:p>
          <a:p>
            <a:r>
              <a:rPr lang="ja-JP" altLang="en-US" dirty="0" smtClean="0"/>
              <a:t>・静的解析のためにオーバーライドすると、</a:t>
            </a:r>
            <a:endParaRPr lang="en-US" altLang="ja-JP" dirty="0" smtClean="0"/>
          </a:p>
          <a:p>
            <a:r>
              <a:rPr lang="ja-JP" altLang="en-US" dirty="0" smtClean="0"/>
              <a:t>　元の式レベルに意味を展開しないで解析が！！</a:t>
            </a:r>
            <a:endParaRPr lang="en-US" altLang="ja-JP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83768" y="4658360"/>
            <a:ext cx="58326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完全に別の </a:t>
            </a:r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static semantics” </a:t>
            </a:r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を好き勝手足すという意味ではこれが近い。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自分で定義したマクロ以外の意味も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オーバーライドしたいよね？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というのが</a:t>
            </a:r>
            <a:r>
              <a:rPr lang="en-US" altLang="ja-JP" sz="2400" dirty="0" err="1" smtClean="0">
                <a:solidFill>
                  <a:schemeClr val="accent6">
                    <a:lumMod val="50000"/>
                  </a:schemeClr>
                </a:solidFill>
              </a:rPr>
              <a:t>Polemy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Picture 2" descr="C:\Users\kinaba\AppData\Local\Microsoft\Windows\Temporary Internet Files\Content.IE5\AKPCK99Z\MC9003449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633117"/>
            <a:ext cx="1387145" cy="14520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04664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600" dirty="0" smtClean="0"/>
              <a:t>準クオート</a:t>
            </a:r>
            <a:endParaRPr lang="en-US" sz="9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04048" y="1700808"/>
            <a:ext cx="38884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quasiquote</a:t>
            </a:r>
            <a:r>
              <a:rPr lang="en-US" sz="2800" dirty="0" smtClean="0"/>
              <a:t> `  == @macro</a:t>
            </a:r>
          </a:p>
          <a:p>
            <a:r>
              <a:rPr lang="en-US" sz="2800" dirty="0" smtClean="0"/>
              <a:t>unquote  , == @value</a:t>
            </a:r>
            <a:endParaRPr 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95536" y="1877923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これを </a:t>
            </a:r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@macro </a:t>
            </a:r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と </a:t>
            </a:r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@value </a:t>
            </a:r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以外に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一般化した感じ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" name="Picture 2" descr="C:\Users\kinaba\AppData\Local\Microsoft\Windows\Temporary Internet Files\Content.IE5\E5GCK6YQ\MC90034493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39219" y="2780928"/>
            <a:ext cx="1784909" cy="1303934"/>
          </a:xfrm>
          <a:prstGeom prst="rect">
            <a:avLst/>
          </a:prstGeom>
          <a:noFill/>
        </p:spPr>
      </p:pic>
      <p:sp>
        <p:nvSpPr>
          <p:cNvPr id="9" name="テキスト ボックス 8"/>
          <p:cNvSpPr txBox="1"/>
          <p:nvPr/>
        </p:nvSpPr>
        <p:spPr>
          <a:xfrm>
            <a:off x="3563888" y="4509120"/>
            <a:ext cx="52565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6000" dirty="0" smtClean="0"/>
              <a:t>Perl</a:t>
            </a:r>
            <a:r>
              <a:rPr lang="ja-JP" altLang="en-US" sz="6000" dirty="0" smtClean="0"/>
              <a:t>の</a:t>
            </a:r>
            <a:endParaRPr lang="en-US" altLang="ja-JP" sz="6000" dirty="0" smtClean="0"/>
          </a:p>
          <a:p>
            <a:pPr algn="r"/>
            <a:r>
              <a:rPr lang="ja-JP" altLang="en-US" sz="6000" dirty="0" smtClean="0"/>
              <a:t>リスト</a:t>
            </a:r>
            <a:r>
              <a:rPr lang="en-US" altLang="ja-JP" sz="6000" dirty="0" smtClean="0"/>
              <a:t>/</a:t>
            </a:r>
            <a:r>
              <a:rPr lang="ja-JP" altLang="en-US" sz="6000" dirty="0" smtClean="0"/>
              <a:t>スカラ</a:t>
            </a:r>
            <a:endParaRPr lang="en-US" altLang="ja-JP" sz="60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95536" y="2924944"/>
            <a:ext cx="3960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4000" dirty="0" err="1" smtClean="0"/>
              <a:t>scala.reflect.code</a:t>
            </a:r>
            <a:endParaRPr lang="en-US" altLang="ja-JP" sz="4000" dirty="0" smtClean="0"/>
          </a:p>
          <a:p>
            <a:r>
              <a:rPr lang="en-US" altLang="ja-JP" sz="4000" dirty="0" smtClean="0"/>
              <a:t>C#</a:t>
            </a:r>
            <a:r>
              <a:rPr lang="ja-JP" altLang="en-US" sz="4000" dirty="0" smtClean="0"/>
              <a:t>の式木</a:t>
            </a:r>
            <a:endParaRPr lang="en-US" altLang="ja-JP" sz="4000" dirty="0" smtClean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547664" y="4797152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もっと色々激しく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「コンテキスト」増やしましょう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23528" y="404664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/>
              <a:t>Pluggable Types</a:t>
            </a:r>
            <a:endParaRPr lang="en-US" sz="9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44008" y="1844824"/>
            <a:ext cx="4320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accent3">
                    <a:lumMod val="50000"/>
                  </a:schemeClr>
                </a:solidFill>
              </a:rPr>
              <a:t>Pluggable Type Systems [</a:t>
            </a:r>
            <a:r>
              <a:rPr lang="en-US" sz="3200" i="1" dirty="0" err="1" smtClean="0">
                <a:solidFill>
                  <a:schemeClr val="accent3">
                    <a:lumMod val="50000"/>
                  </a:schemeClr>
                </a:solidFill>
              </a:rPr>
              <a:t>Bracha</a:t>
            </a:r>
            <a:r>
              <a:rPr lang="en-US" sz="3200" i="1" dirty="0" smtClean="0">
                <a:solidFill>
                  <a:schemeClr val="accent3">
                    <a:lumMod val="50000"/>
                  </a:schemeClr>
                </a:solidFill>
              </a:rPr>
              <a:t> 2004]</a:t>
            </a:r>
            <a:endParaRPr lang="en-US" sz="32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528" y="4005064"/>
            <a:ext cx="6840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色んな（静的）セマンティクスを</a:t>
            </a:r>
            <a:endParaRPr lang="en-US" altLang="ja-JP" dirty="0" smtClean="0"/>
          </a:p>
          <a:p>
            <a:r>
              <a:rPr lang="ja-JP" altLang="en-US" dirty="0" smtClean="0"/>
              <a:t>好きなだけ足そう、というスピリットはここから来ている</a:t>
            </a:r>
            <a:endParaRPr lang="en-US" altLang="ja-JP" dirty="0" smtClean="0"/>
          </a:p>
        </p:txBody>
      </p:sp>
      <p:pic>
        <p:nvPicPr>
          <p:cNvPr id="8" name="Picture 3" descr="C:\Users\kinaba\AppData\Local\Microsoft\Windows\Temporary Internet Files\Content.IE5\0FIDN68I\MC90034493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1657807" cy="1771193"/>
          </a:xfrm>
          <a:prstGeom prst="rect">
            <a:avLst/>
          </a:prstGeom>
          <a:noFill/>
        </p:spPr>
      </p:pic>
      <p:sp>
        <p:nvSpPr>
          <p:cNvPr id="13" name="テキスト ボックス 12"/>
          <p:cNvSpPr txBox="1"/>
          <p:nvPr/>
        </p:nvSpPr>
        <p:spPr>
          <a:xfrm>
            <a:off x="107504" y="5085184"/>
            <a:ext cx="65527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ただ、単に「構文木」を扱うメタプログラム</a:t>
            </a:r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じゃなくて、「関数 </a:t>
            </a:r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is </a:t>
            </a:r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関数」「変数 </a:t>
            </a:r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is </a:t>
            </a:r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変数」パラダイムで、できるだけ元のプログラムを</a:t>
            </a:r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そのまま</a:t>
            </a:r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”</a:t>
            </a:r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実行</a:t>
            </a:r>
            <a:r>
              <a:rPr lang="en-US" altLang="ja-JP" sz="2400" dirty="0" smtClean="0">
                <a:solidFill>
                  <a:schemeClr val="accent6">
                    <a:lumMod val="50000"/>
                  </a:schemeClr>
                </a:solidFill>
              </a:rPr>
              <a:t>”</a:t>
            </a:r>
            <a:r>
              <a:rPr lang="ja-JP" altLang="en-US" sz="2400" dirty="0" smtClean="0">
                <a:solidFill>
                  <a:schemeClr val="accent6">
                    <a:lumMod val="50000"/>
                  </a:schemeClr>
                </a:solidFill>
              </a:rPr>
              <a:t>する形でやりたい</a:t>
            </a:r>
            <a:endParaRPr lang="en-US" altLang="ja-JP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83768" y="3140968"/>
            <a:ext cx="561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accent3">
                    <a:lumMod val="50000"/>
                  </a:schemeClr>
                </a:solidFill>
              </a:rPr>
              <a:t>JSR 308: Annotations on Java Types</a:t>
            </a:r>
            <a:endParaRPr lang="en-US" sz="28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012160" y="4437112"/>
            <a:ext cx="3204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C#</a:t>
            </a:r>
            <a:r>
              <a:rPr lang="ja-JP" altLang="en-US" sz="4800" dirty="0" smtClean="0"/>
              <a:t>や</a:t>
            </a:r>
            <a:r>
              <a:rPr lang="en-US" altLang="ja-JP" sz="4800" dirty="0" smtClean="0"/>
              <a:t>Java</a:t>
            </a:r>
            <a:r>
              <a:rPr lang="ja-JP" altLang="en-US" sz="4800" dirty="0" smtClean="0"/>
              <a:t>の</a:t>
            </a:r>
            <a:endParaRPr lang="en-US" altLang="ja-JP" sz="4800" dirty="0" smtClean="0"/>
          </a:p>
          <a:p>
            <a:r>
              <a:rPr lang="en-US" sz="4800" dirty="0" smtClean="0"/>
              <a:t>Annotation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79512" y="3547593"/>
            <a:ext cx="7920880" cy="218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en-US" altLang="ja-JP" sz="8800" dirty="0" smtClean="0"/>
              <a:t>Abstract</a:t>
            </a:r>
            <a:br>
              <a:rPr lang="en-US" altLang="ja-JP" sz="8800" dirty="0" smtClean="0"/>
            </a:br>
            <a:r>
              <a:rPr lang="en-US" altLang="ja-JP" sz="8800" dirty="0" smtClean="0"/>
              <a:t>Interpretation</a:t>
            </a:r>
          </a:p>
        </p:txBody>
      </p:sp>
      <p:pic>
        <p:nvPicPr>
          <p:cNvPr id="4" name="Picture 2" descr="C:\Users\kinaba\AppData\Local\Microsoft\Windows\Temporary Internet Files\Content.IE5\AKPCK99Z\MC9003449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2320" y="908720"/>
            <a:ext cx="1387145" cy="1452067"/>
          </a:xfrm>
          <a:prstGeom prst="rect">
            <a:avLst/>
          </a:prstGeom>
          <a:noFill/>
        </p:spPr>
      </p:pic>
      <p:sp>
        <p:nvSpPr>
          <p:cNvPr id="6" name="テキスト ボックス 5"/>
          <p:cNvSpPr txBox="1"/>
          <p:nvPr/>
        </p:nvSpPr>
        <p:spPr>
          <a:xfrm>
            <a:off x="3167336" y="836712"/>
            <a:ext cx="597666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抽象解釈をユーザコードレベルで色々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定義できるようにしたもの、として</a:t>
            </a:r>
            <a:endParaRPr lang="en-US" altLang="ja-JP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ja-JP" dirty="0" err="1" smtClean="0">
                <a:solidFill>
                  <a:schemeClr val="accent6">
                    <a:lumMod val="50000"/>
                  </a:schemeClr>
                </a:solidFill>
              </a:rPr>
              <a:t>Polemy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を使えるかも、</a:t>
            </a:r>
            <a:endParaRPr lang="en-US" altLang="ja-JP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altLang="ja-JP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と思ったけど、有限性を利用した停止性を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メモ化だけで実現しようとしているので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かなり無理がある</a:t>
            </a:r>
            <a:endParaRPr lang="en-US" altLang="ja-JP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27984" y="3430741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accent3">
                    <a:lumMod val="50000"/>
                  </a:schemeClr>
                </a:solidFill>
              </a:rPr>
              <a:t>値を抽象化した状態で計算することで、</a:t>
            </a:r>
            <a:r>
              <a:rPr lang="en-US" altLang="ja-JP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ja-JP" altLang="en-US" dirty="0" smtClean="0">
                <a:solidFill>
                  <a:schemeClr val="accent3">
                    <a:lumMod val="50000"/>
                  </a:schemeClr>
                </a:solidFill>
              </a:rPr>
              <a:t>コードの色んな性質を静的に解析する技法</a:t>
            </a:r>
            <a:endParaRPr lang="en-US" altLang="ja-JP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3528" y="260648"/>
            <a:ext cx="3159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200" dirty="0" smtClean="0"/>
              <a:t>HOAS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96" y="1340768"/>
            <a:ext cx="2880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i="1" dirty="0" smtClean="0">
                <a:solidFill>
                  <a:schemeClr val="accent3">
                    <a:lumMod val="50000"/>
                  </a:schemeClr>
                </a:solidFill>
              </a:rPr>
              <a:t>Higher Order</a:t>
            </a:r>
            <a:br>
              <a:rPr lang="en-US" altLang="ja-JP" sz="3200" i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altLang="ja-JP" sz="3200" i="1" dirty="0" smtClean="0">
                <a:solidFill>
                  <a:schemeClr val="accent3">
                    <a:lumMod val="50000"/>
                  </a:schemeClr>
                </a:solidFill>
              </a:rPr>
              <a:t>Abstract Syntax</a:t>
            </a:r>
            <a:endParaRPr lang="en-US" sz="3200" i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5496" y="2350621"/>
            <a:ext cx="2843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構文木を</a:t>
            </a:r>
            <a: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altLang="ja-JP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ja-JP" altLang="en-US" dirty="0" smtClean="0">
                <a:solidFill>
                  <a:schemeClr val="accent6">
                    <a:lumMod val="50000"/>
                  </a:schemeClr>
                </a:solidFill>
              </a:rPr>
              <a:t>「関数は関数」で表現</a:t>
            </a:r>
            <a:endParaRPr lang="en-US" altLang="ja-JP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984032" y="5541039"/>
            <a:ext cx="3159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200" dirty="0" smtClean="0"/>
              <a:t>モナド</a:t>
            </a:r>
            <a:endParaRPr lang="en-US" altLang="ja-JP" sz="72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148064" y="6093296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accent3">
                    <a:lumMod val="50000"/>
                  </a:schemeClr>
                </a:solidFill>
              </a:rPr>
              <a:t>モナド</a:t>
            </a:r>
            <a:endParaRPr lang="en-US" altLang="ja-JP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27584" y="2078266"/>
            <a:ext cx="748883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600" dirty="0" smtClean="0"/>
              <a:t>おわり</a:t>
            </a:r>
            <a:endParaRPr lang="en-US" sz="1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kinaba\AppData\Local\Microsoft\Windows\Temporary Internet Files\Content.IE5\AKPCK99Z\MC90034493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908720"/>
            <a:ext cx="1387145" cy="1452067"/>
          </a:xfrm>
          <a:prstGeom prst="rect">
            <a:avLst/>
          </a:prstGeom>
          <a:noFill/>
        </p:spPr>
      </p:pic>
      <p:pic>
        <p:nvPicPr>
          <p:cNvPr id="5" name="Picture 3" descr="C:\Users\kinaba\AppData\Local\Microsoft\Windows\Temporary Internet Files\Content.IE5\0FIDN68I\MC90034493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764704"/>
            <a:ext cx="1657807" cy="1771193"/>
          </a:xfrm>
          <a:prstGeom prst="rect">
            <a:avLst/>
          </a:prstGeom>
          <a:noFill/>
        </p:spPr>
      </p:pic>
      <p:pic>
        <p:nvPicPr>
          <p:cNvPr id="6" name="Picture 2" descr="C:\Users\kinaba\AppData\Local\Microsoft\Windows\Temporary Internet Files\Content.IE5\E5GCK6YQ\MC900344936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908720"/>
            <a:ext cx="1784909" cy="1303934"/>
          </a:xfrm>
          <a:prstGeom prst="rect">
            <a:avLst/>
          </a:prstGeom>
          <a:noFill/>
        </p:spPr>
      </p:pic>
      <p:pic>
        <p:nvPicPr>
          <p:cNvPr id="7" name="Picture 10" descr="C:\Users\kinaba\AppData\Local\Microsoft\Windows\Temporary Internet Files\Content.IE5\TOWVCKH9\MC900344931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219" y="770089"/>
            <a:ext cx="1450469" cy="1733577"/>
          </a:xfrm>
          <a:prstGeom prst="rect">
            <a:avLst/>
          </a:prstGeom>
          <a:noFill/>
        </p:spPr>
      </p:pic>
      <p:pic>
        <p:nvPicPr>
          <p:cNvPr id="8" name="Picture 2" descr="D Man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96461" y="395372"/>
            <a:ext cx="1052003" cy="2133228"/>
          </a:xfrm>
          <a:prstGeom prst="rect">
            <a:avLst/>
          </a:prstGeom>
          <a:noFill/>
        </p:spPr>
      </p:pic>
      <p:sp>
        <p:nvSpPr>
          <p:cNvPr id="9" name="テキスト ボックス 8"/>
          <p:cNvSpPr txBox="1"/>
          <p:nvPr/>
        </p:nvSpPr>
        <p:spPr>
          <a:xfrm>
            <a:off x="899592" y="2636912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PowerPoint 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のクリップアートにいた素敵な髪型の女の子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24328" y="2627620"/>
            <a:ext cx="1359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名称未設定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691680" y="3140968"/>
            <a:ext cx="7165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http://www.kmonos.net/repos/polemy</a:t>
            </a:r>
            <a:endParaRPr lang="en-US" altLang="ja-JP" sz="3200" dirty="0" smtClean="0"/>
          </a:p>
        </p:txBody>
      </p:sp>
      <p:sp>
        <p:nvSpPr>
          <p:cNvPr id="14" name="角丸四角形 13"/>
          <p:cNvSpPr/>
          <p:nvPr/>
        </p:nvSpPr>
        <p:spPr>
          <a:xfrm>
            <a:off x="97195" y="3933056"/>
            <a:ext cx="1512168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Slogan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97195" y="3140968"/>
            <a:ext cx="1512168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URL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7" name="角丸四角形 16"/>
          <p:cNvSpPr/>
          <p:nvPr/>
        </p:nvSpPr>
        <p:spPr>
          <a:xfrm>
            <a:off x="97195" y="44624"/>
            <a:ext cx="1512168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Cast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>
          <a:xfrm>
            <a:off x="97195" y="4725144"/>
            <a:ext cx="1512168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Todo</a:t>
            </a:r>
            <a:endParaRPr lang="en-US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63688" y="3985900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「１つのコードに複数の意味」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  <p:sp>
        <p:nvSpPr>
          <p:cNvPr id="21" name="コンテンツ プレースホルダ 2"/>
          <p:cNvSpPr txBox="1">
            <a:spLocks/>
          </p:cNvSpPr>
          <p:nvPr/>
        </p:nvSpPr>
        <p:spPr>
          <a:xfrm>
            <a:off x="1835696" y="4797152"/>
            <a:ext cx="7056784" cy="172819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「レイヤを使ったコードを別レイヤで実行する」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（≒ 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@type 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を使ったコードの 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@type </a:t>
            </a:r>
            <a:r>
              <a:rPr kumimoji="1" lang="ja-JP" alt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での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型検査） が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全然うまくいってない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P創英角ﾎﾟｯﾌﾟ体" pitchFamily="50" charset="-128"/>
              <a:ea typeface="HGP創英角ﾎﾟｯﾌﾟ体" pitchFamily="50" charset="-128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作った値を過去に遡ってレイヤ評価できた方がいいかも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/>
            </a:r>
            <a:b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</a:b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（</a:t>
            </a:r>
            <a:r>
              <a:rPr kumimoji="1" lang="en-US" altLang="ja-JP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var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 x = e; @lay(x) 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で 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e 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を見たい）</a:t>
            </a: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  <a:sym typeface="Wingdings" pitchFamily="2" charset="2"/>
              </a:rPr>
              <a:t> 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P創英角ﾎﾟｯﾌﾟ体" pitchFamily="50" charset="-128"/>
                <a:ea typeface="HGP創英角ﾎﾟｯﾌﾟ体" pitchFamily="50" charset="-128"/>
              </a:rPr>
              <a:t>遅延評価？</a:t>
            </a:r>
            <a:endParaRPr kumimoji="1" lang="en-US" altLang="ja-JP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P創英角ﾎﾟｯﾌﾟ体" pitchFamily="50" charset="-128"/>
              <a:ea typeface="HGP創英角ﾎﾟｯﾌﾟ体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2536" y="1064925"/>
            <a:ext cx="885596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ja-JP" sz="9600" dirty="0" smtClean="0"/>
              <a:t>Twitter</a:t>
            </a:r>
            <a:r>
              <a:rPr lang="ja-JP" altLang="en-US" sz="9600" dirty="0" smtClean="0"/>
              <a:t>に貼ると</a:t>
            </a:r>
            <a:r>
              <a:rPr lang="en-US" altLang="ja-JP" sz="9600" dirty="0" smtClean="0"/>
              <a:t/>
            </a:r>
            <a:br>
              <a:rPr lang="en-US" altLang="ja-JP" sz="9600" dirty="0" smtClean="0"/>
            </a:br>
            <a:r>
              <a:rPr lang="en-US" altLang="ja-JP" sz="9600" dirty="0" smtClean="0"/>
              <a:t>reply</a:t>
            </a:r>
            <a:r>
              <a:rPr lang="en-US" altLang="ja-JP" sz="2400" dirty="0" smtClean="0"/>
              <a:t> </a:t>
            </a:r>
            <a:r>
              <a:rPr lang="ja-JP" altLang="en-US" sz="9600" dirty="0" smtClean="0"/>
              <a:t>飛びまくる</a:t>
            </a:r>
            <a:endParaRPr lang="en-US" altLang="ja-JP" sz="9600" dirty="0" smtClean="0"/>
          </a:p>
          <a:p>
            <a:r>
              <a:rPr lang="ja-JP" altLang="en-US" sz="9600" dirty="0" smtClean="0"/>
              <a:t>系言語</a:t>
            </a:r>
            <a:endParaRPr lang="en-US" sz="9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冗談はさておき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dirty="0" smtClean="0"/>
              <a:t>大部分は普通の言語です</a:t>
            </a:r>
            <a:endParaRPr 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971600" y="2348880"/>
            <a:ext cx="5040560" cy="864096"/>
          </a:xfrm>
          <a:prstGeom prst="wedgeRoundRectCallout">
            <a:avLst>
              <a:gd name="adj1" fmla="val 70726"/>
              <a:gd name="adj2" fmla="val -3296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dirty="0" smtClean="0">
                <a:latin typeface="Comic Sans MS" pitchFamily="66" charset="0"/>
              </a:rPr>
              <a:t>print(“Hello, World”);</a:t>
            </a:r>
          </a:p>
        </p:txBody>
      </p:sp>
      <p:pic>
        <p:nvPicPr>
          <p:cNvPr id="5" name="Picture 10" descr="C:\Users\kinaba\AppData\Local\Microsoft\Windows\Temporary Internet Files\Content.IE5\TOWVCKH9\MC9003449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3939" y="1628800"/>
            <a:ext cx="1450469" cy="1733577"/>
          </a:xfrm>
          <a:prstGeom prst="rect">
            <a:avLst/>
          </a:prstGeom>
          <a:noFill/>
        </p:spPr>
      </p:pic>
      <p:sp>
        <p:nvSpPr>
          <p:cNvPr id="6" name="角丸四角形吹き出し 5"/>
          <p:cNvSpPr/>
          <p:nvPr/>
        </p:nvSpPr>
        <p:spPr>
          <a:xfrm>
            <a:off x="3131840" y="3573016"/>
            <a:ext cx="5616624" cy="2520280"/>
          </a:xfrm>
          <a:prstGeom prst="wedgeRoundRectCallout">
            <a:avLst>
              <a:gd name="adj1" fmla="val -63577"/>
              <a:gd name="adj2" fmla="val -2175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smtClean="0">
                <a:latin typeface="Comic Sans MS" pitchFamily="66" charset="0"/>
              </a:rPr>
              <a:t>def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en-US" sz="2800" dirty="0" err="1" smtClean="0">
                <a:latin typeface="Comic Sans MS" pitchFamily="66" charset="0"/>
              </a:rPr>
              <a:t>pow</a:t>
            </a:r>
            <a:r>
              <a:rPr lang="en-US" sz="2800" dirty="0" smtClean="0">
                <a:latin typeface="Comic Sans MS" pitchFamily="66" charset="0"/>
              </a:rPr>
              <a:t>(x, n) {</a:t>
            </a:r>
          </a:p>
          <a:p>
            <a:r>
              <a:rPr lang="en-US" sz="2800" dirty="0" smtClean="0">
                <a:latin typeface="Comic Sans MS" pitchFamily="66" charset="0"/>
              </a:rPr>
              <a:t>  </a:t>
            </a:r>
            <a:r>
              <a:rPr lang="en-US" sz="2800" b="1" dirty="0" smtClean="0">
                <a:latin typeface="Comic Sans MS" pitchFamily="66" charset="0"/>
              </a:rPr>
              <a:t>if</a:t>
            </a:r>
            <a:r>
              <a:rPr lang="en-US" sz="2800" dirty="0" smtClean="0">
                <a:latin typeface="Comic Sans MS" pitchFamily="66" charset="0"/>
              </a:rPr>
              <a:t> n==0 </a:t>
            </a:r>
            <a:r>
              <a:rPr lang="en-US" sz="2800" b="1" dirty="0" smtClean="0">
                <a:latin typeface="Comic Sans MS" pitchFamily="66" charset="0"/>
              </a:rPr>
              <a:t>then</a:t>
            </a:r>
            <a:r>
              <a:rPr lang="en-US" sz="2800" dirty="0" smtClean="0">
                <a:latin typeface="Comic Sans MS" pitchFamily="66" charset="0"/>
              </a:rPr>
              <a:t> 1 </a:t>
            </a:r>
            <a:r>
              <a:rPr lang="en-US" sz="2800" b="1" dirty="0" smtClean="0">
                <a:latin typeface="Comic Sans MS" pitchFamily="66" charset="0"/>
              </a:rPr>
              <a:t>else</a:t>
            </a:r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smtClean="0">
                <a:latin typeface="Comic Sans MS" pitchFamily="66" charset="0"/>
              </a:rPr>
              <a:t>    ( </a:t>
            </a:r>
            <a:r>
              <a:rPr lang="en-US" sz="2800" b="1" dirty="0" err="1" smtClean="0">
                <a:latin typeface="Comic Sans MS" pitchFamily="66" charset="0"/>
              </a:rPr>
              <a:t>var</a:t>
            </a:r>
            <a:r>
              <a:rPr lang="en-US" sz="2800" dirty="0" smtClean="0">
                <a:latin typeface="Comic Sans MS" pitchFamily="66" charset="0"/>
              </a:rPr>
              <a:t> y = </a:t>
            </a:r>
            <a:r>
              <a:rPr lang="en-US" sz="2800" dirty="0" err="1" smtClean="0">
                <a:latin typeface="Comic Sans MS" pitchFamily="66" charset="0"/>
              </a:rPr>
              <a:t>pow</a:t>
            </a:r>
            <a:r>
              <a:rPr lang="en-US" sz="2800" dirty="0" smtClean="0">
                <a:latin typeface="Comic Sans MS" pitchFamily="66" charset="0"/>
              </a:rPr>
              <a:t>(x*x, n/2);</a:t>
            </a:r>
          </a:p>
          <a:p>
            <a:r>
              <a:rPr lang="en-US" sz="2800" dirty="0" smtClean="0">
                <a:latin typeface="Comic Sans MS" pitchFamily="66" charset="0"/>
              </a:rPr>
              <a:t>      </a:t>
            </a:r>
            <a:r>
              <a:rPr lang="en-US" sz="2800" b="1" dirty="0" smtClean="0">
                <a:latin typeface="Comic Sans MS" pitchFamily="66" charset="0"/>
              </a:rPr>
              <a:t>if</a:t>
            </a:r>
            <a:r>
              <a:rPr lang="en-US" sz="2800" dirty="0" smtClean="0">
                <a:latin typeface="Comic Sans MS" pitchFamily="66" charset="0"/>
              </a:rPr>
              <a:t> x%2==0 </a:t>
            </a:r>
            <a:r>
              <a:rPr lang="en-US" sz="2800" b="1" dirty="0" smtClean="0">
                <a:latin typeface="Comic Sans MS" pitchFamily="66" charset="0"/>
              </a:rPr>
              <a:t>then</a:t>
            </a:r>
            <a:r>
              <a:rPr lang="en-US" sz="2800" dirty="0" smtClean="0">
                <a:latin typeface="Comic Sans MS" pitchFamily="66" charset="0"/>
              </a:rPr>
              <a:t> y </a:t>
            </a:r>
            <a:r>
              <a:rPr lang="en-US" sz="2800" b="1" dirty="0" smtClean="0">
                <a:latin typeface="Comic Sans MS" pitchFamily="66" charset="0"/>
              </a:rPr>
              <a:t>else</a:t>
            </a:r>
            <a:r>
              <a:rPr lang="en-US" sz="2800" dirty="0" smtClean="0">
                <a:latin typeface="Comic Sans MS" pitchFamily="66" charset="0"/>
              </a:rPr>
              <a:t> y*x )</a:t>
            </a:r>
          </a:p>
          <a:p>
            <a:r>
              <a:rPr lang="en-US" sz="2800" dirty="0" smtClean="0">
                <a:latin typeface="Comic Sans MS" pitchFamily="66" charset="0"/>
              </a:rPr>
              <a:t>}</a:t>
            </a:r>
          </a:p>
        </p:txBody>
      </p:sp>
      <p:pic>
        <p:nvPicPr>
          <p:cNvPr id="8" name="Picture 10" descr="C:\Users\kinaba\AppData\Local\Microsoft\Windows\Temporary Internet Files\Content.IE5\TOWVCKH9\MC90034493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861048"/>
            <a:ext cx="1450469" cy="17335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impleStrong">
      <a:majorFont>
        <a:latin typeface="Calibri"/>
        <a:ea typeface="HG平成明朝体W9"/>
        <a:cs typeface=""/>
      </a:majorFont>
      <a:minorFont>
        <a:latin typeface="Calibri"/>
        <a:ea typeface="HG平成明朝体W9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928</TotalTime>
  <Words>2020</Words>
  <Application>Microsoft Office PowerPoint</Application>
  <PresentationFormat>画面に合わせる (4:3)</PresentationFormat>
  <Paragraphs>485</Paragraphs>
  <Slides>76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76</vt:i4>
      </vt:variant>
    </vt:vector>
  </HeadingPairs>
  <TitlesOfParts>
    <vt:vector size="77" baseType="lpstr">
      <vt:lpstr>simple</vt:lpstr>
      <vt:lpstr>プログラミング言語  Polemy の設計と実装</vt:lpstr>
      <vt:lpstr>スライド 2</vt:lpstr>
      <vt:lpstr>メタプログラマ は 度走る</vt:lpstr>
      <vt:lpstr>スライド 4</vt:lpstr>
      <vt:lpstr>Polemy って何ですか</vt:lpstr>
      <vt:lpstr>スライド 6</vt:lpstr>
      <vt:lpstr>スライド 7</vt:lpstr>
      <vt:lpstr>スライド 8</vt:lpstr>
      <vt:lpstr>冗談はさておき</vt:lpstr>
      <vt:lpstr>FAQ</vt:lpstr>
      <vt:lpstr>スライド 11</vt:lpstr>
      <vt:lpstr>スライド 12</vt:lpstr>
      <vt:lpstr>発想の元は</vt:lpstr>
      <vt:lpstr>例: C++</vt:lpstr>
      <vt:lpstr>スライド 15</vt:lpstr>
      <vt:lpstr>例: C++</vt:lpstr>
      <vt:lpstr>スライド 17</vt:lpstr>
      <vt:lpstr>２つの視点</vt:lpstr>
      <vt:lpstr>値レベルの視点</vt:lpstr>
      <vt:lpstr>型レベルの視点</vt:lpstr>
      <vt:lpstr>スライド 21</vt:lpstr>
      <vt:lpstr>スライド 22</vt:lpstr>
      <vt:lpstr>２つのレベルの交叉</vt:lpstr>
      <vt:lpstr>型レベル計算の結果で、 値レベルの挙動を決める</vt:lpstr>
      <vt:lpstr>ここまでのポイント</vt:lpstr>
      <vt:lpstr>スライド 26</vt:lpstr>
      <vt:lpstr>スライド 27</vt:lpstr>
      <vt:lpstr>スライド 28</vt:lpstr>
      <vt:lpstr>スライド 29</vt:lpstr>
      <vt:lpstr>スライド 30</vt:lpstr>
      <vt:lpstr>そこで Polemy</vt:lpstr>
      <vt:lpstr>Polemy って何ですか</vt:lpstr>
      <vt:lpstr>レイヤ指定実行</vt:lpstr>
      <vt:lpstr>レイヤ指定実行</vt:lpstr>
      <vt:lpstr>レイヤの作り方 (1)</vt:lpstr>
      <vt:lpstr>レイヤの作り方 (2)</vt:lpstr>
      <vt:lpstr>レイヤの作り方 (3)</vt:lpstr>
      <vt:lpstr>レイヤの作り方 (4)</vt:lpstr>
      <vt:lpstr>できました</vt:lpstr>
      <vt:lpstr>できました</vt:lpstr>
      <vt:lpstr>スライド 41</vt:lpstr>
      <vt:lpstr>スライド 42</vt:lpstr>
      <vt:lpstr>スライド 43</vt:lpstr>
      <vt:lpstr>スライド 44</vt:lpstr>
      <vt:lpstr>スライド 45</vt:lpstr>
      <vt:lpstr>無駄に関数を呼びまくる関数</vt:lpstr>
      <vt:lpstr>遅延評価がすごく効く関数</vt:lpstr>
      <vt:lpstr>遅延評価がすごく効く関数</vt:lpstr>
      <vt:lpstr>スライド 49</vt:lpstr>
      <vt:lpstr>@joke(Polemy.言語名の由来)</vt:lpstr>
      <vt:lpstr>@wikipedia(言語名の由来)</vt:lpstr>
      <vt:lpstr>@truth(言語名の由来)</vt:lpstr>
      <vt:lpstr>スライド 53</vt:lpstr>
      <vt:lpstr>D言語でできています</vt:lpstr>
      <vt:lpstr>実装</vt:lpstr>
      <vt:lpstr>文字列で頑張る</vt:lpstr>
      <vt:lpstr>コンパイル可能性チェック</vt:lpstr>
      <vt:lpstr>型情報</vt:lpstr>
      <vt:lpstr>コンパイル時リフレクション</vt:lpstr>
      <vt:lpstr>スライド 60</vt:lpstr>
      <vt:lpstr>スライド 61</vt:lpstr>
      <vt:lpstr>「プログラム」を「構文木」と見る</vt:lpstr>
      <vt:lpstr>Polemy の実行ステップ</vt:lpstr>
      <vt:lpstr>スライド 64</vt:lpstr>
      <vt:lpstr>スライド 65</vt:lpstr>
      <vt:lpstr>レイヤ指定変数定義</vt:lpstr>
      <vt:lpstr>レイヤ指定引数</vt:lpstr>
      <vt:lpstr>スライド 68</vt:lpstr>
      <vt:lpstr>スライド 69</vt:lpstr>
      <vt:lpstr>スライド 70</vt:lpstr>
      <vt:lpstr>スライド 71</vt:lpstr>
      <vt:lpstr>スライド 72</vt:lpstr>
      <vt:lpstr>スライド 73</vt:lpstr>
      <vt:lpstr>スライド 74</vt:lpstr>
      <vt:lpstr>スライド 75</vt:lpstr>
      <vt:lpstr>スライド 76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 Polemy の設計と実装</dc:title>
  <dc:creator>kinaba</dc:creator>
  <cp:lastModifiedBy>kinaba</cp:lastModifiedBy>
  <cp:revision>415</cp:revision>
  <dcterms:created xsi:type="dcterms:W3CDTF">2010-11-02T07:42:35Z</dcterms:created>
  <dcterms:modified xsi:type="dcterms:W3CDTF">2010-12-04T01:56:25Z</dcterms:modified>
</cp:coreProperties>
</file>