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6" r:id="rId1"/>
  </p:sldMasterIdLst>
  <p:notesMasterIdLst>
    <p:notesMasterId r:id="rId41"/>
  </p:notesMasterIdLst>
  <p:handoutMasterIdLst>
    <p:handoutMasterId r:id="rId42"/>
  </p:handoutMasterIdLst>
  <p:sldIdLst>
    <p:sldId id="256" r:id="rId2"/>
    <p:sldId id="260" r:id="rId3"/>
    <p:sldId id="264" r:id="rId4"/>
    <p:sldId id="262" r:id="rId5"/>
    <p:sldId id="263" r:id="rId6"/>
    <p:sldId id="265" r:id="rId7"/>
    <p:sldId id="271" r:id="rId8"/>
    <p:sldId id="270" r:id="rId9"/>
    <p:sldId id="268" r:id="rId10"/>
    <p:sldId id="274" r:id="rId11"/>
    <p:sldId id="275" r:id="rId12"/>
    <p:sldId id="278" r:id="rId13"/>
    <p:sldId id="273" r:id="rId14"/>
    <p:sldId id="280" r:id="rId15"/>
    <p:sldId id="281" r:id="rId16"/>
    <p:sldId id="286" r:id="rId17"/>
    <p:sldId id="277" r:id="rId18"/>
    <p:sldId id="299" r:id="rId19"/>
    <p:sldId id="300" r:id="rId20"/>
    <p:sldId id="301" r:id="rId21"/>
    <p:sldId id="302" r:id="rId22"/>
    <p:sldId id="303" r:id="rId23"/>
    <p:sldId id="304" r:id="rId24"/>
    <p:sldId id="305" r:id="rId25"/>
    <p:sldId id="306" r:id="rId26"/>
    <p:sldId id="307" r:id="rId27"/>
    <p:sldId id="308" r:id="rId28"/>
    <p:sldId id="298" r:id="rId29"/>
    <p:sldId id="311" r:id="rId30"/>
    <p:sldId id="309" r:id="rId31"/>
    <p:sldId id="310" r:id="rId32"/>
    <p:sldId id="293" r:id="rId33"/>
    <p:sldId id="284" r:id="rId34"/>
    <p:sldId id="323" r:id="rId35"/>
    <p:sldId id="295" r:id="rId36"/>
    <p:sldId id="312" r:id="rId37"/>
    <p:sldId id="317" r:id="rId38"/>
    <p:sldId id="279" r:id="rId39"/>
    <p:sldId id="321" r:id="rId40"/>
  </p:sldIdLst>
  <p:sldSz cx="9144000" cy="6858000" type="screen4x3"/>
  <p:notesSz cx="7099300" cy="10234613"/>
  <p:defaultTextStyle>
    <a:defPPr>
      <a:defRPr lang="ja-JP"/>
    </a:defPPr>
    <a:lvl1pPr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FFF"/>
    <a:srgbClr val="FF0000"/>
    <a:srgbClr val="309030"/>
    <a:srgbClr val="66B6BE"/>
    <a:srgbClr val="006600"/>
    <a:srgbClr val="DFFFBF"/>
    <a:srgbClr val="DDDDDD"/>
    <a:srgbClr val="DFEFFF"/>
    <a:srgbClr val="FFDFC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596C7B29-C8F9-41D9-AE2D-BBF686F78D0E}" type="datetimeFigureOut">
              <a:rPr kumimoji="1" lang="ja-JP" altLang="en-US" smtClean="0"/>
              <a:pPr/>
              <a:t>2009/8/18</a:t>
            </a:fld>
            <a:endParaRPr kumimoji="1" lang="ja-JP" altLang="en-US"/>
          </a:p>
        </p:txBody>
      </p:sp>
      <p:sp>
        <p:nvSpPr>
          <p:cNvPr id="4" name="フッター プレースホルダ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0B817D9E-C4C3-4005-94F6-82CA4EB65B6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6E43E40B-A726-4A61-BD3E-9A6DEE9719A1}" type="datetimeFigureOut">
              <a:rPr kumimoji="1" lang="ja-JP" altLang="en-US" smtClean="0"/>
              <a:pPr/>
              <a:t>2009/8/18</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5A764FDF-DEE7-4E13-B315-B789162A63D0}"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764FDF-DEE7-4E13-B315-B789162A63D0}"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5298" name="Line 2"/>
          <p:cNvSpPr>
            <a:spLocks noChangeShapeType="1"/>
          </p:cNvSpPr>
          <p:nvPr/>
        </p:nvSpPr>
        <p:spPr bwMode="auto">
          <a:xfrm>
            <a:off x="304800" y="2971800"/>
            <a:ext cx="8534400" cy="0"/>
          </a:xfrm>
          <a:prstGeom prst="line">
            <a:avLst/>
          </a:prstGeom>
          <a:noFill/>
          <a:ln w="63500">
            <a:solidFill>
              <a:srgbClr val="DFEFFF"/>
            </a:solidFill>
            <a:round/>
            <a:headEnd/>
            <a:tailEnd/>
          </a:ln>
          <a:effectLst/>
        </p:spPr>
        <p:txBody>
          <a:bodyPr/>
          <a:lstStyle/>
          <a:p>
            <a:endParaRPr lang="ja-JP" altLang="en-US"/>
          </a:p>
        </p:txBody>
      </p:sp>
      <p:sp>
        <p:nvSpPr>
          <p:cNvPr id="55299" name="Line 3"/>
          <p:cNvSpPr>
            <a:spLocks noChangeShapeType="1"/>
          </p:cNvSpPr>
          <p:nvPr/>
        </p:nvSpPr>
        <p:spPr bwMode="auto">
          <a:xfrm>
            <a:off x="304800" y="2819400"/>
            <a:ext cx="8534400" cy="0"/>
          </a:xfrm>
          <a:prstGeom prst="line">
            <a:avLst/>
          </a:prstGeom>
          <a:noFill/>
          <a:ln w="63500">
            <a:solidFill>
              <a:srgbClr val="FFDFCF"/>
            </a:solidFill>
            <a:round/>
            <a:headEnd/>
            <a:tailEnd/>
          </a:ln>
          <a:effectLst/>
        </p:spPr>
        <p:txBody>
          <a:bodyPr/>
          <a:lstStyle/>
          <a:p>
            <a:endParaRPr lang="ja-JP" altLang="en-US"/>
          </a:p>
        </p:txBody>
      </p:sp>
      <p:sp>
        <p:nvSpPr>
          <p:cNvPr id="55300" name="Rectangle 4"/>
          <p:cNvSpPr>
            <a:spLocks noGrp="1" noChangeArrowheads="1"/>
          </p:cNvSpPr>
          <p:nvPr>
            <p:ph type="ctrTitle"/>
          </p:nvPr>
        </p:nvSpPr>
        <p:spPr>
          <a:xfrm>
            <a:off x="990600" y="2130425"/>
            <a:ext cx="7772400" cy="1470025"/>
          </a:xfrm>
        </p:spPr>
        <p:txBody>
          <a:bodyPr/>
          <a:lstStyle>
            <a:lvl1pPr>
              <a:defRPr>
                <a:latin typeface="HG創英角ﾎﾟｯﾌﾟ体" pitchFamily="49" charset="-128"/>
              </a:defRPr>
            </a:lvl1pPr>
          </a:lstStyle>
          <a:p>
            <a:r>
              <a:rPr lang="ja-JP" altLang="en-US" smtClean="0"/>
              <a:t>マスタ タイトルの書式設定</a:t>
            </a:r>
            <a:endParaRPr lang="ja-JP" altLang="en-US"/>
          </a:p>
        </p:txBody>
      </p:sp>
      <p:sp>
        <p:nvSpPr>
          <p:cNvPr id="55301" name="Rectangle 5"/>
          <p:cNvSpPr>
            <a:spLocks noGrp="1" noChangeArrowheads="1"/>
          </p:cNvSpPr>
          <p:nvPr>
            <p:ph type="subTitle" idx="1"/>
          </p:nvPr>
        </p:nvSpPr>
        <p:spPr>
          <a:xfrm>
            <a:off x="1371600" y="3886200"/>
            <a:ext cx="6400800" cy="1752600"/>
          </a:xfrm>
          <a:noFill/>
        </p:spPr>
        <p:txBody>
          <a:bodyPr/>
          <a:lstStyle>
            <a:lvl1pPr marL="0" indent="0" algn="ctr">
              <a:buFontTx/>
              <a:buNone/>
              <a:defRPr/>
            </a:lvl1pPr>
          </a:lstStyle>
          <a:p>
            <a:r>
              <a:rPr lang="ja-JP" altLang="en-US" dirty="0" smtClean="0"/>
              <a:t>マスタ サブタイトルの書式設定</a:t>
            </a:r>
            <a:endParaRPr lang="ja-JP" altLang="en-US" dirty="0"/>
          </a:p>
        </p:txBody>
      </p:sp>
      <p:sp>
        <p:nvSpPr>
          <p:cNvPr id="55302" name="Rectangle 6"/>
          <p:cNvSpPr>
            <a:spLocks noGrp="1" noChangeArrowheads="1"/>
          </p:cNvSpPr>
          <p:nvPr>
            <p:ph type="dt" sz="half" idx="2"/>
          </p:nvPr>
        </p:nvSpPr>
        <p:spPr bwMode="auto">
          <a:xfrm>
            <a:off x="457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endParaRPr lang="en-US" altLang="ja-JP" dirty="0"/>
          </a:p>
        </p:txBody>
      </p:sp>
      <p:sp>
        <p:nvSpPr>
          <p:cNvPr id="55303" name="Rectangle 7"/>
          <p:cNvSpPr>
            <a:spLocks noGrp="1" noChangeArrowheads="1"/>
          </p:cNvSpPr>
          <p:nvPr>
            <p:ph type="ftr" sz="quarter" idx="3"/>
          </p:nvPr>
        </p:nvSpPr>
        <p:spPr bwMode="auto">
          <a:xfrm>
            <a:off x="3124200" y="6245225"/>
            <a:ext cx="2895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ltLang="ja-JP" dirty="0"/>
          </a:p>
        </p:txBody>
      </p:sp>
      <p:sp>
        <p:nvSpPr>
          <p:cNvPr id="55304" name="Rectangle 8"/>
          <p:cNvSpPr>
            <a:spLocks noGrp="1" noChangeArrowheads="1"/>
          </p:cNvSpPr>
          <p:nvPr>
            <p:ph type="sldNum" sz="quarter" idx="4"/>
          </p:nvPr>
        </p:nvSpPr>
        <p:spPr bwMode="auto">
          <a:xfrm>
            <a:off x="6553200" y="6245225"/>
            <a:ext cx="21336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lvl1pPr>
          </a:lstStyle>
          <a:p>
            <a:fld id="{2DCBEAD9-191C-4D1A-B27D-94FCF868F7D8}" type="slidenum">
              <a:rPr lang="en-US" altLang="ja-JP"/>
              <a:pPr/>
              <a:t>&lt;#&gt;</a:t>
            </a:fld>
            <a:endParaRPr lang="en-US" altLang="ja-JP" dirty="0"/>
          </a:p>
        </p:txBody>
      </p:sp>
      <p:pic>
        <p:nvPicPr>
          <p:cNvPr id="13" name="Picture 2" descr="C:\Users\kinaba\Desktop\header_logo.png"/>
          <p:cNvPicPr>
            <a:picLocks noChangeAspect="1" noChangeArrowheads="1"/>
          </p:cNvPicPr>
          <p:nvPr userDrawn="1"/>
        </p:nvPicPr>
        <p:blipFill>
          <a:blip r:embed="rId2">
            <a:duotone>
              <a:schemeClr val="accent1">
                <a:shade val="45000"/>
                <a:satMod val="135000"/>
              </a:schemeClr>
              <a:prstClr val="white"/>
            </a:duotone>
          </a:blip>
          <a:srcRect/>
          <a:stretch>
            <a:fillRect/>
          </a:stretch>
        </p:blipFill>
        <p:spPr bwMode="auto">
          <a:xfrm>
            <a:off x="357190" y="215172"/>
            <a:ext cx="4000496" cy="141994"/>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lvl1pPr>
              <a:defRPr sz="4400" b="0"/>
            </a:lvl1pPr>
            <a:lvl2pPr>
              <a:defRPr sz="4000" b="0"/>
            </a:lvl2pPr>
            <a:lvl3pPr>
              <a:defRPr sz="3600" b="0"/>
            </a:lvl3pPr>
            <a:lvl4pPr>
              <a:defRPr sz="3200" b="0"/>
            </a:lvl4pPr>
            <a:lvl5pPr>
              <a:defRPr sz="3200" b="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8"/>
          <p:cNvSpPr>
            <a:spLocks noGrp="1" noChangeArrowheads="1"/>
          </p:cNvSpPr>
          <p:nvPr>
            <p:ph type="sldNum" sz="quarter" idx="4"/>
          </p:nvPr>
        </p:nvSpPr>
        <p:spPr bwMode="auto">
          <a:xfrm>
            <a:off x="6786578" y="95254"/>
            <a:ext cx="2133600" cy="54766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1" hangingPunct="1">
              <a:defRPr sz="2000" b="1">
                <a:solidFill>
                  <a:srgbClr val="309030"/>
                </a:solidFill>
              </a:defRPr>
            </a:lvl1pPr>
          </a:lstStyle>
          <a:p>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12"/>
          <p:cNvSpPr>
            <a:spLocks noChangeArrowheads="1"/>
          </p:cNvSpPr>
          <p:nvPr userDrawn="1"/>
        </p:nvSpPr>
        <p:spPr bwMode="auto">
          <a:xfrm>
            <a:off x="609600" y="1828800"/>
            <a:ext cx="8229600" cy="4800600"/>
          </a:xfrm>
          <a:prstGeom prst="rect">
            <a:avLst/>
          </a:prstGeom>
          <a:solidFill>
            <a:srgbClr val="DFFFBF"/>
          </a:solidFill>
          <a:ln w="9525">
            <a:noFill/>
            <a:miter lim="800000"/>
            <a:headEnd/>
            <a:tailEnd/>
          </a:ln>
          <a:effectLst/>
        </p:spPr>
        <p:txBody>
          <a:bodyPr wrap="none" anchor="ctr"/>
          <a:lstStyle/>
          <a:p>
            <a:endParaRPr lang="ja-JP" altLang="en-US"/>
          </a:p>
        </p:txBody>
      </p:sp>
      <p:sp>
        <p:nvSpPr>
          <p:cNvPr id="40968" name="Line 8"/>
          <p:cNvSpPr>
            <a:spLocks noChangeShapeType="1"/>
          </p:cNvSpPr>
          <p:nvPr/>
        </p:nvSpPr>
        <p:spPr bwMode="auto">
          <a:xfrm>
            <a:off x="304800" y="914400"/>
            <a:ext cx="8534400" cy="0"/>
          </a:xfrm>
          <a:prstGeom prst="line">
            <a:avLst/>
          </a:prstGeom>
          <a:noFill/>
          <a:ln w="63500">
            <a:solidFill>
              <a:srgbClr val="DFEFFF"/>
            </a:solidFill>
            <a:round/>
            <a:headEnd/>
            <a:tailEnd/>
          </a:ln>
          <a:effectLst/>
        </p:spPr>
        <p:txBody>
          <a:bodyPr/>
          <a:lstStyle/>
          <a:p>
            <a:endParaRPr lang="ja-JP" altLang="en-US"/>
          </a:p>
        </p:txBody>
      </p:sp>
      <p:sp>
        <p:nvSpPr>
          <p:cNvPr id="40967" name="Line 7"/>
          <p:cNvSpPr>
            <a:spLocks noChangeShapeType="1"/>
          </p:cNvSpPr>
          <p:nvPr/>
        </p:nvSpPr>
        <p:spPr bwMode="auto">
          <a:xfrm>
            <a:off x="304800" y="762000"/>
            <a:ext cx="8534400" cy="0"/>
          </a:xfrm>
          <a:prstGeom prst="line">
            <a:avLst/>
          </a:prstGeom>
          <a:noFill/>
          <a:ln w="63500">
            <a:solidFill>
              <a:srgbClr val="FFDFCF"/>
            </a:solidFill>
            <a:round/>
            <a:headEnd/>
            <a:tailEnd/>
          </a:ln>
          <a:effectLst/>
        </p:spPr>
        <p:txBody>
          <a:bodyPr/>
          <a:lstStyle/>
          <a:p>
            <a:endParaRPr lang="ja-JP" altLang="en-US"/>
          </a:p>
        </p:txBody>
      </p:sp>
      <p:sp>
        <p:nvSpPr>
          <p:cNvPr id="409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63" name="Rectangle 3"/>
          <p:cNvSpPr>
            <a:spLocks noGrp="1" noChangeArrowheads="1"/>
          </p:cNvSpPr>
          <p:nvPr>
            <p:ph type="body" idx="1"/>
          </p:nvPr>
        </p:nvSpPr>
        <p:spPr bwMode="auto">
          <a:xfrm>
            <a:off x="457200" y="1600200"/>
            <a:ext cx="8229600" cy="4876800"/>
          </a:xfrm>
          <a:prstGeom prst="rect">
            <a:avLst/>
          </a:prstGeom>
          <a:solidFill>
            <a:srgbClr val="E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8" name="Picture 2" descr="C:\Users\kinaba\Desktop\header_logo.png"/>
          <p:cNvPicPr>
            <a:picLocks noChangeAspect="1" noChangeArrowheads="1"/>
          </p:cNvPicPr>
          <p:nvPr userDrawn="1"/>
        </p:nvPicPr>
        <p:blipFill>
          <a:blip r:embed="rId6">
            <a:duotone>
              <a:schemeClr val="accent1">
                <a:shade val="45000"/>
                <a:satMod val="135000"/>
              </a:schemeClr>
              <a:prstClr val="white"/>
            </a:duotone>
          </a:blip>
          <a:srcRect/>
          <a:stretch>
            <a:fillRect/>
          </a:stretch>
        </p:blipFill>
        <p:spPr bwMode="auto">
          <a:xfrm>
            <a:off x="357190" y="215172"/>
            <a:ext cx="4000496" cy="141994"/>
          </a:xfrm>
          <a:prstGeom prst="rect">
            <a:avLst/>
          </a:prstGeom>
          <a:noFill/>
        </p:spPr>
      </p:pic>
      <p:sp>
        <p:nvSpPr>
          <p:cNvPr id="10" name="テキスト ボックス 9"/>
          <p:cNvSpPr txBox="1"/>
          <p:nvPr userDrawn="1"/>
        </p:nvSpPr>
        <p:spPr>
          <a:xfrm>
            <a:off x="7072330" y="71414"/>
            <a:ext cx="1857388" cy="461665"/>
          </a:xfrm>
          <a:prstGeom prst="rect">
            <a:avLst/>
          </a:prstGeom>
          <a:noFill/>
        </p:spPr>
        <p:txBody>
          <a:bodyPr wrap="square" rtlCol="0">
            <a:spAutoFit/>
          </a:bodyPr>
          <a:lstStyle/>
          <a:p>
            <a:pPr algn="r"/>
            <a:fld id="{C5A44B59-8153-4DAC-A3EB-49FA5693BE40}" type="slidenum">
              <a:rPr kumimoji="1" lang="ja-JP" altLang="en-US" sz="2400" b="0" smtClean="0">
                <a:solidFill>
                  <a:srgbClr val="309030"/>
                </a:solidFill>
              </a:rPr>
              <a:pPr algn="r"/>
              <a:t>&lt;#&gt;</a:t>
            </a:fld>
            <a:r>
              <a:rPr kumimoji="1" lang="en-US" altLang="ja-JP" sz="1600" b="0" dirty="0" smtClean="0">
                <a:solidFill>
                  <a:srgbClr val="309030"/>
                </a:solidFill>
              </a:rPr>
              <a:t>/39</a:t>
            </a:r>
            <a:endParaRPr kumimoji="1" lang="ja-JP" altLang="en-US" sz="2000" b="0" dirty="0">
              <a:solidFill>
                <a:srgbClr val="309030"/>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6" r:id="rId4"/>
  </p:sldLayoutIdLst>
  <p:hf hdr="0" ftr="0" dt="0"/>
  <p:txStyles>
    <p:titleStyle>
      <a:lvl1pPr algn="r" rtl="0" eaLnBrk="1" fontAlgn="base" hangingPunct="1">
        <a:spcBef>
          <a:spcPct val="0"/>
        </a:spcBef>
        <a:spcAft>
          <a:spcPct val="0"/>
        </a:spcAft>
        <a:defRPr kumimoji="1" sz="4400">
          <a:solidFill>
            <a:srgbClr val="309030"/>
          </a:solidFill>
          <a:latin typeface="+mj-lt"/>
          <a:ea typeface="+mj-ea"/>
          <a:cs typeface="+mj-cs"/>
        </a:defRPr>
      </a:lvl1pPr>
      <a:lvl2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2pPr>
      <a:lvl3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3pPr>
      <a:lvl4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4pPr>
      <a:lvl5pPr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5pPr>
      <a:lvl6pPr marL="4572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6pPr>
      <a:lvl7pPr marL="9144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7pPr>
      <a:lvl8pPr marL="13716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8pPr>
      <a:lvl9pPr marL="1828800" algn="r" rtl="0" eaLnBrk="1" fontAlgn="base" hangingPunct="1">
        <a:spcBef>
          <a:spcPct val="0"/>
        </a:spcBef>
        <a:spcAft>
          <a:spcPct val="0"/>
        </a:spcAft>
        <a:defRPr kumimoji="1" sz="4400">
          <a:solidFill>
            <a:srgbClr val="309030"/>
          </a:solidFill>
          <a:latin typeface="Comic Sans MS" pitchFamily="66" charset="0"/>
          <a:ea typeface="HG創英角ﾎﾟｯﾌﾟ体" pitchFamily="49" charset="-128"/>
        </a:defRPr>
      </a:lvl9pPr>
    </p:titleStyle>
    <p:bodyStyle>
      <a:lvl1pPr marL="342900" indent="-342900" algn="l" rtl="0" eaLnBrk="1" fontAlgn="base" hangingPunct="1">
        <a:spcBef>
          <a:spcPct val="20000"/>
        </a:spcBef>
        <a:spcAft>
          <a:spcPct val="0"/>
        </a:spcAft>
        <a:buChar char="•"/>
        <a:defRPr kumimoji="1" sz="44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4000">
          <a:solidFill>
            <a:schemeClr val="tx1"/>
          </a:solidFill>
          <a:latin typeface="+mn-lt"/>
          <a:ea typeface="+mn-ea"/>
        </a:defRPr>
      </a:lvl2pPr>
      <a:lvl3pPr marL="1143000" indent="-228600" algn="l" rtl="0" eaLnBrk="1" fontAlgn="base" hangingPunct="1">
        <a:spcBef>
          <a:spcPct val="20000"/>
        </a:spcBef>
        <a:spcAft>
          <a:spcPct val="0"/>
        </a:spcAft>
        <a:buChar char="•"/>
        <a:defRPr kumimoji="1" sz="3600">
          <a:solidFill>
            <a:schemeClr val="tx1"/>
          </a:solidFill>
          <a:latin typeface="+mn-lt"/>
          <a:ea typeface="+mn-ea"/>
        </a:defRPr>
      </a:lvl3pPr>
      <a:lvl4pPr marL="1600200" indent="-228600" algn="l" rtl="0" eaLnBrk="1" fontAlgn="base" hangingPunct="1">
        <a:spcBef>
          <a:spcPct val="20000"/>
        </a:spcBef>
        <a:spcAft>
          <a:spcPct val="0"/>
        </a:spcAft>
        <a:buChar char="–"/>
        <a:defRPr kumimoji="1" sz="3200">
          <a:solidFill>
            <a:schemeClr val="tx1"/>
          </a:solidFill>
          <a:latin typeface="+mn-lt"/>
          <a:ea typeface="+mn-ea"/>
        </a:defRPr>
      </a:lvl4pPr>
      <a:lvl5pPr marL="2057400" indent="-228600" algn="l" rtl="0" eaLnBrk="1" fontAlgn="base" hangingPunct="1">
        <a:spcBef>
          <a:spcPct val="20000"/>
        </a:spcBef>
        <a:spcAft>
          <a:spcPct val="0"/>
        </a:spcAft>
        <a:buChar char="»"/>
        <a:defRPr kumimoji="1" sz="32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monos.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twitter.com/kinab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rtos.nicta.com.au/research/l4.verified/"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0034" y="2816231"/>
            <a:ext cx="8262966" cy="1470025"/>
          </a:xfrm>
        </p:spPr>
        <p:txBody>
          <a:bodyPr/>
          <a:lstStyle/>
          <a:p>
            <a:r>
              <a:rPr lang="ja-JP" altLang="en-US" dirty="0" smtClean="0"/>
              <a:t>いまどきの！？</a:t>
            </a:r>
            <a:r>
              <a:rPr lang="en-US" altLang="ja-JP" dirty="0" smtClean="0"/>
              <a:t/>
            </a:r>
            <a:br>
              <a:rPr lang="en-US" altLang="ja-JP" dirty="0" smtClean="0"/>
            </a:br>
            <a:r>
              <a:rPr lang="ja-JP" altLang="en-US" dirty="0" smtClean="0"/>
              <a:t>プログラミング言語理論</a:t>
            </a:r>
            <a:r>
              <a:rPr lang="en-US" altLang="ja-JP" dirty="0" smtClean="0"/>
              <a:t/>
            </a:r>
            <a:br>
              <a:rPr lang="en-US" altLang="ja-JP" dirty="0" smtClean="0"/>
            </a:br>
            <a:endParaRPr lang="en-US" altLang="ja-JP" dirty="0"/>
          </a:p>
        </p:txBody>
      </p:sp>
      <p:sp>
        <p:nvSpPr>
          <p:cNvPr id="4099" name="Rectangle 3"/>
          <p:cNvSpPr>
            <a:spLocks noGrp="1" noChangeArrowheads="1"/>
          </p:cNvSpPr>
          <p:nvPr>
            <p:ph type="subTitle" idx="1"/>
          </p:nvPr>
        </p:nvSpPr>
        <p:spPr>
          <a:xfrm>
            <a:off x="2314604" y="4429132"/>
            <a:ext cx="6400800" cy="1643074"/>
          </a:xfrm>
        </p:spPr>
        <p:txBody>
          <a:bodyPr/>
          <a:lstStyle/>
          <a:p>
            <a:pPr algn="r">
              <a:spcBef>
                <a:spcPct val="0"/>
              </a:spcBef>
            </a:pPr>
            <a:r>
              <a:rPr lang="ja-JP" altLang="en-US" sz="2000" b="1" dirty="0" smtClean="0">
                <a:solidFill>
                  <a:schemeClr val="tx2">
                    <a:lumMod val="85000"/>
                    <a:lumOff val="15000"/>
                  </a:schemeClr>
                </a:solidFill>
              </a:rPr>
              <a:t>いなば   かずひろ</a:t>
            </a:r>
            <a:endParaRPr lang="en-US" altLang="ja-JP" sz="3600" b="1" dirty="0" smtClean="0">
              <a:solidFill>
                <a:schemeClr val="tx2">
                  <a:lumMod val="85000"/>
                  <a:lumOff val="15000"/>
                </a:schemeClr>
              </a:solidFill>
            </a:endParaRPr>
          </a:p>
          <a:p>
            <a:pPr algn="r">
              <a:spcBef>
                <a:spcPct val="0"/>
              </a:spcBef>
            </a:pPr>
            <a:r>
              <a:rPr lang="ja-JP" altLang="en-US" sz="3600" b="1" dirty="0" smtClean="0">
                <a:solidFill>
                  <a:schemeClr val="tx2">
                    <a:lumMod val="85000"/>
                    <a:lumOff val="15000"/>
                  </a:schemeClr>
                </a:solidFill>
              </a:rPr>
              <a:t>稲葉  一浩</a:t>
            </a:r>
            <a:r>
              <a:rPr lang="en-US" altLang="ja-JP" sz="2800" b="1" dirty="0" smtClean="0">
                <a:solidFill>
                  <a:schemeClr val="tx1">
                    <a:lumMod val="65000"/>
                    <a:lumOff val="35000"/>
                  </a:schemeClr>
                </a:solidFill>
                <a:hlinkClick r:id="rId3"/>
              </a:rPr>
              <a:t>http://www.kmonos.net/</a:t>
            </a:r>
            <a:endParaRPr lang="en-US" altLang="ja-JP" sz="2800" b="1" dirty="0" smtClean="0">
              <a:solidFill>
                <a:schemeClr val="tx1">
                  <a:lumMod val="65000"/>
                  <a:lumOff val="35000"/>
                </a:schemeClr>
              </a:solidFill>
            </a:endParaRPr>
          </a:p>
          <a:p>
            <a:pPr algn="r">
              <a:spcBef>
                <a:spcPct val="0"/>
              </a:spcBef>
            </a:pPr>
            <a:r>
              <a:rPr lang="en-US" altLang="ja-JP" sz="2800" b="1" dirty="0" smtClean="0">
                <a:solidFill>
                  <a:schemeClr val="tx1">
                    <a:lumMod val="65000"/>
                    <a:lumOff val="35000"/>
                  </a:schemeClr>
                </a:solidFill>
                <a:hlinkClick r:id="rId4"/>
              </a:rPr>
              <a:t>http://twitter.com/kinaba</a:t>
            </a:r>
            <a:r>
              <a:rPr lang="en-US" altLang="ja-JP" sz="3600" b="1" dirty="0" smtClean="0">
                <a:solidFill>
                  <a:schemeClr val="tx1">
                    <a:lumMod val="65000"/>
                    <a:lumOff val="35000"/>
                  </a:schemeClr>
                </a:solidFill>
              </a:rPr>
              <a:t> </a:t>
            </a:r>
            <a:endParaRPr lang="en-US" altLang="ja-JP" sz="3600" b="1" dirty="0">
              <a:solidFill>
                <a:schemeClr val="tx1">
                  <a:lumMod val="65000"/>
                  <a:lumOff val="35000"/>
                </a:schemeClr>
              </a:solidFill>
            </a:endParaRPr>
          </a:p>
        </p:txBody>
      </p:sp>
      <p:pic>
        <p:nvPicPr>
          <p:cNvPr id="5" name="Picture 2" descr="C:\Users\kinaba\Desktop\header_logo.png"/>
          <p:cNvPicPr>
            <a:picLocks noChangeAspect="1" noChangeArrowheads="1"/>
          </p:cNvPicPr>
          <p:nvPr/>
        </p:nvPicPr>
        <p:blipFill>
          <a:blip r:embed="rId5">
            <a:duotone>
              <a:schemeClr val="accent1">
                <a:shade val="45000"/>
                <a:satMod val="135000"/>
              </a:schemeClr>
              <a:prstClr val="white"/>
            </a:duotone>
          </a:blip>
          <a:srcRect/>
          <a:stretch>
            <a:fillRect/>
          </a:stretch>
        </p:blipFill>
        <p:spPr bwMode="auto">
          <a:xfrm>
            <a:off x="357190" y="215172"/>
            <a:ext cx="4000496" cy="141994"/>
          </a:xfrm>
          <a:prstGeom prst="rect">
            <a:avLst/>
          </a:prstGeom>
          <a:noFill/>
        </p:spPr>
      </p:pic>
      <p:sp>
        <p:nvSpPr>
          <p:cNvPr id="6" name="Rectangle 3"/>
          <p:cNvSpPr txBox="1">
            <a:spLocks noChangeArrowheads="1"/>
          </p:cNvSpPr>
          <p:nvPr/>
        </p:nvSpPr>
        <p:spPr bwMode="auto">
          <a:xfrm>
            <a:off x="5643570" y="1928802"/>
            <a:ext cx="3105128" cy="6429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1" lang="ja-JP" altLang="en-US" sz="2800" i="0" u="none" strike="noStrike" kern="0" cap="none" spc="0" normalizeH="0" baseline="0" noProof="0" dirty="0" smtClean="0">
                <a:ln>
                  <a:noFill/>
                </a:ln>
                <a:solidFill>
                  <a:srgbClr val="309030"/>
                </a:solidFill>
                <a:effectLst/>
                <a:uLnTx/>
                <a:uFillTx/>
                <a:latin typeface="HG創英角ﾎﾟｯﾌﾟ体" pitchFamily="49" charset="-128"/>
                <a:ea typeface="HG創英角ﾎﾟｯﾌﾟ体" pitchFamily="49" charset="-128"/>
              </a:rPr>
              <a:t>言語組：講義資料</a:t>
            </a:r>
            <a:endParaRPr kumimoji="1" lang="en-US" altLang="ja-JP" sz="3600" i="0" u="none" strike="noStrike" kern="0" cap="none" spc="0" normalizeH="0" baseline="0" noProof="0" dirty="0">
              <a:ln>
                <a:noFill/>
              </a:ln>
              <a:solidFill>
                <a:srgbClr val="309030"/>
              </a:solidFill>
              <a:effectLst/>
              <a:uLnTx/>
              <a:uFillTx/>
              <a:latin typeface="HG創英角ﾎﾟｯﾌﾟ体" pitchFamily="49" charset="-128"/>
              <a:ea typeface="HG創英角ﾎﾟｯﾌﾟ体" pitchFamily="49"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ここでニュース</a:t>
            </a:r>
            <a:r>
              <a:rPr kumimoji="1" lang="ja-JP" altLang="en-US"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sz="6000" b="1" dirty="0" smtClean="0"/>
              <a:t>速報！！</a:t>
            </a:r>
            <a:r>
              <a:rPr kumimoji="1" lang="en-US" altLang="ja-JP" sz="6000" b="1" dirty="0" smtClean="0"/>
              <a:t/>
            </a:r>
            <a:br>
              <a:rPr kumimoji="1" lang="en-US" altLang="ja-JP" sz="6000" b="1" dirty="0" smtClean="0"/>
            </a:br>
            <a:endParaRPr kumimoji="1" lang="en-US" altLang="ja-JP" sz="6000" b="1" dirty="0" smtClean="0"/>
          </a:p>
          <a:p>
            <a:r>
              <a:rPr kumimoji="1" lang="ja-JP" altLang="en-US" sz="6000" b="1" dirty="0" smtClean="0"/>
              <a:t>いま</a:t>
            </a:r>
            <a:r>
              <a:rPr kumimoji="1" lang="en-US" altLang="ja-JP" sz="6000" b="1" dirty="0" smtClean="0"/>
              <a:t/>
            </a:r>
            <a:br>
              <a:rPr kumimoji="1" lang="en-US" altLang="ja-JP" sz="6000" b="1" dirty="0" smtClean="0"/>
            </a:br>
            <a:r>
              <a:rPr kumimoji="1" lang="ja-JP" altLang="en-US" sz="6000" b="1" dirty="0" smtClean="0"/>
              <a:t>「証明」界に異変！？</a:t>
            </a:r>
            <a:endParaRPr kumimoji="1" lang="ja-JP" altLang="en-US" sz="6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最近の論文からの引用</a:t>
            </a:r>
            <a:endParaRPr kumimoji="1" lang="ja-JP" altLang="en-US" dirty="0"/>
          </a:p>
        </p:txBody>
      </p:sp>
      <p:sp>
        <p:nvSpPr>
          <p:cNvPr id="3" name="コンテンツ プレースホルダ 2"/>
          <p:cNvSpPr>
            <a:spLocks noGrp="1"/>
          </p:cNvSpPr>
          <p:nvPr>
            <p:ph idx="1"/>
          </p:nvPr>
        </p:nvSpPr>
        <p:spPr/>
        <p:txBody>
          <a:bodyPr/>
          <a:lstStyle/>
          <a:p>
            <a:pPr>
              <a:buFont typeface="+mj-lt"/>
              <a:buAutoNum type="arabicPeriod"/>
            </a:pPr>
            <a:r>
              <a:rPr lang="en-US" sz="1600" i="1" dirty="0" smtClean="0"/>
              <a:t>…</a:t>
            </a:r>
            <a:r>
              <a:rPr lang="en-US" sz="1600" i="1" dirty="0" err="1" smtClean="0"/>
              <a:t>Certicrypt</a:t>
            </a:r>
            <a:r>
              <a:rPr lang="en-US" sz="1600" i="1" dirty="0" smtClean="0"/>
              <a:t>, a framework that enables the </a:t>
            </a:r>
            <a:r>
              <a:rPr lang="en-US" sz="2800" i="1" dirty="0" smtClean="0">
                <a:solidFill>
                  <a:srgbClr val="FF0000"/>
                </a:solidFill>
              </a:rPr>
              <a:t>machine-checked</a:t>
            </a:r>
            <a:r>
              <a:rPr lang="en-US" sz="1600" i="1" dirty="0" smtClean="0"/>
              <a:t> construction and </a:t>
            </a:r>
            <a:r>
              <a:rPr lang="en-US" sz="2800" i="1" dirty="0" smtClean="0">
                <a:solidFill>
                  <a:srgbClr val="FF0000"/>
                </a:solidFill>
              </a:rPr>
              <a:t>verification</a:t>
            </a:r>
            <a:r>
              <a:rPr lang="en-US" sz="1600" i="1" dirty="0" smtClean="0"/>
              <a:t> of code-based </a:t>
            </a:r>
            <a:r>
              <a:rPr lang="en-US" sz="2800" i="1" dirty="0" smtClean="0">
                <a:solidFill>
                  <a:srgbClr val="FF0000"/>
                </a:solidFill>
              </a:rPr>
              <a:t>proofs</a:t>
            </a:r>
            <a:r>
              <a:rPr lang="en-US" sz="1600" i="1" dirty="0" smtClean="0"/>
              <a:t>…  </a:t>
            </a:r>
            <a:r>
              <a:rPr lang="en-US" sz="1600" dirty="0" smtClean="0"/>
              <a:t>[G. </a:t>
            </a:r>
            <a:r>
              <a:rPr lang="en-US" sz="1600" dirty="0" err="1" smtClean="0"/>
              <a:t>Barthe</a:t>
            </a:r>
            <a:r>
              <a:rPr lang="en-US" sz="1600" dirty="0" smtClean="0"/>
              <a:t> et al. , POPL 2009]</a:t>
            </a:r>
            <a:endParaRPr lang="en-US" sz="2000" dirty="0" smtClean="0"/>
          </a:p>
          <a:p>
            <a:pPr>
              <a:buFont typeface="+mj-lt"/>
              <a:buAutoNum type="arabicPeriod"/>
            </a:pPr>
            <a:r>
              <a:rPr lang="en-US" sz="1600" i="1" dirty="0" smtClean="0"/>
              <a:t>…a compiler from </a:t>
            </a:r>
            <a:r>
              <a:rPr lang="en-US" sz="1600" i="1" dirty="0" err="1" smtClean="0"/>
              <a:t>Cminor</a:t>
            </a:r>
            <a:r>
              <a:rPr lang="en-US" sz="1600" i="1" dirty="0" smtClean="0"/>
              <a:t> to PowerPC assembly code, using the Coq </a:t>
            </a:r>
            <a:r>
              <a:rPr lang="en-US" sz="2800" i="1" dirty="0" smtClean="0">
                <a:solidFill>
                  <a:srgbClr val="FF0000"/>
                </a:solidFill>
              </a:rPr>
              <a:t>proof assistant</a:t>
            </a:r>
            <a:r>
              <a:rPr lang="en-US" sz="2400" i="1" dirty="0" smtClean="0"/>
              <a:t> </a:t>
            </a:r>
            <a:r>
              <a:rPr lang="en-US" sz="1600" i="1" dirty="0" smtClean="0"/>
              <a:t>both for </a:t>
            </a:r>
            <a:r>
              <a:rPr lang="en-US" sz="2800" i="1" dirty="0" smtClean="0">
                <a:solidFill>
                  <a:srgbClr val="FF0000"/>
                </a:solidFill>
              </a:rPr>
              <a:t>programming</a:t>
            </a:r>
            <a:r>
              <a:rPr lang="en-US" sz="2400" i="1" dirty="0" smtClean="0"/>
              <a:t> </a:t>
            </a:r>
            <a:r>
              <a:rPr lang="en-US" sz="1600" i="1" dirty="0" smtClean="0"/>
              <a:t>the compiler and for </a:t>
            </a:r>
            <a:r>
              <a:rPr lang="en-US" sz="2800" i="1" dirty="0" smtClean="0">
                <a:solidFill>
                  <a:srgbClr val="FF0000"/>
                </a:solidFill>
              </a:rPr>
              <a:t>proving</a:t>
            </a:r>
            <a:r>
              <a:rPr lang="en-US" sz="1600" i="1" dirty="0" smtClean="0"/>
              <a:t>… </a:t>
            </a:r>
            <a:r>
              <a:rPr lang="en-US" sz="1600" dirty="0" smtClean="0"/>
              <a:t>[X. Leroy, POPL 2006]</a:t>
            </a:r>
          </a:p>
          <a:p>
            <a:pPr>
              <a:buFont typeface="+mj-lt"/>
              <a:buAutoNum type="arabicPeriod"/>
            </a:pPr>
            <a:r>
              <a:rPr lang="en-US" sz="1600" i="1" dirty="0" smtClean="0"/>
              <a:t>… accurate semantics for x86 … </a:t>
            </a:r>
            <a:r>
              <a:rPr lang="en-US" sz="2800" i="1" dirty="0" err="1" smtClean="0">
                <a:solidFill>
                  <a:srgbClr val="FF0000"/>
                </a:solidFill>
              </a:rPr>
              <a:t>mechanised</a:t>
            </a:r>
            <a:r>
              <a:rPr lang="en-US" sz="2400" i="1" dirty="0" smtClean="0">
                <a:solidFill>
                  <a:srgbClr val="FF0000"/>
                </a:solidFill>
              </a:rPr>
              <a:t> </a:t>
            </a:r>
            <a:r>
              <a:rPr lang="en-US" sz="1600" i="1" dirty="0" smtClean="0"/>
              <a:t>in HOL.  …For programs …we </a:t>
            </a:r>
            <a:r>
              <a:rPr lang="en-US" sz="2800" i="1" dirty="0" smtClean="0">
                <a:solidFill>
                  <a:srgbClr val="FF0000"/>
                </a:solidFill>
              </a:rPr>
              <a:t>prove</a:t>
            </a:r>
            <a:r>
              <a:rPr lang="en-US" sz="1600" i="1" dirty="0" smtClean="0"/>
              <a:t> in HOL that their </a:t>
            </a:r>
            <a:r>
              <a:rPr lang="en-US" sz="1600" i="1" dirty="0" err="1" smtClean="0"/>
              <a:t>behaviour</a:t>
            </a:r>
            <a:r>
              <a:rPr lang="en-US" sz="1600" i="1" dirty="0" smtClean="0"/>
              <a:t> is sequentially consistent.  </a:t>
            </a:r>
            <a:r>
              <a:rPr lang="en-US" sz="1600" dirty="0" smtClean="0"/>
              <a:t>[S. </a:t>
            </a:r>
            <a:r>
              <a:rPr lang="en-US" sz="1600" dirty="0" err="1" smtClean="0"/>
              <a:t>Sarkar</a:t>
            </a:r>
            <a:r>
              <a:rPr lang="en-US" sz="1600" dirty="0" smtClean="0"/>
              <a:t> et al.,  POPL 2009]</a:t>
            </a:r>
          </a:p>
          <a:p>
            <a:pPr>
              <a:buFont typeface="+mj-lt"/>
              <a:buAutoNum type="arabicPeriod"/>
            </a:pPr>
            <a:r>
              <a:rPr lang="en-US" altLang="ja-JP" sz="1600" i="1" dirty="0" smtClean="0"/>
              <a:t>… formal verification of an SLR parser generator….  This conversion also illustrated the gap between simple textbook definitions and a </a:t>
            </a:r>
            <a:r>
              <a:rPr lang="en-US" altLang="ja-JP" sz="2800" i="1" dirty="0" smtClean="0">
                <a:solidFill>
                  <a:srgbClr val="FF0000"/>
                </a:solidFill>
              </a:rPr>
              <a:t>verifiable executable implementation</a:t>
            </a:r>
            <a:r>
              <a:rPr lang="en-US" altLang="ja-JP" sz="1800" i="1" dirty="0" smtClean="0"/>
              <a:t> </a:t>
            </a:r>
            <a:r>
              <a:rPr lang="en-US" altLang="ja-JP" sz="1600" i="1" dirty="0" smtClean="0"/>
              <a:t>in a theorem </a:t>
            </a:r>
            <a:r>
              <a:rPr lang="en-US" altLang="ja-JP" sz="1600" i="1" dirty="0" err="1" smtClean="0"/>
              <a:t>prover</a:t>
            </a:r>
            <a:r>
              <a:rPr lang="en-US" altLang="ja-JP" sz="1600" i="1" dirty="0" smtClean="0"/>
              <a:t>.</a:t>
            </a:r>
            <a:r>
              <a:rPr kumimoji="1" lang="en-US" altLang="ja-JP" sz="1600" dirty="0" smtClean="0"/>
              <a:t>[M. </a:t>
            </a:r>
            <a:r>
              <a:rPr lang="en-US" sz="1600" dirty="0" err="1" smtClean="0"/>
              <a:t>Schäfer</a:t>
            </a:r>
            <a:r>
              <a:rPr lang="en-US" sz="1600" dirty="0" smtClean="0"/>
              <a:t>  et al., ESOP 2009]</a:t>
            </a:r>
            <a:endParaRPr kumimoji="1" lang="ja-JP"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異変：急増しているキーワード</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Mechanized 		</a:t>
            </a:r>
            <a:r>
              <a:rPr kumimoji="1" lang="ja-JP" altLang="en-US" dirty="0" smtClean="0"/>
              <a:t>機械化</a:t>
            </a:r>
            <a:endParaRPr kumimoji="1" lang="en-US" altLang="ja-JP" dirty="0" smtClean="0"/>
          </a:p>
          <a:p>
            <a:r>
              <a:rPr lang="en-US" altLang="ja-JP" dirty="0" smtClean="0"/>
              <a:t>Machine-checked</a:t>
            </a:r>
          </a:p>
          <a:p>
            <a:r>
              <a:rPr lang="en-US" altLang="ja-JP" dirty="0" smtClean="0"/>
              <a:t>Proof				</a:t>
            </a:r>
            <a:r>
              <a:rPr lang="ja-JP" altLang="en-US" dirty="0" smtClean="0"/>
              <a:t>証明</a:t>
            </a:r>
            <a:endParaRPr lang="en-US" altLang="ja-JP" dirty="0" smtClean="0"/>
          </a:p>
          <a:p>
            <a:r>
              <a:rPr kumimoji="1" lang="en-US" altLang="ja-JP" dirty="0" smtClean="0"/>
              <a:t>Assistant			</a:t>
            </a:r>
            <a:r>
              <a:rPr kumimoji="1" lang="ja-JP" altLang="en-US" dirty="0" smtClean="0"/>
              <a:t>支援</a:t>
            </a:r>
            <a:endParaRPr kumimoji="1" lang="en-US" altLang="ja-JP" dirty="0" smtClean="0"/>
          </a:p>
          <a:p>
            <a:r>
              <a:rPr lang="en-US" altLang="ja-JP" dirty="0" smtClean="0"/>
              <a:t>Executable			</a:t>
            </a:r>
            <a:r>
              <a:rPr lang="ja-JP" altLang="en-US" dirty="0" smtClean="0"/>
              <a:t>実行可能</a:t>
            </a:r>
            <a:endParaRPr kumimoji="1" lang="en-US" altLang="ja-JP" dirty="0" smtClean="0"/>
          </a:p>
          <a:p>
            <a:r>
              <a:rPr lang="en-US" altLang="ja-JP" dirty="0" smtClean="0"/>
              <a:t>Programming</a:t>
            </a:r>
          </a:p>
        </p:txBody>
      </p:sp>
      <p:sp>
        <p:nvSpPr>
          <p:cNvPr id="4" name="テキスト ボックス 3"/>
          <p:cNvSpPr txBox="1"/>
          <p:nvPr/>
        </p:nvSpPr>
        <p:spPr>
          <a:xfrm>
            <a:off x="6000792" y="2357430"/>
            <a:ext cx="2214546" cy="954107"/>
          </a:xfrm>
          <a:prstGeom prst="rect">
            <a:avLst/>
          </a:prstGeom>
          <a:noFill/>
        </p:spPr>
        <p:txBody>
          <a:bodyPr wrap="square" rtlCol="0">
            <a:spAutoFit/>
          </a:bodyPr>
          <a:lstStyle/>
          <a:p>
            <a:r>
              <a:rPr kumimoji="1" lang="ja-JP" altLang="en-US" sz="2800" dirty="0" smtClean="0">
                <a:latin typeface="+mn-ea"/>
                <a:ea typeface="+mn-ea"/>
              </a:rPr>
              <a:t>機械的</a:t>
            </a:r>
            <a:r>
              <a:rPr kumimoji="1" lang="en-US" altLang="ja-JP" sz="2800" dirty="0" smtClean="0">
                <a:latin typeface="+mn-ea"/>
                <a:ea typeface="+mn-ea"/>
              </a:rPr>
              <a:t/>
            </a:r>
            <a:br>
              <a:rPr kumimoji="1" lang="en-US" altLang="ja-JP" sz="2800" dirty="0" smtClean="0">
                <a:latin typeface="+mn-ea"/>
                <a:ea typeface="+mn-ea"/>
              </a:rPr>
            </a:br>
            <a:r>
              <a:rPr kumimoji="1" lang="ja-JP" altLang="en-US" sz="2800" dirty="0" smtClean="0">
                <a:latin typeface="+mn-ea"/>
                <a:ea typeface="+mn-ea"/>
              </a:rPr>
              <a:t>チェック済</a:t>
            </a:r>
            <a:endParaRPr kumimoji="1" lang="ja-JP" altLang="en-US" sz="2800" dirty="0">
              <a:latin typeface="+mn-ea"/>
              <a:ea typeface="+mn-ea"/>
            </a:endParaRPr>
          </a:p>
        </p:txBody>
      </p:sp>
      <p:sp>
        <p:nvSpPr>
          <p:cNvPr id="5" name="テキスト ボックス 4"/>
          <p:cNvSpPr txBox="1"/>
          <p:nvPr/>
        </p:nvSpPr>
        <p:spPr>
          <a:xfrm>
            <a:off x="6000792" y="5763300"/>
            <a:ext cx="2714612" cy="523220"/>
          </a:xfrm>
          <a:prstGeom prst="rect">
            <a:avLst/>
          </a:prstGeom>
          <a:noFill/>
        </p:spPr>
        <p:txBody>
          <a:bodyPr wrap="square" rtlCol="0">
            <a:spAutoFit/>
          </a:bodyPr>
          <a:lstStyle/>
          <a:p>
            <a:r>
              <a:rPr kumimoji="1" lang="ja-JP" altLang="en-US" sz="2800" dirty="0" smtClean="0">
                <a:latin typeface="+mn-ea"/>
                <a:ea typeface="+mn-ea"/>
              </a:rPr>
              <a:t>プログラミング</a:t>
            </a:r>
            <a:endParaRPr kumimoji="1" lang="ja-JP" altLang="en-US" sz="2800" dirty="0">
              <a:latin typeface="+mn-ea"/>
              <a:ea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a:t>
            </a:r>
            <a:r>
              <a:rPr lang="ja-JP" altLang="en-US" dirty="0" smtClean="0"/>
              <a:t>のニューウェーブ</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紙とペンでの</a:t>
            </a:r>
            <a:r>
              <a:rPr kumimoji="1" lang="ja-JP" altLang="en-US" dirty="0" smtClean="0"/>
              <a:t>証明</a:t>
            </a:r>
            <a:endParaRPr kumimoji="1" lang="en-US" altLang="ja-JP" dirty="0" smtClean="0"/>
          </a:p>
          <a:p>
            <a:r>
              <a:rPr kumimoji="1" lang="ja-JP" altLang="en-US" dirty="0" smtClean="0"/>
              <a:t>コンピュータでの全自動証明</a:t>
            </a:r>
            <a:endParaRPr kumimoji="1" lang="en-US" altLang="ja-JP" dirty="0" smtClean="0"/>
          </a:p>
          <a:p>
            <a:r>
              <a:rPr lang="ja-JP" altLang="en-US" dirty="0" smtClean="0">
                <a:solidFill>
                  <a:srgbClr val="FF0000"/>
                </a:solidFill>
              </a:rPr>
              <a:t>証明が書けるプログラミング言語を使う </a:t>
            </a:r>
            <a:r>
              <a:rPr lang="en-US" altLang="ja-JP" dirty="0" smtClean="0">
                <a:solidFill>
                  <a:srgbClr val="FF0000"/>
                </a:solidFill>
              </a:rPr>
              <a:t>(</a:t>
            </a:r>
            <a:r>
              <a:rPr lang="ja-JP" altLang="en-US" dirty="0" smtClean="0">
                <a:solidFill>
                  <a:srgbClr val="FF0000"/>
                </a:solidFill>
              </a:rPr>
              <a:t>←</a:t>
            </a:r>
            <a:r>
              <a:rPr lang="en-US" altLang="ja-JP" dirty="0" smtClean="0">
                <a:solidFill>
                  <a:srgbClr val="FF0000"/>
                </a:solidFill>
              </a:rPr>
              <a:t>New!!)</a:t>
            </a:r>
            <a:endParaRPr kumimoji="1" lang="en-US" altLang="ja-JP" dirty="0" smtClean="0"/>
          </a:p>
          <a:p>
            <a:pPr lvl="1">
              <a:buNone/>
            </a:pPr>
            <a:r>
              <a:rPr kumimoji="1" lang="en-US" altLang="ja-JP" sz="3200" dirty="0" smtClean="0">
                <a:solidFill>
                  <a:schemeClr val="bg2">
                    <a:lumMod val="75000"/>
                  </a:schemeClr>
                </a:solidFill>
              </a:rPr>
              <a:t>(※</a:t>
            </a:r>
            <a:r>
              <a:rPr kumimoji="1" lang="ja-JP" altLang="en-US" sz="3200" dirty="0" smtClean="0">
                <a:solidFill>
                  <a:schemeClr val="bg2">
                    <a:lumMod val="75000"/>
                  </a:schemeClr>
                </a:solidFill>
              </a:rPr>
              <a:t>注</a:t>
            </a:r>
            <a:r>
              <a:rPr kumimoji="1" lang="en-US" altLang="ja-JP" sz="3200" dirty="0" smtClean="0">
                <a:solidFill>
                  <a:schemeClr val="bg2">
                    <a:lumMod val="75000"/>
                  </a:schemeClr>
                </a:solidFill>
              </a:rPr>
              <a:t>: </a:t>
            </a:r>
            <a:r>
              <a:rPr kumimoji="1" lang="ja-JP" altLang="en-US" sz="3200" dirty="0" smtClean="0">
                <a:solidFill>
                  <a:schemeClr val="bg2">
                    <a:lumMod val="75000"/>
                  </a:schemeClr>
                </a:solidFill>
              </a:rPr>
              <a:t>このアイデア自体は</a:t>
            </a:r>
            <a:r>
              <a:rPr kumimoji="1" lang="en-US" altLang="ja-JP" sz="3200" dirty="0" smtClean="0">
                <a:solidFill>
                  <a:schemeClr val="bg2">
                    <a:lumMod val="75000"/>
                  </a:schemeClr>
                </a:solidFill>
              </a:rPr>
              <a:t>New</a:t>
            </a:r>
            <a:r>
              <a:rPr kumimoji="1" lang="ja-JP" altLang="en-US" sz="3200" dirty="0" smtClean="0">
                <a:solidFill>
                  <a:schemeClr val="bg2">
                    <a:lumMod val="75000"/>
                  </a:schemeClr>
                </a:solidFill>
              </a:rPr>
              <a:t>というほどでもなく</a:t>
            </a:r>
            <a:r>
              <a:rPr lang="en-US" altLang="ja-JP" sz="3200" smtClean="0">
                <a:solidFill>
                  <a:schemeClr val="bg2">
                    <a:lumMod val="75000"/>
                  </a:schemeClr>
                </a:solidFill>
              </a:rPr>
              <a:t>3</a:t>
            </a:r>
            <a:r>
              <a:rPr kumimoji="1" lang="en-US" altLang="ja-JP" sz="3200" smtClean="0">
                <a:solidFill>
                  <a:schemeClr val="bg2">
                    <a:lumMod val="75000"/>
                  </a:schemeClr>
                </a:solidFill>
              </a:rPr>
              <a:t>0</a:t>
            </a:r>
            <a:r>
              <a:rPr kumimoji="1" lang="ja-JP" altLang="en-US" sz="3200" dirty="0" smtClean="0">
                <a:solidFill>
                  <a:schemeClr val="bg2">
                    <a:lumMod val="75000"/>
                  </a:schemeClr>
                </a:solidFill>
              </a:rPr>
              <a:t>年以上前のものです。</a:t>
            </a:r>
            <a:r>
              <a:rPr lang="ja-JP" altLang="en-US" sz="3200" dirty="0" smtClean="0">
                <a:solidFill>
                  <a:schemeClr val="bg2">
                    <a:lumMod val="75000"/>
                  </a:schemeClr>
                </a:solidFill>
              </a:rPr>
              <a:t>が、ここ数年で爆発的に使われ始めてます</a:t>
            </a:r>
            <a:r>
              <a:rPr kumimoji="1" lang="en-US" altLang="ja-JP" sz="3200" dirty="0" smtClean="0">
                <a:solidFill>
                  <a:schemeClr val="bg2">
                    <a:lumMod val="75000"/>
                  </a:schemeClr>
                </a:solidFill>
              </a:rPr>
              <a:t>)</a:t>
            </a:r>
            <a:endParaRPr kumimoji="1" lang="ja-JP" altLang="en-US" dirty="0">
              <a:solidFill>
                <a:schemeClr val="bg2">
                  <a:lumMod val="7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発想：計算したい問題がある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紙とペンで計算</a:t>
            </a:r>
            <a:endParaRPr kumimoji="1" lang="en-US" altLang="ja-JP" dirty="0" smtClean="0"/>
          </a:p>
          <a:p>
            <a:pPr lvl="1">
              <a:buNone/>
            </a:pPr>
            <a:r>
              <a:rPr lang="ja-JP" altLang="en-US" sz="2400" dirty="0" smtClean="0"/>
              <a:t>    ↓ </a:t>
            </a:r>
            <a:r>
              <a:rPr lang="en-US" altLang="ja-JP" sz="2400" dirty="0" smtClean="0"/>
              <a:t>(</a:t>
            </a:r>
            <a:r>
              <a:rPr lang="ja-JP" altLang="en-US" sz="2400" dirty="0" smtClean="0"/>
              <a:t>大きな計算はできない</a:t>
            </a:r>
            <a:r>
              <a:rPr lang="en-US" altLang="ja-JP" sz="2400" dirty="0" smtClean="0"/>
              <a:t>)</a:t>
            </a:r>
            <a:endParaRPr kumimoji="1" lang="en-US" altLang="ja-JP" dirty="0" smtClean="0"/>
          </a:p>
          <a:p>
            <a:r>
              <a:rPr lang="ja-JP" altLang="en-US" dirty="0" smtClean="0"/>
              <a:t>問題を書いたら全自動で</a:t>
            </a:r>
            <a:r>
              <a:rPr lang="en-US" altLang="ja-JP" dirty="0" smtClean="0"/>
              <a:t/>
            </a:r>
            <a:br>
              <a:rPr lang="en-US" altLang="ja-JP" dirty="0" smtClean="0"/>
            </a:br>
            <a:r>
              <a:rPr lang="ja-JP" altLang="en-US" dirty="0" smtClean="0"/>
              <a:t>解いてくれる夢の計算機</a:t>
            </a:r>
            <a:endParaRPr lang="en-US" altLang="ja-JP" dirty="0" smtClean="0"/>
          </a:p>
          <a:p>
            <a:pPr>
              <a:buNone/>
            </a:pPr>
            <a:r>
              <a:rPr lang="ja-JP" altLang="en-US" sz="2800" dirty="0" smtClean="0"/>
              <a:t>       </a:t>
            </a:r>
            <a:r>
              <a:rPr lang="ja-JP" altLang="en-US" sz="2400" dirty="0" smtClean="0"/>
              <a:t>↓ </a:t>
            </a:r>
            <a:r>
              <a:rPr lang="en-US" altLang="ja-JP" sz="2400" dirty="0" smtClean="0"/>
              <a:t>(</a:t>
            </a:r>
            <a:r>
              <a:rPr lang="ja-JP" altLang="en-US" sz="2400" dirty="0" smtClean="0"/>
              <a:t>一部の問題に限れば可能。でも一般には無理</a:t>
            </a:r>
            <a:r>
              <a:rPr lang="en-US" altLang="ja-JP" sz="2400" dirty="0" smtClean="0"/>
              <a:t>)</a:t>
            </a:r>
            <a:endParaRPr lang="en-US" altLang="ja-JP" dirty="0" smtClean="0"/>
          </a:p>
          <a:p>
            <a:r>
              <a:rPr kumimoji="1" lang="ja-JP" altLang="en-US" dirty="0" smtClean="0"/>
              <a:t>人間がアルゴリズムを</a:t>
            </a:r>
            <a:r>
              <a:rPr kumimoji="1" lang="en-US" altLang="ja-JP" dirty="0" smtClean="0"/>
              <a:t/>
            </a:r>
            <a:br>
              <a:rPr kumimoji="1" lang="en-US" altLang="ja-JP" dirty="0" smtClean="0"/>
            </a:br>
            <a:r>
              <a:rPr kumimoji="1" lang="ja-JP" altLang="en-US" dirty="0" smtClean="0"/>
              <a:t>プログラミング！ </a:t>
            </a:r>
            <a:r>
              <a:rPr kumimoji="1" lang="en-US" altLang="ja-JP" sz="2400" dirty="0" smtClean="0"/>
              <a:t>(</a:t>
            </a:r>
            <a:r>
              <a:rPr kumimoji="1" lang="ja-JP" altLang="en-US" sz="2400" dirty="0" smtClean="0"/>
              <a:t>大成功！</a:t>
            </a:r>
            <a:r>
              <a:rPr kumimoji="1" lang="en-US" altLang="ja-JP" sz="2400" dirty="0" smtClean="0"/>
              <a:t>)</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発想：</a:t>
            </a:r>
            <a:r>
              <a:rPr kumimoji="1" lang="ja-JP" altLang="en-US" dirty="0" smtClean="0">
                <a:solidFill>
                  <a:srgbClr val="FF0000"/>
                </a:solidFill>
              </a:rPr>
              <a:t>証明</a:t>
            </a:r>
            <a:r>
              <a:rPr kumimoji="1" lang="ja-JP" altLang="en-US" dirty="0" smtClean="0"/>
              <a:t>したい問題がある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紙とペンで</a:t>
            </a:r>
            <a:r>
              <a:rPr lang="ja-JP" altLang="en-US" dirty="0" smtClean="0">
                <a:solidFill>
                  <a:srgbClr val="FF0000"/>
                </a:solidFill>
              </a:rPr>
              <a:t>証明</a:t>
            </a:r>
            <a:endParaRPr lang="en-US" altLang="ja-JP" dirty="0" smtClean="0">
              <a:solidFill>
                <a:srgbClr val="FF0000"/>
              </a:solidFill>
            </a:endParaRPr>
          </a:p>
          <a:p>
            <a:pPr lvl="1">
              <a:buNone/>
            </a:pPr>
            <a:r>
              <a:rPr lang="ja-JP" altLang="en-US" sz="2400" dirty="0" smtClean="0"/>
              <a:t>    ↓ </a:t>
            </a:r>
            <a:r>
              <a:rPr lang="en-US" altLang="ja-JP" sz="2400" dirty="0" smtClean="0"/>
              <a:t>(</a:t>
            </a:r>
            <a:r>
              <a:rPr lang="ja-JP" altLang="en-US" sz="2400" dirty="0" smtClean="0"/>
              <a:t>大きな証明はできない</a:t>
            </a:r>
            <a:r>
              <a:rPr lang="en-US" altLang="ja-JP" sz="2400" dirty="0" smtClean="0"/>
              <a:t>/</a:t>
            </a:r>
            <a:r>
              <a:rPr lang="ja-JP" altLang="en-US" sz="2400" dirty="0" smtClean="0"/>
              <a:t>間違うかも</a:t>
            </a:r>
            <a:r>
              <a:rPr lang="en-US" altLang="ja-JP" sz="2400" dirty="0" smtClean="0"/>
              <a:t>)</a:t>
            </a:r>
            <a:endParaRPr lang="en-US" altLang="ja-JP" dirty="0" smtClean="0"/>
          </a:p>
          <a:p>
            <a:r>
              <a:rPr lang="ja-JP" altLang="en-US" dirty="0" smtClean="0"/>
              <a:t>問題を書いたら全自動で</a:t>
            </a:r>
            <a:r>
              <a:rPr lang="en-US" altLang="ja-JP" dirty="0" smtClean="0"/>
              <a:t/>
            </a:r>
            <a:br>
              <a:rPr lang="en-US" altLang="ja-JP" dirty="0" smtClean="0"/>
            </a:br>
            <a:r>
              <a:rPr lang="ja-JP" altLang="en-US" dirty="0" smtClean="0">
                <a:solidFill>
                  <a:srgbClr val="FF0000"/>
                </a:solidFill>
              </a:rPr>
              <a:t>証明</a:t>
            </a:r>
            <a:r>
              <a:rPr lang="ja-JP" altLang="en-US" dirty="0" smtClean="0"/>
              <a:t>してくれる夢の計算機</a:t>
            </a:r>
            <a:endParaRPr lang="en-US" altLang="ja-JP" dirty="0" smtClean="0"/>
          </a:p>
          <a:p>
            <a:pPr>
              <a:buNone/>
            </a:pPr>
            <a:r>
              <a:rPr lang="ja-JP" altLang="en-US" sz="2800" dirty="0" smtClean="0"/>
              <a:t>       </a:t>
            </a:r>
            <a:r>
              <a:rPr lang="ja-JP" altLang="en-US" sz="2400" dirty="0" smtClean="0"/>
              <a:t>↓ </a:t>
            </a:r>
            <a:r>
              <a:rPr lang="en-US" altLang="ja-JP" sz="2400" dirty="0" smtClean="0"/>
              <a:t>(</a:t>
            </a:r>
            <a:r>
              <a:rPr lang="ja-JP" altLang="en-US" sz="2400" dirty="0" smtClean="0"/>
              <a:t>一部の問題なら可能。でも一般には無理</a:t>
            </a:r>
            <a:r>
              <a:rPr lang="en-US" altLang="ja-JP" sz="2400" dirty="0" smtClean="0"/>
              <a:t>)</a:t>
            </a:r>
            <a:endParaRPr lang="en-US" altLang="ja-JP" dirty="0" smtClean="0"/>
          </a:p>
          <a:p>
            <a:r>
              <a:rPr lang="ja-JP" altLang="en-US" dirty="0" smtClean="0"/>
              <a:t>人間が</a:t>
            </a:r>
            <a:r>
              <a:rPr lang="ja-JP" altLang="en-US" dirty="0" smtClean="0">
                <a:solidFill>
                  <a:srgbClr val="FF0000"/>
                </a:solidFill>
              </a:rPr>
              <a:t>証明</a:t>
            </a:r>
            <a:r>
              <a:rPr lang="ja-JP" altLang="en-US" dirty="0" smtClean="0"/>
              <a:t>を</a:t>
            </a:r>
            <a:r>
              <a:rPr lang="en-US" altLang="ja-JP" dirty="0" smtClean="0"/>
              <a:t/>
            </a:r>
            <a:br>
              <a:rPr lang="en-US" altLang="ja-JP" dirty="0" smtClean="0"/>
            </a:br>
            <a:r>
              <a:rPr lang="ja-JP" altLang="en-US" dirty="0" smtClean="0"/>
              <a:t>プログラミング！</a:t>
            </a:r>
            <a:r>
              <a:rPr lang="en-US" altLang="ja-JP" dirty="0" smtClean="0"/>
              <a:t> </a:t>
            </a:r>
            <a:r>
              <a:rPr lang="en-US" altLang="ja-JP" sz="2400" dirty="0" smtClean="0"/>
              <a:t>(</a:t>
            </a:r>
            <a:r>
              <a:rPr lang="ja-JP" altLang="en-US" sz="2400" dirty="0" smtClean="0"/>
              <a:t>大成功！？</a:t>
            </a:r>
            <a:r>
              <a:rPr lang="en-US" altLang="ja-JP" sz="2400" dirty="0" smtClean="0"/>
              <a:t>)</a:t>
            </a:r>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990600" y="2459041"/>
            <a:ext cx="7772400" cy="1470025"/>
          </a:xfrm>
        </p:spPr>
        <p:txBody>
          <a:bodyPr/>
          <a:lstStyle/>
          <a:p>
            <a:r>
              <a:rPr lang="ja-JP" altLang="en-US" dirty="0" smtClean="0"/>
              <a:t>証明をプログラミングする！～</a:t>
            </a:r>
            <a:r>
              <a:rPr kumimoji="1" lang="en-US" altLang="ja-JP" dirty="0" smtClean="0"/>
              <a:t>Proof meets Programming</a:t>
            </a:r>
            <a:r>
              <a:rPr kumimoji="1" lang="ja-JP" altLang="en-US" dirty="0" smtClean="0"/>
              <a:t>～</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qsort</a:t>
            </a:r>
            <a:r>
              <a:rPr lang="en-US" altLang="ja-JP" sz="2400" dirty="0" smtClean="0">
                <a:latin typeface="Lucida Console" pitchFamily="49" charset="0"/>
              </a:rPr>
              <a:t>( </a:t>
            </a: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xs</a:t>
            </a:r>
            <a:r>
              <a:rPr lang="en-US" altLang="ja-JP" sz="2400" dirty="0" smtClean="0">
                <a:latin typeface="Lucida Console" pitchFamily="49" charset="0"/>
              </a:rPr>
              <a:t> ) {</a:t>
            </a:r>
          </a:p>
          <a:p>
            <a:pPr>
              <a:buNone/>
            </a:pPr>
            <a:r>
              <a:rPr lang="en-US" altLang="ja-JP" sz="2400" dirty="0" smtClean="0">
                <a:latin typeface="Lucida Console" pitchFamily="49" charset="0"/>
              </a:rPr>
              <a:t>	if( </a:t>
            </a:r>
            <a:r>
              <a:rPr lang="en-US" altLang="ja-JP" sz="2400" dirty="0" err="1" smtClean="0">
                <a:latin typeface="Lucida Console" pitchFamily="49" charset="0"/>
              </a:rPr>
              <a:t>xs.size</a:t>
            </a:r>
            <a:r>
              <a:rPr lang="en-US" altLang="ja-JP" sz="2400" dirty="0" smtClean="0">
                <a:latin typeface="Lucida Console" pitchFamily="49" charset="0"/>
              </a:rPr>
              <a:t> &lt;= 1 )</a:t>
            </a:r>
          </a:p>
          <a:p>
            <a:pPr>
              <a:buNone/>
            </a:pPr>
            <a:r>
              <a:rPr lang="en-US" altLang="ja-JP" sz="2400" dirty="0" smtClean="0">
                <a:latin typeface="Lucida Console" pitchFamily="49" charset="0"/>
              </a:rPr>
              <a:t>	 return </a:t>
            </a:r>
            <a:r>
              <a:rPr lang="en-US" altLang="ja-JP" sz="2400" dirty="0" err="1" smtClean="0">
                <a:latin typeface="Lucida Console" pitchFamily="49" charset="0"/>
              </a:rPr>
              <a:t>xs</a:t>
            </a:r>
            <a:endParaRPr lang="en-US" altLang="ja-JP" sz="2400" dirty="0" smtClean="0">
              <a:latin typeface="Lucida Console" pitchFamily="49" charset="0"/>
            </a:endParaRPr>
          </a:p>
          <a:p>
            <a:pPr>
              <a:buNone/>
            </a:pPr>
            <a:r>
              <a:rPr lang="en-US" altLang="ja-JP" sz="2400" dirty="0" smtClean="0">
                <a:latin typeface="Lucida Console" pitchFamily="49" charset="0"/>
              </a:rPr>
              <a:t>	else {</a:t>
            </a:r>
          </a:p>
          <a:p>
            <a:pPr>
              <a:buNone/>
            </a:pPr>
            <a:r>
              <a:rPr lang="en-US" altLang="ja-JP" sz="2400" dirty="0" smtClean="0">
                <a:latin typeface="Lucida Console" pitchFamily="49" charset="0"/>
              </a:rPr>
              <a:t>	 </a:t>
            </a: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ls</a:t>
            </a:r>
            <a:r>
              <a:rPr lang="en-US" altLang="ja-JP" sz="2400" dirty="0" smtClean="0">
                <a:latin typeface="Lucida Console" pitchFamily="49" charset="0"/>
              </a:rPr>
              <a:t> = </a:t>
            </a:r>
            <a:r>
              <a:rPr lang="en-US" altLang="ja-JP" sz="2400" dirty="0" err="1" smtClean="0">
                <a:latin typeface="Lucida Console" pitchFamily="49" charset="0"/>
              </a:rPr>
              <a:t>xs</a:t>
            </a:r>
            <a:r>
              <a:rPr lang="en-US" altLang="ja-JP" sz="2400" dirty="0" smtClean="0">
                <a:latin typeface="Lucida Console" pitchFamily="49" charset="0"/>
              </a:rPr>
              <a:t>[1..-1].select{|</a:t>
            </a:r>
            <a:r>
              <a:rPr lang="en-US" altLang="ja-JP" sz="2400" dirty="0" err="1" smtClean="0">
                <a:latin typeface="Lucida Console" pitchFamily="49" charset="0"/>
              </a:rPr>
              <a:t>x|x</a:t>
            </a:r>
            <a:r>
              <a:rPr lang="en-US" altLang="ja-JP" sz="2400" dirty="0" smtClean="0">
                <a:latin typeface="Lucida Console" pitchFamily="49" charset="0"/>
              </a:rPr>
              <a:t>&lt;</a:t>
            </a:r>
            <a:r>
              <a:rPr lang="en-US" altLang="ja-JP" sz="2400" dirty="0" err="1" smtClean="0">
                <a:latin typeface="Lucida Console" pitchFamily="49" charset="0"/>
              </a:rPr>
              <a:t>xs</a:t>
            </a:r>
            <a:r>
              <a:rPr lang="en-US" altLang="ja-JP" sz="2400" dirty="0" smtClean="0">
                <a:latin typeface="Lucida Console" pitchFamily="49" charset="0"/>
              </a:rPr>
              <a:t>[0]}</a:t>
            </a:r>
          </a:p>
          <a:p>
            <a:pPr>
              <a:buNone/>
            </a:pPr>
            <a:r>
              <a:rPr lang="en-US" altLang="ja-JP" sz="2400" dirty="0" smtClean="0">
                <a:latin typeface="Lucida Console" pitchFamily="49" charset="0"/>
              </a:rPr>
              <a:t>	 </a:t>
            </a: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gs</a:t>
            </a:r>
            <a:r>
              <a:rPr lang="en-US" altLang="ja-JP" sz="2400" dirty="0" smtClean="0">
                <a:latin typeface="Lucida Console" pitchFamily="49" charset="0"/>
              </a:rPr>
              <a:t> = </a:t>
            </a:r>
            <a:r>
              <a:rPr lang="en-US" altLang="ja-JP" sz="2400" dirty="0" err="1" smtClean="0">
                <a:latin typeface="Lucida Console" pitchFamily="49" charset="0"/>
              </a:rPr>
              <a:t>xs</a:t>
            </a:r>
            <a:r>
              <a:rPr lang="en-US" altLang="ja-JP" sz="2400" dirty="0" smtClean="0">
                <a:latin typeface="Lucida Console" pitchFamily="49" charset="0"/>
              </a:rPr>
              <a:t>[1..-1].select{|</a:t>
            </a:r>
            <a:r>
              <a:rPr lang="en-US" altLang="ja-JP" sz="2400" dirty="0" err="1" smtClean="0">
                <a:latin typeface="Lucida Console" pitchFamily="49" charset="0"/>
              </a:rPr>
              <a:t>x|x</a:t>
            </a:r>
            <a:r>
              <a:rPr lang="en-US" altLang="ja-JP" sz="2400" dirty="0" smtClean="0">
                <a:latin typeface="Lucida Console" pitchFamily="49" charset="0"/>
              </a:rPr>
              <a:t>&gt;=</a:t>
            </a:r>
            <a:r>
              <a:rPr lang="en-US" altLang="ja-JP" sz="2400" dirty="0" err="1" smtClean="0">
                <a:latin typeface="Lucida Console" pitchFamily="49" charset="0"/>
              </a:rPr>
              <a:t>xs</a:t>
            </a:r>
            <a:r>
              <a:rPr lang="en-US" altLang="ja-JP" sz="2400" dirty="0" smtClean="0">
                <a:latin typeface="Lucida Console" pitchFamily="49" charset="0"/>
              </a:rPr>
              <a:t>[0]}</a:t>
            </a:r>
          </a:p>
          <a:p>
            <a:pPr>
              <a:buNone/>
            </a:pPr>
            <a:r>
              <a:rPr lang="en-US" altLang="ja-JP" sz="2400" dirty="0" smtClean="0">
                <a:latin typeface="Lucida Console" pitchFamily="49" charset="0"/>
              </a:rPr>
              <a:t>	 return </a:t>
            </a:r>
            <a:r>
              <a:rPr lang="en-US" altLang="ja-JP" sz="2400" dirty="0" err="1" smtClean="0">
                <a:latin typeface="Lucida Console" pitchFamily="49" charset="0"/>
              </a:rPr>
              <a:t>qsort</a:t>
            </a:r>
            <a:r>
              <a:rPr lang="en-US" altLang="ja-JP" sz="2400" dirty="0" smtClean="0">
                <a:latin typeface="Lucida Console" pitchFamily="49" charset="0"/>
              </a:rPr>
              <a:t>(</a:t>
            </a:r>
            <a:r>
              <a:rPr lang="en-US" altLang="ja-JP" sz="2400" dirty="0" err="1" smtClean="0">
                <a:latin typeface="Lucida Console" pitchFamily="49" charset="0"/>
              </a:rPr>
              <a:t>ls</a:t>
            </a:r>
            <a:r>
              <a:rPr lang="en-US" altLang="ja-JP" sz="2400" dirty="0" smtClean="0">
                <a:latin typeface="Lucida Console" pitchFamily="49" charset="0"/>
              </a:rPr>
              <a:t>) + [</a:t>
            </a:r>
            <a:r>
              <a:rPr lang="en-US" altLang="ja-JP" sz="2400" dirty="0" err="1" smtClean="0">
                <a:latin typeface="Lucida Console" pitchFamily="49" charset="0"/>
              </a:rPr>
              <a:t>xs</a:t>
            </a:r>
            <a:r>
              <a:rPr lang="en-US" altLang="ja-JP" sz="2400" dirty="0" smtClean="0">
                <a:latin typeface="Lucida Console" pitchFamily="49" charset="0"/>
              </a:rPr>
              <a:t>[0]] + </a:t>
            </a:r>
            <a:r>
              <a:rPr lang="en-US" altLang="ja-JP" sz="2400" dirty="0" err="1" smtClean="0">
                <a:latin typeface="Lucida Console" pitchFamily="49" charset="0"/>
              </a:rPr>
              <a:t>qsort</a:t>
            </a:r>
            <a:r>
              <a:rPr lang="en-US" altLang="ja-JP" sz="2400" dirty="0" smtClean="0">
                <a:latin typeface="Lucida Console" pitchFamily="49" charset="0"/>
              </a:rPr>
              <a:t>(</a:t>
            </a:r>
            <a:r>
              <a:rPr lang="en-US" altLang="ja-JP" sz="2400" dirty="0" err="1" smtClean="0">
                <a:latin typeface="Lucida Console" pitchFamily="49" charset="0"/>
              </a:rPr>
              <a:t>gs</a:t>
            </a:r>
            <a:r>
              <a:rPr lang="en-US" altLang="ja-JP" sz="2400" dirty="0" smtClean="0">
                <a:latin typeface="Lucida Console" pitchFamily="49" charset="0"/>
              </a:rPr>
              <a:t>)</a:t>
            </a:r>
          </a:p>
          <a:p>
            <a:pPr>
              <a:buNone/>
            </a:pPr>
            <a:r>
              <a:rPr lang="en-US" altLang="ja-JP" sz="2400" dirty="0" smtClean="0">
                <a:latin typeface="Lucida Console" pitchFamily="49" charset="0"/>
              </a:rPr>
              <a:t>	}</a:t>
            </a:r>
          </a:p>
          <a:p>
            <a:pPr>
              <a:buNone/>
            </a:pPr>
            <a:r>
              <a:rPr kumimoji="1" lang="en-US" altLang="ja-JP" sz="2400" dirty="0" smtClean="0">
                <a:latin typeface="Lucida Console" pitchFamily="49" charset="0"/>
              </a:rPr>
              <a:t>}</a:t>
            </a:r>
            <a:endParaRPr kumimoji="1" lang="ja-JP" altLang="en-US" sz="2400" dirty="0">
              <a:latin typeface="Lucida Console" pitchFamily="49" charset="0"/>
            </a:endParaRPr>
          </a:p>
        </p:txBody>
      </p:sp>
      <p:sp>
        <p:nvSpPr>
          <p:cNvPr id="5" name="対角する 2 つの角を丸めた四角形 4"/>
          <p:cNvSpPr/>
          <p:nvPr/>
        </p:nvSpPr>
        <p:spPr bwMode="auto">
          <a:xfrm>
            <a:off x="1714480" y="4929198"/>
            <a:ext cx="6715172" cy="1357322"/>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1800" b="0" i="0" u="none" strike="noStrike" cap="none" normalizeH="0" baseline="0" dirty="0" smtClean="0">
                <a:ln>
                  <a:noFill/>
                </a:ln>
                <a:solidFill>
                  <a:schemeClr val="tx1"/>
                </a:solidFill>
                <a:effectLst/>
                <a:latin typeface="Arial" charset="0"/>
                <a:ea typeface="ＭＳ Ｐゴシック" pitchFamily="50" charset="-128"/>
              </a:rPr>
              <a:t>コードはイメージです ： </a:t>
            </a:r>
            <a: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t>(</a:t>
            </a:r>
            <a:r>
              <a:rPr kumimoji="0" lang="en-US" altLang="ja-JP" sz="1800" b="0" i="0" u="none" strike="noStrike" cap="none" normalizeH="0" baseline="0" dirty="0" err="1" smtClean="0">
                <a:ln>
                  <a:noFill/>
                </a:ln>
                <a:solidFill>
                  <a:schemeClr val="tx1"/>
                </a:solidFill>
                <a:effectLst/>
                <a:latin typeface="Arial" charset="0"/>
                <a:ea typeface="ＭＳ Ｐゴシック" pitchFamily="50" charset="-128"/>
              </a:rPr>
              <a:t>Ruby+C</a:t>
            </a:r>
            <a: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t>)</a:t>
            </a:r>
            <a:r>
              <a:rPr lang="en-US" altLang="ja-JP" dirty="0" smtClean="0"/>
              <a:t>÷2 </a:t>
            </a:r>
            <a:r>
              <a:rPr lang="ja-JP" altLang="en-US" dirty="0" smtClean="0"/>
              <a:t>くらいの仮想言語</a:t>
            </a:r>
            <a:endParaRPr kumimoji="0" lang="en-US" altLang="ja-JP" sz="18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en-US" altLang="ja-JP" sz="2800" dirty="0" smtClean="0"/>
              <a:t>“</a:t>
            </a:r>
            <a:r>
              <a:rPr kumimoji="0" lang="en-US" altLang="ja-JP" sz="2800" b="0" i="0" u="none" strike="noStrike" cap="none" normalizeH="0" baseline="0" dirty="0" err="1" smtClean="0">
                <a:ln>
                  <a:noFill/>
                </a:ln>
                <a:solidFill>
                  <a:schemeClr val="tx1"/>
                </a:solidFill>
                <a:effectLst/>
                <a:latin typeface="Arial" charset="0"/>
                <a:ea typeface="ＭＳ Ｐゴシック" pitchFamily="50" charset="-128"/>
              </a:rPr>
              <a:t>qsort</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t>
            </a:r>
            <a:r>
              <a:rPr kumimoji="0" lang="ja-JP" altLang="en-US" sz="2800" b="0" i="0" u="none" strike="noStrike" cap="none" normalizeH="0" baseline="0" dirty="0" err="1" smtClean="0">
                <a:ln>
                  <a:noFill/>
                </a:ln>
                <a:solidFill>
                  <a:schemeClr val="tx1"/>
                </a:solidFill>
                <a:effectLst/>
                <a:latin typeface="Arial" charset="0"/>
                <a:ea typeface="ＭＳ Ｐゴシック" pitchFamily="50" charset="-128"/>
              </a:rPr>
              <a:t>の返</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値は必ずソート済み</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a:t>
            </a:r>
            <a:r>
              <a:rPr kumimoji="0" lang="ja-JP" altLang="en-US" sz="2800" b="0" i="0" u="none" strike="noStrike" cap="none" normalizeH="0" baseline="0" dirty="0" smtClean="0">
                <a:ln>
                  <a:noFill/>
                </a:ln>
                <a:solidFill>
                  <a:schemeClr val="tx1"/>
                </a:solidFill>
                <a:effectLst/>
                <a:latin typeface="Arial" charset="0"/>
                <a:ea typeface="ＭＳ Ｐゴシック" pitchFamily="50" charset="-128"/>
              </a:rPr>
              <a:t>小さい順に並んでる</a:t>
            </a:r>
            <a:r>
              <a:rPr kumimoji="0" lang="en-US" altLang="ja-JP" sz="2800" b="0" i="0" u="none" strike="noStrike" cap="none" normalizeH="0" baseline="0" dirty="0" smtClean="0">
                <a:ln>
                  <a:noFill/>
                </a:ln>
                <a:solidFill>
                  <a:schemeClr val="tx1"/>
                </a:solidFill>
                <a:effectLst/>
                <a:latin typeface="Arial" charset="0"/>
                <a:ea typeface="ＭＳ Ｐゴシック" pitchFamily="50" charset="-128"/>
              </a:rPr>
              <a:t>)” </a:t>
            </a:r>
            <a:r>
              <a:rPr lang="ja-JP" altLang="en-US" dirty="0" smtClean="0"/>
              <a:t>を「証明」してみる</a:t>
            </a:r>
            <a:endParaRPr kumimoji="0"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400" dirty="0" smtClean="0">
                <a:solidFill>
                  <a:srgbClr val="FF0000"/>
                </a:solidFill>
                <a:latin typeface="Lucida Console" pitchFamily="49" charset="0"/>
              </a:rPr>
              <a:t>(</a:t>
            </a:r>
            <a:r>
              <a:rPr lang="en-US" altLang="ja-JP" sz="2400" dirty="0" err="1" smtClean="0">
                <a:latin typeface="Lucida Console" pitchFamily="49" charset="0"/>
              </a:rPr>
              <a:t>int</a:t>
            </a:r>
            <a:r>
              <a:rPr lang="en-US" altLang="ja-JP" sz="2400" dirty="0" smtClean="0">
                <a:latin typeface="Lucida Console" pitchFamily="49" charset="0"/>
              </a:rPr>
              <a:t>[]</a:t>
            </a:r>
            <a:r>
              <a:rPr lang="en-US" altLang="ja-JP" sz="2400" dirty="0" smtClean="0">
                <a:solidFill>
                  <a:srgbClr val="FF0000"/>
                </a:solidFill>
                <a:latin typeface="Lucida Console" pitchFamily="49" charset="0"/>
              </a:rPr>
              <a:t>,sorted(.))</a:t>
            </a:r>
            <a:r>
              <a:rPr lang="en-US" altLang="ja-JP" sz="2400" dirty="0" smtClean="0">
                <a:latin typeface="Lucida Console" pitchFamily="49" charset="0"/>
              </a:rPr>
              <a:t> </a:t>
            </a:r>
            <a:r>
              <a:rPr lang="en-US" altLang="ja-JP" sz="2400" dirty="0" err="1" smtClean="0">
                <a:latin typeface="Lucida Console" pitchFamily="49" charset="0"/>
              </a:rPr>
              <a:t>qsort</a:t>
            </a:r>
            <a:r>
              <a:rPr lang="en-US" altLang="ja-JP" sz="2400" dirty="0" smtClean="0">
                <a:latin typeface="Lucida Console" pitchFamily="49" charset="0"/>
              </a:rPr>
              <a:t>( </a:t>
            </a: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xs</a:t>
            </a:r>
            <a:r>
              <a:rPr lang="en-US" altLang="ja-JP" sz="2400" dirty="0" smtClean="0">
                <a:latin typeface="Lucida Console" pitchFamily="49" charset="0"/>
              </a:rPr>
              <a:t> ) {</a:t>
            </a:r>
          </a:p>
          <a:p>
            <a:pPr>
              <a:buNone/>
            </a:pPr>
            <a:r>
              <a:rPr lang="en-US" altLang="ja-JP" sz="2400" dirty="0" smtClean="0">
                <a:solidFill>
                  <a:schemeClr val="accent3">
                    <a:lumMod val="75000"/>
                  </a:schemeClr>
                </a:solidFill>
                <a:latin typeface="Lucida Console" pitchFamily="49" charset="0"/>
              </a:rPr>
              <a:t>	if( </a:t>
            </a:r>
            <a:r>
              <a:rPr lang="en-US" altLang="ja-JP" sz="2400" dirty="0" err="1" smtClean="0">
                <a:solidFill>
                  <a:schemeClr val="accent3">
                    <a:lumMod val="75000"/>
                  </a:schemeClr>
                </a:solidFill>
                <a:latin typeface="Lucida Console" pitchFamily="49" charset="0"/>
              </a:rPr>
              <a:t>xs.size</a:t>
            </a:r>
            <a:r>
              <a:rPr lang="en-US" altLang="ja-JP" sz="2400" dirty="0" smtClean="0">
                <a:solidFill>
                  <a:schemeClr val="accent3">
                    <a:lumMod val="75000"/>
                  </a:schemeClr>
                </a:solidFill>
                <a:latin typeface="Lucida Console" pitchFamily="49" charset="0"/>
              </a:rPr>
              <a:t> &lt;= 1 )</a:t>
            </a:r>
          </a:p>
          <a:p>
            <a:pPr>
              <a:buNone/>
            </a:pPr>
            <a:r>
              <a:rPr lang="en-US" altLang="ja-JP" sz="2400" dirty="0" smtClean="0">
                <a:solidFill>
                  <a:schemeClr val="accent3">
                    <a:lumMod val="75000"/>
                  </a:schemeClr>
                </a:solidFill>
                <a:latin typeface="Lucida Console" pitchFamily="49" charset="0"/>
              </a:rPr>
              <a:t>	 return </a:t>
            </a:r>
            <a:r>
              <a:rPr lang="en-US" altLang="ja-JP" sz="2400" dirty="0" err="1" smtClean="0">
                <a:solidFill>
                  <a:schemeClr val="accent3">
                    <a:lumMod val="75000"/>
                  </a:schemeClr>
                </a:solidFill>
                <a:latin typeface="Lucida Console" pitchFamily="49" charset="0"/>
              </a:rPr>
              <a:t>xs</a:t>
            </a:r>
            <a:endParaRPr lang="en-US" altLang="ja-JP" sz="2400" dirty="0" smtClean="0">
              <a:solidFill>
                <a:schemeClr val="accent3">
                  <a:lumMod val="75000"/>
                </a:schemeClr>
              </a:solidFill>
              <a:latin typeface="Lucida Console" pitchFamily="49" charset="0"/>
            </a:endParaRPr>
          </a:p>
          <a:p>
            <a:pPr>
              <a:buNone/>
            </a:pPr>
            <a:r>
              <a:rPr lang="en-US" altLang="ja-JP" sz="2400" dirty="0" smtClean="0">
                <a:solidFill>
                  <a:schemeClr val="accent3">
                    <a:lumMod val="75000"/>
                  </a:schemeClr>
                </a:solidFill>
                <a:latin typeface="Lucida Console" pitchFamily="49" charset="0"/>
              </a:rPr>
              <a:t>	else {</a:t>
            </a:r>
          </a:p>
          <a:p>
            <a:pPr>
              <a:buNone/>
            </a:pP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int</a:t>
            </a: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ls</a:t>
            </a:r>
            <a:r>
              <a:rPr lang="en-US" altLang="ja-JP" sz="2400" dirty="0" smtClean="0">
                <a:solidFill>
                  <a:schemeClr val="accent3">
                    <a:lumMod val="75000"/>
                  </a:schemeClr>
                </a:solidFill>
                <a:latin typeface="Lucida Console" pitchFamily="49" charset="0"/>
              </a:rPr>
              <a:t> = </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[1..-1].select{|</a:t>
            </a:r>
            <a:r>
              <a:rPr lang="en-US" altLang="ja-JP" sz="2400" dirty="0" err="1" smtClean="0">
                <a:solidFill>
                  <a:schemeClr val="accent3">
                    <a:lumMod val="75000"/>
                  </a:schemeClr>
                </a:solidFill>
                <a:latin typeface="Lucida Console" pitchFamily="49" charset="0"/>
              </a:rPr>
              <a:t>x|x</a:t>
            </a:r>
            <a:r>
              <a:rPr lang="en-US" altLang="ja-JP" sz="2400" dirty="0" smtClean="0">
                <a:solidFill>
                  <a:schemeClr val="accent3">
                    <a:lumMod val="75000"/>
                  </a:schemeClr>
                </a:solidFill>
                <a:latin typeface="Lucida Console" pitchFamily="49" charset="0"/>
              </a:rPr>
              <a:t>&lt;</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[0]}</a:t>
            </a:r>
          </a:p>
          <a:p>
            <a:pPr>
              <a:buNone/>
            </a:pP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int</a:t>
            </a: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gs</a:t>
            </a:r>
            <a:r>
              <a:rPr lang="en-US" altLang="ja-JP" sz="2400" dirty="0" smtClean="0">
                <a:solidFill>
                  <a:schemeClr val="accent3">
                    <a:lumMod val="75000"/>
                  </a:schemeClr>
                </a:solidFill>
                <a:latin typeface="Lucida Console" pitchFamily="49" charset="0"/>
              </a:rPr>
              <a:t> = </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[1..-1].select{|</a:t>
            </a:r>
            <a:r>
              <a:rPr lang="en-US" altLang="ja-JP" sz="2400" dirty="0" err="1" smtClean="0">
                <a:solidFill>
                  <a:schemeClr val="accent3">
                    <a:lumMod val="75000"/>
                  </a:schemeClr>
                </a:solidFill>
                <a:latin typeface="Lucida Console" pitchFamily="49" charset="0"/>
              </a:rPr>
              <a:t>x|x</a:t>
            </a:r>
            <a:r>
              <a:rPr lang="en-US" altLang="ja-JP" sz="2400" dirty="0" smtClean="0">
                <a:solidFill>
                  <a:schemeClr val="accent3">
                    <a:lumMod val="75000"/>
                  </a:schemeClr>
                </a:solidFill>
                <a:latin typeface="Lucida Console" pitchFamily="49" charset="0"/>
              </a:rPr>
              <a:t>&gt;=</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[0]}</a:t>
            </a:r>
          </a:p>
          <a:p>
            <a:pPr>
              <a:buNone/>
            </a:pPr>
            <a:r>
              <a:rPr lang="en-US" altLang="ja-JP" sz="2400" dirty="0" smtClean="0">
                <a:solidFill>
                  <a:schemeClr val="accent3">
                    <a:lumMod val="75000"/>
                  </a:schemeClr>
                </a:solidFill>
                <a:latin typeface="Lucida Console" pitchFamily="49" charset="0"/>
              </a:rPr>
              <a:t>	 return </a:t>
            </a:r>
            <a:r>
              <a:rPr lang="en-US" altLang="ja-JP" sz="2400" dirty="0" err="1" smtClean="0">
                <a:solidFill>
                  <a:schemeClr val="accent3">
                    <a:lumMod val="75000"/>
                  </a:schemeClr>
                </a:solidFill>
                <a:latin typeface="Lucida Console" pitchFamily="49" charset="0"/>
              </a:rPr>
              <a:t>qsort</a:t>
            </a:r>
            <a:r>
              <a:rPr lang="en-US" altLang="ja-JP" sz="2400" dirty="0" smtClean="0">
                <a:solidFill>
                  <a:schemeClr val="accent3">
                    <a:lumMod val="75000"/>
                  </a:schemeClr>
                </a:solidFill>
                <a:latin typeface="Lucida Console" pitchFamily="49" charset="0"/>
              </a:rPr>
              <a:t>(</a:t>
            </a:r>
            <a:r>
              <a:rPr lang="en-US" altLang="ja-JP" sz="2400" dirty="0" err="1" smtClean="0">
                <a:solidFill>
                  <a:schemeClr val="accent3">
                    <a:lumMod val="75000"/>
                  </a:schemeClr>
                </a:solidFill>
                <a:latin typeface="Lucida Console" pitchFamily="49" charset="0"/>
              </a:rPr>
              <a:t>ls</a:t>
            </a:r>
            <a:r>
              <a:rPr lang="en-US" altLang="ja-JP" sz="2400" dirty="0" smtClean="0">
                <a:solidFill>
                  <a:schemeClr val="accent3">
                    <a:lumMod val="75000"/>
                  </a:schemeClr>
                </a:solidFill>
                <a:latin typeface="Lucida Console" pitchFamily="49" charset="0"/>
              </a:rPr>
              <a:t>) + [</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[0]] + </a:t>
            </a:r>
            <a:r>
              <a:rPr lang="en-US" altLang="ja-JP" sz="2400" dirty="0" err="1" smtClean="0">
                <a:solidFill>
                  <a:schemeClr val="accent3">
                    <a:lumMod val="75000"/>
                  </a:schemeClr>
                </a:solidFill>
                <a:latin typeface="Lucida Console" pitchFamily="49" charset="0"/>
              </a:rPr>
              <a:t>qsort</a:t>
            </a:r>
            <a:r>
              <a:rPr lang="en-US" altLang="ja-JP" sz="2400" dirty="0" smtClean="0">
                <a:solidFill>
                  <a:schemeClr val="accent3">
                    <a:lumMod val="75000"/>
                  </a:schemeClr>
                </a:solidFill>
                <a:latin typeface="Lucida Console" pitchFamily="49" charset="0"/>
              </a:rPr>
              <a:t>(</a:t>
            </a:r>
            <a:r>
              <a:rPr lang="en-US" altLang="ja-JP" sz="2400" dirty="0" err="1" smtClean="0">
                <a:solidFill>
                  <a:schemeClr val="accent3">
                    <a:lumMod val="75000"/>
                  </a:schemeClr>
                </a:solidFill>
                <a:latin typeface="Lucida Console" pitchFamily="49" charset="0"/>
              </a:rPr>
              <a:t>gs</a:t>
            </a:r>
            <a:r>
              <a:rPr lang="en-US" altLang="ja-JP" sz="2400" dirty="0" smtClean="0">
                <a:solidFill>
                  <a:schemeClr val="accent3">
                    <a:lumMod val="75000"/>
                  </a:schemeClr>
                </a:solidFill>
                <a:latin typeface="Lucida Console" pitchFamily="49" charset="0"/>
              </a:rPr>
              <a:t>)</a:t>
            </a:r>
          </a:p>
          <a:p>
            <a:pPr>
              <a:buNone/>
            </a:pPr>
            <a:r>
              <a:rPr lang="en-US" altLang="ja-JP" sz="2400" dirty="0" smtClean="0">
                <a:solidFill>
                  <a:schemeClr val="accent3">
                    <a:lumMod val="75000"/>
                  </a:schemeClr>
                </a:solidFill>
                <a:latin typeface="Lucida Console" pitchFamily="49" charset="0"/>
              </a:rPr>
              <a:t>	}</a:t>
            </a:r>
          </a:p>
          <a:p>
            <a:pPr>
              <a:buNone/>
            </a:pPr>
            <a:r>
              <a:rPr kumimoji="1" lang="en-US" altLang="ja-JP" sz="2400" dirty="0" smtClean="0">
                <a:latin typeface="Lucida Console" pitchFamily="49" charset="0"/>
              </a:rPr>
              <a:t>}</a:t>
            </a:r>
            <a:endParaRPr kumimoji="1" lang="ja-JP" altLang="en-US" sz="2400" dirty="0">
              <a:latin typeface="Lucida Console" pitchFamily="49" charset="0"/>
            </a:endParaRPr>
          </a:p>
        </p:txBody>
      </p:sp>
      <p:sp>
        <p:nvSpPr>
          <p:cNvPr id="5" name="対角する 2 つの角を丸めた四角形 4"/>
          <p:cNvSpPr/>
          <p:nvPr/>
        </p:nvSpPr>
        <p:spPr bwMode="auto">
          <a:xfrm>
            <a:off x="1714480" y="4929198"/>
            <a:ext cx="6715172" cy="1357322"/>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関数の型を、</a:t>
            </a:r>
            <a:r>
              <a:rPr lang="ja-JP" altLang="en-US" sz="2400" dirty="0" smtClean="0"/>
              <a:t>「配列を返す」から</a:t>
            </a:r>
            <a:endParaRPr lang="en-US" altLang="ja-JP" sz="2400" dirty="0" smtClean="0"/>
          </a:p>
          <a:p>
            <a:pPr marL="0" marR="0" indent="0" algn="l" defTabSz="914400" rtl="0" eaLnBrk="0" fontAlgn="base" latinLnBrk="0" hangingPunct="0">
              <a:lnSpc>
                <a:spcPct val="100000"/>
              </a:lnSpc>
              <a:spcBef>
                <a:spcPct val="0"/>
              </a:spcBef>
              <a:spcAft>
                <a:spcPct val="0"/>
              </a:spcAft>
              <a:buClrTx/>
              <a:buSzTx/>
              <a:buFontTx/>
              <a:buNone/>
              <a:tabLst/>
            </a:pPr>
            <a:r>
              <a:rPr lang="ja-JP" altLang="en-US" sz="2400" dirty="0" smtClean="0"/>
              <a:t>「配列と、その配列がソート済みなことの証明」</a:t>
            </a:r>
            <a:endParaRPr lang="en-US" altLang="ja-JP" sz="2400"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のペアを返すように</a:t>
            </a:r>
            <a:r>
              <a:rPr lang="ja-JP" altLang="en-US" sz="2400" dirty="0" smtClean="0"/>
              <a:t>変更</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U ターン矢印 6"/>
          <p:cNvSpPr/>
          <p:nvPr/>
        </p:nvSpPr>
        <p:spPr bwMode="auto">
          <a:xfrm flipH="1">
            <a:off x="1000100" y="1357298"/>
            <a:ext cx="2214578" cy="428628"/>
          </a:xfrm>
          <a:prstGeom prst="uturn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400" dirty="0" smtClean="0">
                <a:solidFill>
                  <a:srgbClr val="FF0000"/>
                </a:solidFill>
                <a:latin typeface="Lucida Console" pitchFamily="49" charset="0"/>
              </a:rPr>
              <a:t>(</a:t>
            </a:r>
            <a:r>
              <a:rPr lang="en-US" altLang="ja-JP" sz="2400" dirty="0" err="1" smtClean="0">
                <a:latin typeface="Lucida Console" pitchFamily="49" charset="0"/>
              </a:rPr>
              <a:t>int</a:t>
            </a:r>
            <a:r>
              <a:rPr lang="en-US" altLang="ja-JP" sz="2400" dirty="0" smtClean="0">
                <a:latin typeface="Lucida Console" pitchFamily="49" charset="0"/>
              </a:rPr>
              <a:t>[]</a:t>
            </a:r>
            <a:r>
              <a:rPr lang="en-US" altLang="ja-JP" sz="2400" dirty="0" smtClean="0">
                <a:solidFill>
                  <a:srgbClr val="FF0000"/>
                </a:solidFill>
                <a:latin typeface="Lucida Console" pitchFamily="49" charset="0"/>
              </a:rPr>
              <a:t>,sorted(.))</a:t>
            </a:r>
            <a:r>
              <a:rPr lang="en-US" altLang="ja-JP" sz="2400" dirty="0" smtClean="0">
                <a:latin typeface="Lucida Console" pitchFamily="49" charset="0"/>
              </a:rPr>
              <a:t> </a:t>
            </a:r>
            <a:r>
              <a:rPr lang="en-US" altLang="ja-JP" sz="2400" dirty="0" err="1" smtClean="0">
                <a:latin typeface="Lucida Console" pitchFamily="49" charset="0"/>
              </a:rPr>
              <a:t>qsort</a:t>
            </a:r>
            <a:r>
              <a:rPr lang="en-US" altLang="ja-JP" sz="2400" dirty="0" smtClean="0">
                <a:latin typeface="Lucida Console" pitchFamily="49" charset="0"/>
              </a:rPr>
              <a:t>( </a:t>
            </a: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xs</a:t>
            </a:r>
            <a:r>
              <a:rPr lang="en-US" altLang="ja-JP" sz="2400" dirty="0" smtClean="0">
                <a:latin typeface="Lucida Console" pitchFamily="49" charset="0"/>
              </a:rPr>
              <a:t> ) {</a:t>
            </a:r>
          </a:p>
          <a:p>
            <a:pPr>
              <a:buNone/>
            </a:pPr>
            <a:r>
              <a:rPr lang="en-US" altLang="ja-JP" sz="2400" dirty="0" smtClean="0">
                <a:latin typeface="Lucida Console" pitchFamily="49" charset="0"/>
              </a:rPr>
              <a:t>	if( </a:t>
            </a:r>
            <a:r>
              <a:rPr lang="en-US" altLang="ja-JP" sz="2400" dirty="0" err="1" smtClean="0">
                <a:latin typeface="Lucida Console" pitchFamily="49" charset="0"/>
              </a:rPr>
              <a:t>xs.size</a:t>
            </a:r>
            <a:r>
              <a:rPr lang="en-US" altLang="ja-JP" sz="2400" dirty="0" smtClean="0">
                <a:latin typeface="Lucida Console" pitchFamily="49" charset="0"/>
              </a:rPr>
              <a:t> &lt;= 1 )</a:t>
            </a:r>
          </a:p>
          <a:p>
            <a:pPr>
              <a:buNone/>
            </a:pPr>
            <a:r>
              <a:rPr lang="en-US" altLang="ja-JP" sz="2400" dirty="0" smtClean="0">
                <a:latin typeface="Lucida Console" pitchFamily="49" charset="0"/>
              </a:rPr>
              <a:t>	 return </a:t>
            </a:r>
            <a:r>
              <a:rPr lang="en-US" altLang="ja-JP" sz="2400" dirty="0" smtClean="0">
                <a:solidFill>
                  <a:srgbClr val="FF0000"/>
                </a:solidFill>
                <a:latin typeface="Lucida Console" pitchFamily="49" charset="0"/>
              </a:rPr>
              <a:t>(</a:t>
            </a:r>
            <a:r>
              <a:rPr lang="en-US" altLang="ja-JP" sz="2400" dirty="0" err="1" smtClean="0">
                <a:latin typeface="Lucida Console" pitchFamily="49" charset="0"/>
              </a:rPr>
              <a:t>xs</a:t>
            </a: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個数が</a:t>
            </a:r>
            <a:r>
              <a:rPr lang="en-US" altLang="ja-JP" sz="2400" dirty="0" smtClean="0">
                <a:solidFill>
                  <a:srgbClr val="FF0000"/>
                </a:solidFill>
                <a:latin typeface="Lucida Console" pitchFamily="49" charset="0"/>
              </a:rPr>
              <a:t>1</a:t>
            </a:r>
            <a:r>
              <a:rPr lang="ja-JP" altLang="en-US" sz="2400" dirty="0" smtClean="0">
                <a:solidFill>
                  <a:srgbClr val="FF0000"/>
                </a:solidFill>
                <a:latin typeface="Lucida Console" pitchFamily="49" charset="0"/>
              </a:rPr>
              <a:t>個以下なら当然</a:t>
            </a:r>
            <a:r>
              <a:rPr lang="en-US" altLang="ja-JP" sz="2400" dirty="0" smtClean="0">
                <a:solidFill>
                  <a:srgbClr val="FF0000"/>
                </a:solidFill>
                <a:latin typeface="Lucida Console" pitchFamily="49" charset="0"/>
              </a:rPr>
              <a:t>sorted”)</a:t>
            </a:r>
            <a:endParaRPr lang="en-US" altLang="ja-JP" sz="2400" dirty="0" smtClean="0">
              <a:latin typeface="Lucida Console" pitchFamily="49" charset="0"/>
            </a:endParaRPr>
          </a:p>
          <a:p>
            <a:pPr>
              <a:buNone/>
            </a:pPr>
            <a:r>
              <a:rPr lang="en-US" altLang="ja-JP" sz="2400" dirty="0" smtClean="0">
                <a:solidFill>
                  <a:schemeClr val="accent3">
                    <a:lumMod val="75000"/>
                  </a:schemeClr>
                </a:solidFill>
                <a:latin typeface="Lucida Console" pitchFamily="49" charset="0"/>
              </a:rPr>
              <a:t>	else {</a:t>
            </a:r>
          </a:p>
          <a:p>
            <a:pPr>
              <a:buNone/>
            </a:pP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int</a:t>
            </a: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ls</a:t>
            </a:r>
            <a:r>
              <a:rPr lang="en-US" altLang="ja-JP" sz="2400" dirty="0" smtClean="0">
                <a:solidFill>
                  <a:schemeClr val="accent3">
                    <a:lumMod val="75000"/>
                  </a:schemeClr>
                </a:solidFill>
                <a:latin typeface="Lucida Console" pitchFamily="49" charset="0"/>
              </a:rPr>
              <a:t> = </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[1..-1].select{|</a:t>
            </a:r>
            <a:r>
              <a:rPr lang="en-US" altLang="ja-JP" sz="2400" dirty="0" err="1" smtClean="0">
                <a:solidFill>
                  <a:schemeClr val="accent3">
                    <a:lumMod val="75000"/>
                  </a:schemeClr>
                </a:solidFill>
                <a:latin typeface="Lucida Console" pitchFamily="49" charset="0"/>
              </a:rPr>
              <a:t>x|x</a:t>
            </a:r>
            <a:r>
              <a:rPr lang="en-US" altLang="ja-JP" sz="2400" dirty="0" smtClean="0">
                <a:solidFill>
                  <a:schemeClr val="accent3">
                    <a:lumMod val="75000"/>
                  </a:schemeClr>
                </a:solidFill>
                <a:latin typeface="Lucida Console" pitchFamily="49" charset="0"/>
              </a:rPr>
              <a:t>&lt;</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[0]}</a:t>
            </a:r>
          </a:p>
          <a:p>
            <a:pPr>
              <a:buNone/>
            </a:pP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int</a:t>
            </a:r>
            <a:r>
              <a:rPr lang="en-US" altLang="ja-JP" sz="2400" dirty="0" smtClean="0">
                <a:solidFill>
                  <a:schemeClr val="accent3">
                    <a:lumMod val="75000"/>
                  </a:schemeClr>
                </a:solidFill>
                <a:latin typeface="Lucida Console" pitchFamily="49" charset="0"/>
              </a:rPr>
              <a:t>[] </a:t>
            </a:r>
            <a:r>
              <a:rPr lang="en-US" altLang="ja-JP" sz="2400" dirty="0" err="1" smtClean="0">
                <a:solidFill>
                  <a:schemeClr val="accent3">
                    <a:lumMod val="75000"/>
                  </a:schemeClr>
                </a:solidFill>
                <a:latin typeface="Lucida Console" pitchFamily="49" charset="0"/>
              </a:rPr>
              <a:t>gs</a:t>
            </a:r>
            <a:r>
              <a:rPr lang="en-US" altLang="ja-JP" sz="2400" dirty="0" smtClean="0">
                <a:solidFill>
                  <a:schemeClr val="accent3">
                    <a:lumMod val="75000"/>
                  </a:schemeClr>
                </a:solidFill>
                <a:latin typeface="Lucida Console" pitchFamily="49" charset="0"/>
              </a:rPr>
              <a:t> = </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[1..-1].select{|</a:t>
            </a:r>
            <a:r>
              <a:rPr lang="en-US" altLang="ja-JP" sz="2400" dirty="0" err="1" smtClean="0">
                <a:solidFill>
                  <a:schemeClr val="accent3">
                    <a:lumMod val="75000"/>
                  </a:schemeClr>
                </a:solidFill>
                <a:latin typeface="Lucida Console" pitchFamily="49" charset="0"/>
              </a:rPr>
              <a:t>x|x</a:t>
            </a:r>
            <a:r>
              <a:rPr lang="en-US" altLang="ja-JP" sz="2400" dirty="0" smtClean="0">
                <a:solidFill>
                  <a:schemeClr val="accent3">
                    <a:lumMod val="75000"/>
                  </a:schemeClr>
                </a:solidFill>
                <a:latin typeface="Lucida Console" pitchFamily="49" charset="0"/>
              </a:rPr>
              <a:t>&gt;=</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[0]}</a:t>
            </a:r>
          </a:p>
          <a:p>
            <a:pPr>
              <a:buNone/>
            </a:pPr>
            <a:r>
              <a:rPr lang="en-US" altLang="ja-JP" sz="2400" dirty="0" smtClean="0">
                <a:solidFill>
                  <a:schemeClr val="accent3">
                    <a:lumMod val="75000"/>
                  </a:schemeClr>
                </a:solidFill>
                <a:latin typeface="Lucida Console" pitchFamily="49" charset="0"/>
              </a:rPr>
              <a:t>	 return </a:t>
            </a:r>
            <a:r>
              <a:rPr lang="en-US" altLang="ja-JP" sz="2400" dirty="0" err="1" smtClean="0">
                <a:solidFill>
                  <a:schemeClr val="accent3">
                    <a:lumMod val="75000"/>
                  </a:schemeClr>
                </a:solidFill>
                <a:latin typeface="Lucida Console" pitchFamily="49" charset="0"/>
              </a:rPr>
              <a:t>qsort</a:t>
            </a:r>
            <a:r>
              <a:rPr lang="en-US" altLang="ja-JP" sz="2400" dirty="0" smtClean="0">
                <a:solidFill>
                  <a:schemeClr val="accent3">
                    <a:lumMod val="75000"/>
                  </a:schemeClr>
                </a:solidFill>
                <a:latin typeface="Lucida Console" pitchFamily="49" charset="0"/>
              </a:rPr>
              <a:t>(</a:t>
            </a:r>
            <a:r>
              <a:rPr lang="en-US" altLang="ja-JP" sz="2400" dirty="0" err="1" smtClean="0">
                <a:solidFill>
                  <a:schemeClr val="accent3">
                    <a:lumMod val="75000"/>
                  </a:schemeClr>
                </a:solidFill>
                <a:latin typeface="Lucida Console" pitchFamily="49" charset="0"/>
              </a:rPr>
              <a:t>ls</a:t>
            </a:r>
            <a:r>
              <a:rPr lang="en-US" altLang="ja-JP" sz="2400" dirty="0" smtClean="0">
                <a:solidFill>
                  <a:schemeClr val="accent3">
                    <a:lumMod val="75000"/>
                  </a:schemeClr>
                </a:solidFill>
                <a:latin typeface="Lucida Console" pitchFamily="49" charset="0"/>
              </a:rPr>
              <a:t>) + [</a:t>
            </a:r>
            <a:r>
              <a:rPr lang="en-US" altLang="ja-JP" sz="2400" dirty="0" err="1" smtClean="0">
                <a:solidFill>
                  <a:schemeClr val="accent3">
                    <a:lumMod val="75000"/>
                  </a:schemeClr>
                </a:solidFill>
                <a:latin typeface="Lucida Console" pitchFamily="49" charset="0"/>
              </a:rPr>
              <a:t>xs</a:t>
            </a:r>
            <a:r>
              <a:rPr lang="en-US" altLang="ja-JP" sz="2400" dirty="0" smtClean="0">
                <a:solidFill>
                  <a:schemeClr val="accent3">
                    <a:lumMod val="75000"/>
                  </a:schemeClr>
                </a:solidFill>
                <a:latin typeface="Lucida Console" pitchFamily="49" charset="0"/>
              </a:rPr>
              <a:t>[0]] + </a:t>
            </a:r>
            <a:r>
              <a:rPr lang="en-US" altLang="ja-JP" sz="2400" dirty="0" err="1" smtClean="0">
                <a:solidFill>
                  <a:schemeClr val="accent3">
                    <a:lumMod val="75000"/>
                  </a:schemeClr>
                </a:solidFill>
                <a:latin typeface="Lucida Console" pitchFamily="49" charset="0"/>
              </a:rPr>
              <a:t>qsort</a:t>
            </a:r>
            <a:r>
              <a:rPr lang="en-US" altLang="ja-JP" sz="2400" dirty="0" smtClean="0">
                <a:solidFill>
                  <a:schemeClr val="accent3">
                    <a:lumMod val="75000"/>
                  </a:schemeClr>
                </a:solidFill>
                <a:latin typeface="Lucida Console" pitchFamily="49" charset="0"/>
              </a:rPr>
              <a:t>(</a:t>
            </a:r>
            <a:r>
              <a:rPr lang="en-US" altLang="ja-JP" sz="2400" dirty="0" err="1" smtClean="0">
                <a:solidFill>
                  <a:schemeClr val="accent3">
                    <a:lumMod val="75000"/>
                  </a:schemeClr>
                </a:solidFill>
                <a:latin typeface="Lucida Console" pitchFamily="49" charset="0"/>
              </a:rPr>
              <a:t>gs</a:t>
            </a:r>
            <a:r>
              <a:rPr lang="en-US" altLang="ja-JP" sz="2400" dirty="0" smtClean="0">
                <a:solidFill>
                  <a:schemeClr val="accent3">
                    <a:lumMod val="75000"/>
                  </a:schemeClr>
                </a:solidFill>
                <a:latin typeface="Lucida Console" pitchFamily="49" charset="0"/>
              </a:rPr>
              <a:t>)</a:t>
            </a:r>
          </a:p>
          <a:p>
            <a:pPr>
              <a:buNone/>
            </a:pPr>
            <a:r>
              <a:rPr lang="en-US" altLang="ja-JP" sz="2400" dirty="0" smtClean="0">
                <a:solidFill>
                  <a:schemeClr val="accent3">
                    <a:lumMod val="75000"/>
                  </a:schemeClr>
                </a:solidFill>
                <a:latin typeface="Lucida Console" pitchFamily="49" charset="0"/>
              </a:rPr>
              <a:t>	}</a:t>
            </a:r>
          </a:p>
          <a:p>
            <a:pPr>
              <a:buNone/>
            </a:pPr>
            <a:r>
              <a:rPr kumimoji="1" lang="en-US" altLang="ja-JP" sz="2400" dirty="0" smtClean="0">
                <a:latin typeface="Lucida Console" pitchFamily="49" charset="0"/>
              </a:rPr>
              <a:t>}</a:t>
            </a:r>
            <a:endParaRPr kumimoji="1" lang="ja-JP" altLang="en-US" sz="2400" dirty="0">
              <a:latin typeface="Lucida Console" pitchFamily="49" charset="0"/>
            </a:endParaRPr>
          </a:p>
        </p:txBody>
      </p:sp>
      <p:sp>
        <p:nvSpPr>
          <p:cNvPr id="5" name="対角する 2 つの角を丸めた四角形 4"/>
          <p:cNvSpPr/>
          <p:nvPr/>
        </p:nvSpPr>
        <p:spPr bwMode="auto">
          <a:xfrm>
            <a:off x="1714480" y="4929198"/>
            <a:ext cx="6715172" cy="1357322"/>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サイズが </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1 </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以下の場合</a:t>
            </a:r>
            <a:endParaRPr kumimoji="0" lang="en-US" altLang="ja-JP" sz="24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sz="2400" dirty="0" smtClean="0"/>
              <a:t>配列と、</a:t>
            </a:r>
            <a:r>
              <a:rPr lang="en-US" altLang="ja-JP" sz="2400" dirty="0" smtClean="0"/>
              <a:t>sorted</a:t>
            </a:r>
            <a:r>
              <a:rPr lang="ja-JP" altLang="en-US" sz="2400" dirty="0" smtClean="0"/>
              <a:t>なことの証明を返すようにする。</a:t>
            </a:r>
            <a:endParaRPr kumimoji="0" lang="en-US" altLang="ja-JP"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U ターン矢印 6"/>
          <p:cNvSpPr/>
          <p:nvPr/>
        </p:nvSpPr>
        <p:spPr bwMode="auto">
          <a:xfrm flipH="1">
            <a:off x="1000100" y="1357298"/>
            <a:ext cx="2214578" cy="428628"/>
          </a:xfrm>
          <a:prstGeom prst="uturn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お話しする内容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時は</a:t>
            </a:r>
            <a:r>
              <a:rPr lang="en-US" altLang="ja-JP" dirty="0" smtClean="0"/>
              <a:t>2009</a:t>
            </a:r>
            <a:r>
              <a:rPr lang="ja-JP" altLang="en-US" dirty="0" smtClean="0"/>
              <a:t>年</a:t>
            </a:r>
            <a:endParaRPr lang="en-US" altLang="ja-JP" dirty="0" smtClean="0"/>
          </a:p>
          <a:p>
            <a:pPr lvl="5"/>
            <a:endParaRPr lang="en-US" altLang="ja-JP" dirty="0" smtClean="0"/>
          </a:p>
          <a:p>
            <a:r>
              <a:rPr lang="ja-JP" altLang="en-US" dirty="0" smtClean="0"/>
              <a:t>「プログラミング言語」の「理論」の</a:t>
            </a:r>
            <a:r>
              <a:rPr lang="en-US" altLang="ja-JP" dirty="0" smtClean="0"/>
              <a:t/>
            </a:r>
            <a:br>
              <a:rPr lang="en-US" altLang="ja-JP" dirty="0" smtClean="0"/>
            </a:br>
            <a:r>
              <a:rPr lang="ja-JP" altLang="en-US" dirty="0" smtClean="0"/>
              <a:t>「研究者」のあいだで</a:t>
            </a:r>
            <a:endParaRPr lang="en-US" altLang="ja-JP" dirty="0" smtClean="0"/>
          </a:p>
          <a:p>
            <a:pPr lvl="5"/>
            <a:endParaRPr lang="en-US" altLang="ja-JP" dirty="0" smtClean="0"/>
          </a:p>
          <a:p>
            <a:r>
              <a:rPr lang="ja-JP" altLang="en-US" dirty="0" smtClean="0"/>
              <a:t>今なにが</a:t>
            </a:r>
            <a:r>
              <a:rPr lang="ja-JP" altLang="en-US" dirty="0" smtClean="0">
                <a:solidFill>
                  <a:srgbClr val="FF0000"/>
                </a:solidFill>
              </a:rPr>
              <a:t>アツい</a:t>
            </a:r>
            <a:r>
              <a:rPr lang="ja-JP" altLang="en-US" dirty="0" smtClean="0"/>
              <a:t>？</a:t>
            </a:r>
          </a:p>
        </p:txBody>
      </p:sp>
      <p:pic>
        <p:nvPicPr>
          <p:cNvPr id="5" name="Picture 2" descr="C:\Users\kinaba\Desktop\header_logo.png"/>
          <p:cNvPicPr>
            <a:picLocks noChangeAspect="1" noChangeArrowheads="1"/>
          </p:cNvPicPr>
          <p:nvPr/>
        </p:nvPicPr>
        <p:blipFill>
          <a:blip r:embed="rId2">
            <a:duotone>
              <a:schemeClr val="accent1">
                <a:shade val="45000"/>
                <a:satMod val="135000"/>
              </a:schemeClr>
              <a:prstClr val="white"/>
            </a:duotone>
          </a:blip>
          <a:srcRect/>
          <a:stretch>
            <a:fillRect/>
          </a:stretch>
        </p:blipFill>
        <p:spPr bwMode="auto">
          <a:xfrm>
            <a:off x="357190" y="215172"/>
            <a:ext cx="4000496" cy="141994"/>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a:xfrm>
            <a:off x="457200" y="1571612"/>
            <a:ext cx="8229600" cy="4876800"/>
          </a:xfrm>
        </p:spPr>
        <p:txBody>
          <a:bodyPr/>
          <a:lstStyle/>
          <a:p>
            <a:pPr>
              <a:buNone/>
            </a:pPr>
            <a:r>
              <a:rPr lang="en-US" altLang="ja-JP" sz="2400" dirty="0" smtClean="0">
                <a:solidFill>
                  <a:srgbClr val="FF0000"/>
                </a:solidFill>
                <a:latin typeface="Lucida Console" pitchFamily="49" charset="0"/>
              </a:rPr>
              <a:t>(</a:t>
            </a:r>
            <a:r>
              <a:rPr lang="en-US" altLang="ja-JP" sz="2400" dirty="0" err="1" smtClean="0">
                <a:latin typeface="Lucida Console" pitchFamily="49" charset="0"/>
              </a:rPr>
              <a:t>int</a:t>
            </a:r>
            <a:r>
              <a:rPr lang="en-US" altLang="ja-JP" sz="2400" dirty="0" smtClean="0">
                <a:latin typeface="Lucida Console" pitchFamily="49" charset="0"/>
              </a:rPr>
              <a:t>[]</a:t>
            </a:r>
            <a:r>
              <a:rPr lang="en-US" altLang="ja-JP" sz="2400" dirty="0" smtClean="0">
                <a:solidFill>
                  <a:srgbClr val="FF0000"/>
                </a:solidFill>
                <a:latin typeface="Lucida Console" pitchFamily="49" charset="0"/>
              </a:rPr>
              <a:t>,sorted(.))</a:t>
            </a:r>
            <a:r>
              <a:rPr lang="en-US" altLang="ja-JP" sz="2400" dirty="0" smtClean="0">
                <a:latin typeface="Lucida Console" pitchFamily="49" charset="0"/>
              </a:rPr>
              <a:t> </a:t>
            </a:r>
            <a:r>
              <a:rPr lang="en-US" altLang="ja-JP" sz="2400" dirty="0" err="1" smtClean="0">
                <a:latin typeface="Lucida Console" pitchFamily="49" charset="0"/>
              </a:rPr>
              <a:t>qsort</a:t>
            </a:r>
            <a:r>
              <a:rPr lang="en-US" altLang="ja-JP" sz="2400" dirty="0" smtClean="0">
                <a:latin typeface="Lucida Console" pitchFamily="49" charset="0"/>
              </a:rPr>
              <a:t>( </a:t>
            </a:r>
            <a:r>
              <a:rPr lang="en-US" altLang="ja-JP" sz="2400" dirty="0" err="1" smtClean="0">
                <a:latin typeface="Lucida Console" pitchFamily="49" charset="0"/>
              </a:rPr>
              <a:t>int</a:t>
            </a:r>
            <a:r>
              <a:rPr lang="en-US" altLang="ja-JP" sz="2400" dirty="0" smtClean="0">
                <a:latin typeface="Lucida Console" pitchFamily="49" charset="0"/>
              </a:rPr>
              <a:t>[] </a:t>
            </a:r>
            <a:r>
              <a:rPr lang="en-US" altLang="ja-JP" sz="2400" dirty="0" err="1" smtClean="0">
                <a:latin typeface="Lucida Console" pitchFamily="49" charset="0"/>
              </a:rPr>
              <a:t>xs</a:t>
            </a:r>
            <a:r>
              <a:rPr lang="en-US" altLang="ja-JP" sz="2400" dirty="0" smtClean="0">
                <a:latin typeface="Lucida Console" pitchFamily="49" charset="0"/>
              </a:rPr>
              <a:t> ) {</a:t>
            </a:r>
          </a:p>
          <a:p>
            <a:pPr>
              <a:buNone/>
            </a:pPr>
            <a:r>
              <a:rPr lang="en-US" altLang="ja-JP" sz="2400" dirty="0" smtClean="0">
                <a:latin typeface="Lucida Console" pitchFamily="49" charset="0"/>
              </a:rPr>
              <a:t>	if( </a:t>
            </a:r>
            <a:r>
              <a:rPr lang="en-US" altLang="ja-JP" sz="2400" dirty="0" err="1" smtClean="0">
                <a:latin typeface="Lucida Console" pitchFamily="49" charset="0"/>
              </a:rPr>
              <a:t>xs.size</a:t>
            </a:r>
            <a:r>
              <a:rPr lang="en-US" altLang="ja-JP" sz="2400" dirty="0" smtClean="0">
                <a:latin typeface="Lucida Console" pitchFamily="49" charset="0"/>
              </a:rPr>
              <a:t> &lt;= 1 )</a:t>
            </a:r>
          </a:p>
          <a:p>
            <a:pPr>
              <a:buNone/>
            </a:pPr>
            <a:r>
              <a:rPr lang="en-US" altLang="ja-JP" sz="2400" dirty="0" smtClean="0">
                <a:latin typeface="Lucida Console" pitchFamily="49" charset="0"/>
              </a:rPr>
              <a:t>	 return </a:t>
            </a:r>
            <a:r>
              <a:rPr lang="en-US" altLang="ja-JP" sz="2400" dirty="0" smtClean="0">
                <a:solidFill>
                  <a:srgbClr val="FF0000"/>
                </a:solidFill>
                <a:latin typeface="Lucida Console" pitchFamily="49" charset="0"/>
              </a:rPr>
              <a:t>(</a:t>
            </a:r>
            <a:r>
              <a:rPr lang="en-US" altLang="ja-JP" sz="2400" dirty="0" err="1" smtClean="0">
                <a:latin typeface="Lucida Console" pitchFamily="49" charset="0"/>
              </a:rPr>
              <a:t>xs</a:t>
            </a: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個数が</a:t>
            </a:r>
            <a:r>
              <a:rPr lang="en-US" altLang="ja-JP" sz="2400" dirty="0" smtClean="0">
                <a:solidFill>
                  <a:srgbClr val="FF0000"/>
                </a:solidFill>
                <a:latin typeface="Lucida Console" pitchFamily="49" charset="0"/>
              </a:rPr>
              <a:t>1</a:t>
            </a:r>
            <a:r>
              <a:rPr lang="ja-JP" altLang="en-US" sz="2400" dirty="0" smtClean="0">
                <a:solidFill>
                  <a:srgbClr val="FF0000"/>
                </a:solidFill>
                <a:latin typeface="Lucida Console" pitchFamily="49" charset="0"/>
              </a:rPr>
              <a:t>個以下なら当然</a:t>
            </a:r>
            <a:r>
              <a:rPr lang="en-US" altLang="ja-JP" sz="2400" dirty="0" smtClean="0">
                <a:solidFill>
                  <a:srgbClr val="FF0000"/>
                </a:solidFill>
                <a:latin typeface="Lucida Console" pitchFamily="49" charset="0"/>
              </a:rPr>
              <a:t>sorted”)</a:t>
            </a:r>
            <a:endParaRPr lang="en-US" altLang="ja-JP" sz="2400" dirty="0" smtClean="0">
              <a:latin typeface="Lucida Console" pitchFamily="49" charset="0"/>
            </a:endParaRPr>
          </a:p>
          <a:p>
            <a:pPr>
              <a:buNone/>
            </a:pPr>
            <a:r>
              <a:rPr lang="en-US" altLang="ja-JP" sz="2400" dirty="0" smtClean="0">
                <a:solidFill>
                  <a:schemeClr val="tx1">
                    <a:lumMod val="95000"/>
                    <a:lumOff val="5000"/>
                  </a:schemeClr>
                </a:solidFill>
                <a:latin typeface="Lucida Console" pitchFamily="49" charset="0"/>
              </a:rPr>
              <a:t>	else {</a:t>
            </a:r>
          </a:p>
          <a:p>
            <a:pPr>
              <a:buNone/>
            </a:pP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[1..-1].select{|</a:t>
            </a:r>
            <a:r>
              <a:rPr lang="en-US" altLang="ja-JP" sz="2400" dirty="0" err="1" smtClean="0">
                <a:solidFill>
                  <a:schemeClr val="tx1">
                    <a:lumMod val="95000"/>
                    <a:lumOff val="5000"/>
                  </a:schemeClr>
                </a:solidFill>
                <a:latin typeface="Lucida Console" pitchFamily="49" charset="0"/>
              </a:rPr>
              <a:t>x|x</a:t>
            </a:r>
            <a:r>
              <a:rPr lang="en-US" altLang="ja-JP" sz="2400" dirty="0" smtClean="0">
                <a:solidFill>
                  <a:schemeClr val="tx1">
                    <a:lumMod val="95000"/>
                    <a:lumOff val="5000"/>
                  </a:schemeClr>
                </a:solidFill>
                <a:latin typeface="Lucida Console" pitchFamily="49" charset="0"/>
              </a:rPr>
              <a:t>&lt;</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a:t>
            </a:r>
          </a:p>
          <a:p>
            <a:pPr>
              <a:buNone/>
            </a:pP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[1..-1].select{|</a:t>
            </a:r>
            <a:r>
              <a:rPr lang="en-US" altLang="ja-JP" sz="2400" dirty="0" err="1" smtClean="0">
                <a:solidFill>
                  <a:schemeClr val="tx1">
                    <a:lumMod val="95000"/>
                    <a:lumOff val="5000"/>
                  </a:schemeClr>
                </a:solidFill>
                <a:latin typeface="Lucida Console" pitchFamily="49" charset="0"/>
              </a:rPr>
              <a:t>x|x</a:t>
            </a:r>
            <a:r>
              <a:rPr lang="en-US" altLang="ja-JP" sz="2400" dirty="0" smtClean="0">
                <a:solidFill>
                  <a:schemeClr val="tx1">
                    <a:lumMod val="95000"/>
                    <a:lumOff val="5000"/>
                  </a:schemeClr>
                </a:solidFill>
                <a:latin typeface="Lucida Console" pitchFamily="49" charset="0"/>
              </a:rPr>
              <a:t>&gt;=</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bg1">
                    <a:lumMod val="65000"/>
                  </a:schemeClr>
                </a:solidFill>
                <a:latin typeface="Lucida Console" pitchFamily="49" charset="0"/>
              </a:rPr>
              <a:t>	 return (</a:t>
            </a:r>
            <a:r>
              <a:rPr lang="en-US" altLang="ja-JP" sz="2400" dirty="0" err="1" smtClean="0">
                <a:solidFill>
                  <a:schemeClr val="bg1">
                    <a:lumMod val="65000"/>
                  </a:schemeClr>
                </a:solidFill>
                <a:latin typeface="Lucida Console" pitchFamily="49" charset="0"/>
              </a:rPr>
              <a:t>lss</a:t>
            </a:r>
            <a:r>
              <a:rPr lang="en-US" altLang="ja-JP" sz="2400" dirty="0" smtClean="0">
                <a:solidFill>
                  <a:schemeClr val="bg1">
                    <a:lumMod val="65000"/>
                  </a:schemeClr>
                </a:solidFill>
                <a:latin typeface="Lucida Console" pitchFamily="49" charset="0"/>
              </a:rPr>
              <a:t> + [</a:t>
            </a:r>
            <a:r>
              <a:rPr lang="en-US" altLang="ja-JP" sz="2400" dirty="0" err="1" smtClean="0">
                <a:solidFill>
                  <a:schemeClr val="bg1">
                    <a:lumMod val="65000"/>
                  </a:schemeClr>
                </a:solidFill>
                <a:latin typeface="Lucida Console" pitchFamily="49" charset="0"/>
              </a:rPr>
              <a:t>xs</a:t>
            </a:r>
            <a:r>
              <a:rPr lang="en-US" altLang="ja-JP" sz="2400" dirty="0" smtClean="0">
                <a:solidFill>
                  <a:schemeClr val="bg1">
                    <a:lumMod val="65000"/>
                  </a:schemeClr>
                </a:solidFill>
                <a:latin typeface="Lucida Console" pitchFamily="49" charset="0"/>
              </a:rPr>
              <a:t>[0]] + </a:t>
            </a:r>
            <a:r>
              <a:rPr lang="en-US" altLang="ja-JP" sz="2400" dirty="0" err="1" smtClean="0">
                <a:solidFill>
                  <a:schemeClr val="bg1">
                    <a:lumMod val="65000"/>
                  </a:schemeClr>
                </a:solidFill>
                <a:latin typeface="Lucida Console" pitchFamily="49" charset="0"/>
              </a:rPr>
              <a:t>gss</a:t>
            </a:r>
            <a:r>
              <a:rPr lang="en-US" altLang="ja-JP" sz="2400" dirty="0" smtClean="0">
                <a:solidFill>
                  <a:schemeClr val="bg1">
                    <a:lumMod val="6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p>
          <a:p>
            <a:pPr>
              <a:buNone/>
            </a:pPr>
            <a:r>
              <a:rPr kumimoji="1" lang="en-US" altLang="ja-JP" sz="2400" dirty="0" smtClean="0">
                <a:latin typeface="Lucida Console" pitchFamily="49" charset="0"/>
              </a:rPr>
              <a:t>}</a:t>
            </a:r>
            <a:endParaRPr kumimoji="1" lang="ja-JP" altLang="en-US" sz="2400" dirty="0">
              <a:latin typeface="Lucida Console" pitchFamily="49" charset="0"/>
            </a:endParaRPr>
          </a:p>
        </p:txBody>
      </p:sp>
      <p:sp>
        <p:nvSpPr>
          <p:cNvPr id="5" name="対角する 2 つの角を丸めた四角形 4"/>
          <p:cNvSpPr/>
          <p:nvPr/>
        </p:nvSpPr>
        <p:spPr bwMode="auto">
          <a:xfrm>
            <a:off x="1785918" y="5786454"/>
            <a:ext cx="6715172" cy="92869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dirty="0" err="1" smtClean="0"/>
              <a:t>q</a:t>
            </a:r>
            <a:r>
              <a:rPr kumimoji="0" lang="en-US" altLang="ja-JP" sz="2400" b="0" i="0" u="none" strike="noStrike" cap="none" normalizeH="0" baseline="0" dirty="0" err="1" smtClean="0">
                <a:ln>
                  <a:noFill/>
                </a:ln>
                <a:solidFill>
                  <a:schemeClr val="tx1"/>
                </a:solidFill>
                <a:effectLst/>
                <a:latin typeface="Arial" charset="0"/>
                <a:ea typeface="ＭＳ Ｐゴシック" pitchFamily="50" charset="-128"/>
              </a:rPr>
              <a:t>sort</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 </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の再帰呼びは</a:t>
            </a:r>
            <a:r>
              <a:rPr lang="ja-JP" altLang="en-US" sz="2400" dirty="0" smtClean="0"/>
              <a:t>配列と証明のペアを返します</a:t>
            </a:r>
            <a:endParaRPr lang="en-US" altLang="ja-JP" sz="2400"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あとはこれを使って全体が</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sorted</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な証明を作る！</a:t>
            </a:r>
          </a:p>
        </p:txBody>
      </p:sp>
      <p:sp>
        <p:nvSpPr>
          <p:cNvPr id="10" name="U ターン矢印 9"/>
          <p:cNvSpPr/>
          <p:nvPr/>
        </p:nvSpPr>
        <p:spPr bwMode="auto">
          <a:xfrm flipH="1">
            <a:off x="1000100" y="1357298"/>
            <a:ext cx="2214578" cy="428628"/>
          </a:xfrm>
          <a:prstGeom prst="uturn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U ターン矢印 11"/>
          <p:cNvSpPr/>
          <p:nvPr/>
        </p:nvSpPr>
        <p:spPr bwMode="auto">
          <a:xfrm flipH="1">
            <a:off x="2571736" y="4572008"/>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3" name="U ターン矢印 12"/>
          <p:cNvSpPr/>
          <p:nvPr/>
        </p:nvSpPr>
        <p:spPr bwMode="auto">
          <a:xfrm flipH="1">
            <a:off x="2571736" y="4143380"/>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sz="2400" dirty="0" smtClean="0">
              <a:solidFill>
                <a:schemeClr val="tx1">
                  <a:lumMod val="95000"/>
                  <a:lumOff val="5000"/>
                </a:schemeClr>
              </a:solidFill>
              <a:latin typeface="Lucida Console" pitchFamily="49" charset="0"/>
            </a:endParaRPr>
          </a:p>
          <a:p>
            <a:pPr>
              <a:buNone/>
            </a:pPr>
            <a:endParaRPr lang="en-US" altLang="ja-JP" sz="2400" dirty="0" smtClean="0">
              <a:solidFill>
                <a:schemeClr val="tx1">
                  <a:lumMod val="95000"/>
                  <a:lumOff val="5000"/>
                </a:schemeClr>
              </a:solidFill>
              <a:latin typeface="Lucida Console" pitchFamily="49" charset="0"/>
            </a:endParaRP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return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 +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chemeClr val="tx1">
                    <a:lumMod val="95000"/>
                    <a:lumOff val="5000"/>
                  </a:schemeClr>
                </a:solidFill>
                <a:latin typeface="Lucida Console" pitchFamily="49" charset="0"/>
              </a:rPr>
              <a:t>, </a:t>
            </a:r>
            <a:r>
              <a:rPr lang="en-US" altLang="ja-JP" sz="40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a:t>
            </a:r>
          </a:p>
          <a:p>
            <a:pPr>
              <a:buNone/>
            </a:pPr>
            <a:endParaRPr lang="en-US" altLang="ja-JP" sz="2400" dirty="0" smtClean="0">
              <a:solidFill>
                <a:schemeClr val="tx1">
                  <a:lumMod val="95000"/>
                  <a:lumOff val="5000"/>
                </a:schemeClr>
              </a:solidFill>
              <a:latin typeface="Lucida Console" pitchFamily="49" charset="0"/>
            </a:endParaRPr>
          </a:p>
          <a:p>
            <a:pPr>
              <a:buNone/>
            </a:pPr>
            <a:endParaRPr lang="en-US" altLang="ja-JP" sz="2400" dirty="0" smtClean="0">
              <a:solidFill>
                <a:schemeClr val="tx1">
                  <a:lumMod val="95000"/>
                  <a:lumOff val="5000"/>
                </a:schemeClr>
              </a:solidFill>
              <a:latin typeface="Lucida Console" pitchFamily="49" charset="0"/>
            </a:endParaRPr>
          </a:p>
          <a:p>
            <a:pPr>
              <a:buNone/>
            </a:pPr>
            <a:r>
              <a:rPr lang="en-US" altLang="ja-JP" sz="2400" dirty="0" smtClean="0">
                <a:solidFill>
                  <a:schemeClr val="tx1">
                    <a:lumMod val="95000"/>
                    <a:lumOff val="5000"/>
                  </a:schemeClr>
                </a:solidFill>
                <a:latin typeface="Lucida Console" pitchFamily="49" charset="0"/>
              </a:rPr>
              <a:t>	</a:t>
            </a:r>
            <a:r>
              <a:rPr lang="ja-JP" altLang="en-US" sz="2800" dirty="0" smtClean="0">
                <a:solidFill>
                  <a:schemeClr val="tx1">
                    <a:lumMod val="95000"/>
                    <a:lumOff val="5000"/>
                  </a:schemeClr>
                </a:solidFill>
                <a:latin typeface="Lucida Console" pitchFamily="49" charset="0"/>
              </a:rPr>
              <a:t>今作ってある証明は</a:t>
            </a:r>
            <a:endParaRPr lang="en-US" altLang="ja-JP" sz="2800" dirty="0" smtClean="0">
              <a:solidFill>
                <a:schemeClr val="tx1">
                  <a:lumMod val="95000"/>
                  <a:lumOff val="5000"/>
                </a:schemeClr>
              </a:solidFill>
              <a:latin typeface="Lucida Console" pitchFamily="49" charset="0"/>
            </a:endParaRPr>
          </a:p>
          <a:p>
            <a:pPr lvl="1">
              <a:buFontTx/>
              <a:buChar char="-"/>
            </a:pPr>
            <a:r>
              <a:rPr lang="ja-JP" altLang="en-US"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lss</a:t>
            </a:r>
            <a:r>
              <a:rPr lang="ja-JP" altLang="en-US" sz="2400" dirty="0" smtClean="0">
                <a:solidFill>
                  <a:schemeClr val="tx1">
                    <a:lumMod val="95000"/>
                    <a:lumOff val="5000"/>
                  </a:schemeClr>
                </a:solidFill>
                <a:latin typeface="Lucida Console" pitchFamily="49" charset="0"/>
              </a:rPr>
              <a:t>はソート済み」と「</a:t>
            </a:r>
            <a:r>
              <a:rPr lang="en-US" altLang="ja-JP" sz="2400" dirty="0" err="1" smtClean="0">
                <a:solidFill>
                  <a:schemeClr val="tx1">
                    <a:lumMod val="95000"/>
                    <a:lumOff val="5000"/>
                  </a:schemeClr>
                </a:solidFill>
                <a:latin typeface="Lucida Console" pitchFamily="49" charset="0"/>
              </a:rPr>
              <a:t>gss</a:t>
            </a:r>
            <a:r>
              <a:rPr lang="ja-JP" altLang="en-US" sz="2400" dirty="0" smtClean="0">
                <a:solidFill>
                  <a:schemeClr val="tx1">
                    <a:lumMod val="95000"/>
                    <a:lumOff val="5000"/>
                  </a:schemeClr>
                </a:solidFill>
                <a:latin typeface="Lucida Console" pitchFamily="49" charset="0"/>
              </a:rPr>
              <a:t>はソート済み」</a:t>
            </a:r>
            <a:endParaRPr lang="en-US" altLang="ja-JP" sz="2400" dirty="0" smtClean="0">
              <a:solidFill>
                <a:schemeClr val="tx1">
                  <a:lumMod val="95000"/>
                  <a:lumOff val="5000"/>
                </a:schemeClr>
              </a:solidFill>
              <a:latin typeface="Lucida Console" pitchFamily="49" charset="0"/>
            </a:endParaRPr>
          </a:p>
          <a:p>
            <a:pPr>
              <a:buNone/>
            </a:pPr>
            <a:r>
              <a:rPr lang="en-US" altLang="ja-JP" sz="2800" dirty="0" smtClean="0">
                <a:solidFill>
                  <a:schemeClr val="tx1">
                    <a:lumMod val="95000"/>
                    <a:lumOff val="5000"/>
                  </a:schemeClr>
                </a:solidFill>
                <a:latin typeface="Lucida Console" pitchFamily="49" charset="0"/>
              </a:rPr>
              <a:t>	</a:t>
            </a:r>
            <a:r>
              <a:rPr lang="ja-JP" altLang="en-US" sz="2800" dirty="0" smtClean="0">
                <a:solidFill>
                  <a:schemeClr val="tx1">
                    <a:lumMod val="95000"/>
                    <a:lumOff val="5000"/>
                  </a:schemeClr>
                </a:solidFill>
                <a:latin typeface="Lucida Console" pitchFamily="49" charset="0"/>
              </a:rPr>
              <a:t>だけ</a:t>
            </a:r>
            <a:endParaRPr lang="en-US" altLang="ja-JP" sz="2800" dirty="0" smtClean="0">
              <a:solidFill>
                <a:schemeClr val="tx1">
                  <a:lumMod val="95000"/>
                  <a:lumOff val="5000"/>
                </a:schemeClr>
              </a:solidFill>
              <a:latin typeface="Lucida Console" pitchFamily="49" charset="0"/>
            </a:endParaRPr>
          </a:p>
          <a:p>
            <a:pPr>
              <a:buFontTx/>
              <a:buChar char="-"/>
            </a:pPr>
            <a:endParaRPr lang="en-US" altLang="ja-JP" sz="2400" dirty="0" smtClean="0">
              <a:solidFill>
                <a:schemeClr val="tx1">
                  <a:lumMod val="95000"/>
                  <a:lumOff val="5000"/>
                </a:schemeClr>
              </a:solidFill>
              <a:latin typeface="Lucida Console" pitchFamily="49" charset="0"/>
            </a:endParaRPr>
          </a:p>
        </p:txBody>
      </p:sp>
      <p:sp>
        <p:nvSpPr>
          <p:cNvPr id="5" name="対角する 2 つの角を丸めた四角形 4"/>
          <p:cNvSpPr/>
          <p:nvPr/>
        </p:nvSpPr>
        <p:spPr bwMode="auto">
          <a:xfrm>
            <a:off x="500034" y="1571612"/>
            <a:ext cx="6715172" cy="57150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あとはこれを使って全体が</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sorted</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な証明を作る！</a:t>
            </a:r>
          </a:p>
        </p:txBody>
      </p:sp>
      <p:sp>
        <p:nvSpPr>
          <p:cNvPr id="10" name="対角する 2 つの角を丸めた四角形 9"/>
          <p:cNvSpPr/>
          <p:nvPr/>
        </p:nvSpPr>
        <p:spPr bwMode="auto">
          <a:xfrm>
            <a:off x="500034" y="4143380"/>
            <a:ext cx="6715172" cy="57150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ja-JP" altLang="en-US" sz="2400" dirty="0" smtClean="0"/>
              <a:t>どうやって？</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8" name="U ターン矢印 7"/>
          <p:cNvSpPr/>
          <p:nvPr/>
        </p:nvSpPr>
        <p:spPr bwMode="auto">
          <a:xfrm flipH="1">
            <a:off x="2571736" y="2857496"/>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9" name="U ターン矢印 8"/>
          <p:cNvSpPr/>
          <p:nvPr/>
        </p:nvSpPr>
        <p:spPr bwMode="auto">
          <a:xfrm flipH="1">
            <a:off x="2571736" y="2357430"/>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sz="2400" dirty="0" smtClean="0">
              <a:solidFill>
                <a:schemeClr val="tx1">
                  <a:lumMod val="95000"/>
                  <a:lumOff val="5000"/>
                </a:schemeClr>
              </a:solidFill>
              <a:latin typeface="Lucida Console" pitchFamily="49" charset="0"/>
            </a:endParaRPr>
          </a:p>
          <a:p>
            <a:pPr>
              <a:buNone/>
            </a:pPr>
            <a:endParaRPr lang="en-US" altLang="ja-JP" sz="2400" dirty="0" smtClean="0">
              <a:solidFill>
                <a:schemeClr val="tx1">
                  <a:lumMod val="95000"/>
                  <a:lumOff val="5000"/>
                </a:schemeClr>
              </a:solidFill>
              <a:latin typeface="Lucida Console" pitchFamily="49" charset="0"/>
            </a:endParaRP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return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 +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ja-JP" altLang="en-US" sz="2400" dirty="0" smtClean="0">
                <a:solidFill>
                  <a:srgbClr val="FF0000"/>
                </a:solidFill>
                <a:latin typeface="Lucida Console" pitchFamily="49" charset="0"/>
              </a:rPr>
              <a:t>ソート済みな</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配列とソート済みな配列をつなげたらソート済みに</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決まってる</a:t>
            </a:r>
            <a:r>
              <a:rPr lang="ja-JP" altLang="en-US" sz="2400" dirty="0" err="1" smtClean="0">
                <a:solidFill>
                  <a:srgbClr val="FF0000"/>
                </a:solidFill>
                <a:latin typeface="Lucida Console" pitchFamily="49" charset="0"/>
              </a:rPr>
              <a:t>じゃん。</a:t>
            </a:r>
            <a:r>
              <a:rPr lang="ja-JP" altLang="en-US" sz="2400" dirty="0" smtClean="0">
                <a:solidFill>
                  <a:srgbClr val="FF0000"/>
                </a:solidFill>
                <a:latin typeface="Lucida Console" pitchFamily="49" charset="0"/>
              </a:rPr>
              <a:t>根拠→</a:t>
            </a:r>
            <a:r>
              <a:rPr lang="en-US" altLang="ja-JP" sz="2400" dirty="0" smtClean="0">
                <a:solidFill>
                  <a:srgbClr val="FF0000"/>
                </a:solidFill>
                <a:latin typeface="Lucida Console" pitchFamily="49" charset="0"/>
              </a:rPr>
              <a:t>”(</a:t>
            </a:r>
            <a:r>
              <a:rPr lang="en-US" altLang="ja-JP" sz="2400" dirty="0" err="1" smtClean="0">
                <a:solidFill>
                  <a:srgbClr val="FF0000"/>
                </a:solidFill>
                <a:latin typeface="Lucida Console" pitchFamily="49" charset="0"/>
              </a:rPr>
              <a:t>lsp,gsp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a:t>
            </a:r>
          </a:p>
        </p:txBody>
      </p:sp>
      <p:sp>
        <p:nvSpPr>
          <p:cNvPr id="5" name="対角する 2 つの角を丸めた四角形 4"/>
          <p:cNvSpPr/>
          <p:nvPr/>
        </p:nvSpPr>
        <p:spPr bwMode="auto">
          <a:xfrm>
            <a:off x="500034" y="1571612"/>
            <a:ext cx="6715172" cy="57150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あとはこれを使って全体が</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sorted</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な証明を作る！</a:t>
            </a:r>
          </a:p>
        </p:txBody>
      </p:sp>
      <p:sp>
        <p:nvSpPr>
          <p:cNvPr id="8" name="対角する 2 つの角を丸めた四角形 7"/>
          <p:cNvSpPr/>
          <p:nvPr/>
        </p:nvSpPr>
        <p:spPr bwMode="auto">
          <a:xfrm>
            <a:off x="1714480" y="4786322"/>
            <a:ext cx="6715172" cy="1500198"/>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　</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U ターン矢印 8"/>
          <p:cNvSpPr/>
          <p:nvPr/>
        </p:nvSpPr>
        <p:spPr bwMode="auto">
          <a:xfrm flipH="1">
            <a:off x="2571736" y="2857496"/>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0" name="U ターン矢印 9"/>
          <p:cNvSpPr/>
          <p:nvPr/>
        </p:nvSpPr>
        <p:spPr bwMode="auto">
          <a:xfrm flipH="1">
            <a:off x="2571736" y="2357430"/>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sz="2400" dirty="0" smtClean="0">
              <a:solidFill>
                <a:schemeClr val="tx1">
                  <a:lumMod val="95000"/>
                  <a:lumOff val="5000"/>
                </a:schemeClr>
              </a:solidFill>
              <a:latin typeface="Lucida Console" pitchFamily="49" charset="0"/>
            </a:endParaRPr>
          </a:p>
          <a:p>
            <a:pPr>
              <a:buNone/>
            </a:pPr>
            <a:endParaRPr lang="en-US" altLang="ja-JP" sz="2400" dirty="0" smtClean="0">
              <a:solidFill>
                <a:schemeClr val="tx1">
                  <a:lumMod val="95000"/>
                  <a:lumOff val="5000"/>
                </a:schemeClr>
              </a:solidFill>
              <a:latin typeface="Lucida Console" pitchFamily="49" charset="0"/>
            </a:endParaRP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return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 +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ja-JP" altLang="en-US" sz="2400" dirty="0" smtClean="0">
                <a:solidFill>
                  <a:srgbClr val="FF0000"/>
                </a:solidFill>
                <a:latin typeface="Lucida Console" pitchFamily="49" charset="0"/>
              </a:rPr>
              <a:t>ソート済みな</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配列とソート済みな配列をつなげたらソート済みに</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決まってる</a:t>
            </a:r>
            <a:r>
              <a:rPr lang="ja-JP" altLang="en-US" sz="2400" dirty="0" err="1" smtClean="0">
                <a:solidFill>
                  <a:srgbClr val="FF0000"/>
                </a:solidFill>
                <a:latin typeface="Lucida Console" pitchFamily="49" charset="0"/>
              </a:rPr>
              <a:t>じゃん。</a:t>
            </a:r>
            <a:r>
              <a:rPr lang="ja-JP" altLang="en-US" sz="2400" dirty="0" smtClean="0">
                <a:solidFill>
                  <a:srgbClr val="FF0000"/>
                </a:solidFill>
                <a:latin typeface="Lucida Console" pitchFamily="49" charset="0"/>
              </a:rPr>
              <a:t>根拠→</a:t>
            </a:r>
            <a:r>
              <a:rPr lang="en-US" altLang="ja-JP" sz="2400" dirty="0" smtClean="0">
                <a:solidFill>
                  <a:srgbClr val="FF0000"/>
                </a:solidFill>
                <a:latin typeface="Lucida Console" pitchFamily="49" charset="0"/>
              </a:rPr>
              <a:t>”(</a:t>
            </a:r>
            <a:r>
              <a:rPr lang="en-US" altLang="ja-JP" sz="2400" dirty="0" err="1" smtClean="0">
                <a:solidFill>
                  <a:srgbClr val="FF0000"/>
                </a:solidFill>
                <a:latin typeface="Lucida Console" pitchFamily="49" charset="0"/>
              </a:rPr>
              <a:t>lsp,gsp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a:t>
            </a:r>
          </a:p>
        </p:txBody>
      </p:sp>
      <p:sp>
        <p:nvSpPr>
          <p:cNvPr id="5" name="対角する 2 つの角を丸めた四角形 4"/>
          <p:cNvSpPr/>
          <p:nvPr/>
        </p:nvSpPr>
        <p:spPr bwMode="auto">
          <a:xfrm>
            <a:off x="500034" y="1571612"/>
            <a:ext cx="6715172" cy="57150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あとはこれを使って全体が</a:t>
            </a:r>
            <a:r>
              <a:rPr kumimoji="0" lang="en-US" altLang="ja-JP" sz="2400" b="0" i="0" u="none" strike="noStrike" cap="none" normalizeH="0" baseline="0" dirty="0" smtClean="0">
                <a:ln>
                  <a:noFill/>
                </a:ln>
                <a:solidFill>
                  <a:schemeClr val="tx1"/>
                </a:solidFill>
                <a:effectLst/>
                <a:latin typeface="Arial" charset="0"/>
                <a:ea typeface="ＭＳ Ｐゴシック" pitchFamily="50" charset="-128"/>
              </a:rPr>
              <a:t>sorted</a:t>
            </a: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な証明を作る！</a:t>
            </a:r>
          </a:p>
        </p:txBody>
      </p:sp>
      <p:sp>
        <p:nvSpPr>
          <p:cNvPr id="8" name="対角する 2 つの角を丸めた四角形 7"/>
          <p:cNvSpPr/>
          <p:nvPr/>
        </p:nvSpPr>
        <p:spPr bwMode="auto">
          <a:xfrm>
            <a:off x="1714480" y="4786322"/>
            <a:ext cx="6715172" cy="1500198"/>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　残念、間違いです！！！</a:t>
            </a:r>
            <a:endParaRPr kumimoji="0" lang="en-US" altLang="ja-JP" sz="24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en-US" altLang="ja-JP" sz="2400" dirty="0" smtClean="0"/>
          </a:p>
          <a:p>
            <a:pPr marL="0" marR="0" indent="0" algn="l" defTabSz="914400" rtl="0" eaLnBrk="0" fontAlgn="base" latinLnBrk="0" hangingPunct="0">
              <a:lnSpc>
                <a:spcPct val="100000"/>
              </a:lnSpc>
              <a:spcBef>
                <a:spcPct val="0"/>
              </a:spcBef>
              <a:spcAft>
                <a:spcPct val="0"/>
              </a:spcAft>
              <a:buClrTx/>
              <a:buSzTx/>
              <a:buFontTx/>
              <a:buNone/>
              <a:tabLst/>
            </a:pPr>
            <a:r>
              <a:rPr lang="ja-JP" altLang="en-US" sz="2400" dirty="0" smtClean="0"/>
              <a:t>例： </a:t>
            </a:r>
            <a:r>
              <a:rPr lang="en-US" altLang="ja-JP" sz="2400" dirty="0" smtClean="0"/>
              <a:t>[4,5,6] + [1,2,3]  ==  [4,5,6,1,2,3] </a:t>
            </a:r>
          </a:p>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U ターン矢印 8"/>
          <p:cNvSpPr/>
          <p:nvPr/>
        </p:nvSpPr>
        <p:spPr bwMode="auto">
          <a:xfrm flipH="1">
            <a:off x="2571736" y="2857496"/>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0" name="U ターン矢印 9"/>
          <p:cNvSpPr/>
          <p:nvPr/>
        </p:nvSpPr>
        <p:spPr bwMode="auto">
          <a:xfrm flipH="1">
            <a:off x="2571736" y="2357430"/>
            <a:ext cx="2071702"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sz="2400" dirty="0" smtClean="0">
              <a:solidFill>
                <a:schemeClr val="tx1">
                  <a:lumMod val="95000"/>
                  <a:lumOff val="5000"/>
                </a:schemeClr>
              </a:solidFill>
              <a:latin typeface="Lucida Console" pitchFamily="49" charset="0"/>
            </a:endParaRPr>
          </a:p>
          <a:p>
            <a:pPr>
              <a:buNone/>
            </a:pPr>
            <a:endParaRPr lang="en-US" altLang="ja-JP" sz="2400" dirty="0" smtClean="0">
              <a:solidFill>
                <a:schemeClr val="tx1">
                  <a:lumMod val="95000"/>
                  <a:lumOff val="5000"/>
                </a:schemeClr>
              </a:solidFill>
              <a:latin typeface="Lucida Console" pitchFamily="49" charset="0"/>
            </a:endParaRP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rgbClr val="FF0000"/>
                </a:solidFill>
                <a:latin typeface="Lucida Console" pitchFamily="49" charset="0"/>
              </a:rPr>
              <a:t>, small(..)</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lsSmall</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a:t>
            </a:r>
            <a:br>
              <a:rPr lang="en-US" altLang="ja-JP" sz="2400" dirty="0" smtClean="0">
                <a:solidFill>
                  <a:schemeClr val="tx1">
                    <a:lumMod val="95000"/>
                    <a:lumOff val="5000"/>
                  </a:schemeClr>
                </a:solidFill>
                <a:latin typeface="Lucida Console" pitchFamily="49" charset="0"/>
              </a:rPr>
            </a:b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[1..-1].select{|</a:t>
            </a:r>
            <a:r>
              <a:rPr lang="en-US" altLang="ja-JP" sz="2400" dirty="0" err="1" smtClean="0">
                <a:solidFill>
                  <a:schemeClr val="tx1">
                    <a:lumMod val="95000"/>
                    <a:lumOff val="5000"/>
                  </a:schemeClr>
                </a:solidFill>
                <a:latin typeface="Lucida Console" pitchFamily="49" charset="0"/>
              </a:rPr>
              <a:t>x|x</a:t>
            </a:r>
            <a:r>
              <a:rPr lang="en-US" altLang="ja-JP" sz="2400" dirty="0" smtClean="0">
                <a:solidFill>
                  <a:schemeClr val="tx1">
                    <a:lumMod val="95000"/>
                    <a:lumOff val="5000"/>
                  </a:schemeClr>
                </a:solidFill>
                <a:latin typeface="Lucida Console" pitchFamily="49" charset="0"/>
              </a:rPr>
              <a:t>&lt;</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rgbClr val="FF0000"/>
                </a:solidFill>
                <a:latin typeface="Lucida Console" pitchFamily="49" charset="0"/>
              </a:rPr>
              <a:t>, big(..)</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gsBig</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a:t>
            </a:r>
            <a:br>
              <a:rPr lang="en-US" altLang="ja-JP" sz="2400" dirty="0" smtClean="0">
                <a:solidFill>
                  <a:schemeClr val="tx1">
                    <a:lumMod val="95000"/>
                    <a:lumOff val="5000"/>
                  </a:schemeClr>
                </a:solidFill>
                <a:latin typeface="Lucida Console" pitchFamily="49" charset="0"/>
              </a:rPr>
            </a:b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[1..-1].select{|</a:t>
            </a:r>
            <a:r>
              <a:rPr lang="en-US" altLang="ja-JP" sz="2400" dirty="0" err="1" smtClean="0">
                <a:solidFill>
                  <a:schemeClr val="tx1">
                    <a:lumMod val="95000"/>
                    <a:lumOff val="5000"/>
                  </a:schemeClr>
                </a:solidFill>
                <a:latin typeface="Lucida Console" pitchFamily="49" charset="0"/>
              </a:rPr>
              <a:t>x|x</a:t>
            </a:r>
            <a:r>
              <a:rPr lang="en-US" altLang="ja-JP" sz="2400" dirty="0" smtClean="0">
                <a:solidFill>
                  <a:schemeClr val="tx1">
                    <a:lumMod val="95000"/>
                    <a:lumOff val="5000"/>
                  </a:schemeClr>
                </a:solidFill>
                <a:latin typeface="Lucida Console" pitchFamily="49" charset="0"/>
              </a:rPr>
              <a:t>&gt;=</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gsp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return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 +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rgbClr val="FF0000"/>
                </a:solidFill>
                <a:latin typeface="Lucida Console" pitchFamily="49" charset="0"/>
              </a:rPr>
              <a:t>xs</a:t>
            </a:r>
            <a:r>
              <a:rPr lang="en-US" altLang="ja-JP" sz="2400" dirty="0" smtClean="0">
                <a:solidFill>
                  <a:srgbClr val="FF0000"/>
                </a:solidFill>
                <a:latin typeface="Lucida Console" pitchFamily="49" charset="0"/>
              </a:rPr>
              <a:t>[0]</a:t>
            </a:r>
            <a:r>
              <a:rPr lang="ja-JP" altLang="en-US" sz="2400" dirty="0" smtClean="0">
                <a:solidFill>
                  <a:srgbClr val="FF0000"/>
                </a:solidFill>
                <a:latin typeface="Lucida Console" pitchFamily="49" charset="0"/>
              </a:rPr>
              <a:t>より</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小さいソート済みの配列と</a:t>
            </a:r>
            <a:r>
              <a:rPr lang="en-US" altLang="ja-JP" sz="2400" dirty="0" err="1" smtClean="0">
                <a:solidFill>
                  <a:srgbClr val="FF0000"/>
                </a:solidFill>
                <a:latin typeface="Lucida Console" pitchFamily="49" charset="0"/>
              </a:rPr>
              <a:t>xs</a:t>
            </a:r>
            <a:r>
              <a:rPr lang="en-US" altLang="ja-JP" sz="2400" dirty="0" smtClean="0">
                <a:solidFill>
                  <a:srgbClr val="FF0000"/>
                </a:solidFill>
                <a:latin typeface="Lucida Console" pitchFamily="49" charset="0"/>
              </a:rPr>
              <a:t>[0]</a:t>
            </a:r>
            <a:r>
              <a:rPr lang="ja-JP" altLang="en-US" sz="2400" dirty="0" smtClean="0">
                <a:solidFill>
                  <a:srgbClr val="FF0000"/>
                </a:solidFill>
                <a:latin typeface="Lucida Console" pitchFamily="49" charset="0"/>
              </a:rPr>
              <a:t>以上の</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ソート済み配列を繋げたらソート済みに決まってる</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じゃん。根拠→</a:t>
            </a:r>
            <a:r>
              <a:rPr lang="en-US" altLang="ja-JP" sz="2400" dirty="0" smtClean="0">
                <a:solidFill>
                  <a:srgbClr val="FF0000"/>
                </a:solidFill>
                <a:latin typeface="Lucida Console" pitchFamily="49" charset="0"/>
              </a:rPr>
              <a:t>”(</a:t>
            </a:r>
            <a:r>
              <a:rPr lang="en-US" altLang="ja-JP" sz="2400" dirty="0" err="1" smtClean="0">
                <a:solidFill>
                  <a:srgbClr val="FF0000"/>
                </a:solidFill>
                <a:latin typeface="Lucida Console" pitchFamily="49" charset="0"/>
              </a:rPr>
              <a:t>lsSmall,gsBig,lsp,gsp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a:t>
            </a:r>
            <a:endParaRPr kumimoji="1" lang="ja-JP" altLang="en-US" sz="2400" dirty="0">
              <a:solidFill>
                <a:schemeClr val="tx1">
                  <a:lumMod val="95000"/>
                  <a:lumOff val="5000"/>
                </a:schemeClr>
              </a:solidFill>
              <a:latin typeface="Lucida Console" pitchFamily="49" charset="0"/>
            </a:endParaRPr>
          </a:p>
        </p:txBody>
      </p:sp>
      <p:sp>
        <p:nvSpPr>
          <p:cNvPr id="5" name="対角する 2 つの角を丸めた四角形 4"/>
          <p:cNvSpPr/>
          <p:nvPr/>
        </p:nvSpPr>
        <p:spPr bwMode="auto">
          <a:xfrm>
            <a:off x="571472" y="1357298"/>
            <a:ext cx="6715172" cy="92869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b="1" dirty="0" err="1" smtClean="0"/>
              <a:t>lss</a:t>
            </a:r>
            <a:r>
              <a:rPr lang="en-US" altLang="ja-JP" sz="2400" b="1" dirty="0" smtClean="0"/>
              <a:t> </a:t>
            </a:r>
            <a:r>
              <a:rPr lang="ja-JP" altLang="en-US" sz="2400" b="1" dirty="0" smtClean="0"/>
              <a:t>は </a:t>
            </a:r>
            <a:r>
              <a:rPr lang="en-US" altLang="ja-JP" sz="2400" b="1" dirty="0" err="1" smtClean="0"/>
              <a:t>xs</a:t>
            </a:r>
            <a:r>
              <a:rPr lang="en-US" altLang="ja-JP" sz="2400" b="1" dirty="0" smtClean="0"/>
              <a:t>[0] </a:t>
            </a:r>
            <a:r>
              <a:rPr lang="ja-JP" altLang="en-US" sz="2400" b="1" dirty="0" smtClean="0"/>
              <a:t>より小さくて、</a:t>
            </a:r>
            <a:r>
              <a:rPr lang="en-US" altLang="ja-JP" sz="2400" b="1" dirty="0" err="1" smtClean="0"/>
              <a:t>gss</a:t>
            </a:r>
            <a:r>
              <a:rPr lang="en-US" altLang="ja-JP" sz="2400" b="1" dirty="0" smtClean="0"/>
              <a:t> </a:t>
            </a:r>
            <a:r>
              <a:rPr lang="ja-JP" altLang="en-US" sz="2400" b="1" dirty="0" smtClean="0"/>
              <a:t>は </a:t>
            </a:r>
            <a:r>
              <a:rPr lang="en-US" altLang="ja-JP" sz="2400" b="1" dirty="0" err="1" smtClean="0"/>
              <a:t>xs</a:t>
            </a:r>
            <a:r>
              <a:rPr lang="en-US" altLang="ja-JP" sz="2400" b="1" dirty="0" smtClean="0"/>
              <a:t>[0] </a:t>
            </a:r>
            <a:r>
              <a:rPr lang="ja-JP" altLang="en-US" sz="2400" b="1" dirty="0" smtClean="0"/>
              <a:t>以上</a:t>
            </a:r>
            <a:endParaRPr lang="en-US" altLang="ja-JP" sz="2400" b="1"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1" i="0" u="none" strike="noStrike" cap="none" normalizeH="0" baseline="0" dirty="0" smtClean="0">
                <a:ln>
                  <a:noFill/>
                </a:ln>
                <a:solidFill>
                  <a:schemeClr val="tx1"/>
                </a:solidFill>
                <a:effectLst/>
                <a:latin typeface="Arial" charset="0"/>
                <a:ea typeface="ＭＳ Ｐゴシック" pitchFamily="50" charset="-128"/>
              </a:rPr>
              <a:t>なんだから、</a:t>
            </a:r>
            <a:r>
              <a:rPr lang="ja-JP" altLang="en-US" sz="2400" b="1" dirty="0" smtClean="0"/>
              <a:t>そんなことにはならないよ！</a:t>
            </a:r>
            <a:endParaRPr kumimoji="0" lang="ja-JP" altLang="en-US" sz="24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右カーブ矢印 9"/>
          <p:cNvSpPr/>
          <p:nvPr/>
        </p:nvSpPr>
        <p:spPr bwMode="auto">
          <a:xfrm rot="6249126" flipV="1">
            <a:off x="4990828" y="1682408"/>
            <a:ext cx="571203" cy="1644672"/>
          </a:xfrm>
          <a:prstGeom prst="curvedRightArrow">
            <a:avLst>
              <a:gd name="adj1" fmla="val 25092"/>
              <a:gd name="adj2" fmla="val 45146"/>
              <a:gd name="adj3" fmla="val 27347"/>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右カーブ矢印 11"/>
          <p:cNvSpPr/>
          <p:nvPr/>
        </p:nvSpPr>
        <p:spPr bwMode="auto">
          <a:xfrm rot="6249126" flipV="1">
            <a:off x="4915665" y="2427291"/>
            <a:ext cx="358327" cy="2019468"/>
          </a:xfrm>
          <a:prstGeom prst="curvedRightArrow">
            <a:avLst>
              <a:gd name="adj1" fmla="val 25000"/>
              <a:gd name="adj2" fmla="val 114778"/>
              <a:gd name="adj3" fmla="val 25000"/>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3" name="雲 12"/>
          <p:cNvSpPr/>
          <p:nvPr/>
        </p:nvSpPr>
        <p:spPr bwMode="auto">
          <a:xfrm>
            <a:off x="7358082" y="2571744"/>
            <a:ext cx="1428760" cy="1357322"/>
          </a:xfrm>
          <a:prstGeom prst="cloud">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1800" b="0" i="0" u="none" strike="noStrike" cap="none" normalizeH="0" baseline="0" dirty="0" smtClean="0">
                <a:ln>
                  <a:noFill/>
                </a:ln>
                <a:solidFill>
                  <a:schemeClr val="tx1"/>
                </a:solidFill>
                <a:effectLst/>
                <a:latin typeface="Arial" charset="0"/>
                <a:ea typeface="ＭＳ Ｐゴシック" pitchFamily="50" charset="-128"/>
              </a:rPr>
              <a:t>矢印は</a:t>
            </a:r>
            <a:endParaRPr kumimoji="0" lang="en-US" altLang="ja-JP" sz="18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ja-JP" altLang="en-US" dirty="0" smtClean="0"/>
              <a:t>一部</a:t>
            </a:r>
            <a: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t/>
            </a:r>
            <a:b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br>
            <a:r>
              <a:rPr kumimoji="0" lang="ja-JP" altLang="en-US" sz="1800" b="0" i="0" u="none" strike="noStrike" cap="none" normalizeH="0" baseline="0" dirty="0" smtClean="0">
                <a:ln>
                  <a:noFill/>
                </a:ln>
                <a:solidFill>
                  <a:schemeClr val="tx1"/>
                </a:solidFill>
                <a:effectLst/>
                <a:latin typeface="Arial" charset="0"/>
                <a:ea typeface="ＭＳ Ｐゴシック" pitchFamily="50" charset="-128"/>
              </a:rPr>
              <a:t>省略</a:t>
            </a:r>
            <a:r>
              <a:rPr kumimoji="0" lang="en-US" altLang="ja-JP" sz="1800" b="0" i="0" u="none" strike="noStrike" cap="none" normalizeH="0" baseline="0" dirty="0" smtClean="0">
                <a:ln>
                  <a:noFill/>
                </a:ln>
                <a:solidFill>
                  <a:schemeClr val="tx1"/>
                </a:solidFill>
                <a:effectLst/>
                <a:latin typeface="Arial" charset="0"/>
                <a:ea typeface="ＭＳ Ｐゴシック" pitchFamily="50" charset="-128"/>
              </a:rPr>
              <a:t>…</a:t>
            </a:r>
            <a:endParaRPr kumimoji="0"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5" name="U ターン矢印 14"/>
          <p:cNvSpPr/>
          <p:nvPr/>
        </p:nvSpPr>
        <p:spPr bwMode="auto">
          <a:xfrm flipH="1">
            <a:off x="2428860" y="2357430"/>
            <a:ext cx="1857388"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8" name="U ターン矢印 17"/>
          <p:cNvSpPr/>
          <p:nvPr/>
        </p:nvSpPr>
        <p:spPr bwMode="auto">
          <a:xfrm flipH="1">
            <a:off x="2428860" y="3214686"/>
            <a:ext cx="1500198"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rgbClr val="FF0000"/>
                </a:solidFill>
                <a:latin typeface="Lucida Console" pitchFamily="49" charset="0"/>
              </a:rPr>
              <a:t>, small(..)</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lsSmall</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a:t>
            </a:r>
            <a:br>
              <a:rPr lang="en-US" altLang="ja-JP" sz="2400" dirty="0" smtClean="0">
                <a:solidFill>
                  <a:schemeClr val="tx1">
                    <a:lumMod val="95000"/>
                    <a:lumOff val="5000"/>
                  </a:schemeClr>
                </a:solidFill>
                <a:latin typeface="Lucida Console" pitchFamily="49" charset="0"/>
              </a:rPr>
            </a:b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[1..-1].select{|</a:t>
            </a:r>
            <a:r>
              <a:rPr lang="en-US" altLang="ja-JP" sz="2400" dirty="0" err="1" smtClean="0">
                <a:solidFill>
                  <a:schemeClr val="tx1">
                    <a:lumMod val="95000"/>
                    <a:lumOff val="5000"/>
                  </a:schemeClr>
                </a:solidFill>
                <a:latin typeface="Lucida Console" pitchFamily="49" charset="0"/>
              </a:rPr>
              <a:t>x|x</a:t>
            </a:r>
            <a:r>
              <a:rPr lang="en-US" altLang="ja-JP" sz="2400" dirty="0" smtClean="0">
                <a:solidFill>
                  <a:schemeClr val="tx1">
                    <a:lumMod val="95000"/>
                    <a:lumOff val="5000"/>
                  </a:schemeClr>
                </a:solidFill>
                <a:latin typeface="Lucida Console" pitchFamily="49" charset="0"/>
              </a:rPr>
              <a:t>&lt;</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rgbClr val="FF0000"/>
                </a:solidFill>
                <a:latin typeface="Lucida Console" pitchFamily="49" charset="0"/>
              </a:rPr>
              <a:t>, big(..)</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gsBig</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a:t>
            </a:r>
            <a:br>
              <a:rPr lang="en-US" altLang="ja-JP" sz="2400" dirty="0" smtClean="0">
                <a:solidFill>
                  <a:schemeClr val="tx1">
                    <a:lumMod val="95000"/>
                    <a:lumOff val="5000"/>
                  </a:schemeClr>
                </a:solidFill>
                <a:latin typeface="Lucida Console" pitchFamily="49" charset="0"/>
              </a:rPr>
            </a:b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[1..-1].select{|</a:t>
            </a:r>
            <a:r>
              <a:rPr lang="en-US" altLang="ja-JP" sz="2400" dirty="0" err="1" smtClean="0">
                <a:solidFill>
                  <a:schemeClr val="tx1">
                    <a:lumMod val="95000"/>
                    <a:lumOff val="5000"/>
                  </a:schemeClr>
                </a:solidFill>
                <a:latin typeface="Lucida Console" pitchFamily="49" charset="0"/>
              </a:rPr>
              <a:t>x|x</a:t>
            </a:r>
            <a:r>
              <a:rPr lang="en-US" altLang="ja-JP" sz="2400" dirty="0" smtClean="0">
                <a:solidFill>
                  <a:schemeClr val="tx1">
                    <a:lumMod val="95000"/>
                    <a:lumOff val="5000"/>
                  </a:schemeClr>
                </a:solidFill>
                <a:latin typeface="Lucida Console" pitchFamily="49" charset="0"/>
              </a:rPr>
              <a:t>&gt;=</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lsp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ls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int</a:t>
            </a:r>
            <a:r>
              <a:rPr lang="en-US" altLang="ja-JP" sz="2400" dirty="0" smtClean="0">
                <a:solidFill>
                  <a:schemeClr val="tx1">
                    <a:lumMod val="95000"/>
                    <a:lumOff val="5000"/>
                  </a:schemeClr>
                </a:solidFill>
                <a:latin typeface="Lucida Console" pitchFamily="49" charset="0"/>
              </a:rPr>
              <a:t>[]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rgbClr val="FF0000"/>
                </a:solidFill>
                <a:latin typeface="Lucida Console" pitchFamily="49" charset="0"/>
              </a:rPr>
              <a:t>, sorted(.) </a:t>
            </a:r>
            <a:r>
              <a:rPr lang="en-US" altLang="ja-JP" sz="2400" dirty="0" err="1" smtClean="0">
                <a:solidFill>
                  <a:srgbClr val="FF0000"/>
                </a:solidFill>
                <a:latin typeface="Lucida Console" pitchFamily="49" charset="0"/>
              </a:rPr>
              <a:t>gsp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qsort</a:t>
            </a:r>
            <a:r>
              <a:rPr lang="en-US" altLang="ja-JP" sz="2400" dirty="0" smtClean="0">
                <a:solidFill>
                  <a:schemeClr val="tx1">
                    <a:lumMod val="95000"/>
                    <a:lumOff val="5000"/>
                  </a:schemeClr>
                </a:solidFill>
                <a:latin typeface="Lucida Console" pitchFamily="49" charset="0"/>
              </a:rPr>
              <a:t>(</a:t>
            </a:r>
            <a:r>
              <a:rPr lang="en-US" altLang="ja-JP" sz="2400" dirty="0" err="1" smtClean="0">
                <a:solidFill>
                  <a:schemeClr val="tx1">
                    <a:lumMod val="95000"/>
                    <a:lumOff val="5000"/>
                  </a:schemeClr>
                </a:solidFill>
                <a:latin typeface="Lucida Console" pitchFamily="49" charset="0"/>
              </a:rPr>
              <a:t>gs</a:t>
            </a:r>
            <a:r>
              <a:rPr lang="en-US" altLang="ja-JP" sz="2400" dirty="0" smtClean="0">
                <a:solidFill>
                  <a:schemeClr val="tx1">
                    <a:lumMod val="95000"/>
                    <a:lumOff val="5000"/>
                  </a:schemeClr>
                </a:solidFill>
                <a:latin typeface="Lucida Console" pitchFamily="49" charset="0"/>
              </a:rPr>
              <a:t>) </a:t>
            </a:r>
          </a:p>
          <a:p>
            <a:pPr>
              <a:buNone/>
            </a:pPr>
            <a:r>
              <a:rPr lang="en-US" altLang="ja-JP" sz="2400" dirty="0" smtClean="0">
                <a:solidFill>
                  <a:schemeClr val="tx1">
                    <a:lumMod val="95000"/>
                    <a:lumOff val="5000"/>
                  </a:schemeClr>
                </a:solidFill>
                <a:latin typeface="Lucida Console" pitchFamily="49" charset="0"/>
              </a:rPr>
              <a:t>	 return (</a:t>
            </a:r>
            <a:r>
              <a:rPr lang="en-US" altLang="ja-JP" sz="2400" dirty="0" err="1" smtClean="0">
                <a:solidFill>
                  <a:schemeClr val="tx1">
                    <a:lumMod val="95000"/>
                    <a:lumOff val="5000"/>
                  </a:schemeClr>
                </a:solidFill>
                <a:latin typeface="Lucida Console" pitchFamily="49" charset="0"/>
              </a:rPr>
              <a:t>lss</a:t>
            </a:r>
            <a:r>
              <a:rPr lang="en-US" altLang="ja-JP" sz="2400" dirty="0" smtClean="0">
                <a:solidFill>
                  <a:schemeClr val="tx1">
                    <a:lumMod val="95000"/>
                    <a:lumOff val="5000"/>
                  </a:schemeClr>
                </a:solidFill>
                <a:latin typeface="Lucida Console" pitchFamily="49" charset="0"/>
              </a:rPr>
              <a:t> + [</a:t>
            </a:r>
            <a:r>
              <a:rPr lang="en-US" altLang="ja-JP" sz="2400" dirty="0" err="1" smtClean="0">
                <a:solidFill>
                  <a:schemeClr val="tx1">
                    <a:lumMod val="95000"/>
                    <a:lumOff val="5000"/>
                  </a:schemeClr>
                </a:solidFill>
                <a:latin typeface="Lucida Console" pitchFamily="49" charset="0"/>
              </a:rPr>
              <a:t>xs</a:t>
            </a:r>
            <a:r>
              <a:rPr lang="en-US" altLang="ja-JP" sz="2400" dirty="0" smtClean="0">
                <a:solidFill>
                  <a:schemeClr val="tx1">
                    <a:lumMod val="95000"/>
                    <a:lumOff val="5000"/>
                  </a:schemeClr>
                </a:solidFill>
                <a:latin typeface="Lucida Console" pitchFamily="49" charset="0"/>
              </a:rPr>
              <a:t>[0]] + </a:t>
            </a:r>
            <a:r>
              <a:rPr lang="en-US" altLang="ja-JP" sz="2400" dirty="0" err="1" smtClean="0">
                <a:solidFill>
                  <a:schemeClr val="tx1">
                    <a:lumMod val="95000"/>
                    <a:lumOff val="5000"/>
                  </a:schemeClr>
                </a:solidFill>
                <a:latin typeface="Lucida Console" pitchFamily="49" charset="0"/>
              </a:rPr>
              <a:t>gss</a:t>
            </a:r>
            <a:r>
              <a:rPr lang="en-US" altLang="ja-JP" sz="2400" dirty="0" smtClean="0">
                <a:solidFill>
                  <a:schemeClr val="tx1">
                    <a:lumMod val="95000"/>
                    <a:lumOff val="5000"/>
                  </a:schemeClr>
                </a:solidFill>
                <a:latin typeface="Lucida Console" pitchFamily="49" charset="0"/>
              </a:rPr>
              <a:t>, </a:t>
            </a:r>
            <a:r>
              <a:rPr lang="en-US" altLang="ja-JP" sz="2400" dirty="0" smtClean="0">
                <a:solidFill>
                  <a:srgbClr val="FF0000"/>
                </a:solidFill>
                <a:latin typeface="Lucida Console" pitchFamily="49" charset="0"/>
              </a:rPr>
              <a:t>“</a:t>
            </a:r>
            <a:r>
              <a:rPr lang="en-US" altLang="ja-JP" sz="2400" dirty="0" err="1" smtClean="0">
                <a:solidFill>
                  <a:srgbClr val="FF0000"/>
                </a:solidFill>
                <a:latin typeface="Lucida Console" pitchFamily="49" charset="0"/>
              </a:rPr>
              <a:t>xs</a:t>
            </a:r>
            <a:r>
              <a:rPr lang="en-US" altLang="ja-JP" sz="2400" dirty="0" smtClean="0">
                <a:solidFill>
                  <a:srgbClr val="FF0000"/>
                </a:solidFill>
                <a:latin typeface="Lucida Console" pitchFamily="49" charset="0"/>
              </a:rPr>
              <a:t>[0]</a:t>
            </a:r>
            <a:r>
              <a:rPr lang="ja-JP" altLang="en-US" sz="2400" dirty="0" smtClean="0">
                <a:solidFill>
                  <a:srgbClr val="FF0000"/>
                </a:solidFill>
                <a:latin typeface="Lucida Console" pitchFamily="49" charset="0"/>
              </a:rPr>
              <a:t>より</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小さいソート済みの配列と</a:t>
            </a:r>
            <a:r>
              <a:rPr lang="en-US" altLang="ja-JP" sz="2400" dirty="0" err="1" smtClean="0">
                <a:solidFill>
                  <a:srgbClr val="FF0000"/>
                </a:solidFill>
                <a:latin typeface="Lucida Console" pitchFamily="49" charset="0"/>
              </a:rPr>
              <a:t>xs</a:t>
            </a:r>
            <a:r>
              <a:rPr lang="en-US" altLang="ja-JP" sz="2400" dirty="0" smtClean="0">
                <a:solidFill>
                  <a:srgbClr val="FF0000"/>
                </a:solidFill>
                <a:latin typeface="Lucida Console" pitchFamily="49" charset="0"/>
              </a:rPr>
              <a:t>[0]</a:t>
            </a:r>
            <a:r>
              <a:rPr lang="ja-JP" altLang="en-US" sz="2400" dirty="0" smtClean="0">
                <a:solidFill>
                  <a:srgbClr val="FF0000"/>
                </a:solidFill>
                <a:latin typeface="Lucida Console" pitchFamily="49" charset="0"/>
              </a:rPr>
              <a:t>以上の</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ソート済み配列を繋げたらソート済みに決まってる</a:t>
            </a:r>
            <a:r>
              <a:rPr lang="en-US" altLang="ja-JP" sz="2400" dirty="0" smtClean="0">
                <a:solidFill>
                  <a:srgbClr val="FF0000"/>
                </a:solidFill>
                <a:latin typeface="Lucida Console" pitchFamily="49" charset="0"/>
              </a:rPr>
              <a:t/>
            </a:r>
            <a:br>
              <a:rPr lang="en-US" altLang="ja-JP" sz="2400" dirty="0" smtClean="0">
                <a:solidFill>
                  <a:srgbClr val="FF0000"/>
                </a:solidFill>
                <a:latin typeface="Lucida Console" pitchFamily="49" charset="0"/>
              </a:rPr>
            </a:br>
            <a:r>
              <a:rPr lang="en-US" altLang="ja-JP" sz="2400" dirty="0" smtClean="0">
                <a:solidFill>
                  <a:srgbClr val="FF0000"/>
                </a:solidFill>
                <a:latin typeface="Lucida Console" pitchFamily="49" charset="0"/>
              </a:rPr>
              <a:t>	</a:t>
            </a:r>
            <a:r>
              <a:rPr lang="ja-JP" altLang="en-US" sz="2400" dirty="0" smtClean="0">
                <a:solidFill>
                  <a:srgbClr val="FF0000"/>
                </a:solidFill>
                <a:latin typeface="Lucida Console" pitchFamily="49" charset="0"/>
              </a:rPr>
              <a:t>じゃん。根拠→</a:t>
            </a:r>
            <a:r>
              <a:rPr lang="en-US" altLang="ja-JP" sz="2400" dirty="0" smtClean="0">
                <a:solidFill>
                  <a:srgbClr val="FF0000"/>
                </a:solidFill>
                <a:latin typeface="Lucida Console" pitchFamily="49" charset="0"/>
              </a:rPr>
              <a:t>”(</a:t>
            </a:r>
            <a:r>
              <a:rPr lang="en-US" altLang="ja-JP" sz="2400" dirty="0" err="1" smtClean="0">
                <a:solidFill>
                  <a:srgbClr val="FF0000"/>
                </a:solidFill>
                <a:latin typeface="Lucida Console" pitchFamily="49" charset="0"/>
              </a:rPr>
              <a:t>lsSmall,gsBig,lsp,gsp</a:t>
            </a:r>
            <a:r>
              <a:rPr lang="en-US" altLang="ja-JP" sz="2400" dirty="0" smtClean="0">
                <a:solidFill>
                  <a:srgbClr val="FF0000"/>
                </a:solidFill>
                <a:latin typeface="Lucida Console" pitchFamily="49" charset="0"/>
              </a:rPr>
              <a:t>)</a:t>
            </a:r>
            <a:r>
              <a:rPr lang="en-US" altLang="ja-JP" sz="2400" dirty="0" smtClean="0">
                <a:solidFill>
                  <a:schemeClr val="tx1">
                    <a:lumMod val="95000"/>
                    <a:lumOff val="5000"/>
                  </a:schemeClr>
                </a:solidFill>
                <a:latin typeface="Lucida Console" pitchFamily="49" charset="0"/>
              </a:rPr>
              <a:t>)</a:t>
            </a:r>
            <a:endParaRPr kumimoji="1" lang="ja-JP" altLang="en-US" sz="2400" dirty="0">
              <a:solidFill>
                <a:schemeClr val="tx1">
                  <a:lumMod val="95000"/>
                  <a:lumOff val="5000"/>
                </a:schemeClr>
              </a:solidFill>
              <a:latin typeface="Lucida Console" pitchFamily="49" charset="0"/>
            </a:endParaRPr>
          </a:p>
        </p:txBody>
      </p:sp>
      <p:sp>
        <p:nvSpPr>
          <p:cNvPr id="13" name="対角する 2 つの角を丸めた四角形 12"/>
          <p:cNvSpPr/>
          <p:nvPr/>
        </p:nvSpPr>
        <p:spPr bwMode="auto">
          <a:xfrm>
            <a:off x="1000100" y="5715016"/>
            <a:ext cx="7572428" cy="92869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ja-JP" altLang="en-US" sz="2400" b="0" i="0" u="none" strike="noStrike" cap="none" normalizeH="0" baseline="0" dirty="0" smtClean="0">
                <a:ln>
                  <a:noFill/>
                </a:ln>
                <a:solidFill>
                  <a:schemeClr val="tx1"/>
                </a:solidFill>
                <a:effectLst/>
                <a:latin typeface="Arial" charset="0"/>
                <a:ea typeface="ＭＳ Ｐゴシック" pitchFamily="50" charset="-128"/>
              </a:rPr>
              <a:t>↑　残念、まだ不完全です！！！</a:t>
            </a:r>
            <a:r>
              <a:rPr lang="en-US" altLang="ja-JP" sz="2400" dirty="0" err="1" smtClean="0"/>
              <a:t>ls</a:t>
            </a:r>
            <a:r>
              <a:rPr lang="ja-JP" altLang="en-US" sz="2400" dirty="0" smtClean="0"/>
              <a:t>が</a:t>
            </a:r>
            <a:r>
              <a:rPr lang="en-US" altLang="ja-JP" sz="2400" dirty="0" err="1" smtClean="0"/>
              <a:t>xs</a:t>
            </a:r>
            <a:r>
              <a:rPr lang="en-US" altLang="ja-JP" sz="2400" dirty="0" smtClean="0"/>
              <a:t>[0] </a:t>
            </a:r>
            <a:r>
              <a:rPr lang="ja-JP" altLang="en-US" sz="2400" dirty="0" smtClean="0"/>
              <a:t>より</a:t>
            </a:r>
            <a:r>
              <a:rPr lang="en-US" altLang="ja-JP" sz="2400" dirty="0" smtClean="0"/>
              <a:t/>
            </a:r>
            <a:br>
              <a:rPr lang="en-US" altLang="ja-JP" sz="2400" dirty="0" smtClean="0"/>
            </a:br>
            <a:r>
              <a:rPr lang="ja-JP" altLang="en-US" sz="2400" dirty="0" smtClean="0"/>
              <a:t>小さいからって、</a:t>
            </a:r>
            <a:r>
              <a:rPr lang="en-US" altLang="ja-JP" sz="2400" dirty="0" err="1" smtClean="0"/>
              <a:t>lss</a:t>
            </a:r>
            <a:r>
              <a:rPr lang="ja-JP" altLang="en-US" sz="2400" dirty="0" smtClean="0"/>
              <a:t>が</a:t>
            </a:r>
            <a:r>
              <a:rPr lang="en-US" altLang="ja-JP" sz="2400" dirty="0" err="1" smtClean="0"/>
              <a:t>xs</a:t>
            </a:r>
            <a:r>
              <a:rPr lang="en-US" altLang="ja-JP" sz="2400" dirty="0" smtClean="0"/>
              <a:t>[0]</a:t>
            </a:r>
            <a:r>
              <a:rPr lang="ja-JP" altLang="en-US" sz="2400" dirty="0" smtClean="0"/>
              <a:t>より小さいとは限らないよね？</a:t>
            </a:r>
            <a:endParaRPr kumimoji="0" lang="ja-JP" altLang="en-US" sz="24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4" name="U ターン矢印 13"/>
          <p:cNvSpPr/>
          <p:nvPr/>
        </p:nvSpPr>
        <p:spPr bwMode="auto">
          <a:xfrm flipH="1">
            <a:off x="2428860" y="1500174"/>
            <a:ext cx="1857388"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5" name="U ターン矢印 14"/>
          <p:cNvSpPr/>
          <p:nvPr/>
        </p:nvSpPr>
        <p:spPr bwMode="auto">
          <a:xfrm flipH="1">
            <a:off x="2428860" y="2357430"/>
            <a:ext cx="1500198" cy="285752"/>
          </a:xfrm>
          <a:prstGeom prst="uturn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6" name="右カーブ矢印 15"/>
          <p:cNvSpPr/>
          <p:nvPr/>
        </p:nvSpPr>
        <p:spPr bwMode="auto">
          <a:xfrm rot="6249126" flipV="1">
            <a:off x="4990828" y="798641"/>
            <a:ext cx="571203" cy="1644672"/>
          </a:xfrm>
          <a:prstGeom prst="curvedRightArrow">
            <a:avLst>
              <a:gd name="adj1" fmla="val 25092"/>
              <a:gd name="adj2" fmla="val 45146"/>
              <a:gd name="adj3" fmla="val 27347"/>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7" name="右カーブ矢印 16"/>
          <p:cNvSpPr/>
          <p:nvPr/>
        </p:nvSpPr>
        <p:spPr bwMode="auto">
          <a:xfrm rot="6249126" flipV="1">
            <a:off x="4915665" y="1543524"/>
            <a:ext cx="358327" cy="2019468"/>
          </a:xfrm>
          <a:prstGeom prst="curvedRightArrow">
            <a:avLst>
              <a:gd name="adj1" fmla="val 25000"/>
              <a:gd name="adj2" fmla="val 114778"/>
              <a:gd name="adj3" fmla="val 25000"/>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証明が書ける言語の雰囲気</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sz="2000" dirty="0" smtClean="0">
              <a:solidFill>
                <a:srgbClr val="FF0000"/>
              </a:solidFill>
              <a:latin typeface="Lucida Console" pitchFamily="49" charset="0"/>
            </a:endParaRPr>
          </a:p>
          <a:p>
            <a:pPr>
              <a:buNone/>
            </a:pPr>
            <a:endParaRPr lang="en-US" altLang="ja-JP" sz="2000" dirty="0" smtClean="0">
              <a:solidFill>
                <a:srgbClr val="FF0000"/>
              </a:solidFill>
              <a:latin typeface="Lucida Console" pitchFamily="49" charset="0"/>
            </a:endParaRPr>
          </a:p>
          <a:p>
            <a:pPr>
              <a:buNone/>
            </a:pPr>
            <a:endParaRPr lang="en-US" altLang="ja-JP" sz="2000" dirty="0" smtClean="0">
              <a:solidFill>
                <a:srgbClr val="FF0000"/>
              </a:solidFill>
              <a:latin typeface="Lucida Console" pitchFamily="49" charset="0"/>
            </a:endParaRPr>
          </a:p>
          <a:p>
            <a:pPr>
              <a:buNone/>
            </a:pPr>
            <a:endParaRPr lang="en-US" altLang="ja-JP" sz="2000" dirty="0" smtClean="0">
              <a:solidFill>
                <a:srgbClr val="FF0000"/>
              </a:solidFill>
              <a:latin typeface="Lucida Console" pitchFamily="49" charset="0"/>
            </a:endParaRPr>
          </a:p>
          <a:p>
            <a:pPr>
              <a:buNone/>
            </a:pPr>
            <a:r>
              <a:rPr lang="en-US" altLang="ja-JP" sz="2000" dirty="0" smtClean="0">
                <a:solidFill>
                  <a:srgbClr val="FF0000"/>
                </a:solidFill>
                <a:latin typeface="Lucida Console" pitchFamily="49" charset="0"/>
              </a:rPr>
              <a:t>(</a:t>
            </a:r>
            <a:r>
              <a:rPr lang="en-US" altLang="ja-JP" sz="2000" dirty="0" err="1" smtClean="0">
                <a:latin typeface="Lucida Console" pitchFamily="49" charset="0"/>
              </a:rPr>
              <a:t>int</a:t>
            </a:r>
            <a:r>
              <a:rPr lang="en-US" altLang="ja-JP" sz="2000" dirty="0" smtClean="0">
                <a:latin typeface="Lucida Console" pitchFamily="49" charset="0"/>
              </a:rPr>
              <a:t>[]</a:t>
            </a:r>
            <a:r>
              <a:rPr lang="en-US" altLang="ja-JP" sz="2000" dirty="0" smtClean="0">
                <a:solidFill>
                  <a:srgbClr val="FF0000"/>
                </a:solidFill>
                <a:latin typeface="Lucida Console" pitchFamily="49" charset="0"/>
              </a:rPr>
              <a:t>,sorted(.),</a:t>
            </a:r>
            <a:r>
              <a:rPr lang="en-US" altLang="ja-JP" sz="2000" dirty="0" err="1" smtClean="0">
                <a:solidFill>
                  <a:srgbClr val="FF0000"/>
                </a:solidFill>
                <a:latin typeface="Lucida Console" pitchFamily="49" charset="0"/>
              </a:rPr>
              <a:t>sameRange</a:t>
            </a:r>
            <a:r>
              <a:rPr lang="en-US" altLang="ja-JP" sz="2000" dirty="0" smtClean="0">
                <a:solidFill>
                  <a:srgbClr val="FF0000"/>
                </a:solidFill>
                <a:latin typeface="Lucida Console" pitchFamily="49" charset="0"/>
              </a:rPr>
              <a:t>(..))</a:t>
            </a:r>
            <a:r>
              <a:rPr lang="en-US" altLang="ja-JP" sz="2000" dirty="0" smtClean="0">
                <a:latin typeface="Lucida Console" pitchFamily="49" charset="0"/>
              </a:rPr>
              <a:t> </a:t>
            </a:r>
            <a:r>
              <a:rPr lang="en-US" altLang="ja-JP" sz="2000" dirty="0" err="1" smtClean="0">
                <a:latin typeface="Lucida Console" pitchFamily="49" charset="0"/>
              </a:rPr>
              <a:t>qsort</a:t>
            </a:r>
            <a:r>
              <a:rPr lang="en-US" altLang="ja-JP" sz="2000" dirty="0" smtClean="0">
                <a:latin typeface="Lucida Console" pitchFamily="49" charset="0"/>
              </a:rPr>
              <a:t>(</a:t>
            </a:r>
            <a:r>
              <a:rPr lang="en-US" altLang="ja-JP" sz="2000" dirty="0" err="1" smtClean="0">
                <a:latin typeface="Lucida Console" pitchFamily="49" charset="0"/>
              </a:rPr>
              <a:t>int</a:t>
            </a:r>
            <a:r>
              <a:rPr lang="en-US" altLang="ja-JP" sz="2000" dirty="0" smtClean="0">
                <a:latin typeface="Lucida Console" pitchFamily="49" charset="0"/>
              </a:rPr>
              <a:t>[] </a:t>
            </a:r>
            <a:r>
              <a:rPr lang="en-US" altLang="ja-JP" sz="2000" dirty="0" err="1" smtClean="0">
                <a:latin typeface="Lucida Console" pitchFamily="49" charset="0"/>
              </a:rPr>
              <a:t>xs</a:t>
            </a:r>
            <a:r>
              <a:rPr lang="en-US" altLang="ja-JP" sz="2000" dirty="0" smtClean="0">
                <a:latin typeface="Lucida Console" pitchFamily="49" charset="0"/>
              </a:rPr>
              <a:t>) {</a:t>
            </a:r>
          </a:p>
          <a:p>
            <a:pPr>
              <a:buNone/>
            </a:pPr>
            <a:r>
              <a:rPr lang="en-US" altLang="ja-JP" sz="2000" dirty="0" smtClean="0">
                <a:solidFill>
                  <a:schemeClr val="accent3">
                    <a:lumMod val="75000"/>
                  </a:schemeClr>
                </a:solidFill>
                <a:latin typeface="Lucida Console" pitchFamily="49" charset="0"/>
              </a:rPr>
              <a:t>	if( </a:t>
            </a:r>
            <a:r>
              <a:rPr lang="en-US" altLang="ja-JP" sz="2000" dirty="0" err="1" smtClean="0">
                <a:solidFill>
                  <a:schemeClr val="accent3">
                    <a:lumMod val="75000"/>
                  </a:schemeClr>
                </a:solidFill>
                <a:latin typeface="Lucida Console" pitchFamily="49" charset="0"/>
              </a:rPr>
              <a:t>xs.size</a:t>
            </a:r>
            <a:r>
              <a:rPr lang="en-US" altLang="ja-JP" sz="2000" dirty="0" smtClean="0">
                <a:solidFill>
                  <a:schemeClr val="accent3">
                    <a:lumMod val="75000"/>
                  </a:schemeClr>
                </a:solidFill>
                <a:latin typeface="Lucida Console" pitchFamily="49" charset="0"/>
              </a:rPr>
              <a:t> &lt;= 1 )</a:t>
            </a:r>
          </a:p>
          <a:p>
            <a:pPr>
              <a:buNone/>
            </a:pPr>
            <a:r>
              <a:rPr lang="en-US" altLang="ja-JP" sz="2000" dirty="0" smtClean="0">
                <a:solidFill>
                  <a:schemeClr val="accent3">
                    <a:lumMod val="75000"/>
                  </a:schemeClr>
                </a:solidFill>
                <a:latin typeface="Lucida Console" pitchFamily="49" charset="0"/>
              </a:rPr>
              <a:t>	 return </a:t>
            </a:r>
            <a:r>
              <a:rPr lang="en-US" altLang="ja-JP" sz="2000" dirty="0" err="1" smtClean="0">
                <a:solidFill>
                  <a:schemeClr val="accent3">
                    <a:lumMod val="75000"/>
                  </a:schemeClr>
                </a:solidFill>
                <a:latin typeface="Lucida Console" pitchFamily="49" charset="0"/>
              </a:rPr>
              <a:t>xs</a:t>
            </a:r>
            <a:endParaRPr lang="en-US" altLang="ja-JP" sz="2000" dirty="0" smtClean="0">
              <a:solidFill>
                <a:schemeClr val="accent3">
                  <a:lumMod val="75000"/>
                </a:schemeClr>
              </a:solidFill>
              <a:latin typeface="Lucida Console" pitchFamily="49" charset="0"/>
            </a:endParaRPr>
          </a:p>
          <a:p>
            <a:pPr>
              <a:buNone/>
            </a:pPr>
            <a:r>
              <a:rPr lang="en-US" altLang="ja-JP" sz="2000" dirty="0" smtClean="0">
                <a:solidFill>
                  <a:schemeClr val="accent3">
                    <a:lumMod val="75000"/>
                  </a:schemeClr>
                </a:solidFill>
                <a:latin typeface="Lucida Console" pitchFamily="49" charset="0"/>
              </a:rPr>
              <a:t>	else {</a:t>
            </a:r>
          </a:p>
          <a:p>
            <a:pPr>
              <a:buNone/>
            </a:pPr>
            <a:r>
              <a:rPr lang="en-US" altLang="ja-JP" sz="2000" dirty="0" smtClean="0">
                <a:solidFill>
                  <a:schemeClr val="accent3">
                    <a:lumMod val="75000"/>
                  </a:schemeClr>
                </a:solidFill>
                <a:latin typeface="Lucida Console" pitchFamily="49" charset="0"/>
              </a:rPr>
              <a:t>	 </a:t>
            </a:r>
            <a:r>
              <a:rPr lang="en-US" altLang="ja-JP" sz="2000" dirty="0" err="1" smtClean="0">
                <a:solidFill>
                  <a:schemeClr val="accent3">
                    <a:lumMod val="75000"/>
                  </a:schemeClr>
                </a:solidFill>
                <a:latin typeface="Lucida Console" pitchFamily="49" charset="0"/>
              </a:rPr>
              <a:t>int</a:t>
            </a:r>
            <a:r>
              <a:rPr lang="en-US" altLang="ja-JP" sz="2000" dirty="0" smtClean="0">
                <a:solidFill>
                  <a:schemeClr val="accent3">
                    <a:lumMod val="75000"/>
                  </a:schemeClr>
                </a:solidFill>
                <a:latin typeface="Lucida Console" pitchFamily="49" charset="0"/>
              </a:rPr>
              <a:t>[] </a:t>
            </a:r>
            <a:r>
              <a:rPr lang="en-US" altLang="ja-JP" sz="2000" dirty="0" err="1" smtClean="0">
                <a:solidFill>
                  <a:schemeClr val="accent3">
                    <a:lumMod val="75000"/>
                  </a:schemeClr>
                </a:solidFill>
                <a:latin typeface="Lucida Console" pitchFamily="49" charset="0"/>
              </a:rPr>
              <a:t>ls</a:t>
            </a:r>
            <a:r>
              <a:rPr lang="en-US" altLang="ja-JP" sz="2000" dirty="0" smtClean="0">
                <a:solidFill>
                  <a:schemeClr val="accent3">
                    <a:lumMod val="75000"/>
                  </a:schemeClr>
                </a:solidFill>
                <a:latin typeface="Lucida Console" pitchFamily="49" charset="0"/>
              </a:rPr>
              <a:t> = </a:t>
            </a:r>
            <a:r>
              <a:rPr lang="en-US" altLang="ja-JP" sz="2000" dirty="0" err="1" smtClean="0">
                <a:solidFill>
                  <a:schemeClr val="accent3">
                    <a:lumMod val="75000"/>
                  </a:schemeClr>
                </a:solidFill>
                <a:latin typeface="Lucida Console" pitchFamily="49" charset="0"/>
              </a:rPr>
              <a:t>xs</a:t>
            </a:r>
            <a:r>
              <a:rPr lang="en-US" altLang="ja-JP" sz="2000" dirty="0" smtClean="0">
                <a:solidFill>
                  <a:schemeClr val="accent3">
                    <a:lumMod val="75000"/>
                  </a:schemeClr>
                </a:solidFill>
                <a:latin typeface="Lucida Console" pitchFamily="49" charset="0"/>
              </a:rPr>
              <a:t>[1..-1].select{|</a:t>
            </a:r>
            <a:r>
              <a:rPr lang="en-US" altLang="ja-JP" sz="2000" dirty="0" err="1" smtClean="0">
                <a:solidFill>
                  <a:schemeClr val="accent3">
                    <a:lumMod val="75000"/>
                  </a:schemeClr>
                </a:solidFill>
                <a:latin typeface="Lucida Console" pitchFamily="49" charset="0"/>
              </a:rPr>
              <a:t>x|x</a:t>
            </a:r>
            <a:r>
              <a:rPr lang="en-US" altLang="ja-JP" sz="2000" dirty="0" smtClean="0">
                <a:solidFill>
                  <a:schemeClr val="accent3">
                    <a:lumMod val="75000"/>
                  </a:schemeClr>
                </a:solidFill>
                <a:latin typeface="Lucida Console" pitchFamily="49" charset="0"/>
              </a:rPr>
              <a:t>&lt;</a:t>
            </a:r>
            <a:r>
              <a:rPr lang="en-US" altLang="ja-JP" sz="2000" dirty="0" err="1" smtClean="0">
                <a:solidFill>
                  <a:schemeClr val="accent3">
                    <a:lumMod val="75000"/>
                  </a:schemeClr>
                </a:solidFill>
                <a:latin typeface="Lucida Console" pitchFamily="49" charset="0"/>
              </a:rPr>
              <a:t>xs</a:t>
            </a:r>
            <a:r>
              <a:rPr lang="en-US" altLang="ja-JP" sz="2000" dirty="0" smtClean="0">
                <a:solidFill>
                  <a:schemeClr val="accent3">
                    <a:lumMod val="75000"/>
                  </a:schemeClr>
                </a:solidFill>
                <a:latin typeface="Lucida Console" pitchFamily="49" charset="0"/>
              </a:rPr>
              <a:t>[0]}</a:t>
            </a:r>
          </a:p>
          <a:p>
            <a:pPr>
              <a:buNone/>
            </a:pPr>
            <a:r>
              <a:rPr lang="en-US" altLang="ja-JP" sz="2000" dirty="0" smtClean="0">
                <a:solidFill>
                  <a:schemeClr val="accent3">
                    <a:lumMod val="75000"/>
                  </a:schemeClr>
                </a:solidFill>
                <a:latin typeface="Lucida Console" pitchFamily="49" charset="0"/>
              </a:rPr>
              <a:t>	 </a:t>
            </a:r>
            <a:r>
              <a:rPr lang="en-US" altLang="ja-JP" sz="2000" dirty="0" err="1" smtClean="0">
                <a:solidFill>
                  <a:schemeClr val="accent3">
                    <a:lumMod val="75000"/>
                  </a:schemeClr>
                </a:solidFill>
                <a:latin typeface="Lucida Console" pitchFamily="49" charset="0"/>
              </a:rPr>
              <a:t>int</a:t>
            </a:r>
            <a:r>
              <a:rPr lang="en-US" altLang="ja-JP" sz="2000" dirty="0" smtClean="0">
                <a:solidFill>
                  <a:schemeClr val="accent3">
                    <a:lumMod val="75000"/>
                  </a:schemeClr>
                </a:solidFill>
                <a:latin typeface="Lucida Console" pitchFamily="49" charset="0"/>
              </a:rPr>
              <a:t>[] </a:t>
            </a:r>
            <a:r>
              <a:rPr lang="en-US" altLang="ja-JP" sz="2000" dirty="0" err="1" smtClean="0">
                <a:solidFill>
                  <a:schemeClr val="accent3">
                    <a:lumMod val="75000"/>
                  </a:schemeClr>
                </a:solidFill>
                <a:latin typeface="Lucida Console" pitchFamily="49" charset="0"/>
              </a:rPr>
              <a:t>gs</a:t>
            </a:r>
            <a:r>
              <a:rPr lang="en-US" altLang="ja-JP" sz="2000" dirty="0" smtClean="0">
                <a:solidFill>
                  <a:schemeClr val="accent3">
                    <a:lumMod val="75000"/>
                  </a:schemeClr>
                </a:solidFill>
                <a:latin typeface="Lucida Console" pitchFamily="49" charset="0"/>
              </a:rPr>
              <a:t> = </a:t>
            </a:r>
            <a:r>
              <a:rPr lang="en-US" altLang="ja-JP" sz="2000" dirty="0" err="1" smtClean="0">
                <a:solidFill>
                  <a:schemeClr val="accent3">
                    <a:lumMod val="75000"/>
                  </a:schemeClr>
                </a:solidFill>
                <a:latin typeface="Lucida Console" pitchFamily="49" charset="0"/>
              </a:rPr>
              <a:t>xs</a:t>
            </a:r>
            <a:r>
              <a:rPr lang="en-US" altLang="ja-JP" sz="2000" dirty="0" smtClean="0">
                <a:solidFill>
                  <a:schemeClr val="accent3">
                    <a:lumMod val="75000"/>
                  </a:schemeClr>
                </a:solidFill>
                <a:latin typeface="Lucida Console" pitchFamily="49" charset="0"/>
              </a:rPr>
              <a:t>[1..-1].select{|</a:t>
            </a:r>
            <a:r>
              <a:rPr lang="en-US" altLang="ja-JP" sz="2000" dirty="0" err="1" smtClean="0">
                <a:solidFill>
                  <a:schemeClr val="accent3">
                    <a:lumMod val="75000"/>
                  </a:schemeClr>
                </a:solidFill>
                <a:latin typeface="Lucida Console" pitchFamily="49" charset="0"/>
              </a:rPr>
              <a:t>x|x</a:t>
            </a:r>
            <a:r>
              <a:rPr lang="en-US" altLang="ja-JP" sz="2000" dirty="0" smtClean="0">
                <a:solidFill>
                  <a:schemeClr val="accent3">
                    <a:lumMod val="75000"/>
                  </a:schemeClr>
                </a:solidFill>
                <a:latin typeface="Lucida Console" pitchFamily="49" charset="0"/>
              </a:rPr>
              <a:t>&gt;=</a:t>
            </a:r>
            <a:r>
              <a:rPr lang="en-US" altLang="ja-JP" sz="2000" dirty="0" err="1" smtClean="0">
                <a:solidFill>
                  <a:schemeClr val="accent3">
                    <a:lumMod val="75000"/>
                  </a:schemeClr>
                </a:solidFill>
                <a:latin typeface="Lucida Console" pitchFamily="49" charset="0"/>
              </a:rPr>
              <a:t>xs</a:t>
            </a:r>
            <a:r>
              <a:rPr lang="en-US" altLang="ja-JP" sz="2000" dirty="0" smtClean="0">
                <a:solidFill>
                  <a:schemeClr val="accent3">
                    <a:lumMod val="75000"/>
                  </a:schemeClr>
                </a:solidFill>
                <a:latin typeface="Lucida Console" pitchFamily="49" charset="0"/>
              </a:rPr>
              <a:t>[0]}</a:t>
            </a:r>
          </a:p>
          <a:p>
            <a:pPr>
              <a:buNone/>
            </a:pPr>
            <a:r>
              <a:rPr lang="en-US" altLang="ja-JP" sz="2000" dirty="0" smtClean="0">
                <a:solidFill>
                  <a:schemeClr val="accent3">
                    <a:lumMod val="75000"/>
                  </a:schemeClr>
                </a:solidFill>
                <a:latin typeface="Lucida Console" pitchFamily="49" charset="0"/>
              </a:rPr>
              <a:t>	 return </a:t>
            </a:r>
            <a:r>
              <a:rPr lang="en-US" altLang="ja-JP" sz="2000" dirty="0" err="1" smtClean="0">
                <a:solidFill>
                  <a:schemeClr val="accent3">
                    <a:lumMod val="75000"/>
                  </a:schemeClr>
                </a:solidFill>
                <a:latin typeface="Lucida Console" pitchFamily="49" charset="0"/>
              </a:rPr>
              <a:t>qsort</a:t>
            </a:r>
            <a:r>
              <a:rPr lang="en-US" altLang="ja-JP" sz="2000" dirty="0" smtClean="0">
                <a:solidFill>
                  <a:schemeClr val="accent3">
                    <a:lumMod val="75000"/>
                  </a:schemeClr>
                </a:solidFill>
                <a:latin typeface="Lucida Console" pitchFamily="49" charset="0"/>
              </a:rPr>
              <a:t>(</a:t>
            </a:r>
            <a:r>
              <a:rPr lang="en-US" altLang="ja-JP" sz="2000" dirty="0" err="1" smtClean="0">
                <a:solidFill>
                  <a:schemeClr val="accent3">
                    <a:lumMod val="75000"/>
                  </a:schemeClr>
                </a:solidFill>
                <a:latin typeface="Lucida Console" pitchFamily="49" charset="0"/>
              </a:rPr>
              <a:t>ls</a:t>
            </a:r>
            <a:r>
              <a:rPr lang="en-US" altLang="ja-JP" sz="2000" dirty="0" smtClean="0">
                <a:solidFill>
                  <a:schemeClr val="accent3">
                    <a:lumMod val="75000"/>
                  </a:schemeClr>
                </a:solidFill>
                <a:latin typeface="Lucida Console" pitchFamily="49" charset="0"/>
              </a:rPr>
              <a:t>) + [</a:t>
            </a:r>
            <a:r>
              <a:rPr lang="en-US" altLang="ja-JP" sz="2000" dirty="0" err="1" smtClean="0">
                <a:solidFill>
                  <a:schemeClr val="accent3">
                    <a:lumMod val="75000"/>
                  </a:schemeClr>
                </a:solidFill>
                <a:latin typeface="Lucida Console" pitchFamily="49" charset="0"/>
              </a:rPr>
              <a:t>xs</a:t>
            </a:r>
            <a:r>
              <a:rPr lang="en-US" altLang="ja-JP" sz="2000" dirty="0" smtClean="0">
                <a:solidFill>
                  <a:schemeClr val="accent3">
                    <a:lumMod val="75000"/>
                  </a:schemeClr>
                </a:solidFill>
                <a:latin typeface="Lucida Console" pitchFamily="49" charset="0"/>
              </a:rPr>
              <a:t>[0]] + </a:t>
            </a:r>
            <a:r>
              <a:rPr lang="en-US" altLang="ja-JP" sz="2000" dirty="0" err="1" smtClean="0">
                <a:solidFill>
                  <a:schemeClr val="accent3">
                    <a:lumMod val="75000"/>
                  </a:schemeClr>
                </a:solidFill>
                <a:latin typeface="Lucida Console" pitchFamily="49" charset="0"/>
              </a:rPr>
              <a:t>qsort</a:t>
            </a:r>
            <a:r>
              <a:rPr lang="en-US" altLang="ja-JP" sz="2000" dirty="0" smtClean="0">
                <a:solidFill>
                  <a:schemeClr val="accent3">
                    <a:lumMod val="75000"/>
                  </a:schemeClr>
                </a:solidFill>
                <a:latin typeface="Lucida Console" pitchFamily="49" charset="0"/>
              </a:rPr>
              <a:t>(</a:t>
            </a:r>
            <a:r>
              <a:rPr lang="en-US" altLang="ja-JP" sz="2000" dirty="0" err="1" smtClean="0">
                <a:solidFill>
                  <a:schemeClr val="accent3">
                    <a:lumMod val="75000"/>
                  </a:schemeClr>
                </a:solidFill>
                <a:latin typeface="Lucida Console" pitchFamily="49" charset="0"/>
              </a:rPr>
              <a:t>gs</a:t>
            </a:r>
            <a:r>
              <a:rPr lang="en-US" altLang="ja-JP" sz="2000" dirty="0" smtClean="0">
                <a:solidFill>
                  <a:schemeClr val="accent3">
                    <a:lumMod val="75000"/>
                  </a:schemeClr>
                </a:solidFill>
                <a:latin typeface="Lucida Console" pitchFamily="49" charset="0"/>
              </a:rPr>
              <a:t>)</a:t>
            </a:r>
          </a:p>
          <a:p>
            <a:pPr>
              <a:buNone/>
            </a:pPr>
            <a:r>
              <a:rPr lang="en-US" altLang="ja-JP" sz="2000" dirty="0" smtClean="0">
                <a:solidFill>
                  <a:schemeClr val="accent3">
                    <a:lumMod val="75000"/>
                  </a:schemeClr>
                </a:solidFill>
                <a:latin typeface="Lucida Console" pitchFamily="49" charset="0"/>
              </a:rPr>
              <a:t>	}</a:t>
            </a:r>
          </a:p>
          <a:p>
            <a:pPr>
              <a:buNone/>
            </a:pPr>
            <a:r>
              <a:rPr kumimoji="1" lang="en-US" altLang="ja-JP" sz="2000" dirty="0" smtClean="0">
                <a:latin typeface="Lucida Console" pitchFamily="49" charset="0"/>
              </a:rPr>
              <a:t>}</a:t>
            </a:r>
            <a:endParaRPr kumimoji="1" lang="ja-JP" altLang="en-US" sz="2000" dirty="0">
              <a:latin typeface="Lucida Console" pitchFamily="49" charset="0"/>
            </a:endParaRPr>
          </a:p>
        </p:txBody>
      </p:sp>
      <p:sp>
        <p:nvSpPr>
          <p:cNvPr id="5" name="対角する 2 つの角を丸めた四角形 4"/>
          <p:cNvSpPr/>
          <p:nvPr/>
        </p:nvSpPr>
        <p:spPr bwMode="auto">
          <a:xfrm>
            <a:off x="357158" y="1571612"/>
            <a:ext cx="7286676" cy="928694"/>
          </a:xfrm>
          <a:prstGeom prst="round2DiagRect">
            <a:avLst/>
          </a:prstGeom>
          <a:solidFill>
            <a:schemeClr val="accent6">
              <a:lumMod val="20000"/>
              <a:lumOff val="80000"/>
            </a:schemeClr>
          </a:solid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2400" b="1" dirty="0" err="1" smtClean="0"/>
              <a:t>q</a:t>
            </a:r>
            <a:r>
              <a:rPr kumimoji="0" lang="en-US" altLang="ja-JP" sz="2400" b="1" i="0" u="none" strike="noStrike" cap="none" normalizeH="0" baseline="0" dirty="0" err="1" smtClean="0">
                <a:ln>
                  <a:noFill/>
                </a:ln>
                <a:solidFill>
                  <a:schemeClr val="tx1"/>
                </a:solidFill>
                <a:effectLst/>
                <a:latin typeface="Arial" charset="0"/>
                <a:ea typeface="ＭＳ Ｐゴシック" pitchFamily="50" charset="-128"/>
              </a:rPr>
              <a:t>sort</a:t>
            </a:r>
            <a:r>
              <a:rPr kumimoji="0" lang="en-US" altLang="ja-JP" sz="2400" b="1" i="0" u="none" strike="noStrike" cap="none" normalizeH="0" baseline="0" dirty="0" smtClean="0">
                <a:ln>
                  <a:noFill/>
                </a:ln>
                <a:solidFill>
                  <a:schemeClr val="tx1"/>
                </a:solidFill>
                <a:effectLst/>
                <a:latin typeface="Arial" charset="0"/>
                <a:ea typeface="ＭＳ Ｐゴシック" pitchFamily="50" charset="-128"/>
              </a:rPr>
              <a:t> </a:t>
            </a:r>
            <a:r>
              <a:rPr kumimoji="0" lang="ja-JP" altLang="en-US" sz="2400" b="1" i="0" u="none" strike="noStrike" cap="none" normalizeH="0" baseline="0" dirty="0" smtClean="0">
                <a:ln>
                  <a:noFill/>
                </a:ln>
                <a:solidFill>
                  <a:schemeClr val="tx1"/>
                </a:solidFill>
                <a:effectLst/>
                <a:latin typeface="Arial" charset="0"/>
                <a:ea typeface="ＭＳ Ｐゴシック" pitchFamily="50" charset="-128"/>
              </a:rPr>
              <a:t>したって値の範囲が</a:t>
            </a:r>
            <a:r>
              <a:rPr kumimoji="0" lang="ja-JP" altLang="en-US" sz="2400" b="1" i="0" u="none" strike="noStrike" cap="none" normalizeH="0" baseline="0" dirty="0" err="1" smtClean="0">
                <a:ln>
                  <a:noFill/>
                </a:ln>
                <a:solidFill>
                  <a:schemeClr val="tx1"/>
                </a:solidFill>
                <a:effectLst/>
                <a:latin typeface="Arial" charset="0"/>
                <a:ea typeface="ＭＳ Ｐゴシック" pitchFamily="50" charset="-128"/>
              </a:rPr>
              <a:t>変わるわけないじゃ</a:t>
            </a:r>
            <a:r>
              <a:rPr kumimoji="0" lang="ja-JP" altLang="en-US" sz="2400" b="1" i="0" u="none" strike="noStrike" cap="none" normalizeH="0" baseline="0" dirty="0" smtClean="0">
                <a:ln>
                  <a:noFill/>
                </a:ln>
                <a:solidFill>
                  <a:schemeClr val="tx1"/>
                </a:solidFill>
                <a:effectLst/>
                <a:latin typeface="Arial" charset="0"/>
                <a:ea typeface="ＭＳ Ｐゴシック" pitchFamily="50" charset="-128"/>
              </a:rPr>
              <a:t>ん！！</a:t>
            </a:r>
            <a:endParaRPr kumimoji="0" lang="en-US" altLang="ja-JP" sz="2400" b="1" i="0" u="none" strike="noStrike" cap="none" normalizeH="0" baseline="0" dirty="0" smtClean="0">
              <a:ln>
                <a:noFill/>
              </a:ln>
              <a:solidFill>
                <a:schemeClr val="tx1"/>
              </a:solidFill>
              <a:effectLst/>
              <a:latin typeface="Arial" charset="0"/>
              <a:ea typeface="ＭＳ Ｐゴシック" pitchFamily="50" charset="-128"/>
            </a:endParaRPr>
          </a:p>
          <a:p>
            <a:pPr marL="0" marR="0" indent="0" algn="l" defTabSz="914400" rtl="0" eaLnBrk="0" fontAlgn="base" latinLnBrk="0" hangingPunct="0">
              <a:lnSpc>
                <a:spcPct val="100000"/>
              </a:lnSpc>
              <a:spcBef>
                <a:spcPct val="0"/>
              </a:spcBef>
              <a:spcAft>
                <a:spcPct val="0"/>
              </a:spcAft>
              <a:buClrTx/>
              <a:buSzTx/>
              <a:buFontTx/>
              <a:buNone/>
              <a:tabLst/>
            </a:pPr>
            <a:r>
              <a:rPr lang="en-US" altLang="ja-JP" sz="2400" b="1" dirty="0" smtClean="0">
                <a:sym typeface="Wingdings" pitchFamily="2" charset="2"/>
              </a:rPr>
              <a:t> </a:t>
            </a:r>
            <a:r>
              <a:rPr lang="ja-JP" altLang="en-US" sz="2400" b="1" dirty="0" smtClean="0">
                <a:sym typeface="Wingdings" pitchFamily="2" charset="2"/>
              </a:rPr>
              <a:t>「証明」しないとわかんない！</a:t>
            </a:r>
            <a:endParaRPr kumimoji="0" lang="ja-JP" altLang="en-US" sz="2400" b="1" i="0" u="none" strike="noStrike" cap="none" normalizeH="0" baseline="0" dirty="0" smtClean="0">
              <a:ln>
                <a:noFill/>
              </a:ln>
              <a:solidFill>
                <a:schemeClr val="tx1"/>
              </a:solidFill>
              <a:effectLst/>
              <a:latin typeface="Arial" charset="0"/>
              <a:ea typeface="ＭＳ Ｐゴシック" pitchFamily="50" charset="-128"/>
            </a:endParaRPr>
          </a:p>
        </p:txBody>
      </p:sp>
      <p:sp>
        <p:nvSpPr>
          <p:cNvPr id="8" name="右カーブ矢印 7"/>
          <p:cNvSpPr/>
          <p:nvPr/>
        </p:nvSpPr>
        <p:spPr bwMode="auto">
          <a:xfrm rot="5400000">
            <a:off x="1821637" y="2178835"/>
            <a:ext cx="285752" cy="1643074"/>
          </a:xfrm>
          <a:prstGeom prst="curved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右カーブ矢印 5"/>
          <p:cNvSpPr/>
          <p:nvPr/>
        </p:nvSpPr>
        <p:spPr bwMode="auto">
          <a:xfrm rot="5400000">
            <a:off x="2643174" y="1071546"/>
            <a:ext cx="500066" cy="3643338"/>
          </a:xfrm>
          <a:prstGeom prst="curved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右カーブ矢印 6"/>
          <p:cNvSpPr/>
          <p:nvPr/>
        </p:nvSpPr>
        <p:spPr bwMode="auto">
          <a:xfrm rot="5400000" flipV="1">
            <a:off x="5929322" y="1571612"/>
            <a:ext cx="428628" cy="2714644"/>
          </a:xfrm>
          <a:prstGeom prst="curvedRightArrow">
            <a:avLst>
              <a:gd name="adj1" fmla="val 25000"/>
              <a:gd name="adj2" fmla="val 122836"/>
              <a:gd name="adj3" fmla="val 25000"/>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できました！</a:t>
            </a:r>
            <a:endParaRPr kumimoji="1" lang="ja-JP" altLang="en-US" dirty="0"/>
          </a:p>
        </p:txBody>
      </p:sp>
      <p:sp>
        <p:nvSpPr>
          <p:cNvPr id="3" name="コンテンツ プレースホルダ 2"/>
          <p:cNvSpPr>
            <a:spLocks noGrp="1"/>
          </p:cNvSpPr>
          <p:nvPr>
            <p:ph idx="1"/>
          </p:nvPr>
        </p:nvSpPr>
        <p:spPr>
          <a:xfrm>
            <a:off x="457200" y="1214422"/>
            <a:ext cx="8229600" cy="5429288"/>
          </a:xfrm>
        </p:spPr>
        <p:txBody>
          <a:bodyPr/>
          <a:lstStyle/>
          <a:p>
            <a:pPr>
              <a:buNone/>
            </a:pPr>
            <a:r>
              <a:rPr lang="en-US" altLang="ja-JP" sz="2000" dirty="0" smtClean="0">
                <a:solidFill>
                  <a:srgbClr val="FF0000"/>
                </a:solidFill>
                <a:latin typeface="Lucida Console" pitchFamily="49" charset="0"/>
              </a:rPr>
              <a:t>(</a:t>
            </a:r>
            <a:r>
              <a:rPr lang="en-US" altLang="ja-JP" sz="2000" dirty="0" err="1" smtClean="0">
                <a:latin typeface="Lucida Console" pitchFamily="49" charset="0"/>
              </a:rPr>
              <a:t>int</a:t>
            </a:r>
            <a:r>
              <a:rPr lang="en-US" altLang="ja-JP" sz="2000" dirty="0" smtClean="0">
                <a:latin typeface="Lucida Console" pitchFamily="49" charset="0"/>
              </a:rPr>
              <a:t>[]</a:t>
            </a:r>
            <a:r>
              <a:rPr lang="en-US" altLang="ja-JP" sz="2000" dirty="0" smtClean="0">
                <a:solidFill>
                  <a:srgbClr val="FF0000"/>
                </a:solidFill>
                <a:latin typeface="Lucida Console" pitchFamily="49" charset="0"/>
              </a:rPr>
              <a:t>,sorted(.),</a:t>
            </a:r>
            <a:r>
              <a:rPr lang="en-US" altLang="ja-JP" sz="2000" dirty="0" err="1" smtClean="0">
                <a:solidFill>
                  <a:srgbClr val="FF0000"/>
                </a:solidFill>
                <a:latin typeface="Lucida Console" pitchFamily="49" charset="0"/>
              </a:rPr>
              <a:t>sameRange</a:t>
            </a:r>
            <a:r>
              <a:rPr lang="en-US" altLang="ja-JP" sz="2000" dirty="0" smtClean="0">
                <a:solidFill>
                  <a:srgbClr val="FF0000"/>
                </a:solidFill>
                <a:latin typeface="Lucida Console" pitchFamily="49" charset="0"/>
              </a:rPr>
              <a:t>(..))</a:t>
            </a:r>
            <a:r>
              <a:rPr lang="en-US" altLang="ja-JP" sz="2000" dirty="0" smtClean="0">
                <a:latin typeface="Lucida Console" pitchFamily="49" charset="0"/>
              </a:rPr>
              <a:t> </a:t>
            </a:r>
            <a:r>
              <a:rPr lang="en-US" altLang="ja-JP" sz="2000" dirty="0" err="1" smtClean="0">
                <a:latin typeface="Lucida Console" pitchFamily="49" charset="0"/>
              </a:rPr>
              <a:t>qsort</a:t>
            </a:r>
            <a:r>
              <a:rPr lang="en-US" altLang="ja-JP" sz="2000" dirty="0" smtClean="0">
                <a:latin typeface="Lucida Console" pitchFamily="49" charset="0"/>
              </a:rPr>
              <a:t>(</a:t>
            </a:r>
            <a:r>
              <a:rPr lang="en-US" altLang="ja-JP" sz="2000" dirty="0" err="1" smtClean="0">
                <a:latin typeface="Lucida Console" pitchFamily="49" charset="0"/>
              </a:rPr>
              <a:t>int</a:t>
            </a:r>
            <a:r>
              <a:rPr lang="en-US" altLang="ja-JP" sz="2000" dirty="0" smtClean="0">
                <a:latin typeface="Lucida Console" pitchFamily="49" charset="0"/>
              </a:rPr>
              <a:t>[] </a:t>
            </a:r>
            <a:r>
              <a:rPr lang="en-US" altLang="ja-JP" sz="2000" dirty="0" err="1" smtClean="0">
                <a:latin typeface="Lucida Console" pitchFamily="49" charset="0"/>
              </a:rPr>
              <a:t>xs</a:t>
            </a:r>
            <a:r>
              <a:rPr lang="en-US" altLang="ja-JP" sz="2000" dirty="0" smtClean="0">
                <a:latin typeface="Lucida Console" pitchFamily="49" charset="0"/>
              </a:rPr>
              <a:t>) {</a:t>
            </a:r>
          </a:p>
          <a:p>
            <a:pPr>
              <a:buNone/>
            </a:pPr>
            <a:r>
              <a:rPr lang="en-US" altLang="ja-JP" sz="2000" dirty="0" smtClean="0">
                <a:solidFill>
                  <a:schemeClr val="tx1">
                    <a:lumMod val="95000"/>
                    <a:lumOff val="5000"/>
                  </a:schemeClr>
                </a:solidFill>
                <a:latin typeface="Lucida Console" pitchFamily="49" charset="0"/>
              </a:rPr>
              <a:t>	if( </a:t>
            </a:r>
            <a:r>
              <a:rPr lang="en-US" altLang="ja-JP" sz="2000" dirty="0" err="1" smtClean="0">
                <a:solidFill>
                  <a:schemeClr val="tx1">
                    <a:lumMod val="95000"/>
                    <a:lumOff val="5000"/>
                  </a:schemeClr>
                </a:solidFill>
                <a:latin typeface="Lucida Console" pitchFamily="49" charset="0"/>
              </a:rPr>
              <a:t>xs.size</a:t>
            </a:r>
            <a:r>
              <a:rPr lang="en-US" altLang="ja-JP" sz="2000" dirty="0" smtClean="0">
                <a:solidFill>
                  <a:schemeClr val="tx1">
                    <a:lumMod val="95000"/>
                    <a:lumOff val="5000"/>
                  </a:schemeClr>
                </a:solidFill>
                <a:latin typeface="Lucida Console" pitchFamily="49" charset="0"/>
              </a:rPr>
              <a:t> &lt;= 1 )</a:t>
            </a:r>
          </a:p>
          <a:p>
            <a:pPr>
              <a:buNone/>
            </a:pPr>
            <a:r>
              <a:rPr lang="en-US" altLang="ja-JP" sz="2000" dirty="0" smtClean="0">
                <a:solidFill>
                  <a:schemeClr val="tx1">
                    <a:lumMod val="95000"/>
                    <a:lumOff val="5000"/>
                  </a:schemeClr>
                </a:solidFill>
                <a:latin typeface="Lucida Console" pitchFamily="49" charset="0"/>
              </a:rPr>
              <a:t>	 return (xs,</a:t>
            </a:r>
            <a:r>
              <a:rPr lang="en-US" altLang="ja-JP" sz="2000" dirty="0" smtClean="0">
                <a:solidFill>
                  <a:srgbClr val="FF0000"/>
                </a:solidFill>
                <a:latin typeface="Lucida Console" pitchFamily="49" charset="0"/>
              </a:rPr>
              <a:t>”1</a:t>
            </a:r>
            <a:r>
              <a:rPr lang="ja-JP" altLang="en-US" sz="2000" dirty="0" smtClean="0">
                <a:solidFill>
                  <a:srgbClr val="FF0000"/>
                </a:solidFill>
                <a:latin typeface="Lucida Console" pitchFamily="49" charset="0"/>
              </a:rPr>
              <a:t>個以下なら当然ソート済み</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a:t>
            </a:r>
            <a:br>
              <a:rPr lang="en-US" altLang="ja-JP" sz="2000" dirty="0" smtClean="0">
                <a:solidFill>
                  <a:schemeClr val="tx1">
                    <a:lumMod val="95000"/>
                    <a:lumOff val="5000"/>
                  </a:schemeClr>
                </a:solidFill>
                <a:latin typeface="Lucida Console" pitchFamily="49" charset="0"/>
              </a:rPr>
            </a:b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ja-JP" altLang="en-US" sz="2000" dirty="0" smtClean="0">
                <a:solidFill>
                  <a:srgbClr val="FF0000"/>
                </a:solidFill>
                <a:latin typeface="Lucida Console" pitchFamily="49" charset="0"/>
              </a:rPr>
              <a:t>引数そのまま返してるんだから値の範囲は当然同じ</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a:t>
            </a:r>
          </a:p>
          <a:p>
            <a:pPr>
              <a:buNone/>
            </a:pPr>
            <a:r>
              <a:rPr lang="en-US" altLang="ja-JP" sz="2000" dirty="0" smtClean="0">
                <a:solidFill>
                  <a:schemeClr val="tx1">
                    <a:lumMod val="95000"/>
                    <a:lumOff val="5000"/>
                  </a:schemeClr>
                </a:solidFill>
                <a:latin typeface="Lucida Console" pitchFamily="49" charset="0"/>
              </a:rPr>
              <a:t>	else {</a:t>
            </a:r>
          </a:p>
          <a:p>
            <a:pPr>
              <a:buNone/>
            </a:pP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en-US" altLang="ja-JP" sz="2000" dirty="0" err="1" smtClean="0">
                <a:solidFill>
                  <a:schemeClr val="tx1">
                    <a:lumMod val="95000"/>
                    <a:lumOff val="5000"/>
                  </a:schemeClr>
                </a:solidFill>
                <a:latin typeface="Lucida Console" pitchFamily="49" charset="0"/>
              </a:rPr>
              <a:t>int</a:t>
            </a:r>
            <a:r>
              <a:rPr lang="en-US" altLang="ja-JP" sz="2000" dirty="0" smtClean="0">
                <a:solidFill>
                  <a:schemeClr val="tx1">
                    <a:lumMod val="95000"/>
                    <a:lumOff val="5000"/>
                  </a:schemeClr>
                </a:solidFill>
                <a:latin typeface="Lucida Console" pitchFamily="49" charset="0"/>
              </a:rPr>
              <a:t>[] </a:t>
            </a:r>
            <a:r>
              <a:rPr lang="en-US" altLang="ja-JP" sz="2000" dirty="0" err="1" smtClean="0">
                <a:solidFill>
                  <a:schemeClr val="tx1">
                    <a:lumMod val="95000"/>
                    <a:lumOff val="5000"/>
                  </a:schemeClr>
                </a:solidFill>
                <a:latin typeface="Lucida Console" pitchFamily="49" charset="0"/>
              </a:rPr>
              <a:t>ls</a:t>
            </a:r>
            <a:r>
              <a:rPr lang="en-US" altLang="ja-JP" sz="2000" dirty="0" smtClean="0">
                <a:solidFill>
                  <a:srgbClr val="FF0000"/>
                </a:solidFill>
                <a:latin typeface="Lucida Console" pitchFamily="49" charset="0"/>
              </a:rPr>
              <a:t>, range(.,min(.)</a:t>
            </a:r>
            <a:r>
              <a:rPr lang="ja-JP" altLang="en-US" sz="2000" dirty="0" smtClean="0">
                <a:solidFill>
                  <a:srgbClr val="FF0000"/>
                </a:solidFill>
                <a:latin typeface="Lucida Console" pitchFamily="49" charset="0"/>
              </a:rPr>
              <a:t>～</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lsSmall</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
            </a:r>
            <a:br>
              <a:rPr lang="en-US" altLang="ja-JP" sz="2000" dirty="0" smtClean="0">
                <a:solidFill>
                  <a:schemeClr val="tx1">
                    <a:lumMod val="95000"/>
                    <a:lumOff val="5000"/>
                  </a:schemeClr>
                </a:solidFill>
                <a:latin typeface="Lucida Console" pitchFamily="49" charset="0"/>
              </a:rPr>
            </a:br>
            <a:r>
              <a:rPr lang="en-US" altLang="ja-JP" sz="2000" dirty="0" smtClean="0">
                <a:solidFill>
                  <a:schemeClr val="tx1">
                    <a:lumMod val="95000"/>
                    <a:lumOff val="5000"/>
                  </a:schemeClr>
                </a:solidFill>
                <a:latin typeface="Lucida Console" pitchFamily="49" charset="0"/>
              </a:rPr>
              <a:t>   = </a:t>
            </a:r>
            <a:r>
              <a:rPr lang="en-US" altLang="ja-JP" sz="2000" dirty="0" err="1" smtClean="0">
                <a:solidFill>
                  <a:schemeClr val="tx1">
                    <a:lumMod val="95000"/>
                    <a:lumOff val="5000"/>
                  </a:schemeClr>
                </a:solidFill>
                <a:latin typeface="Lucida Console" pitchFamily="49" charset="0"/>
              </a:rPr>
              <a:t>xs</a:t>
            </a:r>
            <a:r>
              <a:rPr lang="en-US" altLang="ja-JP" sz="2000" dirty="0" smtClean="0">
                <a:solidFill>
                  <a:schemeClr val="tx1">
                    <a:lumMod val="95000"/>
                    <a:lumOff val="5000"/>
                  </a:schemeClr>
                </a:solidFill>
                <a:latin typeface="Lucida Console" pitchFamily="49" charset="0"/>
              </a:rPr>
              <a:t>[1..-1].select{|</a:t>
            </a:r>
            <a:r>
              <a:rPr lang="en-US" altLang="ja-JP" sz="2000" dirty="0" err="1" smtClean="0">
                <a:solidFill>
                  <a:schemeClr val="tx1">
                    <a:lumMod val="95000"/>
                    <a:lumOff val="5000"/>
                  </a:schemeClr>
                </a:solidFill>
                <a:latin typeface="Lucida Console" pitchFamily="49" charset="0"/>
              </a:rPr>
              <a:t>x|x</a:t>
            </a:r>
            <a:r>
              <a:rPr lang="en-US" altLang="ja-JP" sz="2000" dirty="0" smtClean="0">
                <a:solidFill>
                  <a:schemeClr val="tx1">
                    <a:lumMod val="95000"/>
                    <a:lumOff val="5000"/>
                  </a:schemeClr>
                </a:solidFill>
                <a:latin typeface="Lucida Console" pitchFamily="49" charset="0"/>
              </a:rPr>
              <a:t>&lt;</a:t>
            </a:r>
            <a:r>
              <a:rPr lang="en-US" altLang="ja-JP" sz="2000" dirty="0" err="1" smtClean="0">
                <a:solidFill>
                  <a:schemeClr val="tx1">
                    <a:lumMod val="95000"/>
                    <a:lumOff val="5000"/>
                  </a:schemeClr>
                </a:solidFill>
                <a:latin typeface="Lucida Console" pitchFamily="49" charset="0"/>
              </a:rPr>
              <a:t>xs</a:t>
            </a:r>
            <a:r>
              <a:rPr lang="en-US" altLang="ja-JP" sz="2000" dirty="0" smtClean="0">
                <a:solidFill>
                  <a:schemeClr val="tx1">
                    <a:lumMod val="95000"/>
                    <a:lumOff val="5000"/>
                  </a:schemeClr>
                </a:solidFill>
                <a:latin typeface="Lucida Console" pitchFamily="49" charset="0"/>
              </a:rPr>
              <a:t>[0]}</a:t>
            </a:r>
          </a:p>
          <a:p>
            <a:pPr>
              <a:buNone/>
            </a:pP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en-US" altLang="ja-JP" sz="2000" dirty="0" err="1" smtClean="0">
                <a:solidFill>
                  <a:schemeClr val="tx1">
                    <a:lumMod val="95000"/>
                    <a:lumOff val="5000"/>
                  </a:schemeClr>
                </a:solidFill>
                <a:latin typeface="Lucida Console" pitchFamily="49" charset="0"/>
              </a:rPr>
              <a:t>int</a:t>
            </a:r>
            <a:r>
              <a:rPr lang="en-US" altLang="ja-JP" sz="2000" dirty="0" smtClean="0">
                <a:solidFill>
                  <a:schemeClr val="tx1">
                    <a:lumMod val="95000"/>
                    <a:lumOff val="5000"/>
                  </a:schemeClr>
                </a:solidFill>
                <a:latin typeface="Lucida Console" pitchFamily="49" charset="0"/>
              </a:rPr>
              <a:t>[] </a:t>
            </a:r>
            <a:r>
              <a:rPr lang="en-US" altLang="ja-JP" sz="2000" dirty="0" err="1" smtClean="0">
                <a:solidFill>
                  <a:schemeClr val="tx1">
                    <a:lumMod val="95000"/>
                    <a:lumOff val="5000"/>
                  </a:schemeClr>
                </a:solidFill>
                <a:latin typeface="Lucida Console" pitchFamily="49" charset="0"/>
              </a:rPr>
              <a:t>gs</a:t>
            </a:r>
            <a:r>
              <a:rPr lang="en-US" altLang="ja-JP" sz="2000" dirty="0" smtClean="0">
                <a:solidFill>
                  <a:srgbClr val="FF0000"/>
                </a:solidFill>
                <a:latin typeface="Lucida Console" pitchFamily="49" charset="0"/>
              </a:rPr>
              <a:t>, range(.,.</a:t>
            </a:r>
            <a:r>
              <a:rPr lang="ja-JP" altLang="en-US" sz="2000" dirty="0" smtClean="0">
                <a:solidFill>
                  <a:srgbClr val="FF0000"/>
                </a:solidFill>
                <a:latin typeface="Lucida Console" pitchFamily="49" charset="0"/>
              </a:rPr>
              <a:t>～</a:t>
            </a:r>
            <a:r>
              <a:rPr lang="en-US" altLang="ja-JP" sz="2000" dirty="0" smtClean="0">
                <a:solidFill>
                  <a:srgbClr val="FF0000"/>
                </a:solidFill>
                <a:latin typeface="Lucida Console" pitchFamily="49" charset="0"/>
              </a:rPr>
              <a:t>max(.)) </a:t>
            </a:r>
            <a:r>
              <a:rPr lang="en-US" altLang="ja-JP" sz="2000" dirty="0" err="1" smtClean="0">
                <a:solidFill>
                  <a:srgbClr val="FF0000"/>
                </a:solidFill>
                <a:latin typeface="Lucida Console" pitchFamily="49" charset="0"/>
              </a:rPr>
              <a:t>gsBig</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
            </a:r>
            <a:br>
              <a:rPr lang="en-US" altLang="ja-JP" sz="2000" dirty="0" smtClean="0">
                <a:solidFill>
                  <a:schemeClr val="tx1">
                    <a:lumMod val="95000"/>
                    <a:lumOff val="5000"/>
                  </a:schemeClr>
                </a:solidFill>
                <a:latin typeface="Lucida Console" pitchFamily="49" charset="0"/>
              </a:rPr>
            </a:br>
            <a:r>
              <a:rPr lang="en-US" altLang="ja-JP" sz="2000" dirty="0" smtClean="0">
                <a:solidFill>
                  <a:schemeClr val="tx1">
                    <a:lumMod val="95000"/>
                    <a:lumOff val="5000"/>
                  </a:schemeClr>
                </a:solidFill>
                <a:latin typeface="Lucida Console" pitchFamily="49" charset="0"/>
              </a:rPr>
              <a:t>   = </a:t>
            </a:r>
            <a:r>
              <a:rPr lang="en-US" altLang="ja-JP" sz="2000" dirty="0" err="1" smtClean="0">
                <a:solidFill>
                  <a:schemeClr val="tx1">
                    <a:lumMod val="95000"/>
                    <a:lumOff val="5000"/>
                  </a:schemeClr>
                </a:solidFill>
                <a:latin typeface="Lucida Console" pitchFamily="49" charset="0"/>
              </a:rPr>
              <a:t>xs</a:t>
            </a:r>
            <a:r>
              <a:rPr lang="en-US" altLang="ja-JP" sz="2000" dirty="0" smtClean="0">
                <a:solidFill>
                  <a:schemeClr val="tx1">
                    <a:lumMod val="95000"/>
                    <a:lumOff val="5000"/>
                  </a:schemeClr>
                </a:solidFill>
                <a:latin typeface="Lucida Console" pitchFamily="49" charset="0"/>
              </a:rPr>
              <a:t>[1..-1].select{|</a:t>
            </a:r>
            <a:r>
              <a:rPr lang="en-US" altLang="ja-JP" sz="2000" dirty="0" err="1" smtClean="0">
                <a:solidFill>
                  <a:schemeClr val="tx1">
                    <a:lumMod val="95000"/>
                    <a:lumOff val="5000"/>
                  </a:schemeClr>
                </a:solidFill>
                <a:latin typeface="Lucida Console" pitchFamily="49" charset="0"/>
              </a:rPr>
              <a:t>x|x</a:t>
            </a:r>
            <a:r>
              <a:rPr lang="en-US" altLang="ja-JP" sz="2000" dirty="0" smtClean="0">
                <a:solidFill>
                  <a:schemeClr val="tx1">
                    <a:lumMod val="95000"/>
                    <a:lumOff val="5000"/>
                  </a:schemeClr>
                </a:solidFill>
                <a:latin typeface="Lucida Console" pitchFamily="49" charset="0"/>
              </a:rPr>
              <a:t>&gt;=</a:t>
            </a:r>
            <a:r>
              <a:rPr lang="en-US" altLang="ja-JP" sz="2000" dirty="0" err="1" smtClean="0">
                <a:solidFill>
                  <a:schemeClr val="tx1">
                    <a:lumMod val="95000"/>
                    <a:lumOff val="5000"/>
                  </a:schemeClr>
                </a:solidFill>
                <a:latin typeface="Lucida Console" pitchFamily="49" charset="0"/>
              </a:rPr>
              <a:t>xs</a:t>
            </a:r>
            <a:r>
              <a:rPr lang="en-US" altLang="ja-JP" sz="2000" dirty="0" smtClean="0">
                <a:solidFill>
                  <a:schemeClr val="tx1">
                    <a:lumMod val="95000"/>
                    <a:lumOff val="5000"/>
                  </a:schemeClr>
                </a:solidFill>
                <a:latin typeface="Lucida Console" pitchFamily="49" charset="0"/>
              </a:rPr>
              <a:t>[0]}</a:t>
            </a:r>
          </a:p>
          <a:p>
            <a:pPr>
              <a:buNone/>
            </a:pP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en-US" altLang="ja-JP" sz="2000" dirty="0" err="1" smtClean="0">
                <a:solidFill>
                  <a:schemeClr val="tx1">
                    <a:lumMod val="95000"/>
                    <a:lumOff val="5000"/>
                  </a:schemeClr>
                </a:solidFill>
                <a:latin typeface="Lucida Console" pitchFamily="49" charset="0"/>
              </a:rPr>
              <a:t>int</a:t>
            </a:r>
            <a:r>
              <a:rPr lang="en-US" altLang="ja-JP" sz="2000" dirty="0" smtClean="0">
                <a:solidFill>
                  <a:schemeClr val="tx1">
                    <a:lumMod val="95000"/>
                    <a:lumOff val="5000"/>
                  </a:schemeClr>
                </a:solidFill>
                <a:latin typeface="Lucida Console" pitchFamily="49" charset="0"/>
              </a:rPr>
              <a:t>[] </a:t>
            </a:r>
            <a:r>
              <a:rPr lang="en-US" altLang="ja-JP" sz="2000" dirty="0" err="1" smtClean="0">
                <a:solidFill>
                  <a:schemeClr val="tx1">
                    <a:lumMod val="95000"/>
                    <a:lumOff val="5000"/>
                  </a:schemeClr>
                </a:solidFill>
                <a:latin typeface="Lucida Console" pitchFamily="49" charset="0"/>
              </a:rPr>
              <a:t>lss</a:t>
            </a:r>
            <a:r>
              <a:rPr lang="en-US" altLang="ja-JP" sz="2000" dirty="0" smtClean="0">
                <a:solidFill>
                  <a:srgbClr val="FF0000"/>
                </a:solidFill>
                <a:latin typeface="Lucida Console" pitchFamily="49" charset="0"/>
              </a:rPr>
              <a:t>, sorted </a:t>
            </a:r>
            <a:r>
              <a:rPr lang="en-US" altLang="ja-JP" sz="2000" dirty="0" err="1" smtClean="0">
                <a:solidFill>
                  <a:srgbClr val="FF0000"/>
                </a:solidFill>
                <a:latin typeface="Lucida Console" pitchFamily="49" charset="0"/>
              </a:rPr>
              <a:t>lsp</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sameRange</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sl</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 = </a:t>
            </a:r>
            <a:r>
              <a:rPr lang="en-US" altLang="ja-JP" sz="2000" dirty="0" err="1" smtClean="0">
                <a:solidFill>
                  <a:schemeClr val="tx1">
                    <a:lumMod val="95000"/>
                    <a:lumOff val="5000"/>
                  </a:schemeClr>
                </a:solidFill>
                <a:latin typeface="Lucida Console" pitchFamily="49" charset="0"/>
              </a:rPr>
              <a:t>qsort</a:t>
            </a:r>
            <a:r>
              <a:rPr lang="en-US" altLang="ja-JP" sz="2000" dirty="0" smtClean="0">
                <a:solidFill>
                  <a:schemeClr val="tx1">
                    <a:lumMod val="95000"/>
                    <a:lumOff val="5000"/>
                  </a:schemeClr>
                </a:solidFill>
                <a:latin typeface="Lucida Console" pitchFamily="49" charset="0"/>
              </a:rPr>
              <a:t>(</a:t>
            </a:r>
            <a:r>
              <a:rPr lang="en-US" altLang="ja-JP" sz="2000" dirty="0" err="1" smtClean="0">
                <a:solidFill>
                  <a:schemeClr val="tx1">
                    <a:lumMod val="95000"/>
                    <a:lumOff val="5000"/>
                  </a:schemeClr>
                </a:solidFill>
                <a:latin typeface="Lucida Console" pitchFamily="49" charset="0"/>
              </a:rPr>
              <a:t>ls</a:t>
            </a:r>
            <a:r>
              <a:rPr lang="en-US" altLang="ja-JP" sz="2000" dirty="0" smtClean="0">
                <a:solidFill>
                  <a:schemeClr val="tx1">
                    <a:lumMod val="95000"/>
                    <a:lumOff val="5000"/>
                  </a:schemeClr>
                </a:solidFill>
                <a:latin typeface="Lucida Console" pitchFamily="49" charset="0"/>
              </a:rPr>
              <a:t>)</a:t>
            </a:r>
          </a:p>
          <a:p>
            <a:pPr>
              <a:buNone/>
            </a:pP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en-US" altLang="ja-JP" sz="2000" dirty="0" err="1" smtClean="0">
                <a:solidFill>
                  <a:schemeClr val="tx1">
                    <a:lumMod val="95000"/>
                    <a:lumOff val="5000"/>
                  </a:schemeClr>
                </a:solidFill>
                <a:latin typeface="Lucida Console" pitchFamily="49" charset="0"/>
              </a:rPr>
              <a:t>int</a:t>
            </a:r>
            <a:r>
              <a:rPr lang="en-US" altLang="ja-JP" sz="2000" dirty="0" smtClean="0">
                <a:solidFill>
                  <a:schemeClr val="tx1">
                    <a:lumMod val="95000"/>
                    <a:lumOff val="5000"/>
                  </a:schemeClr>
                </a:solidFill>
                <a:latin typeface="Lucida Console" pitchFamily="49" charset="0"/>
              </a:rPr>
              <a:t>[] </a:t>
            </a:r>
            <a:r>
              <a:rPr lang="en-US" altLang="ja-JP" sz="2000" dirty="0" err="1" smtClean="0">
                <a:solidFill>
                  <a:schemeClr val="tx1">
                    <a:lumMod val="95000"/>
                    <a:lumOff val="5000"/>
                  </a:schemeClr>
                </a:solidFill>
                <a:latin typeface="Lucida Console" pitchFamily="49" charset="0"/>
              </a:rPr>
              <a:t>gss</a:t>
            </a:r>
            <a:r>
              <a:rPr lang="en-US" altLang="ja-JP" sz="2000" dirty="0" smtClean="0">
                <a:solidFill>
                  <a:srgbClr val="FF0000"/>
                </a:solidFill>
                <a:latin typeface="Lucida Console" pitchFamily="49" charset="0"/>
              </a:rPr>
              <a:t>, sorted </a:t>
            </a:r>
            <a:r>
              <a:rPr lang="en-US" altLang="ja-JP" sz="2000" dirty="0" err="1" smtClean="0">
                <a:solidFill>
                  <a:srgbClr val="FF0000"/>
                </a:solidFill>
                <a:latin typeface="Lucida Console" pitchFamily="49" charset="0"/>
              </a:rPr>
              <a:t>gsp</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sameRange</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sg</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 = </a:t>
            </a:r>
            <a:r>
              <a:rPr lang="en-US" altLang="ja-JP" sz="2000" dirty="0" err="1" smtClean="0">
                <a:solidFill>
                  <a:schemeClr val="tx1">
                    <a:lumMod val="95000"/>
                    <a:lumOff val="5000"/>
                  </a:schemeClr>
                </a:solidFill>
                <a:latin typeface="Lucida Console" pitchFamily="49" charset="0"/>
              </a:rPr>
              <a:t>qsort</a:t>
            </a:r>
            <a:r>
              <a:rPr lang="en-US" altLang="ja-JP" sz="2000" dirty="0" smtClean="0">
                <a:solidFill>
                  <a:schemeClr val="tx1">
                    <a:lumMod val="95000"/>
                    <a:lumOff val="5000"/>
                  </a:schemeClr>
                </a:solidFill>
                <a:latin typeface="Lucida Console" pitchFamily="49" charset="0"/>
              </a:rPr>
              <a:t>(</a:t>
            </a:r>
            <a:r>
              <a:rPr lang="en-US" altLang="ja-JP" sz="2000" dirty="0" err="1" smtClean="0">
                <a:solidFill>
                  <a:schemeClr val="tx1">
                    <a:lumMod val="95000"/>
                    <a:lumOff val="5000"/>
                  </a:schemeClr>
                </a:solidFill>
                <a:latin typeface="Lucida Console" pitchFamily="49" charset="0"/>
              </a:rPr>
              <a:t>gs</a:t>
            </a:r>
            <a:r>
              <a:rPr lang="en-US" altLang="ja-JP" sz="2000" dirty="0" smtClean="0">
                <a:solidFill>
                  <a:schemeClr val="tx1">
                    <a:lumMod val="95000"/>
                    <a:lumOff val="5000"/>
                  </a:schemeClr>
                </a:solidFill>
                <a:latin typeface="Lucida Console" pitchFamily="49" charset="0"/>
              </a:rPr>
              <a:t>)</a:t>
            </a:r>
          </a:p>
          <a:p>
            <a:pPr>
              <a:buNone/>
            </a:pPr>
            <a:r>
              <a:rPr lang="en-US" altLang="ja-JP" sz="2000" dirty="0" smtClean="0">
                <a:solidFill>
                  <a:schemeClr val="tx1">
                    <a:lumMod val="95000"/>
                    <a:lumOff val="5000"/>
                  </a:schemeClr>
                </a:solidFill>
                <a:latin typeface="Lucida Console" pitchFamily="49" charset="0"/>
              </a:rPr>
              <a:t>	 return (</a:t>
            </a:r>
            <a:r>
              <a:rPr lang="en-US" altLang="ja-JP" sz="2000" dirty="0" err="1" smtClean="0">
                <a:solidFill>
                  <a:schemeClr val="tx1">
                    <a:lumMod val="95000"/>
                    <a:lumOff val="5000"/>
                  </a:schemeClr>
                </a:solidFill>
                <a:latin typeface="Lucida Console" pitchFamily="49" charset="0"/>
              </a:rPr>
              <a:t>lss</a:t>
            </a:r>
            <a:r>
              <a:rPr lang="en-US" altLang="ja-JP" sz="2000" dirty="0" smtClean="0">
                <a:solidFill>
                  <a:schemeClr val="tx1">
                    <a:lumMod val="95000"/>
                    <a:lumOff val="5000"/>
                  </a:schemeClr>
                </a:solidFill>
                <a:latin typeface="Lucida Console" pitchFamily="49" charset="0"/>
              </a:rPr>
              <a:t> + [</a:t>
            </a:r>
            <a:r>
              <a:rPr lang="en-US" altLang="ja-JP" sz="2000" dirty="0" err="1" smtClean="0">
                <a:solidFill>
                  <a:schemeClr val="tx1">
                    <a:lumMod val="95000"/>
                    <a:lumOff val="5000"/>
                  </a:schemeClr>
                </a:solidFill>
                <a:latin typeface="Lucida Console" pitchFamily="49" charset="0"/>
              </a:rPr>
              <a:t>xs</a:t>
            </a:r>
            <a:r>
              <a:rPr lang="en-US" altLang="ja-JP" sz="2000" dirty="0" smtClean="0">
                <a:solidFill>
                  <a:schemeClr val="tx1">
                    <a:lumMod val="95000"/>
                    <a:lumOff val="5000"/>
                  </a:schemeClr>
                </a:solidFill>
                <a:latin typeface="Lucida Console" pitchFamily="49" charset="0"/>
              </a:rPr>
              <a:t>[0]] + </a:t>
            </a:r>
            <a:r>
              <a:rPr lang="en-US" altLang="ja-JP" sz="2000" dirty="0" err="1" smtClean="0">
                <a:solidFill>
                  <a:schemeClr val="tx1">
                    <a:lumMod val="95000"/>
                    <a:lumOff val="5000"/>
                  </a:schemeClr>
                </a:solidFill>
                <a:latin typeface="Lucida Console" pitchFamily="49" charset="0"/>
              </a:rPr>
              <a:t>gss</a:t>
            </a: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ja-JP" altLang="en-US" sz="2000" dirty="0" smtClean="0">
                <a:solidFill>
                  <a:srgbClr val="FF0000"/>
                </a:solidFill>
                <a:latin typeface="Lucida Console" pitchFamily="49" charset="0"/>
              </a:rPr>
              <a:t>ちっちゃいソート済みと</a:t>
            </a:r>
            <a:r>
              <a:rPr lang="en-US" altLang="ja-JP" sz="2000" dirty="0" smtClean="0">
                <a:solidFill>
                  <a:srgbClr val="FF0000"/>
                </a:solidFill>
                <a:latin typeface="Lucida Console" pitchFamily="49" charset="0"/>
              </a:rPr>
              <a:t/>
            </a:r>
            <a:br>
              <a:rPr lang="en-US" altLang="ja-JP" sz="2000" dirty="0" smtClean="0">
                <a:solidFill>
                  <a:srgbClr val="FF0000"/>
                </a:solidFill>
                <a:latin typeface="Lucida Console" pitchFamily="49" charset="0"/>
              </a:rPr>
            </a:br>
            <a:r>
              <a:rPr lang="en-US" altLang="ja-JP" sz="2000" dirty="0" smtClean="0">
                <a:solidFill>
                  <a:srgbClr val="FF0000"/>
                </a:solidFill>
                <a:latin typeface="Lucida Console" pitchFamily="49" charset="0"/>
              </a:rPr>
              <a:t>	</a:t>
            </a:r>
            <a:r>
              <a:rPr lang="ja-JP" altLang="en-US" sz="2000" dirty="0" smtClean="0">
                <a:solidFill>
                  <a:srgbClr val="FF0000"/>
                </a:solidFill>
                <a:latin typeface="Lucida Console" pitchFamily="49" charset="0"/>
              </a:rPr>
              <a:t>大きいソート済みを繋げたらソート済み。証拠</a:t>
            </a:r>
            <a:r>
              <a:rPr lang="en-US" altLang="ja-JP" sz="2000" dirty="0" smtClean="0">
                <a:solidFill>
                  <a:srgbClr val="FF0000"/>
                </a:solidFill>
                <a:latin typeface="Lucida Console" pitchFamily="49" charset="0"/>
              </a:rPr>
              <a:t/>
            </a:r>
            <a:br>
              <a:rPr lang="en-US" altLang="ja-JP" sz="2000" dirty="0" smtClean="0">
                <a:solidFill>
                  <a:srgbClr val="FF0000"/>
                </a:solidFill>
                <a:latin typeface="Lucida Console" pitchFamily="49" charset="0"/>
              </a:rPr>
            </a:br>
            <a:r>
              <a:rPr lang="en-US" altLang="ja-JP" sz="2000" dirty="0" smtClean="0">
                <a:solidFill>
                  <a:srgbClr val="FF0000"/>
                </a:solidFill>
                <a:latin typeface="Lucida Console" pitchFamily="49" charset="0"/>
              </a:rPr>
              <a:t>	</a:t>
            </a:r>
            <a:r>
              <a:rPr lang="ja-JP" altLang="en-US" sz="2000" dirty="0" smtClean="0">
                <a:solidFill>
                  <a:srgbClr val="FF0000"/>
                </a:solidFill>
                <a:latin typeface="Lucida Console" pitchFamily="49" charset="0"/>
              </a:rPr>
              <a:t>→</a:t>
            </a:r>
            <a:r>
              <a:rPr lang="en-US" altLang="ja-JP" sz="2000" dirty="0" smtClean="0">
                <a:solidFill>
                  <a:srgbClr val="FF0000"/>
                </a:solidFill>
                <a:latin typeface="Lucida Console" pitchFamily="49" charset="0"/>
              </a:rPr>
              <a:t>”(</a:t>
            </a:r>
            <a:r>
              <a:rPr lang="en-US" altLang="ja-JP" sz="2000" dirty="0" err="1" smtClean="0">
                <a:solidFill>
                  <a:srgbClr val="FF0000"/>
                </a:solidFill>
                <a:latin typeface="Lucida Console" pitchFamily="49" charset="0"/>
              </a:rPr>
              <a:t>lsp,gsp,lsSmall,gsBig,sl,sg</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a:t>
            </a:r>
            <a:br>
              <a:rPr lang="en-US" altLang="ja-JP" sz="2000" dirty="0" smtClean="0">
                <a:solidFill>
                  <a:schemeClr val="tx1">
                    <a:lumMod val="95000"/>
                    <a:lumOff val="5000"/>
                  </a:schemeClr>
                </a:solidFill>
                <a:latin typeface="Lucida Console" pitchFamily="49" charset="0"/>
              </a:rPr>
            </a:br>
            <a:r>
              <a:rPr lang="en-US" altLang="ja-JP" sz="2000" dirty="0" smtClean="0">
                <a:solidFill>
                  <a:schemeClr val="tx1">
                    <a:lumMod val="95000"/>
                    <a:lumOff val="5000"/>
                  </a:schemeClr>
                </a:solidFill>
                <a:latin typeface="Lucida Console" pitchFamily="49" charset="0"/>
              </a:rPr>
              <a:t>	</a:t>
            </a:r>
            <a:r>
              <a:rPr lang="en-US" altLang="ja-JP" sz="2000" dirty="0" smtClean="0">
                <a:solidFill>
                  <a:srgbClr val="FF0000"/>
                </a:solidFill>
                <a:latin typeface="Lucida Console" pitchFamily="49" charset="0"/>
              </a:rPr>
              <a:t>”</a:t>
            </a:r>
            <a:r>
              <a:rPr lang="ja-JP" altLang="en-US" sz="2000" dirty="0" smtClean="0">
                <a:solidFill>
                  <a:srgbClr val="FF0000"/>
                </a:solidFill>
                <a:latin typeface="Lucida Console" pitchFamily="49" charset="0"/>
              </a:rPr>
              <a:t>元の範囲に収まってる配列をくっつけてもやっぱり</a:t>
            </a:r>
            <a:r>
              <a:rPr lang="en-US" altLang="ja-JP" sz="2000" dirty="0" smtClean="0">
                <a:solidFill>
                  <a:srgbClr val="FF0000"/>
                </a:solidFill>
                <a:latin typeface="Lucida Console" pitchFamily="49" charset="0"/>
              </a:rPr>
              <a:t/>
            </a:r>
            <a:br>
              <a:rPr lang="en-US" altLang="ja-JP" sz="2000" dirty="0" smtClean="0">
                <a:solidFill>
                  <a:srgbClr val="FF0000"/>
                </a:solidFill>
                <a:latin typeface="Lucida Console" pitchFamily="49" charset="0"/>
              </a:rPr>
            </a:br>
            <a:r>
              <a:rPr lang="en-US" altLang="ja-JP" sz="2000" dirty="0" smtClean="0">
                <a:solidFill>
                  <a:srgbClr val="FF0000"/>
                </a:solidFill>
                <a:latin typeface="Lucida Console" pitchFamily="49" charset="0"/>
              </a:rPr>
              <a:t>	</a:t>
            </a:r>
            <a:r>
              <a:rPr lang="ja-JP" altLang="en-US" sz="2000" dirty="0" smtClean="0">
                <a:solidFill>
                  <a:srgbClr val="FF0000"/>
                </a:solidFill>
                <a:latin typeface="Lucida Console" pitchFamily="49" charset="0"/>
              </a:rPr>
              <a:t>元の範囲に収まる</a:t>
            </a:r>
            <a:r>
              <a:rPr lang="en-US" altLang="ja-JP" sz="2000" dirty="0" smtClean="0">
                <a:solidFill>
                  <a:srgbClr val="FF0000"/>
                </a:solidFill>
                <a:latin typeface="Lucida Console" pitchFamily="49" charset="0"/>
              </a:rPr>
              <a:t>”(</a:t>
            </a:r>
            <a:r>
              <a:rPr lang="en-US" altLang="ja-JP" sz="2000" dirty="0" err="1" smtClean="0">
                <a:solidFill>
                  <a:srgbClr val="FF0000"/>
                </a:solidFill>
                <a:latin typeface="Lucida Console" pitchFamily="49" charset="0"/>
              </a:rPr>
              <a:t>lsSmall</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gsBig</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sl</a:t>
            </a:r>
            <a:r>
              <a:rPr lang="en-US" altLang="ja-JP" sz="2000" dirty="0" smtClean="0">
                <a:solidFill>
                  <a:srgbClr val="FF0000"/>
                </a:solidFill>
                <a:latin typeface="Lucida Console" pitchFamily="49" charset="0"/>
              </a:rPr>
              <a:t>, </a:t>
            </a:r>
            <a:r>
              <a:rPr lang="en-US" altLang="ja-JP" sz="2000" dirty="0" err="1" smtClean="0">
                <a:solidFill>
                  <a:srgbClr val="FF0000"/>
                </a:solidFill>
                <a:latin typeface="Lucida Console" pitchFamily="49" charset="0"/>
              </a:rPr>
              <a:t>sg</a:t>
            </a:r>
            <a:r>
              <a:rPr lang="en-US" altLang="ja-JP" sz="2000" dirty="0" smtClean="0">
                <a:solidFill>
                  <a:srgbClr val="FF0000"/>
                </a:solidFill>
                <a:latin typeface="Lucida Console" pitchFamily="49" charset="0"/>
              </a:rPr>
              <a:t>)</a:t>
            </a:r>
            <a:r>
              <a:rPr lang="en-US" altLang="ja-JP" sz="2000" dirty="0" smtClean="0">
                <a:solidFill>
                  <a:schemeClr val="tx1">
                    <a:lumMod val="95000"/>
                    <a:lumOff val="5000"/>
                  </a:schemeClr>
                </a:solidFill>
                <a:latin typeface="Lucida Console" pitchFamily="49" charset="0"/>
              </a:rPr>
              <a:t>)</a:t>
            </a:r>
            <a:r>
              <a:rPr lang="ja-JP" altLang="en-US" sz="2000" dirty="0" smtClean="0">
                <a:solidFill>
                  <a:schemeClr val="tx1">
                    <a:lumMod val="95000"/>
                    <a:lumOff val="5000"/>
                  </a:schemeClr>
                </a:solidFill>
                <a:latin typeface="Lucida Console" pitchFamily="49" charset="0"/>
              </a:rPr>
              <a:t>     </a:t>
            </a:r>
            <a:r>
              <a:rPr lang="en-US" altLang="ja-JP" sz="2000" dirty="0" smtClean="0">
                <a:solidFill>
                  <a:schemeClr val="tx1">
                    <a:lumMod val="95000"/>
                    <a:lumOff val="5000"/>
                  </a:schemeClr>
                </a:solidFill>
                <a:latin typeface="Lucida Console" pitchFamily="49" charset="0"/>
              </a:rPr>
              <a:t>}}</a:t>
            </a:r>
            <a:endParaRPr kumimoji="1" lang="ja-JP" altLang="en-US" sz="2000" dirty="0">
              <a:latin typeface="Lucida Console" pitchFamily="49"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Good</a:t>
            </a:r>
            <a:r>
              <a:rPr lang="en-US" altLang="ja-JP" dirty="0" smtClean="0"/>
              <a:t>:</a:t>
            </a:r>
            <a:r>
              <a:rPr lang="ja-JP" altLang="en-US" dirty="0" smtClean="0"/>
              <a:t>「紙とペン」より確実</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「証明が正しい」ことの</a:t>
            </a:r>
            <a:r>
              <a:rPr kumimoji="1" lang="en-US" altLang="ja-JP" dirty="0" smtClean="0"/>
              <a:t/>
            </a:r>
            <a:br>
              <a:rPr kumimoji="1" lang="en-US" altLang="ja-JP" dirty="0" smtClean="0"/>
            </a:br>
            <a:r>
              <a:rPr kumimoji="1" lang="ja-JP" altLang="en-US" dirty="0" smtClean="0"/>
              <a:t>チェックは全自動でできる！</a:t>
            </a:r>
            <a:endParaRPr kumimoji="1" lang="en-US" altLang="ja-JP" dirty="0" smtClean="0"/>
          </a:p>
          <a:p>
            <a:pPr lvl="1"/>
            <a:r>
              <a:rPr lang="ja-JP" altLang="en-US" dirty="0" smtClean="0"/>
              <a:t>間違った証明を書いたら</a:t>
            </a:r>
            <a:r>
              <a:rPr lang="en-US" altLang="ja-JP" dirty="0" smtClean="0"/>
              <a:t/>
            </a:r>
            <a:br>
              <a:rPr lang="en-US" altLang="ja-JP" dirty="0" smtClean="0"/>
            </a:br>
            <a:r>
              <a:rPr lang="ja-JP" altLang="en-US" dirty="0" smtClean="0"/>
              <a:t>コンパイラが教えてくれる</a:t>
            </a:r>
            <a:endParaRPr kumimoji="1" lang="en-US" altLang="ja-JP" dirty="0" smtClean="0"/>
          </a:p>
          <a:p>
            <a:pPr lvl="4"/>
            <a:endParaRPr lang="en-US" altLang="ja-JP" dirty="0" smtClean="0"/>
          </a:p>
          <a:p>
            <a:r>
              <a:rPr lang="en-US" altLang="ja-JP" dirty="0" smtClean="0"/>
              <a:t>C</a:t>
            </a:r>
            <a:r>
              <a:rPr lang="ja-JP" altLang="en-US" dirty="0" smtClean="0"/>
              <a:t>言語等の型チェックが</a:t>
            </a:r>
            <a:r>
              <a:rPr lang="en-US" altLang="ja-JP" dirty="0" smtClean="0"/>
              <a:t/>
            </a:r>
            <a:br>
              <a:rPr lang="en-US" altLang="ja-JP" dirty="0" smtClean="0"/>
            </a:br>
            <a:r>
              <a:rPr lang="ja-JP" altLang="en-US" dirty="0" smtClean="0"/>
              <a:t>全自動なのと同じ原理</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Good: </a:t>
            </a:r>
            <a:r>
              <a:rPr kumimoji="1" lang="ja-JP" altLang="en-US" dirty="0" smtClean="0"/>
              <a:t>人間の直感</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000" dirty="0" smtClean="0">
                <a:solidFill>
                  <a:srgbClr val="FF0000"/>
                </a:solidFill>
                <a:latin typeface="Lucida Console" pitchFamily="49" charset="0"/>
              </a:rPr>
              <a:t>(</a:t>
            </a:r>
            <a:r>
              <a:rPr lang="en-US" altLang="ja-JP" sz="2000" dirty="0" err="1" smtClean="0">
                <a:latin typeface="Lucida Console" pitchFamily="49" charset="0"/>
              </a:rPr>
              <a:t>int</a:t>
            </a:r>
            <a:r>
              <a:rPr lang="en-US" altLang="ja-JP" sz="2000" dirty="0" smtClean="0">
                <a:latin typeface="Lucida Console" pitchFamily="49" charset="0"/>
              </a:rPr>
              <a:t>[]</a:t>
            </a:r>
            <a:r>
              <a:rPr lang="en-US" altLang="ja-JP" sz="2000" dirty="0" smtClean="0">
                <a:solidFill>
                  <a:srgbClr val="FF0000"/>
                </a:solidFill>
                <a:latin typeface="Lucida Console" pitchFamily="49" charset="0"/>
              </a:rPr>
              <a:t>,sorted(.),</a:t>
            </a:r>
            <a:r>
              <a:rPr lang="en-US" altLang="ja-JP" sz="2000" dirty="0" err="1" smtClean="0">
                <a:solidFill>
                  <a:srgbClr val="FF0000"/>
                </a:solidFill>
                <a:latin typeface="Lucida Console" pitchFamily="49" charset="0"/>
              </a:rPr>
              <a:t>sameRange</a:t>
            </a:r>
            <a:r>
              <a:rPr lang="en-US" altLang="ja-JP" sz="2000" dirty="0" smtClean="0">
                <a:solidFill>
                  <a:srgbClr val="FF0000"/>
                </a:solidFill>
                <a:latin typeface="Lucida Console" pitchFamily="49" charset="0"/>
              </a:rPr>
              <a:t>(..))</a:t>
            </a:r>
            <a:r>
              <a:rPr lang="en-US" altLang="ja-JP" sz="2000" dirty="0" smtClean="0">
                <a:latin typeface="Lucida Console" pitchFamily="49" charset="0"/>
              </a:rPr>
              <a:t> </a:t>
            </a:r>
            <a:r>
              <a:rPr lang="en-US" altLang="ja-JP" sz="2000" dirty="0" err="1" smtClean="0">
                <a:latin typeface="Lucida Console" pitchFamily="49" charset="0"/>
              </a:rPr>
              <a:t>qsort</a:t>
            </a:r>
            <a:r>
              <a:rPr lang="en-US" altLang="ja-JP" sz="2000" dirty="0" smtClean="0">
                <a:latin typeface="Lucida Console" pitchFamily="49" charset="0"/>
              </a:rPr>
              <a:t>(</a:t>
            </a:r>
            <a:r>
              <a:rPr lang="en-US" altLang="ja-JP" sz="2000" dirty="0" err="1" smtClean="0">
                <a:latin typeface="Lucida Console" pitchFamily="49" charset="0"/>
              </a:rPr>
              <a:t>int</a:t>
            </a:r>
            <a:r>
              <a:rPr lang="en-US" altLang="ja-JP" sz="2000" dirty="0" smtClean="0">
                <a:latin typeface="Lucida Console" pitchFamily="49" charset="0"/>
              </a:rPr>
              <a:t>[] </a:t>
            </a:r>
            <a:r>
              <a:rPr lang="en-US" altLang="ja-JP" sz="2000" dirty="0" err="1" smtClean="0">
                <a:latin typeface="Lucida Console" pitchFamily="49" charset="0"/>
              </a:rPr>
              <a:t>xs</a:t>
            </a:r>
            <a:r>
              <a:rPr lang="en-US" altLang="ja-JP" sz="2000" dirty="0" smtClean="0">
                <a:latin typeface="Lucida Console" pitchFamily="49" charset="0"/>
              </a:rPr>
              <a:t>)</a:t>
            </a:r>
            <a:endParaRPr lang="en-US" altLang="ja-JP" dirty="0" smtClean="0">
              <a:latin typeface="Lucida Console" pitchFamily="49" charset="0"/>
            </a:endParaRPr>
          </a:p>
          <a:p>
            <a:pPr lvl="3"/>
            <a:endParaRPr kumimoji="1" lang="en-US" altLang="ja-JP" sz="2400" dirty="0" smtClean="0">
              <a:latin typeface="Lucida Console" pitchFamily="49" charset="0"/>
            </a:endParaRPr>
          </a:p>
          <a:p>
            <a:r>
              <a:rPr kumimoji="1" lang="ja-JP" altLang="en-US" sz="3600" dirty="0" smtClean="0">
                <a:latin typeface="Lucida Console" pitchFamily="49" charset="0"/>
              </a:rPr>
              <a:t>「</a:t>
            </a:r>
            <a:r>
              <a:rPr kumimoji="1" lang="en-US" altLang="ja-JP" sz="3600" dirty="0" smtClean="0">
                <a:latin typeface="Lucida Console" pitchFamily="49" charset="0"/>
              </a:rPr>
              <a:t>sorted</a:t>
            </a:r>
            <a:r>
              <a:rPr kumimoji="1" lang="ja-JP" altLang="en-US" sz="3600" dirty="0" smtClean="0">
                <a:latin typeface="Lucida Console" pitchFamily="49" charset="0"/>
              </a:rPr>
              <a:t>の証明には</a:t>
            </a:r>
            <a:r>
              <a:rPr lang="ja-JP" altLang="en-US" sz="3600" dirty="0" smtClean="0">
                <a:latin typeface="Lucida Console" pitchFamily="49" charset="0"/>
              </a:rPr>
              <a:t>値の範囲が変わらないことの証明も同時に要る！</a:t>
            </a:r>
            <a:r>
              <a:rPr kumimoji="1" lang="ja-JP" altLang="en-US" sz="3600" dirty="0" smtClean="0">
                <a:latin typeface="Lucida Console" pitchFamily="49" charset="0"/>
              </a:rPr>
              <a:t>」</a:t>
            </a:r>
            <a:endParaRPr kumimoji="1" lang="en-US" altLang="ja-JP" sz="3600" dirty="0" smtClean="0">
              <a:latin typeface="Lucida Console" pitchFamily="49" charset="0"/>
            </a:endParaRPr>
          </a:p>
          <a:p>
            <a:pPr lvl="1"/>
            <a:r>
              <a:rPr lang="ja-JP" altLang="en-US" sz="3200" dirty="0" err="1" smtClean="0">
                <a:latin typeface="Lucida Console" pitchFamily="49" charset="0"/>
              </a:rPr>
              <a:t>のような</a:t>
            </a:r>
            <a:r>
              <a:rPr lang="ja-JP" altLang="en-US" sz="3200" dirty="0" smtClean="0">
                <a:latin typeface="Lucida Console" pitchFamily="49" charset="0"/>
              </a:rPr>
              <a:t>発想は、コンピュータに全自動でやらせるのはなかなか難しい</a:t>
            </a:r>
            <a:r>
              <a:rPr lang="en-US" altLang="ja-JP" sz="3200" dirty="0" smtClean="0">
                <a:latin typeface="Lucida Console" pitchFamily="49" charset="0"/>
              </a:rPr>
              <a:t/>
            </a:r>
            <a:br>
              <a:rPr lang="en-US" altLang="ja-JP" sz="3200" dirty="0" smtClean="0">
                <a:latin typeface="Lucida Console" pitchFamily="49" charset="0"/>
              </a:rPr>
            </a:br>
            <a:r>
              <a:rPr kumimoji="1" lang="en-US" altLang="ja-JP" sz="2400" dirty="0" smtClean="0">
                <a:latin typeface="Lucida Console" pitchFamily="49" charset="0"/>
              </a:rPr>
              <a:t>(※</a:t>
            </a:r>
            <a:r>
              <a:rPr kumimoji="1" lang="ja-JP" altLang="en-US" sz="2400" dirty="0" smtClean="0">
                <a:latin typeface="Lucida Console" pitchFamily="49" charset="0"/>
              </a:rPr>
              <a:t>これくらいならできるかもですが</a:t>
            </a:r>
            <a:r>
              <a:rPr kumimoji="1" lang="en-US" altLang="ja-JP" sz="2400" dirty="0" smtClean="0">
                <a:latin typeface="Lucida Console" pitchFamily="49" charset="0"/>
              </a:rPr>
              <a:t>)</a:t>
            </a:r>
            <a:endParaRPr kumimoji="1" lang="en-US" altLang="ja-JP" sz="3200" dirty="0" smtClean="0">
              <a:latin typeface="Lucida Console" pitchFamily="49" charset="0"/>
            </a:endParaRPr>
          </a:p>
          <a:p>
            <a:pPr lvl="1"/>
            <a:r>
              <a:rPr lang="ja-JP" altLang="en-US" sz="3200" dirty="0" smtClean="0">
                <a:latin typeface="Lucida Console" pitchFamily="49" charset="0"/>
              </a:rPr>
              <a:t>こういうところをプログラマの発想で補いつつ「正しい」証明を書ける</a:t>
            </a:r>
            <a:endParaRPr kumimoji="1" lang="en-US" altLang="ja-JP" sz="3200" dirty="0" smtClean="0">
              <a:latin typeface="Lucida Console" pitchFamily="49" charset="0"/>
            </a:endParaRPr>
          </a:p>
          <a:p>
            <a:pPr lvl="1"/>
            <a:endParaRPr kumimoji="1" lang="ja-JP" altLang="en-US" sz="3200" dirty="0"/>
          </a:p>
        </p:txBody>
      </p:sp>
      <p:sp>
        <p:nvSpPr>
          <p:cNvPr id="4" name="右カーブ矢印 3"/>
          <p:cNvSpPr/>
          <p:nvPr/>
        </p:nvSpPr>
        <p:spPr bwMode="auto">
          <a:xfrm rot="5400000">
            <a:off x="1678761" y="750075"/>
            <a:ext cx="428628" cy="1500198"/>
          </a:xfrm>
          <a:prstGeom prst="curved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右カーブ矢印 4"/>
          <p:cNvSpPr/>
          <p:nvPr/>
        </p:nvSpPr>
        <p:spPr bwMode="auto">
          <a:xfrm rot="5400000">
            <a:off x="2536017" y="-464371"/>
            <a:ext cx="714380" cy="3643338"/>
          </a:xfrm>
          <a:prstGeom prst="curved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 name="右カーブ矢印 5"/>
          <p:cNvSpPr/>
          <p:nvPr/>
        </p:nvSpPr>
        <p:spPr bwMode="auto">
          <a:xfrm rot="5400000" flipV="1">
            <a:off x="5929322" y="142852"/>
            <a:ext cx="428628" cy="2714644"/>
          </a:xfrm>
          <a:prstGeom prst="curved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理論系</a:t>
            </a:r>
            <a:r>
              <a:rPr kumimoji="1" lang="ja-JP" altLang="en-US" dirty="0" smtClean="0"/>
              <a:t>のトップレベルの学会</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POPL 2009</a:t>
            </a:r>
          </a:p>
          <a:p>
            <a:pPr lvl="1"/>
            <a:r>
              <a:rPr lang="en-US" altLang="ja-JP" dirty="0" smtClean="0"/>
              <a:t>Symposium on </a:t>
            </a:r>
            <a:r>
              <a:rPr lang="en-US" altLang="ja-JP" u="sng" dirty="0" smtClean="0">
                <a:solidFill>
                  <a:srgbClr val="FF0000"/>
                </a:solidFill>
              </a:rPr>
              <a:t>P</a:t>
            </a:r>
            <a:r>
              <a:rPr lang="en-US" altLang="ja-JP" dirty="0" smtClean="0"/>
              <a:t>rinciples </a:t>
            </a:r>
            <a:r>
              <a:rPr lang="en-US" altLang="ja-JP" u="sng" dirty="0" smtClean="0">
                <a:solidFill>
                  <a:srgbClr val="FF0000"/>
                </a:solidFill>
              </a:rPr>
              <a:t>o</a:t>
            </a:r>
            <a:r>
              <a:rPr lang="en-US" altLang="ja-JP" dirty="0" smtClean="0"/>
              <a:t>f </a:t>
            </a:r>
            <a:r>
              <a:rPr lang="en-US" altLang="ja-JP" u="sng" dirty="0" smtClean="0">
                <a:solidFill>
                  <a:srgbClr val="FF0000"/>
                </a:solidFill>
              </a:rPr>
              <a:t>P</a:t>
            </a:r>
            <a:r>
              <a:rPr lang="en-US" altLang="ja-JP" dirty="0" smtClean="0"/>
              <a:t>rogramming </a:t>
            </a:r>
            <a:r>
              <a:rPr lang="en-US" altLang="ja-JP" u="sng" dirty="0" smtClean="0">
                <a:solidFill>
                  <a:srgbClr val="FF0000"/>
                </a:solidFill>
              </a:rPr>
              <a:t>L</a:t>
            </a:r>
            <a:r>
              <a:rPr lang="en-US" altLang="ja-JP" dirty="0" smtClean="0"/>
              <a:t>anguages</a:t>
            </a:r>
          </a:p>
          <a:p>
            <a:pPr lvl="4"/>
            <a:r>
              <a:rPr lang="en-US" altLang="ja-JP" dirty="0" smtClean="0"/>
              <a:t>“</a:t>
            </a:r>
            <a:r>
              <a:rPr lang="ja-JP" altLang="en-US" dirty="0" smtClean="0"/>
              <a:t>プログラミング言語の本質</a:t>
            </a:r>
            <a:r>
              <a:rPr lang="en-US" altLang="ja-JP" dirty="0" smtClean="0"/>
              <a:t>”</a:t>
            </a:r>
          </a:p>
          <a:p>
            <a:r>
              <a:rPr lang="en-US" altLang="ja-JP" dirty="0" smtClean="0"/>
              <a:t>ESOP 2009</a:t>
            </a:r>
          </a:p>
          <a:p>
            <a:pPr lvl="1"/>
            <a:r>
              <a:rPr lang="en-US" altLang="ja-JP" u="sng" dirty="0" smtClean="0">
                <a:solidFill>
                  <a:srgbClr val="FF0000"/>
                </a:solidFill>
              </a:rPr>
              <a:t>E</a:t>
            </a:r>
            <a:r>
              <a:rPr lang="en-US" altLang="ja-JP" dirty="0" smtClean="0"/>
              <a:t>uropean </a:t>
            </a:r>
            <a:r>
              <a:rPr lang="en-US" altLang="ja-JP" u="sng" dirty="0" smtClean="0">
                <a:solidFill>
                  <a:srgbClr val="FF0000"/>
                </a:solidFill>
              </a:rPr>
              <a:t>S</a:t>
            </a:r>
            <a:r>
              <a:rPr lang="en-US" altLang="ja-JP" dirty="0" smtClean="0"/>
              <a:t>ymposium </a:t>
            </a:r>
            <a:r>
              <a:rPr lang="en-US" altLang="ja-JP" u="sng" dirty="0" smtClean="0">
                <a:solidFill>
                  <a:srgbClr val="FF0000"/>
                </a:solidFill>
              </a:rPr>
              <a:t>o</a:t>
            </a:r>
            <a:r>
              <a:rPr lang="en-US" altLang="ja-JP" dirty="0" smtClean="0"/>
              <a:t>n </a:t>
            </a:r>
            <a:r>
              <a:rPr lang="en-US" altLang="ja-JP" u="sng" dirty="0" smtClean="0">
                <a:solidFill>
                  <a:srgbClr val="FF0000"/>
                </a:solidFill>
              </a:rPr>
              <a:t>P</a:t>
            </a:r>
            <a:r>
              <a:rPr lang="en-US" altLang="ja-JP" dirty="0" smtClean="0"/>
              <a:t>rogramming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Good: </a:t>
            </a:r>
            <a:r>
              <a:rPr lang="ja-JP" altLang="en-US" dirty="0" smtClean="0"/>
              <a:t>大規模証明開発！</a:t>
            </a:r>
            <a:endParaRPr kumimoji="1" lang="ja-JP" altLang="en-US" dirty="0"/>
          </a:p>
        </p:txBody>
      </p:sp>
      <p:sp>
        <p:nvSpPr>
          <p:cNvPr id="3" name="コンテンツ プレースホルダ 2"/>
          <p:cNvSpPr>
            <a:spLocks noGrp="1"/>
          </p:cNvSpPr>
          <p:nvPr>
            <p:ph idx="1"/>
          </p:nvPr>
        </p:nvSpPr>
        <p:spPr/>
        <p:txBody>
          <a:bodyPr/>
          <a:lstStyle/>
          <a:p>
            <a:r>
              <a:rPr kumimoji="1" lang="ja-JP" altLang="en-US" sz="3200" dirty="0" smtClean="0"/>
              <a:t>証明支援環境</a:t>
            </a:r>
            <a:endParaRPr kumimoji="1" lang="en-US" altLang="ja-JP" sz="3200" dirty="0" smtClean="0"/>
          </a:p>
          <a:p>
            <a:pPr lvl="1"/>
            <a:r>
              <a:rPr lang="ja-JP" altLang="en-US" sz="2800" dirty="0" smtClean="0"/>
              <a:t>「あと</a:t>
            </a:r>
            <a:r>
              <a:rPr lang="ja-JP" altLang="en-US" sz="2800" dirty="0" err="1" smtClean="0"/>
              <a:t>これとこれと</a:t>
            </a:r>
            <a:r>
              <a:rPr lang="ja-JP" altLang="en-US" sz="2800" dirty="0" smtClean="0"/>
              <a:t>これを証明すれば全部証明終わるよ」と教えてくれる</a:t>
            </a:r>
            <a:endParaRPr lang="en-US" altLang="ja-JP" sz="2800" dirty="0" smtClean="0"/>
          </a:p>
          <a:p>
            <a:pPr lvl="1"/>
            <a:r>
              <a:rPr lang="ja-JP" altLang="en-US" sz="2800" dirty="0" smtClean="0"/>
              <a:t>簡単な証明は補完機能で勝手に書いてくれる</a:t>
            </a:r>
            <a:endParaRPr lang="en-US" altLang="ja-JP" sz="2800" dirty="0" smtClean="0"/>
          </a:p>
          <a:p>
            <a:pPr lvl="1"/>
            <a:r>
              <a:rPr lang="ja-JP" altLang="en-US" sz="2800" dirty="0" smtClean="0"/>
              <a:t>使えそうな定理のリストアップ機能</a:t>
            </a:r>
            <a:endParaRPr lang="en-US" altLang="ja-JP" sz="2800" dirty="0" smtClean="0"/>
          </a:p>
          <a:p>
            <a:endParaRPr lang="en-US" altLang="ja-JP" sz="3200" dirty="0" smtClean="0"/>
          </a:p>
          <a:p>
            <a:r>
              <a:rPr lang="ja-JP" altLang="en-US" sz="3200" dirty="0" smtClean="0"/>
              <a:t>プログラミングといっしょ</a:t>
            </a:r>
            <a:endParaRPr lang="en-US" altLang="ja-JP" sz="3200" dirty="0" smtClean="0"/>
          </a:p>
          <a:p>
            <a:pPr lvl="1"/>
            <a:r>
              <a:rPr lang="ja-JP" altLang="en-US" sz="2800" dirty="0" smtClean="0"/>
              <a:t>「証明」も普通のプログラムなので</a:t>
            </a:r>
            <a:r>
              <a:rPr lang="en-US" altLang="ja-JP" sz="2800" dirty="0" smtClean="0"/>
              <a:t/>
            </a:r>
            <a:br>
              <a:rPr lang="en-US" altLang="ja-JP" sz="2800" dirty="0" smtClean="0"/>
            </a:br>
            <a:r>
              <a:rPr lang="ja-JP" altLang="en-US" sz="2800" dirty="0" smtClean="0"/>
              <a:t>関数に分けたりモジュール化したり</a:t>
            </a:r>
            <a:r>
              <a:rPr lang="en-US" altLang="ja-JP" sz="2800" dirty="0" smtClean="0"/>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Good: </a:t>
            </a:r>
            <a:r>
              <a:rPr kumimoji="1" lang="ja-JP" altLang="en-US" dirty="0" smtClean="0"/>
              <a:t>証明もオブジェクト</a:t>
            </a:r>
            <a:endParaRPr kumimoji="1" lang="ja-JP" altLang="en-US" dirty="0"/>
          </a:p>
        </p:txBody>
      </p:sp>
      <p:sp>
        <p:nvSpPr>
          <p:cNvPr id="3" name="コンテンツ プレースホルダ 2"/>
          <p:cNvSpPr>
            <a:spLocks noGrp="1"/>
          </p:cNvSpPr>
          <p:nvPr>
            <p:ph idx="1"/>
          </p:nvPr>
        </p:nvSpPr>
        <p:spPr/>
        <p:txBody>
          <a:bodyPr/>
          <a:lstStyle/>
          <a:p>
            <a:r>
              <a:rPr lang="en-US" altLang="ja-JP" sz="2800" dirty="0" err="1" smtClean="0">
                <a:latin typeface="Lucida Console" pitchFamily="49" charset="0"/>
              </a:rPr>
              <a:t>int</a:t>
            </a:r>
            <a:r>
              <a:rPr lang="en-US" altLang="ja-JP" sz="2800" dirty="0" smtClean="0">
                <a:latin typeface="Lucida Console" pitchFamily="49" charset="0"/>
              </a:rPr>
              <a:t>* </a:t>
            </a:r>
            <a:r>
              <a:rPr lang="en-US" altLang="ja-JP" sz="2800" dirty="0" err="1" smtClean="0">
                <a:latin typeface="Lucida Console" pitchFamily="49" charset="0"/>
              </a:rPr>
              <a:t>bsearch</a:t>
            </a:r>
            <a:r>
              <a:rPr lang="en-US" altLang="ja-JP" sz="2800" dirty="0" smtClean="0">
                <a:latin typeface="Lucida Console" pitchFamily="49" charset="0"/>
              </a:rPr>
              <a:t>(</a:t>
            </a:r>
            <a:r>
              <a:rPr lang="en-US" altLang="ja-JP" sz="2800" dirty="0" err="1" smtClean="0">
                <a:latin typeface="Lucida Console" pitchFamily="49" charset="0"/>
              </a:rPr>
              <a:t>int</a:t>
            </a:r>
            <a:r>
              <a:rPr lang="en-US" altLang="ja-JP" sz="2800" dirty="0" smtClean="0">
                <a:latin typeface="Lucida Console" pitchFamily="49" charset="0"/>
              </a:rPr>
              <a:t>[] </a:t>
            </a:r>
            <a:r>
              <a:rPr lang="en-US" altLang="ja-JP" sz="2800" dirty="0" err="1" smtClean="0">
                <a:latin typeface="Lucida Console" pitchFamily="49" charset="0"/>
              </a:rPr>
              <a:t>xs</a:t>
            </a:r>
            <a:r>
              <a:rPr lang="en-US" altLang="ja-JP" sz="2800" dirty="0" smtClean="0">
                <a:latin typeface="Lucida Console" pitchFamily="49" charset="0"/>
              </a:rPr>
              <a:t>, </a:t>
            </a:r>
            <a:r>
              <a:rPr lang="en-US" altLang="ja-JP" sz="2800" dirty="0" err="1" smtClean="0">
                <a:latin typeface="Lucida Console" pitchFamily="49" charset="0"/>
              </a:rPr>
              <a:t>int</a:t>
            </a:r>
            <a:r>
              <a:rPr lang="en-US" altLang="ja-JP" sz="2800" dirty="0" smtClean="0">
                <a:latin typeface="Lucida Console" pitchFamily="49" charset="0"/>
              </a:rPr>
              <a:t> key)</a:t>
            </a:r>
          </a:p>
          <a:p>
            <a:pPr>
              <a:buNone/>
            </a:pPr>
            <a:r>
              <a:rPr lang="en-US" altLang="ja-JP" sz="2800" dirty="0" smtClean="0">
                <a:latin typeface="Lucida Console" pitchFamily="49" charset="0"/>
              </a:rPr>
              <a:t>		</a:t>
            </a:r>
            <a:r>
              <a:rPr lang="ja-JP" altLang="en-US" sz="2800" dirty="0" smtClean="0">
                <a:latin typeface="Lucida Console" pitchFamily="49" charset="0"/>
              </a:rPr>
              <a:t>↓ 二分探索する関数：</a:t>
            </a:r>
            <a:endParaRPr lang="en-US" altLang="ja-JP" sz="2800" dirty="0" smtClean="0">
              <a:latin typeface="Lucida Console" pitchFamily="49" charset="0"/>
            </a:endParaRPr>
          </a:p>
          <a:p>
            <a:pPr>
              <a:buNone/>
            </a:pPr>
            <a:r>
              <a:rPr lang="en-US" altLang="ja-JP" sz="2800" dirty="0" smtClean="0">
                <a:latin typeface="Lucida Console" pitchFamily="49" charset="0"/>
              </a:rPr>
              <a:t>  	</a:t>
            </a:r>
            <a:r>
              <a:rPr lang="ja-JP" altLang="en-US" sz="2800" dirty="0" smtClean="0">
                <a:latin typeface="Lucida Console" pitchFamily="49" charset="0"/>
              </a:rPr>
              <a:t>↓   コメントに</a:t>
            </a:r>
            <a:r>
              <a:rPr lang="en-US" altLang="ja-JP" sz="2800" dirty="0" smtClean="0">
                <a:latin typeface="Lucida Console" pitchFamily="49" charset="0"/>
              </a:rPr>
              <a:t>”</a:t>
            </a:r>
            <a:r>
              <a:rPr lang="ja-JP" altLang="en-US" sz="2800" dirty="0" smtClean="0">
                <a:latin typeface="Lucida Console" pitchFamily="49" charset="0"/>
              </a:rPr>
              <a:t>ソート済み配列にしか</a:t>
            </a:r>
            <a:endParaRPr lang="en-US" altLang="ja-JP" sz="2800" dirty="0" smtClean="0">
              <a:latin typeface="Lucida Console" pitchFamily="49" charset="0"/>
            </a:endParaRPr>
          </a:p>
          <a:p>
            <a:pPr>
              <a:buNone/>
            </a:pPr>
            <a:r>
              <a:rPr lang="en-US" altLang="ja-JP" sz="2800" dirty="0" smtClean="0">
                <a:latin typeface="Lucida Console" pitchFamily="49" charset="0"/>
              </a:rPr>
              <a:t>		</a:t>
            </a:r>
            <a:r>
              <a:rPr lang="ja-JP" altLang="en-US" sz="2800" dirty="0" smtClean="0">
                <a:latin typeface="Lucida Console" pitchFamily="49" charset="0"/>
              </a:rPr>
              <a:t>↓   使えないよ</a:t>
            </a:r>
            <a:r>
              <a:rPr lang="en-US" altLang="ja-JP" sz="2800" dirty="0" smtClean="0">
                <a:latin typeface="Lucida Console" pitchFamily="49" charset="0"/>
              </a:rPr>
              <a:t>”</a:t>
            </a:r>
            <a:r>
              <a:rPr lang="ja-JP" altLang="en-US" sz="2800" dirty="0" smtClean="0">
                <a:latin typeface="Lucida Console" pitchFamily="49" charset="0"/>
              </a:rPr>
              <a:t>と書いておく</a:t>
            </a:r>
            <a:endParaRPr lang="en-US" altLang="ja-JP" sz="2800" dirty="0" smtClean="0">
              <a:latin typeface="Lucida Console" pitchFamily="49" charset="0"/>
            </a:endParaRPr>
          </a:p>
          <a:p>
            <a:pPr>
              <a:buNone/>
            </a:pPr>
            <a:r>
              <a:rPr lang="en-US" altLang="ja-JP" sz="2800" dirty="0" smtClean="0">
                <a:latin typeface="Lucida Console" pitchFamily="49" charset="0"/>
              </a:rPr>
              <a:t>		</a:t>
            </a:r>
            <a:r>
              <a:rPr lang="ja-JP" altLang="en-US" sz="2800" dirty="0" smtClean="0">
                <a:latin typeface="Lucida Console" pitchFamily="49" charset="0"/>
              </a:rPr>
              <a:t>↓</a:t>
            </a:r>
            <a:endParaRPr lang="en-US" altLang="ja-JP" sz="2800" dirty="0" smtClean="0">
              <a:latin typeface="Lucida Console" pitchFamily="49" charset="0"/>
            </a:endParaRPr>
          </a:p>
          <a:p>
            <a:r>
              <a:rPr lang="en-US" altLang="ja-JP" sz="2800" dirty="0" err="1" smtClean="0">
                <a:solidFill>
                  <a:srgbClr val="FF0000"/>
                </a:solidFill>
                <a:latin typeface="Lucida Console" pitchFamily="49" charset="0"/>
              </a:rPr>
              <a:t>int</a:t>
            </a:r>
            <a:r>
              <a:rPr lang="en-US" altLang="ja-JP" sz="2800" dirty="0" smtClean="0">
                <a:solidFill>
                  <a:srgbClr val="FF0000"/>
                </a:solidFill>
                <a:latin typeface="Lucida Console" pitchFamily="49" charset="0"/>
              </a:rPr>
              <a:t>*</a:t>
            </a:r>
            <a:br>
              <a:rPr lang="en-US" altLang="ja-JP" sz="2800" dirty="0" smtClean="0">
                <a:solidFill>
                  <a:srgbClr val="FF0000"/>
                </a:solidFill>
                <a:latin typeface="Lucida Console" pitchFamily="49" charset="0"/>
              </a:rPr>
            </a:br>
            <a:r>
              <a:rPr lang="en-US" altLang="ja-JP" sz="2800" dirty="0" smtClean="0">
                <a:solidFill>
                  <a:srgbClr val="FF0000"/>
                </a:solidFill>
                <a:latin typeface="Lucida Console" pitchFamily="49" charset="0"/>
              </a:rPr>
              <a:t> </a:t>
            </a:r>
            <a:r>
              <a:rPr lang="en-US" altLang="ja-JP" sz="2800" dirty="0" err="1" smtClean="0">
                <a:solidFill>
                  <a:srgbClr val="FF0000"/>
                </a:solidFill>
                <a:latin typeface="Lucida Console" pitchFamily="49" charset="0"/>
              </a:rPr>
              <a:t>bsearch</a:t>
            </a:r>
            <a:r>
              <a:rPr lang="en-US" altLang="ja-JP" sz="2800" dirty="0" smtClean="0">
                <a:solidFill>
                  <a:srgbClr val="FF0000"/>
                </a:solidFill>
                <a:latin typeface="Lucida Console" pitchFamily="49" charset="0"/>
              </a:rPr>
              <a:t/>
            </a:r>
            <a:br>
              <a:rPr lang="en-US" altLang="ja-JP" sz="2800" dirty="0" smtClean="0">
                <a:solidFill>
                  <a:srgbClr val="FF0000"/>
                </a:solidFill>
                <a:latin typeface="Lucida Console" pitchFamily="49" charset="0"/>
              </a:rPr>
            </a:br>
            <a:r>
              <a:rPr lang="en-US" altLang="ja-JP" sz="2800" dirty="0" smtClean="0">
                <a:solidFill>
                  <a:srgbClr val="FF0000"/>
                </a:solidFill>
                <a:latin typeface="Lucida Console" pitchFamily="49" charset="0"/>
              </a:rPr>
              <a:t> (</a:t>
            </a:r>
            <a:r>
              <a:rPr lang="en-US" altLang="ja-JP" sz="2800" dirty="0" err="1" smtClean="0">
                <a:solidFill>
                  <a:srgbClr val="FF0000"/>
                </a:solidFill>
                <a:latin typeface="Lucida Console" pitchFamily="49" charset="0"/>
              </a:rPr>
              <a:t>int</a:t>
            </a:r>
            <a:r>
              <a:rPr lang="en-US" altLang="ja-JP" sz="2800" dirty="0" smtClean="0">
                <a:solidFill>
                  <a:srgbClr val="FF0000"/>
                </a:solidFill>
                <a:latin typeface="Lucida Console" pitchFamily="49" charset="0"/>
              </a:rPr>
              <a:t>[] </a:t>
            </a:r>
            <a:r>
              <a:rPr lang="en-US" altLang="ja-JP" sz="2800" dirty="0" err="1" smtClean="0">
                <a:solidFill>
                  <a:srgbClr val="FF0000"/>
                </a:solidFill>
                <a:latin typeface="Lucida Console" pitchFamily="49" charset="0"/>
              </a:rPr>
              <a:t>xs</a:t>
            </a:r>
            <a:r>
              <a:rPr lang="en-US" altLang="ja-JP" sz="2800" dirty="0" smtClean="0">
                <a:solidFill>
                  <a:srgbClr val="FF0000"/>
                </a:solidFill>
                <a:latin typeface="Lucida Console" pitchFamily="49" charset="0"/>
              </a:rPr>
              <a:t>, sorted(.) </a:t>
            </a:r>
            <a:r>
              <a:rPr lang="en-US" altLang="ja-JP" sz="2800" dirty="0" err="1" smtClean="0">
                <a:solidFill>
                  <a:srgbClr val="FF0000"/>
                </a:solidFill>
                <a:latin typeface="Lucida Console" pitchFamily="49" charset="0"/>
              </a:rPr>
              <a:t>prf</a:t>
            </a:r>
            <a:r>
              <a:rPr lang="en-US" altLang="ja-JP" sz="2800" dirty="0" smtClean="0">
                <a:solidFill>
                  <a:srgbClr val="FF0000"/>
                </a:solidFill>
                <a:latin typeface="Lucida Console" pitchFamily="49" charset="0"/>
              </a:rPr>
              <a:t>, </a:t>
            </a:r>
            <a:r>
              <a:rPr lang="en-US" altLang="ja-JP" sz="2800" dirty="0" err="1" smtClean="0">
                <a:solidFill>
                  <a:srgbClr val="FF0000"/>
                </a:solidFill>
                <a:latin typeface="Lucida Console" pitchFamily="49" charset="0"/>
              </a:rPr>
              <a:t>int</a:t>
            </a:r>
            <a:r>
              <a:rPr lang="en-US" altLang="ja-JP" sz="2800" dirty="0" smtClean="0">
                <a:solidFill>
                  <a:srgbClr val="FF0000"/>
                </a:solidFill>
                <a:latin typeface="Lucida Console" pitchFamily="49" charset="0"/>
              </a:rPr>
              <a:t> key)</a:t>
            </a:r>
          </a:p>
          <a:p>
            <a:pPr lvl="1">
              <a:buNone/>
            </a:pPr>
            <a:r>
              <a:rPr kumimoji="1" lang="en-US" altLang="ja-JP" sz="2400" dirty="0" smtClean="0">
                <a:solidFill>
                  <a:srgbClr val="FF0000"/>
                </a:solidFill>
                <a:latin typeface="Lucida Console" pitchFamily="49" charset="0"/>
              </a:rPr>
              <a:t>	 </a:t>
            </a:r>
            <a:r>
              <a:rPr kumimoji="1" lang="ja-JP" altLang="en-US" sz="2400" dirty="0" smtClean="0">
                <a:solidFill>
                  <a:srgbClr val="FF0000"/>
                </a:solidFill>
                <a:latin typeface="Lucida Console" pitchFamily="49" charset="0"/>
              </a:rPr>
              <a:t>↑ ソート済みしか受け取らん！と</a:t>
            </a:r>
            <a:r>
              <a:rPr kumimoji="1" lang="ja-JP" altLang="en-US" sz="3200" dirty="0" smtClean="0">
                <a:solidFill>
                  <a:srgbClr val="FF0000"/>
                </a:solidFill>
                <a:latin typeface="Lucida Console" pitchFamily="49" charset="0"/>
              </a:rPr>
              <a:t>コードで語る</a:t>
            </a:r>
            <a:endParaRPr kumimoji="1" lang="ja-JP" altLang="en-US" sz="2400" dirty="0">
              <a:solidFill>
                <a:srgbClr val="FF0000"/>
              </a:solidFill>
            </a:endParaRPr>
          </a:p>
        </p:txBody>
      </p:sp>
      <p:sp>
        <p:nvSpPr>
          <p:cNvPr id="4" name="右カーブ矢印 3"/>
          <p:cNvSpPr/>
          <p:nvPr/>
        </p:nvSpPr>
        <p:spPr bwMode="auto">
          <a:xfrm rot="5400000">
            <a:off x="3643306" y="3643314"/>
            <a:ext cx="642942" cy="2357454"/>
          </a:xfrm>
          <a:prstGeom prst="curvedRightArrow">
            <a:avLst/>
          </a:prstGeom>
          <a:solidFill>
            <a:srgbClr val="FF0000">
              <a:alpha val="50196"/>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Bad: </a:t>
            </a:r>
            <a:r>
              <a:rPr lang="ja-JP" altLang="en-US" dirty="0" smtClean="0"/>
              <a:t>書きにくい</a:t>
            </a:r>
            <a:endParaRPr kumimoji="1" lang="ja-JP" altLang="en-US" dirty="0"/>
          </a:p>
        </p:txBody>
      </p:sp>
      <p:sp>
        <p:nvSpPr>
          <p:cNvPr id="3" name="コンテンツ プレースホルダ 2"/>
          <p:cNvSpPr>
            <a:spLocks noGrp="1"/>
          </p:cNvSpPr>
          <p:nvPr>
            <p:ph idx="1"/>
          </p:nvPr>
        </p:nvSpPr>
        <p:spPr/>
        <p:txBody>
          <a:bodyPr/>
          <a:lstStyle/>
          <a:p>
            <a:r>
              <a:rPr lang="ja-JP" altLang="en-US" sz="3600" dirty="0" smtClean="0"/>
              <a:t>それでもまだ凄く</a:t>
            </a:r>
            <a:r>
              <a:rPr kumimoji="1" lang="ja-JP" altLang="en-US" sz="3600" dirty="0" smtClean="0"/>
              <a:t>プログラミングが</a:t>
            </a:r>
            <a:r>
              <a:rPr kumimoji="1" lang="en-US" altLang="ja-JP" sz="3600" dirty="0" smtClean="0"/>
              <a:t/>
            </a:r>
            <a:br>
              <a:rPr kumimoji="1" lang="en-US" altLang="ja-JP" sz="3600" dirty="0" smtClean="0"/>
            </a:br>
            <a:r>
              <a:rPr kumimoji="1" lang="ja-JP" altLang="en-US" sz="3600" dirty="0" err="1" smtClean="0">
                <a:solidFill>
                  <a:srgbClr val="FF0000"/>
                </a:solidFill>
              </a:rPr>
              <a:t>めんど</a:t>
            </a:r>
            <a:r>
              <a:rPr kumimoji="1" lang="ja-JP" altLang="en-US" sz="3600" dirty="0" smtClean="0">
                <a:solidFill>
                  <a:srgbClr val="FF0000"/>
                </a:solidFill>
              </a:rPr>
              <a:t>くさい</a:t>
            </a:r>
            <a:endParaRPr kumimoji="1" lang="en-US" altLang="ja-JP" sz="3600" dirty="0" smtClean="0">
              <a:solidFill>
                <a:srgbClr val="FF0000"/>
              </a:solidFill>
            </a:endParaRPr>
          </a:p>
          <a:p>
            <a:pPr>
              <a:buNone/>
            </a:pPr>
            <a:r>
              <a:rPr lang="en-US" altLang="ja-JP" sz="3200" dirty="0" smtClean="0">
                <a:sym typeface="Wingdings" pitchFamily="2" charset="2"/>
              </a:rPr>
              <a:t>		 </a:t>
            </a:r>
            <a:r>
              <a:rPr lang="ja-JP" altLang="en-US" sz="3200" dirty="0" smtClean="0">
                <a:sym typeface="Wingdings" pitchFamily="2" charset="2"/>
              </a:rPr>
              <a:t>研究者自身にとっても大変</a:t>
            </a:r>
            <a:endParaRPr lang="en-US" altLang="ja-JP" sz="3200" dirty="0" smtClean="0">
              <a:sym typeface="Wingdings" pitchFamily="2" charset="2"/>
            </a:endParaRPr>
          </a:p>
          <a:p>
            <a:pPr>
              <a:buNone/>
            </a:pPr>
            <a:r>
              <a:rPr lang="en-US" altLang="ja-JP" sz="3200" dirty="0" smtClean="0">
                <a:sym typeface="Wingdings" pitchFamily="2" charset="2"/>
              </a:rPr>
              <a:t>		 </a:t>
            </a:r>
            <a:r>
              <a:rPr lang="ja-JP" altLang="en-US" sz="3200" dirty="0" smtClean="0">
                <a:sym typeface="Wingdings" pitchFamily="2" charset="2"/>
              </a:rPr>
              <a:t>今までサラッと流してた部分が</a:t>
            </a:r>
            <a:r>
              <a:rPr lang="en-US" altLang="ja-JP" sz="3200" dirty="0" smtClean="0">
                <a:sym typeface="Wingdings" pitchFamily="2" charset="2"/>
              </a:rPr>
              <a:t/>
            </a:r>
            <a:br>
              <a:rPr lang="en-US" altLang="ja-JP" sz="3200" dirty="0" smtClean="0">
                <a:sym typeface="Wingdings" pitchFamily="2" charset="2"/>
              </a:rPr>
            </a:br>
            <a:r>
              <a:rPr lang="en-US" altLang="ja-JP" sz="3200" dirty="0" smtClean="0">
                <a:sym typeface="Wingdings" pitchFamily="2" charset="2"/>
              </a:rPr>
              <a:t>	</a:t>
            </a:r>
            <a:r>
              <a:rPr lang="ja-JP" altLang="en-US" sz="3200" dirty="0" smtClean="0">
                <a:sym typeface="Wingdings" pitchFamily="2" charset="2"/>
              </a:rPr>
              <a:t>　厳密にプログラム化すると</a:t>
            </a:r>
            <a:r>
              <a:rPr lang="en-US" altLang="ja-JP" sz="3200" dirty="0" smtClean="0">
                <a:sym typeface="Wingdings" pitchFamily="2" charset="2"/>
              </a:rPr>
              <a:t/>
            </a:r>
            <a:br>
              <a:rPr lang="en-US" altLang="ja-JP" sz="3200" dirty="0" smtClean="0">
                <a:sym typeface="Wingdings" pitchFamily="2" charset="2"/>
              </a:rPr>
            </a:br>
            <a:r>
              <a:rPr lang="en-US" altLang="ja-JP" sz="3200" dirty="0" smtClean="0">
                <a:sym typeface="Wingdings" pitchFamily="2" charset="2"/>
              </a:rPr>
              <a:t>	</a:t>
            </a:r>
            <a:r>
              <a:rPr lang="ja-JP" altLang="en-US" sz="3200" dirty="0" smtClean="0">
                <a:sym typeface="Wingdings" pitchFamily="2" charset="2"/>
              </a:rPr>
              <a:t>　実は面倒だったり</a:t>
            </a:r>
            <a:endParaRPr lang="en-US" altLang="ja-JP" sz="3200" dirty="0" smtClean="0">
              <a:sym typeface="Wingdings" pitchFamily="2" charset="2"/>
            </a:endParaRPr>
          </a:p>
          <a:p>
            <a:r>
              <a:rPr lang="ja-JP" altLang="en-US" sz="3600" dirty="0" smtClean="0">
                <a:sym typeface="Wingdings" pitchFamily="2" charset="2"/>
              </a:rPr>
              <a:t>画期的な証明記述言語</a:t>
            </a:r>
            <a:r>
              <a:rPr lang="en-US" altLang="ja-JP" sz="3600" dirty="0" smtClean="0">
                <a:sym typeface="Wingdings" pitchFamily="2" charset="2"/>
              </a:rPr>
              <a:t>/</a:t>
            </a:r>
            <a:r>
              <a:rPr lang="ja-JP" altLang="en-US" sz="3600" dirty="0" smtClean="0">
                <a:sym typeface="Wingdings" pitchFamily="2" charset="2"/>
              </a:rPr>
              <a:t>ライブラリが</a:t>
            </a:r>
            <a:r>
              <a:rPr lang="en-US" altLang="ja-JP" sz="3600" dirty="0" smtClean="0">
                <a:sym typeface="Wingdings" pitchFamily="2" charset="2"/>
              </a:rPr>
              <a:t/>
            </a:r>
            <a:br>
              <a:rPr lang="en-US" altLang="ja-JP" sz="3600" dirty="0" smtClean="0">
                <a:sym typeface="Wingdings" pitchFamily="2" charset="2"/>
              </a:rPr>
            </a:br>
            <a:r>
              <a:rPr lang="ja-JP" altLang="en-US" sz="3600" dirty="0" smtClean="0">
                <a:sym typeface="Wingdings" pitchFamily="2" charset="2"/>
              </a:rPr>
              <a:t>求められています！</a:t>
            </a:r>
            <a:endParaRPr kumimoji="1" lang="ja-JP" altLang="en-US" sz="36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ja-JP" altLang="en-US" dirty="0" smtClean="0"/>
              <a:t>コンパイル結果が正しいことの証明つきコンパイラ</a:t>
            </a:r>
            <a:endParaRPr lang="en-US" altLang="ja-JP" dirty="0" smtClean="0"/>
          </a:p>
          <a:p>
            <a:r>
              <a:rPr lang="ja-JP" altLang="en-US" dirty="0" smtClean="0"/>
              <a:t>暗号プロトコルがアタックされにくいことの証明付き暗号エンコーダ</a:t>
            </a:r>
            <a:endParaRPr lang="en-US" altLang="ja-JP" dirty="0" smtClean="0"/>
          </a:p>
          <a:p>
            <a:r>
              <a:rPr lang="en-US" altLang="ja-JP" dirty="0" smtClean="0"/>
              <a:t>…</a:t>
            </a:r>
          </a:p>
        </p:txBody>
      </p:sp>
      <p:sp>
        <p:nvSpPr>
          <p:cNvPr id="2" name="タイトル 1"/>
          <p:cNvSpPr>
            <a:spLocks noGrp="1"/>
          </p:cNvSpPr>
          <p:nvPr>
            <p:ph type="title"/>
          </p:nvPr>
        </p:nvSpPr>
        <p:spPr>
          <a:xfrm>
            <a:off x="457200" y="214290"/>
            <a:ext cx="8229600" cy="1143000"/>
          </a:xfrm>
        </p:spPr>
        <p:txBody>
          <a:bodyPr/>
          <a:lstStyle/>
          <a:p>
            <a:r>
              <a:rPr lang="ja-JP" altLang="en-US" sz="2400" dirty="0" smtClean="0"/>
              <a:t>利用例</a:t>
            </a:r>
            <a:r>
              <a:rPr lang="en-US" altLang="ja-JP" sz="2400" dirty="0" smtClean="0"/>
              <a:t>: </a:t>
            </a:r>
            <a:r>
              <a:rPr lang="ja-JP" altLang="en-US" dirty="0" smtClean="0"/>
              <a:t>プログラム </a:t>
            </a:r>
            <a:r>
              <a:rPr lang="en-US" altLang="ja-JP" sz="3600" dirty="0" smtClean="0"/>
              <a:t>powered by</a:t>
            </a:r>
            <a:r>
              <a:rPr lang="en-US" altLang="ja-JP" dirty="0" smtClean="0"/>
              <a:t> </a:t>
            </a:r>
            <a:r>
              <a:rPr lang="ja-JP" altLang="en-US" dirty="0" smtClean="0"/>
              <a:t>証明</a:t>
            </a:r>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さっき</a:t>
            </a:r>
            <a:r>
              <a:rPr lang="en-US" altLang="ja-JP" dirty="0" smtClean="0"/>
              <a:t>twitter</a:t>
            </a:r>
            <a:r>
              <a:rPr lang="ja-JP" altLang="en-US" dirty="0" smtClean="0"/>
              <a:t>に貼られてた</a:t>
            </a:r>
            <a:endParaRPr kumimoji="1" lang="ja-JP" altLang="en-US" dirty="0"/>
          </a:p>
        </p:txBody>
      </p:sp>
      <p:sp>
        <p:nvSpPr>
          <p:cNvPr id="3" name="コンテンツ プレースホルダ 2"/>
          <p:cNvSpPr>
            <a:spLocks noGrp="1"/>
          </p:cNvSpPr>
          <p:nvPr>
            <p:ph idx="1"/>
          </p:nvPr>
        </p:nvSpPr>
        <p:spPr/>
        <p:txBody>
          <a:bodyPr/>
          <a:lstStyle/>
          <a:p>
            <a:r>
              <a:rPr lang="en-US" sz="2400" dirty="0" smtClean="0">
                <a:hlinkClick r:id="rId2"/>
              </a:rPr>
              <a:t>http://ertos.nicta.com.au/research/l4.verified/</a:t>
            </a:r>
            <a:r>
              <a:rPr lang="en-US" sz="2400" dirty="0" smtClean="0"/>
              <a:t> </a:t>
            </a:r>
            <a:endParaRPr kumimoji="1" lang="ja-JP" altLang="en-US" sz="2400" dirty="0"/>
          </a:p>
        </p:txBody>
      </p:sp>
      <p:pic>
        <p:nvPicPr>
          <p:cNvPr id="1026" name="Picture 2"/>
          <p:cNvPicPr>
            <a:picLocks noChangeAspect="1" noChangeArrowheads="1"/>
          </p:cNvPicPr>
          <p:nvPr/>
        </p:nvPicPr>
        <p:blipFill>
          <a:blip r:embed="rId3"/>
          <a:srcRect/>
          <a:stretch>
            <a:fillRect/>
          </a:stretch>
        </p:blipFill>
        <p:spPr bwMode="auto">
          <a:xfrm>
            <a:off x="690590" y="2071678"/>
            <a:ext cx="7810500" cy="438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en-US" altLang="ja-JP" dirty="0" err="1" smtClean="0"/>
              <a:t>wikipedia</a:t>
            </a:r>
            <a:r>
              <a:rPr lang="ja-JP" altLang="en-US" dirty="0" smtClean="0"/>
              <a:t>「</a:t>
            </a:r>
            <a:r>
              <a:rPr kumimoji="1" lang="ja-JP" altLang="en-US" dirty="0" smtClean="0"/>
              <a:t>四色問題」</a:t>
            </a:r>
            <a:endParaRPr lang="en-US" altLang="ja-JP" dirty="0" smtClean="0"/>
          </a:p>
          <a:p>
            <a:pPr lvl="1"/>
            <a:r>
              <a:rPr lang="ja-JP" altLang="en-US" sz="2800" dirty="0" smtClean="0"/>
              <a:t>いかなる地図も、隣接する領域が異なる色になるように塗るには</a:t>
            </a:r>
            <a:r>
              <a:rPr lang="en-US" altLang="ja-JP" sz="2800" dirty="0" smtClean="0"/>
              <a:t>4</a:t>
            </a:r>
            <a:r>
              <a:rPr lang="ja-JP" altLang="en-US" sz="2800" dirty="0" smtClean="0"/>
              <a:t>色あれば十分だという定理</a:t>
            </a:r>
            <a:endParaRPr kumimoji="1" lang="en-US" altLang="ja-JP" sz="2800" dirty="0" smtClean="0"/>
          </a:p>
          <a:p>
            <a:pPr lvl="1"/>
            <a:r>
              <a:rPr lang="en-US" altLang="ja-JP" sz="2400" dirty="0" smtClean="0"/>
              <a:t>1976</a:t>
            </a:r>
            <a:r>
              <a:rPr lang="ja-JP" altLang="en-US" sz="2400" dirty="0" smtClean="0"/>
              <a:t>年に ケネス・アッペル </a:t>
            </a:r>
            <a:r>
              <a:rPr lang="en-US" altLang="ja-JP" sz="2400" dirty="0" smtClean="0"/>
              <a:t>(Kenneth </a:t>
            </a:r>
            <a:r>
              <a:rPr lang="en-US" altLang="ja-JP" sz="2400" dirty="0" err="1" smtClean="0"/>
              <a:t>Appel</a:t>
            </a:r>
            <a:r>
              <a:rPr lang="en-US" altLang="ja-JP" sz="2400" dirty="0" smtClean="0"/>
              <a:t>) </a:t>
            </a:r>
            <a:r>
              <a:rPr lang="ja-JP" altLang="en-US" sz="2400" dirty="0" smtClean="0"/>
              <a:t>とヴォルフガング・ハーケン </a:t>
            </a:r>
            <a:r>
              <a:rPr lang="en-US" altLang="ja-JP" sz="2400" dirty="0" smtClean="0"/>
              <a:t>(Wolfgang </a:t>
            </a:r>
            <a:r>
              <a:rPr lang="en-US" altLang="ja-JP" sz="2400" dirty="0" err="1" smtClean="0"/>
              <a:t>Haken</a:t>
            </a:r>
            <a:r>
              <a:rPr lang="en-US" altLang="ja-JP" sz="2400" dirty="0" smtClean="0"/>
              <a:t>) </a:t>
            </a:r>
            <a:r>
              <a:rPr lang="ja-JP" altLang="en-US" sz="2400" dirty="0" smtClean="0"/>
              <a:t>は</a:t>
            </a:r>
            <a:r>
              <a:rPr lang="ja-JP" altLang="en-US" sz="2400" dirty="0" smtClean="0">
                <a:solidFill>
                  <a:srgbClr val="FF0000"/>
                </a:solidFill>
              </a:rPr>
              <a:t>コンピュータ</a:t>
            </a:r>
            <a:r>
              <a:rPr lang="ja-JP" altLang="en-US" sz="2400" dirty="0" smtClean="0"/>
              <a:t>を利用して、本定理を証明した。しかし、</a:t>
            </a:r>
            <a:r>
              <a:rPr lang="ja-JP" altLang="en-US" sz="2400" dirty="0" smtClean="0">
                <a:solidFill>
                  <a:srgbClr val="FF0000"/>
                </a:solidFill>
              </a:rPr>
              <a:t>あまりに複雑なプログラムのため他人による検証が困難であることや、プログラム自体の誤りの可能性を考慮</a:t>
            </a:r>
            <a:r>
              <a:rPr lang="ja-JP" altLang="en-US" sz="2400" dirty="0" smtClean="0"/>
              <a:t>して、この証明を疑問視する声があった。 </a:t>
            </a:r>
            <a:endParaRPr kumimoji="1" lang="ja-JP" altLang="en-US" sz="2400" dirty="0"/>
          </a:p>
        </p:txBody>
      </p:sp>
      <p:sp>
        <p:nvSpPr>
          <p:cNvPr id="4" name="タイトル 1"/>
          <p:cNvSpPr>
            <a:spLocks noGrp="1"/>
          </p:cNvSpPr>
          <p:nvPr>
            <p:ph type="title"/>
          </p:nvPr>
        </p:nvSpPr>
        <p:spPr>
          <a:xfrm>
            <a:off x="457200" y="214290"/>
            <a:ext cx="8229600" cy="1143000"/>
          </a:xfrm>
        </p:spPr>
        <p:txBody>
          <a:bodyPr/>
          <a:lstStyle/>
          <a:p>
            <a:r>
              <a:rPr lang="ja-JP" altLang="en-US" sz="2400" dirty="0" smtClean="0"/>
              <a:t>利用例</a:t>
            </a:r>
            <a:r>
              <a:rPr lang="en-US" altLang="ja-JP" sz="2400" dirty="0" smtClean="0"/>
              <a:t>: </a:t>
            </a:r>
            <a:r>
              <a:rPr lang="ja-JP" altLang="en-US" dirty="0" smtClean="0"/>
              <a:t>証明 </a:t>
            </a:r>
            <a:r>
              <a:rPr lang="en-US" altLang="ja-JP" sz="3600" dirty="0" smtClean="0"/>
              <a:t>powered by</a:t>
            </a:r>
            <a:r>
              <a:rPr lang="en-US" altLang="ja-JP" dirty="0" smtClean="0"/>
              <a:t> </a:t>
            </a:r>
            <a:r>
              <a:rPr lang="ja-JP" altLang="en-US" dirty="0" smtClean="0"/>
              <a:t>プログラム</a:t>
            </a:r>
            <a:endParaRPr kumimoji="1" lang="ja-JP"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4298"/>
            <a:ext cx="8229600" cy="1143000"/>
          </a:xfrm>
        </p:spPr>
        <p:txBody>
          <a:bodyPr/>
          <a:lstStyle/>
          <a:p>
            <a:r>
              <a:rPr lang="ja-JP" altLang="en-US" sz="2400" dirty="0" smtClean="0"/>
              <a:t>利用例</a:t>
            </a:r>
            <a:r>
              <a:rPr lang="en-US" altLang="ja-JP" sz="2400" dirty="0" smtClean="0"/>
              <a:t>: </a:t>
            </a:r>
            <a:r>
              <a:rPr lang="ja-JP" altLang="en-US" dirty="0" smtClean="0"/>
              <a:t>証明 </a:t>
            </a:r>
            <a:r>
              <a:rPr lang="en-US" altLang="ja-JP" sz="3600" dirty="0" smtClean="0"/>
              <a:t>powered by</a:t>
            </a:r>
            <a:r>
              <a:rPr lang="en-US" altLang="ja-JP" dirty="0" smtClean="0"/>
              <a:t> </a:t>
            </a:r>
            <a:r>
              <a:rPr lang="ja-JP" altLang="en-US" dirty="0" smtClean="0"/>
              <a:t>プログラム</a:t>
            </a:r>
            <a:endParaRPr kumimoji="1" lang="ja-JP" altLang="en-US" dirty="0"/>
          </a:p>
        </p:txBody>
      </p:sp>
      <p:sp>
        <p:nvSpPr>
          <p:cNvPr id="3" name="コンテンツ プレースホルダ 2"/>
          <p:cNvSpPr>
            <a:spLocks noGrp="1"/>
          </p:cNvSpPr>
          <p:nvPr>
            <p:ph idx="1"/>
          </p:nvPr>
        </p:nvSpPr>
        <p:spPr/>
        <p:txBody>
          <a:bodyPr/>
          <a:lstStyle/>
          <a:p>
            <a:r>
              <a:rPr kumimoji="1" lang="en-US" altLang="ja-JP" sz="4000" dirty="0" smtClean="0"/>
              <a:t>G. </a:t>
            </a:r>
            <a:r>
              <a:rPr kumimoji="1" lang="en-US" altLang="ja-JP" sz="4000" dirty="0" err="1" smtClean="0"/>
              <a:t>Gonthier,</a:t>
            </a:r>
            <a:r>
              <a:rPr kumimoji="1" lang="en-US" altLang="ja-JP" sz="4000" dirty="0" err="1" smtClean="0">
                <a:solidFill>
                  <a:srgbClr val="FF0000"/>
                </a:solidFill>
              </a:rPr>
              <a:t>“A</a:t>
            </a:r>
            <a:r>
              <a:rPr kumimoji="1" lang="en-US" altLang="ja-JP" sz="4000" dirty="0" smtClean="0">
                <a:solidFill>
                  <a:srgbClr val="FF0000"/>
                </a:solidFill>
              </a:rPr>
              <a:t> Computer-Checked Proof of the Four Color Theorem”</a:t>
            </a:r>
          </a:p>
          <a:p>
            <a:pPr lvl="1"/>
            <a:r>
              <a:rPr lang="ja-JP" altLang="en-US" sz="3600" dirty="0" smtClean="0"/>
              <a:t>四色定理のコンピュータプログラムを使った証明を、証明が書ける言語「</a:t>
            </a:r>
            <a:r>
              <a:rPr lang="en-US" altLang="ja-JP" sz="3600" dirty="0" smtClean="0"/>
              <a:t>Coq</a:t>
            </a:r>
            <a:r>
              <a:rPr lang="ja-JP" altLang="en-US" sz="3600" dirty="0" smtClean="0"/>
              <a:t>」で全部書いた</a:t>
            </a:r>
            <a:endParaRPr lang="en-US" altLang="ja-JP" sz="3600" dirty="0" smtClean="0"/>
          </a:p>
          <a:p>
            <a:pPr lvl="1"/>
            <a:r>
              <a:rPr kumimoji="1" lang="ja-JP" altLang="en-US" sz="3600" dirty="0" smtClean="0"/>
              <a:t>（</a:t>
            </a:r>
            <a:r>
              <a:rPr kumimoji="1" lang="en-US" altLang="ja-JP" sz="3600" dirty="0" smtClean="0"/>
              <a:t>Coq</a:t>
            </a:r>
            <a:r>
              <a:rPr kumimoji="1" lang="ja-JP" altLang="en-US" sz="3600" dirty="0" smtClean="0"/>
              <a:t>の型チェックが正しいと信頼できるなら）確実に正しい証明</a:t>
            </a:r>
            <a:endParaRPr kumimoji="1" lang="ja-JP" altLang="en-US" sz="3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a:t>
            </a:r>
            <a:r>
              <a:rPr lang="en-US" altLang="ja-JP" dirty="0" smtClean="0"/>
              <a:t>※</a:t>
            </a:r>
            <a:r>
              <a:rPr lang="ja-JP" altLang="en-US" dirty="0" smtClean="0"/>
              <a:t>めも）</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solidFill>
                  <a:srgbClr val="0070C0"/>
                </a:solidFill>
              </a:rPr>
              <a:t>Wikipedia</a:t>
            </a:r>
            <a:r>
              <a:rPr lang="ja-JP" altLang="en-US" sz="2000" dirty="0" smtClean="0">
                <a:solidFill>
                  <a:srgbClr val="0070C0"/>
                </a:solidFill>
              </a:rPr>
              <a:t>よりコピペ</a:t>
            </a:r>
            <a:endParaRPr lang="en-US" altLang="ja-JP" sz="2000" dirty="0" smtClean="0">
              <a:solidFill>
                <a:srgbClr val="0070C0"/>
              </a:solidFill>
            </a:endParaRPr>
          </a:p>
          <a:p>
            <a:endParaRPr lang="en-US" altLang="ja-JP" sz="2000" dirty="0" smtClean="0">
              <a:solidFill>
                <a:srgbClr val="0070C0"/>
              </a:solidFill>
            </a:endParaRPr>
          </a:p>
          <a:p>
            <a:r>
              <a:rPr lang="ja-JP" altLang="en-US" sz="2000" dirty="0" smtClean="0">
                <a:solidFill>
                  <a:srgbClr val="0070C0"/>
                </a:solidFill>
              </a:rPr>
              <a:t>四色定理の証明法は次の</a:t>
            </a:r>
            <a:r>
              <a:rPr lang="en-US" altLang="ja-JP" sz="2000" dirty="0" smtClean="0">
                <a:solidFill>
                  <a:srgbClr val="0070C0"/>
                </a:solidFill>
              </a:rPr>
              <a:t>2</a:t>
            </a:r>
            <a:r>
              <a:rPr lang="ja-JP" altLang="en-US" sz="2000" dirty="0" smtClean="0">
                <a:solidFill>
                  <a:srgbClr val="0070C0"/>
                </a:solidFill>
              </a:rPr>
              <a:t>段階に分けられる</a:t>
            </a:r>
          </a:p>
          <a:p>
            <a:pPr lvl="1"/>
            <a:r>
              <a:rPr lang="ja-JP" altLang="en-US" sz="1600" dirty="0" smtClean="0">
                <a:solidFill>
                  <a:srgbClr val="0070C0"/>
                </a:solidFill>
              </a:rPr>
              <a:t>グラフの集合であり、どんな平面グラフをとってきてもその集合に属するグラフのどれか一つがサブグラフとして含まれるようなものをとってくる。このような性質をもつグラフの集合を不可避集合という。</a:t>
            </a:r>
          </a:p>
          <a:p>
            <a:pPr lvl="1"/>
            <a:r>
              <a:rPr lang="ja-JP" altLang="en-US" sz="1600" dirty="0" smtClean="0">
                <a:solidFill>
                  <a:srgbClr val="0070C0"/>
                </a:solidFill>
              </a:rPr>
              <a:t>うまい不可避集合をとると、それに属するどのグラフも次の意味で可約にできる。すなわち、そのサブグラフを含むグラフがあったとき、そのサブグラフを除いたものが</a:t>
            </a:r>
            <a:r>
              <a:rPr lang="en-US" altLang="ja-JP" sz="1600" dirty="0" smtClean="0">
                <a:solidFill>
                  <a:srgbClr val="0070C0"/>
                </a:solidFill>
              </a:rPr>
              <a:t>4</a:t>
            </a:r>
            <a:r>
              <a:rPr lang="ja-JP" altLang="en-US" sz="1600" dirty="0" smtClean="0">
                <a:solidFill>
                  <a:srgbClr val="0070C0"/>
                </a:solidFill>
              </a:rPr>
              <a:t>色塗り分け可能なら、グラフ全体も</a:t>
            </a:r>
            <a:r>
              <a:rPr lang="en-US" altLang="ja-JP" sz="1600" dirty="0" smtClean="0">
                <a:solidFill>
                  <a:srgbClr val="0070C0"/>
                </a:solidFill>
              </a:rPr>
              <a:t>4</a:t>
            </a:r>
            <a:r>
              <a:rPr lang="ja-JP" altLang="en-US" sz="1600" dirty="0" smtClean="0">
                <a:solidFill>
                  <a:srgbClr val="0070C0"/>
                </a:solidFill>
              </a:rPr>
              <a:t>色塗り分けできる。</a:t>
            </a:r>
          </a:p>
          <a:p>
            <a:r>
              <a:rPr lang="ja-JP" altLang="en-US" sz="2000" dirty="0" smtClean="0">
                <a:solidFill>
                  <a:srgbClr val="0070C0"/>
                </a:solidFill>
              </a:rPr>
              <a:t>実際、もし</a:t>
            </a:r>
            <a:r>
              <a:rPr lang="en-US" altLang="ja-JP" sz="2000" dirty="0" smtClean="0">
                <a:solidFill>
                  <a:srgbClr val="0070C0"/>
                </a:solidFill>
              </a:rPr>
              <a:t>4</a:t>
            </a:r>
            <a:r>
              <a:rPr lang="ja-JP" altLang="en-US" sz="2000" dirty="0" smtClean="0">
                <a:solidFill>
                  <a:srgbClr val="0070C0"/>
                </a:solidFill>
              </a:rPr>
              <a:t>色問題の反例となる、塗り分けに</a:t>
            </a:r>
            <a:r>
              <a:rPr lang="en-US" altLang="ja-JP" sz="2000" dirty="0" smtClean="0">
                <a:solidFill>
                  <a:srgbClr val="0070C0"/>
                </a:solidFill>
              </a:rPr>
              <a:t>5</a:t>
            </a:r>
            <a:r>
              <a:rPr lang="ja-JP" altLang="en-US" sz="2000" dirty="0" smtClean="0">
                <a:solidFill>
                  <a:srgbClr val="0070C0"/>
                </a:solidFill>
              </a:rPr>
              <a:t>色以上必要なグラフがあったとしたなら、その中でノードの個数が最小のものを考える。すると、</a:t>
            </a:r>
            <a:r>
              <a:rPr lang="en-US" altLang="ja-JP" sz="2000" dirty="0" smtClean="0">
                <a:solidFill>
                  <a:srgbClr val="0070C0"/>
                </a:solidFill>
              </a:rPr>
              <a:t>1.</a:t>
            </a:r>
            <a:r>
              <a:rPr lang="ja-JP" altLang="en-US" sz="2000" dirty="0" smtClean="0">
                <a:solidFill>
                  <a:srgbClr val="0070C0"/>
                </a:solidFill>
              </a:rPr>
              <a:t>よりこのグラフは不可避集合に属するサブグラフを含む。</a:t>
            </a:r>
            <a:r>
              <a:rPr lang="en-US" altLang="ja-JP" sz="2000" dirty="0" smtClean="0">
                <a:solidFill>
                  <a:srgbClr val="0070C0"/>
                </a:solidFill>
              </a:rPr>
              <a:t>2.</a:t>
            </a:r>
            <a:r>
              <a:rPr lang="ja-JP" altLang="en-US" sz="2000" dirty="0" smtClean="0">
                <a:solidFill>
                  <a:srgbClr val="0070C0"/>
                </a:solidFill>
              </a:rPr>
              <a:t>により、このサブグラフを除いた、より小さなグラフが既に</a:t>
            </a:r>
            <a:r>
              <a:rPr lang="en-US" altLang="ja-JP" sz="2000" dirty="0" smtClean="0">
                <a:solidFill>
                  <a:srgbClr val="0070C0"/>
                </a:solidFill>
              </a:rPr>
              <a:t>4</a:t>
            </a:r>
            <a:r>
              <a:rPr lang="ja-JP" altLang="en-US" sz="2000" dirty="0" smtClean="0">
                <a:solidFill>
                  <a:srgbClr val="0070C0"/>
                </a:solidFill>
              </a:rPr>
              <a:t>色問題の反例を与える。しかし、それは最小反例をとってきたという仮定に反する。</a:t>
            </a:r>
            <a:endParaRPr kumimoji="1" lang="ja-JP" altLang="en-US" sz="2000" dirty="0">
              <a:solidFill>
                <a:srgbClr val="0070C0"/>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kumimoji="1" lang="ja-JP" altLang="en-US" sz="3200" dirty="0" smtClean="0"/>
              <a:t>実装</a:t>
            </a:r>
            <a:endParaRPr kumimoji="1" lang="en-US" altLang="ja-JP" sz="3200" dirty="0" smtClean="0"/>
          </a:p>
          <a:p>
            <a:pPr lvl="1"/>
            <a:r>
              <a:rPr lang="en-US" altLang="ja-JP" sz="2800" dirty="0" err="1" smtClean="0"/>
              <a:t>Agda</a:t>
            </a:r>
            <a:endParaRPr lang="en-US" altLang="ja-JP" sz="2800" dirty="0" smtClean="0"/>
          </a:p>
          <a:p>
            <a:pPr lvl="1"/>
            <a:r>
              <a:rPr lang="en-US" altLang="ja-JP" sz="2800" dirty="0" smtClean="0"/>
              <a:t>Epigram</a:t>
            </a:r>
          </a:p>
          <a:p>
            <a:pPr lvl="1"/>
            <a:r>
              <a:rPr lang="en-US" altLang="ja-JP" sz="2800" dirty="0" err="1" smtClean="0"/>
              <a:t>Ωmega</a:t>
            </a:r>
            <a:r>
              <a:rPr lang="en-US" altLang="ja-JP" sz="2800" dirty="0" smtClean="0"/>
              <a:t> (Omega) </a:t>
            </a:r>
          </a:p>
          <a:p>
            <a:pPr lvl="1"/>
            <a:r>
              <a:rPr lang="en-US" altLang="ja-JP" sz="2800" dirty="0" smtClean="0"/>
              <a:t>Coq</a:t>
            </a:r>
          </a:p>
          <a:p>
            <a:pPr lvl="1"/>
            <a:r>
              <a:rPr kumimoji="1" lang="en-US" altLang="ja-JP" sz="2800" dirty="0" smtClean="0"/>
              <a:t>Isabelle/HOL</a:t>
            </a:r>
            <a:endParaRPr lang="en-US" altLang="ja-JP" sz="2800" dirty="0" smtClean="0"/>
          </a:p>
          <a:p>
            <a:r>
              <a:rPr lang="ja-JP" altLang="en-US" sz="3200" dirty="0" smtClean="0"/>
              <a:t>理論</a:t>
            </a:r>
            <a:endParaRPr lang="en-US" altLang="ja-JP" sz="3200" dirty="0" smtClean="0"/>
          </a:p>
          <a:p>
            <a:pPr lvl="1"/>
            <a:r>
              <a:rPr kumimoji="1" lang="en-US" altLang="ja-JP" sz="2800" dirty="0" smtClean="0"/>
              <a:t>Dependent Type</a:t>
            </a:r>
          </a:p>
          <a:p>
            <a:pPr lvl="1"/>
            <a:r>
              <a:rPr kumimoji="1" lang="en-US" altLang="ja-JP" sz="2800" dirty="0" smtClean="0"/>
              <a:t>Calculus of (Inductive) Construction</a:t>
            </a:r>
            <a:endParaRPr kumimoji="1" lang="ja-JP" altLang="en-US" sz="2800" dirty="0"/>
          </a:p>
        </p:txBody>
      </p:sp>
      <p:sp>
        <p:nvSpPr>
          <p:cNvPr id="2" name="タイトル 1"/>
          <p:cNvSpPr>
            <a:spLocks noGrp="1"/>
          </p:cNvSpPr>
          <p:nvPr>
            <p:ph type="title"/>
          </p:nvPr>
        </p:nvSpPr>
        <p:spPr>
          <a:xfrm>
            <a:off x="457200" y="571488"/>
            <a:ext cx="8229600" cy="1143000"/>
          </a:xfrm>
        </p:spPr>
        <p:txBody>
          <a:bodyPr/>
          <a:lstStyle/>
          <a:p>
            <a:r>
              <a:rPr lang="ja-JP" altLang="en-US" dirty="0" smtClean="0"/>
              <a:t>参考資料：証明支援言語の例</a:t>
            </a:r>
            <a:r>
              <a:rPr lang="en-US" altLang="ja-JP" dirty="0" smtClean="0"/>
              <a:t/>
            </a:r>
            <a:br>
              <a:rPr lang="en-US" altLang="ja-JP" dirty="0" smtClean="0"/>
            </a:br>
            <a:r>
              <a:rPr lang="ja-JP" altLang="en-US" dirty="0" smtClean="0"/>
              <a:t>（検索用キーワード）</a:t>
            </a:r>
            <a:endParaRPr kumimoji="1" lang="ja-JP" altLang="en-US" dirty="0"/>
          </a:p>
        </p:txBody>
      </p:sp>
      <p:sp>
        <p:nvSpPr>
          <p:cNvPr id="4" name="右中かっこ 3"/>
          <p:cNvSpPr/>
          <p:nvPr/>
        </p:nvSpPr>
        <p:spPr bwMode="auto">
          <a:xfrm>
            <a:off x="4286248" y="2285992"/>
            <a:ext cx="1071570" cy="142876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 name="テキスト ボックス 4"/>
          <p:cNvSpPr txBox="1"/>
          <p:nvPr/>
        </p:nvSpPr>
        <p:spPr>
          <a:xfrm>
            <a:off x="5429256" y="2571744"/>
            <a:ext cx="2571768" cy="830997"/>
          </a:xfrm>
          <a:prstGeom prst="rect">
            <a:avLst/>
          </a:prstGeom>
          <a:noFill/>
        </p:spPr>
        <p:txBody>
          <a:bodyPr wrap="square" rtlCol="0">
            <a:spAutoFit/>
          </a:bodyPr>
          <a:lstStyle/>
          <a:p>
            <a:r>
              <a:rPr kumimoji="1" lang="ja-JP" altLang="en-US" sz="2400" dirty="0" smtClean="0"/>
              <a:t>証明プログラムを</a:t>
            </a:r>
            <a:r>
              <a:rPr kumimoji="1" lang="en-US" altLang="ja-JP" sz="2400" dirty="0" smtClean="0"/>
              <a:t/>
            </a:r>
            <a:br>
              <a:rPr kumimoji="1" lang="en-US" altLang="ja-JP" sz="2400" dirty="0" smtClean="0"/>
            </a:br>
            <a:r>
              <a:rPr kumimoji="1" lang="ja-JP" altLang="en-US" sz="2400" dirty="0" smtClean="0"/>
              <a:t>直接書く系</a:t>
            </a:r>
            <a:endParaRPr kumimoji="1" lang="ja-JP" altLang="en-US" sz="2400" dirty="0"/>
          </a:p>
        </p:txBody>
      </p:sp>
      <p:sp>
        <p:nvSpPr>
          <p:cNvPr id="6" name="右中かっこ 5"/>
          <p:cNvSpPr/>
          <p:nvPr/>
        </p:nvSpPr>
        <p:spPr bwMode="auto">
          <a:xfrm>
            <a:off x="4286248" y="3786190"/>
            <a:ext cx="1071570" cy="85725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7" name="テキスト ボックス 6"/>
          <p:cNvSpPr txBox="1"/>
          <p:nvPr/>
        </p:nvSpPr>
        <p:spPr>
          <a:xfrm>
            <a:off x="5429256" y="3967467"/>
            <a:ext cx="2357454" cy="461665"/>
          </a:xfrm>
          <a:prstGeom prst="rect">
            <a:avLst/>
          </a:prstGeom>
          <a:noFill/>
        </p:spPr>
        <p:txBody>
          <a:bodyPr wrap="square" rtlCol="0">
            <a:spAutoFit/>
          </a:bodyPr>
          <a:lstStyle/>
          <a:p>
            <a:r>
              <a:rPr kumimoji="1" lang="ja-JP" altLang="en-US" sz="2400" dirty="0" smtClean="0"/>
              <a:t>証明スクリプト系</a:t>
            </a:r>
            <a:endParaRPr kumimoji="1" lang="ja-JP" altLang="en-US"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「証明できる</a:t>
            </a:r>
            <a:r>
              <a:rPr kumimoji="1" lang="en-US" altLang="ja-JP" dirty="0" smtClean="0"/>
              <a:t/>
            </a:r>
            <a:br>
              <a:rPr kumimoji="1" lang="en-US" altLang="ja-JP" dirty="0" smtClean="0"/>
            </a:br>
            <a:r>
              <a:rPr kumimoji="1" lang="ja-JP" altLang="en-US" dirty="0" smtClean="0"/>
              <a:t>　プログラミング言語」</a:t>
            </a:r>
            <a:r>
              <a:rPr kumimoji="1" lang="en-US" altLang="ja-JP" dirty="0" smtClean="0"/>
              <a:t/>
            </a:r>
            <a:br>
              <a:rPr kumimoji="1" lang="en-US" altLang="ja-JP" dirty="0" smtClean="0"/>
            </a:br>
            <a:r>
              <a:rPr kumimoji="1" lang="ja-JP" altLang="en-US" dirty="0" smtClean="0"/>
              <a:t>を使って、</a:t>
            </a:r>
            <a:r>
              <a:rPr lang="en-US" altLang="ja-JP" dirty="0" smtClean="0"/>
              <a:t/>
            </a:r>
            <a:br>
              <a:rPr lang="en-US" altLang="ja-JP" dirty="0" smtClean="0"/>
            </a:br>
            <a:r>
              <a:rPr lang="ja-JP" altLang="en-US" dirty="0" smtClean="0"/>
              <a:t>今までは正しさを「証明」</a:t>
            </a:r>
            <a:r>
              <a:rPr lang="en-US" altLang="ja-JP" dirty="0" smtClean="0"/>
              <a:t/>
            </a:r>
            <a:br>
              <a:rPr lang="en-US" altLang="ja-JP" dirty="0" smtClean="0"/>
            </a:br>
            <a:r>
              <a:rPr lang="ja-JP" altLang="en-US" dirty="0" smtClean="0"/>
              <a:t>できなかったような</a:t>
            </a:r>
            <a:r>
              <a:rPr lang="en-US" altLang="ja-JP" dirty="0" smtClean="0"/>
              <a:t/>
            </a:r>
            <a:br>
              <a:rPr lang="en-US" altLang="ja-JP" dirty="0" smtClean="0"/>
            </a:br>
            <a:r>
              <a:rPr lang="ja-JP" altLang="en-US" dirty="0" smtClean="0"/>
              <a:t>巨大プログラムの正しさを</a:t>
            </a:r>
            <a:r>
              <a:rPr lang="en-US" altLang="ja-JP" dirty="0" smtClean="0"/>
              <a:t/>
            </a:r>
            <a:br>
              <a:rPr lang="en-US" altLang="ja-JP" dirty="0" smtClean="0"/>
            </a:br>
            <a:r>
              <a:rPr lang="ja-JP" altLang="en-US" smtClean="0"/>
              <a:t>証明するのが</a:t>
            </a:r>
            <a:r>
              <a:rPr kumimoji="1" lang="ja-JP" altLang="en-US" smtClean="0"/>
              <a:t>ブーム</a:t>
            </a:r>
            <a:r>
              <a:rPr kumimoji="1" lang="ja-JP" altLang="en-US" dirty="0" smtClean="0"/>
              <a:t>です</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今年の時間割</a:t>
            </a:r>
            <a:r>
              <a:rPr kumimoji="1" lang="en-US" altLang="ja-JP" dirty="0" smtClean="0"/>
              <a:t>:POPL 2009</a:t>
            </a:r>
            <a:endParaRPr kumimoji="1" lang="ja-JP" altLang="en-US" dirty="0"/>
          </a:p>
        </p:txBody>
      </p:sp>
      <p:sp>
        <p:nvSpPr>
          <p:cNvPr id="3" name="コンテンツ プレースホルダ 2"/>
          <p:cNvSpPr>
            <a:spLocks noGrp="1"/>
          </p:cNvSpPr>
          <p:nvPr>
            <p:ph sz="half" idx="1"/>
          </p:nvPr>
        </p:nvSpPr>
        <p:spPr>
          <a:xfrm>
            <a:off x="461962" y="1600200"/>
            <a:ext cx="4038600" cy="4876800"/>
          </a:xfrm>
        </p:spPr>
        <p:txBody>
          <a:bodyPr/>
          <a:lstStyle/>
          <a:p>
            <a:r>
              <a:rPr lang="ja-JP" altLang="en-US" sz="3200" dirty="0" smtClean="0"/>
              <a:t>並行性</a:t>
            </a:r>
            <a:r>
              <a:rPr lang="ja-JP" altLang="en-US" sz="2000" dirty="0" smtClean="0"/>
              <a:t> </a:t>
            </a:r>
            <a:r>
              <a:rPr lang="en-US" altLang="ja-JP" sz="2000" dirty="0" smtClean="0"/>
              <a:t>(</a:t>
            </a:r>
            <a:r>
              <a:rPr lang="en-US" sz="2000" dirty="0" smtClean="0"/>
              <a:t>Concurrency)</a:t>
            </a:r>
            <a:endParaRPr lang="en-US" dirty="0" smtClean="0"/>
          </a:p>
          <a:p>
            <a:r>
              <a:rPr lang="ja-JP" altLang="en-US" sz="3200" dirty="0" smtClean="0"/>
              <a:t>型１</a:t>
            </a:r>
            <a:r>
              <a:rPr lang="en-US" sz="2000" dirty="0" smtClean="0"/>
              <a:t>(Types)</a:t>
            </a:r>
          </a:p>
          <a:p>
            <a:r>
              <a:rPr lang="ja-JP" altLang="en-US" sz="3200" dirty="0" smtClean="0"/>
              <a:t>その他１</a:t>
            </a:r>
            <a:r>
              <a:rPr lang="ja-JP" altLang="en-US" sz="2000" dirty="0" smtClean="0"/>
              <a:t> </a:t>
            </a:r>
            <a:r>
              <a:rPr lang="en-US" altLang="ja-JP" sz="2000" dirty="0" smtClean="0"/>
              <a:t>(</a:t>
            </a:r>
            <a:r>
              <a:rPr lang="en-US" sz="2000" dirty="0" smtClean="0"/>
              <a:t>Medley)</a:t>
            </a:r>
            <a:endParaRPr lang="en-US" altLang="ja-JP" dirty="0" smtClean="0"/>
          </a:p>
          <a:p>
            <a:r>
              <a:rPr lang="ja-JP" altLang="en-US" sz="3200" dirty="0" smtClean="0"/>
              <a:t>静的解析１</a:t>
            </a:r>
            <a:r>
              <a:rPr lang="en-US" altLang="ja-JP" sz="3200" dirty="0" smtClean="0"/>
              <a:t/>
            </a:r>
            <a:br>
              <a:rPr lang="en-US" altLang="ja-JP" sz="3200" dirty="0" smtClean="0"/>
            </a:br>
            <a:r>
              <a:rPr lang="en-US" altLang="ja-JP" sz="2000" dirty="0" smtClean="0"/>
              <a:t>(</a:t>
            </a:r>
            <a:r>
              <a:rPr lang="en-US" sz="2000" dirty="0" smtClean="0"/>
              <a:t>Static analysis)</a:t>
            </a:r>
            <a:endParaRPr lang="en-US" dirty="0" smtClean="0"/>
          </a:p>
          <a:p>
            <a:r>
              <a:rPr lang="ja-JP" altLang="en-US" sz="3200" dirty="0" smtClean="0"/>
              <a:t>関数型ﾌﾟﾛｸﾞﾗﾐﾝｸﾞ</a:t>
            </a:r>
            <a:r>
              <a:rPr lang="en-US" altLang="ja-JP" sz="3200" dirty="0" smtClean="0"/>
              <a:t/>
            </a:r>
            <a:br>
              <a:rPr lang="en-US" altLang="ja-JP" sz="3200" dirty="0" smtClean="0"/>
            </a:br>
            <a:r>
              <a:rPr lang="en-US" sz="2000" dirty="0" smtClean="0"/>
              <a:t>(Functional programming)</a:t>
            </a:r>
            <a:endParaRPr lang="en-US" dirty="0" smtClean="0"/>
          </a:p>
          <a:p>
            <a:r>
              <a:rPr lang="ja-JP" altLang="en-US" sz="3200" dirty="0" smtClean="0"/>
              <a:t>その他２</a:t>
            </a:r>
            <a:r>
              <a:rPr lang="ja-JP" altLang="en-US" dirty="0" smtClean="0"/>
              <a:t> </a:t>
            </a:r>
            <a:r>
              <a:rPr lang="en-US" altLang="ja-JP" sz="1800" dirty="0" smtClean="0"/>
              <a:t>(Medley)</a:t>
            </a:r>
            <a:endParaRPr lang="en-US" dirty="0" smtClean="0"/>
          </a:p>
          <a:p>
            <a:endParaRPr kumimoji="1" lang="ja-JP" altLang="en-US" dirty="0"/>
          </a:p>
        </p:txBody>
      </p:sp>
      <p:sp>
        <p:nvSpPr>
          <p:cNvPr id="4" name="コンテンツ プレースホルダ 3"/>
          <p:cNvSpPr>
            <a:spLocks noGrp="1"/>
          </p:cNvSpPr>
          <p:nvPr>
            <p:ph sz="half" idx="2"/>
          </p:nvPr>
        </p:nvSpPr>
        <p:spPr/>
        <p:txBody>
          <a:bodyPr/>
          <a:lstStyle/>
          <a:p>
            <a:r>
              <a:rPr lang="ja-JP" altLang="en-US" sz="3200" dirty="0" smtClean="0"/>
              <a:t>静的解析２</a:t>
            </a:r>
            <a:r>
              <a:rPr lang="en-US" altLang="ja-JP" sz="6000" dirty="0" smtClean="0"/>
              <a:t/>
            </a:r>
            <a:br>
              <a:rPr lang="en-US" altLang="ja-JP" sz="6000" dirty="0" smtClean="0"/>
            </a:br>
            <a:r>
              <a:rPr lang="en-US" altLang="ja-JP" sz="1800" dirty="0" smtClean="0"/>
              <a:t>(</a:t>
            </a:r>
            <a:r>
              <a:rPr lang="en-US" sz="1800" dirty="0" smtClean="0"/>
              <a:t>Static analysis)</a:t>
            </a:r>
            <a:endParaRPr lang="en-US" sz="6000" dirty="0" smtClean="0"/>
          </a:p>
          <a:p>
            <a:r>
              <a:rPr lang="ja-JP" altLang="en-US" sz="3200" dirty="0" smtClean="0"/>
              <a:t>静的解析３</a:t>
            </a:r>
            <a:r>
              <a:rPr lang="en-US" altLang="ja-JP" sz="3200" dirty="0" smtClean="0"/>
              <a:t/>
            </a:r>
            <a:br>
              <a:rPr lang="en-US" altLang="ja-JP" sz="3200" dirty="0" smtClean="0"/>
            </a:br>
            <a:r>
              <a:rPr lang="en-US" altLang="ja-JP" sz="2000" dirty="0" smtClean="0"/>
              <a:t>(</a:t>
            </a:r>
            <a:r>
              <a:rPr lang="en-US" sz="2000" dirty="0" smtClean="0"/>
              <a:t>Static analysis)</a:t>
            </a:r>
            <a:endParaRPr lang="en-US" sz="3200" dirty="0" smtClean="0"/>
          </a:p>
          <a:p>
            <a:r>
              <a:rPr lang="ja-JP" altLang="en-US" sz="3200" dirty="0" smtClean="0"/>
              <a:t>プログラム論理学</a:t>
            </a:r>
            <a:r>
              <a:rPr lang="en-US" altLang="ja-JP" sz="3200" dirty="0" smtClean="0"/>
              <a:t/>
            </a:r>
            <a:br>
              <a:rPr lang="en-US" altLang="ja-JP" sz="3200" dirty="0" smtClean="0"/>
            </a:br>
            <a:r>
              <a:rPr lang="en-US" altLang="ja-JP" sz="2000" dirty="0" smtClean="0"/>
              <a:t>(</a:t>
            </a:r>
            <a:r>
              <a:rPr lang="en-US" sz="2000" dirty="0" smtClean="0"/>
              <a:t>Program Logics)</a:t>
            </a:r>
            <a:endParaRPr lang="en-US" sz="3200" dirty="0" smtClean="0"/>
          </a:p>
          <a:p>
            <a:r>
              <a:rPr lang="ja-JP" altLang="en-US" sz="3200" dirty="0" smtClean="0"/>
              <a:t>型２ </a:t>
            </a:r>
            <a:r>
              <a:rPr lang="en-US" altLang="ja-JP" sz="2000" dirty="0" smtClean="0"/>
              <a:t>(</a:t>
            </a:r>
            <a:r>
              <a:rPr lang="en-US" sz="2000" dirty="0" smtClean="0"/>
              <a:t>Types)</a:t>
            </a:r>
            <a:endParaRPr lang="en-US" sz="3200" dirty="0" smtClean="0"/>
          </a:p>
          <a:p>
            <a:r>
              <a:rPr lang="ja-JP" altLang="en-US" sz="3200" dirty="0" smtClean="0"/>
              <a:t>マルチコア </a:t>
            </a:r>
            <a:r>
              <a:rPr lang="en-US" altLang="ja-JP" sz="2000" dirty="0" smtClean="0"/>
              <a:t>(</a:t>
            </a:r>
            <a:r>
              <a:rPr lang="en-US" sz="2000" dirty="0" err="1" smtClean="0"/>
              <a:t>Multicore</a:t>
            </a:r>
            <a:r>
              <a:rPr lang="en-US" sz="2000" dirty="0" smtClean="0"/>
              <a:t>)</a:t>
            </a:r>
            <a:endParaRPr lang="en-US" sz="3200" dirty="0" smtClean="0"/>
          </a:p>
          <a:p>
            <a:r>
              <a:rPr lang="ja-JP" altLang="en-US" sz="3200" dirty="0" smtClean="0"/>
              <a:t>検証 </a:t>
            </a:r>
            <a:r>
              <a:rPr lang="en-US" altLang="ja-JP" sz="2000" dirty="0" smtClean="0"/>
              <a:t>(</a:t>
            </a:r>
            <a:r>
              <a:rPr lang="en-US" sz="2000" dirty="0" smtClean="0"/>
              <a:t>Verification)</a:t>
            </a:r>
            <a:endParaRPr lang="en-US" sz="3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ja-JP" altLang="en-US" dirty="0" smtClean="0"/>
              <a:t>今年の時間割</a:t>
            </a:r>
            <a:r>
              <a:rPr kumimoji="1" lang="en-US" altLang="ja-JP" dirty="0" smtClean="0"/>
              <a:t>:ESOP 2009</a:t>
            </a:r>
            <a:endParaRPr kumimoji="1" lang="ja-JP" altLang="en-US" dirty="0"/>
          </a:p>
        </p:txBody>
      </p:sp>
      <p:sp>
        <p:nvSpPr>
          <p:cNvPr id="3" name="コンテンツ プレースホルダ 2"/>
          <p:cNvSpPr>
            <a:spLocks noGrp="1"/>
          </p:cNvSpPr>
          <p:nvPr>
            <p:ph sz="half" idx="1"/>
          </p:nvPr>
        </p:nvSpPr>
        <p:spPr/>
        <p:txBody>
          <a:bodyPr/>
          <a:lstStyle/>
          <a:p>
            <a:r>
              <a:rPr lang="ja-JP" altLang="en-US" sz="3200" dirty="0" smtClean="0"/>
              <a:t>型付き関数型言語</a:t>
            </a:r>
            <a:r>
              <a:rPr lang="ja-JP" altLang="en-US" dirty="0" smtClean="0"/>
              <a:t> </a:t>
            </a:r>
            <a:r>
              <a:rPr lang="en-US" altLang="ja-JP" sz="2000" dirty="0" smtClean="0"/>
              <a:t>(</a:t>
            </a:r>
            <a:r>
              <a:rPr lang="en-US" sz="2000" dirty="0" smtClean="0"/>
              <a:t>Typed Functional Programming)</a:t>
            </a:r>
            <a:endParaRPr lang="en-US" dirty="0" smtClean="0"/>
          </a:p>
          <a:p>
            <a:r>
              <a:rPr lang="ja-JP" altLang="en-US" sz="3200" dirty="0" smtClean="0"/>
              <a:t>計算の</a:t>
            </a:r>
            <a:r>
              <a:rPr lang="en-US" altLang="ja-JP" sz="3200" dirty="0" smtClean="0"/>
              <a:t>(</a:t>
            </a:r>
            <a:r>
              <a:rPr lang="ja-JP" altLang="en-US" sz="3200" dirty="0" smtClean="0"/>
              <a:t>副</a:t>
            </a:r>
            <a:r>
              <a:rPr lang="en-US" altLang="ja-JP" sz="3200" dirty="0" smtClean="0"/>
              <a:t>)</a:t>
            </a:r>
            <a:r>
              <a:rPr lang="ja-JP" altLang="en-US" sz="3200" dirty="0" smtClean="0"/>
              <a:t>作用</a:t>
            </a:r>
            <a:r>
              <a:rPr lang="en-US" altLang="ja-JP" dirty="0" smtClean="0"/>
              <a:t/>
            </a:r>
            <a:br>
              <a:rPr lang="en-US" altLang="ja-JP" dirty="0" smtClean="0"/>
            </a:br>
            <a:r>
              <a:rPr lang="en-US" altLang="ja-JP" sz="2000" dirty="0" smtClean="0"/>
              <a:t>(</a:t>
            </a:r>
            <a:r>
              <a:rPr lang="en-US" sz="2000" dirty="0" smtClean="0"/>
              <a:t>Computational Effects)</a:t>
            </a:r>
            <a:endParaRPr lang="en-US" dirty="0" smtClean="0"/>
          </a:p>
          <a:p>
            <a:r>
              <a:rPr lang="ja-JP" altLang="en-US" sz="3200" dirty="0" smtClean="0"/>
              <a:t>オブジェクト指向言語の型</a:t>
            </a:r>
            <a:r>
              <a:rPr lang="en-US" altLang="ja-JP" sz="3200" dirty="0" smtClean="0"/>
              <a:t/>
            </a:r>
            <a:br>
              <a:rPr lang="en-US" altLang="ja-JP" sz="3200" dirty="0" smtClean="0"/>
            </a:br>
            <a:r>
              <a:rPr lang="en-US" altLang="ja-JP" sz="2000" dirty="0" smtClean="0"/>
              <a:t>(</a:t>
            </a:r>
            <a:r>
              <a:rPr lang="en-US" sz="2000" dirty="0" smtClean="0"/>
              <a:t>Types for Object-Oriented Languages)</a:t>
            </a:r>
            <a:endParaRPr lang="en-US" dirty="0" smtClean="0"/>
          </a:p>
          <a:p>
            <a:r>
              <a:rPr lang="ja-JP" altLang="en-US" sz="3200" dirty="0" smtClean="0"/>
              <a:t>検証</a:t>
            </a:r>
            <a:r>
              <a:rPr lang="ja-JP" altLang="en-US" dirty="0" smtClean="0"/>
              <a:t> </a:t>
            </a:r>
            <a:r>
              <a:rPr lang="en-US" altLang="ja-JP" sz="2000" dirty="0" smtClean="0"/>
              <a:t>(</a:t>
            </a:r>
            <a:r>
              <a:rPr lang="en-US" sz="2000" dirty="0" smtClean="0"/>
              <a:t>Verification)</a:t>
            </a:r>
            <a:endParaRPr kumimoji="1" lang="ja-JP" altLang="en-US" dirty="0"/>
          </a:p>
        </p:txBody>
      </p:sp>
      <p:sp>
        <p:nvSpPr>
          <p:cNvPr id="4" name="コンテンツ プレースホルダ 3"/>
          <p:cNvSpPr>
            <a:spLocks noGrp="1"/>
          </p:cNvSpPr>
          <p:nvPr>
            <p:ph sz="half" idx="2"/>
          </p:nvPr>
        </p:nvSpPr>
        <p:spPr/>
        <p:txBody>
          <a:bodyPr/>
          <a:lstStyle/>
          <a:p>
            <a:r>
              <a:rPr lang="ja-JP" altLang="en-US" sz="3200" dirty="0" smtClean="0"/>
              <a:t>セキュリティ</a:t>
            </a:r>
            <a:r>
              <a:rPr lang="en-US" altLang="ja-JP" sz="2000" dirty="0" smtClean="0"/>
              <a:t>(</a:t>
            </a:r>
            <a:r>
              <a:rPr lang="en-US" sz="2000" dirty="0" smtClean="0"/>
              <a:t>Security)</a:t>
            </a:r>
            <a:endParaRPr lang="en-US" dirty="0" smtClean="0"/>
          </a:p>
          <a:p>
            <a:r>
              <a:rPr lang="ja-JP" altLang="en-US" sz="3200" dirty="0" smtClean="0"/>
              <a:t>並行性</a:t>
            </a:r>
            <a:r>
              <a:rPr lang="ja-JP" altLang="en-US" dirty="0" smtClean="0"/>
              <a:t> </a:t>
            </a:r>
            <a:r>
              <a:rPr lang="en-US" altLang="ja-JP" sz="2000" dirty="0" smtClean="0"/>
              <a:t>(</a:t>
            </a:r>
            <a:r>
              <a:rPr lang="en-US" sz="2000" dirty="0" smtClean="0"/>
              <a:t>Concurrency)</a:t>
            </a:r>
            <a:endParaRPr lang="en-US" dirty="0" smtClean="0"/>
          </a:p>
          <a:p>
            <a:r>
              <a:rPr lang="ja-JP" altLang="en-US" sz="3200" dirty="0" smtClean="0"/>
              <a:t>サービス指向</a:t>
            </a:r>
            <a:r>
              <a:rPr lang="en-US" altLang="ja-JP" dirty="0" smtClean="0"/>
              <a:t/>
            </a:r>
            <a:br>
              <a:rPr lang="en-US" altLang="ja-JP" dirty="0" smtClean="0"/>
            </a:br>
            <a:r>
              <a:rPr lang="en-US" altLang="ja-JP" sz="2000" dirty="0" smtClean="0"/>
              <a:t>(</a:t>
            </a:r>
            <a:r>
              <a:rPr lang="en-US" sz="2000" dirty="0" smtClean="0"/>
              <a:t>Service-Oriented Computing)</a:t>
            </a:r>
            <a:endParaRPr lang="en-US" dirty="0" smtClean="0"/>
          </a:p>
          <a:p>
            <a:r>
              <a:rPr lang="ja-JP" altLang="en-US" sz="3200" dirty="0" smtClean="0"/>
              <a:t>並列・並行プログラミング</a:t>
            </a:r>
            <a:r>
              <a:rPr lang="ja-JP" altLang="en-US" dirty="0" smtClean="0"/>
              <a:t> </a:t>
            </a:r>
            <a:r>
              <a:rPr lang="en-US" altLang="ja-JP" sz="2000" dirty="0" smtClean="0"/>
              <a:t>(</a:t>
            </a:r>
            <a:r>
              <a:rPr lang="en-US" sz="2000" dirty="0" smtClean="0"/>
              <a:t>Parallel and Concurrent Programming)</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わかること</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静的解析・検証・型</a:t>
            </a:r>
            <a:endParaRPr lang="en-US" altLang="ja-JP" dirty="0" smtClean="0"/>
          </a:p>
          <a:p>
            <a:pPr lvl="1"/>
            <a:r>
              <a:rPr lang="ja-JP" altLang="en-US" dirty="0" smtClean="0"/>
              <a:t>古くから理論屋さんの主な話題</a:t>
            </a:r>
          </a:p>
          <a:p>
            <a:endParaRPr kumimoji="1" lang="en-US" altLang="ja-JP" dirty="0" smtClean="0"/>
          </a:p>
          <a:p>
            <a:r>
              <a:rPr kumimoji="1" lang="ja-JP" altLang="en-US" dirty="0" smtClean="0"/>
              <a:t>並行・並列・マルチコア</a:t>
            </a:r>
            <a:endParaRPr kumimoji="1" lang="en-US" altLang="ja-JP" dirty="0" smtClean="0"/>
          </a:p>
          <a:p>
            <a:pPr lvl="1"/>
            <a:r>
              <a:rPr lang="ja-JP" altLang="en-US" dirty="0" smtClean="0"/>
              <a:t>当たり前ですが流行ってます</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静的解析・検証・型</a:t>
            </a:r>
            <a:endParaRPr kumimoji="1" lang="ja-JP" altLang="en-US" dirty="0"/>
          </a:p>
        </p:txBody>
      </p:sp>
      <p:sp>
        <p:nvSpPr>
          <p:cNvPr id="3" name="コンテンツ プレースホルダ 2"/>
          <p:cNvSpPr>
            <a:spLocks noGrp="1"/>
          </p:cNvSpPr>
          <p:nvPr>
            <p:ph idx="1"/>
          </p:nvPr>
        </p:nvSpPr>
        <p:spPr/>
        <p:txBody>
          <a:bodyPr/>
          <a:lstStyle/>
          <a:p>
            <a:r>
              <a:rPr lang="ja-JP" altLang="en-US" sz="3200" dirty="0" smtClean="0"/>
              <a:t>例</a:t>
            </a:r>
            <a:endParaRPr lang="en-US" altLang="ja-JP" sz="3200" dirty="0" smtClean="0"/>
          </a:p>
          <a:p>
            <a:pPr lvl="1"/>
            <a:r>
              <a:rPr lang="ja-JP" altLang="en-US" sz="2800" dirty="0" smtClean="0"/>
              <a:t>「このポインタがこの変数を指す可能性はあるか無いか？」の解析 → 無いと</a:t>
            </a:r>
            <a:r>
              <a:rPr lang="ja-JP" altLang="en-US" sz="2800" dirty="0" smtClean="0">
                <a:solidFill>
                  <a:srgbClr val="FF0000"/>
                </a:solidFill>
              </a:rPr>
              <a:t>証明</a:t>
            </a:r>
            <a:r>
              <a:rPr lang="ja-JP" altLang="en-US" sz="2800" dirty="0" smtClean="0"/>
              <a:t>できればできる最適化がある</a:t>
            </a:r>
            <a:r>
              <a:rPr lang="ja-JP" altLang="en-US" sz="2000" dirty="0" smtClean="0"/>
              <a:t>（参考</a:t>
            </a:r>
            <a:r>
              <a:rPr lang="en-US" altLang="ja-JP" sz="2000" dirty="0" smtClean="0"/>
              <a:t>: C99</a:t>
            </a:r>
            <a:r>
              <a:rPr lang="ja-JP" altLang="en-US" sz="2000" dirty="0" smtClean="0"/>
              <a:t>の</a:t>
            </a:r>
            <a:r>
              <a:rPr lang="en-US" altLang="ja-JP" sz="2000" dirty="0" smtClean="0"/>
              <a:t>restricted</a:t>
            </a:r>
            <a:r>
              <a:rPr lang="ja-JP" altLang="en-US" sz="2000" dirty="0" smtClean="0"/>
              <a:t>）</a:t>
            </a:r>
            <a:endParaRPr lang="en-US" altLang="ja-JP" sz="2800" dirty="0" smtClean="0"/>
          </a:p>
          <a:p>
            <a:pPr lvl="1"/>
            <a:r>
              <a:rPr lang="ja-JP" altLang="en-US" sz="2800" dirty="0" smtClean="0"/>
              <a:t>「この</a:t>
            </a:r>
            <a:r>
              <a:rPr lang="en-US" altLang="ja-JP" sz="2800" dirty="0" err="1" smtClean="0"/>
              <a:t>int</a:t>
            </a:r>
            <a:r>
              <a:rPr lang="ja-JP" altLang="en-US" sz="2800" dirty="0" smtClean="0"/>
              <a:t>型の変数はどのくらいの範囲の値になる可能性があるか？」の解析 → 配列のオーバーランが絶対起きないことの</a:t>
            </a:r>
            <a:r>
              <a:rPr lang="ja-JP" altLang="en-US" sz="2800" dirty="0" smtClean="0">
                <a:solidFill>
                  <a:srgbClr val="FF0000"/>
                </a:solidFill>
              </a:rPr>
              <a:t>保証</a:t>
            </a:r>
            <a:endParaRPr lang="en-US" altLang="ja-JP" sz="2800" dirty="0" smtClean="0">
              <a:solidFill>
                <a:srgbClr val="FF0000"/>
              </a:solidFill>
            </a:endParaRPr>
          </a:p>
          <a:p>
            <a:pPr lvl="1"/>
            <a:r>
              <a:rPr lang="en-US" altLang="ja-JP" sz="2800" dirty="0" smtClean="0"/>
              <a:t>Ruby</a:t>
            </a:r>
            <a:r>
              <a:rPr lang="ja-JP" altLang="en-US" sz="2800" dirty="0" err="1" smtClean="0"/>
              <a:t>のような</a:t>
            </a:r>
            <a:r>
              <a:rPr lang="ja-JP" altLang="en-US" sz="2800" dirty="0" smtClean="0"/>
              <a:t>動的型付け言語で</a:t>
            </a:r>
            <a:r>
              <a:rPr lang="en-US" altLang="ja-JP" sz="2800" dirty="0" smtClean="0"/>
              <a:t/>
            </a:r>
            <a:br>
              <a:rPr lang="en-US" altLang="ja-JP" sz="2800" dirty="0" smtClean="0"/>
            </a:br>
            <a:r>
              <a:rPr lang="ja-JP" altLang="en-US" sz="2800" dirty="0" smtClean="0"/>
              <a:t>静的に型</a:t>
            </a:r>
            <a:r>
              <a:rPr lang="ja-JP" altLang="en-US" sz="2800" dirty="0" smtClean="0">
                <a:solidFill>
                  <a:srgbClr val="FF0000"/>
                </a:solidFill>
              </a:rPr>
              <a:t>検査</a:t>
            </a:r>
            <a:r>
              <a:rPr lang="ja-JP" altLang="en-US" sz="2800" dirty="0" smtClean="0"/>
              <a:t>する研究</a:t>
            </a:r>
            <a:endParaRPr lang="en-US" altLang="ja-JP" sz="2800" dirty="0" smtClean="0"/>
          </a:p>
          <a:p>
            <a:pPr lvl="1"/>
            <a:r>
              <a:rPr lang="en-US" altLang="ja-JP" sz="2800" dirty="0" smtClean="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並行・並列・マルチコア</a:t>
            </a:r>
            <a:endParaRPr kumimoji="1" lang="ja-JP" altLang="en-US" dirty="0"/>
          </a:p>
        </p:txBody>
      </p:sp>
      <p:sp>
        <p:nvSpPr>
          <p:cNvPr id="3" name="コンテンツ プレースホルダ 2"/>
          <p:cNvSpPr>
            <a:spLocks noGrp="1"/>
          </p:cNvSpPr>
          <p:nvPr>
            <p:ph idx="1"/>
          </p:nvPr>
        </p:nvSpPr>
        <p:spPr/>
        <p:txBody>
          <a:bodyPr/>
          <a:lstStyle/>
          <a:p>
            <a:r>
              <a:rPr kumimoji="1" lang="ja-JP" altLang="en-US" sz="3600" dirty="0" smtClean="0"/>
              <a:t>例</a:t>
            </a:r>
            <a:endParaRPr kumimoji="1" lang="en-US" altLang="ja-JP" dirty="0" smtClean="0"/>
          </a:p>
          <a:p>
            <a:pPr lvl="1"/>
            <a:r>
              <a:rPr kumimoji="1" lang="ja-JP" altLang="en-US" sz="3200" dirty="0" smtClean="0"/>
              <a:t>並列</a:t>
            </a:r>
            <a:r>
              <a:rPr kumimoji="1" lang="en-US" altLang="ja-JP" sz="3200" dirty="0" smtClean="0"/>
              <a:t>/</a:t>
            </a:r>
            <a:r>
              <a:rPr kumimoji="1" lang="ja-JP" altLang="en-US" sz="3200" dirty="0" smtClean="0"/>
              <a:t>分散プログラムの数学的に</a:t>
            </a:r>
            <a:r>
              <a:rPr kumimoji="1" lang="en-US" altLang="ja-JP" sz="3200" dirty="0" smtClean="0"/>
              <a:t/>
            </a:r>
            <a:br>
              <a:rPr kumimoji="1" lang="en-US" altLang="ja-JP" sz="3200" dirty="0" smtClean="0"/>
            </a:br>
            <a:r>
              <a:rPr kumimoji="1" lang="ja-JP" altLang="en-US" sz="3200" dirty="0" smtClean="0"/>
              <a:t>扱いやすいモデルを考える</a:t>
            </a:r>
            <a:endParaRPr lang="en-US" altLang="ja-JP" sz="3200" dirty="0" smtClean="0"/>
          </a:p>
          <a:p>
            <a:pPr lvl="1"/>
            <a:r>
              <a:rPr kumimoji="1" lang="ja-JP" altLang="en-US" sz="3200" dirty="0" smtClean="0"/>
              <a:t>デッドロックしないことの</a:t>
            </a:r>
            <a:r>
              <a:rPr kumimoji="1" lang="en-US" altLang="ja-JP" sz="3200" dirty="0" smtClean="0"/>
              <a:t/>
            </a:r>
            <a:br>
              <a:rPr kumimoji="1" lang="en-US" altLang="ja-JP" sz="3200" dirty="0" smtClean="0"/>
            </a:br>
            <a:r>
              <a:rPr lang="ja-JP" altLang="en-US" sz="3200" dirty="0" smtClean="0"/>
              <a:t>自動</a:t>
            </a:r>
            <a:r>
              <a:rPr lang="en-US" altLang="ja-JP" sz="3200" dirty="0" smtClean="0"/>
              <a:t>/</a:t>
            </a:r>
            <a:r>
              <a:rPr lang="ja-JP" altLang="en-US" sz="3200" dirty="0" smtClean="0"/>
              <a:t>手動証明手法</a:t>
            </a:r>
            <a:endParaRPr lang="en-US" altLang="ja-JP" sz="3200" dirty="0" smtClean="0"/>
          </a:p>
          <a:p>
            <a:pPr lvl="1"/>
            <a:r>
              <a:rPr lang="ja-JP" altLang="en-US" sz="3200" dirty="0" smtClean="0"/>
              <a:t>ロックフリーデータ構造の</a:t>
            </a:r>
            <a:r>
              <a:rPr lang="en-US" altLang="ja-JP" sz="3200" dirty="0" smtClean="0"/>
              <a:t/>
            </a:r>
            <a:br>
              <a:rPr lang="en-US" altLang="ja-JP" sz="3200" dirty="0" smtClean="0"/>
            </a:br>
            <a:r>
              <a:rPr lang="ja-JP" altLang="en-US" sz="3200" dirty="0" smtClean="0"/>
              <a:t>正しさの証明手法</a:t>
            </a:r>
            <a:endParaRPr lang="en-US" altLang="ja-JP" sz="3200" dirty="0" smtClean="0"/>
          </a:p>
          <a:p>
            <a:pPr lvl="1"/>
            <a:r>
              <a:rPr kumimoji="1" lang="en-US" altLang="ja-JP" sz="3200" dirty="0" smtClean="0"/>
              <a:t>STM(</a:t>
            </a:r>
            <a:r>
              <a:rPr kumimoji="1" lang="ja-JP" altLang="en-US" sz="3200" dirty="0" smtClean="0"/>
              <a:t>トランザクショナルメモリ</a:t>
            </a:r>
            <a:r>
              <a:rPr kumimoji="1" lang="en-US" altLang="ja-JP" sz="3200" dirty="0" smtClean="0"/>
              <a:t>)</a:t>
            </a:r>
            <a:r>
              <a:rPr kumimoji="1" lang="ja-JP" altLang="en-US" sz="3200" dirty="0" smtClean="0"/>
              <a:t>が</a:t>
            </a:r>
            <a:r>
              <a:rPr lang="en-US" altLang="ja-JP" sz="3200" dirty="0" smtClean="0"/>
              <a:t/>
            </a:r>
            <a:br>
              <a:rPr lang="en-US" altLang="ja-JP" sz="3200" dirty="0" smtClean="0"/>
            </a:br>
            <a:r>
              <a:rPr lang="ja-JP" altLang="en-US" sz="3200" dirty="0" smtClean="0"/>
              <a:t>正しく動いていることの保証</a:t>
            </a:r>
            <a:r>
              <a:rPr lang="en-US" altLang="ja-JP" sz="3200" dirty="0" smtClean="0"/>
              <a:t>…</a:t>
            </a:r>
            <a:endParaRPr kumimoji="1" lang="en-US" altLang="ja-JP" sz="32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わかること：結論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プログラム理論の学者さんは</a:t>
            </a:r>
            <a:r>
              <a:rPr kumimoji="1" lang="ja-JP" altLang="en-US" b="1" dirty="0" smtClean="0">
                <a:solidFill>
                  <a:srgbClr val="FF0000"/>
                </a:solidFill>
              </a:rPr>
              <a:t>「保証」「証明」</a:t>
            </a:r>
            <a:r>
              <a:rPr kumimoji="1" lang="ja-JP" altLang="en-US" dirty="0" smtClean="0"/>
              <a:t>がお好き</a:t>
            </a:r>
            <a:endParaRPr lang="en-US" altLang="ja-JP" dirty="0" smtClean="0"/>
          </a:p>
          <a:p>
            <a:pPr lvl="1"/>
            <a:endParaRPr kumimoji="1" lang="en-US" altLang="ja-JP" dirty="0" smtClean="0"/>
          </a:p>
          <a:p>
            <a:pPr lvl="1"/>
            <a:r>
              <a:rPr lang="en-US" altLang="ja-JP" dirty="0" smtClean="0"/>
              <a:t>(※</a:t>
            </a:r>
            <a:r>
              <a:rPr lang="ja-JP" altLang="en-US" dirty="0" smtClean="0"/>
              <a:t>脇道：</a:t>
            </a:r>
            <a:r>
              <a:rPr lang="en-US" altLang="ja-JP" dirty="0" smtClean="0"/>
              <a:t/>
            </a:r>
            <a:br>
              <a:rPr lang="en-US" altLang="ja-JP" dirty="0" smtClean="0"/>
            </a:br>
            <a:r>
              <a:rPr lang="en-US" altLang="ja-JP" dirty="0" smtClean="0"/>
              <a:t>     </a:t>
            </a:r>
            <a:r>
              <a:rPr lang="ja-JP" altLang="en-US" dirty="0" smtClean="0"/>
              <a:t>なんで？なんのため</a:t>
            </a:r>
            <a:r>
              <a:rPr kumimoji="1" lang="en-US" altLang="ja-JP" dirty="0" smtClean="0"/>
              <a:t>?</a:t>
            </a:r>
            <a:r>
              <a:rPr kumimoji="1" lang="ja-JP" altLang="en-US" dirty="0" smtClean="0"/>
              <a:t>）</a:t>
            </a:r>
            <a:endParaRPr kumimoji="1"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rico">
  <a:themeElements>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7">
      <a:majorFont>
        <a:latin typeface="HG創英角ﾎﾟｯﾌﾟ体"/>
        <a:ea typeface="HG創英角ﾎﾟｯﾌﾟ体"/>
        <a:cs typeface=""/>
      </a:majorFont>
      <a:minorFont>
        <a:latin typeface="HG丸ｺﾞｼｯｸM-PRO"/>
        <a:ea typeface="HG丸ｺﾞｼｯｸM-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tri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ri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ri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ri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ri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ri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ric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ri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ri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ri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ri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ri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trico</Template>
  <TotalTime>2732</TotalTime>
  <Words>1390</Words>
  <Application>Microsoft Office PowerPoint</Application>
  <PresentationFormat>画面に合わせる (4:3)</PresentationFormat>
  <Paragraphs>291</Paragraphs>
  <Slides>39</Slides>
  <Notes>1</Notes>
  <HiddenSlides>1</HiddenSlides>
  <MMClips>0</MMClips>
  <ScaleCrop>false</ScaleCrop>
  <HeadingPairs>
    <vt:vector size="4" baseType="variant">
      <vt:variant>
        <vt:lpstr>テーマ</vt:lpstr>
      </vt:variant>
      <vt:variant>
        <vt:i4>1</vt:i4>
      </vt:variant>
      <vt:variant>
        <vt:lpstr>スライド タイトル</vt:lpstr>
      </vt:variant>
      <vt:variant>
        <vt:i4>39</vt:i4>
      </vt:variant>
    </vt:vector>
  </HeadingPairs>
  <TitlesOfParts>
    <vt:vector size="40" baseType="lpstr">
      <vt:lpstr>trico</vt:lpstr>
      <vt:lpstr>いまどきの！？ プログラミング言語理論 </vt:lpstr>
      <vt:lpstr>お話しする内容</vt:lpstr>
      <vt:lpstr>理論系のトップレベルの学会</vt:lpstr>
      <vt:lpstr>今年の時間割:POPL 2009</vt:lpstr>
      <vt:lpstr> 今年の時間割:ESOP 2009</vt:lpstr>
      <vt:lpstr>わかること</vt:lpstr>
      <vt:lpstr>静的解析・検証・型</vt:lpstr>
      <vt:lpstr>並行・並列・マルチコア</vt:lpstr>
      <vt:lpstr>わかること：結論</vt:lpstr>
      <vt:lpstr>ここでニュース！！</vt:lpstr>
      <vt:lpstr>最近の論文からの引用</vt:lpstr>
      <vt:lpstr>異変：急増しているキーワード</vt:lpstr>
      <vt:lpstr>証明のニューウェーブ</vt:lpstr>
      <vt:lpstr>発想：計算したい問題がある</vt:lpstr>
      <vt:lpstr>発想：証明したい問題がある</vt:lpstr>
      <vt:lpstr>証明をプログラミングする！～Proof meets Programming～</vt:lpstr>
      <vt:lpstr>証明が書ける言語の雰囲気</vt:lpstr>
      <vt:lpstr>証明が書ける言語の雰囲気</vt:lpstr>
      <vt:lpstr>証明が書ける言語の雰囲気</vt:lpstr>
      <vt:lpstr>証明が書ける言語の雰囲気</vt:lpstr>
      <vt:lpstr>証明が書ける言語の雰囲気</vt:lpstr>
      <vt:lpstr>証明が書ける言語の雰囲気</vt:lpstr>
      <vt:lpstr>証明が書ける言語の雰囲気</vt:lpstr>
      <vt:lpstr>証明が書ける言語の雰囲気</vt:lpstr>
      <vt:lpstr>証明が書ける言語の雰囲気</vt:lpstr>
      <vt:lpstr>証明が書ける言語の雰囲気</vt:lpstr>
      <vt:lpstr>できました！</vt:lpstr>
      <vt:lpstr>Good:「紙とペン」より確実</vt:lpstr>
      <vt:lpstr>Good: 人間の直感</vt:lpstr>
      <vt:lpstr>Good: 大規模証明開発！</vt:lpstr>
      <vt:lpstr>Good: 証明もオブジェクト</vt:lpstr>
      <vt:lpstr>Bad: 書きにくい</vt:lpstr>
      <vt:lpstr>利用例: プログラム powered by 証明</vt:lpstr>
      <vt:lpstr>さっきtwitterに貼られてた</vt:lpstr>
      <vt:lpstr>利用例: 証明 powered by プログラム</vt:lpstr>
      <vt:lpstr>利用例: 証明 powered by プログラム</vt:lpstr>
      <vt:lpstr>（※めも）</vt:lpstr>
      <vt:lpstr>参考資料：証明支援言語の例 （検索用キーワード）</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kinaba</dc:creator>
  <cp:lastModifiedBy>kinaba</cp:lastModifiedBy>
  <cp:revision>488</cp:revision>
  <cp:lastPrinted>1601-01-01T00:00:00Z</cp:lastPrinted>
  <dcterms:created xsi:type="dcterms:W3CDTF">2009-07-28T10:26:41Z</dcterms:created>
  <dcterms:modified xsi:type="dcterms:W3CDTF">2009-08-18T08:32:09Z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