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57" r:id="rId3"/>
    <p:sldId id="260" r:id="rId4"/>
    <p:sldId id="261" r:id="rId5"/>
    <p:sldId id="262" r:id="rId6"/>
    <p:sldId id="263" r:id="rId7"/>
    <p:sldId id="268" r:id="rId8"/>
    <p:sldId id="269" r:id="rId9"/>
    <p:sldId id="270" r:id="rId10"/>
    <p:sldId id="271" r:id="rId11"/>
    <p:sldId id="272" r:id="rId12"/>
    <p:sldId id="285" r:id="rId13"/>
    <p:sldId id="305" r:id="rId14"/>
    <p:sldId id="273" r:id="rId15"/>
    <p:sldId id="294" r:id="rId16"/>
    <p:sldId id="274" r:id="rId17"/>
    <p:sldId id="316" r:id="rId18"/>
    <p:sldId id="326" r:id="rId19"/>
    <p:sldId id="337" r:id="rId20"/>
    <p:sldId id="317" r:id="rId21"/>
    <p:sldId id="318" r:id="rId22"/>
    <p:sldId id="319" r:id="rId23"/>
    <p:sldId id="320" r:id="rId24"/>
    <p:sldId id="321" r:id="rId25"/>
    <p:sldId id="322" r:id="rId26"/>
    <p:sldId id="323" r:id="rId27"/>
    <p:sldId id="332" r:id="rId28"/>
    <p:sldId id="324" r:id="rId29"/>
    <p:sldId id="331" r:id="rId30"/>
    <p:sldId id="334" r:id="rId31"/>
    <p:sldId id="329" r:id="rId32"/>
    <p:sldId id="333" r:id="rId33"/>
    <p:sldId id="335" r:id="rId34"/>
    <p:sldId id="336" r:id="rId35"/>
    <p:sldId id="309" r:id="rId36"/>
    <p:sldId id="310" r:id="rId37"/>
    <p:sldId id="308" r:id="rId38"/>
    <p:sldId id="325" r:id="rId39"/>
    <p:sldId id="327" r:id="rId40"/>
    <p:sldId id="338" r:id="rId41"/>
    <p:sldId id="339" r:id="rId42"/>
    <p:sldId id="340" r:id="rId43"/>
    <p:sldId id="341" r:id="rId44"/>
    <p:sldId id="276" r:id="rId45"/>
    <p:sldId id="277" r:id="rId46"/>
    <p:sldId id="278" r:id="rId47"/>
    <p:sldId id="290" r:id="rId48"/>
    <p:sldId id="306" r:id="rId49"/>
    <p:sldId id="311" r:id="rId50"/>
    <p:sldId id="312" r:id="rId51"/>
    <p:sldId id="313" r:id="rId52"/>
    <p:sldId id="288" r:id="rId53"/>
    <p:sldId id="328" r:id="rId54"/>
    <p:sldId id="280" r:id="rId55"/>
    <p:sldId id="296" r:id="rId56"/>
    <p:sldId id="295" r:id="rId57"/>
    <p:sldId id="330" r:id="rId58"/>
    <p:sldId id="281" r:id="rId59"/>
    <p:sldId id="293" r:id="rId60"/>
    <p:sldId id="297" r:id="rId61"/>
    <p:sldId id="298" r:id="rId62"/>
    <p:sldId id="282" r:id="rId63"/>
    <p:sldId id="304" r:id="rId64"/>
    <p:sldId id="307" r:id="rId65"/>
    <p:sldId id="315" r:id="rId66"/>
    <p:sldId id="283" r:id="rId67"/>
    <p:sldId id="284" r:id="rId68"/>
    <p:sldId id="301" r:id="rId69"/>
    <p:sldId id="303" r:id="rId70"/>
    <p:sldId id="300" r:id="rId7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7D3B0-EF6A-407A-9949-14BA813C6DE8}" type="datetimeFigureOut">
              <a:rPr kumimoji="1" lang="ja-JP" altLang="en-US" smtClean="0"/>
              <a:t>2011/10/14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B1E7C1-416A-4F65-A194-B50A0C502966}" type="slidenum">
              <a:rPr kumimoji="1" lang="ja-JP" altLang="en-US" smtClean="0"/>
              <a:t>‹#›</a:t>
            </a:fld>
            <a:endParaRPr kumimoji="1" lang="ja-JP" altLang="en-US"/>
          </a:p>
        </p:txBody>
      </p:sp>
    </p:spTree>
    <p:extLst>
      <p:ext uri="{BB962C8B-B14F-4D97-AF65-F5344CB8AC3E}">
        <p14:creationId xmlns:p14="http://schemas.microsoft.com/office/powerpoint/2010/main" val="27354471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7B1E7C1-416A-4F65-A194-B50A0C502966}" type="slidenum">
              <a:rPr kumimoji="1" lang="ja-JP" altLang="en-US" smtClean="0"/>
              <a:t>42</a:t>
            </a:fld>
            <a:endParaRPr kumimoji="1" lang="ja-JP" altLang="en-US"/>
          </a:p>
        </p:txBody>
      </p:sp>
    </p:spTree>
    <p:extLst>
      <p:ext uri="{BB962C8B-B14F-4D97-AF65-F5344CB8AC3E}">
        <p14:creationId xmlns:p14="http://schemas.microsoft.com/office/powerpoint/2010/main" val="3950462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90ED720-0104-4369-84BC-D37694168613}" type="datetimeFigureOut">
              <a:rPr kumimoji="1" lang="ja-JP" altLang="en-US" smtClean="0"/>
              <a:t>2011/10/14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2011/10/14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2011/10/14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2011/10/14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Content Placeholder 7"/>
          <p:cNvSpPr>
            <a:spLocks noGrp="1"/>
          </p:cNvSpPr>
          <p:nvPr>
            <p:ph sz="quarter" idx="13"/>
          </p:nvPr>
        </p:nvSpPr>
        <p:spPr>
          <a:xfrm>
            <a:off x="609600" y="1988840"/>
            <a:ext cx="7924800" cy="3600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none" baseline="0"/>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2011/10/14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2011/10/14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2011/10/14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2011/10/14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2011/10/14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2011/10/14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2011/10/14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ja-JP" altLang="en-US" dirty="0" smtClean="0"/>
              <a:t>マスター タイトルの書式設定</a:t>
            </a:r>
            <a:r>
              <a:rPr lang="en-US" altLang="ja-JP" dirty="0" smtClean="0"/>
              <a:t>hello</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90ED720-0104-4369-84BC-D37694168613}" type="datetimeFigureOut">
              <a:rPr kumimoji="1" lang="ja-JP" altLang="en-US" smtClean="0"/>
              <a:t>2011/10/14</a:t>
            </a:fld>
            <a:endParaRPr kumimoji="1" lang="ja-JP"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2D8002D-B5B0-4BAC-B1F6-782DDCCE6D9C}"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3000" kern="1200" cap="none" spc="50" baseline="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kumimoji="1" sz="36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kumimoji="1" sz="36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36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36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36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n.wikipedia.org/wiki/SKI_combinator_calculu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intrigger.jp/"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hyperlink" Target="http://route477.net/w/?ICFP2007Links" TargetMode="External"/><Relationship Id="rId3" Type="http://schemas.openxmlformats.org/officeDocument/2006/relationships/hyperlink" Target="http://en.wikipedia.org/wiki/ICFP_Programming_Contest" TargetMode="External"/><Relationship Id="rId7" Type="http://schemas.openxmlformats.org/officeDocument/2006/relationships/hyperlink" Target="http://d.hatena.ne.jp/hogelog/20090701/p1" TargetMode="External"/><Relationship Id="rId2" Type="http://schemas.openxmlformats.org/officeDocument/2006/relationships/hyperlink" Target="http://icfpcontest.org/" TargetMode="External"/><Relationship Id="rId1" Type="http://schemas.openxmlformats.org/officeDocument/2006/relationships/slideLayout" Target="../slideLayouts/slideLayout2.xml"/><Relationship Id="rId6" Type="http://schemas.openxmlformats.org/officeDocument/2006/relationships/hyperlink" Target="http://gulfweed.starlancer.org/?ICFP%202010%20write%20ups" TargetMode="External"/><Relationship Id="rId5" Type="http://schemas.openxmlformats.org/officeDocument/2006/relationships/hyperlink" Target="http://gulfweed.starlancer.org/?ICFP%202011%20write%20ups" TargetMode="External"/><Relationship Id="rId4" Type="http://schemas.openxmlformats.org/officeDocument/2006/relationships/hyperlink" Target="http://www.paraiso-lang.org/Walpurgisnacht/index.cg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normAutofit/>
          </a:bodyPr>
          <a:lstStyle/>
          <a:p>
            <a:r>
              <a:rPr kumimoji="1" lang="ja-JP" altLang="en-US" sz="2400" dirty="0" smtClean="0"/>
              <a:t>稲葉 一浩 </a:t>
            </a:r>
            <a:r>
              <a:rPr kumimoji="1" lang="en-US" altLang="ja-JP" sz="2400" dirty="0" smtClean="0"/>
              <a:t>(</a:t>
            </a:r>
            <a:r>
              <a:rPr kumimoji="1" lang="en-US" altLang="ja-JP" sz="2400" dirty="0" err="1" smtClean="0"/>
              <a:t>kinaba</a:t>
            </a:r>
            <a:r>
              <a:rPr kumimoji="1" lang="en-US" altLang="ja-JP" sz="2400" dirty="0" smtClean="0"/>
              <a:t>)</a:t>
            </a:r>
          </a:p>
          <a:p>
            <a:r>
              <a:rPr lang="en-US" altLang="ja-JP" sz="2400" dirty="0" smtClean="0"/>
              <a:t>on behalf of the ICFP-PC ’11 Organizers</a:t>
            </a:r>
            <a:endParaRPr kumimoji="1" lang="ja-JP" altLang="en-US" sz="2400" dirty="0"/>
          </a:p>
        </p:txBody>
      </p:sp>
      <p:sp>
        <p:nvSpPr>
          <p:cNvPr id="2" name="タイトル 1"/>
          <p:cNvSpPr>
            <a:spLocks noGrp="1"/>
          </p:cNvSpPr>
          <p:nvPr>
            <p:ph type="ctrTitle"/>
          </p:nvPr>
        </p:nvSpPr>
        <p:spPr/>
        <p:txBody>
          <a:bodyPr/>
          <a:lstStyle/>
          <a:p>
            <a:r>
              <a:rPr kumimoji="1" lang="en-US" altLang="ja-JP" sz="5400" dirty="0" smtClean="0"/>
              <a:t>ICFP</a:t>
            </a:r>
            <a:r>
              <a:rPr kumimoji="1" lang="ja-JP" altLang="en-US" sz="5400" dirty="0" smtClean="0"/>
              <a:t>プログラミングコンテスト</a:t>
            </a:r>
            <a:r>
              <a:rPr kumimoji="1" lang="en-US" altLang="ja-JP" sz="5400" dirty="0" smtClean="0"/>
              <a:t/>
            </a:r>
            <a:br>
              <a:rPr kumimoji="1" lang="en-US" altLang="ja-JP" sz="5400" dirty="0" smtClean="0"/>
            </a:br>
            <a:r>
              <a:rPr lang="ja-JP" altLang="en-US" sz="5400" smtClean="0"/>
              <a:t>舞台</a:t>
            </a:r>
            <a:r>
              <a:rPr lang="ja-JP" altLang="en-US" sz="5400" smtClean="0">
                <a:solidFill>
                  <a:schemeClr val="tx2"/>
                </a:solidFill>
              </a:rPr>
              <a:t>裏</a:t>
            </a:r>
            <a:endParaRPr kumimoji="1" lang="ja-JP" altLang="en-US" sz="5400" dirty="0"/>
          </a:p>
        </p:txBody>
      </p:sp>
    </p:spTree>
    <p:extLst>
      <p:ext uri="{BB962C8B-B14F-4D97-AF65-F5344CB8AC3E}">
        <p14:creationId xmlns:p14="http://schemas.microsoft.com/office/powerpoint/2010/main" val="3814934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前年</a:t>
            </a:r>
            <a:r>
              <a:rPr kumimoji="1" lang="en-US" altLang="ja-JP" dirty="0" smtClean="0"/>
              <a:t>7</a:t>
            </a:r>
            <a:r>
              <a:rPr kumimoji="1" lang="ja-JP" altLang="en-US" dirty="0" smtClean="0"/>
              <a:t>月 ～ </a:t>
            </a:r>
            <a:r>
              <a:rPr kumimoji="1" lang="en-US" altLang="ja-JP" dirty="0" smtClean="0"/>
              <a:t>2</a:t>
            </a:r>
            <a:r>
              <a:rPr kumimoji="1" lang="ja-JP" altLang="en-US" dirty="0" smtClean="0"/>
              <a:t>月 </a:t>
            </a:r>
            <a:r>
              <a:rPr kumimoji="1" lang="en-US" altLang="ja-JP" dirty="0" smtClean="0"/>
              <a:t>: </a:t>
            </a:r>
            <a:r>
              <a:rPr kumimoji="1" lang="ja-JP" altLang="en-US" dirty="0" smtClean="0"/>
              <a:t>メーリングリストでアイデア投げ</a:t>
            </a:r>
            <a:endParaRPr kumimoji="1" lang="ja-JP" altLang="en-US" dirty="0"/>
          </a:p>
        </p:txBody>
      </p:sp>
      <p:sp>
        <p:nvSpPr>
          <p:cNvPr id="3" name="コンテンツ プレースホルダー 2"/>
          <p:cNvSpPr>
            <a:spLocks noGrp="1"/>
          </p:cNvSpPr>
          <p:nvPr>
            <p:ph sz="quarter" idx="13"/>
          </p:nvPr>
        </p:nvSpPr>
        <p:spPr/>
        <p:txBody>
          <a:bodyPr>
            <a:normAutofit/>
          </a:bodyPr>
          <a:lstStyle/>
          <a:p>
            <a:r>
              <a:rPr kumimoji="1" lang="en-US" altLang="ja-JP" sz="3200" dirty="0" smtClean="0"/>
              <a:t>“Core Wars” </a:t>
            </a:r>
            <a:r>
              <a:rPr kumimoji="1" lang="ja-JP" altLang="en-US" sz="3200" dirty="0" smtClean="0"/>
              <a:t>の構造化言語バージョン</a:t>
            </a:r>
            <a:endParaRPr kumimoji="1" lang="en-US" altLang="ja-JP" sz="3200" dirty="0" smtClean="0"/>
          </a:p>
          <a:p>
            <a:r>
              <a:rPr lang="ja-JP" altLang="en-US" sz="3200" dirty="0" smtClean="0"/>
              <a:t>証明体系と自動証明器投げつけ合い</a:t>
            </a:r>
            <a:endParaRPr lang="en-US" altLang="ja-JP" sz="3200" dirty="0" smtClean="0"/>
          </a:p>
          <a:p>
            <a:r>
              <a:rPr kumimoji="1" lang="ja-JP" altLang="en-US" sz="3200" dirty="0" smtClean="0"/>
              <a:t>バグ入り難読言語を最短の変更で直す勝負</a:t>
            </a:r>
            <a:endParaRPr kumimoji="1" lang="en-US" altLang="ja-JP" sz="3200" dirty="0" smtClean="0"/>
          </a:p>
          <a:p>
            <a:r>
              <a:rPr lang="ja-JP" altLang="en-US" sz="3200" dirty="0" smtClean="0"/>
              <a:t>カードにプログラム片が書いてあるカードゲーム</a:t>
            </a:r>
            <a:endParaRPr lang="en-US" altLang="ja-JP" sz="3200" dirty="0" smtClean="0"/>
          </a:p>
          <a:p>
            <a:r>
              <a:rPr kumimoji="1" lang="ja-JP" altLang="en-US" sz="3200" dirty="0"/>
              <a:t>・・・</a:t>
            </a:r>
          </a:p>
        </p:txBody>
      </p:sp>
    </p:spTree>
    <p:extLst>
      <p:ext uri="{BB962C8B-B14F-4D97-AF65-F5344CB8AC3E}">
        <p14:creationId xmlns:p14="http://schemas.microsoft.com/office/powerpoint/2010/main" val="1339084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a:t>
            </a:r>
            <a:r>
              <a:rPr kumimoji="1" lang="ja-JP" altLang="en-US" dirty="0" smtClean="0"/>
              <a:t>月</a:t>
            </a:r>
            <a:r>
              <a:rPr kumimoji="1" lang="en-US" altLang="ja-JP" dirty="0" smtClean="0"/>
              <a:t>26</a:t>
            </a:r>
            <a:r>
              <a:rPr kumimoji="1" lang="ja-JP" altLang="en-US" dirty="0" smtClean="0"/>
              <a:t>日 </a:t>
            </a:r>
            <a:r>
              <a:rPr kumimoji="1" lang="en-US" altLang="ja-JP" dirty="0" smtClean="0"/>
              <a:t>: ver. 1 “play.ml”</a:t>
            </a:r>
            <a:endParaRPr kumimoji="1" lang="ja-JP" altLang="en-US" dirty="0"/>
          </a:p>
        </p:txBody>
      </p:sp>
      <p:sp>
        <p:nvSpPr>
          <p:cNvPr id="3" name="コンテンツ プレースホルダー 2"/>
          <p:cNvSpPr>
            <a:spLocks noGrp="1"/>
          </p:cNvSpPr>
          <p:nvPr>
            <p:ph sz="quarter" idx="13"/>
          </p:nvPr>
        </p:nvSpPr>
        <p:spPr/>
        <p:txBody>
          <a:bodyPr>
            <a:normAutofit fontScale="92500"/>
          </a:bodyPr>
          <a:lstStyle/>
          <a:p>
            <a:pPr marL="0" indent="0">
              <a:buNone/>
            </a:pPr>
            <a:r>
              <a:rPr lang="ja-JP" altLang="en-US" dirty="0" smtClean="0"/>
              <a:t>「 </a:t>
            </a:r>
            <a:r>
              <a:rPr lang="en-US" altLang="ja-JP" dirty="0"/>
              <a:t>2</a:t>
            </a:r>
            <a:r>
              <a:rPr lang="ja-JP" altLang="en-US" dirty="0"/>
              <a:t>人のプレーヤがプログラム断片の</a:t>
            </a:r>
            <a:r>
              <a:rPr lang="ja-JP" altLang="en-US" dirty="0" smtClean="0"/>
              <a:t>書かれた</a:t>
            </a:r>
            <a:r>
              <a:rPr lang="ja-JP" altLang="en-US" dirty="0"/>
              <a:t>カードを交互に出し合い、完成したプログラムの実行結果（特定の整数</a:t>
            </a:r>
            <a:r>
              <a:rPr lang="ja-JP" altLang="en-US" dirty="0" smtClean="0"/>
              <a:t>変数の</a:t>
            </a:r>
            <a:r>
              <a:rPr lang="ja-JP" altLang="en-US" dirty="0"/>
              <a:t>値）で勝敗を決める、という</a:t>
            </a:r>
            <a:r>
              <a:rPr lang="ja-JP" altLang="en-US" dirty="0" smtClean="0"/>
              <a:t>もの」</a:t>
            </a:r>
            <a:endParaRPr lang="en-US" altLang="ja-JP" dirty="0" smtClean="0"/>
          </a:p>
          <a:p>
            <a:pPr marL="0" indent="0">
              <a:buNone/>
            </a:pPr>
            <a:endParaRPr kumimoji="1" lang="en-US" altLang="ja-JP" dirty="0" smtClean="0"/>
          </a:p>
          <a:p>
            <a:pPr marL="0" indent="0">
              <a:buNone/>
            </a:pPr>
            <a:r>
              <a:rPr kumimoji="1" lang="ja-JP" altLang="en-US" dirty="0" smtClean="0"/>
              <a:t>のプレイヤープログラムを書いて競うコンテスト</a:t>
            </a:r>
            <a:endParaRPr kumimoji="1" lang="ja-JP" altLang="en-US" dirty="0"/>
          </a:p>
        </p:txBody>
      </p:sp>
    </p:spTree>
    <p:extLst>
      <p:ext uri="{BB962C8B-B14F-4D97-AF65-F5344CB8AC3E}">
        <p14:creationId xmlns:p14="http://schemas.microsoft.com/office/powerpoint/2010/main" val="2370364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ver</a:t>
            </a:r>
            <a:r>
              <a:rPr kumimoji="1" lang="en-US" altLang="ja-JP" dirty="0" smtClean="0"/>
              <a:t> 1: </a:t>
            </a:r>
            <a:r>
              <a:rPr kumimoji="1" lang="ja-JP" altLang="en-US" dirty="0" smtClean="0"/>
              <a:t>減算、定数代入、</a:t>
            </a:r>
            <a:r>
              <a:rPr lang="ja-JP" altLang="en-US" dirty="0" smtClean="0"/>
              <a:t>比較ジャンプ命令のみの</a:t>
            </a:r>
            <a:r>
              <a:rPr kumimoji="1" lang="en-US" altLang="ja-JP" dirty="0" smtClean="0"/>
              <a:t/>
            </a:r>
            <a:br>
              <a:rPr kumimoji="1" lang="en-US" altLang="ja-JP" dirty="0" smtClean="0"/>
            </a:br>
            <a:r>
              <a:rPr lang="ja-JP" altLang="en-US" dirty="0" smtClean="0"/>
              <a:t>レジスタマシン</a:t>
            </a:r>
            <a:endParaRPr kumimoji="1" lang="ja-JP" altLang="en-US" dirty="0"/>
          </a:p>
        </p:txBody>
      </p:sp>
      <p:sp>
        <p:nvSpPr>
          <p:cNvPr id="4" name="角丸四角形 3"/>
          <p:cNvSpPr/>
          <p:nvPr/>
        </p:nvSpPr>
        <p:spPr>
          <a:xfrm>
            <a:off x="707471" y="1772816"/>
            <a:ext cx="2304256"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L1:</a:t>
            </a:r>
            <a:endParaRPr kumimoji="1" lang="ja-JP" altLang="en-US" sz="2800" dirty="0"/>
          </a:p>
        </p:txBody>
      </p:sp>
      <p:sp>
        <p:nvSpPr>
          <p:cNvPr id="5" name="角丸四角形 4"/>
          <p:cNvSpPr/>
          <p:nvPr/>
        </p:nvSpPr>
        <p:spPr>
          <a:xfrm>
            <a:off x="696941" y="2708920"/>
            <a:ext cx="2304256"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2800" dirty="0" smtClean="0"/>
              <a:t>r1 := r1 – r1</a:t>
            </a:r>
            <a:endParaRPr kumimoji="1" lang="ja-JP" altLang="en-US" sz="2800" dirty="0"/>
          </a:p>
        </p:txBody>
      </p:sp>
      <p:sp>
        <p:nvSpPr>
          <p:cNvPr id="6" name="角丸四角形 5"/>
          <p:cNvSpPr/>
          <p:nvPr/>
        </p:nvSpPr>
        <p:spPr>
          <a:xfrm>
            <a:off x="732660" y="3717032"/>
            <a:ext cx="2304256"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r1 := 1</a:t>
            </a:r>
            <a:endParaRPr kumimoji="1" lang="ja-JP" altLang="en-US" sz="2800" dirty="0"/>
          </a:p>
        </p:txBody>
      </p:sp>
      <p:sp>
        <p:nvSpPr>
          <p:cNvPr id="7" name="角丸四角形 6"/>
          <p:cNvSpPr/>
          <p:nvPr/>
        </p:nvSpPr>
        <p:spPr>
          <a:xfrm>
            <a:off x="755576" y="4725144"/>
            <a:ext cx="2880320"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if r1&lt;r2: </a:t>
            </a:r>
            <a:r>
              <a:rPr kumimoji="1" lang="en-US" altLang="ja-JP" sz="2800" dirty="0" err="1" smtClean="0"/>
              <a:t>goto</a:t>
            </a:r>
            <a:r>
              <a:rPr kumimoji="1" lang="en-US" altLang="ja-JP" sz="2800" dirty="0" smtClean="0"/>
              <a:t> L3</a:t>
            </a:r>
            <a:endParaRPr kumimoji="1" lang="ja-JP" altLang="en-US" sz="2800" dirty="0"/>
          </a:p>
        </p:txBody>
      </p:sp>
      <p:sp>
        <p:nvSpPr>
          <p:cNvPr id="8" name="角丸四角形 7"/>
          <p:cNvSpPr/>
          <p:nvPr/>
        </p:nvSpPr>
        <p:spPr>
          <a:xfrm>
            <a:off x="3273927" y="1772816"/>
            <a:ext cx="2304256"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L2:</a:t>
            </a:r>
            <a:endParaRPr kumimoji="1" lang="ja-JP" altLang="en-US" sz="2800" dirty="0"/>
          </a:p>
        </p:txBody>
      </p:sp>
      <p:grpSp>
        <p:nvGrpSpPr>
          <p:cNvPr id="13" name="グループ化 12"/>
          <p:cNvGrpSpPr/>
          <p:nvPr/>
        </p:nvGrpSpPr>
        <p:grpSpPr>
          <a:xfrm>
            <a:off x="5924432" y="2024423"/>
            <a:ext cx="877246" cy="216676"/>
            <a:chOff x="5924431" y="2456470"/>
            <a:chExt cx="1167849" cy="288454"/>
          </a:xfrm>
        </p:grpSpPr>
        <p:sp>
          <p:nvSpPr>
            <p:cNvPr id="9" name="円/楕円 8"/>
            <p:cNvSpPr/>
            <p:nvPr/>
          </p:nvSpPr>
          <p:spPr>
            <a:xfrm>
              <a:off x="5924431" y="2456892"/>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0" name="円/楕円 9"/>
            <p:cNvSpPr/>
            <p:nvPr/>
          </p:nvSpPr>
          <p:spPr>
            <a:xfrm>
              <a:off x="6372200" y="2456470"/>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 name="円/楕円 10"/>
            <p:cNvSpPr/>
            <p:nvPr/>
          </p:nvSpPr>
          <p:spPr>
            <a:xfrm>
              <a:off x="6804248" y="2456470"/>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grpSp>
      <p:sp>
        <p:nvSpPr>
          <p:cNvPr id="14" name="角丸四角形 13"/>
          <p:cNvSpPr/>
          <p:nvPr/>
        </p:nvSpPr>
        <p:spPr>
          <a:xfrm>
            <a:off x="3275856" y="3717032"/>
            <a:ext cx="2304256"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r2 := 1</a:t>
            </a:r>
            <a:endParaRPr kumimoji="1" lang="ja-JP" altLang="en-US" sz="2800" dirty="0"/>
          </a:p>
        </p:txBody>
      </p:sp>
      <p:sp>
        <p:nvSpPr>
          <p:cNvPr id="19" name="角丸四角形 18"/>
          <p:cNvSpPr/>
          <p:nvPr/>
        </p:nvSpPr>
        <p:spPr>
          <a:xfrm>
            <a:off x="3275856" y="2708920"/>
            <a:ext cx="2304256"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2800" dirty="0" smtClean="0"/>
              <a:t>r1 := r1 – r2</a:t>
            </a:r>
            <a:endParaRPr kumimoji="1" lang="ja-JP" altLang="en-US" sz="2800" dirty="0"/>
          </a:p>
        </p:txBody>
      </p:sp>
      <p:grpSp>
        <p:nvGrpSpPr>
          <p:cNvPr id="28" name="グループ化 27"/>
          <p:cNvGrpSpPr/>
          <p:nvPr/>
        </p:nvGrpSpPr>
        <p:grpSpPr>
          <a:xfrm>
            <a:off x="5927002" y="2996300"/>
            <a:ext cx="877246" cy="216676"/>
            <a:chOff x="5924431" y="2456470"/>
            <a:chExt cx="1167849" cy="288454"/>
          </a:xfrm>
        </p:grpSpPr>
        <p:sp>
          <p:nvSpPr>
            <p:cNvPr id="29" name="円/楕円 28"/>
            <p:cNvSpPr/>
            <p:nvPr/>
          </p:nvSpPr>
          <p:spPr>
            <a:xfrm>
              <a:off x="5924431" y="2456892"/>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0" name="円/楕円 29"/>
            <p:cNvSpPr/>
            <p:nvPr/>
          </p:nvSpPr>
          <p:spPr>
            <a:xfrm>
              <a:off x="6372200" y="2456470"/>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1" name="円/楕円 30"/>
            <p:cNvSpPr/>
            <p:nvPr/>
          </p:nvSpPr>
          <p:spPr>
            <a:xfrm>
              <a:off x="6804248" y="2456470"/>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grpSp>
      <p:grpSp>
        <p:nvGrpSpPr>
          <p:cNvPr id="32" name="グループ化 31"/>
          <p:cNvGrpSpPr/>
          <p:nvPr/>
        </p:nvGrpSpPr>
        <p:grpSpPr>
          <a:xfrm>
            <a:off x="5927002" y="4004412"/>
            <a:ext cx="877246" cy="216676"/>
            <a:chOff x="5924431" y="2456470"/>
            <a:chExt cx="1167849" cy="288454"/>
          </a:xfrm>
        </p:grpSpPr>
        <p:sp>
          <p:nvSpPr>
            <p:cNvPr id="33" name="円/楕円 32"/>
            <p:cNvSpPr/>
            <p:nvPr/>
          </p:nvSpPr>
          <p:spPr>
            <a:xfrm>
              <a:off x="5924431" y="2456892"/>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4" name="円/楕円 33"/>
            <p:cNvSpPr/>
            <p:nvPr/>
          </p:nvSpPr>
          <p:spPr>
            <a:xfrm>
              <a:off x="6372200" y="2456470"/>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5" name="円/楕円 34"/>
            <p:cNvSpPr/>
            <p:nvPr/>
          </p:nvSpPr>
          <p:spPr>
            <a:xfrm>
              <a:off x="6804248" y="2456470"/>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grpSp>
      <p:grpSp>
        <p:nvGrpSpPr>
          <p:cNvPr id="36" name="グループ化 35"/>
          <p:cNvGrpSpPr/>
          <p:nvPr/>
        </p:nvGrpSpPr>
        <p:grpSpPr>
          <a:xfrm>
            <a:off x="3982786" y="5012524"/>
            <a:ext cx="877246" cy="216676"/>
            <a:chOff x="5924431" y="2456470"/>
            <a:chExt cx="1167849" cy="288454"/>
          </a:xfrm>
        </p:grpSpPr>
        <p:sp>
          <p:nvSpPr>
            <p:cNvPr id="37" name="円/楕円 36"/>
            <p:cNvSpPr/>
            <p:nvPr/>
          </p:nvSpPr>
          <p:spPr>
            <a:xfrm>
              <a:off x="5924431" y="2456892"/>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8" name="円/楕円 37"/>
            <p:cNvSpPr/>
            <p:nvPr/>
          </p:nvSpPr>
          <p:spPr>
            <a:xfrm>
              <a:off x="6372200" y="2456470"/>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9" name="円/楕円 38"/>
            <p:cNvSpPr/>
            <p:nvPr/>
          </p:nvSpPr>
          <p:spPr>
            <a:xfrm>
              <a:off x="6804248" y="2456470"/>
              <a:ext cx="288032"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1813833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ver</a:t>
            </a:r>
            <a:r>
              <a:rPr lang="en-US" altLang="ja-JP" dirty="0"/>
              <a:t> 1: </a:t>
            </a:r>
            <a:r>
              <a:rPr lang="ja-JP" altLang="en-US" dirty="0"/>
              <a:t>減算、定数代入、比較ジャンプ命令のみの</a:t>
            </a:r>
            <a:r>
              <a:rPr lang="en-US" altLang="ja-JP" dirty="0"/>
              <a:t/>
            </a:r>
            <a:br>
              <a:rPr lang="en-US" altLang="ja-JP" dirty="0"/>
            </a:br>
            <a:r>
              <a:rPr lang="ja-JP" altLang="en-US" dirty="0"/>
              <a:t>レジスタマシン</a:t>
            </a:r>
            <a:endParaRPr kumimoji="1" lang="ja-JP" altLang="en-US" dirty="0"/>
          </a:p>
        </p:txBody>
      </p:sp>
      <p:sp>
        <p:nvSpPr>
          <p:cNvPr id="3" name="コンテンツ プレースホルダー 2"/>
          <p:cNvSpPr>
            <a:spLocks noGrp="1"/>
          </p:cNvSpPr>
          <p:nvPr>
            <p:ph sz="quarter" idx="13"/>
          </p:nvPr>
        </p:nvSpPr>
        <p:spPr>
          <a:xfrm>
            <a:off x="607640" y="1988840"/>
            <a:ext cx="7924800" cy="3600400"/>
          </a:xfrm>
        </p:spPr>
        <p:txBody>
          <a:bodyPr/>
          <a:lstStyle/>
          <a:p>
            <a:r>
              <a:rPr kumimoji="1" lang="ja-JP" altLang="en-US" dirty="0" smtClean="0"/>
              <a:t>プレイヤは交互にカード列にカードを挿入</a:t>
            </a:r>
            <a:endParaRPr kumimoji="1" lang="en-US" altLang="ja-JP" dirty="0" smtClean="0"/>
          </a:p>
          <a:p>
            <a:endParaRPr lang="en-US" altLang="ja-JP" dirty="0" smtClean="0"/>
          </a:p>
          <a:p>
            <a:endParaRPr lang="en-US" altLang="ja-JP" dirty="0"/>
          </a:p>
          <a:p>
            <a:r>
              <a:rPr lang="ja-JP" altLang="en-US" dirty="0" smtClean="0"/>
              <a:t>最終ターンのプログラムを動かして</a:t>
            </a:r>
            <a:r>
              <a:rPr lang="en-US" altLang="ja-JP" dirty="0" smtClean="0"/>
              <a:t/>
            </a:r>
            <a:br>
              <a:rPr lang="en-US" altLang="ja-JP" dirty="0" smtClean="0"/>
            </a:br>
            <a:r>
              <a:rPr lang="en-US" altLang="ja-JP" dirty="0" smtClean="0"/>
              <a:t>r1 </a:t>
            </a:r>
            <a:r>
              <a:rPr lang="ja-JP" altLang="en-US" dirty="0" smtClean="0"/>
              <a:t>の正負で勝敗判定</a:t>
            </a:r>
            <a:endParaRPr kumimoji="1" lang="ja-JP" altLang="en-US" dirty="0"/>
          </a:p>
        </p:txBody>
      </p:sp>
      <p:sp>
        <p:nvSpPr>
          <p:cNvPr id="4" name="角丸四角形 3"/>
          <p:cNvSpPr/>
          <p:nvPr/>
        </p:nvSpPr>
        <p:spPr>
          <a:xfrm>
            <a:off x="323528" y="2996952"/>
            <a:ext cx="864096" cy="3960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L1:</a:t>
            </a:r>
            <a:endParaRPr kumimoji="1" lang="ja-JP" altLang="en-US" sz="2800" dirty="0"/>
          </a:p>
        </p:txBody>
      </p:sp>
      <p:sp>
        <p:nvSpPr>
          <p:cNvPr id="5" name="右矢印 4"/>
          <p:cNvSpPr/>
          <p:nvPr/>
        </p:nvSpPr>
        <p:spPr>
          <a:xfrm>
            <a:off x="1403648" y="2852936"/>
            <a:ext cx="648072" cy="72008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角丸四角形 5"/>
          <p:cNvSpPr/>
          <p:nvPr/>
        </p:nvSpPr>
        <p:spPr>
          <a:xfrm>
            <a:off x="2267744" y="3219457"/>
            <a:ext cx="864096" cy="3960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L1:</a:t>
            </a:r>
            <a:endParaRPr kumimoji="1" lang="ja-JP" altLang="en-US" sz="2800" dirty="0"/>
          </a:p>
        </p:txBody>
      </p:sp>
      <p:sp>
        <p:nvSpPr>
          <p:cNvPr id="7" name="角丸四角形 6"/>
          <p:cNvSpPr/>
          <p:nvPr/>
        </p:nvSpPr>
        <p:spPr>
          <a:xfrm>
            <a:off x="2267744" y="2744924"/>
            <a:ext cx="2736304" cy="396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if r1&lt;r2: </a:t>
            </a:r>
            <a:r>
              <a:rPr kumimoji="1" lang="en-US" altLang="ja-JP" sz="2800" dirty="0" err="1" smtClean="0"/>
              <a:t>goto</a:t>
            </a:r>
            <a:r>
              <a:rPr kumimoji="1" lang="en-US" altLang="ja-JP" sz="2800" dirty="0" smtClean="0"/>
              <a:t> L1</a:t>
            </a:r>
            <a:endParaRPr kumimoji="1" lang="ja-JP" altLang="en-US" sz="2800" dirty="0"/>
          </a:p>
        </p:txBody>
      </p:sp>
      <p:sp>
        <p:nvSpPr>
          <p:cNvPr id="8" name="右矢印 7"/>
          <p:cNvSpPr/>
          <p:nvPr/>
        </p:nvSpPr>
        <p:spPr>
          <a:xfrm>
            <a:off x="4850713" y="3172862"/>
            <a:ext cx="648072" cy="72008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角丸四角形 9"/>
          <p:cNvSpPr/>
          <p:nvPr/>
        </p:nvSpPr>
        <p:spPr>
          <a:xfrm>
            <a:off x="6012160" y="3681028"/>
            <a:ext cx="864096" cy="3960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L1:</a:t>
            </a:r>
            <a:endParaRPr kumimoji="1" lang="ja-JP" altLang="en-US" sz="2800" dirty="0"/>
          </a:p>
        </p:txBody>
      </p:sp>
      <p:sp>
        <p:nvSpPr>
          <p:cNvPr id="11" name="角丸四角形 10"/>
          <p:cNvSpPr/>
          <p:nvPr/>
        </p:nvSpPr>
        <p:spPr>
          <a:xfrm>
            <a:off x="6012160" y="2744924"/>
            <a:ext cx="2736304" cy="396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if r1&lt;r2: </a:t>
            </a:r>
            <a:r>
              <a:rPr kumimoji="1" lang="en-US" altLang="ja-JP" sz="2800" dirty="0" err="1" smtClean="0"/>
              <a:t>goto</a:t>
            </a:r>
            <a:r>
              <a:rPr kumimoji="1" lang="en-US" altLang="ja-JP" sz="2800" dirty="0" smtClean="0"/>
              <a:t> L1</a:t>
            </a:r>
            <a:endParaRPr kumimoji="1" lang="ja-JP" altLang="en-US" sz="2800" dirty="0"/>
          </a:p>
        </p:txBody>
      </p:sp>
      <p:sp>
        <p:nvSpPr>
          <p:cNvPr id="12" name="角丸四角形 11"/>
          <p:cNvSpPr/>
          <p:nvPr/>
        </p:nvSpPr>
        <p:spPr>
          <a:xfrm>
            <a:off x="6012160" y="3212976"/>
            <a:ext cx="1224136" cy="3960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r1 := -2</a:t>
            </a:r>
            <a:endParaRPr kumimoji="1" lang="ja-JP" altLang="en-US" sz="2800" dirty="0"/>
          </a:p>
        </p:txBody>
      </p:sp>
      <p:sp>
        <p:nvSpPr>
          <p:cNvPr id="13" name="右矢印 12"/>
          <p:cNvSpPr/>
          <p:nvPr/>
        </p:nvSpPr>
        <p:spPr>
          <a:xfrm>
            <a:off x="8172400" y="3347374"/>
            <a:ext cx="648072" cy="72008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09502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月</a:t>
            </a:r>
            <a:r>
              <a:rPr kumimoji="1" lang="en-US" altLang="ja-JP" dirty="0" smtClean="0"/>
              <a:t>9</a:t>
            </a:r>
            <a:r>
              <a:rPr kumimoji="1" lang="ja-JP" altLang="en-US" dirty="0" smtClean="0"/>
              <a:t>日～</a:t>
            </a:r>
            <a:r>
              <a:rPr kumimoji="1" lang="en-US" altLang="ja-JP" dirty="0" smtClean="0"/>
              <a:t>11</a:t>
            </a:r>
            <a:r>
              <a:rPr kumimoji="1" lang="ja-JP" altLang="en-US" dirty="0" smtClean="0"/>
              <a:t>日</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対面ミーティング</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54635"/>
            <a:ext cx="7298025" cy="220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859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t>
            </a:r>
            <a:r>
              <a:rPr lang="en-US" altLang="ja-JP" dirty="0" smtClean="0"/>
              <a:t>ICFP</a:t>
            </a:r>
            <a:r>
              <a:rPr kumimoji="1" lang="ja-JP" altLang="en-US" dirty="0" smtClean="0"/>
              <a:t>コンテストの問題に要求されること</a:t>
            </a:r>
            <a:endParaRPr kumimoji="1" lang="ja-JP" altLang="en-US" dirty="0"/>
          </a:p>
        </p:txBody>
      </p:sp>
      <p:sp>
        <p:nvSpPr>
          <p:cNvPr id="3" name="コンテンツ プレースホルダー 2"/>
          <p:cNvSpPr>
            <a:spLocks noGrp="1"/>
          </p:cNvSpPr>
          <p:nvPr>
            <p:ph sz="quarter" idx="13"/>
          </p:nvPr>
        </p:nvSpPr>
        <p:spPr/>
        <p:txBody>
          <a:bodyPr>
            <a:normAutofit/>
          </a:bodyPr>
          <a:lstStyle/>
          <a:p>
            <a:r>
              <a:rPr kumimoji="1" lang="ja-JP" altLang="en-US" dirty="0" smtClean="0">
                <a:solidFill>
                  <a:srgbClr val="FFFF00"/>
                </a:solidFill>
              </a:rPr>
              <a:t>「</a:t>
            </a:r>
            <a:r>
              <a:rPr kumimoji="1" lang="en-US" altLang="ja-JP" dirty="0" smtClean="0">
                <a:solidFill>
                  <a:srgbClr val="FFFF00"/>
                </a:solidFill>
              </a:rPr>
              <a:t>72</a:t>
            </a:r>
            <a:r>
              <a:rPr kumimoji="1" lang="ja-JP" altLang="en-US" dirty="0" smtClean="0">
                <a:solidFill>
                  <a:srgbClr val="FFFF00"/>
                </a:solidFill>
              </a:rPr>
              <a:t>時間おもしろさが保つ」 こと</a:t>
            </a:r>
            <a:endParaRPr kumimoji="1" lang="en-US" altLang="ja-JP" dirty="0" smtClean="0">
              <a:solidFill>
                <a:srgbClr val="FFFF00"/>
              </a:solidFill>
            </a:endParaRPr>
          </a:p>
          <a:p>
            <a:r>
              <a:rPr lang="ja-JP" altLang="en-US" dirty="0" smtClean="0">
                <a:solidFill>
                  <a:srgbClr val="92D050"/>
                </a:solidFill>
              </a:rPr>
              <a:t>解き方にバリエーションが出ること</a:t>
            </a:r>
            <a:endParaRPr kumimoji="1" lang="en-US" altLang="ja-JP" dirty="0" smtClean="0">
              <a:solidFill>
                <a:srgbClr val="92D050"/>
              </a:solidFill>
            </a:endParaRPr>
          </a:p>
          <a:p>
            <a:pPr marL="457200" lvl="1" indent="0">
              <a:buNone/>
            </a:pPr>
            <a:r>
              <a:rPr lang="en-US" altLang="ja-JP" dirty="0" smtClean="0"/>
              <a:t>	× </a:t>
            </a:r>
            <a:r>
              <a:rPr lang="ja-JP" altLang="en-US" dirty="0" smtClean="0"/>
              <a:t>簡単すぎて </a:t>
            </a:r>
            <a:r>
              <a:rPr lang="en-US" altLang="ja-JP" dirty="0" smtClean="0"/>
              <a:t>“</a:t>
            </a:r>
            <a:r>
              <a:rPr lang="ja-JP" altLang="en-US" dirty="0" smtClean="0"/>
              <a:t>最適解</a:t>
            </a:r>
            <a:r>
              <a:rPr lang="en-US" altLang="ja-JP" dirty="0" smtClean="0"/>
              <a:t>” </a:t>
            </a:r>
            <a:r>
              <a:rPr lang="ja-JP" altLang="en-US" dirty="0" smtClean="0"/>
              <a:t>に収束</a:t>
            </a:r>
            <a:endParaRPr lang="en-US" altLang="ja-JP" dirty="0"/>
          </a:p>
          <a:p>
            <a:pPr marL="457200" lvl="1" indent="0">
              <a:buNone/>
            </a:pPr>
            <a:r>
              <a:rPr kumimoji="1" lang="en-US" altLang="ja-JP" dirty="0" smtClean="0"/>
              <a:t>	× </a:t>
            </a:r>
            <a:r>
              <a:rPr kumimoji="1" lang="ja-JP" altLang="en-US" dirty="0" smtClean="0"/>
              <a:t>難しすぎて、ランダムな探索を</a:t>
            </a:r>
            <a:r>
              <a:rPr kumimoji="1" lang="en-US" altLang="ja-JP" dirty="0" smtClean="0"/>
              <a:t/>
            </a:r>
            <a:br>
              <a:rPr kumimoji="1" lang="en-US" altLang="ja-JP" dirty="0" smtClean="0"/>
            </a:br>
            <a:r>
              <a:rPr kumimoji="1" lang="en-US" altLang="ja-JP" dirty="0" smtClean="0"/>
              <a:t>	     </a:t>
            </a:r>
            <a:r>
              <a:rPr kumimoji="1" lang="ja-JP" altLang="en-US" dirty="0" smtClean="0"/>
              <a:t>高速化するくらいしかすることがない</a:t>
            </a:r>
            <a:endParaRPr kumimoji="1" lang="ja-JP" altLang="en-US" dirty="0"/>
          </a:p>
        </p:txBody>
      </p:sp>
      <p:pic>
        <p:nvPicPr>
          <p:cNvPr id="4" name="Picture 5" descr="C:\Users\kinaba\AppData\Local\Microsoft\Windows\Temporary Internet Files\Content.IE5\713YF2SU\MC9002119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51436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72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議題：このゲームは難しすぎる</a:t>
            </a:r>
            <a:endParaRPr kumimoji="1" lang="ja-JP" altLang="en-US" dirty="0"/>
          </a:p>
        </p:txBody>
      </p:sp>
      <p:sp>
        <p:nvSpPr>
          <p:cNvPr id="3" name="コンテンツ プレースホルダー 2"/>
          <p:cNvSpPr>
            <a:spLocks noGrp="1"/>
          </p:cNvSpPr>
          <p:nvPr>
            <p:ph sz="quarter" idx="13"/>
          </p:nvPr>
        </p:nvSpPr>
        <p:spPr/>
        <p:txBody>
          <a:bodyPr>
            <a:normAutofit fontScale="92500" lnSpcReduction="20000"/>
          </a:bodyPr>
          <a:lstStyle/>
          <a:p>
            <a:endParaRPr kumimoji="1" lang="en-US" altLang="ja-JP" dirty="0" smtClean="0"/>
          </a:p>
          <a:p>
            <a:endParaRPr lang="en-US" altLang="ja-JP" dirty="0"/>
          </a:p>
          <a:p>
            <a:r>
              <a:rPr kumimoji="1" lang="ja-JP" altLang="en-US" dirty="0" smtClean="0"/>
              <a:t>カード</a:t>
            </a:r>
            <a:r>
              <a:rPr kumimoji="1" lang="en-US" altLang="ja-JP" dirty="0" smtClean="0"/>
              <a:t>10</a:t>
            </a:r>
            <a:r>
              <a:rPr kumimoji="1" lang="ja-JP" altLang="en-US" dirty="0" smtClean="0"/>
              <a:t>枚程度でも人手でプレイは</a:t>
            </a:r>
            <a:r>
              <a:rPr kumimoji="1" lang="en-US" altLang="ja-JP" dirty="0" smtClean="0"/>
              <a:t/>
            </a:r>
            <a:br>
              <a:rPr kumimoji="1" lang="en-US" altLang="ja-JP" dirty="0" smtClean="0"/>
            </a:br>
            <a:r>
              <a:rPr kumimoji="1" lang="ja-JP" altLang="en-US" dirty="0" smtClean="0"/>
              <a:t>ほぼ不可能</a:t>
            </a:r>
            <a:endParaRPr kumimoji="1" lang="en-US" altLang="ja-JP" dirty="0" smtClean="0"/>
          </a:p>
          <a:p>
            <a:r>
              <a:rPr lang="ja-JP" altLang="en-US" dirty="0" smtClean="0"/>
              <a:t>「何もヒューリスティックを入れず</a:t>
            </a:r>
            <a:r>
              <a:rPr lang="en-US" altLang="ja-JP" dirty="0" smtClean="0"/>
              <a:t/>
            </a:r>
            <a:br>
              <a:rPr lang="en-US" altLang="ja-JP" dirty="0" smtClean="0"/>
            </a:br>
            <a:r>
              <a:rPr lang="ja-JP" altLang="en-US" dirty="0" smtClean="0"/>
              <a:t>完全ランダムにモンテカルロ木探索」</a:t>
            </a:r>
            <a:r>
              <a:rPr lang="en-US" altLang="ja-JP" dirty="0" smtClean="0"/>
              <a:t/>
            </a:r>
            <a:br>
              <a:rPr lang="en-US" altLang="ja-JP" dirty="0" smtClean="0"/>
            </a:br>
            <a:r>
              <a:rPr lang="ja-JP" altLang="en-US" dirty="0" smtClean="0"/>
              <a:t>以上の解が</a:t>
            </a:r>
            <a:r>
              <a:rPr lang="en-US" altLang="ja-JP" dirty="0" smtClean="0"/>
              <a:t>72</a:t>
            </a:r>
            <a:r>
              <a:rPr lang="ja-JP" altLang="en-US" dirty="0" smtClean="0"/>
              <a:t>時間では見つからなさそう</a:t>
            </a:r>
            <a:endParaRPr kumimoji="1" lang="en-US" altLang="ja-JP" dirty="0" smtClean="0"/>
          </a:p>
        </p:txBody>
      </p:sp>
      <p:sp>
        <p:nvSpPr>
          <p:cNvPr id="4" name="角丸四角形 3"/>
          <p:cNvSpPr/>
          <p:nvPr/>
        </p:nvSpPr>
        <p:spPr>
          <a:xfrm>
            <a:off x="323528" y="2024844"/>
            <a:ext cx="864096" cy="3960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L1:</a:t>
            </a:r>
            <a:endParaRPr kumimoji="1" lang="ja-JP" altLang="en-US" sz="2800" dirty="0"/>
          </a:p>
        </p:txBody>
      </p:sp>
      <p:sp>
        <p:nvSpPr>
          <p:cNvPr id="5" name="右矢印 4"/>
          <p:cNvSpPr/>
          <p:nvPr/>
        </p:nvSpPr>
        <p:spPr>
          <a:xfrm>
            <a:off x="1403648" y="1880828"/>
            <a:ext cx="648072" cy="72008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角丸四角形 5"/>
          <p:cNvSpPr/>
          <p:nvPr/>
        </p:nvSpPr>
        <p:spPr>
          <a:xfrm>
            <a:off x="2267744" y="2247349"/>
            <a:ext cx="864096" cy="3960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L1:</a:t>
            </a:r>
            <a:endParaRPr kumimoji="1" lang="ja-JP" altLang="en-US" sz="2800" dirty="0"/>
          </a:p>
        </p:txBody>
      </p:sp>
      <p:sp>
        <p:nvSpPr>
          <p:cNvPr id="7" name="角丸四角形 6"/>
          <p:cNvSpPr/>
          <p:nvPr/>
        </p:nvSpPr>
        <p:spPr>
          <a:xfrm>
            <a:off x="2267744" y="1772816"/>
            <a:ext cx="2736304" cy="396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if r1&lt;r2: </a:t>
            </a:r>
            <a:r>
              <a:rPr kumimoji="1" lang="en-US" altLang="ja-JP" sz="2800" dirty="0" err="1" smtClean="0"/>
              <a:t>goto</a:t>
            </a:r>
            <a:r>
              <a:rPr kumimoji="1" lang="en-US" altLang="ja-JP" sz="2800" dirty="0" smtClean="0"/>
              <a:t> L1</a:t>
            </a:r>
            <a:endParaRPr kumimoji="1" lang="ja-JP" altLang="en-US" sz="2800" dirty="0"/>
          </a:p>
        </p:txBody>
      </p:sp>
      <p:sp>
        <p:nvSpPr>
          <p:cNvPr id="8" name="右矢印 7"/>
          <p:cNvSpPr/>
          <p:nvPr/>
        </p:nvSpPr>
        <p:spPr>
          <a:xfrm>
            <a:off x="4850713" y="2200754"/>
            <a:ext cx="648072" cy="72008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角丸四角形 8"/>
          <p:cNvSpPr/>
          <p:nvPr/>
        </p:nvSpPr>
        <p:spPr>
          <a:xfrm>
            <a:off x="6012160" y="2708920"/>
            <a:ext cx="864096" cy="3960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L1:</a:t>
            </a:r>
            <a:endParaRPr kumimoji="1" lang="ja-JP" altLang="en-US" sz="2800" dirty="0"/>
          </a:p>
        </p:txBody>
      </p:sp>
      <p:sp>
        <p:nvSpPr>
          <p:cNvPr id="10" name="角丸四角形 9"/>
          <p:cNvSpPr/>
          <p:nvPr/>
        </p:nvSpPr>
        <p:spPr>
          <a:xfrm>
            <a:off x="6012160" y="1772816"/>
            <a:ext cx="2736304" cy="396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if r1&lt;r2: </a:t>
            </a:r>
            <a:r>
              <a:rPr kumimoji="1" lang="en-US" altLang="ja-JP" sz="2800" dirty="0" err="1" smtClean="0"/>
              <a:t>goto</a:t>
            </a:r>
            <a:r>
              <a:rPr kumimoji="1" lang="en-US" altLang="ja-JP" sz="2800" dirty="0" smtClean="0"/>
              <a:t> L1</a:t>
            </a:r>
            <a:endParaRPr kumimoji="1" lang="ja-JP" altLang="en-US" sz="2800" dirty="0"/>
          </a:p>
        </p:txBody>
      </p:sp>
      <p:sp>
        <p:nvSpPr>
          <p:cNvPr id="11" name="角丸四角形 10"/>
          <p:cNvSpPr/>
          <p:nvPr/>
        </p:nvSpPr>
        <p:spPr>
          <a:xfrm>
            <a:off x="6012160" y="2240868"/>
            <a:ext cx="1224136" cy="3960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r1 := -2</a:t>
            </a:r>
            <a:endParaRPr kumimoji="1" lang="ja-JP" altLang="en-US" sz="2800" dirty="0"/>
          </a:p>
        </p:txBody>
      </p:sp>
      <p:sp>
        <p:nvSpPr>
          <p:cNvPr id="12" name="右矢印 11"/>
          <p:cNvSpPr/>
          <p:nvPr/>
        </p:nvSpPr>
        <p:spPr>
          <a:xfrm>
            <a:off x="8172400" y="2375266"/>
            <a:ext cx="648072" cy="72008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374526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なにがまずいか？</a:t>
            </a:r>
            <a:endParaRPr kumimoji="1" lang="ja-JP" altLang="en-US" dirty="0"/>
          </a:p>
        </p:txBody>
      </p:sp>
      <p:sp>
        <p:nvSpPr>
          <p:cNvPr id="3" name="コンテンツ プレースホルダー 2"/>
          <p:cNvSpPr>
            <a:spLocks noGrp="1"/>
          </p:cNvSpPr>
          <p:nvPr>
            <p:ph sz="quarter" idx="13"/>
          </p:nvPr>
        </p:nvSpPr>
        <p:spPr/>
        <p:txBody>
          <a:bodyPr>
            <a:normAutofit fontScale="70000" lnSpcReduction="20000"/>
          </a:bodyPr>
          <a:lstStyle/>
          <a:p>
            <a:r>
              <a:rPr kumimoji="1" lang="ja-JP" altLang="en-US" dirty="0" smtClean="0">
                <a:solidFill>
                  <a:srgbClr val="FFFF00"/>
                </a:solidFill>
              </a:rPr>
              <a:t>手が広すぎる。</a:t>
            </a:r>
            <a:r>
              <a:rPr lang="en-US" altLang="ja-JP" dirty="0" smtClean="0">
                <a:solidFill>
                  <a:srgbClr val="FFFF00"/>
                </a:solidFill>
              </a:rPr>
              <a:t>2</a:t>
            </a:r>
            <a:r>
              <a:rPr lang="ja-JP" altLang="en-US" dirty="0">
                <a:solidFill>
                  <a:srgbClr val="FFFF00"/>
                </a:solidFill>
              </a:rPr>
              <a:t>～</a:t>
            </a:r>
            <a:r>
              <a:rPr lang="en-US" altLang="ja-JP" dirty="0">
                <a:solidFill>
                  <a:srgbClr val="FFFF00"/>
                </a:solidFill>
              </a:rPr>
              <a:t>3</a:t>
            </a:r>
            <a:r>
              <a:rPr lang="ja-JP" altLang="en-US" dirty="0">
                <a:solidFill>
                  <a:srgbClr val="FFFF00"/>
                </a:solidFill>
              </a:rPr>
              <a:t>手先を読むことすら</a:t>
            </a:r>
            <a:r>
              <a:rPr lang="ja-JP" altLang="en-US" dirty="0" smtClean="0">
                <a:solidFill>
                  <a:srgbClr val="FFFF00"/>
                </a:solidFill>
              </a:rPr>
              <a:t>難しい</a:t>
            </a:r>
            <a:endParaRPr lang="en-US" altLang="ja-JP" dirty="0" smtClean="0">
              <a:solidFill>
                <a:srgbClr val="FFFF00"/>
              </a:solidFill>
            </a:endParaRPr>
          </a:p>
          <a:p>
            <a:r>
              <a:rPr lang="ja-JP" altLang="en-US" dirty="0" smtClean="0">
                <a:solidFill>
                  <a:srgbClr val="FFFF00"/>
                </a:solidFill>
              </a:rPr>
              <a:t>後手が最後の手で</a:t>
            </a:r>
            <a:r>
              <a:rPr lang="ja-JP" altLang="en-US" dirty="0" err="1" smtClean="0">
                <a:solidFill>
                  <a:srgbClr val="FFFF00"/>
                </a:solidFill>
              </a:rPr>
              <a:t>ちゃぶ</a:t>
            </a:r>
            <a:r>
              <a:rPr lang="ja-JP" altLang="en-US" dirty="0" smtClean="0">
                <a:solidFill>
                  <a:srgbClr val="FFFF00"/>
                </a:solidFill>
              </a:rPr>
              <a:t>台返し</a:t>
            </a:r>
            <a:r>
              <a:rPr lang="ja-JP" altLang="en-US" dirty="0">
                <a:solidFill>
                  <a:srgbClr val="FFFF00"/>
                </a:solidFill>
              </a:rPr>
              <a:t>できて</a:t>
            </a:r>
            <a:r>
              <a:rPr lang="ja-JP" altLang="en-US" dirty="0" smtClean="0">
                <a:solidFill>
                  <a:srgbClr val="FFFF00"/>
                </a:solidFill>
              </a:rPr>
              <a:t>しまう。</a:t>
            </a:r>
            <a:endParaRPr lang="en-US" altLang="ja-JP" dirty="0" smtClean="0">
              <a:solidFill>
                <a:srgbClr val="FFFF00"/>
              </a:solidFill>
            </a:endParaRPr>
          </a:p>
          <a:p>
            <a:endParaRPr lang="en-US" altLang="ja-JP" dirty="0" smtClean="0"/>
          </a:p>
          <a:p>
            <a:r>
              <a:rPr lang="ja-JP" altLang="en-US" dirty="0" smtClean="0"/>
              <a:t>最後に一度だけ</a:t>
            </a:r>
            <a:r>
              <a:rPr lang="en-US" altLang="ja-JP" dirty="0" smtClean="0"/>
              <a:t>”</a:t>
            </a:r>
            <a:r>
              <a:rPr lang="ja-JP" altLang="en-US" dirty="0" smtClean="0"/>
              <a:t>実行</a:t>
            </a:r>
            <a:r>
              <a:rPr lang="en-US" altLang="ja-JP" dirty="0" smtClean="0"/>
              <a:t>”</a:t>
            </a:r>
            <a:r>
              <a:rPr lang="ja-JP" altLang="en-US" dirty="0" smtClean="0"/>
              <a:t>というのが問題</a:t>
            </a:r>
            <a:endParaRPr lang="en-US" altLang="ja-JP" dirty="0" smtClean="0"/>
          </a:p>
          <a:p>
            <a:pPr lvl="1"/>
            <a:r>
              <a:rPr lang="ja-JP" altLang="en-US" dirty="0"/>
              <a:t>先</a:t>
            </a:r>
            <a:r>
              <a:rPr lang="ja-JP" altLang="en-US" dirty="0" smtClean="0"/>
              <a:t>が読みにくい。</a:t>
            </a:r>
            <a:r>
              <a:rPr lang="en-US" altLang="ja-JP" dirty="0" smtClean="0"/>
              <a:t/>
            </a:r>
            <a:br>
              <a:rPr lang="en-US" altLang="ja-JP" dirty="0" smtClean="0"/>
            </a:br>
            <a:r>
              <a:rPr lang="ja-JP" altLang="en-US" dirty="0" smtClean="0"/>
              <a:t>毎ターンプログラムが実行されるタイプにした方がよい</a:t>
            </a:r>
            <a:endParaRPr lang="en-US" altLang="ja-JP" dirty="0" smtClean="0"/>
          </a:p>
          <a:p>
            <a:r>
              <a:rPr kumimoji="1" lang="ja-JP" altLang="en-US" dirty="0" smtClean="0"/>
              <a:t>同じメモリ空間を共有するのもまずい</a:t>
            </a:r>
            <a:endParaRPr kumimoji="1" lang="en-US" altLang="ja-JP" dirty="0" smtClean="0"/>
          </a:p>
          <a:p>
            <a:pPr lvl="1"/>
            <a:r>
              <a:rPr lang="ja-JP" altLang="en-US" dirty="0"/>
              <a:t>相手</a:t>
            </a:r>
            <a:r>
              <a:rPr lang="ja-JP" altLang="en-US" dirty="0" smtClean="0"/>
              <a:t>にすぐに邪魔されるので、まともなコードが組めない</a:t>
            </a:r>
            <a:endParaRPr lang="en-US" altLang="ja-JP" dirty="0" smtClean="0"/>
          </a:p>
        </p:txBody>
      </p:sp>
    </p:spTree>
    <p:extLst>
      <p:ext uri="{BB962C8B-B14F-4D97-AF65-F5344CB8AC3E}">
        <p14:creationId xmlns:p14="http://schemas.microsoft.com/office/powerpoint/2010/main" val="3744000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月</a:t>
            </a:r>
            <a:r>
              <a:rPr kumimoji="1" lang="en-US" altLang="ja-JP" dirty="0" smtClean="0"/>
              <a:t>23</a:t>
            </a:r>
            <a:r>
              <a:rPr kumimoji="1" lang="ja-JP" altLang="en-US" dirty="0" smtClean="0"/>
              <a:t>日 </a:t>
            </a:r>
            <a:r>
              <a:rPr kumimoji="1" lang="en-US" altLang="ja-JP" dirty="0" smtClean="0"/>
              <a:t>: </a:t>
            </a:r>
            <a:r>
              <a:rPr kumimoji="1" lang="en-US" altLang="ja-JP" dirty="0" err="1" smtClean="0"/>
              <a:t>ver</a:t>
            </a:r>
            <a:r>
              <a:rPr kumimoji="1" lang="en-US" altLang="ja-JP" dirty="0" smtClean="0"/>
              <a:t> 2. “lambda.ml”</a:t>
            </a:r>
            <a:endParaRPr kumimoji="1" lang="ja-JP" altLang="en-US" dirty="0"/>
          </a:p>
        </p:txBody>
      </p:sp>
      <p:pic>
        <p:nvPicPr>
          <p:cNvPr id="4" name="Picture 2" descr="C:\Users\kinaba\Desktop\icfpc2011\lambda\Lt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170" y="1485103"/>
            <a:ext cx="5159102" cy="460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292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lang="ja-JP" altLang="en-US" dirty="0"/>
              <a:t>月</a:t>
            </a:r>
            <a:r>
              <a:rPr lang="en-US" altLang="ja-JP" dirty="0"/>
              <a:t>23</a:t>
            </a:r>
            <a:r>
              <a:rPr lang="ja-JP" altLang="en-US" dirty="0"/>
              <a:t>日 </a:t>
            </a:r>
            <a:r>
              <a:rPr lang="en-US" altLang="ja-JP" dirty="0"/>
              <a:t>: </a:t>
            </a:r>
            <a:r>
              <a:rPr lang="en-US" altLang="ja-JP" dirty="0" err="1"/>
              <a:t>ver</a:t>
            </a:r>
            <a:r>
              <a:rPr lang="en-US" altLang="ja-JP" dirty="0"/>
              <a:t> 2. “lambda.ml”</a:t>
            </a:r>
            <a:endParaRPr kumimoji="1" lang="ja-JP" altLang="en-US" dirty="0"/>
          </a:p>
        </p:txBody>
      </p:sp>
      <p:sp>
        <p:nvSpPr>
          <p:cNvPr id="3" name="コンテンツ プレースホルダー 2"/>
          <p:cNvSpPr>
            <a:spLocks noGrp="1"/>
          </p:cNvSpPr>
          <p:nvPr>
            <p:ph sz="quarter" idx="13"/>
          </p:nvPr>
        </p:nvSpPr>
        <p:spPr/>
        <p:txBody>
          <a:bodyPr>
            <a:normAutofit fontScale="92500"/>
          </a:bodyPr>
          <a:lstStyle/>
          <a:p>
            <a:r>
              <a:rPr kumimoji="1" lang="ja-JP" altLang="en-US" dirty="0" smtClean="0"/>
              <a:t>カードには関数</a:t>
            </a:r>
            <a:r>
              <a:rPr lang="ja-JP" altLang="en-US" dirty="0"/>
              <a:t>や自然数</a:t>
            </a:r>
            <a:r>
              <a:rPr kumimoji="1" lang="ja-JP" altLang="en-US" dirty="0" smtClean="0"/>
              <a:t>が書いてある。</a:t>
            </a:r>
            <a:endParaRPr kumimoji="1" lang="en-US" altLang="ja-JP" dirty="0" smtClean="0"/>
          </a:p>
          <a:p>
            <a:r>
              <a:rPr lang="ja-JP" altLang="en-US" dirty="0"/>
              <a:t>場に</a:t>
            </a:r>
            <a:r>
              <a:rPr lang="ja-JP" altLang="en-US" dirty="0" smtClean="0"/>
              <a:t>も関数や自然数が置いてある。</a:t>
            </a:r>
            <a:endParaRPr lang="en-US" altLang="ja-JP" dirty="0" smtClean="0"/>
          </a:p>
          <a:p>
            <a:pPr marL="0" indent="0">
              <a:buNone/>
            </a:pPr>
            <a:r>
              <a:rPr lang="en-US" altLang="ja-JP" dirty="0" smtClean="0"/>
              <a:t>	</a:t>
            </a:r>
            <a:r>
              <a:rPr lang="ja-JP" altLang="en-US" dirty="0" smtClean="0"/>
              <a:t>「カードを出す ＝ 関数適用」</a:t>
            </a:r>
            <a:endParaRPr lang="en-US" altLang="ja-JP" dirty="0" smtClean="0"/>
          </a:p>
          <a:p>
            <a:r>
              <a:rPr lang="ja-JP" altLang="en-US" dirty="0" smtClean="0"/>
              <a:t>を毎ターン実行</a:t>
            </a:r>
            <a:endParaRPr lang="en-US" altLang="ja-JP" dirty="0" smtClean="0"/>
          </a:p>
          <a:p>
            <a:r>
              <a:rPr lang="ja-JP" altLang="en-US" dirty="0"/>
              <a:t>制御構造</a:t>
            </a:r>
            <a:r>
              <a:rPr lang="ja-JP" altLang="en-US" dirty="0" smtClean="0"/>
              <a:t>もラベルジャンプではなく関数で！</a:t>
            </a:r>
            <a:endParaRPr lang="en-US" altLang="ja-JP" dirty="0" smtClean="0"/>
          </a:p>
          <a:p>
            <a:endParaRPr kumimoji="1" lang="ja-JP" altLang="en-US" dirty="0"/>
          </a:p>
        </p:txBody>
      </p:sp>
    </p:spTree>
    <p:extLst>
      <p:ext uri="{BB962C8B-B14F-4D97-AF65-F5344CB8AC3E}">
        <p14:creationId xmlns:p14="http://schemas.microsoft.com/office/powerpoint/2010/main" val="1314386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ACM  SIGPLAN  </a:t>
            </a:r>
            <a:r>
              <a:rPr lang="en-US" altLang="ja-JP" dirty="0" smtClean="0">
                <a:solidFill>
                  <a:srgbClr val="FFFF00"/>
                </a:solidFill>
              </a:rPr>
              <a:t>I</a:t>
            </a:r>
            <a:r>
              <a:rPr lang="en-US" altLang="ja-JP" dirty="0" smtClean="0"/>
              <a:t>nternational </a:t>
            </a:r>
            <a:r>
              <a:rPr lang="en-US" altLang="ja-JP" dirty="0" smtClean="0">
                <a:solidFill>
                  <a:srgbClr val="FFFF00"/>
                </a:solidFill>
              </a:rPr>
              <a:t>C</a:t>
            </a:r>
            <a:r>
              <a:rPr lang="en-US" altLang="ja-JP" dirty="0" smtClean="0"/>
              <a:t>onference</a:t>
            </a:r>
            <a:br>
              <a:rPr lang="en-US" altLang="ja-JP" dirty="0" smtClean="0"/>
            </a:br>
            <a:r>
              <a:rPr lang="en-US" altLang="ja-JP" dirty="0" smtClean="0"/>
              <a:t>on </a:t>
            </a:r>
            <a:r>
              <a:rPr lang="en-US" altLang="ja-JP" dirty="0" smtClean="0">
                <a:solidFill>
                  <a:srgbClr val="FFFF00"/>
                </a:solidFill>
              </a:rPr>
              <a:t>F</a:t>
            </a:r>
            <a:r>
              <a:rPr lang="en-US" altLang="ja-JP" dirty="0" smtClean="0"/>
              <a:t>unctional </a:t>
            </a:r>
            <a:r>
              <a:rPr lang="en-US" altLang="ja-JP" dirty="0" smtClean="0">
                <a:solidFill>
                  <a:srgbClr val="FFFF00"/>
                </a:solidFill>
              </a:rPr>
              <a:t>P</a:t>
            </a:r>
            <a:r>
              <a:rPr lang="en-US" altLang="ja-JP" dirty="0" smtClean="0"/>
              <a:t>rogramming</a:t>
            </a: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7402756" cy="476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7524328" y="1988840"/>
            <a:ext cx="1440160" cy="792088"/>
          </a:xfrm>
          <a:prstGeom prst="wedgeRoundRectCallout">
            <a:avLst>
              <a:gd name="adj1" fmla="val -77172"/>
              <a:gd name="adj2" fmla="val -9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λ</a:t>
            </a:r>
            <a:r>
              <a:rPr kumimoji="1" lang="ja-JP" altLang="en-US" sz="2800" dirty="0" smtClean="0"/>
              <a:t>計算</a:t>
            </a:r>
            <a:endParaRPr kumimoji="1" lang="ja-JP" altLang="en-US" sz="2800" dirty="0"/>
          </a:p>
        </p:txBody>
      </p:sp>
      <p:sp>
        <p:nvSpPr>
          <p:cNvPr id="8" name="角丸四角形吹き出し 7"/>
          <p:cNvSpPr/>
          <p:nvPr/>
        </p:nvSpPr>
        <p:spPr>
          <a:xfrm>
            <a:off x="7524328" y="3075775"/>
            <a:ext cx="1440160" cy="792088"/>
          </a:xfrm>
          <a:prstGeom prst="wedgeRoundRectCallout">
            <a:avLst>
              <a:gd name="adj1" fmla="val -77172"/>
              <a:gd name="adj2" fmla="val -9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smtClean="0"/>
              <a:t>型システム</a:t>
            </a:r>
            <a:endParaRPr kumimoji="1" lang="ja-JP" altLang="en-US" sz="2000" dirty="0"/>
          </a:p>
        </p:txBody>
      </p:sp>
      <p:sp>
        <p:nvSpPr>
          <p:cNvPr id="9" name="角丸四角形吹き出し 8"/>
          <p:cNvSpPr/>
          <p:nvPr/>
        </p:nvSpPr>
        <p:spPr>
          <a:xfrm>
            <a:off x="7524328" y="4149080"/>
            <a:ext cx="1440160" cy="792088"/>
          </a:xfrm>
          <a:prstGeom prst="wedgeRoundRectCallout">
            <a:avLst>
              <a:gd name="adj1" fmla="val -77172"/>
              <a:gd name="adj2" fmla="val -9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smtClean="0"/>
              <a:t>Haskell, ML, Scheme</a:t>
            </a:r>
            <a:endParaRPr kumimoji="1" lang="ja-JP" altLang="en-US" dirty="0"/>
          </a:p>
        </p:txBody>
      </p:sp>
      <p:sp>
        <p:nvSpPr>
          <p:cNvPr id="10" name="角丸四角形吹き出し 9"/>
          <p:cNvSpPr/>
          <p:nvPr/>
        </p:nvSpPr>
        <p:spPr>
          <a:xfrm>
            <a:off x="7524328" y="5229200"/>
            <a:ext cx="1440160" cy="792088"/>
          </a:xfrm>
          <a:prstGeom prst="wedgeRoundRectCallout">
            <a:avLst>
              <a:gd name="adj1" fmla="val -77172"/>
              <a:gd name="adj2" fmla="val -9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プログラム</a:t>
            </a:r>
            <a:r>
              <a:rPr kumimoji="1" lang="en-US" altLang="ja-JP" dirty="0" smtClean="0"/>
              <a:t/>
            </a:r>
            <a:br>
              <a:rPr kumimoji="1" lang="en-US" altLang="ja-JP" dirty="0" smtClean="0"/>
            </a:br>
            <a:r>
              <a:rPr kumimoji="1" lang="ja-JP" altLang="en-US" dirty="0" smtClean="0"/>
              <a:t>検証</a:t>
            </a:r>
            <a:endParaRPr kumimoji="1" lang="ja-JP" altLang="en-US" dirty="0"/>
          </a:p>
        </p:txBody>
      </p:sp>
    </p:spTree>
    <p:extLst>
      <p:ext uri="{BB962C8B-B14F-4D97-AF65-F5344CB8AC3E}">
        <p14:creationId xmlns:p14="http://schemas.microsoft.com/office/powerpoint/2010/main" val="3892182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770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5" name="正方形/長方形 4"/>
          <p:cNvSpPr/>
          <p:nvPr/>
        </p:nvSpPr>
        <p:spPr>
          <a:xfrm>
            <a:off x="3275856"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6" name="正方形/長方形 5"/>
          <p:cNvSpPr/>
          <p:nvPr/>
        </p:nvSpPr>
        <p:spPr>
          <a:xfrm>
            <a:off x="4572000"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7" name="正方形/長方形 6"/>
          <p:cNvSpPr/>
          <p:nvPr/>
        </p:nvSpPr>
        <p:spPr>
          <a:xfrm>
            <a:off x="586814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pic>
        <p:nvPicPr>
          <p:cNvPr id="102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98100"/>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7"/>
          <p:cNvSpPr>
            <a:spLocks noGrp="1"/>
          </p:cNvSpPr>
          <p:nvPr>
            <p:ph type="title"/>
          </p:nvPr>
        </p:nvSpPr>
        <p:spPr>
          <a:xfrm>
            <a:off x="251520" y="332656"/>
            <a:ext cx="8496944" cy="626715"/>
          </a:xfrm>
        </p:spPr>
        <p:txBody>
          <a:bodyPr/>
          <a:lstStyle/>
          <a:p>
            <a:r>
              <a:rPr kumimoji="1" lang="en-US" altLang="ja-JP" dirty="0" smtClean="0"/>
              <a:t>256</a:t>
            </a:r>
            <a:r>
              <a:rPr lang="ja-JP" altLang="en-US" dirty="0"/>
              <a:t>匹</a:t>
            </a:r>
            <a:r>
              <a:rPr kumimoji="1" lang="ja-JP" altLang="en-US" dirty="0" smtClean="0"/>
              <a:t>のモンスター</a:t>
            </a:r>
            <a:r>
              <a:rPr kumimoji="1" lang="en-US" altLang="ja-JP" dirty="0" smtClean="0"/>
              <a:t>(HP:100) </a:t>
            </a:r>
            <a:r>
              <a:rPr kumimoji="1" lang="ja-JP" altLang="en-US" dirty="0" smtClean="0"/>
              <a:t>と、</a:t>
            </a:r>
            <a:r>
              <a:rPr lang="en-US" altLang="ja-JP" dirty="0" smtClean="0"/>
              <a:t>4 </a:t>
            </a:r>
            <a:r>
              <a:rPr lang="ja-JP" altLang="en-US" dirty="0" smtClean="0"/>
              <a:t>個の関数スロット</a:t>
            </a:r>
            <a:endParaRPr kumimoji="1" lang="ja-JP" altLang="en-US" dirty="0"/>
          </a:p>
        </p:txBody>
      </p:sp>
      <p:pic>
        <p:nvPicPr>
          <p:cNvPr id="14"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0494"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582"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3086" y="1197426"/>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64"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052"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72" y="1196752"/>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6950" y="1197425"/>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9038" y="1197425"/>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907704"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4" name="正方形/長方形 23"/>
          <p:cNvSpPr/>
          <p:nvPr/>
        </p:nvSpPr>
        <p:spPr>
          <a:xfrm>
            <a:off x="3275856"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5" name="正方形/長方形 24"/>
          <p:cNvSpPr/>
          <p:nvPr/>
        </p:nvSpPr>
        <p:spPr>
          <a:xfrm>
            <a:off x="4572000"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6" name="正方形/長方形 25"/>
          <p:cNvSpPr/>
          <p:nvPr/>
        </p:nvSpPr>
        <p:spPr>
          <a:xfrm>
            <a:off x="5868144"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pic>
        <p:nvPicPr>
          <p:cNvPr id="1030"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28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15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23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327"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1423"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51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59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67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7767" y="5689742"/>
            <a:ext cx="562625" cy="83560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24217" y="1012666"/>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7" name="テキスト ボックス 36"/>
          <p:cNvSpPr txBox="1"/>
          <p:nvPr/>
        </p:nvSpPr>
        <p:spPr>
          <a:xfrm>
            <a:off x="154766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8" name="テキスト ボックス 37"/>
          <p:cNvSpPr txBox="1"/>
          <p:nvPr/>
        </p:nvSpPr>
        <p:spPr>
          <a:xfrm>
            <a:off x="233975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9" name="テキスト ボックス 38"/>
          <p:cNvSpPr txBox="1"/>
          <p:nvPr/>
        </p:nvSpPr>
        <p:spPr>
          <a:xfrm>
            <a:off x="3131840"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0" name="テキスト ボックス 39"/>
          <p:cNvSpPr txBox="1"/>
          <p:nvPr/>
        </p:nvSpPr>
        <p:spPr>
          <a:xfrm>
            <a:off x="3923928"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1" name="テキスト ボックス 40"/>
          <p:cNvSpPr txBox="1"/>
          <p:nvPr/>
        </p:nvSpPr>
        <p:spPr>
          <a:xfrm>
            <a:off x="4716016"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2" name="テキスト ボックス 41"/>
          <p:cNvSpPr txBox="1"/>
          <p:nvPr/>
        </p:nvSpPr>
        <p:spPr>
          <a:xfrm>
            <a:off x="550810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3" name="テキスト ボックス 42"/>
          <p:cNvSpPr txBox="1"/>
          <p:nvPr/>
        </p:nvSpPr>
        <p:spPr>
          <a:xfrm>
            <a:off x="622818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4" name="テキスト ボックス 43"/>
          <p:cNvSpPr txBox="1"/>
          <p:nvPr/>
        </p:nvSpPr>
        <p:spPr>
          <a:xfrm>
            <a:off x="702027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5" name="テキスト ボックス 44"/>
          <p:cNvSpPr txBox="1"/>
          <p:nvPr/>
        </p:nvSpPr>
        <p:spPr>
          <a:xfrm>
            <a:off x="899592"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6" name="テキスト ボックス 45"/>
          <p:cNvSpPr txBox="1"/>
          <p:nvPr/>
        </p:nvSpPr>
        <p:spPr>
          <a:xfrm>
            <a:off x="173232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7" name="テキスト ボックス 46"/>
          <p:cNvSpPr txBox="1"/>
          <p:nvPr/>
        </p:nvSpPr>
        <p:spPr>
          <a:xfrm>
            <a:off x="2524417"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8" name="テキスト ボックス 47"/>
          <p:cNvSpPr txBox="1"/>
          <p:nvPr/>
        </p:nvSpPr>
        <p:spPr>
          <a:xfrm>
            <a:off x="3316505"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9" name="テキスト ボックス 48"/>
          <p:cNvSpPr txBox="1"/>
          <p:nvPr/>
        </p:nvSpPr>
        <p:spPr>
          <a:xfrm>
            <a:off x="4108593"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0" name="テキスト ボックス 49"/>
          <p:cNvSpPr txBox="1"/>
          <p:nvPr/>
        </p:nvSpPr>
        <p:spPr>
          <a:xfrm>
            <a:off x="4900681"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1" name="テキスト ボックス 50"/>
          <p:cNvSpPr txBox="1"/>
          <p:nvPr/>
        </p:nvSpPr>
        <p:spPr>
          <a:xfrm>
            <a:off x="569276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2" name="テキスト ボックス 51"/>
          <p:cNvSpPr txBox="1"/>
          <p:nvPr/>
        </p:nvSpPr>
        <p:spPr>
          <a:xfrm>
            <a:off x="641284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3" name="テキスト ボックス 52"/>
          <p:cNvSpPr txBox="1"/>
          <p:nvPr/>
        </p:nvSpPr>
        <p:spPr>
          <a:xfrm>
            <a:off x="7204937"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Tree>
    <p:extLst>
      <p:ext uri="{BB962C8B-B14F-4D97-AF65-F5344CB8AC3E}">
        <p14:creationId xmlns:p14="http://schemas.microsoft.com/office/powerpoint/2010/main" val="3725606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770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5" name="正方形/長方形 4"/>
          <p:cNvSpPr/>
          <p:nvPr/>
        </p:nvSpPr>
        <p:spPr>
          <a:xfrm>
            <a:off x="3275856"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6" name="正方形/長方形 5"/>
          <p:cNvSpPr/>
          <p:nvPr/>
        </p:nvSpPr>
        <p:spPr>
          <a:xfrm>
            <a:off x="4572000"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7" name="正方形/長方形 6"/>
          <p:cNvSpPr/>
          <p:nvPr/>
        </p:nvSpPr>
        <p:spPr>
          <a:xfrm>
            <a:off x="586814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pic>
        <p:nvPicPr>
          <p:cNvPr id="102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98100"/>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7"/>
          <p:cNvSpPr>
            <a:spLocks noGrp="1"/>
          </p:cNvSpPr>
          <p:nvPr>
            <p:ph type="title"/>
          </p:nvPr>
        </p:nvSpPr>
        <p:spPr>
          <a:xfrm>
            <a:off x="251520" y="332656"/>
            <a:ext cx="8496944" cy="626715"/>
          </a:xfrm>
        </p:spPr>
        <p:txBody>
          <a:bodyPr/>
          <a:lstStyle/>
          <a:p>
            <a:r>
              <a:rPr lang="ja-JP" altLang="en-US" dirty="0"/>
              <a:t>毎</a:t>
            </a:r>
            <a:r>
              <a:rPr kumimoji="1" lang="ja-JP" altLang="en-US" dirty="0" smtClean="0"/>
              <a:t>ターン１枚、関数カードを場に出す</a:t>
            </a:r>
            <a:endParaRPr kumimoji="1" lang="ja-JP" altLang="en-US" dirty="0"/>
          </a:p>
        </p:txBody>
      </p:sp>
      <p:pic>
        <p:nvPicPr>
          <p:cNvPr id="14"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0494"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582"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3086" y="1197426"/>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64"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052"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72" y="1196752"/>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6950" y="1197425"/>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9038" y="1197425"/>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24217" y="1012666"/>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7" name="テキスト ボックス 36"/>
          <p:cNvSpPr txBox="1"/>
          <p:nvPr/>
        </p:nvSpPr>
        <p:spPr>
          <a:xfrm>
            <a:off x="154766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8" name="テキスト ボックス 37"/>
          <p:cNvSpPr txBox="1"/>
          <p:nvPr/>
        </p:nvSpPr>
        <p:spPr>
          <a:xfrm>
            <a:off x="233975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9" name="テキスト ボックス 38"/>
          <p:cNvSpPr txBox="1"/>
          <p:nvPr/>
        </p:nvSpPr>
        <p:spPr>
          <a:xfrm>
            <a:off x="3131840"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0" name="テキスト ボックス 39"/>
          <p:cNvSpPr txBox="1"/>
          <p:nvPr/>
        </p:nvSpPr>
        <p:spPr>
          <a:xfrm>
            <a:off x="3923928"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1" name="テキスト ボックス 40"/>
          <p:cNvSpPr txBox="1"/>
          <p:nvPr/>
        </p:nvSpPr>
        <p:spPr>
          <a:xfrm>
            <a:off x="4716016"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2" name="テキスト ボックス 41"/>
          <p:cNvSpPr txBox="1"/>
          <p:nvPr/>
        </p:nvSpPr>
        <p:spPr>
          <a:xfrm>
            <a:off x="550810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3" name="テキスト ボックス 42"/>
          <p:cNvSpPr txBox="1"/>
          <p:nvPr/>
        </p:nvSpPr>
        <p:spPr>
          <a:xfrm>
            <a:off x="622818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4" name="テキスト ボックス 43"/>
          <p:cNvSpPr txBox="1"/>
          <p:nvPr/>
        </p:nvSpPr>
        <p:spPr>
          <a:xfrm>
            <a:off x="702027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2" name="テキスト ボックス 1"/>
          <p:cNvSpPr txBox="1"/>
          <p:nvPr/>
        </p:nvSpPr>
        <p:spPr>
          <a:xfrm>
            <a:off x="376810" y="4221088"/>
            <a:ext cx="7003502" cy="2062103"/>
          </a:xfrm>
          <a:prstGeom prst="rect">
            <a:avLst/>
          </a:prstGeom>
          <a:noFill/>
        </p:spPr>
        <p:txBody>
          <a:bodyPr wrap="square" rtlCol="0">
            <a:spAutoFit/>
          </a:bodyPr>
          <a:lstStyle/>
          <a:p>
            <a:r>
              <a:rPr kumimoji="1" lang="ja-JP" altLang="en-US" sz="3200" dirty="0" smtClean="0"/>
              <a:t>出し方は３通り</a:t>
            </a:r>
            <a:endParaRPr kumimoji="1" lang="en-US" altLang="ja-JP" sz="3200" dirty="0" smtClean="0"/>
          </a:p>
          <a:p>
            <a:r>
              <a:rPr kumimoji="1" lang="en-US" altLang="ja-JP" sz="3200" dirty="0" smtClean="0"/>
              <a:t>[put]		</a:t>
            </a:r>
            <a:r>
              <a:rPr kumimoji="1" lang="ja-JP" altLang="en-US" sz="3200" dirty="0" smtClean="0"/>
              <a:t>スロット </a:t>
            </a:r>
            <a:r>
              <a:rPr kumimoji="1" lang="en-US" altLang="ja-JP" sz="3200" dirty="0" smtClean="0"/>
              <a:t>:= </a:t>
            </a:r>
            <a:r>
              <a:rPr kumimoji="1" lang="ja-JP" altLang="en-US" sz="3200" dirty="0" smtClean="0"/>
              <a:t>カード</a:t>
            </a:r>
            <a:endParaRPr kumimoji="1" lang="en-US" altLang="ja-JP" sz="3200" dirty="0" smtClean="0"/>
          </a:p>
          <a:p>
            <a:r>
              <a:rPr lang="en-US" altLang="ja-JP" sz="3200" dirty="0" smtClean="0"/>
              <a:t>[right]	</a:t>
            </a:r>
            <a:r>
              <a:rPr lang="ja-JP" altLang="en-US" sz="3200" dirty="0" smtClean="0"/>
              <a:t>スロット </a:t>
            </a:r>
            <a:r>
              <a:rPr lang="en-US" altLang="ja-JP" sz="3200" dirty="0" smtClean="0"/>
              <a:t>:= </a:t>
            </a:r>
            <a:r>
              <a:rPr lang="ja-JP" altLang="en-US" sz="3200" dirty="0" smtClean="0"/>
              <a:t>スロット </a:t>
            </a:r>
            <a:r>
              <a:rPr lang="en-US" altLang="ja-JP" sz="3200" dirty="0" smtClean="0"/>
              <a:t>( </a:t>
            </a:r>
            <a:r>
              <a:rPr lang="ja-JP" altLang="en-US" sz="3200" dirty="0" smtClean="0"/>
              <a:t>カード </a:t>
            </a:r>
            <a:r>
              <a:rPr lang="en-US" altLang="ja-JP" sz="3200" dirty="0" smtClean="0"/>
              <a:t>) </a:t>
            </a:r>
          </a:p>
          <a:p>
            <a:r>
              <a:rPr kumimoji="1" lang="en-US" altLang="ja-JP" sz="3200" dirty="0" smtClean="0"/>
              <a:t>[left] 		</a:t>
            </a:r>
            <a:r>
              <a:rPr kumimoji="1" lang="ja-JP" altLang="en-US" sz="3200" dirty="0" smtClean="0"/>
              <a:t>スロット </a:t>
            </a:r>
            <a:r>
              <a:rPr kumimoji="1" lang="en-US" altLang="ja-JP" sz="3200" dirty="0" smtClean="0"/>
              <a:t>:= </a:t>
            </a:r>
            <a:r>
              <a:rPr kumimoji="1" lang="ja-JP" altLang="en-US" sz="3200" dirty="0" smtClean="0"/>
              <a:t>カード </a:t>
            </a:r>
            <a:r>
              <a:rPr kumimoji="1" lang="en-US" altLang="ja-JP" sz="3200" dirty="0" smtClean="0"/>
              <a:t>( </a:t>
            </a:r>
            <a:r>
              <a:rPr lang="ja-JP" altLang="en-US" sz="3200" dirty="0" smtClean="0"/>
              <a:t>スロット </a:t>
            </a:r>
            <a:r>
              <a:rPr lang="en-US" altLang="ja-JP" sz="3200" dirty="0" smtClean="0"/>
              <a:t>)</a:t>
            </a:r>
            <a:endParaRPr kumimoji="1" lang="ja-JP" altLang="en-US" sz="3200" dirty="0"/>
          </a:p>
        </p:txBody>
      </p:sp>
      <p:pic>
        <p:nvPicPr>
          <p:cNvPr id="55" name="Picture 6" descr="http://1.bp.blogspot.com/-5w2kF9RZaPI/Tfm1CTYEP6I/AAAAAAAAAC0/QAgBeJv6-ps/s1600/card_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3564172"/>
            <a:ext cx="2304256" cy="324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221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770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5" name="正方形/長方形 4"/>
          <p:cNvSpPr/>
          <p:nvPr/>
        </p:nvSpPr>
        <p:spPr>
          <a:xfrm>
            <a:off x="3275856"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600" dirty="0" smtClean="0"/>
              <a:t>0</a:t>
            </a:r>
            <a:endParaRPr kumimoji="1" lang="ja-JP" altLang="en-US" sz="6600" dirty="0"/>
          </a:p>
        </p:txBody>
      </p:sp>
      <p:sp>
        <p:nvSpPr>
          <p:cNvPr id="6" name="正方形/長方形 5"/>
          <p:cNvSpPr/>
          <p:nvPr/>
        </p:nvSpPr>
        <p:spPr>
          <a:xfrm>
            <a:off x="4572000"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7" name="正方形/長方形 6"/>
          <p:cNvSpPr/>
          <p:nvPr/>
        </p:nvSpPr>
        <p:spPr>
          <a:xfrm>
            <a:off x="586814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pic>
        <p:nvPicPr>
          <p:cNvPr id="102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98100"/>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7"/>
          <p:cNvSpPr>
            <a:spLocks noGrp="1"/>
          </p:cNvSpPr>
          <p:nvPr>
            <p:ph type="title"/>
          </p:nvPr>
        </p:nvSpPr>
        <p:spPr>
          <a:xfrm>
            <a:off x="251520" y="332656"/>
            <a:ext cx="8496944" cy="626715"/>
          </a:xfrm>
        </p:spPr>
        <p:txBody>
          <a:bodyPr/>
          <a:lstStyle/>
          <a:p>
            <a:r>
              <a:rPr kumimoji="1" lang="en-US" altLang="ja-JP" dirty="0" smtClean="0"/>
              <a:t>256</a:t>
            </a:r>
            <a:r>
              <a:rPr lang="ja-JP" altLang="en-US" dirty="0"/>
              <a:t>匹</a:t>
            </a:r>
            <a:r>
              <a:rPr kumimoji="1" lang="ja-JP" altLang="en-US" dirty="0" smtClean="0"/>
              <a:t>のモンスター</a:t>
            </a:r>
            <a:r>
              <a:rPr kumimoji="1" lang="en-US" altLang="ja-JP" dirty="0" smtClean="0"/>
              <a:t>(HP:100) </a:t>
            </a:r>
            <a:r>
              <a:rPr kumimoji="1" lang="ja-JP" altLang="en-US" dirty="0" smtClean="0"/>
              <a:t>と、</a:t>
            </a:r>
            <a:r>
              <a:rPr lang="en-US" altLang="ja-JP" dirty="0" smtClean="0"/>
              <a:t>4 </a:t>
            </a:r>
            <a:r>
              <a:rPr lang="ja-JP" altLang="en-US" dirty="0" smtClean="0"/>
              <a:t>個の関数スロット</a:t>
            </a:r>
            <a:endParaRPr kumimoji="1" lang="ja-JP" altLang="en-US" dirty="0"/>
          </a:p>
        </p:txBody>
      </p:sp>
      <p:pic>
        <p:nvPicPr>
          <p:cNvPr id="14"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0494"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582"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3086" y="1197426"/>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64"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052"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72" y="1196752"/>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6950" y="1197425"/>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9038" y="1197425"/>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907704"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4" name="正方形/長方形 23"/>
          <p:cNvSpPr/>
          <p:nvPr/>
        </p:nvSpPr>
        <p:spPr>
          <a:xfrm>
            <a:off x="3275856"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5" name="正方形/長方形 24"/>
          <p:cNvSpPr/>
          <p:nvPr/>
        </p:nvSpPr>
        <p:spPr>
          <a:xfrm>
            <a:off x="4572000"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6" name="正方形/長方形 25"/>
          <p:cNvSpPr/>
          <p:nvPr/>
        </p:nvSpPr>
        <p:spPr>
          <a:xfrm>
            <a:off x="5868144"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pic>
        <p:nvPicPr>
          <p:cNvPr id="1030"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28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15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23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327"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1423"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51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59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67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7767" y="5689742"/>
            <a:ext cx="562625" cy="83560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24217" y="1012666"/>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7" name="テキスト ボックス 36"/>
          <p:cNvSpPr txBox="1"/>
          <p:nvPr/>
        </p:nvSpPr>
        <p:spPr>
          <a:xfrm>
            <a:off x="154766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8" name="テキスト ボックス 37"/>
          <p:cNvSpPr txBox="1"/>
          <p:nvPr/>
        </p:nvSpPr>
        <p:spPr>
          <a:xfrm>
            <a:off x="233975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9" name="テキスト ボックス 38"/>
          <p:cNvSpPr txBox="1"/>
          <p:nvPr/>
        </p:nvSpPr>
        <p:spPr>
          <a:xfrm>
            <a:off x="3131840"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0" name="テキスト ボックス 39"/>
          <p:cNvSpPr txBox="1"/>
          <p:nvPr/>
        </p:nvSpPr>
        <p:spPr>
          <a:xfrm>
            <a:off x="3923928"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1" name="テキスト ボックス 40"/>
          <p:cNvSpPr txBox="1"/>
          <p:nvPr/>
        </p:nvSpPr>
        <p:spPr>
          <a:xfrm>
            <a:off x="4716016"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2" name="テキスト ボックス 41"/>
          <p:cNvSpPr txBox="1"/>
          <p:nvPr/>
        </p:nvSpPr>
        <p:spPr>
          <a:xfrm>
            <a:off x="550810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3" name="テキスト ボックス 42"/>
          <p:cNvSpPr txBox="1"/>
          <p:nvPr/>
        </p:nvSpPr>
        <p:spPr>
          <a:xfrm>
            <a:off x="622818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4" name="テキスト ボックス 43"/>
          <p:cNvSpPr txBox="1"/>
          <p:nvPr/>
        </p:nvSpPr>
        <p:spPr>
          <a:xfrm>
            <a:off x="702027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5" name="テキスト ボックス 44"/>
          <p:cNvSpPr txBox="1"/>
          <p:nvPr/>
        </p:nvSpPr>
        <p:spPr>
          <a:xfrm>
            <a:off x="899592"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6" name="テキスト ボックス 45"/>
          <p:cNvSpPr txBox="1"/>
          <p:nvPr/>
        </p:nvSpPr>
        <p:spPr>
          <a:xfrm>
            <a:off x="173232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7" name="テキスト ボックス 46"/>
          <p:cNvSpPr txBox="1"/>
          <p:nvPr/>
        </p:nvSpPr>
        <p:spPr>
          <a:xfrm>
            <a:off x="2524417"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8" name="テキスト ボックス 47"/>
          <p:cNvSpPr txBox="1"/>
          <p:nvPr/>
        </p:nvSpPr>
        <p:spPr>
          <a:xfrm>
            <a:off x="3316505"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9" name="テキスト ボックス 48"/>
          <p:cNvSpPr txBox="1"/>
          <p:nvPr/>
        </p:nvSpPr>
        <p:spPr>
          <a:xfrm>
            <a:off x="4108593"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0" name="テキスト ボックス 49"/>
          <p:cNvSpPr txBox="1"/>
          <p:nvPr/>
        </p:nvSpPr>
        <p:spPr>
          <a:xfrm>
            <a:off x="4900681"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1" name="テキスト ボックス 50"/>
          <p:cNvSpPr txBox="1"/>
          <p:nvPr/>
        </p:nvSpPr>
        <p:spPr>
          <a:xfrm>
            <a:off x="569276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2" name="テキスト ボックス 51"/>
          <p:cNvSpPr txBox="1"/>
          <p:nvPr/>
        </p:nvSpPr>
        <p:spPr>
          <a:xfrm>
            <a:off x="641284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3" name="テキスト ボックス 52"/>
          <p:cNvSpPr txBox="1"/>
          <p:nvPr/>
        </p:nvSpPr>
        <p:spPr>
          <a:xfrm>
            <a:off x="7204937"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pic>
        <p:nvPicPr>
          <p:cNvPr id="54" name="Picture 14" descr="http://2.bp.blogspot.com/-8KFzaPF9Yrs/TfmyaJ42SyI/AAAAAAAAABc/2hXwAbod79g/s1600/card_zer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636912"/>
            <a:ext cx="1552882" cy="215850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5496" y="2175247"/>
            <a:ext cx="2160240" cy="461665"/>
          </a:xfrm>
          <a:prstGeom prst="rect">
            <a:avLst/>
          </a:prstGeom>
          <a:noFill/>
        </p:spPr>
        <p:txBody>
          <a:bodyPr wrap="square" rtlCol="0">
            <a:spAutoFit/>
          </a:bodyPr>
          <a:lstStyle/>
          <a:p>
            <a:r>
              <a:rPr kumimoji="1" lang="en-US" altLang="ja-JP" sz="2400" dirty="0" smtClean="0"/>
              <a:t>s1 := s1(zero)</a:t>
            </a:r>
            <a:endParaRPr kumimoji="1" lang="ja-JP" altLang="en-US" sz="2400" dirty="0"/>
          </a:p>
        </p:txBody>
      </p:sp>
    </p:spTree>
    <p:extLst>
      <p:ext uri="{BB962C8B-B14F-4D97-AF65-F5344CB8AC3E}">
        <p14:creationId xmlns:p14="http://schemas.microsoft.com/office/powerpoint/2010/main" val="2912271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770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5" name="正方形/長方形 4"/>
          <p:cNvSpPr/>
          <p:nvPr/>
        </p:nvSpPr>
        <p:spPr>
          <a:xfrm>
            <a:off x="3275856"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600" dirty="0" smtClean="0"/>
              <a:t>0</a:t>
            </a:r>
            <a:endParaRPr kumimoji="1" lang="ja-JP" altLang="en-US" sz="6600" dirty="0"/>
          </a:p>
        </p:txBody>
      </p:sp>
      <p:sp>
        <p:nvSpPr>
          <p:cNvPr id="6" name="正方形/長方形 5"/>
          <p:cNvSpPr/>
          <p:nvPr/>
        </p:nvSpPr>
        <p:spPr>
          <a:xfrm>
            <a:off x="4572000"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7" name="正方形/長方形 6"/>
          <p:cNvSpPr/>
          <p:nvPr/>
        </p:nvSpPr>
        <p:spPr>
          <a:xfrm>
            <a:off x="586814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pic>
        <p:nvPicPr>
          <p:cNvPr id="102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98100"/>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7"/>
          <p:cNvSpPr>
            <a:spLocks noGrp="1"/>
          </p:cNvSpPr>
          <p:nvPr>
            <p:ph type="title"/>
          </p:nvPr>
        </p:nvSpPr>
        <p:spPr>
          <a:xfrm>
            <a:off x="251520" y="332656"/>
            <a:ext cx="8496944" cy="626715"/>
          </a:xfrm>
        </p:spPr>
        <p:txBody>
          <a:bodyPr/>
          <a:lstStyle/>
          <a:p>
            <a:r>
              <a:rPr kumimoji="1" lang="en-US" altLang="ja-JP" dirty="0" smtClean="0"/>
              <a:t>256</a:t>
            </a:r>
            <a:r>
              <a:rPr lang="ja-JP" altLang="en-US" dirty="0"/>
              <a:t>匹</a:t>
            </a:r>
            <a:r>
              <a:rPr kumimoji="1" lang="ja-JP" altLang="en-US" dirty="0" smtClean="0"/>
              <a:t>のモンスター</a:t>
            </a:r>
            <a:r>
              <a:rPr kumimoji="1" lang="en-US" altLang="ja-JP" dirty="0" smtClean="0"/>
              <a:t>(HP:100) </a:t>
            </a:r>
            <a:r>
              <a:rPr kumimoji="1" lang="ja-JP" altLang="en-US" dirty="0" smtClean="0"/>
              <a:t>と、</a:t>
            </a:r>
            <a:r>
              <a:rPr lang="en-US" altLang="ja-JP" dirty="0" smtClean="0"/>
              <a:t>4 </a:t>
            </a:r>
            <a:r>
              <a:rPr lang="ja-JP" altLang="en-US" dirty="0" smtClean="0"/>
              <a:t>個の関数スロット</a:t>
            </a:r>
            <a:endParaRPr kumimoji="1" lang="ja-JP" altLang="en-US" dirty="0"/>
          </a:p>
        </p:txBody>
      </p:sp>
      <p:pic>
        <p:nvPicPr>
          <p:cNvPr id="14"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0494"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582"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3086" y="1197426"/>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64"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052"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72" y="1196752"/>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6950" y="1197425"/>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9038" y="1197425"/>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907704"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4" name="正方形/長方形 23"/>
          <p:cNvSpPr/>
          <p:nvPr/>
        </p:nvSpPr>
        <p:spPr>
          <a:xfrm>
            <a:off x="3275856"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5" name="正方形/長方形 24"/>
          <p:cNvSpPr/>
          <p:nvPr/>
        </p:nvSpPr>
        <p:spPr>
          <a:xfrm>
            <a:off x="4572000"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6" name="正方形/長方形 25"/>
          <p:cNvSpPr/>
          <p:nvPr/>
        </p:nvSpPr>
        <p:spPr>
          <a:xfrm>
            <a:off x="5868144"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t>x</a:t>
            </a:r>
            <a:br>
              <a:rPr kumimoji="1" lang="en-US" altLang="ja-JP" sz="2800" b="1" dirty="0" smtClean="0"/>
            </a:br>
            <a:r>
              <a:rPr kumimoji="1" lang="en-US" altLang="ja-JP" sz="2800" b="1" dirty="0" smtClean="0"/>
              <a:t> =&gt; x+1</a:t>
            </a:r>
            <a:endParaRPr kumimoji="1" lang="ja-JP" altLang="en-US" sz="2800" b="1" dirty="0"/>
          </a:p>
        </p:txBody>
      </p:sp>
      <p:pic>
        <p:nvPicPr>
          <p:cNvPr id="1030"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28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15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23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327"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1423"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51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59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67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7767" y="5689742"/>
            <a:ext cx="562625" cy="83560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24217" y="1012666"/>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7" name="テキスト ボックス 36"/>
          <p:cNvSpPr txBox="1"/>
          <p:nvPr/>
        </p:nvSpPr>
        <p:spPr>
          <a:xfrm>
            <a:off x="154766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8" name="テキスト ボックス 37"/>
          <p:cNvSpPr txBox="1"/>
          <p:nvPr/>
        </p:nvSpPr>
        <p:spPr>
          <a:xfrm>
            <a:off x="233975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9" name="テキスト ボックス 38"/>
          <p:cNvSpPr txBox="1"/>
          <p:nvPr/>
        </p:nvSpPr>
        <p:spPr>
          <a:xfrm>
            <a:off x="3131840"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0" name="テキスト ボックス 39"/>
          <p:cNvSpPr txBox="1"/>
          <p:nvPr/>
        </p:nvSpPr>
        <p:spPr>
          <a:xfrm>
            <a:off x="3923928"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1" name="テキスト ボックス 40"/>
          <p:cNvSpPr txBox="1"/>
          <p:nvPr/>
        </p:nvSpPr>
        <p:spPr>
          <a:xfrm>
            <a:off x="4716016"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2" name="テキスト ボックス 41"/>
          <p:cNvSpPr txBox="1"/>
          <p:nvPr/>
        </p:nvSpPr>
        <p:spPr>
          <a:xfrm>
            <a:off x="550810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3" name="テキスト ボックス 42"/>
          <p:cNvSpPr txBox="1"/>
          <p:nvPr/>
        </p:nvSpPr>
        <p:spPr>
          <a:xfrm>
            <a:off x="622818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4" name="テキスト ボックス 43"/>
          <p:cNvSpPr txBox="1"/>
          <p:nvPr/>
        </p:nvSpPr>
        <p:spPr>
          <a:xfrm>
            <a:off x="702027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5" name="テキスト ボックス 44"/>
          <p:cNvSpPr txBox="1"/>
          <p:nvPr/>
        </p:nvSpPr>
        <p:spPr>
          <a:xfrm>
            <a:off x="899592"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6" name="テキスト ボックス 45"/>
          <p:cNvSpPr txBox="1"/>
          <p:nvPr/>
        </p:nvSpPr>
        <p:spPr>
          <a:xfrm>
            <a:off x="173232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7" name="テキスト ボックス 46"/>
          <p:cNvSpPr txBox="1"/>
          <p:nvPr/>
        </p:nvSpPr>
        <p:spPr>
          <a:xfrm>
            <a:off x="2524417"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8" name="テキスト ボックス 47"/>
          <p:cNvSpPr txBox="1"/>
          <p:nvPr/>
        </p:nvSpPr>
        <p:spPr>
          <a:xfrm>
            <a:off x="3316505"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9" name="テキスト ボックス 48"/>
          <p:cNvSpPr txBox="1"/>
          <p:nvPr/>
        </p:nvSpPr>
        <p:spPr>
          <a:xfrm>
            <a:off x="4108593"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0" name="テキスト ボックス 49"/>
          <p:cNvSpPr txBox="1"/>
          <p:nvPr/>
        </p:nvSpPr>
        <p:spPr>
          <a:xfrm>
            <a:off x="4900681"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1" name="テキスト ボックス 50"/>
          <p:cNvSpPr txBox="1"/>
          <p:nvPr/>
        </p:nvSpPr>
        <p:spPr>
          <a:xfrm>
            <a:off x="569276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2" name="テキスト ボックス 51"/>
          <p:cNvSpPr txBox="1"/>
          <p:nvPr/>
        </p:nvSpPr>
        <p:spPr>
          <a:xfrm>
            <a:off x="641284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3" name="テキスト ボックス 52"/>
          <p:cNvSpPr txBox="1"/>
          <p:nvPr/>
        </p:nvSpPr>
        <p:spPr>
          <a:xfrm>
            <a:off x="7204937"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2" name="テキスト ボックス 1"/>
          <p:cNvSpPr txBox="1"/>
          <p:nvPr/>
        </p:nvSpPr>
        <p:spPr>
          <a:xfrm>
            <a:off x="7521198" y="4983559"/>
            <a:ext cx="1659314" cy="461665"/>
          </a:xfrm>
          <a:prstGeom prst="rect">
            <a:avLst/>
          </a:prstGeom>
          <a:noFill/>
        </p:spPr>
        <p:txBody>
          <a:bodyPr wrap="square" rtlCol="0">
            <a:spAutoFit/>
          </a:bodyPr>
          <a:lstStyle/>
          <a:p>
            <a:r>
              <a:rPr kumimoji="1" lang="en-US" altLang="ja-JP" sz="2400" dirty="0" smtClean="0"/>
              <a:t>s3 := </a:t>
            </a:r>
            <a:r>
              <a:rPr kumimoji="1" lang="en-US" altLang="ja-JP" sz="2400" dirty="0" err="1" smtClean="0"/>
              <a:t>succ</a:t>
            </a:r>
            <a:endParaRPr kumimoji="1" lang="ja-JP" altLang="en-US" sz="2400" dirty="0"/>
          </a:p>
        </p:txBody>
      </p:sp>
      <p:pic>
        <p:nvPicPr>
          <p:cNvPr id="55" name="Picture 2" descr="http://1.bp.blogspot.com/-xAr83OxEcQg/Tfm0WR_sOzI/AAAAAAAAACU/aTM1INjvaLY/s1600/card_suc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8541" y="2650227"/>
            <a:ext cx="1699963" cy="236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570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770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5" name="正方形/長方形 4"/>
          <p:cNvSpPr/>
          <p:nvPr/>
        </p:nvSpPr>
        <p:spPr>
          <a:xfrm>
            <a:off x="3275856"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smtClean="0"/>
              <a:t>１</a:t>
            </a:r>
            <a:endParaRPr kumimoji="1" lang="ja-JP" altLang="en-US" sz="6600" dirty="0"/>
          </a:p>
        </p:txBody>
      </p:sp>
      <p:sp>
        <p:nvSpPr>
          <p:cNvPr id="6" name="正方形/長方形 5"/>
          <p:cNvSpPr/>
          <p:nvPr/>
        </p:nvSpPr>
        <p:spPr>
          <a:xfrm>
            <a:off x="4572000"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7" name="正方形/長方形 6"/>
          <p:cNvSpPr/>
          <p:nvPr/>
        </p:nvSpPr>
        <p:spPr>
          <a:xfrm>
            <a:off x="586814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pic>
        <p:nvPicPr>
          <p:cNvPr id="102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98100"/>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7"/>
          <p:cNvSpPr>
            <a:spLocks noGrp="1"/>
          </p:cNvSpPr>
          <p:nvPr>
            <p:ph type="title"/>
          </p:nvPr>
        </p:nvSpPr>
        <p:spPr>
          <a:xfrm>
            <a:off x="251520" y="332656"/>
            <a:ext cx="8496944" cy="626715"/>
          </a:xfrm>
        </p:spPr>
        <p:txBody>
          <a:bodyPr/>
          <a:lstStyle/>
          <a:p>
            <a:r>
              <a:rPr kumimoji="1" lang="en-US" altLang="ja-JP" dirty="0" smtClean="0"/>
              <a:t>256</a:t>
            </a:r>
            <a:r>
              <a:rPr lang="ja-JP" altLang="en-US" dirty="0"/>
              <a:t>匹</a:t>
            </a:r>
            <a:r>
              <a:rPr kumimoji="1" lang="ja-JP" altLang="en-US" dirty="0" smtClean="0"/>
              <a:t>のモンスター</a:t>
            </a:r>
            <a:r>
              <a:rPr kumimoji="1" lang="en-US" altLang="ja-JP" dirty="0" smtClean="0"/>
              <a:t>(HP:100) </a:t>
            </a:r>
            <a:r>
              <a:rPr kumimoji="1" lang="ja-JP" altLang="en-US" dirty="0" smtClean="0"/>
              <a:t>と、</a:t>
            </a:r>
            <a:r>
              <a:rPr lang="en-US" altLang="ja-JP" dirty="0" smtClean="0"/>
              <a:t>4 </a:t>
            </a:r>
            <a:r>
              <a:rPr lang="ja-JP" altLang="en-US" dirty="0" smtClean="0"/>
              <a:t>個の関数スロット</a:t>
            </a:r>
            <a:endParaRPr kumimoji="1" lang="ja-JP" altLang="en-US" dirty="0"/>
          </a:p>
        </p:txBody>
      </p:sp>
      <p:pic>
        <p:nvPicPr>
          <p:cNvPr id="14"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0494"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582"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3086" y="1197426"/>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64"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052"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72" y="1196752"/>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6950" y="1197425"/>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9038" y="1197425"/>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907704"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4" name="正方形/長方形 23"/>
          <p:cNvSpPr/>
          <p:nvPr/>
        </p:nvSpPr>
        <p:spPr>
          <a:xfrm>
            <a:off x="3275856"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5" name="正方形/長方形 24"/>
          <p:cNvSpPr/>
          <p:nvPr/>
        </p:nvSpPr>
        <p:spPr>
          <a:xfrm>
            <a:off x="4572000"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6" name="正方形/長方形 25"/>
          <p:cNvSpPr/>
          <p:nvPr/>
        </p:nvSpPr>
        <p:spPr>
          <a:xfrm>
            <a:off x="5868144"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t>x</a:t>
            </a:r>
            <a:br>
              <a:rPr lang="en-US" altLang="ja-JP" sz="2800" b="1" dirty="0"/>
            </a:br>
            <a:r>
              <a:rPr lang="en-US" altLang="ja-JP" sz="2800" b="1" dirty="0"/>
              <a:t> =&gt; x+1</a:t>
            </a:r>
            <a:endParaRPr lang="ja-JP" altLang="en-US" sz="2800" b="1" dirty="0"/>
          </a:p>
        </p:txBody>
      </p:sp>
      <p:pic>
        <p:nvPicPr>
          <p:cNvPr id="1030"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28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15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23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327"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1423"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51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59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67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7767" y="5689742"/>
            <a:ext cx="562625" cy="83560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24217" y="1012666"/>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7" name="テキスト ボックス 36"/>
          <p:cNvSpPr txBox="1"/>
          <p:nvPr/>
        </p:nvSpPr>
        <p:spPr>
          <a:xfrm>
            <a:off x="154766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8" name="テキスト ボックス 37"/>
          <p:cNvSpPr txBox="1"/>
          <p:nvPr/>
        </p:nvSpPr>
        <p:spPr>
          <a:xfrm>
            <a:off x="233975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9" name="テキスト ボックス 38"/>
          <p:cNvSpPr txBox="1"/>
          <p:nvPr/>
        </p:nvSpPr>
        <p:spPr>
          <a:xfrm>
            <a:off x="3131840"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0" name="テキスト ボックス 39"/>
          <p:cNvSpPr txBox="1"/>
          <p:nvPr/>
        </p:nvSpPr>
        <p:spPr>
          <a:xfrm>
            <a:off x="3923928"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1" name="テキスト ボックス 40"/>
          <p:cNvSpPr txBox="1"/>
          <p:nvPr/>
        </p:nvSpPr>
        <p:spPr>
          <a:xfrm>
            <a:off x="4716016"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2" name="テキスト ボックス 41"/>
          <p:cNvSpPr txBox="1"/>
          <p:nvPr/>
        </p:nvSpPr>
        <p:spPr>
          <a:xfrm>
            <a:off x="550810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3" name="テキスト ボックス 42"/>
          <p:cNvSpPr txBox="1"/>
          <p:nvPr/>
        </p:nvSpPr>
        <p:spPr>
          <a:xfrm>
            <a:off x="622818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4" name="テキスト ボックス 43"/>
          <p:cNvSpPr txBox="1"/>
          <p:nvPr/>
        </p:nvSpPr>
        <p:spPr>
          <a:xfrm>
            <a:off x="702027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5" name="テキスト ボックス 44"/>
          <p:cNvSpPr txBox="1"/>
          <p:nvPr/>
        </p:nvSpPr>
        <p:spPr>
          <a:xfrm>
            <a:off x="899592"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6" name="テキスト ボックス 45"/>
          <p:cNvSpPr txBox="1"/>
          <p:nvPr/>
        </p:nvSpPr>
        <p:spPr>
          <a:xfrm>
            <a:off x="173232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7" name="テキスト ボックス 46"/>
          <p:cNvSpPr txBox="1"/>
          <p:nvPr/>
        </p:nvSpPr>
        <p:spPr>
          <a:xfrm>
            <a:off x="2524417"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8" name="テキスト ボックス 47"/>
          <p:cNvSpPr txBox="1"/>
          <p:nvPr/>
        </p:nvSpPr>
        <p:spPr>
          <a:xfrm>
            <a:off x="3316505"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9" name="テキスト ボックス 48"/>
          <p:cNvSpPr txBox="1"/>
          <p:nvPr/>
        </p:nvSpPr>
        <p:spPr>
          <a:xfrm>
            <a:off x="4108593"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0" name="テキスト ボックス 49"/>
          <p:cNvSpPr txBox="1"/>
          <p:nvPr/>
        </p:nvSpPr>
        <p:spPr>
          <a:xfrm>
            <a:off x="4900681"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1" name="テキスト ボックス 50"/>
          <p:cNvSpPr txBox="1"/>
          <p:nvPr/>
        </p:nvSpPr>
        <p:spPr>
          <a:xfrm>
            <a:off x="569276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2" name="テキスト ボックス 51"/>
          <p:cNvSpPr txBox="1"/>
          <p:nvPr/>
        </p:nvSpPr>
        <p:spPr>
          <a:xfrm>
            <a:off x="641284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3" name="テキスト ボックス 52"/>
          <p:cNvSpPr txBox="1"/>
          <p:nvPr/>
        </p:nvSpPr>
        <p:spPr>
          <a:xfrm>
            <a:off x="7204937"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2" name="テキスト ボックス 1"/>
          <p:cNvSpPr txBox="1"/>
          <p:nvPr/>
        </p:nvSpPr>
        <p:spPr>
          <a:xfrm>
            <a:off x="35496" y="2175247"/>
            <a:ext cx="2160240" cy="461665"/>
          </a:xfrm>
          <a:prstGeom prst="rect">
            <a:avLst/>
          </a:prstGeom>
          <a:noFill/>
        </p:spPr>
        <p:txBody>
          <a:bodyPr wrap="square" rtlCol="0">
            <a:spAutoFit/>
          </a:bodyPr>
          <a:lstStyle/>
          <a:p>
            <a:r>
              <a:rPr kumimoji="1" lang="en-US" altLang="ja-JP" sz="2400" dirty="0" smtClean="0"/>
              <a:t>s1 := </a:t>
            </a:r>
            <a:r>
              <a:rPr kumimoji="1" lang="en-US" altLang="ja-JP" sz="2400" dirty="0" err="1" smtClean="0"/>
              <a:t>succ</a:t>
            </a:r>
            <a:r>
              <a:rPr kumimoji="1" lang="en-US" altLang="ja-JP" sz="2400" dirty="0" smtClean="0"/>
              <a:t>(s1)</a:t>
            </a:r>
            <a:endParaRPr kumimoji="1" lang="ja-JP" altLang="en-US" sz="2400" dirty="0"/>
          </a:p>
        </p:txBody>
      </p:sp>
      <p:pic>
        <p:nvPicPr>
          <p:cNvPr id="55" name="Picture 2" descr="http://1.bp.blogspot.com/-xAr83OxEcQg/Tfm0WR_sOzI/AAAAAAAAACU/aTM1INjvaLY/s1600/card_suc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008" y="2636912"/>
            <a:ext cx="1699963" cy="236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36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770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5" name="正方形/長方形 4"/>
          <p:cNvSpPr/>
          <p:nvPr/>
        </p:nvSpPr>
        <p:spPr>
          <a:xfrm>
            <a:off x="3275856"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smtClean="0"/>
              <a:t>１</a:t>
            </a:r>
            <a:endParaRPr kumimoji="1" lang="ja-JP" altLang="en-US" sz="6600" dirty="0"/>
          </a:p>
        </p:txBody>
      </p:sp>
      <p:sp>
        <p:nvSpPr>
          <p:cNvPr id="6" name="正方形/長方形 5"/>
          <p:cNvSpPr/>
          <p:nvPr/>
        </p:nvSpPr>
        <p:spPr>
          <a:xfrm>
            <a:off x="4572000"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7" name="正方形/長方形 6"/>
          <p:cNvSpPr/>
          <p:nvPr/>
        </p:nvSpPr>
        <p:spPr>
          <a:xfrm>
            <a:off x="586814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pic>
        <p:nvPicPr>
          <p:cNvPr id="102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98100"/>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7"/>
          <p:cNvSpPr>
            <a:spLocks noGrp="1"/>
          </p:cNvSpPr>
          <p:nvPr>
            <p:ph type="title"/>
          </p:nvPr>
        </p:nvSpPr>
        <p:spPr>
          <a:xfrm>
            <a:off x="251520" y="332656"/>
            <a:ext cx="8496944" cy="626715"/>
          </a:xfrm>
        </p:spPr>
        <p:txBody>
          <a:bodyPr/>
          <a:lstStyle/>
          <a:p>
            <a:r>
              <a:rPr kumimoji="1" lang="en-US" altLang="ja-JP" dirty="0" smtClean="0"/>
              <a:t>256</a:t>
            </a:r>
            <a:r>
              <a:rPr lang="ja-JP" altLang="en-US" dirty="0"/>
              <a:t>匹</a:t>
            </a:r>
            <a:r>
              <a:rPr kumimoji="1" lang="ja-JP" altLang="en-US" dirty="0" smtClean="0"/>
              <a:t>のモンスター</a:t>
            </a:r>
            <a:r>
              <a:rPr kumimoji="1" lang="en-US" altLang="ja-JP" dirty="0" smtClean="0"/>
              <a:t>(HP:100) </a:t>
            </a:r>
            <a:r>
              <a:rPr kumimoji="1" lang="ja-JP" altLang="en-US" dirty="0" smtClean="0"/>
              <a:t>と、</a:t>
            </a:r>
            <a:r>
              <a:rPr lang="en-US" altLang="ja-JP" dirty="0" smtClean="0"/>
              <a:t>4 </a:t>
            </a:r>
            <a:r>
              <a:rPr lang="ja-JP" altLang="en-US" dirty="0" smtClean="0"/>
              <a:t>個の関数スロット</a:t>
            </a:r>
            <a:endParaRPr kumimoji="1" lang="ja-JP" altLang="en-US" dirty="0"/>
          </a:p>
        </p:txBody>
      </p:sp>
      <p:pic>
        <p:nvPicPr>
          <p:cNvPr id="14"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0494"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582"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3086" y="1197426"/>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64"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052"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72" y="1196752"/>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6950" y="1197425"/>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9038" y="1197425"/>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907704"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4" name="正方形/長方形 23"/>
          <p:cNvSpPr/>
          <p:nvPr/>
        </p:nvSpPr>
        <p:spPr>
          <a:xfrm>
            <a:off x="3275856"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5" name="正方形/長方形 24"/>
          <p:cNvSpPr/>
          <p:nvPr/>
        </p:nvSpPr>
        <p:spPr>
          <a:xfrm>
            <a:off x="4572000"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6" name="正方形/長方形 25"/>
          <p:cNvSpPr/>
          <p:nvPr/>
        </p:nvSpPr>
        <p:spPr>
          <a:xfrm>
            <a:off x="5868144"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t>fun x</a:t>
            </a:r>
            <a:br>
              <a:rPr lang="en-US" altLang="ja-JP" sz="2800" dirty="0"/>
            </a:br>
            <a:r>
              <a:rPr lang="en-US" altLang="ja-JP" sz="2800" dirty="0"/>
              <a:t>=&gt; x</a:t>
            </a:r>
            <a:endParaRPr lang="ja-JP" altLang="en-US" sz="2800" dirty="0"/>
          </a:p>
        </p:txBody>
      </p:sp>
      <p:pic>
        <p:nvPicPr>
          <p:cNvPr id="1030"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28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15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23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327"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1423"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51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59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67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7767" y="5689742"/>
            <a:ext cx="562625" cy="83560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24217" y="1012666"/>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7" name="テキスト ボックス 36"/>
          <p:cNvSpPr txBox="1"/>
          <p:nvPr/>
        </p:nvSpPr>
        <p:spPr>
          <a:xfrm>
            <a:off x="154766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8" name="テキスト ボックス 37"/>
          <p:cNvSpPr txBox="1"/>
          <p:nvPr/>
        </p:nvSpPr>
        <p:spPr>
          <a:xfrm>
            <a:off x="233975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9" name="テキスト ボックス 38"/>
          <p:cNvSpPr txBox="1"/>
          <p:nvPr/>
        </p:nvSpPr>
        <p:spPr>
          <a:xfrm>
            <a:off x="3131840"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0" name="テキスト ボックス 39"/>
          <p:cNvSpPr txBox="1"/>
          <p:nvPr/>
        </p:nvSpPr>
        <p:spPr>
          <a:xfrm>
            <a:off x="3923928"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1" name="テキスト ボックス 40"/>
          <p:cNvSpPr txBox="1"/>
          <p:nvPr/>
        </p:nvSpPr>
        <p:spPr>
          <a:xfrm>
            <a:off x="4716016"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2" name="テキスト ボックス 41"/>
          <p:cNvSpPr txBox="1"/>
          <p:nvPr/>
        </p:nvSpPr>
        <p:spPr>
          <a:xfrm>
            <a:off x="550810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3" name="テキスト ボックス 42"/>
          <p:cNvSpPr txBox="1"/>
          <p:nvPr/>
        </p:nvSpPr>
        <p:spPr>
          <a:xfrm>
            <a:off x="622818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4" name="テキスト ボックス 43"/>
          <p:cNvSpPr txBox="1"/>
          <p:nvPr/>
        </p:nvSpPr>
        <p:spPr>
          <a:xfrm>
            <a:off x="702027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5" name="テキスト ボックス 44"/>
          <p:cNvSpPr txBox="1"/>
          <p:nvPr/>
        </p:nvSpPr>
        <p:spPr>
          <a:xfrm>
            <a:off x="899592"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6" name="テキスト ボックス 45"/>
          <p:cNvSpPr txBox="1"/>
          <p:nvPr/>
        </p:nvSpPr>
        <p:spPr>
          <a:xfrm>
            <a:off x="173232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7" name="テキスト ボックス 46"/>
          <p:cNvSpPr txBox="1"/>
          <p:nvPr/>
        </p:nvSpPr>
        <p:spPr>
          <a:xfrm>
            <a:off x="2524417"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8" name="テキスト ボックス 47"/>
          <p:cNvSpPr txBox="1"/>
          <p:nvPr/>
        </p:nvSpPr>
        <p:spPr>
          <a:xfrm>
            <a:off x="3316505"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9" name="テキスト ボックス 48"/>
          <p:cNvSpPr txBox="1"/>
          <p:nvPr/>
        </p:nvSpPr>
        <p:spPr>
          <a:xfrm>
            <a:off x="4108593"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0" name="テキスト ボックス 49"/>
          <p:cNvSpPr txBox="1"/>
          <p:nvPr/>
        </p:nvSpPr>
        <p:spPr>
          <a:xfrm>
            <a:off x="4900681"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1" name="テキスト ボックス 50"/>
          <p:cNvSpPr txBox="1"/>
          <p:nvPr/>
        </p:nvSpPr>
        <p:spPr>
          <a:xfrm>
            <a:off x="569276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2" name="テキスト ボックス 51"/>
          <p:cNvSpPr txBox="1"/>
          <p:nvPr/>
        </p:nvSpPr>
        <p:spPr>
          <a:xfrm>
            <a:off x="641284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3" name="テキスト ボックス 52"/>
          <p:cNvSpPr txBox="1"/>
          <p:nvPr/>
        </p:nvSpPr>
        <p:spPr>
          <a:xfrm>
            <a:off x="7204937"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pic>
        <p:nvPicPr>
          <p:cNvPr id="54" name="Picture 14" descr="http://2.bp.blogspot.com/-8KFzaPF9Yrs/TfmyaJ42SyI/AAAAAAAAABc/2hXwAbod79g/s1600/card_zer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9038" y="2888940"/>
            <a:ext cx="1552882" cy="2158506"/>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p:cNvSpPr txBox="1"/>
          <p:nvPr/>
        </p:nvSpPr>
        <p:spPr>
          <a:xfrm>
            <a:off x="7236296" y="4983559"/>
            <a:ext cx="2160240" cy="461665"/>
          </a:xfrm>
          <a:prstGeom prst="rect">
            <a:avLst/>
          </a:prstGeom>
          <a:noFill/>
        </p:spPr>
        <p:txBody>
          <a:bodyPr wrap="square" rtlCol="0">
            <a:spAutoFit/>
          </a:bodyPr>
          <a:lstStyle/>
          <a:p>
            <a:r>
              <a:rPr kumimoji="1" lang="en-US" altLang="ja-JP" sz="2400" dirty="0" smtClean="0"/>
              <a:t>s3 := zero(s3)</a:t>
            </a:r>
            <a:endParaRPr kumimoji="1" lang="ja-JP" altLang="en-US" sz="2400" dirty="0"/>
          </a:p>
        </p:txBody>
      </p:sp>
      <p:sp>
        <p:nvSpPr>
          <p:cNvPr id="3" name="テキスト ボックス 2"/>
          <p:cNvSpPr txBox="1"/>
          <p:nvPr/>
        </p:nvSpPr>
        <p:spPr>
          <a:xfrm>
            <a:off x="4722735" y="3789040"/>
            <a:ext cx="2513561" cy="369332"/>
          </a:xfrm>
          <a:prstGeom prst="rect">
            <a:avLst/>
          </a:prstGeom>
          <a:noFill/>
        </p:spPr>
        <p:txBody>
          <a:bodyPr wrap="square" rtlCol="0">
            <a:spAutoFit/>
          </a:bodyPr>
          <a:lstStyle/>
          <a:p>
            <a:r>
              <a:rPr kumimoji="1" lang="en-US" altLang="ja-JP" dirty="0" smtClean="0">
                <a:solidFill>
                  <a:srgbClr val="FFFF00"/>
                </a:solidFill>
              </a:rPr>
              <a:t>ERROR! id</a:t>
            </a:r>
            <a:r>
              <a:rPr kumimoji="1" lang="ja-JP" altLang="en-US" dirty="0" smtClean="0">
                <a:solidFill>
                  <a:srgbClr val="FFFF00"/>
                </a:solidFill>
              </a:rPr>
              <a:t>関数に戻る</a:t>
            </a:r>
            <a:endParaRPr kumimoji="1" lang="ja-JP" altLang="en-US" dirty="0">
              <a:solidFill>
                <a:srgbClr val="FFFF00"/>
              </a:solidFill>
            </a:endParaRPr>
          </a:p>
        </p:txBody>
      </p:sp>
    </p:spTree>
    <p:extLst>
      <p:ext uri="{BB962C8B-B14F-4D97-AF65-F5344CB8AC3E}">
        <p14:creationId xmlns:p14="http://schemas.microsoft.com/office/powerpoint/2010/main" val="4025410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770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6" name="正方形/長方形 5"/>
          <p:cNvSpPr/>
          <p:nvPr/>
        </p:nvSpPr>
        <p:spPr>
          <a:xfrm>
            <a:off x="4572000"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7" name="正方形/長方形 6"/>
          <p:cNvSpPr/>
          <p:nvPr/>
        </p:nvSpPr>
        <p:spPr>
          <a:xfrm>
            <a:off x="5868144"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pic>
        <p:nvPicPr>
          <p:cNvPr id="102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98100"/>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7"/>
          <p:cNvSpPr>
            <a:spLocks noGrp="1"/>
          </p:cNvSpPr>
          <p:nvPr>
            <p:ph type="title"/>
          </p:nvPr>
        </p:nvSpPr>
        <p:spPr>
          <a:xfrm>
            <a:off x="251520" y="332656"/>
            <a:ext cx="8496944" cy="626715"/>
          </a:xfrm>
        </p:spPr>
        <p:txBody>
          <a:bodyPr/>
          <a:lstStyle/>
          <a:p>
            <a:r>
              <a:rPr kumimoji="1" lang="en-US" altLang="ja-JP" dirty="0" smtClean="0"/>
              <a:t>256</a:t>
            </a:r>
            <a:r>
              <a:rPr lang="ja-JP" altLang="en-US" dirty="0"/>
              <a:t>匹</a:t>
            </a:r>
            <a:r>
              <a:rPr kumimoji="1" lang="ja-JP" altLang="en-US" dirty="0" smtClean="0"/>
              <a:t>のモンスター</a:t>
            </a:r>
            <a:r>
              <a:rPr kumimoji="1" lang="en-US" altLang="ja-JP" dirty="0" smtClean="0"/>
              <a:t>(HP:100) </a:t>
            </a:r>
            <a:r>
              <a:rPr kumimoji="1" lang="ja-JP" altLang="en-US" dirty="0" smtClean="0"/>
              <a:t>と、</a:t>
            </a:r>
            <a:r>
              <a:rPr lang="en-US" altLang="ja-JP" dirty="0" smtClean="0"/>
              <a:t>4 </a:t>
            </a:r>
            <a:r>
              <a:rPr lang="ja-JP" altLang="en-US" dirty="0" smtClean="0"/>
              <a:t>個の関数スロット</a:t>
            </a:r>
            <a:endParaRPr kumimoji="1" lang="ja-JP" altLang="en-US" dirty="0"/>
          </a:p>
        </p:txBody>
      </p:sp>
      <p:pic>
        <p:nvPicPr>
          <p:cNvPr id="14"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0494"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582" y="1198773"/>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3086" y="1197426"/>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64"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052" y="1198099"/>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72" y="1196752"/>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6950" y="1197425"/>
            <a:ext cx="531266" cy="9354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kinaba\AppData\Local\Microsoft\Windows\Temporary Internet Files\Content.IE5\713YF2SU\MC9003482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9038" y="1197425"/>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907704"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4" name="正方形/長方形 23"/>
          <p:cNvSpPr/>
          <p:nvPr/>
        </p:nvSpPr>
        <p:spPr>
          <a:xfrm>
            <a:off x="3275856"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5" name="正方形/長方形 24"/>
          <p:cNvSpPr/>
          <p:nvPr/>
        </p:nvSpPr>
        <p:spPr>
          <a:xfrm>
            <a:off x="4572000"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26" name="正方形/長方形 25"/>
          <p:cNvSpPr/>
          <p:nvPr/>
        </p:nvSpPr>
        <p:spPr>
          <a:xfrm>
            <a:off x="5868144" y="4221088"/>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t>fun x</a:t>
            </a:r>
            <a:br>
              <a:rPr lang="en-US" altLang="ja-JP" sz="2800" dirty="0"/>
            </a:br>
            <a:r>
              <a:rPr lang="en-US" altLang="ja-JP" sz="2800" dirty="0"/>
              <a:t>=&gt; x</a:t>
            </a:r>
            <a:endParaRPr lang="ja-JP" altLang="en-US" sz="2800" dirty="0"/>
          </a:p>
        </p:txBody>
      </p:sp>
      <p:pic>
        <p:nvPicPr>
          <p:cNvPr id="1030"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28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15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23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327"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1423"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51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59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671" y="5689742"/>
            <a:ext cx="562625" cy="8356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Users\kinaba\AppData\Local\Microsoft\Windows\Temporary Internet Files\Content.IE5\1LVW2RYG\MC900353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7767" y="5689742"/>
            <a:ext cx="562625" cy="83560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24217" y="1012666"/>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7" name="テキスト ボックス 36"/>
          <p:cNvSpPr txBox="1"/>
          <p:nvPr/>
        </p:nvSpPr>
        <p:spPr>
          <a:xfrm>
            <a:off x="154766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8" name="テキスト ボックス 37"/>
          <p:cNvSpPr txBox="1"/>
          <p:nvPr/>
        </p:nvSpPr>
        <p:spPr>
          <a:xfrm>
            <a:off x="233975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39" name="テキスト ボックス 38"/>
          <p:cNvSpPr txBox="1"/>
          <p:nvPr/>
        </p:nvSpPr>
        <p:spPr>
          <a:xfrm>
            <a:off x="3131840"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0" name="テキスト ボックス 39"/>
          <p:cNvSpPr txBox="1"/>
          <p:nvPr/>
        </p:nvSpPr>
        <p:spPr>
          <a:xfrm>
            <a:off x="3923928"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1" name="テキスト ボックス 40"/>
          <p:cNvSpPr txBox="1"/>
          <p:nvPr/>
        </p:nvSpPr>
        <p:spPr>
          <a:xfrm>
            <a:off x="4716016"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2" name="テキスト ボックス 41"/>
          <p:cNvSpPr txBox="1"/>
          <p:nvPr/>
        </p:nvSpPr>
        <p:spPr>
          <a:xfrm>
            <a:off x="550810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3" name="テキスト ボックス 42"/>
          <p:cNvSpPr txBox="1"/>
          <p:nvPr/>
        </p:nvSpPr>
        <p:spPr>
          <a:xfrm>
            <a:off x="6228184"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4" name="テキスト ボックス 43"/>
          <p:cNvSpPr txBox="1"/>
          <p:nvPr/>
        </p:nvSpPr>
        <p:spPr>
          <a:xfrm>
            <a:off x="7020272" y="980728"/>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5" name="テキスト ボックス 44"/>
          <p:cNvSpPr txBox="1"/>
          <p:nvPr/>
        </p:nvSpPr>
        <p:spPr>
          <a:xfrm>
            <a:off x="899592"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6" name="テキスト ボックス 45"/>
          <p:cNvSpPr txBox="1"/>
          <p:nvPr/>
        </p:nvSpPr>
        <p:spPr>
          <a:xfrm>
            <a:off x="1660321" y="5157192"/>
            <a:ext cx="1111479" cy="646331"/>
          </a:xfrm>
          <a:prstGeom prst="rect">
            <a:avLst/>
          </a:prstGeom>
          <a:noFill/>
        </p:spPr>
        <p:txBody>
          <a:bodyPr wrap="square" rtlCol="0">
            <a:spAutoFit/>
          </a:bodyPr>
          <a:lstStyle/>
          <a:p>
            <a:r>
              <a:rPr kumimoji="1" lang="en-US" altLang="ja-JP" sz="3600" dirty="0" smtClean="0">
                <a:solidFill>
                  <a:srgbClr val="FF0066"/>
                </a:solidFill>
              </a:rPr>
              <a:t>99</a:t>
            </a:r>
            <a:endParaRPr kumimoji="1" lang="ja-JP" altLang="en-US" sz="1400" dirty="0">
              <a:solidFill>
                <a:srgbClr val="FF0066"/>
              </a:solidFill>
            </a:endParaRPr>
          </a:p>
        </p:txBody>
      </p:sp>
      <p:sp>
        <p:nvSpPr>
          <p:cNvPr id="47" name="テキスト ボックス 46"/>
          <p:cNvSpPr txBox="1"/>
          <p:nvPr/>
        </p:nvSpPr>
        <p:spPr>
          <a:xfrm>
            <a:off x="2524417"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8" name="テキスト ボックス 47"/>
          <p:cNvSpPr txBox="1"/>
          <p:nvPr/>
        </p:nvSpPr>
        <p:spPr>
          <a:xfrm>
            <a:off x="3316505"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49" name="テキスト ボックス 48"/>
          <p:cNvSpPr txBox="1"/>
          <p:nvPr/>
        </p:nvSpPr>
        <p:spPr>
          <a:xfrm>
            <a:off x="4108593"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0" name="テキスト ボックス 49"/>
          <p:cNvSpPr txBox="1"/>
          <p:nvPr/>
        </p:nvSpPr>
        <p:spPr>
          <a:xfrm>
            <a:off x="4900681"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1" name="テキスト ボックス 50"/>
          <p:cNvSpPr txBox="1"/>
          <p:nvPr/>
        </p:nvSpPr>
        <p:spPr>
          <a:xfrm>
            <a:off x="569276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2" name="テキスト ボックス 51"/>
          <p:cNvSpPr txBox="1"/>
          <p:nvPr/>
        </p:nvSpPr>
        <p:spPr>
          <a:xfrm>
            <a:off x="6412849"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53" name="テキスト ボックス 52"/>
          <p:cNvSpPr txBox="1"/>
          <p:nvPr/>
        </p:nvSpPr>
        <p:spPr>
          <a:xfrm>
            <a:off x="7204937" y="5445224"/>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pic>
        <p:nvPicPr>
          <p:cNvPr id="55" name="Picture 22" descr="http://3.bp.blogspot.com/-6As_TXGttvk/Tfm4toNNUYI/AAAAAAAAADM/aGYYeXQGB1s/s1600/card_de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682662"/>
            <a:ext cx="1624825" cy="2258506"/>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p:cNvSpPr txBox="1"/>
          <p:nvPr/>
        </p:nvSpPr>
        <p:spPr>
          <a:xfrm>
            <a:off x="35496" y="2204864"/>
            <a:ext cx="2160240" cy="461665"/>
          </a:xfrm>
          <a:prstGeom prst="rect">
            <a:avLst/>
          </a:prstGeom>
          <a:noFill/>
        </p:spPr>
        <p:txBody>
          <a:bodyPr wrap="square" rtlCol="0">
            <a:spAutoFit/>
          </a:bodyPr>
          <a:lstStyle/>
          <a:p>
            <a:r>
              <a:rPr kumimoji="1" lang="en-US" altLang="ja-JP" sz="2400" dirty="0" smtClean="0"/>
              <a:t>s1 := </a:t>
            </a:r>
            <a:r>
              <a:rPr kumimoji="1" lang="en-US" altLang="ja-JP" sz="2400" dirty="0" err="1" smtClean="0"/>
              <a:t>dec</a:t>
            </a:r>
            <a:r>
              <a:rPr kumimoji="1" lang="en-US" altLang="ja-JP" sz="2400" dirty="0" smtClean="0"/>
              <a:t>(s1)</a:t>
            </a:r>
            <a:endParaRPr kumimoji="1" lang="ja-JP" altLang="en-US" sz="2400" dirty="0"/>
          </a:p>
        </p:txBody>
      </p:sp>
      <p:sp>
        <p:nvSpPr>
          <p:cNvPr id="58" name="正方形/長方形 57"/>
          <p:cNvSpPr/>
          <p:nvPr/>
        </p:nvSpPr>
        <p:spPr>
          <a:xfrm>
            <a:off x="3275856" y="227687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59" name="テキスト ボックス 58"/>
          <p:cNvSpPr txBox="1"/>
          <p:nvPr/>
        </p:nvSpPr>
        <p:spPr>
          <a:xfrm>
            <a:off x="1763688" y="3717032"/>
            <a:ext cx="5184576" cy="369332"/>
          </a:xfrm>
          <a:prstGeom prst="rect">
            <a:avLst/>
          </a:prstGeom>
          <a:noFill/>
        </p:spPr>
        <p:txBody>
          <a:bodyPr wrap="square" rtlCol="0">
            <a:spAutoFit/>
          </a:bodyPr>
          <a:lstStyle/>
          <a:p>
            <a:r>
              <a:rPr kumimoji="1" lang="ja-JP" altLang="en-US" dirty="0" smtClean="0">
                <a:solidFill>
                  <a:srgbClr val="FFFF00"/>
                </a:solidFill>
              </a:rPr>
              <a:t>副作用カード。相手の</a:t>
            </a:r>
            <a:r>
              <a:rPr kumimoji="1" lang="en-US" altLang="ja-JP" dirty="0" smtClean="0">
                <a:solidFill>
                  <a:srgbClr val="FFFF00"/>
                </a:solidFill>
              </a:rPr>
              <a:t>s1</a:t>
            </a:r>
            <a:r>
              <a:rPr kumimoji="1" lang="ja-JP" altLang="en-US" dirty="0" smtClean="0">
                <a:solidFill>
                  <a:srgbClr val="FFFF00"/>
                </a:solidFill>
              </a:rPr>
              <a:t>番のモンスターに </a:t>
            </a:r>
            <a:r>
              <a:rPr kumimoji="1" lang="en-US" altLang="ja-JP" dirty="0" smtClean="0">
                <a:solidFill>
                  <a:srgbClr val="FFFF00"/>
                </a:solidFill>
              </a:rPr>
              <a:t>1 </a:t>
            </a:r>
            <a:r>
              <a:rPr kumimoji="1" lang="ja-JP" altLang="en-US" dirty="0" smtClean="0">
                <a:solidFill>
                  <a:srgbClr val="FFFF00"/>
                </a:solidFill>
              </a:rPr>
              <a:t>ダメージ！</a:t>
            </a:r>
            <a:endParaRPr kumimoji="1" lang="ja-JP" altLang="en-US" dirty="0">
              <a:solidFill>
                <a:srgbClr val="FFFF00"/>
              </a:solidFill>
            </a:endParaRPr>
          </a:p>
        </p:txBody>
      </p:sp>
    </p:spTree>
    <p:extLst>
      <p:ext uri="{BB962C8B-B14F-4D97-AF65-F5344CB8AC3E}">
        <p14:creationId xmlns:p14="http://schemas.microsoft.com/office/powerpoint/2010/main" val="936783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8138864" cy="1143000"/>
          </a:xfrm>
        </p:spPr>
        <p:txBody>
          <a:bodyPr/>
          <a:lstStyle/>
          <a:p>
            <a:r>
              <a:rPr kumimoji="1" lang="en-US" altLang="ja-JP" dirty="0" smtClean="0"/>
              <a:t>      </a:t>
            </a:r>
            <a:r>
              <a:rPr lang="en-US" altLang="ja-JP" dirty="0" smtClean="0"/>
              <a:t>ICFP</a:t>
            </a:r>
            <a:r>
              <a:rPr kumimoji="1" lang="ja-JP" altLang="en-US" dirty="0" smtClean="0"/>
              <a:t>コンテストの問題に要求されること（再掲）</a:t>
            </a:r>
            <a:endParaRPr kumimoji="1" lang="ja-JP" altLang="en-US" dirty="0"/>
          </a:p>
        </p:txBody>
      </p:sp>
      <p:sp>
        <p:nvSpPr>
          <p:cNvPr id="3" name="コンテンツ プレースホルダー 2"/>
          <p:cNvSpPr>
            <a:spLocks noGrp="1"/>
          </p:cNvSpPr>
          <p:nvPr>
            <p:ph sz="quarter" idx="13"/>
          </p:nvPr>
        </p:nvSpPr>
        <p:spPr>
          <a:xfrm>
            <a:off x="573400" y="1988840"/>
            <a:ext cx="7959040" cy="3600400"/>
          </a:xfrm>
        </p:spPr>
        <p:txBody>
          <a:bodyPr>
            <a:normAutofit/>
          </a:bodyPr>
          <a:lstStyle/>
          <a:p>
            <a:r>
              <a:rPr kumimoji="1" lang="ja-JP" altLang="en-US" dirty="0" smtClean="0">
                <a:solidFill>
                  <a:srgbClr val="FFFF00"/>
                </a:solidFill>
              </a:rPr>
              <a:t>「</a:t>
            </a:r>
            <a:r>
              <a:rPr kumimoji="1" lang="en-US" altLang="ja-JP" dirty="0" smtClean="0">
                <a:solidFill>
                  <a:srgbClr val="FFFF00"/>
                </a:solidFill>
              </a:rPr>
              <a:t>72</a:t>
            </a:r>
            <a:r>
              <a:rPr kumimoji="1" lang="ja-JP" altLang="en-US" dirty="0" smtClean="0">
                <a:solidFill>
                  <a:srgbClr val="FFFF00"/>
                </a:solidFill>
              </a:rPr>
              <a:t>時間おもしろさが保つ」 こと</a:t>
            </a:r>
            <a:endParaRPr kumimoji="1" lang="en-US" altLang="ja-JP" dirty="0" smtClean="0">
              <a:solidFill>
                <a:srgbClr val="FFFF00"/>
              </a:solidFill>
            </a:endParaRPr>
          </a:p>
          <a:p>
            <a:r>
              <a:rPr lang="ja-JP" altLang="en-US" dirty="0" smtClean="0">
                <a:solidFill>
                  <a:srgbClr val="92D050"/>
                </a:solidFill>
              </a:rPr>
              <a:t>解き方にバリエーションが出ること</a:t>
            </a:r>
            <a:endParaRPr kumimoji="1" lang="en-US" altLang="ja-JP" dirty="0" smtClean="0">
              <a:solidFill>
                <a:srgbClr val="92D050"/>
              </a:solidFill>
            </a:endParaRPr>
          </a:p>
          <a:p>
            <a:pPr marL="457200" lvl="1" indent="0">
              <a:buNone/>
            </a:pPr>
            <a:r>
              <a:rPr lang="en-US" altLang="ja-JP" dirty="0" smtClean="0"/>
              <a:t>	× </a:t>
            </a:r>
            <a:r>
              <a:rPr lang="ja-JP" altLang="en-US" dirty="0" smtClean="0"/>
              <a:t>簡単すぎて </a:t>
            </a:r>
            <a:r>
              <a:rPr lang="en-US" altLang="ja-JP" dirty="0" smtClean="0"/>
              <a:t>“</a:t>
            </a:r>
            <a:r>
              <a:rPr lang="ja-JP" altLang="en-US" dirty="0" smtClean="0"/>
              <a:t>最適解</a:t>
            </a:r>
            <a:r>
              <a:rPr lang="en-US" altLang="ja-JP" dirty="0" smtClean="0"/>
              <a:t>” </a:t>
            </a:r>
            <a:r>
              <a:rPr lang="ja-JP" altLang="en-US" dirty="0" smtClean="0"/>
              <a:t>に収束</a:t>
            </a:r>
            <a:endParaRPr lang="en-US" altLang="ja-JP" dirty="0"/>
          </a:p>
          <a:p>
            <a:pPr marL="457200" lvl="1" indent="0">
              <a:buNone/>
            </a:pPr>
            <a:r>
              <a:rPr kumimoji="1" lang="en-US" altLang="ja-JP" dirty="0" smtClean="0"/>
              <a:t>	× </a:t>
            </a:r>
            <a:r>
              <a:rPr kumimoji="1" lang="ja-JP" altLang="en-US" dirty="0" smtClean="0"/>
              <a:t>難しすぎて、どうしようもない</a:t>
            </a:r>
            <a:endParaRPr kumimoji="1" lang="ja-JP" altLang="en-US" dirty="0"/>
          </a:p>
        </p:txBody>
      </p:sp>
      <p:pic>
        <p:nvPicPr>
          <p:cNvPr id="4" name="Picture 5" descr="C:\Users\kinaba\AppData\Local\Microsoft\Windows\Temporary Internet Files\Content.IE5\713YF2SU\MC9002119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51436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02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議論 </a:t>
            </a:r>
            <a:r>
              <a:rPr kumimoji="1" lang="en-US" altLang="ja-JP" dirty="0" smtClean="0"/>
              <a:t>: 2</a:t>
            </a:r>
            <a:r>
              <a:rPr kumimoji="1" lang="ja-JP" altLang="en-US" dirty="0" smtClean="0"/>
              <a:t>月～ </a:t>
            </a:r>
            <a:r>
              <a:rPr kumimoji="1" lang="en-US" altLang="ja-JP" dirty="0" smtClean="0"/>
              <a:t>5</a:t>
            </a:r>
            <a:r>
              <a:rPr kumimoji="1" lang="ja-JP" altLang="en-US" dirty="0" smtClean="0"/>
              <a:t>月</a:t>
            </a:r>
            <a:endParaRPr kumimoji="1" lang="ja-JP" altLang="en-US" dirty="0"/>
          </a:p>
        </p:txBody>
      </p:sp>
      <p:sp>
        <p:nvSpPr>
          <p:cNvPr id="3" name="コンテンツ プレースホルダー 2"/>
          <p:cNvSpPr>
            <a:spLocks noGrp="1"/>
          </p:cNvSpPr>
          <p:nvPr>
            <p:ph sz="quarter" idx="13"/>
          </p:nvPr>
        </p:nvSpPr>
        <p:spPr>
          <a:xfrm>
            <a:off x="611560" y="1988840"/>
            <a:ext cx="8208912" cy="3600400"/>
          </a:xfrm>
        </p:spPr>
        <p:txBody>
          <a:bodyPr>
            <a:normAutofit fontScale="55000" lnSpcReduction="20000"/>
          </a:bodyPr>
          <a:lstStyle/>
          <a:p>
            <a:r>
              <a:rPr kumimoji="1" lang="ja-JP" altLang="en-US" dirty="0" smtClean="0"/>
              <a:t>どのようなカードがあるべきか？</a:t>
            </a:r>
            <a:endParaRPr kumimoji="1" lang="en-US" altLang="ja-JP" dirty="0" smtClean="0"/>
          </a:p>
          <a:p>
            <a:pPr lvl="1"/>
            <a:r>
              <a:rPr lang="ja-JP" altLang="en-US" dirty="0"/>
              <a:t>プレイヤー</a:t>
            </a:r>
            <a:r>
              <a:rPr lang="ja-JP" altLang="en-US" dirty="0" smtClean="0"/>
              <a:t>に独自カードをデザインさせる？ </a:t>
            </a:r>
            <a:r>
              <a:rPr lang="en-US" altLang="ja-JP" dirty="0" smtClean="0"/>
              <a:t>Pre-defined </a:t>
            </a:r>
            <a:r>
              <a:rPr lang="ja-JP" altLang="en-US" dirty="0" smtClean="0"/>
              <a:t>セット固定？</a:t>
            </a:r>
            <a:endParaRPr lang="en-US" altLang="ja-JP" dirty="0" smtClean="0"/>
          </a:p>
          <a:p>
            <a:pPr lvl="1"/>
            <a:r>
              <a:rPr lang="ja-JP" altLang="en-US" dirty="0" smtClean="0"/>
              <a:t>カードの枚数は有限？無限？</a:t>
            </a:r>
            <a:endParaRPr lang="en-US" altLang="ja-JP" dirty="0" smtClean="0"/>
          </a:p>
          <a:p>
            <a:r>
              <a:rPr lang="ja-JP" altLang="en-US" dirty="0" smtClean="0"/>
              <a:t>自然数 </a:t>
            </a:r>
            <a:r>
              <a:rPr lang="en-US" altLang="ja-JP" dirty="0" smtClean="0"/>
              <a:t>: 0, +1, *2</a:t>
            </a:r>
          </a:p>
          <a:p>
            <a:pPr lvl="1"/>
            <a:r>
              <a:rPr lang="ja-JP" altLang="en-US" dirty="0"/>
              <a:t>あるいは</a:t>
            </a:r>
            <a:r>
              <a:rPr lang="ja-JP" altLang="en-US" dirty="0" smtClean="0"/>
              <a:t>、 </a:t>
            </a:r>
            <a:r>
              <a:rPr lang="en-US" altLang="ja-JP" dirty="0" smtClean="0"/>
              <a:t>0 </a:t>
            </a:r>
            <a:r>
              <a:rPr lang="ja-JP" altLang="en-US" dirty="0" smtClean="0"/>
              <a:t>～</a:t>
            </a:r>
            <a:r>
              <a:rPr lang="en-US" altLang="ja-JP" dirty="0" smtClean="0"/>
              <a:t> 255 </a:t>
            </a:r>
            <a:r>
              <a:rPr lang="ja-JP" altLang="en-US" dirty="0" smtClean="0"/>
              <a:t>の全ての定数カード？</a:t>
            </a:r>
            <a:endParaRPr lang="en-US" altLang="ja-JP" dirty="0" smtClean="0"/>
          </a:p>
          <a:p>
            <a:r>
              <a:rPr lang="ja-JP" altLang="en-US" dirty="0" smtClean="0"/>
              <a:t>基本的な関数</a:t>
            </a:r>
            <a:r>
              <a:rPr lang="en-US" altLang="ja-JP" dirty="0"/>
              <a:t> </a:t>
            </a:r>
            <a:r>
              <a:rPr lang="en-US" altLang="ja-JP" dirty="0" smtClean="0"/>
              <a:t>: S K I</a:t>
            </a:r>
          </a:p>
          <a:p>
            <a:pPr lvl="1"/>
            <a:r>
              <a:rPr lang="en-US" altLang="ja-JP" dirty="0">
                <a:hlinkClick r:id="rId2"/>
              </a:rPr>
              <a:t>http://</a:t>
            </a:r>
            <a:r>
              <a:rPr lang="en-US" altLang="ja-JP" dirty="0" smtClean="0">
                <a:hlinkClick r:id="rId2"/>
              </a:rPr>
              <a:t>en.wikipedia.org/wiki/SKI_combinator_calculus</a:t>
            </a:r>
            <a:endParaRPr lang="en-US" altLang="ja-JP" dirty="0" smtClean="0"/>
          </a:p>
          <a:p>
            <a:pPr lvl="1"/>
            <a:r>
              <a:rPr kumimoji="1" lang="ja-JP" altLang="en-US" dirty="0" smtClean="0"/>
              <a:t>もっと違う基本関数セット？</a:t>
            </a:r>
            <a:endParaRPr kumimoji="1" lang="ja-JP" altLang="en-US" dirty="0"/>
          </a:p>
        </p:txBody>
      </p:sp>
    </p:spTree>
    <p:extLst>
      <p:ext uri="{BB962C8B-B14F-4D97-AF65-F5344CB8AC3E}">
        <p14:creationId xmlns:p14="http://schemas.microsoft.com/office/powerpoint/2010/main" val="2319831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議論 </a:t>
            </a:r>
            <a:r>
              <a:rPr lang="en-US" altLang="ja-JP" dirty="0"/>
              <a:t>: 2</a:t>
            </a:r>
            <a:r>
              <a:rPr lang="ja-JP" altLang="en-US" dirty="0"/>
              <a:t>月～ </a:t>
            </a:r>
            <a:r>
              <a:rPr lang="en-US" altLang="ja-JP" dirty="0"/>
              <a:t>5</a:t>
            </a:r>
            <a:r>
              <a:rPr lang="ja-JP" altLang="en-US" dirty="0"/>
              <a:t>月</a:t>
            </a:r>
            <a:endParaRPr kumimoji="1" lang="ja-JP" altLang="en-US" dirty="0"/>
          </a:p>
        </p:txBody>
      </p:sp>
      <p:sp>
        <p:nvSpPr>
          <p:cNvPr id="3" name="コンテンツ プレースホルダー 2"/>
          <p:cNvSpPr>
            <a:spLocks noGrp="1"/>
          </p:cNvSpPr>
          <p:nvPr>
            <p:ph sz="quarter" idx="13"/>
          </p:nvPr>
        </p:nvSpPr>
        <p:spPr/>
        <p:txBody>
          <a:bodyPr>
            <a:normAutofit fontScale="70000" lnSpcReduction="20000"/>
          </a:bodyPr>
          <a:lstStyle/>
          <a:p>
            <a:r>
              <a:rPr lang="ja-JP" altLang="en-US" dirty="0"/>
              <a:t>どのようなカードがあるべきか？</a:t>
            </a:r>
            <a:endParaRPr lang="en-US" altLang="ja-JP" dirty="0"/>
          </a:p>
          <a:p>
            <a:pPr lvl="1"/>
            <a:r>
              <a:rPr lang="ja-JP" altLang="en-US" dirty="0"/>
              <a:t>プレイヤーに独自カードをデザインさせる</a:t>
            </a:r>
            <a:r>
              <a:rPr lang="ja-JP" altLang="en-US" dirty="0" smtClean="0"/>
              <a:t>？</a:t>
            </a:r>
            <a:r>
              <a:rPr lang="en-US" altLang="ja-JP" dirty="0" smtClean="0"/>
              <a:t/>
            </a:r>
            <a:br>
              <a:rPr lang="en-US" altLang="ja-JP" dirty="0" smtClean="0"/>
            </a:br>
            <a:r>
              <a:rPr lang="en-US" altLang="ja-JP" dirty="0" smtClean="0">
                <a:solidFill>
                  <a:srgbClr val="FFFF00"/>
                </a:solidFill>
              </a:rPr>
              <a:t>Pre-defined </a:t>
            </a:r>
            <a:r>
              <a:rPr lang="ja-JP" altLang="en-US" dirty="0">
                <a:solidFill>
                  <a:srgbClr val="FFFF00"/>
                </a:solidFill>
              </a:rPr>
              <a:t>セット固定</a:t>
            </a:r>
            <a:r>
              <a:rPr lang="ja-JP" altLang="en-US" dirty="0"/>
              <a:t>？</a:t>
            </a:r>
            <a:endParaRPr lang="en-US" altLang="ja-JP" dirty="0"/>
          </a:p>
          <a:p>
            <a:pPr lvl="1"/>
            <a:r>
              <a:rPr lang="ja-JP" altLang="en-US" dirty="0"/>
              <a:t>カードの枚数は有限？</a:t>
            </a:r>
            <a:r>
              <a:rPr lang="ja-JP" altLang="en-US" dirty="0">
                <a:solidFill>
                  <a:srgbClr val="FFFF00"/>
                </a:solidFill>
              </a:rPr>
              <a:t>無限</a:t>
            </a:r>
            <a:r>
              <a:rPr lang="ja-JP" altLang="en-US" dirty="0" smtClean="0"/>
              <a:t>？</a:t>
            </a:r>
            <a:endParaRPr lang="en-US" altLang="ja-JP" dirty="0" smtClean="0"/>
          </a:p>
          <a:p>
            <a:pPr lvl="1"/>
            <a:endParaRPr lang="en-US" altLang="ja-JP" dirty="0"/>
          </a:p>
          <a:p>
            <a:pPr lvl="1"/>
            <a:endParaRPr lang="en-US" altLang="ja-JP" dirty="0" smtClean="0"/>
          </a:p>
          <a:p>
            <a:pPr marL="0" indent="0">
              <a:buNone/>
            </a:pPr>
            <a:r>
              <a:rPr lang="en-US" altLang="ja-JP" dirty="0" smtClean="0">
                <a:sym typeface="Wingdings" pitchFamily="2" charset="2"/>
              </a:rPr>
              <a:t> </a:t>
            </a:r>
            <a:r>
              <a:rPr lang="ja-JP" altLang="en-US" dirty="0" smtClean="0"/>
              <a:t>参加</a:t>
            </a:r>
            <a:r>
              <a:rPr lang="ja-JP" altLang="en-US" dirty="0"/>
              <a:t>のハードルを低くできた方が</a:t>
            </a:r>
            <a:r>
              <a:rPr lang="ja-JP" altLang="en-US" dirty="0" smtClean="0"/>
              <a:t>よい</a:t>
            </a:r>
            <a:endParaRPr lang="en-US" altLang="ja-JP" dirty="0" smtClean="0"/>
          </a:p>
          <a:p>
            <a:pPr lvl="1"/>
            <a:r>
              <a:rPr lang="ja-JP" altLang="en-US" dirty="0">
                <a:solidFill>
                  <a:srgbClr val="FFFF00"/>
                </a:solidFill>
              </a:rPr>
              <a:t>そんな</a:t>
            </a:r>
            <a:r>
              <a:rPr lang="ja-JP" altLang="en-US" dirty="0" smtClean="0">
                <a:solidFill>
                  <a:srgbClr val="FFFF00"/>
                </a:solidFill>
              </a:rPr>
              <a:t>に複雑にしなくても十分難しい</a:t>
            </a:r>
            <a:endParaRPr lang="en-US" altLang="ja-JP" dirty="0">
              <a:solidFill>
                <a:srgbClr val="FFFF00"/>
              </a:solidFill>
            </a:endParaRPr>
          </a:p>
          <a:p>
            <a:endParaRPr kumimoji="1" lang="ja-JP" altLang="en-US" dirty="0"/>
          </a:p>
        </p:txBody>
      </p:sp>
      <p:pic>
        <p:nvPicPr>
          <p:cNvPr id="4" name="Picture 5" descr="C:\Users\kinaba\AppData\Local\Microsoft\Windows\Temporary Internet Files\Content.IE5\713YF2SU\MC9002119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365104"/>
            <a:ext cx="51436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809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FFFF00"/>
                </a:solidFill>
              </a:rPr>
              <a:t>ICFP</a:t>
            </a:r>
            <a:r>
              <a:rPr kumimoji="1" lang="en-US" altLang="ja-JP" dirty="0" smtClean="0"/>
              <a:t>  </a:t>
            </a:r>
            <a:r>
              <a:rPr kumimoji="1" lang="en-US" altLang="ja-JP" dirty="0" smtClean="0">
                <a:solidFill>
                  <a:srgbClr val="FFFF00"/>
                </a:solidFill>
              </a:rPr>
              <a:t>P</a:t>
            </a:r>
            <a:r>
              <a:rPr kumimoji="1" lang="en-US" altLang="ja-JP" dirty="0" smtClean="0"/>
              <a:t>rogramming </a:t>
            </a:r>
            <a:r>
              <a:rPr kumimoji="1" lang="en-US" altLang="ja-JP" dirty="0" smtClean="0">
                <a:solidFill>
                  <a:srgbClr val="FFFF00"/>
                </a:solidFill>
              </a:rPr>
              <a:t>C</a:t>
            </a:r>
            <a:r>
              <a:rPr kumimoji="1" lang="en-US" altLang="ja-JP" dirty="0" smtClean="0"/>
              <a:t>ontest</a:t>
            </a:r>
            <a:endParaRPr kumimoji="1" lang="ja-JP" altLang="en-US" dirty="0"/>
          </a:p>
        </p:txBody>
      </p:sp>
      <p:sp>
        <p:nvSpPr>
          <p:cNvPr id="3" name="コンテンツ プレースホルダー 2"/>
          <p:cNvSpPr>
            <a:spLocks noGrp="1"/>
          </p:cNvSpPr>
          <p:nvPr>
            <p:ph sz="quarter" idx="13"/>
          </p:nvPr>
        </p:nvSpPr>
        <p:spPr/>
        <p:txBody>
          <a:bodyPr/>
          <a:lstStyle/>
          <a:p>
            <a:r>
              <a:rPr kumimoji="1" lang="en-US" altLang="ja-JP" dirty="0" smtClean="0"/>
              <a:t>ICFP </a:t>
            </a:r>
            <a:r>
              <a:rPr kumimoji="1" lang="ja-JP" altLang="en-US" dirty="0" smtClean="0"/>
              <a:t>の主催するプログラミングコンテスト</a:t>
            </a:r>
            <a:endParaRPr kumimoji="1" lang="en-US" altLang="ja-JP" dirty="0" smtClean="0"/>
          </a:p>
          <a:p>
            <a:r>
              <a:rPr lang="en-US" altLang="ja-JP" dirty="0" smtClean="0"/>
              <a:t>6</a:t>
            </a:r>
            <a:r>
              <a:rPr lang="ja-JP" altLang="en-US" dirty="0" smtClean="0"/>
              <a:t>月か</a:t>
            </a:r>
            <a:r>
              <a:rPr lang="en-US" altLang="ja-JP" dirty="0" smtClean="0"/>
              <a:t>7</a:t>
            </a:r>
            <a:r>
              <a:rPr lang="ja-JP" altLang="en-US" dirty="0" smtClean="0"/>
              <a:t>月に開催 </a:t>
            </a:r>
            <a:r>
              <a:rPr lang="en-US" altLang="ja-JP" dirty="0" smtClean="0"/>
              <a:t>(</a:t>
            </a:r>
            <a:r>
              <a:rPr lang="ja-JP" altLang="en-US" dirty="0"/>
              <a:t>の年が多い</a:t>
            </a:r>
            <a:r>
              <a:rPr lang="en-US" altLang="ja-JP" dirty="0"/>
              <a:t>)</a:t>
            </a:r>
            <a:endParaRPr kumimoji="1" lang="en-US" altLang="ja-JP" dirty="0" smtClean="0"/>
          </a:p>
          <a:p>
            <a:r>
              <a:rPr kumimoji="1" lang="en-US" altLang="ja-JP" dirty="0" smtClean="0">
                <a:solidFill>
                  <a:srgbClr val="FFFF00"/>
                </a:solidFill>
              </a:rPr>
              <a:t>72</a:t>
            </a:r>
            <a:r>
              <a:rPr kumimoji="1" lang="ja-JP" altLang="en-US" dirty="0" smtClean="0">
                <a:solidFill>
                  <a:srgbClr val="FFFF00"/>
                </a:solidFill>
              </a:rPr>
              <a:t>時間</a:t>
            </a:r>
            <a:r>
              <a:rPr kumimoji="1" lang="ja-JP" altLang="en-US" dirty="0" smtClean="0"/>
              <a:t>勝負 </a:t>
            </a:r>
            <a:r>
              <a:rPr kumimoji="1" lang="en-US" altLang="ja-JP" dirty="0" smtClean="0"/>
              <a:t>(</a:t>
            </a:r>
            <a:r>
              <a:rPr kumimoji="1" lang="ja-JP" altLang="en-US" dirty="0" smtClean="0"/>
              <a:t>の年が多い</a:t>
            </a:r>
            <a:r>
              <a:rPr kumimoji="1" lang="en-US" altLang="ja-JP" dirty="0" smtClean="0"/>
              <a:t>)</a:t>
            </a:r>
            <a:endParaRPr lang="en-US" altLang="ja-JP" dirty="0"/>
          </a:p>
          <a:p>
            <a:r>
              <a:rPr lang="ja-JP" altLang="en-US" dirty="0" smtClean="0"/>
              <a:t>チーム人数制限なし </a:t>
            </a:r>
            <a:r>
              <a:rPr lang="en-US" altLang="ja-JP" dirty="0" smtClean="0"/>
              <a:t>(</a:t>
            </a:r>
            <a:r>
              <a:rPr lang="ja-JP" altLang="en-US" dirty="0" smtClean="0"/>
              <a:t>の年が</a:t>
            </a:r>
            <a:r>
              <a:rPr lang="ja-JP" altLang="en-US" dirty="0"/>
              <a:t>多い</a:t>
            </a:r>
            <a:r>
              <a:rPr lang="en-US" altLang="ja-JP" dirty="0" smtClean="0"/>
              <a:t>)</a:t>
            </a:r>
            <a:r>
              <a:rPr lang="ja-JP" altLang="en-US" dirty="0" smtClean="0"/>
              <a:t> </a:t>
            </a:r>
            <a:endParaRPr kumimoji="1" lang="ja-JP" altLang="en-US" dirty="0"/>
          </a:p>
        </p:txBody>
      </p:sp>
    </p:spTree>
    <p:extLst>
      <p:ext uri="{BB962C8B-B14F-4D97-AF65-F5344CB8AC3E}">
        <p14:creationId xmlns:p14="http://schemas.microsoft.com/office/powerpoint/2010/main" val="1976729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議論 </a:t>
            </a:r>
            <a:r>
              <a:rPr lang="en-US" altLang="ja-JP" dirty="0"/>
              <a:t>: 2</a:t>
            </a:r>
            <a:r>
              <a:rPr lang="ja-JP" altLang="en-US" dirty="0"/>
              <a:t>月～ </a:t>
            </a:r>
            <a:r>
              <a:rPr lang="en-US" altLang="ja-JP" dirty="0"/>
              <a:t>5</a:t>
            </a:r>
            <a:r>
              <a:rPr lang="ja-JP" altLang="en-US" dirty="0"/>
              <a:t>月</a:t>
            </a:r>
            <a:endParaRPr kumimoji="1" lang="ja-JP" altLang="en-US" dirty="0"/>
          </a:p>
        </p:txBody>
      </p:sp>
      <p:sp>
        <p:nvSpPr>
          <p:cNvPr id="3" name="コンテンツ プレースホルダー 2"/>
          <p:cNvSpPr>
            <a:spLocks noGrp="1"/>
          </p:cNvSpPr>
          <p:nvPr>
            <p:ph sz="quarter" idx="13"/>
          </p:nvPr>
        </p:nvSpPr>
        <p:spPr/>
        <p:txBody>
          <a:bodyPr>
            <a:normAutofit fontScale="70000" lnSpcReduction="20000"/>
          </a:bodyPr>
          <a:lstStyle/>
          <a:p>
            <a:r>
              <a:rPr lang="ja-JP" altLang="en-US" dirty="0"/>
              <a:t>自然数 </a:t>
            </a:r>
            <a:endParaRPr lang="en-US" altLang="ja-JP" dirty="0"/>
          </a:p>
          <a:p>
            <a:pPr lvl="1"/>
            <a:r>
              <a:rPr lang="en-US" altLang="ja-JP" dirty="0" smtClean="0"/>
              <a:t>0</a:t>
            </a:r>
            <a:r>
              <a:rPr lang="en-US" altLang="ja-JP" dirty="0"/>
              <a:t>, +1, *</a:t>
            </a:r>
            <a:r>
              <a:rPr lang="en-US" altLang="ja-JP" dirty="0" smtClean="0"/>
              <a:t>2</a:t>
            </a:r>
            <a:r>
              <a:rPr lang="ja-JP" altLang="en-US" dirty="0"/>
              <a:t> </a:t>
            </a:r>
            <a:r>
              <a:rPr lang="ja-JP" altLang="en-US" dirty="0" smtClean="0"/>
              <a:t>？</a:t>
            </a:r>
            <a:endParaRPr lang="en-US" altLang="ja-JP" dirty="0"/>
          </a:p>
          <a:p>
            <a:pPr lvl="1"/>
            <a:r>
              <a:rPr lang="en-US" altLang="ja-JP" dirty="0" smtClean="0"/>
              <a:t>0 </a:t>
            </a:r>
            <a:r>
              <a:rPr lang="ja-JP" altLang="en-US" dirty="0"/>
              <a:t>～</a:t>
            </a:r>
            <a:r>
              <a:rPr lang="en-US" altLang="ja-JP" dirty="0"/>
              <a:t> 255 </a:t>
            </a:r>
            <a:r>
              <a:rPr lang="ja-JP" altLang="en-US" dirty="0"/>
              <a:t>の全ての定数カード</a:t>
            </a:r>
            <a:r>
              <a:rPr lang="ja-JP" altLang="en-US" dirty="0" smtClean="0"/>
              <a:t>？</a:t>
            </a:r>
            <a:endParaRPr lang="en-US" altLang="ja-JP" dirty="0" smtClean="0"/>
          </a:p>
          <a:p>
            <a:endParaRPr kumimoji="1" lang="en-US" altLang="ja-JP" dirty="0" smtClean="0"/>
          </a:p>
          <a:p>
            <a:r>
              <a:rPr kumimoji="1" lang="ja-JP" altLang="en-US" dirty="0" smtClean="0"/>
              <a:t>かなり後半まで議論の対象</a:t>
            </a:r>
            <a:endParaRPr kumimoji="1" lang="en-US" altLang="ja-JP" dirty="0" smtClean="0"/>
          </a:p>
          <a:p>
            <a:pPr lvl="1"/>
            <a:r>
              <a:rPr lang="ja-JP" altLang="en-US" dirty="0" smtClean="0"/>
              <a:t>全部用意した方が簡単だが</a:t>
            </a:r>
            <a:endParaRPr lang="en-US" altLang="ja-JP" dirty="0" smtClean="0"/>
          </a:p>
          <a:p>
            <a:pPr lvl="1"/>
            <a:r>
              <a:rPr kumimoji="1" lang="en-US" altLang="ja-JP" dirty="0" smtClean="0"/>
              <a:t>+1, *2 </a:t>
            </a:r>
            <a:r>
              <a:rPr kumimoji="1" lang="ja-JP" altLang="en-US" dirty="0" smtClean="0"/>
              <a:t>で自然数作るくらいはさほど難しくない</a:t>
            </a:r>
            <a:endParaRPr kumimoji="1" lang="en-US" altLang="ja-JP" dirty="0" smtClean="0"/>
          </a:p>
          <a:p>
            <a:pPr lvl="1"/>
            <a:r>
              <a:rPr lang="en-US" altLang="ja-JP" dirty="0" smtClean="0"/>
              <a:t>“ver. 3” </a:t>
            </a:r>
            <a:r>
              <a:rPr lang="ja-JP" altLang="en-US" dirty="0" err="1" smtClean="0"/>
              <a:t>まで</a:t>
            </a:r>
            <a:r>
              <a:rPr lang="ja-JP" altLang="en-US" dirty="0" smtClean="0"/>
              <a:t>持ち越し</a:t>
            </a:r>
            <a:endParaRPr kumimoji="1" lang="ja-JP" altLang="en-US" dirty="0"/>
          </a:p>
        </p:txBody>
      </p:sp>
    </p:spTree>
    <p:extLst>
      <p:ext uri="{BB962C8B-B14F-4D97-AF65-F5344CB8AC3E}">
        <p14:creationId xmlns:p14="http://schemas.microsoft.com/office/powerpoint/2010/main" val="1182815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SKI </a:t>
            </a:r>
            <a:r>
              <a:rPr kumimoji="1" lang="ja-JP" altLang="en-US" dirty="0" smtClean="0"/>
              <a:t>コンビネータ</a:t>
            </a:r>
            <a:endParaRPr kumimoji="1" lang="ja-JP" altLang="en-US" dirty="0"/>
          </a:p>
        </p:txBody>
      </p:sp>
      <p:sp>
        <p:nvSpPr>
          <p:cNvPr id="3" name="コンテンツ プレースホルダー 2"/>
          <p:cNvSpPr>
            <a:spLocks noGrp="1"/>
          </p:cNvSpPr>
          <p:nvPr>
            <p:ph sz="quarter" idx="13"/>
          </p:nvPr>
        </p:nvSpPr>
        <p:spPr/>
        <p:txBody>
          <a:bodyPr/>
          <a:lstStyle/>
          <a:p>
            <a:r>
              <a:rPr lang="en-US" altLang="ja-JP" dirty="0" smtClean="0"/>
              <a:t>I x = x</a:t>
            </a:r>
          </a:p>
          <a:p>
            <a:r>
              <a:rPr kumimoji="1" lang="en-US" altLang="ja-JP" dirty="0" smtClean="0"/>
              <a:t>K x y = x</a:t>
            </a:r>
          </a:p>
          <a:p>
            <a:r>
              <a:rPr lang="en-US" altLang="ja-JP" dirty="0" smtClean="0"/>
              <a:t>S x y z = x z (y z)</a:t>
            </a:r>
            <a:endParaRPr kumimoji="1" lang="ja-JP" altLang="en-US" dirty="0"/>
          </a:p>
        </p:txBody>
      </p:sp>
      <p:pic>
        <p:nvPicPr>
          <p:cNvPr id="4" name="Picture 12" descr="http://4.bp.blogspot.com/-eAKggcj5Hhs/TfmzMmxSheI/AAAAAAAAABs/55q7vFfNFpY/s1600/card_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027" y="3511792"/>
            <a:ext cx="2203429" cy="30135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ttp://2.bp.blogspot.com/-oMpvrLy32WA/Tfm1MWiJ87I/AAAAAAAAAC8/IjB14ARfIUQ/s1600/card_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819" y="2112209"/>
            <a:ext cx="2168024" cy="29647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1.bp.blogspot.com/-5w2kF9RZaPI/Tfm1CTYEP6I/AAAAAAAAAC0/QAgBeJv6-ps/s1600/card_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1685" y="343440"/>
            <a:ext cx="2102527" cy="296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353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議論 </a:t>
            </a:r>
            <a:r>
              <a:rPr kumimoji="1" lang="en-US" altLang="ja-JP" dirty="0" smtClean="0"/>
              <a:t>: S K I </a:t>
            </a:r>
            <a:r>
              <a:rPr kumimoji="1" lang="ja-JP" altLang="en-US" dirty="0" smtClean="0"/>
              <a:t>は弱すぎないか？</a:t>
            </a:r>
            <a:endParaRPr kumimoji="1" lang="ja-JP" altLang="en-US" dirty="0"/>
          </a:p>
        </p:txBody>
      </p:sp>
      <p:sp>
        <p:nvSpPr>
          <p:cNvPr id="3" name="コンテンツ プレースホルダー 2"/>
          <p:cNvSpPr>
            <a:spLocks noGrp="1"/>
          </p:cNvSpPr>
          <p:nvPr>
            <p:ph sz="quarter" idx="13"/>
          </p:nvPr>
        </p:nvSpPr>
        <p:spPr>
          <a:xfrm>
            <a:off x="609600" y="1988840"/>
            <a:ext cx="8210872" cy="3600400"/>
          </a:xfrm>
        </p:spPr>
        <p:txBody>
          <a:bodyPr>
            <a:normAutofit fontScale="70000" lnSpcReduction="20000"/>
          </a:bodyPr>
          <a:lstStyle/>
          <a:p>
            <a:r>
              <a:rPr kumimoji="1" lang="ja-JP" altLang="en-US" dirty="0" smtClean="0"/>
              <a:t>こんな変態言語で制御構造を</a:t>
            </a:r>
            <a:r>
              <a:rPr kumimoji="1" lang="en-US" altLang="ja-JP" dirty="0" smtClean="0"/>
              <a:t/>
            </a:r>
            <a:br>
              <a:rPr kumimoji="1" lang="en-US" altLang="ja-JP" dirty="0" smtClean="0"/>
            </a:br>
            <a:r>
              <a:rPr kumimoji="1" lang="ja-JP" altLang="en-US" dirty="0" smtClean="0"/>
              <a:t>すべて表現しろ、という課題は難しすぎないか？</a:t>
            </a:r>
            <a:endParaRPr kumimoji="1" lang="en-US" altLang="ja-JP" dirty="0" smtClean="0"/>
          </a:p>
          <a:p>
            <a:r>
              <a:rPr lang="ja-JP" altLang="en-US" dirty="0" smtClean="0"/>
              <a:t>もっと便利な関数をカードとして用意すべき？</a:t>
            </a:r>
            <a:endParaRPr lang="en-US" altLang="ja-JP" dirty="0" smtClean="0"/>
          </a:p>
          <a:p>
            <a:endParaRPr lang="en-US" altLang="ja-JP" dirty="0"/>
          </a:p>
          <a:p>
            <a:r>
              <a:rPr kumimoji="1" lang="ja-JP" altLang="en-US" dirty="0" smtClean="0">
                <a:solidFill>
                  <a:srgbClr val="FFFF00"/>
                </a:solidFill>
              </a:rPr>
              <a:t>結論： </a:t>
            </a:r>
            <a:r>
              <a:rPr kumimoji="1" lang="en-US" altLang="ja-JP" dirty="0" smtClean="0">
                <a:solidFill>
                  <a:srgbClr val="FFFF00"/>
                </a:solidFill>
              </a:rPr>
              <a:t>SKI</a:t>
            </a:r>
            <a:r>
              <a:rPr lang="ja-JP" altLang="en-US" dirty="0" smtClean="0">
                <a:solidFill>
                  <a:srgbClr val="FFFF00"/>
                </a:solidFill>
              </a:rPr>
              <a:t>でコーディングするのは意外にも</a:t>
            </a:r>
            <a:r>
              <a:rPr kumimoji="1" lang="ja-JP" altLang="en-US" dirty="0" smtClean="0">
                <a:solidFill>
                  <a:srgbClr val="FFFF00"/>
                </a:solidFill>
              </a:rPr>
              <a:t>簡単</a:t>
            </a:r>
            <a:endParaRPr kumimoji="1" lang="en-US" altLang="ja-JP" dirty="0" smtClean="0">
              <a:solidFill>
                <a:srgbClr val="FFFF00"/>
              </a:solidFill>
            </a:endParaRPr>
          </a:p>
          <a:p>
            <a:r>
              <a:rPr lang="ja-JP" altLang="en-US" dirty="0">
                <a:solidFill>
                  <a:srgbClr val="FFFF00"/>
                </a:solidFill>
              </a:rPr>
              <a:t>問題ない</a:t>
            </a:r>
            <a:endParaRPr kumimoji="1" lang="en-US" altLang="ja-JP" dirty="0" smtClean="0">
              <a:solidFill>
                <a:srgbClr val="FFFF00"/>
              </a:solidFill>
            </a:endParaRPr>
          </a:p>
          <a:p>
            <a:pPr lvl="1"/>
            <a:r>
              <a:rPr lang="en-US" altLang="ja-JP" dirty="0" smtClean="0"/>
              <a:t>S(S(</a:t>
            </a:r>
            <a:r>
              <a:rPr lang="en-US" altLang="ja-JP" dirty="0" err="1" smtClean="0"/>
              <a:t>dec</a:t>
            </a:r>
            <a:r>
              <a:rPr lang="en-US" altLang="ja-JP" dirty="0" smtClean="0"/>
              <a:t>)(</a:t>
            </a:r>
            <a:r>
              <a:rPr lang="en-US" altLang="ja-JP" dirty="0" err="1" smtClean="0"/>
              <a:t>dec</a:t>
            </a:r>
            <a:r>
              <a:rPr lang="en-US" altLang="ja-JP" dirty="0" smtClean="0"/>
              <a:t>))(</a:t>
            </a:r>
            <a:r>
              <a:rPr lang="en-US" altLang="ja-JP" dirty="0" err="1" smtClean="0"/>
              <a:t>dec</a:t>
            </a:r>
            <a:r>
              <a:rPr lang="en-US" altLang="ja-JP" dirty="0" smtClean="0"/>
              <a:t>) =  fun x =&gt; “</a:t>
            </a:r>
            <a:r>
              <a:rPr lang="ja-JP" altLang="en-US" dirty="0" smtClean="0"/>
              <a:t>相手の </a:t>
            </a:r>
            <a:r>
              <a:rPr lang="en-US" altLang="ja-JP" dirty="0" err="1" smtClean="0"/>
              <a:t>s_x</a:t>
            </a:r>
            <a:r>
              <a:rPr lang="en-US" altLang="ja-JP" dirty="0" smtClean="0"/>
              <a:t> </a:t>
            </a:r>
            <a:r>
              <a:rPr lang="ja-JP" altLang="en-US" dirty="0" smtClean="0"/>
              <a:t>に</a:t>
            </a:r>
            <a:r>
              <a:rPr lang="en-US" altLang="ja-JP" dirty="0" smtClean="0"/>
              <a:t>3</a:t>
            </a:r>
            <a:r>
              <a:rPr lang="ja-JP" altLang="en-US" dirty="0" smtClean="0"/>
              <a:t>ダメージ</a:t>
            </a:r>
            <a:r>
              <a:rPr lang="en-US" altLang="ja-JP" dirty="0" smtClean="0"/>
              <a:t>”</a:t>
            </a:r>
          </a:p>
          <a:p>
            <a:pPr lvl="1"/>
            <a:r>
              <a:rPr lang="en-US" altLang="ja-JP" dirty="0" smtClean="0"/>
              <a:t>S(get)(I)(</a:t>
            </a:r>
            <a:r>
              <a:rPr lang="en-US" altLang="ja-JP" dirty="0" smtClean="0">
                <a:latin typeface="Consolas" pitchFamily="49" charset="0"/>
                <a:cs typeface="Consolas" pitchFamily="49" charset="0"/>
              </a:rPr>
              <a:t>0</a:t>
            </a:r>
            <a:r>
              <a:rPr lang="en-US" altLang="ja-JP" dirty="0" smtClean="0"/>
              <a:t>) = </a:t>
            </a:r>
            <a:r>
              <a:rPr lang="ja-JP" altLang="en-US" dirty="0" smtClean="0"/>
              <a:t>無限ループ</a:t>
            </a:r>
            <a:endParaRPr kumimoji="1" lang="ja-JP" altLang="en-US" dirty="0"/>
          </a:p>
        </p:txBody>
      </p:sp>
      <p:pic>
        <p:nvPicPr>
          <p:cNvPr id="4" name="Picture 8" descr="http://2.bp.blogspot.com/-pUJrUhCt3lo/Tfm0uvb8FNI/AAAAAAAAACk/ZBbeUus8Ios/s1600/card_g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04664"/>
            <a:ext cx="1483754" cy="206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07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議論  </a:t>
            </a:r>
            <a:r>
              <a:rPr lang="en-US" altLang="ja-JP" dirty="0" smtClean="0"/>
              <a:t>: S K I </a:t>
            </a:r>
            <a:r>
              <a:rPr lang="ja-JP" altLang="en-US" dirty="0" smtClean="0"/>
              <a:t>は強力すぎないか？</a:t>
            </a:r>
            <a:endParaRPr kumimoji="1" lang="ja-JP" altLang="en-US" dirty="0"/>
          </a:p>
        </p:txBody>
      </p:sp>
      <p:sp>
        <p:nvSpPr>
          <p:cNvPr id="3" name="コンテンツ プレースホルダー 2"/>
          <p:cNvSpPr>
            <a:spLocks noGrp="1"/>
          </p:cNvSpPr>
          <p:nvPr>
            <p:ph sz="quarter" idx="13"/>
          </p:nvPr>
        </p:nvSpPr>
        <p:spPr/>
        <p:txBody>
          <a:bodyPr>
            <a:normAutofit fontScale="70000" lnSpcReduction="20000"/>
          </a:bodyPr>
          <a:lstStyle/>
          <a:p>
            <a:r>
              <a:rPr lang="ja-JP" altLang="en-US" dirty="0" smtClean="0"/>
              <a:t>チューリング完全</a:t>
            </a:r>
            <a:endParaRPr lang="en-US" altLang="ja-JP" dirty="0" smtClean="0"/>
          </a:p>
          <a:p>
            <a:pPr lvl="1"/>
            <a:r>
              <a:rPr lang="ja-JP" altLang="en-US" dirty="0" smtClean="0"/>
              <a:t>無限に </a:t>
            </a:r>
            <a:r>
              <a:rPr lang="en-US" altLang="ja-JP" dirty="0" err="1" smtClean="0"/>
              <a:t>dec</a:t>
            </a:r>
            <a:r>
              <a:rPr lang="en-US" altLang="ja-JP" dirty="0" smtClean="0"/>
              <a:t> </a:t>
            </a:r>
            <a:r>
              <a:rPr lang="ja-JP" altLang="en-US" dirty="0" smtClean="0"/>
              <a:t>するループが書ける</a:t>
            </a:r>
            <a:endParaRPr lang="en-US" altLang="ja-JP" dirty="0" smtClean="0"/>
          </a:p>
          <a:p>
            <a:pPr lvl="1"/>
            <a:r>
              <a:rPr kumimoji="1" lang="ja-JP" altLang="en-US" dirty="0" smtClean="0"/>
              <a:t>十数ターンで </a:t>
            </a:r>
            <a:r>
              <a:rPr kumimoji="1" lang="en-US" altLang="ja-JP" dirty="0" smtClean="0"/>
              <a:t>2^65556 </a:t>
            </a:r>
            <a:r>
              <a:rPr kumimoji="1" lang="ja-JP" altLang="en-US" dirty="0" smtClean="0"/>
              <a:t>回 </a:t>
            </a:r>
            <a:r>
              <a:rPr kumimoji="1" lang="en-US" altLang="ja-JP" dirty="0" err="1" smtClean="0"/>
              <a:t>dec</a:t>
            </a:r>
            <a:r>
              <a:rPr kumimoji="1" lang="en-US" altLang="ja-JP" dirty="0" smtClean="0"/>
              <a:t> </a:t>
            </a:r>
            <a:r>
              <a:rPr kumimoji="1" lang="ja-JP" altLang="en-US" dirty="0" smtClean="0"/>
              <a:t>を打つ関数が書ける</a:t>
            </a:r>
            <a:endParaRPr kumimoji="1" lang="en-US" altLang="ja-JP" dirty="0" smtClean="0"/>
          </a:p>
          <a:p>
            <a:pPr lvl="1"/>
            <a:r>
              <a:rPr kumimoji="1" lang="ja-JP" altLang="en-US" dirty="0" smtClean="0"/>
              <a:t>このくらいのターンで決着がつくゲームに収束してしまう？</a:t>
            </a:r>
            <a:endParaRPr kumimoji="1" lang="en-US" altLang="ja-JP" dirty="0" smtClean="0"/>
          </a:p>
          <a:p>
            <a:pPr lvl="1"/>
            <a:endParaRPr kumimoji="1" lang="en-US" altLang="ja-JP" dirty="0" smtClean="0"/>
          </a:p>
          <a:p>
            <a:r>
              <a:rPr lang="ja-JP" altLang="en-US" dirty="0" smtClean="0"/>
              <a:t>代案 </a:t>
            </a:r>
            <a:r>
              <a:rPr lang="en-US" altLang="ja-JP" dirty="0" smtClean="0"/>
              <a:t>:</a:t>
            </a:r>
            <a:endParaRPr lang="en-US" altLang="ja-JP" dirty="0"/>
          </a:p>
          <a:p>
            <a:pPr lvl="1"/>
            <a:r>
              <a:rPr lang="ja-JP" altLang="en-US" dirty="0" smtClean="0"/>
              <a:t>「多項式時間計算可能な関数しか書けない</a:t>
            </a:r>
            <a:r>
              <a:rPr lang="en-US" altLang="ja-JP" dirty="0" smtClean="0"/>
              <a:t>λ</a:t>
            </a:r>
            <a:r>
              <a:rPr lang="ja-JP" altLang="en-US" dirty="0" smtClean="0"/>
              <a:t>計算のフラグメント」 をカード化する</a:t>
            </a:r>
            <a:endParaRPr kumimoji="1" lang="ja-JP" altLang="en-US" dirty="0"/>
          </a:p>
        </p:txBody>
      </p:sp>
    </p:spTree>
    <p:extLst>
      <p:ext uri="{BB962C8B-B14F-4D97-AF65-F5344CB8AC3E}">
        <p14:creationId xmlns:p14="http://schemas.microsoft.com/office/powerpoint/2010/main" val="1356222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議論  </a:t>
            </a:r>
            <a:r>
              <a:rPr lang="en-US" altLang="ja-JP" dirty="0" smtClean="0"/>
              <a:t>: S K I </a:t>
            </a:r>
            <a:r>
              <a:rPr lang="ja-JP" altLang="en-US" dirty="0" smtClean="0"/>
              <a:t>は強力すぎないか？</a:t>
            </a:r>
            <a:endParaRPr kumimoji="1" lang="ja-JP" altLang="en-US" dirty="0"/>
          </a:p>
        </p:txBody>
      </p:sp>
      <p:sp>
        <p:nvSpPr>
          <p:cNvPr id="3" name="コンテンツ プレースホルダー 2"/>
          <p:cNvSpPr>
            <a:spLocks noGrp="1"/>
          </p:cNvSpPr>
          <p:nvPr>
            <p:ph sz="quarter" idx="13"/>
          </p:nvPr>
        </p:nvSpPr>
        <p:spPr/>
        <p:txBody>
          <a:bodyPr>
            <a:normAutofit fontScale="70000" lnSpcReduction="20000"/>
          </a:bodyPr>
          <a:lstStyle/>
          <a:p>
            <a:r>
              <a:rPr lang="ja-JP" altLang="en-US" dirty="0" smtClean="0"/>
              <a:t>代案 </a:t>
            </a:r>
            <a:r>
              <a:rPr lang="ja-JP" altLang="en-US" dirty="0"/>
              <a:t>：</a:t>
            </a:r>
            <a:endParaRPr lang="en-US" altLang="ja-JP" dirty="0"/>
          </a:p>
          <a:p>
            <a:pPr lvl="1"/>
            <a:r>
              <a:rPr lang="ja-JP" altLang="en-US" dirty="0" smtClean="0"/>
              <a:t>「多項式時間計算可能な関数しか書けない</a:t>
            </a:r>
            <a:r>
              <a:rPr lang="en-US" altLang="ja-JP" dirty="0" smtClean="0"/>
              <a:t>λ</a:t>
            </a:r>
            <a:r>
              <a:rPr lang="ja-JP" altLang="en-US" dirty="0" smtClean="0"/>
              <a:t>計算のフラグメント」 をカード化する</a:t>
            </a:r>
            <a:endParaRPr lang="en-US" altLang="ja-JP" dirty="0" smtClean="0"/>
          </a:p>
          <a:p>
            <a:r>
              <a:rPr kumimoji="1" lang="ja-JP" altLang="en-US" dirty="0" smtClean="0"/>
              <a:t>結論：</a:t>
            </a:r>
            <a:endParaRPr kumimoji="1" lang="en-US" altLang="ja-JP" dirty="0" smtClean="0"/>
          </a:p>
          <a:p>
            <a:pPr lvl="1"/>
            <a:r>
              <a:rPr lang="ja-JP" altLang="en-US" dirty="0" smtClean="0"/>
              <a:t>その</a:t>
            </a:r>
            <a:r>
              <a:rPr lang="en-US" altLang="ja-JP" dirty="0" smtClean="0"/>
              <a:t>λ</a:t>
            </a:r>
            <a:r>
              <a:rPr lang="ja-JP" altLang="en-US" dirty="0" smtClean="0"/>
              <a:t>計算は難しすぎる</a:t>
            </a:r>
            <a:endParaRPr lang="en-US" altLang="ja-JP" dirty="0" smtClean="0"/>
          </a:p>
          <a:p>
            <a:pPr lvl="1"/>
            <a:r>
              <a:rPr lang="ja-JP" altLang="en-US" dirty="0"/>
              <a:t>そもそも</a:t>
            </a:r>
            <a:r>
              <a:rPr lang="ja-JP" altLang="en-US" dirty="0" smtClean="0"/>
              <a:t>、多大な計算を行う関数を短く書く勝負、が</a:t>
            </a:r>
            <a:r>
              <a:rPr lang="en-US" altLang="ja-JP" dirty="0" smtClean="0"/>
              <a:t/>
            </a:r>
            <a:br>
              <a:rPr lang="en-US" altLang="ja-JP" dirty="0" smtClean="0"/>
            </a:br>
            <a:r>
              <a:rPr lang="ja-JP" altLang="en-US" dirty="0" smtClean="0"/>
              <a:t>面白いポイントであるはず。</a:t>
            </a:r>
            <a:endParaRPr lang="en-US" altLang="ja-JP" dirty="0" smtClean="0"/>
          </a:p>
          <a:p>
            <a:pPr lvl="1"/>
            <a:r>
              <a:rPr kumimoji="1" lang="ja-JP" altLang="en-US" dirty="0">
                <a:solidFill>
                  <a:srgbClr val="FFFF00"/>
                </a:solidFill>
              </a:rPr>
              <a:t>単</a:t>
            </a:r>
            <a:r>
              <a:rPr kumimoji="1" lang="ja-JP" altLang="en-US" dirty="0" smtClean="0">
                <a:solidFill>
                  <a:srgbClr val="FFFF00"/>
                </a:solidFill>
              </a:rPr>
              <a:t>に、１ターンあたりの関数適用の回数に上限を設ける</a:t>
            </a:r>
            <a:r>
              <a:rPr kumimoji="1" lang="en-US" altLang="ja-JP" dirty="0" smtClean="0">
                <a:solidFill>
                  <a:srgbClr val="FFFF00"/>
                </a:solidFill>
              </a:rPr>
              <a:t/>
            </a:r>
            <a:br>
              <a:rPr kumimoji="1" lang="en-US" altLang="ja-JP" dirty="0" smtClean="0">
                <a:solidFill>
                  <a:srgbClr val="FFFF00"/>
                </a:solidFill>
              </a:rPr>
            </a:br>
            <a:r>
              <a:rPr kumimoji="1" lang="ja-JP" altLang="en-US" dirty="0" smtClean="0">
                <a:solidFill>
                  <a:srgbClr val="FFFF00"/>
                </a:solidFill>
              </a:rPr>
              <a:t>（最終版 </a:t>
            </a:r>
            <a:r>
              <a:rPr kumimoji="1" lang="en-US" altLang="ja-JP" dirty="0" smtClean="0">
                <a:solidFill>
                  <a:srgbClr val="FFFF00"/>
                </a:solidFill>
              </a:rPr>
              <a:t>: 1000</a:t>
            </a:r>
            <a:r>
              <a:rPr kumimoji="1" lang="ja-JP" altLang="en-US" dirty="0" smtClean="0">
                <a:solidFill>
                  <a:srgbClr val="FFFF00"/>
                </a:solidFill>
              </a:rPr>
              <a:t>回）</a:t>
            </a:r>
            <a:endParaRPr kumimoji="1" lang="ja-JP" altLang="en-US" dirty="0">
              <a:solidFill>
                <a:srgbClr val="FFFF00"/>
              </a:solidFill>
            </a:endParaRPr>
          </a:p>
        </p:txBody>
      </p:sp>
    </p:spTree>
    <p:extLst>
      <p:ext uri="{BB962C8B-B14F-4D97-AF65-F5344CB8AC3E}">
        <p14:creationId xmlns:p14="http://schemas.microsoft.com/office/powerpoint/2010/main" val="798354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a:t>
            </a:r>
            <a:r>
              <a:rPr kumimoji="1" lang="ja-JP" altLang="en-US" dirty="0" smtClean="0"/>
              <a:t>月</a:t>
            </a:r>
            <a:r>
              <a:rPr kumimoji="1" lang="en-US" altLang="ja-JP" dirty="0" smtClean="0"/>
              <a:t>14</a:t>
            </a:r>
            <a:r>
              <a:rPr kumimoji="1" lang="ja-JP" altLang="en-US" dirty="0" smtClean="0"/>
              <a:t>日 </a:t>
            </a:r>
            <a:r>
              <a:rPr kumimoji="1" lang="en-US" altLang="ja-JP" dirty="0" smtClean="0"/>
              <a:t>: </a:t>
            </a:r>
            <a:r>
              <a:rPr kumimoji="1" lang="ja-JP" altLang="en-US" dirty="0" smtClean="0"/>
              <a:t>ゲームルールと並行して</a:t>
            </a:r>
            <a:r>
              <a:rPr kumimoji="1" lang="en-US" altLang="ja-JP" dirty="0" smtClean="0"/>
              <a:t>...</a:t>
            </a:r>
            <a:endParaRPr kumimoji="1" lang="ja-JP" altLang="en-US" dirty="0"/>
          </a:p>
        </p:txBody>
      </p:sp>
      <p:sp>
        <p:nvSpPr>
          <p:cNvPr id="3" name="コンテンツ プレースホルダー 2"/>
          <p:cNvSpPr>
            <a:spLocks noGrp="1"/>
          </p:cNvSpPr>
          <p:nvPr>
            <p:ph sz="quarter" idx="13"/>
          </p:nvPr>
        </p:nvSpPr>
        <p:spPr/>
        <p:txBody>
          <a:bodyPr/>
          <a:lstStyle/>
          <a:p>
            <a:pPr marL="0" indent="0">
              <a:buNone/>
            </a:pPr>
            <a:r>
              <a:rPr kumimoji="1" lang="ja-JP" altLang="en-US" dirty="0" smtClean="0"/>
              <a:t>ユーザーのプログラム提出方式確定</a:t>
            </a:r>
            <a:r>
              <a:rPr kumimoji="1" lang="en-US" altLang="ja-JP" dirty="0" smtClean="0"/>
              <a:t>&amp;</a:t>
            </a:r>
            <a:r>
              <a:rPr kumimoji="1" lang="ja-JP" altLang="en-US" dirty="0" smtClean="0"/>
              <a:t>公開</a:t>
            </a:r>
            <a:endParaRPr kumimoji="1" lang="en-US" altLang="ja-JP" dirty="0" smtClean="0"/>
          </a:p>
          <a:p>
            <a:pPr lvl="1"/>
            <a:endParaRPr lang="en-US" altLang="ja-JP" dirty="0" smtClean="0"/>
          </a:p>
          <a:p>
            <a:pPr lvl="1"/>
            <a:r>
              <a:rPr lang="ja-JP" altLang="en-US" dirty="0" smtClean="0"/>
              <a:t>「</a:t>
            </a:r>
            <a:r>
              <a:rPr lang="en-US" altLang="ja-JP" dirty="0" smtClean="0"/>
              <a:t>64bit </a:t>
            </a:r>
            <a:r>
              <a:rPr lang="en-US" altLang="ja-JP" dirty="0" err="1" smtClean="0"/>
              <a:t>Debian</a:t>
            </a:r>
            <a:r>
              <a:rPr lang="en-US" altLang="ja-JP" dirty="0" smtClean="0"/>
              <a:t> GNU/Linux </a:t>
            </a:r>
            <a:r>
              <a:rPr lang="ja-JP" altLang="en-US" dirty="0" smtClean="0"/>
              <a:t>で動く</a:t>
            </a:r>
            <a:r>
              <a:rPr lang="en-US" altLang="ja-JP" dirty="0" smtClean="0"/>
              <a:t/>
            </a:r>
            <a:br>
              <a:rPr lang="en-US" altLang="ja-JP" dirty="0" smtClean="0"/>
            </a:br>
            <a:r>
              <a:rPr lang="en-US" altLang="ja-JP" dirty="0" smtClean="0"/>
              <a:t>  </a:t>
            </a:r>
            <a:r>
              <a:rPr lang="ja-JP" altLang="en-US" dirty="0" smtClean="0"/>
              <a:t>実行ファイルを提出」</a:t>
            </a:r>
            <a:endParaRPr kumimoji="1" lang="ja-JP" altLang="en-US" dirty="0"/>
          </a:p>
        </p:txBody>
      </p:sp>
      <p:pic>
        <p:nvPicPr>
          <p:cNvPr id="4098" name="Picture 2" descr="squeeze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221088"/>
            <a:ext cx="2232248" cy="156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120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74638"/>
            <a:ext cx="7924800" cy="1143000"/>
          </a:xfrm>
        </p:spPr>
        <p:txBody>
          <a:bodyPr/>
          <a:lstStyle/>
          <a:p>
            <a:r>
              <a:rPr lang="en-US" altLang="ja-JP" dirty="0" smtClean="0"/>
              <a:t>      ICFP</a:t>
            </a:r>
            <a:r>
              <a:rPr lang="ja-JP" altLang="en-US" dirty="0"/>
              <a:t>コンテストの問題に要求されること</a:t>
            </a:r>
            <a:endParaRPr kumimoji="1" lang="ja-JP" altLang="en-US" dirty="0"/>
          </a:p>
        </p:txBody>
      </p:sp>
      <p:sp>
        <p:nvSpPr>
          <p:cNvPr id="3" name="コンテンツ プレースホルダー 2"/>
          <p:cNvSpPr>
            <a:spLocks noGrp="1"/>
          </p:cNvSpPr>
          <p:nvPr>
            <p:ph sz="quarter" idx="13"/>
          </p:nvPr>
        </p:nvSpPr>
        <p:spPr/>
        <p:txBody>
          <a:bodyPr>
            <a:normAutofit fontScale="62500" lnSpcReduction="20000"/>
          </a:bodyPr>
          <a:lstStyle/>
          <a:p>
            <a:r>
              <a:rPr lang="ja-JP" altLang="en-US" dirty="0"/>
              <a:t>可能な限り多彩な言語で参加できる</a:t>
            </a:r>
            <a:r>
              <a:rPr lang="ja-JP" altLang="en-US" dirty="0" smtClean="0"/>
              <a:t>こと</a:t>
            </a:r>
            <a:endParaRPr lang="en-US" altLang="ja-JP" dirty="0" smtClean="0"/>
          </a:p>
          <a:p>
            <a:r>
              <a:rPr lang="ja-JP" altLang="en-US" dirty="0"/>
              <a:t>参加</a:t>
            </a:r>
            <a:r>
              <a:rPr lang="ja-JP" altLang="en-US" dirty="0" smtClean="0"/>
              <a:t>のハードルを低くできた方がよい</a:t>
            </a:r>
            <a:endParaRPr lang="en-US" altLang="ja-JP" dirty="0"/>
          </a:p>
          <a:p>
            <a:endParaRPr kumimoji="1" lang="en-US" altLang="ja-JP" dirty="0"/>
          </a:p>
          <a:p>
            <a:r>
              <a:rPr lang="ja-JP" altLang="en-US" sz="2800" dirty="0" smtClean="0"/>
              <a:t>過去の例</a:t>
            </a:r>
            <a:endParaRPr lang="en-US" altLang="ja-JP" sz="2800" dirty="0" smtClean="0"/>
          </a:p>
          <a:p>
            <a:pPr lvl="1"/>
            <a:r>
              <a:rPr kumimoji="1" lang="ja-JP" altLang="en-US" sz="2800" dirty="0" smtClean="0"/>
              <a:t>簡易</a:t>
            </a:r>
            <a:r>
              <a:rPr kumimoji="1" lang="en-US" altLang="ja-JP" sz="2800" dirty="0" smtClean="0"/>
              <a:t>VM</a:t>
            </a:r>
            <a:r>
              <a:rPr lang="ja-JP" altLang="en-US" sz="2800" dirty="0" smtClean="0"/>
              <a:t>の仕様と、その上で動くバイナリとしてシステムを提供 </a:t>
            </a:r>
            <a:r>
              <a:rPr lang="en-US" altLang="ja-JP" sz="2800" dirty="0" smtClean="0"/>
              <a:t>06,07,08,09</a:t>
            </a:r>
          </a:p>
          <a:p>
            <a:pPr lvl="1"/>
            <a:r>
              <a:rPr lang="ja-JP" altLang="en-US" sz="2800" dirty="0" smtClean="0"/>
              <a:t>参加者のマシンで実行した最適化の結果出力 </a:t>
            </a:r>
            <a:r>
              <a:rPr lang="en-US" altLang="ja-JP" sz="2800" dirty="0" smtClean="0"/>
              <a:t>03, 10</a:t>
            </a:r>
            <a:r>
              <a:rPr lang="ja-JP" altLang="en-US" sz="2800" dirty="0" smtClean="0"/>
              <a:t> </a:t>
            </a:r>
            <a:endParaRPr lang="en-US" altLang="ja-JP" sz="2800" dirty="0" smtClean="0"/>
          </a:p>
          <a:p>
            <a:pPr lvl="1"/>
            <a:r>
              <a:rPr kumimoji="1" lang="ja-JP" altLang="en-US" sz="2800" dirty="0" smtClean="0"/>
              <a:t>独自の低級言語のスクリプトを提出してもらう </a:t>
            </a:r>
            <a:r>
              <a:rPr kumimoji="1" lang="en-US" altLang="ja-JP" sz="2800" dirty="0" smtClean="0"/>
              <a:t>04</a:t>
            </a:r>
          </a:p>
          <a:p>
            <a:pPr lvl="1"/>
            <a:r>
              <a:rPr lang="en-US" altLang="ja-JP" sz="2800" dirty="0" smtClean="0">
                <a:solidFill>
                  <a:srgbClr val="FFFF00"/>
                </a:solidFill>
              </a:rPr>
              <a:t>Linux </a:t>
            </a:r>
            <a:r>
              <a:rPr lang="ja-JP" altLang="en-US" sz="2800" dirty="0" smtClean="0">
                <a:solidFill>
                  <a:srgbClr val="FFFF00"/>
                </a:solidFill>
              </a:rPr>
              <a:t>に固定。使いたいパッケージを事前</a:t>
            </a:r>
            <a:r>
              <a:rPr lang="en-US" altLang="ja-JP" sz="2800" dirty="0" smtClean="0">
                <a:solidFill>
                  <a:srgbClr val="FFFF00"/>
                </a:solidFill>
              </a:rPr>
              <a:t>/</a:t>
            </a:r>
            <a:r>
              <a:rPr lang="ja-JP" altLang="en-US" sz="2800" dirty="0" smtClean="0">
                <a:solidFill>
                  <a:srgbClr val="FFFF00"/>
                </a:solidFill>
              </a:rPr>
              <a:t>コンテスト中に申請してもらう </a:t>
            </a:r>
            <a:r>
              <a:rPr lang="en-US" altLang="ja-JP" sz="2800" dirty="0" smtClean="0">
                <a:solidFill>
                  <a:srgbClr val="FFFF00"/>
                </a:solidFill>
              </a:rPr>
              <a:t>05, 11</a:t>
            </a:r>
            <a:endParaRPr kumimoji="1" lang="ja-JP" altLang="en-US" sz="2800" dirty="0">
              <a:solidFill>
                <a:srgbClr val="FFFF00"/>
              </a:solidFill>
            </a:endParaRPr>
          </a:p>
        </p:txBody>
      </p:sp>
      <p:pic>
        <p:nvPicPr>
          <p:cNvPr id="4" name="Picture 5" descr="C:\Users\kinaba\AppData\Local\Microsoft\Windows\Temporary Internet Files\Content.IE5\713YF2SU\MC9002119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51436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19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a:t>
            </a:r>
            <a:r>
              <a:rPr kumimoji="1" lang="ja-JP" altLang="en-US" dirty="0" smtClean="0"/>
              <a:t>月</a:t>
            </a:r>
            <a:r>
              <a:rPr kumimoji="1" lang="en-US" altLang="ja-JP" dirty="0" smtClean="0"/>
              <a:t>20</a:t>
            </a:r>
            <a:r>
              <a:rPr kumimoji="1" lang="ja-JP" altLang="en-US" dirty="0" smtClean="0"/>
              <a:t>日</a:t>
            </a:r>
            <a:endParaRPr kumimoji="1" lang="ja-JP" altLang="en-US" dirty="0"/>
          </a:p>
        </p:txBody>
      </p:sp>
      <p:sp>
        <p:nvSpPr>
          <p:cNvPr id="3" name="コンテンツ プレースホルダー 2"/>
          <p:cNvSpPr>
            <a:spLocks noGrp="1"/>
          </p:cNvSpPr>
          <p:nvPr>
            <p:ph sz="quarter" idx="13"/>
          </p:nvPr>
        </p:nvSpPr>
        <p:spPr/>
        <p:txBody>
          <a:bodyPr/>
          <a:lstStyle/>
          <a:p>
            <a:r>
              <a:rPr lang="en-US" altLang="ja-JP" dirty="0" err="1" smtClean="0"/>
              <a:t>ver</a:t>
            </a:r>
            <a:r>
              <a:rPr lang="en-US" altLang="ja-JP" dirty="0" smtClean="0"/>
              <a:t> 3. native.ml</a:t>
            </a:r>
          </a:p>
          <a:p>
            <a:pPr lvl="1"/>
            <a:r>
              <a:rPr lang="ja-JP" altLang="en-US" dirty="0" smtClean="0"/>
              <a:t>最終版</a:t>
            </a:r>
            <a:r>
              <a:rPr lang="ja-JP" altLang="en-US" dirty="0"/>
              <a:t>に近いカード</a:t>
            </a:r>
            <a:r>
              <a:rPr lang="ja-JP" altLang="en-US" dirty="0" smtClean="0"/>
              <a:t>構成</a:t>
            </a:r>
            <a:endParaRPr lang="en-US" altLang="ja-JP" dirty="0" smtClean="0"/>
          </a:p>
          <a:p>
            <a:pPr lvl="1"/>
            <a:r>
              <a:rPr kumimoji="1" lang="ja-JP" altLang="en-US" dirty="0" smtClean="0"/>
              <a:t>スロットとモンスターを統合</a:t>
            </a:r>
            <a:endParaRPr kumimoji="1" lang="en-US" altLang="ja-JP" dirty="0" smtClean="0"/>
          </a:p>
          <a:p>
            <a:pPr lvl="1"/>
            <a:endParaRPr lang="en-US" altLang="ja-JP" dirty="0"/>
          </a:p>
          <a:p>
            <a:pPr lvl="1"/>
            <a:endParaRPr kumimoji="1" lang="ja-JP" altLang="en-US" dirty="0"/>
          </a:p>
        </p:txBody>
      </p:sp>
    </p:spTree>
    <p:extLst>
      <p:ext uri="{BB962C8B-B14F-4D97-AF65-F5344CB8AC3E}">
        <p14:creationId xmlns:p14="http://schemas.microsoft.com/office/powerpoint/2010/main" val="1745373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1988840"/>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8" name="タイトル 7"/>
          <p:cNvSpPr>
            <a:spLocks noGrp="1"/>
          </p:cNvSpPr>
          <p:nvPr>
            <p:ph type="title"/>
          </p:nvPr>
        </p:nvSpPr>
        <p:spPr>
          <a:xfrm>
            <a:off x="251520" y="332656"/>
            <a:ext cx="8496944" cy="1152128"/>
          </a:xfrm>
        </p:spPr>
        <p:txBody>
          <a:bodyPr/>
          <a:lstStyle/>
          <a:p>
            <a:r>
              <a:rPr kumimoji="1" lang="en-US" altLang="ja-JP" dirty="0" smtClean="0"/>
              <a:t>256</a:t>
            </a:r>
            <a:r>
              <a:rPr lang="ja-JP" altLang="en-US" dirty="0"/>
              <a:t>匹</a:t>
            </a:r>
            <a:r>
              <a:rPr kumimoji="1" lang="ja-JP" altLang="en-US" dirty="0" smtClean="0"/>
              <a:t>の関数スロット</a:t>
            </a:r>
            <a:r>
              <a:rPr kumimoji="1" lang="en-US" altLang="ja-JP" dirty="0" smtClean="0"/>
              <a:t>(HP:100)</a:t>
            </a:r>
            <a:br>
              <a:rPr kumimoji="1" lang="en-US" altLang="ja-JP" dirty="0" smtClean="0"/>
            </a:br>
            <a:r>
              <a:rPr lang="en-US" altLang="ja-JP" dirty="0" smtClean="0"/>
              <a:t>“</a:t>
            </a:r>
            <a:r>
              <a:rPr lang="ja-JP" altLang="en-US" dirty="0" smtClean="0"/>
              <a:t>やられたスロットの関数は使えない</a:t>
            </a:r>
            <a:r>
              <a:rPr lang="en-US" altLang="ja-JP" dirty="0" smtClean="0"/>
              <a:t>”</a:t>
            </a:r>
            <a:endParaRPr kumimoji="1" lang="ja-JP" altLang="en-US" dirty="0"/>
          </a:p>
        </p:txBody>
      </p:sp>
      <p:sp>
        <p:nvSpPr>
          <p:cNvPr id="64" name="テキスト ボックス 63"/>
          <p:cNvSpPr txBox="1"/>
          <p:nvPr/>
        </p:nvSpPr>
        <p:spPr>
          <a:xfrm>
            <a:off x="724217" y="162880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68" name="正方形/長方形 67"/>
          <p:cNvSpPr/>
          <p:nvPr/>
        </p:nvSpPr>
        <p:spPr>
          <a:xfrm>
            <a:off x="2195736" y="1988840"/>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69" name="テキスト ボックス 68"/>
          <p:cNvSpPr txBox="1"/>
          <p:nvPr/>
        </p:nvSpPr>
        <p:spPr>
          <a:xfrm>
            <a:off x="2092369" y="162880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70" name="正方形/長方形 69"/>
          <p:cNvSpPr/>
          <p:nvPr/>
        </p:nvSpPr>
        <p:spPr>
          <a:xfrm>
            <a:off x="3451231" y="1988840"/>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71" name="テキスト ボックス 70"/>
          <p:cNvSpPr txBox="1"/>
          <p:nvPr/>
        </p:nvSpPr>
        <p:spPr>
          <a:xfrm>
            <a:off x="3347864" y="162880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72" name="正方形/長方形 71"/>
          <p:cNvSpPr/>
          <p:nvPr/>
        </p:nvSpPr>
        <p:spPr>
          <a:xfrm>
            <a:off x="4747375" y="1988840"/>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73" name="テキスト ボックス 72"/>
          <p:cNvSpPr txBox="1"/>
          <p:nvPr/>
        </p:nvSpPr>
        <p:spPr>
          <a:xfrm>
            <a:off x="4644008" y="162880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74" name="正方形/長方形 73"/>
          <p:cNvSpPr/>
          <p:nvPr/>
        </p:nvSpPr>
        <p:spPr>
          <a:xfrm>
            <a:off x="6043519" y="1988840"/>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75" name="テキスト ボックス 74"/>
          <p:cNvSpPr txBox="1"/>
          <p:nvPr/>
        </p:nvSpPr>
        <p:spPr>
          <a:xfrm>
            <a:off x="5940152" y="162880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76" name="正方形/長方形 75"/>
          <p:cNvSpPr/>
          <p:nvPr/>
        </p:nvSpPr>
        <p:spPr>
          <a:xfrm>
            <a:off x="7339663" y="1988840"/>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77" name="テキスト ボックス 76"/>
          <p:cNvSpPr txBox="1"/>
          <p:nvPr/>
        </p:nvSpPr>
        <p:spPr>
          <a:xfrm>
            <a:off x="7236296" y="162880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78" name="正方形/長方形 77"/>
          <p:cNvSpPr/>
          <p:nvPr/>
        </p:nvSpPr>
        <p:spPr>
          <a:xfrm>
            <a:off x="786935" y="4509120"/>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79" name="テキスト ボックス 78"/>
          <p:cNvSpPr txBox="1"/>
          <p:nvPr/>
        </p:nvSpPr>
        <p:spPr>
          <a:xfrm>
            <a:off x="683568" y="414908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80" name="正方形/長方形 79"/>
          <p:cNvSpPr/>
          <p:nvPr/>
        </p:nvSpPr>
        <p:spPr>
          <a:xfrm>
            <a:off x="2155087" y="4509120"/>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81" name="テキスト ボックス 80"/>
          <p:cNvSpPr txBox="1"/>
          <p:nvPr/>
        </p:nvSpPr>
        <p:spPr>
          <a:xfrm>
            <a:off x="2051720" y="414908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82" name="正方形/長方形 81"/>
          <p:cNvSpPr/>
          <p:nvPr/>
        </p:nvSpPr>
        <p:spPr>
          <a:xfrm>
            <a:off x="3410582" y="4509120"/>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83" name="テキスト ボックス 82"/>
          <p:cNvSpPr txBox="1"/>
          <p:nvPr/>
        </p:nvSpPr>
        <p:spPr>
          <a:xfrm>
            <a:off x="3307215" y="414908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84" name="正方形/長方形 83"/>
          <p:cNvSpPr/>
          <p:nvPr/>
        </p:nvSpPr>
        <p:spPr>
          <a:xfrm>
            <a:off x="4706726" y="4509120"/>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85" name="テキスト ボックス 84"/>
          <p:cNvSpPr txBox="1"/>
          <p:nvPr/>
        </p:nvSpPr>
        <p:spPr>
          <a:xfrm>
            <a:off x="4603359" y="414908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86" name="正方形/長方形 85"/>
          <p:cNvSpPr/>
          <p:nvPr/>
        </p:nvSpPr>
        <p:spPr>
          <a:xfrm>
            <a:off x="6002870" y="4509120"/>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87" name="テキスト ボックス 86"/>
          <p:cNvSpPr txBox="1"/>
          <p:nvPr/>
        </p:nvSpPr>
        <p:spPr>
          <a:xfrm>
            <a:off x="5899503" y="414908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88" name="正方形/長方形 87"/>
          <p:cNvSpPr/>
          <p:nvPr/>
        </p:nvSpPr>
        <p:spPr>
          <a:xfrm>
            <a:off x="7299014" y="4509120"/>
            <a:ext cx="936104" cy="12241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89" name="テキスト ボックス 88"/>
          <p:cNvSpPr txBox="1"/>
          <p:nvPr/>
        </p:nvSpPr>
        <p:spPr>
          <a:xfrm>
            <a:off x="7195647" y="414908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Tree>
    <p:extLst>
      <p:ext uri="{BB962C8B-B14F-4D97-AF65-F5344CB8AC3E}">
        <p14:creationId xmlns:p14="http://schemas.microsoft.com/office/powerpoint/2010/main" val="1591935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カードの変遷</a:t>
            </a:r>
            <a:endParaRPr kumimoji="1" lang="ja-JP" altLang="en-US" dirty="0"/>
          </a:p>
        </p:txBody>
      </p:sp>
      <p:sp>
        <p:nvSpPr>
          <p:cNvPr id="3" name="コンテンツ プレースホルダー 2"/>
          <p:cNvSpPr>
            <a:spLocks noGrp="1"/>
          </p:cNvSpPr>
          <p:nvPr>
            <p:ph sz="quarter" idx="13"/>
          </p:nvPr>
        </p:nvSpPr>
        <p:spPr/>
        <p:txBody>
          <a:bodyPr>
            <a:normAutofit fontScale="85000" lnSpcReduction="20000"/>
          </a:bodyPr>
          <a:lstStyle/>
          <a:p>
            <a:r>
              <a:rPr kumimoji="1" lang="ja-JP" altLang="en-US" sz="2800" dirty="0" smtClean="0"/>
              <a:t>相手のスロットをコピーするカード</a:t>
            </a:r>
            <a:endParaRPr kumimoji="1" lang="en-US" altLang="ja-JP" sz="2800" dirty="0" smtClean="0"/>
          </a:p>
          <a:p>
            <a:pPr lvl="1"/>
            <a:r>
              <a:rPr kumimoji="1" lang="en-US" altLang="ja-JP" sz="2800" dirty="0" smtClean="0"/>
              <a:t>copy : </a:t>
            </a:r>
            <a:r>
              <a:rPr kumimoji="1" lang="ja-JP" altLang="en-US" sz="2800" dirty="0" smtClean="0"/>
              <a:t>自殺して代わりに相手をコピー</a:t>
            </a:r>
            <a:endParaRPr kumimoji="1" lang="en-US" altLang="ja-JP" sz="2800" dirty="0" smtClean="0"/>
          </a:p>
          <a:p>
            <a:pPr lvl="1"/>
            <a:r>
              <a:rPr kumimoji="1" lang="en-US" altLang="ja-JP" sz="2800" dirty="0" smtClean="0"/>
              <a:t>eat : </a:t>
            </a:r>
            <a:r>
              <a:rPr kumimoji="1" lang="ja-JP" altLang="en-US" sz="2800" dirty="0" smtClean="0"/>
              <a:t>死んでる相手のスロットをコピー</a:t>
            </a:r>
            <a:endParaRPr lang="en-US" altLang="ja-JP" sz="2800" dirty="0"/>
          </a:p>
          <a:p>
            <a:pPr marL="0" indent="0">
              <a:buNone/>
            </a:pPr>
            <a:r>
              <a:rPr kumimoji="1" lang="en-US" altLang="ja-JP" sz="2800" dirty="0" smtClean="0">
                <a:sym typeface="Wingdings" pitchFamily="2" charset="2"/>
              </a:rPr>
              <a:t></a:t>
            </a:r>
            <a:endParaRPr kumimoji="1" lang="en-US" altLang="ja-JP" sz="2800" dirty="0" smtClean="0"/>
          </a:p>
          <a:p>
            <a:r>
              <a:rPr kumimoji="1" lang="en-US" altLang="ja-JP" sz="2800" dirty="0" smtClean="0"/>
              <a:t>copy : </a:t>
            </a:r>
            <a:r>
              <a:rPr kumimoji="1" lang="ja-JP" altLang="en-US" sz="2800" dirty="0" smtClean="0"/>
              <a:t>単にコピー</a:t>
            </a:r>
            <a:endParaRPr kumimoji="1" lang="en-US" altLang="ja-JP" sz="2800" dirty="0" smtClean="0"/>
          </a:p>
          <a:p>
            <a:pPr lvl="1"/>
            <a:r>
              <a:rPr kumimoji="1" lang="ja-JP" altLang="en-US" sz="2800" dirty="0" smtClean="0">
                <a:solidFill>
                  <a:srgbClr val="FFFF00"/>
                </a:solidFill>
              </a:rPr>
              <a:t>「相手の作ったカードを簡単に丸コピー」は強すぎるので相応の対価が必要</a:t>
            </a:r>
            <a:r>
              <a:rPr kumimoji="1" lang="en-US" altLang="ja-JP" sz="2800" dirty="0" smtClean="0">
                <a:solidFill>
                  <a:srgbClr val="FFFF00"/>
                </a:solidFill>
              </a:rPr>
              <a:t>…</a:t>
            </a:r>
            <a:r>
              <a:rPr kumimoji="1" lang="ja-JP" altLang="en-US" sz="2800" dirty="0" smtClean="0">
                <a:solidFill>
                  <a:srgbClr val="FFFF00"/>
                </a:solidFill>
              </a:rPr>
              <a:t>と考えていたが、</a:t>
            </a:r>
            <a:r>
              <a:rPr kumimoji="1" lang="en-US" altLang="ja-JP" sz="2800" dirty="0" smtClean="0">
                <a:solidFill>
                  <a:srgbClr val="FFFF00"/>
                </a:solidFill>
              </a:rPr>
              <a:t/>
            </a:r>
            <a:br>
              <a:rPr kumimoji="1" lang="en-US" altLang="ja-JP" sz="2800" dirty="0" smtClean="0">
                <a:solidFill>
                  <a:srgbClr val="FFFF00"/>
                </a:solidFill>
              </a:rPr>
            </a:br>
            <a:r>
              <a:rPr kumimoji="1" lang="ja-JP" altLang="en-US" sz="2800" dirty="0" smtClean="0">
                <a:solidFill>
                  <a:srgbClr val="FFFF00"/>
                </a:solidFill>
              </a:rPr>
              <a:t>そもそも「他人が組んだルーチンを解析して自分に取り込める」というプレー自体が高度、それ以上難しくしなくてよい。</a:t>
            </a:r>
            <a:endParaRPr kumimoji="1" lang="ja-JP" altLang="en-US" sz="2800" dirty="0">
              <a:solidFill>
                <a:srgbClr val="FFFF00"/>
              </a:solidFill>
            </a:endParaRPr>
          </a:p>
        </p:txBody>
      </p:sp>
      <p:pic>
        <p:nvPicPr>
          <p:cNvPr id="4" name="Picture 28" descr="http://4.bp.blogspot.com/-zGZPRmPJByQ/Tfm5Fb0DsVI/AAAAAAAAADk/G01vdVtdy0A/s1600/card_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04664"/>
            <a:ext cx="2418552" cy="336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817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FF00"/>
                </a:solidFill>
              </a:rPr>
              <a:t>ICFP</a:t>
            </a:r>
            <a:r>
              <a:rPr lang="en-US" altLang="ja-JP" dirty="0"/>
              <a:t>  </a:t>
            </a:r>
            <a:r>
              <a:rPr lang="en-US" altLang="ja-JP" dirty="0">
                <a:solidFill>
                  <a:srgbClr val="FFFF00"/>
                </a:solidFill>
              </a:rPr>
              <a:t>P</a:t>
            </a:r>
            <a:r>
              <a:rPr lang="en-US" altLang="ja-JP" dirty="0"/>
              <a:t>rogramming </a:t>
            </a:r>
            <a:r>
              <a:rPr lang="en-US" altLang="ja-JP" dirty="0" smtClean="0">
                <a:solidFill>
                  <a:srgbClr val="FFFF00"/>
                </a:solidFill>
              </a:rPr>
              <a:t>C</a:t>
            </a:r>
            <a:r>
              <a:rPr lang="en-US" altLang="ja-JP" dirty="0" smtClean="0"/>
              <a:t>ontest </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smtClean="0"/>
              <a:t>使用言語は自由</a:t>
            </a:r>
            <a:r>
              <a:rPr lang="ja-JP" altLang="en-US" sz="2400" dirty="0" smtClean="0"/>
              <a:t>（</a:t>
            </a:r>
            <a:r>
              <a:rPr lang="ja-JP" altLang="en-US" sz="2400" u="sng" dirty="0" smtClean="0"/>
              <a:t>関数型言語に限りません！</a:t>
            </a:r>
            <a:r>
              <a:rPr lang="ja-JP" altLang="en-US" sz="2400" dirty="0" smtClean="0"/>
              <a:t>）</a:t>
            </a:r>
            <a:endParaRPr lang="en-US" altLang="ja-JP" dirty="0"/>
          </a:p>
        </p:txBody>
      </p:sp>
      <p:sp>
        <p:nvSpPr>
          <p:cNvPr id="4" name="角丸四角形 3"/>
          <p:cNvSpPr/>
          <p:nvPr/>
        </p:nvSpPr>
        <p:spPr>
          <a:xfrm>
            <a:off x="1187624" y="2852936"/>
            <a:ext cx="7272808" cy="2376264"/>
          </a:xfrm>
          <a:prstGeom prst="roundRect">
            <a:avLst/>
          </a:prstGeom>
        </p:spPr>
        <p:style>
          <a:lnRef idx="1">
            <a:schemeClr val="accent6"/>
          </a:lnRef>
          <a:fillRef idx="1003">
            <a:schemeClr val="lt1"/>
          </a:fillRef>
          <a:effectRef idx="1">
            <a:schemeClr val="accent6"/>
          </a:effectRef>
          <a:fontRef idx="minor">
            <a:schemeClr val="dk1"/>
          </a:fontRef>
        </p:style>
        <p:txBody>
          <a:bodyPr rtlCol="0" anchor="ctr"/>
          <a:lstStyle/>
          <a:p>
            <a:r>
              <a:rPr lang="en-US" altLang="ja-JP" sz="2400" i="1" dirty="0" smtClean="0"/>
              <a:t>In </a:t>
            </a:r>
            <a:r>
              <a:rPr lang="en-US" altLang="ja-JP" sz="2400" i="1" dirty="0"/>
              <a:t>addition </a:t>
            </a:r>
            <a:r>
              <a:rPr lang="en-US" altLang="ja-JP" sz="2400" i="1" dirty="0">
                <a:solidFill>
                  <a:schemeClr val="tx1">
                    <a:lumMod val="50000"/>
                  </a:schemeClr>
                </a:solidFill>
              </a:rPr>
              <a:t>(to </a:t>
            </a:r>
            <a:r>
              <a:rPr lang="ja-JP" altLang="en-US" sz="2400" i="1" dirty="0" smtClean="0">
                <a:solidFill>
                  <a:schemeClr val="tx1">
                    <a:lumMod val="50000"/>
                  </a:schemeClr>
                </a:solidFill>
              </a:rPr>
              <a:t>賞金</a:t>
            </a:r>
            <a:r>
              <a:rPr lang="en-US" altLang="ja-JP" sz="2400" i="1" dirty="0" smtClean="0">
                <a:solidFill>
                  <a:schemeClr val="tx1">
                    <a:lumMod val="50000"/>
                  </a:schemeClr>
                </a:solidFill>
              </a:rPr>
              <a:t>)</a:t>
            </a:r>
            <a:r>
              <a:rPr lang="en-US" altLang="ja-JP" sz="2400" i="1" dirty="0" smtClean="0"/>
              <a:t>, </a:t>
            </a:r>
            <a:r>
              <a:rPr lang="en-US" altLang="ja-JP" sz="2400" i="1" dirty="0"/>
              <a:t>the organizers will declare </a:t>
            </a:r>
            <a:r>
              <a:rPr lang="en-US" altLang="ja-JP" sz="2400" i="1" dirty="0" smtClean="0"/>
              <a:t>...</a:t>
            </a:r>
          </a:p>
          <a:p>
            <a:pPr marL="342900" indent="-342900">
              <a:buFontTx/>
              <a:buChar char="-"/>
            </a:pPr>
            <a:r>
              <a:rPr lang="en-US" altLang="ja-JP" sz="2400" i="1" dirty="0" smtClean="0"/>
              <a:t>the </a:t>
            </a:r>
            <a:r>
              <a:rPr lang="en-US" altLang="ja-JP" sz="2400" i="1" dirty="0" smtClean="0">
                <a:solidFill>
                  <a:srgbClr val="FF0000"/>
                </a:solidFill>
              </a:rPr>
              <a:t>first place team's language is "the programming language of choice</a:t>
            </a:r>
            <a:r>
              <a:rPr lang="en-US" altLang="ja-JP" sz="2400" i="1" dirty="0" smtClean="0"/>
              <a:t> for discriminating hackers",</a:t>
            </a:r>
          </a:p>
          <a:p>
            <a:pPr marL="342900" indent="-342900">
              <a:buFontTx/>
              <a:buChar char="-"/>
            </a:pPr>
            <a:r>
              <a:rPr lang="en-US" altLang="ja-JP" sz="2400" i="1" dirty="0" smtClean="0"/>
              <a:t>the </a:t>
            </a:r>
            <a:r>
              <a:rPr lang="en-US" altLang="ja-JP" sz="2400" i="1" dirty="0">
                <a:solidFill>
                  <a:srgbClr val="FF0066"/>
                </a:solidFill>
              </a:rPr>
              <a:t>second place team's language is "a fine tool</a:t>
            </a:r>
            <a:r>
              <a:rPr lang="en-US" altLang="ja-JP" sz="2400" i="1" dirty="0"/>
              <a:t> for many </a:t>
            </a:r>
            <a:r>
              <a:rPr lang="en-US" altLang="ja-JP" sz="2400" i="1" dirty="0" smtClean="0"/>
              <a:t>applications“, and ...</a:t>
            </a:r>
            <a:endParaRPr lang="en-US" altLang="ja-JP" sz="2400" i="1" dirty="0"/>
          </a:p>
        </p:txBody>
      </p:sp>
    </p:spTree>
    <p:extLst>
      <p:ext uri="{BB962C8B-B14F-4D97-AF65-F5344CB8AC3E}">
        <p14:creationId xmlns:p14="http://schemas.microsoft.com/office/powerpoint/2010/main" val="16433667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カードの</a:t>
            </a:r>
            <a:r>
              <a:rPr lang="ja-JP" altLang="en-US" dirty="0"/>
              <a:t>変遷</a:t>
            </a:r>
            <a:endParaRPr kumimoji="1" lang="ja-JP" altLang="en-US" dirty="0"/>
          </a:p>
        </p:txBody>
      </p:sp>
      <p:sp>
        <p:nvSpPr>
          <p:cNvPr id="3" name="コンテンツ プレースホルダー 2"/>
          <p:cNvSpPr>
            <a:spLocks noGrp="1"/>
          </p:cNvSpPr>
          <p:nvPr>
            <p:ph sz="quarter" idx="13"/>
          </p:nvPr>
        </p:nvSpPr>
        <p:spPr/>
        <p:txBody>
          <a:bodyPr>
            <a:normAutofit fontScale="77500" lnSpcReduction="20000"/>
          </a:bodyPr>
          <a:lstStyle/>
          <a:p>
            <a:r>
              <a:rPr kumimoji="1" lang="en-US" altLang="ja-JP" sz="3200" dirty="0" smtClean="0"/>
              <a:t>revive</a:t>
            </a:r>
          </a:p>
          <a:p>
            <a:pPr lvl="1"/>
            <a:r>
              <a:rPr lang="ja-JP" altLang="en-US" sz="3200" dirty="0" smtClean="0"/>
              <a:t>特定スロットを殺して他を生き返す</a:t>
            </a:r>
            <a:r>
              <a:rPr lang="en-US" altLang="ja-JP" sz="3200" dirty="0" smtClean="0"/>
              <a:t/>
            </a:r>
            <a:br>
              <a:rPr lang="en-US" altLang="ja-JP" sz="3200" dirty="0" smtClean="0"/>
            </a:br>
            <a:r>
              <a:rPr lang="ja-JP" altLang="en-US" sz="3200" dirty="0" smtClean="0"/>
              <a:t>「メガザル」</a:t>
            </a:r>
            <a:endParaRPr lang="en-US" altLang="ja-JP" sz="3200" dirty="0" smtClean="0"/>
          </a:p>
          <a:p>
            <a:pPr marL="0" indent="0">
              <a:buNone/>
            </a:pPr>
            <a:r>
              <a:rPr lang="en-US" altLang="ja-JP" sz="3200" dirty="0" smtClean="0">
                <a:sym typeface="Wingdings" pitchFamily="2" charset="2"/>
              </a:rPr>
              <a:t></a:t>
            </a:r>
            <a:endParaRPr lang="en-US" altLang="ja-JP" sz="3200" dirty="0"/>
          </a:p>
          <a:p>
            <a:r>
              <a:rPr lang="en-US" altLang="ja-JP" sz="3200" dirty="0" smtClean="0"/>
              <a:t>revive : </a:t>
            </a:r>
            <a:r>
              <a:rPr lang="ja-JP" altLang="en-US" sz="3200" dirty="0" smtClean="0"/>
              <a:t>ノーコストで </a:t>
            </a:r>
            <a:r>
              <a:rPr lang="en-US" altLang="ja-JP" sz="3200" dirty="0" smtClean="0"/>
              <a:t>HP 1 </a:t>
            </a:r>
            <a:r>
              <a:rPr lang="ja-JP" altLang="en-US" sz="3200" dirty="0" smtClean="0"/>
              <a:t>で生き返し</a:t>
            </a:r>
            <a:endParaRPr lang="en-US" altLang="ja-JP" sz="3200" dirty="0" smtClean="0"/>
          </a:p>
          <a:p>
            <a:pPr lvl="1"/>
            <a:r>
              <a:rPr lang="ja-JP" altLang="en-US" sz="3200" dirty="0" smtClean="0">
                <a:solidFill>
                  <a:srgbClr val="FFFF00"/>
                </a:solidFill>
              </a:rPr>
              <a:t>元々、「初撃が速い方が相手の重要スロットを倒してそのままワンサイドゲーム」という初速だけでゲームが決まるのを避けたかったために導入（たしか）。</a:t>
            </a:r>
            <a:endParaRPr lang="en-US" altLang="ja-JP" sz="3200" dirty="0" smtClean="0">
              <a:solidFill>
                <a:srgbClr val="FFFF00"/>
              </a:solidFill>
            </a:endParaRPr>
          </a:p>
          <a:p>
            <a:pPr lvl="1"/>
            <a:r>
              <a:rPr lang="ja-JP" altLang="en-US" sz="3200" dirty="0" smtClean="0">
                <a:solidFill>
                  <a:srgbClr val="FFFF00"/>
                </a:solidFill>
              </a:rPr>
              <a:t>このくらいコストを下げないとその効果がでない。</a:t>
            </a:r>
            <a:endParaRPr lang="en-US" altLang="ja-JP" sz="3200" dirty="0" smtClean="0">
              <a:solidFill>
                <a:srgbClr val="FFFF00"/>
              </a:solidFill>
            </a:endParaRPr>
          </a:p>
        </p:txBody>
      </p:sp>
      <p:pic>
        <p:nvPicPr>
          <p:cNvPr id="4" name="Picture 30" descr="http://2.bp.blogspot.com/-q-dgb817Sqc/Tfm5MEHaDTI/AAAAAAAAADs/II3OsIK72CY/s1600/card_rev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922" y="260649"/>
            <a:ext cx="170954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93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カードの変遷</a:t>
            </a:r>
            <a:endParaRPr kumimoji="1" lang="ja-JP" altLang="en-US" dirty="0"/>
          </a:p>
        </p:txBody>
      </p:sp>
      <p:sp>
        <p:nvSpPr>
          <p:cNvPr id="3" name="コンテンツ プレースホルダー 2"/>
          <p:cNvSpPr>
            <a:spLocks noGrp="1"/>
          </p:cNvSpPr>
          <p:nvPr>
            <p:ph sz="quarter" idx="13"/>
          </p:nvPr>
        </p:nvSpPr>
        <p:spPr/>
        <p:txBody>
          <a:bodyPr>
            <a:normAutofit fontScale="77500" lnSpcReduction="20000"/>
          </a:bodyPr>
          <a:lstStyle/>
          <a:p>
            <a:r>
              <a:rPr kumimoji="1" lang="en-US" altLang="ja-JP" sz="2800" dirty="0" smtClean="0"/>
              <a:t>zombie</a:t>
            </a:r>
          </a:p>
          <a:p>
            <a:pPr lvl="1"/>
            <a:r>
              <a:rPr kumimoji="1" lang="en-US" altLang="ja-JP" sz="2800" dirty="0" smtClean="0"/>
              <a:t>revive </a:t>
            </a:r>
            <a:r>
              <a:rPr kumimoji="1" lang="ja-JP" altLang="en-US" sz="2800" dirty="0" smtClean="0"/>
              <a:t>の簡単化に伴い導入</a:t>
            </a:r>
            <a:endParaRPr kumimoji="1" lang="en-US" altLang="ja-JP" sz="2800" dirty="0" smtClean="0"/>
          </a:p>
          <a:p>
            <a:pPr lvl="1"/>
            <a:r>
              <a:rPr lang="ja-JP" altLang="en-US" sz="2800" dirty="0"/>
              <a:t>相手</a:t>
            </a:r>
            <a:r>
              <a:rPr lang="ja-JP" altLang="en-US" sz="2800" dirty="0" smtClean="0"/>
              <a:t>の死んだスロットを自分の関数で書きつぶす</a:t>
            </a:r>
            <a:endParaRPr lang="en-US" altLang="ja-JP" sz="2800" dirty="0"/>
          </a:p>
          <a:p>
            <a:pPr lvl="2"/>
            <a:r>
              <a:rPr lang="en-US" altLang="ja-JP" sz="2800" dirty="0">
                <a:solidFill>
                  <a:srgbClr val="FFFF00"/>
                </a:solidFill>
              </a:rPr>
              <a:t>revive</a:t>
            </a:r>
            <a:r>
              <a:rPr lang="ja-JP" altLang="en-US" sz="2800" dirty="0">
                <a:solidFill>
                  <a:srgbClr val="FFFF00"/>
                </a:solidFill>
              </a:rPr>
              <a:t>が簡単すぎるとスロットを倒すメリットが減ってしまったため、相手の重要な砲台を</a:t>
            </a:r>
            <a:r>
              <a:rPr lang="ja-JP" altLang="en-US" sz="2800" dirty="0" smtClean="0">
                <a:solidFill>
                  <a:srgbClr val="FFFF00"/>
                </a:solidFill>
              </a:rPr>
              <a:t>つぶす手段として導入</a:t>
            </a:r>
            <a:endParaRPr lang="en-US" altLang="ja-JP" sz="2800" dirty="0" smtClean="0">
              <a:solidFill>
                <a:srgbClr val="FFFF00"/>
              </a:solidFill>
            </a:endParaRPr>
          </a:p>
          <a:p>
            <a:pPr marL="0" indent="0">
              <a:buNone/>
            </a:pPr>
            <a:r>
              <a:rPr lang="en-US" altLang="ja-JP" sz="2800" dirty="0" smtClean="0">
                <a:sym typeface="Wingdings" pitchFamily="2" charset="2"/>
              </a:rPr>
              <a:t></a:t>
            </a:r>
            <a:endParaRPr lang="en-US" altLang="ja-JP" sz="2800" dirty="0" smtClean="0"/>
          </a:p>
          <a:p>
            <a:r>
              <a:rPr kumimoji="1" lang="en-US" altLang="ja-JP" sz="2800" dirty="0" smtClean="0"/>
              <a:t>zombie </a:t>
            </a:r>
          </a:p>
          <a:p>
            <a:pPr lvl="1"/>
            <a:r>
              <a:rPr kumimoji="1" lang="ja-JP" altLang="en-US" sz="2800" dirty="0" smtClean="0"/>
              <a:t>書きつぶす </a:t>
            </a:r>
            <a:r>
              <a:rPr kumimoji="1" lang="en-US" altLang="ja-JP" sz="2800" dirty="0" smtClean="0"/>
              <a:t>+ </a:t>
            </a:r>
            <a:r>
              <a:rPr kumimoji="1" lang="ja-JP" altLang="en-US" sz="2800" dirty="0" smtClean="0"/>
              <a:t>相手ターンに</a:t>
            </a:r>
            <a:r>
              <a:rPr lang="ja-JP" altLang="en-US" sz="2800" dirty="0"/>
              <a:t>相手権限</a:t>
            </a:r>
            <a:r>
              <a:rPr lang="ja-JP" altLang="en-US" sz="2800" dirty="0" smtClean="0"/>
              <a:t>で実行</a:t>
            </a:r>
            <a:endParaRPr lang="en-US" altLang="ja-JP" sz="2800" dirty="0" smtClean="0"/>
          </a:p>
          <a:p>
            <a:pPr lvl="2"/>
            <a:r>
              <a:rPr lang="ja-JP" altLang="en-US" sz="2800" dirty="0" smtClean="0">
                <a:solidFill>
                  <a:srgbClr val="FFFF00"/>
                </a:solidFill>
              </a:rPr>
              <a:t>もっと派手にゾンビが暴れられた方が戦略が増えて面白い</a:t>
            </a:r>
            <a:endParaRPr lang="en-US" altLang="ja-JP" sz="2800" dirty="0" smtClean="0">
              <a:solidFill>
                <a:srgbClr val="FFFF00"/>
              </a:solidFill>
            </a:endParaRPr>
          </a:p>
        </p:txBody>
      </p:sp>
      <p:pic>
        <p:nvPicPr>
          <p:cNvPr id="4" name="Picture 32" descr="http://1.bp.blogspot.com/-CqMMlXfVNq0/Tfm5UE0J88I/AAAAAAAAAD0/-BBrJXHm2IM/s1600/card_zombi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6270" y="188640"/>
            <a:ext cx="1886210" cy="262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46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カードの変遷</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スロットとモンスターが連携</a:t>
            </a:r>
            <a:endParaRPr kumimoji="1" lang="en-US" altLang="ja-JP" dirty="0" smtClean="0"/>
          </a:p>
          <a:p>
            <a:pPr lvl="1"/>
            <a:r>
              <a:rPr lang="ja-JP" altLang="en-US" dirty="0" smtClean="0"/>
              <a:t>「何番目」を倒すかの違いが重要</a:t>
            </a:r>
            <a:endParaRPr kumimoji="1" lang="ja-JP" altLang="en-US" dirty="0"/>
          </a:p>
        </p:txBody>
      </p:sp>
      <p:sp>
        <p:nvSpPr>
          <p:cNvPr id="4" name="正方形/長方形 3"/>
          <p:cNvSpPr/>
          <p:nvPr/>
        </p:nvSpPr>
        <p:spPr>
          <a:xfrm>
            <a:off x="6228184" y="4149080"/>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sp>
        <p:nvSpPr>
          <p:cNvPr id="5" name="テキスト ボックス 4"/>
          <p:cNvSpPr txBox="1"/>
          <p:nvPr/>
        </p:nvSpPr>
        <p:spPr>
          <a:xfrm>
            <a:off x="6124817" y="3789040"/>
            <a:ext cx="823447"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6" name="正方形/長方形 5"/>
          <p:cNvSpPr/>
          <p:nvPr/>
        </p:nvSpPr>
        <p:spPr>
          <a:xfrm>
            <a:off x="2267744" y="4437112"/>
            <a:ext cx="9361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fun x</a:t>
            </a:r>
            <a:br>
              <a:rPr kumimoji="1" lang="en-US" altLang="ja-JP" sz="2800" dirty="0" smtClean="0"/>
            </a:br>
            <a:r>
              <a:rPr kumimoji="1" lang="en-US" altLang="ja-JP" sz="2800" dirty="0" smtClean="0"/>
              <a:t>=&gt; x</a:t>
            </a:r>
            <a:endParaRPr kumimoji="1" lang="ja-JP" altLang="en-US" sz="2800" dirty="0"/>
          </a:p>
        </p:txBody>
      </p:sp>
      <p:pic>
        <p:nvPicPr>
          <p:cNvPr id="7" name="Picture 5" descr="C:\Users\kinaba\AppData\Local\Microsoft\Windows\Temporary Internet Files\Content.IE5\713YF2SU\MC9003482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023" y="3573689"/>
            <a:ext cx="531266" cy="93543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187624" y="3388255"/>
            <a:ext cx="720080" cy="400110"/>
          </a:xfrm>
          <a:prstGeom prst="rect">
            <a:avLst/>
          </a:prstGeom>
          <a:noFill/>
        </p:spPr>
        <p:txBody>
          <a:bodyPr wrap="square" rtlCol="0">
            <a:spAutoFit/>
          </a:bodyPr>
          <a:lstStyle/>
          <a:p>
            <a:r>
              <a:rPr kumimoji="1" lang="en-US" altLang="ja-JP" sz="2000" dirty="0" smtClean="0"/>
              <a:t>100</a:t>
            </a:r>
            <a:endParaRPr kumimoji="1" lang="ja-JP" altLang="en-US" sz="2000" dirty="0"/>
          </a:p>
        </p:txBody>
      </p:sp>
      <p:sp>
        <p:nvSpPr>
          <p:cNvPr id="9" name="右矢印 8"/>
          <p:cNvSpPr/>
          <p:nvPr/>
        </p:nvSpPr>
        <p:spPr>
          <a:xfrm>
            <a:off x="4283968" y="4189150"/>
            <a:ext cx="1080120" cy="86003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754285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カードの変遷</a:t>
            </a:r>
            <a:endParaRPr kumimoji="1" lang="ja-JP" altLang="en-US" dirty="0"/>
          </a:p>
        </p:txBody>
      </p:sp>
      <p:sp>
        <p:nvSpPr>
          <p:cNvPr id="3" name="コンテンツ プレースホルダー 2"/>
          <p:cNvSpPr>
            <a:spLocks noGrp="1"/>
          </p:cNvSpPr>
          <p:nvPr>
            <p:ph sz="quarter" idx="13"/>
          </p:nvPr>
        </p:nvSpPr>
        <p:spPr/>
        <p:txBody>
          <a:bodyPr>
            <a:normAutofit fontScale="77500" lnSpcReduction="20000"/>
          </a:bodyPr>
          <a:lstStyle/>
          <a:p>
            <a:r>
              <a:rPr lang="ja-JP" altLang="en-US" sz="2800" dirty="0"/>
              <a:t>自然数 </a:t>
            </a:r>
            <a:endParaRPr lang="en-US" altLang="ja-JP" sz="2800" dirty="0"/>
          </a:p>
          <a:p>
            <a:pPr lvl="1"/>
            <a:r>
              <a:rPr lang="en-US" altLang="ja-JP" sz="2800" dirty="0">
                <a:solidFill>
                  <a:srgbClr val="FFFF00"/>
                </a:solidFill>
              </a:rPr>
              <a:t>0, +1, *2</a:t>
            </a:r>
            <a:r>
              <a:rPr lang="ja-JP" altLang="en-US" sz="2800" dirty="0">
                <a:solidFill>
                  <a:srgbClr val="FFFF00"/>
                </a:solidFill>
              </a:rPr>
              <a:t> ？</a:t>
            </a:r>
            <a:endParaRPr lang="en-US" altLang="ja-JP" sz="2800" dirty="0">
              <a:solidFill>
                <a:srgbClr val="FFFF00"/>
              </a:solidFill>
            </a:endParaRPr>
          </a:p>
          <a:p>
            <a:pPr lvl="1"/>
            <a:r>
              <a:rPr lang="en-US" altLang="ja-JP" sz="2800" dirty="0"/>
              <a:t>0 </a:t>
            </a:r>
            <a:r>
              <a:rPr lang="ja-JP" altLang="en-US" sz="2800" dirty="0"/>
              <a:t>～</a:t>
            </a:r>
            <a:r>
              <a:rPr lang="en-US" altLang="ja-JP" sz="2800" dirty="0"/>
              <a:t> 255 </a:t>
            </a:r>
            <a:r>
              <a:rPr lang="ja-JP" altLang="en-US" sz="2800" dirty="0"/>
              <a:t>の全ての定数カード？</a:t>
            </a:r>
            <a:endParaRPr lang="en-US" altLang="ja-JP" sz="2800" dirty="0"/>
          </a:p>
          <a:p>
            <a:r>
              <a:rPr kumimoji="1" lang="ja-JP" altLang="en-US" dirty="0" smtClean="0">
                <a:solidFill>
                  <a:srgbClr val="FFFF00"/>
                </a:solidFill>
              </a:rPr>
              <a:t>作りやすい番号と作りにくい番号で傾斜をつけたほうが面白い</a:t>
            </a:r>
            <a:endParaRPr kumimoji="1" lang="en-US" altLang="ja-JP" dirty="0" smtClean="0">
              <a:solidFill>
                <a:srgbClr val="FFFF00"/>
              </a:solidFill>
            </a:endParaRPr>
          </a:p>
          <a:p>
            <a:r>
              <a:rPr lang="ja-JP" altLang="en-US" dirty="0" smtClean="0"/>
              <a:t>さらに攻撃と防御で変化</a:t>
            </a:r>
            <a:endParaRPr lang="en-US" altLang="ja-JP" dirty="0" smtClean="0"/>
          </a:p>
          <a:p>
            <a:pPr lvl="1"/>
            <a:r>
              <a:rPr lang="en-US" altLang="ja-JP" dirty="0" err="1"/>
              <a:t>inc</a:t>
            </a:r>
            <a:r>
              <a:rPr lang="en-US" altLang="ja-JP" dirty="0"/>
              <a:t> i =  “</a:t>
            </a:r>
            <a:r>
              <a:rPr lang="ja-JP" altLang="en-US" dirty="0"/>
              <a:t>自分の第 </a:t>
            </a:r>
            <a:r>
              <a:rPr lang="en-US" altLang="ja-JP" dirty="0">
                <a:solidFill>
                  <a:srgbClr val="FFFF00"/>
                </a:solidFill>
              </a:rPr>
              <a:t>i</a:t>
            </a:r>
            <a:r>
              <a:rPr lang="en-US" altLang="ja-JP" dirty="0"/>
              <a:t> </a:t>
            </a:r>
            <a:r>
              <a:rPr lang="ja-JP" altLang="en-US" dirty="0"/>
              <a:t>スロットの</a:t>
            </a:r>
            <a:r>
              <a:rPr lang="en-US" altLang="ja-JP" dirty="0"/>
              <a:t>HP +=1”</a:t>
            </a:r>
          </a:p>
          <a:p>
            <a:pPr lvl="1"/>
            <a:r>
              <a:rPr lang="en-US" altLang="ja-JP" dirty="0" err="1"/>
              <a:t>dec</a:t>
            </a:r>
            <a:r>
              <a:rPr lang="en-US" altLang="ja-JP" dirty="0"/>
              <a:t> i = “</a:t>
            </a:r>
            <a:r>
              <a:rPr lang="ja-JP" altLang="en-US" dirty="0"/>
              <a:t>相手の</a:t>
            </a:r>
            <a:r>
              <a:rPr lang="ja-JP" altLang="en-US" dirty="0" err="1"/>
              <a:t>の第</a:t>
            </a:r>
            <a:r>
              <a:rPr lang="ja-JP" altLang="en-US" dirty="0"/>
              <a:t> </a:t>
            </a:r>
            <a:r>
              <a:rPr lang="en-US" altLang="ja-JP" dirty="0">
                <a:solidFill>
                  <a:srgbClr val="FFFF00"/>
                </a:solidFill>
              </a:rPr>
              <a:t>255-i</a:t>
            </a:r>
            <a:r>
              <a:rPr lang="en-US" altLang="ja-JP" dirty="0"/>
              <a:t> </a:t>
            </a:r>
            <a:r>
              <a:rPr lang="ja-JP" altLang="en-US" dirty="0"/>
              <a:t>スロット</a:t>
            </a:r>
            <a:r>
              <a:rPr lang="en-US" altLang="ja-JP" dirty="0"/>
              <a:t>HP</a:t>
            </a:r>
            <a:r>
              <a:rPr lang="ja-JP" altLang="en-US" dirty="0"/>
              <a:t> </a:t>
            </a:r>
            <a:r>
              <a:rPr lang="en-US" altLang="ja-JP" dirty="0"/>
              <a:t> -=1</a:t>
            </a:r>
            <a:r>
              <a:rPr lang="en-US" altLang="ja-JP" dirty="0" smtClean="0"/>
              <a:t>”</a:t>
            </a:r>
            <a:endParaRPr lang="ja-JP" altLang="en-US" dirty="0"/>
          </a:p>
        </p:txBody>
      </p:sp>
    </p:spTree>
    <p:extLst>
      <p:ext uri="{BB962C8B-B14F-4D97-AF65-F5344CB8AC3E}">
        <p14:creationId xmlns:p14="http://schemas.microsoft.com/office/powerpoint/2010/main" val="925152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議論：ゲームバランス</a:t>
            </a:r>
            <a:endParaRPr kumimoji="1" lang="ja-JP" altLang="en-US" dirty="0"/>
          </a:p>
        </p:txBody>
      </p:sp>
      <p:sp>
        <p:nvSpPr>
          <p:cNvPr id="3" name="コンテンツ プレースホルダー 2"/>
          <p:cNvSpPr>
            <a:spLocks noGrp="1"/>
          </p:cNvSpPr>
          <p:nvPr>
            <p:ph sz="quarter" idx="13"/>
          </p:nvPr>
        </p:nvSpPr>
        <p:spPr/>
        <p:txBody>
          <a:bodyPr>
            <a:normAutofit fontScale="55000" lnSpcReduction="20000"/>
          </a:bodyPr>
          <a:lstStyle/>
          <a:p>
            <a:r>
              <a:rPr kumimoji="1" lang="ja-JP" altLang="en-US" dirty="0" smtClean="0"/>
              <a:t>関数適用数上限 </a:t>
            </a:r>
            <a:r>
              <a:rPr kumimoji="1" lang="en-US" altLang="ja-JP" dirty="0" smtClean="0">
                <a:sym typeface="Wingdings" pitchFamily="2" charset="2"/>
              </a:rPr>
              <a:t>  1</a:t>
            </a:r>
            <a:r>
              <a:rPr kumimoji="1" lang="ja-JP" altLang="en-US" dirty="0" smtClean="0">
                <a:sym typeface="Wingdings" pitchFamily="2" charset="2"/>
              </a:rPr>
              <a:t>ターンあたりのダメージ上限</a:t>
            </a:r>
            <a:endParaRPr lang="en-US" altLang="ja-JP" dirty="0">
              <a:sym typeface="Wingdings" pitchFamily="2" charset="2"/>
            </a:endParaRPr>
          </a:p>
          <a:p>
            <a:r>
              <a:rPr kumimoji="1" lang="ja-JP" altLang="en-US" dirty="0" smtClean="0">
                <a:sym typeface="Wingdings" pitchFamily="2" charset="2"/>
              </a:rPr>
              <a:t>スロットの </a:t>
            </a:r>
            <a:r>
              <a:rPr kumimoji="1" lang="en-US" altLang="ja-JP" dirty="0" smtClean="0">
                <a:sym typeface="Wingdings" pitchFamily="2" charset="2"/>
              </a:rPr>
              <a:t>HP </a:t>
            </a:r>
            <a:r>
              <a:rPr kumimoji="1" lang="ja-JP" altLang="en-US" dirty="0" smtClean="0">
                <a:sym typeface="Wingdings" pitchFamily="2" charset="2"/>
              </a:rPr>
              <a:t>の上限</a:t>
            </a:r>
            <a:endParaRPr kumimoji="1" lang="en-US" altLang="ja-JP" dirty="0" smtClean="0">
              <a:sym typeface="Wingdings" pitchFamily="2" charset="2"/>
            </a:endParaRPr>
          </a:p>
          <a:p>
            <a:r>
              <a:rPr kumimoji="1" lang="ja-JP" altLang="en-US" dirty="0" smtClean="0"/>
              <a:t>引き分けと見なすターン数の上限</a:t>
            </a:r>
            <a:endParaRPr kumimoji="1" lang="en-US" altLang="ja-JP" dirty="0" smtClean="0"/>
          </a:p>
          <a:p>
            <a:pPr lvl="1"/>
            <a:r>
              <a:rPr lang="ja-JP" altLang="en-US" dirty="0" smtClean="0"/>
              <a:t>のバランス</a:t>
            </a:r>
            <a:endParaRPr kumimoji="1" lang="en-US" altLang="ja-JP" dirty="0" smtClean="0"/>
          </a:p>
          <a:p>
            <a:endParaRPr lang="en-US" altLang="ja-JP" dirty="0"/>
          </a:p>
          <a:p>
            <a:r>
              <a:rPr kumimoji="1" lang="ja-JP" altLang="en-US" dirty="0" smtClean="0"/>
              <a:t>遅い単純なルーチン</a:t>
            </a:r>
            <a:r>
              <a:rPr lang="ja-JP" altLang="en-US" dirty="0"/>
              <a:t>のターン数</a:t>
            </a:r>
            <a:endParaRPr kumimoji="1" lang="en-US" altLang="ja-JP" dirty="0" smtClean="0"/>
          </a:p>
          <a:p>
            <a:r>
              <a:rPr lang="ja-JP" altLang="en-US" dirty="0"/>
              <a:t>最高速</a:t>
            </a:r>
            <a:r>
              <a:rPr lang="ja-JP" altLang="en-US" dirty="0" smtClean="0"/>
              <a:t>で敵を殲滅するルーチンのターン数</a:t>
            </a:r>
            <a:endParaRPr lang="en-US" altLang="ja-JP" dirty="0" smtClean="0"/>
          </a:p>
          <a:p>
            <a:r>
              <a:rPr kumimoji="1" lang="ja-JP" altLang="en-US" dirty="0"/>
              <a:t>複雑</a:t>
            </a:r>
            <a:r>
              <a:rPr kumimoji="1" lang="ja-JP" altLang="en-US" dirty="0" smtClean="0"/>
              <a:t>なギミック（ゾンビなど）構築までの必要ターン数</a:t>
            </a:r>
            <a:endParaRPr kumimoji="1" lang="en-US" altLang="ja-JP" dirty="0" smtClean="0"/>
          </a:p>
          <a:p>
            <a:pPr lvl="1"/>
            <a:r>
              <a:rPr lang="ja-JP" altLang="en-US" dirty="0" smtClean="0"/>
              <a:t>を数えて調整</a:t>
            </a:r>
            <a:endParaRPr lang="en-US" altLang="ja-JP" dirty="0" smtClean="0"/>
          </a:p>
        </p:txBody>
      </p:sp>
    </p:spTree>
    <p:extLst>
      <p:ext uri="{BB962C8B-B14F-4D97-AF65-F5344CB8AC3E}">
        <p14:creationId xmlns:p14="http://schemas.microsoft.com/office/powerpoint/2010/main" val="25465635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sz="4800" dirty="0" smtClean="0"/>
              <a:t>Lambda: the Gathering</a:t>
            </a:r>
            <a:endParaRPr kumimoji="1" lang="ja-JP" altLang="en-US" sz="4800" dirty="0"/>
          </a:p>
        </p:txBody>
      </p:sp>
      <p:sp>
        <p:nvSpPr>
          <p:cNvPr id="5" name="テキスト プレースホルダー 4"/>
          <p:cNvSpPr>
            <a:spLocks noGrp="1"/>
          </p:cNvSpPr>
          <p:nvPr>
            <p:ph type="body" idx="1"/>
          </p:nvPr>
        </p:nvSpPr>
        <p:spPr/>
        <p:txBody>
          <a:bodyPr>
            <a:normAutofit/>
          </a:bodyPr>
          <a:lstStyle/>
          <a:p>
            <a:r>
              <a:rPr kumimoji="1" lang="ja-JP" altLang="en-US" sz="2800" dirty="0" smtClean="0"/>
              <a:t>最終版のルール</a:t>
            </a:r>
            <a:endParaRPr kumimoji="1" lang="ja-JP" altLang="en-US" sz="2800" dirty="0"/>
          </a:p>
        </p:txBody>
      </p:sp>
    </p:spTree>
    <p:extLst>
      <p:ext uri="{BB962C8B-B14F-4D97-AF65-F5344CB8AC3E}">
        <p14:creationId xmlns:p14="http://schemas.microsoft.com/office/powerpoint/2010/main" val="4089737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15</a:t>
            </a:r>
            <a:r>
              <a:rPr kumimoji="1" lang="ja-JP" altLang="en-US" dirty="0" smtClean="0"/>
              <a:t>種類のカード </a:t>
            </a:r>
            <a:r>
              <a:rPr kumimoji="1" lang="en-US" altLang="ja-JP" dirty="0" smtClean="0"/>
              <a:t>: </a:t>
            </a:r>
            <a:r>
              <a:rPr lang="ja-JP" altLang="en-US" dirty="0"/>
              <a:t>自然数</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定数 </a:t>
            </a:r>
            <a:r>
              <a:rPr kumimoji="1" lang="en-US" altLang="ja-JP" dirty="0" smtClean="0"/>
              <a:t>0</a:t>
            </a:r>
          </a:p>
          <a:p>
            <a:r>
              <a:rPr lang="en-US" altLang="ja-JP" dirty="0" smtClean="0"/>
              <a:t>+1</a:t>
            </a:r>
          </a:p>
          <a:p>
            <a:r>
              <a:rPr kumimoji="1" lang="en-US" altLang="ja-JP" dirty="0" smtClean="0"/>
              <a:t>*2</a:t>
            </a:r>
            <a:endParaRPr kumimoji="1" lang="ja-JP" altLang="en-US" dirty="0"/>
          </a:p>
        </p:txBody>
      </p:sp>
      <p:pic>
        <p:nvPicPr>
          <p:cNvPr id="4" name="Picture 2" descr="http://1.bp.blogspot.com/-xAr83OxEcQg/Tfm0WR_sOzI/AAAAAAAAACU/aTM1INjvaLY/s1600/card_suc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9329" y="2636912"/>
            <a:ext cx="2135684" cy="2968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2.bp.blogspot.com/-8KFzaPF9Yrs/TfmyaJ42SyI/AAAAAAAAABc/2hXwAbod79g/s1600/card_zer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4047" y="2636912"/>
            <a:ext cx="2132913" cy="29647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http://3.bp.blogspot.com/-uHxcPjX7Lsw/Tfm0jVz2AHI/AAAAAAAAACc/abEVeYDCm-4/s1600/card_db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577" y="2636912"/>
            <a:ext cx="2132911" cy="296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8883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15</a:t>
            </a:r>
            <a:r>
              <a:rPr kumimoji="1" lang="ja-JP" altLang="en-US" dirty="0" smtClean="0"/>
              <a:t>種類のカード </a:t>
            </a:r>
            <a:r>
              <a:rPr kumimoji="1" lang="en-US" altLang="ja-JP" dirty="0" smtClean="0"/>
              <a:t>: SKI</a:t>
            </a:r>
            <a:r>
              <a:rPr lang="ja-JP" altLang="en-US" dirty="0"/>
              <a:t>コンビネータ</a:t>
            </a:r>
            <a:endParaRPr kumimoji="1" lang="ja-JP" altLang="en-US" dirty="0"/>
          </a:p>
        </p:txBody>
      </p:sp>
      <p:sp>
        <p:nvSpPr>
          <p:cNvPr id="3" name="コンテンツ プレースホルダー 2"/>
          <p:cNvSpPr>
            <a:spLocks noGrp="1"/>
          </p:cNvSpPr>
          <p:nvPr>
            <p:ph sz="quarter" idx="13"/>
          </p:nvPr>
        </p:nvSpPr>
        <p:spPr/>
        <p:txBody>
          <a:bodyPr/>
          <a:lstStyle/>
          <a:p>
            <a:r>
              <a:rPr kumimoji="1" lang="en-US" altLang="ja-JP" dirty="0" smtClean="0"/>
              <a:t>S x y z = x z (y z)</a:t>
            </a:r>
          </a:p>
          <a:p>
            <a:r>
              <a:rPr lang="en-US" altLang="ja-JP" dirty="0" smtClean="0"/>
              <a:t>K</a:t>
            </a:r>
            <a:r>
              <a:rPr lang="ja-JP" altLang="en-US" dirty="0"/>
              <a:t> </a:t>
            </a:r>
            <a:r>
              <a:rPr lang="en-US" altLang="ja-JP" dirty="0" smtClean="0"/>
              <a:t>x y = x</a:t>
            </a:r>
          </a:p>
          <a:p>
            <a:r>
              <a:rPr kumimoji="1" lang="en-US" altLang="ja-JP" dirty="0" smtClean="0"/>
              <a:t>I x = x</a:t>
            </a:r>
            <a:endParaRPr kumimoji="1" lang="ja-JP" altLang="en-US" dirty="0"/>
          </a:p>
        </p:txBody>
      </p:sp>
      <p:pic>
        <p:nvPicPr>
          <p:cNvPr id="8" name="Picture 12" descr="http://4.bp.blogspot.com/-eAKggcj5Hhs/TfmzMmxSheI/AAAAAAAAABs/55q7vFfNFpY/s1600/card_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3067" y="3511792"/>
            <a:ext cx="2203429" cy="30135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2.bp.blogspot.com/-oMpvrLy32WA/Tfm1MWiJ87I/AAAAAAAAAC8/IjB14ARfIUQ/s1600/card_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4216" y="3511791"/>
            <a:ext cx="2168024" cy="29647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1.bp.blogspot.com/-5w2kF9RZaPI/Tfm1CTYEP6I/AAAAAAAAAC0/QAgBeJv6-ps/s1600/card_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8814" y="3511791"/>
            <a:ext cx="2102527" cy="296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2909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15</a:t>
            </a:r>
            <a:r>
              <a:rPr kumimoji="1" lang="ja-JP" altLang="en-US" dirty="0" smtClean="0"/>
              <a:t>種類のカード </a:t>
            </a:r>
            <a:r>
              <a:rPr kumimoji="1" lang="en-US" altLang="ja-JP" dirty="0" smtClean="0"/>
              <a:t>: </a:t>
            </a:r>
            <a:r>
              <a:rPr kumimoji="1" lang="ja-JP" altLang="en-US" dirty="0" smtClean="0"/>
              <a:t>単純攻撃・回復</a:t>
            </a:r>
            <a:endParaRPr kumimoji="1" lang="ja-JP" altLang="en-US" dirty="0"/>
          </a:p>
        </p:txBody>
      </p:sp>
      <p:sp>
        <p:nvSpPr>
          <p:cNvPr id="3" name="コンテンツ プレースホルダー 2"/>
          <p:cNvSpPr>
            <a:spLocks noGrp="1"/>
          </p:cNvSpPr>
          <p:nvPr>
            <p:ph sz="quarter" idx="13"/>
          </p:nvPr>
        </p:nvSpPr>
        <p:spPr>
          <a:xfrm>
            <a:off x="609600" y="1988840"/>
            <a:ext cx="8282880" cy="3600400"/>
          </a:xfrm>
        </p:spPr>
        <p:txBody>
          <a:bodyPr/>
          <a:lstStyle/>
          <a:p>
            <a:r>
              <a:rPr kumimoji="1" lang="en-US" altLang="ja-JP" dirty="0" err="1" smtClean="0"/>
              <a:t>inc</a:t>
            </a:r>
            <a:r>
              <a:rPr kumimoji="1" lang="en-US" altLang="ja-JP" dirty="0" smtClean="0"/>
              <a:t> i =  “</a:t>
            </a:r>
            <a:r>
              <a:rPr kumimoji="1" lang="ja-JP" altLang="en-US" dirty="0" smtClean="0"/>
              <a:t>自分の第 </a:t>
            </a:r>
            <a:r>
              <a:rPr kumimoji="1" lang="en-US" altLang="ja-JP" dirty="0" smtClean="0"/>
              <a:t>i </a:t>
            </a:r>
            <a:r>
              <a:rPr kumimoji="1" lang="ja-JP" altLang="en-US" dirty="0" smtClean="0"/>
              <a:t>スロットの</a:t>
            </a:r>
            <a:r>
              <a:rPr kumimoji="1" lang="en-US" altLang="ja-JP" dirty="0" smtClean="0"/>
              <a:t>HP +=1”</a:t>
            </a:r>
          </a:p>
          <a:p>
            <a:r>
              <a:rPr lang="en-US" altLang="ja-JP" dirty="0" err="1" smtClean="0"/>
              <a:t>dec</a:t>
            </a:r>
            <a:r>
              <a:rPr lang="en-US" altLang="ja-JP" dirty="0" smtClean="0"/>
              <a:t> i = “</a:t>
            </a:r>
            <a:r>
              <a:rPr lang="ja-JP" altLang="en-US" dirty="0"/>
              <a:t>相手の</a:t>
            </a:r>
            <a:r>
              <a:rPr lang="ja-JP" altLang="en-US" dirty="0" err="1" smtClean="0"/>
              <a:t>の</a:t>
            </a:r>
            <a:r>
              <a:rPr lang="ja-JP" altLang="en-US" dirty="0" err="1"/>
              <a:t>第</a:t>
            </a:r>
            <a:r>
              <a:rPr lang="ja-JP" altLang="en-US" dirty="0"/>
              <a:t> </a:t>
            </a:r>
            <a:r>
              <a:rPr lang="en-US" altLang="ja-JP" dirty="0" smtClean="0"/>
              <a:t>255-i </a:t>
            </a:r>
            <a:r>
              <a:rPr lang="ja-JP" altLang="en-US" dirty="0" smtClean="0"/>
              <a:t>スロット</a:t>
            </a:r>
            <a:r>
              <a:rPr lang="en-US" altLang="ja-JP" dirty="0" smtClean="0"/>
              <a:t>HP</a:t>
            </a:r>
            <a:r>
              <a:rPr lang="ja-JP" altLang="en-US" dirty="0" smtClean="0"/>
              <a:t> </a:t>
            </a:r>
            <a:r>
              <a:rPr lang="en-US" altLang="ja-JP" dirty="0" smtClean="0"/>
              <a:t> -=</a:t>
            </a:r>
            <a:r>
              <a:rPr lang="en-US" altLang="ja-JP" dirty="0"/>
              <a:t>1”</a:t>
            </a:r>
            <a:endParaRPr kumimoji="1" lang="ja-JP" altLang="en-US" dirty="0"/>
          </a:p>
        </p:txBody>
      </p:sp>
      <p:pic>
        <p:nvPicPr>
          <p:cNvPr id="7" name="Picture 4" descr="http://1.bp.blogspot.com/-C2sWSIGr7nI/Tfm4eUnURKI/AAAAAAAAADE/tugeWkpxXIc/s1600/card_i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645024"/>
            <a:ext cx="2110885" cy="29341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http://3.bp.blogspot.com/-6As_TXGttvk/Tfm4toNNUYI/AAAAAAAAADM/aGYYeXQGB1s/s1600/card_de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9743" y="3645024"/>
            <a:ext cx="2110887" cy="293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9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15</a:t>
            </a:r>
            <a:r>
              <a:rPr kumimoji="1" lang="ja-JP" altLang="en-US" dirty="0" smtClean="0"/>
              <a:t>種類のカード </a:t>
            </a:r>
            <a:r>
              <a:rPr kumimoji="1" lang="en-US" altLang="ja-JP" dirty="0" smtClean="0"/>
              <a:t>: </a:t>
            </a:r>
            <a:r>
              <a:rPr kumimoji="1" lang="ja-JP" altLang="en-US" dirty="0" smtClean="0"/>
              <a:t>自己犠牲攻撃・回復</a:t>
            </a:r>
            <a:endParaRPr kumimoji="1" lang="ja-JP" altLang="en-US" dirty="0"/>
          </a:p>
        </p:txBody>
      </p:sp>
      <p:sp>
        <p:nvSpPr>
          <p:cNvPr id="3" name="コンテンツ プレースホルダー 2"/>
          <p:cNvSpPr>
            <a:spLocks noGrp="1"/>
          </p:cNvSpPr>
          <p:nvPr>
            <p:ph sz="quarter" idx="13"/>
          </p:nvPr>
        </p:nvSpPr>
        <p:spPr>
          <a:xfrm>
            <a:off x="609600" y="1988840"/>
            <a:ext cx="8282880" cy="3600400"/>
          </a:xfrm>
        </p:spPr>
        <p:txBody>
          <a:bodyPr/>
          <a:lstStyle/>
          <a:p>
            <a:r>
              <a:rPr kumimoji="1" lang="en-US" altLang="ja-JP" dirty="0" smtClean="0"/>
              <a:t>help =  </a:t>
            </a:r>
            <a:r>
              <a:rPr kumimoji="1" lang="en-US" altLang="ja-JP" sz="2800" dirty="0" smtClean="0"/>
              <a:t>“</a:t>
            </a:r>
            <a:r>
              <a:rPr kumimoji="1" lang="ja-JP" altLang="en-US" sz="2800" dirty="0" smtClean="0"/>
              <a:t>自分に </a:t>
            </a:r>
            <a:r>
              <a:rPr kumimoji="1" lang="en-US" altLang="ja-JP" sz="2800" dirty="0" smtClean="0">
                <a:solidFill>
                  <a:srgbClr val="FFFF00"/>
                </a:solidFill>
              </a:rPr>
              <a:t>n</a:t>
            </a:r>
            <a:r>
              <a:rPr kumimoji="1" lang="en-US" altLang="ja-JP" sz="2800" dirty="0" smtClean="0"/>
              <a:t> </a:t>
            </a:r>
            <a:r>
              <a:rPr lang="ja-JP" altLang="en-US" sz="2800" dirty="0" smtClean="0"/>
              <a:t>ダメージかつ味方を </a:t>
            </a:r>
            <a:r>
              <a:rPr lang="en-US" altLang="ja-JP" sz="2800" dirty="0" smtClean="0">
                <a:solidFill>
                  <a:srgbClr val="FFFF00"/>
                </a:solidFill>
              </a:rPr>
              <a:t>1.1n </a:t>
            </a:r>
            <a:r>
              <a:rPr lang="ja-JP" altLang="en-US" sz="2800" dirty="0" smtClean="0"/>
              <a:t>回復</a:t>
            </a:r>
            <a:r>
              <a:rPr kumimoji="1" lang="en-US" altLang="ja-JP" sz="2800" dirty="0" smtClean="0"/>
              <a:t>”</a:t>
            </a:r>
            <a:endParaRPr kumimoji="1" lang="en-US" altLang="ja-JP" dirty="0" smtClean="0"/>
          </a:p>
          <a:p>
            <a:r>
              <a:rPr lang="en-US" altLang="ja-JP" dirty="0" smtClean="0"/>
              <a:t>attack = </a:t>
            </a:r>
            <a:r>
              <a:rPr lang="en-US" altLang="ja-JP" sz="2800" dirty="0" smtClean="0"/>
              <a:t>“</a:t>
            </a:r>
            <a:r>
              <a:rPr lang="ja-JP" altLang="en-US" sz="2800" dirty="0" smtClean="0"/>
              <a:t>自分に </a:t>
            </a:r>
            <a:r>
              <a:rPr lang="en-US" altLang="ja-JP" sz="2800" dirty="0" smtClean="0">
                <a:solidFill>
                  <a:srgbClr val="FFFF00"/>
                </a:solidFill>
              </a:rPr>
              <a:t>n</a:t>
            </a:r>
            <a:r>
              <a:rPr lang="en-US" altLang="ja-JP" sz="2800" dirty="0" smtClean="0"/>
              <a:t> </a:t>
            </a:r>
            <a:r>
              <a:rPr lang="ja-JP" altLang="en-US" sz="2800" dirty="0" smtClean="0"/>
              <a:t>ダメージ</a:t>
            </a:r>
            <a:r>
              <a:rPr lang="ja-JP" altLang="en-US" sz="2800" dirty="0"/>
              <a:t>、</a:t>
            </a:r>
            <a:r>
              <a:rPr lang="ja-JP" altLang="en-US" sz="2800" dirty="0" smtClean="0"/>
              <a:t>相手に </a:t>
            </a:r>
            <a:r>
              <a:rPr lang="en-US" altLang="ja-JP" sz="2800" dirty="0" smtClean="0">
                <a:solidFill>
                  <a:srgbClr val="FFFF00"/>
                </a:solidFill>
              </a:rPr>
              <a:t>0.9n</a:t>
            </a:r>
            <a:r>
              <a:rPr lang="en-US" altLang="ja-JP" sz="2800" dirty="0" smtClean="0"/>
              <a:t> </a:t>
            </a:r>
            <a:r>
              <a:rPr lang="ja-JP" altLang="en-US" sz="2800" dirty="0" smtClean="0"/>
              <a:t>ダメージ</a:t>
            </a:r>
            <a:r>
              <a:rPr lang="en-US" altLang="ja-JP" sz="2800" dirty="0" smtClean="0"/>
              <a:t>”</a:t>
            </a:r>
            <a:endParaRPr kumimoji="1" lang="ja-JP" altLang="en-US" dirty="0"/>
          </a:p>
        </p:txBody>
      </p:sp>
      <p:pic>
        <p:nvPicPr>
          <p:cNvPr id="6" name="Picture 24" descr="http://1.bp.blogspot.com/-0JeHcsb2SKY/Tfm40YbcQ9I/AAAAAAAAADU/6B3bIiKBMpk/s1600/card_att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898" y="3645023"/>
            <a:ext cx="2105334" cy="29264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6" descr="http://2.bp.blogspot.com/-8y7oJm6UNic/Tfm4_61zm_I/AAAAAAAAADc/9HYteH4GeZc/s1600/card_hel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103" y="3617863"/>
            <a:ext cx="2124873" cy="295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929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FF00"/>
                </a:solidFill>
              </a:rPr>
              <a:t>ICFP</a:t>
            </a:r>
            <a:r>
              <a:rPr lang="en-US" altLang="ja-JP" dirty="0"/>
              <a:t>  </a:t>
            </a:r>
            <a:r>
              <a:rPr lang="en-US" altLang="ja-JP" dirty="0">
                <a:solidFill>
                  <a:srgbClr val="FFFF00"/>
                </a:solidFill>
              </a:rPr>
              <a:t>P</a:t>
            </a:r>
            <a:r>
              <a:rPr lang="en-US" altLang="ja-JP" dirty="0"/>
              <a:t>rogramming </a:t>
            </a:r>
            <a:r>
              <a:rPr lang="en-US" altLang="ja-JP" dirty="0">
                <a:solidFill>
                  <a:srgbClr val="FFFF00"/>
                </a:solidFill>
              </a:rPr>
              <a:t>C</a:t>
            </a:r>
            <a:r>
              <a:rPr lang="en-US" altLang="ja-JP" dirty="0"/>
              <a:t>ontest </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コンテストで競うテーマは？</a:t>
            </a:r>
            <a:endParaRPr kumimoji="1" lang="en-US" altLang="ja-JP" dirty="0" smtClean="0"/>
          </a:p>
          <a:p>
            <a:pPr lvl="1"/>
            <a:r>
              <a:rPr kumimoji="1" lang="ja-JP" altLang="en-US" dirty="0" smtClean="0"/>
              <a:t>年によってさまざま。開始と同時に公開</a:t>
            </a:r>
            <a:endParaRPr kumimoji="1" lang="en-US" altLang="ja-JP" dirty="0" smtClean="0"/>
          </a:p>
          <a:p>
            <a:pPr lvl="1"/>
            <a:r>
              <a:rPr lang="ja-JP" altLang="en-US" u="sng" dirty="0" smtClean="0"/>
              <a:t>関数型と無関係なことの方が多い</a:t>
            </a:r>
            <a:endParaRPr lang="en-US" altLang="ja-JP" u="sng" dirty="0" smtClean="0"/>
          </a:p>
          <a:p>
            <a:pPr lvl="1"/>
            <a:r>
              <a:rPr kumimoji="1" lang="en-US" altLang="ja-JP" dirty="0" smtClean="0"/>
              <a:t>Organizer </a:t>
            </a:r>
            <a:r>
              <a:rPr kumimoji="1" lang="ja-JP" altLang="en-US" dirty="0" smtClean="0"/>
              <a:t>が自由に決める</a:t>
            </a:r>
            <a:endParaRPr kumimoji="1" lang="ja-JP" altLang="en-US" dirty="0"/>
          </a:p>
        </p:txBody>
      </p:sp>
    </p:spTree>
    <p:extLst>
      <p:ext uri="{BB962C8B-B14F-4D97-AF65-F5344CB8AC3E}">
        <p14:creationId xmlns:p14="http://schemas.microsoft.com/office/powerpoint/2010/main" val="1522427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15</a:t>
            </a:r>
            <a:r>
              <a:rPr lang="ja-JP" altLang="en-US" dirty="0"/>
              <a:t>種類のカード </a:t>
            </a:r>
            <a:r>
              <a:rPr lang="en-US" altLang="ja-JP" dirty="0"/>
              <a:t>: </a:t>
            </a:r>
            <a:r>
              <a:rPr lang="ja-JP" altLang="en-US"/>
              <a:t>カードコピー系</a:t>
            </a:r>
            <a:endParaRPr kumimoji="1" lang="ja-JP" altLang="en-US" dirty="0"/>
          </a:p>
        </p:txBody>
      </p:sp>
      <p:sp>
        <p:nvSpPr>
          <p:cNvPr id="3" name="コンテンツ プレースホルダー 2"/>
          <p:cNvSpPr>
            <a:spLocks noGrp="1"/>
          </p:cNvSpPr>
          <p:nvPr>
            <p:ph sz="quarter" idx="13"/>
          </p:nvPr>
        </p:nvSpPr>
        <p:spPr/>
        <p:txBody>
          <a:bodyPr>
            <a:normAutofit/>
          </a:bodyPr>
          <a:lstStyle/>
          <a:p>
            <a:r>
              <a:rPr kumimoji="1" lang="en-US" altLang="ja-JP" sz="3200" dirty="0" smtClean="0"/>
              <a:t>get = “</a:t>
            </a:r>
            <a:r>
              <a:rPr kumimoji="1" lang="ja-JP" altLang="en-US" sz="3200" dirty="0" smtClean="0"/>
              <a:t>自分の第 </a:t>
            </a:r>
            <a:r>
              <a:rPr kumimoji="1" lang="en-US" altLang="ja-JP" sz="3200" dirty="0" smtClean="0"/>
              <a:t>i </a:t>
            </a:r>
            <a:r>
              <a:rPr lang="ja-JP" altLang="en-US" sz="3200" dirty="0"/>
              <a:t>スロット</a:t>
            </a:r>
            <a:r>
              <a:rPr lang="ja-JP" altLang="en-US" sz="3200" dirty="0" smtClean="0"/>
              <a:t>をロード</a:t>
            </a:r>
            <a:r>
              <a:rPr lang="en-US" altLang="ja-JP" sz="3200" dirty="0" smtClean="0"/>
              <a:t>”</a:t>
            </a:r>
          </a:p>
          <a:p>
            <a:r>
              <a:rPr kumimoji="1" lang="en-US" altLang="ja-JP" sz="3200" dirty="0" smtClean="0"/>
              <a:t>copy = “</a:t>
            </a:r>
            <a:r>
              <a:rPr kumimoji="1" lang="ja-JP" altLang="en-US" sz="3200" dirty="0" smtClean="0"/>
              <a:t>相手の第 </a:t>
            </a:r>
            <a:r>
              <a:rPr kumimoji="1" lang="en-US" altLang="ja-JP" sz="3200" dirty="0" smtClean="0"/>
              <a:t>i </a:t>
            </a:r>
            <a:r>
              <a:rPr kumimoji="1" lang="ja-JP" altLang="en-US" sz="3200" dirty="0" smtClean="0"/>
              <a:t>スロット</a:t>
            </a:r>
            <a:r>
              <a:rPr lang="ja-JP" altLang="en-US" sz="3200" dirty="0" smtClean="0"/>
              <a:t>をロード</a:t>
            </a:r>
            <a:r>
              <a:rPr lang="en-US" altLang="ja-JP" sz="3200" dirty="0" smtClean="0"/>
              <a:t>”</a:t>
            </a:r>
          </a:p>
          <a:p>
            <a:r>
              <a:rPr kumimoji="1" lang="en-US" altLang="ja-JP" sz="3200" dirty="0" smtClean="0"/>
              <a:t>put x y = y</a:t>
            </a:r>
            <a:r>
              <a:rPr kumimoji="1" lang="ja-JP" altLang="en-US" sz="3200" dirty="0" smtClean="0"/>
              <a:t>（スロット初期化カード）</a:t>
            </a:r>
            <a:endParaRPr kumimoji="1" lang="ja-JP" altLang="en-US" sz="3200" dirty="0"/>
          </a:p>
        </p:txBody>
      </p:sp>
      <p:pic>
        <p:nvPicPr>
          <p:cNvPr id="4" name="Picture 8" descr="http://2.bp.blogspot.com/-pUJrUhCt3lo/Tfm0uvb8FNI/AAAAAAAAACk/ZBbeUus8Ios/s1600/card_g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0414" y="3933056"/>
            <a:ext cx="2000830" cy="27811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http://2.bp.blogspot.com/-O83RrB4VmWM/TfrPAFfp6hI/AAAAAAAAAE8/Njx6og2-k78/s1600/card_p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0654" y="3933055"/>
            <a:ext cx="1987810" cy="27630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8" descr="http://4.bp.blogspot.com/-zGZPRmPJByQ/Tfm5Fb0DsVI/AAAAAAAAADk/G01vdVtdy0A/s1600/card_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166" y="3927600"/>
            <a:ext cx="2040898" cy="283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315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15</a:t>
            </a:r>
            <a:r>
              <a:rPr kumimoji="1" lang="ja-JP" altLang="en-US" dirty="0" smtClean="0"/>
              <a:t>種類のカード</a:t>
            </a:r>
            <a:endParaRPr kumimoji="1" lang="ja-JP" altLang="en-US" dirty="0"/>
          </a:p>
        </p:txBody>
      </p:sp>
      <p:sp>
        <p:nvSpPr>
          <p:cNvPr id="3" name="コンテンツ プレースホルダー 2"/>
          <p:cNvSpPr>
            <a:spLocks noGrp="1"/>
          </p:cNvSpPr>
          <p:nvPr>
            <p:ph sz="quarter" idx="13"/>
          </p:nvPr>
        </p:nvSpPr>
        <p:spPr/>
        <p:txBody>
          <a:bodyPr/>
          <a:lstStyle/>
          <a:p>
            <a:r>
              <a:rPr kumimoji="1" lang="en-US" altLang="ja-JP" dirty="0" smtClean="0"/>
              <a:t>revive = </a:t>
            </a:r>
            <a:br>
              <a:rPr kumimoji="1" lang="en-US" altLang="ja-JP" dirty="0" smtClean="0"/>
            </a:br>
            <a:r>
              <a:rPr kumimoji="1" lang="en-US" altLang="ja-JP" dirty="0" smtClean="0"/>
              <a:t>“</a:t>
            </a:r>
            <a:r>
              <a:rPr kumimoji="1" lang="ja-JP" altLang="en-US" dirty="0" smtClean="0"/>
              <a:t>生命力≦</a:t>
            </a:r>
            <a:r>
              <a:rPr kumimoji="1" lang="en-US" altLang="ja-JP" dirty="0" smtClean="0"/>
              <a:t>0 </a:t>
            </a:r>
            <a:r>
              <a:rPr kumimoji="1" lang="ja-JP" altLang="en-US" dirty="0" smtClean="0"/>
              <a:t>の味方を </a:t>
            </a:r>
            <a:r>
              <a:rPr kumimoji="1" lang="en-US" altLang="ja-JP" dirty="0" smtClean="0"/>
              <a:t>1 </a:t>
            </a:r>
            <a:r>
              <a:rPr kumimoji="1" lang="ja-JP" altLang="en-US" dirty="0" smtClean="0"/>
              <a:t>で生き返す</a:t>
            </a:r>
            <a:r>
              <a:rPr kumimoji="1" lang="en-US" altLang="ja-JP" dirty="0" smtClean="0"/>
              <a:t>”</a:t>
            </a:r>
            <a:endParaRPr kumimoji="1" lang="ja-JP" altLang="en-US" dirty="0"/>
          </a:p>
        </p:txBody>
      </p:sp>
      <p:pic>
        <p:nvPicPr>
          <p:cNvPr id="4" name="Picture 30" descr="http://2.bp.blogspot.com/-q-dgb817Sqc/Tfm5MEHaDTI/AAAAAAAAADs/II3OsIK72CY/s1600/card_rev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3322427"/>
            <a:ext cx="2304256" cy="320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8814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Lambda: the Gathering</a:t>
            </a:r>
            <a:endParaRPr kumimoji="1" lang="ja-JP" altLang="en-US" dirty="0"/>
          </a:p>
        </p:txBody>
      </p:sp>
      <p:sp>
        <p:nvSpPr>
          <p:cNvPr id="3" name="コンテンツ プレースホルダー 2"/>
          <p:cNvSpPr>
            <a:spLocks noGrp="1"/>
          </p:cNvSpPr>
          <p:nvPr>
            <p:ph sz="quarter" idx="13"/>
          </p:nvPr>
        </p:nvSpPr>
        <p:spPr/>
        <p:txBody>
          <a:bodyPr/>
          <a:lstStyle/>
          <a:p>
            <a:r>
              <a:rPr lang="en-US" altLang="ja-JP" dirty="0" smtClean="0"/>
              <a:t>zombie = “</a:t>
            </a:r>
            <a:r>
              <a:rPr lang="ja-JP" altLang="en-US" dirty="0" smtClean="0"/>
              <a:t>生命力 </a:t>
            </a:r>
            <a:r>
              <a:rPr lang="en-US" altLang="ja-JP" dirty="0" smtClean="0"/>
              <a:t>0 </a:t>
            </a:r>
            <a:r>
              <a:rPr lang="ja-JP" altLang="en-US" dirty="0" smtClean="0"/>
              <a:t>の相手のスロットに</a:t>
            </a:r>
            <a:r>
              <a:rPr lang="en-US" altLang="ja-JP" dirty="0" smtClean="0"/>
              <a:t/>
            </a:r>
            <a:br>
              <a:rPr lang="en-US" altLang="ja-JP" dirty="0" smtClean="0"/>
            </a:br>
            <a:r>
              <a:rPr lang="en-US" altLang="ja-JP" dirty="0" smtClean="0"/>
              <a:t>  </a:t>
            </a:r>
            <a:r>
              <a:rPr lang="ja-JP" altLang="en-US" dirty="0" smtClean="0"/>
              <a:t>関数を書き込んで「ゾンビ」</a:t>
            </a:r>
            <a:r>
              <a:rPr lang="ja-JP" altLang="en-US" dirty="0" err="1" smtClean="0"/>
              <a:t>化する</a:t>
            </a:r>
            <a:r>
              <a:rPr lang="en-US" altLang="ja-JP" dirty="0" smtClean="0"/>
              <a:t>”</a:t>
            </a:r>
          </a:p>
          <a:p>
            <a:pPr lvl="1"/>
            <a:endParaRPr lang="en-US" altLang="ja-JP" sz="2800" dirty="0" smtClean="0"/>
          </a:p>
          <a:p>
            <a:pPr lvl="1"/>
            <a:r>
              <a:rPr lang="ja-JP" altLang="en-US" sz="2800" dirty="0" smtClean="0"/>
              <a:t>ゾンビは相手の次ターン頭に</a:t>
            </a:r>
            <a:r>
              <a:rPr lang="en-US" altLang="ja-JP" sz="2800" dirty="0" smtClean="0"/>
              <a:t/>
            </a:r>
            <a:br>
              <a:rPr lang="en-US" altLang="ja-JP" sz="2800" dirty="0" smtClean="0"/>
            </a:br>
            <a:r>
              <a:rPr lang="ja-JP" altLang="en-US" sz="2800" dirty="0" smtClean="0"/>
              <a:t>攻撃</a:t>
            </a:r>
            <a:r>
              <a:rPr lang="en-US" altLang="ja-JP" sz="2800" dirty="0" smtClean="0"/>
              <a:t>/</a:t>
            </a:r>
            <a:r>
              <a:rPr lang="ja-JP" altLang="en-US" sz="2800" dirty="0" smtClean="0"/>
              <a:t>回復の符号を反転して</a:t>
            </a:r>
            <a:r>
              <a:rPr lang="en-US" altLang="ja-JP" sz="2800" dirty="0" smtClean="0"/>
              <a:t/>
            </a:r>
            <a:br>
              <a:rPr lang="en-US" altLang="ja-JP" sz="2800" dirty="0" smtClean="0"/>
            </a:br>
            <a:r>
              <a:rPr lang="ja-JP" altLang="en-US" sz="2800" dirty="0" smtClean="0"/>
              <a:t>１ターンだけ活動し、 </a:t>
            </a:r>
            <a:r>
              <a:rPr lang="en-US" altLang="ja-JP" sz="2800" dirty="0">
                <a:latin typeface="Times New Roman" pitchFamily="18" charset="0"/>
                <a:cs typeface="Times New Roman" pitchFamily="18" charset="0"/>
              </a:rPr>
              <a:t>I</a:t>
            </a:r>
            <a:r>
              <a:rPr lang="en-US" altLang="ja-JP" sz="2800" dirty="0" smtClean="0"/>
              <a:t> </a:t>
            </a:r>
            <a:r>
              <a:rPr lang="ja-JP" altLang="en-US" sz="2800" dirty="0" smtClean="0"/>
              <a:t>に戻る</a:t>
            </a:r>
            <a:endParaRPr kumimoji="1" lang="ja-JP" altLang="en-US" sz="2800" dirty="0"/>
          </a:p>
        </p:txBody>
      </p:sp>
      <p:pic>
        <p:nvPicPr>
          <p:cNvPr id="2080" name="Picture 32" descr="http://1.bp.blogspot.com/-CqMMlXfVNq0/Tfm5UE0J88I/AAAAAAAAAD0/-BBrJXHm2IM/s1600/card_zombi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975" y="3284984"/>
            <a:ext cx="2352449" cy="326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5553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最終版のパラメタ</a:t>
            </a:r>
            <a:endParaRPr kumimoji="1" lang="ja-JP" altLang="en-US" dirty="0"/>
          </a:p>
        </p:txBody>
      </p:sp>
      <p:sp>
        <p:nvSpPr>
          <p:cNvPr id="3" name="コンテンツ プレースホルダー 2"/>
          <p:cNvSpPr>
            <a:spLocks noGrp="1"/>
          </p:cNvSpPr>
          <p:nvPr>
            <p:ph sz="quarter" idx="13"/>
          </p:nvPr>
        </p:nvSpPr>
        <p:spPr/>
        <p:txBody>
          <a:bodyPr>
            <a:normAutofit fontScale="92500" lnSpcReduction="10000"/>
          </a:bodyPr>
          <a:lstStyle/>
          <a:p>
            <a:r>
              <a:rPr kumimoji="1" lang="ja-JP" altLang="en-US" dirty="0" smtClean="0"/>
              <a:t>スロット </a:t>
            </a:r>
            <a:r>
              <a:rPr kumimoji="1" lang="en-US" altLang="ja-JP" dirty="0" smtClean="0"/>
              <a:t>256 </a:t>
            </a:r>
            <a:r>
              <a:rPr kumimoji="1" lang="ja-JP" altLang="en-US" dirty="0" smtClean="0"/>
              <a:t>個</a:t>
            </a:r>
            <a:endParaRPr kumimoji="1" lang="en-US" altLang="ja-JP" dirty="0" smtClean="0"/>
          </a:p>
          <a:p>
            <a:r>
              <a:rPr lang="ja-JP" altLang="en-US" dirty="0" smtClean="0"/>
              <a:t>初期 </a:t>
            </a:r>
            <a:r>
              <a:rPr lang="en-US" altLang="ja-JP" dirty="0" smtClean="0"/>
              <a:t>HP 10000, </a:t>
            </a:r>
            <a:r>
              <a:rPr lang="ja-JP" altLang="en-US" dirty="0" smtClean="0"/>
              <a:t>最大 </a:t>
            </a:r>
            <a:r>
              <a:rPr lang="en-US" altLang="ja-JP" dirty="0" smtClean="0"/>
              <a:t>65536</a:t>
            </a:r>
          </a:p>
          <a:p>
            <a:r>
              <a:rPr kumimoji="1" lang="ja-JP" altLang="en-US" dirty="0" smtClean="0"/>
              <a:t>相手を全滅させれば勝ち </a:t>
            </a:r>
            <a:r>
              <a:rPr kumimoji="1" lang="en-US" altLang="ja-JP" dirty="0" smtClean="0"/>
              <a:t>(</a:t>
            </a:r>
            <a:r>
              <a:rPr kumimoji="1" lang="ja-JP" altLang="en-US" dirty="0" smtClean="0"/>
              <a:t>勝ち点 </a:t>
            </a:r>
            <a:r>
              <a:rPr kumimoji="1" lang="en-US" altLang="ja-JP" dirty="0" smtClean="0"/>
              <a:t>6)</a:t>
            </a:r>
          </a:p>
          <a:p>
            <a:r>
              <a:rPr kumimoji="1" lang="ja-JP" altLang="en-US" dirty="0" smtClean="0"/>
              <a:t>先・後 各</a:t>
            </a:r>
            <a:r>
              <a:rPr kumimoji="1" lang="en-US" altLang="ja-JP" smtClean="0"/>
              <a:t>10</a:t>
            </a:r>
            <a:r>
              <a:rPr kumimoji="1" lang="ja-JP" altLang="en-US" smtClean="0"/>
              <a:t>万</a:t>
            </a:r>
            <a:r>
              <a:rPr kumimoji="1" lang="ja-JP" altLang="en-US" dirty="0" smtClean="0"/>
              <a:t>ターン終了時に</a:t>
            </a:r>
            <a:r>
              <a:rPr kumimoji="1" lang="en-US" altLang="ja-JP" dirty="0" smtClean="0"/>
              <a:t/>
            </a:r>
            <a:br>
              <a:rPr kumimoji="1" lang="en-US" altLang="ja-JP" dirty="0" smtClean="0"/>
            </a:br>
            <a:r>
              <a:rPr kumimoji="1" lang="ja-JP" altLang="en-US" dirty="0" smtClean="0"/>
              <a:t>生存スロットが多い方が勝ち </a:t>
            </a:r>
            <a:r>
              <a:rPr kumimoji="1" lang="en-US" altLang="ja-JP" dirty="0" smtClean="0"/>
              <a:t>(</a:t>
            </a:r>
            <a:r>
              <a:rPr kumimoji="1" lang="ja-JP" altLang="en-US" dirty="0" smtClean="0"/>
              <a:t>勝ち点 </a:t>
            </a:r>
            <a:r>
              <a:rPr kumimoji="1" lang="en-US" altLang="ja-JP" dirty="0" smtClean="0"/>
              <a:t>2)</a:t>
            </a:r>
          </a:p>
          <a:p>
            <a:r>
              <a:rPr lang="ja-JP" altLang="en-US" dirty="0" smtClean="0"/>
              <a:t>各ターンは </a:t>
            </a:r>
            <a:r>
              <a:rPr lang="en-US" altLang="ja-JP" dirty="0" smtClean="0"/>
              <a:t>1000 </a:t>
            </a:r>
            <a:r>
              <a:rPr lang="ja-JP" altLang="en-US" dirty="0" smtClean="0"/>
              <a:t>回の関数適用で強制終了</a:t>
            </a:r>
            <a:endParaRPr lang="en-US" altLang="ja-JP" dirty="0" smtClean="0"/>
          </a:p>
        </p:txBody>
      </p:sp>
    </p:spTree>
    <p:extLst>
      <p:ext uri="{BB962C8B-B14F-4D97-AF65-F5344CB8AC3E}">
        <p14:creationId xmlns:p14="http://schemas.microsoft.com/office/powerpoint/2010/main" val="32258259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4800" dirty="0" smtClean="0"/>
              <a:t>システム・マシン環境</a:t>
            </a:r>
            <a:endParaRPr kumimoji="1" lang="ja-JP" altLang="en-US" sz="4800" dirty="0"/>
          </a:p>
        </p:txBody>
      </p:sp>
      <p:sp>
        <p:nvSpPr>
          <p:cNvPr id="5" name="テキスト プレースホルダー 4"/>
          <p:cNvSpPr>
            <a:spLocks noGrp="1"/>
          </p:cNvSpPr>
          <p:nvPr>
            <p:ph type="body" idx="1"/>
          </p:nvPr>
        </p:nvSpPr>
        <p:spPr/>
        <p:txBody>
          <a:bodyPr>
            <a:normAutofit/>
          </a:bodyPr>
          <a:lstStyle/>
          <a:p>
            <a:r>
              <a:rPr kumimoji="1" lang="en-US" altLang="ja-JP" sz="2800" dirty="0" smtClean="0"/>
              <a:t>Systems</a:t>
            </a:r>
            <a:endParaRPr kumimoji="1" lang="ja-JP" altLang="en-US" sz="2800" dirty="0"/>
          </a:p>
        </p:txBody>
      </p:sp>
    </p:spTree>
    <p:extLst>
      <p:ext uri="{BB962C8B-B14F-4D97-AF65-F5344CB8AC3E}">
        <p14:creationId xmlns:p14="http://schemas.microsoft.com/office/powerpoint/2010/main" val="23923072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FFFF00"/>
                </a:solidFill>
              </a:rPr>
              <a:t>Contest  Website</a:t>
            </a:r>
            <a:endParaRPr kumimoji="1" lang="ja-JP" altLang="en-US" dirty="0">
              <a:solidFill>
                <a:srgbClr val="FFFF00"/>
              </a:solidFill>
            </a:endParaRPr>
          </a:p>
        </p:txBody>
      </p:sp>
      <p:sp>
        <p:nvSpPr>
          <p:cNvPr id="3" name="コンテンツ プレースホルダー 2"/>
          <p:cNvSpPr>
            <a:spLocks noGrp="1"/>
          </p:cNvSpPr>
          <p:nvPr>
            <p:ph sz="quarter" idx="13"/>
          </p:nvPr>
        </p:nvSpPr>
        <p:spPr/>
        <p:txBody>
          <a:bodyPr/>
          <a:lstStyle/>
          <a:p>
            <a:r>
              <a:rPr lang="ja-JP" altLang="en-US" dirty="0"/>
              <a:t>コンテスト</a:t>
            </a:r>
            <a:r>
              <a:rPr lang="ja-JP" altLang="en-US" dirty="0" smtClean="0"/>
              <a:t>のサイトに要求</a:t>
            </a:r>
            <a:r>
              <a:rPr lang="ja-JP" altLang="en-US" dirty="0"/>
              <a:t>されること</a:t>
            </a:r>
            <a:endParaRPr kumimoji="1" lang="en-US" altLang="ja-JP" dirty="0" smtClean="0"/>
          </a:p>
          <a:p>
            <a:pPr lvl="1"/>
            <a:r>
              <a:rPr kumimoji="1" lang="ja-JP" altLang="en-US" dirty="0" smtClean="0"/>
              <a:t>見られればよい</a:t>
            </a:r>
            <a:endParaRPr kumimoji="1" lang="en-US" altLang="ja-JP" dirty="0" smtClean="0"/>
          </a:p>
          <a:p>
            <a:pPr lvl="1"/>
            <a:r>
              <a:rPr kumimoji="1" lang="ja-JP" altLang="en-US" dirty="0" smtClean="0"/>
              <a:t>できるだけ手間がかからない方がよい</a:t>
            </a:r>
            <a:endParaRPr kumimoji="1" lang="ja-JP" altLang="en-US" dirty="0"/>
          </a:p>
        </p:txBody>
      </p:sp>
      <p:pic>
        <p:nvPicPr>
          <p:cNvPr id="8197" name="Picture 5" descr="C:\Users\kinaba\AppData\Local\Microsoft\Windows\Temporary Internet Files\Content.IE5\713YF2SU\MC9002119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40" y="1916832"/>
            <a:ext cx="51436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6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Website : Blogger (</a:t>
            </a:r>
            <a:r>
              <a:rPr kumimoji="1" lang="ja-JP" altLang="en-US" dirty="0" smtClean="0"/>
              <a:t>無料</a:t>
            </a:r>
            <a:r>
              <a:rPr kumimoji="1" lang="en-US" altLang="ja-JP" dirty="0" smtClean="0"/>
              <a:t>Blog</a:t>
            </a:r>
            <a:r>
              <a:rPr kumimoji="1" lang="ja-JP" altLang="en-US" dirty="0" smtClean="0"/>
              <a:t>サービス</a:t>
            </a:r>
            <a:r>
              <a:rPr kumimoji="1" lang="en-US" altLang="ja-JP" dirty="0" smtClean="0"/>
              <a:t>) </a:t>
            </a:r>
            <a:r>
              <a:rPr kumimoji="1" lang="ja-JP" altLang="en-US" dirty="0" smtClean="0"/>
              <a:t>を利用</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sz="2800" dirty="0" smtClean="0"/>
              <a:t>アナウンス</a:t>
            </a:r>
            <a:endParaRPr lang="en-US" altLang="ja-JP" sz="2800" dirty="0" smtClean="0"/>
          </a:p>
          <a:p>
            <a:r>
              <a:rPr kumimoji="1" lang="ja-JP" altLang="en-US" sz="2800" dirty="0" smtClean="0"/>
              <a:t>問題文</a:t>
            </a:r>
            <a:endParaRPr lang="en-US" altLang="ja-JP" sz="2800" dirty="0"/>
          </a:p>
          <a:p>
            <a:pPr lvl="1"/>
            <a:r>
              <a:rPr kumimoji="1" lang="ja-JP" altLang="en-US" sz="2800" dirty="0" smtClean="0"/>
              <a:t>すべてブログ記事</a:t>
            </a:r>
            <a:endParaRPr kumimoji="1" lang="en-US" altLang="ja-JP" sz="2800" dirty="0" smtClean="0"/>
          </a:p>
          <a:p>
            <a:r>
              <a:rPr lang="ja-JP" altLang="en-US" sz="2800" dirty="0" smtClean="0"/>
              <a:t>質問・返答</a:t>
            </a:r>
            <a:endParaRPr lang="en-US" altLang="ja-JP" sz="2800" dirty="0" smtClean="0"/>
          </a:p>
          <a:p>
            <a:pPr lvl="1"/>
            <a:r>
              <a:rPr kumimoji="1" lang="ja-JP" altLang="en-US" sz="2800" dirty="0" smtClean="0"/>
              <a:t>コメント欄</a:t>
            </a:r>
            <a:r>
              <a:rPr kumimoji="1" lang="en-US" altLang="ja-JP" sz="2800" dirty="0" smtClean="0"/>
              <a:t/>
            </a:r>
            <a:br>
              <a:rPr kumimoji="1" lang="en-US" altLang="ja-JP" sz="2800" dirty="0" smtClean="0"/>
            </a:br>
            <a:r>
              <a:rPr kumimoji="1" lang="ja-JP" altLang="en-US" sz="2800" dirty="0" smtClean="0"/>
              <a:t> </a:t>
            </a:r>
            <a:r>
              <a:rPr lang="en-US" altLang="ja-JP" sz="2800" dirty="0"/>
              <a:t>(Moderated)</a:t>
            </a:r>
            <a:endParaRPr kumimoji="1" lang="ja-JP" alt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204864"/>
            <a:ext cx="445851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8403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FF00"/>
                </a:solidFill>
              </a:rPr>
              <a:t>ゲーム審判プログラム</a:t>
            </a:r>
            <a:endParaRPr kumimoji="1" lang="ja-JP" altLang="en-US" dirty="0">
              <a:solidFill>
                <a:srgbClr val="FFFF00"/>
              </a:solidFill>
            </a:endParaRPr>
          </a:p>
        </p:txBody>
      </p:sp>
      <p:sp>
        <p:nvSpPr>
          <p:cNvPr id="3" name="コンテンツ プレースホルダー 2"/>
          <p:cNvSpPr>
            <a:spLocks noGrp="1"/>
          </p:cNvSpPr>
          <p:nvPr>
            <p:ph sz="quarter" idx="13"/>
          </p:nvPr>
        </p:nvSpPr>
        <p:spPr>
          <a:xfrm>
            <a:off x="609600" y="1988840"/>
            <a:ext cx="7924800" cy="4032448"/>
          </a:xfrm>
        </p:spPr>
        <p:txBody>
          <a:bodyPr>
            <a:normAutofit fontScale="85000" lnSpcReduction="20000"/>
          </a:bodyPr>
          <a:lstStyle/>
          <a:p>
            <a:r>
              <a:rPr lang="ja-JP" altLang="en-US" dirty="0" smtClean="0"/>
              <a:t>コンテスト開始と</a:t>
            </a:r>
            <a:r>
              <a:rPr lang="en-US" altLang="ja-JP" dirty="0" smtClean="0"/>
              <a:t/>
            </a:r>
            <a:br>
              <a:rPr lang="en-US" altLang="ja-JP" dirty="0" smtClean="0"/>
            </a:br>
            <a:r>
              <a:rPr lang="ja-JP" altLang="en-US" dirty="0" smtClean="0"/>
              <a:t>同時に公開</a:t>
            </a:r>
            <a:endParaRPr lang="en-US" altLang="ja-JP" dirty="0" smtClean="0"/>
          </a:p>
          <a:p>
            <a:pPr lvl="1"/>
            <a:r>
              <a:rPr lang="en-US" altLang="ja-JP" dirty="0" smtClean="0"/>
              <a:t>CUI </a:t>
            </a:r>
            <a:r>
              <a:rPr lang="ja-JP" altLang="en-US" dirty="0" smtClean="0"/>
              <a:t>で人間も</a:t>
            </a:r>
            <a:r>
              <a:rPr lang="en-US" altLang="ja-JP" dirty="0" smtClean="0"/>
              <a:t/>
            </a:r>
            <a:br>
              <a:rPr lang="en-US" altLang="ja-JP" dirty="0" smtClean="0"/>
            </a:br>
            <a:r>
              <a:rPr lang="ja-JP" altLang="en-US" dirty="0" smtClean="0"/>
              <a:t>遊べる</a:t>
            </a:r>
            <a:endParaRPr lang="en-US" altLang="ja-JP" dirty="0" smtClean="0"/>
          </a:p>
          <a:p>
            <a:pPr lvl="1"/>
            <a:r>
              <a:rPr lang="en-US" altLang="ja-JP" dirty="0" err="1" smtClean="0"/>
              <a:t>stdin</a:t>
            </a:r>
            <a:r>
              <a:rPr lang="en-US" altLang="ja-JP" dirty="0" smtClean="0"/>
              <a:t>/out</a:t>
            </a:r>
            <a:r>
              <a:rPr lang="ja-JP" altLang="en-US" dirty="0" smtClean="0"/>
              <a:t>でつないでプログラム対戦</a:t>
            </a:r>
            <a:endParaRPr lang="en-US" altLang="ja-JP" dirty="0" smtClean="0"/>
          </a:p>
          <a:p>
            <a:pPr lvl="1"/>
            <a:r>
              <a:rPr lang="ja-JP" altLang="en-US" dirty="0"/>
              <a:t>実際</a:t>
            </a:r>
            <a:r>
              <a:rPr lang="ja-JP" altLang="en-US" dirty="0" smtClean="0"/>
              <a:t>の順位決定戦にもそのまま使用</a:t>
            </a:r>
            <a:endParaRPr lang="en-US" altLang="ja-JP" dirty="0" smtClean="0"/>
          </a:p>
          <a:p>
            <a:r>
              <a:rPr lang="en-US" altLang="ja-JP" dirty="0" err="1" smtClean="0"/>
              <a:t>OCaml</a:t>
            </a:r>
            <a:r>
              <a:rPr lang="en-US" altLang="ja-JP" dirty="0" smtClean="0"/>
              <a:t> </a:t>
            </a:r>
            <a:r>
              <a:rPr lang="ja-JP" altLang="en-US" dirty="0" smtClean="0"/>
              <a:t>で実装</a:t>
            </a:r>
            <a:endParaRPr lang="en-US" altLang="ja-JP" dirty="0" smtClean="0"/>
          </a:p>
          <a:p>
            <a:pPr lvl="1"/>
            <a:r>
              <a:rPr kumimoji="1" lang="en-US" altLang="ja-JP" dirty="0" smtClean="0"/>
              <a:t>Windows, </a:t>
            </a:r>
            <a:r>
              <a:rPr lang="en-US" altLang="ja-JP" dirty="0" err="1" smtClean="0"/>
              <a:t>MacOS</a:t>
            </a:r>
            <a:r>
              <a:rPr lang="en-US" altLang="ja-JP" dirty="0" smtClean="0"/>
              <a:t> X, </a:t>
            </a:r>
            <a:r>
              <a:rPr kumimoji="1" lang="en-US" altLang="ja-JP" dirty="0" smtClean="0"/>
              <a:t>Linux </a:t>
            </a:r>
            <a:r>
              <a:rPr kumimoji="1" lang="ja-JP" altLang="en-US" dirty="0" smtClean="0"/>
              <a:t>版を提供</a:t>
            </a:r>
            <a:endParaRPr kumimoji="1" lang="ja-JP"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190" y="332656"/>
            <a:ext cx="458129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7400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FFFF00"/>
                </a:solidFill>
              </a:rPr>
              <a:t>“</a:t>
            </a:r>
            <a:r>
              <a:rPr kumimoji="1" lang="ja-JP" altLang="en-US" dirty="0" smtClean="0">
                <a:solidFill>
                  <a:srgbClr val="FFFF00"/>
                </a:solidFill>
              </a:rPr>
              <a:t>非公式</a:t>
            </a:r>
            <a:r>
              <a:rPr kumimoji="1" lang="en-US" altLang="ja-JP" dirty="0" smtClean="0">
                <a:solidFill>
                  <a:srgbClr val="FFFF00"/>
                </a:solidFill>
              </a:rPr>
              <a:t>” </a:t>
            </a:r>
            <a:r>
              <a:rPr kumimoji="1" lang="ja-JP" altLang="en-US" dirty="0" smtClean="0">
                <a:solidFill>
                  <a:srgbClr val="FFFF00"/>
                </a:solidFill>
              </a:rPr>
              <a:t>対戦サーバ</a:t>
            </a:r>
            <a:endParaRPr kumimoji="1" lang="ja-JP" altLang="en-US" dirty="0">
              <a:solidFill>
                <a:srgbClr val="FFFF00"/>
              </a:solidFill>
            </a:endParaRPr>
          </a:p>
        </p:txBody>
      </p:sp>
      <p:sp>
        <p:nvSpPr>
          <p:cNvPr id="3" name="コンテンツ プレースホルダー 2"/>
          <p:cNvSpPr>
            <a:spLocks noGrp="1"/>
          </p:cNvSpPr>
          <p:nvPr>
            <p:ph sz="quarter" idx="13"/>
          </p:nvPr>
        </p:nvSpPr>
        <p:spPr>
          <a:xfrm>
            <a:off x="609600" y="1988840"/>
            <a:ext cx="7924800" cy="3600400"/>
          </a:xfrm>
        </p:spPr>
        <p:txBody>
          <a:bodyPr>
            <a:normAutofit fontScale="62500" lnSpcReduction="20000"/>
          </a:bodyPr>
          <a:lstStyle/>
          <a:p>
            <a:pPr marL="0" indent="0">
              <a:buNone/>
            </a:pPr>
            <a:r>
              <a:rPr lang="ja-JP" altLang="en-US" sz="5800" dirty="0" smtClean="0"/>
              <a:t>参加者の登録したルーチンをランダム対戦</a:t>
            </a:r>
            <a:endParaRPr lang="en-US" altLang="ja-JP" sz="5800" dirty="0" smtClean="0"/>
          </a:p>
          <a:p>
            <a:endParaRPr lang="en-US" altLang="ja-JP" dirty="0"/>
          </a:p>
          <a:p>
            <a:r>
              <a:rPr lang="ja-JP" altLang="en-US" dirty="0" smtClean="0"/>
              <a:t>要求されること</a:t>
            </a:r>
            <a:endParaRPr lang="en-US" altLang="ja-JP" dirty="0" smtClean="0"/>
          </a:p>
          <a:p>
            <a:pPr lvl="1"/>
            <a:r>
              <a:rPr lang="ja-JP" altLang="en-US" dirty="0"/>
              <a:t>各</a:t>
            </a:r>
            <a:r>
              <a:rPr lang="ja-JP" altLang="en-US" dirty="0" smtClean="0"/>
              <a:t>チームが </a:t>
            </a:r>
            <a:r>
              <a:rPr lang="en-US" altLang="ja-JP" dirty="0" smtClean="0"/>
              <a:t>”</a:t>
            </a:r>
            <a:r>
              <a:rPr lang="ja-JP" altLang="en-US" dirty="0" smtClean="0"/>
              <a:t>自分のどのくらいよくやっているか</a:t>
            </a:r>
            <a:r>
              <a:rPr lang="en-US" altLang="ja-JP" dirty="0" smtClean="0"/>
              <a:t>” </a:t>
            </a:r>
            <a:r>
              <a:rPr lang="ja-JP" altLang="en-US" dirty="0" smtClean="0"/>
              <a:t>わかること。</a:t>
            </a:r>
            <a:endParaRPr lang="en-US" altLang="ja-JP" dirty="0" smtClean="0"/>
          </a:p>
          <a:p>
            <a:pPr lvl="2"/>
            <a:r>
              <a:rPr lang="ja-JP" altLang="en-US" dirty="0"/>
              <a:t>上位チーム</a:t>
            </a:r>
            <a:r>
              <a:rPr lang="ja-JP" altLang="en-US" dirty="0" smtClean="0"/>
              <a:t>が切磋琢磨できるように。</a:t>
            </a:r>
            <a:endParaRPr lang="en-US" altLang="ja-JP" dirty="0" smtClean="0"/>
          </a:p>
          <a:p>
            <a:pPr lvl="2"/>
            <a:r>
              <a:rPr lang="ja-JP" altLang="en-US" dirty="0"/>
              <a:t>少人数</a:t>
            </a:r>
            <a:r>
              <a:rPr lang="ja-JP" altLang="en-US" dirty="0" smtClean="0"/>
              <a:t>チームが不利にならないように。</a:t>
            </a:r>
            <a:endParaRPr lang="en-US" altLang="ja-JP" dirty="0" smtClean="0"/>
          </a:p>
          <a:p>
            <a:pPr lvl="1"/>
            <a:r>
              <a:rPr lang="ja-JP" altLang="en-US" dirty="0" smtClean="0"/>
              <a:t>サンドボックス</a:t>
            </a:r>
            <a:endParaRPr lang="en-US" altLang="ja-JP" dirty="0" smtClean="0"/>
          </a:p>
          <a:p>
            <a:pPr lvl="2"/>
            <a:r>
              <a:rPr lang="ja-JP" altLang="en-US" dirty="0" smtClean="0"/>
              <a:t>ネットワークを遮断。暴走ルーチンをちゃんと殺す</a:t>
            </a:r>
            <a:endParaRPr kumimoji="1" lang="ja-JP" altLang="en-US" dirty="0"/>
          </a:p>
        </p:txBody>
      </p:sp>
      <p:pic>
        <p:nvPicPr>
          <p:cNvPr id="6" name="Picture 5" descr="C:\Users\kinaba\AppData\Local\Microsoft\Windows\Temporary Internet Files\Content.IE5\713YF2SU\MC9002119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780928"/>
            <a:ext cx="51436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6070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非公式</a:t>
            </a:r>
            <a:r>
              <a:rPr lang="en-US" altLang="ja-JP" dirty="0" smtClean="0"/>
              <a:t>” </a:t>
            </a:r>
            <a:r>
              <a:rPr lang="ja-JP" altLang="en-US" dirty="0" smtClean="0"/>
              <a:t>対戦サーバ </a:t>
            </a:r>
            <a:r>
              <a:rPr lang="en-US" altLang="ja-JP" dirty="0"/>
              <a:t> </a:t>
            </a:r>
            <a:r>
              <a:rPr lang="en-US" altLang="ja-JP" dirty="0" smtClean="0"/>
              <a:t>: </a:t>
            </a:r>
            <a:r>
              <a:rPr lang="ja-JP" altLang="en-US" dirty="0" smtClean="0"/>
              <a:t>マシン環境</a:t>
            </a:r>
            <a:endParaRPr kumimoji="1" lang="ja-JP" altLang="en-US" dirty="0"/>
          </a:p>
        </p:txBody>
      </p:sp>
      <p:sp>
        <p:nvSpPr>
          <p:cNvPr id="3" name="コンテンツ プレースホルダー 2"/>
          <p:cNvSpPr>
            <a:spLocks noGrp="1"/>
          </p:cNvSpPr>
          <p:nvPr>
            <p:ph sz="quarter" idx="13"/>
          </p:nvPr>
        </p:nvSpPr>
        <p:spPr/>
        <p:txBody>
          <a:bodyPr/>
          <a:lstStyle/>
          <a:p>
            <a:r>
              <a:rPr lang="en-US" altLang="ja-JP" dirty="0" smtClean="0"/>
              <a:t>4</a:t>
            </a:r>
            <a:r>
              <a:rPr lang="ja-JP" altLang="en-US" dirty="0" smtClean="0"/>
              <a:t>コアのワークステーション１台</a:t>
            </a:r>
            <a:endParaRPr lang="en-US" altLang="ja-JP" dirty="0" smtClean="0"/>
          </a:p>
          <a:p>
            <a:pPr lvl="1"/>
            <a:r>
              <a:rPr lang="ja-JP" altLang="en-US" sz="2400" dirty="0" smtClean="0"/>
              <a:t>フロントエンド </a:t>
            </a:r>
            <a:r>
              <a:rPr lang="en-US" altLang="ja-JP" sz="2400" dirty="0" smtClean="0"/>
              <a:t>apache + tomcat</a:t>
            </a:r>
          </a:p>
          <a:p>
            <a:pPr lvl="1"/>
            <a:r>
              <a:rPr lang="en-US" altLang="ja-JP" sz="2400" dirty="0" smtClean="0"/>
              <a:t>3</a:t>
            </a:r>
            <a:r>
              <a:rPr lang="ja-JP" altLang="en-US" sz="2400" dirty="0" smtClean="0"/>
              <a:t>台の </a:t>
            </a:r>
            <a:r>
              <a:rPr lang="en-US" altLang="ja-JP" sz="2400" dirty="0" err="1" smtClean="0"/>
              <a:t>kvm</a:t>
            </a:r>
            <a:r>
              <a:rPr lang="en-US" altLang="ja-JP" sz="2400" dirty="0" smtClean="0"/>
              <a:t> </a:t>
            </a:r>
            <a:r>
              <a:rPr lang="ja-JP" altLang="en-US" sz="2400" dirty="0" smtClean="0"/>
              <a:t>で対戦</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086" y="3212976"/>
            <a:ext cx="4918394" cy="254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184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歴代のテーマ</a:t>
            </a:r>
            <a:endParaRPr kumimoji="1" lang="ja-JP" altLang="en-US" dirty="0"/>
          </a:p>
        </p:txBody>
      </p:sp>
      <p:sp>
        <p:nvSpPr>
          <p:cNvPr id="5" name="角丸四角形 4"/>
          <p:cNvSpPr/>
          <p:nvPr/>
        </p:nvSpPr>
        <p:spPr>
          <a:xfrm>
            <a:off x="755576" y="2204864"/>
            <a:ext cx="3672408" cy="2718302"/>
          </a:xfrm>
          <a:prstGeom prst="round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r"/>
            <a:r>
              <a:rPr lang="ja-JP" altLang="en-US" sz="2400" dirty="0">
                <a:solidFill>
                  <a:schemeClr val="bg1"/>
                </a:solidFill>
              </a:rPr>
              <a:t>対戦</a:t>
            </a:r>
            <a:r>
              <a:rPr lang="ja-JP" altLang="en-US" sz="2400" dirty="0" smtClean="0">
                <a:solidFill>
                  <a:schemeClr val="bg1"/>
                </a:solidFill>
              </a:rPr>
              <a:t>ゲーム</a:t>
            </a:r>
            <a:endParaRPr lang="en-US" altLang="ja-JP" sz="2400" dirty="0" smtClean="0">
              <a:solidFill>
                <a:schemeClr val="bg1"/>
              </a:solidFill>
            </a:endParaRPr>
          </a:p>
          <a:p>
            <a:r>
              <a:rPr lang="en-US" altLang="ja-JP" sz="2400" dirty="0" smtClean="0">
                <a:solidFill>
                  <a:schemeClr val="bg1"/>
                </a:solidFill>
              </a:rPr>
              <a:t>1998 	</a:t>
            </a:r>
            <a:r>
              <a:rPr lang="ja-JP" altLang="en-US" sz="2400" dirty="0" smtClean="0">
                <a:solidFill>
                  <a:schemeClr val="bg1"/>
                </a:solidFill>
              </a:rPr>
              <a:t>○</a:t>
            </a:r>
            <a:r>
              <a:rPr lang="en-US" altLang="ja-JP" sz="2400" dirty="0">
                <a:solidFill>
                  <a:schemeClr val="bg1"/>
                </a:solidFill>
              </a:rPr>
              <a:t>×</a:t>
            </a:r>
            <a:r>
              <a:rPr lang="ja-JP" altLang="en-US" sz="2400" dirty="0">
                <a:solidFill>
                  <a:schemeClr val="bg1"/>
                </a:solidFill>
              </a:rPr>
              <a:t>ゲーム</a:t>
            </a:r>
            <a:endParaRPr lang="en-US" altLang="ja-JP" sz="2400" dirty="0">
              <a:solidFill>
                <a:schemeClr val="bg1"/>
              </a:solidFill>
            </a:endParaRPr>
          </a:p>
          <a:p>
            <a:r>
              <a:rPr lang="en-US" altLang="ja-JP" sz="2400" dirty="0">
                <a:solidFill>
                  <a:schemeClr val="bg1"/>
                </a:solidFill>
              </a:rPr>
              <a:t>2002 	</a:t>
            </a:r>
            <a:r>
              <a:rPr lang="ja-JP" altLang="en-US" sz="2400" dirty="0" smtClean="0">
                <a:solidFill>
                  <a:schemeClr val="bg1"/>
                </a:solidFill>
              </a:rPr>
              <a:t>対戦型</a:t>
            </a:r>
            <a:r>
              <a:rPr lang="ja-JP" altLang="en-US" sz="2400" dirty="0">
                <a:solidFill>
                  <a:schemeClr val="bg1"/>
                </a:solidFill>
              </a:rPr>
              <a:t>倉庫番</a:t>
            </a:r>
            <a:endParaRPr lang="en-US" altLang="ja-JP" sz="2400" dirty="0">
              <a:solidFill>
                <a:schemeClr val="bg1"/>
              </a:solidFill>
            </a:endParaRPr>
          </a:p>
          <a:p>
            <a:r>
              <a:rPr lang="en-US" altLang="ja-JP" sz="2400" dirty="0" smtClean="0">
                <a:solidFill>
                  <a:schemeClr val="bg1"/>
                </a:solidFill>
              </a:rPr>
              <a:t>2004	</a:t>
            </a:r>
            <a:r>
              <a:rPr lang="ja-JP" altLang="en-US" sz="2400" dirty="0" smtClean="0">
                <a:solidFill>
                  <a:schemeClr val="bg1"/>
                </a:solidFill>
              </a:rPr>
              <a:t>アリ</a:t>
            </a:r>
            <a:endParaRPr lang="en-US" altLang="ja-JP" sz="2400" dirty="0">
              <a:solidFill>
                <a:schemeClr val="bg1"/>
              </a:solidFill>
            </a:endParaRPr>
          </a:p>
          <a:p>
            <a:r>
              <a:rPr lang="en-US" altLang="ja-JP" sz="2400" dirty="0" smtClean="0">
                <a:solidFill>
                  <a:schemeClr val="bg1"/>
                </a:solidFill>
              </a:rPr>
              <a:t>2005	</a:t>
            </a:r>
            <a:r>
              <a:rPr lang="ja-JP" altLang="en-US" sz="2400" dirty="0" smtClean="0">
                <a:solidFill>
                  <a:schemeClr val="bg1"/>
                </a:solidFill>
              </a:rPr>
              <a:t>スコットランドヤード</a:t>
            </a:r>
            <a:endParaRPr lang="en-US" altLang="ja-JP" sz="2400" dirty="0">
              <a:solidFill>
                <a:schemeClr val="bg1"/>
              </a:solidFill>
            </a:endParaRPr>
          </a:p>
          <a:p>
            <a:r>
              <a:rPr lang="en-US" altLang="ja-JP" sz="2400" b="1" dirty="0" smtClean="0">
                <a:solidFill>
                  <a:srgbClr val="FF0066"/>
                </a:solidFill>
              </a:rPr>
              <a:t>2011	Lambda:</a:t>
            </a:r>
            <a:br>
              <a:rPr lang="en-US" altLang="ja-JP" sz="2400" b="1" dirty="0" smtClean="0">
                <a:solidFill>
                  <a:srgbClr val="FF0066"/>
                </a:solidFill>
              </a:rPr>
            </a:br>
            <a:r>
              <a:rPr lang="en-US" altLang="ja-JP" sz="2400" b="1" dirty="0" smtClean="0">
                <a:solidFill>
                  <a:srgbClr val="FF0066"/>
                </a:solidFill>
              </a:rPr>
              <a:t>	   the Gathering</a:t>
            </a:r>
            <a:endParaRPr kumimoji="1" lang="ja-JP" altLang="en-US" sz="2400" b="1" dirty="0">
              <a:solidFill>
                <a:srgbClr val="FF0066"/>
              </a:solidFill>
            </a:endParaRPr>
          </a:p>
        </p:txBody>
      </p:sp>
      <p:sp>
        <p:nvSpPr>
          <p:cNvPr id="7" name="角丸四角形 6"/>
          <p:cNvSpPr/>
          <p:nvPr/>
        </p:nvSpPr>
        <p:spPr>
          <a:xfrm>
            <a:off x="4572000" y="620688"/>
            <a:ext cx="3384376" cy="2772308"/>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r"/>
            <a:r>
              <a:rPr kumimoji="1" lang="ja-JP" altLang="en-US" sz="2400" dirty="0" smtClean="0">
                <a:solidFill>
                  <a:schemeClr val="bg1"/>
                </a:solidFill>
              </a:rPr>
              <a:t>最適化</a:t>
            </a:r>
            <a:endParaRPr kumimoji="1" lang="en-US" altLang="ja-JP" sz="2400" dirty="0" smtClean="0">
              <a:solidFill>
                <a:schemeClr val="bg1"/>
              </a:solidFill>
            </a:endParaRPr>
          </a:p>
          <a:p>
            <a:r>
              <a:rPr lang="en-US" altLang="ja-JP" sz="2400" dirty="0">
                <a:solidFill>
                  <a:schemeClr val="bg1"/>
                </a:solidFill>
              </a:rPr>
              <a:t>1999 </a:t>
            </a:r>
            <a:r>
              <a:rPr lang="en-US" altLang="ja-JP" sz="2400" dirty="0" smtClean="0">
                <a:solidFill>
                  <a:schemeClr val="bg1"/>
                </a:solidFill>
              </a:rPr>
              <a:t>	</a:t>
            </a:r>
            <a:r>
              <a:rPr lang="ja-JP" altLang="en-US" sz="2400" dirty="0" smtClean="0">
                <a:solidFill>
                  <a:schemeClr val="bg1"/>
                </a:solidFill>
              </a:rPr>
              <a:t>ノベルゲーム</a:t>
            </a:r>
            <a:endParaRPr lang="en-US" altLang="ja-JP" sz="2400" dirty="0">
              <a:solidFill>
                <a:schemeClr val="bg1"/>
              </a:solidFill>
            </a:endParaRPr>
          </a:p>
          <a:p>
            <a:r>
              <a:rPr lang="en-US" altLang="ja-JP" sz="2400" dirty="0" smtClean="0">
                <a:solidFill>
                  <a:schemeClr val="bg1"/>
                </a:solidFill>
              </a:rPr>
              <a:t>2000	</a:t>
            </a:r>
            <a:r>
              <a:rPr lang="ja-JP" altLang="en-US" sz="2400" dirty="0" smtClean="0">
                <a:solidFill>
                  <a:schemeClr val="bg1"/>
                </a:solidFill>
              </a:rPr>
              <a:t>レイトレーシング</a:t>
            </a:r>
            <a:endParaRPr lang="en-US" altLang="ja-JP" sz="2400" dirty="0">
              <a:solidFill>
                <a:schemeClr val="bg1"/>
              </a:solidFill>
            </a:endParaRPr>
          </a:p>
          <a:p>
            <a:r>
              <a:rPr lang="en-US" altLang="ja-JP" sz="2400" dirty="0" smtClean="0">
                <a:solidFill>
                  <a:schemeClr val="bg1"/>
                </a:solidFill>
              </a:rPr>
              <a:t>2001	HTML</a:t>
            </a:r>
            <a:endParaRPr lang="en-US" altLang="ja-JP" sz="2400" dirty="0">
              <a:solidFill>
                <a:schemeClr val="bg1"/>
              </a:solidFill>
            </a:endParaRPr>
          </a:p>
          <a:p>
            <a:r>
              <a:rPr lang="en-US" altLang="ja-JP" sz="2400" dirty="0">
                <a:solidFill>
                  <a:schemeClr val="bg1"/>
                </a:solidFill>
              </a:rPr>
              <a:t>2003 	</a:t>
            </a:r>
            <a:r>
              <a:rPr lang="ja-JP" altLang="en-US" sz="2400" dirty="0" smtClean="0">
                <a:solidFill>
                  <a:schemeClr val="bg1"/>
                </a:solidFill>
              </a:rPr>
              <a:t>カーレース</a:t>
            </a:r>
            <a:endParaRPr lang="en-US" altLang="ja-JP" sz="2400" dirty="0">
              <a:solidFill>
                <a:schemeClr val="bg1"/>
              </a:solidFill>
            </a:endParaRPr>
          </a:p>
          <a:p>
            <a:r>
              <a:rPr lang="en-US" altLang="ja-JP" sz="2400" dirty="0" smtClean="0">
                <a:solidFill>
                  <a:schemeClr val="bg1"/>
                </a:solidFill>
              </a:rPr>
              <a:t>2008 	</a:t>
            </a:r>
            <a:r>
              <a:rPr lang="ja-JP" altLang="en-US" sz="2400" dirty="0" smtClean="0">
                <a:solidFill>
                  <a:schemeClr val="bg1"/>
                </a:solidFill>
              </a:rPr>
              <a:t>火星探査</a:t>
            </a:r>
            <a:endParaRPr lang="en-US" altLang="ja-JP" sz="2400" dirty="0" smtClean="0">
              <a:solidFill>
                <a:schemeClr val="bg1"/>
              </a:solidFill>
            </a:endParaRPr>
          </a:p>
          <a:p>
            <a:r>
              <a:rPr lang="en-US" altLang="ja-JP" sz="2400" dirty="0" smtClean="0">
                <a:solidFill>
                  <a:schemeClr val="bg1"/>
                </a:solidFill>
              </a:rPr>
              <a:t>2009	</a:t>
            </a:r>
            <a:r>
              <a:rPr lang="ja-JP" altLang="en-US" sz="2400" dirty="0" smtClean="0">
                <a:solidFill>
                  <a:schemeClr val="bg1"/>
                </a:solidFill>
              </a:rPr>
              <a:t>衛星</a:t>
            </a:r>
            <a:endParaRPr kumimoji="1" lang="ja-JP" altLang="en-US" sz="2400" dirty="0">
              <a:solidFill>
                <a:schemeClr val="bg1"/>
              </a:solidFill>
            </a:endParaRPr>
          </a:p>
        </p:txBody>
      </p:sp>
      <p:sp>
        <p:nvSpPr>
          <p:cNvPr id="8" name="角丸四角形 7"/>
          <p:cNvSpPr/>
          <p:nvPr/>
        </p:nvSpPr>
        <p:spPr>
          <a:xfrm>
            <a:off x="5364088" y="3717032"/>
            <a:ext cx="3312368" cy="1728192"/>
          </a:xfrm>
          <a:prstGeom prst="roundRect">
            <a:avLst/>
          </a:prstGeom>
          <a:gradFill flip="none" rotWithShape="1">
            <a:gsLst>
              <a:gs pos="0">
                <a:schemeClr val="accent1">
                  <a:tint val="83000"/>
                  <a:shade val="100000"/>
                  <a:satMod val="100000"/>
                </a:schemeClr>
              </a:gs>
              <a:gs pos="100000">
                <a:schemeClr val="accent1">
                  <a:tint val="61000"/>
                  <a:alpha val="100000"/>
                  <a:satMod val="200000"/>
                </a:schemeClr>
              </a:gs>
            </a:gsLst>
            <a:lin ang="189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r"/>
            <a:r>
              <a:rPr lang="ja-JP" altLang="en-US" sz="2400" dirty="0"/>
              <a:t>その他</a:t>
            </a:r>
            <a:endParaRPr lang="en-US" altLang="ja-JP" sz="2400" dirty="0"/>
          </a:p>
          <a:p>
            <a:r>
              <a:rPr lang="en-US" altLang="ja-JP" sz="2400" dirty="0"/>
              <a:t>2006 	</a:t>
            </a:r>
            <a:r>
              <a:rPr lang="en-US" altLang="ja-JP" sz="2400" dirty="0" smtClean="0"/>
              <a:t>UMIX</a:t>
            </a:r>
            <a:endParaRPr lang="en-US" altLang="ja-JP" sz="2400" dirty="0"/>
          </a:p>
          <a:p>
            <a:r>
              <a:rPr lang="en-US" altLang="ja-JP" sz="2400" dirty="0"/>
              <a:t>2007 	</a:t>
            </a:r>
            <a:r>
              <a:rPr lang="ja-JP" altLang="en-US" sz="2400" dirty="0" smtClean="0"/>
              <a:t>遠藤</a:t>
            </a:r>
            <a:r>
              <a:rPr lang="ja-JP" altLang="en-US" sz="2400" dirty="0"/>
              <a:t>さん</a:t>
            </a:r>
            <a:endParaRPr lang="en-US" altLang="ja-JP" sz="2400" dirty="0"/>
          </a:p>
          <a:p>
            <a:r>
              <a:rPr lang="en-US" altLang="ja-JP" sz="2400" dirty="0" smtClean="0"/>
              <a:t>2010	</a:t>
            </a:r>
            <a:r>
              <a:rPr lang="ja-JP" altLang="en-US" sz="2400" dirty="0" smtClean="0"/>
              <a:t>車</a:t>
            </a:r>
            <a:r>
              <a:rPr lang="ja-JP" altLang="en-US" sz="2400" dirty="0"/>
              <a:t>と</a:t>
            </a:r>
            <a:r>
              <a:rPr lang="ja-JP" altLang="en-US" sz="2400" dirty="0" smtClean="0"/>
              <a:t>燃料</a:t>
            </a:r>
            <a:endParaRPr kumimoji="1" lang="ja-JP" altLang="en-US" sz="2400" dirty="0"/>
          </a:p>
        </p:txBody>
      </p:sp>
    </p:spTree>
    <p:extLst>
      <p:ext uri="{BB962C8B-B14F-4D97-AF65-F5344CB8AC3E}">
        <p14:creationId xmlns:p14="http://schemas.microsoft.com/office/powerpoint/2010/main" val="22708687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1" y="2576"/>
            <a:ext cx="12228098" cy="673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6804248" y="4005064"/>
            <a:ext cx="2160240" cy="2376264"/>
          </a:xfrm>
          <a:prstGeom prst="wedgeRoundRectCallout">
            <a:avLst>
              <a:gd name="adj1" fmla="val -295663"/>
              <a:gd name="adj2" fmla="val -10221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err="1" smtClean="0"/>
              <a:t>Hindley</a:t>
            </a:r>
            <a:endParaRPr kumimoji="1" lang="en-US" altLang="ja-JP" sz="2800" dirty="0" smtClean="0"/>
          </a:p>
          <a:p>
            <a:pPr algn="ctr"/>
            <a:r>
              <a:rPr lang="en-US" altLang="ja-JP" sz="2800" dirty="0" err="1" smtClean="0"/>
              <a:t>vs</a:t>
            </a:r>
            <a:endParaRPr lang="en-US" altLang="ja-JP" sz="2800" dirty="0"/>
          </a:p>
          <a:p>
            <a:pPr algn="ctr"/>
            <a:r>
              <a:rPr kumimoji="1" lang="en-US" altLang="ja-JP" sz="2800" dirty="0" smtClean="0"/>
              <a:t>Milner</a:t>
            </a:r>
          </a:p>
          <a:p>
            <a:pPr algn="ctr"/>
            <a:endParaRPr lang="en-US" altLang="ja-JP" sz="2800" dirty="0"/>
          </a:p>
          <a:p>
            <a:pPr algn="ctr"/>
            <a:r>
              <a:rPr kumimoji="1" lang="ja-JP" altLang="en-US" sz="2800" dirty="0" smtClean="0"/>
              <a:t>審判</a:t>
            </a:r>
            <a:r>
              <a:rPr kumimoji="1" lang="en-US" altLang="ja-JP" sz="2800" dirty="0" smtClean="0"/>
              <a:t>: </a:t>
            </a:r>
            <a:r>
              <a:rPr kumimoji="1" lang="en-US" altLang="ja-JP" sz="2800" dirty="0" err="1" smtClean="0"/>
              <a:t>icfp</a:t>
            </a:r>
            <a:endParaRPr kumimoji="1" lang="ja-JP" altLang="en-US" sz="2800" dirty="0"/>
          </a:p>
        </p:txBody>
      </p:sp>
    </p:spTree>
    <p:extLst>
      <p:ext uri="{BB962C8B-B14F-4D97-AF65-F5344CB8AC3E}">
        <p14:creationId xmlns:p14="http://schemas.microsoft.com/office/powerpoint/2010/main" val="25840493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非公式</a:t>
            </a:r>
            <a:r>
              <a:rPr kumimoji="1" lang="en-US" altLang="ja-JP" dirty="0" smtClean="0"/>
              <a:t>” </a:t>
            </a:r>
            <a:r>
              <a:rPr kumimoji="1" lang="ja-JP" altLang="en-US" dirty="0" smtClean="0"/>
              <a:t>対戦サーバ </a:t>
            </a:r>
            <a:r>
              <a:rPr kumimoji="1" lang="en-US" altLang="ja-JP" dirty="0" smtClean="0"/>
              <a:t>: </a:t>
            </a:r>
            <a:r>
              <a:rPr kumimoji="1" lang="ja-JP" altLang="en-US" dirty="0" smtClean="0"/>
              <a:t>性能</a:t>
            </a:r>
            <a:endParaRPr kumimoji="1" lang="ja-JP" altLang="en-US" dirty="0"/>
          </a:p>
        </p:txBody>
      </p:sp>
      <p:sp>
        <p:nvSpPr>
          <p:cNvPr id="3" name="コンテンツ プレースホルダー 2"/>
          <p:cNvSpPr>
            <a:spLocks noGrp="1"/>
          </p:cNvSpPr>
          <p:nvPr>
            <p:ph sz="quarter" idx="13"/>
          </p:nvPr>
        </p:nvSpPr>
        <p:spPr/>
        <p:txBody>
          <a:bodyPr>
            <a:normAutofit fontScale="77500" lnSpcReduction="20000"/>
          </a:bodyPr>
          <a:lstStyle/>
          <a:p>
            <a:r>
              <a:rPr lang="ja-JP" altLang="en-US" dirty="0" smtClean="0"/>
              <a:t>約 </a:t>
            </a:r>
            <a:r>
              <a:rPr lang="en-US" altLang="ja-JP" dirty="0"/>
              <a:t>8</a:t>
            </a:r>
            <a:r>
              <a:rPr kumimoji="1" lang="en-US" altLang="ja-JP" dirty="0" smtClean="0"/>
              <a:t> </a:t>
            </a:r>
            <a:r>
              <a:rPr kumimoji="1" lang="ja-JP" altLang="en-US" dirty="0" smtClean="0"/>
              <a:t>戦 </a:t>
            </a:r>
            <a:r>
              <a:rPr kumimoji="1" lang="en-US" altLang="ja-JP" dirty="0" smtClean="0"/>
              <a:t>/ </a:t>
            </a:r>
            <a:r>
              <a:rPr kumimoji="1" lang="ja-JP" altLang="en-US" dirty="0" smtClean="0"/>
              <a:t>分</a:t>
            </a:r>
            <a:endParaRPr kumimoji="1" lang="en-US" altLang="ja-JP" dirty="0" smtClean="0"/>
          </a:p>
          <a:p>
            <a:r>
              <a:rPr lang="ja-JP" altLang="en-US" dirty="0" smtClean="0"/>
              <a:t>登録チーム</a:t>
            </a:r>
            <a:r>
              <a:rPr lang="en-US" altLang="ja-JP" dirty="0" smtClean="0"/>
              <a:t>:</a:t>
            </a:r>
            <a:r>
              <a:rPr lang="ja-JP" altLang="en-US" dirty="0" smtClean="0"/>
              <a:t> 約</a:t>
            </a:r>
            <a:r>
              <a:rPr lang="en-US" altLang="ja-JP" dirty="0" smtClean="0"/>
              <a:t>300</a:t>
            </a:r>
            <a:r>
              <a:rPr lang="ja-JP" altLang="en-US" dirty="0" smtClean="0"/>
              <a:t>チーム</a:t>
            </a:r>
            <a:endParaRPr lang="en-US" altLang="ja-JP" dirty="0" smtClean="0"/>
          </a:p>
          <a:p>
            <a:pPr lvl="1"/>
            <a:r>
              <a:rPr kumimoji="1" lang="en-US" altLang="ja-JP" dirty="0" smtClean="0"/>
              <a:t>1</a:t>
            </a:r>
            <a:r>
              <a:rPr kumimoji="1" lang="ja-JP" altLang="en-US" dirty="0" smtClean="0"/>
              <a:t>チームあたり、時速 </a:t>
            </a:r>
            <a:r>
              <a:rPr kumimoji="1" lang="en-US" altLang="ja-JP" dirty="0" smtClean="0"/>
              <a:t>3.3 </a:t>
            </a:r>
            <a:r>
              <a:rPr kumimoji="1" lang="ja-JP" altLang="en-US" dirty="0" smtClean="0"/>
              <a:t>戦</a:t>
            </a:r>
            <a:endParaRPr kumimoji="1" lang="en-US" altLang="ja-JP" dirty="0" smtClean="0"/>
          </a:p>
          <a:p>
            <a:endParaRPr lang="en-US" altLang="ja-JP" dirty="0" smtClean="0"/>
          </a:p>
          <a:p>
            <a:r>
              <a:rPr lang="ja-JP" altLang="en-US" dirty="0"/>
              <a:t>満足</a:t>
            </a:r>
            <a:r>
              <a:rPr lang="ja-JP" altLang="en-US" dirty="0" smtClean="0"/>
              <a:t>の行く回転率にはほど遠い</a:t>
            </a:r>
            <a:endParaRPr lang="en-US" altLang="ja-JP" dirty="0" smtClean="0"/>
          </a:p>
          <a:p>
            <a:pPr lvl="1">
              <a:buFont typeface="Wingdings"/>
              <a:buChar char="è"/>
            </a:pPr>
            <a:r>
              <a:rPr lang="ja-JP" altLang="en-US" dirty="0" smtClean="0"/>
              <a:t> 「上位</a:t>
            </a:r>
            <a:r>
              <a:rPr lang="en-US" altLang="ja-JP" dirty="0" smtClean="0"/>
              <a:t>30</a:t>
            </a:r>
            <a:r>
              <a:rPr lang="ja-JP" altLang="en-US" dirty="0" smtClean="0"/>
              <a:t>チームは上位同士で対戦」 する</a:t>
            </a:r>
            <a:endParaRPr lang="en-US" altLang="ja-JP" dirty="0"/>
          </a:p>
          <a:p>
            <a:pPr marL="457200" lvl="1" indent="0">
              <a:buNone/>
            </a:pPr>
            <a:r>
              <a:rPr lang="en-US" altLang="ja-JP" dirty="0" smtClean="0"/>
              <a:t>    </a:t>
            </a:r>
            <a:r>
              <a:rPr lang="ja-JP" altLang="en-US" dirty="0" smtClean="0"/>
              <a:t> プレミアリーグ制で </a:t>
            </a:r>
            <a:r>
              <a:rPr lang="en-US" altLang="ja-JP" dirty="0" smtClean="0"/>
              <a:t>workaround</a:t>
            </a:r>
            <a:endParaRPr kumimoji="1" lang="ja-JP" altLang="en-US" dirty="0"/>
          </a:p>
        </p:txBody>
      </p:sp>
    </p:spTree>
    <p:extLst>
      <p:ext uri="{BB962C8B-B14F-4D97-AF65-F5344CB8AC3E}">
        <p14:creationId xmlns:p14="http://schemas.microsoft.com/office/powerpoint/2010/main" val="17939081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FF00"/>
                </a:solidFill>
              </a:rPr>
              <a:t>公式の審判環境</a:t>
            </a:r>
            <a:endParaRPr kumimoji="1" lang="ja-JP" altLang="en-US" dirty="0">
              <a:solidFill>
                <a:srgbClr val="FFFF00"/>
              </a:solidFill>
            </a:endParaRPr>
          </a:p>
        </p:txBody>
      </p:sp>
      <p:sp>
        <p:nvSpPr>
          <p:cNvPr id="3" name="コンテンツ プレースホルダー 2"/>
          <p:cNvSpPr>
            <a:spLocks noGrp="1"/>
          </p:cNvSpPr>
          <p:nvPr>
            <p:ph sz="quarter" idx="13"/>
          </p:nvPr>
        </p:nvSpPr>
        <p:spPr>
          <a:xfrm>
            <a:off x="609600" y="1988840"/>
            <a:ext cx="7924800" cy="3600400"/>
          </a:xfrm>
        </p:spPr>
        <p:txBody>
          <a:bodyPr>
            <a:normAutofit fontScale="92500" lnSpcReduction="10000"/>
          </a:bodyPr>
          <a:lstStyle/>
          <a:p>
            <a:r>
              <a:rPr kumimoji="1" lang="ja-JP" altLang="en-US" dirty="0" smtClean="0"/>
              <a:t>期間終了後、</a:t>
            </a:r>
            <a:r>
              <a:rPr lang="ja-JP" altLang="en-US" dirty="0" smtClean="0"/>
              <a:t>提出されたプログラムで</a:t>
            </a:r>
            <a:r>
              <a:rPr lang="en-US" altLang="ja-JP" dirty="0" smtClean="0"/>
              <a:t/>
            </a:r>
            <a:br>
              <a:rPr lang="en-US" altLang="ja-JP" dirty="0" smtClean="0"/>
            </a:br>
            <a:r>
              <a:rPr lang="ja-JP" altLang="en-US" dirty="0" smtClean="0"/>
              <a:t>リーグ戦を組んで順位決定</a:t>
            </a:r>
            <a:endParaRPr kumimoji="1" lang="en-US" altLang="ja-JP" dirty="0" smtClean="0"/>
          </a:p>
          <a:p>
            <a:endParaRPr kumimoji="1" lang="en-US" altLang="ja-JP" dirty="0" smtClean="0"/>
          </a:p>
          <a:p>
            <a:r>
              <a:rPr kumimoji="1" lang="ja-JP" altLang="en-US" dirty="0" smtClean="0"/>
              <a:t>要求</a:t>
            </a:r>
            <a:endParaRPr kumimoji="1" lang="en-US" altLang="ja-JP" dirty="0" smtClean="0"/>
          </a:p>
          <a:p>
            <a:pPr lvl="1"/>
            <a:r>
              <a:rPr lang="ja-JP" altLang="en-US" dirty="0" smtClean="0"/>
              <a:t>優勝者に、本会議（</a:t>
            </a:r>
            <a:r>
              <a:rPr lang="en-US" altLang="ja-JP" dirty="0" smtClean="0"/>
              <a:t>3</a:t>
            </a:r>
            <a:r>
              <a:rPr lang="ja-JP" altLang="en-US" dirty="0" smtClean="0"/>
              <a:t>ヶ月後）に</a:t>
            </a:r>
            <a:r>
              <a:rPr lang="en-US" altLang="ja-JP" dirty="0" smtClean="0"/>
              <a:t/>
            </a:r>
            <a:br>
              <a:rPr lang="en-US" altLang="ja-JP" dirty="0" smtClean="0"/>
            </a:br>
            <a:r>
              <a:rPr lang="ja-JP" altLang="en-US" dirty="0" smtClean="0"/>
              <a:t>間に合うタイミング</a:t>
            </a:r>
            <a:r>
              <a:rPr lang="ja-JP" altLang="en-US" dirty="0"/>
              <a:t>で</a:t>
            </a:r>
            <a:r>
              <a:rPr lang="ja-JP" altLang="en-US" dirty="0" smtClean="0"/>
              <a:t>招待状を出せること</a:t>
            </a:r>
            <a:endParaRPr kumimoji="1" lang="en-US" altLang="ja-JP" dirty="0" smtClean="0"/>
          </a:p>
        </p:txBody>
      </p:sp>
      <p:pic>
        <p:nvPicPr>
          <p:cNvPr id="4" name="Picture 5" descr="C:\Users\kinaba\AppData\Local\Microsoft\Windows\Temporary Internet Files\Content.IE5\713YF2SU\MC9002119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573016"/>
            <a:ext cx="51436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5039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公式の審判環境 </a:t>
            </a:r>
            <a:r>
              <a:rPr kumimoji="1" lang="en-US" altLang="ja-JP" dirty="0" smtClean="0"/>
              <a:t>: </a:t>
            </a:r>
            <a:r>
              <a:rPr kumimoji="1" lang="en-US" altLang="ja-JP" dirty="0" err="1" smtClean="0"/>
              <a:t>InTrigger</a:t>
            </a:r>
            <a:endParaRPr kumimoji="1" lang="ja-JP" altLang="en-US" dirty="0"/>
          </a:p>
        </p:txBody>
      </p:sp>
      <p:sp>
        <p:nvSpPr>
          <p:cNvPr id="3" name="コンテンツ プレースホルダー 2"/>
          <p:cNvSpPr>
            <a:spLocks noGrp="1"/>
          </p:cNvSpPr>
          <p:nvPr>
            <p:ph sz="quarter" idx="13"/>
          </p:nvPr>
        </p:nvSpPr>
        <p:spPr/>
        <p:txBody>
          <a:bodyPr/>
          <a:lstStyle/>
          <a:p>
            <a:r>
              <a:rPr kumimoji="1" lang="en-US" altLang="ja-JP" dirty="0" err="1" smtClean="0"/>
              <a:t>InTrigger</a:t>
            </a:r>
            <a:r>
              <a:rPr kumimoji="1" lang="en-US" altLang="ja-JP" dirty="0" smtClean="0"/>
              <a:t> </a:t>
            </a:r>
            <a:r>
              <a:rPr kumimoji="1" lang="ja-JP" altLang="en-US" dirty="0" smtClean="0"/>
              <a:t>クラスタ</a:t>
            </a:r>
            <a:endParaRPr kumimoji="1" lang="en-US" altLang="ja-JP" dirty="0" smtClean="0"/>
          </a:p>
          <a:p>
            <a:pPr lvl="1"/>
            <a:r>
              <a:rPr lang="en-US" altLang="ja-JP" dirty="0">
                <a:hlinkClick r:id="rId2"/>
              </a:rPr>
              <a:t>http://</a:t>
            </a:r>
            <a:r>
              <a:rPr lang="en-US" altLang="ja-JP" dirty="0" smtClean="0">
                <a:hlinkClick r:id="rId2"/>
              </a:rPr>
              <a:t>intrigger.jp/</a:t>
            </a:r>
            <a:r>
              <a:rPr lang="en-US" altLang="ja-JP" dirty="0" smtClean="0"/>
              <a:t> </a:t>
            </a:r>
            <a:endParaRPr kumimoji="1" lang="ja-JP" altLang="en-US" dirty="0"/>
          </a:p>
        </p:txBody>
      </p:sp>
      <p:pic>
        <p:nvPicPr>
          <p:cNvPr id="9218" name="Picture 2" descr="Image:intrigger-log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845" y="3501008"/>
            <a:ext cx="5220571"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598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審判にかかる時間</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smtClean="0"/>
              <a:t>想定</a:t>
            </a:r>
            <a:r>
              <a:rPr lang="en-US" altLang="ja-JP" dirty="0" smtClean="0"/>
              <a:t>: </a:t>
            </a:r>
            <a:r>
              <a:rPr kumimoji="1" lang="en-US" altLang="ja-JP" dirty="0" smtClean="0"/>
              <a:t>300 team</a:t>
            </a:r>
          </a:p>
          <a:p>
            <a:pPr lvl="1"/>
            <a:r>
              <a:rPr lang="ja-JP" altLang="en-US" dirty="0" smtClean="0"/>
              <a:t>総当たり </a:t>
            </a:r>
            <a:r>
              <a:rPr lang="en-US" altLang="ja-JP" dirty="0" smtClean="0"/>
              <a:t>(</a:t>
            </a:r>
            <a:r>
              <a:rPr lang="ja-JP" altLang="en-US" dirty="0" smtClean="0"/>
              <a:t>先後</a:t>
            </a:r>
            <a:r>
              <a:rPr lang="en-US" altLang="ja-JP" dirty="0" smtClean="0"/>
              <a:t>) 300*300 </a:t>
            </a:r>
            <a:r>
              <a:rPr lang="ja-JP" altLang="en-US" dirty="0" smtClean="0"/>
              <a:t>ゲーム</a:t>
            </a:r>
            <a:endParaRPr lang="en-US" altLang="ja-JP" dirty="0" smtClean="0"/>
          </a:p>
          <a:p>
            <a:pPr lvl="2"/>
            <a:r>
              <a:rPr lang="ja-JP" altLang="en-US" dirty="0" smtClean="0"/>
              <a:t>各 </a:t>
            </a:r>
            <a:r>
              <a:rPr lang="en-US" altLang="ja-JP" dirty="0" smtClean="0"/>
              <a:t>100000 </a:t>
            </a:r>
            <a:r>
              <a:rPr lang="ja-JP" altLang="en-US" dirty="0" smtClean="0"/>
              <a:t>ターン</a:t>
            </a:r>
            <a:endParaRPr lang="en-US" altLang="ja-JP" dirty="0" smtClean="0"/>
          </a:p>
          <a:p>
            <a:pPr lvl="2"/>
            <a:r>
              <a:rPr lang="ja-JP" altLang="en-US" dirty="0" smtClean="0"/>
              <a:t>持ち時間は 各</a:t>
            </a:r>
            <a:r>
              <a:rPr lang="en-US" altLang="ja-JP" dirty="0" smtClean="0"/>
              <a:t>10000</a:t>
            </a:r>
            <a:r>
              <a:rPr lang="ja-JP" altLang="en-US" dirty="0" smtClean="0"/>
              <a:t>秒</a:t>
            </a:r>
            <a:endParaRPr lang="en-US" altLang="ja-JP" dirty="0" smtClean="0"/>
          </a:p>
          <a:p>
            <a:pPr lvl="1"/>
            <a:r>
              <a:rPr kumimoji="1" lang="ja-JP" altLang="en-US" dirty="0" smtClean="0"/>
              <a:t>≒ </a:t>
            </a:r>
            <a:r>
              <a:rPr kumimoji="1" lang="en-US" altLang="ja-JP" dirty="0" smtClean="0"/>
              <a:t>2</a:t>
            </a:r>
            <a:r>
              <a:rPr kumimoji="1" lang="ja-JP" altLang="en-US" dirty="0" smtClean="0"/>
              <a:t>万日  </a:t>
            </a:r>
            <a:r>
              <a:rPr kumimoji="1" lang="en-US" altLang="ja-JP" dirty="0" smtClean="0">
                <a:solidFill>
                  <a:srgbClr val="92D050"/>
                </a:solidFill>
              </a:rPr>
              <a:t>/  </a:t>
            </a:r>
            <a:r>
              <a:rPr kumimoji="1" lang="ja-JP" altLang="en-US" dirty="0" smtClean="0">
                <a:solidFill>
                  <a:srgbClr val="92D050"/>
                </a:solidFill>
              </a:rPr>
              <a:t>並列度</a:t>
            </a:r>
            <a:endParaRPr kumimoji="1" lang="ja-JP" altLang="en-US" dirty="0">
              <a:solidFill>
                <a:srgbClr val="92D050"/>
              </a:solidFill>
            </a:endParaRPr>
          </a:p>
        </p:txBody>
      </p:sp>
    </p:spTree>
    <p:extLst>
      <p:ext uri="{BB962C8B-B14F-4D97-AF65-F5344CB8AC3E}">
        <p14:creationId xmlns:p14="http://schemas.microsoft.com/office/powerpoint/2010/main" val="9648559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順位決定</a:t>
            </a:r>
            <a:r>
              <a:rPr lang="ja-JP" altLang="en-US" dirty="0" smtClean="0"/>
              <a:t>方法</a:t>
            </a:r>
            <a:endParaRPr kumimoji="1" lang="ja-JP" altLang="en-US" dirty="0"/>
          </a:p>
        </p:txBody>
      </p:sp>
      <p:sp>
        <p:nvSpPr>
          <p:cNvPr id="3" name="コンテンツ プレースホルダー 2"/>
          <p:cNvSpPr>
            <a:spLocks noGrp="1"/>
          </p:cNvSpPr>
          <p:nvPr>
            <p:ph sz="quarter" idx="13"/>
          </p:nvPr>
        </p:nvSpPr>
        <p:spPr/>
        <p:txBody>
          <a:bodyPr>
            <a:normAutofit fontScale="77500" lnSpcReduction="20000"/>
          </a:bodyPr>
          <a:lstStyle/>
          <a:p>
            <a:r>
              <a:rPr lang="ja-JP" altLang="en-US" dirty="0" smtClean="0"/>
              <a:t>時間短縮のためのプラン</a:t>
            </a:r>
            <a:endParaRPr lang="en-US" altLang="ja-JP" dirty="0" smtClean="0"/>
          </a:p>
          <a:p>
            <a:pPr lvl="1"/>
            <a:r>
              <a:rPr lang="ja-JP" altLang="en-US" dirty="0" smtClean="0"/>
              <a:t>全</a:t>
            </a:r>
            <a:r>
              <a:rPr kumimoji="1" lang="ja-JP" altLang="en-US" dirty="0" smtClean="0"/>
              <a:t>チームで スイス式トーナメント</a:t>
            </a:r>
            <a:endParaRPr kumimoji="1" lang="en-US" altLang="ja-JP" dirty="0" smtClean="0"/>
          </a:p>
          <a:p>
            <a:pPr lvl="2">
              <a:buFont typeface="Wingdings"/>
              <a:buChar char="è"/>
            </a:pPr>
            <a:r>
              <a:rPr lang="ja-JP" altLang="en-US" dirty="0" smtClean="0">
                <a:sym typeface="Wingdings" pitchFamily="2" charset="2"/>
              </a:rPr>
              <a:t>結果的に総当たりで十分だったので総当たり</a:t>
            </a:r>
            <a:r>
              <a:rPr lang="en-US" altLang="ja-JP" dirty="0" smtClean="0">
                <a:sym typeface="Wingdings" pitchFamily="2" charset="2"/>
              </a:rPr>
              <a:t/>
            </a:r>
            <a:br>
              <a:rPr lang="en-US" altLang="ja-JP" dirty="0" smtClean="0">
                <a:sym typeface="Wingdings" pitchFamily="2" charset="2"/>
              </a:rPr>
            </a:br>
            <a:r>
              <a:rPr lang="ja-JP" altLang="en-US" dirty="0" smtClean="0">
                <a:sym typeface="Wingdings" pitchFamily="2" charset="2"/>
              </a:rPr>
              <a:t>（ほとんどのチームがノータイムで）</a:t>
            </a:r>
            <a:endParaRPr lang="en-US" altLang="ja-JP" dirty="0" smtClean="0">
              <a:sym typeface="Wingdings" pitchFamily="2" charset="2"/>
            </a:endParaRPr>
          </a:p>
          <a:p>
            <a:pPr lvl="2">
              <a:buFont typeface="Wingdings"/>
              <a:buChar char="è"/>
            </a:pPr>
            <a:r>
              <a:rPr kumimoji="1" lang="en-US" altLang="ja-JP" dirty="0" smtClean="0">
                <a:sym typeface="Wingdings" pitchFamily="2" charset="2"/>
              </a:rPr>
              <a:t>“</a:t>
            </a:r>
            <a:r>
              <a:rPr kumimoji="1" lang="ja-JP" altLang="en-US" dirty="0" smtClean="0">
                <a:sym typeface="Wingdings" pitchFamily="2" charset="2"/>
              </a:rPr>
              <a:t>非公式</a:t>
            </a:r>
            <a:r>
              <a:rPr kumimoji="1" lang="en-US" altLang="ja-JP" dirty="0" smtClean="0">
                <a:sym typeface="Wingdings" pitchFamily="2" charset="2"/>
              </a:rPr>
              <a:t>”</a:t>
            </a:r>
            <a:r>
              <a:rPr kumimoji="1" lang="ja-JP" altLang="en-US" dirty="0" smtClean="0">
                <a:sym typeface="Wingdings" pitchFamily="2" charset="2"/>
              </a:rPr>
              <a:t>サーバが本番より厳しい時間制約を</a:t>
            </a:r>
            <a:r>
              <a:rPr kumimoji="1" lang="en-US" altLang="ja-JP" dirty="0" smtClean="0">
                <a:sym typeface="Wingdings" pitchFamily="2" charset="2"/>
              </a:rPr>
              <a:t/>
            </a:r>
            <a:br>
              <a:rPr kumimoji="1" lang="en-US" altLang="ja-JP" dirty="0" smtClean="0">
                <a:sym typeface="Wingdings" pitchFamily="2" charset="2"/>
              </a:rPr>
            </a:br>
            <a:r>
              <a:rPr kumimoji="1" lang="ja-JP" altLang="en-US" dirty="0" smtClean="0">
                <a:sym typeface="Wingdings" pitchFamily="2" charset="2"/>
              </a:rPr>
              <a:t>課していたため？</a:t>
            </a:r>
            <a:endParaRPr kumimoji="1" lang="en-US" altLang="ja-JP" dirty="0" smtClean="0"/>
          </a:p>
          <a:p>
            <a:pPr lvl="1"/>
            <a:r>
              <a:rPr lang="ja-JP" altLang="en-US" dirty="0" smtClean="0"/>
              <a:t>上位</a:t>
            </a:r>
            <a:r>
              <a:rPr lang="en-US" altLang="ja-JP" dirty="0" smtClean="0"/>
              <a:t>30</a:t>
            </a:r>
            <a:r>
              <a:rPr lang="ja-JP" altLang="en-US" dirty="0" smtClean="0"/>
              <a:t>チーム総当たり</a:t>
            </a:r>
            <a:endParaRPr kumimoji="1" lang="ja-JP" altLang="en-US" dirty="0"/>
          </a:p>
        </p:txBody>
      </p:sp>
    </p:spTree>
    <p:extLst>
      <p:ext uri="{BB962C8B-B14F-4D97-AF65-F5344CB8AC3E}">
        <p14:creationId xmlns:p14="http://schemas.microsoft.com/office/powerpoint/2010/main" val="175726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4800" dirty="0" smtClean="0"/>
              <a:t>コンテストの結果</a:t>
            </a:r>
            <a:endParaRPr kumimoji="1" lang="ja-JP" altLang="en-US" sz="4800" dirty="0"/>
          </a:p>
        </p:txBody>
      </p:sp>
      <p:sp>
        <p:nvSpPr>
          <p:cNvPr id="5" name="テキスト プレースホルダー 4"/>
          <p:cNvSpPr>
            <a:spLocks noGrp="1"/>
          </p:cNvSpPr>
          <p:nvPr>
            <p:ph type="body" idx="1"/>
          </p:nvPr>
        </p:nvSpPr>
        <p:spPr/>
        <p:txBody>
          <a:bodyPr>
            <a:normAutofit/>
          </a:bodyPr>
          <a:lstStyle/>
          <a:p>
            <a:r>
              <a:rPr kumimoji="1" lang="en-US" altLang="ja-JP" sz="2800" dirty="0" smtClean="0"/>
              <a:t>Results &amp; Stats</a:t>
            </a:r>
            <a:endParaRPr kumimoji="1" lang="ja-JP" altLang="en-US" sz="2800" dirty="0"/>
          </a:p>
        </p:txBody>
      </p:sp>
    </p:spTree>
    <p:extLst>
      <p:ext uri="{BB962C8B-B14F-4D97-AF65-F5344CB8AC3E}">
        <p14:creationId xmlns:p14="http://schemas.microsoft.com/office/powerpoint/2010/main" val="3793707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Final Standings</a:t>
            </a:r>
            <a:endParaRPr kumimoji="1" lang="ja-JP" altLang="en-US" dirty="0"/>
          </a:p>
        </p:txBody>
      </p:sp>
      <p:sp>
        <p:nvSpPr>
          <p:cNvPr id="3" name="コンテンツ プレースホルダー 2"/>
          <p:cNvSpPr>
            <a:spLocks noGrp="1"/>
          </p:cNvSpPr>
          <p:nvPr>
            <p:ph sz="quarter" idx="13"/>
          </p:nvPr>
        </p:nvSpPr>
        <p:spPr>
          <a:xfrm>
            <a:off x="609600" y="1988840"/>
            <a:ext cx="8354888" cy="3960440"/>
          </a:xfrm>
        </p:spPr>
        <p:txBody>
          <a:bodyPr>
            <a:normAutofit fontScale="47500" lnSpcReduction="20000"/>
          </a:bodyPr>
          <a:lstStyle/>
          <a:p>
            <a:pPr marL="742950" indent="-742950">
              <a:buFont typeface="+mj-lt"/>
              <a:buAutoNum type="arabicPeriod"/>
            </a:pPr>
            <a:r>
              <a:rPr kumimoji="1" lang="en-US" altLang="ja-JP" sz="5100" b="1" dirty="0" smtClean="0"/>
              <a:t>Eta-</a:t>
            </a:r>
            <a:r>
              <a:rPr kumimoji="1" lang="en-US" altLang="ja-JP" sz="5100" b="1" dirty="0" err="1" smtClean="0"/>
              <a:t>LOng</a:t>
            </a:r>
            <a:r>
              <a:rPr kumimoji="1" lang="en-US" altLang="ja-JP" sz="5100" b="1" dirty="0" smtClean="0"/>
              <a:t> Normal Form	</a:t>
            </a:r>
            <a:r>
              <a:rPr kumimoji="1" lang="en-US" altLang="ja-JP" sz="5100" b="1" dirty="0" smtClean="0">
                <a:solidFill>
                  <a:srgbClr val="FFFF00"/>
                </a:solidFill>
              </a:rPr>
              <a:t>F#</a:t>
            </a:r>
          </a:p>
          <a:p>
            <a:pPr marL="742950" indent="-742950">
              <a:buFont typeface="+mj-lt"/>
              <a:buAutoNum type="arabicPeriod"/>
            </a:pPr>
            <a:r>
              <a:rPr lang="en-US" altLang="ja-JP" sz="5100" b="1" dirty="0" err="1" smtClean="0"/>
              <a:t>Unagi</a:t>
            </a:r>
            <a:r>
              <a:rPr lang="en-US" altLang="ja-JP" sz="5100" b="1" dirty="0" smtClean="0"/>
              <a:t>: The Gathering		</a:t>
            </a:r>
            <a:r>
              <a:rPr lang="en-US" altLang="ja-JP" sz="5100" b="1" dirty="0" smtClean="0">
                <a:solidFill>
                  <a:srgbClr val="92D050"/>
                </a:solidFill>
              </a:rPr>
              <a:t>Shell Script and C++</a:t>
            </a:r>
          </a:p>
          <a:p>
            <a:pPr marL="742950" indent="-742950">
              <a:buFont typeface="+mj-lt"/>
              <a:buAutoNum type="arabicPeriod"/>
            </a:pPr>
            <a:r>
              <a:rPr kumimoji="1" lang="en-US" altLang="ja-JP" dirty="0" smtClean="0"/>
              <a:t>atomic $ save </a:t>
            </a:r>
            <a:r>
              <a:rPr kumimoji="1" lang="en-US" altLang="ja-JP" dirty="0" err="1" smtClean="0"/>
              <a:t>Madoka</a:t>
            </a:r>
            <a:endParaRPr kumimoji="1" lang="en-US" altLang="ja-JP" dirty="0" smtClean="0"/>
          </a:p>
          <a:p>
            <a:pPr marL="742950" indent="-742950">
              <a:buFont typeface="+mj-lt"/>
              <a:buAutoNum type="arabicPeriod"/>
            </a:pPr>
            <a:r>
              <a:rPr lang="en-US" altLang="ja-JP" dirty="0" smtClean="0"/>
              <a:t>Punch Jordan in the Face</a:t>
            </a:r>
          </a:p>
          <a:p>
            <a:pPr marL="742950" indent="-742950">
              <a:buFont typeface="+mj-lt"/>
              <a:buAutoNum type="arabicPeriod"/>
            </a:pPr>
            <a:r>
              <a:rPr kumimoji="1" lang="en-US" altLang="ja-JP" sz="5100" b="1" dirty="0" smtClean="0"/>
              <a:t>Frictionless Bananas		(best 1-person team)</a:t>
            </a:r>
            <a:endParaRPr kumimoji="1" lang="en-US" altLang="ja-JP" sz="4200" b="1" dirty="0" smtClean="0"/>
          </a:p>
          <a:p>
            <a:pPr marL="742950" indent="-742950">
              <a:buFont typeface="+mj-lt"/>
              <a:buAutoNum type="arabicPeriod"/>
            </a:pPr>
            <a:r>
              <a:rPr lang="en-US" altLang="ja-JP" dirty="0" smtClean="0"/>
              <a:t>shinh3</a:t>
            </a:r>
          </a:p>
          <a:p>
            <a:pPr marL="742950" indent="-742950">
              <a:buFont typeface="+mj-lt"/>
              <a:buAutoNum type="arabicPeriod"/>
            </a:pPr>
            <a:r>
              <a:rPr kumimoji="1" lang="en-US" altLang="ja-JP" dirty="0" smtClean="0"/>
              <a:t>Wile E.</a:t>
            </a:r>
          </a:p>
          <a:p>
            <a:pPr marL="742950" indent="-742950">
              <a:buFont typeface="+mj-lt"/>
              <a:buAutoNum type="arabicPeriod"/>
            </a:pPr>
            <a:r>
              <a:rPr lang="en-US" altLang="ja-JP" dirty="0" smtClean="0"/>
              <a:t>Wolf</a:t>
            </a:r>
          </a:p>
          <a:p>
            <a:pPr marL="742950" indent="-742950">
              <a:buFont typeface="+mj-lt"/>
              <a:buAutoNum type="arabicPeriod"/>
            </a:pPr>
            <a:r>
              <a:rPr kumimoji="1" lang="en-US" altLang="ja-JP" dirty="0" smtClean="0"/>
              <a:t>Joho</a:t>
            </a:r>
          </a:p>
          <a:p>
            <a:pPr marL="742950" indent="-742950">
              <a:buFont typeface="+mj-lt"/>
              <a:buAutoNum type="arabicPeriod"/>
            </a:pPr>
            <a:r>
              <a:rPr lang="en-US" altLang="ja-JP" dirty="0" smtClean="0"/>
              <a:t>The Invisible Imp</a:t>
            </a:r>
            <a:endParaRPr kumimoji="1" lang="ja-JP" altLang="en-US" dirty="0"/>
          </a:p>
        </p:txBody>
      </p:sp>
    </p:spTree>
    <p:extLst>
      <p:ext uri="{BB962C8B-B14F-4D97-AF65-F5344CB8AC3E}">
        <p14:creationId xmlns:p14="http://schemas.microsoft.com/office/powerpoint/2010/main" val="22924060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7924800" cy="562074"/>
          </a:xfrm>
        </p:spPr>
        <p:txBody>
          <a:bodyPr/>
          <a:lstStyle/>
          <a:p>
            <a:r>
              <a:rPr kumimoji="1" lang="en-US" altLang="ja-JP" dirty="0" smtClean="0"/>
              <a:t>(stats from the official slide)</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83729"/>
            <a:ext cx="661987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7308304" y="4809926"/>
            <a:ext cx="1584176" cy="923330"/>
          </a:xfrm>
          <a:prstGeom prst="rect">
            <a:avLst/>
          </a:prstGeom>
          <a:noFill/>
        </p:spPr>
        <p:txBody>
          <a:bodyPr wrap="square" rtlCol="0">
            <a:spAutoFit/>
          </a:bodyPr>
          <a:lstStyle/>
          <a:p>
            <a:r>
              <a:rPr kumimoji="1" lang="ja-JP" altLang="en-US" dirty="0" smtClean="0"/>
              <a:t>概ね近年の</a:t>
            </a:r>
            <a:r>
              <a:rPr kumimoji="1" lang="en-US" altLang="ja-JP" dirty="0" smtClean="0"/>
              <a:t/>
            </a:r>
            <a:br>
              <a:rPr kumimoji="1" lang="en-US" altLang="ja-JP" dirty="0" smtClean="0"/>
            </a:br>
            <a:r>
              <a:rPr kumimoji="1" lang="ja-JP" altLang="en-US" dirty="0" smtClean="0"/>
              <a:t>傾向通り</a:t>
            </a:r>
            <a:r>
              <a:rPr lang="ja-JP" altLang="en-US" dirty="0"/>
              <a:t>。</a:t>
            </a:r>
            <a:endParaRPr kumimoji="1" lang="en-US" altLang="ja-JP" dirty="0" smtClean="0"/>
          </a:p>
          <a:p>
            <a:r>
              <a:rPr kumimoji="1" lang="en-US" altLang="ja-JP" dirty="0" smtClean="0"/>
              <a:t>US, JP, RU </a:t>
            </a:r>
            <a:r>
              <a:rPr lang="en-US" altLang="ja-JP" dirty="0"/>
              <a:t>3</a:t>
            </a:r>
            <a:r>
              <a:rPr kumimoji="1" lang="ja-JP" altLang="en-US" dirty="0" smtClean="0"/>
              <a:t>強</a:t>
            </a:r>
            <a:endParaRPr kumimoji="1" lang="ja-JP" altLang="en-US" dirty="0"/>
          </a:p>
        </p:txBody>
      </p:sp>
    </p:spTree>
    <p:extLst>
      <p:ext uri="{BB962C8B-B14F-4D97-AF65-F5344CB8AC3E}">
        <p14:creationId xmlns:p14="http://schemas.microsoft.com/office/powerpoint/2010/main" val="7448164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7924800" cy="562074"/>
          </a:xfrm>
        </p:spPr>
        <p:txBody>
          <a:bodyPr/>
          <a:lstStyle/>
          <a:p>
            <a:r>
              <a:rPr kumimoji="1" lang="en-US" altLang="ja-JP" dirty="0" smtClean="0"/>
              <a:t>(stats from the official slide)</a:t>
            </a:r>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74204"/>
            <a:ext cx="663892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308304" y="4221088"/>
            <a:ext cx="1656184" cy="1477328"/>
          </a:xfrm>
          <a:prstGeom prst="rect">
            <a:avLst/>
          </a:prstGeom>
          <a:noFill/>
        </p:spPr>
        <p:txBody>
          <a:bodyPr wrap="square" rtlCol="0">
            <a:spAutoFit/>
          </a:bodyPr>
          <a:lstStyle/>
          <a:p>
            <a:r>
              <a:rPr kumimoji="1" lang="ja-JP" altLang="en-US" dirty="0" smtClean="0"/>
              <a:t>概ね近年の</a:t>
            </a:r>
            <a:r>
              <a:rPr kumimoji="1" lang="en-US" altLang="ja-JP" dirty="0" smtClean="0"/>
              <a:t/>
            </a:r>
            <a:br>
              <a:rPr kumimoji="1" lang="en-US" altLang="ja-JP" dirty="0" smtClean="0"/>
            </a:br>
            <a:r>
              <a:rPr kumimoji="1" lang="ja-JP" altLang="en-US" dirty="0" smtClean="0"/>
              <a:t>傾向通り</a:t>
            </a:r>
            <a:r>
              <a:rPr lang="ja-JP" altLang="en-US" dirty="0"/>
              <a:t>。</a:t>
            </a:r>
            <a:endParaRPr kumimoji="1" lang="en-US" altLang="ja-JP" dirty="0" smtClean="0"/>
          </a:p>
          <a:p>
            <a:r>
              <a:rPr kumimoji="1" lang="en-US" altLang="ja-JP" dirty="0" smtClean="0"/>
              <a:t>Haskell, C++,</a:t>
            </a:r>
          </a:p>
          <a:p>
            <a:r>
              <a:rPr lang="en-US" altLang="ja-JP" dirty="0" smtClean="0"/>
              <a:t>Python, </a:t>
            </a:r>
            <a:r>
              <a:rPr lang="en-US" altLang="ja-JP" dirty="0" err="1" smtClean="0"/>
              <a:t>OCaml</a:t>
            </a:r>
            <a:r>
              <a:rPr lang="en-US" altLang="ja-JP" dirty="0" smtClean="0"/>
              <a:t>,</a:t>
            </a:r>
          </a:p>
          <a:p>
            <a:r>
              <a:rPr kumimoji="1" lang="en-US" altLang="ja-JP" dirty="0" smtClean="0"/>
              <a:t>Java</a:t>
            </a:r>
            <a:r>
              <a:rPr kumimoji="1" lang="ja-JP" altLang="en-US" dirty="0" err="1" smtClean="0"/>
              <a:t>。</a:t>
            </a:r>
            <a:endParaRPr kumimoji="1" lang="ja-JP" altLang="en-US" dirty="0"/>
          </a:p>
        </p:txBody>
      </p:sp>
    </p:spTree>
    <p:extLst>
      <p:ext uri="{BB962C8B-B14F-4D97-AF65-F5344CB8AC3E}">
        <p14:creationId xmlns:p14="http://schemas.microsoft.com/office/powerpoint/2010/main" val="3142783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4800" dirty="0" smtClean="0"/>
              <a:t>今年の</a:t>
            </a:r>
            <a:r>
              <a:rPr kumimoji="1" lang="en-US" altLang="ja-JP" sz="4800" dirty="0" smtClean="0"/>
              <a:t>ICFP</a:t>
            </a:r>
            <a:r>
              <a:rPr kumimoji="1" lang="ja-JP" altLang="en-US" sz="4800" dirty="0" smtClean="0"/>
              <a:t>コンテスト</a:t>
            </a:r>
            <a:endParaRPr kumimoji="1" lang="ja-JP" altLang="en-US" sz="4800" dirty="0"/>
          </a:p>
        </p:txBody>
      </p:sp>
      <p:sp>
        <p:nvSpPr>
          <p:cNvPr id="5" name="テキスト プレースホルダー 4"/>
          <p:cNvSpPr>
            <a:spLocks noGrp="1"/>
          </p:cNvSpPr>
          <p:nvPr>
            <p:ph type="body" idx="1"/>
          </p:nvPr>
        </p:nvSpPr>
        <p:spPr/>
        <p:txBody>
          <a:bodyPr>
            <a:normAutofit/>
          </a:bodyPr>
          <a:lstStyle/>
          <a:p>
            <a:r>
              <a:rPr kumimoji="1" lang="ja-JP" altLang="en-US" sz="2800" dirty="0" smtClean="0"/>
              <a:t>時系列順に振り返る</a:t>
            </a:r>
            <a:endParaRPr kumimoji="1" lang="ja-JP" altLang="en-US" sz="2800" dirty="0"/>
          </a:p>
        </p:txBody>
      </p:sp>
    </p:spTree>
    <p:extLst>
      <p:ext uri="{BB962C8B-B14F-4D97-AF65-F5344CB8AC3E}">
        <p14:creationId xmlns:p14="http://schemas.microsoft.com/office/powerpoint/2010/main" val="24491668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323528" y="1196752"/>
            <a:ext cx="8640960" cy="4968552"/>
          </a:xfrm>
        </p:spPr>
        <p:txBody>
          <a:bodyPr>
            <a:normAutofit fontScale="55000" lnSpcReduction="20000"/>
          </a:bodyPr>
          <a:lstStyle/>
          <a:p>
            <a:r>
              <a:rPr kumimoji="1" lang="en-US" altLang="ja-JP" dirty="0" smtClean="0"/>
              <a:t>ICFP Programming Contest</a:t>
            </a:r>
          </a:p>
          <a:p>
            <a:pPr lvl="1"/>
            <a:r>
              <a:rPr kumimoji="1" lang="en-US" altLang="ja-JP" dirty="0" smtClean="0">
                <a:hlinkClick r:id="rId2"/>
              </a:rPr>
              <a:t>http://icfpcontest.org/</a:t>
            </a:r>
            <a:endParaRPr kumimoji="1" lang="en-US" altLang="ja-JP" dirty="0" smtClean="0"/>
          </a:p>
          <a:p>
            <a:r>
              <a:rPr kumimoji="1" lang="en-US" altLang="ja-JP" dirty="0" smtClean="0"/>
              <a:t>Wikipedia</a:t>
            </a:r>
          </a:p>
          <a:p>
            <a:pPr lvl="1"/>
            <a:r>
              <a:rPr lang="en-US" altLang="ja-JP" dirty="0">
                <a:hlinkClick r:id="rId3"/>
              </a:rPr>
              <a:t>http://</a:t>
            </a:r>
            <a:r>
              <a:rPr lang="en-US" altLang="ja-JP" dirty="0" smtClean="0">
                <a:hlinkClick r:id="rId3"/>
              </a:rPr>
              <a:t>en.wikipedia.org/wiki/ICFP_Programming_Contest</a:t>
            </a:r>
            <a:endParaRPr lang="en-US" altLang="ja-JP" dirty="0" smtClean="0"/>
          </a:p>
          <a:p>
            <a:r>
              <a:rPr kumimoji="1" lang="en-US" altLang="ja-JP" dirty="0" smtClean="0"/>
              <a:t>Yet Another Unofficial Judge for ICFP Contest 2011</a:t>
            </a:r>
          </a:p>
          <a:p>
            <a:pPr lvl="1"/>
            <a:r>
              <a:rPr lang="en-US" altLang="ja-JP" dirty="0">
                <a:hlinkClick r:id="rId4"/>
              </a:rPr>
              <a:t>http://www.paraiso-lang.org/Walpurgisnacht/index.cgi</a:t>
            </a:r>
            <a:endParaRPr kumimoji="1" lang="en-US" altLang="ja-JP" dirty="0" smtClean="0"/>
          </a:p>
          <a:p>
            <a:r>
              <a:rPr lang="ja-JP" altLang="en-US" dirty="0"/>
              <a:t>感想</a:t>
            </a:r>
            <a:r>
              <a:rPr lang="ja-JP" altLang="en-US" dirty="0" smtClean="0"/>
              <a:t>リンク集</a:t>
            </a:r>
            <a:endParaRPr lang="en-US" altLang="ja-JP" dirty="0" smtClean="0"/>
          </a:p>
          <a:p>
            <a:pPr lvl="1"/>
            <a:r>
              <a:rPr lang="en-US" altLang="ja-JP" dirty="0" smtClean="0"/>
              <a:t>2011:</a:t>
            </a:r>
            <a:r>
              <a:rPr lang="en-US" altLang="ja-JP" dirty="0"/>
              <a:t> </a:t>
            </a:r>
            <a:r>
              <a:rPr lang="en-US" altLang="ja-JP" dirty="0" smtClean="0">
                <a:hlinkClick r:id="rId5"/>
              </a:rPr>
              <a:t>http</a:t>
            </a:r>
            <a:r>
              <a:rPr lang="en-US" altLang="ja-JP" dirty="0">
                <a:hlinkClick r:id="rId5"/>
              </a:rPr>
              <a:t>://gulfweed.starlancer.org/?</a:t>
            </a:r>
            <a:r>
              <a:rPr lang="en-US" altLang="ja-JP" dirty="0" smtClean="0">
                <a:hlinkClick r:id="rId5"/>
              </a:rPr>
              <a:t>ICFP%202011%20write%20ups</a:t>
            </a:r>
            <a:endParaRPr lang="en-US" altLang="ja-JP" dirty="0" smtClean="0"/>
          </a:p>
          <a:p>
            <a:pPr lvl="1"/>
            <a:r>
              <a:rPr lang="en-US" altLang="ja-JP" dirty="0" smtClean="0"/>
              <a:t>2010: </a:t>
            </a:r>
            <a:r>
              <a:rPr lang="en-US" altLang="ja-JP" dirty="0" smtClean="0">
                <a:hlinkClick r:id="rId6"/>
              </a:rPr>
              <a:t>http://</a:t>
            </a:r>
            <a:r>
              <a:rPr lang="en-US" altLang="ja-JP" dirty="0">
                <a:hlinkClick r:id="rId6"/>
              </a:rPr>
              <a:t>gulfweed.starlancer.org/?</a:t>
            </a:r>
            <a:r>
              <a:rPr lang="en-US" altLang="ja-JP" dirty="0" smtClean="0">
                <a:hlinkClick r:id="rId6"/>
              </a:rPr>
              <a:t>ICFP%202010%20write%20ups</a:t>
            </a:r>
            <a:endParaRPr lang="en-US" altLang="ja-JP" dirty="0" smtClean="0"/>
          </a:p>
          <a:p>
            <a:pPr lvl="1"/>
            <a:r>
              <a:rPr lang="en-US" altLang="ja-JP" dirty="0" smtClean="0"/>
              <a:t>2009: </a:t>
            </a:r>
            <a:r>
              <a:rPr lang="en-US" altLang="ja-JP" dirty="0" smtClean="0">
                <a:hlinkClick r:id="rId7"/>
              </a:rPr>
              <a:t>http</a:t>
            </a:r>
            <a:r>
              <a:rPr lang="en-US" altLang="ja-JP" dirty="0">
                <a:hlinkClick r:id="rId7"/>
              </a:rPr>
              <a:t>://</a:t>
            </a:r>
            <a:r>
              <a:rPr lang="en-US" altLang="ja-JP" dirty="0" smtClean="0">
                <a:hlinkClick r:id="rId7"/>
              </a:rPr>
              <a:t>d.hatena.ne.jp/hogelog/20090701/p1</a:t>
            </a:r>
            <a:endParaRPr lang="en-US" altLang="ja-JP" dirty="0" smtClean="0"/>
          </a:p>
          <a:p>
            <a:pPr lvl="1"/>
            <a:r>
              <a:rPr lang="en-US" altLang="ja-JP" dirty="0" smtClean="0"/>
              <a:t>2007: </a:t>
            </a:r>
            <a:r>
              <a:rPr lang="en-US" altLang="ja-JP" dirty="0" smtClean="0">
                <a:hlinkClick r:id="rId8"/>
              </a:rPr>
              <a:t>http</a:t>
            </a:r>
            <a:r>
              <a:rPr lang="en-US" altLang="ja-JP" dirty="0">
                <a:hlinkClick r:id="rId8"/>
              </a:rPr>
              <a:t>://route477.net/w/?ICFP2007Links</a:t>
            </a:r>
            <a:endParaRPr lang="ja-JP" altLang="en-US" dirty="0"/>
          </a:p>
          <a:p>
            <a:endParaRPr kumimoji="1" lang="ja-JP" altLang="en-US" dirty="0"/>
          </a:p>
        </p:txBody>
      </p:sp>
      <p:sp>
        <p:nvSpPr>
          <p:cNvPr id="4" name="テキスト プレースホルダー 4"/>
          <p:cNvSpPr txBox="1">
            <a:spLocks/>
          </p:cNvSpPr>
          <p:nvPr/>
        </p:nvSpPr>
        <p:spPr>
          <a:xfrm>
            <a:off x="53380" y="-519"/>
            <a:ext cx="3942556" cy="621208"/>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kumimoji="1" sz="36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kumimoji="1" sz="36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36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36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36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None/>
            </a:pPr>
            <a:r>
              <a:rPr lang="en-US" altLang="ja-JP" sz="2800" dirty="0" smtClean="0">
                <a:solidFill>
                  <a:srgbClr val="FFFF00"/>
                </a:solidFill>
              </a:rPr>
              <a:t>Thank you for listening!</a:t>
            </a:r>
            <a:endParaRPr lang="ja-JP" altLang="en-US" sz="2800" dirty="0">
              <a:solidFill>
                <a:srgbClr val="FFFF00"/>
              </a:solidFill>
            </a:endParaRPr>
          </a:p>
        </p:txBody>
      </p:sp>
    </p:spTree>
    <p:extLst>
      <p:ext uri="{BB962C8B-B14F-4D97-AF65-F5344CB8AC3E}">
        <p14:creationId xmlns:p14="http://schemas.microsoft.com/office/powerpoint/2010/main" val="1696811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2010</a:t>
            </a:r>
            <a:r>
              <a:rPr kumimoji="1" lang="ja-JP" altLang="en-US" dirty="0" smtClean="0"/>
              <a:t>年</a:t>
            </a:r>
            <a:r>
              <a:rPr kumimoji="1" lang="en-US" altLang="ja-JP" dirty="0" smtClean="0"/>
              <a:t>6</a:t>
            </a:r>
            <a:r>
              <a:rPr kumimoji="1" lang="ja-JP" altLang="en-US" dirty="0" smtClean="0"/>
              <a:t>月</a:t>
            </a:r>
            <a:r>
              <a:rPr kumimoji="1" lang="en-US" altLang="ja-JP" dirty="0" smtClean="0"/>
              <a:t>23</a:t>
            </a:r>
            <a:r>
              <a:rPr kumimoji="1" lang="ja-JP" altLang="en-US" dirty="0" smtClean="0"/>
              <a:t>日（昨年のコンテストの翌々日）</a:t>
            </a:r>
            <a:endParaRPr kumimoji="1" lang="ja-JP" altLang="en-US" dirty="0"/>
          </a:p>
        </p:txBody>
      </p:sp>
      <p:sp>
        <p:nvSpPr>
          <p:cNvPr id="3" name="コンテンツ プレースホルダー 2"/>
          <p:cNvSpPr>
            <a:spLocks noGrp="1"/>
          </p:cNvSpPr>
          <p:nvPr>
            <p:ph sz="quarter" idx="13"/>
          </p:nvPr>
        </p:nvSpPr>
        <p:spPr/>
        <p:txBody>
          <a:bodyPr/>
          <a:lstStyle/>
          <a:p>
            <a:r>
              <a:rPr kumimoji="1" lang="en-US" altLang="ja-JP" dirty="0" smtClean="0"/>
              <a:t>Contest Chair : E. </a:t>
            </a:r>
            <a:r>
              <a:rPr kumimoji="1" lang="en-US" altLang="ja-JP" dirty="0" err="1" smtClean="0"/>
              <a:t>Sumii</a:t>
            </a:r>
            <a:endParaRPr kumimoji="1" lang="en-US" altLang="ja-JP" dirty="0" smtClean="0"/>
          </a:p>
          <a:p>
            <a:pPr marL="457200" lvl="1" indent="0">
              <a:buNone/>
            </a:pPr>
            <a:r>
              <a:rPr lang="en-US" altLang="ja-JP" dirty="0" smtClean="0"/>
              <a:t>Twitter</a:t>
            </a:r>
            <a:r>
              <a:rPr lang="ja-JP" altLang="en-US" dirty="0" smtClean="0"/>
              <a:t>で</a:t>
            </a:r>
            <a:r>
              <a:rPr lang="en-US" altLang="ja-JP" dirty="0" smtClean="0"/>
              <a:t/>
            </a:r>
            <a:br>
              <a:rPr lang="en-US" altLang="ja-JP" dirty="0" smtClean="0"/>
            </a:br>
            <a:r>
              <a:rPr lang="ja-JP" altLang="en-US" dirty="0" smtClean="0"/>
              <a:t>運営チーム</a:t>
            </a:r>
            <a:r>
              <a:rPr lang="en-US" altLang="ja-JP" dirty="0" smtClean="0"/>
              <a:t/>
            </a:r>
            <a:br>
              <a:rPr lang="en-US" altLang="ja-JP" dirty="0" smtClean="0"/>
            </a:br>
            <a:r>
              <a:rPr lang="ja-JP" altLang="en-US" dirty="0" smtClean="0"/>
              <a:t>募集</a:t>
            </a: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364" y="2841079"/>
            <a:ext cx="53721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027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前年</a:t>
            </a:r>
            <a:r>
              <a:rPr kumimoji="1" lang="en-US" altLang="ja-JP" dirty="0" smtClean="0"/>
              <a:t>6</a:t>
            </a:r>
            <a:r>
              <a:rPr kumimoji="1" lang="ja-JP" altLang="en-US" dirty="0" smtClean="0"/>
              <a:t>月～</a:t>
            </a:r>
            <a:r>
              <a:rPr kumimoji="1" lang="en-US" altLang="ja-JP" dirty="0" smtClean="0"/>
              <a:t>11</a:t>
            </a:r>
            <a:r>
              <a:rPr kumimoji="1" lang="ja-JP" altLang="en-US" dirty="0" smtClean="0"/>
              <a:t>月 </a:t>
            </a:r>
            <a:r>
              <a:rPr kumimoji="1" lang="en-US" altLang="ja-JP" dirty="0" smtClean="0"/>
              <a:t>: </a:t>
            </a:r>
            <a:r>
              <a:rPr kumimoji="1" lang="ja-JP" altLang="en-US" dirty="0" smtClean="0"/>
              <a:t>運営チーム結成</a:t>
            </a:r>
            <a:endParaRPr kumimoji="1" lang="ja-JP" altLang="en-US" dirty="0"/>
          </a:p>
        </p:txBody>
      </p:sp>
      <p:sp>
        <p:nvSpPr>
          <p:cNvPr id="3" name="コンテンツ プレースホルダー 2"/>
          <p:cNvSpPr>
            <a:spLocks noGrp="1"/>
          </p:cNvSpPr>
          <p:nvPr>
            <p:ph sz="quarter" idx="13"/>
          </p:nvPr>
        </p:nvSpPr>
        <p:spPr/>
        <p:txBody>
          <a:bodyPr>
            <a:normAutofit fontScale="77500" lnSpcReduction="20000"/>
          </a:bodyPr>
          <a:lstStyle/>
          <a:p>
            <a:pPr marL="0" indent="0">
              <a:buNone/>
            </a:pPr>
            <a:r>
              <a:rPr kumimoji="1" lang="en-US" altLang="ja-JP" dirty="0" smtClean="0"/>
              <a:t>[Chair</a:t>
            </a:r>
            <a:r>
              <a:rPr lang="en-US" altLang="ja-JP" dirty="0" smtClean="0"/>
              <a:t>]</a:t>
            </a:r>
            <a:r>
              <a:rPr lang="en-US" altLang="ja-JP" dirty="0"/>
              <a:t>	</a:t>
            </a:r>
            <a:r>
              <a:rPr kumimoji="1" lang="en-US" altLang="ja-JP" dirty="0" smtClean="0"/>
              <a:t>E. </a:t>
            </a:r>
            <a:r>
              <a:rPr kumimoji="1" lang="en-US" altLang="ja-JP" dirty="0" err="1" smtClean="0"/>
              <a:t>Sumii</a:t>
            </a:r>
            <a:endParaRPr kumimoji="1" lang="en-US" altLang="ja-JP" dirty="0" smtClean="0"/>
          </a:p>
          <a:p>
            <a:pPr marL="0" indent="0">
              <a:buNone/>
            </a:pPr>
            <a:r>
              <a:rPr lang="en-US" altLang="ja-JP" dirty="0" smtClean="0"/>
              <a:t>[Observers]</a:t>
            </a:r>
            <a:r>
              <a:rPr lang="en-US" altLang="ja-JP" dirty="0"/>
              <a:t>	</a:t>
            </a:r>
            <a:r>
              <a:rPr lang="en-US" altLang="ja-JP" dirty="0" smtClean="0"/>
              <a:t>K</a:t>
            </a:r>
            <a:r>
              <a:rPr lang="en-US" altLang="ja-JP" dirty="0"/>
              <a:t>. </a:t>
            </a:r>
            <a:r>
              <a:rPr lang="en-US" altLang="ja-JP" dirty="0" err="1"/>
              <a:t>Asai</a:t>
            </a:r>
            <a:r>
              <a:rPr lang="en-US" altLang="ja-JP" dirty="0" smtClean="0"/>
              <a:t>, </a:t>
            </a:r>
            <a:r>
              <a:rPr lang="en-US" altLang="ja-JP" dirty="0"/>
              <a:t>A. </a:t>
            </a:r>
            <a:r>
              <a:rPr lang="en-US" altLang="ja-JP" dirty="0" smtClean="0"/>
              <a:t>Igarashi, Y. </a:t>
            </a:r>
            <a:r>
              <a:rPr lang="en-US" altLang="ja-JP" dirty="0" err="1" smtClean="0"/>
              <a:t>Minamide</a:t>
            </a:r>
            <a:endParaRPr kumimoji="1" lang="en-US" altLang="ja-JP" dirty="0" smtClean="0"/>
          </a:p>
          <a:p>
            <a:pPr marL="0" indent="0">
              <a:buNone/>
            </a:pPr>
            <a:r>
              <a:rPr kumimoji="1" lang="en-US" altLang="ja-JP" dirty="0" smtClean="0"/>
              <a:t>[Members]	H. Abe, Y. Arai, N. </a:t>
            </a:r>
            <a:r>
              <a:rPr kumimoji="1" lang="en-US" altLang="ja-JP" dirty="0" err="1" smtClean="0"/>
              <a:t>Hirota</a:t>
            </a:r>
            <a:r>
              <a:rPr lang="en-US" altLang="ja-JP" dirty="0" smtClean="0"/>
              <a:t>, R. Ina,</a:t>
            </a:r>
            <a:br>
              <a:rPr lang="en-US" altLang="ja-JP" dirty="0" smtClean="0"/>
            </a:br>
            <a:r>
              <a:rPr lang="en-US" altLang="ja-JP" dirty="0" smtClean="0"/>
              <a:t>		K. </a:t>
            </a:r>
            <a:r>
              <a:rPr lang="en-US" altLang="ja-JP" dirty="0" err="1" smtClean="0"/>
              <a:t>Inaba</a:t>
            </a:r>
            <a:r>
              <a:rPr lang="en-US" altLang="ja-JP" dirty="0" smtClean="0"/>
              <a:t>, A. Iwai, C. Kaneko,</a:t>
            </a:r>
            <a:br>
              <a:rPr lang="en-US" altLang="ja-JP" dirty="0" smtClean="0"/>
            </a:br>
            <a:r>
              <a:rPr lang="en-US" altLang="ja-JP" dirty="0" smtClean="0"/>
              <a:t>		S. </a:t>
            </a:r>
            <a:r>
              <a:rPr lang="en-US" altLang="ja-JP" dirty="0" err="1" smtClean="0"/>
              <a:t>Kawanaka</a:t>
            </a:r>
            <a:r>
              <a:rPr lang="en-US" altLang="ja-JP" dirty="0" smtClean="0"/>
              <a:t>, M. </a:t>
            </a:r>
            <a:r>
              <a:rPr lang="en-US" altLang="ja-JP" dirty="0" err="1" smtClean="0"/>
              <a:t>Masuko</a:t>
            </a:r>
            <a:r>
              <a:rPr lang="en-US" altLang="ja-JP" dirty="0" smtClean="0"/>
              <a:t>, R. Sato,</a:t>
            </a:r>
            <a:br>
              <a:rPr lang="en-US" altLang="ja-JP" dirty="0" smtClean="0"/>
            </a:br>
            <a:r>
              <a:rPr lang="en-US" altLang="ja-JP" dirty="0" smtClean="0"/>
              <a:t>		Y. Shibata, Y. Sugawara, T. </a:t>
            </a:r>
            <a:r>
              <a:rPr lang="en-US" altLang="ja-JP" dirty="0" err="1" smtClean="0"/>
              <a:t>Tsukada</a:t>
            </a:r>
            <a:r>
              <a:rPr lang="en-US" altLang="ja-JP" dirty="0" smtClean="0"/>
              <a:t>,</a:t>
            </a:r>
            <a:br>
              <a:rPr lang="en-US" altLang="ja-JP" dirty="0" smtClean="0"/>
            </a:br>
            <a:r>
              <a:rPr lang="en-US" altLang="ja-JP" dirty="0" smtClean="0"/>
              <a:t>		K. Tsushima, Y. Ueda</a:t>
            </a:r>
          </a:p>
          <a:p>
            <a:pPr marL="0" indent="0">
              <a:buNone/>
            </a:pPr>
            <a:r>
              <a:rPr lang="en-US" altLang="ja-JP" dirty="0" smtClean="0">
                <a:sym typeface="Wingdings" pitchFamily="2" charset="2"/>
              </a:rPr>
              <a:t> </a:t>
            </a:r>
            <a:r>
              <a:rPr lang="ja-JP" altLang="en-US" dirty="0" smtClean="0"/>
              <a:t>東北大、お茶大、京大、筑波大</a:t>
            </a:r>
            <a:r>
              <a:rPr lang="ja-JP" altLang="en-US" dirty="0"/>
              <a:t>、</a:t>
            </a:r>
            <a:r>
              <a:rPr lang="ja-JP" altLang="en-US" dirty="0" smtClean="0"/>
              <a:t>東大、</a:t>
            </a:r>
            <a:r>
              <a:rPr lang="en-US" altLang="ja-JP" dirty="0" smtClean="0"/>
              <a:t>Google</a:t>
            </a:r>
          </a:p>
          <a:p>
            <a:endParaRPr kumimoji="1" lang="ja-JP" altLang="en-US" dirty="0"/>
          </a:p>
        </p:txBody>
      </p:sp>
    </p:spTree>
    <p:extLst>
      <p:ext uri="{BB962C8B-B14F-4D97-AF65-F5344CB8AC3E}">
        <p14:creationId xmlns:p14="http://schemas.microsoft.com/office/powerpoint/2010/main" val="1856967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ライズン">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ユーザー定義 1">
      <a:majorFont>
        <a:latin typeface="Corbel"/>
        <a:ea typeface="Meiryo UI"/>
        <a:cs typeface=""/>
      </a:majorFont>
      <a:minorFont>
        <a:latin typeface="Corbel"/>
        <a:ea typeface="Meiryo UI"/>
        <a:cs typeface=""/>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1156</TotalTime>
  <Words>2249</Words>
  <Application>Microsoft Office PowerPoint</Application>
  <PresentationFormat>画面に合わせる (4:3)</PresentationFormat>
  <Paragraphs>579</Paragraphs>
  <Slides>70</Slides>
  <Notes>1</Notes>
  <HiddenSlides>0</HiddenSlides>
  <MMClips>0</MMClips>
  <ScaleCrop>false</ScaleCrop>
  <HeadingPairs>
    <vt:vector size="4" baseType="variant">
      <vt:variant>
        <vt:lpstr>テーマ</vt:lpstr>
      </vt:variant>
      <vt:variant>
        <vt:i4>1</vt:i4>
      </vt:variant>
      <vt:variant>
        <vt:lpstr>スライド タイトル</vt:lpstr>
      </vt:variant>
      <vt:variant>
        <vt:i4>70</vt:i4>
      </vt:variant>
    </vt:vector>
  </HeadingPairs>
  <TitlesOfParts>
    <vt:vector size="71" baseType="lpstr">
      <vt:lpstr>ホライズン</vt:lpstr>
      <vt:lpstr>ICFPプログラミングコンテスト 舞台裏</vt:lpstr>
      <vt:lpstr>ACM  SIGPLAN  International Conference on Functional Programming</vt:lpstr>
      <vt:lpstr>ICFP  Programming Contest</vt:lpstr>
      <vt:lpstr>ICFP  Programming Contest </vt:lpstr>
      <vt:lpstr>ICFP  Programming Contest </vt:lpstr>
      <vt:lpstr>歴代のテーマ</vt:lpstr>
      <vt:lpstr>今年のICFPコンテスト</vt:lpstr>
      <vt:lpstr>2010年6月23日（昨年のコンテストの翌々日）</vt:lpstr>
      <vt:lpstr>前年6月～11月 : 運営チーム結成</vt:lpstr>
      <vt:lpstr>前年7月 ～ 2月 : メーリングリストでアイデア投げ</vt:lpstr>
      <vt:lpstr>2月26日 : ver. 1 “play.ml”</vt:lpstr>
      <vt:lpstr>ver 1: 減算、定数代入、比較ジャンプ命令のみの レジスタマシン</vt:lpstr>
      <vt:lpstr>ver 1: 減算、定数代入、比較ジャンプ命令のみの レジスタマシン</vt:lpstr>
      <vt:lpstr>3月9日～11日</vt:lpstr>
      <vt:lpstr>      ICFPコンテストの問題に要求されること</vt:lpstr>
      <vt:lpstr>議題：このゲームは難しすぎる</vt:lpstr>
      <vt:lpstr>なにがまずいか？</vt:lpstr>
      <vt:lpstr>3月23日 : ver 2. “lambda.ml”</vt:lpstr>
      <vt:lpstr>3月23日 : ver 2. “lambda.ml”</vt:lpstr>
      <vt:lpstr>256匹のモンスター(HP:100) と、4 個の関数スロット</vt:lpstr>
      <vt:lpstr>毎ターン１枚、関数カードを場に出す</vt:lpstr>
      <vt:lpstr>256匹のモンスター(HP:100) と、4 個の関数スロット</vt:lpstr>
      <vt:lpstr>256匹のモンスター(HP:100) と、4 個の関数スロット</vt:lpstr>
      <vt:lpstr>256匹のモンスター(HP:100) と、4 個の関数スロット</vt:lpstr>
      <vt:lpstr>256匹のモンスター(HP:100) と、4 個の関数スロット</vt:lpstr>
      <vt:lpstr>256匹のモンスター(HP:100) と、4 個の関数スロット</vt:lpstr>
      <vt:lpstr>      ICFPコンテストの問題に要求されること（再掲）</vt:lpstr>
      <vt:lpstr>議論 : 2月～ 5月</vt:lpstr>
      <vt:lpstr>議論 : 2月～ 5月</vt:lpstr>
      <vt:lpstr>議論 : 2月～ 5月</vt:lpstr>
      <vt:lpstr>SKI コンビネータ</vt:lpstr>
      <vt:lpstr>議論 : S K I は弱すぎないか？</vt:lpstr>
      <vt:lpstr>議論  : S K I は強力すぎないか？</vt:lpstr>
      <vt:lpstr>議論  : S K I は強力すぎないか？</vt:lpstr>
      <vt:lpstr>5月14日 : ゲームルールと並行して...</vt:lpstr>
      <vt:lpstr>      ICFPコンテストの問題に要求されること</vt:lpstr>
      <vt:lpstr>5月20日</vt:lpstr>
      <vt:lpstr>256匹の関数スロット(HP:100) “やられたスロットの関数は使えない”</vt:lpstr>
      <vt:lpstr>カードの変遷</vt:lpstr>
      <vt:lpstr>カードの変遷</vt:lpstr>
      <vt:lpstr>カードの変遷</vt:lpstr>
      <vt:lpstr>カードの変遷</vt:lpstr>
      <vt:lpstr>カードの変遷</vt:lpstr>
      <vt:lpstr>議論：ゲームバランス</vt:lpstr>
      <vt:lpstr>Lambda: the Gathering</vt:lpstr>
      <vt:lpstr>15種類のカード : 自然数</vt:lpstr>
      <vt:lpstr>15種類のカード : SKIコンビネータ</vt:lpstr>
      <vt:lpstr>15種類のカード : 単純攻撃・回復</vt:lpstr>
      <vt:lpstr>15種類のカード : 自己犠牲攻撃・回復</vt:lpstr>
      <vt:lpstr>15種類のカード : カードコピー系</vt:lpstr>
      <vt:lpstr>15種類のカード</vt:lpstr>
      <vt:lpstr>Lambda: the Gathering</vt:lpstr>
      <vt:lpstr>最終版のパラメタ</vt:lpstr>
      <vt:lpstr>システム・マシン環境</vt:lpstr>
      <vt:lpstr>Contest  Website</vt:lpstr>
      <vt:lpstr>Website : Blogger (無料Blogサービス) を利用</vt:lpstr>
      <vt:lpstr>ゲーム審判プログラム</vt:lpstr>
      <vt:lpstr>“非公式” 対戦サーバ</vt:lpstr>
      <vt:lpstr>“非公式” 対戦サーバ  : マシン環境</vt:lpstr>
      <vt:lpstr>PowerPoint プレゼンテーション</vt:lpstr>
      <vt:lpstr>“非公式” 対戦サーバ : 性能</vt:lpstr>
      <vt:lpstr>公式の審判環境</vt:lpstr>
      <vt:lpstr>公式の審判環境 : InTrigger</vt:lpstr>
      <vt:lpstr>審判にかかる時間</vt:lpstr>
      <vt:lpstr>順位決定方法</vt:lpstr>
      <vt:lpstr>コンテストの結果</vt:lpstr>
      <vt:lpstr>Final Standings</vt:lpstr>
      <vt:lpstr>(stats from the official slide)</vt:lpstr>
      <vt:lpstr>(stats from the official slide)</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ICFPプログラミングコンテスト 舞台裏＆表</dc:title>
  <dc:creator>kinaba</dc:creator>
  <cp:lastModifiedBy>kinaba</cp:lastModifiedBy>
  <cp:revision>289</cp:revision>
  <dcterms:created xsi:type="dcterms:W3CDTF">2011-09-23T09:43:43Z</dcterms:created>
  <dcterms:modified xsi:type="dcterms:W3CDTF">2011-10-13T16:03:19Z</dcterms:modified>
</cp:coreProperties>
</file>