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319" r:id="rId2"/>
    <p:sldId id="312" r:id="rId3"/>
    <p:sldId id="320" r:id="rId4"/>
    <p:sldId id="322" r:id="rId5"/>
    <p:sldId id="321" r:id="rId6"/>
    <p:sldId id="266" r:id="rId7"/>
    <p:sldId id="267" r:id="rId8"/>
    <p:sldId id="262" r:id="rId9"/>
    <p:sldId id="291" r:id="rId10"/>
    <p:sldId id="293" r:id="rId11"/>
    <p:sldId id="304" r:id="rId12"/>
    <p:sldId id="280" r:id="rId13"/>
    <p:sldId id="296" r:id="rId14"/>
    <p:sldId id="305" r:id="rId15"/>
    <p:sldId id="297" r:id="rId16"/>
    <p:sldId id="298" r:id="rId17"/>
    <p:sldId id="300" r:id="rId18"/>
    <p:sldId id="279" r:id="rId19"/>
    <p:sldId id="299" r:id="rId20"/>
    <p:sldId id="277" r:id="rId21"/>
    <p:sldId id="268" r:id="rId22"/>
    <p:sldId id="283" r:id="rId23"/>
    <p:sldId id="282" r:id="rId24"/>
    <p:sldId id="285" r:id="rId25"/>
    <p:sldId id="302" r:id="rId26"/>
    <p:sldId id="317" r:id="rId27"/>
    <p:sldId id="318" r:id="rId28"/>
    <p:sldId id="313" r:id="rId29"/>
    <p:sldId id="315" r:id="rId30"/>
    <p:sldId id="327" r:id="rId31"/>
    <p:sldId id="307" r:id="rId32"/>
    <p:sldId id="328" r:id="rId33"/>
    <p:sldId id="329" r:id="rId34"/>
    <p:sldId id="308" r:id="rId35"/>
    <p:sldId id="330" r:id="rId36"/>
    <p:sldId id="309" r:id="rId37"/>
    <p:sldId id="311" r:id="rId38"/>
    <p:sldId id="310" r:id="rId39"/>
    <p:sldId id="325" r:id="rId40"/>
    <p:sldId id="303" r:id="rId4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0398"/>
    <a:srgbClr val="FF0000"/>
    <a:srgbClr val="4F81BD"/>
    <a:srgbClr val="95B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83612" autoAdjust="0"/>
  </p:normalViewPr>
  <p:slideViewPr>
    <p:cSldViewPr>
      <p:cViewPr varScale="1">
        <p:scale>
          <a:sx n="65" d="100"/>
          <a:sy n="65" d="100"/>
        </p:scale>
        <p:origin x="-130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142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D27B3B-65F0-4602-A022-D24754F6AB6D}" type="datetimeFigureOut">
              <a:rPr kumimoji="1" lang="ja-JP" altLang="en-US" smtClean="0"/>
              <a:t>2011/9/26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9699FF-F452-427D-A966-E4EA04AEAB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8704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9699FF-F452-427D-A966-E4EA04AEAB4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8887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9699FF-F452-427D-A966-E4EA04AEAB40}" type="slidenum">
              <a:rPr kumimoji="1" lang="ja-JP" altLang="en-US" smtClean="0"/>
              <a:t>32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183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9699FF-F452-427D-A966-E4EA04AEAB4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219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9699FF-F452-427D-A966-E4EA04AEAB40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9850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9699FF-F452-427D-A966-E4EA04AEAB40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0785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9699FF-F452-427D-A966-E4EA04AEAB40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16389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9699FF-F452-427D-A966-E4EA04AEAB40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2645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9699FF-F452-427D-A966-E4EA04AEAB40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8270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9699FF-F452-427D-A966-E4EA04AEAB40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79718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9699FF-F452-427D-A966-E4EA04AEAB40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980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9" name="日付プレースホルダー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2011/9/26</a:t>
            </a:fld>
            <a:endParaRPr kumimoji="1" lang="ja-JP" altLang="en-US"/>
          </a:p>
        </p:txBody>
      </p:sp>
      <p:sp>
        <p:nvSpPr>
          <p:cNvPr id="10" name="フッター プレースホルダー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2011/9/26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2011/9/26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2011/9/26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2011/9/26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2011/9/26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2011/9/26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2011/9/26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7" name="スライド番号プレースホルダー 10"/>
          <p:cNvSpPr txBox="1">
            <a:spLocks/>
          </p:cNvSpPr>
          <p:nvPr userDrawn="1"/>
        </p:nvSpPr>
        <p:spPr>
          <a:xfrm>
            <a:off x="8316416" y="-99392"/>
            <a:ext cx="902924" cy="365125"/>
          </a:xfrm>
          <a:prstGeom prst="rect">
            <a:avLst/>
          </a:prstGeom>
        </p:spPr>
        <p:txBody>
          <a:bodyPr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2D8002D-B5B0-4BAC-B1F6-782DDCCE6D9C}" type="slidenum">
              <a:rPr lang="ja-JP" altLang="en-US" smtClean="0"/>
              <a:pPr algn="r"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6024" y="1196752"/>
            <a:ext cx="8820472" cy="2259682"/>
          </a:xfrm>
        </p:spPr>
        <p:txBody>
          <a:bodyPr>
            <a:noAutofit/>
          </a:bodyPr>
          <a:lstStyle/>
          <a:p>
            <a:pPr algn="l"/>
            <a:r>
              <a:rPr lang="en-US" altLang="ja-JP" sz="5400" dirty="0" smtClean="0"/>
              <a:t>Expressive Power of Safe HORS</a:t>
            </a:r>
            <a:r>
              <a:rPr lang="en-US" altLang="ja-JP" sz="6000" dirty="0"/>
              <a:t/>
            </a:r>
            <a:br>
              <a:rPr lang="en-US" altLang="ja-JP" sz="6000" dirty="0"/>
            </a:br>
            <a:r>
              <a:rPr lang="ja-JP" altLang="en-US" sz="1100" i="1" dirty="0" smtClean="0"/>
              <a:t> </a:t>
            </a:r>
            <a:r>
              <a:rPr lang="en-US" altLang="ja-JP" sz="1100" i="1" dirty="0" smtClean="0"/>
              <a:t/>
            </a:r>
            <a:br>
              <a:rPr lang="en-US" altLang="ja-JP" sz="1100" i="1" dirty="0" smtClean="0"/>
            </a:br>
            <a:r>
              <a:rPr lang="ja-JP" altLang="en-US" sz="2800" i="1" dirty="0" smtClean="0"/>
              <a:t>      </a:t>
            </a:r>
            <a:r>
              <a:rPr lang="en-US" altLang="ja-JP" sz="2800" i="1" dirty="0" smtClean="0"/>
              <a:t>Examined Through </a:t>
            </a:r>
            <a:r>
              <a:rPr lang="en-US" altLang="ja-JP" sz="2800" dirty="0"/>
              <a:t>Decomposition </a:t>
            </a:r>
            <a:r>
              <a:rPr lang="en-US" altLang="ja-JP" sz="2800" dirty="0" smtClean="0"/>
              <a:t>of</a:t>
            </a:r>
            <a:br>
              <a:rPr lang="en-US" altLang="ja-JP" sz="2800" dirty="0" smtClean="0"/>
            </a:br>
            <a:r>
              <a:rPr lang="ja-JP" altLang="en-US" sz="2800" dirty="0" smtClean="0"/>
              <a:t> </a:t>
            </a:r>
            <a:r>
              <a:rPr lang="en-US" altLang="ja-JP" sz="2800" dirty="0" smtClean="0"/>
              <a:t>     Higher </a:t>
            </a:r>
            <a:r>
              <a:rPr lang="en-US" altLang="ja-JP" sz="2800" dirty="0"/>
              <a:t>Order Programs </a:t>
            </a:r>
            <a:r>
              <a:rPr lang="en-US" altLang="ja-JP" sz="2800" dirty="0" smtClean="0"/>
              <a:t>to </a:t>
            </a:r>
            <a:r>
              <a:rPr lang="en-US" altLang="ja-JP" sz="2800" dirty="0" smtClean="0">
                <a:solidFill>
                  <a:srgbClr val="C00000"/>
                </a:solidFill>
              </a:rPr>
              <a:t>Garbage </a:t>
            </a:r>
            <a:r>
              <a:rPr lang="en-US" altLang="ja-JP" sz="2800" dirty="0">
                <a:solidFill>
                  <a:srgbClr val="C00000"/>
                </a:solidFill>
              </a:rPr>
              <a:t>Free</a:t>
            </a:r>
            <a:r>
              <a:rPr lang="en-US" altLang="ja-JP" sz="2800" dirty="0"/>
              <a:t> 1</a:t>
            </a:r>
            <a:r>
              <a:rPr lang="en-US" altLang="ja-JP" sz="2800" baseline="30000" dirty="0"/>
              <a:t>st</a:t>
            </a:r>
            <a:r>
              <a:rPr lang="en-US" altLang="ja-JP" sz="2800" dirty="0"/>
              <a:t> Order </a:t>
            </a:r>
            <a:r>
              <a:rPr lang="en-US" altLang="ja-JP" sz="2800" dirty="0" smtClean="0"/>
              <a:t>Form </a:t>
            </a:r>
            <a:endParaRPr kumimoji="1" lang="ja-JP" altLang="en-US" sz="5400" dirty="0"/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691680" y="4005064"/>
            <a:ext cx="6976864" cy="208823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4800" dirty="0" smtClean="0">
                <a:solidFill>
                  <a:schemeClr val="tx2"/>
                </a:solidFill>
              </a:rPr>
              <a:t>Kazuhiro </a:t>
            </a:r>
            <a:r>
              <a:rPr lang="en-US" altLang="ja-JP" sz="4800" dirty="0" err="1" smtClean="0">
                <a:solidFill>
                  <a:schemeClr val="tx2"/>
                </a:solidFill>
              </a:rPr>
              <a:t>Inaba</a:t>
            </a:r>
            <a:endParaRPr lang="en-US" altLang="ja-JP" dirty="0" smtClean="0">
              <a:solidFill>
                <a:schemeClr val="tx2"/>
              </a:solidFill>
            </a:endParaRPr>
          </a:p>
          <a:p>
            <a:pPr algn="r"/>
            <a:r>
              <a:rPr lang="en-US" altLang="ja-JP" sz="2400" dirty="0">
                <a:solidFill>
                  <a:schemeClr val="tx2"/>
                </a:solidFill>
              </a:rPr>
              <a:t>Joint work with </a:t>
            </a:r>
            <a:r>
              <a:rPr lang="en-US" altLang="ja-JP" sz="3000" dirty="0">
                <a:solidFill>
                  <a:schemeClr val="tx2"/>
                </a:solidFill>
              </a:rPr>
              <a:t>Sebastian </a:t>
            </a:r>
            <a:r>
              <a:rPr lang="en-US" altLang="ja-JP" sz="3000" dirty="0" err="1">
                <a:solidFill>
                  <a:schemeClr val="tx2"/>
                </a:solidFill>
              </a:rPr>
              <a:t>Maneth</a:t>
            </a:r>
            <a:endParaRPr lang="en-US" altLang="ja-JP" sz="2400" dirty="0" smtClean="0">
              <a:solidFill>
                <a:schemeClr val="tx2"/>
              </a:solidFill>
            </a:endParaRPr>
          </a:p>
          <a:p>
            <a:pPr algn="r"/>
            <a:endParaRPr lang="en-US" altLang="ja-JP" sz="2400" dirty="0" smtClean="0">
              <a:solidFill>
                <a:schemeClr val="tx2"/>
              </a:solidFill>
            </a:endParaRPr>
          </a:p>
          <a:p>
            <a:pPr algn="r"/>
            <a:r>
              <a:rPr lang="en-US" altLang="ja-JP" sz="2400" dirty="0" smtClean="0">
                <a:solidFill>
                  <a:schemeClr val="tx2"/>
                </a:solidFill>
              </a:rPr>
              <a:t>at   </a:t>
            </a:r>
            <a:r>
              <a:rPr lang="en-US" altLang="ja-JP" sz="2400" i="1" dirty="0" err="1" smtClean="0">
                <a:solidFill>
                  <a:schemeClr val="tx2"/>
                </a:solidFill>
              </a:rPr>
              <a:t>Shonan</a:t>
            </a:r>
            <a:r>
              <a:rPr lang="en-US" altLang="ja-JP" sz="2400" i="1" dirty="0" smtClean="0">
                <a:solidFill>
                  <a:schemeClr val="tx2"/>
                </a:solidFill>
              </a:rPr>
              <a:t> Meeting</a:t>
            </a:r>
            <a:r>
              <a:rPr lang="en-US" altLang="ja-JP" sz="2400" dirty="0" smtClean="0">
                <a:solidFill>
                  <a:schemeClr val="tx2"/>
                </a:solidFill>
              </a:rPr>
              <a:t> on</a:t>
            </a:r>
            <a:br>
              <a:rPr lang="en-US" altLang="ja-JP" sz="2400" dirty="0" smtClean="0">
                <a:solidFill>
                  <a:schemeClr val="tx2"/>
                </a:solidFill>
              </a:rPr>
            </a:br>
            <a:r>
              <a:rPr lang="en-US" altLang="ja-JP" sz="2400" dirty="0" smtClean="0">
                <a:solidFill>
                  <a:schemeClr val="tx2"/>
                </a:solidFill>
              </a:rPr>
              <a:t> Automated Techniques for Higher-Order Program Verification</a:t>
            </a:r>
            <a:br>
              <a:rPr lang="en-US" altLang="ja-JP" sz="2400" dirty="0" smtClean="0">
                <a:solidFill>
                  <a:schemeClr val="tx2"/>
                </a:solidFill>
              </a:rPr>
            </a:br>
            <a:r>
              <a:rPr lang="en-US" altLang="ja-JP" sz="2400" dirty="0" smtClean="0">
                <a:solidFill>
                  <a:schemeClr val="tx2"/>
                </a:solidFill>
              </a:rPr>
              <a:t>2011 </a:t>
            </a:r>
            <a:endParaRPr lang="ja-JP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322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ja-JP" dirty="0" smtClean="0"/>
              <a:t>HTT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7486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err="1" smtClean="0"/>
              <a:t>Nondeterminism</a:t>
            </a:r>
            <a:r>
              <a:rPr lang="en-US" altLang="ja-JP" dirty="0" smtClean="0"/>
              <a:t> (</a:t>
            </a:r>
            <a:r>
              <a:rPr lang="ja-JP" altLang="en-US" b="1" dirty="0" smtClean="0">
                <a:solidFill>
                  <a:schemeClr val="accent6">
                    <a:lumMod val="75000"/>
                  </a:schemeClr>
                </a:solidFill>
                <a:latin typeface="Lucida Console" pitchFamily="49" charset="0"/>
                <a:sym typeface="Wingdings" pitchFamily="2" charset="2"/>
              </a:rPr>
              <a:t>∥</a:t>
            </a:r>
            <a:r>
              <a:rPr lang="en-US" altLang="ja-JP" dirty="0" smtClean="0"/>
              <a:t>and </a:t>
            </a:r>
            <a:r>
              <a:rPr lang="ja-JP" altLang="en-US" b="1" dirty="0" smtClean="0">
                <a:solidFill>
                  <a:schemeClr val="accent6">
                    <a:lumMod val="75000"/>
                  </a:schemeClr>
                </a:solidFill>
                <a:latin typeface="Lucida Console" pitchFamily="49" charset="0"/>
                <a:sym typeface="Wingdings" pitchFamily="2" charset="2"/>
              </a:rPr>
              <a:t>⊥</a:t>
            </a:r>
            <a:r>
              <a:rPr lang="en-US" altLang="ja-JP" dirty="0" smtClean="0"/>
              <a:t>)</a:t>
            </a:r>
          </a:p>
          <a:p>
            <a:endParaRPr kumimoji="1" lang="en-US" altLang="ja-JP" dirty="0"/>
          </a:p>
          <a:p>
            <a:endParaRPr lang="en-US" altLang="ja-JP" dirty="0" smtClean="0"/>
          </a:p>
          <a:p>
            <a:endParaRPr kumimoji="1" lang="en-US" altLang="ja-JP" dirty="0"/>
          </a:p>
          <a:p>
            <a:endParaRPr lang="en-US" altLang="ja-JP" dirty="0" smtClean="0"/>
          </a:p>
        </p:txBody>
      </p:sp>
      <p:sp>
        <p:nvSpPr>
          <p:cNvPr id="8" name="横巻き 7"/>
          <p:cNvSpPr/>
          <p:nvPr/>
        </p:nvSpPr>
        <p:spPr>
          <a:xfrm>
            <a:off x="755576" y="2636912"/>
            <a:ext cx="7560840" cy="2448272"/>
          </a:xfrm>
          <a:prstGeom prst="horizontalScroll">
            <a:avLst>
              <a:gd name="adj" fmla="val 10420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000" dirty="0" err="1" smtClean="0">
                <a:latin typeface="Consolas" pitchFamily="49" charset="0"/>
                <a:cs typeface="Consolas" pitchFamily="49" charset="0"/>
              </a:rPr>
              <a:t>Subseq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000" dirty="0">
                <a:latin typeface="Consolas" pitchFamily="49" charset="0"/>
                <a:cs typeface="Consolas" pitchFamily="49" charset="0"/>
              </a:rPr>
              <a:t>:: </a:t>
            </a:r>
            <a:r>
              <a:rPr lang="en-US" altLang="ja-JP" sz="2000" b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Tree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n-US" altLang="ja-JP" sz="20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Tree</a:t>
            </a:r>
            <a:endParaRPr lang="en-US" altLang="ja-JP" sz="2000" b="1" dirty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400" dirty="0" err="1">
                <a:latin typeface="Consolas" pitchFamily="49" charset="0"/>
                <a:cs typeface="Consolas" pitchFamily="49" charset="0"/>
              </a:rPr>
              <a:t>Subseq</a:t>
            </a:r>
            <a:r>
              <a:rPr lang="en-US" altLang="ja-JP" sz="2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sz="24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Cons(</a:t>
            </a:r>
            <a:r>
              <a:rPr lang="en-US" altLang="ja-JP" sz="2400" dirty="0" err="1"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ja-JP" sz="2400" dirty="0" err="1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,</a:t>
            </a:r>
            <a:r>
              <a:rPr lang="en-US" altLang="ja-JP" sz="2400" dirty="0" err="1">
                <a:latin typeface="Consolas" pitchFamily="49" charset="0"/>
                <a:cs typeface="Consolas" pitchFamily="49" charset="0"/>
              </a:rPr>
              <a:t>xs</a:t>
            </a:r>
            <a:r>
              <a:rPr lang="en-US" altLang="ja-JP" sz="24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sz="2400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 </a:t>
            </a:r>
            <a:r>
              <a:rPr lang="en-US" altLang="ja-JP" sz="24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Cons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(x, </a:t>
            </a:r>
            <a:r>
              <a:rPr lang="en-US" altLang="ja-JP" sz="2400" dirty="0" err="1">
                <a:latin typeface="Consolas" pitchFamily="49" charset="0"/>
                <a:cs typeface="Consolas" pitchFamily="49" charset="0"/>
                <a:sym typeface="Wingdings" pitchFamily="2" charset="2"/>
              </a:rPr>
              <a:t>Subseq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(</a:t>
            </a:r>
            <a:r>
              <a:rPr lang="en-US" altLang="ja-JP" sz="2400" dirty="0" err="1">
                <a:latin typeface="Consolas" pitchFamily="49" charset="0"/>
                <a:cs typeface="Consolas" pitchFamily="49" charset="0"/>
                <a:sym typeface="Wingdings" pitchFamily="2" charset="2"/>
              </a:rPr>
              <a:t>xs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))</a:t>
            </a:r>
            <a:b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</a:b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                   </a:t>
            </a:r>
            <a:r>
              <a:rPr lang="ja-JP" altLang="en-US" sz="2400" b="1" dirty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∥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altLang="ja-JP" sz="2400" dirty="0" err="1">
                <a:latin typeface="Consolas" pitchFamily="49" charset="0"/>
                <a:cs typeface="Consolas" pitchFamily="49" charset="0"/>
                <a:sym typeface="Wingdings" pitchFamily="2" charset="2"/>
              </a:rPr>
              <a:t>Subseq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(</a:t>
            </a:r>
            <a:r>
              <a:rPr lang="en-US" altLang="ja-JP" sz="2400" dirty="0" err="1">
                <a:latin typeface="Consolas" pitchFamily="49" charset="0"/>
                <a:cs typeface="Consolas" pitchFamily="49" charset="0"/>
                <a:sym typeface="Wingdings" pitchFamily="2" charset="2"/>
              </a:rPr>
              <a:t>xs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)</a:t>
            </a:r>
          </a:p>
          <a:p>
            <a:r>
              <a:rPr lang="en-US" altLang="ja-JP" sz="2400" dirty="0" err="1">
                <a:latin typeface="Consolas" pitchFamily="49" charset="0"/>
                <a:cs typeface="Consolas" pitchFamily="49" charset="0"/>
                <a:sym typeface="Wingdings" pitchFamily="2" charset="2"/>
              </a:rPr>
              <a:t>Subseq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(</a:t>
            </a:r>
            <a:r>
              <a:rPr lang="en-US" altLang="ja-JP" sz="24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Nil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) 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  </a:t>
            </a:r>
            <a:r>
              <a:rPr lang="en-US" altLang="ja-JP" sz="24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Nil</a:t>
            </a:r>
          </a:p>
          <a:p>
            <a:r>
              <a:rPr lang="en-US" altLang="ja-JP" sz="2400" dirty="0" err="1">
                <a:latin typeface="Consolas" pitchFamily="49" charset="0"/>
                <a:cs typeface="Consolas" pitchFamily="49" charset="0"/>
                <a:sym typeface="Wingdings" pitchFamily="2" charset="2"/>
              </a:rPr>
              <a:t>Subseq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(</a:t>
            </a:r>
            <a:r>
              <a:rPr lang="en-US" altLang="ja-JP" sz="24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Other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) 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 </a:t>
            </a:r>
            <a:r>
              <a:rPr lang="ja-JP" altLang="en-US" sz="2400" b="1" dirty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⊥</a:t>
            </a:r>
            <a:endParaRPr lang="en-US" altLang="ja-JP" sz="2400" b="1" dirty="0">
              <a:solidFill>
                <a:schemeClr val="accent6">
                  <a:lumMod val="75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611560" y="5588024"/>
            <a:ext cx="7992888" cy="865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400" dirty="0" smtClean="0"/>
              <a:t>In this talk, evaluation strategy is unrestricted (= call-by-name).</a:t>
            </a:r>
            <a:br>
              <a:rPr lang="en-US" altLang="ja-JP" sz="2400" dirty="0" smtClean="0"/>
            </a:br>
            <a:r>
              <a:rPr lang="en-US" altLang="ja-JP" sz="2400" dirty="0" smtClean="0"/>
              <a:t>But call-by-value can also be dealt with. </a:t>
            </a:r>
          </a:p>
        </p:txBody>
      </p:sp>
    </p:spTree>
    <p:extLst>
      <p:ext uri="{BB962C8B-B14F-4D97-AF65-F5344CB8AC3E}">
        <p14:creationId xmlns:p14="http://schemas.microsoft.com/office/powerpoint/2010/main" val="108873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HTT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Notation:  </a:t>
            </a:r>
            <a:r>
              <a:rPr lang="en-US" altLang="ja-JP" b="1" dirty="0">
                <a:solidFill>
                  <a:srgbClr val="C00000"/>
                </a:solidFill>
              </a:rPr>
              <a:t>n-HTT</a:t>
            </a:r>
          </a:p>
          <a:p>
            <a:pPr lvl="1"/>
            <a:r>
              <a:rPr lang="en-US" altLang="ja-JP" dirty="0"/>
              <a:t>is the class </a:t>
            </a:r>
            <a:r>
              <a:rPr lang="en-US" altLang="ja-JP" dirty="0" smtClean="0"/>
              <a:t>of  </a:t>
            </a:r>
            <a:r>
              <a:rPr lang="en-US" altLang="ja-JP" sz="2400" b="1" dirty="0" err="1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Tree</a:t>
            </a:r>
            <a:r>
              <a:rPr lang="en-US" altLang="ja-JP" sz="2400" b="1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</a:t>
            </a:r>
            <a:r>
              <a:rPr lang="en-US" altLang="ja-JP" sz="2400" b="1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Tree</a:t>
            </a:r>
            <a:r>
              <a:rPr lang="en-US" altLang="ja-JP" dirty="0" smtClean="0"/>
              <a:t>  functions</a:t>
            </a:r>
            <a:br>
              <a:rPr lang="en-US" altLang="ja-JP" dirty="0" smtClean="0"/>
            </a:br>
            <a:r>
              <a:rPr lang="en-US" altLang="ja-JP" dirty="0" smtClean="0"/>
              <a:t>representable </a:t>
            </a:r>
            <a:r>
              <a:rPr lang="en-US" altLang="ja-JP" dirty="0"/>
              <a:t>by HTTs of order </a:t>
            </a:r>
            <a:r>
              <a:rPr lang="ja-JP" altLang="en-US" dirty="0"/>
              <a:t>≦ </a:t>
            </a:r>
            <a:r>
              <a:rPr lang="en-US" altLang="ja-JP" dirty="0"/>
              <a:t>n.</a:t>
            </a:r>
          </a:p>
          <a:p>
            <a:pPr lvl="1"/>
            <a:r>
              <a:rPr lang="en-US" altLang="ja-JP" dirty="0"/>
              <a:t>{</a:t>
            </a:r>
            <a:r>
              <a:rPr lang="en-US" altLang="ja-JP" u="sng" dirty="0" err="1">
                <a:latin typeface="Consolas" pitchFamily="49" charset="0"/>
                <a:cs typeface="Consolas" pitchFamily="49" charset="0"/>
              </a:rPr>
              <a:t>Subseq</a:t>
            </a:r>
            <a:r>
              <a:rPr lang="en-US" altLang="ja-JP" dirty="0"/>
              <a:t>} is 0-HTT,  {</a:t>
            </a:r>
            <a:r>
              <a:rPr lang="en-US" altLang="ja-JP" u="sng" dirty="0" err="1">
                <a:latin typeface="Consolas" pitchFamily="49" charset="0"/>
                <a:cs typeface="Consolas" pitchFamily="49" charset="0"/>
              </a:rPr>
              <a:t>Mult</a:t>
            </a:r>
            <a:r>
              <a:rPr lang="en-US" altLang="ja-JP" dirty="0"/>
              <a:t>, </a:t>
            </a:r>
            <a:r>
              <a:rPr lang="en-US" altLang="ja-JP" dirty="0" err="1">
                <a:latin typeface="Consolas" pitchFamily="49" charset="0"/>
                <a:cs typeface="Consolas" pitchFamily="49" charset="0"/>
              </a:rPr>
              <a:t>Iter</a:t>
            </a:r>
            <a:r>
              <a:rPr lang="en-US" altLang="ja-JP" dirty="0"/>
              <a:t>, </a:t>
            </a:r>
            <a:r>
              <a:rPr lang="en-US" altLang="ja-JP" dirty="0">
                <a:latin typeface="Consolas" pitchFamily="49" charset="0"/>
                <a:cs typeface="Consolas" pitchFamily="49" charset="0"/>
              </a:rPr>
              <a:t>Add</a:t>
            </a:r>
            <a:r>
              <a:rPr lang="en-US" altLang="ja-JP" dirty="0"/>
              <a:t>}</a:t>
            </a:r>
            <a:r>
              <a:rPr lang="ja-JP" altLang="en-US" dirty="0"/>
              <a:t>∈</a:t>
            </a:r>
            <a:r>
              <a:rPr lang="en-US" altLang="ja-JP" dirty="0"/>
              <a:t>2-HTT</a:t>
            </a:r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5" name="横巻き 4"/>
          <p:cNvSpPr/>
          <p:nvPr/>
        </p:nvSpPr>
        <p:spPr>
          <a:xfrm>
            <a:off x="395536" y="3717032"/>
            <a:ext cx="8352928" cy="864096"/>
          </a:xfrm>
          <a:prstGeom prst="horizontalScroll">
            <a:avLst>
              <a:gd name="adj" fmla="val 25000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400" dirty="0" err="1" smtClean="0">
                <a:latin typeface="Consolas" pitchFamily="49" charset="0"/>
                <a:cs typeface="Consolas" pitchFamily="49" charset="0"/>
              </a:rPr>
              <a:t>Subseq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400" dirty="0">
                <a:latin typeface="Consolas" pitchFamily="49" charset="0"/>
                <a:cs typeface="Consolas" pitchFamily="49" charset="0"/>
              </a:rPr>
              <a:t>:: </a:t>
            </a:r>
            <a:r>
              <a:rPr lang="en-US" altLang="ja-JP" sz="24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Tree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n-US" altLang="ja-JP" sz="24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Tree</a:t>
            </a:r>
            <a:endParaRPr lang="en-US" altLang="ja-JP" sz="2400" dirty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6" name="横巻き 5"/>
          <p:cNvSpPr/>
          <p:nvPr/>
        </p:nvSpPr>
        <p:spPr>
          <a:xfrm>
            <a:off x="395536" y="4581128"/>
            <a:ext cx="8352928" cy="1584176"/>
          </a:xfrm>
          <a:prstGeom prst="horizontalScroll">
            <a:avLst>
              <a:gd name="adj" fmla="val 12705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400" dirty="0" err="1" smtClean="0">
                <a:latin typeface="Consolas" pitchFamily="49" charset="0"/>
                <a:cs typeface="Consolas" pitchFamily="49" charset="0"/>
              </a:rPr>
              <a:t>Mult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400" dirty="0">
                <a:latin typeface="Consolas" pitchFamily="49" charset="0"/>
                <a:cs typeface="Consolas" pitchFamily="49" charset="0"/>
              </a:rPr>
              <a:t>:: </a:t>
            </a:r>
            <a:r>
              <a:rPr lang="en-US" altLang="ja-JP" sz="24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Tree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n-US" altLang="ja-JP" sz="24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Tree</a:t>
            </a:r>
            <a:endParaRPr lang="en-US" altLang="ja-JP" sz="2400" dirty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400" dirty="0" err="1" smtClean="0">
                <a:latin typeface="Consolas" pitchFamily="49" charset="0"/>
                <a:cs typeface="Consolas" pitchFamily="49" charset="0"/>
              </a:rPr>
              <a:t>Iter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400" dirty="0">
                <a:latin typeface="Consolas" pitchFamily="49" charset="0"/>
                <a:cs typeface="Consolas" pitchFamily="49" charset="0"/>
              </a:rPr>
              <a:t>:: </a:t>
            </a:r>
            <a:r>
              <a:rPr lang="en-US" altLang="ja-JP" sz="24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Tree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(</a:t>
            </a:r>
            <a:r>
              <a:rPr lang="en-US" altLang="ja-JP" sz="24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Tree 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n-US" altLang="ja-JP" sz="24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Tree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) 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n-US" altLang="ja-JP" sz="24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Tree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n-US" altLang="ja-JP" sz="24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Tree</a:t>
            </a:r>
            <a:endParaRPr lang="en-US" altLang="ja-JP" sz="2400" dirty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400" dirty="0" smtClean="0">
                <a:latin typeface="Consolas" pitchFamily="49" charset="0"/>
                <a:cs typeface="Consolas" pitchFamily="49" charset="0"/>
              </a:rPr>
              <a:t> Add  :: </a:t>
            </a:r>
            <a:r>
              <a:rPr lang="en-US" altLang="ja-JP" sz="24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Tree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n-US" altLang="ja-JP" sz="24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Tree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n-US" altLang="ja-JP" sz="24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Tree</a:t>
            </a:r>
            <a:endParaRPr lang="en-US" altLang="ja-JP" sz="2400" dirty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45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Order-n to Order-1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360040" y="1556792"/>
            <a:ext cx="8532440" cy="4176464"/>
          </a:xfrm>
          <a:prstGeom prst="round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3600" cap="small" dirty="0" smtClean="0"/>
              <a:t>Theorem</a:t>
            </a:r>
            <a:r>
              <a:rPr kumimoji="1" lang="en-US" altLang="ja-JP" sz="3600" dirty="0" smtClean="0"/>
              <a:t> </a:t>
            </a:r>
            <a:r>
              <a:rPr lang="en-US" altLang="ja-JP" sz="2800" dirty="0"/>
              <a:t>[</a:t>
            </a:r>
            <a:r>
              <a:rPr lang="en-US" altLang="ja-JP" sz="2800" dirty="0" smtClean="0"/>
              <a:t>EV88] </a:t>
            </a:r>
            <a:r>
              <a:rPr lang="en-US" altLang="ja-JP" sz="2800" dirty="0"/>
              <a:t>[EV86</a:t>
            </a:r>
            <a:r>
              <a:rPr lang="en-US" altLang="ja-JP" sz="2800" dirty="0" smtClean="0"/>
              <a:t>]</a:t>
            </a:r>
            <a:endParaRPr kumimoji="1" lang="en-US" altLang="ja-JP" sz="3600" dirty="0" smtClean="0"/>
          </a:p>
          <a:p>
            <a:endParaRPr lang="en-US" altLang="ja-JP" sz="3600" dirty="0" smtClean="0"/>
          </a:p>
          <a:p>
            <a:r>
              <a:rPr lang="en-US" altLang="ja-JP" sz="4400" dirty="0" smtClean="0"/>
              <a:t>    </a:t>
            </a:r>
            <a:r>
              <a:rPr lang="en-US" altLang="ja-JP" sz="4400" dirty="0" smtClean="0">
                <a:solidFill>
                  <a:srgbClr val="C00000"/>
                </a:solidFill>
              </a:rPr>
              <a:t>(n-HTT)</a:t>
            </a:r>
            <a:r>
              <a:rPr lang="en-US" altLang="ja-JP" sz="4400" dirty="0" smtClean="0"/>
              <a:t> </a:t>
            </a:r>
            <a:r>
              <a:rPr lang="ja-JP" altLang="en-US" sz="4400" dirty="0" smtClean="0"/>
              <a:t>⊆ </a:t>
            </a:r>
            <a:r>
              <a:rPr lang="en-US" altLang="ja-JP" sz="4400" dirty="0" smtClean="0">
                <a:solidFill>
                  <a:srgbClr val="7030A0"/>
                </a:solidFill>
              </a:rPr>
              <a:t>(1-HTT)</a:t>
            </a:r>
            <a:r>
              <a:rPr lang="en-US" altLang="ja-JP" sz="4400" baseline="30000" dirty="0" smtClean="0">
                <a:solidFill>
                  <a:srgbClr val="7030A0"/>
                </a:solidFill>
              </a:rPr>
              <a:t>n</a:t>
            </a:r>
            <a:endParaRPr lang="en-US" altLang="ja-JP" sz="4400" dirty="0" smtClean="0">
              <a:solidFill>
                <a:srgbClr val="7030A0"/>
              </a:solidFill>
            </a:endParaRPr>
          </a:p>
          <a:p>
            <a:endParaRPr lang="en-US" altLang="ja-JP" sz="3600" dirty="0" smtClean="0"/>
          </a:p>
          <a:p>
            <a:r>
              <a:rPr lang="en-US" altLang="ja-JP" sz="3600" dirty="0" smtClean="0">
                <a:solidFill>
                  <a:srgbClr val="C00000"/>
                </a:solidFill>
              </a:rPr>
              <a:t>n-</a:t>
            </a:r>
            <a:r>
              <a:rPr lang="en-US" altLang="ja-JP" sz="3600" dirty="0" err="1" smtClean="0">
                <a:solidFill>
                  <a:srgbClr val="C00000"/>
                </a:solidFill>
              </a:rPr>
              <a:t>th</a:t>
            </a:r>
            <a:r>
              <a:rPr lang="en-US" altLang="ja-JP" sz="3600" dirty="0" smtClean="0">
                <a:solidFill>
                  <a:srgbClr val="C00000"/>
                </a:solidFill>
              </a:rPr>
              <a:t> order tree transducer</a:t>
            </a:r>
            <a:r>
              <a:rPr lang="en-US" altLang="ja-JP" sz="3600" dirty="0" smtClean="0"/>
              <a:t> is representable by a </a:t>
            </a:r>
            <a:r>
              <a:rPr lang="en-US" altLang="ja-JP" sz="3600" dirty="0" smtClean="0">
                <a:solidFill>
                  <a:srgbClr val="7030A0"/>
                </a:solidFill>
              </a:rPr>
              <a:t>n-fold composition of 1</a:t>
            </a:r>
            <a:r>
              <a:rPr lang="en-US" altLang="ja-JP" sz="3600" baseline="30000" dirty="0" smtClean="0">
                <a:solidFill>
                  <a:srgbClr val="7030A0"/>
                </a:solidFill>
              </a:rPr>
              <a:t>st</a:t>
            </a:r>
            <a:r>
              <a:rPr lang="en-US" altLang="ja-JP" sz="3600" dirty="0" smtClean="0">
                <a:solidFill>
                  <a:srgbClr val="7030A0"/>
                </a:solidFill>
              </a:rPr>
              <a:t>-order</a:t>
            </a:r>
            <a:r>
              <a:rPr lang="en-US" altLang="ja-JP" sz="3600" dirty="0" smtClean="0"/>
              <a:t> tree transducers.  </a:t>
            </a:r>
            <a:r>
              <a:rPr lang="en-US" altLang="ja-JP" sz="2400" dirty="0" smtClean="0"/>
              <a:t>(“= or </a:t>
            </a:r>
            <a:r>
              <a:rPr lang="ja-JP" altLang="en-US" sz="2400" dirty="0" smtClean="0"/>
              <a:t>⊊ </a:t>
            </a:r>
            <a:r>
              <a:rPr lang="en-US" altLang="ja-JP" sz="2400" dirty="0" smtClean="0"/>
              <a:t>?” is left open, as far as I know.)</a:t>
            </a:r>
            <a:endParaRPr lang="en-US" altLang="ja-JP" sz="3600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99592" y="5877272"/>
            <a:ext cx="8100392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altLang="ja-JP" sz="1600" dirty="0">
                <a:latin typeface="Times New Roman" pitchFamily="18" charset="0"/>
                <a:cs typeface="Times New Roman" pitchFamily="18" charset="0"/>
              </a:rPr>
              <a:t>EV86] J. </a:t>
            </a:r>
            <a:r>
              <a:rPr lang="en-US" altLang="ja-JP" sz="1600" dirty="0" err="1">
                <a:latin typeface="Times New Roman" pitchFamily="18" charset="0"/>
                <a:cs typeface="Times New Roman" pitchFamily="18" charset="0"/>
              </a:rPr>
              <a:t>Engelfriet</a:t>
            </a:r>
            <a:r>
              <a:rPr lang="en-US" altLang="ja-JP" sz="1600" dirty="0">
                <a:latin typeface="Times New Roman" pitchFamily="18" charset="0"/>
                <a:cs typeface="Times New Roman" pitchFamily="18" charset="0"/>
              </a:rPr>
              <a:t> &amp; H. </a:t>
            </a:r>
            <a:r>
              <a:rPr lang="en-US" altLang="ja-JP" sz="1600" dirty="0" err="1">
                <a:latin typeface="Times New Roman" pitchFamily="18" charset="0"/>
                <a:cs typeface="Times New Roman" pitchFamily="18" charset="0"/>
              </a:rPr>
              <a:t>Vogler</a:t>
            </a:r>
            <a:r>
              <a:rPr lang="en-US" altLang="ja-JP" sz="1600" dirty="0">
                <a:latin typeface="Times New Roman" pitchFamily="18" charset="0"/>
                <a:cs typeface="Times New Roman" pitchFamily="18" charset="0"/>
              </a:rPr>
              <a:t>, “Pushdown Machines for Macro Tree Transducers”, </a:t>
            </a:r>
            <a:r>
              <a:rPr lang="en-US" altLang="ja-JP" sz="1600" i="1" dirty="0">
                <a:latin typeface="Times New Roman" pitchFamily="18" charset="0"/>
                <a:cs typeface="Times New Roman" pitchFamily="18" charset="0"/>
              </a:rPr>
              <a:t>TCS </a:t>
            </a:r>
            <a:r>
              <a:rPr lang="en-US" altLang="ja-JP" sz="1600" i="1" dirty="0" smtClean="0">
                <a:latin typeface="Times New Roman" pitchFamily="18" charset="0"/>
                <a:cs typeface="Times New Roman" pitchFamily="18" charset="0"/>
              </a:rPr>
              <a:t>42</a:t>
            </a:r>
          </a:p>
          <a:p>
            <a:r>
              <a:rPr lang="en-US" altLang="ja-JP" sz="1600" dirty="0">
                <a:latin typeface="Times New Roman" pitchFamily="18" charset="0"/>
                <a:cs typeface="Times New Roman" pitchFamily="18" charset="0"/>
              </a:rPr>
              <a:t>[EV88] </a:t>
            </a:r>
            <a:r>
              <a:rPr lang="ja-JP" altLang="en-US" sz="1600" dirty="0" smtClean="0">
                <a:latin typeface="Times New Roman" pitchFamily="18" charset="0"/>
                <a:cs typeface="Times New Roman" pitchFamily="18" charset="0"/>
              </a:rPr>
              <a:t>─</a:t>
            </a:r>
            <a:r>
              <a:rPr lang="en-US" altLang="ja-JP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ja-JP" sz="1600" dirty="0">
                <a:latin typeface="Times New Roman" pitchFamily="18" charset="0"/>
                <a:cs typeface="Times New Roman" pitchFamily="18" charset="0"/>
              </a:rPr>
              <a:t>“High Level Tree Transducers and Iterated Pushdown Tree Transducers”, </a:t>
            </a:r>
            <a:r>
              <a:rPr lang="en-US" altLang="ja-JP" sz="1600" i="1" dirty="0" err="1">
                <a:latin typeface="Times New Roman" pitchFamily="18" charset="0"/>
                <a:cs typeface="Times New Roman" pitchFamily="18" charset="0"/>
              </a:rPr>
              <a:t>Acta</a:t>
            </a:r>
            <a:r>
              <a:rPr lang="en-US" altLang="ja-JP" sz="1600" i="1" dirty="0">
                <a:latin typeface="Times New Roman" pitchFamily="18" charset="0"/>
                <a:cs typeface="Times New Roman" pitchFamily="18" charset="0"/>
              </a:rPr>
              <a:t> Inf. </a:t>
            </a:r>
            <a:r>
              <a:rPr lang="en-US" altLang="ja-JP" sz="1600" i="1" dirty="0" smtClean="0">
                <a:latin typeface="Times New Roman" pitchFamily="18" charset="0"/>
                <a:cs typeface="Times New Roman" pitchFamily="18" charset="0"/>
              </a:rPr>
              <a:t>26</a:t>
            </a:r>
            <a:endParaRPr kumimoji="1" lang="ja-JP" altLang="en-US" sz="16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259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ja-JP" dirty="0" smtClean="0"/>
              <a:t>Proof: n-HTT = 1-HTT</a:t>
            </a:r>
            <a:r>
              <a:rPr lang="ja-JP" altLang="en-US" dirty="0"/>
              <a:t> </a:t>
            </a:r>
            <a:r>
              <a:rPr lang="ja-JP" altLang="en-US" dirty="0" smtClean="0"/>
              <a:t>∘ </a:t>
            </a:r>
            <a:r>
              <a:rPr lang="en-US" altLang="ja-JP" dirty="0" smtClean="0"/>
              <a:t>(n-1)-HTT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6856" y="1600201"/>
            <a:ext cx="8373616" cy="3484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b="1" dirty="0" smtClean="0">
                <a:solidFill>
                  <a:srgbClr val="C00000"/>
                </a:solidFill>
              </a:rPr>
              <a:t>Idea: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>  </a:t>
            </a:r>
            <a:r>
              <a:rPr kumimoji="1" lang="en-US" altLang="ja-JP" dirty="0" smtClean="0"/>
              <a:t>Represent 1</a:t>
            </a:r>
            <a:r>
              <a:rPr kumimoji="1" lang="en-US" altLang="ja-JP" baseline="30000" dirty="0" smtClean="0"/>
              <a:t>st</a:t>
            </a:r>
            <a:r>
              <a:rPr kumimoji="1" lang="en-US" altLang="ja-JP" dirty="0" smtClean="0"/>
              <a:t>-order  term </a:t>
            </a:r>
            <a:r>
              <a:rPr lang="en-US" altLang="ja-JP" sz="2400" b="1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TreeTree</a:t>
            </a:r>
            <a:r>
              <a:rPr kumimoji="1" lang="en-US" altLang="ja-JP" dirty="0" smtClean="0"/>
              <a:t> by a </a:t>
            </a:r>
            <a:r>
              <a:rPr kumimoji="1" lang="en-US" altLang="ja-JP" sz="2400" b="1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Tree</a:t>
            </a:r>
            <a:r>
              <a:rPr kumimoji="1" lang="en-US" altLang="ja-JP" dirty="0" smtClean="0"/>
              <a:t>.</a:t>
            </a:r>
            <a:br>
              <a:rPr kumimoji="1" lang="en-US" altLang="ja-JP" dirty="0" smtClean="0"/>
            </a:br>
            <a:endParaRPr kumimoji="1" lang="en-US" altLang="ja-JP" dirty="0" smtClean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 smtClean="0"/>
              <a:t>  Represent 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-order application symbolically, too.</a:t>
            </a:r>
            <a:endParaRPr kumimoji="1" lang="ja-JP" altLang="en-US" dirty="0"/>
          </a:p>
        </p:txBody>
      </p:sp>
      <p:sp>
        <p:nvSpPr>
          <p:cNvPr id="8" name="右矢印 7"/>
          <p:cNvSpPr/>
          <p:nvPr/>
        </p:nvSpPr>
        <p:spPr>
          <a:xfrm>
            <a:off x="4860032" y="2996952"/>
            <a:ext cx="576064" cy="103267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横巻き 12"/>
          <p:cNvSpPr/>
          <p:nvPr/>
        </p:nvSpPr>
        <p:spPr>
          <a:xfrm>
            <a:off x="899592" y="2996952"/>
            <a:ext cx="3888432" cy="1080120"/>
          </a:xfrm>
          <a:prstGeom prst="horizontalScroll">
            <a:avLst>
              <a:gd name="adj" fmla="val 11855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 F </a:t>
            </a:r>
            <a:r>
              <a:rPr lang="en-US" altLang="ja-JP" sz="2000" dirty="0">
                <a:latin typeface="Consolas" pitchFamily="49" charset="0"/>
                <a:cs typeface="Consolas" pitchFamily="49" charset="0"/>
              </a:rPr>
              <a:t>:: </a:t>
            </a:r>
            <a:r>
              <a:rPr lang="en-US" altLang="ja-JP" sz="2000" b="1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Tree</a:t>
            </a:r>
            <a:r>
              <a:rPr lang="en-US" altLang="ja-JP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n-US" altLang="ja-JP" sz="2000" b="1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Tree</a:t>
            </a:r>
            <a:r>
              <a:rPr lang="en-US" altLang="ja-JP" sz="2000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</a:t>
            </a:r>
            <a:r>
              <a:rPr lang="en-US" altLang="ja-JP" sz="2000" b="1" dirty="0" err="1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Tree</a:t>
            </a:r>
            <a:endParaRPr lang="en-US" altLang="ja-JP" sz="2800" b="1" dirty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F(</a:t>
            </a:r>
            <a:r>
              <a:rPr lang="en-US" altLang="ja-JP" sz="28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Z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)(y) </a:t>
            </a:r>
            <a:r>
              <a:rPr lang="en-US" altLang="ja-JP" sz="28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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S(S(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y</a:t>
            </a:r>
            <a:r>
              <a:rPr lang="en-US" altLang="ja-JP" sz="28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))</a:t>
            </a:r>
            <a:endParaRPr lang="en-US" altLang="ja-JP" sz="2800" dirty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4" name="横巻き 13"/>
          <p:cNvSpPr/>
          <p:nvPr/>
        </p:nvSpPr>
        <p:spPr>
          <a:xfrm>
            <a:off x="5508104" y="2924944"/>
            <a:ext cx="3384376" cy="1080120"/>
          </a:xfrm>
          <a:prstGeom prst="horizontalScroll">
            <a:avLst>
              <a:gd name="adj" fmla="val 13082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 F </a:t>
            </a:r>
            <a:r>
              <a:rPr lang="en-US" altLang="ja-JP" sz="2000" dirty="0">
                <a:latin typeface="Consolas" pitchFamily="49" charset="0"/>
                <a:cs typeface="Consolas" pitchFamily="49" charset="0"/>
              </a:rPr>
              <a:t>:: </a:t>
            </a:r>
            <a:r>
              <a:rPr lang="en-US" altLang="ja-JP" sz="2000" b="1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Tree</a:t>
            </a:r>
            <a:r>
              <a:rPr lang="en-US" altLang="ja-JP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n-US" altLang="ja-JP" sz="2000" b="1" dirty="0">
                <a:solidFill>
                  <a:srgbClr val="CD0398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Tree</a:t>
            </a:r>
            <a:endParaRPr lang="en-US" altLang="ja-JP" sz="2800" b="1" dirty="0">
              <a:solidFill>
                <a:srgbClr val="CD0398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F(</a:t>
            </a:r>
            <a:r>
              <a:rPr lang="en-US" altLang="ja-JP" sz="28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Z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altLang="ja-JP" sz="28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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dirty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S(S(Y))</a:t>
            </a:r>
          </a:p>
        </p:txBody>
      </p:sp>
      <p:sp>
        <p:nvSpPr>
          <p:cNvPr id="15" name="横巻き 14"/>
          <p:cNvSpPr/>
          <p:nvPr/>
        </p:nvSpPr>
        <p:spPr>
          <a:xfrm>
            <a:off x="5580112" y="5108909"/>
            <a:ext cx="3312368" cy="720079"/>
          </a:xfrm>
          <a:prstGeom prst="horizontalScroll">
            <a:avLst>
              <a:gd name="adj" fmla="val 18603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…  </a:t>
            </a:r>
            <a:r>
              <a:rPr lang="en-US" altLang="ja-JP" sz="28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@(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F(x)</a:t>
            </a:r>
            <a:r>
              <a:rPr lang="en-US" altLang="ja-JP" sz="2800" dirty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, Z</a:t>
            </a:r>
            <a:r>
              <a:rPr lang="en-US" altLang="ja-JP" sz="28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)</a:t>
            </a:r>
            <a:endParaRPr lang="en-US" altLang="ja-JP" sz="2800" dirty="0">
              <a:solidFill>
                <a:srgbClr val="CD0398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" name="横巻き 15"/>
          <p:cNvSpPr/>
          <p:nvPr/>
        </p:nvSpPr>
        <p:spPr>
          <a:xfrm>
            <a:off x="1916629" y="5170438"/>
            <a:ext cx="2799387" cy="730558"/>
          </a:xfrm>
          <a:prstGeom prst="horizontalScroll">
            <a:avLst>
              <a:gd name="adj" fmla="val 18524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… 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F(x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)(</a:t>
            </a:r>
            <a:r>
              <a:rPr lang="en-US" altLang="ja-JP" sz="28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Z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)</a:t>
            </a:r>
            <a:endParaRPr lang="en-US" altLang="ja-JP" sz="2800" dirty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7" name="右矢印 16"/>
          <p:cNvSpPr/>
          <p:nvPr/>
        </p:nvSpPr>
        <p:spPr>
          <a:xfrm>
            <a:off x="4860032" y="4988616"/>
            <a:ext cx="576064" cy="103267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68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altLang="ja-JP" dirty="0"/>
              <a:t>Proof: n-HTT = 1-HTT</a:t>
            </a:r>
            <a:r>
              <a:rPr lang="ja-JP" altLang="en-US" dirty="0"/>
              <a:t> ∘ </a:t>
            </a:r>
            <a:r>
              <a:rPr lang="en-US" altLang="ja-JP" dirty="0"/>
              <a:t>(n-1)-HTT 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84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/>
              <a:t>R</a:t>
            </a:r>
            <a:r>
              <a:rPr lang="en-US" altLang="ja-JP" dirty="0" smtClean="0"/>
              <a:t>epresent </a:t>
            </a:r>
            <a:r>
              <a:rPr kumimoji="1" lang="en-US" altLang="ja-JP" dirty="0" smtClean="0"/>
              <a:t>1</a:t>
            </a:r>
            <a:r>
              <a:rPr kumimoji="1" lang="en-US" altLang="ja-JP" baseline="30000" dirty="0" smtClean="0"/>
              <a:t>st</a:t>
            </a:r>
            <a:r>
              <a:rPr kumimoji="1" lang="en-US" altLang="ja-JP" dirty="0" smtClean="0"/>
              <a:t>-order things symbolically.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Then a 1-HTT performs the actual “application”.</a:t>
            </a:r>
            <a:endParaRPr kumimoji="1" lang="ja-JP" altLang="en-US" dirty="0"/>
          </a:p>
        </p:txBody>
      </p:sp>
      <p:sp>
        <p:nvSpPr>
          <p:cNvPr id="12" name="横巻き 11"/>
          <p:cNvSpPr/>
          <p:nvPr/>
        </p:nvSpPr>
        <p:spPr>
          <a:xfrm>
            <a:off x="1187624" y="3933056"/>
            <a:ext cx="6912768" cy="1872208"/>
          </a:xfrm>
          <a:prstGeom prst="horizontalScroll">
            <a:avLst>
              <a:gd name="adj" fmla="val 8174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dirty="0" err="1">
                <a:latin typeface="Consolas" pitchFamily="49" charset="0"/>
                <a:cs typeface="Consolas" pitchFamily="49" charset="0"/>
              </a:rPr>
              <a:t>Eval</a:t>
            </a:r>
            <a:r>
              <a:rPr lang="en-US" altLang="ja-JP" sz="2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sz="2400" dirty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@(</a:t>
            </a:r>
            <a:r>
              <a:rPr lang="en-US" altLang="ja-JP" sz="2400" dirty="0">
                <a:latin typeface="Consolas" pitchFamily="49" charset="0"/>
                <a:cs typeface="Consolas" pitchFamily="49" charset="0"/>
              </a:rPr>
              <a:t>f</a:t>
            </a:r>
            <a:r>
              <a:rPr lang="en-US" altLang="ja-JP" sz="2400" dirty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,</a:t>
            </a:r>
            <a:r>
              <a:rPr lang="en-US" altLang="ja-JP" sz="2400" dirty="0">
                <a:latin typeface="Consolas" pitchFamily="49" charset="0"/>
                <a:cs typeface="Consolas" pitchFamily="49" charset="0"/>
              </a:rPr>
              <a:t> b</a:t>
            </a:r>
            <a:r>
              <a:rPr lang="en-US" altLang="ja-JP" sz="2400" dirty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sz="2400" dirty="0">
                <a:latin typeface="Consolas" pitchFamily="49" charset="0"/>
                <a:cs typeface="Consolas" pitchFamily="49" charset="0"/>
              </a:rPr>
              <a:t>)(y)	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 </a:t>
            </a:r>
            <a:r>
              <a:rPr lang="en-US" altLang="ja-JP" sz="2400" dirty="0" err="1">
                <a:latin typeface="Consolas" pitchFamily="49" charset="0"/>
                <a:cs typeface="Consolas" pitchFamily="49" charset="0"/>
                <a:sym typeface="Wingdings" pitchFamily="2" charset="2"/>
              </a:rPr>
              <a:t>Eval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(f, </a:t>
            </a:r>
            <a:r>
              <a:rPr lang="en-US" altLang="ja-JP" sz="2400" dirty="0" err="1">
                <a:latin typeface="Consolas" pitchFamily="49" charset="0"/>
                <a:cs typeface="Consolas" pitchFamily="49" charset="0"/>
                <a:sym typeface="Wingdings" pitchFamily="2" charset="2"/>
              </a:rPr>
              <a:t>Eval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(b)(y))</a:t>
            </a:r>
          </a:p>
          <a:p>
            <a:r>
              <a:rPr lang="en-US" altLang="ja-JP" sz="2400" dirty="0" err="1">
                <a:latin typeface="Consolas" pitchFamily="49" charset="0"/>
                <a:cs typeface="Consolas" pitchFamily="49" charset="0"/>
                <a:sym typeface="Wingdings" pitchFamily="2" charset="2"/>
              </a:rPr>
              <a:t>Eval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(</a:t>
            </a:r>
            <a:r>
              <a:rPr lang="en-US" altLang="ja-JP" sz="2400" dirty="0">
                <a:solidFill>
                  <a:srgbClr val="CD0398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Y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)(y)		 y</a:t>
            </a:r>
          </a:p>
          <a:p>
            <a:r>
              <a:rPr lang="en-US" altLang="ja-JP" sz="2400" dirty="0" err="1">
                <a:latin typeface="Consolas" pitchFamily="49" charset="0"/>
                <a:cs typeface="Consolas" pitchFamily="49" charset="0"/>
                <a:sym typeface="Wingdings" pitchFamily="2" charset="2"/>
              </a:rPr>
              <a:t>Eval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(</a:t>
            </a:r>
            <a:r>
              <a:rPr lang="en-US" altLang="ja-JP" sz="2400" dirty="0">
                <a:solidFill>
                  <a:srgbClr val="CD0398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S(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x</a:t>
            </a:r>
            <a:r>
              <a:rPr lang="en-US" altLang="ja-JP" sz="2400" dirty="0">
                <a:solidFill>
                  <a:srgbClr val="CD0398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)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)(y)	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 </a:t>
            </a:r>
            <a:r>
              <a:rPr lang="en-US" altLang="ja-JP" sz="24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S(</a:t>
            </a:r>
            <a:r>
              <a:rPr lang="en-US" altLang="ja-JP" sz="2400" dirty="0" err="1">
                <a:latin typeface="Consolas" pitchFamily="49" charset="0"/>
                <a:cs typeface="Consolas" pitchFamily="49" charset="0"/>
                <a:sym typeface="Wingdings" pitchFamily="2" charset="2"/>
              </a:rPr>
              <a:t>Eval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(x)(y)</a:t>
            </a:r>
            <a:r>
              <a:rPr lang="en-US" altLang="ja-JP" sz="24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)</a:t>
            </a:r>
          </a:p>
          <a:p>
            <a:r>
              <a:rPr lang="en-US" altLang="ja-JP" sz="2400" dirty="0" err="1">
                <a:latin typeface="Consolas" pitchFamily="49" charset="0"/>
                <a:cs typeface="Consolas" pitchFamily="49" charset="0"/>
                <a:sym typeface="Wingdings" pitchFamily="2" charset="2"/>
              </a:rPr>
              <a:t>Eval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(</a:t>
            </a:r>
            <a:r>
              <a:rPr lang="en-US" altLang="ja-JP" sz="2400" dirty="0">
                <a:solidFill>
                  <a:srgbClr val="CD0398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Z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)(y)		 </a:t>
            </a:r>
            <a:r>
              <a:rPr lang="en-US" altLang="ja-JP" sz="24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Z</a:t>
            </a:r>
          </a:p>
        </p:txBody>
      </p:sp>
      <p:sp>
        <p:nvSpPr>
          <p:cNvPr id="10" name="横巻き 9"/>
          <p:cNvSpPr/>
          <p:nvPr/>
        </p:nvSpPr>
        <p:spPr>
          <a:xfrm>
            <a:off x="1259632" y="2204864"/>
            <a:ext cx="3384376" cy="1080120"/>
          </a:xfrm>
          <a:prstGeom prst="horizontalScroll">
            <a:avLst>
              <a:gd name="adj" fmla="val 13082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 F </a:t>
            </a:r>
            <a:r>
              <a:rPr lang="en-US" altLang="ja-JP" sz="2000" dirty="0">
                <a:latin typeface="Consolas" pitchFamily="49" charset="0"/>
                <a:cs typeface="Consolas" pitchFamily="49" charset="0"/>
              </a:rPr>
              <a:t>:: </a:t>
            </a:r>
            <a:r>
              <a:rPr lang="en-US" altLang="ja-JP" sz="2000" b="1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Tree</a:t>
            </a:r>
            <a:r>
              <a:rPr lang="en-US" altLang="ja-JP" sz="20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n-US" altLang="ja-JP" sz="2000" b="1" dirty="0">
                <a:solidFill>
                  <a:srgbClr val="CD0398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Tree</a:t>
            </a:r>
            <a:endParaRPr lang="en-US" altLang="ja-JP" sz="2800" b="1" dirty="0">
              <a:solidFill>
                <a:srgbClr val="CD0398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F(</a:t>
            </a:r>
            <a:r>
              <a:rPr lang="en-US" altLang="ja-JP" sz="28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Z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altLang="ja-JP" sz="28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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dirty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S(S(Y))</a:t>
            </a:r>
          </a:p>
        </p:txBody>
      </p:sp>
      <p:sp>
        <p:nvSpPr>
          <p:cNvPr id="13" name="横巻き 12"/>
          <p:cNvSpPr/>
          <p:nvPr/>
        </p:nvSpPr>
        <p:spPr>
          <a:xfrm>
            <a:off x="4932040" y="2348881"/>
            <a:ext cx="3312368" cy="720079"/>
          </a:xfrm>
          <a:prstGeom prst="horizontalScroll">
            <a:avLst>
              <a:gd name="adj" fmla="val 18603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…  </a:t>
            </a:r>
            <a:r>
              <a:rPr lang="en-US" altLang="ja-JP" sz="28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@(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F(x)</a:t>
            </a:r>
            <a:r>
              <a:rPr lang="en-US" altLang="ja-JP" sz="2800" dirty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, Z</a:t>
            </a:r>
            <a:r>
              <a:rPr lang="en-US" altLang="ja-JP" sz="28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)</a:t>
            </a:r>
            <a:endParaRPr lang="en-US" altLang="ja-JP" sz="2800" dirty="0">
              <a:solidFill>
                <a:srgbClr val="CD0398"/>
              </a:solidFill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88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118109" y="2492896"/>
            <a:ext cx="3229755" cy="3693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b="1" dirty="0" err="1">
                <a:latin typeface="Lucida Console" pitchFamily="49" charset="0"/>
              </a:rPr>
              <a:t>M</a:t>
            </a:r>
            <a:r>
              <a:rPr lang="en-US" altLang="ja-JP" b="1" dirty="0" err="1" smtClean="0">
                <a:latin typeface="Lucida Console" pitchFamily="49" charset="0"/>
              </a:rPr>
              <a:t>ult</a:t>
            </a:r>
            <a:r>
              <a:rPr lang="en-US" altLang="ja-JP" b="1" dirty="0" smtClean="0">
                <a:latin typeface="Lucida Console" pitchFamily="49" charset="0"/>
              </a:rPr>
              <a:t>(</a:t>
            </a:r>
            <a:r>
              <a:rPr lang="en-US" altLang="ja-JP" b="1" dirty="0" smtClean="0">
                <a:solidFill>
                  <a:srgbClr val="0070C0"/>
                </a:solidFill>
                <a:latin typeface="Lucida Console" pitchFamily="49" charset="0"/>
              </a:rPr>
              <a:t>Pair(S(Z),S(Z))</a:t>
            </a:r>
            <a:r>
              <a:rPr lang="en-US" altLang="ja-JP" b="1" dirty="0" smtClean="0">
                <a:latin typeface="Lucida Console" pitchFamily="49" charset="0"/>
              </a:rPr>
              <a:t>)</a:t>
            </a:r>
            <a:endParaRPr kumimoji="1" lang="ja-JP" altLang="en-US" dirty="0"/>
          </a:p>
        </p:txBody>
      </p:sp>
      <p:grpSp>
        <p:nvGrpSpPr>
          <p:cNvPr id="43" name="グループ化 42"/>
          <p:cNvGrpSpPr/>
          <p:nvPr/>
        </p:nvGrpSpPr>
        <p:grpSpPr>
          <a:xfrm>
            <a:off x="2678989" y="2389110"/>
            <a:ext cx="3913052" cy="1183906"/>
            <a:chOff x="2678989" y="2389110"/>
            <a:chExt cx="3913052" cy="1183906"/>
          </a:xfrm>
        </p:grpSpPr>
        <p:sp>
          <p:nvSpPr>
            <p:cNvPr id="5" name="角丸四角形 4"/>
            <p:cNvSpPr/>
            <p:nvPr/>
          </p:nvSpPr>
          <p:spPr>
            <a:xfrm>
              <a:off x="5295897" y="2389110"/>
              <a:ext cx="432048" cy="432048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/>
                <a:t>@</a:t>
              </a:r>
              <a:endParaRPr kumimoji="1" lang="ja-JP" altLang="en-US" b="1" dirty="0"/>
            </a:p>
          </p:txBody>
        </p:sp>
        <p:sp>
          <p:nvSpPr>
            <p:cNvPr id="6" name="角丸四角形 5"/>
            <p:cNvSpPr/>
            <p:nvPr/>
          </p:nvSpPr>
          <p:spPr>
            <a:xfrm>
              <a:off x="6159993" y="3109190"/>
              <a:ext cx="432048" cy="432048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/>
                <a:t>Z</a:t>
              </a:r>
              <a:endParaRPr kumimoji="1" lang="ja-JP" altLang="en-US" b="1" dirty="0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2678989" y="3203684"/>
              <a:ext cx="3196458" cy="369332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b="1" dirty="0" err="1">
                  <a:latin typeface="Lucida Console" pitchFamily="49" charset="0"/>
                </a:rPr>
                <a:t>I</a:t>
              </a:r>
              <a:r>
                <a:rPr lang="en-US" altLang="ja-JP" b="1" dirty="0" err="1" smtClean="0">
                  <a:latin typeface="Lucida Console" pitchFamily="49" charset="0"/>
                </a:rPr>
                <a:t>ter</a:t>
              </a:r>
              <a:r>
                <a:rPr lang="en-US" altLang="ja-JP" b="1" dirty="0" smtClean="0">
                  <a:latin typeface="Lucida Console" pitchFamily="49" charset="0"/>
                </a:rPr>
                <a:t>(</a:t>
              </a:r>
              <a:r>
                <a:rPr lang="en-US" altLang="ja-JP" b="1" dirty="0" smtClean="0">
                  <a:solidFill>
                    <a:srgbClr val="0070C0"/>
                  </a:solidFill>
                  <a:latin typeface="Lucida Console" pitchFamily="49" charset="0"/>
                </a:rPr>
                <a:t>S(Z)</a:t>
              </a:r>
              <a:r>
                <a:rPr lang="en-US" altLang="ja-JP" b="1" dirty="0" smtClean="0">
                  <a:latin typeface="Lucida Console" pitchFamily="49" charset="0"/>
                </a:rPr>
                <a:t>)(Add(</a:t>
              </a:r>
              <a:r>
                <a:rPr lang="en-US" altLang="ja-JP" b="1" dirty="0" smtClean="0">
                  <a:solidFill>
                    <a:srgbClr val="0070C0"/>
                  </a:solidFill>
                  <a:latin typeface="Lucida Console" pitchFamily="49" charset="0"/>
                </a:rPr>
                <a:t>S(Z)</a:t>
              </a:r>
              <a:r>
                <a:rPr lang="en-US" altLang="ja-JP" b="1" dirty="0" smtClean="0">
                  <a:latin typeface="Lucida Console" pitchFamily="49" charset="0"/>
                </a:rPr>
                <a:t>))</a:t>
              </a:r>
              <a:endParaRPr kumimoji="1" lang="ja-JP" altLang="en-US" dirty="0"/>
            </a:p>
          </p:txBody>
        </p:sp>
        <p:cxnSp>
          <p:nvCxnSpPr>
            <p:cNvPr id="18" name="直線コネクタ 17"/>
            <p:cNvCxnSpPr>
              <a:stCxn id="5" idx="2"/>
              <a:endCxn id="6" idx="0"/>
            </p:cNvCxnSpPr>
            <p:nvPr/>
          </p:nvCxnSpPr>
          <p:spPr>
            <a:xfrm>
              <a:off x="5511921" y="2821158"/>
              <a:ext cx="864096" cy="288032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>
              <a:stCxn id="5" idx="2"/>
              <a:endCxn id="9" idx="0"/>
            </p:cNvCxnSpPr>
            <p:nvPr/>
          </p:nvCxnSpPr>
          <p:spPr>
            <a:xfrm flipH="1">
              <a:off x="4277218" y="2821158"/>
              <a:ext cx="1234703" cy="382526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グループ化 43"/>
          <p:cNvGrpSpPr/>
          <p:nvPr/>
        </p:nvGrpSpPr>
        <p:grpSpPr>
          <a:xfrm>
            <a:off x="5076056" y="3140968"/>
            <a:ext cx="3888432" cy="2397022"/>
            <a:chOff x="5076056" y="3140968"/>
            <a:chExt cx="3888432" cy="2397022"/>
          </a:xfrm>
        </p:grpSpPr>
        <p:sp>
          <p:nvSpPr>
            <p:cNvPr id="10" name="角丸四角形 9"/>
            <p:cNvSpPr/>
            <p:nvPr/>
          </p:nvSpPr>
          <p:spPr>
            <a:xfrm>
              <a:off x="7956376" y="3140968"/>
              <a:ext cx="432048" cy="432048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/>
                <a:t>@</a:t>
              </a:r>
              <a:endParaRPr kumimoji="1" lang="ja-JP" altLang="en-US" b="1" dirty="0"/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8388424" y="3809798"/>
              <a:ext cx="432048" cy="432048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/>
                <a:t>Z</a:t>
              </a:r>
              <a:endParaRPr kumimoji="1" lang="ja-JP" altLang="en-US" b="1" dirty="0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5076056" y="4592594"/>
              <a:ext cx="2736304" cy="369332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b="1" dirty="0" err="1" smtClean="0">
                  <a:latin typeface="Lucida Console" pitchFamily="49" charset="0"/>
                </a:rPr>
                <a:t>Iter</a:t>
              </a:r>
              <a:r>
                <a:rPr lang="en-US" altLang="ja-JP" b="1" dirty="0" smtClean="0">
                  <a:latin typeface="Lucida Console" pitchFamily="49" charset="0"/>
                </a:rPr>
                <a:t>(</a:t>
              </a:r>
              <a:r>
                <a:rPr lang="en-US" altLang="ja-JP" b="1" dirty="0" smtClean="0">
                  <a:solidFill>
                    <a:srgbClr val="0070C0"/>
                  </a:solidFill>
                  <a:latin typeface="Lucida Console" pitchFamily="49" charset="0"/>
                </a:rPr>
                <a:t>Z</a:t>
              </a:r>
              <a:r>
                <a:rPr lang="en-US" altLang="ja-JP" b="1" dirty="0" smtClean="0">
                  <a:latin typeface="Lucida Console" pitchFamily="49" charset="0"/>
                </a:rPr>
                <a:t>)(Add(</a:t>
              </a:r>
              <a:r>
                <a:rPr lang="en-US" altLang="ja-JP" b="1" dirty="0" smtClean="0">
                  <a:solidFill>
                    <a:srgbClr val="0070C0"/>
                  </a:solidFill>
                  <a:latin typeface="Lucida Console" pitchFamily="49" charset="0"/>
                </a:rPr>
                <a:t>S(Z)</a:t>
              </a:r>
              <a:r>
                <a:rPr lang="en-US" altLang="ja-JP" b="1" dirty="0" smtClean="0">
                  <a:latin typeface="Lucida Console" pitchFamily="49" charset="0"/>
                </a:rPr>
                <a:t>))</a:t>
              </a:r>
              <a:endParaRPr kumimoji="1" lang="ja-JP" altLang="en-US" dirty="0"/>
            </a:p>
          </p:txBody>
        </p:sp>
        <p:sp>
          <p:nvSpPr>
            <p:cNvPr id="13" name="角丸四角形 12"/>
            <p:cNvSpPr/>
            <p:nvPr/>
          </p:nvSpPr>
          <p:spPr>
            <a:xfrm>
              <a:off x="7460704" y="3809798"/>
              <a:ext cx="432048" cy="432048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/>
                <a:t>@</a:t>
              </a:r>
              <a:endParaRPr kumimoji="1" lang="ja-JP" altLang="en-US" b="1" dirty="0"/>
            </a:p>
          </p:txBody>
        </p:sp>
        <p:sp>
          <p:nvSpPr>
            <p:cNvPr id="14" name="角丸四角形 13"/>
            <p:cNvSpPr/>
            <p:nvPr/>
          </p:nvSpPr>
          <p:spPr>
            <a:xfrm>
              <a:off x="8172400" y="4496082"/>
              <a:ext cx="432048" cy="432048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/>
                <a:t>@</a:t>
              </a:r>
              <a:endParaRPr kumimoji="1" lang="ja-JP" altLang="en-US" b="1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6948264" y="5168658"/>
              <a:ext cx="1440160" cy="369332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b="1" dirty="0">
                  <a:latin typeface="Lucida Console" pitchFamily="49" charset="0"/>
                </a:rPr>
                <a:t>Add(</a:t>
              </a:r>
              <a:r>
                <a:rPr lang="en-US" altLang="ja-JP" b="1" dirty="0">
                  <a:solidFill>
                    <a:srgbClr val="0070C0"/>
                  </a:solidFill>
                  <a:latin typeface="Lucida Console" pitchFamily="49" charset="0"/>
                </a:rPr>
                <a:t>S(Z)</a:t>
              </a:r>
              <a:r>
                <a:rPr lang="en-US" altLang="ja-JP" b="1" dirty="0">
                  <a:latin typeface="Lucida Console" pitchFamily="49" charset="0"/>
                </a:rPr>
                <a:t>)</a:t>
              </a:r>
              <a:endParaRPr kumimoji="1" lang="ja-JP" altLang="en-US" dirty="0"/>
            </a:p>
          </p:txBody>
        </p:sp>
        <p:cxnSp>
          <p:nvCxnSpPr>
            <p:cNvPr id="22" name="直線コネクタ 21"/>
            <p:cNvCxnSpPr>
              <a:stCxn id="10" idx="2"/>
              <a:endCxn id="11" idx="0"/>
            </p:cNvCxnSpPr>
            <p:nvPr/>
          </p:nvCxnSpPr>
          <p:spPr>
            <a:xfrm>
              <a:off x="8172400" y="3573016"/>
              <a:ext cx="432048" cy="236782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>
              <a:stCxn id="10" idx="2"/>
              <a:endCxn id="13" idx="0"/>
            </p:cNvCxnSpPr>
            <p:nvPr/>
          </p:nvCxnSpPr>
          <p:spPr>
            <a:xfrm flipH="1">
              <a:off x="7676728" y="3573016"/>
              <a:ext cx="495672" cy="236782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角丸四角形 27"/>
            <p:cNvSpPr/>
            <p:nvPr/>
          </p:nvSpPr>
          <p:spPr>
            <a:xfrm>
              <a:off x="8532440" y="5105942"/>
              <a:ext cx="432048" cy="432048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/>
                <a:t>Y</a:t>
              </a:r>
              <a:endParaRPr kumimoji="1" lang="ja-JP" altLang="en-US" b="1" dirty="0"/>
            </a:p>
          </p:txBody>
        </p:sp>
        <p:cxnSp>
          <p:nvCxnSpPr>
            <p:cNvPr id="29" name="直線コネクタ 28"/>
            <p:cNvCxnSpPr>
              <a:stCxn id="14" idx="2"/>
              <a:endCxn id="28" idx="0"/>
            </p:cNvCxnSpPr>
            <p:nvPr/>
          </p:nvCxnSpPr>
          <p:spPr>
            <a:xfrm>
              <a:off x="8388424" y="4928130"/>
              <a:ext cx="360040" cy="177812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>
              <a:stCxn id="14" idx="2"/>
              <a:endCxn id="15" idx="0"/>
            </p:cNvCxnSpPr>
            <p:nvPr/>
          </p:nvCxnSpPr>
          <p:spPr>
            <a:xfrm flipH="1">
              <a:off x="7668344" y="4928130"/>
              <a:ext cx="720080" cy="240528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>
              <a:stCxn id="13" idx="2"/>
              <a:endCxn id="14" idx="0"/>
            </p:cNvCxnSpPr>
            <p:nvPr/>
          </p:nvCxnSpPr>
          <p:spPr>
            <a:xfrm>
              <a:off x="7676728" y="4241846"/>
              <a:ext cx="711696" cy="254236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>
              <a:stCxn id="13" idx="2"/>
              <a:endCxn id="12" idx="0"/>
            </p:cNvCxnSpPr>
            <p:nvPr/>
          </p:nvCxnSpPr>
          <p:spPr>
            <a:xfrm flipH="1">
              <a:off x="6444208" y="4241846"/>
              <a:ext cx="1232520" cy="350748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右矢印 40"/>
          <p:cNvSpPr/>
          <p:nvPr/>
        </p:nvSpPr>
        <p:spPr>
          <a:xfrm rot="860417">
            <a:off x="3668725" y="2430203"/>
            <a:ext cx="720080" cy="50405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右矢印 41"/>
          <p:cNvSpPr/>
          <p:nvPr/>
        </p:nvSpPr>
        <p:spPr>
          <a:xfrm rot="1040052">
            <a:off x="6889525" y="2829118"/>
            <a:ext cx="720080" cy="50405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1" name="グループ化 60"/>
          <p:cNvGrpSpPr/>
          <p:nvPr/>
        </p:nvGrpSpPr>
        <p:grpSpPr>
          <a:xfrm>
            <a:off x="2987824" y="4077072"/>
            <a:ext cx="2016224" cy="2397022"/>
            <a:chOff x="2843808" y="4128322"/>
            <a:chExt cx="2016224" cy="2397022"/>
          </a:xfrm>
        </p:grpSpPr>
        <p:grpSp>
          <p:nvGrpSpPr>
            <p:cNvPr id="45" name="グループ化 44"/>
            <p:cNvGrpSpPr/>
            <p:nvPr/>
          </p:nvGrpSpPr>
          <p:grpSpPr>
            <a:xfrm>
              <a:off x="2843808" y="4128322"/>
              <a:ext cx="2016224" cy="2397022"/>
              <a:chOff x="6948264" y="3140968"/>
              <a:chExt cx="2016224" cy="2397022"/>
            </a:xfrm>
          </p:grpSpPr>
          <p:sp>
            <p:nvSpPr>
              <p:cNvPr id="46" name="角丸四角形 45"/>
              <p:cNvSpPr/>
              <p:nvPr/>
            </p:nvSpPr>
            <p:spPr>
              <a:xfrm>
                <a:off x="7956376" y="3140968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@</a:t>
                </a:r>
                <a:endParaRPr kumimoji="1" lang="ja-JP" altLang="en-US" b="1" dirty="0"/>
              </a:p>
            </p:txBody>
          </p:sp>
          <p:sp>
            <p:nvSpPr>
              <p:cNvPr id="47" name="角丸四角形 46"/>
              <p:cNvSpPr/>
              <p:nvPr/>
            </p:nvSpPr>
            <p:spPr>
              <a:xfrm>
                <a:off x="8388424" y="3809798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Z</a:t>
                </a:r>
                <a:endParaRPr kumimoji="1" lang="ja-JP" altLang="en-US" b="1" dirty="0"/>
              </a:p>
            </p:txBody>
          </p:sp>
          <p:sp>
            <p:nvSpPr>
              <p:cNvPr id="49" name="角丸四角形 48"/>
              <p:cNvSpPr/>
              <p:nvPr/>
            </p:nvSpPr>
            <p:spPr>
              <a:xfrm>
                <a:off x="7460704" y="3809798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@</a:t>
                </a:r>
                <a:endParaRPr kumimoji="1" lang="ja-JP" altLang="en-US" b="1" dirty="0"/>
              </a:p>
            </p:txBody>
          </p:sp>
          <p:sp>
            <p:nvSpPr>
              <p:cNvPr id="50" name="角丸四角形 49"/>
              <p:cNvSpPr/>
              <p:nvPr/>
            </p:nvSpPr>
            <p:spPr>
              <a:xfrm>
                <a:off x="8172400" y="4496082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@</a:t>
                </a:r>
                <a:endParaRPr kumimoji="1" lang="ja-JP" altLang="en-US" b="1" dirty="0"/>
              </a:p>
            </p:txBody>
          </p:sp>
          <p:sp>
            <p:nvSpPr>
              <p:cNvPr id="51" name="テキスト ボックス 50"/>
              <p:cNvSpPr txBox="1"/>
              <p:nvPr/>
            </p:nvSpPr>
            <p:spPr>
              <a:xfrm>
                <a:off x="6948264" y="5168658"/>
                <a:ext cx="1440160" cy="369332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ja-JP" b="1" dirty="0">
                    <a:latin typeface="Lucida Console" pitchFamily="49" charset="0"/>
                  </a:rPr>
                  <a:t>Add(</a:t>
                </a:r>
                <a:r>
                  <a:rPr lang="en-US" altLang="ja-JP" b="1" dirty="0">
                    <a:solidFill>
                      <a:srgbClr val="0070C0"/>
                    </a:solidFill>
                    <a:latin typeface="Lucida Console" pitchFamily="49" charset="0"/>
                  </a:rPr>
                  <a:t>S(Z)</a:t>
                </a:r>
                <a:r>
                  <a:rPr lang="en-US" altLang="ja-JP" b="1" dirty="0">
                    <a:latin typeface="Lucida Console" pitchFamily="49" charset="0"/>
                  </a:rPr>
                  <a:t>)</a:t>
                </a:r>
                <a:endParaRPr kumimoji="1" lang="ja-JP" altLang="en-US" dirty="0"/>
              </a:p>
            </p:txBody>
          </p:sp>
          <p:cxnSp>
            <p:nvCxnSpPr>
              <p:cNvPr id="52" name="直線コネクタ 51"/>
              <p:cNvCxnSpPr>
                <a:stCxn id="46" idx="2"/>
                <a:endCxn id="47" idx="0"/>
              </p:cNvCxnSpPr>
              <p:nvPr/>
            </p:nvCxnSpPr>
            <p:spPr>
              <a:xfrm>
                <a:off x="8172400" y="3573016"/>
                <a:ext cx="432048" cy="236782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コネクタ 52"/>
              <p:cNvCxnSpPr>
                <a:stCxn id="46" idx="2"/>
                <a:endCxn id="49" idx="0"/>
              </p:cNvCxnSpPr>
              <p:nvPr/>
            </p:nvCxnSpPr>
            <p:spPr>
              <a:xfrm flipH="1">
                <a:off x="7676728" y="3573016"/>
                <a:ext cx="495672" cy="236782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角丸四角形 53"/>
              <p:cNvSpPr/>
              <p:nvPr/>
            </p:nvSpPr>
            <p:spPr>
              <a:xfrm>
                <a:off x="8532440" y="5105942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Y</a:t>
                </a:r>
                <a:endParaRPr kumimoji="1" lang="ja-JP" altLang="en-US" b="1" dirty="0"/>
              </a:p>
            </p:txBody>
          </p:sp>
          <p:cxnSp>
            <p:nvCxnSpPr>
              <p:cNvPr id="55" name="直線コネクタ 54"/>
              <p:cNvCxnSpPr>
                <a:stCxn id="50" idx="2"/>
                <a:endCxn id="54" idx="0"/>
              </p:cNvCxnSpPr>
              <p:nvPr/>
            </p:nvCxnSpPr>
            <p:spPr>
              <a:xfrm>
                <a:off x="8388424" y="4928130"/>
                <a:ext cx="360040" cy="177812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コネクタ 55"/>
              <p:cNvCxnSpPr>
                <a:stCxn id="50" idx="2"/>
                <a:endCxn id="51" idx="0"/>
              </p:cNvCxnSpPr>
              <p:nvPr/>
            </p:nvCxnSpPr>
            <p:spPr>
              <a:xfrm flipH="1">
                <a:off x="7668344" y="4928130"/>
                <a:ext cx="720080" cy="240528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コネクタ 56"/>
              <p:cNvCxnSpPr>
                <a:stCxn id="49" idx="2"/>
                <a:endCxn id="50" idx="0"/>
              </p:cNvCxnSpPr>
              <p:nvPr/>
            </p:nvCxnSpPr>
            <p:spPr>
              <a:xfrm>
                <a:off x="7676728" y="4241846"/>
                <a:ext cx="711696" cy="254236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直線コネクタ 57"/>
              <p:cNvCxnSpPr>
                <a:stCxn id="49" idx="2"/>
                <a:endCxn id="59" idx="0"/>
              </p:cNvCxnSpPr>
              <p:nvPr/>
            </p:nvCxnSpPr>
            <p:spPr>
              <a:xfrm flipH="1">
                <a:off x="7308304" y="4241846"/>
                <a:ext cx="368424" cy="308790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9" name="角丸四角形 58"/>
            <p:cNvSpPr/>
            <p:nvPr/>
          </p:nvSpPr>
          <p:spPr>
            <a:xfrm>
              <a:off x="2987824" y="5537990"/>
              <a:ext cx="432048" cy="432048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/>
                <a:t>Y</a:t>
              </a:r>
              <a:endParaRPr kumimoji="1" lang="ja-JP" altLang="en-US" b="1" dirty="0"/>
            </a:p>
          </p:txBody>
        </p:sp>
      </p:grpSp>
      <p:sp>
        <p:nvSpPr>
          <p:cNvPr id="62" name="右矢印 61"/>
          <p:cNvSpPr/>
          <p:nvPr/>
        </p:nvSpPr>
        <p:spPr>
          <a:xfrm rot="9295337">
            <a:off x="4892577" y="5148852"/>
            <a:ext cx="1114080" cy="50405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95" name="グループ化 94"/>
          <p:cNvGrpSpPr/>
          <p:nvPr/>
        </p:nvGrpSpPr>
        <p:grpSpPr>
          <a:xfrm>
            <a:off x="323528" y="3068960"/>
            <a:ext cx="1872208" cy="3672408"/>
            <a:chOff x="323528" y="3068960"/>
            <a:chExt cx="1872208" cy="3672408"/>
          </a:xfrm>
        </p:grpSpPr>
        <p:grpSp>
          <p:nvGrpSpPr>
            <p:cNvPr id="63" name="グループ化 62"/>
            <p:cNvGrpSpPr/>
            <p:nvPr/>
          </p:nvGrpSpPr>
          <p:grpSpPr>
            <a:xfrm>
              <a:off x="323528" y="3068960"/>
              <a:ext cx="1872208" cy="2397022"/>
              <a:chOff x="2987824" y="4128322"/>
              <a:chExt cx="1872208" cy="2397022"/>
            </a:xfrm>
          </p:grpSpPr>
          <p:grpSp>
            <p:nvGrpSpPr>
              <p:cNvPr id="64" name="グループ化 63"/>
              <p:cNvGrpSpPr/>
              <p:nvPr/>
            </p:nvGrpSpPr>
            <p:grpSpPr>
              <a:xfrm>
                <a:off x="3203848" y="4128322"/>
                <a:ext cx="1656184" cy="2397022"/>
                <a:chOff x="7308304" y="3140968"/>
                <a:chExt cx="1656184" cy="2397022"/>
              </a:xfrm>
            </p:grpSpPr>
            <p:sp>
              <p:nvSpPr>
                <p:cNvPr id="66" name="角丸四角形 65"/>
                <p:cNvSpPr/>
                <p:nvPr/>
              </p:nvSpPr>
              <p:spPr>
                <a:xfrm>
                  <a:off x="7956376" y="3140968"/>
                  <a:ext cx="432048" cy="432048"/>
                </a:xfrm>
                <a:prstGeom prst="round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b="1" dirty="0" smtClean="0"/>
                    <a:t>@</a:t>
                  </a:r>
                  <a:endParaRPr kumimoji="1" lang="ja-JP" altLang="en-US" b="1" dirty="0"/>
                </a:p>
              </p:txBody>
            </p:sp>
            <p:sp>
              <p:nvSpPr>
                <p:cNvPr id="67" name="角丸四角形 66"/>
                <p:cNvSpPr/>
                <p:nvPr/>
              </p:nvSpPr>
              <p:spPr>
                <a:xfrm>
                  <a:off x="8388424" y="3809798"/>
                  <a:ext cx="432048" cy="432048"/>
                </a:xfrm>
                <a:prstGeom prst="round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b="1" dirty="0" smtClean="0"/>
                    <a:t>Z</a:t>
                  </a:r>
                  <a:endParaRPr kumimoji="1" lang="ja-JP" altLang="en-US" b="1" dirty="0"/>
                </a:p>
              </p:txBody>
            </p:sp>
            <p:sp>
              <p:nvSpPr>
                <p:cNvPr id="68" name="角丸四角形 67"/>
                <p:cNvSpPr/>
                <p:nvPr/>
              </p:nvSpPr>
              <p:spPr>
                <a:xfrm>
                  <a:off x="7460704" y="3809798"/>
                  <a:ext cx="432048" cy="432048"/>
                </a:xfrm>
                <a:prstGeom prst="round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b="1" dirty="0" smtClean="0"/>
                    <a:t>@</a:t>
                  </a:r>
                  <a:endParaRPr kumimoji="1" lang="ja-JP" altLang="en-US" b="1" dirty="0"/>
                </a:p>
              </p:txBody>
            </p:sp>
            <p:sp>
              <p:nvSpPr>
                <p:cNvPr id="69" name="角丸四角形 68"/>
                <p:cNvSpPr/>
                <p:nvPr/>
              </p:nvSpPr>
              <p:spPr>
                <a:xfrm>
                  <a:off x="8172400" y="4496082"/>
                  <a:ext cx="432048" cy="432048"/>
                </a:xfrm>
                <a:prstGeom prst="round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b="1" dirty="0" smtClean="0"/>
                    <a:t>@</a:t>
                  </a:r>
                  <a:endParaRPr kumimoji="1" lang="ja-JP" altLang="en-US" b="1" dirty="0"/>
                </a:p>
              </p:txBody>
            </p:sp>
            <p:cxnSp>
              <p:nvCxnSpPr>
                <p:cNvPr id="71" name="直線コネクタ 70"/>
                <p:cNvCxnSpPr>
                  <a:stCxn id="66" idx="2"/>
                  <a:endCxn id="67" idx="0"/>
                </p:cNvCxnSpPr>
                <p:nvPr/>
              </p:nvCxnSpPr>
              <p:spPr>
                <a:xfrm>
                  <a:off x="8172400" y="3573016"/>
                  <a:ext cx="432048" cy="236782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直線コネクタ 71"/>
                <p:cNvCxnSpPr>
                  <a:stCxn id="66" idx="2"/>
                  <a:endCxn id="68" idx="0"/>
                </p:cNvCxnSpPr>
                <p:nvPr/>
              </p:nvCxnSpPr>
              <p:spPr>
                <a:xfrm flipH="1">
                  <a:off x="7676728" y="3573016"/>
                  <a:ext cx="495672" cy="236782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3" name="角丸四角形 72"/>
                <p:cNvSpPr/>
                <p:nvPr/>
              </p:nvSpPr>
              <p:spPr>
                <a:xfrm>
                  <a:off x="8532440" y="5105942"/>
                  <a:ext cx="432048" cy="432048"/>
                </a:xfrm>
                <a:prstGeom prst="round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b="1" dirty="0" smtClean="0"/>
                    <a:t>Y</a:t>
                  </a:r>
                  <a:endParaRPr kumimoji="1" lang="ja-JP" altLang="en-US" b="1" dirty="0"/>
                </a:p>
              </p:txBody>
            </p:sp>
            <p:cxnSp>
              <p:nvCxnSpPr>
                <p:cNvPr id="74" name="直線コネクタ 73"/>
                <p:cNvCxnSpPr>
                  <a:stCxn id="69" idx="2"/>
                  <a:endCxn id="73" idx="0"/>
                </p:cNvCxnSpPr>
                <p:nvPr/>
              </p:nvCxnSpPr>
              <p:spPr>
                <a:xfrm>
                  <a:off x="8388424" y="4928130"/>
                  <a:ext cx="360040" cy="177812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直線コネクタ 74"/>
                <p:cNvCxnSpPr>
                  <a:stCxn id="69" idx="2"/>
                  <a:endCxn id="78" idx="0"/>
                </p:cNvCxnSpPr>
                <p:nvPr/>
              </p:nvCxnSpPr>
              <p:spPr>
                <a:xfrm flipH="1">
                  <a:off x="8028384" y="4928130"/>
                  <a:ext cx="360040" cy="157054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直線コネクタ 75"/>
                <p:cNvCxnSpPr>
                  <a:stCxn id="68" idx="2"/>
                  <a:endCxn id="69" idx="0"/>
                </p:cNvCxnSpPr>
                <p:nvPr/>
              </p:nvCxnSpPr>
              <p:spPr>
                <a:xfrm>
                  <a:off x="7676728" y="4241846"/>
                  <a:ext cx="711696" cy="254236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直線コネクタ 76"/>
                <p:cNvCxnSpPr>
                  <a:stCxn id="68" idx="2"/>
                  <a:endCxn id="65" idx="0"/>
                </p:cNvCxnSpPr>
                <p:nvPr/>
              </p:nvCxnSpPr>
              <p:spPr>
                <a:xfrm flipH="1">
                  <a:off x="7308304" y="4241846"/>
                  <a:ext cx="368424" cy="308790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5" name="角丸四角形 64"/>
              <p:cNvSpPr/>
              <p:nvPr/>
            </p:nvSpPr>
            <p:spPr>
              <a:xfrm>
                <a:off x="2987824" y="5537990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Y</a:t>
                </a:r>
                <a:endParaRPr kumimoji="1" lang="ja-JP" altLang="en-US" b="1" dirty="0"/>
              </a:p>
            </p:txBody>
          </p:sp>
        </p:grpSp>
        <p:sp>
          <p:nvSpPr>
            <p:cNvPr id="78" name="角丸四角形 77"/>
            <p:cNvSpPr/>
            <p:nvPr/>
          </p:nvSpPr>
          <p:spPr>
            <a:xfrm>
              <a:off x="1043608" y="5013176"/>
              <a:ext cx="432048" cy="432048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/>
                <a:t>@</a:t>
              </a:r>
              <a:endParaRPr kumimoji="1" lang="ja-JP" altLang="en-US" b="1" dirty="0"/>
            </a:p>
          </p:txBody>
        </p:sp>
        <p:sp>
          <p:nvSpPr>
            <p:cNvPr id="80" name="角丸四角形 79"/>
            <p:cNvSpPr/>
            <p:nvPr/>
          </p:nvSpPr>
          <p:spPr>
            <a:xfrm>
              <a:off x="1475656" y="6309320"/>
              <a:ext cx="432048" cy="432048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/>
                <a:t>Y</a:t>
              </a:r>
              <a:endParaRPr kumimoji="1" lang="ja-JP" altLang="en-US" b="1" dirty="0"/>
            </a:p>
          </p:txBody>
        </p:sp>
        <p:sp>
          <p:nvSpPr>
            <p:cNvPr id="81" name="角丸四角形 80"/>
            <p:cNvSpPr/>
            <p:nvPr/>
          </p:nvSpPr>
          <p:spPr>
            <a:xfrm>
              <a:off x="1475656" y="5589240"/>
              <a:ext cx="432048" cy="432048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/>
                <a:t>S</a:t>
              </a:r>
              <a:endParaRPr kumimoji="1" lang="ja-JP" altLang="en-US" b="1" dirty="0"/>
            </a:p>
          </p:txBody>
        </p:sp>
        <p:cxnSp>
          <p:nvCxnSpPr>
            <p:cNvPr id="83" name="直線コネクタ 82"/>
            <p:cNvCxnSpPr>
              <a:stCxn id="78" idx="2"/>
              <a:endCxn id="81" idx="0"/>
            </p:cNvCxnSpPr>
            <p:nvPr/>
          </p:nvCxnSpPr>
          <p:spPr>
            <a:xfrm>
              <a:off x="1259632" y="5445224"/>
              <a:ext cx="432048" cy="144016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直線コネクタ 86"/>
            <p:cNvCxnSpPr>
              <a:stCxn id="81" idx="2"/>
              <a:endCxn id="80" idx="0"/>
            </p:cNvCxnSpPr>
            <p:nvPr/>
          </p:nvCxnSpPr>
          <p:spPr>
            <a:xfrm>
              <a:off x="1691680" y="6021288"/>
              <a:ext cx="0" cy="288032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角丸四角形 90"/>
            <p:cNvSpPr/>
            <p:nvPr/>
          </p:nvSpPr>
          <p:spPr>
            <a:xfrm>
              <a:off x="680135" y="5589240"/>
              <a:ext cx="432048" cy="432048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/>
                <a:t>Y</a:t>
              </a:r>
              <a:endParaRPr kumimoji="1" lang="ja-JP" altLang="en-US" b="1" dirty="0"/>
            </a:p>
          </p:txBody>
        </p:sp>
        <p:cxnSp>
          <p:nvCxnSpPr>
            <p:cNvPr id="92" name="直線コネクタ 91"/>
            <p:cNvCxnSpPr>
              <a:stCxn id="78" idx="2"/>
              <a:endCxn id="91" idx="0"/>
            </p:cNvCxnSpPr>
            <p:nvPr/>
          </p:nvCxnSpPr>
          <p:spPr>
            <a:xfrm flipH="1">
              <a:off x="896159" y="5445224"/>
              <a:ext cx="363473" cy="144016"/>
            </a:xfrm>
            <a:prstGeom prst="line">
              <a:avLst/>
            </a:prstGeom>
            <a:ln w="381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右矢印 95"/>
          <p:cNvSpPr/>
          <p:nvPr/>
        </p:nvSpPr>
        <p:spPr>
          <a:xfrm rot="11422922">
            <a:off x="2093299" y="4403237"/>
            <a:ext cx="468988" cy="50405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7" name="右矢印 96"/>
          <p:cNvSpPr/>
          <p:nvPr/>
        </p:nvSpPr>
        <p:spPr>
          <a:xfrm rot="11422922">
            <a:off x="2621272" y="4475245"/>
            <a:ext cx="468988" cy="50405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8" name="タイトル 97"/>
          <p:cNvSpPr>
            <a:spLocks noGrp="1"/>
          </p:cNvSpPr>
          <p:nvPr>
            <p:ph type="title"/>
          </p:nvPr>
        </p:nvSpPr>
        <p:spPr>
          <a:xfrm>
            <a:off x="7101814" y="6120680"/>
            <a:ext cx="2006690" cy="548680"/>
          </a:xfrm>
        </p:spPr>
        <p:txBody>
          <a:bodyPr>
            <a:noAutofit/>
          </a:bodyPr>
          <a:lstStyle/>
          <a:p>
            <a:r>
              <a:rPr kumimoji="1" lang="en-US" altLang="ja-JP" sz="3600" i="1" dirty="0" smtClean="0"/>
              <a:t>Example</a:t>
            </a:r>
            <a:endParaRPr kumimoji="1" lang="ja-JP" altLang="en-US" sz="3600" i="1" dirty="0"/>
          </a:p>
        </p:txBody>
      </p:sp>
      <p:sp>
        <p:nvSpPr>
          <p:cNvPr id="99" name="横巻き 98"/>
          <p:cNvSpPr/>
          <p:nvPr/>
        </p:nvSpPr>
        <p:spPr>
          <a:xfrm>
            <a:off x="467544" y="12846"/>
            <a:ext cx="8280920" cy="2408042"/>
          </a:xfrm>
          <a:prstGeom prst="horizontalScroll">
            <a:avLst>
              <a:gd name="adj" fmla="val 8551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dirty="0" err="1" smtClean="0">
                <a:latin typeface="Lucida Console" pitchFamily="49" charset="0"/>
              </a:rPr>
              <a:t>Mult</a:t>
            </a:r>
            <a:r>
              <a:rPr lang="en-US" altLang="ja-JP" sz="2400" dirty="0" smtClean="0">
                <a:latin typeface="Lucida Console" pitchFamily="49" charset="0"/>
              </a:rPr>
              <a:t>(</a:t>
            </a:r>
            <a:r>
              <a:rPr lang="en-US" altLang="ja-JP" sz="2400" dirty="0" smtClean="0">
                <a:solidFill>
                  <a:srgbClr val="0070C0"/>
                </a:solidFill>
                <a:latin typeface="Lucida Console" pitchFamily="49" charset="0"/>
              </a:rPr>
              <a:t>Pair(</a:t>
            </a:r>
            <a:r>
              <a:rPr lang="en-US" altLang="ja-JP" sz="2400" dirty="0" smtClean="0">
                <a:latin typeface="Lucida Console" pitchFamily="49" charset="0"/>
              </a:rPr>
              <a:t>x</a:t>
            </a:r>
            <a:r>
              <a:rPr lang="en-US" altLang="ja-JP" sz="2400" baseline="-25000" dirty="0" smtClean="0">
                <a:latin typeface="Lucida Console" pitchFamily="49" charset="0"/>
              </a:rPr>
              <a:t>1</a:t>
            </a:r>
            <a:r>
              <a:rPr lang="en-US" altLang="ja-JP" sz="2400" dirty="0" smtClean="0">
                <a:solidFill>
                  <a:srgbClr val="0070C0"/>
                </a:solidFill>
                <a:latin typeface="Lucida Console" pitchFamily="49" charset="0"/>
              </a:rPr>
              <a:t>,</a:t>
            </a:r>
            <a:r>
              <a:rPr lang="en-US" altLang="ja-JP" sz="2400" dirty="0" smtClean="0">
                <a:latin typeface="Lucida Console" pitchFamily="49" charset="0"/>
              </a:rPr>
              <a:t>x</a:t>
            </a:r>
            <a:r>
              <a:rPr lang="en-US" altLang="ja-JP" sz="2400" baseline="-25000" dirty="0" smtClean="0">
                <a:latin typeface="Lucida Console" pitchFamily="49" charset="0"/>
              </a:rPr>
              <a:t>2</a:t>
            </a:r>
            <a:r>
              <a:rPr lang="en-US" altLang="ja-JP" sz="2400" dirty="0">
                <a:solidFill>
                  <a:srgbClr val="0070C0"/>
                </a:solidFill>
                <a:latin typeface="Lucida Console" pitchFamily="49" charset="0"/>
              </a:rPr>
              <a:t>)</a:t>
            </a:r>
            <a:r>
              <a:rPr lang="en-US" altLang="ja-JP" sz="2400" dirty="0">
                <a:latin typeface="Lucida Console" pitchFamily="49" charset="0"/>
              </a:rPr>
              <a:t>)</a:t>
            </a:r>
            <a:r>
              <a:rPr lang="en-US" altLang="ja-JP" sz="2400" dirty="0">
                <a:latin typeface="Lucida Console" pitchFamily="49" charset="0"/>
                <a:sym typeface="Wingdings" pitchFamily="2" charset="2"/>
              </a:rPr>
              <a:t></a:t>
            </a:r>
            <a:r>
              <a:rPr lang="en-US" altLang="ja-JP" sz="2400" dirty="0">
                <a:latin typeface="Lucida Console" pitchFamily="49" charset="0"/>
              </a:rPr>
              <a:t> </a:t>
            </a:r>
            <a:r>
              <a:rPr lang="en-US" altLang="ja-JP" sz="2400" dirty="0">
                <a:solidFill>
                  <a:srgbClr val="CD0398"/>
                </a:solidFill>
                <a:latin typeface="Lucida Console" pitchFamily="49" charset="0"/>
              </a:rPr>
              <a:t>@(</a:t>
            </a:r>
            <a:r>
              <a:rPr lang="en-US" altLang="ja-JP" sz="2400" dirty="0" err="1">
                <a:latin typeface="Lucida Console" pitchFamily="49" charset="0"/>
              </a:rPr>
              <a:t>Iter</a:t>
            </a:r>
            <a:r>
              <a:rPr lang="en-US" altLang="ja-JP" sz="2400" dirty="0">
                <a:latin typeface="Lucida Console" pitchFamily="49" charset="0"/>
              </a:rPr>
              <a:t>(x</a:t>
            </a:r>
            <a:r>
              <a:rPr lang="en-US" altLang="ja-JP" sz="2400" baseline="-25000" dirty="0">
                <a:latin typeface="Lucida Console" pitchFamily="49" charset="0"/>
              </a:rPr>
              <a:t>1</a:t>
            </a:r>
            <a:r>
              <a:rPr lang="en-US" altLang="ja-JP" sz="2400" dirty="0">
                <a:latin typeface="Lucida Console" pitchFamily="49" charset="0"/>
              </a:rPr>
              <a:t>)(Add(x</a:t>
            </a:r>
            <a:r>
              <a:rPr lang="en-US" altLang="ja-JP" sz="2400" baseline="-25000" dirty="0">
                <a:latin typeface="Lucida Console" pitchFamily="49" charset="0"/>
              </a:rPr>
              <a:t>2</a:t>
            </a:r>
            <a:r>
              <a:rPr lang="en-US" altLang="ja-JP" sz="2400" dirty="0">
                <a:latin typeface="Lucida Console" pitchFamily="49" charset="0"/>
              </a:rPr>
              <a:t>))</a:t>
            </a:r>
            <a:r>
              <a:rPr lang="en-US" altLang="ja-JP" sz="2400" dirty="0">
                <a:solidFill>
                  <a:srgbClr val="CD0398"/>
                </a:solidFill>
                <a:latin typeface="Lucida Console" pitchFamily="49" charset="0"/>
              </a:rPr>
              <a:t>, Z)</a:t>
            </a:r>
          </a:p>
          <a:p>
            <a:r>
              <a:rPr lang="en-US" altLang="ja-JP" sz="2400" dirty="0" err="1">
                <a:latin typeface="Lucida Console" pitchFamily="49" charset="0"/>
              </a:rPr>
              <a:t>Iter</a:t>
            </a:r>
            <a:r>
              <a:rPr lang="en-US" altLang="ja-JP" sz="2400" dirty="0">
                <a:latin typeface="Lucida Console" pitchFamily="49" charset="0"/>
              </a:rPr>
              <a:t>(</a:t>
            </a:r>
            <a:r>
              <a:rPr lang="en-US" altLang="ja-JP" sz="2400" dirty="0">
                <a:solidFill>
                  <a:srgbClr val="0070C0"/>
                </a:solidFill>
                <a:latin typeface="Lucida Console" pitchFamily="49" charset="0"/>
              </a:rPr>
              <a:t>S(</a:t>
            </a:r>
            <a:r>
              <a:rPr lang="en-US" altLang="ja-JP" sz="2400" dirty="0">
                <a:latin typeface="Lucida Console" pitchFamily="49" charset="0"/>
              </a:rPr>
              <a:t>x</a:t>
            </a:r>
            <a:r>
              <a:rPr lang="en-US" altLang="ja-JP" sz="2400" dirty="0">
                <a:solidFill>
                  <a:srgbClr val="0070C0"/>
                </a:solidFill>
                <a:latin typeface="Lucida Console" pitchFamily="49" charset="0"/>
              </a:rPr>
              <a:t>)</a:t>
            </a:r>
            <a:r>
              <a:rPr lang="en-US" altLang="ja-JP" sz="2400" dirty="0">
                <a:latin typeface="Lucida Console" pitchFamily="49" charset="0"/>
              </a:rPr>
              <a:t>)(f)	</a:t>
            </a:r>
            <a:r>
              <a:rPr lang="en-US" altLang="ja-JP" sz="2400" dirty="0">
                <a:latin typeface="Lucida Console" pitchFamily="49" charset="0"/>
                <a:sym typeface="Wingdings" pitchFamily="2" charset="2"/>
              </a:rPr>
              <a:t></a:t>
            </a:r>
            <a:r>
              <a:rPr lang="en-US" altLang="ja-JP" sz="2400" dirty="0">
                <a:latin typeface="Lucida Console" pitchFamily="49" charset="0"/>
              </a:rPr>
              <a:t> </a:t>
            </a:r>
            <a:r>
              <a:rPr lang="en-US" altLang="ja-JP" sz="2400" dirty="0">
                <a:solidFill>
                  <a:srgbClr val="CD0398"/>
                </a:solidFill>
                <a:latin typeface="Lucida Console" pitchFamily="49" charset="0"/>
              </a:rPr>
              <a:t>@(</a:t>
            </a:r>
            <a:r>
              <a:rPr lang="en-US" altLang="ja-JP" sz="2400" dirty="0" err="1">
                <a:latin typeface="Lucida Console" pitchFamily="49" charset="0"/>
              </a:rPr>
              <a:t>Iter</a:t>
            </a:r>
            <a:r>
              <a:rPr lang="en-US" altLang="ja-JP" sz="2400" dirty="0">
                <a:latin typeface="Lucida Console" pitchFamily="49" charset="0"/>
              </a:rPr>
              <a:t>(x)(f)</a:t>
            </a:r>
            <a:r>
              <a:rPr lang="en-US" altLang="ja-JP" sz="2400" dirty="0">
                <a:solidFill>
                  <a:srgbClr val="CD0398"/>
                </a:solidFill>
                <a:latin typeface="Lucida Console" pitchFamily="49" charset="0"/>
              </a:rPr>
              <a:t>, @(</a:t>
            </a:r>
            <a:r>
              <a:rPr lang="en-US" altLang="ja-JP" sz="2400" dirty="0">
                <a:latin typeface="Lucida Console" pitchFamily="49" charset="0"/>
              </a:rPr>
              <a:t>f</a:t>
            </a:r>
            <a:r>
              <a:rPr lang="en-US" altLang="ja-JP" sz="2400" dirty="0" smtClean="0">
                <a:solidFill>
                  <a:srgbClr val="CD0398"/>
                </a:solidFill>
                <a:latin typeface="Lucida Console" pitchFamily="49" charset="0"/>
              </a:rPr>
              <a:t>, Y</a:t>
            </a:r>
            <a:r>
              <a:rPr lang="en-US" altLang="ja-JP" sz="2400" dirty="0">
                <a:solidFill>
                  <a:srgbClr val="CD0398"/>
                </a:solidFill>
                <a:latin typeface="Lucida Console" pitchFamily="49" charset="0"/>
              </a:rPr>
              <a:t>))</a:t>
            </a:r>
          </a:p>
          <a:p>
            <a:r>
              <a:rPr lang="en-US" altLang="ja-JP" sz="2400" dirty="0" err="1">
                <a:latin typeface="Lucida Console" pitchFamily="49" charset="0"/>
              </a:rPr>
              <a:t>Iter</a:t>
            </a:r>
            <a:r>
              <a:rPr lang="en-US" altLang="ja-JP" sz="2400" dirty="0">
                <a:latin typeface="Lucida Console" pitchFamily="49" charset="0"/>
              </a:rPr>
              <a:t>(</a:t>
            </a:r>
            <a:r>
              <a:rPr lang="en-US" altLang="ja-JP" sz="2400" dirty="0">
                <a:solidFill>
                  <a:srgbClr val="0070C0"/>
                </a:solidFill>
                <a:latin typeface="Lucida Console" pitchFamily="49" charset="0"/>
              </a:rPr>
              <a:t>Z</a:t>
            </a:r>
            <a:r>
              <a:rPr lang="en-US" altLang="ja-JP" sz="2400" dirty="0">
                <a:latin typeface="Lucida Console" pitchFamily="49" charset="0"/>
              </a:rPr>
              <a:t>)(f) 	</a:t>
            </a:r>
            <a:r>
              <a:rPr lang="en-US" altLang="ja-JP" sz="2400" dirty="0">
                <a:latin typeface="Lucida Console" pitchFamily="49" charset="0"/>
                <a:sym typeface="Wingdings" pitchFamily="2" charset="2"/>
              </a:rPr>
              <a:t></a:t>
            </a:r>
            <a:r>
              <a:rPr lang="en-US" altLang="ja-JP" sz="2400" dirty="0">
                <a:latin typeface="Lucida Console" pitchFamily="49" charset="0"/>
              </a:rPr>
              <a:t> </a:t>
            </a:r>
            <a:r>
              <a:rPr lang="en-US" altLang="ja-JP" sz="2400" dirty="0">
                <a:solidFill>
                  <a:srgbClr val="CD0398"/>
                </a:solidFill>
                <a:latin typeface="Lucida Console" pitchFamily="49" charset="0"/>
              </a:rPr>
              <a:t>Y</a:t>
            </a:r>
          </a:p>
          <a:p>
            <a:r>
              <a:rPr lang="en-US" altLang="ja-JP" sz="2400" dirty="0">
                <a:latin typeface="Lucida Console" pitchFamily="49" charset="0"/>
              </a:rPr>
              <a:t>Add(</a:t>
            </a:r>
            <a:r>
              <a:rPr lang="en-US" altLang="ja-JP" sz="2400" dirty="0">
                <a:solidFill>
                  <a:srgbClr val="0070C0"/>
                </a:solidFill>
                <a:latin typeface="Lucida Console" pitchFamily="49" charset="0"/>
              </a:rPr>
              <a:t>S(</a:t>
            </a:r>
            <a:r>
              <a:rPr lang="en-US" altLang="ja-JP" sz="2400" dirty="0">
                <a:latin typeface="Lucida Console" pitchFamily="49" charset="0"/>
              </a:rPr>
              <a:t>x</a:t>
            </a:r>
            <a:r>
              <a:rPr lang="en-US" altLang="ja-JP" sz="2400" dirty="0">
                <a:solidFill>
                  <a:srgbClr val="0070C0"/>
                </a:solidFill>
                <a:latin typeface="Lucida Console" pitchFamily="49" charset="0"/>
              </a:rPr>
              <a:t>)</a:t>
            </a:r>
            <a:r>
              <a:rPr lang="en-US" altLang="ja-JP" sz="2400" dirty="0">
                <a:latin typeface="Lucida Console" pitchFamily="49" charset="0"/>
              </a:rPr>
              <a:t>) 	</a:t>
            </a:r>
            <a:r>
              <a:rPr lang="en-US" altLang="ja-JP" sz="2400" dirty="0">
                <a:latin typeface="Lucida Console" pitchFamily="49" charset="0"/>
                <a:sym typeface="Wingdings" pitchFamily="2" charset="2"/>
              </a:rPr>
              <a:t></a:t>
            </a:r>
            <a:r>
              <a:rPr lang="en-US" altLang="ja-JP" sz="2400" dirty="0">
                <a:latin typeface="Lucida Console" pitchFamily="49" charset="0"/>
              </a:rPr>
              <a:t> </a:t>
            </a:r>
            <a:r>
              <a:rPr lang="en-US" altLang="ja-JP" sz="2400" dirty="0">
                <a:solidFill>
                  <a:srgbClr val="CD0398"/>
                </a:solidFill>
                <a:latin typeface="Lucida Console" pitchFamily="49" charset="0"/>
              </a:rPr>
              <a:t>@(</a:t>
            </a:r>
            <a:r>
              <a:rPr lang="en-US" altLang="ja-JP" sz="2400" dirty="0">
                <a:latin typeface="Lucida Console" pitchFamily="49" charset="0"/>
              </a:rPr>
              <a:t>Add(x)</a:t>
            </a:r>
            <a:r>
              <a:rPr lang="en-US" altLang="ja-JP" sz="2400" dirty="0">
                <a:solidFill>
                  <a:srgbClr val="CD0398"/>
                </a:solidFill>
                <a:latin typeface="Lucida Console" pitchFamily="49" charset="0"/>
              </a:rPr>
              <a:t>,S(Y))</a:t>
            </a:r>
          </a:p>
          <a:p>
            <a:r>
              <a:rPr lang="en-US" altLang="ja-JP" sz="2400" dirty="0">
                <a:latin typeface="Lucida Console" pitchFamily="49" charset="0"/>
              </a:rPr>
              <a:t>Add(</a:t>
            </a:r>
            <a:r>
              <a:rPr lang="en-US" altLang="ja-JP" sz="2400" dirty="0">
                <a:solidFill>
                  <a:srgbClr val="0070C0"/>
                </a:solidFill>
                <a:latin typeface="Lucida Console" pitchFamily="49" charset="0"/>
              </a:rPr>
              <a:t>Z</a:t>
            </a:r>
            <a:r>
              <a:rPr lang="en-US" altLang="ja-JP" sz="2400" dirty="0">
                <a:latin typeface="Lucida Console" pitchFamily="49" charset="0"/>
              </a:rPr>
              <a:t>) 		</a:t>
            </a:r>
            <a:r>
              <a:rPr lang="en-US" altLang="ja-JP" sz="2400" dirty="0">
                <a:latin typeface="Lucida Console" pitchFamily="49" charset="0"/>
                <a:sym typeface="Wingdings" pitchFamily="2" charset="2"/>
              </a:rPr>
              <a:t></a:t>
            </a:r>
            <a:r>
              <a:rPr lang="en-US" altLang="ja-JP" sz="2400" dirty="0">
                <a:latin typeface="Lucida Console" pitchFamily="49" charset="0"/>
              </a:rPr>
              <a:t> </a:t>
            </a:r>
            <a:r>
              <a:rPr lang="en-US" altLang="ja-JP" sz="2400" dirty="0">
                <a:solidFill>
                  <a:srgbClr val="CD0398"/>
                </a:solidFill>
                <a:latin typeface="Lucida Console" pitchFamily="49" charset="0"/>
              </a:rPr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92657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62" grpId="0" animBg="1"/>
      <p:bldP spid="96" grpId="0" animBg="1"/>
      <p:bldP spid="9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107504" y="3068960"/>
            <a:ext cx="3168352" cy="3672408"/>
            <a:chOff x="107504" y="3068960"/>
            <a:chExt cx="3168352" cy="3672408"/>
          </a:xfrm>
        </p:grpSpPr>
        <p:sp>
          <p:nvSpPr>
            <p:cNvPr id="79" name="Text Box 6"/>
            <p:cNvSpPr txBox="1">
              <a:spLocks noChangeArrowheads="1"/>
            </p:cNvSpPr>
            <p:nvPr/>
          </p:nvSpPr>
          <p:spPr bwMode="auto">
            <a:xfrm>
              <a:off x="107504" y="3068960"/>
              <a:ext cx="316835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2400" dirty="0" err="1" smtClean="0">
                  <a:latin typeface="Lucida Console" pitchFamily="49" charset="0"/>
                </a:rPr>
                <a:t>Eval</a:t>
              </a:r>
              <a:r>
                <a:rPr lang="en-US" altLang="ja-JP" sz="2400" dirty="0" smtClean="0">
                  <a:latin typeface="Lucida Console" pitchFamily="49" charset="0"/>
                </a:rPr>
                <a:t>(   , y=</a:t>
              </a:r>
              <a:r>
                <a:rPr lang="ja-JP" altLang="en-US" sz="2400" b="1" dirty="0" smtClean="0">
                  <a:solidFill>
                    <a:srgbClr val="FFC000"/>
                  </a:solidFill>
                  <a:latin typeface="Lucida Console" pitchFamily="49" charset="0"/>
                </a:rPr>
                <a:t>⊥</a:t>
              </a:r>
              <a:r>
                <a:rPr lang="en-US" altLang="ja-JP" sz="2400" dirty="0" smtClean="0">
                  <a:latin typeface="Lucida Console" pitchFamily="49" charset="0"/>
                </a:rPr>
                <a:t>)</a:t>
              </a:r>
              <a:endParaRPr lang="en-US" altLang="ja-JP" sz="2400" dirty="0" smtClean="0">
                <a:solidFill>
                  <a:srgbClr val="00B050"/>
                </a:solidFill>
                <a:latin typeface="Lucida Console" pitchFamily="49" charset="0"/>
                <a:sym typeface="Wingdings" pitchFamily="2" charset="2"/>
              </a:endParaRPr>
            </a:p>
          </p:txBody>
        </p:sp>
        <p:grpSp>
          <p:nvGrpSpPr>
            <p:cNvPr id="95" name="グループ化 94"/>
            <p:cNvGrpSpPr/>
            <p:nvPr/>
          </p:nvGrpSpPr>
          <p:grpSpPr>
            <a:xfrm>
              <a:off x="323528" y="3068960"/>
              <a:ext cx="1872208" cy="3672408"/>
              <a:chOff x="323528" y="3068960"/>
              <a:chExt cx="1872208" cy="3672408"/>
            </a:xfrm>
          </p:grpSpPr>
          <p:grpSp>
            <p:nvGrpSpPr>
              <p:cNvPr id="63" name="グループ化 62"/>
              <p:cNvGrpSpPr/>
              <p:nvPr/>
            </p:nvGrpSpPr>
            <p:grpSpPr>
              <a:xfrm>
                <a:off x="323528" y="3068960"/>
                <a:ext cx="1872208" cy="2397022"/>
                <a:chOff x="2987824" y="4128322"/>
                <a:chExt cx="1872208" cy="2397022"/>
              </a:xfrm>
            </p:grpSpPr>
            <p:grpSp>
              <p:nvGrpSpPr>
                <p:cNvPr id="64" name="グループ化 63"/>
                <p:cNvGrpSpPr/>
                <p:nvPr/>
              </p:nvGrpSpPr>
              <p:grpSpPr>
                <a:xfrm>
                  <a:off x="3203848" y="4128322"/>
                  <a:ext cx="1656184" cy="2397022"/>
                  <a:chOff x="7308304" y="3140968"/>
                  <a:chExt cx="1656184" cy="2397022"/>
                </a:xfrm>
              </p:grpSpPr>
              <p:sp>
                <p:nvSpPr>
                  <p:cNvPr id="66" name="角丸四角形 65"/>
                  <p:cNvSpPr/>
                  <p:nvPr/>
                </p:nvSpPr>
                <p:spPr>
                  <a:xfrm>
                    <a:off x="7956376" y="3140968"/>
                    <a:ext cx="432048" cy="432048"/>
                  </a:xfrm>
                  <a:prstGeom prst="roundRect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b="1" dirty="0" smtClean="0"/>
                      <a:t>@</a:t>
                    </a:r>
                    <a:endParaRPr kumimoji="1" lang="ja-JP" altLang="en-US" b="1" dirty="0"/>
                  </a:p>
                </p:txBody>
              </p:sp>
              <p:sp>
                <p:nvSpPr>
                  <p:cNvPr id="67" name="角丸四角形 66"/>
                  <p:cNvSpPr/>
                  <p:nvPr/>
                </p:nvSpPr>
                <p:spPr>
                  <a:xfrm>
                    <a:off x="8388424" y="3809798"/>
                    <a:ext cx="432048" cy="432048"/>
                  </a:xfrm>
                  <a:prstGeom prst="roundRect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b="1" dirty="0" smtClean="0"/>
                      <a:t>Z</a:t>
                    </a:r>
                    <a:endParaRPr kumimoji="1" lang="ja-JP" altLang="en-US" b="1" dirty="0"/>
                  </a:p>
                </p:txBody>
              </p:sp>
              <p:sp>
                <p:nvSpPr>
                  <p:cNvPr id="68" name="角丸四角形 67"/>
                  <p:cNvSpPr/>
                  <p:nvPr/>
                </p:nvSpPr>
                <p:spPr>
                  <a:xfrm>
                    <a:off x="7460704" y="3809798"/>
                    <a:ext cx="432048" cy="432048"/>
                  </a:xfrm>
                  <a:prstGeom prst="roundRect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b="1" dirty="0" smtClean="0"/>
                      <a:t>@</a:t>
                    </a:r>
                    <a:endParaRPr kumimoji="1" lang="ja-JP" altLang="en-US" b="1" dirty="0"/>
                  </a:p>
                </p:txBody>
              </p:sp>
              <p:sp>
                <p:nvSpPr>
                  <p:cNvPr id="69" name="角丸四角形 68"/>
                  <p:cNvSpPr/>
                  <p:nvPr/>
                </p:nvSpPr>
                <p:spPr>
                  <a:xfrm>
                    <a:off x="8172400" y="4496082"/>
                    <a:ext cx="432048" cy="432048"/>
                  </a:xfrm>
                  <a:prstGeom prst="roundRect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b="1" dirty="0" smtClean="0"/>
                      <a:t>@</a:t>
                    </a:r>
                    <a:endParaRPr kumimoji="1" lang="ja-JP" altLang="en-US" b="1" dirty="0"/>
                  </a:p>
                </p:txBody>
              </p:sp>
              <p:cxnSp>
                <p:nvCxnSpPr>
                  <p:cNvPr id="71" name="直線コネクタ 70"/>
                  <p:cNvCxnSpPr>
                    <a:stCxn id="66" idx="2"/>
                    <a:endCxn id="67" idx="0"/>
                  </p:cNvCxnSpPr>
                  <p:nvPr/>
                </p:nvCxnSpPr>
                <p:spPr>
                  <a:xfrm>
                    <a:off x="8172400" y="3573016"/>
                    <a:ext cx="432048" cy="236782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直線コネクタ 71"/>
                  <p:cNvCxnSpPr>
                    <a:stCxn id="66" idx="2"/>
                    <a:endCxn id="68" idx="0"/>
                  </p:cNvCxnSpPr>
                  <p:nvPr/>
                </p:nvCxnSpPr>
                <p:spPr>
                  <a:xfrm flipH="1">
                    <a:off x="7676728" y="3573016"/>
                    <a:ext cx="495672" cy="236782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3" name="角丸四角形 72"/>
                  <p:cNvSpPr/>
                  <p:nvPr/>
                </p:nvSpPr>
                <p:spPr>
                  <a:xfrm>
                    <a:off x="8532440" y="5105942"/>
                    <a:ext cx="432048" cy="432048"/>
                  </a:xfrm>
                  <a:prstGeom prst="roundRect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b="1" dirty="0" smtClean="0"/>
                      <a:t>Y</a:t>
                    </a:r>
                    <a:endParaRPr kumimoji="1" lang="ja-JP" altLang="en-US" b="1" dirty="0"/>
                  </a:p>
                </p:txBody>
              </p:sp>
              <p:cxnSp>
                <p:nvCxnSpPr>
                  <p:cNvPr id="74" name="直線コネクタ 73"/>
                  <p:cNvCxnSpPr>
                    <a:stCxn id="69" idx="2"/>
                    <a:endCxn id="73" idx="0"/>
                  </p:cNvCxnSpPr>
                  <p:nvPr/>
                </p:nvCxnSpPr>
                <p:spPr>
                  <a:xfrm>
                    <a:off x="8388424" y="4928130"/>
                    <a:ext cx="360040" cy="177812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5" name="直線コネクタ 74"/>
                  <p:cNvCxnSpPr>
                    <a:stCxn id="69" idx="2"/>
                    <a:endCxn id="78" idx="0"/>
                  </p:cNvCxnSpPr>
                  <p:nvPr/>
                </p:nvCxnSpPr>
                <p:spPr>
                  <a:xfrm flipH="1">
                    <a:off x="8028384" y="4928130"/>
                    <a:ext cx="360040" cy="157054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直線コネクタ 75"/>
                  <p:cNvCxnSpPr>
                    <a:stCxn id="68" idx="2"/>
                    <a:endCxn id="69" idx="0"/>
                  </p:cNvCxnSpPr>
                  <p:nvPr/>
                </p:nvCxnSpPr>
                <p:spPr>
                  <a:xfrm>
                    <a:off x="7676728" y="4241846"/>
                    <a:ext cx="711696" cy="254236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直線コネクタ 76"/>
                  <p:cNvCxnSpPr>
                    <a:stCxn id="68" idx="2"/>
                    <a:endCxn id="65" idx="0"/>
                  </p:cNvCxnSpPr>
                  <p:nvPr/>
                </p:nvCxnSpPr>
                <p:spPr>
                  <a:xfrm flipH="1">
                    <a:off x="7308304" y="4241846"/>
                    <a:ext cx="368424" cy="308790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5" name="角丸四角形 64"/>
                <p:cNvSpPr/>
                <p:nvPr/>
              </p:nvSpPr>
              <p:spPr>
                <a:xfrm>
                  <a:off x="2987824" y="5537990"/>
                  <a:ext cx="432048" cy="432048"/>
                </a:xfrm>
                <a:prstGeom prst="round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b="1" dirty="0" smtClean="0"/>
                    <a:t>Y</a:t>
                  </a:r>
                  <a:endParaRPr kumimoji="1" lang="ja-JP" altLang="en-US" b="1" dirty="0"/>
                </a:p>
              </p:txBody>
            </p:sp>
          </p:grpSp>
          <p:sp>
            <p:nvSpPr>
              <p:cNvPr id="78" name="角丸四角形 77"/>
              <p:cNvSpPr/>
              <p:nvPr/>
            </p:nvSpPr>
            <p:spPr>
              <a:xfrm>
                <a:off x="1043608" y="5013176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@</a:t>
                </a:r>
                <a:endParaRPr kumimoji="1" lang="ja-JP" altLang="en-US" b="1" dirty="0"/>
              </a:p>
            </p:txBody>
          </p:sp>
          <p:sp>
            <p:nvSpPr>
              <p:cNvPr id="80" name="角丸四角形 79"/>
              <p:cNvSpPr/>
              <p:nvPr/>
            </p:nvSpPr>
            <p:spPr>
              <a:xfrm>
                <a:off x="1475656" y="6309320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Y</a:t>
                </a:r>
                <a:endParaRPr kumimoji="1" lang="ja-JP" altLang="en-US" b="1" dirty="0"/>
              </a:p>
            </p:txBody>
          </p:sp>
          <p:sp>
            <p:nvSpPr>
              <p:cNvPr id="81" name="角丸四角形 80"/>
              <p:cNvSpPr/>
              <p:nvPr/>
            </p:nvSpPr>
            <p:spPr>
              <a:xfrm>
                <a:off x="1475656" y="5589240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S</a:t>
                </a:r>
                <a:endParaRPr kumimoji="1" lang="ja-JP" altLang="en-US" b="1" dirty="0"/>
              </a:p>
            </p:txBody>
          </p:sp>
          <p:cxnSp>
            <p:nvCxnSpPr>
              <p:cNvPr id="83" name="直線コネクタ 82"/>
              <p:cNvCxnSpPr>
                <a:stCxn id="78" idx="2"/>
                <a:endCxn id="81" idx="0"/>
              </p:cNvCxnSpPr>
              <p:nvPr/>
            </p:nvCxnSpPr>
            <p:spPr>
              <a:xfrm>
                <a:off x="1259632" y="5445224"/>
                <a:ext cx="432048" cy="144016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線コネクタ 86"/>
              <p:cNvCxnSpPr>
                <a:stCxn id="81" idx="2"/>
                <a:endCxn id="80" idx="0"/>
              </p:cNvCxnSpPr>
              <p:nvPr/>
            </p:nvCxnSpPr>
            <p:spPr>
              <a:xfrm>
                <a:off x="1691680" y="6021288"/>
                <a:ext cx="0" cy="288032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1" name="角丸四角形 90"/>
              <p:cNvSpPr/>
              <p:nvPr/>
            </p:nvSpPr>
            <p:spPr>
              <a:xfrm>
                <a:off x="680135" y="5589240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Y</a:t>
                </a:r>
                <a:endParaRPr kumimoji="1" lang="ja-JP" altLang="en-US" b="1" dirty="0"/>
              </a:p>
            </p:txBody>
          </p:sp>
          <p:cxnSp>
            <p:nvCxnSpPr>
              <p:cNvPr id="92" name="直線コネクタ 91"/>
              <p:cNvCxnSpPr>
                <a:stCxn id="78" idx="2"/>
                <a:endCxn id="91" idx="0"/>
              </p:cNvCxnSpPr>
              <p:nvPr/>
            </p:nvCxnSpPr>
            <p:spPr>
              <a:xfrm flipH="1">
                <a:off x="896159" y="5445224"/>
                <a:ext cx="363473" cy="144016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" name="グループ化 3"/>
          <p:cNvGrpSpPr/>
          <p:nvPr/>
        </p:nvGrpSpPr>
        <p:grpSpPr>
          <a:xfrm>
            <a:off x="2339752" y="3717032"/>
            <a:ext cx="3240360" cy="3024336"/>
            <a:chOff x="2627784" y="3717032"/>
            <a:chExt cx="3240360" cy="3024336"/>
          </a:xfrm>
        </p:grpSpPr>
        <p:sp>
          <p:nvSpPr>
            <p:cNvPr id="111" name="Text Box 6"/>
            <p:cNvSpPr txBox="1">
              <a:spLocks noChangeArrowheads="1"/>
            </p:cNvSpPr>
            <p:nvPr/>
          </p:nvSpPr>
          <p:spPr bwMode="auto">
            <a:xfrm>
              <a:off x="2627784" y="3717032"/>
              <a:ext cx="324036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2400" dirty="0" err="1" smtClean="0">
                  <a:latin typeface="Lucida Console" pitchFamily="49" charset="0"/>
                </a:rPr>
                <a:t>Eval</a:t>
              </a:r>
              <a:r>
                <a:rPr lang="en-US" altLang="ja-JP" sz="2400" dirty="0" smtClean="0">
                  <a:latin typeface="Lucida Console" pitchFamily="49" charset="0"/>
                </a:rPr>
                <a:t>(   , y=   )</a:t>
              </a:r>
              <a:endParaRPr lang="en-US" altLang="ja-JP" sz="2400" dirty="0" smtClean="0">
                <a:solidFill>
                  <a:srgbClr val="00B050"/>
                </a:solidFill>
                <a:latin typeface="Lucida Console" pitchFamily="49" charset="0"/>
                <a:sym typeface="Wingdings" pitchFamily="2" charset="2"/>
              </a:endParaRPr>
            </a:p>
          </p:txBody>
        </p:sp>
        <p:grpSp>
          <p:nvGrpSpPr>
            <p:cNvPr id="82" name="グループ化 81"/>
            <p:cNvGrpSpPr/>
            <p:nvPr/>
          </p:nvGrpSpPr>
          <p:grpSpPr>
            <a:xfrm>
              <a:off x="3347864" y="3737790"/>
              <a:ext cx="2088232" cy="3003578"/>
              <a:chOff x="323528" y="3737790"/>
              <a:chExt cx="2088232" cy="3003578"/>
            </a:xfrm>
          </p:grpSpPr>
          <p:grpSp>
            <p:nvGrpSpPr>
              <p:cNvPr id="84" name="グループ化 83"/>
              <p:cNvGrpSpPr/>
              <p:nvPr/>
            </p:nvGrpSpPr>
            <p:grpSpPr>
              <a:xfrm>
                <a:off x="323528" y="3737790"/>
                <a:ext cx="2088232" cy="1728192"/>
                <a:chOff x="2987824" y="4797152"/>
                <a:chExt cx="2088232" cy="1728192"/>
              </a:xfrm>
            </p:grpSpPr>
            <p:grpSp>
              <p:nvGrpSpPr>
                <p:cNvPr id="98" name="グループ化 97"/>
                <p:cNvGrpSpPr/>
                <p:nvPr/>
              </p:nvGrpSpPr>
              <p:grpSpPr>
                <a:xfrm>
                  <a:off x="3203848" y="4797152"/>
                  <a:ext cx="1872208" cy="1728192"/>
                  <a:chOff x="7308304" y="3809798"/>
                  <a:chExt cx="1872208" cy="1728192"/>
                </a:xfrm>
              </p:grpSpPr>
              <p:sp>
                <p:nvSpPr>
                  <p:cNvPr id="101" name="角丸四角形 100"/>
                  <p:cNvSpPr/>
                  <p:nvPr/>
                </p:nvSpPr>
                <p:spPr>
                  <a:xfrm>
                    <a:off x="8748464" y="3809798"/>
                    <a:ext cx="432048" cy="432048"/>
                  </a:xfrm>
                  <a:prstGeom prst="roundRect">
                    <a:avLst/>
                  </a:prstGeom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b="1" dirty="0" smtClean="0"/>
                      <a:t>Z</a:t>
                    </a:r>
                    <a:endParaRPr kumimoji="1" lang="ja-JP" altLang="en-US" b="1" dirty="0"/>
                  </a:p>
                </p:txBody>
              </p:sp>
              <p:sp>
                <p:nvSpPr>
                  <p:cNvPr id="102" name="角丸四角形 101"/>
                  <p:cNvSpPr/>
                  <p:nvPr/>
                </p:nvSpPr>
                <p:spPr>
                  <a:xfrm>
                    <a:off x="7460704" y="3809798"/>
                    <a:ext cx="432048" cy="432048"/>
                  </a:xfrm>
                  <a:prstGeom prst="roundRect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b="1" dirty="0" smtClean="0"/>
                      <a:t>@</a:t>
                    </a:r>
                    <a:endParaRPr kumimoji="1" lang="ja-JP" altLang="en-US" b="1" dirty="0"/>
                  </a:p>
                </p:txBody>
              </p:sp>
              <p:sp>
                <p:nvSpPr>
                  <p:cNvPr id="103" name="角丸四角形 102"/>
                  <p:cNvSpPr/>
                  <p:nvPr/>
                </p:nvSpPr>
                <p:spPr>
                  <a:xfrm>
                    <a:off x="8172400" y="4496082"/>
                    <a:ext cx="432048" cy="432048"/>
                  </a:xfrm>
                  <a:prstGeom prst="roundRect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b="1" dirty="0" smtClean="0"/>
                      <a:t>@</a:t>
                    </a:r>
                    <a:endParaRPr kumimoji="1" lang="ja-JP" altLang="en-US" b="1" dirty="0"/>
                  </a:p>
                </p:txBody>
              </p:sp>
              <p:sp>
                <p:nvSpPr>
                  <p:cNvPr id="106" name="角丸四角形 105"/>
                  <p:cNvSpPr/>
                  <p:nvPr/>
                </p:nvSpPr>
                <p:spPr>
                  <a:xfrm>
                    <a:off x="8532440" y="5105942"/>
                    <a:ext cx="432048" cy="432048"/>
                  </a:xfrm>
                  <a:prstGeom prst="roundRect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b="1" dirty="0" smtClean="0"/>
                      <a:t>Y</a:t>
                    </a:r>
                    <a:endParaRPr kumimoji="1" lang="ja-JP" altLang="en-US" b="1" dirty="0"/>
                  </a:p>
                </p:txBody>
              </p:sp>
              <p:cxnSp>
                <p:nvCxnSpPr>
                  <p:cNvPr id="107" name="直線コネクタ 106"/>
                  <p:cNvCxnSpPr>
                    <a:stCxn id="103" idx="2"/>
                    <a:endCxn id="106" idx="0"/>
                  </p:cNvCxnSpPr>
                  <p:nvPr/>
                </p:nvCxnSpPr>
                <p:spPr>
                  <a:xfrm>
                    <a:off x="8388424" y="4928130"/>
                    <a:ext cx="360040" cy="177812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直線コネクタ 107"/>
                  <p:cNvCxnSpPr>
                    <a:stCxn id="103" idx="2"/>
                    <a:endCxn id="85" idx="0"/>
                  </p:cNvCxnSpPr>
                  <p:nvPr/>
                </p:nvCxnSpPr>
                <p:spPr>
                  <a:xfrm flipH="1">
                    <a:off x="8028384" y="4928130"/>
                    <a:ext cx="360040" cy="157054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" name="直線コネクタ 108"/>
                  <p:cNvCxnSpPr>
                    <a:stCxn id="102" idx="2"/>
                    <a:endCxn id="103" idx="0"/>
                  </p:cNvCxnSpPr>
                  <p:nvPr/>
                </p:nvCxnSpPr>
                <p:spPr>
                  <a:xfrm>
                    <a:off x="7676728" y="4241846"/>
                    <a:ext cx="711696" cy="254236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直線コネクタ 109"/>
                  <p:cNvCxnSpPr>
                    <a:stCxn id="102" idx="2"/>
                    <a:endCxn id="99" idx="0"/>
                  </p:cNvCxnSpPr>
                  <p:nvPr/>
                </p:nvCxnSpPr>
                <p:spPr>
                  <a:xfrm flipH="1">
                    <a:off x="7308304" y="4241846"/>
                    <a:ext cx="368424" cy="308790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9" name="角丸四角形 98"/>
                <p:cNvSpPr/>
                <p:nvPr/>
              </p:nvSpPr>
              <p:spPr>
                <a:xfrm>
                  <a:off x="2987824" y="5537990"/>
                  <a:ext cx="432048" cy="432048"/>
                </a:xfrm>
                <a:prstGeom prst="round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b="1" dirty="0" smtClean="0"/>
                    <a:t>Y</a:t>
                  </a:r>
                  <a:endParaRPr kumimoji="1" lang="ja-JP" altLang="en-US" b="1" dirty="0"/>
                </a:p>
              </p:txBody>
            </p:sp>
          </p:grpSp>
          <p:sp>
            <p:nvSpPr>
              <p:cNvPr id="85" name="角丸四角形 84"/>
              <p:cNvSpPr/>
              <p:nvPr/>
            </p:nvSpPr>
            <p:spPr>
              <a:xfrm>
                <a:off x="1043608" y="5013176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@</a:t>
                </a:r>
                <a:endParaRPr kumimoji="1" lang="ja-JP" altLang="en-US" b="1" dirty="0"/>
              </a:p>
            </p:txBody>
          </p:sp>
          <p:sp>
            <p:nvSpPr>
              <p:cNvPr id="86" name="角丸四角形 85"/>
              <p:cNvSpPr/>
              <p:nvPr/>
            </p:nvSpPr>
            <p:spPr>
              <a:xfrm>
                <a:off x="1475656" y="6309320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Y</a:t>
                </a:r>
                <a:endParaRPr kumimoji="1" lang="ja-JP" altLang="en-US" b="1" dirty="0"/>
              </a:p>
            </p:txBody>
          </p:sp>
          <p:sp>
            <p:nvSpPr>
              <p:cNvPr id="88" name="角丸四角形 87"/>
              <p:cNvSpPr/>
              <p:nvPr/>
            </p:nvSpPr>
            <p:spPr>
              <a:xfrm>
                <a:off x="1475656" y="5589240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S</a:t>
                </a:r>
                <a:endParaRPr kumimoji="1" lang="ja-JP" altLang="en-US" b="1" dirty="0"/>
              </a:p>
            </p:txBody>
          </p:sp>
          <p:cxnSp>
            <p:nvCxnSpPr>
              <p:cNvPr id="89" name="直線コネクタ 88"/>
              <p:cNvCxnSpPr>
                <a:stCxn id="85" idx="2"/>
                <a:endCxn id="88" idx="0"/>
              </p:cNvCxnSpPr>
              <p:nvPr/>
            </p:nvCxnSpPr>
            <p:spPr>
              <a:xfrm>
                <a:off x="1259632" y="5445224"/>
                <a:ext cx="432048" cy="144016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直線コネクタ 89"/>
              <p:cNvCxnSpPr>
                <a:stCxn id="88" idx="2"/>
                <a:endCxn id="86" idx="0"/>
              </p:cNvCxnSpPr>
              <p:nvPr/>
            </p:nvCxnSpPr>
            <p:spPr>
              <a:xfrm>
                <a:off x="1691680" y="6021288"/>
                <a:ext cx="0" cy="288032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3" name="角丸四角形 92"/>
              <p:cNvSpPr/>
              <p:nvPr/>
            </p:nvSpPr>
            <p:spPr>
              <a:xfrm>
                <a:off x="680135" y="5589240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Y</a:t>
                </a:r>
                <a:endParaRPr kumimoji="1" lang="ja-JP" altLang="en-US" b="1" dirty="0"/>
              </a:p>
            </p:txBody>
          </p:sp>
          <p:cxnSp>
            <p:nvCxnSpPr>
              <p:cNvPr id="94" name="直線コネクタ 93"/>
              <p:cNvCxnSpPr>
                <a:stCxn id="85" idx="2"/>
                <a:endCxn id="93" idx="0"/>
              </p:cNvCxnSpPr>
              <p:nvPr/>
            </p:nvCxnSpPr>
            <p:spPr>
              <a:xfrm flipH="1">
                <a:off x="896159" y="5445224"/>
                <a:ext cx="363473" cy="144016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右矢印 1"/>
          <p:cNvSpPr/>
          <p:nvPr/>
        </p:nvSpPr>
        <p:spPr>
          <a:xfrm>
            <a:off x="2267744" y="5589240"/>
            <a:ext cx="432048" cy="57606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右矢印 112"/>
          <p:cNvSpPr/>
          <p:nvPr/>
        </p:nvSpPr>
        <p:spPr>
          <a:xfrm>
            <a:off x="2771800" y="5589240"/>
            <a:ext cx="432048" cy="57606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/>
          <p:cNvGrpSpPr/>
          <p:nvPr/>
        </p:nvGrpSpPr>
        <p:grpSpPr>
          <a:xfrm>
            <a:off x="5076056" y="4424074"/>
            <a:ext cx="4320480" cy="2317294"/>
            <a:chOff x="5076056" y="4424074"/>
            <a:chExt cx="4320480" cy="2317294"/>
          </a:xfrm>
        </p:grpSpPr>
        <p:sp>
          <p:nvSpPr>
            <p:cNvPr id="115" name="Text Box 6"/>
            <p:cNvSpPr txBox="1">
              <a:spLocks noChangeArrowheads="1"/>
            </p:cNvSpPr>
            <p:nvPr/>
          </p:nvSpPr>
          <p:spPr bwMode="auto">
            <a:xfrm>
              <a:off x="5076056" y="4437112"/>
              <a:ext cx="43204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2000" dirty="0" err="1" smtClean="0">
                  <a:latin typeface="Lucida Console" pitchFamily="49" charset="0"/>
                </a:rPr>
                <a:t>Eval</a:t>
              </a:r>
              <a:r>
                <a:rPr lang="en-US" altLang="ja-JP" sz="2000" dirty="0" smtClean="0">
                  <a:latin typeface="Lucida Console" pitchFamily="49" charset="0"/>
                </a:rPr>
                <a:t>(   ,y=</a:t>
              </a:r>
              <a:r>
                <a:rPr lang="en-US" altLang="ja-JP" sz="2000" dirty="0" err="1" smtClean="0">
                  <a:latin typeface="Lucida Console" pitchFamily="49" charset="0"/>
                </a:rPr>
                <a:t>Eval</a:t>
              </a:r>
              <a:r>
                <a:rPr lang="en-US" altLang="ja-JP" sz="2000" dirty="0" smtClean="0">
                  <a:latin typeface="Lucida Console" pitchFamily="49" charset="0"/>
                </a:rPr>
                <a:t>(   ,y=   )</a:t>
              </a:r>
              <a:endParaRPr lang="en-US" altLang="ja-JP" sz="2000" dirty="0" smtClean="0">
                <a:solidFill>
                  <a:srgbClr val="00B050"/>
                </a:solidFill>
                <a:latin typeface="Lucida Console" pitchFamily="49" charset="0"/>
                <a:sym typeface="Wingdings" pitchFamily="2" charset="2"/>
              </a:endParaRPr>
            </a:p>
          </p:txBody>
        </p:sp>
        <p:grpSp>
          <p:nvGrpSpPr>
            <p:cNvPr id="116" name="グループ化 115"/>
            <p:cNvGrpSpPr/>
            <p:nvPr/>
          </p:nvGrpSpPr>
          <p:grpSpPr>
            <a:xfrm>
              <a:off x="5940152" y="4424074"/>
              <a:ext cx="3024336" cy="2317294"/>
              <a:chOff x="-252536" y="4424074"/>
              <a:chExt cx="3024336" cy="2317294"/>
            </a:xfrm>
          </p:grpSpPr>
          <p:grpSp>
            <p:nvGrpSpPr>
              <p:cNvPr id="117" name="グループ化 116"/>
              <p:cNvGrpSpPr/>
              <p:nvPr/>
            </p:nvGrpSpPr>
            <p:grpSpPr>
              <a:xfrm>
                <a:off x="-252536" y="4424074"/>
                <a:ext cx="3024336" cy="1041908"/>
                <a:chOff x="2411760" y="5483436"/>
                <a:chExt cx="3024336" cy="1041908"/>
              </a:xfrm>
            </p:grpSpPr>
            <p:grpSp>
              <p:nvGrpSpPr>
                <p:cNvPr id="125" name="グループ化 124"/>
                <p:cNvGrpSpPr/>
                <p:nvPr/>
              </p:nvGrpSpPr>
              <p:grpSpPr>
                <a:xfrm>
                  <a:off x="3923928" y="5483436"/>
                  <a:ext cx="1512168" cy="1041908"/>
                  <a:chOff x="8028384" y="4496082"/>
                  <a:chExt cx="1512168" cy="1041908"/>
                </a:xfrm>
              </p:grpSpPr>
              <p:sp>
                <p:nvSpPr>
                  <p:cNvPr id="127" name="角丸四角形 126"/>
                  <p:cNvSpPr/>
                  <p:nvPr/>
                </p:nvSpPr>
                <p:spPr>
                  <a:xfrm>
                    <a:off x="9108504" y="4509120"/>
                    <a:ext cx="432048" cy="432048"/>
                  </a:xfrm>
                  <a:prstGeom prst="roundRect">
                    <a:avLst/>
                  </a:prstGeom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b="1" dirty="0" smtClean="0"/>
                      <a:t>Z</a:t>
                    </a:r>
                    <a:endParaRPr kumimoji="1" lang="ja-JP" altLang="en-US" b="1" dirty="0"/>
                  </a:p>
                </p:txBody>
              </p:sp>
              <p:sp>
                <p:nvSpPr>
                  <p:cNvPr id="129" name="角丸四角形 128"/>
                  <p:cNvSpPr/>
                  <p:nvPr/>
                </p:nvSpPr>
                <p:spPr>
                  <a:xfrm>
                    <a:off x="8172400" y="4496082"/>
                    <a:ext cx="432048" cy="432048"/>
                  </a:xfrm>
                  <a:prstGeom prst="roundRect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b="1" dirty="0" smtClean="0"/>
                      <a:t>@</a:t>
                    </a:r>
                    <a:endParaRPr kumimoji="1" lang="ja-JP" altLang="en-US" b="1" dirty="0"/>
                  </a:p>
                </p:txBody>
              </p:sp>
              <p:sp>
                <p:nvSpPr>
                  <p:cNvPr id="130" name="角丸四角形 129"/>
                  <p:cNvSpPr/>
                  <p:nvPr/>
                </p:nvSpPr>
                <p:spPr>
                  <a:xfrm>
                    <a:off x="8532440" y="5105942"/>
                    <a:ext cx="432048" cy="432048"/>
                  </a:xfrm>
                  <a:prstGeom prst="roundRect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b="1" dirty="0" smtClean="0"/>
                      <a:t>Y</a:t>
                    </a:r>
                    <a:endParaRPr kumimoji="1" lang="ja-JP" altLang="en-US" b="1" dirty="0"/>
                  </a:p>
                </p:txBody>
              </p:sp>
              <p:cxnSp>
                <p:nvCxnSpPr>
                  <p:cNvPr id="131" name="直線コネクタ 130"/>
                  <p:cNvCxnSpPr>
                    <a:stCxn id="129" idx="2"/>
                    <a:endCxn id="130" idx="0"/>
                  </p:cNvCxnSpPr>
                  <p:nvPr/>
                </p:nvCxnSpPr>
                <p:spPr>
                  <a:xfrm>
                    <a:off x="8388424" y="4928130"/>
                    <a:ext cx="360040" cy="177812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2" name="直線コネクタ 131"/>
                  <p:cNvCxnSpPr>
                    <a:stCxn id="129" idx="2"/>
                    <a:endCxn id="118" idx="0"/>
                  </p:cNvCxnSpPr>
                  <p:nvPr/>
                </p:nvCxnSpPr>
                <p:spPr>
                  <a:xfrm flipH="1">
                    <a:off x="8028384" y="4928130"/>
                    <a:ext cx="360040" cy="157054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26" name="角丸四角形 125"/>
                <p:cNvSpPr/>
                <p:nvPr/>
              </p:nvSpPr>
              <p:spPr>
                <a:xfrm>
                  <a:off x="2411760" y="5496474"/>
                  <a:ext cx="432048" cy="432048"/>
                </a:xfrm>
                <a:prstGeom prst="round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b="1" dirty="0" smtClean="0"/>
                    <a:t>Y</a:t>
                  </a:r>
                  <a:endParaRPr kumimoji="1" lang="ja-JP" altLang="en-US" b="1" dirty="0"/>
                </a:p>
              </p:txBody>
            </p:sp>
          </p:grpSp>
          <p:sp>
            <p:nvSpPr>
              <p:cNvPr id="118" name="角丸四角形 117"/>
              <p:cNvSpPr/>
              <p:nvPr/>
            </p:nvSpPr>
            <p:spPr>
              <a:xfrm>
                <a:off x="1043608" y="5013176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@</a:t>
                </a:r>
                <a:endParaRPr kumimoji="1" lang="ja-JP" altLang="en-US" b="1" dirty="0"/>
              </a:p>
            </p:txBody>
          </p:sp>
          <p:sp>
            <p:nvSpPr>
              <p:cNvPr id="119" name="角丸四角形 118"/>
              <p:cNvSpPr/>
              <p:nvPr/>
            </p:nvSpPr>
            <p:spPr>
              <a:xfrm>
                <a:off x="1475656" y="6309320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Y</a:t>
                </a:r>
                <a:endParaRPr kumimoji="1" lang="ja-JP" altLang="en-US" b="1" dirty="0"/>
              </a:p>
            </p:txBody>
          </p:sp>
          <p:sp>
            <p:nvSpPr>
              <p:cNvPr id="120" name="角丸四角形 119"/>
              <p:cNvSpPr/>
              <p:nvPr/>
            </p:nvSpPr>
            <p:spPr>
              <a:xfrm>
                <a:off x="1475656" y="5589240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S</a:t>
                </a:r>
                <a:endParaRPr kumimoji="1" lang="ja-JP" altLang="en-US" b="1" dirty="0"/>
              </a:p>
            </p:txBody>
          </p:sp>
          <p:cxnSp>
            <p:nvCxnSpPr>
              <p:cNvPr id="121" name="直線コネクタ 120"/>
              <p:cNvCxnSpPr>
                <a:stCxn id="118" idx="2"/>
                <a:endCxn id="120" idx="0"/>
              </p:cNvCxnSpPr>
              <p:nvPr/>
            </p:nvCxnSpPr>
            <p:spPr>
              <a:xfrm>
                <a:off x="1259632" y="5445224"/>
                <a:ext cx="432048" cy="144016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直線コネクタ 121"/>
              <p:cNvCxnSpPr>
                <a:stCxn id="120" idx="2"/>
                <a:endCxn id="119" idx="0"/>
              </p:cNvCxnSpPr>
              <p:nvPr/>
            </p:nvCxnSpPr>
            <p:spPr>
              <a:xfrm>
                <a:off x="1691680" y="6021288"/>
                <a:ext cx="0" cy="288032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3" name="角丸四角形 122"/>
              <p:cNvSpPr/>
              <p:nvPr/>
            </p:nvSpPr>
            <p:spPr>
              <a:xfrm>
                <a:off x="680135" y="5589240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Y</a:t>
                </a:r>
                <a:endParaRPr kumimoji="1" lang="ja-JP" altLang="en-US" b="1" dirty="0"/>
              </a:p>
            </p:txBody>
          </p:sp>
          <p:cxnSp>
            <p:nvCxnSpPr>
              <p:cNvPr id="124" name="直線コネクタ 123"/>
              <p:cNvCxnSpPr>
                <a:stCxn id="118" idx="2"/>
                <a:endCxn id="123" idx="0"/>
              </p:cNvCxnSpPr>
              <p:nvPr/>
            </p:nvCxnSpPr>
            <p:spPr>
              <a:xfrm flipH="1">
                <a:off x="896159" y="5445224"/>
                <a:ext cx="363473" cy="144016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5" name="右矢印 134"/>
          <p:cNvSpPr/>
          <p:nvPr/>
        </p:nvSpPr>
        <p:spPr>
          <a:xfrm rot="20052785">
            <a:off x="5148064" y="5047600"/>
            <a:ext cx="936104" cy="57606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3" name="グループ化 22"/>
          <p:cNvGrpSpPr/>
          <p:nvPr/>
        </p:nvGrpSpPr>
        <p:grpSpPr>
          <a:xfrm>
            <a:off x="4016563" y="2130356"/>
            <a:ext cx="432048" cy="1152128"/>
            <a:chOff x="4016563" y="2130356"/>
            <a:chExt cx="432048" cy="1152128"/>
          </a:xfrm>
        </p:grpSpPr>
        <p:sp>
          <p:nvSpPr>
            <p:cNvPr id="136" name="角丸四角形 135"/>
            <p:cNvSpPr/>
            <p:nvPr/>
          </p:nvSpPr>
          <p:spPr>
            <a:xfrm>
              <a:off x="4016563" y="2850436"/>
              <a:ext cx="432048" cy="43204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/>
                <a:t>Z</a:t>
              </a:r>
              <a:endParaRPr kumimoji="1" lang="ja-JP" altLang="en-US" b="1" dirty="0"/>
            </a:p>
          </p:txBody>
        </p:sp>
        <p:sp>
          <p:nvSpPr>
            <p:cNvPr id="137" name="角丸四角形 136"/>
            <p:cNvSpPr/>
            <p:nvPr/>
          </p:nvSpPr>
          <p:spPr>
            <a:xfrm>
              <a:off x="4016563" y="2130356"/>
              <a:ext cx="432048" cy="432048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b="1" dirty="0" smtClean="0"/>
                <a:t>S</a:t>
              </a:r>
              <a:endParaRPr kumimoji="1" lang="ja-JP" altLang="en-US" b="1" dirty="0"/>
            </a:p>
          </p:txBody>
        </p:sp>
        <p:cxnSp>
          <p:nvCxnSpPr>
            <p:cNvPr id="138" name="直線コネクタ 137"/>
            <p:cNvCxnSpPr>
              <a:stCxn id="137" idx="2"/>
              <a:endCxn id="136" idx="0"/>
            </p:cNvCxnSpPr>
            <p:nvPr/>
          </p:nvCxnSpPr>
          <p:spPr>
            <a:xfrm>
              <a:off x="4232587" y="2562404"/>
              <a:ext cx="0" cy="288032"/>
            </a:xfrm>
            <a:prstGeom prst="line">
              <a:avLst/>
            </a:prstGeom>
            <a:ln w="381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9" name="右矢印 138"/>
          <p:cNvSpPr/>
          <p:nvPr/>
        </p:nvSpPr>
        <p:spPr>
          <a:xfrm rot="14693426">
            <a:off x="7859625" y="3514721"/>
            <a:ext cx="881842" cy="576064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1" name="グループ化 20"/>
          <p:cNvGrpSpPr/>
          <p:nvPr/>
        </p:nvGrpSpPr>
        <p:grpSpPr>
          <a:xfrm rot="20143214">
            <a:off x="4695236" y="2133461"/>
            <a:ext cx="1430372" cy="1658684"/>
            <a:chOff x="4597521" y="2453142"/>
            <a:chExt cx="1430372" cy="1658684"/>
          </a:xfrm>
        </p:grpSpPr>
        <p:sp>
          <p:nvSpPr>
            <p:cNvPr id="140" name="右矢印 139"/>
            <p:cNvSpPr/>
            <p:nvPr/>
          </p:nvSpPr>
          <p:spPr>
            <a:xfrm rot="13271703">
              <a:off x="5698268" y="3535762"/>
              <a:ext cx="329625" cy="576064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1" name="右矢印 140"/>
            <p:cNvSpPr/>
            <p:nvPr/>
          </p:nvSpPr>
          <p:spPr>
            <a:xfrm rot="13271703">
              <a:off x="5482244" y="3319738"/>
              <a:ext cx="329625" cy="576064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2" name="右矢印 141"/>
            <p:cNvSpPr/>
            <p:nvPr/>
          </p:nvSpPr>
          <p:spPr>
            <a:xfrm rot="13271703">
              <a:off x="5266220" y="3103714"/>
              <a:ext cx="329625" cy="576064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3" name="右矢印 142"/>
            <p:cNvSpPr/>
            <p:nvPr/>
          </p:nvSpPr>
          <p:spPr>
            <a:xfrm rot="13271703">
              <a:off x="5029569" y="2887690"/>
              <a:ext cx="329625" cy="576064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4" name="右矢印 143"/>
            <p:cNvSpPr/>
            <p:nvPr/>
          </p:nvSpPr>
          <p:spPr>
            <a:xfrm rot="13271703">
              <a:off x="4813545" y="2671666"/>
              <a:ext cx="329625" cy="576064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5" name="右矢印 144"/>
            <p:cNvSpPr/>
            <p:nvPr/>
          </p:nvSpPr>
          <p:spPr>
            <a:xfrm rot="13271703">
              <a:off x="4597521" y="2453142"/>
              <a:ext cx="329625" cy="576064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50" name="横巻き 149"/>
          <p:cNvSpPr/>
          <p:nvPr/>
        </p:nvSpPr>
        <p:spPr>
          <a:xfrm>
            <a:off x="94470" y="12846"/>
            <a:ext cx="6912768" cy="1872208"/>
          </a:xfrm>
          <a:prstGeom prst="horizontalScroll">
            <a:avLst>
              <a:gd name="adj" fmla="val 8174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400" dirty="0" err="1">
                <a:latin typeface="Consolas" pitchFamily="49" charset="0"/>
                <a:cs typeface="Consolas" pitchFamily="49" charset="0"/>
              </a:rPr>
              <a:t>Eval</a:t>
            </a:r>
            <a:r>
              <a:rPr lang="en-US" altLang="ja-JP" sz="24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sz="2400" dirty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@(</a:t>
            </a:r>
            <a:r>
              <a:rPr lang="en-US" altLang="ja-JP" sz="2400" dirty="0">
                <a:latin typeface="Consolas" pitchFamily="49" charset="0"/>
                <a:cs typeface="Consolas" pitchFamily="49" charset="0"/>
              </a:rPr>
              <a:t>f</a:t>
            </a:r>
            <a:r>
              <a:rPr lang="en-US" altLang="ja-JP" sz="2400" dirty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,</a:t>
            </a:r>
            <a:r>
              <a:rPr lang="en-US" altLang="ja-JP" sz="2400" dirty="0">
                <a:latin typeface="Consolas" pitchFamily="49" charset="0"/>
                <a:cs typeface="Consolas" pitchFamily="49" charset="0"/>
              </a:rPr>
              <a:t> b</a:t>
            </a:r>
            <a:r>
              <a:rPr lang="en-US" altLang="ja-JP" sz="2400" dirty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sz="2400" dirty="0">
                <a:latin typeface="Consolas" pitchFamily="49" charset="0"/>
                <a:cs typeface="Consolas" pitchFamily="49" charset="0"/>
              </a:rPr>
              <a:t>)(y)	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 </a:t>
            </a:r>
            <a:r>
              <a:rPr lang="en-US" altLang="ja-JP" sz="2400" dirty="0" err="1">
                <a:latin typeface="Consolas" pitchFamily="49" charset="0"/>
                <a:cs typeface="Consolas" pitchFamily="49" charset="0"/>
                <a:sym typeface="Wingdings" pitchFamily="2" charset="2"/>
              </a:rPr>
              <a:t>Eval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(f, </a:t>
            </a:r>
            <a:r>
              <a:rPr lang="en-US" altLang="ja-JP" sz="2400" dirty="0" err="1">
                <a:latin typeface="Consolas" pitchFamily="49" charset="0"/>
                <a:cs typeface="Consolas" pitchFamily="49" charset="0"/>
                <a:sym typeface="Wingdings" pitchFamily="2" charset="2"/>
              </a:rPr>
              <a:t>Eval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(b)(y))</a:t>
            </a:r>
          </a:p>
          <a:p>
            <a:r>
              <a:rPr lang="en-US" altLang="ja-JP" sz="2400" dirty="0" err="1">
                <a:latin typeface="Consolas" pitchFamily="49" charset="0"/>
                <a:cs typeface="Consolas" pitchFamily="49" charset="0"/>
                <a:sym typeface="Wingdings" pitchFamily="2" charset="2"/>
              </a:rPr>
              <a:t>Eval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(</a:t>
            </a:r>
            <a:r>
              <a:rPr lang="en-US" altLang="ja-JP" sz="2400" dirty="0">
                <a:solidFill>
                  <a:srgbClr val="CD0398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Y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)(y)		 y</a:t>
            </a:r>
          </a:p>
          <a:p>
            <a:r>
              <a:rPr lang="en-US" altLang="ja-JP" sz="2400" dirty="0" err="1">
                <a:latin typeface="Consolas" pitchFamily="49" charset="0"/>
                <a:cs typeface="Consolas" pitchFamily="49" charset="0"/>
                <a:sym typeface="Wingdings" pitchFamily="2" charset="2"/>
              </a:rPr>
              <a:t>Eval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(</a:t>
            </a:r>
            <a:r>
              <a:rPr lang="en-US" altLang="ja-JP" sz="2400" dirty="0">
                <a:solidFill>
                  <a:srgbClr val="CD0398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S(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x</a:t>
            </a:r>
            <a:r>
              <a:rPr lang="en-US" altLang="ja-JP" sz="2400" dirty="0">
                <a:solidFill>
                  <a:srgbClr val="CD0398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)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)(y)	</a:t>
            </a:r>
            <a:r>
              <a:rPr lang="en-US" altLang="ja-JP" sz="24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 </a:t>
            </a:r>
            <a:r>
              <a:rPr lang="en-US" altLang="ja-JP" sz="24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S(</a:t>
            </a:r>
            <a:r>
              <a:rPr lang="en-US" altLang="ja-JP" sz="2400" dirty="0" err="1">
                <a:latin typeface="Consolas" pitchFamily="49" charset="0"/>
                <a:cs typeface="Consolas" pitchFamily="49" charset="0"/>
                <a:sym typeface="Wingdings" pitchFamily="2" charset="2"/>
              </a:rPr>
              <a:t>Eval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(x)(y)</a:t>
            </a:r>
            <a:r>
              <a:rPr lang="en-US" altLang="ja-JP" sz="24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)</a:t>
            </a:r>
          </a:p>
          <a:p>
            <a:r>
              <a:rPr lang="en-US" altLang="ja-JP" sz="2400" dirty="0" err="1">
                <a:latin typeface="Consolas" pitchFamily="49" charset="0"/>
                <a:cs typeface="Consolas" pitchFamily="49" charset="0"/>
                <a:sym typeface="Wingdings" pitchFamily="2" charset="2"/>
              </a:rPr>
              <a:t>Eval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(</a:t>
            </a:r>
            <a:r>
              <a:rPr lang="en-US" altLang="ja-JP" sz="2400" dirty="0">
                <a:solidFill>
                  <a:srgbClr val="CD0398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Z</a:t>
            </a:r>
            <a:r>
              <a:rPr lang="en-US" altLang="ja-JP" sz="24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)(y)		 </a:t>
            </a:r>
            <a:r>
              <a:rPr lang="en-US" altLang="ja-JP" sz="24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Z</a:t>
            </a:r>
          </a:p>
        </p:txBody>
      </p:sp>
      <p:grpSp>
        <p:nvGrpSpPr>
          <p:cNvPr id="151" name="グループ化 150"/>
          <p:cNvGrpSpPr/>
          <p:nvPr/>
        </p:nvGrpSpPr>
        <p:grpSpPr>
          <a:xfrm>
            <a:off x="6288376" y="1916832"/>
            <a:ext cx="2676112" cy="2317294"/>
            <a:chOff x="6720424" y="4424074"/>
            <a:chExt cx="2676112" cy="2317294"/>
          </a:xfrm>
        </p:grpSpPr>
        <p:sp>
          <p:nvSpPr>
            <p:cNvPr id="152" name="Text Box 6"/>
            <p:cNvSpPr txBox="1">
              <a:spLocks noChangeArrowheads="1"/>
            </p:cNvSpPr>
            <p:nvPr/>
          </p:nvSpPr>
          <p:spPr bwMode="auto">
            <a:xfrm>
              <a:off x="6720424" y="4437112"/>
              <a:ext cx="26761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2000" dirty="0" err="1" smtClean="0">
                  <a:latin typeface="Lucida Console" pitchFamily="49" charset="0"/>
                </a:rPr>
                <a:t>Eval</a:t>
              </a:r>
              <a:r>
                <a:rPr lang="en-US" altLang="ja-JP" sz="2000" dirty="0" smtClean="0">
                  <a:latin typeface="Lucida Console" pitchFamily="49" charset="0"/>
                </a:rPr>
                <a:t>(   ,y=   )</a:t>
              </a:r>
              <a:endParaRPr lang="en-US" altLang="ja-JP" sz="2000" dirty="0" smtClean="0">
                <a:solidFill>
                  <a:srgbClr val="00B050"/>
                </a:solidFill>
                <a:latin typeface="Lucida Console" pitchFamily="49" charset="0"/>
                <a:sym typeface="Wingdings" pitchFamily="2" charset="2"/>
              </a:endParaRPr>
            </a:p>
          </p:txBody>
        </p:sp>
        <p:grpSp>
          <p:nvGrpSpPr>
            <p:cNvPr id="153" name="グループ化 152"/>
            <p:cNvGrpSpPr/>
            <p:nvPr/>
          </p:nvGrpSpPr>
          <p:grpSpPr>
            <a:xfrm>
              <a:off x="6872823" y="4424074"/>
              <a:ext cx="2091665" cy="2317294"/>
              <a:chOff x="680135" y="4424074"/>
              <a:chExt cx="2091665" cy="2317294"/>
            </a:xfrm>
          </p:grpSpPr>
          <p:grpSp>
            <p:nvGrpSpPr>
              <p:cNvPr id="162" name="グループ化 161"/>
              <p:cNvGrpSpPr/>
              <p:nvPr/>
            </p:nvGrpSpPr>
            <p:grpSpPr>
              <a:xfrm>
                <a:off x="1259632" y="4424074"/>
                <a:ext cx="1512168" cy="1041908"/>
                <a:chOff x="8028384" y="4496082"/>
                <a:chExt cx="1512168" cy="1041908"/>
              </a:xfrm>
            </p:grpSpPr>
            <p:sp>
              <p:nvSpPr>
                <p:cNvPr id="164" name="角丸四角形 163"/>
                <p:cNvSpPr/>
                <p:nvPr/>
              </p:nvSpPr>
              <p:spPr>
                <a:xfrm>
                  <a:off x="9108504" y="4509120"/>
                  <a:ext cx="432048" cy="432048"/>
                </a:xfrm>
                <a:prstGeom prst="round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b="1" dirty="0" smtClean="0"/>
                    <a:t>Z</a:t>
                  </a:r>
                  <a:endParaRPr kumimoji="1" lang="ja-JP" altLang="en-US" b="1" dirty="0"/>
                </a:p>
              </p:txBody>
            </p:sp>
            <p:sp>
              <p:nvSpPr>
                <p:cNvPr id="165" name="角丸四角形 164"/>
                <p:cNvSpPr/>
                <p:nvPr/>
              </p:nvSpPr>
              <p:spPr>
                <a:xfrm>
                  <a:off x="8172400" y="4496082"/>
                  <a:ext cx="432048" cy="432048"/>
                </a:xfrm>
                <a:prstGeom prst="round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b="1" dirty="0" smtClean="0"/>
                    <a:t>@</a:t>
                  </a:r>
                  <a:endParaRPr kumimoji="1" lang="ja-JP" altLang="en-US" b="1" dirty="0"/>
                </a:p>
              </p:txBody>
            </p:sp>
            <p:sp>
              <p:nvSpPr>
                <p:cNvPr id="166" name="角丸四角形 165"/>
                <p:cNvSpPr/>
                <p:nvPr/>
              </p:nvSpPr>
              <p:spPr>
                <a:xfrm>
                  <a:off x="8532440" y="5105942"/>
                  <a:ext cx="432048" cy="432048"/>
                </a:xfrm>
                <a:prstGeom prst="round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b="1" dirty="0" smtClean="0"/>
                    <a:t>Y</a:t>
                  </a:r>
                  <a:endParaRPr kumimoji="1" lang="ja-JP" altLang="en-US" b="1" dirty="0"/>
                </a:p>
              </p:txBody>
            </p:sp>
            <p:cxnSp>
              <p:nvCxnSpPr>
                <p:cNvPr id="167" name="直線コネクタ 166"/>
                <p:cNvCxnSpPr>
                  <a:stCxn id="165" idx="2"/>
                  <a:endCxn id="166" idx="0"/>
                </p:cNvCxnSpPr>
                <p:nvPr/>
              </p:nvCxnSpPr>
              <p:spPr>
                <a:xfrm>
                  <a:off x="8388424" y="4928130"/>
                  <a:ext cx="360040" cy="177812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8" name="直線コネクタ 167"/>
                <p:cNvCxnSpPr>
                  <a:stCxn id="165" idx="2"/>
                  <a:endCxn id="155" idx="0"/>
                </p:cNvCxnSpPr>
                <p:nvPr/>
              </p:nvCxnSpPr>
              <p:spPr>
                <a:xfrm flipH="1">
                  <a:off x="8028384" y="4928130"/>
                  <a:ext cx="360040" cy="157054"/>
                </a:xfrm>
                <a:prstGeom prst="line">
                  <a:avLst/>
                </a:prstGeom>
                <a:ln w="38100">
                  <a:solidFill>
                    <a:schemeClr val="accent2">
                      <a:lumMod val="60000"/>
                      <a:lumOff val="4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5" name="角丸四角形 154"/>
              <p:cNvSpPr/>
              <p:nvPr/>
            </p:nvSpPr>
            <p:spPr>
              <a:xfrm>
                <a:off x="1043608" y="5013176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@</a:t>
                </a:r>
                <a:endParaRPr kumimoji="1" lang="ja-JP" altLang="en-US" b="1" dirty="0"/>
              </a:p>
            </p:txBody>
          </p:sp>
          <p:sp>
            <p:nvSpPr>
              <p:cNvPr id="156" name="角丸四角形 155"/>
              <p:cNvSpPr/>
              <p:nvPr/>
            </p:nvSpPr>
            <p:spPr>
              <a:xfrm>
                <a:off x="1475656" y="6309320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Y</a:t>
                </a:r>
                <a:endParaRPr kumimoji="1" lang="ja-JP" altLang="en-US" b="1" dirty="0"/>
              </a:p>
            </p:txBody>
          </p:sp>
          <p:sp>
            <p:nvSpPr>
              <p:cNvPr id="157" name="角丸四角形 156"/>
              <p:cNvSpPr/>
              <p:nvPr/>
            </p:nvSpPr>
            <p:spPr>
              <a:xfrm>
                <a:off x="1475656" y="5589240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S</a:t>
                </a:r>
                <a:endParaRPr kumimoji="1" lang="ja-JP" altLang="en-US" b="1" dirty="0"/>
              </a:p>
            </p:txBody>
          </p:sp>
          <p:cxnSp>
            <p:nvCxnSpPr>
              <p:cNvPr id="158" name="直線コネクタ 157"/>
              <p:cNvCxnSpPr>
                <a:stCxn id="155" idx="2"/>
                <a:endCxn id="157" idx="0"/>
              </p:cNvCxnSpPr>
              <p:nvPr/>
            </p:nvCxnSpPr>
            <p:spPr>
              <a:xfrm>
                <a:off x="1259632" y="5445224"/>
                <a:ext cx="432048" cy="144016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9" name="直線コネクタ 158"/>
              <p:cNvCxnSpPr>
                <a:stCxn id="157" idx="2"/>
                <a:endCxn id="156" idx="0"/>
              </p:cNvCxnSpPr>
              <p:nvPr/>
            </p:nvCxnSpPr>
            <p:spPr>
              <a:xfrm>
                <a:off x="1691680" y="6021288"/>
                <a:ext cx="0" cy="288032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0" name="角丸四角形 159"/>
              <p:cNvSpPr/>
              <p:nvPr/>
            </p:nvSpPr>
            <p:spPr>
              <a:xfrm>
                <a:off x="680135" y="5589240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Y</a:t>
                </a:r>
                <a:endParaRPr kumimoji="1" lang="ja-JP" altLang="en-US" b="1" dirty="0"/>
              </a:p>
            </p:txBody>
          </p:sp>
          <p:cxnSp>
            <p:nvCxnSpPr>
              <p:cNvPr id="161" name="直線コネクタ 160"/>
              <p:cNvCxnSpPr>
                <a:stCxn id="155" idx="2"/>
                <a:endCxn id="160" idx="0"/>
              </p:cNvCxnSpPr>
              <p:nvPr/>
            </p:nvCxnSpPr>
            <p:spPr>
              <a:xfrm flipH="1">
                <a:off x="896159" y="5445224"/>
                <a:ext cx="363473" cy="144016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15335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13" grpId="0" animBg="1"/>
      <p:bldP spid="135" grpId="0" animBg="1"/>
      <p:bldP spid="13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Why That Easy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Relies on the </a:t>
            </a:r>
            <a:r>
              <a:rPr lang="en-US" altLang="ja-JP" b="1" dirty="0">
                <a:solidFill>
                  <a:srgbClr val="C00000"/>
                </a:solidFill>
              </a:rPr>
              <a:t>ordered-by-order</a:t>
            </a:r>
            <a:r>
              <a:rPr lang="en-US" altLang="ja-JP" dirty="0"/>
              <a:t> condition.</a:t>
            </a:r>
          </a:p>
          <a:p>
            <a:pPr lvl="1"/>
            <a:r>
              <a:rPr lang="en-US" altLang="ja-JP" dirty="0"/>
              <a:t>No variable renaming is </a:t>
            </a:r>
            <a:r>
              <a:rPr lang="en-US" altLang="ja-JP" dirty="0" smtClean="0"/>
              <a:t>required! </a:t>
            </a:r>
            <a:r>
              <a:rPr lang="en-US" altLang="ja-JP" dirty="0"/>
              <a:t>[</a:t>
            </a:r>
            <a:r>
              <a:rPr lang="en-US" altLang="ja-JP" dirty="0" err="1"/>
              <a:t>Blum&amp;Ong</a:t>
            </a:r>
            <a:r>
              <a:rPr lang="en-US" altLang="ja-JP" dirty="0"/>
              <a:t> 09]</a:t>
            </a:r>
          </a:p>
          <a:p>
            <a:endParaRPr lang="en-US" altLang="ja-JP" dirty="0">
              <a:sym typeface="Wingdings" pitchFamily="2" charset="2"/>
            </a:endParaRP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27784" y="6330806"/>
            <a:ext cx="6336704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Times New Roman" pitchFamily="18" charset="0"/>
                <a:cs typeface="Times New Roman" pitchFamily="18" charset="0"/>
              </a:rPr>
              <a:t>[BO09] W. Blum and C.-H. L. </a:t>
            </a:r>
            <a:r>
              <a:rPr lang="en-US" altLang="ja-JP" sz="1600" dirty="0" err="1" smtClean="0"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en-US" altLang="ja-JP" sz="1600" dirty="0" smtClean="0">
                <a:latin typeface="Times New Roman" pitchFamily="18" charset="0"/>
                <a:cs typeface="Times New Roman" pitchFamily="18" charset="0"/>
              </a:rPr>
              <a:t>, “The Safe Lambda Calculus”, </a:t>
            </a:r>
            <a:r>
              <a:rPr lang="en-US" altLang="ja-JP" sz="1600" i="1" dirty="0" smtClean="0">
                <a:latin typeface="Times New Roman" pitchFamily="18" charset="0"/>
                <a:cs typeface="Times New Roman" pitchFamily="18" charset="0"/>
              </a:rPr>
              <a:t>LMCS 5</a:t>
            </a:r>
            <a:endParaRPr kumimoji="1" lang="ja-JP" altLang="en-US" sz="12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1" name="グループ化 40"/>
          <p:cNvGrpSpPr/>
          <p:nvPr/>
        </p:nvGrpSpPr>
        <p:grpSpPr>
          <a:xfrm>
            <a:off x="2627784" y="3212976"/>
            <a:ext cx="4320480" cy="2317294"/>
            <a:chOff x="5076056" y="4424074"/>
            <a:chExt cx="4320480" cy="2317294"/>
          </a:xfrm>
        </p:grpSpPr>
        <p:sp>
          <p:nvSpPr>
            <p:cNvPr id="42" name="Text Box 6"/>
            <p:cNvSpPr txBox="1">
              <a:spLocks noChangeArrowheads="1"/>
            </p:cNvSpPr>
            <p:nvPr/>
          </p:nvSpPr>
          <p:spPr bwMode="auto">
            <a:xfrm>
              <a:off x="5076056" y="4437112"/>
              <a:ext cx="43204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altLang="ja-JP" sz="2000" dirty="0" err="1" smtClean="0">
                  <a:latin typeface="Lucida Console" pitchFamily="49" charset="0"/>
                </a:rPr>
                <a:t>Eval</a:t>
              </a:r>
              <a:r>
                <a:rPr lang="en-US" altLang="ja-JP" sz="2000" dirty="0" smtClean="0">
                  <a:latin typeface="Lucida Console" pitchFamily="49" charset="0"/>
                </a:rPr>
                <a:t>(   ,y=</a:t>
              </a:r>
              <a:r>
                <a:rPr lang="en-US" altLang="ja-JP" sz="2000" dirty="0" err="1" smtClean="0">
                  <a:latin typeface="Lucida Console" pitchFamily="49" charset="0"/>
                </a:rPr>
                <a:t>Eval</a:t>
              </a:r>
              <a:r>
                <a:rPr lang="en-US" altLang="ja-JP" sz="2000" dirty="0" smtClean="0">
                  <a:latin typeface="Lucida Console" pitchFamily="49" charset="0"/>
                </a:rPr>
                <a:t>(   ,y=   )</a:t>
              </a:r>
              <a:endParaRPr lang="en-US" altLang="ja-JP" sz="2000" dirty="0" smtClean="0">
                <a:solidFill>
                  <a:srgbClr val="00B050"/>
                </a:solidFill>
                <a:latin typeface="Lucida Console" pitchFamily="49" charset="0"/>
                <a:sym typeface="Wingdings" pitchFamily="2" charset="2"/>
              </a:endParaRPr>
            </a:p>
          </p:txBody>
        </p:sp>
        <p:grpSp>
          <p:nvGrpSpPr>
            <p:cNvPr id="43" name="グループ化 42"/>
            <p:cNvGrpSpPr/>
            <p:nvPr/>
          </p:nvGrpSpPr>
          <p:grpSpPr>
            <a:xfrm>
              <a:off x="5940152" y="4424074"/>
              <a:ext cx="3024336" cy="2317294"/>
              <a:chOff x="-252536" y="4424074"/>
              <a:chExt cx="3024336" cy="2317294"/>
            </a:xfrm>
          </p:grpSpPr>
          <p:grpSp>
            <p:nvGrpSpPr>
              <p:cNvPr id="44" name="グループ化 43"/>
              <p:cNvGrpSpPr/>
              <p:nvPr/>
            </p:nvGrpSpPr>
            <p:grpSpPr>
              <a:xfrm>
                <a:off x="-252536" y="4424074"/>
                <a:ext cx="3024336" cy="1041908"/>
                <a:chOff x="2411760" y="5483436"/>
                <a:chExt cx="3024336" cy="1041908"/>
              </a:xfrm>
            </p:grpSpPr>
            <p:grpSp>
              <p:nvGrpSpPr>
                <p:cNvPr id="52" name="グループ化 51"/>
                <p:cNvGrpSpPr/>
                <p:nvPr/>
              </p:nvGrpSpPr>
              <p:grpSpPr>
                <a:xfrm>
                  <a:off x="3923928" y="5483436"/>
                  <a:ext cx="1512168" cy="1041908"/>
                  <a:chOff x="8028384" y="4496082"/>
                  <a:chExt cx="1512168" cy="1041908"/>
                </a:xfrm>
              </p:grpSpPr>
              <p:sp>
                <p:nvSpPr>
                  <p:cNvPr id="54" name="角丸四角形 53"/>
                  <p:cNvSpPr/>
                  <p:nvPr/>
                </p:nvSpPr>
                <p:spPr>
                  <a:xfrm>
                    <a:off x="9108504" y="4509120"/>
                    <a:ext cx="432048" cy="432048"/>
                  </a:xfrm>
                  <a:prstGeom prst="roundRect">
                    <a:avLst/>
                  </a:prstGeom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b="1" dirty="0" smtClean="0"/>
                      <a:t>Z</a:t>
                    </a:r>
                    <a:endParaRPr kumimoji="1" lang="ja-JP" altLang="en-US" b="1" dirty="0"/>
                  </a:p>
                </p:txBody>
              </p:sp>
              <p:sp>
                <p:nvSpPr>
                  <p:cNvPr id="55" name="角丸四角形 54"/>
                  <p:cNvSpPr/>
                  <p:nvPr/>
                </p:nvSpPr>
                <p:spPr>
                  <a:xfrm>
                    <a:off x="8172400" y="4496082"/>
                    <a:ext cx="432048" cy="432048"/>
                  </a:xfrm>
                  <a:prstGeom prst="roundRect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b="1" dirty="0" smtClean="0"/>
                      <a:t>@</a:t>
                    </a:r>
                    <a:endParaRPr kumimoji="1" lang="ja-JP" altLang="en-US" b="1" dirty="0"/>
                  </a:p>
                </p:txBody>
              </p:sp>
              <p:sp>
                <p:nvSpPr>
                  <p:cNvPr id="56" name="角丸四角形 55"/>
                  <p:cNvSpPr/>
                  <p:nvPr/>
                </p:nvSpPr>
                <p:spPr>
                  <a:xfrm>
                    <a:off x="8532440" y="5105942"/>
                    <a:ext cx="432048" cy="432048"/>
                  </a:xfrm>
                  <a:prstGeom prst="roundRect">
                    <a:avLst/>
                  </a:prstGeom>
                </p:spPr>
                <p:style>
                  <a:lnRef idx="1">
                    <a:schemeClr val="accent2"/>
                  </a:lnRef>
                  <a:fillRef idx="2">
                    <a:schemeClr val="accent2"/>
                  </a:fillRef>
                  <a:effectRef idx="1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kumimoji="1" lang="en-US" altLang="ja-JP" b="1" dirty="0" smtClean="0"/>
                      <a:t>Y</a:t>
                    </a:r>
                    <a:endParaRPr kumimoji="1" lang="ja-JP" altLang="en-US" b="1" dirty="0"/>
                  </a:p>
                </p:txBody>
              </p:sp>
              <p:cxnSp>
                <p:nvCxnSpPr>
                  <p:cNvPr id="57" name="直線コネクタ 56"/>
                  <p:cNvCxnSpPr>
                    <a:stCxn id="55" idx="2"/>
                    <a:endCxn id="56" idx="0"/>
                  </p:cNvCxnSpPr>
                  <p:nvPr/>
                </p:nvCxnSpPr>
                <p:spPr>
                  <a:xfrm>
                    <a:off x="8388424" y="4928130"/>
                    <a:ext cx="360040" cy="177812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直線コネクタ 57"/>
                  <p:cNvCxnSpPr>
                    <a:stCxn id="55" idx="2"/>
                    <a:endCxn id="45" idx="0"/>
                  </p:cNvCxnSpPr>
                  <p:nvPr/>
                </p:nvCxnSpPr>
                <p:spPr>
                  <a:xfrm flipH="1">
                    <a:off x="8028384" y="4928130"/>
                    <a:ext cx="360040" cy="157054"/>
                  </a:xfrm>
                  <a:prstGeom prst="line">
                    <a:avLst/>
                  </a:prstGeom>
                  <a:ln w="38100">
                    <a:solidFill>
                      <a:schemeClr val="accent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3" name="角丸四角形 52"/>
                <p:cNvSpPr/>
                <p:nvPr/>
              </p:nvSpPr>
              <p:spPr>
                <a:xfrm>
                  <a:off x="2411760" y="5496474"/>
                  <a:ext cx="432048" cy="432048"/>
                </a:xfrm>
                <a:prstGeom prst="roundRect">
                  <a:avLst/>
                </a:prstGeom>
              </p:spPr>
              <p:style>
                <a:lnRef idx="1">
                  <a:schemeClr val="accent2"/>
                </a:lnRef>
                <a:fillRef idx="2">
                  <a:schemeClr val="accent2"/>
                </a:fillRef>
                <a:effectRef idx="1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b="1" dirty="0" smtClean="0"/>
                    <a:t>Y</a:t>
                  </a:r>
                  <a:endParaRPr kumimoji="1" lang="ja-JP" altLang="en-US" b="1" dirty="0"/>
                </a:p>
              </p:txBody>
            </p:sp>
          </p:grpSp>
          <p:sp>
            <p:nvSpPr>
              <p:cNvPr id="45" name="角丸四角形 44"/>
              <p:cNvSpPr/>
              <p:nvPr/>
            </p:nvSpPr>
            <p:spPr>
              <a:xfrm>
                <a:off x="1043608" y="5013176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@</a:t>
                </a:r>
                <a:endParaRPr kumimoji="1" lang="ja-JP" altLang="en-US" b="1" dirty="0"/>
              </a:p>
            </p:txBody>
          </p:sp>
          <p:sp>
            <p:nvSpPr>
              <p:cNvPr id="46" name="角丸四角形 45"/>
              <p:cNvSpPr/>
              <p:nvPr/>
            </p:nvSpPr>
            <p:spPr>
              <a:xfrm>
                <a:off x="1475656" y="6309320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Y</a:t>
                </a:r>
                <a:endParaRPr kumimoji="1" lang="ja-JP" altLang="en-US" b="1" dirty="0"/>
              </a:p>
            </p:txBody>
          </p:sp>
          <p:sp>
            <p:nvSpPr>
              <p:cNvPr id="47" name="角丸四角形 46"/>
              <p:cNvSpPr/>
              <p:nvPr/>
            </p:nvSpPr>
            <p:spPr>
              <a:xfrm>
                <a:off x="1475656" y="5589240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S</a:t>
                </a:r>
                <a:endParaRPr kumimoji="1" lang="ja-JP" altLang="en-US" b="1" dirty="0"/>
              </a:p>
            </p:txBody>
          </p:sp>
          <p:cxnSp>
            <p:nvCxnSpPr>
              <p:cNvPr id="48" name="直線コネクタ 47"/>
              <p:cNvCxnSpPr>
                <a:stCxn id="45" idx="2"/>
                <a:endCxn id="47" idx="0"/>
              </p:cNvCxnSpPr>
              <p:nvPr/>
            </p:nvCxnSpPr>
            <p:spPr>
              <a:xfrm>
                <a:off x="1259632" y="5445224"/>
                <a:ext cx="432048" cy="144016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直線コネクタ 48"/>
              <p:cNvCxnSpPr>
                <a:stCxn id="47" idx="2"/>
                <a:endCxn id="46" idx="0"/>
              </p:cNvCxnSpPr>
              <p:nvPr/>
            </p:nvCxnSpPr>
            <p:spPr>
              <a:xfrm>
                <a:off x="1691680" y="6021288"/>
                <a:ext cx="0" cy="288032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0" name="角丸四角形 49"/>
              <p:cNvSpPr/>
              <p:nvPr/>
            </p:nvSpPr>
            <p:spPr>
              <a:xfrm>
                <a:off x="680135" y="5589240"/>
                <a:ext cx="432048" cy="432048"/>
              </a:xfrm>
              <a:prstGeom prst="round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b="1" dirty="0" smtClean="0"/>
                  <a:t>Y</a:t>
                </a:r>
                <a:endParaRPr kumimoji="1" lang="ja-JP" altLang="en-US" b="1" dirty="0"/>
              </a:p>
            </p:txBody>
          </p:sp>
          <p:cxnSp>
            <p:nvCxnSpPr>
              <p:cNvPr id="51" name="直線コネクタ 50"/>
              <p:cNvCxnSpPr>
                <a:stCxn id="45" idx="2"/>
                <a:endCxn id="50" idx="0"/>
              </p:cNvCxnSpPr>
              <p:nvPr/>
            </p:nvCxnSpPr>
            <p:spPr>
              <a:xfrm flipH="1">
                <a:off x="896159" y="5445224"/>
                <a:ext cx="363473" cy="144016"/>
              </a:xfrm>
              <a:prstGeom prst="line">
                <a:avLst/>
              </a:prstGeom>
              <a:ln w="38100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83245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Now, Decomposed.</a:t>
            </a:r>
            <a:endParaRPr kumimoji="1" lang="ja-JP" altLang="en-US" dirty="0"/>
          </a:p>
        </p:txBody>
      </p:sp>
      <p:sp>
        <p:nvSpPr>
          <p:cNvPr id="4" name="雲 3"/>
          <p:cNvSpPr/>
          <p:nvPr/>
        </p:nvSpPr>
        <p:spPr>
          <a:xfrm>
            <a:off x="755576" y="2852936"/>
            <a:ext cx="2736304" cy="1980220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3200" b="1" dirty="0" smtClean="0"/>
              <a:t>n-HTT</a:t>
            </a:r>
          </a:p>
          <a:p>
            <a:pPr algn="ctr"/>
            <a:r>
              <a:rPr lang="en-US" altLang="ja-JP" sz="3200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λ</a:t>
            </a:r>
            <a:r>
              <a:rPr lang="ja-JP" altLang="en-US" sz="3200" b="1" dirty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altLang="ja-JP" sz="3200" b="1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λ </a:t>
            </a:r>
            <a:r>
              <a:rPr lang="en-US" altLang="ja-JP" sz="3200" b="1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λ</a:t>
            </a:r>
            <a:endParaRPr lang="en-US" altLang="ja-JP" dirty="0">
              <a:latin typeface="Consolas" pitchFamily="49" charset="0"/>
              <a:cs typeface="Consolas" pitchFamily="49" charset="0"/>
              <a:sym typeface="Wingdings" pitchFamily="2" charset="2"/>
            </a:endParaRPr>
          </a:p>
        </p:txBody>
      </p:sp>
      <p:sp>
        <p:nvSpPr>
          <p:cNvPr id="11" name="右矢印 10"/>
          <p:cNvSpPr/>
          <p:nvPr/>
        </p:nvSpPr>
        <p:spPr>
          <a:xfrm>
            <a:off x="3743908" y="3232798"/>
            <a:ext cx="1116124" cy="1060298"/>
          </a:xfrm>
          <a:prstGeom prst="rightArrow">
            <a:avLst>
              <a:gd name="adj1" fmla="val 50000"/>
              <a:gd name="adj2" fmla="val 5081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843209" y="2412177"/>
            <a:ext cx="16091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 smtClean="0"/>
              <a:t>1-HTT </a:t>
            </a:r>
            <a:r>
              <a:rPr kumimoji="1" lang="en-US" altLang="ja-JP" sz="3200" b="1" baseline="30000" dirty="0" smtClean="0"/>
              <a:t>n</a:t>
            </a:r>
            <a:endParaRPr kumimoji="1" lang="ja-JP" altLang="en-US" sz="3200" b="1" baseline="30000" dirty="0"/>
          </a:p>
        </p:txBody>
      </p:sp>
      <p:grpSp>
        <p:nvGrpSpPr>
          <p:cNvPr id="28" name="グループ化 27"/>
          <p:cNvGrpSpPr/>
          <p:nvPr/>
        </p:nvGrpSpPr>
        <p:grpSpPr>
          <a:xfrm>
            <a:off x="5220072" y="3502621"/>
            <a:ext cx="2929507" cy="502443"/>
            <a:chOff x="5724128" y="3645024"/>
            <a:chExt cx="2929507" cy="502443"/>
          </a:xfrm>
        </p:grpSpPr>
        <p:sp>
          <p:nvSpPr>
            <p:cNvPr id="29" name="AutoShape 5"/>
            <p:cNvSpPr>
              <a:spLocks noChangeArrowheads="1"/>
            </p:cNvSpPr>
            <p:nvPr/>
          </p:nvSpPr>
          <p:spPr bwMode="auto">
            <a:xfrm>
              <a:off x="5724128" y="3645024"/>
              <a:ext cx="562574" cy="5024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smtClean="0">
                  <a:solidFill>
                    <a:srgbClr val="C00000"/>
                  </a:solidFill>
                  <a:cs typeface="Times New Roman" pitchFamily="18" charset="0"/>
                </a:rPr>
                <a:t>τ</a:t>
              </a:r>
              <a:r>
                <a:rPr lang="en-US" altLang="ja-JP" sz="2400" b="1" baseline="-25000" dirty="0" smtClean="0">
                  <a:solidFill>
                    <a:srgbClr val="C00000"/>
                  </a:solidFill>
                  <a:cs typeface="Times New Roman" pitchFamily="18" charset="0"/>
                </a:rPr>
                <a:t>1</a:t>
              </a:r>
              <a:endParaRPr lang="en-US" altLang="ja-JP" sz="2400" b="1" baseline="-25000" dirty="0">
                <a:solidFill>
                  <a:srgbClr val="C00000"/>
                </a:solidFill>
                <a:cs typeface="Times New Roman" pitchFamily="18" charset="0"/>
              </a:endParaRPr>
            </a:p>
          </p:txBody>
        </p:sp>
        <p:sp>
          <p:nvSpPr>
            <p:cNvPr id="30" name="AutoShape 6"/>
            <p:cNvSpPr>
              <a:spLocks noChangeArrowheads="1"/>
            </p:cNvSpPr>
            <p:nvPr/>
          </p:nvSpPr>
          <p:spPr bwMode="auto">
            <a:xfrm>
              <a:off x="6648358" y="3645024"/>
              <a:ext cx="562574" cy="5024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smtClean="0">
                  <a:solidFill>
                    <a:srgbClr val="C00000"/>
                  </a:solidFill>
                  <a:latin typeface="+mj-lt"/>
                  <a:cs typeface="Times New Roman" pitchFamily="18" charset="0"/>
                </a:rPr>
                <a:t>τ</a:t>
              </a:r>
              <a:r>
                <a:rPr lang="en-US" altLang="ja-JP" sz="2400" b="1" baseline="-25000" dirty="0" smtClean="0">
                  <a:solidFill>
                    <a:srgbClr val="C00000"/>
                  </a:solidFill>
                  <a:latin typeface="+mj-lt"/>
                  <a:cs typeface="Times New Roman" pitchFamily="18" charset="0"/>
                </a:rPr>
                <a:t>2</a:t>
              </a:r>
              <a:endParaRPr lang="en-US" altLang="ja-JP" sz="2400" b="1" baseline="-25000" dirty="0">
                <a:solidFill>
                  <a:srgbClr val="C0000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31" name="AutoShape 7"/>
            <p:cNvSpPr>
              <a:spLocks noChangeArrowheads="1"/>
            </p:cNvSpPr>
            <p:nvPr/>
          </p:nvSpPr>
          <p:spPr bwMode="auto">
            <a:xfrm>
              <a:off x="8091061" y="3645024"/>
              <a:ext cx="562574" cy="5024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err="1" smtClean="0">
                  <a:solidFill>
                    <a:srgbClr val="C00000"/>
                  </a:solidFill>
                  <a:latin typeface="+mj-lt"/>
                  <a:cs typeface="Times New Roman" pitchFamily="18" charset="0"/>
                </a:rPr>
                <a:t>τ</a:t>
              </a:r>
              <a:r>
                <a:rPr lang="en-US" altLang="ja-JP" sz="2400" b="1" baseline="-25000" dirty="0" err="1" smtClean="0">
                  <a:solidFill>
                    <a:srgbClr val="C00000"/>
                  </a:solidFill>
                  <a:latin typeface="+mj-lt"/>
                  <a:cs typeface="Times New Roman" pitchFamily="18" charset="0"/>
                </a:rPr>
                <a:t>n</a:t>
              </a:r>
              <a:endParaRPr lang="en-US" altLang="ja-JP" sz="2400" b="1" baseline="-25000" dirty="0">
                <a:solidFill>
                  <a:srgbClr val="C0000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32" name="Line 8"/>
            <p:cNvSpPr>
              <a:spLocks noChangeShapeType="1"/>
            </p:cNvSpPr>
            <p:nvPr/>
          </p:nvSpPr>
          <p:spPr bwMode="auto">
            <a:xfrm>
              <a:off x="6326887" y="3896245"/>
              <a:ext cx="28128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" name="Line 10"/>
            <p:cNvSpPr>
              <a:spLocks noChangeShapeType="1"/>
            </p:cNvSpPr>
            <p:nvPr/>
          </p:nvSpPr>
          <p:spPr bwMode="auto">
            <a:xfrm>
              <a:off x="7795355" y="3896245"/>
              <a:ext cx="28128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4" name="Line 15"/>
            <p:cNvSpPr>
              <a:spLocks noChangeShapeType="1"/>
            </p:cNvSpPr>
            <p:nvPr/>
          </p:nvSpPr>
          <p:spPr bwMode="auto">
            <a:xfrm>
              <a:off x="7210932" y="3896245"/>
              <a:ext cx="478292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25906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Next, Make Intermediate Trees Small.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162689" y="2276872"/>
            <a:ext cx="16091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 smtClean="0"/>
              <a:t>1-HTT </a:t>
            </a:r>
            <a:r>
              <a:rPr kumimoji="1" lang="en-US" altLang="ja-JP" sz="3200" b="1" baseline="30000" dirty="0" smtClean="0"/>
              <a:t>n</a:t>
            </a:r>
            <a:endParaRPr kumimoji="1" lang="ja-JP" altLang="en-US" sz="3200" b="1" baseline="30000" dirty="0"/>
          </a:p>
        </p:txBody>
      </p:sp>
      <p:grpSp>
        <p:nvGrpSpPr>
          <p:cNvPr id="66" name="グループ化 65"/>
          <p:cNvGrpSpPr/>
          <p:nvPr/>
        </p:nvGrpSpPr>
        <p:grpSpPr>
          <a:xfrm>
            <a:off x="4716016" y="3664279"/>
            <a:ext cx="4392488" cy="1564922"/>
            <a:chOff x="4211960" y="2944199"/>
            <a:chExt cx="4392488" cy="1564922"/>
          </a:xfrm>
        </p:grpSpPr>
        <p:grpSp>
          <p:nvGrpSpPr>
            <p:cNvPr id="67" name="グループ化 66"/>
            <p:cNvGrpSpPr/>
            <p:nvPr/>
          </p:nvGrpSpPr>
          <p:grpSpPr>
            <a:xfrm>
              <a:off x="4211960" y="2944199"/>
              <a:ext cx="4392488" cy="1564922"/>
              <a:chOff x="-327141" y="4519634"/>
              <a:chExt cx="8329404" cy="1898676"/>
            </a:xfrm>
          </p:grpSpPr>
          <p:sp>
            <p:nvSpPr>
              <p:cNvPr id="69" name="AutoShape 11"/>
              <p:cNvSpPr>
                <a:spLocks noChangeArrowheads="1"/>
              </p:cNvSpPr>
              <p:nvPr/>
            </p:nvSpPr>
            <p:spPr bwMode="auto">
              <a:xfrm>
                <a:off x="6965904" y="4519634"/>
                <a:ext cx="1036359" cy="1374484"/>
              </a:xfrm>
              <a:prstGeom prst="triangle">
                <a:avLst>
                  <a:gd name="adj" fmla="val 50000"/>
                </a:avLst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ja-JP" sz="4000" b="1" dirty="0"/>
                  <a:t>t</a:t>
                </a:r>
              </a:p>
            </p:txBody>
          </p:sp>
          <p:sp>
            <p:nvSpPr>
              <p:cNvPr id="70" name="AutoShape 12"/>
              <p:cNvSpPr>
                <a:spLocks noChangeArrowheads="1"/>
              </p:cNvSpPr>
              <p:nvPr/>
            </p:nvSpPr>
            <p:spPr bwMode="auto">
              <a:xfrm>
                <a:off x="-327141" y="4583639"/>
                <a:ext cx="838201" cy="1834671"/>
              </a:xfrm>
              <a:prstGeom prst="triangle">
                <a:avLst>
                  <a:gd name="adj" fmla="val 50000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ja-JP" sz="4000" b="1" dirty="0"/>
                  <a:t>s</a:t>
                </a:r>
              </a:p>
            </p:txBody>
          </p:sp>
          <p:sp>
            <p:nvSpPr>
              <p:cNvPr id="71" name="AutoShape 13"/>
              <p:cNvSpPr>
                <a:spLocks noChangeArrowheads="1"/>
              </p:cNvSpPr>
              <p:nvPr/>
            </p:nvSpPr>
            <p:spPr bwMode="auto">
              <a:xfrm>
                <a:off x="2783191" y="4603541"/>
                <a:ext cx="948267" cy="853750"/>
              </a:xfrm>
              <a:prstGeom prst="triangle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ja-JP" sz="3200" b="1" dirty="0"/>
                  <a:t>s</a:t>
                </a:r>
                <a:r>
                  <a:rPr lang="en-US" altLang="ja-JP" sz="3200" b="1" baseline="-25000" dirty="0"/>
                  <a:t>1</a:t>
                </a:r>
              </a:p>
            </p:txBody>
          </p:sp>
          <p:sp>
            <p:nvSpPr>
              <p:cNvPr id="72" name="AutoShape 14"/>
              <p:cNvSpPr>
                <a:spLocks noChangeArrowheads="1"/>
              </p:cNvSpPr>
              <p:nvPr/>
            </p:nvSpPr>
            <p:spPr bwMode="auto">
              <a:xfrm>
                <a:off x="4452025" y="4583639"/>
                <a:ext cx="914399" cy="1000286"/>
              </a:xfrm>
              <a:prstGeom prst="triangle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ja-JP" sz="3200" b="1" dirty="0"/>
                  <a:t>s</a:t>
                </a:r>
                <a:r>
                  <a:rPr lang="en-US" altLang="ja-JP" sz="3200" b="1" baseline="-25000" dirty="0"/>
                  <a:t>2</a:t>
                </a:r>
              </a:p>
            </p:txBody>
          </p:sp>
          <p:sp>
            <p:nvSpPr>
              <p:cNvPr id="73" name="AutoShape 16"/>
              <p:cNvSpPr>
                <a:spLocks noChangeArrowheads="1"/>
              </p:cNvSpPr>
              <p:nvPr/>
            </p:nvSpPr>
            <p:spPr bwMode="auto">
              <a:xfrm>
                <a:off x="5536119" y="4595834"/>
                <a:ext cx="1100668" cy="1211610"/>
              </a:xfrm>
              <a:prstGeom prst="triangle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ja-JP" sz="2400" b="1" dirty="0" smtClean="0"/>
                  <a:t>S</a:t>
                </a:r>
                <a:r>
                  <a:rPr lang="en-US" altLang="ja-JP" sz="2400" b="1" baseline="-25000" dirty="0" smtClean="0"/>
                  <a:t>n-1</a:t>
                </a:r>
                <a:endParaRPr lang="en-US" altLang="ja-JP" sz="2400" b="1" baseline="-25000" dirty="0"/>
              </a:p>
            </p:txBody>
          </p:sp>
        </p:grpSp>
        <p:sp>
          <p:nvSpPr>
            <p:cNvPr id="68" name="AutoShape 13"/>
            <p:cNvSpPr>
              <a:spLocks noChangeArrowheads="1"/>
            </p:cNvSpPr>
            <p:nvPr/>
          </p:nvSpPr>
          <p:spPr bwMode="auto">
            <a:xfrm>
              <a:off x="5008038" y="3041158"/>
              <a:ext cx="500066" cy="387842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ja-JP" sz="3200" b="1" dirty="0" smtClean="0"/>
                <a:t>s</a:t>
              </a:r>
              <a:r>
                <a:rPr lang="en-US" altLang="ja-JP" sz="3200" b="1" baseline="-25000" dirty="0" smtClean="0"/>
                <a:t>0</a:t>
              </a:r>
              <a:endParaRPr lang="en-US" altLang="ja-JP" sz="3200" b="1" baseline="-25000" dirty="0"/>
            </a:p>
          </p:txBody>
        </p:sp>
      </p:grpSp>
      <p:sp>
        <p:nvSpPr>
          <p:cNvPr id="74" name="右矢印 73"/>
          <p:cNvSpPr/>
          <p:nvPr/>
        </p:nvSpPr>
        <p:spPr>
          <a:xfrm>
            <a:off x="3491880" y="2996952"/>
            <a:ext cx="1368152" cy="1060298"/>
          </a:xfrm>
          <a:prstGeom prst="rightArrow">
            <a:avLst>
              <a:gd name="adj1" fmla="val 50000"/>
              <a:gd name="adj2" fmla="val 5081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5" name="グループ化 74"/>
          <p:cNvGrpSpPr/>
          <p:nvPr/>
        </p:nvGrpSpPr>
        <p:grpSpPr>
          <a:xfrm>
            <a:off x="274341" y="3284135"/>
            <a:ext cx="2929507" cy="502443"/>
            <a:chOff x="5724128" y="3645024"/>
            <a:chExt cx="2929507" cy="502443"/>
          </a:xfrm>
        </p:grpSpPr>
        <p:sp>
          <p:nvSpPr>
            <p:cNvPr id="76" name="AutoShape 5"/>
            <p:cNvSpPr>
              <a:spLocks noChangeArrowheads="1"/>
            </p:cNvSpPr>
            <p:nvPr/>
          </p:nvSpPr>
          <p:spPr bwMode="auto">
            <a:xfrm>
              <a:off x="5724128" y="3645024"/>
              <a:ext cx="562574" cy="5024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smtClean="0">
                  <a:solidFill>
                    <a:srgbClr val="C00000"/>
                  </a:solidFill>
                  <a:cs typeface="Times New Roman" pitchFamily="18" charset="0"/>
                </a:rPr>
                <a:t>τ</a:t>
              </a:r>
              <a:r>
                <a:rPr lang="en-US" altLang="ja-JP" sz="2400" b="1" baseline="-25000" dirty="0" smtClean="0">
                  <a:solidFill>
                    <a:srgbClr val="C00000"/>
                  </a:solidFill>
                  <a:cs typeface="Times New Roman" pitchFamily="18" charset="0"/>
                </a:rPr>
                <a:t>1</a:t>
              </a:r>
              <a:endParaRPr lang="en-US" altLang="ja-JP" sz="2400" b="1" baseline="-25000" dirty="0">
                <a:solidFill>
                  <a:srgbClr val="C00000"/>
                </a:solidFill>
                <a:cs typeface="Times New Roman" pitchFamily="18" charset="0"/>
              </a:endParaRPr>
            </a:p>
          </p:txBody>
        </p:sp>
        <p:sp>
          <p:nvSpPr>
            <p:cNvPr id="77" name="AutoShape 6"/>
            <p:cNvSpPr>
              <a:spLocks noChangeArrowheads="1"/>
            </p:cNvSpPr>
            <p:nvPr/>
          </p:nvSpPr>
          <p:spPr bwMode="auto">
            <a:xfrm>
              <a:off x="6648358" y="3645024"/>
              <a:ext cx="562574" cy="5024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smtClean="0">
                  <a:solidFill>
                    <a:srgbClr val="C00000"/>
                  </a:solidFill>
                  <a:latin typeface="+mj-lt"/>
                  <a:cs typeface="Times New Roman" pitchFamily="18" charset="0"/>
                </a:rPr>
                <a:t>τ</a:t>
              </a:r>
              <a:r>
                <a:rPr lang="en-US" altLang="ja-JP" sz="2400" b="1" baseline="-25000" dirty="0" smtClean="0">
                  <a:solidFill>
                    <a:srgbClr val="C00000"/>
                  </a:solidFill>
                  <a:latin typeface="+mj-lt"/>
                  <a:cs typeface="Times New Roman" pitchFamily="18" charset="0"/>
                </a:rPr>
                <a:t>2</a:t>
              </a:r>
              <a:endParaRPr lang="en-US" altLang="ja-JP" sz="2400" b="1" baseline="-25000" dirty="0">
                <a:solidFill>
                  <a:srgbClr val="C0000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78" name="AutoShape 7"/>
            <p:cNvSpPr>
              <a:spLocks noChangeArrowheads="1"/>
            </p:cNvSpPr>
            <p:nvPr/>
          </p:nvSpPr>
          <p:spPr bwMode="auto">
            <a:xfrm>
              <a:off x="8091061" y="3645024"/>
              <a:ext cx="562574" cy="5024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err="1" smtClean="0">
                  <a:solidFill>
                    <a:srgbClr val="C00000"/>
                  </a:solidFill>
                  <a:latin typeface="+mj-lt"/>
                  <a:cs typeface="Times New Roman" pitchFamily="18" charset="0"/>
                </a:rPr>
                <a:t>τ</a:t>
              </a:r>
              <a:r>
                <a:rPr lang="en-US" altLang="ja-JP" sz="2400" b="1" baseline="-25000" dirty="0" err="1" smtClean="0">
                  <a:solidFill>
                    <a:srgbClr val="C00000"/>
                  </a:solidFill>
                  <a:latin typeface="+mj-lt"/>
                  <a:cs typeface="Times New Roman" pitchFamily="18" charset="0"/>
                </a:rPr>
                <a:t>n</a:t>
              </a:r>
              <a:endParaRPr lang="en-US" altLang="ja-JP" sz="2400" b="1" baseline="-25000" dirty="0">
                <a:solidFill>
                  <a:srgbClr val="C0000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79" name="Line 8"/>
            <p:cNvSpPr>
              <a:spLocks noChangeShapeType="1"/>
            </p:cNvSpPr>
            <p:nvPr/>
          </p:nvSpPr>
          <p:spPr bwMode="auto">
            <a:xfrm>
              <a:off x="6326887" y="3896245"/>
              <a:ext cx="28128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0" name="Line 10"/>
            <p:cNvSpPr>
              <a:spLocks noChangeShapeType="1"/>
            </p:cNvSpPr>
            <p:nvPr/>
          </p:nvSpPr>
          <p:spPr bwMode="auto">
            <a:xfrm>
              <a:off x="7795355" y="3896245"/>
              <a:ext cx="28128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1" name="Line 15"/>
            <p:cNvSpPr>
              <a:spLocks noChangeShapeType="1"/>
            </p:cNvSpPr>
            <p:nvPr/>
          </p:nvSpPr>
          <p:spPr bwMode="auto">
            <a:xfrm>
              <a:off x="7210932" y="3896245"/>
              <a:ext cx="478292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82" name="グループ化 81"/>
          <p:cNvGrpSpPr/>
          <p:nvPr/>
        </p:nvGrpSpPr>
        <p:grpSpPr>
          <a:xfrm>
            <a:off x="4981227" y="3284135"/>
            <a:ext cx="3790299" cy="504905"/>
            <a:chOff x="5102181" y="5084335"/>
            <a:chExt cx="3790299" cy="504905"/>
          </a:xfrm>
        </p:grpSpPr>
        <p:sp>
          <p:nvSpPr>
            <p:cNvPr id="83" name="AutoShape 5"/>
            <p:cNvSpPr>
              <a:spLocks noChangeArrowheads="1"/>
            </p:cNvSpPr>
            <p:nvPr/>
          </p:nvSpPr>
          <p:spPr bwMode="auto">
            <a:xfrm>
              <a:off x="5998007" y="5086797"/>
              <a:ext cx="562574" cy="50244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τ'</a:t>
              </a:r>
              <a:r>
                <a:rPr lang="en-US" altLang="ja-JP" sz="2400" b="1" baseline="-25000" dirty="0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1</a:t>
              </a:r>
              <a:endParaRPr lang="en-US" altLang="ja-JP" sz="2400" b="1" baseline="-25000" dirty="0">
                <a:solidFill>
                  <a:srgbClr val="7030A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84" name="AutoShape 6"/>
            <p:cNvSpPr>
              <a:spLocks noChangeArrowheads="1"/>
            </p:cNvSpPr>
            <p:nvPr/>
          </p:nvSpPr>
          <p:spPr bwMode="auto">
            <a:xfrm>
              <a:off x="6922237" y="5086797"/>
              <a:ext cx="562574" cy="50244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τ'</a:t>
              </a:r>
              <a:r>
                <a:rPr lang="en-US" altLang="ja-JP" sz="2400" b="1" baseline="-25000" dirty="0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2</a:t>
              </a:r>
              <a:endParaRPr lang="en-US" altLang="ja-JP" sz="2400" b="1" baseline="-25000" dirty="0">
                <a:solidFill>
                  <a:srgbClr val="7030A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85" name="AutoShape 7"/>
            <p:cNvSpPr>
              <a:spLocks noChangeArrowheads="1"/>
            </p:cNvSpPr>
            <p:nvPr/>
          </p:nvSpPr>
          <p:spPr bwMode="auto">
            <a:xfrm>
              <a:off x="8329906" y="5086797"/>
              <a:ext cx="562574" cy="50244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τ'</a:t>
              </a:r>
              <a:r>
                <a:rPr lang="en-US" altLang="ja-JP" sz="2400" b="1" baseline="-25000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n</a:t>
              </a:r>
              <a:endParaRPr lang="en-US" altLang="ja-JP" sz="2400" b="1" baseline="-25000" dirty="0">
                <a:solidFill>
                  <a:srgbClr val="7030A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86" name="Line 8"/>
            <p:cNvSpPr>
              <a:spLocks noChangeShapeType="1"/>
            </p:cNvSpPr>
            <p:nvPr/>
          </p:nvSpPr>
          <p:spPr bwMode="auto">
            <a:xfrm>
              <a:off x="6600766" y="5338018"/>
              <a:ext cx="28128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7" name="Line 10"/>
            <p:cNvSpPr>
              <a:spLocks noChangeShapeType="1"/>
            </p:cNvSpPr>
            <p:nvPr/>
          </p:nvSpPr>
          <p:spPr bwMode="auto">
            <a:xfrm>
              <a:off x="8008435" y="5338018"/>
              <a:ext cx="28128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8" name="Line 15"/>
            <p:cNvSpPr>
              <a:spLocks noChangeShapeType="1"/>
            </p:cNvSpPr>
            <p:nvPr/>
          </p:nvSpPr>
          <p:spPr bwMode="auto">
            <a:xfrm>
              <a:off x="7484811" y="5338018"/>
              <a:ext cx="44325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9" name="AutoShape 5"/>
            <p:cNvSpPr>
              <a:spLocks noChangeArrowheads="1"/>
            </p:cNvSpPr>
            <p:nvPr/>
          </p:nvSpPr>
          <p:spPr bwMode="auto">
            <a:xfrm>
              <a:off x="5102181" y="5084335"/>
              <a:ext cx="562574" cy="5024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τ</a:t>
              </a:r>
              <a:r>
                <a:rPr lang="en-US" altLang="ja-JP" sz="2400" b="1" baseline="30000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'</a:t>
              </a:r>
              <a:r>
                <a:rPr lang="en-US" altLang="ja-JP" sz="2400" b="1" baseline="-25000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del</a:t>
              </a:r>
              <a:endParaRPr lang="en-US" altLang="ja-JP" sz="2400" b="1" baseline="-25000" dirty="0">
                <a:solidFill>
                  <a:srgbClr val="7030A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90" name="Line 8"/>
            <p:cNvSpPr>
              <a:spLocks noChangeShapeType="1"/>
            </p:cNvSpPr>
            <p:nvPr/>
          </p:nvSpPr>
          <p:spPr bwMode="auto">
            <a:xfrm>
              <a:off x="5704939" y="5335556"/>
              <a:ext cx="293069" cy="2462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91" name="グループ化 90"/>
          <p:cNvGrpSpPr/>
          <p:nvPr/>
        </p:nvGrpSpPr>
        <p:grpSpPr>
          <a:xfrm>
            <a:off x="-36512" y="3641993"/>
            <a:ext cx="3570857" cy="1999431"/>
            <a:chOff x="1188974" y="4519634"/>
            <a:chExt cx="6771358" cy="2425855"/>
          </a:xfrm>
        </p:grpSpPr>
        <p:sp>
          <p:nvSpPr>
            <p:cNvPr id="92" name="AutoShape 11"/>
            <p:cNvSpPr>
              <a:spLocks noChangeArrowheads="1"/>
            </p:cNvSpPr>
            <p:nvPr/>
          </p:nvSpPr>
          <p:spPr bwMode="auto">
            <a:xfrm>
              <a:off x="6923973" y="4519634"/>
              <a:ext cx="1036359" cy="1374484"/>
            </a:xfrm>
            <a:prstGeom prst="triangle">
              <a:avLst>
                <a:gd name="adj" fmla="val 50000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4000" b="1" dirty="0"/>
                <a:t>t</a:t>
              </a:r>
            </a:p>
          </p:txBody>
        </p:sp>
        <p:sp>
          <p:nvSpPr>
            <p:cNvPr id="93" name="AutoShape 12"/>
            <p:cNvSpPr>
              <a:spLocks noChangeArrowheads="1"/>
            </p:cNvSpPr>
            <p:nvPr/>
          </p:nvSpPr>
          <p:spPr bwMode="auto">
            <a:xfrm>
              <a:off x="1188974" y="4557423"/>
              <a:ext cx="838201" cy="1863876"/>
            </a:xfrm>
            <a:prstGeom prst="triangle">
              <a:avLst>
                <a:gd name="adj" fmla="val 50000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4000" b="1" dirty="0"/>
                <a:t>s</a:t>
              </a:r>
            </a:p>
          </p:txBody>
        </p:sp>
        <p:sp>
          <p:nvSpPr>
            <p:cNvPr id="94" name="AutoShape 13"/>
            <p:cNvSpPr>
              <a:spLocks noChangeArrowheads="1"/>
            </p:cNvSpPr>
            <p:nvPr/>
          </p:nvSpPr>
          <p:spPr bwMode="auto">
            <a:xfrm>
              <a:off x="2008260" y="4606999"/>
              <a:ext cx="2282217" cy="233849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altLang="ja-JP" sz="3200" b="1" baseline="-25000" dirty="0"/>
            </a:p>
          </p:txBody>
        </p:sp>
        <p:sp>
          <p:nvSpPr>
            <p:cNvPr id="95" name="AutoShape 14"/>
            <p:cNvSpPr>
              <a:spLocks noChangeArrowheads="1"/>
            </p:cNvSpPr>
            <p:nvPr/>
          </p:nvSpPr>
          <p:spPr bwMode="auto">
            <a:xfrm>
              <a:off x="4427025" y="4633816"/>
              <a:ext cx="914399" cy="360433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altLang="ja-JP" sz="3200" b="1" baseline="-25000" dirty="0"/>
            </a:p>
          </p:txBody>
        </p:sp>
        <p:sp>
          <p:nvSpPr>
            <p:cNvPr id="96" name="AutoShape 16"/>
            <p:cNvSpPr>
              <a:spLocks noChangeArrowheads="1"/>
            </p:cNvSpPr>
            <p:nvPr/>
          </p:nvSpPr>
          <p:spPr bwMode="auto">
            <a:xfrm>
              <a:off x="5020772" y="4557421"/>
              <a:ext cx="1903201" cy="1863876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altLang="ja-JP" sz="2400" b="1" baseline="-25000" dirty="0"/>
            </a:p>
          </p:txBody>
        </p:sp>
      </p:grpSp>
    </p:spTree>
    <p:extLst>
      <p:ext uri="{BB962C8B-B14F-4D97-AF65-F5344CB8AC3E}">
        <p14:creationId xmlns:p14="http://schemas.microsoft.com/office/powerpoint/2010/main" val="438221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kumimoji="1" lang="en-US" altLang="ja-JP" sz="3600" dirty="0" smtClean="0"/>
          </a:p>
          <a:p>
            <a:r>
              <a:rPr kumimoji="1" lang="en-US" altLang="ja-JP" sz="3600" dirty="0" smtClean="0"/>
              <a:t>HORS (Higher Order Recursion Scheme)</a:t>
            </a:r>
            <a:br>
              <a:rPr kumimoji="1" lang="en-US" altLang="ja-JP" sz="3600" dirty="0" smtClean="0"/>
            </a:br>
            <a:r>
              <a:rPr kumimoji="1" lang="en-US" altLang="ja-JP" sz="3600" dirty="0" smtClean="0"/>
              <a:t>is very powerful and expressive.</a:t>
            </a:r>
          </a:p>
          <a:p>
            <a:endParaRPr lang="en-US" altLang="ja-JP" sz="3600" dirty="0" smtClean="0"/>
          </a:p>
          <a:p>
            <a:r>
              <a:rPr lang="en-US" altLang="ja-JP" sz="3600" b="1" dirty="0" smtClean="0">
                <a:solidFill>
                  <a:srgbClr val="C00000"/>
                </a:solidFill>
              </a:rPr>
              <a:t>n-EXPTIME hard</a:t>
            </a:r>
            <a:r>
              <a:rPr lang="en-US" altLang="ja-JP" sz="3600" dirty="0" smtClean="0"/>
              <a:t> problems!</a:t>
            </a:r>
            <a:endParaRPr kumimoji="1" lang="ja-JP" altLang="en-US" sz="36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Background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4605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角丸四角形 3"/>
          <p:cNvSpPr/>
          <p:nvPr/>
        </p:nvSpPr>
        <p:spPr>
          <a:xfrm>
            <a:off x="35496" y="260648"/>
            <a:ext cx="8928992" cy="2520280"/>
          </a:xfrm>
          <a:prstGeom prst="roundRect">
            <a:avLst>
              <a:gd name="adj" fmla="val 4909"/>
            </a:avLst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en-US" altLang="ja-JP" sz="3600" cap="small" dirty="0" smtClean="0"/>
              <a:t>Theorem</a:t>
            </a:r>
            <a:r>
              <a:rPr kumimoji="1" lang="en-US" altLang="ja-JP" sz="3600" dirty="0" smtClean="0"/>
              <a:t> </a:t>
            </a:r>
            <a:r>
              <a:rPr kumimoji="1" lang="en-US" altLang="ja-JP" sz="2800" dirty="0" smtClean="0"/>
              <a:t>[I. &amp; </a:t>
            </a:r>
            <a:r>
              <a:rPr kumimoji="1" lang="en-US" altLang="ja-JP" sz="2800" dirty="0" err="1" smtClean="0"/>
              <a:t>Maneth</a:t>
            </a:r>
            <a:r>
              <a:rPr kumimoji="1" lang="en-US" altLang="ja-JP" sz="2800" dirty="0" smtClean="0"/>
              <a:t> 08] </a:t>
            </a:r>
            <a:r>
              <a:rPr lang="en-US" altLang="ja-JP" sz="2800" dirty="0" smtClean="0"/>
              <a:t>[I. 09]</a:t>
            </a:r>
            <a:r>
              <a:rPr lang="en-US" altLang="ja-JP" sz="3600" baseline="30000" dirty="0" smtClean="0">
                <a:solidFill>
                  <a:schemeClr val="bg1">
                    <a:lumMod val="50000"/>
                  </a:schemeClr>
                </a:solidFill>
              </a:rPr>
              <a:t>(+ improvement)</a:t>
            </a:r>
          </a:p>
          <a:p>
            <a:endParaRPr lang="en-US" altLang="ja-JP" sz="1600" dirty="0" smtClean="0"/>
          </a:p>
          <a:p>
            <a:r>
              <a:rPr lang="ja-JP" altLang="en-US" sz="2800" dirty="0" smtClean="0"/>
              <a:t>  ∀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τ</a:t>
            </a:r>
            <a:r>
              <a:rPr lang="en-US" altLang="ja-JP" sz="2800" b="1" baseline="-25000" dirty="0" smtClean="0">
                <a:solidFill>
                  <a:srgbClr val="C00000"/>
                </a:solidFill>
              </a:rPr>
              <a:t>1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, ..., </a:t>
            </a:r>
            <a:r>
              <a:rPr lang="en-US" altLang="ja-JP" sz="2800" b="1" dirty="0" err="1" smtClean="0">
                <a:solidFill>
                  <a:srgbClr val="C00000"/>
                </a:solidFill>
              </a:rPr>
              <a:t>τ</a:t>
            </a:r>
            <a:r>
              <a:rPr lang="en-US" altLang="ja-JP" sz="2800" b="1" baseline="-25000" dirty="0" err="1" smtClean="0">
                <a:solidFill>
                  <a:srgbClr val="C00000"/>
                </a:solidFill>
              </a:rPr>
              <a:t>n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∈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1-HTT</a:t>
            </a:r>
            <a:r>
              <a:rPr lang="en-US" altLang="ja-JP" sz="2800" dirty="0" smtClean="0"/>
              <a:t>,  </a:t>
            </a:r>
            <a:r>
              <a:rPr lang="ja-JP" altLang="en-US" sz="2800" dirty="0" smtClean="0"/>
              <a:t>∃</a:t>
            </a:r>
            <a:r>
              <a:rPr lang="en-US" altLang="ja-JP" sz="2800" b="1" dirty="0" err="1" smtClean="0">
                <a:solidFill>
                  <a:srgbClr val="7030A0"/>
                </a:solidFill>
              </a:rPr>
              <a:t>τ’</a:t>
            </a:r>
            <a:r>
              <a:rPr lang="en-US" altLang="ja-JP" sz="2800" b="1" baseline="-25000" dirty="0" err="1" smtClean="0">
                <a:solidFill>
                  <a:srgbClr val="7030A0"/>
                </a:solidFill>
              </a:rPr>
              <a:t>del</a:t>
            </a:r>
            <a:r>
              <a:rPr lang="ja-JP" altLang="en-US" sz="2800" b="1" dirty="0" smtClean="0">
                <a:solidFill>
                  <a:srgbClr val="7030A0"/>
                </a:solidFill>
              </a:rPr>
              <a:t>∈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0-LHTT</a:t>
            </a:r>
            <a:r>
              <a:rPr lang="en-US" altLang="ja-JP" sz="2800" dirty="0" smtClean="0"/>
              <a:t>,</a:t>
            </a:r>
            <a:r>
              <a:rPr lang="en-US" altLang="ja-JP" sz="2800" dirty="0" smtClean="0">
                <a:solidFill>
                  <a:srgbClr val="7030A0"/>
                </a:solidFill>
              </a:rPr>
              <a:t>  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τ’</a:t>
            </a:r>
            <a:r>
              <a:rPr lang="en-US" altLang="ja-JP" sz="2800" b="1" baseline="-25000" dirty="0" smtClean="0">
                <a:solidFill>
                  <a:srgbClr val="7030A0"/>
                </a:solidFill>
              </a:rPr>
              <a:t>1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, ..., </a:t>
            </a:r>
            <a:r>
              <a:rPr lang="en-US" altLang="ja-JP" sz="2800" b="1" dirty="0" err="1" smtClean="0">
                <a:solidFill>
                  <a:srgbClr val="7030A0"/>
                </a:solidFill>
              </a:rPr>
              <a:t>τ’</a:t>
            </a:r>
            <a:r>
              <a:rPr lang="en-US" altLang="ja-JP" sz="2800" b="1" baseline="-25000" dirty="0" err="1" smtClean="0">
                <a:solidFill>
                  <a:srgbClr val="7030A0"/>
                </a:solidFill>
              </a:rPr>
              <a:t>n</a:t>
            </a:r>
            <a:r>
              <a:rPr lang="en-US" altLang="ja-JP" sz="2800" b="1" dirty="0" smtClean="0"/>
              <a:t> </a:t>
            </a:r>
            <a:r>
              <a:rPr lang="ja-JP" altLang="en-US" sz="2800" b="1" dirty="0" smtClean="0">
                <a:solidFill>
                  <a:srgbClr val="7030A0"/>
                </a:solidFill>
              </a:rPr>
              <a:t>∈</a:t>
            </a:r>
            <a:r>
              <a:rPr lang="en-US" altLang="ja-JP" sz="2800" b="1" dirty="0" smtClean="0">
                <a:solidFill>
                  <a:srgbClr val="7030A0"/>
                </a:solidFill>
              </a:rPr>
              <a:t>1-HTT</a:t>
            </a:r>
            <a:r>
              <a:rPr lang="en-US" altLang="ja-JP" sz="2800" dirty="0" smtClean="0"/>
              <a:t>,</a:t>
            </a:r>
            <a:br>
              <a:rPr lang="en-US" altLang="ja-JP" sz="2800" dirty="0" smtClean="0"/>
            </a:br>
            <a:r>
              <a:rPr lang="en-US" altLang="ja-JP" sz="2800" dirty="0" smtClean="0"/>
              <a:t>     for any         </a:t>
            </a:r>
            <a:r>
              <a:rPr lang="en-US" altLang="ja-JP" sz="2800" dirty="0" smtClean="0">
                <a:solidFill>
                  <a:srgbClr val="C00000"/>
                </a:solidFill>
              </a:rPr>
              <a:t>(</a:t>
            </a:r>
            <a:r>
              <a:rPr lang="en-US" altLang="ja-JP" sz="2800" dirty="0" err="1" smtClean="0">
                <a:solidFill>
                  <a:srgbClr val="C00000"/>
                </a:solidFill>
              </a:rPr>
              <a:t>τ</a:t>
            </a:r>
            <a:r>
              <a:rPr lang="en-US" altLang="ja-JP" sz="2800" baseline="-25000" dirty="0" err="1" smtClean="0">
                <a:solidFill>
                  <a:srgbClr val="C00000"/>
                </a:solidFill>
              </a:rPr>
              <a:t>n</a:t>
            </a:r>
            <a:r>
              <a:rPr lang="en-US" altLang="ja-JP" sz="2800" dirty="0" smtClean="0">
                <a:solidFill>
                  <a:srgbClr val="C00000"/>
                </a:solidFill>
              </a:rPr>
              <a:t> </a:t>
            </a:r>
            <a:r>
              <a:rPr lang="ja-JP" altLang="en-US" sz="2800" dirty="0">
                <a:solidFill>
                  <a:srgbClr val="C00000"/>
                </a:solidFill>
              </a:rPr>
              <a:t>∘</a:t>
            </a:r>
            <a:r>
              <a:rPr lang="en-US" altLang="ja-JP" sz="2800" dirty="0" smtClean="0">
                <a:solidFill>
                  <a:srgbClr val="C00000"/>
                </a:solidFill>
              </a:rPr>
              <a:t> </a:t>
            </a:r>
            <a:r>
              <a:rPr lang="en-US" altLang="ja-JP" sz="2800" dirty="0">
                <a:solidFill>
                  <a:srgbClr val="C00000"/>
                </a:solidFill>
              </a:rPr>
              <a:t>... </a:t>
            </a:r>
            <a:r>
              <a:rPr lang="ja-JP" altLang="en-US" sz="2800" dirty="0">
                <a:solidFill>
                  <a:srgbClr val="C00000"/>
                </a:solidFill>
              </a:rPr>
              <a:t>∘</a:t>
            </a:r>
            <a:r>
              <a:rPr lang="en-US" altLang="ja-JP" sz="2800" dirty="0" smtClean="0">
                <a:solidFill>
                  <a:srgbClr val="C00000"/>
                </a:solidFill>
              </a:rPr>
              <a:t> τ</a:t>
            </a:r>
            <a:r>
              <a:rPr lang="en-US" altLang="ja-JP" sz="2800" baseline="-25000" dirty="0" smtClean="0">
                <a:solidFill>
                  <a:srgbClr val="C00000"/>
                </a:solidFill>
              </a:rPr>
              <a:t>1</a:t>
            </a:r>
            <a:r>
              <a:rPr lang="en-US" altLang="ja-JP" sz="2800" dirty="0" smtClean="0">
                <a:solidFill>
                  <a:srgbClr val="C00000"/>
                </a:solidFill>
              </a:rPr>
              <a:t>)</a:t>
            </a:r>
            <a:r>
              <a:rPr lang="en-US" altLang="ja-JP" sz="2800" dirty="0" smtClean="0"/>
              <a:t>(s) </a:t>
            </a:r>
            <a:r>
              <a:rPr lang="ja-JP" altLang="en-US" sz="2800" dirty="0" smtClean="0"/>
              <a:t>∋ </a:t>
            </a:r>
            <a:r>
              <a:rPr lang="en-US" altLang="ja-JP" sz="2800" dirty="0" smtClean="0"/>
              <a:t>t,</a:t>
            </a:r>
            <a:br>
              <a:rPr lang="en-US" altLang="ja-JP" sz="2800" dirty="0" smtClean="0"/>
            </a:br>
            <a:r>
              <a:rPr lang="en-US" altLang="ja-JP" sz="2800" dirty="0" smtClean="0"/>
              <a:t>     there exist   </a:t>
            </a:r>
            <a:r>
              <a:rPr lang="en-US" altLang="ja-JP" sz="2800" dirty="0" err="1" smtClean="0">
                <a:solidFill>
                  <a:srgbClr val="7030A0"/>
                </a:solidFill>
              </a:rPr>
              <a:t>τ’</a:t>
            </a:r>
            <a:r>
              <a:rPr lang="en-US" altLang="ja-JP" sz="2800" baseline="-25000" dirty="0" err="1" smtClean="0">
                <a:solidFill>
                  <a:srgbClr val="7030A0"/>
                </a:solidFill>
              </a:rPr>
              <a:t>del</a:t>
            </a:r>
            <a:r>
              <a:rPr lang="en-US" altLang="ja-JP" sz="2800" dirty="0" smtClean="0"/>
              <a:t>(s)</a:t>
            </a:r>
            <a:r>
              <a:rPr lang="ja-JP" altLang="en-US" sz="2800" dirty="0" smtClean="0"/>
              <a:t>∋</a:t>
            </a:r>
            <a:r>
              <a:rPr lang="en-US" altLang="ja-JP" sz="2800" dirty="0" smtClean="0"/>
              <a:t>s</a:t>
            </a:r>
            <a:r>
              <a:rPr lang="en-US" altLang="ja-JP" sz="2800" baseline="-25000" dirty="0" smtClean="0"/>
              <a:t>0</a:t>
            </a:r>
            <a:r>
              <a:rPr lang="en-US" altLang="ja-JP" sz="2800" dirty="0" smtClean="0"/>
              <a:t>, </a:t>
            </a:r>
            <a:r>
              <a:rPr lang="en-US" altLang="ja-JP" sz="2800" dirty="0" err="1" smtClean="0">
                <a:solidFill>
                  <a:srgbClr val="7030A0"/>
                </a:solidFill>
              </a:rPr>
              <a:t>τ’</a:t>
            </a:r>
            <a:r>
              <a:rPr lang="en-US" altLang="ja-JP" sz="2800" baseline="-25000" dirty="0" err="1" smtClean="0">
                <a:solidFill>
                  <a:srgbClr val="7030A0"/>
                </a:solidFill>
              </a:rPr>
              <a:t>i</a:t>
            </a:r>
            <a:r>
              <a:rPr lang="en-US" altLang="ja-JP" sz="2800" dirty="0" smtClean="0"/>
              <a:t>(</a:t>
            </a:r>
            <a:r>
              <a:rPr lang="en-US" altLang="ja-JP" sz="2800" dirty="0" err="1" smtClean="0"/>
              <a:t>s</a:t>
            </a:r>
            <a:r>
              <a:rPr lang="en-US" altLang="ja-JP" sz="2800" baseline="-25000" dirty="0" err="1" smtClean="0"/>
              <a:t>i</a:t>
            </a:r>
            <a:r>
              <a:rPr lang="en-US" altLang="ja-JP" sz="2800" dirty="0" smtClean="0"/>
              <a:t>)</a:t>
            </a:r>
            <a:r>
              <a:rPr lang="ja-JP" altLang="en-US" sz="2800" dirty="0" smtClean="0"/>
              <a:t>∋</a:t>
            </a:r>
            <a:r>
              <a:rPr lang="en-US" altLang="ja-JP" sz="2800" dirty="0" smtClean="0"/>
              <a:t>s</a:t>
            </a:r>
            <a:r>
              <a:rPr lang="en-US" altLang="ja-JP" sz="2800" baseline="-25000" dirty="0" smtClean="0"/>
              <a:t>i+1</a:t>
            </a:r>
            <a:r>
              <a:rPr lang="en-US" altLang="ja-JP" sz="2800" dirty="0" smtClean="0"/>
              <a:t>, |</a:t>
            </a:r>
            <a:r>
              <a:rPr lang="en-US" altLang="ja-JP" sz="2800" dirty="0" err="1" smtClean="0"/>
              <a:t>s</a:t>
            </a:r>
            <a:r>
              <a:rPr lang="en-US" altLang="ja-JP" sz="2800" baseline="-25000" dirty="0" err="1" smtClean="0"/>
              <a:t>i</a:t>
            </a:r>
            <a:r>
              <a:rPr lang="en-US" altLang="ja-JP" sz="2800" dirty="0" smtClean="0"/>
              <a:t>|</a:t>
            </a:r>
            <a:r>
              <a:rPr lang="ja-JP" altLang="en-US" sz="2800" dirty="0" smtClean="0"/>
              <a:t>≦</a:t>
            </a:r>
            <a:r>
              <a:rPr lang="en-US" altLang="ja-JP" sz="2800" dirty="0" smtClean="0"/>
              <a:t>|s</a:t>
            </a:r>
            <a:r>
              <a:rPr lang="en-US" altLang="ja-JP" sz="2800" baseline="-25000" dirty="0" smtClean="0"/>
              <a:t>i+1</a:t>
            </a:r>
            <a:r>
              <a:rPr lang="en-US" altLang="ja-JP" sz="2800" dirty="0" smtClean="0"/>
              <a:t>|, </a:t>
            </a:r>
            <a:r>
              <a:rPr lang="en-US" altLang="ja-JP" sz="2800" dirty="0" err="1" smtClean="0"/>
              <a:t>s</a:t>
            </a:r>
            <a:r>
              <a:rPr lang="en-US" altLang="ja-JP" sz="2800" baseline="-25000" dirty="0" err="1" smtClean="0"/>
              <a:t>n</a:t>
            </a:r>
            <a:r>
              <a:rPr lang="en-US" altLang="ja-JP" sz="2800" dirty="0" smtClean="0"/>
              <a:t>=t.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1111712" y="5949280"/>
            <a:ext cx="7924785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Times New Roman" pitchFamily="18" charset="0"/>
                <a:cs typeface="Times New Roman" pitchFamily="18" charset="0"/>
              </a:rPr>
              <a:t>[IM08] K. </a:t>
            </a:r>
            <a:r>
              <a:rPr lang="en-US" altLang="ja-JP" sz="1600" dirty="0" err="1" smtClean="0">
                <a:latin typeface="Times New Roman" pitchFamily="18" charset="0"/>
                <a:cs typeface="Times New Roman" pitchFamily="18" charset="0"/>
              </a:rPr>
              <a:t>Inaba</a:t>
            </a:r>
            <a:r>
              <a:rPr lang="en-US" altLang="ja-JP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1600" dirty="0">
                <a:latin typeface="Times New Roman" pitchFamily="18" charset="0"/>
                <a:cs typeface="Times New Roman" pitchFamily="18" charset="0"/>
              </a:rPr>
              <a:t>&amp; </a:t>
            </a:r>
            <a:r>
              <a:rPr lang="en-US" altLang="ja-JP" sz="1600" dirty="0" smtClean="0">
                <a:latin typeface="Times New Roman" pitchFamily="18" charset="0"/>
                <a:cs typeface="Times New Roman" pitchFamily="18" charset="0"/>
              </a:rPr>
              <a:t>S. </a:t>
            </a:r>
            <a:r>
              <a:rPr lang="en-US" altLang="ja-JP" sz="1600" dirty="0" err="1" smtClean="0">
                <a:latin typeface="Times New Roman" pitchFamily="18" charset="0"/>
                <a:cs typeface="Times New Roman" pitchFamily="18" charset="0"/>
              </a:rPr>
              <a:t>Maneth</a:t>
            </a:r>
            <a:r>
              <a:rPr lang="en-US" altLang="ja-JP" sz="1600" dirty="0" smtClean="0">
                <a:latin typeface="Times New Roman" pitchFamily="18" charset="0"/>
                <a:cs typeface="Times New Roman" pitchFamily="18" charset="0"/>
              </a:rPr>
              <a:t>, “The complexity of tree transducer output languages”, </a:t>
            </a:r>
            <a:r>
              <a:rPr lang="en-US" altLang="ja-JP" sz="1600" i="1" dirty="0" smtClean="0">
                <a:latin typeface="Times New Roman" pitchFamily="18" charset="0"/>
                <a:cs typeface="Times New Roman" pitchFamily="18" charset="0"/>
              </a:rPr>
              <a:t>FSTTCS</a:t>
            </a:r>
            <a:endParaRPr kumimoji="1" lang="ja-JP" altLang="en-US" sz="12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23528" y="6381328"/>
            <a:ext cx="8712969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Times New Roman" pitchFamily="18" charset="0"/>
                <a:cs typeface="Times New Roman" pitchFamily="18" charset="0"/>
              </a:rPr>
              <a:t>[Inaba09] K. </a:t>
            </a:r>
            <a:r>
              <a:rPr lang="en-US" altLang="ja-JP" sz="1600" dirty="0" err="1" smtClean="0">
                <a:latin typeface="Times New Roman" pitchFamily="18" charset="0"/>
                <a:cs typeface="Times New Roman" pitchFamily="18" charset="0"/>
              </a:rPr>
              <a:t>Inaba</a:t>
            </a:r>
            <a:r>
              <a:rPr lang="en-US" altLang="ja-JP" sz="1600" dirty="0" smtClean="0">
                <a:latin typeface="Times New Roman" pitchFamily="18" charset="0"/>
                <a:cs typeface="Times New Roman" pitchFamily="18" charset="0"/>
              </a:rPr>
              <a:t>, “Complexity and Expressiveness of Models of XML Transformations”, </a:t>
            </a:r>
            <a:r>
              <a:rPr lang="en-US" altLang="ja-JP" sz="1600" i="1" dirty="0" smtClean="0">
                <a:latin typeface="Times New Roman" pitchFamily="18" charset="0"/>
                <a:cs typeface="Times New Roman" pitchFamily="18" charset="0"/>
              </a:rPr>
              <a:t>Dissertation</a:t>
            </a:r>
            <a:endParaRPr kumimoji="1" lang="ja-JP" altLang="en-US" sz="12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6" name="グループ化 55"/>
          <p:cNvGrpSpPr/>
          <p:nvPr/>
        </p:nvGrpSpPr>
        <p:grpSpPr>
          <a:xfrm>
            <a:off x="4716016" y="3664279"/>
            <a:ext cx="4392488" cy="1564922"/>
            <a:chOff x="4211960" y="2944199"/>
            <a:chExt cx="4392488" cy="1564922"/>
          </a:xfrm>
        </p:grpSpPr>
        <p:grpSp>
          <p:nvGrpSpPr>
            <p:cNvPr id="57" name="グループ化 56"/>
            <p:cNvGrpSpPr/>
            <p:nvPr/>
          </p:nvGrpSpPr>
          <p:grpSpPr>
            <a:xfrm>
              <a:off x="4211960" y="2944199"/>
              <a:ext cx="4392488" cy="1564922"/>
              <a:chOff x="-327141" y="4519634"/>
              <a:chExt cx="8329404" cy="1898676"/>
            </a:xfrm>
          </p:grpSpPr>
          <p:sp>
            <p:nvSpPr>
              <p:cNvPr id="59" name="AutoShape 11"/>
              <p:cNvSpPr>
                <a:spLocks noChangeArrowheads="1"/>
              </p:cNvSpPr>
              <p:nvPr/>
            </p:nvSpPr>
            <p:spPr bwMode="auto">
              <a:xfrm>
                <a:off x="6965904" y="4519634"/>
                <a:ext cx="1036359" cy="1374484"/>
              </a:xfrm>
              <a:prstGeom prst="triangle">
                <a:avLst>
                  <a:gd name="adj" fmla="val 50000"/>
                </a:avLst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ja-JP" sz="4000" b="1" dirty="0"/>
                  <a:t>t</a:t>
                </a:r>
              </a:p>
            </p:txBody>
          </p:sp>
          <p:sp>
            <p:nvSpPr>
              <p:cNvPr id="60" name="AutoShape 12"/>
              <p:cNvSpPr>
                <a:spLocks noChangeArrowheads="1"/>
              </p:cNvSpPr>
              <p:nvPr/>
            </p:nvSpPr>
            <p:spPr bwMode="auto">
              <a:xfrm>
                <a:off x="-327141" y="4583639"/>
                <a:ext cx="838201" cy="1834671"/>
              </a:xfrm>
              <a:prstGeom prst="triangle">
                <a:avLst>
                  <a:gd name="adj" fmla="val 50000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ja-JP" sz="4000" b="1" dirty="0"/>
                  <a:t>s</a:t>
                </a:r>
              </a:p>
            </p:txBody>
          </p:sp>
          <p:sp>
            <p:nvSpPr>
              <p:cNvPr id="61" name="AutoShape 13"/>
              <p:cNvSpPr>
                <a:spLocks noChangeArrowheads="1"/>
              </p:cNvSpPr>
              <p:nvPr/>
            </p:nvSpPr>
            <p:spPr bwMode="auto">
              <a:xfrm>
                <a:off x="2783191" y="4603541"/>
                <a:ext cx="948267" cy="853750"/>
              </a:xfrm>
              <a:prstGeom prst="triangle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ja-JP" sz="3200" b="1" dirty="0"/>
                  <a:t>s</a:t>
                </a:r>
                <a:r>
                  <a:rPr lang="en-US" altLang="ja-JP" sz="3200" b="1" baseline="-25000" dirty="0"/>
                  <a:t>1</a:t>
                </a:r>
              </a:p>
            </p:txBody>
          </p:sp>
          <p:sp>
            <p:nvSpPr>
              <p:cNvPr id="62" name="AutoShape 14"/>
              <p:cNvSpPr>
                <a:spLocks noChangeArrowheads="1"/>
              </p:cNvSpPr>
              <p:nvPr/>
            </p:nvSpPr>
            <p:spPr bwMode="auto">
              <a:xfrm>
                <a:off x="4452025" y="4583639"/>
                <a:ext cx="914399" cy="1000286"/>
              </a:xfrm>
              <a:prstGeom prst="triangle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ja-JP" sz="3200" b="1" dirty="0"/>
                  <a:t>s</a:t>
                </a:r>
                <a:r>
                  <a:rPr lang="en-US" altLang="ja-JP" sz="3200" b="1" baseline="-25000" dirty="0"/>
                  <a:t>2</a:t>
                </a:r>
              </a:p>
            </p:txBody>
          </p:sp>
          <p:sp>
            <p:nvSpPr>
              <p:cNvPr id="63" name="AutoShape 16"/>
              <p:cNvSpPr>
                <a:spLocks noChangeArrowheads="1"/>
              </p:cNvSpPr>
              <p:nvPr/>
            </p:nvSpPr>
            <p:spPr bwMode="auto">
              <a:xfrm>
                <a:off x="5536119" y="4595834"/>
                <a:ext cx="1100668" cy="1211610"/>
              </a:xfrm>
              <a:prstGeom prst="triangle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ja-JP" sz="2400" b="1" dirty="0" smtClean="0"/>
                  <a:t>S</a:t>
                </a:r>
                <a:r>
                  <a:rPr lang="en-US" altLang="ja-JP" sz="2400" b="1" baseline="-25000" dirty="0" smtClean="0"/>
                  <a:t>n-1</a:t>
                </a:r>
                <a:endParaRPr lang="en-US" altLang="ja-JP" sz="2400" b="1" baseline="-25000" dirty="0"/>
              </a:p>
            </p:txBody>
          </p:sp>
        </p:grpSp>
        <p:sp>
          <p:nvSpPr>
            <p:cNvPr id="58" name="AutoShape 13"/>
            <p:cNvSpPr>
              <a:spLocks noChangeArrowheads="1"/>
            </p:cNvSpPr>
            <p:nvPr/>
          </p:nvSpPr>
          <p:spPr bwMode="auto">
            <a:xfrm>
              <a:off x="5008038" y="3041158"/>
              <a:ext cx="500066" cy="387842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ja-JP" sz="3200" b="1" dirty="0" smtClean="0"/>
                <a:t>s</a:t>
              </a:r>
              <a:r>
                <a:rPr lang="en-US" altLang="ja-JP" sz="3200" b="1" baseline="-25000" dirty="0" smtClean="0"/>
                <a:t>0</a:t>
              </a:r>
              <a:endParaRPr lang="en-US" altLang="ja-JP" sz="3200" b="1" baseline="-25000" dirty="0"/>
            </a:p>
          </p:txBody>
        </p:sp>
      </p:grpSp>
      <p:sp>
        <p:nvSpPr>
          <p:cNvPr id="64" name="右矢印 63"/>
          <p:cNvSpPr/>
          <p:nvPr/>
        </p:nvSpPr>
        <p:spPr>
          <a:xfrm>
            <a:off x="3491880" y="2996952"/>
            <a:ext cx="1368152" cy="1060298"/>
          </a:xfrm>
          <a:prstGeom prst="rightArrow">
            <a:avLst>
              <a:gd name="adj1" fmla="val 50000"/>
              <a:gd name="adj2" fmla="val 5081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5" name="グループ化 64"/>
          <p:cNvGrpSpPr/>
          <p:nvPr/>
        </p:nvGrpSpPr>
        <p:grpSpPr>
          <a:xfrm>
            <a:off x="274341" y="3284135"/>
            <a:ext cx="2929507" cy="502443"/>
            <a:chOff x="5724128" y="3645024"/>
            <a:chExt cx="2929507" cy="502443"/>
          </a:xfrm>
        </p:grpSpPr>
        <p:sp>
          <p:nvSpPr>
            <p:cNvPr id="66" name="AutoShape 5"/>
            <p:cNvSpPr>
              <a:spLocks noChangeArrowheads="1"/>
            </p:cNvSpPr>
            <p:nvPr/>
          </p:nvSpPr>
          <p:spPr bwMode="auto">
            <a:xfrm>
              <a:off x="5724128" y="3645024"/>
              <a:ext cx="562574" cy="5024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smtClean="0">
                  <a:solidFill>
                    <a:srgbClr val="C00000"/>
                  </a:solidFill>
                  <a:cs typeface="Times New Roman" pitchFamily="18" charset="0"/>
                </a:rPr>
                <a:t>τ</a:t>
              </a:r>
              <a:r>
                <a:rPr lang="en-US" altLang="ja-JP" sz="2400" b="1" baseline="-25000" dirty="0" smtClean="0">
                  <a:solidFill>
                    <a:srgbClr val="C00000"/>
                  </a:solidFill>
                  <a:cs typeface="Times New Roman" pitchFamily="18" charset="0"/>
                </a:rPr>
                <a:t>1</a:t>
              </a:r>
              <a:endParaRPr lang="en-US" altLang="ja-JP" sz="2400" b="1" baseline="-25000" dirty="0">
                <a:solidFill>
                  <a:srgbClr val="C00000"/>
                </a:solidFill>
                <a:cs typeface="Times New Roman" pitchFamily="18" charset="0"/>
              </a:endParaRPr>
            </a:p>
          </p:txBody>
        </p:sp>
        <p:sp>
          <p:nvSpPr>
            <p:cNvPr id="67" name="AutoShape 6"/>
            <p:cNvSpPr>
              <a:spLocks noChangeArrowheads="1"/>
            </p:cNvSpPr>
            <p:nvPr/>
          </p:nvSpPr>
          <p:spPr bwMode="auto">
            <a:xfrm>
              <a:off x="6648358" y="3645024"/>
              <a:ext cx="562574" cy="5024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smtClean="0">
                  <a:solidFill>
                    <a:srgbClr val="C00000"/>
                  </a:solidFill>
                  <a:latin typeface="+mj-lt"/>
                  <a:cs typeface="Times New Roman" pitchFamily="18" charset="0"/>
                </a:rPr>
                <a:t>τ</a:t>
              </a:r>
              <a:r>
                <a:rPr lang="en-US" altLang="ja-JP" sz="2400" b="1" baseline="-25000" dirty="0" smtClean="0">
                  <a:solidFill>
                    <a:srgbClr val="C00000"/>
                  </a:solidFill>
                  <a:latin typeface="+mj-lt"/>
                  <a:cs typeface="Times New Roman" pitchFamily="18" charset="0"/>
                </a:rPr>
                <a:t>2</a:t>
              </a:r>
              <a:endParaRPr lang="en-US" altLang="ja-JP" sz="2400" b="1" baseline="-25000" dirty="0">
                <a:solidFill>
                  <a:srgbClr val="C0000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68" name="AutoShape 7"/>
            <p:cNvSpPr>
              <a:spLocks noChangeArrowheads="1"/>
            </p:cNvSpPr>
            <p:nvPr/>
          </p:nvSpPr>
          <p:spPr bwMode="auto">
            <a:xfrm>
              <a:off x="8091061" y="3645024"/>
              <a:ext cx="562574" cy="5024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err="1" smtClean="0">
                  <a:solidFill>
                    <a:srgbClr val="C00000"/>
                  </a:solidFill>
                  <a:latin typeface="+mj-lt"/>
                  <a:cs typeface="Times New Roman" pitchFamily="18" charset="0"/>
                </a:rPr>
                <a:t>τ</a:t>
              </a:r>
              <a:r>
                <a:rPr lang="en-US" altLang="ja-JP" sz="2400" b="1" baseline="-25000" dirty="0" err="1" smtClean="0">
                  <a:solidFill>
                    <a:srgbClr val="C00000"/>
                  </a:solidFill>
                  <a:latin typeface="+mj-lt"/>
                  <a:cs typeface="Times New Roman" pitchFamily="18" charset="0"/>
                </a:rPr>
                <a:t>n</a:t>
              </a:r>
              <a:endParaRPr lang="en-US" altLang="ja-JP" sz="2400" b="1" baseline="-25000" dirty="0">
                <a:solidFill>
                  <a:srgbClr val="C0000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69" name="Line 8"/>
            <p:cNvSpPr>
              <a:spLocks noChangeShapeType="1"/>
            </p:cNvSpPr>
            <p:nvPr/>
          </p:nvSpPr>
          <p:spPr bwMode="auto">
            <a:xfrm>
              <a:off x="6326887" y="3896245"/>
              <a:ext cx="28128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0" name="Line 10"/>
            <p:cNvSpPr>
              <a:spLocks noChangeShapeType="1"/>
            </p:cNvSpPr>
            <p:nvPr/>
          </p:nvSpPr>
          <p:spPr bwMode="auto">
            <a:xfrm>
              <a:off x="7795355" y="3896245"/>
              <a:ext cx="28128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1" name="Line 15"/>
            <p:cNvSpPr>
              <a:spLocks noChangeShapeType="1"/>
            </p:cNvSpPr>
            <p:nvPr/>
          </p:nvSpPr>
          <p:spPr bwMode="auto">
            <a:xfrm>
              <a:off x="7210932" y="3896245"/>
              <a:ext cx="478292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72" name="グループ化 71"/>
          <p:cNvGrpSpPr/>
          <p:nvPr/>
        </p:nvGrpSpPr>
        <p:grpSpPr>
          <a:xfrm>
            <a:off x="4981227" y="3284135"/>
            <a:ext cx="3790299" cy="504905"/>
            <a:chOff x="5102181" y="5084335"/>
            <a:chExt cx="3790299" cy="504905"/>
          </a:xfrm>
        </p:grpSpPr>
        <p:sp>
          <p:nvSpPr>
            <p:cNvPr id="73" name="AutoShape 5"/>
            <p:cNvSpPr>
              <a:spLocks noChangeArrowheads="1"/>
            </p:cNvSpPr>
            <p:nvPr/>
          </p:nvSpPr>
          <p:spPr bwMode="auto">
            <a:xfrm>
              <a:off x="5998007" y="5086797"/>
              <a:ext cx="562574" cy="50244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τ'</a:t>
              </a:r>
              <a:r>
                <a:rPr lang="en-US" altLang="ja-JP" sz="2400" b="1" baseline="-25000" dirty="0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1</a:t>
              </a:r>
              <a:endParaRPr lang="en-US" altLang="ja-JP" sz="2400" b="1" baseline="-25000" dirty="0">
                <a:solidFill>
                  <a:srgbClr val="7030A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74" name="AutoShape 6"/>
            <p:cNvSpPr>
              <a:spLocks noChangeArrowheads="1"/>
            </p:cNvSpPr>
            <p:nvPr/>
          </p:nvSpPr>
          <p:spPr bwMode="auto">
            <a:xfrm>
              <a:off x="6922237" y="5086797"/>
              <a:ext cx="562574" cy="50244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τ'</a:t>
              </a:r>
              <a:r>
                <a:rPr lang="en-US" altLang="ja-JP" sz="2400" b="1" baseline="-25000" dirty="0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2</a:t>
              </a:r>
              <a:endParaRPr lang="en-US" altLang="ja-JP" sz="2400" b="1" baseline="-25000" dirty="0">
                <a:solidFill>
                  <a:srgbClr val="7030A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75" name="AutoShape 7"/>
            <p:cNvSpPr>
              <a:spLocks noChangeArrowheads="1"/>
            </p:cNvSpPr>
            <p:nvPr/>
          </p:nvSpPr>
          <p:spPr bwMode="auto">
            <a:xfrm>
              <a:off x="8329906" y="5086797"/>
              <a:ext cx="562574" cy="50244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τ'</a:t>
              </a:r>
              <a:r>
                <a:rPr lang="en-US" altLang="ja-JP" sz="2400" b="1" baseline="-25000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n</a:t>
              </a:r>
              <a:endParaRPr lang="en-US" altLang="ja-JP" sz="2400" b="1" baseline="-25000" dirty="0">
                <a:solidFill>
                  <a:srgbClr val="7030A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76" name="Line 8"/>
            <p:cNvSpPr>
              <a:spLocks noChangeShapeType="1"/>
            </p:cNvSpPr>
            <p:nvPr/>
          </p:nvSpPr>
          <p:spPr bwMode="auto">
            <a:xfrm>
              <a:off x="6600766" y="5338018"/>
              <a:ext cx="28128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7" name="Line 10"/>
            <p:cNvSpPr>
              <a:spLocks noChangeShapeType="1"/>
            </p:cNvSpPr>
            <p:nvPr/>
          </p:nvSpPr>
          <p:spPr bwMode="auto">
            <a:xfrm>
              <a:off x="8008435" y="5338018"/>
              <a:ext cx="28128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8" name="Line 15"/>
            <p:cNvSpPr>
              <a:spLocks noChangeShapeType="1"/>
            </p:cNvSpPr>
            <p:nvPr/>
          </p:nvSpPr>
          <p:spPr bwMode="auto">
            <a:xfrm>
              <a:off x="7484811" y="5338018"/>
              <a:ext cx="44325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79" name="AutoShape 5"/>
            <p:cNvSpPr>
              <a:spLocks noChangeArrowheads="1"/>
            </p:cNvSpPr>
            <p:nvPr/>
          </p:nvSpPr>
          <p:spPr bwMode="auto">
            <a:xfrm>
              <a:off x="5102181" y="5084335"/>
              <a:ext cx="562574" cy="5024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τ</a:t>
              </a:r>
              <a:r>
                <a:rPr lang="en-US" altLang="ja-JP" sz="2400" b="1" baseline="30000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'</a:t>
              </a:r>
              <a:r>
                <a:rPr lang="en-US" altLang="ja-JP" sz="2400" b="1" baseline="-25000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del</a:t>
              </a:r>
              <a:endParaRPr lang="en-US" altLang="ja-JP" sz="2400" b="1" baseline="-25000" dirty="0">
                <a:solidFill>
                  <a:srgbClr val="7030A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80" name="Line 8"/>
            <p:cNvSpPr>
              <a:spLocks noChangeShapeType="1"/>
            </p:cNvSpPr>
            <p:nvPr/>
          </p:nvSpPr>
          <p:spPr bwMode="auto">
            <a:xfrm>
              <a:off x="5704939" y="5335556"/>
              <a:ext cx="293069" cy="2462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81" name="グループ化 80"/>
          <p:cNvGrpSpPr/>
          <p:nvPr/>
        </p:nvGrpSpPr>
        <p:grpSpPr>
          <a:xfrm>
            <a:off x="-36512" y="3641993"/>
            <a:ext cx="3570857" cy="1999431"/>
            <a:chOff x="1188974" y="4519634"/>
            <a:chExt cx="6771358" cy="2425855"/>
          </a:xfrm>
        </p:grpSpPr>
        <p:sp>
          <p:nvSpPr>
            <p:cNvPr id="82" name="AutoShape 11"/>
            <p:cNvSpPr>
              <a:spLocks noChangeArrowheads="1"/>
            </p:cNvSpPr>
            <p:nvPr/>
          </p:nvSpPr>
          <p:spPr bwMode="auto">
            <a:xfrm>
              <a:off x="6923973" y="4519634"/>
              <a:ext cx="1036359" cy="1374484"/>
            </a:xfrm>
            <a:prstGeom prst="triangle">
              <a:avLst>
                <a:gd name="adj" fmla="val 50000"/>
              </a:avLst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4000" b="1" dirty="0"/>
                <a:t>t</a:t>
              </a:r>
            </a:p>
          </p:txBody>
        </p:sp>
        <p:sp>
          <p:nvSpPr>
            <p:cNvPr id="83" name="AutoShape 12"/>
            <p:cNvSpPr>
              <a:spLocks noChangeArrowheads="1"/>
            </p:cNvSpPr>
            <p:nvPr/>
          </p:nvSpPr>
          <p:spPr bwMode="auto">
            <a:xfrm>
              <a:off x="1188974" y="4557423"/>
              <a:ext cx="838201" cy="1863876"/>
            </a:xfrm>
            <a:prstGeom prst="triangle">
              <a:avLst>
                <a:gd name="adj" fmla="val 50000"/>
              </a:avLst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4000" b="1" dirty="0"/>
                <a:t>s</a:t>
              </a:r>
            </a:p>
          </p:txBody>
        </p:sp>
        <p:sp>
          <p:nvSpPr>
            <p:cNvPr id="84" name="AutoShape 13"/>
            <p:cNvSpPr>
              <a:spLocks noChangeArrowheads="1"/>
            </p:cNvSpPr>
            <p:nvPr/>
          </p:nvSpPr>
          <p:spPr bwMode="auto">
            <a:xfrm>
              <a:off x="2008260" y="4606999"/>
              <a:ext cx="2282217" cy="233849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altLang="ja-JP" sz="3200" b="1" baseline="-25000" dirty="0"/>
            </a:p>
          </p:txBody>
        </p:sp>
        <p:sp>
          <p:nvSpPr>
            <p:cNvPr id="85" name="AutoShape 14"/>
            <p:cNvSpPr>
              <a:spLocks noChangeArrowheads="1"/>
            </p:cNvSpPr>
            <p:nvPr/>
          </p:nvSpPr>
          <p:spPr bwMode="auto">
            <a:xfrm>
              <a:off x="4427025" y="4633816"/>
              <a:ext cx="914399" cy="360433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altLang="ja-JP" sz="3200" b="1" baseline="-25000" dirty="0"/>
            </a:p>
          </p:txBody>
        </p:sp>
        <p:sp>
          <p:nvSpPr>
            <p:cNvPr id="86" name="AutoShape 16"/>
            <p:cNvSpPr>
              <a:spLocks noChangeArrowheads="1"/>
            </p:cNvSpPr>
            <p:nvPr/>
          </p:nvSpPr>
          <p:spPr bwMode="auto">
            <a:xfrm>
              <a:off x="5020772" y="4557421"/>
              <a:ext cx="1903201" cy="1863876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altLang="ja-JP" sz="2400" b="1" baseline="-25000" dirty="0"/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6035389" y="5415607"/>
            <a:ext cx="30731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|s| = number of nodes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488579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Consequences : Range Membership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90872" y="4293096"/>
            <a:ext cx="8013576" cy="1800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ja-JP" sz="2800" dirty="0" smtClean="0"/>
              <a:t>That is, given 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(</a:t>
            </a:r>
            <a:r>
              <a:rPr lang="en-US" altLang="ja-JP" sz="2800" b="1" dirty="0" err="1" smtClean="0">
                <a:solidFill>
                  <a:srgbClr val="C00000"/>
                </a:solidFill>
              </a:rPr>
              <a:t>τ</a:t>
            </a:r>
            <a:r>
              <a:rPr lang="en-US" altLang="ja-JP" sz="2800" b="1" baseline="-25000" dirty="0" err="1" smtClean="0">
                <a:solidFill>
                  <a:srgbClr val="C00000"/>
                </a:solidFill>
              </a:rPr>
              <a:t>n</a:t>
            </a:r>
            <a:r>
              <a:rPr lang="en-US" altLang="ja-JP" sz="2800" b="1" baseline="-25000" dirty="0" smtClean="0">
                <a:solidFill>
                  <a:srgbClr val="C00000"/>
                </a:solidFill>
              </a:rPr>
              <a:t> </a:t>
            </a:r>
            <a:r>
              <a:rPr lang="ja-JP" altLang="en-US" sz="2800" b="1" dirty="0">
                <a:solidFill>
                  <a:srgbClr val="C00000"/>
                </a:solidFill>
              </a:rPr>
              <a:t>∘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 ... </a:t>
            </a:r>
            <a:r>
              <a:rPr lang="ja-JP" altLang="en-US" sz="2800" b="1" dirty="0" smtClean="0">
                <a:solidFill>
                  <a:srgbClr val="C00000"/>
                </a:solidFill>
              </a:rPr>
              <a:t>∘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 τ</a:t>
            </a:r>
            <a:r>
              <a:rPr lang="en-US" altLang="ja-JP" sz="2800" b="1" baseline="-25000" dirty="0" smtClean="0">
                <a:solidFill>
                  <a:srgbClr val="C00000"/>
                </a:solidFill>
              </a:rPr>
              <a:t>1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)</a:t>
            </a:r>
            <a:r>
              <a:rPr lang="en-US" altLang="ja-JP" sz="2800" dirty="0" smtClean="0"/>
              <a:t> and </a:t>
            </a:r>
            <a:r>
              <a:rPr lang="en-US" altLang="ja-JP" sz="2800" b="1" dirty="0" smtClean="0">
                <a:solidFill>
                  <a:srgbClr val="00B050"/>
                </a:solidFill>
              </a:rPr>
              <a:t>t</a:t>
            </a:r>
            <a:r>
              <a:rPr lang="en-US" altLang="ja-JP" sz="2800" dirty="0" smtClean="0"/>
              <a:t>, we can determine</a:t>
            </a:r>
          </a:p>
          <a:p>
            <a:pPr marL="0" indent="0">
              <a:buNone/>
            </a:pPr>
            <a:r>
              <a:rPr lang="en-US" altLang="ja-JP" sz="2800" dirty="0" smtClean="0"/>
              <a:t>    </a:t>
            </a:r>
            <a:r>
              <a:rPr lang="en-US" altLang="ja-JP" sz="3600" b="1" dirty="0" smtClean="0"/>
              <a:t>“</a:t>
            </a:r>
            <a:r>
              <a:rPr lang="ja-JP" altLang="en-US" sz="3600" b="1" dirty="0" smtClean="0"/>
              <a:t>∃</a:t>
            </a:r>
            <a:r>
              <a:rPr lang="en-US" altLang="ja-JP" sz="3600" b="1" dirty="0" smtClean="0"/>
              <a:t>s. </a:t>
            </a:r>
            <a:r>
              <a:rPr lang="en-US" altLang="ja-JP" sz="3600" b="1" dirty="0">
                <a:solidFill>
                  <a:srgbClr val="C00000"/>
                </a:solidFill>
              </a:rPr>
              <a:t>(</a:t>
            </a:r>
            <a:r>
              <a:rPr lang="en-US" altLang="ja-JP" sz="3600" b="1" dirty="0" err="1" smtClean="0">
                <a:solidFill>
                  <a:srgbClr val="C00000"/>
                </a:solidFill>
              </a:rPr>
              <a:t>τ</a:t>
            </a:r>
            <a:r>
              <a:rPr lang="en-US" altLang="ja-JP" sz="3600" b="1" baseline="-25000" dirty="0" err="1" smtClean="0">
                <a:solidFill>
                  <a:srgbClr val="C00000"/>
                </a:solidFill>
              </a:rPr>
              <a:t>n</a:t>
            </a:r>
            <a:r>
              <a:rPr lang="en-US" altLang="ja-JP" sz="3600" b="1" baseline="-25000" dirty="0" smtClean="0">
                <a:solidFill>
                  <a:srgbClr val="C00000"/>
                </a:solidFill>
              </a:rPr>
              <a:t> </a:t>
            </a:r>
            <a:r>
              <a:rPr lang="ja-JP" altLang="en-US" sz="3600" b="1" dirty="0">
                <a:solidFill>
                  <a:srgbClr val="C00000"/>
                </a:solidFill>
              </a:rPr>
              <a:t>∘</a:t>
            </a:r>
            <a:r>
              <a:rPr lang="en-US" altLang="ja-JP" sz="3600" b="1" dirty="0" smtClean="0">
                <a:solidFill>
                  <a:srgbClr val="C00000"/>
                </a:solidFill>
              </a:rPr>
              <a:t> ... </a:t>
            </a:r>
            <a:r>
              <a:rPr lang="ja-JP" altLang="en-US" sz="3600" b="1" dirty="0">
                <a:solidFill>
                  <a:srgbClr val="C00000"/>
                </a:solidFill>
              </a:rPr>
              <a:t>∘</a:t>
            </a:r>
            <a:r>
              <a:rPr lang="en-US" altLang="ja-JP" sz="3600" b="1" dirty="0" smtClean="0">
                <a:solidFill>
                  <a:srgbClr val="C00000"/>
                </a:solidFill>
              </a:rPr>
              <a:t> τ</a:t>
            </a:r>
            <a:r>
              <a:rPr lang="en-US" altLang="ja-JP" sz="3600" b="1" baseline="-25000" dirty="0" smtClean="0">
                <a:solidFill>
                  <a:srgbClr val="C00000"/>
                </a:solidFill>
              </a:rPr>
              <a:t>1</a:t>
            </a:r>
            <a:r>
              <a:rPr lang="en-US" altLang="ja-JP" sz="3600" b="1" dirty="0" smtClean="0">
                <a:solidFill>
                  <a:srgbClr val="C00000"/>
                </a:solidFill>
              </a:rPr>
              <a:t>)</a:t>
            </a:r>
            <a:r>
              <a:rPr lang="en-US" altLang="ja-JP" sz="3600" b="1" dirty="0" smtClean="0"/>
              <a:t>(s)</a:t>
            </a:r>
            <a:r>
              <a:rPr lang="ja-JP" altLang="en-US" sz="3600" b="1" dirty="0" smtClean="0"/>
              <a:t>∋</a:t>
            </a:r>
            <a:r>
              <a:rPr lang="en-US" altLang="ja-JP" sz="3600" b="1" dirty="0" smtClean="0">
                <a:solidFill>
                  <a:srgbClr val="00B050"/>
                </a:solidFill>
              </a:rPr>
              <a:t>t</a:t>
            </a:r>
            <a:r>
              <a:rPr lang="en-US" altLang="ja-JP" sz="3600" b="1" dirty="0" smtClean="0"/>
              <a:t>”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smtClean="0"/>
              <a:t>in O( f(|τ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|+...+|</a:t>
            </a:r>
            <a:r>
              <a:rPr lang="en-US" altLang="ja-JP" sz="2800" dirty="0" err="1" smtClean="0"/>
              <a:t>τ</a:t>
            </a:r>
            <a:r>
              <a:rPr lang="en-US" altLang="ja-JP" sz="2800" baseline="-25000" dirty="0" err="1" smtClean="0"/>
              <a:t>n</a:t>
            </a:r>
            <a:r>
              <a:rPr lang="en-US" altLang="ja-JP" sz="2800" dirty="0" smtClean="0"/>
              <a:t>|)</a:t>
            </a:r>
            <a:r>
              <a:rPr lang="ja-JP" altLang="en-US" sz="2800" dirty="0" smtClean="0"/>
              <a:t>・</a:t>
            </a:r>
            <a:r>
              <a:rPr lang="en-US" altLang="ja-JP" sz="2800" b="1" dirty="0" smtClean="0">
                <a:solidFill>
                  <a:srgbClr val="00B050"/>
                </a:solidFill>
              </a:rPr>
              <a:t>|t|</a:t>
            </a:r>
            <a:r>
              <a:rPr lang="en-US" altLang="ja-JP" sz="2800" b="1" dirty="0" smtClean="0">
                <a:solidFill>
                  <a:srgbClr val="C00000"/>
                </a:solidFill>
              </a:rPr>
              <a:t> </a:t>
            </a:r>
            <a:r>
              <a:rPr lang="en-US" altLang="ja-JP" sz="2800" dirty="0" smtClean="0"/>
              <a:t>) space and</a:t>
            </a:r>
            <a:br>
              <a:rPr lang="en-US" altLang="ja-JP" sz="2800" dirty="0" smtClean="0"/>
            </a:br>
            <a:r>
              <a:rPr lang="en-US" altLang="ja-JP" sz="2800" dirty="0" smtClean="0"/>
              <a:t>in O( g(|</a:t>
            </a:r>
            <a:r>
              <a:rPr lang="en-US" altLang="ja-JP" sz="2800" dirty="0"/>
              <a:t>τ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|+...+|</a:t>
            </a:r>
            <a:r>
              <a:rPr lang="en-US" altLang="ja-JP" sz="2800" dirty="0" err="1"/>
              <a:t>τ</a:t>
            </a:r>
            <a:r>
              <a:rPr lang="en-US" altLang="ja-JP" sz="2800" baseline="-25000" dirty="0" err="1"/>
              <a:t>n</a:t>
            </a:r>
            <a:r>
              <a:rPr lang="en-US" altLang="ja-JP" sz="2800" dirty="0"/>
              <a:t>|)</a:t>
            </a:r>
            <a:r>
              <a:rPr lang="ja-JP" altLang="en-US" sz="2800" dirty="0"/>
              <a:t>・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>
                <a:solidFill>
                  <a:srgbClr val="00B050"/>
                </a:solidFill>
              </a:rPr>
              <a:t>poly(|t|)</a:t>
            </a:r>
            <a:r>
              <a:rPr lang="en-US" altLang="ja-JP" sz="2800" dirty="0" smtClean="0">
                <a:solidFill>
                  <a:srgbClr val="00B050"/>
                </a:solidFill>
              </a:rPr>
              <a:t> </a:t>
            </a:r>
            <a:r>
              <a:rPr lang="en-US" altLang="ja-JP" sz="2800" dirty="0" smtClean="0"/>
              <a:t> ) nondeterministic time.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539552" y="1484784"/>
            <a:ext cx="8208912" cy="252028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600" dirty="0" smtClean="0"/>
              <a:t>Membership problem for</a:t>
            </a:r>
            <a:br>
              <a:rPr lang="en-US" altLang="ja-JP" sz="3600" dirty="0" smtClean="0"/>
            </a:br>
            <a:r>
              <a:rPr lang="en-US" altLang="ja-JP" sz="3600" dirty="0" smtClean="0"/>
              <a:t>the class </a:t>
            </a:r>
            <a:r>
              <a:rPr lang="en-US" altLang="ja-JP" sz="3600" b="1" dirty="0" smtClean="0"/>
              <a:t>Range(1-HTT </a:t>
            </a:r>
            <a:r>
              <a:rPr lang="en-US" altLang="ja-JP" sz="3600" b="1" baseline="30000" dirty="0" smtClean="0"/>
              <a:t>n</a:t>
            </a:r>
            <a:r>
              <a:rPr lang="en-US" altLang="ja-JP" sz="3600" b="1" dirty="0" smtClean="0"/>
              <a:t>)</a:t>
            </a:r>
            <a:r>
              <a:rPr lang="en-US" altLang="ja-JP" sz="3600" dirty="0" smtClean="0"/>
              <a:t> of languages is</a:t>
            </a:r>
          </a:p>
          <a:p>
            <a:r>
              <a:rPr lang="ja-JP" altLang="en-US" sz="3600" dirty="0" smtClean="0"/>
              <a:t>     ・ </a:t>
            </a:r>
            <a:r>
              <a:rPr lang="en-US" altLang="ja-JP" sz="3600" dirty="0" smtClean="0"/>
              <a:t>in DLINSPACE</a:t>
            </a:r>
          </a:p>
          <a:p>
            <a:r>
              <a:rPr lang="ja-JP" altLang="en-US" sz="3600" dirty="0" smtClean="0"/>
              <a:t>     ・ </a:t>
            </a:r>
            <a:r>
              <a:rPr lang="en-US" altLang="ja-JP" sz="3600" dirty="0" smtClean="0"/>
              <a:t>in NP</a:t>
            </a:r>
          </a:p>
        </p:txBody>
      </p:sp>
    </p:spTree>
    <p:extLst>
      <p:ext uri="{BB962C8B-B14F-4D97-AF65-F5344CB8AC3E}">
        <p14:creationId xmlns:p14="http://schemas.microsoft.com/office/powerpoint/2010/main" val="157614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Consequences </a:t>
            </a:r>
            <a:r>
              <a:rPr kumimoji="1" lang="en-US" altLang="ja-JP" dirty="0" smtClean="0"/>
              <a:t>: Range Membership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7503" y="4149080"/>
            <a:ext cx="6636612" cy="237626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altLang="ja-JP" sz="2800" b="1" cap="small" dirty="0" smtClean="0"/>
              <a:t>Proof</a:t>
            </a:r>
          </a:p>
          <a:p>
            <a:pPr marL="0" indent="0">
              <a:buNone/>
            </a:pPr>
            <a:r>
              <a:rPr lang="en-US" altLang="ja-JP" sz="2800" dirty="0" smtClean="0"/>
              <a:t>  Guess (in NP) or</a:t>
            </a:r>
            <a:br>
              <a:rPr lang="en-US" altLang="ja-JP" sz="2800" dirty="0" smtClean="0"/>
            </a:br>
            <a:r>
              <a:rPr lang="en-US" altLang="ja-JP" sz="2800" dirty="0" smtClean="0"/>
              <a:t>  exhaustively try (in DLINSPACE)</a:t>
            </a:r>
            <a:br>
              <a:rPr lang="en-US" altLang="ja-JP" sz="2800" dirty="0" smtClean="0"/>
            </a:br>
            <a:r>
              <a:rPr lang="en-US" altLang="ja-JP" sz="2800" dirty="0" smtClean="0"/>
              <a:t>  all the intermediate trees: s</a:t>
            </a:r>
            <a:r>
              <a:rPr lang="en-US" altLang="ja-JP" sz="2800" baseline="-25000" dirty="0" smtClean="0"/>
              <a:t>0</a:t>
            </a:r>
            <a:r>
              <a:rPr lang="en-US" altLang="ja-JP" sz="2800" dirty="0" smtClean="0"/>
              <a:t> ... s</a:t>
            </a:r>
            <a:r>
              <a:rPr lang="en-US" altLang="ja-JP" sz="2800" baseline="-25000" dirty="0" smtClean="0"/>
              <a:t>n-1</a:t>
            </a:r>
            <a:r>
              <a:rPr lang="en-US" altLang="ja-JP" sz="2800" dirty="0" smtClean="0"/>
              <a:t>.</a:t>
            </a:r>
          </a:p>
          <a:p>
            <a:pPr marL="0" indent="0">
              <a:buNone/>
            </a:pPr>
            <a:endParaRPr lang="en-US" altLang="ja-JP" sz="2800" dirty="0" smtClean="0"/>
          </a:p>
          <a:p>
            <a:pPr marL="0" indent="0">
              <a:buNone/>
            </a:pPr>
            <a:r>
              <a:rPr kumimoji="1" lang="en-US" altLang="ja-JP" sz="2800" dirty="0" smtClean="0"/>
              <a:t>  Then check </a:t>
            </a:r>
            <a:r>
              <a:rPr lang="en-US" altLang="ja-JP" sz="2800" b="1" dirty="0" smtClean="0"/>
              <a:t>Range(</a:t>
            </a:r>
            <a:r>
              <a:rPr lang="en-US" altLang="ja-JP" sz="2800" b="1" dirty="0" err="1" smtClean="0"/>
              <a:t>τ’</a:t>
            </a:r>
            <a:r>
              <a:rPr lang="en-US" altLang="ja-JP" sz="2800" b="1" baseline="-25000" dirty="0" err="1" smtClean="0"/>
              <a:t>del</a:t>
            </a:r>
            <a:r>
              <a:rPr lang="en-US" altLang="ja-JP" sz="2800" b="1" dirty="0" smtClean="0"/>
              <a:t>)</a:t>
            </a:r>
            <a:r>
              <a:rPr lang="ja-JP" altLang="en-US" sz="2800" b="1" dirty="0" smtClean="0"/>
              <a:t>∋</a:t>
            </a:r>
            <a:r>
              <a:rPr lang="en-US" altLang="ja-JP" sz="2800" b="1" dirty="0" smtClean="0"/>
              <a:t>s</a:t>
            </a:r>
            <a:r>
              <a:rPr lang="en-US" altLang="ja-JP" sz="2800" b="1" baseline="-25000" dirty="0" smtClean="0"/>
              <a:t>0</a:t>
            </a:r>
            <a:r>
              <a:rPr lang="en-US" altLang="ja-JP" sz="2800" dirty="0" smtClean="0"/>
              <a:t>  and  </a:t>
            </a:r>
            <a:r>
              <a:rPr kumimoji="1" lang="en-US" altLang="ja-JP" sz="2800" b="1" dirty="0" err="1" smtClean="0"/>
              <a:t>τ’</a:t>
            </a:r>
            <a:r>
              <a:rPr kumimoji="1" lang="en-US" altLang="ja-JP" sz="2800" b="1" baseline="-25000" dirty="0" err="1" smtClean="0"/>
              <a:t>i</a:t>
            </a:r>
            <a:r>
              <a:rPr kumimoji="1" lang="en-US" altLang="ja-JP" sz="2800" b="1" dirty="0" smtClean="0"/>
              <a:t>(</a:t>
            </a:r>
            <a:r>
              <a:rPr kumimoji="1" lang="en-US" altLang="ja-JP" sz="2800" b="1" dirty="0" err="1" smtClean="0"/>
              <a:t>s</a:t>
            </a:r>
            <a:r>
              <a:rPr kumimoji="1" lang="en-US" altLang="ja-JP" sz="2800" b="1" baseline="-25000" dirty="0" err="1" smtClean="0"/>
              <a:t>i</a:t>
            </a:r>
            <a:r>
              <a:rPr kumimoji="1" lang="en-US" altLang="ja-JP" sz="2800" b="1" dirty="0" smtClean="0"/>
              <a:t>)</a:t>
            </a:r>
            <a:r>
              <a:rPr kumimoji="1" lang="ja-JP" altLang="en-US" sz="2800" b="1" dirty="0" smtClean="0"/>
              <a:t>∋</a:t>
            </a:r>
            <a:r>
              <a:rPr kumimoji="1" lang="en-US" altLang="ja-JP" sz="2800" b="1" dirty="0" smtClean="0"/>
              <a:t>s</a:t>
            </a:r>
            <a:r>
              <a:rPr kumimoji="1" lang="en-US" altLang="ja-JP" sz="2800" b="1" baseline="-25000" dirty="0" smtClean="0"/>
              <a:t>i+1</a:t>
            </a:r>
            <a:r>
              <a:rPr kumimoji="1" lang="en-US" altLang="ja-JP" sz="2800" dirty="0" smtClean="0"/>
              <a:t>,</a:t>
            </a:r>
            <a:br>
              <a:rPr kumimoji="1" lang="en-US" altLang="ja-JP" sz="2800" dirty="0" smtClean="0"/>
            </a:br>
            <a:r>
              <a:rPr kumimoji="1" lang="en-US" altLang="ja-JP" sz="2800" dirty="0" smtClean="0"/>
              <a:t>  both turn out to be feasible in DLINSPACE</a:t>
            </a:r>
            <a:r>
              <a:rPr lang="ja-JP" altLang="en-US" sz="2800" dirty="0" smtClean="0"/>
              <a:t> </a:t>
            </a:r>
            <a:r>
              <a:rPr lang="ja-JP" altLang="en-US" sz="2800" dirty="0"/>
              <a:t>∩ </a:t>
            </a:r>
            <a:r>
              <a:rPr kumimoji="1" lang="en-US" altLang="ja-JP" sz="2800" dirty="0" smtClean="0"/>
              <a:t>NP.</a:t>
            </a:r>
            <a:endParaRPr kumimoji="1" lang="ja-JP" altLang="en-US" sz="2800" dirty="0"/>
          </a:p>
        </p:txBody>
      </p:sp>
      <p:sp>
        <p:nvSpPr>
          <p:cNvPr id="4" name="角丸四角形 3"/>
          <p:cNvSpPr/>
          <p:nvPr/>
        </p:nvSpPr>
        <p:spPr>
          <a:xfrm>
            <a:off x="539552" y="1484784"/>
            <a:ext cx="8208912" cy="252028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600" dirty="0" smtClean="0"/>
              <a:t>Membership problem for</a:t>
            </a:r>
            <a:br>
              <a:rPr lang="en-US" altLang="ja-JP" sz="3600" dirty="0" smtClean="0"/>
            </a:br>
            <a:r>
              <a:rPr lang="en-US" altLang="ja-JP" sz="3600" dirty="0" smtClean="0"/>
              <a:t>the class </a:t>
            </a:r>
            <a:r>
              <a:rPr lang="en-US" altLang="ja-JP" sz="3600" b="1" dirty="0" smtClean="0"/>
              <a:t>Range(1-HTT </a:t>
            </a:r>
            <a:r>
              <a:rPr lang="en-US" altLang="ja-JP" sz="3600" b="1" baseline="30000" dirty="0" smtClean="0"/>
              <a:t>n</a:t>
            </a:r>
            <a:r>
              <a:rPr lang="en-US" altLang="ja-JP" sz="3600" b="1" dirty="0" smtClean="0"/>
              <a:t>)</a:t>
            </a:r>
            <a:r>
              <a:rPr lang="en-US" altLang="ja-JP" sz="3600" dirty="0" smtClean="0"/>
              <a:t> of languages is</a:t>
            </a:r>
          </a:p>
          <a:p>
            <a:r>
              <a:rPr lang="ja-JP" altLang="en-US" sz="3600" dirty="0" smtClean="0"/>
              <a:t>     ・ </a:t>
            </a:r>
            <a:r>
              <a:rPr lang="en-US" altLang="ja-JP" sz="3600" dirty="0" smtClean="0"/>
              <a:t>in DLINSPACE</a:t>
            </a:r>
          </a:p>
          <a:p>
            <a:r>
              <a:rPr lang="ja-JP" altLang="en-US" sz="3600" dirty="0" smtClean="0"/>
              <a:t>     ・ </a:t>
            </a:r>
            <a:r>
              <a:rPr lang="en-US" altLang="ja-JP" sz="3600" dirty="0" smtClean="0"/>
              <a:t>in NP</a:t>
            </a:r>
          </a:p>
        </p:txBody>
      </p:sp>
      <p:grpSp>
        <p:nvGrpSpPr>
          <p:cNvPr id="5" name="グループ化 4"/>
          <p:cNvGrpSpPr/>
          <p:nvPr/>
        </p:nvGrpSpPr>
        <p:grpSpPr>
          <a:xfrm>
            <a:off x="4644008" y="4672391"/>
            <a:ext cx="4392488" cy="1132874"/>
            <a:chOff x="4211960" y="2944199"/>
            <a:chExt cx="4392488" cy="1132874"/>
          </a:xfrm>
        </p:grpSpPr>
        <p:grpSp>
          <p:nvGrpSpPr>
            <p:cNvPr id="6" name="グループ化 5"/>
            <p:cNvGrpSpPr/>
            <p:nvPr/>
          </p:nvGrpSpPr>
          <p:grpSpPr>
            <a:xfrm>
              <a:off x="4211960" y="2944199"/>
              <a:ext cx="4392488" cy="1132874"/>
              <a:chOff x="-327141" y="4519634"/>
              <a:chExt cx="8329404" cy="1374484"/>
            </a:xfrm>
          </p:grpSpPr>
          <p:sp>
            <p:nvSpPr>
              <p:cNvPr id="15" name="AutoShape 11"/>
              <p:cNvSpPr>
                <a:spLocks noChangeArrowheads="1"/>
              </p:cNvSpPr>
              <p:nvPr/>
            </p:nvSpPr>
            <p:spPr bwMode="auto">
              <a:xfrm>
                <a:off x="6965904" y="4519634"/>
                <a:ext cx="1036359" cy="1374484"/>
              </a:xfrm>
              <a:prstGeom prst="triangle">
                <a:avLst>
                  <a:gd name="adj" fmla="val 50000"/>
                </a:avLst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ja-JP" sz="4000" b="1" dirty="0"/>
                  <a:t>t</a:t>
                </a:r>
              </a:p>
            </p:txBody>
          </p:sp>
          <p:sp>
            <p:nvSpPr>
              <p:cNvPr id="16" name="AutoShape 12"/>
              <p:cNvSpPr>
                <a:spLocks noChangeArrowheads="1"/>
              </p:cNvSpPr>
              <p:nvPr/>
            </p:nvSpPr>
            <p:spPr bwMode="auto">
              <a:xfrm>
                <a:off x="-327141" y="4583639"/>
                <a:ext cx="838201" cy="1223114"/>
              </a:xfrm>
              <a:prstGeom prst="triangle">
                <a:avLst>
                  <a:gd name="adj" fmla="val 50000"/>
                </a:avLst>
              </a:prstGeom>
              <a:solidFill>
                <a:srgbClr val="CCE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ja-JP" sz="4000" b="1" dirty="0"/>
                  <a:t>s</a:t>
                </a:r>
              </a:p>
            </p:txBody>
          </p:sp>
          <p:sp>
            <p:nvSpPr>
              <p:cNvPr id="17" name="AutoShape 13"/>
              <p:cNvSpPr>
                <a:spLocks noChangeArrowheads="1"/>
              </p:cNvSpPr>
              <p:nvPr/>
            </p:nvSpPr>
            <p:spPr bwMode="auto">
              <a:xfrm>
                <a:off x="2783191" y="4603541"/>
                <a:ext cx="948267" cy="853750"/>
              </a:xfrm>
              <a:prstGeom prst="triangle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ja-JP" sz="3200" b="1" dirty="0"/>
                  <a:t>s</a:t>
                </a:r>
                <a:r>
                  <a:rPr lang="en-US" altLang="ja-JP" sz="3200" b="1" baseline="-25000" dirty="0"/>
                  <a:t>1</a:t>
                </a:r>
              </a:p>
            </p:txBody>
          </p:sp>
          <p:sp>
            <p:nvSpPr>
              <p:cNvPr id="18" name="AutoShape 14"/>
              <p:cNvSpPr>
                <a:spLocks noChangeArrowheads="1"/>
              </p:cNvSpPr>
              <p:nvPr/>
            </p:nvSpPr>
            <p:spPr bwMode="auto">
              <a:xfrm>
                <a:off x="4452025" y="4583639"/>
                <a:ext cx="914399" cy="1000286"/>
              </a:xfrm>
              <a:prstGeom prst="triangle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ja-JP" sz="3200" b="1" dirty="0"/>
                  <a:t>s</a:t>
                </a:r>
                <a:r>
                  <a:rPr lang="en-US" altLang="ja-JP" sz="3200" b="1" baseline="-25000" dirty="0"/>
                  <a:t>2</a:t>
                </a:r>
              </a:p>
            </p:txBody>
          </p:sp>
          <p:sp>
            <p:nvSpPr>
              <p:cNvPr id="20" name="AutoShape 16"/>
              <p:cNvSpPr>
                <a:spLocks noChangeArrowheads="1"/>
              </p:cNvSpPr>
              <p:nvPr/>
            </p:nvSpPr>
            <p:spPr bwMode="auto">
              <a:xfrm>
                <a:off x="5536119" y="4595834"/>
                <a:ext cx="1100668" cy="1211610"/>
              </a:xfrm>
              <a:prstGeom prst="triangle">
                <a:avLst>
                  <a:gd name="adj" fmla="val 50000"/>
                </a:avLst>
              </a:prstGeom>
              <a:solidFill>
                <a:schemeClr val="accent1">
                  <a:lumMod val="60000"/>
                  <a:lumOff val="40000"/>
                </a:scheme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r>
                  <a:rPr lang="en-US" altLang="ja-JP" sz="2400" b="1" dirty="0" smtClean="0"/>
                  <a:t>S</a:t>
                </a:r>
                <a:r>
                  <a:rPr lang="en-US" altLang="ja-JP" sz="2400" b="1" baseline="-25000" dirty="0" smtClean="0"/>
                  <a:t>n-1</a:t>
                </a:r>
                <a:endParaRPr lang="en-US" altLang="ja-JP" sz="2400" b="1" baseline="-25000" dirty="0"/>
              </a:p>
            </p:txBody>
          </p:sp>
        </p:grpSp>
        <p:sp>
          <p:nvSpPr>
            <p:cNvPr id="9" name="AutoShape 13"/>
            <p:cNvSpPr>
              <a:spLocks noChangeArrowheads="1"/>
            </p:cNvSpPr>
            <p:nvPr/>
          </p:nvSpPr>
          <p:spPr bwMode="auto">
            <a:xfrm>
              <a:off x="5008038" y="3041158"/>
              <a:ext cx="500066" cy="387842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ja-JP" sz="3200" b="1" dirty="0" smtClean="0"/>
                <a:t>s</a:t>
              </a:r>
              <a:r>
                <a:rPr lang="en-US" altLang="ja-JP" sz="3200" b="1" baseline="-25000" dirty="0" smtClean="0"/>
                <a:t>0</a:t>
              </a:r>
              <a:endParaRPr lang="en-US" altLang="ja-JP" sz="3200" b="1" baseline="-25000" dirty="0"/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4932040" y="4292247"/>
            <a:ext cx="3790299" cy="504905"/>
            <a:chOff x="5102181" y="5084335"/>
            <a:chExt cx="3790299" cy="504905"/>
          </a:xfrm>
        </p:grpSpPr>
        <p:sp>
          <p:nvSpPr>
            <p:cNvPr id="22" name="AutoShape 5"/>
            <p:cNvSpPr>
              <a:spLocks noChangeArrowheads="1"/>
            </p:cNvSpPr>
            <p:nvPr/>
          </p:nvSpPr>
          <p:spPr bwMode="auto">
            <a:xfrm>
              <a:off x="5998007" y="5086797"/>
              <a:ext cx="562574" cy="50244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τ'</a:t>
              </a:r>
              <a:r>
                <a:rPr lang="en-US" altLang="ja-JP" sz="2400" b="1" baseline="-25000" dirty="0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1</a:t>
              </a:r>
              <a:endParaRPr lang="en-US" altLang="ja-JP" sz="2400" b="1" baseline="-25000" dirty="0">
                <a:solidFill>
                  <a:srgbClr val="7030A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23" name="AutoShape 6"/>
            <p:cNvSpPr>
              <a:spLocks noChangeArrowheads="1"/>
            </p:cNvSpPr>
            <p:nvPr/>
          </p:nvSpPr>
          <p:spPr bwMode="auto">
            <a:xfrm>
              <a:off x="6922237" y="5086797"/>
              <a:ext cx="562574" cy="50244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τ'</a:t>
              </a:r>
              <a:r>
                <a:rPr lang="en-US" altLang="ja-JP" sz="2400" b="1" baseline="-25000" dirty="0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2</a:t>
              </a:r>
              <a:endParaRPr lang="en-US" altLang="ja-JP" sz="2400" b="1" baseline="-25000" dirty="0">
                <a:solidFill>
                  <a:srgbClr val="7030A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24" name="AutoShape 7"/>
            <p:cNvSpPr>
              <a:spLocks noChangeArrowheads="1"/>
            </p:cNvSpPr>
            <p:nvPr/>
          </p:nvSpPr>
          <p:spPr bwMode="auto">
            <a:xfrm>
              <a:off x="8329906" y="5086797"/>
              <a:ext cx="562574" cy="50244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τ'</a:t>
              </a:r>
              <a:r>
                <a:rPr lang="en-US" altLang="ja-JP" sz="2400" b="1" baseline="-25000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n</a:t>
              </a:r>
              <a:endParaRPr lang="en-US" altLang="ja-JP" sz="2400" b="1" baseline="-25000" dirty="0">
                <a:solidFill>
                  <a:srgbClr val="7030A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25" name="Line 8"/>
            <p:cNvSpPr>
              <a:spLocks noChangeShapeType="1"/>
            </p:cNvSpPr>
            <p:nvPr/>
          </p:nvSpPr>
          <p:spPr bwMode="auto">
            <a:xfrm>
              <a:off x="6600766" y="5338018"/>
              <a:ext cx="28128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6" name="Line 10"/>
            <p:cNvSpPr>
              <a:spLocks noChangeShapeType="1"/>
            </p:cNvSpPr>
            <p:nvPr/>
          </p:nvSpPr>
          <p:spPr bwMode="auto">
            <a:xfrm>
              <a:off x="8008435" y="5338018"/>
              <a:ext cx="28128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" name="Line 15"/>
            <p:cNvSpPr>
              <a:spLocks noChangeShapeType="1"/>
            </p:cNvSpPr>
            <p:nvPr/>
          </p:nvSpPr>
          <p:spPr bwMode="auto">
            <a:xfrm>
              <a:off x="7484811" y="5338018"/>
              <a:ext cx="44325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8" name="AutoShape 5"/>
            <p:cNvSpPr>
              <a:spLocks noChangeArrowheads="1"/>
            </p:cNvSpPr>
            <p:nvPr/>
          </p:nvSpPr>
          <p:spPr bwMode="auto">
            <a:xfrm>
              <a:off x="5102181" y="5084335"/>
              <a:ext cx="562574" cy="5024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τ</a:t>
              </a:r>
              <a:r>
                <a:rPr lang="en-US" altLang="ja-JP" sz="2400" b="1" baseline="30000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'</a:t>
              </a:r>
              <a:r>
                <a:rPr lang="en-US" altLang="ja-JP" sz="2400" b="1" baseline="-25000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del</a:t>
              </a:r>
              <a:endParaRPr lang="en-US" altLang="ja-JP" sz="2400" b="1" baseline="-25000" dirty="0">
                <a:solidFill>
                  <a:srgbClr val="7030A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29" name="Line 8"/>
            <p:cNvSpPr>
              <a:spLocks noChangeShapeType="1"/>
            </p:cNvSpPr>
            <p:nvPr/>
          </p:nvSpPr>
          <p:spPr bwMode="auto">
            <a:xfrm>
              <a:off x="5704939" y="5335556"/>
              <a:ext cx="293069" cy="2462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60271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/>
              <a:t>Consequences </a:t>
            </a:r>
            <a:r>
              <a:rPr kumimoji="1" lang="en-US" altLang="ja-JP" dirty="0" smtClean="0"/>
              <a:t>: Range Membership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251520" y="4365104"/>
            <a:ext cx="6408712" cy="216024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000" cap="small" dirty="0" smtClean="0"/>
              <a:t>Corollary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smtClean="0"/>
              <a:t>Higher-order </a:t>
            </a:r>
            <a:r>
              <a:rPr lang="en-US" altLang="ja-JP" sz="2800" dirty="0" smtClean="0">
                <a:solidFill>
                  <a:srgbClr val="C00000"/>
                </a:solidFill>
              </a:rPr>
              <a:t>safe</a:t>
            </a:r>
            <a:r>
              <a:rPr lang="en-US" altLang="ja-JP" sz="2800" dirty="0" smtClean="0"/>
              <a:t> recursion scheme, also known as </a:t>
            </a:r>
            <a:r>
              <a:rPr lang="en-US" altLang="ja-JP" sz="2800" i="1" dirty="0" smtClean="0">
                <a:solidFill>
                  <a:srgbClr val="C00000"/>
                </a:solidFill>
              </a:rPr>
              <a:t>OI-hierarchy</a:t>
            </a:r>
            <a:r>
              <a:rPr lang="en-US" altLang="ja-JP" sz="2800" dirty="0" smtClean="0">
                <a:solidFill>
                  <a:srgbClr val="C00000"/>
                </a:solidFill>
              </a:rPr>
              <a:t>, </a:t>
            </a:r>
            <a:r>
              <a:rPr lang="en-US" altLang="ja-JP" sz="2800" i="1" dirty="0" smtClean="0">
                <a:solidFill>
                  <a:srgbClr val="C00000"/>
                </a:solidFill>
              </a:rPr>
              <a:t>HO-PDA language</a:t>
            </a:r>
            <a:r>
              <a:rPr lang="en-US" altLang="ja-JP" sz="2800" dirty="0" smtClean="0">
                <a:solidFill>
                  <a:srgbClr val="C00000"/>
                </a:solidFill>
              </a:rPr>
              <a:t>, </a:t>
            </a:r>
            <a:r>
              <a:rPr lang="en-US" altLang="ja-JP" sz="2800" i="1" dirty="0" err="1" smtClean="0">
                <a:solidFill>
                  <a:srgbClr val="C00000"/>
                </a:solidFill>
              </a:rPr>
              <a:t>Maslov</a:t>
            </a:r>
            <a:r>
              <a:rPr lang="en-US" altLang="ja-JP" sz="2800" i="1" dirty="0" smtClean="0">
                <a:solidFill>
                  <a:srgbClr val="C00000"/>
                </a:solidFill>
              </a:rPr>
              <a:t> hierarchy</a:t>
            </a:r>
            <a:r>
              <a:rPr lang="en-US" altLang="ja-JP" sz="2800" dirty="0" smtClean="0">
                <a:solidFill>
                  <a:srgbClr val="C00000"/>
                </a:solidFill>
              </a:rPr>
              <a:t>, </a:t>
            </a:r>
            <a:r>
              <a:rPr lang="en-US" altLang="ja-JP" sz="2800" i="1" dirty="0" smtClean="0">
                <a:solidFill>
                  <a:srgbClr val="C00000"/>
                </a:solidFill>
              </a:rPr>
              <a:t>generalized indexed language</a:t>
            </a:r>
            <a:r>
              <a:rPr lang="en-US" altLang="ja-JP" sz="2800" dirty="0" smtClean="0">
                <a:solidFill>
                  <a:schemeClr val="tx1"/>
                </a:solidFill>
              </a:rPr>
              <a:t>, etc.,</a:t>
            </a:r>
            <a:r>
              <a:rPr lang="en-US" altLang="ja-JP" sz="2800" dirty="0" smtClean="0">
                <a:solidFill>
                  <a:srgbClr val="C00000"/>
                </a:solidFill>
              </a:rPr>
              <a:t> is Context-Sensitive</a:t>
            </a:r>
            <a:r>
              <a:rPr lang="en-US" altLang="ja-JP" sz="2800" dirty="0" smtClean="0"/>
              <a:t>.</a:t>
            </a:r>
          </a:p>
        </p:txBody>
      </p:sp>
      <p:sp>
        <p:nvSpPr>
          <p:cNvPr id="8" name="角丸四角形 7"/>
          <p:cNvSpPr/>
          <p:nvPr/>
        </p:nvSpPr>
        <p:spPr>
          <a:xfrm>
            <a:off x="539552" y="1484784"/>
            <a:ext cx="8208912" cy="252028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600" dirty="0" smtClean="0"/>
              <a:t>Membership problem for</a:t>
            </a:r>
            <a:br>
              <a:rPr lang="en-US" altLang="ja-JP" sz="3600" dirty="0" smtClean="0"/>
            </a:br>
            <a:r>
              <a:rPr lang="en-US" altLang="ja-JP" sz="3600" dirty="0" smtClean="0"/>
              <a:t>the class </a:t>
            </a:r>
            <a:r>
              <a:rPr lang="en-US" altLang="ja-JP" sz="3600" b="1" dirty="0" smtClean="0"/>
              <a:t>Range(1-HTT </a:t>
            </a:r>
            <a:r>
              <a:rPr lang="en-US" altLang="ja-JP" sz="3600" b="1" baseline="30000" dirty="0" smtClean="0"/>
              <a:t>n</a:t>
            </a:r>
            <a:r>
              <a:rPr lang="en-US" altLang="ja-JP" sz="3600" b="1" dirty="0" smtClean="0"/>
              <a:t>)</a:t>
            </a:r>
            <a:r>
              <a:rPr lang="en-US" altLang="ja-JP" sz="3600" dirty="0" smtClean="0"/>
              <a:t> of languages is</a:t>
            </a:r>
          </a:p>
          <a:p>
            <a:r>
              <a:rPr lang="ja-JP" altLang="en-US" sz="3600" dirty="0" smtClean="0"/>
              <a:t>     ・ </a:t>
            </a:r>
            <a:r>
              <a:rPr lang="en-US" altLang="ja-JP" sz="3600" dirty="0" smtClean="0"/>
              <a:t>in DLINSPACE</a:t>
            </a:r>
          </a:p>
          <a:p>
            <a:r>
              <a:rPr lang="ja-JP" altLang="en-US" sz="3600" dirty="0" smtClean="0"/>
              <a:t>     ・ </a:t>
            </a:r>
            <a:r>
              <a:rPr lang="en-US" altLang="ja-JP" sz="3600" dirty="0" smtClean="0"/>
              <a:t>in NP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6876256" y="5949280"/>
            <a:ext cx="2016224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CFL (order-1)</a:t>
            </a:r>
            <a:endParaRPr kumimoji="1" lang="ja-JP" altLang="en-US" dirty="0"/>
          </a:p>
        </p:txBody>
      </p:sp>
      <p:sp>
        <p:nvSpPr>
          <p:cNvPr id="9" name="角丸四角形 8"/>
          <p:cNvSpPr/>
          <p:nvPr/>
        </p:nvSpPr>
        <p:spPr>
          <a:xfrm>
            <a:off x="6876256" y="4077072"/>
            <a:ext cx="2016224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RE</a:t>
            </a:r>
            <a:endParaRPr kumimoji="1" lang="ja-JP" altLang="en-US" dirty="0"/>
          </a:p>
        </p:txBody>
      </p:sp>
      <p:sp>
        <p:nvSpPr>
          <p:cNvPr id="10" name="角丸四角形 9"/>
          <p:cNvSpPr/>
          <p:nvPr/>
        </p:nvSpPr>
        <p:spPr>
          <a:xfrm>
            <a:off x="6876256" y="5445224"/>
            <a:ext cx="2016224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Indexed (order-2)</a:t>
            </a:r>
            <a:endParaRPr kumimoji="1" lang="ja-JP" altLang="en-US" dirty="0"/>
          </a:p>
        </p:txBody>
      </p:sp>
      <p:sp>
        <p:nvSpPr>
          <p:cNvPr id="11" name="角丸四角形 10"/>
          <p:cNvSpPr/>
          <p:nvPr/>
        </p:nvSpPr>
        <p:spPr>
          <a:xfrm>
            <a:off x="6876256" y="4941168"/>
            <a:ext cx="2016224" cy="36004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order-n</a:t>
            </a:r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6876256" y="4437112"/>
            <a:ext cx="2016224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CSL </a:t>
            </a:r>
            <a:r>
              <a:rPr kumimoji="1" lang="en-US" altLang="ja-JP" smtClean="0"/>
              <a:t>(</a:t>
            </a:r>
            <a:r>
              <a:rPr kumimoji="1" lang="en-US" altLang="ja-JP" smtClean="0"/>
              <a:t>NLINSPACE)</a:t>
            </a:r>
            <a:endParaRPr kumimoji="1" lang="ja-JP" altLang="en-US" dirty="0"/>
          </a:p>
        </p:txBody>
      </p:sp>
      <p:sp>
        <p:nvSpPr>
          <p:cNvPr id="3" name="角丸四角形 2"/>
          <p:cNvSpPr/>
          <p:nvPr/>
        </p:nvSpPr>
        <p:spPr>
          <a:xfrm>
            <a:off x="6876256" y="6309320"/>
            <a:ext cx="2016224" cy="36004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Regular (order-0)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1269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kumimoji="1" lang="en-US" altLang="ja-JP" sz="4000" dirty="0" smtClean="0"/>
              <a:t>Consequences : Linear-Size Inverse</a:t>
            </a:r>
            <a:endParaRPr kumimoji="1" lang="ja-JP" altLang="en-US" sz="4000" dirty="0"/>
          </a:p>
        </p:txBody>
      </p:sp>
      <p:sp>
        <p:nvSpPr>
          <p:cNvPr id="7" name="角丸四角形 6"/>
          <p:cNvSpPr/>
          <p:nvPr/>
        </p:nvSpPr>
        <p:spPr>
          <a:xfrm>
            <a:off x="179512" y="4653136"/>
            <a:ext cx="8712968" cy="1008112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000" cap="small" dirty="0" smtClean="0"/>
              <a:t>Corollary   </a:t>
            </a:r>
            <a:r>
              <a:rPr lang="en-US" altLang="ja-JP" sz="2000" dirty="0" smtClean="0"/>
              <a:t>(by our constructive proof)</a:t>
            </a:r>
            <a:endParaRPr lang="en-US" altLang="ja-JP" sz="2800" dirty="0" smtClean="0"/>
          </a:p>
          <a:p>
            <a:r>
              <a:rPr lang="en-US" altLang="ja-JP" sz="2800" dirty="0" smtClean="0"/>
              <a:t> Right inverse of </a:t>
            </a:r>
            <a:r>
              <a:rPr lang="en-US" altLang="ja-JP" sz="2800" b="1" dirty="0" smtClean="0"/>
              <a:t>1-HTT</a:t>
            </a:r>
            <a:r>
              <a:rPr lang="en-US" altLang="ja-JP" sz="2800" b="1" baseline="30000" dirty="0" smtClean="0"/>
              <a:t>n</a:t>
            </a:r>
            <a:r>
              <a:rPr lang="en-US" altLang="ja-JP" sz="2800" dirty="0" smtClean="0"/>
              <a:t> is computable in DLINSPACE</a:t>
            </a:r>
            <a:r>
              <a:rPr lang="ja-JP" altLang="en-US" sz="2800" dirty="0" smtClean="0"/>
              <a:t>∩</a:t>
            </a:r>
            <a:r>
              <a:rPr lang="en-US" altLang="ja-JP" sz="2800" dirty="0" smtClean="0"/>
              <a:t>NP.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79512" y="1988840"/>
            <a:ext cx="8712968" cy="201622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600" dirty="0" smtClean="0"/>
              <a:t>For all </a:t>
            </a:r>
            <a:r>
              <a:rPr lang="en-US" altLang="ja-JP" sz="3600" b="1" dirty="0" err="1" smtClean="0">
                <a:solidFill>
                  <a:srgbClr val="C00000"/>
                </a:solidFill>
              </a:rPr>
              <a:t>τ</a:t>
            </a:r>
            <a:r>
              <a:rPr lang="en-US" altLang="ja-JP" sz="3600" b="1" baseline="-25000" dirty="0" err="1" smtClean="0">
                <a:solidFill>
                  <a:srgbClr val="C00000"/>
                </a:solidFill>
              </a:rPr>
              <a:t>n</a:t>
            </a:r>
            <a:r>
              <a:rPr lang="ja-JP" altLang="en-US" sz="3600" b="1" dirty="0" smtClean="0">
                <a:solidFill>
                  <a:srgbClr val="C00000"/>
                </a:solidFill>
              </a:rPr>
              <a:t>∘</a:t>
            </a:r>
            <a:r>
              <a:rPr lang="en-US" altLang="ja-JP" sz="3600" b="1" dirty="0" smtClean="0">
                <a:solidFill>
                  <a:srgbClr val="C00000"/>
                </a:solidFill>
              </a:rPr>
              <a:t>...</a:t>
            </a:r>
            <a:r>
              <a:rPr lang="ja-JP" altLang="en-US" sz="3600" b="1" dirty="0" smtClean="0">
                <a:solidFill>
                  <a:srgbClr val="C00000"/>
                </a:solidFill>
              </a:rPr>
              <a:t>∘</a:t>
            </a:r>
            <a:r>
              <a:rPr lang="en-US" altLang="ja-JP" sz="3600" b="1" dirty="0" smtClean="0">
                <a:solidFill>
                  <a:srgbClr val="C00000"/>
                </a:solidFill>
              </a:rPr>
              <a:t>τ</a:t>
            </a:r>
            <a:r>
              <a:rPr lang="en-US" altLang="ja-JP" sz="3600" b="1" baseline="-25000" dirty="0" smtClean="0">
                <a:solidFill>
                  <a:srgbClr val="C00000"/>
                </a:solidFill>
              </a:rPr>
              <a:t>1</a:t>
            </a:r>
            <a:r>
              <a:rPr lang="ja-JP" altLang="en-US" sz="3600" dirty="0" smtClean="0"/>
              <a:t>∈</a:t>
            </a:r>
            <a:r>
              <a:rPr lang="en-US" altLang="ja-JP" sz="3600" dirty="0" smtClean="0"/>
              <a:t>1-HTT</a:t>
            </a:r>
            <a:r>
              <a:rPr lang="en-US" altLang="ja-JP" sz="3600" baseline="30000" dirty="0" smtClean="0"/>
              <a:t>n</a:t>
            </a:r>
            <a:r>
              <a:rPr lang="en-US" altLang="ja-JP" sz="3600" dirty="0" smtClean="0"/>
              <a:t> , </a:t>
            </a:r>
            <a:r>
              <a:rPr lang="en-US" altLang="ja-JP" sz="3600" b="1" dirty="0" smtClean="0">
                <a:solidFill>
                  <a:srgbClr val="00B050"/>
                </a:solidFill>
              </a:rPr>
              <a:t>t</a:t>
            </a:r>
            <a:r>
              <a:rPr lang="ja-JP" altLang="en-US" sz="3600" dirty="0" smtClean="0"/>
              <a:t>∈</a:t>
            </a:r>
            <a:r>
              <a:rPr lang="en-US" altLang="ja-JP" sz="3600" dirty="0" smtClean="0"/>
              <a:t>Range(</a:t>
            </a:r>
            <a:r>
              <a:rPr lang="en-US" altLang="ja-JP" sz="3600" b="1" dirty="0" err="1" smtClean="0">
                <a:solidFill>
                  <a:srgbClr val="C00000"/>
                </a:solidFill>
              </a:rPr>
              <a:t>τ</a:t>
            </a:r>
            <a:r>
              <a:rPr lang="en-US" altLang="ja-JP" sz="3600" b="1" baseline="-25000" dirty="0" err="1" smtClean="0">
                <a:solidFill>
                  <a:srgbClr val="C00000"/>
                </a:solidFill>
              </a:rPr>
              <a:t>n</a:t>
            </a:r>
            <a:r>
              <a:rPr lang="ja-JP" altLang="en-US" sz="3600" b="1" dirty="0">
                <a:solidFill>
                  <a:srgbClr val="C00000"/>
                </a:solidFill>
              </a:rPr>
              <a:t>∘</a:t>
            </a:r>
            <a:r>
              <a:rPr lang="en-US" altLang="ja-JP" sz="3600" b="1" dirty="0">
                <a:solidFill>
                  <a:srgbClr val="C00000"/>
                </a:solidFill>
              </a:rPr>
              <a:t>...</a:t>
            </a:r>
            <a:r>
              <a:rPr lang="ja-JP" altLang="en-US" sz="3600" b="1" dirty="0">
                <a:solidFill>
                  <a:srgbClr val="C00000"/>
                </a:solidFill>
              </a:rPr>
              <a:t>∘</a:t>
            </a:r>
            <a:r>
              <a:rPr lang="en-US" altLang="ja-JP" sz="3600" b="1" dirty="0">
                <a:solidFill>
                  <a:srgbClr val="C00000"/>
                </a:solidFill>
              </a:rPr>
              <a:t>τ</a:t>
            </a:r>
            <a:r>
              <a:rPr lang="en-US" altLang="ja-JP" sz="3600" b="1" baseline="-25000" dirty="0">
                <a:solidFill>
                  <a:srgbClr val="C00000"/>
                </a:solidFill>
              </a:rPr>
              <a:t>1</a:t>
            </a:r>
            <a:r>
              <a:rPr lang="en-US" altLang="ja-JP" sz="3600" dirty="0" smtClean="0"/>
              <a:t>)</a:t>
            </a:r>
            <a:br>
              <a:rPr lang="en-US" altLang="ja-JP" sz="3600" dirty="0" smtClean="0"/>
            </a:br>
            <a:r>
              <a:rPr lang="en-US" altLang="ja-JP" sz="3600" dirty="0" smtClean="0"/>
              <a:t>there </a:t>
            </a:r>
            <a:r>
              <a:rPr lang="en-US" altLang="ja-JP" sz="3600" dirty="0"/>
              <a:t>exists </a:t>
            </a:r>
            <a:r>
              <a:rPr lang="en-US" altLang="ja-JP" sz="3600" b="1" dirty="0">
                <a:solidFill>
                  <a:srgbClr val="0070C0"/>
                </a:solidFill>
              </a:rPr>
              <a:t>s</a:t>
            </a:r>
            <a:r>
              <a:rPr lang="en-US" altLang="ja-JP" sz="3600" dirty="0"/>
              <a:t> such </a:t>
            </a:r>
            <a:r>
              <a:rPr lang="en-US" altLang="ja-JP" sz="3600" dirty="0" smtClean="0"/>
              <a:t>that</a:t>
            </a:r>
            <a:br>
              <a:rPr lang="en-US" altLang="ja-JP" sz="3600" dirty="0" smtClean="0"/>
            </a:br>
            <a:r>
              <a:rPr lang="en-US" altLang="ja-JP" sz="3600" dirty="0" smtClean="0"/>
              <a:t>     f(</a:t>
            </a:r>
            <a:r>
              <a:rPr lang="en-US" altLang="ja-JP" sz="3600" b="1" dirty="0" smtClean="0">
                <a:solidFill>
                  <a:srgbClr val="0070C0"/>
                </a:solidFill>
              </a:rPr>
              <a:t>s</a:t>
            </a:r>
            <a:r>
              <a:rPr lang="en-US" altLang="ja-JP" sz="3600" dirty="0" smtClean="0"/>
              <a:t>)</a:t>
            </a:r>
            <a:r>
              <a:rPr lang="ja-JP" altLang="en-US" sz="3600" dirty="0" smtClean="0"/>
              <a:t>∋</a:t>
            </a:r>
            <a:r>
              <a:rPr lang="en-US" altLang="ja-JP" sz="3600" b="1" dirty="0" smtClean="0">
                <a:solidFill>
                  <a:srgbClr val="00B050"/>
                </a:solidFill>
              </a:rPr>
              <a:t>t</a:t>
            </a:r>
            <a:r>
              <a:rPr lang="en-US" altLang="ja-JP" sz="3600" dirty="0" smtClean="0"/>
              <a:t>    and   </a:t>
            </a:r>
            <a:r>
              <a:rPr lang="en-US" altLang="ja-JP" sz="3600" b="1" dirty="0">
                <a:solidFill>
                  <a:srgbClr val="0070C0"/>
                </a:solidFill>
              </a:rPr>
              <a:t>|s</a:t>
            </a:r>
            <a:r>
              <a:rPr lang="en-US" altLang="ja-JP" sz="3600" b="1" dirty="0" smtClean="0">
                <a:solidFill>
                  <a:srgbClr val="0070C0"/>
                </a:solidFill>
              </a:rPr>
              <a:t>|</a:t>
            </a:r>
            <a:r>
              <a:rPr lang="ja-JP" altLang="en-US" sz="3600" dirty="0" smtClean="0"/>
              <a:t> </a:t>
            </a:r>
            <a:r>
              <a:rPr lang="en-US" altLang="ja-JP" sz="3600" dirty="0" smtClean="0"/>
              <a:t>&lt;</a:t>
            </a:r>
            <a:r>
              <a:rPr lang="ja-JP" altLang="en-US" sz="3600" dirty="0" smtClean="0"/>
              <a:t>  </a:t>
            </a:r>
            <a:r>
              <a:rPr lang="en-US" altLang="ja-JP" sz="3600" dirty="0" smtClean="0"/>
              <a:t>h(|</a:t>
            </a:r>
            <a:r>
              <a:rPr lang="en-US" altLang="ja-JP" sz="3600" dirty="0" err="1">
                <a:solidFill>
                  <a:srgbClr val="C00000"/>
                </a:solidFill>
              </a:rPr>
              <a:t>τ</a:t>
            </a:r>
            <a:r>
              <a:rPr lang="en-US" altLang="ja-JP" sz="3600" baseline="-25000" dirty="0" err="1">
                <a:solidFill>
                  <a:srgbClr val="C00000"/>
                </a:solidFill>
              </a:rPr>
              <a:t>n</a:t>
            </a:r>
            <a:r>
              <a:rPr lang="ja-JP" altLang="en-US" sz="3600" dirty="0">
                <a:solidFill>
                  <a:srgbClr val="C00000"/>
                </a:solidFill>
              </a:rPr>
              <a:t>∘</a:t>
            </a:r>
            <a:r>
              <a:rPr lang="en-US" altLang="ja-JP" sz="3600" dirty="0">
                <a:solidFill>
                  <a:srgbClr val="C00000"/>
                </a:solidFill>
              </a:rPr>
              <a:t>...</a:t>
            </a:r>
            <a:r>
              <a:rPr lang="ja-JP" altLang="en-US" sz="3600" dirty="0">
                <a:solidFill>
                  <a:srgbClr val="C00000"/>
                </a:solidFill>
              </a:rPr>
              <a:t>∘</a:t>
            </a:r>
            <a:r>
              <a:rPr lang="en-US" altLang="ja-JP" sz="3600" dirty="0">
                <a:solidFill>
                  <a:srgbClr val="C00000"/>
                </a:solidFill>
              </a:rPr>
              <a:t>τ</a:t>
            </a:r>
            <a:r>
              <a:rPr lang="en-US" altLang="ja-JP" sz="3600" baseline="-25000" dirty="0">
                <a:solidFill>
                  <a:srgbClr val="C00000"/>
                </a:solidFill>
              </a:rPr>
              <a:t>1</a:t>
            </a:r>
            <a:r>
              <a:rPr lang="en-US" altLang="ja-JP" sz="3600" dirty="0" smtClean="0"/>
              <a:t>|)</a:t>
            </a:r>
            <a:r>
              <a:rPr lang="ja-JP" altLang="en-US" sz="3600" dirty="0"/>
              <a:t>・</a:t>
            </a:r>
            <a:r>
              <a:rPr lang="en-US" altLang="ja-JP" sz="3600" b="1" dirty="0">
                <a:solidFill>
                  <a:srgbClr val="00B050"/>
                </a:solidFill>
              </a:rPr>
              <a:t>|t</a:t>
            </a:r>
            <a:r>
              <a:rPr lang="en-US" altLang="ja-JP" sz="3600" b="1" dirty="0" smtClean="0">
                <a:solidFill>
                  <a:srgbClr val="00B050"/>
                </a:solidFill>
              </a:rPr>
              <a:t>|</a:t>
            </a:r>
            <a:endParaRPr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2611931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kumimoji="1" lang="en-US" altLang="ja-JP" sz="3600" dirty="0" smtClean="0"/>
              <a:t>How to Construct the “Garbage-Free” Form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92696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 smtClean="0"/>
              <a:t>Make each 1-HTT “productive”</a:t>
            </a:r>
            <a:endParaRPr lang="en-US" altLang="ja-JP" dirty="0"/>
          </a:p>
        </p:txBody>
      </p:sp>
      <p:sp>
        <p:nvSpPr>
          <p:cNvPr id="38" name="AutoShape 7"/>
          <p:cNvSpPr>
            <a:spLocks noChangeArrowheads="1"/>
          </p:cNvSpPr>
          <p:nvPr/>
        </p:nvSpPr>
        <p:spPr bwMode="auto">
          <a:xfrm>
            <a:off x="7511908" y="4726757"/>
            <a:ext cx="886771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3600" b="1" dirty="0" err="1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3600" b="1" baseline="-25000" dirty="0" err="1" smtClean="0">
                <a:solidFill>
                  <a:srgbClr val="7030A0"/>
                </a:solidFill>
                <a:latin typeface="+mj-lt"/>
              </a:rPr>
              <a:t>n</a:t>
            </a:r>
            <a:endParaRPr lang="en-US" altLang="ja-JP" sz="36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39" name="AutoShape 7"/>
          <p:cNvSpPr>
            <a:spLocks noChangeArrowheads="1"/>
          </p:cNvSpPr>
          <p:nvPr/>
        </p:nvSpPr>
        <p:spPr bwMode="auto">
          <a:xfrm>
            <a:off x="5364088" y="4706738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n-1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8273951" y="4957960"/>
            <a:ext cx="546521" cy="1132874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/>
              <a:t>t</a:t>
            </a:r>
          </a:p>
        </p:txBody>
      </p:sp>
      <p:sp>
        <p:nvSpPr>
          <p:cNvPr id="43" name="AutoShape 16"/>
          <p:cNvSpPr>
            <a:spLocks noChangeArrowheads="1"/>
          </p:cNvSpPr>
          <p:nvPr/>
        </p:nvSpPr>
        <p:spPr bwMode="auto">
          <a:xfrm>
            <a:off x="7236296" y="5014789"/>
            <a:ext cx="357808" cy="768119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47" name="右矢印 46"/>
          <p:cNvSpPr/>
          <p:nvPr/>
        </p:nvSpPr>
        <p:spPr>
          <a:xfrm>
            <a:off x="7871718" y="5398848"/>
            <a:ext cx="436512" cy="42649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AutoShape 7"/>
          <p:cNvSpPr>
            <a:spLocks noChangeArrowheads="1"/>
          </p:cNvSpPr>
          <p:nvPr/>
        </p:nvSpPr>
        <p:spPr bwMode="auto">
          <a:xfrm>
            <a:off x="2007630" y="3574629"/>
            <a:ext cx="886771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err="1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err="1" smtClean="0">
                <a:solidFill>
                  <a:srgbClr val="C00000"/>
                </a:solidFill>
                <a:latin typeface="+mj-lt"/>
              </a:rPr>
              <a:t>n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9" name="AutoShape 7"/>
          <p:cNvSpPr>
            <a:spLocks noChangeArrowheads="1"/>
          </p:cNvSpPr>
          <p:nvPr/>
        </p:nvSpPr>
        <p:spPr bwMode="auto">
          <a:xfrm>
            <a:off x="571432" y="3574629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n-1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0" name="AutoShape 11"/>
          <p:cNvSpPr>
            <a:spLocks noChangeArrowheads="1"/>
          </p:cNvSpPr>
          <p:nvPr/>
        </p:nvSpPr>
        <p:spPr bwMode="auto">
          <a:xfrm>
            <a:off x="2769673" y="3805832"/>
            <a:ext cx="546521" cy="1132874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/>
              <a:t>t</a:t>
            </a:r>
          </a:p>
        </p:txBody>
      </p:sp>
      <p:sp>
        <p:nvSpPr>
          <p:cNvPr id="51" name="AutoShape 16"/>
          <p:cNvSpPr>
            <a:spLocks noChangeArrowheads="1"/>
          </p:cNvSpPr>
          <p:nvPr/>
        </p:nvSpPr>
        <p:spPr bwMode="auto">
          <a:xfrm>
            <a:off x="1219504" y="3836977"/>
            <a:ext cx="1003648" cy="1536239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52" name="右矢印 51"/>
          <p:cNvSpPr/>
          <p:nvPr/>
        </p:nvSpPr>
        <p:spPr>
          <a:xfrm rot="179298">
            <a:off x="3664199" y="3972005"/>
            <a:ext cx="1525584" cy="1201781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右矢印 52"/>
          <p:cNvSpPr/>
          <p:nvPr/>
        </p:nvSpPr>
        <p:spPr>
          <a:xfrm>
            <a:off x="2223152" y="4372270"/>
            <a:ext cx="436512" cy="42649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AutoShape 16"/>
          <p:cNvSpPr>
            <a:spLocks noChangeArrowheads="1"/>
          </p:cNvSpPr>
          <p:nvPr/>
        </p:nvSpPr>
        <p:spPr bwMode="auto">
          <a:xfrm>
            <a:off x="107504" y="3903221"/>
            <a:ext cx="679952" cy="1879687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55" name="AutoShape 16"/>
          <p:cNvSpPr>
            <a:spLocks noChangeArrowheads="1"/>
          </p:cNvSpPr>
          <p:nvPr/>
        </p:nvSpPr>
        <p:spPr bwMode="auto">
          <a:xfrm>
            <a:off x="4880096" y="4977978"/>
            <a:ext cx="679952" cy="1879687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56" name="右矢印 55"/>
          <p:cNvSpPr/>
          <p:nvPr/>
        </p:nvSpPr>
        <p:spPr>
          <a:xfrm>
            <a:off x="827584" y="4370656"/>
            <a:ext cx="436512" cy="42649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右矢印 56"/>
          <p:cNvSpPr/>
          <p:nvPr/>
        </p:nvSpPr>
        <p:spPr>
          <a:xfrm>
            <a:off x="5613884" y="5373216"/>
            <a:ext cx="436512" cy="42649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88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sz="3600" dirty="0"/>
              <a:t>How to Construct the “Garbage-Free” Form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08719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 smtClean="0"/>
              <a:t>Make each 1-HTT “productive”</a:t>
            </a:r>
            <a:br>
              <a:rPr lang="en-US" altLang="ja-JP" dirty="0" smtClean="0"/>
            </a:br>
            <a:r>
              <a:rPr lang="en-US" altLang="ja-JP" dirty="0" smtClean="0"/>
              <a:t>by separating its “deleting” part</a:t>
            </a:r>
            <a:endParaRPr lang="en-US" altLang="ja-JP" dirty="0"/>
          </a:p>
        </p:txBody>
      </p:sp>
      <p:sp>
        <p:nvSpPr>
          <p:cNvPr id="38" name="AutoShape 7"/>
          <p:cNvSpPr>
            <a:spLocks noChangeArrowheads="1"/>
          </p:cNvSpPr>
          <p:nvPr/>
        </p:nvSpPr>
        <p:spPr bwMode="auto">
          <a:xfrm>
            <a:off x="7511908" y="4726757"/>
            <a:ext cx="886771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3600" b="1" dirty="0" err="1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3600" b="1" baseline="-25000" dirty="0" err="1" smtClean="0">
                <a:solidFill>
                  <a:srgbClr val="7030A0"/>
                </a:solidFill>
                <a:latin typeface="+mj-lt"/>
              </a:rPr>
              <a:t>n</a:t>
            </a:r>
            <a:endParaRPr lang="en-US" altLang="ja-JP" sz="36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39" name="AutoShape 7"/>
          <p:cNvSpPr>
            <a:spLocks noChangeArrowheads="1"/>
          </p:cNvSpPr>
          <p:nvPr/>
        </p:nvSpPr>
        <p:spPr bwMode="auto">
          <a:xfrm>
            <a:off x="5364088" y="4706738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n-1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8273951" y="4957960"/>
            <a:ext cx="546521" cy="1132874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/>
              <a:t>t</a:t>
            </a:r>
          </a:p>
        </p:txBody>
      </p:sp>
      <p:sp>
        <p:nvSpPr>
          <p:cNvPr id="43" name="AutoShape 16"/>
          <p:cNvSpPr>
            <a:spLocks noChangeArrowheads="1"/>
          </p:cNvSpPr>
          <p:nvPr/>
        </p:nvSpPr>
        <p:spPr bwMode="auto">
          <a:xfrm>
            <a:off x="7236296" y="5014789"/>
            <a:ext cx="357808" cy="768119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47" name="右矢印 46"/>
          <p:cNvSpPr/>
          <p:nvPr/>
        </p:nvSpPr>
        <p:spPr>
          <a:xfrm>
            <a:off x="7812360" y="5373216"/>
            <a:ext cx="436512" cy="42649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AutoShape 7"/>
          <p:cNvSpPr>
            <a:spLocks noChangeArrowheads="1"/>
          </p:cNvSpPr>
          <p:nvPr/>
        </p:nvSpPr>
        <p:spPr bwMode="auto">
          <a:xfrm>
            <a:off x="6493541" y="4726757"/>
            <a:ext cx="886771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3600" b="1" dirty="0" err="1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3600" b="1" baseline="-25000" dirty="0" err="1" smtClean="0">
                <a:solidFill>
                  <a:srgbClr val="7030A0"/>
                </a:solidFill>
                <a:latin typeface="+mj-lt"/>
              </a:rPr>
              <a:t>del</a:t>
            </a:r>
            <a:endParaRPr lang="en-US" altLang="ja-JP" sz="36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7" name="AutoShape 16"/>
          <p:cNvSpPr>
            <a:spLocks noChangeArrowheads="1"/>
          </p:cNvSpPr>
          <p:nvPr/>
        </p:nvSpPr>
        <p:spPr bwMode="auto">
          <a:xfrm>
            <a:off x="5872608" y="4941168"/>
            <a:ext cx="1003648" cy="1536239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18" name="右矢印 17"/>
          <p:cNvSpPr/>
          <p:nvPr/>
        </p:nvSpPr>
        <p:spPr>
          <a:xfrm>
            <a:off x="6732240" y="5378768"/>
            <a:ext cx="436512" cy="42649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AutoShape 7"/>
          <p:cNvSpPr>
            <a:spLocks noChangeArrowheads="1"/>
          </p:cNvSpPr>
          <p:nvPr/>
        </p:nvSpPr>
        <p:spPr bwMode="auto">
          <a:xfrm>
            <a:off x="2007630" y="3574629"/>
            <a:ext cx="886771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err="1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err="1" smtClean="0">
                <a:solidFill>
                  <a:srgbClr val="C00000"/>
                </a:solidFill>
                <a:latin typeface="+mj-lt"/>
              </a:rPr>
              <a:t>n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6" name="AutoShape 7"/>
          <p:cNvSpPr>
            <a:spLocks noChangeArrowheads="1"/>
          </p:cNvSpPr>
          <p:nvPr/>
        </p:nvSpPr>
        <p:spPr bwMode="auto">
          <a:xfrm>
            <a:off x="571432" y="3574629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n-1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7" name="AutoShape 11"/>
          <p:cNvSpPr>
            <a:spLocks noChangeArrowheads="1"/>
          </p:cNvSpPr>
          <p:nvPr/>
        </p:nvSpPr>
        <p:spPr bwMode="auto">
          <a:xfrm>
            <a:off x="2769673" y="3805832"/>
            <a:ext cx="546521" cy="1132874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/>
              <a:t>t</a:t>
            </a:r>
          </a:p>
        </p:txBody>
      </p:sp>
      <p:sp>
        <p:nvSpPr>
          <p:cNvPr id="28" name="AutoShape 16"/>
          <p:cNvSpPr>
            <a:spLocks noChangeArrowheads="1"/>
          </p:cNvSpPr>
          <p:nvPr/>
        </p:nvSpPr>
        <p:spPr bwMode="auto">
          <a:xfrm>
            <a:off x="1219504" y="3836977"/>
            <a:ext cx="1003648" cy="1536239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29" name="右矢印 28"/>
          <p:cNvSpPr/>
          <p:nvPr/>
        </p:nvSpPr>
        <p:spPr>
          <a:xfrm rot="179298">
            <a:off x="3664199" y="3972005"/>
            <a:ext cx="1525584" cy="1201781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右矢印 29"/>
          <p:cNvSpPr/>
          <p:nvPr/>
        </p:nvSpPr>
        <p:spPr>
          <a:xfrm>
            <a:off x="2223152" y="4372270"/>
            <a:ext cx="436512" cy="42649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AutoShape 16"/>
          <p:cNvSpPr>
            <a:spLocks noChangeArrowheads="1"/>
          </p:cNvSpPr>
          <p:nvPr/>
        </p:nvSpPr>
        <p:spPr bwMode="auto">
          <a:xfrm>
            <a:off x="107504" y="3903221"/>
            <a:ext cx="679952" cy="1879687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32" name="AutoShape 16"/>
          <p:cNvSpPr>
            <a:spLocks noChangeArrowheads="1"/>
          </p:cNvSpPr>
          <p:nvPr/>
        </p:nvSpPr>
        <p:spPr bwMode="auto">
          <a:xfrm>
            <a:off x="4880096" y="4977978"/>
            <a:ext cx="679952" cy="1879687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34" name="右矢印 33"/>
          <p:cNvSpPr/>
          <p:nvPr/>
        </p:nvSpPr>
        <p:spPr>
          <a:xfrm>
            <a:off x="827584" y="4370656"/>
            <a:ext cx="436512" cy="42649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AutoShape 7"/>
          <p:cNvSpPr>
            <a:spLocks noChangeArrowheads="1"/>
          </p:cNvSpPr>
          <p:nvPr/>
        </p:nvSpPr>
        <p:spPr bwMode="auto">
          <a:xfrm>
            <a:off x="5436096" y="2924944"/>
            <a:ext cx="886771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err="1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err="1" smtClean="0">
                <a:solidFill>
                  <a:srgbClr val="C00000"/>
                </a:solidFill>
                <a:latin typeface="+mj-lt"/>
              </a:rPr>
              <a:t>n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2" name="AutoShape 7"/>
          <p:cNvSpPr>
            <a:spLocks noChangeArrowheads="1"/>
          </p:cNvSpPr>
          <p:nvPr/>
        </p:nvSpPr>
        <p:spPr bwMode="auto">
          <a:xfrm>
            <a:off x="7789685" y="2926557"/>
            <a:ext cx="886771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3600" b="1" dirty="0" err="1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3600" b="1" baseline="-25000" dirty="0" err="1" smtClean="0">
                <a:solidFill>
                  <a:srgbClr val="7030A0"/>
                </a:solidFill>
                <a:latin typeface="+mj-lt"/>
              </a:rPr>
              <a:t>n</a:t>
            </a:r>
            <a:endParaRPr lang="en-US" altLang="ja-JP" sz="36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44" name="AutoShape 7"/>
          <p:cNvSpPr>
            <a:spLocks noChangeArrowheads="1"/>
          </p:cNvSpPr>
          <p:nvPr/>
        </p:nvSpPr>
        <p:spPr bwMode="auto">
          <a:xfrm>
            <a:off x="6771318" y="2926557"/>
            <a:ext cx="886771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3600" b="1" dirty="0" err="1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3600" b="1" baseline="-25000" dirty="0" err="1" smtClean="0">
                <a:solidFill>
                  <a:srgbClr val="7030A0"/>
                </a:solidFill>
                <a:latin typeface="+mj-lt"/>
              </a:rPr>
              <a:t>del</a:t>
            </a:r>
            <a:endParaRPr lang="en-US" altLang="ja-JP" sz="36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336196" y="2852936"/>
            <a:ext cx="900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600" dirty="0" smtClean="0"/>
              <a:t>=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931657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ja-JP" sz="3600" dirty="0"/>
              <a:t>How to Construct the “Garbage-Free” Form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199"/>
            <a:ext cx="8435280" cy="19744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/>
              <a:t>Make each 1-HTT “productive”</a:t>
            </a:r>
            <a:br>
              <a:rPr lang="en-US" altLang="ja-JP" dirty="0" smtClean="0"/>
            </a:br>
            <a:r>
              <a:rPr lang="en-US" altLang="ja-JP" dirty="0" smtClean="0"/>
              <a:t>by separating its “deleting” part,</a:t>
            </a:r>
            <a:br>
              <a:rPr lang="en-US" altLang="ja-JP" dirty="0" smtClean="0"/>
            </a:br>
            <a:r>
              <a:rPr lang="en-US" altLang="ja-JP" dirty="0" smtClean="0"/>
              <a:t>and fuse the </a:t>
            </a:r>
            <a:r>
              <a:rPr lang="en-US" altLang="ja-JP" dirty="0" err="1" smtClean="0"/>
              <a:t>deleter</a:t>
            </a:r>
            <a:r>
              <a:rPr lang="en-US" altLang="ja-JP" dirty="0" smtClean="0"/>
              <a:t> to the left </a:t>
            </a:r>
            <a:r>
              <a:rPr lang="en-US" altLang="ja-JP" sz="2000" dirty="0" smtClean="0"/>
              <a:t>[En75,77][EnVo85][EnMa02]</a:t>
            </a:r>
            <a:endParaRPr lang="en-US" altLang="ja-JP" dirty="0"/>
          </a:p>
        </p:txBody>
      </p:sp>
      <p:sp>
        <p:nvSpPr>
          <p:cNvPr id="38" name="AutoShape 7"/>
          <p:cNvSpPr>
            <a:spLocks noChangeArrowheads="1"/>
          </p:cNvSpPr>
          <p:nvPr/>
        </p:nvSpPr>
        <p:spPr bwMode="auto">
          <a:xfrm>
            <a:off x="7511908" y="4726757"/>
            <a:ext cx="886771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3600" b="1" dirty="0" err="1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3600" b="1" baseline="-25000" dirty="0" err="1" smtClean="0">
                <a:solidFill>
                  <a:srgbClr val="7030A0"/>
                </a:solidFill>
                <a:latin typeface="+mj-lt"/>
              </a:rPr>
              <a:t>n</a:t>
            </a:r>
            <a:endParaRPr lang="en-US" altLang="ja-JP" sz="36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39" name="AutoShape 7"/>
          <p:cNvSpPr>
            <a:spLocks noChangeArrowheads="1"/>
          </p:cNvSpPr>
          <p:nvPr/>
        </p:nvSpPr>
        <p:spPr bwMode="auto">
          <a:xfrm>
            <a:off x="5364088" y="4706738"/>
            <a:ext cx="201622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τ’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n-1</a:t>
            </a:r>
            <a:r>
              <a:rPr lang="en-US" altLang="ja-JP" sz="4000" b="1" baseline="-25000" dirty="0" smtClean="0">
                <a:solidFill>
                  <a:srgbClr val="7030A0"/>
                </a:solidFill>
              </a:rPr>
              <a:t>+del</a:t>
            </a:r>
            <a:endParaRPr lang="en-US" altLang="ja-JP" sz="4000" b="1" baseline="-25000" dirty="0">
              <a:solidFill>
                <a:srgbClr val="7030A0"/>
              </a:solidFill>
            </a:endParaRPr>
          </a:p>
        </p:txBody>
      </p: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8273951" y="4957960"/>
            <a:ext cx="546521" cy="1132874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/>
              <a:t>t</a:t>
            </a:r>
          </a:p>
        </p:txBody>
      </p:sp>
      <p:sp>
        <p:nvSpPr>
          <p:cNvPr id="43" name="AutoShape 16"/>
          <p:cNvSpPr>
            <a:spLocks noChangeArrowheads="1"/>
          </p:cNvSpPr>
          <p:nvPr/>
        </p:nvSpPr>
        <p:spPr bwMode="auto">
          <a:xfrm>
            <a:off x="7236296" y="5014789"/>
            <a:ext cx="357808" cy="768119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47" name="右矢印 46"/>
          <p:cNvSpPr/>
          <p:nvPr/>
        </p:nvSpPr>
        <p:spPr>
          <a:xfrm>
            <a:off x="7812360" y="5373216"/>
            <a:ext cx="436512" cy="42649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AutoShape 16"/>
          <p:cNvSpPr>
            <a:spLocks noChangeArrowheads="1"/>
          </p:cNvSpPr>
          <p:nvPr/>
        </p:nvSpPr>
        <p:spPr bwMode="auto">
          <a:xfrm>
            <a:off x="5872608" y="4941168"/>
            <a:ext cx="1003648" cy="1536239"/>
          </a:xfrm>
          <a:prstGeom prst="triangle">
            <a:avLst>
              <a:gd name="adj" fmla="val 50000"/>
            </a:avLst>
          </a:prstGeom>
          <a:solidFill>
            <a:srgbClr val="95B3D7">
              <a:alpha val="36078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18" name="右矢印 17"/>
          <p:cNvSpPr/>
          <p:nvPr/>
        </p:nvSpPr>
        <p:spPr>
          <a:xfrm>
            <a:off x="5560048" y="5378768"/>
            <a:ext cx="1608704" cy="42649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AutoShape 7"/>
          <p:cNvSpPr>
            <a:spLocks noChangeArrowheads="1"/>
          </p:cNvSpPr>
          <p:nvPr/>
        </p:nvSpPr>
        <p:spPr bwMode="auto">
          <a:xfrm>
            <a:off x="2007630" y="3574629"/>
            <a:ext cx="886771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err="1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err="1" smtClean="0">
                <a:solidFill>
                  <a:srgbClr val="C00000"/>
                </a:solidFill>
                <a:latin typeface="+mj-lt"/>
              </a:rPr>
              <a:t>n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0" name="AutoShape 7"/>
          <p:cNvSpPr>
            <a:spLocks noChangeArrowheads="1"/>
          </p:cNvSpPr>
          <p:nvPr/>
        </p:nvSpPr>
        <p:spPr bwMode="auto">
          <a:xfrm>
            <a:off x="571432" y="3574629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n-1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1" name="AutoShape 11"/>
          <p:cNvSpPr>
            <a:spLocks noChangeArrowheads="1"/>
          </p:cNvSpPr>
          <p:nvPr/>
        </p:nvSpPr>
        <p:spPr bwMode="auto">
          <a:xfrm>
            <a:off x="2769673" y="3805832"/>
            <a:ext cx="546521" cy="1132874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/>
              <a:t>t</a:t>
            </a:r>
          </a:p>
        </p:txBody>
      </p:sp>
      <p:sp>
        <p:nvSpPr>
          <p:cNvPr id="22" name="AutoShape 16"/>
          <p:cNvSpPr>
            <a:spLocks noChangeArrowheads="1"/>
          </p:cNvSpPr>
          <p:nvPr/>
        </p:nvSpPr>
        <p:spPr bwMode="auto">
          <a:xfrm>
            <a:off x="1219504" y="3836977"/>
            <a:ext cx="1003648" cy="1536239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23" name="右矢印 22"/>
          <p:cNvSpPr/>
          <p:nvPr/>
        </p:nvSpPr>
        <p:spPr>
          <a:xfrm rot="179298">
            <a:off x="3664199" y="3972005"/>
            <a:ext cx="1525584" cy="1201781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右矢印 23"/>
          <p:cNvSpPr/>
          <p:nvPr/>
        </p:nvSpPr>
        <p:spPr>
          <a:xfrm>
            <a:off x="2223152" y="4372270"/>
            <a:ext cx="436512" cy="42649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AutoShape 16"/>
          <p:cNvSpPr>
            <a:spLocks noChangeArrowheads="1"/>
          </p:cNvSpPr>
          <p:nvPr/>
        </p:nvSpPr>
        <p:spPr bwMode="auto">
          <a:xfrm>
            <a:off x="107504" y="3903221"/>
            <a:ext cx="679952" cy="1879687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26" name="AutoShape 16"/>
          <p:cNvSpPr>
            <a:spLocks noChangeArrowheads="1"/>
          </p:cNvSpPr>
          <p:nvPr/>
        </p:nvSpPr>
        <p:spPr bwMode="auto">
          <a:xfrm>
            <a:off x="4880096" y="4977978"/>
            <a:ext cx="679952" cy="1879687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27" name="右矢印 26"/>
          <p:cNvSpPr/>
          <p:nvPr/>
        </p:nvSpPr>
        <p:spPr>
          <a:xfrm>
            <a:off x="827584" y="4370656"/>
            <a:ext cx="436512" cy="42649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626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直角三角形 69"/>
          <p:cNvSpPr/>
          <p:nvPr/>
        </p:nvSpPr>
        <p:spPr>
          <a:xfrm flipH="1">
            <a:off x="539552" y="5086797"/>
            <a:ext cx="3096344" cy="792088"/>
          </a:xfrm>
          <a:prstGeom prst="rtTriangle">
            <a:avLst/>
          </a:prstGeom>
          <a:solidFill>
            <a:srgbClr val="4F81BD">
              <a:alpha val="4313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直角三角形 68"/>
          <p:cNvSpPr/>
          <p:nvPr/>
        </p:nvSpPr>
        <p:spPr>
          <a:xfrm flipH="1">
            <a:off x="2699792" y="3574629"/>
            <a:ext cx="3096344" cy="792088"/>
          </a:xfrm>
          <a:prstGeom prst="rtTriangle">
            <a:avLst/>
          </a:prstGeom>
          <a:solidFill>
            <a:srgbClr val="4F81BD">
              <a:alpha val="4313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直角三角形 67"/>
          <p:cNvSpPr/>
          <p:nvPr/>
        </p:nvSpPr>
        <p:spPr>
          <a:xfrm flipH="1">
            <a:off x="4871526" y="1988840"/>
            <a:ext cx="2940834" cy="792088"/>
          </a:xfrm>
          <a:prstGeom prst="rtTriangle">
            <a:avLst/>
          </a:prstGeom>
          <a:solidFill>
            <a:srgbClr val="4F81BD">
              <a:alpha val="4313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直角三角形 66"/>
          <p:cNvSpPr/>
          <p:nvPr/>
        </p:nvSpPr>
        <p:spPr>
          <a:xfrm flipH="1">
            <a:off x="6876256" y="655885"/>
            <a:ext cx="1944216" cy="542480"/>
          </a:xfrm>
          <a:prstGeom prst="rtTriangle">
            <a:avLst/>
          </a:prstGeom>
          <a:solidFill>
            <a:srgbClr val="4F81BD">
              <a:alpha val="43137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1 つの角を丸めた四角形 64"/>
          <p:cNvSpPr/>
          <p:nvPr/>
        </p:nvSpPr>
        <p:spPr>
          <a:xfrm>
            <a:off x="1619672" y="4715861"/>
            <a:ext cx="2016224" cy="576063"/>
          </a:xfrm>
          <a:prstGeom prst="round1Rect">
            <a:avLst/>
          </a:prstGeom>
          <a:solidFill>
            <a:srgbClr val="FF00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1 つの角を丸めた四角形 63"/>
          <p:cNvSpPr/>
          <p:nvPr/>
        </p:nvSpPr>
        <p:spPr>
          <a:xfrm>
            <a:off x="3779912" y="3068961"/>
            <a:ext cx="2016224" cy="576063"/>
          </a:xfrm>
          <a:prstGeom prst="round1Rect">
            <a:avLst/>
          </a:prstGeom>
          <a:solidFill>
            <a:srgbClr val="FF00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1 つの角を丸めた四角形 62"/>
          <p:cNvSpPr/>
          <p:nvPr/>
        </p:nvSpPr>
        <p:spPr>
          <a:xfrm>
            <a:off x="5868144" y="1556792"/>
            <a:ext cx="1944216" cy="576063"/>
          </a:xfrm>
          <a:prstGeom prst="round1Rect">
            <a:avLst/>
          </a:prstGeom>
          <a:solidFill>
            <a:srgbClr val="FF0000">
              <a:alpha val="3803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en-US" altLang="ja-JP" dirty="0" smtClean="0"/>
              <a:t>Repeat</a:t>
            </a:r>
            <a:endParaRPr kumimoji="1" lang="ja-JP" altLang="en-US" dirty="0"/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7884368" y="406277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4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4" name="AutoShape 7"/>
          <p:cNvSpPr>
            <a:spLocks noChangeArrowheads="1"/>
          </p:cNvSpPr>
          <p:nvPr/>
        </p:nvSpPr>
        <p:spPr bwMode="auto">
          <a:xfrm>
            <a:off x="6876256" y="404664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3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5868144" y="404664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2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6" name="AutoShape 7"/>
          <p:cNvSpPr>
            <a:spLocks noChangeArrowheads="1"/>
          </p:cNvSpPr>
          <p:nvPr/>
        </p:nvSpPr>
        <p:spPr bwMode="auto">
          <a:xfrm>
            <a:off x="4871526" y="404664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7" name="AutoShape 7"/>
          <p:cNvSpPr>
            <a:spLocks noChangeArrowheads="1"/>
          </p:cNvSpPr>
          <p:nvPr/>
        </p:nvSpPr>
        <p:spPr bwMode="auto">
          <a:xfrm>
            <a:off x="5868144" y="1198365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3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8" name="AutoShape 7"/>
          <p:cNvSpPr>
            <a:spLocks noChangeArrowheads="1"/>
          </p:cNvSpPr>
          <p:nvPr/>
        </p:nvSpPr>
        <p:spPr bwMode="auto">
          <a:xfrm>
            <a:off x="4860032" y="1198365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2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9" name="AutoShape 7"/>
          <p:cNvSpPr>
            <a:spLocks noChangeArrowheads="1"/>
          </p:cNvSpPr>
          <p:nvPr/>
        </p:nvSpPr>
        <p:spPr bwMode="auto">
          <a:xfrm>
            <a:off x="3779912" y="1198365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0" name="AutoShape 7"/>
          <p:cNvSpPr>
            <a:spLocks noChangeArrowheads="1"/>
          </p:cNvSpPr>
          <p:nvPr/>
        </p:nvSpPr>
        <p:spPr bwMode="auto">
          <a:xfrm>
            <a:off x="7884368" y="1198365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  <a:latin typeface="+mj-lt"/>
              </a:rPr>
              <a:t>4</a:t>
            </a:r>
            <a:endParaRPr lang="en-US" altLang="ja-JP" sz="40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21" name="AutoShape 7"/>
          <p:cNvSpPr>
            <a:spLocks noChangeArrowheads="1"/>
          </p:cNvSpPr>
          <p:nvPr/>
        </p:nvSpPr>
        <p:spPr bwMode="auto">
          <a:xfrm>
            <a:off x="6876256" y="1196752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  <a:latin typeface="+mj-lt"/>
              </a:rPr>
              <a:t>4d</a:t>
            </a:r>
            <a:endParaRPr lang="en-US" altLang="ja-JP" sz="40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22" name="AutoShape 7"/>
          <p:cNvSpPr>
            <a:spLocks noChangeArrowheads="1"/>
          </p:cNvSpPr>
          <p:nvPr/>
        </p:nvSpPr>
        <p:spPr bwMode="auto">
          <a:xfrm>
            <a:off x="5868144" y="1988840"/>
            <a:ext cx="1944216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3</a:t>
            </a:r>
            <a:r>
              <a:rPr lang="en-US" altLang="ja-JP" sz="4000" b="1" baseline="-25000" dirty="0">
                <a:solidFill>
                  <a:srgbClr val="7030A0"/>
                </a:solidFill>
              </a:rPr>
              <a:t>4d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3" name="AutoShape 7"/>
          <p:cNvSpPr>
            <a:spLocks noChangeArrowheads="1"/>
          </p:cNvSpPr>
          <p:nvPr/>
        </p:nvSpPr>
        <p:spPr bwMode="auto">
          <a:xfrm>
            <a:off x="4860032" y="1988840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2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4" name="AutoShape 7"/>
          <p:cNvSpPr>
            <a:spLocks noChangeArrowheads="1"/>
          </p:cNvSpPr>
          <p:nvPr/>
        </p:nvSpPr>
        <p:spPr bwMode="auto">
          <a:xfrm>
            <a:off x="3779912" y="1988840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5" name="AutoShape 7"/>
          <p:cNvSpPr>
            <a:spLocks noChangeArrowheads="1"/>
          </p:cNvSpPr>
          <p:nvPr/>
        </p:nvSpPr>
        <p:spPr bwMode="auto">
          <a:xfrm>
            <a:off x="7884368" y="1988840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  <a:latin typeface="+mj-lt"/>
              </a:rPr>
              <a:t>4</a:t>
            </a:r>
            <a:endParaRPr lang="en-US" altLang="ja-JP" sz="40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27" name="AutoShape 7"/>
          <p:cNvSpPr>
            <a:spLocks noChangeArrowheads="1"/>
          </p:cNvSpPr>
          <p:nvPr/>
        </p:nvSpPr>
        <p:spPr bwMode="auto">
          <a:xfrm>
            <a:off x="5868144" y="2782541"/>
            <a:ext cx="1944216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</a:rPr>
              <a:t>3</a:t>
            </a:r>
            <a:endParaRPr lang="en-US" altLang="ja-JP" sz="4000" b="1" baseline="-25000" dirty="0">
              <a:solidFill>
                <a:srgbClr val="7030A0"/>
              </a:solidFill>
            </a:endParaRPr>
          </a:p>
        </p:txBody>
      </p:sp>
      <p:sp>
        <p:nvSpPr>
          <p:cNvPr id="28" name="AutoShape 7"/>
          <p:cNvSpPr>
            <a:spLocks noChangeArrowheads="1"/>
          </p:cNvSpPr>
          <p:nvPr/>
        </p:nvSpPr>
        <p:spPr bwMode="auto">
          <a:xfrm>
            <a:off x="3779912" y="2782541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2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29" name="AutoShape 7"/>
          <p:cNvSpPr>
            <a:spLocks noChangeArrowheads="1"/>
          </p:cNvSpPr>
          <p:nvPr/>
        </p:nvSpPr>
        <p:spPr bwMode="auto">
          <a:xfrm>
            <a:off x="2699792" y="2782541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0" name="AutoShape 7"/>
          <p:cNvSpPr>
            <a:spLocks noChangeArrowheads="1"/>
          </p:cNvSpPr>
          <p:nvPr/>
        </p:nvSpPr>
        <p:spPr bwMode="auto">
          <a:xfrm>
            <a:off x="7884368" y="2782541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  <a:latin typeface="+mj-lt"/>
              </a:rPr>
              <a:t>4</a:t>
            </a:r>
            <a:endParaRPr lang="en-US" altLang="ja-JP" sz="40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31" name="AutoShape 7"/>
          <p:cNvSpPr>
            <a:spLocks noChangeArrowheads="1"/>
          </p:cNvSpPr>
          <p:nvPr/>
        </p:nvSpPr>
        <p:spPr bwMode="auto">
          <a:xfrm>
            <a:off x="4860032" y="2780928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</a:rPr>
              <a:t>τ’</a:t>
            </a:r>
            <a:r>
              <a:rPr lang="en-US" altLang="ja-JP" sz="3200" b="1" baseline="-25000" dirty="0" smtClean="0">
                <a:solidFill>
                  <a:srgbClr val="7030A0"/>
                </a:solidFill>
              </a:rPr>
              <a:t>34d</a:t>
            </a:r>
            <a:endParaRPr lang="en-US" altLang="ja-JP" sz="4000" b="1" baseline="-25000" dirty="0">
              <a:solidFill>
                <a:srgbClr val="7030A0"/>
              </a:solidFill>
            </a:endParaRPr>
          </a:p>
        </p:txBody>
      </p:sp>
      <p:sp>
        <p:nvSpPr>
          <p:cNvPr id="32" name="AutoShape 7"/>
          <p:cNvSpPr>
            <a:spLocks noChangeArrowheads="1"/>
          </p:cNvSpPr>
          <p:nvPr/>
        </p:nvSpPr>
        <p:spPr bwMode="auto">
          <a:xfrm>
            <a:off x="5868144" y="3574629"/>
            <a:ext cx="1944216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</a:rPr>
              <a:t>3</a:t>
            </a:r>
            <a:endParaRPr lang="en-US" altLang="ja-JP" sz="4000" b="1" baseline="-25000" dirty="0">
              <a:solidFill>
                <a:srgbClr val="7030A0"/>
              </a:solidFill>
            </a:endParaRPr>
          </a:p>
        </p:txBody>
      </p:sp>
      <p:sp>
        <p:nvSpPr>
          <p:cNvPr id="33" name="AutoShape 7"/>
          <p:cNvSpPr>
            <a:spLocks noChangeArrowheads="1"/>
          </p:cNvSpPr>
          <p:nvPr/>
        </p:nvSpPr>
        <p:spPr bwMode="auto">
          <a:xfrm>
            <a:off x="3779912" y="3574629"/>
            <a:ext cx="201622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2</a:t>
            </a:r>
            <a:r>
              <a:rPr lang="en-US" altLang="ja-JP" sz="4000" b="1" baseline="-25000" dirty="0" smtClean="0">
                <a:solidFill>
                  <a:srgbClr val="7030A0"/>
                </a:solidFill>
              </a:rPr>
              <a:t>34d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4" name="AutoShape 7"/>
          <p:cNvSpPr>
            <a:spLocks noChangeArrowheads="1"/>
          </p:cNvSpPr>
          <p:nvPr/>
        </p:nvSpPr>
        <p:spPr bwMode="auto">
          <a:xfrm>
            <a:off x="2699792" y="3574629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35" name="AutoShape 7"/>
          <p:cNvSpPr>
            <a:spLocks noChangeArrowheads="1"/>
          </p:cNvSpPr>
          <p:nvPr/>
        </p:nvSpPr>
        <p:spPr bwMode="auto">
          <a:xfrm>
            <a:off x="7884368" y="3574629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  <a:latin typeface="+mj-lt"/>
              </a:rPr>
              <a:t>4</a:t>
            </a:r>
            <a:endParaRPr lang="en-US" altLang="ja-JP" sz="40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39" name="AutoShape 7"/>
          <p:cNvSpPr>
            <a:spLocks noChangeArrowheads="1"/>
          </p:cNvSpPr>
          <p:nvPr/>
        </p:nvSpPr>
        <p:spPr bwMode="auto">
          <a:xfrm>
            <a:off x="5868144" y="4366717"/>
            <a:ext cx="1944216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</a:rPr>
              <a:t>3</a:t>
            </a:r>
            <a:endParaRPr lang="en-US" altLang="ja-JP" sz="4000" b="1" baseline="-25000" dirty="0">
              <a:solidFill>
                <a:srgbClr val="7030A0"/>
              </a:solidFill>
            </a:endParaRPr>
          </a:p>
        </p:txBody>
      </p:sp>
      <p:sp>
        <p:nvSpPr>
          <p:cNvPr id="40" name="AutoShape 7"/>
          <p:cNvSpPr>
            <a:spLocks noChangeArrowheads="1"/>
          </p:cNvSpPr>
          <p:nvPr/>
        </p:nvSpPr>
        <p:spPr bwMode="auto">
          <a:xfrm>
            <a:off x="3779912" y="4366717"/>
            <a:ext cx="201622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</a:rPr>
              <a:t>2</a:t>
            </a:r>
            <a:endParaRPr lang="en-US" altLang="ja-JP" sz="4000" b="1" baseline="-25000" dirty="0">
              <a:solidFill>
                <a:srgbClr val="7030A0"/>
              </a:solidFill>
            </a:endParaRPr>
          </a:p>
        </p:txBody>
      </p:sp>
      <p:sp>
        <p:nvSpPr>
          <p:cNvPr id="41" name="AutoShape 7"/>
          <p:cNvSpPr>
            <a:spLocks noChangeArrowheads="1"/>
          </p:cNvSpPr>
          <p:nvPr/>
        </p:nvSpPr>
        <p:spPr bwMode="auto">
          <a:xfrm>
            <a:off x="1619672" y="4366717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2" name="AutoShape 7"/>
          <p:cNvSpPr>
            <a:spLocks noChangeArrowheads="1"/>
          </p:cNvSpPr>
          <p:nvPr/>
        </p:nvSpPr>
        <p:spPr bwMode="auto">
          <a:xfrm>
            <a:off x="7884368" y="4366717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  <a:latin typeface="+mj-lt"/>
              </a:rPr>
              <a:t>4</a:t>
            </a:r>
            <a:endParaRPr lang="en-US" altLang="ja-JP" sz="40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43" name="AutoShape 7"/>
          <p:cNvSpPr>
            <a:spLocks noChangeArrowheads="1"/>
          </p:cNvSpPr>
          <p:nvPr/>
        </p:nvSpPr>
        <p:spPr bwMode="auto">
          <a:xfrm>
            <a:off x="2699792" y="4365104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</a:rPr>
              <a:t>τ’</a:t>
            </a:r>
            <a:r>
              <a:rPr lang="en-US" altLang="ja-JP" sz="2800" b="1" baseline="-25000" dirty="0" smtClean="0">
                <a:solidFill>
                  <a:srgbClr val="7030A0"/>
                </a:solidFill>
              </a:rPr>
              <a:t>234d</a:t>
            </a:r>
            <a:endParaRPr lang="en-US" altLang="ja-JP" sz="4000" b="1" baseline="-25000" dirty="0">
              <a:solidFill>
                <a:srgbClr val="7030A0"/>
              </a:solidFill>
            </a:endParaRPr>
          </a:p>
        </p:txBody>
      </p:sp>
      <p:sp>
        <p:nvSpPr>
          <p:cNvPr id="44" name="AutoShape 7"/>
          <p:cNvSpPr>
            <a:spLocks noChangeArrowheads="1"/>
          </p:cNvSpPr>
          <p:nvPr/>
        </p:nvSpPr>
        <p:spPr bwMode="auto">
          <a:xfrm>
            <a:off x="5868144" y="5086797"/>
            <a:ext cx="1944216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</a:rPr>
              <a:t>3</a:t>
            </a:r>
            <a:endParaRPr lang="en-US" altLang="ja-JP" sz="4000" b="1" baseline="-25000" dirty="0">
              <a:solidFill>
                <a:srgbClr val="7030A0"/>
              </a:solidFill>
            </a:endParaRPr>
          </a:p>
        </p:txBody>
      </p:sp>
      <p:sp>
        <p:nvSpPr>
          <p:cNvPr id="45" name="AutoShape 7"/>
          <p:cNvSpPr>
            <a:spLocks noChangeArrowheads="1"/>
          </p:cNvSpPr>
          <p:nvPr/>
        </p:nvSpPr>
        <p:spPr bwMode="auto">
          <a:xfrm>
            <a:off x="3779912" y="5086797"/>
            <a:ext cx="201622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</a:rPr>
              <a:t>2</a:t>
            </a:r>
            <a:endParaRPr lang="en-US" altLang="ja-JP" sz="4000" b="1" baseline="-25000" dirty="0">
              <a:solidFill>
                <a:srgbClr val="7030A0"/>
              </a:solidFill>
            </a:endParaRPr>
          </a:p>
        </p:txBody>
      </p:sp>
      <p:sp>
        <p:nvSpPr>
          <p:cNvPr id="47" name="AutoShape 7"/>
          <p:cNvSpPr>
            <a:spLocks noChangeArrowheads="1"/>
          </p:cNvSpPr>
          <p:nvPr/>
        </p:nvSpPr>
        <p:spPr bwMode="auto">
          <a:xfrm>
            <a:off x="7884368" y="5086797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  <a:latin typeface="+mj-lt"/>
              </a:rPr>
              <a:t>4</a:t>
            </a:r>
            <a:endParaRPr lang="en-US" altLang="ja-JP" sz="40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54" name="AutoShape 7"/>
          <p:cNvSpPr>
            <a:spLocks noChangeArrowheads="1"/>
          </p:cNvSpPr>
          <p:nvPr/>
        </p:nvSpPr>
        <p:spPr bwMode="auto">
          <a:xfrm>
            <a:off x="1619672" y="5063894"/>
            <a:ext cx="201622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C00000"/>
                </a:solidFill>
                <a:latin typeface="+mj-lt"/>
              </a:rPr>
              <a:t>τ</a:t>
            </a:r>
            <a:r>
              <a:rPr lang="en-US" altLang="ja-JP" sz="40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r>
              <a:rPr lang="en-US" altLang="ja-JP" sz="4000" b="1" baseline="-25000" dirty="0" smtClean="0">
                <a:solidFill>
                  <a:srgbClr val="7030A0"/>
                </a:solidFill>
              </a:rPr>
              <a:t>234d</a:t>
            </a:r>
            <a:endParaRPr lang="en-US" altLang="ja-JP" sz="40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6" name="AutoShape 7"/>
          <p:cNvSpPr>
            <a:spLocks noChangeArrowheads="1"/>
          </p:cNvSpPr>
          <p:nvPr/>
        </p:nvSpPr>
        <p:spPr bwMode="auto">
          <a:xfrm>
            <a:off x="5868144" y="5878885"/>
            <a:ext cx="1944216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</a:rPr>
              <a:t>3</a:t>
            </a:r>
            <a:endParaRPr lang="en-US" altLang="ja-JP" sz="4000" b="1" baseline="-25000" dirty="0">
              <a:solidFill>
                <a:srgbClr val="7030A0"/>
              </a:solidFill>
            </a:endParaRPr>
          </a:p>
        </p:txBody>
      </p:sp>
      <p:sp>
        <p:nvSpPr>
          <p:cNvPr id="57" name="AutoShape 7"/>
          <p:cNvSpPr>
            <a:spLocks noChangeArrowheads="1"/>
          </p:cNvSpPr>
          <p:nvPr/>
        </p:nvSpPr>
        <p:spPr bwMode="auto">
          <a:xfrm>
            <a:off x="3779912" y="5878885"/>
            <a:ext cx="201622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</a:rPr>
              <a:t>2</a:t>
            </a:r>
            <a:endParaRPr lang="en-US" altLang="ja-JP" sz="4000" b="1" baseline="-25000" dirty="0">
              <a:solidFill>
                <a:srgbClr val="7030A0"/>
              </a:solidFill>
            </a:endParaRPr>
          </a:p>
        </p:txBody>
      </p:sp>
      <p:sp>
        <p:nvSpPr>
          <p:cNvPr id="58" name="AutoShape 7"/>
          <p:cNvSpPr>
            <a:spLocks noChangeArrowheads="1"/>
          </p:cNvSpPr>
          <p:nvPr/>
        </p:nvSpPr>
        <p:spPr bwMode="auto">
          <a:xfrm>
            <a:off x="7884368" y="5878885"/>
            <a:ext cx="93610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  <a:latin typeface="+mj-lt"/>
              </a:rPr>
              <a:t>4</a:t>
            </a:r>
            <a:endParaRPr lang="en-US" altLang="ja-JP" sz="40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59" name="AutoShape 7"/>
          <p:cNvSpPr>
            <a:spLocks noChangeArrowheads="1"/>
          </p:cNvSpPr>
          <p:nvPr/>
        </p:nvSpPr>
        <p:spPr bwMode="auto">
          <a:xfrm>
            <a:off x="1619672" y="5855982"/>
            <a:ext cx="2016224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</a:rPr>
              <a:t>τ’</a:t>
            </a:r>
            <a:r>
              <a:rPr lang="en-US" altLang="ja-JP" sz="4000" b="1" baseline="-25000" dirty="0" smtClean="0">
                <a:solidFill>
                  <a:srgbClr val="7030A0"/>
                </a:solidFill>
              </a:rPr>
              <a:t>1</a:t>
            </a:r>
            <a:endParaRPr lang="en-US" altLang="ja-JP" sz="4000" b="1" baseline="-25000" dirty="0">
              <a:solidFill>
                <a:srgbClr val="7030A0"/>
              </a:solidFill>
            </a:endParaRPr>
          </a:p>
        </p:txBody>
      </p:sp>
      <p:sp>
        <p:nvSpPr>
          <p:cNvPr id="60" name="AutoShape 7"/>
          <p:cNvSpPr>
            <a:spLocks noChangeArrowheads="1"/>
          </p:cNvSpPr>
          <p:nvPr/>
        </p:nvSpPr>
        <p:spPr bwMode="auto">
          <a:xfrm>
            <a:off x="395536" y="5855981"/>
            <a:ext cx="1152128" cy="50244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 smtClean="0">
                <a:solidFill>
                  <a:srgbClr val="7030A0"/>
                </a:solidFill>
              </a:rPr>
              <a:t>τ’</a:t>
            </a:r>
            <a:r>
              <a:rPr lang="en-US" altLang="ja-JP" sz="3200" b="1" baseline="-25000" dirty="0" smtClean="0">
                <a:solidFill>
                  <a:srgbClr val="7030A0"/>
                </a:solidFill>
              </a:rPr>
              <a:t>1234d</a:t>
            </a:r>
            <a:endParaRPr lang="en-US" altLang="ja-JP" sz="4000" b="1" baseline="-25000" dirty="0">
              <a:solidFill>
                <a:srgbClr val="7030A0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2987824" y="807095"/>
            <a:ext cx="1260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0070C0"/>
                </a:solidFill>
              </a:rPr>
              <a:t>Split</a:t>
            </a:r>
            <a:endParaRPr kumimoji="1" lang="ja-JP" altLang="en-US" sz="2400" b="1" dirty="0">
              <a:solidFill>
                <a:srgbClr val="0070C0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987824" y="1599183"/>
            <a:ext cx="1260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CD0398"/>
                </a:solidFill>
              </a:rPr>
              <a:t>Fuse</a:t>
            </a:r>
            <a:endParaRPr kumimoji="1" lang="ja-JP" altLang="en-US" sz="2400" b="1" dirty="0">
              <a:solidFill>
                <a:srgbClr val="CD0398"/>
              </a:solidFill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1727684" y="2391271"/>
            <a:ext cx="1260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0070C0"/>
                </a:solidFill>
              </a:rPr>
              <a:t>Split</a:t>
            </a:r>
            <a:endParaRPr kumimoji="1" lang="ja-JP" altLang="en-US" sz="2400" b="1" dirty="0">
              <a:solidFill>
                <a:srgbClr val="0070C0"/>
              </a:solidFill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1727684" y="3183359"/>
            <a:ext cx="1260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CD0398"/>
                </a:solidFill>
              </a:rPr>
              <a:t>Fuse</a:t>
            </a:r>
            <a:endParaRPr kumimoji="1" lang="ja-JP" altLang="en-US" sz="2400" b="1" dirty="0">
              <a:solidFill>
                <a:srgbClr val="CD0398"/>
              </a:solidFill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719572" y="3903439"/>
            <a:ext cx="1260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0070C0"/>
                </a:solidFill>
              </a:rPr>
              <a:t>Split</a:t>
            </a:r>
            <a:endParaRPr kumimoji="1" lang="ja-JP" altLang="en-US" sz="2400" b="1" dirty="0">
              <a:solidFill>
                <a:srgbClr val="0070C0"/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719572" y="4695527"/>
            <a:ext cx="1260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CD0398"/>
                </a:solidFill>
              </a:rPr>
              <a:t>Fuse</a:t>
            </a:r>
            <a:endParaRPr kumimoji="1" lang="ja-JP" altLang="en-US" sz="2400" b="1" dirty="0">
              <a:solidFill>
                <a:srgbClr val="CD0398"/>
              </a:solidFill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107504" y="5415607"/>
            <a:ext cx="1260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0070C0"/>
                </a:solidFill>
              </a:rPr>
              <a:t>Split</a:t>
            </a:r>
            <a:endParaRPr kumimoji="1" lang="ja-JP" altLang="en-US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630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 smtClean="0"/>
              <a:t>Separate the </a:t>
            </a:r>
            <a:r>
              <a:rPr lang="en-US" altLang="ja-JP" dirty="0"/>
              <a:t>“deleting” </a:t>
            </a:r>
            <a:r>
              <a:rPr lang="en-US" altLang="ja-JP" dirty="0" smtClean="0"/>
              <a:t>transformation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Key Part</a:t>
            </a:r>
            <a:endParaRPr kumimoji="1" lang="ja-JP" altLang="en-US" dirty="0"/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6451076" y="2881970"/>
            <a:ext cx="1894883" cy="107850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5400" b="1" dirty="0" err="1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5400" b="1" baseline="-25000" dirty="0" err="1" smtClean="0">
                <a:solidFill>
                  <a:srgbClr val="7030A0"/>
                </a:solidFill>
                <a:latin typeface="+mj-lt"/>
              </a:rPr>
              <a:t>n</a:t>
            </a:r>
            <a:endParaRPr lang="en-US" altLang="ja-JP" sz="54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39852" y="2852936"/>
            <a:ext cx="9001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600" dirty="0" smtClean="0"/>
              <a:t>=</a:t>
            </a:r>
            <a:endParaRPr kumimoji="1" lang="ja-JP" altLang="en-US" sz="6600" dirty="0"/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4146820" y="2881969"/>
            <a:ext cx="1894883" cy="107850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5400" b="1" dirty="0" err="1">
                <a:solidFill>
                  <a:srgbClr val="7030A0"/>
                </a:solidFill>
              </a:rPr>
              <a:t>τ’</a:t>
            </a:r>
            <a:r>
              <a:rPr lang="en-US" altLang="ja-JP" sz="5400" b="1" baseline="-25000" dirty="0" err="1">
                <a:solidFill>
                  <a:srgbClr val="7030A0"/>
                </a:solidFill>
              </a:rPr>
              <a:t>del</a:t>
            </a:r>
            <a:endParaRPr lang="en-US" altLang="ja-JP" sz="5400" b="1" baseline="-25000" dirty="0">
              <a:solidFill>
                <a:srgbClr val="7030A0"/>
              </a:solidFill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971600" y="2924944"/>
            <a:ext cx="1894883" cy="107850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5400" b="1" dirty="0" err="1">
                <a:solidFill>
                  <a:srgbClr val="C00000"/>
                </a:solidFill>
              </a:rPr>
              <a:t>τ</a:t>
            </a:r>
            <a:r>
              <a:rPr lang="en-US" altLang="ja-JP" sz="5400" b="1" baseline="-25000" dirty="0" err="1">
                <a:solidFill>
                  <a:srgbClr val="C00000"/>
                </a:solidFill>
              </a:rPr>
              <a:t>n</a:t>
            </a:r>
            <a:endParaRPr lang="en-US" altLang="ja-JP" sz="5400" b="1" baseline="-25000" dirty="0">
              <a:solidFill>
                <a:srgbClr val="C0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041703" y="2780928"/>
            <a:ext cx="4500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600" dirty="0" smtClean="0"/>
              <a:t>;</a:t>
            </a:r>
            <a:endParaRPr kumimoji="1" lang="ja-JP" altLang="en-US" sz="6600" dirty="0"/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8201943" y="4681012"/>
            <a:ext cx="546521" cy="1132874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ja-JP" sz="4000" b="1" dirty="0"/>
          </a:p>
        </p:txBody>
      </p:sp>
      <p:sp>
        <p:nvSpPr>
          <p:cNvPr id="12" name="AutoShape 16"/>
          <p:cNvSpPr>
            <a:spLocks noChangeArrowheads="1"/>
          </p:cNvSpPr>
          <p:nvPr/>
        </p:nvSpPr>
        <p:spPr bwMode="auto">
          <a:xfrm>
            <a:off x="6081340" y="4681012"/>
            <a:ext cx="357808" cy="768119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13" name="右矢印 12"/>
          <p:cNvSpPr/>
          <p:nvPr/>
        </p:nvSpPr>
        <p:spPr>
          <a:xfrm>
            <a:off x="7180261" y="4971359"/>
            <a:ext cx="436512" cy="42649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AutoShape 16"/>
          <p:cNvSpPr>
            <a:spLocks noChangeArrowheads="1"/>
          </p:cNvSpPr>
          <p:nvPr/>
        </p:nvSpPr>
        <p:spPr bwMode="auto">
          <a:xfrm>
            <a:off x="3784376" y="4653136"/>
            <a:ext cx="1003648" cy="1536239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15" name="右矢印 14"/>
          <p:cNvSpPr/>
          <p:nvPr/>
        </p:nvSpPr>
        <p:spPr>
          <a:xfrm>
            <a:off x="5014274" y="4964737"/>
            <a:ext cx="436512" cy="42649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AutoShape 16"/>
          <p:cNvSpPr>
            <a:spLocks noChangeArrowheads="1"/>
          </p:cNvSpPr>
          <p:nvPr/>
        </p:nvSpPr>
        <p:spPr bwMode="auto">
          <a:xfrm>
            <a:off x="760040" y="4701073"/>
            <a:ext cx="1003648" cy="1536239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17" name="AutoShape 11"/>
          <p:cNvSpPr>
            <a:spLocks noChangeArrowheads="1"/>
          </p:cNvSpPr>
          <p:nvPr/>
        </p:nvSpPr>
        <p:spPr bwMode="auto">
          <a:xfrm>
            <a:off x="2411760" y="4653136"/>
            <a:ext cx="546521" cy="1132874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ja-JP" sz="4000" b="1" dirty="0"/>
          </a:p>
        </p:txBody>
      </p:sp>
      <p:sp>
        <p:nvSpPr>
          <p:cNvPr id="18" name="右矢印 17"/>
          <p:cNvSpPr/>
          <p:nvPr/>
        </p:nvSpPr>
        <p:spPr>
          <a:xfrm>
            <a:off x="1700785" y="4964737"/>
            <a:ext cx="436512" cy="42649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239852" y="4553252"/>
            <a:ext cx="9001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600" dirty="0" smtClean="0"/>
              <a:t>=</a:t>
            </a:r>
            <a:endParaRPr kumimoji="1" lang="ja-JP" altLang="en-US" sz="6600" dirty="0"/>
          </a:p>
        </p:txBody>
      </p:sp>
    </p:spTree>
    <p:extLst>
      <p:ext uri="{BB962C8B-B14F-4D97-AF65-F5344CB8AC3E}">
        <p14:creationId xmlns:p14="http://schemas.microsoft.com/office/powerpoint/2010/main" val="2160746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lnSpcReduction="10000"/>
          </a:bodyPr>
          <a:lstStyle/>
          <a:p>
            <a:endParaRPr kumimoji="1" lang="en-US" altLang="ja-JP" dirty="0" smtClean="0"/>
          </a:p>
          <a:p>
            <a:r>
              <a:rPr kumimoji="1" lang="en-US" altLang="ja-JP" dirty="0" smtClean="0"/>
              <a:t>MSO on words/trees:</a:t>
            </a:r>
          </a:p>
          <a:p>
            <a:pPr lvl="1"/>
            <a:r>
              <a:rPr kumimoji="1" lang="en-US" altLang="ja-JP" dirty="0" smtClean="0"/>
              <a:t>Emp</a:t>
            </a:r>
            <a:r>
              <a:rPr lang="en-US" altLang="ja-JP" dirty="0" smtClean="0"/>
              <a:t>tiness checking is </a:t>
            </a:r>
            <a:r>
              <a:rPr lang="en-US" altLang="ja-JP" b="1" dirty="0" smtClean="0">
                <a:solidFill>
                  <a:srgbClr val="C00000"/>
                </a:solidFill>
              </a:rPr>
              <a:t>non elementary (HYPEREXP)</a:t>
            </a:r>
            <a:r>
              <a:rPr lang="en-US" altLang="ja-JP" dirty="0" smtClean="0"/>
              <a:t> for the size of the formula.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The class of languages it represents is </a:t>
            </a:r>
            <a:r>
              <a:rPr kumimoji="1" lang="en-US" altLang="ja-JP" b="1" dirty="0" smtClean="0">
                <a:solidFill>
                  <a:srgbClr val="C00000"/>
                </a:solidFill>
              </a:rPr>
              <a:t>regular</a:t>
            </a:r>
            <a:r>
              <a:rPr kumimoji="1" lang="en-US" altLang="ja-JP" dirty="0" smtClean="0"/>
              <a:t>.</a:t>
            </a:r>
          </a:p>
          <a:p>
            <a:pPr lvl="2"/>
            <a:r>
              <a:rPr lang="en-US" altLang="ja-JP" b="1" dirty="0" smtClean="0">
                <a:solidFill>
                  <a:srgbClr val="C00000"/>
                </a:solidFill>
              </a:rPr>
              <a:t>O(n)</a:t>
            </a:r>
            <a:r>
              <a:rPr lang="en-US" altLang="ja-JP" dirty="0" smtClean="0"/>
              <a:t> time, </a:t>
            </a:r>
            <a:r>
              <a:rPr lang="en-US" altLang="ja-JP" b="1" dirty="0" smtClean="0">
                <a:solidFill>
                  <a:srgbClr val="C00000"/>
                </a:solidFill>
              </a:rPr>
              <a:t>O(1)</a:t>
            </a:r>
            <a:r>
              <a:rPr lang="en-US" altLang="ja-JP" dirty="0" smtClean="0"/>
              <a:t> space membership </a:t>
            </a:r>
            <a:r>
              <a:rPr lang="en-US" altLang="ja-JP" dirty="0" err="1" smtClean="0"/>
              <a:t>wrt</a:t>
            </a:r>
            <a:r>
              <a:rPr lang="en-US" altLang="ja-JP" dirty="0" smtClean="0"/>
              <a:t> the word length</a:t>
            </a:r>
            <a:endParaRPr kumimoji="1" lang="en-US" altLang="ja-JP" dirty="0" smtClean="0"/>
          </a:p>
          <a:p>
            <a:pPr lvl="1"/>
            <a:endParaRPr kumimoji="1"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“MSO on words is a </a:t>
            </a:r>
            <a:r>
              <a:rPr lang="en-US" altLang="ja-JP" dirty="0" err="1" smtClean="0"/>
              <a:t>verrrrrrrrry</a:t>
            </a:r>
            <a:r>
              <a:rPr lang="en-US" altLang="ja-JP" dirty="0" smtClean="0"/>
              <a:t> concise </a:t>
            </a:r>
            <a:br>
              <a:rPr lang="en-US" altLang="ja-JP" dirty="0" smtClean="0"/>
            </a:br>
            <a:r>
              <a:rPr lang="en-US" altLang="ja-JP" dirty="0" smtClean="0"/>
              <a:t>  representation for relatively simple languages.”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Computational Complexity w.r.t.</a:t>
            </a:r>
            <a:br>
              <a:rPr lang="en-US" altLang="ja-JP" dirty="0" smtClean="0"/>
            </a:br>
            <a:r>
              <a:rPr lang="en-US" altLang="ja-JP" dirty="0" smtClean="0"/>
              <a:t>Grammar Size and Data Size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71005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622266"/>
            <a:ext cx="8435280" cy="17347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dirty="0" smtClean="0"/>
              <a:t>Slogan: </a:t>
            </a:r>
            <a:r>
              <a:rPr lang="en-US" altLang="ja-JP" sz="4300" dirty="0" smtClean="0"/>
              <a:t>Work on every node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sz="2800" dirty="0" smtClean="0"/>
              <a:t>(</a:t>
            </a:r>
            <a:r>
              <a:rPr lang="en-US" altLang="ja-JP" sz="2800" b="1" dirty="0" err="1" smtClean="0">
                <a:solidFill>
                  <a:srgbClr val="7030A0"/>
                </a:solidFill>
              </a:rPr>
              <a:t>τ’</a:t>
            </a:r>
            <a:r>
              <a:rPr lang="en-US" altLang="ja-JP" sz="2800" b="1" baseline="-25000" dirty="0" err="1" smtClean="0">
                <a:solidFill>
                  <a:srgbClr val="7030A0"/>
                </a:solidFill>
              </a:rPr>
              <a:t>n</a:t>
            </a:r>
            <a:r>
              <a:rPr lang="en-US" altLang="ja-JP" sz="2800" dirty="0" smtClean="0"/>
              <a:t> must generate at least one node for each input node)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Key Part</a:t>
            </a:r>
            <a:endParaRPr kumimoji="1" lang="ja-JP" altLang="en-US" dirty="0"/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6451076" y="2881970"/>
            <a:ext cx="1894883" cy="107850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5400" b="1" dirty="0" err="1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5400" b="1" baseline="-25000" dirty="0" err="1" smtClean="0">
                <a:solidFill>
                  <a:srgbClr val="7030A0"/>
                </a:solidFill>
                <a:latin typeface="+mj-lt"/>
              </a:rPr>
              <a:t>n</a:t>
            </a:r>
            <a:endParaRPr lang="en-US" altLang="ja-JP" sz="54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8" name="AutoShape 7"/>
          <p:cNvSpPr>
            <a:spLocks noChangeArrowheads="1"/>
          </p:cNvSpPr>
          <p:nvPr/>
        </p:nvSpPr>
        <p:spPr bwMode="auto">
          <a:xfrm>
            <a:off x="4146820" y="2881969"/>
            <a:ext cx="1894883" cy="107850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5400" b="1" dirty="0" err="1">
                <a:solidFill>
                  <a:srgbClr val="7030A0"/>
                </a:solidFill>
              </a:rPr>
              <a:t>τ’</a:t>
            </a:r>
            <a:r>
              <a:rPr lang="en-US" altLang="ja-JP" sz="5400" b="1" baseline="-25000" dirty="0" err="1">
                <a:solidFill>
                  <a:srgbClr val="7030A0"/>
                </a:solidFill>
              </a:rPr>
              <a:t>del</a:t>
            </a:r>
            <a:endParaRPr lang="en-US" altLang="ja-JP" sz="5400" b="1" baseline="-25000" dirty="0">
              <a:solidFill>
                <a:srgbClr val="7030A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041703" y="2780928"/>
            <a:ext cx="4500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600" dirty="0" smtClean="0"/>
              <a:t>;</a:t>
            </a:r>
            <a:endParaRPr kumimoji="1" lang="ja-JP" altLang="en-US" sz="6600" dirty="0"/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8201943" y="4681012"/>
            <a:ext cx="546521" cy="1132874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ja-JP" sz="4000" b="1" dirty="0"/>
          </a:p>
        </p:txBody>
      </p:sp>
      <p:sp>
        <p:nvSpPr>
          <p:cNvPr id="12" name="AutoShape 16"/>
          <p:cNvSpPr>
            <a:spLocks noChangeArrowheads="1"/>
          </p:cNvSpPr>
          <p:nvPr/>
        </p:nvSpPr>
        <p:spPr bwMode="auto">
          <a:xfrm>
            <a:off x="6081340" y="4681012"/>
            <a:ext cx="357808" cy="768119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13" name="右矢印 12"/>
          <p:cNvSpPr/>
          <p:nvPr/>
        </p:nvSpPr>
        <p:spPr>
          <a:xfrm>
            <a:off x="7180261" y="4971359"/>
            <a:ext cx="436512" cy="42649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AutoShape 16"/>
          <p:cNvSpPr>
            <a:spLocks noChangeArrowheads="1"/>
          </p:cNvSpPr>
          <p:nvPr/>
        </p:nvSpPr>
        <p:spPr bwMode="auto">
          <a:xfrm>
            <a:off x="3784376" y="4653136"/>
            <a:ext cx="1003648" cy="1536239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15" name="右矢印 14"/>
          <p:cNvSpPr/>
          <p:nvPr/>
        </p:nvSpPr>
        <p:spPr>
          <a:xfrm>
            <a:off x="5014274" y="4964737"/>
            <a:ext cx="436512" cy="42649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80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827584" y="1686508"/>
            <a:ext cx="2880320" cy="604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 smtClean="0"/>
              <a:t>Deleting HTTs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Work on Every Node </a:t>
            </a:r>
            <a:r>
              <a:rPr kumimoji="1" lang="ja-JP" altLang="en-US" dirty="0" smtClean="0"/>
              <a:t>⇒ </a:t>
            </a:r>
            <a:r>
              <a:rPr kumimoji="1" lang="en-US" altLang="ja-JP" dirty="0" smtClean="0"/>
              <a:t>Visit All Nodes</a:t>
            </a:r>
            <a:endParaRPr kumimoji="1" lang="ja-JP" altLang="en-US" dirty="0"/>
          </a:p>
        </p:txBody>
      </p:sp>
      <p:sp>
        <p:nvSpPr>
          <p:cNvPr id="4" name="横巻き 3"/>
          <p:cNvSpPr/>
          <p:nvPr/>
        </p:nvSpPr>
        <p:spPr>
          <a:xfrm>
            <a:off x="1619672" y="2276872"/>
            <a:ext cx="5976664" cy="2448272"/>
          </a:xfrm>
          <a:prstGeom prst="horizontalScroll">
            <a:avLst>
              <a:gd name="adj" fmla="val 10420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G(</a:t>
            </a:r>
            <a:r>
              <a:rPr lang="en-US" altLang="ja-JP" sz="28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Z</a:t>
            </a:r>
            <a:r>
              <a:rPr lang="en-US" altLang="ja-JP" sz="28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)(y</a:t>
            </a:r>
            <a:r>
              <a:rPr lang="en-US" altLang="ja-JP" sz="2800" baseline="-25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1</a:t>
            </a:r>
            <a:r>
              <a:rPr lang="en-US" altLang="ja-JP" sz="28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)  </a:t>
            </a:r>
            <a:r>
              <a:rPr lang="en-US" altLang="ja-JP" sz="28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Z </a:t>
            </a: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∥</a:t>
            </a:r>
            <a:r>
              <a:rPr lang="en-US" altLang="ja-JP" sz="28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altLang="ja-JP" sz="280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y</a:t>
            </a:r>
            <a:r>
              <a:rPr lang="en-US" altLang="ja-JP" sz="2800" baseline="-25000" dirty="0">
                <a:solidFill>
                  <a:schemeClr val="tx1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1</a:t>
            </a:r>
          </a:p>
          <a:p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F(</a:t>
            </a:r>
            <a:r>
              <a:rPr lang="en-US" altLang="ja-JP" sz="28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S(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ja-JP" sz="2800" baseline="-250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,x</a:t>
            </a:r>
            <a:r>
              <a:rPr lang="en-US" altLang="ja-JP" sz="2800" baseline="-250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lang="en-US" altLang="ja-JP" sz="28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altLang="ja-JP" sz="28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 </a:t>
            </a:r>
            <a:r>
              <a:rPr lang="en-US" altLang="ja-JP" sz="2800" u="sng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F(x</a:t>
            </a:r>
            <a:r>
              <a:rPr lang="en-US" altLang="ja-JP" sz="2800" u="sng" baseline="-25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1</a:t>
            </a:r>
            <a:r>
              <a:rPr lang="en-US" altLang="ja-JP" sz="2800" u="sng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)</a:t>
            </a:r>
            <a:endParaRPr lang="en-US" altLang="ja-JP" sz="2800" u="sng" dirty="0">
              <a:solidFill>
                <a:srgbClr val="00B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	  </a:t>
            </a: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∥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altLang="ja-JP" sz="2800" u="sng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F(x</a:t>
            </a:r>
            <a:r>
              <a:rPr lang="en-US" altLang="ja-JP" sz="2800" u="sng" baseline="-25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</a:t>
            </a:r>
            <a:r>
              <a:rPr lang="en-US" altLang="ja-JP" sz="2800" u="sng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)</a:t>
            </a:r>
            <a:endParaRPr lang="en-US" altLang="ja-JP" sz="2800" u="sng" dirty="0">
              <a:solidFill>
                <a:srgbClr val="00B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r>
              <a:rPr lang="en-US" altLang="ja-JP" sz="28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		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ja-JP" altLang="en-US" sz="2800" b="1" dirty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∥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G(x</a:t>
            </a:r>
            <a:r>
              <a:rPr lang="en-US" altLang="ja-JP" sz="2800" baseline="-25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1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)(</a:t>
            </a:r>
            <a:r>
              <a:rPr lang="en-US" altLang="ja-JP" sz="2800" u="sng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F(x</a:t>
            </a:r>
            <a:r>
              <a:rPr lang="en-US" altLang="ja-JP" sz="2800" u="sng" baseline="-25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</a:t>
            </a:r>
            <a:r>
              <a:rPr lang="en-US" altLang="ja-JP" sz="2800" u="sng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)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)</a:t>
            </a:r>
            <a:endParaRPr lang="en-US" altLang="ja-JP" sz="2800" dirty="0">
              <a:solidFill>
                <a:srgbClr val="00B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6084168" y="2709726"/>
            <a:ext cx="1296144" cy="862483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5400" b="1" dirty="0" err="1">
                <a:solidFill>
                  <a:srgbClr val="C00000"/>
                </a:solidFill>
              </a:rPr>
              <a:t>τ</a:t>
            </a:r>
            <a:r>
              <a:rPr lang="en-US" altLang="ja-JP" sz="5400" b="1" baseline="-25000" dirty="0" err="1">
                <a:solidFill>
                  <a:srgbClr val="C00000"/>
                </a:solidFill>
              </a:rPr>
              <a:t>n</a:t>
            </a:r>
            <a:endParaRPr lang="en-US" altLang="ja-JP" sz="5400" b="1" baseline="-25000" dirty="0">
              <a:solidFill>
                <a:srgbClr val="C00000"/>
              </a:solidFill>
            </a:endParaRPr>
          </a:p>
        </p:txBody>
      </p:sp>
      <p:sp>
        <p:nvSpPr>
          <p:cNvPr id="8" name="コンテンツ プレースホルダー 1"/>
          <p:cNvSpPr txBox="1">
            <a:spLocks/>
          </p:cNvSpPr>
          <p:nvPr/>
        </p:nvSpPr>
        <p:spPr>
          <a:xfrm>
            <a:off x="2679104" y="4725144"/>
            <a:ext cx="6213376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dirty="0"/>
              <a:t>m</a:t>
            </a:r>
            <a:r>
              <a:rPr lang="en-US" altLang="ja-JP" dirty="0" smtClean="0"/>
              <a:t>ay not </a:t>
            </a:r>
            <a:r>
              <a:rPr lang="en-US" altLang="ja-JP" dirty="0" err="1" smtClean="0"/>
              <a:t>recurse</a:t>
            </a:r>
            <a:r>
              <a:rPr lang="en-US" altLang="ja-JP" dirty="0" smtClean="0"/>
              <a:t> down to a </a:t>
            </a:r>
            <a:r>
              <a:rPr lang="en-US" altLang="ja-JP" dirty="0" err="1" smtClean="0"/>
              <a:t>subtree</a:t>
            </a:r>
            <a:r>
              <a:rPr lang="en-US" altLang="ja-JP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780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107503" y="2204864"/>
            <a:ext cx="7488833" cy="5496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sz="2800" i="1" dirty="0" err="1" smtClean="0"/>
              <a:t>Nondeterministically</a:t>
            </a:r>
            <a:r>
              <a:rPr kumimoji="1" lang="en-US" altLang="ja-JP" sz="2800" i="1" dirty="0" smtClean="0"/>
              <a:t> delete </a:t>
            </a:r>
            <a:r>
              <a:rPr lang="en-US" altLang="ja-JP" sz="2800" i="1" dirty="0"/>
              <a:t>e</a:t>
            </a:r>
            <a:r>
              <a:rPr kumimoji="1" lang="en-US" altLang="ja-JP" sz="2800" i="1" dirty="0" smtClean="0"/>
              <a:t>very </a:t>
            </a:r>
            <a:r>
              <a:rPr lang="en-US" altLang="ja-JP" sz="2800" i="1" dirty="0" err="1"/>
              <a:t>s</a:t>
            </a:r>
            <a:r>
              <a:rPr kumimoji="1" lang="en-US" altLang="ja-JP" sz="2800" i="1" dirty="0" err="1" smtClean="0"/>
              <a:t>ubtree</a:t>
            </a:r>
            <a:r>
              <a:rPr kumimoji="1" lang="en-US" altLang="ja-JP" sz="2800" i="1" dirty="0" smtClean="0"/>
              <a:t>!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smtClean="0"/>
              <a:t>Work on Every Node </a:t>
            </a:r>
            <a:r>
              <a:rPr kumimoji="1" lang="ja-JP" altLang="en-US" dirty="0" smtClean="0"/>
              <a:t>⇒ </a:t>
            </a:r>
            <a:r>
              <a:rPr kumimoji="1" lang="en-US" altLang="ja-JP" dirty="0" smtClean="0"/>
              <a:t>Visit All Nodes</a:t>
            </a:r>
            <a:endParaRPr kumimoji="1" lang="ja-JP" altLang="en-US" dirty="0"/>
          </a:p>
        </p:txBody>
      </p:sp>
      <p:grpSp>
        <p:nvGrpSpPr>
          <p:cNvPr id="11" name="グループ化 10"/>
          <p:cNvGrpSpPr/>
          <p:nvPr/>
        </p:nvGrpSpPr>
        <p:grpSpPr>
          <a:xfrm>
            <a:off x="4095588" y="1340768"/>
            <a:ext cx="4659832" cy="720080"/>
            <a:chOff x="2648472" y="1484784"/>
            <a:chExt cx="4659832" cy="720080"/>
          </a:xfrm>
        </p:grpSpPr>
        <p:sp>
          <p:nvSpPr>
            <p:cNvPr id="4" name="横巻き 3"/>
            <p:cNvSpPr/>
            <p:nvPr/>
          </p:nvSpPr>
          <p:spPr>
            <a:xfrm>
              <a:off x="2648472" y="1484784"/>
              <a:ext cx="4659832" cy="720080"/>
            </a:xfrm>
            <a:prstGeom prst="horizontalScroll">
              <a:avLst>
                <a:gd name="adj" fmla="val 18173"/>
              </a:avLst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altLang="ja-JP" sz="2000" dirty="0" smtClean="0">
                  <a:latin typeface="Consolas" pitchFamily="49" charset="0"/>
                  <a:cs typeface="Consolas" pitchFamily="49" charset="0"/>
                </a:rPr>
                <a:t>F(</a:t>
              </a:r>
              <a:r>
                <a:rPr lang="en-US" altLang="ja-JP" sz="2000" dirty="0" smtClean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S(</a:t>
              </a:r>
              <a:r>
                <a:rPr lang="en-US" altLang="ja-JP" sz="2000" dirty="0" smtClean="0">
                  <a:latin typeface="Consolas" pitchFamily="49" charset="0"/>
                  <a:cs typeface="Consolas" pitchFamily="49" charset="0"/>
                </a:rPr>
                <a:t>x</a:t>
              </a:r>
              <a:r>
                <a:rPr lang="en-US" altLang="ja-JP" sz="2000" baseline="-25000" dirty="0" smtClean="0">
                  <a:latin typeface="Consolas" pitchFamily="49" charset="0"/>
                  <a:cs typeface="Consolas" pitchFamily="49" charset="0"/>
                </a:rPr>
                <a:t>1</a:t>
              </a:r>
              <a:r>
                <a:rPr lang="en-US" altLang="ja-JP" sz="2000" dirty="0" smtClean="0">
                  <a:latin typeface="Consolas" pitchFamily="49" charset="0"/>
                  <a:cs typeface="Consolas" pitchFamily="49" charset="0"/>
                </a:rPr>
                <a:t>,x</a:t>
              </a:r>
              <a:r>
                <a:rPr lang="en-US" altLang="ja-JP" sz="2000" baseline="-25000" dirty="0" smtClean="0">
                  <a:latin typeface="Consolas" pitchFamily="49" charset="0"/>
                  <a:cs typeface="Consolas" pitchFamily="49" charset="0"/>
                </a:rPr>
                <a:t>2</a:t>
              </a:r>
              <a:r>
                <a:rPr lang="en-US" altLang="ja-JP" sz="2000" dirty="0">
                  <a:solidFill>
                    <a:srgbClr val="0070C0"/>
                  </a:solidFill>
                  <a:latin typeface="Consolas" pitchFamily="49" charset="0"/>
                  <a:cs typeface="Consolas" pitchFamily="49" charset="0"/>
                </a:rPr>
                <a:t>)</a:t>
              </a:r>
              <a:r>
                <a:rPr lang="en-US" altLang="ja-JP" sz="2000" dirty="0">
                  <a:latin typeface="Consolas" pitchFamily="49" charset="0"/>
                  <a:cs typeface="Consolas" pitchFamily="49" charset="0"/>
                </a:rPr>
                <a:t>) </a:t>
              </a:r>
              <a:r>
                <a:rPr lang="en-US" altLang="ja-JP" sz="2000" dirty="0">
                  <a:latin typeface="Consolas" pitchFamily="49" charset="0"/>
                  <a:cs typeface="Consolas" pitchFamily="49" charset="0"/>
                  <a:sym typeface="Wingdings" pitchFamily="2" charset="2"/>
                </a:rPr>
                <a:t> </a:t>
              </a:r>
              <a:r>
                <a:rPr lang="en-US" altLang="ja-JP" sz="2000" dirty="0" smtClean="0">
                  <a:latin typeface="Consolas" pitchFamily="49" charset="0"/>
                  <a:cs typeface="Consolas" pitchFamily="49" charset="0"/>
                  <a:sym typeface="Wingdings" pitchFamily="2" charset="2"/>
                </a:rPr>
                <a:t>G(x</a:t>
              </a:r>
              <a:r>
                <a:rPr lang="en-US" altLang="ja-JP" sz="2000" baseline="-25000" dirty="0" smtClean="0">
                  <a:latin typeface="Consolas" pitchFamily="49" charset="0"/>
                  <a:cs typeface="Consolas" pitchFamily="49" charset="0"/>
                  <a:sym typeface="Wingdings" pitchFamily="2" charset="2"/>
                </a:rPr>
                <a:t>1</a:t>
              </a:r>
              <a:r>
                <a:rPr lang="en-US" altLang="ja-JP" sz="2000" dirty="0" smtClean="0">
                  <a:latin typeface="Consolas" pitchFamily="49" charset="0"/>
                  <a:cs typeface="Consolas" pitchFamily="49" charset="0"/>
                  <a:sym typeface="Wingdings" pitchFamily="2" charset="2"/>
                </a:rPr>
                <a:t>)(F(x</a:t>
              </a:r>
              <a:r>
                <a:rPr lang="en-US" altLang="ja-JP" sz="2000" baseline="-25000" dirty="0" smtClean="0">
                  <a:latin typeface="Consolas" pitchFamily="49" charset="0"/>
                  <a:cs typeface="Consolas" pitchFamily="49" charset="0"/>
                  <a:sym typeface="Wingdings" pitchFamily="2" charset="2"/>
                </a:rPr>
                <a:t>2</a:t>
              </a:r>
              <a:r>
                <a:rPr lang="en-US" altLang="ja-JP" sz="2000" dirty="0" smtClean="0">
                  <a:latin typeface="Consolas" pitchFamily="49" charset="0"/>
                  <a:cs typeface="Consolas" pitchFamily="49" charset="0"/>
                  <a:sym typeface="Wingdings" pitchFamily="2" charset="2"/>
                </a:rPr>
                <a:t>))</a:t>
              </a:r>
              <a:endParaRPr lang="en-US" altLang="ja-JP" sz="20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endParaRPr>
            </a:p>
          </p:txBody>
        </p:sp>
        <p:sp>
          <p:nvSpPr>
            <p:cNvPr id="5" name="AutoShape 7"/>
            <p:cNvSpPr>
              <a:spLocks noChangeArrowheads="1"/>
            </p:cNvSpPr>
            <p:nvPr/>
          </p:nvSpPr>
          <p:spPr bwMode="auto">
            <a:xfrm>
              <a:off x="6516216" y="1556792"/>
              <a:ext cx="639204" cy="57606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3600" b="1" dirty="0" err="1">
                  <a:solidFill>
                    <a:srgbClr val="C00000"/>
                  </a:solidFill>
                </a:rPr>
                <a:t>τ</a:t>
              </a:r>
              <a:r>
                <a:rPr lang="en-US" altLang="ja-JP" sz="3600" b="1" baseline="-25000" dirty="0" err="1">
                  <a:solidFill>
                    <a:srgbClr val="C00000"/>
                  </a:solidFill>
                </a:rPr>
                <a:t>n</a:t>
              </a:r>
              <a:endParaRPr lang="en-US" altLang="ja-JP" sz="3600" b="1" baseline="-25000" dirty="0">
                <a:solidFill>
                  <a:srgbClr val="C00000"/>
                </a:solidFill>
              </a:endParaRPr>
            </a:p>
          </p:txBody>
        </p:sp>
      </p:grpSp>
      <p:sp>
        <p:nvSpPr>
          <p:cNvPr id="6" name="横巻き 5"/>
          <p:cNvSpPr/>
          <p:nvPr/>
        </p:nvSpPr>
        <p:spPr>
          <a:xfrm>
            <a:off x="2627784" y="4221088"/>
            <a:ext cx="6120680" cy="2448272"/>
          </a:xfrm>
          <a:prstGeom prst="horizontalScroll">
            <a:avLst>
              <a:gd name="adj" fmla="val 10420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F(</a:t>
            </a:r>
            <a:r>
              <a:rPr lang="en-US" altLang="ja-JP" sz="28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S12(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ja-JP" sz="2800" baseline="-250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,x</a:t>
            </a:r>
            <a:r>
              <a:rPr lang="en-US" altLang="ja-JP" sz="2800" baseline="-250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lang="en-US" altLang="ja-JP" sz="28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)	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 G(x</a:t>
            </a:r>
            <a:r>
              <a:rPr lang="en-US" altLang="ja-JP" sz="2800" baseline="-25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1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)(F(x</a:t>
            </a:r>
            <a:r>
              <a:rPr lang="en-US" altLang="ja-JP" sz="2800" baseline="-25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))</a:t>
            </a:r>
          </a:p>
          <a:p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F(</a:t>
            </a:r>
            <a:r>
              <a:rPr lang="en-US" altLang="ja-JP" sz="28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S1_(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ja-JP" sz="2800" baseline="-250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altLang="ja-JP" sz="28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)	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 </a:t>
            </a:r>
            <a:r>
              <a:rPr lang="en-US" altLang="ja-JP" sz="28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G(x</a:t>
            </a:r>
            <a:r>
              <a:rPr lang="en-US" altLang="ja-JP" sz="2800" baseline="-25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1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)(</a:t>
            </a:r>
            <a:r>
              <a:rPr lang="ja-JP" altLang="en-US" sz="2800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⊥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)</a:t>
            </a:r>
            <a:endParaRPr lang="en-US" altLang="ja-JP" sz="2800" dirty="0">
              <a:solidFill>
                <a:srgbClr val="00B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F(</a:t>
            </a:r>
            <a:r>
              <a:rPr lang="en-US" altLang="ja-JP" sz="28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S_2(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ja-JP" sz="2800" baseline="-250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lang="en-US" altLang="ja-JP" sz="28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)	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 </a:t>
            </a:r>
            <a:r>
              <a:rPr lang="ja-JP" altLang="en-US" sz="2800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⊥</a:t>
            </a:r>
            <a:r>
              <a:rPr lang="en-US" altLang="ja-JP" sz="2800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/>
            </a:r>
            <a:br>
              <a:rPr lang="en-US" altLang="ja-JP" sz="2800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</a:b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F(</a:t>
            </a:r>
            <a:r>
              <a:rPr lang="en-US" altLang="ja-JP" sz="28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S__()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)		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 </a:t>
            </a:r>
            <a:r>
              <a:rPr lang="ja-JP" altLang="en-US" sz="2800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⊥</a:t>
            </a:r>
            <a:endParaRPr lang="en-US" altLang="ja-JP" sz="2800" dirty="0">
              <a:solidFill>
                <a:srgbClr val="00B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7684946" y="5842554"/>
            <a:ext cx="1296143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5400" b="1" dirty="0" err="1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5400" b="1" baseline="-25000" dirty="0" err="1" smtClean="0">
                <a:solidFill>
                  <a:srgbClr val="7030A0"/>
                </a:solidFill>
                <a:latin typeface="+mj-lt"/>
              </a:rPr>
              <a:t>n</a:t>
            </a:r>
            <a:endParaRPr lang="en-US" altLang="ja-JP" sz="54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8" name="横巻き 7"/>
          <p:cNvSpPr/>
          <p:nvPr/>
        </p:nvSpPr>
        <p:spPr>
          <a:xfrm>
            <a:off x="1187624" y="2636912"/>
            <a:ext cx="7560840" cy="1944216"/>
          </a:xfrm>
          <a:prstGeom prst="horizontalScroll">
            <a:avLst>
              <a:gd name="adj" fmla="val 10420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Del(</a:t>
            </a:r>
            <a:r>
              <a:rPr lang="en-US" altLang="ja-JP" sz="28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S(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ja-JP" sz="2800" baseline="-25000" dirty="0">
                <a:latin typeface="Consolas" pitchFamily="49" charset="0"/>
                <a:cs typeface="Consolas" pitchFamily="49" charset="0"/>
              </a:rPr>
              <a:t>1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,x</a:t>
            </a:r>
            <a:r>
              <a:rPr lang="en-US" altLang="ja-JP" sz="2800" baseline="-25000" dirty="0">
                <a:latin typeface="Consolas" pitchFamily="49" charset="0"/>
                <a:cs typeface="Consolas" pitchFamily="49" charset="0"/>
              </a:rPr>
              <a:t>2</a:t>
            </a:r>
            <a:r>
              <a:rPr lang="en-US" altLang="ja-JP" sz="28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)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</a:t>
            </a:r>
            <a:b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</a:b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altLang="ja-JP" sz="28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S12(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Del(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ja-JP" sz="2800" baseline="-250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),Del(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ja-JP" sz="2800" baseline="-25000" dirty="0">
                <a:latin typeface="Consolas" pitchFamily="49" charset="0"/>
                <a:cs typeface="Consolas" pitchFamily="49" charset="0"/>
              </a:rPr>
              <a:t>2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sz="28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) </a:t>
            </a:r>
            <a:r>
              <a:rPr lang="ja-JP" altLang="en-US" sz="2800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∥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altLang="ja-JP" sz="28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S1_(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Del(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ja-JP" sz="2800" baseline="-250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sz="28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)</a:t>
            </a:r>
            <a:br>
              <a:rPr lang="en-US" altLang="ja-JP" sz="28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</a:br>
            <a:r>
              <a:rPr lang="en-US" altLang="ja-JP" sz="28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ja-JP" altLang="en-US" sz="2800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∥ </a:t>
            </a:r>
            <a:r>
              <a:rPr lang="en-US" altLang="ja-JP" sz="28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S_2(</a:t>
            </a:r>
            <a:r>
              <a:rPr lang="en-US" altLang="ja-JP" sz="2800" dirty="0" smtClean="0">
                <a:solidFill>
                  <a:schemeClr val="tx1"/>
                </a:solidFill>
                <a:latin typeface="Consolas" pitchFamily="49" charset="0"/>
                <a:cs typeface="Consolas" pitchFamily="49" charset="0"/>
              </a:rPr>
              <a:t>Del(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ja-JP" sz="2800" baseline="-250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sz="28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ja-JP" altLang="en-US" sz="2800" b="1" dirty="0" smtClean="0">
                <a:solidFill>
                  <a:schemeClr val="accent6">
                    <a:lumMod val="75000"/>
                  </a:schemeClr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 ∥ </a:t>
            </a:r>
            <a:r>
              <a:rPr lang="en-US" altLang="ja-JP" sz="28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S__()</a:t>
            </a:r>
            <a:endParaRPr lang="en-US" altLang="ja-JP" sz="2800" dirty="0">
              <a:solidFill>
                <a:srgbClr val="CD0398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7668345" y="2420888"/>
            <a:ext cx="1296143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5400" b="1" dirty="0" err="1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5400" b="1" baseline="-25000" dirty="0" err="1" smtClean="0">
                <a:solidFill>
                  <a:srgbClr val="7030A0"/>
                </a:solidFill>
                <a:latin typeface="+mj-lt"/>
              </a:rPr>
              <a:t>del</a:t>
            </a:r>
            <a:endParaRPr lang="en-US" altLang="ja-JP" sz="54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0" name="コンテンツ プレースホルダー 1"/>
          <p:cNvSpPr txBox="1">
            <a:spLocks/>
          </p:cNvSpPr>
          <p:nvPr/>
        </p:nvSpPr>
        <p:spPr>
          <a:xfrm>
            <a:off x="251520" y="5047894"/>
            <a:ext cx="2252936" cy="10454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sz="2000" dirty="0" smtClean="0"/>
              <a:t>At least one choice of</a:t>
            </a:r>
            <a:r>
              <a:rPr lang="en-US" altLang="ja-JP" sz="2000" dirty="0"/>
              <a:t> </a:t>
            </a:r>
            <a:r>
              <a:rPr lang="en-US" altLang="ja-JP" sz="2000" dirty="0" err="1" smtClean="0"/>
              <a:t>nodeterminism</a:t>
            </a:r>
            <a:r>
              <a:rPr lang="en-US" altLang="ja-JP" sz="2000" dirty="0" smtClean="0"/>
              <a:t> “deletes correctly”.</a:t>
            </a:r>
          </a:p>
        </p:txBody>
      </p:sp>
      <p:sp>
        <p:nvSpPr>
          <p:cNvPr id="12" name="下矢印 11"/>
          <p:cNvSpPr/>
          <p:nvPr/>
        </p:nvSpPr>
        <p:spPr>
          <a:xfrm>
            <a:off x="6588224" y="1988840"/>
            <a:ext cx="684075" cy="77429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55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Work on Every Node </a:t>
            </a:r>
            <a:r>
              <a:rPr lang="ja-JP" altLang="en-US" dirty="0"/>
              <a:t>⇒ </a:t>
            </a:r>
            <a:r>
              <a:rPr lang="en-US" altLang="ja-JP" dirty="0" smtClean="0"/>
              <a:t>Work on Leaf</a:t>
            </a:r>
            <a:endParaRPr kumimoji="1" lang="ja-JP" altLang="en-US" dirty="0"/>
          </a:p>
        </p:txBody>
      </p:sp>
      <p:sp>
        <p:nvSpPr>
          <p:cNvPr id="5" name="コンテンツ プレースホルダー 1"/>
          <p:cNvSpPr txBox="1">
            <a:spLocks/>
          </p:cNvSpPr>
          <p:nvPr/>
        </p:nvSpPr>
        <p:spPr>
          <a:xfrm>
            <a:off x="1043608" y="1816224"/>
            <a:ext cx="2376264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dirty="0" smtClean="0"/>
              <a:t>Erasing HTTs</a:t>
            </a:r>
          </a:p>
        </p:txBody>
      </p:sp>
      <p:sp>
        <p:nvSpPr>
          <p:cNvPr id="6" name="横巻き 5"/>
          <p:cNvSpPr/>
          <p:nvPr/>
        </p:nvSpPr>
        <p:spPr>
          <a:xfrm>
            <a:off x="2051720" y="2348880"/>
            <a:ext cx="4418148" cy="1440160"/>
          </a:xfrm>
          <a:prstGeom prst="horizontalScroll">
            <a:avLst>
              <a:gd name="adj" fmla="val 18179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F(</a:t>
            </a:r>
            <a:r>
              <a:rPr lang="en-US" altLang="ja-JP" sz="28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S(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ja-JP" sz="28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 G(x)(</a:t>
            </a:r>
            <a:r>
              <a:rPr lang="en-US" altLang="ja-JP" sz="28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Z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)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 </a:t>
            </a:r>
          </a:p>
          <a:p>
            <a:r>
              <a:rPr lang="en-US" altLang="ja-JP" sz="2800" b="1" u="sng" dirty="0" smtClean="0">
                <a:latin typeface="Consolas" pitchFamily="49" charset="0"/>
                <a:cs typeface="Consolas" pitchFamily="49" charset="0"/>
              </a:rPr>
              <a:t>G(</a:t>
            </a:r>
            <a:r>
              <a:rPr lang="en-US" altLang="ja-JP" sz="2800" b="1" u="sng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Z</a:t>
            </a:r>
            <a:r>
              <a:rPr lang="en-US" altLang="ja-JP" sz="2800" b="1" u="sng" dirty="0" smtClean="0">
                <a:latin typeface="Consolas" pitchFamily="49" charset="0"/>
                <a:cs typeface="Consolas" pitchFamily="49" charset="0"/>
              </a:rPr>
              <a:t>)(y) </a:t>
            </a:r>
            <a:r>
              <a:rPr lang="en-US" altLang="ja-JP" sz="2800" b="1" u="sng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 y</a:t>
            </a:r>
            <a:endParaRPr lang="en-US" altLang="ja-JP" sz="3200" b="1" u="sng" dirty="0">
              <a:solidFill>
                <a:schemeClr val="accent6">
                  <a:lumMod val="75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コンテンツ プレースホルダー 1"/>
          <p:cNvSpPr txBox="1">
            <a:spLocks/>
          </p:cNvSpPr>
          <p:nvPr/>
        </p:nvSpPr>
        <p:spPr>
          <a:xfrm>
            <a:off x="4790510" y="3760440"/>
            <a:ext cx="383711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dirty="0"/>
              <a:t>m</a:t>
            </a:r>
            <a:r>
              <a:rPr lang="en-US" altLang="ja-JP" dirty="0" smtClean="0"/>
              <a:t>ay be idle at leaves.</a:t>
            </a: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6732240" y="2636912"/>
            <a:ext cx="1008112" cy="7184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5400" b="1" dirty="0" err="1">
                <a:solidFill>
                  <a:srgbClr val="C00000"/>
                </a:solidFill>
              </a:rPr>
              <a:t>τ</a:t>
            </a:r>
            <a:r>
              <a:rPr lang="en-US" altLang="ja-JP" sz="5400" b="1" baseline="-25000" dirty="0" err="1">
                <a:solidFill>
                  <a:srgbClr val="C00000"/>
                </a:solidFill>
              </a:rPr>
              <a:t>n</a:t>
            </a:r>
            <a:endParaRPr lang="en-US" altLang="ja-JP" sz="5400" b="1" baseline="-25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5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Work on Every Node </a:t>
            </a:r>
            <a:r>
              <a:rPr lang="ja-JP" altLang="en-US" dirty="0"/>
              <a:t>⇒ </a:t>
            </a:r>
            <a:r>
              <a:rPr lang="en-US" altLang="ja-JP" dirty="0" smtClean="0"/>
              <a:t>Work on Leaf</a:t>
            </a:r>
            <a:endParaRPr kumimoji="1" lang="ja-JP" altLang="en-US" dirty="0"/>
          </a:p>
        </p:txBody>
      </p:sp>
      <p:sp>
        <p:nvSpPr>
          <p:cNvPr id="8" name="横巻き 7"/>
          <p:cNvSpPr/>
          <p:nvPr/>
        </p:nvSpPr>
        <p:spPr>
          <a:xfrm>
            <a:off x="4451159" y="5085184"/>
            <a:ext cx="3001162" cy="1008112"/>
          </a:xfrm>
          <a:prstGeom prst="horizontalScroll">
            <a:avLst>
              <a:gd name="adj" fmla="val 18179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F(</a:t>
            </a:r>
            <a:r>
              <a:rPr lang="en-US" altLang="ja-JP" sz="28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S(Z)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 </a:t>
            </a:r>
            <a:r>
              <a:rPr lang="en-US" altLang="ja-JP" sz="28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Z</a:t>
            </a:r>
            <a:endParaRPr lang="en-US" altLang="ja-JP" sz="3200" b="1" dirty="0">
              <a:solidFill>
                <a:schemeClr val="accent6">
                  <a:lumMod val="75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AutoShape 7"/>
          <p:cNvSpPr>
            <a:spLocks noChangeArrowheads="1"/>
          </p:cNvSpPr>
          <p:nvPr/>
        </p:nvSpPr>
        <p:spPr bwMode="auto">
          <a:xfrm>
            <a:off x="7308305" y="5229200"/>
            <a:ext cx="1296143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5400" b="1" dirty="0" err="1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5400" b="1" baseline="-25000" dirty="0" err="1" smtClean="0">
                <a:solidFill>
                  <a:srgbClr val="7030A0"/>
                </a:solidFill>
                <a:latin typeface="+mj-lt"/>
              </a:rPr>
              <a:t>n</a:t>
            </a:r>
            <a:endParaRPr lang="en-US" altLang="ja-JP" sz="54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11" name="コンテンツ プレースホルダー 1"/>
          <p:cNvSpPr txBox="1">
            <a:spLocks/>
          </p:cNvSpPr>
          <p:nvPr/>
        </p:nvSpPr>
        <p:spPr>
          <a:xfrm>
            <a:off x="1164976" y="5373216"/>
            <a:ext cx="2974976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i="1" dirty="0" smtClean="0"/>
              <a:t>Inline Expansion</a:t>
            </a:r>
          </a:p>
        </p:txBody>
      </p:sp>
      <p:sp>
        <p:nvSpPr>
          <p:cNvPr id="14" name="下矢印 13"/>
          <p:cNvSpPr/>
          <p:nvPr/>
        </p:nvSpPr>
        <p:spPr>
          <a:xfrm>
            <a:off x="2929239" y="3871910"/>
            <a:ext cx="1188132" cy="1296144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コンテンツ プレースホルダー 1"/>
          <p:cNvSpPr txBox="1">
            <a:spLocks/>
          </p:cNvSpPr>
          <p:nvPr/>
        </p:nvSpPr>
        <p:spPr>
          <a:xfrm>
            <a:off x="1043608" y="1816224"/>
            <a:ext cx="2376264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dirty="0" smtClean="0"/>
              <a:t>Erasing HTTs</a:t>
            </a:r>
          </a:p>
        </p:txBody>
      </p:sp>
      <p:sp>
        <p:nvSpPr>
          <p:cNvPr id="16" name="横巻き 15"/>
          <p:cNvSpPr/>
          <p:nvPr/>
        </p:nvSpPr>
        <p:spPr>
          <a:xfrm>
            <a:off x="2051720" y="2348880"/>
            <a:ext cx="4418148" cy="1440160"/>
          </a:xfrm>
          <a:prstGeom prst="horizontalScroll">
            <a:avLst>
              <a:gd name="adj" fmla="val 18179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F(</a:t>
            </a:r>
            <a:r>
              <a:rPr lang="en-US" altLang="ja-JP" sz="28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S(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ja-JP" sz="28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 G(x)(</a:t>
            </a:r>
            <a:r>
              <a:rPr lang="en-US" altLang="ja-JP" sz="28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Z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)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 </a:t>
            </a:r>
          </a:p>
          <a:p>
            <a:r>
              <a:rPr lang="en-US" altLang="ja-JP" sz="2800" b="1" u="sng" dirty="0" smtClean="0">
                <a:latin typeface="Consolas" pitchFamily="49" charset="0"/>
                <a:cs typeface="Consolas" pitchFamily="49" charset="0"/>
              </a:rPr>
              <a:t>G(</a:t>
            </a:r>
            <a:r>
              <a:rPr lang="en-US" altLang="ja-JP" sz="2800" b="1" u="sng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Z</a:t>
            </a:r>
            <a:r>
              <a:rPr lang="en-US" altLang="ja-JP" sz="2800" b="1" u="sng" dirty="0" smtClean="0">
                <a:latin typeface="Consolas" pitchFamily="49" charset="0"/>
                <a:cs typeface="Consolas" pitchFamily="49" charset="0"/>
              </a:rPr>
              <a:t>)(y) </a:t>
            </a:r>
            <a:r>
              <a:rPr lang="en-US" altLang="ja-JP" sz="2800" b="1" u="sng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 y</a:t>
            </a:r>
            <a:endParaRPr lang="en-US" altLang="ja-JP" sz="3200" b="1" u="sng" dirty="0">
              <a:solidFill>
                <a:schemeClr val="accent6">
                  <a:lumMod val="75000"/>
                </a:schemeClr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8" name="AutoShape 7"/>
          <p:cNvSpPr>
            <a:spLocks noChangeArrowheads="1"/>
          </p:cNvSpPr>
          <p:nvPr/>
        </p:nvSpPr>
        <p:spPr bwMode="auto">
          <a:xfrm>
            <a:off x="6732240" y="2636912"/>
            <a:ext cx="1008112" cy="7184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5400" b="1" dirty="0" err="1">
                <a:solidFill>
                  <a:srgbClr val="C00000"/>
                </a:solidFill>
              </a:rPr>
              <a:t>τ</a:t>
            </a:r>
            <a:r>
              <a:rPr lang="en-US" altLang="ja-JP" sz="5400" b="1" baseline="-25000" dirty="0" err="1">
                <a:solidFill>
                  <a:srgbClr val="C00000"/>
                </a:solidFill>
              </a:rPr>
              <a:t>n</a:t>
            </a:r>
            <a:endParaRPr lang="en-US" altLang="ja-JP" sz="5400" b="1" baseline="-25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622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Work on Every </a:t>
            </a:r>
            <a:r>
              <a:rPr lang="en-US" altLang="ja-JP" dirty="0" smtClean="0"/>
              <a:t>Node</a:t>
            </a:r>
            <a:br>
              <a:rPr lang="en-US" altLang="ja-JP" dirty="0" smtClean="0"/>
            </a:br>
            <a:r>
              <a:rPr lang="en-US" altLang="ja-JP" dirty="0" smtClean="0"/>
              <a:t> </a:t>
            </a:r>
            <a:r>
              <a:rPr lang="ja-JP" altLang="en-US" dirty="0" smtClean="0"/>
              <a:t>⇒ </a:t>
            </a:r>
            <a:r>
              <a:rPr lang="en-US" altLang="ja-JP" dirty="0"/>
              <a:t>Work </a:t>
            </a:r>
            <a:r>
              <a:rPr lang="en-US" altLang="ja-JP" dirty="0" smtClean="0"/>
              <a:t>on Monadic Nodes</a:t>
            </a:r>
            <a:endParaRPr kumimoji="1" lang="ja-JP" altLang="en-US" dirty="0"/>
          </a:p>
        </p:txBody>
      </p:sp>
      <p:sp>
        <p:nvSpPr>
          <p:cNvPr id="4" name="横巻き 3"/>
          <p:cNvSpPr/>
          <p:nvPr/>
        </p:nvSpPr>
        <p:spPr>
          <a:xfrm>
            <a:off x="1043608" y="2881536"/>
            <a:ext cx="7200800" cy="1613284"/>
          </a:xfrm>
          <a:prstGeom prst="horizontalScroll">
            <a:avLst>
              <a:gd name="adj" fmla="val 17113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b="1" u="sng" dirty="0" smtClean="0">
                <a:latin typeface="Consolas" pitchFamily="49" charset="0"/>
                <a:cs typeface="Consolas" pitchFamily="49" charset="0"/>
              </a:rPr>
              <a:t>F(</a:t>
            </a:r>
            <a:r>
              <a:rPr lang="en-US" altLang="ja-JP" sz="2800" b="1" u="sng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S(</a:t>
            </a:r>
            <a:r>
              <a:rPr lang="en-US" altLang="ja-JP" sz="2800" b="1" u="sng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ja-JP" sz="2800" b="1" u="sng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sz="2800" b="1" u="sng" dirty="0" smtClean="0">
                <a:latin typeface="Consolas" pitchFamily="49" charset="0"/>
                <a:cs typeface="Consolas" pitchFamily="49" charset="0"/>
              </a:rPr>
              <a:t>)(y</a:t>
            </a:r>
            <a:r>
              <a:rPr lang="en-US" altLang="ja-JP" sz="2800" b="1" u="sng" baseline="-250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altLang="ja-JP" sz="2800" b="1" u="sng" dirty="0" smtClean="0">
                <a:latin typeface="Consolas" pitchFamily="49" charset="0"/>
                <a:cs typeface="Consolas" pitchFamily="49" charset="0"/>
              </a:rPr>
              <a:t>,y</a:t>
            </a:r>
            <a:r>
              <a:rPr lang="en-US" altLang="ja-JP" sz="2800" b="1" u="sng" baseline="-250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lang="en-US" altLang="ja-JP" sz="2800" b="1" u="sng" dirty="0" smtClean="0">
                <a:latin typeface="Consolas" pitchFamily="49" charset="0"/>
                <a:cs typeface="Consolas" pitchFamily="49" charset="0"/>
              </a:rPr>
              <a:t>,y</a:t>
            </a:r>
            <a:r>
              <a:rPr lang="en-US" altLang="ja-JP" sz="2800" b="1" u="sng" baseline="-25000" dirty="0" smtClean="0">
                <a:latin typeface="Consolas" pitchFamily="49" charset="0"/>
                <a:cs typeface="Consolas" pitchFamily="49" charset="0"/>
              </a:rPr>
              <a:t>3</a:t>
            </a:r>
            <a:r>
              <a:rPr lang="en-US" altLang="ja-JP" sz="2800" b="1" u="sng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n-US" altLang="ja-JP" sz="2800" b="1" u="sng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 F(x)(y</a:t>
            </a:r>
            <a:r>
              <a:rPr lang="en-US" altLang="ja-JP" sz="2800" b="1" u="sng" baseline="-25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</a:t>
            </a:r>
            <a:r>
              <a:rPr lang="en-US" altLang="ja-JP" sz="2800" b="1" u="sng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,y</a:t>
            </a:r>
            <a:r>
              <a:rPr lang="en-US" altLang="ja-JP" sz="2800" b="1" u="sng" baseline="-25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3</a:t>
            </a:r>
            <a:r>
              <a:rPr lang="en-US" altLang="ja-JP" sz="2800" b="1" u="sng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,y</a:t>
            </a:r>
            <a:r>
              <a:rPr lang="en-US" altLang="ja-JP" sz="2800" b="1" u="sng" baseline="-25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1</a:t>
            </a:r>
            <a:r>
              <a:rPr lang="en-US" altLang="ja-JP" sz="2800" b="1" u="sng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)</a:t>
            </a:r>
          </a:p>
          <a:p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F(</a:t>
            </a:r>
            <a:r>
              <a:rPr lang="en-US" altLang="ja-JP" sz="28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Z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)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y</a:t>
            </a:r>
            <a:r>
              <a:rPr lang="en-US" altLang="ja-JP" sz="2800" baseline="-25000" dirty="0">
                <a:latin typeface="Consolas" pitchFamily="49" charset="0"/>
                <a:cs typeface="Consolas" pitchFamily="49" charset="0"/>
              </a:rPr>
              <a:t>1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,y</a:t>
            </a:r>
            <a:r>
              <a:rPr lang="en-US" altLang="ja-JP" sz="2800" baseline="-25000" dirty="0">
                <a:latin typeface="Consolas" pitchFamily="49" charset="0"/>
                <a:cs typeface="Consolas" pitchFamily="49" charset="0"/>
              </a:rPr>
              <a:t>2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,y</a:t>
            </a:r>
            <a:r>
              <a:rPr lang="en-US" altLang="ja-JP" sz="2800" baseline="-25000" dirty="0">
                <a:latin typeface="Consolas" pitchFamily="49" charset="0"/>
                <a:cs typeface="Consolas" pitchFamily="49" charset="0"/>
              </a:rPr>
              <a:t>3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)   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 </a:t>
            </a:r>
            <a:r>
              <a:rPr lang="en-US" altLang="ja-JP" sz="28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Done(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y</a:t>
            </a:r>
            <a:r>
              <a:rPr lang="en-US" altLang="ja-JP" sz="2800" baseline="-250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,y</a:t>
            </a:r>
            <a:r>
              <a:rPr lang="en-US" altLang="ja-JP" sz="2800" baseline="-250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,y</a:t>
            </a:r>
            <a:r>
              <a:rPr lang="en-US" altLang="ja-JP" sz="2800" baseline="-25000" dirty="0" smtClean="0">
                <a:latin typeface="Consolas" pitchFamily="49" charset="0"/>
                <a:cs typeface="Consolas" pitchFamily="49" charset="0"/>
              </a:rPr>
              <a:t>3</a:t>
            </a:r>
            <a:r>
              <a:rPr lang="en-US" altLang="ja-JP" sz="28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)</a:t>
            </a:r>
            <a:endParaRPr lang="en-US" altLang="ja-JP" sz="2800" b="1" dirty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コンテンツ プレースホルダー 1"/>
          <p:cNvSpPr txBox="1">
            <a:spLocks/>
          </p:cNvSpPr>
          <p:nvPr/>
        </p:nvSpPr>
        <p:spPr>
          <a:xfrm>
            <a:off x="611560" y="2276872"/>
            <a:ext cx="2592288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dirty="0" smtClean="0"/>
              <a:t>Skipping HTTs</a:t>
            </a:r>
          </a:p>
        </p:txBody>
      </p:sp>
      <p:sp>
        <p:nvSpPr>
          <p:cNvPr id="6" name="コンテンツ プレースホルダー 1"/>
          <p:cNvSpPr txBox="1">
            <a:spLocks/>
          </p:cNvSpPr>
          <p:nvPr/>
        </p:nvSpPr>
        <p:spPr>
          <a:xfrm>
            <a:off x="4860032" y="4408512"/>
            <a:ext cx="3837112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dirty="0" smtClean="0"/>
              <a:t>are good at juggling.</a:t>
            </a:r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auto">
          <a:xfrm>
            <a:off x="7884368" y="2636912"/>
            <a:ext cx="1008112" cy="7184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5400" b="1" dirty="0" err="1">
                <a:solidFill>
                  <a:srgbClr val="C00000"/>
                </a:solidFill>
              </a:rPr>
              <a:t>τ</a:t>
            </a:r>
            <a:r>
              <a:rPr lang="en-US" altLang="ja-JP" sz="5400" b="1" baseline="-25000" dirty="0" err="1">
                <a:solidFill>
                  <a:srgbClr val="C00000"/>
                </a:solidFill>
              </a:rPr>
              <a:t>n</a:t>
            </a:r>
            <a:endParaRPr lang="en-US" altLang="ja-JP" sz="5400" b="1" baseline="-25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95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Work on Every </a:t>
            </a:r>
            <a:r>
              <a:rPr lang="en-US" altLang="ja-JP" dirty="0" smtClean="0"/>
              <a:t>Node</a:t>
            </a:r>
            <a:br>
              <a:rPr lang="en-US" altLang="ja-JP" dirty="0" smtClean="0"/>
            </a:br>
            <a:r>
              <a:rPr lang="en-US" altLang="ja-JP" dirty="0" smtClean="0"/>
              <a:t> </a:t>
            </a:r>
            <a:r>
              <a:rPr lang="ja-JP" altLang="en-US" dirty="0" smtClean="0"/>
              <a:t>⇒ </a:t>
            </a:r>
            <a:r>
              <a:rPr lang="en-US" altLang="ja-JP" dirty="0"/>
              <a:t>Work </a:t>
            </a:r>
            <a:r>
              <a:rPr lang="en-US" altLang="ja-JP" dirty="0" smtClean="0"/>
              <a:t>on Monadic Nodes</a:t>
            </a:r>
            <a:endParaRPr kumimoji="1" lang="ja-JP" altLang="en-US" dirty="0"/>
          </a:p>
        </p:txBody>
      </p:sp>
      <p:sp>
        <p:nvSpPr>
          <p:cNvPr id="7" name="コンテンツ プレースホルダー 1"/>
          <p:cNvSpPr>
            <a:spLocks noGrp="1"/>
          </p:cNvSpPr>
          <p:nvPr>
            <p:ph idx="1"/>
          </p:nvPr>
        </p:nvSpPr>
        <p:spPr>
          <a:xfrm>
            <a:off x="179513" y="3527377"/>
            <a:ext cx="6840760" cy="9097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en-US" altLang="ja-JP" sz="2400" i="1" dirty="0" smtClean="0"/>
              <a:t>Nondeterministic deletion again.</a:t>
            </a:r>
          </a:p>
          <a:p>
            <a:pPr marL="0" indent="0">
              <a:buNone/>
            </a:pPr>
            <a:r>
              <a:rPr lang="en-US" altLang="ja-JP" sz="2400" i="1" dirty="0" smtClean="0"/>
              <a:t>Remember how </a:t>
            </a:r>
            <a:r>
              <a:rPr lang="en-US" altLang="ja-JP" sz="2400" i="1" dirty="0" err="1" smtClean="0"/>
              <a:t>argugments</a:t>
            </a:r>
            <a:r>
              <a:rPr lang="en-US" altLang="ja-JP" sz="2400" i="1" dirty="0" smtClean="0"/>
              <a:t> would’ve been shuffled.</a:t>
            </a:r>
            <a:endParaRPr kumimoji="1" lang="en-US" altLang="ja-JP" sz="2400" i="1" dirty="0" smtClean="0"/>
          </a:p>
        </p:txBody>
      </p:sp>
      <p:sp>
        <p:nvSpPr>
          <p:cNvPr id="8" name="下矢印 7"/>
          <p:cNvSpPr/>
          <p:nvPr/>
        </p:nvSpPr>
        <p:spPr>
          <a:xfrm>
            <a:off x="7164288" y="3429000"/>
            <a:ext cx="1080120" cy="1036712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横巻き 8"/>
          <p:cNvSpPr/>
          <p:nvPr/>
        </p:nvSpPr>
        <p:spPr>
          <a:xfrm>
            <a:off x="1043608" y="4437112"/>
            <a:ext cx="7200800" cy="2232248"/>
          </a:xfrm>
          <a:prstGeom prst="horizontalScroll">
            <a:avLst>
              <a:gd name="adj" fmla="val 10420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F(</a:t>
            </a:r>
            <a:r>
              <a:rPr lang="en-US" altLang="ja-JP" sz="28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Z123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)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y</a:t>
            </a:r>
            <a:r>
              <a:rPr lang="en-US" altLang="ja-JP" sz="2800" baseline="-25000" dirty="0">
                <a:latin typeface="Consolas" pitchFamily="49" charset="0"/>
                <a:cs typeface="Consolas" pitchFamily="49" charset="0"/>
              </a:rPr>
              <a:t>1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,y</a:t>
            </a:r>
            <a:r>
              <a:rPr lang="en-US" altLang="ja-JP" sz="2800" baseline="-25000" dirty="0">
                <a:latin typeface="Consolas" pitchFamily="49" charset="0"/>
                <a:cs typeface="Consolas" pitchFamily="49" charset="0"/>
              </a:rPr>
              <a:t>2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,y</a:t>
            </a:r>
            <a:r>
              <a:rPr lang="en-US" altLang="ja-JP" sz="2800" baseline="-25000" dirty="0">
                <a:latin typeface="Consolas" pitchFamily="49" charset="0"/>
                <a:cs typeface="Consolas" pitchFamily="49" charset="0"/>
              </a:rPr>
              <a:t>3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 </a:t>
            </a:r>
            <a:r>
              <a:rPr lang="en-US" altLang="ja-JP" sz="28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Done(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y</a:t>
            </a:r>
            <a:r>
              <a:rPr lang="en-US" altLang="ja-JP" sz="2800" baseline="-25000" dirty="0">
                <a:latin typeface="Consolas" pitchFamily="49" charset="0"/>
                <a:cs typeface="Consolas" pitchFamily="49" charset="0"/>
              </a:rPr>
              <a:t>1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,y</a:t>
            </a:r>
            <a:r>
              <a:rPr lang="en-US" altLang="ja-JP" sz="2800" baseline="-25000" dirty="0">
                <a:latin typeface="Consolas" pitchFamily="49" charset="0"/>
                <a:cs typeface="Consolas" pitchFamily="49" charset="0"/>
              </a:rPr>
              <a:t>2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,y</a:t>
            </a:r>
            <a:r>
              <a:rPr lang="en-US" altLang="ja-JP" sz="2800" baseline="-25000" dirty="0">
                <a:latin typeface="Consolas" pitchFamily="49" charset="0"/>
                <a:cs typeface="Consolas" pitchFamily="49" charset="0"/>
              </a:rPr>
              <a:t>3</a:t>
            </a:r>
            <a:r>
              <a:rPr lang="en-US" altLang="ja-JP" sz="28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)</a:t>
            </a:r>
            <a:endParaRPr lang="en-US" altLang="ja-JP" sz="2800" dirty="0" smtClean="0"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F(</a:t>
            </a:r>
            <a:r>
              <a:rPr lang="en-US" altLang="ja-JP" sz="28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Z231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)(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y</a:t>
            </a:r>
            <a:r>
              <a:rPr lang="en-US" altLang="ja-JP" sz="2800" baseline="-25000" dirty="0">
                <a:latin typeface="Consolas" pitchFamily="49" charset="0"/>
                <a:cs typeface="Consolas" pitchFamily="49" charset="0"/>
              </a:rPr>
              <a:t>1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,y</a:t>
            </a:r>
            <a:r>
              <a:rPr lang="en-US" altLang="ja-JP" sz="2800" baseline="-25000" dirty="0">
                <a:latin typeface="Consolas" pitchFamily="49" charset="0"/>
                <a:cs typeface="Consolas" pitchFamily="49" charset="0"/>
              </a:rPr>
              <a:t>2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,y</a:t>
            </a:r>
            <a:r>
              <a:rPr lang="en-US" altLang="ja-JP" sz="2800" baseline="-25000" dirty="0">
                <a:latin typeface="Consolas" pitchFamily="49" charset="0"/>
                <a:cs typeface="Consolas" pitchFamily="49" charset="0"/>
              </a:rPr>
              <a:t>3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 </a:t>
            </a:r>
            <a:r>
              <a:rPr lang="en-US" altLang="ja-JP" sz="28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Done(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y</a:t>
            </a:r>
            <a:r>
              <a:rPr lang="en-US" altLang="ja-JP" sz="2800" baseline="-250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,y</a:t>
            </a:r>
            <a:r>
              <a:rPr lang="en-US" altLang="ja-JP" sz="2800" baseline="-25000" dirty="0" smtClean="0">
                <a:latin typeface="Consolas" pitchFamily="49" charset="0"/>
                <a:cs typeface="Consolas" pitchFamily="49" charset="0"/>
              </a:rPr>
              <a:t>3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,y</a:t>
            </a:r>
            <a:r>
              <a:rPr lang="en-US" altLang="ja-JP" sz="2800" baseline="-250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altLang="ja-JP" sz="28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)</a:t>
            </a:r>
            <a:endParaRPr lang="en-US" altLang="ja-JP" sz="2800" dirty="0">
              <a:solidFill>
                <a:srgbClr val="00B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  <a:p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F(</a:t>
            </a:r>
            <a:r>
              <a:rPr lang="en-US" altLang="ja-JP" sz="2800" dirty="0" smtClean="0">
                <a:solidFill>
                  <a:srgbClr val="CD0398"/>
                </a:solidFill>
                <a:latin typeface="Consolas" pitchFamily="49" charset="0"/>
                <a:cs typeface="Consolas" pitchFamily="49" charset="0"/>
              </a:rPr>
              <a:t>Z312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)(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y</a:t>
            </a:r>
            <a:r>
              <a:rPr lang="en-US" altLang="ja-JP" sz="2800" baseline="-25000" dirty="0">
                <a:latin typeface="Consolas" pitchFamily="49" charset="0"/>
                <a:cs typeface="Consolas" pitchFamily="49" charset="0"/>
              </a:rPr>
              <a:t>1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,y</a:t>
            </a:r>
            <a:r>
              <a:rPr lang="en-US" altLang="ja-JP" sz="2800" baseline="-25000" dirty="0">
                <a:latin typeface="Consolas" pitchFamily="49" charset="0"/>
                <a:cs typeface="Consolas" pitchFamily="49" charset="0"/>
              </a:rPr>
              <a:t>2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,y</a:t>
            </a:r>
            <a:r>
              <a:rPr lang="en-US" altLang="ja-JP" sz="2800" baseline="-25000" dirty="0">
                <a:latin typeface="Consolas" pitchFamily="49" charset="0"/>
                <a:cs typeface="Consolas" pitchFamily="49" charset="0"/>
              </a:rPr>
              <a:t>3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 </a:t>
            </a:r>
            <a:r>
              <a:rPr lang="en-US" altLang="ja-JP" sz="28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Done(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y</a:t>
            </a:r>
            <a:r>
              <a:rPr lang="en-US" altLang="ja-JP" sz="2800" baseline="-25000" dirty="0" smtClean="0">
                <a:latin typeface="Consolas" pitchFamily="49" charset="0"/>
                <a:cs typeface="Consolas" pitchFamily="49" charset="0"/>
              </a:rPr>
              <a:t>3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,y</a:t>
            </a:r>
            <a:r>
              <a:rPr lang="en-US" altLang="ja-JP" sz="2800" baseline="-250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,y</a:t>
            </a:r>
            <a:r>
              <a:rPr lang="en-US" altLang="ja-JP" sz="2800" baseline="-250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lang="en-US" altLang="ja-JP" sz="28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)</a:t>
            </a:r>
            <a:endParaRPr lang="en-US" altLang="ja-JP" sz="2800" dirty="0">
              <a:solidFill>
                <a:srgbClr val="00B050"/>
              </a:solidFill>
              <a:latin typeface="Consolas" pitchFamily="49" charset="0"/>
              <a:cs typeface="Consolas" pitchFamily="49" charset="0"/>
              <a:sym typeface="Wingdings" pitchFamily="2" charset="2"/>
            </a:endParaRPr>
          </a:p>
        </p:txBody>
      </p:sp>
      <p:sp>
        <p:nvSpPr>
          <p:cNvPr id="10" name="横巻き 9"/>
          <p:cNvSpPr/>
          <p:nvPr/>
        </p:nvSpPr>
        <p:spPr>
          <a:xfrm>
            <a:off x="1043608" y="1959732"/>
            <a:ext cx="7200800" cy="1613284"/>
          </a:xfrm>
          <a:prstGeom prst="horizontalScroll">
            <a:avLst>
              <a:gd name="adj" fmla="val 17113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b="1" u="sng" dirty="0" smtClean="0">
                <a:latin typeface="Consolas" pitchFamily="49" charset="0"/>
                <a:cs typeface="Consolas" pitchFamily="49" charset="0"/>
              </a:rPr>
              <a:t>F(</a:t>
            </a:r>
            <a:r>
              <a:rPr lang="en-US" altLang="ja-JP" sz="2800" b="1" u="sng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S(</a:t>
            </a:r>
            <a:r>
              <a:rPr lang="en-US" altLang="ja-JP" sz="2800" b="1" u="sng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ja-JP" sz="2800" b="1" u="sng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sz="2800" b="1" u="sng" dirty="0" smtClean="0">
                <a:latin typeface="Consolas" pitchFamily="49" charset="0"/>
                <a:cs typeface="Consolas" pitchFamily="49" charset="0"/>
              </a:rPr>
              <a:t>)(y</a:t>
            </a:r>
            <a:r>
              <a:rPr lang="en-US" altLang="ja-JP" sz="2800" b="1" u="sng" baseline="-250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altLang="ja-JP" sz="2800" b="1" u="sng" dirty="0" smtClean="0">
                <a:latin typeface="Consolas" pitchFamily="49" charset="0"/>
                <a:cs typeface="Consolas" pitchFamily="49" charset="0"/>
              </a:rPr>
              <a:t>,y</a:t>
            </a:r>
            <a:r>
              <a:rPr lang="en-US" altLang="ja-JP" sz="2800" b="1" u="sng" baseline="-250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lang="en-US" altLang="ja-JP" sz="2800" b="1" u="sng" dirty="0" smtClean="0">
                <a:latin typeface="Consolas" pitchFamily="49" charset="0"/>
                <a:cs typeface="Consolas" pitchFamily="49" charset="0"/>
              </a:rPr>
              <a:t>,y</a:t>
            </a:r>
            <a:r>
              <a:rPr lang="en-US" altLang="ja-JP" sz="2800" b="1" u="sng" baseline="-25000" dirty="0" smtClean="0">
                <a:latin typeface="Consolas" pitchFamily="49" charset="0"/>
                <a:cs typeface="Consolas" pitchFamily="49" charset="0"/>
              </a:rPr>
              <a:t>3</a:t>
            </a:r>
            <a:r>
              <a:rPr lang="en-US" altLang="ja-JP" sz="2800" b="1" u="sng" dirty="0" smtClean="0">
                <a:latin typeface="Consolas" pitchFamily="49" charset="0"/>
                <a:cs typeface="Consolas" pitchFamily="49" charset="0"/>
              </a:rPr>
              <a:t>) </a:t>
            </a:r>
            <a:r>
              <a:rPr lang="en-US" altLang="ja-JP" sz="2800" b="1" u="sng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 F(x)(y</a:t>
            </a:r>
            <a:r>
              <a:rPr lang="en-US" altLang="ja-JP" sz="2800" b="1" u="sng" baseline="-25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</a:t>
            </a:r>
            <a:r>
              <a:rPr lang="en-US" altLang="ja-JP" sz="2800" b="1" u="sng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,y</a:t>
            </a:r>
            <a:r>
              <a:rPr lang="en-US" altLang="ja-JP" sz="2800" b="1" u="sng" baseline="-25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3</a:t>
            </a:r>
            <a:r>
              <a:rPr lang="en-US" altLang="ja-JP" sz="2800" b="1" u="sng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,y</a:t>
            </a:r>
            <a:r>
              <a:rPr lang="en-US" altLang="ja-JP" sz="2800" b="1" u="sng" baseline="-25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1</a:t>
            </a:r>
            <a:r>
              <a:rPr lang="en-US" altLang="ja-JP" sz="2800" b="1" u="sng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)</a:t>
            </a:r>
          </a:p>
          <a:p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F(</a:t>
            </a:r>
            <a:r>
              <a:rPr lang="en-US" altLang="ja-JP" sz="28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Z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)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y</a:t>
            </a:r>
            <a:r>
              <a:rPr lang="en-US" altLang="ja-JP" sz="2800" baseline="-25000" dirty="0">
                <a:latin typeface="Consolas" pitchFamily="49" charset="0"/>
                <a:cs typeface="Consolas" pitchFamily="49" charset="0"/>
              </a:rPr>
              <a:t>1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,y</a:t>
            </a:r>
            <a:r>
              <a:rPr lang="en-US" altLang="ja-JP" sz="2800" baseline="-25000" dirty="0">
                <a:latin typeface="Consolas" pitchFamily="49" charset="0"/>
                <a:cs typeface="Consolas" pitchFamily="49" charset="0"/>
              </a:rPr>
              <a:t>2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,y</a:t>
            </a:r>
            <a:r>
              <a:rPr lang="en-US" altLang="ja-JP" sz="2800" baseline="-25000" dirty="0">
                <a:latin typeface="Consolas" pitchFamily="49" charset="0"/>
                <a:cs typeface="Consolas" pitchFamily="49" charset="0"/>
              </a:rPr>
              <a:t>3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)   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 </a:t>
            </a:r>
            <a:r>
              <a:rPr lang="en-US" altLang="ja-JP" sz="28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Done(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y</a:t>
            </a:r>
            <a:r>
              <a:rPr lang="en-US" altLang="ja-JP" sz="2800" baseline="-250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,y</a:t>
            </a:r>
            <a:r>
              <a:rPr lang="en-US" altLang="ja-JP" sz="2800" baseline="-250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,y</a:t>
            </a:r>
            <a:r>
              <a:rPr lang="en-US" altLang="ja-JP" sz="2800" baseline="-25000" dirty="0" smtClean="0">
                <a:latin typeface="Consolas" pitchFamily="49" charset="0"/>
                <a:cs typeface="Consolas" pitchFamily="49" charset="0"/>
              </a:rPr>
              <a:t>3</a:t>
            </a:r>
            <a:r>
              <a:rPr lang="en-US" altLang="ja-JP" sz="28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)</a:t>
            </a:r>
            <a:endParaRPr lang="en-US" altLang="ja-JP" sz="2800" b="1" dirty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コンテンツ プレースホルダー 1"/>
          <p:cNvSpPr txBox="1">
            <a:spLocks/>
          </p:cNvSpPr>
          <p:nvPr/>
        </p:nvSpPr>
        <p:spPr>
          <a:xfrm>
            <a:off x="611560" y="1556792"/>
            <a:ext cx="2592288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altLang="ja-JP" dirty="0" smtClean="0"/>
              <a:t>Skipping HTTs</a:t>
            </a:r>
          </a:p>
        </p:txBody>
      </p:sp>
      <p:sp>
        <p:nvSpPr>
          <p:cNvPr id="12" name="AutoShape 7"/>
          <p:cNvSpPr>
            <a:spLocks noChangeArrowheads="1"/>
          </p:cNvSpPr>
          <p:nvPr/>
        </p:nvSpPr>
        <p:spPr bwMode="auto">
          <a:xfrm>
            <a:off x="7956376" y="1628800"/>
            <a:ext cx="1008112" cy="7184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5400" b="1" dirty="0" err="1">
                <a:solidFill>
                  <a:srgbClr val="C00000"/>
                </a:solidFill>
              </a:rPr>
              <a:t>τ</a:t>
            </a:r>
            <a:r>
              <a:rPr lang="en-US" altLang="ja-JP" sz="5400" b="1" baseline="-25000" dirty="0" err="1">
                <a:solidFill>
                  <a:srgbClr val="C00000"/>
                </a:solidFill>
              </a:rPr>
              <a:t>n</a:t>
            </a:r>
            <a:endParaRPr lang="en-US" altLang="ja-JP" sz="5400" b="1" baseline="-25000" dirty="0">
              <a:solidFill>
                <a:srgbClr val="C00000"/>
              </a:solidFill>
            </a:endParaRPr>
          </a:p>
        </p:txBody>
      </p:sp>
      <p:sp>
        <p:nvSpPr>
          <p:cNvPr id="13" name="AutoShape 7"/>
          <p:cNvSpPr>
            <a:spLocks noChangeArrowheads="1"/>
          </p:cNvSpPr>
          <p:nvPr/>
        </p:nvSpPr>
        <p:spPr bwMode="auto">
          <a:xfrm>
            <a:off x="7812360" y="5949280"/>
            <a:ext cx="1296143" cy="72008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5400" b="1" dirty="0" err="1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5400" b="1" baseline="-25000" dirty="0" err="1" smtClean="0">
                <a:solidFill>
                  <a:srgbClr val="7030A0"/>
                </a:solidFill>
                <a:latin typeface="+mj-lt"/>
              </a:rPr>
              <a:t>n</a:t>
            </a:r>
            <a:endParaRPr lang="en-US" altLang="ja-JP" sz="5400" b="1" baseline="-25000" dirty="0">
              <a:solidFill>
                <a:srgbClr val="7030A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8778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92500" lnSpcReduction="10000"/>
          </a:bodyPr>
          <a:lstStyle/>
          <a:p>
            <a:r>
              <a:rPr lang="en-US" altLang="ja-JP" b="1" dirty="0">
                <a:solidFill>
                  <a:srgbClr val="0070C0"/>
                </a:solidFill>
              </a:rPr>
              <a:t>Input size</a:t>
            </a:r>
            <a:r>
              <a:rPr lang="en-US" altLang="ja-JP" b="1" dirty="0"/>
              <a:t> </a:t>
            </a:r>
            <a:r>
              <a:rPr lang="en-US" altLang="ja-JP" b="1" dirty="0" smtClean="0"/>
              <a:t> =  #leaf  +  </a:t>
            </a:r>
            <a:r>
              <a:rPr lang="en-US" altLang="ja-JP" b="1" dirty="0"/>
              <a:t>#</a:t>
            </a:r>
            <a:r>
              <a:rPr lang="en-US" altLang="ja-JP" b="1" dirty="0" smtClean="0"/>
              <a:t>monadic  +  #others </a:t>
            </a:r>
          </a:p>
          <a:p>
            <a:pPr lvl="1"/>
            <a:r>
              <a:rPr lang="en-US" altLang="ja-JP" dirty="0" smtClean="0"/>
              <a:t>For </a:t>
            </a:r>
            <a:r>
              <a:rPr lang="en-US" altLang="ja-JP" dirty="0"/>
              <a:t>each leaf on the input, generate </a:t>
            </a:r>
            <a:r>
              <a:rPr lang="ja-JP" altLang="en-US" dirty="0" smtClean="0"/>
              <a:t>≧</a:t>
            </a:r>
            <a:r>
              <a:rPr lang="en-US" altLang="ja-JP" dirty="0" smtClean="0"/>
              <a:t>1 </a:t>
            </a:r>
            <a:r>
              <a:rPr lang="en-US" altLang="ja-JP" dirty="0"/>
              <a:t>node.</a:t>
            </a:r>
          </a:p>
          <a:p>
            <a:pPr lvl="1"/>
            <a:r>
              <a:rPr lang="en-US" altLang="ja-JP" dirty="0"/>
              <a:t>For each </a:t>
            </a:r>
            <a:r>
              <a:rPr lang="en-US" altLang="ja-JP" dirty="0" smtClean="0"/>
              <a:t>monadic node, </a:t>
            </a:r>
            <a:r>
              <a:rPr lang="en-US" altLang="ja-JP" dirty="0"/>
              <a:t>generate </a:t>
            </a:r>
            <a:r>
              <a:rPr lang="ja-JP" altLang="en-US" dirty="0" smtClean="0"/>
              <a:t>≧</a:t>
            </a:r>
            <a:r>
              <a:rPr lang="en-US" altLang="ja-JP" dirty="0" smtClean="0"/>
              <a:t>1 </a:t>
            </a:r>
            <a:r>
              <a:rPr lang="en-US" altLang="ja-JP" dirty="0"/>
              <a:t>node.</a:t>
            </a:r>
          </a:p>
          <a:p>
            <a:pPr lvl="1"/>
            <a:r>
              <a:rPr lang="en-US" altLang="ja-JP" dirty="0" smtClean="0"/>
              <a:t>Thus, </a:t>
            </a:r>
            <a:r>
              <a:rPr lang="en-US" altLang="ja-JP" b="1" dirty="0" smtClean="0"/>
              <a:t>#leaf + #monadic </a:t>
            </a:r>
            <a:r>
              <a:rPr lang="ja-JP" altLang="en-US" b="1" dirty="0" smtClean="0"/>
              <a:t>≦</a:t>
            </a:r>
            <a:r>
              <a:rPr lang="en-US" altLang="ja-JP" b="1" dirty="0">
                <a:solidFill>
                  <a:srgbClr val="00B050"/>
                </a:solidFill>
              </a:rPr>
              <a:t> Output </a:t>
            </a:r>
            <a:r>
              <a:rPr lang="en-US" altLang="ja-JP" b="1" dirty="0" smtClean="0">
                <a:solidFill>
                  <a:srgbClr val="00B050"/>
                </a:solidFill>
              </a:rPr>
              <a:t>size</a:t>
            </a:r>
            <a:r>
              <a:rPr lang="en-US" altLang="ja-JP" dirty="0" smtClean="0"/>
              <a:t>.</a:t>
            </a:r>
            <a:endParaRPr lang="en-US" altLang="ja-JP" b="1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For any tree, </a:t>
            </a:r>
            <a:r>
              <a:rPr lang="en-US" altLang="ja-JP" b="1" dirty="0" smtClean="0">
                <a:solidFill>
                  <a:srgbClr val="C00000"/>
                </a:solidFill>
              </a:rPr>
              <a:t>#others &lt; #leaf</a:t>
            </a:r>
            <a:r>
              <a:rPr lang="en-US" altLang="ja-JP" dirty="0" smtClean="0"/>
              <a:t> </a:t>
            </a:r>
            <a:r>
              <a:rPr lang="ja-JP" altLang="en-US" b="1" dirty="0"/>
              <a:t>≦</a:t>
            </a:r>
            <a:r>
              <a:rPr lang="en-US" altLang="ja-JP" b="1" dirty="0">
                <a:solidFill>
                  <a:srgbClr val="00B050"/>
                </a:solidFill>
              </a:rPr>
              <a:t> Output </a:t>
            </a:r>
            <a:r>
              <a:rPr lang="en-US" altLang="ja-JP" b="1" dirty="0" smtClean="0">
                <a:solidFill>
                  <a:srgbClr val="00B050"/>
                </a:solidFill>
              </a:rPr>
              <a:t>size</a:t>
            </a:r>
            <a:r>
              <a:rPr lang="en-US" altLang="ja-JP" dirty="0" smtClean="0"/>
              <a:t>.</a:t>
            </a:r>
          </a:p>
          <a:p>
            <a:r>
              <a:rPr lang="en-US" altLang="ja-JP" dirty="0" smtClean="0"/>
              <a:t>Add: </a:t>
            </a:r>
            <a:r>
              <a:rPr lang="en-US" altLang="ja-JP" b="1" dirty="0"/>
              <a:t>#leaf </a:t>
            </a:r>
            <a:r>
              <a:rPr lang="en-US" altLang="ja-JP" b="1" dirty="0" smtClean="0"/>
              <a:t>+ #</a:t>
            </a:r>
            <a:r>
              <a:rPr lang="en-US" altLang="ja-JP" b="1" dirty="0"/>
              <a:t>monadic </a:t>
            </a:r>
            <a:r>
              <a:rPr lang="en-US" altLang="ja-JP" b="1" dirty="0" smtClean="0"/>
              <a:t>+ #others </a:t>
            </a:r>
            <a:r>
              <a:rPr lang="ja-JP" altLang="en-US" b="1" dirty="0" smtClean="0"/>
              <a:t>≦</a:t>
            </a:r>
            <a:r>
              <a:rPr lang="en-US" altLang="ja-JP" b="1" dirty="0" smtClean="0">
                <a:solidFill>
                  <a:srgbClr val="00B050"/>
                </a:solidFill>
              </a:rPr>
              <a:t> </a:t>
            </a:r>
            <a:r>
              <a:rPr lang="en-US" altLang="ja-JP" b="1" dirty="0">
                <a:solidFill>
                  <a:srgbClr val="00B050"/>
                </a:solidFill>
              </a:rPr>
              <a:t>Output </a:t>
            </a:r>
            <a:r>
              <a:rPr lang="en-US" altLang="ja-JP" b="1" dirty="0" smtClean="0">
                <a:solidFill>
                  <a:srgbClr val="00B050"/>
                </a:solidFill>
              </a:rPr>
              <a:t>size</a:t>
            </a:r>
            <a:r>
              <a:rPr lang="en-US" altLang="ja-JP" dirty="0" smtClean="0"/>
              <a:t>*2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So,  </a:t>
            </a:r>
            <a:r>
              <a:rPr lang="en-US" altLang="ja-JP" b="1" dirty="0">
                <a:solidFill>
                  <a:srgbClr val="0070C0"/>
                </a:solidFill>
              </a:rPr>
              <a:t>Input size</a:t>
            </a:r>
            <a:r>
              <a:rPr lang="en-US" altLang="ja-JP" b="1" dirty="0"/>
              <a:t> </a:t>
            </a:r>
            <a:r>
              <a:rPr lang="en-US" altLang="ja-JP" b="1" dirty="0" smtClean="0"/>
              <a:t> &lt;</a:t>
            </a:r>
            <a:r>
              <a:rPr lang="en-US" altLang="ja-JP" dirty="0" smtClean="0"/>
              <a:t>  </a:t>
            </a:r>
            <a:r>
              <a:rPr lang="en-US" altLang="ja-JP" b="1" dirty="0" smtClean="0">
                <a:solidFill>
                  <a:srgbClr val="00B050"/>
                </a:solidFill>
              </a:rPr>
              <a:t>Output Size</a:t>
            </a:r>
            <a:r>
              <a:rPr lang="en-US" altLang="ja-JP" b="1" dirty="0" smtClean="0"/>
              <a:t> * 2</a:t>
            </a:r>
            <a:endParaRPr lang="en-US" altLang="ja-JP" b="1" dirty="0"/>
          </a:p>
          <a:p>
            <a:pPr marL="0" indent="0">
              <a:buNone/>
            </a:pPr>
            <a:endParaRPr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Simple Arithmetic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9634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b="1" dirty="0">
                <a:solidFill>
                  <a:srgbClr val="0070C0"/>
                </a:solidFill>
              </a:rPr>
              <a:t>Input size</a:t>
            </a:r>
            <a:r>
              <a:rPr lang="en-US" altLang="ja-JP" b="1" dirty="0"/>
              <a:t>  &lt;</a:t>
            </a:r>
            <a:r>
              <a:rPr lang="en-US" altLang="ja-JP" dirty="0"/>
              <a:t>  </a:t>
            </a:r>
            <a:r>
              <a:rPr lang="en-US" altLang="ja-JP" b="1" dirty="0">
                <a:solidFill>
                  <a:srgbClr val="00B050"/>
                </a:solidFill>
              </a:rPr>
              <a:t>Output Size</a:t>
            </a:r>
            <a:r>
              <a:rPr lang="en-US" altLang="ja-JP" b="1" dirty="0"/>
              <a:t> * 2</a:t>
            </a:r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/>
          </a:p>
          <a:p>
            <a:pPr lvl="1"/>
            <a:endParaRPr lang="en-US" altLang="ja-JP" dirty="0" smtClean="0"/>
          </a:p>
          <a:p>
            <a:pPr lvl="1"/>
            <a:endParaRPr lang="en-US" altLang="ja-JP" dirty="0"/>
          </a:p>
          <a:p>
            <a:pPr marL="457200" lvl="1" indent="0">
              <a:buNone/>
            </a:pPr>
            <a:r>
              <a:rPr lang="en-US" altLang="ja-JP" dirty="0" smtClean="0"/>
              <a:t>This bound is sufficient for deriving the results,</a:t>
            </a:r>
            <a:br>
              <a:rPr lang="en-US" altLang="ja-JP" dirty="0" smtClean="0"/>
            </a:br>
            <a:r>
              <a:rPr lang="en-US" altLang="ja-JP" dirty="0" smtClean="0"/>
              <a:t>but we can improve this to </a:t>
            </a:r>
            <a:r>
              <a:rPr lang="en-US" altLang="ja-JP" b="1" dirty="0">
                <a:solidFill>
                  <a:srgbClr val="0070C0"/>
                </a:solidFill>
              </a:rPr>
              <a:t>Input size</a:t>
            </a:r>
            <a:r>
              <a:rPr lang="en-US" altLang="ja-JP" b="1" dirty="0"/>
              <a:t> </a:t>
            </a:r>
            <a:r>
              <a:rPr lang="ja-JP" altLang="en-US" b="1" dirty="0" smtClean="0"/>
              <a:t>≦</a:t>
            </a:r>
            <a:r>
              <a:rPr lang="en-US" altLang="ja-JP" dirty="0" smtClean="0"/>
              <a:t> </a:t>
            </a:r>
            <a:r>
              <a:rPr lang="en-US" altLang="ja-JP" b="1" dirty="0">
                <a:solidFill>
                  <a:srgbClr val="00B050"/>
                </a:solidFill>
              </a:rPr>
              <a:t>Output Size</a:t>
            </a:r>
            <a:r>
              <a:rPr lang="en-US" altLang="ja-JP" dirty="0" smtClean="0"/>
              <a:t>, by </a:t>
            </a:r>
            <a:r>
              <a:rPr lang="en-US" altLang="ja-JP" i="1" dirty="0" smtClean="0"/>
              <a:t>deterministic deletion of leaves + inline expansion</a:t>
            </a:r>
            <a:r>
              <a:rPr lang="en-US" altLang="ja-JP" dirty="0" smtClean="0"/>
              <a:t>.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Work on Nodes with Rank-2,3,...</a:t>
            </a:r>
            <a:endParaRPr kumimoji="1" lang="ja-JP" altLang="en-US" dirty="0"/>
          </a:p>
        </p:txBody>
      </p:sp>
      <p:sp>
        <p:nvSpPr>
          <p:cNvPr id="4" name="横巻き 3"/>
          <p:cNvSpPr/>
          <p:nvPr/>
        </p:nvSpPr>
        <p:spPr>
          <a:xfrm>
            <a:off x="971600" y="2132856"/>
            <a:ext cx="7776864" cy="2016224"/>
          </a:xfrm>
          <a:prstGeom prst="horizontalScroll">
            <a:avLst>
              <a:gd name="adj" fmla="val 10420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Fr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sz="28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Bin(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ja-JP" sz="2800" baseline="-250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altLang="ja-JP" sz="28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,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ja-JP" sz="2800" baseline="-250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lang="en-US" altLang="ja-JP" sz="28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)(y) 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 </a:t>
            </a:r>
            <a:r>
              <a:rPr lang="en-US" altLang="ja-JP" sz="2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Fr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(x</a:t>
            </a:r>
            <a:r>
              <a:rPr lang="en-US" altLang="ja-JP" sz="2800" baseline="-25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1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)(</a:t>
            </a:r>
            <a:r>
              <a:rPr lang="en-US" altLang="ja-JP" sz="2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Fr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(x</a:t>
            </a:r>
            <a:r>
              <a:rPr lang="en-US" altLang="ja-JP" sz="2800" baseline="-25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2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)(y))</a:t>
            </a:r>
          </a:p>
          <a:p>
            <a:r>
              <a:rPr lang="en-US" altLang="ja-JP" sz="2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Fr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(</a:t>
            </a:r>
            <a:r>
              <a:rPr lang="en-US" altLang="ja-JP" sz="28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A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)(y)  </a:t>
            </a:r>
            <a:r>
              <a:rPr lang="en-US" altLang="ja-JP" sz="28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A(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y</a:t>
            </a:r>
            <a:r>
              <a:rPr lang="en-US" altLang="ja-JP" sz="28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)</a:t>
            </a:r>
          </a:p>
          <a:p>
            <a:r>
              <a:rPr lang="en-US" altLang="ja-JP" sz="2800" dirty="0" err="1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Fr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(</a:t>
            </a:r>
            <a:r>
              <a:rPr lang="en-US" altLang="ja-JP" sz="28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B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)(y)  </a:t>
            </a:r>
            <a:r>
              <a:rPr lang="en-US" altLang="ja-JP" sz="28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B(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y</a:t>
            </a:r>
            <a:r>
              <a:rPr lang="en-US" altLang="ja-JP" sz="2800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9786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518864" y="1124744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Done!</a:t>
            </a:r>
            <a:endParaRPr kumimoji="1" lang="ja-JP" altLang="en-US" dirty="0"/>
          </a:p>
        </p:txBody>
      </p:sp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4862436" y="2881970"/>
            <a:ext cx="1894883" cy="107850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5400" b="1" dirty="0" err="1" smtClean="0">
                <a:solidFill>
                  <a:srgbClr val="7030A0"/>
                </a:solidFill>
                <a:latin typeface="+mj-lt"/>
              </a:rPr>
              <a:t>τ’</a:t>
            </a:r>
            <a:r>
              <a:rPr lang="en-US" altLang="ja-JP" sz="5400" b="1" baseline="-25000" dirty="0" err="1" smtClean="0">
                <a:solidFill>
                  <a:srgbClr val="7030A0"/>
                </a:solidFill>
                <a:latin typeface="+mj-lt"/>
              </a:rPr>
              <a:t>n</a:t>
            </a:r>
            <a:endParaRPr lang="en-US" altLang="ja-JP" sz="5400" b="1" baseline="-25000" dirty="0">
              <a:solidFill>
                <a:srgbClr val="7030A0"/>
              </a:solidFill>
              <a:latin typeface="+mj-lt"/>
            </a:endParaRPr>
          </a:p>
        </p:txBody>
      </p:sp>
      <p:sp>
        <p:nvSpPr>
          <p:cNvPr id="5" name="AutoShape 7"/>
          <p:cNvSpPr>
            <a:spLocks noChangeArrowheads="1"/>
          </p:cNvSpPr>
          <p:nvPr/>
        </p:nvSpPr>
        <p:spPr bwMode="auto">
          <a:xfrm>
            <a:off x="2558180" y="2881969"/>
            <a:ext cx="1894883" cy="107850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5400" b="1" dirty="0" err="1">
                <a:solidFill>
                  <a:srgbClr val="7030A0"/>
                </a:solidFill>
              </a:rPr>
              <a:t>τ’</a:t>
            </a:r>
            <a:r>
              <a:rPr lang="en-US" altLang="ja-JP" sz="5400" b="1" baseline="-25000" dirty="0" err="1">
                <a:solidFill>
                  <a:srgbClr val="7030A0"/>
                </a:solidFill>
              </a:rPr>
              <a:t>del</a:t>
            </a:r>
            <a:endParaRPr lang="en-US" altLang="ja-JP" sz="5400" b="1" baseline="-25000" dirty="0">
              <a:solidFill>
                <a:srgbClr val="7030A0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453063" y="2780928"/>
            <a:ext cx="45005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600" dirty="0" smtClean="0"/>
              <a:t>;</a:t>
            </a:r>
            <a:endParaRPr kumimoji="1" lang="ja-JP" altLang="en-US" sz="6600" dirty="0"/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6613303" y="4681012"/>
            <a:ext cx="546521" cy="1132874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ja-JP" sz="4000" b="1" dirty="0"/>
          </a:p>
        </p:txBody>
      </p:sp>
      <p:sp>
        <p:nvSpPr>
          <p:cNvPr id="8" name="AutoShape 16"/>
          <p:cNvSpPr>
            <a:spLocks noChangeArrowheads="1"/>
          </p:cNvSpPr>
          <p:nvPr/>
        </p:nvSpPr>
        <p:spPr bwMode="auto">
          <a:xfrm>
            <a:off x="4492700" y="4681012"/>
            <a:ext cx="357808" cy="768119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9" name="右矢印 8"/>
          <p:cNvSpPr/>
          <p:nvPr/>
        </p:nvSpPr>
        <p:spPr>
          <a:xfrm>
            <a:off x="5591621" y="4971359"/>
            <a:ext cx="436512" cy="42649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AutoShape 16"/>
          <p:cNvSpPr>
            <a:spLocks noChangeArrowheads="1"/>
          </p:cNvSpPr>
          <p:nvPr/>
        </p:nvSpPr>
        <p:spPr bwMode="auto">
          <a:xfrm>
            <a:off x="2195736" y="4653136"/>
            <a:ext cx="1003648" cy="1536239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altLang="ja-JP" sz="2400" b="1" baseline="-25000" dirty="0"/>
          </a:p>
        </p:txBody>
      </p:sp>
      <p:sp>
        <p:nvSpPr>
          <p:cNvPr id="11" name="右矢印 10"/>
          <p:cNvSpPr/>
          <p:nvPr/>
        </p:nvSpPr>
        <p:spPr>
          <a:xfrm>
            <a:off x="3425634" y="4964737"/>
            <a:ext cx="436512" cy="426496"/>
          </a:xfrm>
          <a:prstGeom prst="right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793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lang="en-US" altLang="ja-JP" dirty="0" smtClean="0"/>
              <a:t>HORS:</a:t>
            </a:r>
          </a:p>
          <a:p>
            <a:pPr lvl="1"/>
            <a:r>
              <a:rPr lang="en-US" altLang="ja-JP" dirty="0" smtClean="0"/>
              <a:t>Emptiness, Model Checking, Containment by Regular Languages, ... are </a:t>
            </a:r>
            <a:r>
              <a:rPr lang="en-US" altLang="ja-JP" b="1" dirty="0" smtClean="0">
                <a:solidFill>
                  <a:srgbClr val="C00000"/>
                </a:solidFill>
              </a:rPr>
              <a:t>n-EXPTIME hard</a:t>
            </a:r>
            <a:r>
              <a:rPr lang="en-US" altLang="ja-JP" dirty="0" smtClean="0"/>
              <a:t>.</a:t>
            </a:r>
          </a:p>
          <a:p>
            <a:pPr lvl="1"/>
            <a:r>
              <a:rPr lang="en-US" altLang="ja-JP" dirty="0" smtClean="0"/>
              <a:t>What is known about the languages it describes?</a:t>
            </a:r>
          </a:p>
          <a:p>
            <a:pPr lvl="2"/>
            <a:r>
              <a:rPr lang="en-US" altLang="ja-JP" dirty="0" smtClean="0"/>
              <a:t>The </a:t>
            </a:r>
            <a:r>
              <a:rPr lang="en-US" altLang="ja-JP" dirty="0"/>
              <a:t>class of languages it represents is </a:t>
            </a:r>
            <a:r>
              <a:rPr lang="en-US" altLang="ja-JP" b="1" dirty="0" smtClean="0">
                <a:solidFill>
                  <a:srgbClr val="C00000"/>
                </a:solidFill>
              </a:rPr>
              <a:t>????</a:t>
            </a:r>
            <a:r>
              <a:rPr lang="en-US" altLang="ja-JP" dirty="0" smtClean="0"/>
              <a:t>.</a:t>
            </a:r>
            <a:endParaRPr lang="en-US" altLang="ja-JP" dirty="0"/>
          </a:p>
          <a:p>
            <a:pPr lvl="2"/>
            <a:r>
              <a:rPr lang="en-US" altLang="ja-JP" b="1" dirty="0" smtClean="0">
                <a:solidFill>
                  <a:srgbClr val="C00000"/>
                </a:solidFill>
              </a:rPr>
              <a:t>????</a:t>
            </a:r>
            <a:r>
              <a:rPr lang="en-US" altLang="ja-JP" dirty="0" smtClean="0"/>
              <a:t> </a:t>
            </a:r>
            <a:r>
              <a:rPr lang="en-US" altLang="ja-JP" dirty="0"/>
              <a:t>time, </a:t>
            </a:r>
            <a:r>
              <a:rPr lang="en-US" altLang="ja-JP" b="1" dirty="0">
                <a:solidFill>
                  <a:srgbClr val="C00000"/>
                </a:solidFill>
              </a:rPr>
              <a:t>?</a:t>
            </a:r>
            <a:r>
              <a:rPr lang="en-US" altLang="ja-JP" b="1" dirty="0" smtClean="0">
                <a:solidFill>
                  <a:srgbClr val="C00000"/>
                </a:solidFill>
              </a:rPr>
              <a:t>???</a:t>
            </a:r>
            <a:r>
              <a:rPr lang="en-US" altLang="ja-JP" dirty="0" smtClean="0"/>
              <a:t> </a:t>
            </a:r>
            <a:r>
              <a:rPr lang="en-US" altLang="ja-JP" dirty="0"/>
              <a:t>space membership </a:t>
            </a:r>
            <a:r>
              <a:rPr lang="en-US" altLang="ja-JP" dirty="0" err="1"/>
              <a:t>wrt</a:t>
            </a:r>
            <a:r>
              <a:rPr lang="en-US" altLang="ja-JP" dirty="0"/>
              <a:t> the word </a:t>
            </a:r>
            <a:r>
              <a:rPr lang="en-US" altLang="ja-JP" dirty="0" smtClean="0"/>
              <a:t>length.</a:t>
            </a:r>
            <a:endParaRPr lang="en-US" altLang="ja-JP" dirty="0"/>
          </a:p>
          <a:p>
            <a:pPr lvl="1"/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How about HORS?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544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02630"/>
            <a:ext cx="9144000" cy="634082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l"/>
            <a:r>
              <a:rPr kumimoji="1" lang="en-US" altLang="ja-JP" dirty="0" smtClean="0">
                <a:solidFill>
                  <a:schemeClr val="bg1"/>
                </a:solidFill>
              </a:rPr>
              <a:t>    Summary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79512" y="1196752"/>
            <a:ext cx="8229600" cy="4525963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Order-n HTT </a:t>
            </a:r>
            <a:r>
              <a:rPr kumimoji="1" lang="en-US" altLang="ja-JP" dirty="0" smtClean="0">
                <a:sym typeface="Wingdings" pitchFamily="2" charset="2"/>
              </a:rPr>
              <a:t></a:t>
            </a:r>
            <a:r>
              <a:rPr kumimoji="1" lang="en-US" altLang="ja-JP" dirty="0" smtClean="0"/>
              <a:t> (Order-1 HTT)</a:t>
            </a:r>
            <a:r>
              <a:rPr kumimoji="1" lang="en-US" altLang="ja-JP" baseline="30000" dirty="0" smtClean="0"/>
              <a:t>n</a:t>
            </a:r>
          </a:p>
          <a:p>
            <a:r>
              <a:rPr kumimoji="1" lang="en-US" altLang="ja-JP" dirty="0" smtClean="0"/>
              <a:t>Garbage Free Form</a:t>
            </a:r>
          </a:p>
          <a:p>
            <a:pPr lvl="1"/>
            <a:r>
              <a:rPr lang="en-US" altLang="ja-JP" dirty="0" smtClean="0"/>
              <a:t>L( Safe-HORS ) is context-sensitive.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Future Direction</a:t>
            </a:r>
          </a:p>
          <a:p>
            <a:pPr lvl="1"/>
            <a:r>
              <a:rPr lang="en-US" altLang="ja-JP" dirty="0" smtClean="0"/>
              <a:t>Extend it to Unsafe HTT</a:t>
            </a:r>
          </a:p>
          <a:p>
            <a:pPr lvl="1"/>
            <a:r>
              <a:rPr lang="en-US" altLang="ja-JP" i="1" dirty="0" smtClean="0"/>
              <a:t>Or, use it for </a:t>
            </a:r>
            <a:r>
              <a:rPr kumimoji="1" lang="en-US" altLang="ja-JP" i="1" dirty="0" smtClean="0"/>
              <a:t>proving</a:t>
            </a:r>
            <a:br>
              <a:rPr kumimoji="1" lang="en-US" altLang="ja-JP" i="1" dirty="0" smtClean="0"/>
            </a:br>
            <a:r>
              <a:rPr kumimoji="1" lang="en-US" altLang="ja-JP" i="1" dirty="0" smtClean="0"/>
              <a:t>  safe</a:t>
            </a:r>
            <a:r>
              <a:rPr lang="ja-JP" altLang="en-US" i="1" dirty="0"/>
              <a:t> ⊊ </a:t>
            </a:r>
            <a:r>
              <a:rPr kumimoji="1" lang="en-US" altLang="ja-JP" i="1" dirty="0" smtClean="0"/>
              <a:t>unsafe</a:t>
            </a:r>
            <a:endParaRPr kumimoji="1" lang="ja-JP" altLang="en-US" i="1" dirty="0"/>
          </a:p>
        </p:txBody>
      </p:sp>
      <p:sp>
        <p:nvSpPr>
          <p:cNvPr id="28" name="雲 27"/>
          <p:cNvSpPr/>
          <p:nvPr/>
        </p:nvSpPr>
        <p:spPr>
          <a:xfrm>
            <a:off x="6297649" y="1124744"/>
            <a:ext cx="1296144" cy="1368152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200" b="1" dirty="0" smtClean="0">
                <a:sym typeface="Wingdings" pitchFamily="2" charset="2"/>
              </a:rPr>
              <a:t>λ</a:t>
            </a:r>
          </a:p>
          <a:p>
            <a:pPr algn="ctr"/>
            <a:r>
              <a:rPr lang="en-US" altLang="ja-JP" sz="3200" b="1" dirty="0" smtClean="0">
                <a:sym typeface="Wingdings" pitchFamily="2" charset="2"/>
              </a:rPr>
              <a:t>λ   </a:t>
            </a:r>
            <a:r>
              <a:rPr lang="en-US" altLang="ja-JP" sz="3200" b="1" dirty="0" err="1" smtClean="0">
                <a:sym typeface="Wingdings" pitchFamily="2" charset="2"/>
              </a:rPr>
              <a:t>λ</a:t>
            </a:r>
            <a:endParaRPr lang="en-US" altLang="ja-JP" dirty="0">
              <a:latin typeface="Consolas" pitchFamily="49" charset="0"/>
              <a:cs typeface="Consolas" pitchFamily="49" charset="0"/>
              <a:sym typeface="Wingdings" pitchFamily="2" charset="2"/>
            </a:endParaRPr>
          </a:p>
        </p:txBody>
      </p:sp>
      <p:sp>
        <p:nvSpPr>
          <p:cNvPr id="29" name="右矢印 28"/>
          <p:cNvSpPr/>
          <p:nvPr/>
        </p:nvSpPr>
        <p:spPr>
          <a:xfrm rot="5400000">
            <a:off x="6616137" y="2428979"/>
            <a:ext cx="612068" cy="1060298"/>
          </a:xfrm>
          <a:prstGeom prst="rightArrow">
            <a:avLst>
              <a:gd name="adj1" fmla="val 50000"/>
              <a:gd name="adj2" fmla="val 5081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右矢印 29"/>
          <p:cNvSpPr/>
          <p:nvPr/>
        </p:nvSpPr>
        <p:spPr>
          <a:xfrm rot="5400000">
            <a:off x="6616137" y="3941147"/>
            <a:ext cx="612068" cy="1060298"/>
          </a:xfrm>
          <a:prstGeom prst="rightArrow">
            <a:avLst>
              <a:gd name="adj1" fmla="val 50000"/>
              <a:gd name="adj2" fmla="val 5081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AutoShape 11"/>
          <p:cNvSpPr>
            <a:spLocks noChangeArrowheads="1"/>
          </p:cNvSpPr>
          <p:nvPr/>
        </p:nvSpPr>
        <p:spPr bwMode="auto">
          <a:xfrm>
            <a:off x="8489975" y="5300640"/>
            <a:ext cx="546521" cy="1132874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/>
              <a:t>t</a:t>
            </a:r>
          </a:p>
        </p:txBody>
      </p:sp>
      <p:sp>
        <p:nvSpPr>
          <p:cNvPr id="32" name="AutoShape 13"/>
          <p:cNvSpPr>
            <a:spLocks noChangeArrowheads="1"/>
          </p:cNvSpPr>
          <p:nvPr/>
        </p:nvSpPr>
        <p:spPr bwMode="auto">
          <a:xfrm>
            <a:off x="6284233" y="5369798"/>
            <a:ext cx="500066" cy="703676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3200" b="1" dirty="0"/>
              <a:t>s</a:t>
            </a:r>
            <a:r>
              <a:rPr lang="en-US" altLang="ja-JP" sz="3200" b="1" baseline="-25000" dirty="0"/>
              <a:t>1</a:t>
            </a:r>
          </a:p>
        </p:txBody>
      </p:sp>
      <p:sp>
        <p:nvSpPr>
          <p:cNvPr id="33" name="AutoShape 14"/>
          <p:cNvSpPr>
            <a:spLocks noChangeArrowheads="1"/>
          </p:cNvSpPr>
          <p:nvPr/>
        </p:nvSpPr>
        <p:spPr bwMode="auto">
          <a:xfrm>
            <a:off x="7164288" y="5353394"/>
            <a:ext cx="482206" cy="824453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3200" b="1" dirty="0"/>
              <a:t>s</a:t>
            </a:r>
            <a:r>
              <a:rPr lang="en-US" altLang="ja-JP" sz="3200" b="1" baseline="-25000" dirty="0"/>
              <a:t>2</a:t>
            </a:r>
          </a:p>
        </p:txBody>
      </p:sp>
      <p:sp>
        <p:nvSpPr>
          <p:cNvPr id="34" name="AutoShape 16"/>
          <p:cNvSpPr>
            <a:spLocks noChangeArrowheads="1"/>
          </p:cNvSpPr>
          <p:nvPr/>
        </p:nvSpPr>
        <p:spPr bwMode="auto">
          <a:xfrm>
            <a:off x="7735982" y="5363446"/>
            <a:ext cx="580434" cy="998630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2400" b="1" dirty="0" smtClean="0"/>
              <a:t>S</a:t>
            </a:r>
            <a:r>
              <a:rPr lang="en-US" altLang="ja-JP" sz="2400" b="1" baseline="-25000" dirty="0" smtClean="0"/>
              <a:t>n-1</a:t>
            </a:r>
            <a:endParaRPr lang="en-US" altLang="ja-JP" sz="2400" b="1" baseline="-25000" dirty="0"/>
          </a:p>
        </p:txBody>
      </p:sp>
      <p:sp>
        <p:nvSpPr>
          <p:cNvPr id="35" name="AutoShape 13"/>
          <p:cNvSpPr>
            <a:spLocks noChangeArrowheads="1"/>
          </p:cNvSpPr>
          <p:nvPr/>
        </p:nvSpPr>
        <p:spPr bwMode="auto">
          <a:xfrm>
            <a:off x="5440086" y="5397600"/>
            <a:ext cx="500066" cy="387842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3200" b="1" dirty="0" smtClean="0"/>
              <a:t>s</a:t>
            </a:r>
            <a:r>
              <a:rPr lang="en-US" altLang="ja-JP" sz="3200" b="1" baseline="-25000" dirty="0" smtClean="0"/>
              <a:t>0</a:t>
            </a:r>
            <a:endParaRPr lang="en-US" altLang="ja-JP" sz="3200" b="1" baseline="-25000" dirty="0"/>
          </a:p>
        </p:txBody>
      </p:sp>
      <p:grpSp>
        <p:nvGrpSpPr>
          <p:cNvPr id="36" name="グループ化 35"/>
          <p:cNvGrpSpPr/>
          <p:nvPr/>
        </p:nvGrpSpPr>
        <p:grpSpPr>
          <a:xfrm>
            <a:off x="5724128" y="3356992"/>
            <a:ext cx="2929507" cy="502443"/>
            <a:chOff x="5724128" y="3645024"/>
            <a:chExt cx="2929507" cy="502443"/>
          </a:xfrm>
        </p:grpSpPr>
        <p:sp>
          <p:nvSpPr>
            <p:cNvPr id="37" name="AutoShape 5"/>
            <p:cNvSpPr>
              <a:spLocks noChangeArrowheads="1"/>
            </p:cNvSpPr>
            <p:nvPr/>
          </p:nvSpPr>
          <p:spPr bwMode="auto">
            <a:xfrm>
              <a:off x="5724128" y="3645024"/>
              <a:ext cx="562574" cy="5024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smtClean="0">
                  <a:solidFill>
                    <a:srgbClr val="C00000"/>
                  </a:solidFill>
                  <a:cs typeface="Times New Roman" pitchFamily="18" charset="0"/>
                </a:rPr>
                <a:t>τ</a:t>
              </a:r>
              <a:r>
                <a:rPr lang="en-US" altLang="ja-JP" sz="2400" b="1" baseline="-25000" dirty="0" smtClean="0">
                  <a:solidFill>
                    <a:srgbClr val="C00000"/>
                  </a:solidFill>
                  <a:cs typeface="Times New Roman" pitchFamily="18" charset="0"/>
                </a:rPr>
                <a:t>1</a:t>
              </a:r>
              <a:endParaRPr lang="en-US" altLang="ja-JP" sz="2400" b="1" baseline="-25000" dirty="0">
                <a:solidFill>
                  <a:srgbClr val="C00000"/>
                </a:solidFill>
                <a:cs typeface="Times New Roman" pitchFamily="18" charset="0"/>
              </a:endParaRPr>
            </a:p>
          </p:txBody>
        </p:sp>
        <p:sp>
          <p:nvSpPr>
            <p:cNvPr id="38" name="AutoShape 6"/>
            <p:cNvSpPr>
              <a:spLocks noChangeArrowheads="1"/>
            </p:cNvSpPr>
            <p:nvPr/>
          </p:nvSpPr>
          <p:spPr bwMode="auto">
            <a:xfrm>
              <a:off x="6648358" y="3645024"/>
              <a:ext cx="562574" cy="5024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smtClean="0">
                  <a:solidFill>
                    <a:srgbClr val="C00000"/>
                  </a:solidFill>
                  <a:latin typeface="+mj-lt"/>
                  <a:cs typeface="Times New Roman" pitchFamily="18" charset="0"/>
                </a:rPr>
                <a:t>τ</a:t>
              </a:r>
              <a:r>
                <a:rPr lang="en-US" altLang="ja-JP" sz="2400" b="1" baseline="-25000" dirty="0" smtClean="0">
                  <a:solidFill>
                    <a:srgbClr val="C00000"/>
                  </a:solidFill>
                  <a:latin typeface="+mj-lt"/>
                  <a:cs typeface="Times New Roman" pitchFamily="18" charset="0"/>
                </a:rPr>
                <a:t>2</a:t>
              </a:r>
              <a:endParaRPr lang="en-US" altLang="ja-JP" sz="2400" b="1" baseline="-25000" dirty="0">
                <a:solidFill>
                  <a:srgbClr val="C0000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39" name="AutoShape 7"/>
            <p:cNvSpPr>
              <a:spLocks noChangeArrowheads="1"/>
            </p:cNvSpPr>
            <p:nvPr/>
          </p:nvSpPr>
          <p:spPr bwMode="auto">
            <a:xfrm>
              <a:off x="8091061" y="3645024"/>
              <a:ext cx="562574" cy="5024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err="1" smtClean="0">
                  <a:solidFill>
                    <a:srgbClr val="C00000"/>
                  </a:solidFill>
                  <a:latin typeface="+mj-lt"/>
                  <a:cs typeface="Times New Roman" pitchFamily="18" charset="0"/>
                </a:rPr>
                <a:t>τ</a:t>
              </a:r>
              <a:r>
                <a:rPr lang="en-US" altLang="ja-JP" sz="2400" b="1" baseline="-25000" dirty="0" err="1" smtClean="0">
                  <a:solidFill>
                    <a:srgbClr val="C00000"/>
                  </a:solidFill>
                  <a:latin typeface="+mj-lt"/>
                  <a:cs typeface="Times New Roman" pitchFamily="18" charset="0"/>
                </a:rPr>
                <a:t>n</a:t>
              </a:r>
              <a:endParaRPr lang="en-US" altLang="ja-JP" sz="2400" b="1" baseline="-25000" dirty="0">
                <a:solidFill>
                  <a:srgbClr val="C0000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40" name="Line 8"/>
            <p:cNvSpPr>
              <a:spLocks noChangeShapeType="1"/>
            </p:cNvSpPr>
            <p:nvPr/>
          </p:nvSpPr>
          <p:spPr bwMode="auto">
            <a:xfrm>
              <a:off x="6326887" y="3896245"/>
              <a:ext cx="28128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1" name="Line 10"/>
            <p:cNvSpPr>
              <a:spLocks noChangeShapeType="1"/>
            </p:cNvSpPr>
            <p:nvPr/>
          </p:nvSpPr>
          <p:spPr bwMode="auto">
            <a:xfrm>
              <a:off x="7795355" y="3896245"/>
              <a:ext cx="28128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2" name="Line 15"/>
            <p:cNvSpPr>
              <a:spLocks noChangeShapeType="1"/>
            </p:cNvSpPr>
            <p:nvPr/>
          </p:nvSpPr>
          <p:spPr bwMode="auto">
            <a:xfrm>
              <a:off x="7210932" y="3896245"/>
              <a:ext cx="478292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43" name="グループ化 42"/>
          <p:cNvGrpSpPr/>
          <p:nvPr/>
        </p:nvGrpSpPr>
        <p:grpSpPr>
          <a:xfrm>
            <a:off x="4886157" y="4869160"/>
            <a:ext cx="3790299" cy="504905"/>
            <a:chOff x="5102181" y="5084335"/>
            <a:chExt cx="3790299" cy="504905"/>
          </a:xfrm>
        </p:grpSpPr>
        <p:sp>
          <p:nvSpPr>
            <p:cNvPr id="44" name="AutoShape 5"/>
            <p:cNvSpPr>
              <a:spLocks noChangeArrowheads="1"/>
            </p:cNvSpPr>
            <p:nvPr/>
          </p:nvSpPr>
          <p:spPr bwMode="auto">
            <a:xfrm>
              <a:off x="5998007" y="5086797"/>
              <a:ext cx="562574" cy="50244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τ'</a:t>
              </a:r>
              <a:r>
                <a:rPr lang="en-US" altLang="ja-JP" sz="2400" b="1" baseline="-25000" dirty="0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1</a:t>
              </a:r>
              <a:endParaRPr lang="en-US" altLang="ja-JP" sz="2400" b="1" baseline="-25000" dirty="0">
                <a:solidFill>
                  <a:srgbClr val="7030A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45" name="AutoShape 6"/>
            <p:cNvSpPr>
              <a:spLocks noChangeArrowheads="1"/>
            </p:cNvSpPr>
            <p:nvPr/>
          </p:nvSpPr>
          <p:spPr bwMode="auto">
            <a:xfrm>
              <a:off x="6922237" y="5086797"/>
              <a:ext cx="562574" cy="50244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τ'</a:t>
              </a:r>
              <a:r>
                <a:rPr lang="en-US" altLang="ja-JP" sz="2400" b="1" baseline="-25000" dirty="0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2</a:t>
              </a:r>
              <a:endParaRPr lang="en-US" altLang="ja-JP" sz="2400" b="1" baseline="-25000" dirty="0">
                <a:solidFill>
                  <a:srgbClr val="7030A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46" name="AutoShape 7"/>
            <p:cNvSpPr>
              <a:spLocks noChangeArrowheads="1"/>
            </p:cNvSpPr>
            <p:nvPr/>
          </p:nvSpPr>
          <p:spPr bwMode="auto">
            <a:xfrm>
              <a:off x="8329906" y="5086797"/>
              <a:ext cx="562574" cy="50244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τ'</a:t>
              </a:r>
              <a:r>
                <a:rPr lang="en-US" altLang="ja-JP" sz="2400" b="1" baseline="-25000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n</a:t>
              </a:r>
              <a:endParaRPr lang="en-US" altLang="ja-JP" sz="2400" b="1" baseline="-25000" dirty="0">
                <a:solidFill>
                  <a:srgbClr val="7030A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47" name="Line 8"/>
            <p:cNvSpPr>
              <a:spLocks noChangeShapeType="1"/>
            </p:cNvSpPr>
            <p:nvPr/>
          </p:nvSpPr>
          <p:spPr bwMode="auto">
            <a:xfrm>
              <a:off x="6600766" y="5338018"/>
              <a:ext cx="28128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8" name="Line 10"/>
            <p:cNvSpPr>
              <a:spLocks noChangeShapeType="1"/>
            </p:cNvSpPr>
            <p:nvPr/>
          </p:nvSpPr>
          <p:spPr bwMode="auto">
            <a:xfrm>
              <a:off x="8008435" y="5338018"/>
              <a:ext cx="28128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9" name="Line 15"/>
            <p:cNvSpPr>
              <a:spLocks noChangeShapeType="1"/>
            </p:cNvSpPr>
            <p:nvPr/>
          </p:nvSpPr>
          <p:spPr bwMode="auto">
            <a:xfrm>
              <a:off x="7484811" y="5338018"/>
              <a:ext cx="44325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50" name="AutoShape 5"/>
            <p:cNvSpPr>
              <a:spLocks noChangeArrowheads="1"/>
            </p:cNvSpPr>
            <p:nvPr/>
          </p:nvSpPr>
          <p:spPr bwMode="auto">
            <a:xfrm>
              <a:off x="5102181" y="5084335"/>
              <a:ext cx="562574" cy="5024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τ</a:t>
              </a:r>
              <a:r>
                <a:rPr lang="en-US" altLang="ja-JP" sz="2400" b="1" baseline="30000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'</a:t>
              </a:r>
              <a:r>
                <a:rPr lang="en-US" altLang="ja-JP" sz="2400" b="1" baseline="-25000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del</a:t>
              </a:r>
              <a:endParaRPr lang="en-US" altLang="ja-JP" sz="2400" b="1" baseline="-25000" dirty="0">
                <a:solidFill>
                  <a:srgbClr val="7030A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51" name="Line 8"/>
            <p:cNvSpPr>
              <a:spLocks noChangeShapeType="1"/>
            </p:cNvSpPr>
            <p:nvPr/>
          </p:nvSpPr>
          <p:spPr bwMode="auto">
            <a:xfrm>
              <a:off x="5704939" y="5335556"/>
              <a:ext cx="293069" cy="2462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05138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2195736" y="4581128"/>
            <a:ext cx="6815256" cy="12241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en-US" altLang="ja-JP" sz="3600" dirty="0" smtClean="0"/>
              <a:t>Today’s talk verifies the statement</a:t>
            </a:r>
            <a:br>
              <a:rPr kumimoji="1" lang="en-US" altLang="ja-JP" sz="3600" dirty="0" smtClean="0"/>
            </a:br>
            <a:r>
              <a:rPr kumimoji="1" lang="en-US" altLang="ja-JP" sz="3600" dirty="0" smtClean="0"/>
              <a:t>(even for wider class of languages).</a:t>
            </a:r>
            <a:endParaRPr kumimoji="1" lang="ja-JP" altLang="en-US" sz="3600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[</a:t>
            </a:r>
            <a:r>
              <a:rPr kumimoji="1" lang="en-US" altLang="ja-JP" dirty="0" err="1" smtClean="0"/>
              <a:t>Greibach</a:t>
            </a:r>
            <a:r>
              <a:rPr kumimoji="1" lang="en-US" altLang="ja-JP" dirty="0" smtClean="0"/>
              <a:t> 70]</a:t>
            </a:r>
            <a:endParaRPr kumimoji="1" lang="ja-JP" alt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069" y="1916832"/>
            <a:ext cx="7927387" cy="1800200"/>
          </a:xfrm>
          <a:prstGeom prst="rect">
            <a:avLst/>
          </a:prstGeom>
          <a:noFill/>
          <a:ln>
            <a:noFill/>
          </a:ln>
          <a:effectLst>
            <a:innerShdw blurRad="114300">
              <a:prstClr val="black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360040" y="6125234"/>
            <a:ext cx="8604448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txBody>
          <a:bodyPr wrap="square" rtlCol="0">
            <a:spAutoFit/>
          </a:bodyPr>
          <a:lstStyle/>
          <a:p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[Gr70] S. A. </a:t>
            </a:r>
            <a:r>
              <a:rPr lang="en-US" altLang="ja-JP" sz="2000" dirty="0" err="1" smtClean="0">
                <a:latin typeface="Times New Roman" pitchFamily="18" charset="0"/>
                <a:cs typeface="Times New Roman" pitchFamily="18" charset="0"/>
              </a:rPr>
              <a:t>Greibach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, “Full AFLs and Nested Iterated Substitution”, </a:t>
            </a:r>
            <a:r>
              <a:rPr lang="en-US" altLang="ja-JP" sz="2000" i="1" dirty="0" smtClean="0">
                <a:latin typeface="Times New Roman" pitchFamily="18" charset="0"/>
                <a:cs typeface="Times New Roman" pitchFamily="18" charset="0"/>
              </a:rPr>
              <a:t>Inf. Ctrl.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ja-JP" sz="2000" i="1" dirty="0" smtClean="0">
                <a:latin typeface="Times New Roman" pitchFamily="18" charset="0"/>
                <a:cs typeface="Times New Roman" pitchFamily="18" charset="0"/>
              </a:rPr>
              <a:t>16</a:t>
            </a:r>
            <a:endParaRPr kumimoji="1" lang="ja-JP" altLang="en-US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3491880" y="2816932"/>
            <a:ext cx="1080120" cy="324036"/>
          </a:xfrm>
          <a:prstGeom prst="roundRect">
            <a:avLst/>
          </a:prstGeom>
          <a:solidFill>
            <a:srgbClr val="FF000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/>
          <p:cNvSpPr/>
          <p:nvPr/>
        </p:nvSpPr>
        <p:spPr>
          <a:xfrm>
            <a:off x="3131840" y="3104964"/>
            <a:ext cx="1080120" cy="324036"/>
          </a:xfrm>
          <a:prstGeom prst="roundRect">
            <a:avLst/>
          </a:prstGeom>
          <a:solidFill>
            <a:srgbClr val="FF000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/>
          <p:cNvSpPr/>
          <p:nvPr/>
        </p:nvSpPr>
        <p:spPr>
          <a:xfrm>
            <a:off x="3851920" y="3392996"/>
            <a:ext cx="4824536" cy="324036"/>
          </a:xfrm>
          <a:prstGeom prst="roundRect">
            <a:avLst/>
          </a:prstGeom>
          <a:solidFill>
            <a:srgbClr val="FF0000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900720"/>
            <a:ext cx="5688632" cy="248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095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Our Approach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1556792"/>
            <a:ext cx="4258816" cy="604664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dirty="0" smtClean="0"/>
              <a:t>Intermediate Data Size</a:t>
            </a:r>
            <a:endParaRPr kumimoji="1" lang="ja-JP" altLang="en-US" dirty="0"/>
          </a:p>
        </p:txBody>
      </p:sp>
      <p:grpSp>
        <p:nvGrpSpPr>
          <p:cNvPr id="19" name="グループ化 18"/>
          <p:cNvGrpSpPr/>
          <p:nvPr/>
        </p:nvGrpSpPr>
        <p:grpSpPr>
          <a:xfrm>
            <a:off x="1115616" y="1484784"/>
            <a:ext cx="7272808" cy="4340734"/>
            <a:chOff x="1517359" y="1484784"/>
            <a:chExt cx="7272808" cy="4340734"/>
          </a:xfrm>
        </p:grpSpPr>
        <p:sp>
          <p:nvSpPr>
            <p:cNvPr id="4" name="雲 3"/>
            <p:cNvSpPr/>
            <p:nvPr/>
          </p:nvSpPr>
          <p:spPr>
            <a:xfrm>
              <a:off x="1517359" y="2119786"/>
              <a:ext cx="5760640" cy="3312368"/>
            </a:xfrm>
            <a:prstGeom prst="cloud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endParaRPr kumimoji="1" lang="en-US" altLang="ja-JP" sz="3200" b="1" dirty="0" smtClean="0"/>
            </a:p>
            <a:p>
              <a:pPr algn="ctr"/>
              <a:endParaRPr lang="en-US" altLang="ja-JP" sz="3200" b="1" dirty="0"/>
            </a:p>
            <a:p>
              <a:pPr algn="ctr"/>
              <a:endParaRPr kumimoji="1" lang="en-US" altLang="ja-JP" sz="3200" b="1" dirty="0" smtClean="0"/>
            </a:p>
            <a:p>
              <a:pPr algn="ctr"/>
              <a:endParaRPr lang="en-US" altLang="ja-JP" sz="3200" b="1" dirty="0"/>
            </a:p>
            <a:p>
              <a:pPr algn="ctr"/>
              <a:r>
                <a:rPr kumimoji="1" lang="en-US" altLang="ja-JP" sz="3200" b="1" dirty="0" smtClean="0"/>
                <a:t>HORS            </a:t>
              </a:r>
              <a:endParaRPr lang="en-US" altLang="ja-JP" dirty="0">
                <a:latin typeface="Consolas" pitchFamily="49" charset="0"/>
                <a:cs typeface="Consolas" pitchFamily="49" charset="0"/>
                <a:sym typeface="Wingdings" pitchFamily="2" charset="2"/>
              </a:endParaRPr>
            </a:p>
          </p:txBody>
        </p:sp>
        <p:sp>
          <p:nvSpPr>
            <p:cNvPr id="5" name="二等辺三角形 4"/>
            <p:cNvSpPr/>
            <p:nvPr/>
          </p:nvSpPr>
          <p:spPr>
            <a:xfrm>
              <a:off x="7277999" y="3055890"/>
              <a:ext cx="1512168" cy="1453230"/>
            </a:xfrm>
            <a:prstGeom prst="triangle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altLang="ja-JP" sz="2800" b="1" dirty="0" smtClean="0"/>
                <a:t>Output</a:t>
              </a:r>
              <a:endParaRPr kumimoji="1" lang="ja-JP" altLang="en-US" b="1" dirty="0"/>
            </a:p>
          </p:txBody>
        </p:sp>
        <p:sp>
          <p:nvSpPr>
            <p:cNvPr id="7" name="二等辺三角形 6"/>
            <p:cNvSpPr/>
            <p:nvPr/>
          </p:nvSpPr>
          <p:spPr>
            <a:xfrm>
              <a:off x="2453463" y="2564904"/>
              <a:ext cx="720080" cy="936104"/>
            </a:xfrm>
            <a:prstGeom prst="triangl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二等辺三角形 7"/>
            <p:cNvSpPr/>
            <p:nvPr/>
          </p:nvSpPr>
          <p:spPr>
            <a:xfrm>
              <a:off x="2813503" y="3165166"/>
              <a:ext cx="1155172" cy="1055922"/>
            </a:xfrm>
            <a:prstGeom prst="triangl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二等辺三角形 8"/>
            <p:cNvSpPr/>
            <p:nvPr/>
          </p:nvSpPr>
          <p:spPr>
            <a:xfrm>
              <a:off x="4037639" y="1484784"/>
              <a:ext cx="1800200" cy="4340734"/>
            </a:xfrm>
            <a:prstGeom prst="triangl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二等辺三角形 9"/>
            <p:cNvSpPr/>
            <p:nvPr/>
          </p:nvSpPr>
          <p:spPr>
            <a:xfrm>
              <a:off x="2307164" y="4083121"/>
              <a:ext cx="577586" cy="635973"/>
            </a:xfrm>
            <a:prstGeom prst="triangl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右矢印 10"/>
            <p:cNvSpPr/>
            <p:nvPr/>
          </p:nvSpPr>
          <p:spPr>
            <a:xfrm>
              <a:off x="3938220" y="2564904"/>
              <a:ext cx="576064" cy="600262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右矢印 12"/>
            <p:cNvSpPr/>
            <p:nvPr/>
          </p:nvSpPr>
          <p:spPr>
            <a:xfrm>
              <a:off x="6989967" y="3361558"/>
              <a:ext cx="576064" cy="600262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右矢印 13"/>
            <p:cNvSpPr/>
            <p:nvPr/>
          </p:nvSpPr>
          <p:spPr>
            <a:xfrm>
              <a:off x="5333783" y="2540706"/>
              <a:ext cx="576064" cy="600262"/>
            </a:xfrm>
            <a:prstGeom prst="rightArrow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二等辺三角形 14"/>
            <p:cNvSpPr/>
            <p:nvPr/>
          </p:nvSpPr>
          <p:spPr>
            <a:xfrm>
              <a:off x="5800212" y="2312876"/>
              <a:ext cx="1155172" cy="1055922"/>
            </a:xfrm>
            <a:prstGeom prst="triangl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二等辺三角形 15"/>
            <p:cNvSpPr/>
            <p:nvPr/>
          </p:nvSpPr>
          <p:spPr>
            <a:xfrm>
              <a:off x="6017758" y="3717032"/>
              <a:ext cx="720080" cy="936104"/>
            </a:xfrm>
            <a:prstGeom prst="triangle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7" name="テキスト ボックス 16"/>
          <p:cNvSpPr txBox="1"/>
          <p:nvPr/>
        </p:nvSpPr>
        <p:spPr>
          <a:xfrm>
            <a:off x="437239" y="5805264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If they are at most of size M at any point, O(M) space &amp; O(2</a:t>
            </a:r>
            <a:r>
              <a:rPr kumimoji="1" lang="en-US" altLang="ja-JP" sz="2400" baseline="30000" dirty="0" smtClean="0"/>
              <a:t>M</a:t>
            </a:r>
            <a:r>
              <a:rPr kumimoji="1" lang="en-US" altLang="ja-JP" sz="2400" dirty="0" smtClean="0"/>
              <a:t>) time.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018874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202630"/>
            <a:ext cx="9144000" cy="634082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algn="l"/>
            <a:r>
              <a:rPr kumimoji="1" lang="en-US" altLang="ja-JP" dirty="0" smtClean="0">
                <a:solidFill>
                  <a:schemeClr val="bg1"/>
                </a:solidFill>
              </a:rPr>
              <a:t>    Outline of This Talk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en-US" altLang="ja-JP" dirty="0" smtClean="0"/>
              <a:t>Target Language</a:t>
            </a:r>
          </a:p>
          <a:p>
            <a:pPr lvl="1"/>
            <a:r>
              <a:rPr kumimoji="1" lang="en-US" altLang="ja-JP" dirty="0" smtClean="0"/>
              <a:t>Higher-order Tree Transducers</a:t>
            </a:r>
          </a:p>
          <a:p>
            <a:endParaRPr lang="en-US" altLang="ja-JP" dirty="0" smtClean="0"/>
          </a:p>
          <a:p>
            <a:r>
              <a:rPr lang="en-US" altLang="ja-JP" dirty="0" smtClean="0"/>
              <a:t>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-order Decomposition</a:t>
            </a:r>
          </a:p>
          <a:p>
            <a:pPr lvl="1"/>
            <a:r>
              <a:rPr lang="en-US" altLang="ja-JP" dirty="0" smtClean="0"/>
              <a:t>Sketch of the construction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Garbage Free Form</a:t>
            </a:r>
          </a:p>
          <a:p>
            <a:pPr lvl="1"/>
            <a:r>
              <a:rPr lang="en-US" altLang="ja-JP" dirty="0" smtClean="0"/>
              <a:t>Derived consequences</a:t>
            </a:r>
          </a:p>
          <a:p>
            <a:pPr lvl="1"/>
            <a:r>
              <a:rPr kumimoji="1" lang="en-US" altLang="ja-JP" dirty="0" smtClean="0"/>
              <a:t>Sketch of the construction</a:t>
            </a:r>
            <a:endParaRPr kumimoji="1" lang="ja-JP" altLang="en-US" dirty="0"/>
          </a:p>
        </p:txBody>
      </p:sp>
      <p:sp>
        <p:nvSpPr>
          <p:cNvPr id="4" name="雲 3"/>
          <p:cNvSpPr/>
          <p:nvPr/>
        </p:nvSpPr>
        <p:spPr>
          <a:xfrm>
            <a:off x="6297649" y="1124744"/>
            <a:ext cx="1296144" cy="1368152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lang="en-US" altLang="ja-JP" sz="3200" b="1" dirty="0" smtClean="0">
                <a:sym typeface="Wingdings" pitchFamily="2" charset="2"/>
              </a:rPr>
              <a:t>λ</a:t>
            </a:r>
          </a:p>
          <a:p>
            <a:pPr algn="ctr"/>
            <a:r>
              <a:rPr lang="en-US" altLang="ja-JP" sz="3200" b="1" dirty="0" smtClean="0">
                <a:sym typeface="Wingdings" pitchFamily="2" charset="2"/>
              </a:rPr>
              <a:t>λ   </a:t>
            </a:r>
            <a:r>
              <a:rPr lang="en-US" altLang="ja-JP" sz="3200" b="1" dirty="0" err="1" smtClean="0">
                <a:sym typeface="Wingdings" pitchFamily="2" charset="2"/>
              </a:rPr>
              <a:t>λ</a:t>
            </a:r>
            <a:endParaRPr lang="en-US" altLang="ja-JP" dirty="0">
              <a:latin typeface="Consolas" pitchFamily="49" charset="0"/>
              <a:cs typeface="Consolas" pitchFamily="49" charset="0"/>
              <a:sym typeface="Wingdings" pitchFamily="2" charset="2"/>
            </a:endParaRPr>
          </a:p>
        </p:txBody>
      </p:sp>
      <p:sp>
        <p:nvSpPr>
          <p:cNvPr id="11" name="右矢印 10"/>
          <p:cNvSpPr/>
          <p:nvPr/>
        </p:nvSpPr>
        <p:spPr>
          <a:xfrm rot="5400000">
            <a:off x="6616137" y="2428979"/>
            <a:ext cx="612068" cy="1060298"/>
          </a:xfrm>
          <a:prstGeom prst="rightArrow">
            <a:avLst>
              <a:gd name="adj1" fmla="val 50000"/>
              <a:gd name="adj2" fmla="val 5081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右矢印 11"/>
          <p:cNvSpPr/>
          <p:nvPr/>
        </p:nvSpPr>
        <p:spPr>
          <a:xfrm rot="5400000">
            <a:off x="6616137" y="3941147"/>
            <a:ext cx="612068" cy="1060298"/>
          </a:xfrm>
          <a:prstGeom prst="rightArrow">
            <a:avLst>
              <a:gd name="adj1" fmla="val 50000"/>
              <a:gd name="adj2" fmla="val 50810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AutoShape 11"/>
          <p:cNvSpPr>
            <a:spLocks noChangeArrowheads="1"/>
          </p:cNvSpPr>
          <p:nvPr/>
        </p:nvSpPr>
        <p:spPr bwMode="auto">
          <a:xfrm>
            <a:off x="8489975" y="5300640"/>
            <a:ext cx="546521" cy="1132874"/>
          </a:xfrm>
          <a:prstGeom prst="triangle">
            <a:avLst>
              <a:gd name="adj" fmla="val 50000"/>
            </a:avLst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4000" b="1" dirty="0"/>
              <a:t>t</a:t>
            </a:r>
          </a:p>
        </p:txBody>
      </p:sp>
      <p:sp>
        <p:nvSpPr>
          <p:cNvPr id="24" name="AutoShape 13"/>
          <p:cNvSpPr>
            <a:spLocks noChangeArrowheads="1"/>
          </p:cNvSpPr>
          <p:nvPr/>
        </p:nvSpPr>
        <p:spPr bwMode="auto">
          <a:xfrm>
            <a:off x="6284233" y="5369798"/>
            <a:ext cx="500066" cy="703676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3200" b="1" dirty="0"/>
              <a:t>s</a:t>
            </a:r>
            <a:r>
              <a:rPr lang="en-US" altLang="ja-JP" sz="3200" b="1" baseline="-25000" dirty="0"/>
              <a:t>1</a:t>
            </a:r>
          </a:p>
        </p:txBody>
      </p:sp>
      <p:sp>
        <p:nvSpPr>
          <p:cNvPr id="25" name="AutoShape 14"/>
          <p:cNvSpPr>
            <a:spLocks noChangeArrowheads="1"/>
          </p:cNvSpPr>
          <p:nvPr/>
        </p:nvSpPr>
        <p:spPr bwMode="auto">
          <a:xfrm>
            <a:off x="7164288" y="5353394"/>
            <a:ext cx="482206" cy="824453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3200" b="1" dirty="0"/>
              <a:t>s</a:t>
            </a:r>
            <a:r>
              <a:rPr lang="en-US" altLang="ja-JP" sz="3200" b="1" baseline="-25000" dirty="0"/>
              <a:t>2</a:t>
            </a:r>
          </a:p>
        </p:txBody>
      </p:sp>
      <p:sp>
        <p:nvSpPr>
          <p:cNvPr id="26" name="AutoShape 16"/>
          <p:cNvSpPr>
            <a:spLocks noChangeArrowheads="1"/>
          </p:cNvSpPr>
          <p:nvPr/>
        </p:nvSpPr>
        <p:spPr bwMode="auto">
          <a:xfrm>
            <a:off x="7735982" y="5363446"/>
            <a:ext cx="580434" cy="998630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2400" b="1" dirty="0" smtClean="0"/>
              <a:t>S</a:t>
            </a:r>
            <a:r>
              <a:rPr lang="en-US" altLang="ja-JP" sz="2400" b="1" baseline="-25000" dirty="0" smtClean="0"/>
              <a:t>n-1</a:t>
            </a:r>
            <a:endParaRPr lang="en-US" altLang="ja-JP" sz="2400" b="1" baseline="-25000" dirty="0"/>
          </a:p>
        </p:txBody>
      </p:sp>
      <p:sp>
        <p:nvSpPr>
          <p:cNvPr id="27" name="AutoShape 13"/>
          <p:cNvSpPr>
            <a:spLocks noChangeArrowheads="1"/>
          </p:cNvSpPr>
          <p:nvPr/>
        </p:nvSpPr>
        <p:spPr bwMode="auto">
          <a:xfrm>
            <a:off x="5440086" y="5397600"/>
            <a:ext cx="500066" cy="387842"/>
          </a:xfrm>
          <a:prstGeom prst="triangle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ja-JP" sz="3200" b="1" dirty="0" smtClean="0"/>
              <a:t>s</a:t>
            </a:r>
            <a:r>
              <a:rPr lang="en-US" altLang="ja-JP" sz="3200" b="1" baseline="-25000" dirty="0" smtClean="0"/>
              <a:t>0</a:t>
            </a:r>
            <a:endParaRPr lang="en-US" altLang="ja-JP" sz="3200" b="1" baseline="-25000" dirty="0"/>
          </a:p>
        </p:txBody>
      </p:sp>
      <p:grpSp>
        <p:nvGrpSpPr>
          <p:cNvPr id="32" name="グループ化 31"/>
          <p:cNvGrpSpPr/>
          <p:nvPr/>
        </p:nvGrpSpPr>
        <p:grpSpPr>
          <a:xfrm>
            <a:off x="5724128" y="3356992"/>
            <a:ext cx="2929507" cy="502443"/>
            <a:chOff x="5724128" y="3645024"/>
            <a:chExt cx="2929507" cy="502443"/>
          </a:xfrm>
        </p:grpSpPr>
        <p:sp>
          <p:nvSpPr>
            <p:cNvPr id="33" name="AutoShape 5"/>
            <p:cNvSpPr>
              <a:spLocks noChangeArrowheads="1"/>
            </p:cNvSpPr>
            <p:nvPr/>
          </p:nvSpPr>
          <p:spPr bwMode="auto">
            <a:xfrm>
              <a:off x="5724128" y="3645024"/>
              <a:ext cx="562574" cy="5024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smtClean="0">
                  <a:solidFill>
                    <a:srgbClr val="C00000"/>
                  </a:solidFill>
                  <a:cs typeface="Times New Roman" pitchFamily="18" charset="0"/>
                </a:rPr>
                <a:t>τ</a:t>
              </a:r>
              <a:r>
                <a:rPr lang="en-US" altLang="ja-JP" sz="2400" b="1" baseline="-25000" dirty="0" smtClean="0">
                  <a:solidFill>
                    <a:srgbClr val="C00000"/>
                  </a:solidFill>
                  <a:cs typeface="Times New Roman" pitchFamily="18" charset="0"/>
                </a:rPr>
                <a:t>1</a:t>
              </a:r>
              <a:endParaRPr lang="en-US" altLang="ja-JP" sz="2400" b="1" baseline="-25000" dirty="0">
                <a:solidFill>
                  <a:srgbClr val="C00000"/>
                </a:solidFill>
                <a:cs typeface="Times New Roman" pitchFamily="18" charset="0"/>
              </a:endParaRPr>
            </a:p>
          </p:txBody>
        </p:sp>
        <p:sp>
          <p:nvSpPr>
            <p:cNvPr id="34" name="AutoShape 6"/>
            <p:cNvSpPr>
              <a:spLocks noChangeArrowheads="1"/>
            </p:cNvSpPr>
            <p:nvPr/>
          </p:nvSpPr>
          <p:spPr bwMode="auto">
            <a:xfrm>
              <a:off x="6648358" y="3645024"/>
              <a:ext cx="562574" cy="5024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smtClean="0">
                  <a:solidFill>
                    <a:srgbClr val="C00000"/>
                  </a:solidFill>
                  <a:latin typeface="+mj-lt"/>
                  <a:cs typeface="Times New Roman" pitchFamily="18" charset="0"/>
                </a:rPr>
                <a:t>τ</a:t>
              </a:r>
              <a:r>
                <a:rPr lang="en-US" altLang="ja-JP" sz="2400" b="1" baseline="-25000" dirty="0" smtClean="0">
                  <a:solidFill>
                    <a:srgbClr val="C00000"/>
                  </a:solidFill>
                  <a:latin typeface="+mj-lt"/>
                  <a:cs typeface="Times New Roman" pitchFamily="18" charset="0"/>
                </a:rPr>
                <a:t>2</a:t>
              </a:r>
              <a:endParaRPr lang="en-US" altLang="ja-JP" sz="2400" b="1" baseline="-25000" dirty="0">
                <a:solidFill>
                  <a:srgbClr val="C0000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35" name="AutoShape 7"/>
            <p:cNvSpPr>
              <a:spLocks noChangeArrowheads="1"/>
            </p:cNvSpPr>
            <p:nvPr/>
          </p:nvSpPr>
          <p:spPr bwMode="auto">
            <a:xfrm>
              <a:off x="8091061" y="3645024"/>
              <a:ext cx="562574" cy="5024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err="1" smtClean="0">
                  <a:solidFill>
                    <a:srgbClr val="C00000"/>
                  </a:solidFill>
                  <a:latin typeface="+mj-lt"/>
                  <a:cs typeface="Times New Roman" pitchFamily="18" charset="0"/>
                </a:rPr>
                <a:t>τ</a:t>
              </a:r>
              <a:r>
                <a:rPr lang="en-US" altLang="ja-JP" sz="2400" b="1" baseline="-25000" dirty="0" err="1" smtClean="0">
                  <a:solidFill>
                    <a:srgbClr val="C00000"/>
                  </a:solidFill>
                  <a:latin typeface="+mj-lt"/>
                  <a:cs typeface="Times New Roman" pitchFamily="18" charset="0"/>
                </a:rPr>
                <a:t>n</a:t>
              </a:r>
              <a:endParaRPr lang="en-US" altLang="ja-JP" sz="2400" b="1" baseline="-25000" dirty="0">
                <a:solidFill>
                  <a:srgbClr val="C0000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36" name="Line 8"/>
            <p:cNvSpPr>
              <a:spLocks noChangeShapeType="1"/>
            </p:cNvSpPr>
            <p:nvPr/>
          </p:nvSpPr>
          <p:spPr bwMode="auto">
            <a:xfrm>
              <a:off x="6326887" y="3896245"/>
              <a:ext cx="28128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7" name="Line 10"/>
            <p:cNvSpPr>
              <a:spLocks noChangeShapeType="1"/>
            </p:cNvSpPr>
            <p:nvPr/>
          </p:nvSpPr>
          <p:spPr bwMode="auto">
            <a:xfrm>
              <a:off x="7795355" y="3896245"/>
              <a:ext cx="28128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8" name="Line 15"/>
            <p:cNvSpPr>
              <a:spLocks noChangeShapeType="1"/>
            </p:cNvSpPr>
            <p:nvPr/>
          </p:nvSpPr>
          <p:spPr bwMode="auto">
            <a:xfrm>
              <a:off x="7210932" y="3896245"/>
              <a:ext cx="478292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9" name="グループ化 38"/>
          <p:cNvGrpSpPr/>
          <p:nvPr/>
        </p:nvGrpSpPr>
        <p:grpSpPr>
          <a:xfrm>
            <a:off x="4886157" y="4869160"/>
            <a:ext cx="3790299" cy="504905"/>
            <a:chOff x="5102181" y="5084335"/>
            <a:chExt cx="3790299" cy="504905"/>
          </a:xfrm>
        </p:grpSpPr>
        <p:sp>
          <p:nvSpPr>
            <p:cNvPr id="40" name="AutoShape 5"/>
            <p:cNvSpPr>
              <a:spLocks noChangeArrowheads="1"/>
            </p:cNvSpPr>
            <p:nvPr/>
          </p:nvSpPr>
          <p:spPr bwMode="auto">
            <a:xfrm>
              <a:off x="5998007" y="5086797"/>
              <a:ext cx="562574" cy="50244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τ'</a:t>
              </a:r>
              <a:r>
                <a:rPr lang="en-US" altLang="ja-JP" sz="2400" b="1" baseline="-25000" dirty="0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1</a:t>
              </a:r>
              <a:endParaRPr lang="en-US" altLang="ja-JP" sz="2400" b="1" baseline="-25000" dirty="0">
                <a:solidFill>
                  <a:srgbClr val="7030A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41" name="AutoShape 6"/>
            <p:cNvSpPr>
              <a:spLocks noChangeArrowheads="1"/>
            </p:cNvSpPr>
            <p:nvPr/>
          </p:nvSpPr>
          <p:spPr bwMode="auto">
            <a:xfrm>
              <a:off x="6922237" y="5086797"/>
              <a:ext cx="562574" cy="50244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τ'</a:t>
              </a:r>
              <a:r>
                <a:rPr lang="en-US" altLang="ja-JP" sz="2400" b="1" baseline="-25000" dirty="0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2</a:t>
              </a:r>
              <a:endParaRPr lang="en-US" altLang="ja-JP" sz="2400" b="1" baseline="-25000" dirty="0">
                <a:solidFill>
                  <a:srgbClr val="7030A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42" name="AutoShape 7"/>
            <p:cNvSpPr>
              <a:spLocks noChangeArrowheads="1"/>
            </p:cNvSpPr>
            <p:nvPr/>
          </p:nvSpPr>
          <p:spPr bwMode="auto">
            <a:xfrm>
              <a:off x="8329906" y="5086797"/>
              <a:ext cx="562574" cy="50244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τ'</a:t>
              </a:r>
              <a:r>
                <a:rPr lang="en-US" altLang="ja-JP" sz="2400" b="1" baseline="-25000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n</a:t>
              </a:r>
              <a:endParaRPr lang="en-US" altLang="ja-JP" sz="2400" b="1" baseline="-25000" dirty="0">
                <a:solidFill>
                  <a:srgbClr val="7030A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43" name="Line 8"/>
            <p:cNvSpPr>
              <a:spLocks noChangeShapeType="1"/>
            </p:cNvSpPr>
            <p:nvPr/>
          </p:nvSpPr>
          <p:spPr bwMode="auto">
            <a:xfrm>
              <a:off x="6600766" y="5338018"/>
              <a:ext cx="28128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4" name="Line 10"/>
            <p:cNvSpPr>
              <a:spLocks noChangeShapeType="1"/>
            </p:cNvSpPr>
            <p:nvPr/>
          </p:nvSpPr>
          <p:spPr bwMode="auto">
            <a:xfrm>
              <a:off x="8008435" y="5338018"/>
              <a:ext cx="28128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5" name="Line 15"/>
            <p:cNvSpPr>
              <a:spLocks noChangeShapeType="1"/>
            </p:cNvSpPr>
            <p:nvPr/>
          </p:nvSpPr>
          <p:spPr bwMode="auto">
            <a:xfrm>
              <a:off x="7484811" y="5338018"/>
              <a:ext cx="443257" cy="0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46" name="AutoShape 5"/>
            <p:cNvSpPr>
              <a:spLocks noChangeArrowheads="1"/>
            </p:cNvSpPr>
            <p:nvPr/>
          </p:nvSpPr>
          <p:spPr bwMode="auto">
            <a:xfrm>
              <a:off x="5102181" y="5084335"/>
              <a:ext cx="562574" cy="50244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altLang="ja-JP" sz="2400" b="1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τ</a:t>
              </a:r>
              <a:r>
                <a:rPr lang="en-US" altLang="ja-JP" sz="2400" b="1" baseline="30000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'</a:t>
              </a:r>
              <a:r>
                <a:rPr lang="en-US" altLang="ja-JP" sz="2400" b="1" baseline="-25000" dirty="0" err="1" smtClean="0">
                  <a:solidFill>
                    <a:srgbClr val="7030A0"/>
                  </a:solidFill>
                  <a:latin typeface="+mj-lt"/>
                  <a:cs typeface="Times New Roman" pitchFamily="18" charset="0"/>
                </a:rPr>
                <a:t>del</a:t>
              </a:r>
              <a:endParaRPr lang="en-US" altLang="ja-JP" sz="2400" b="1" baseline="-25000" dirty="0">
                <a:solidFill>
                  <a:srgbClr val="7030A0"/>
                </a:solidFill>
                <a:latin typeface="+mj-lt"/>
                <a:cs typeface="Times New Roman" pitchFamily="18" charset="0"/>
              </a:endParaRPr>
            </a:p>
          </p:txBody>
        </p:sp>
        <p:sp>
          <p:nvSpPr>
            <p:cNvPr id="47" name="Line 8"/>
            <p:cNvSpPr>
              <a:spLocks noChangeShapeType="1"/>
            </p:cNvSpPr>
            <p:nvPr/>
          </p:nvSpPr>
          <p:spPr bwMode="auto">
            <a:xfrm>
              <a:off x="5704939" y="5335556"/>
              <a:ext cx="293069" cy="2462"/>
            </a:xfrm>
            <a:prstGeom prst="line">
              <a:avLst/>
            </a:prstGeom>
            <a:noFill/>
            <a:ln w="76200">
              <a:solidFill>
                <a:schemeClr val="bg1">
                  <a:lumMod val="65000"/>
                </a:schemeClr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782792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HTT [</a:t>
            </a:r>
            <a:r>
              <a:rPr kumimoji="1" lang="en-US" altLang="ja-JP" dirty="0" err="1" smtClean="0"/>
              <a:t>Engelfriet&amp;Vogler</a:t>
            </a:r>
            <a:r>
              <a:rPr lang="en-US" altLang="ja-JP" dirty="0"/>
              <a:t> </a:t>
            </a:r>
            <a:r>
              <a:rPr lang="en-US" altLang="ja-JP" dirty="0" smtClean="0"/>
              <a:t>88]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1"/>
            <a:ext cx="8435280" cy="6766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en-US" altLang="ja-JP" dirty="0" smtClean="0"/>
              <a:t>Higher-order “single-input” “safe” tree transducer</a:t>
            </a:r>
            <a:endParaRPr kumimoji="1" lang="ja-JP" altLang="en-US" dirty="0"/>
          </a:p>
        </p:txBody>
      </p:sp>
      <p:sp>
        <p:nvSpPr>
          <p:cNvPr id="4" name="横巻き 3"/>
          <p:cNvSpPr/>
          <p:nvPr/>
        </p:nvSpPr>
        <p:spPr>
          <a:xfrm>
            <a:off x="323528" y="2276872"/>
            <a:ext cx="8568952" cy="4176464"/>
          </a:xfrm>
          <a:prstGeom prst="horizontalScroll">
            <a:avLst>
              <a:gd name="adj" fmla="val 5343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000" dirty="0" err="1" smtClean="0">
                <a:latin typeface="Consolas" pitchFamily="49" charset="0"/>
                <a:cs typeface="Consolas" pitchFamily="49" charset="0"/>
              </a:rPr>
              <a:t>Mult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000" dirty="0">
                <a:latin typeface="Consolas" pitchFamily="49" charset="0"/>
                <a:cs typeface="Consolas" pitchFamily="49" charset="0"/>
              </a:rPr>
              <a:t>:: </a:t>
            </a:r>
            <a:r>
              <a:rPr lang="en-US" altLang="ja-JP" sz="2000" b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Tree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n-US" altLang="ja-JP" sz="20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Tree</a:t>
            </a:r>
            <a:endParaRPr lang="en-US" altLang="ja-JP" sz="2000" b="1" dirty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800" dirty="0" err="1" smtClean="0">
                <a:latin typeface="Consolas" pitchFamily="49" charset="0"/>
                <a:cs typeface="Consolas" pitchFamily="49" charset="0"/>
              </a:rPr>
              <a:t>Mult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sz="28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Pair(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ja-JP" sz="2800" baseline="-25000" dirty="0" smtClean="0">
                <a:latin typeface="Consolas" pitchFamily="49" charset="0"/>
                <a:cs typeface="Consolas" pitchFamily="49" charset="0"/>
              </a:rPr>
              <a:t>1</a:t>
            </a:r>
            <a:r>
              <a:rPr lang="en-US" altLang="ja-JP" sz="2800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,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ja-JP" sz="2800" baseline="-25000" dirty="0" smtClean="0">
                <a:latin typeface="Consolas" pitchFamily="49" charset="0"/>
                <a:cs typeface="Consolas" pitchFamily="49" charset="0"/>
              </a:rPr>
              <a:t>2</a:t>
            </a:r>
            <a:r>
              <a:rPr lang="en-US" altLang="ja-JP" sz="28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)	</a:t>
            </a:r>
            <a:r>
              <a:rPr lang="en-US" altLang="ja-JP" sz="28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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dirty="0" err="1">
                <a:latin typeface="Consolas" pitchFamily="49" charset="0"/>
                <a:cs typeface="Consolas" pitchFamily="49" charset="0"/>
              </a:rPr>
              <a:t>Iter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(x</a:t>
            </a:r>
            <a:r>
              <a:rPr lang="en-US" altLang="ja-JP" sz="2800" baseline="-25000" dirty="0">
                <a:latin typeface="Consolas" pitchFamily="49" charset="0"/>
                <a:cs typeface="Consolas" pitchFamily="49" charset="0"/>
              </a:rPr>
              <a:t>1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)(Add(x</a:t>
            </a:r>
            <a:r>
              <a:rPr lang="en-US" altLang="ja-JP" sz="2800" baseline="-25000" dirty="0">
                <a:latin typeface="Consolas" pitchFamily="49" charset="0"/>
                <a:cs typeface="Consolas" pitchFamily="49" charset="0"/>
              </a:rPr>
              <a:t>2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))(</a:t>
            </a:r>
            <a:r>
              <a:rPr lang="en-US" altLang="ja-JP" sz="28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Z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)</a:t>
            </a:r>
          </a:p>
          <a:p>
            <a:endParaRPr lang="en-US" altLang="ja-JP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000" dirty="0" err="1" smtClean="0">
                <a:latin typeface="Consolas" pitchFamily="49" charset="0"/>
                <a:cs typeface="Consolas" pitchFamily="49" charset="0"/>
              </a:rPr>
              <a:t>Iter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000" dirty="0">
                <a:latin typeface="Consolas" pitchFamily="49" charset="0"/>
                <a:cs typeface="Consolas" pitchFamily="49" charset="0"/>
              </a:rPr>
              <a:t>:: </a:t>
            </a:r>
            <a:r>
              <a:rPr lang="en-US" altLang="ja-JP" sz="2000" b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Tree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(</a:t>
            </a:r>
            <a:r>
              <a:rPr lang="en-US" altLang="ja-JP" sz="20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Tree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altLang="ja-JP" sz="2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n-US" altLang="ja-JP" sz="20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Tree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) </a:t>
            </a:r>
            <a:r>
              <a:rPr lang="en-US" altLang="ja-JP" sz="2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n-US" altLang="ja-JP" sz="20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Tree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altLang="ja-JP" sz="2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n-US" altLang="ja-JP" sz="20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Tree</a:t>
            </a:r>
            <a:endParaRPr lang="en-US" altLang="ja-JP" sz="2000" b="1" dirty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800" dirty="0" err="1">
                <a:latin typeface="Consolas" pitchFamily="49" charset="0"/>
                <a:cs typeface="Consolas" pitchFamily="49" charset="0"/>
              </a:rPr>
              <a:t>Iter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sz="28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S(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ja-JP" sz="28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)(f)(y)	</a:t>
            </a:r>
            <a:r>
              <a:rPr lang="en-US" altLang="ja-JP" sz="28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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dirty="0" err="1">
                <a:latin typeface="Consolas" pitchFamily="49" charset="0"/>
                <a:cs typeface="Consolas" pitchFamily="49" charset="0"/>
              </a:rPr>
              <a:t>Iter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(x)(f)(f(y))</a:t>
            </a:r>
            <a:endParaRPr lang="en-US" altLang="ja-JP" sz="2800" dirty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800" dirty="0" err="1">
                <a:latin typeface="Consolas" pitchFamily="49" charset="0"/>
                <a:cs typeface="Consolas" pitchFamily="49" charset="0"/>
              </a:rPr>
              <a:t>Iter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sz="28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Z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)(f)(y)	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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y</a:t>
            </a:r>
            <a:endParaRPr lang="en-US" altLang="ja-JP" sz="2800" dirty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  <a:p>
            <a:endParaRPr lang="en-US" altLang="ja-JP" sz="2000" dirty="0"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 Add </a:t>
            </a:r>
            <a:r>
              <a:rPr lang="en-US" altLang="ja-JP" sz="2000" dirty="0">
                <a:latin typeface="Consolas" pitchFamily="49" charset="0"/>
                <a:cs typeface="Consolas" pitchFamily="49" charset="0"/>
              </a:rPr>
              <a:t>:: </a:t>
            </a:r>
            <a:r>
              <a:rPr lang="en-US" altLang="ja-JP" sz="2000" b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Tree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n-US" altLang="ja-JP" sz="20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Tree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altLang="ja-JP" sz="2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n-US" altLang="ja-JP" sz="20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Tree</a:t>
            </a:r>
            <a:endParaRPr lang="en-US" altLang="ja-JP" sz="2000" b="1" dirty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Add(</a:t>
            </a:r>
            <a:r>
              <a:rPr lang="en-US" altLang="ja-JP" sz="28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S(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ja-JP" sz="28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)(y)	</a:t>
            </a:r>
            <a:r>
              <a:rPr lang="en-US" altLang="ja-JP" sz="28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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 Add(x)(</a:t>
            </a:r>
            <a:r>
              <a:rPr lang="en-US" altLang="ja-JP" sz="28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S(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y</a:t>
            </a:r>
            <a:r>
              <a:rPr lang="en-US" altLang="ja-JP" sz="2800" dirty="0">
                <a:solidFill>
                  <a:srgbClr val="00B050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)</a:t>
            </a:r>
            <a:endParaRPr lang="en-US" altLang="ja-JP" sz="2800" dirty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Add(</a:t>
            </a:r>
            <a:r>
              <a:rPr lang="en-US" altLang="ja-JP" sz="28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Z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)(y)	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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 y</a:t>
            </a:r>
            <a:endParaRPr kumimoji="1" lang="ja-JP" altLang="en-US" sz="28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371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横巻き 12"/>
          <p:cNvSpPr/>
          <p:nvPr/>
        </p:nvSpPr>
        <p:spPr>
          <a:xfrm>
            <a:off x="467544" y="4581128"/>
            <a:ext cx="8280920" cy="1656184"/>
          </a:xfrm>
          <a:prstGeom prst="horizontalScroll">
            <a:avLst>
              <a:gd name="adj" fmla="val 12035"/>
            </a:avLst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2000" dirty="0" err="1" smtClean="0">
                <a:latin typeface="Consolas" pitchFamily="49" charset="0"/>
                <a:cs typeface="Consolas" pitchFamily="49" charset="0"/>
              </a:rPr>
              <a:t>Iter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000" dirty="0">
                <a:latin typeface="Consolas" pitchFamily="49" charset="0"/>
                <a:cs typeface="Consolas" pitchFamily="49" charset="0"/>
              </a:rPr>
              <a:t>:: </a:t>
            </a:r>
            <a:r>
              <a:rPr lang="en-US" altLang="ja-JP" sz="2000" b="1" dirty="0" smtClean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Tree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</a:rPr>
              <a:t>  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  (</a:t>
            </a:r>
            <a:r>
              <a:rPr lang="en-US" altLang="ja-JP" sz="20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Tree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</a:t>
            </a:r>
            <a:r>
              <a:rPr lang="en-US" altLang="ja-JP" sz="20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 </a:t>
            </a:r>
            <a:r>
              <a:rPr lang="en-US" altLang="ja-JP" sz="20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Tree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)    </a:t>
            </a:r>
            <a:r>
              <a:rPr lang="en-US" altLang="ja-JP" sz="20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Tree </a:t>
            </a:r>
            <a:r>
              <a:rPr lang="en-US" altLang="ja-JP" sz="20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   </a:t>
            </a:r>
            <a:r>
              <a:rPr lang="en-US" altLang="ja-JP" sz="2000" b="1" dirty="0" smtClean="0">
                <a:solidFill>
                  <a:srgbClr val="00B050"/>
                </a:solidFill>
                <a:latin typeface="Consolas" pitchFamily="49" charset="0"/>
                <a:cs typeface="Consolas" pitchFamily="49" charset="0"/>
                <a:sym typeface="Wingdings" pitchFamily="2" charset="2"/>
              </a:rPr>
              <a:t>Tree</a:t>
            </a:r>
            <a:endParaRPr lang="en-US" altLang="ja-JP" sz="2000" b="1" dirty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800" dirty="0" err="1">
                <a:latin typeface="Consolas" pitchFamily="49" charset="0"/>
                <a:cs typeface="Consolas" pitchFamily="49" charset="0"/>
              </a:rPr>
              <a:t>Iter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sz="28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S(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x</a:t>
            </a:r>
            <a:r>
              <a:rPr lang="en-US" altLang="ja-JP" sz="28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)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)(f)(y)	</a:t>
            </a:r>
            <a:r>
              <a:rPr lang="en-US" altLang="ja-JP" sz="2800" dirty="0">
                <a:latin typeface="Consolas" pitchFamily="49" charset="0"/>
                <a:cs typeface="Consolas" pitchFamily="49" charset="0"/>
                <a:sym typeface="Wingdings" pitchFamily="2" charset="2"/>
              </a:rPr>
              <a:t>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altLang="ja-JP" sz="2800" dirty="0" err="1">
                <a:latin typeface="Consolas" pitchFamily="49" charset="0"/>
                <a:cs typeface="Consolas" pitchFamily="49" charset="0"/>
              </a:rPr>
              <a:t>Iter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(x)(f)(f(y))</a:t>
            </a:r>
            <a:endParaRPr lang="en-US" altLang="ja-JP" sz="2800" dirty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  <a:p>
            <a:r>
              <a:rPr lang="en-US" altLang="ja-JP" sz="2800" dirty="0" err="1">
                <a:latin typeface="Consolas" pitchFamily="49" charset="0"/>
                <a:cs typeface="Consolas" pitchFamily="49" charset="0"/>
              </a:rPr>
              <a:t>Iter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(</a:t>
            </a:r>
            <a:r>
              <a:rPr lang="en-US" altLang="ja-JP" sz="2800" dirty="0">
                <a:solidFill>
                  <a:srgbClr val="0070C0"/>
                </a:solidFill>
                <a:latin typeface="Consolas" pitchFamily="49" charset="0"/>
                <a:cs typeface="Consolas" pitchFamily="49" charset="0"/>
              </a:rPr>
              <a:t>Z</a:t>
            </a:r>
            <a:r>
              <a:rPr lang="en-US" altLang="ja-JP" sz="2800" dirty="0">
                <a:latin typeface="Consolas" pitchFamily="49" charset="0"/>
                <a:cs typeface="Consolas" pitchFamily="49" charset="0"/>
              </a:rPr>
              <a:t>)(f)(y)	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	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</a:t>
            </a:r>
            <a:r>
              <a:rPr lang="en-US" altLang="ja-JP" sz="2800" dirty="0" smtClean="0">
                <a:latin typeface="Consolas" pitchFamily="49" charset="0"/>
                <a:cs typeface="Consolas" pitchFamily="49" charset="0"/>
              </a:rPr>
              <a:t> y</a:t>
            </a:r>
            <a:endParaRPr lang="en-US" altLang="ja-JP" sz="2800" dirty="0">
              <a:solidFill>
                <a:srgbClr val="00B050"/>
              </a:solidFill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kumimoji="1" lang="en-US" altLang="ja-JP" dirty="0" smtClean="0"/>
              <a:t>HTT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600201"/>
            <a:ext cx="8496944" cy="2404863"/>
          </a:xfrm>
        </p:spPr>
        <p:txBody>
          <a:bodyPr>
            <a:normAutofit fontScale="85000" lnSpcReduction="10000"/>
          </a:bodyPr>
          <a:lstStyle/>
          <a:p>
            <a:r>
              <a:rPr lang="en-US" altLang="ja-JP" dirty="0" smtClean="0"/>
              <a:t>Set </a:t>
            </a:r>
            <a:r>
              <a:rPr lang="en-US" altLang="ja-JP" dirty="0"/>
              <a:t>of mutually recursive </a:t>
            </a:r>
            <a:r>
              <a:rPr lang="en-US" altLang="ja-JP" dirty="0" smtClean="0"/>
              <a:t>functions</a:t>
            </a:r>
          </a:p>
          <a:p>
            <a:pPr lvl="1"/>
            <a:r>
              <a:rPr lang="en-US" altLang="ja-JP" dirty="0" smtClean="0"/>
              <a:t>Defined in terms of </a:t>
            </a:r>
            <a:r>
              <a:rPr lang="en-US" altLang="ja-JP" b="1" dirty="0" smtClean="0">
                <a:solidFill>
                  <a:srgbClr val="C00000"/>
                </a:solidFill>
              </a:rPr>
              <a:t>induction on a single input tree</a:t>
            </a:r>
          </a:p>
          <a:p>
            <a:pPr lvl="2"/>
            <a:r>
              <a:rPr lang="en-US" altLang="ja-JP" dirty="0" smtClean="0"/>
              <a:t>Input trees are always consumed, not newly constructed</a:t>
            </a:r>
          </a:p>
          <a:p>
            <a:pPr lvl="2"/>
            <a:r>
              <a:rPr lang="en-US" altLang="ja-JP" dirty="0" smtClean="0"/>
              <a:t>Output trees are always created, but not destructed</a:t>
            </a:r>
          </a:p>
          <a:p>
            <a:pPr lvl="1"/>
            <a:r>
              <a:rPr lang="en-US" altLang="ja-JP" dirty="0" smtClean="0"/>
              <a:t>Rest of the parameters are </a:t>
            </a:r>
            <a:r>
              <a:rPr lang="en-US" altLang="ja-JP" b="1" dirty="0" smtClean="0">
                <a:solidFill>
                  <a:srgbClr val="C00000"/>
                </a:solidFill>
              </a:rPr>
              <a:t>ordered by the order</a:t>
            </a:r>
          </a:p>
          <a:p>
            <a:pPr lvl="2"/>
            <a:r>
              <a:rPr kumimoji="1" lang="en-US" altLang="ja-JP" dirty="0" smtClean="0"/>
              <a:t>Multiple parameters of the sam</a:t>
            </a:r>
            <a:r>
              <a:rPr lang="en-US" altLang="ja-JP" dirty="0" smtClean="0"/>
              <a:t>e order is ok but in </a:t>
            </a:r>
            <a:r>
              <a:rPr lang="en-US" altLang="ja-JP" dirty="0" err="1" smtClean="0"/>
              <a:t>uncurried</a:t>
            </a:r>
            <a:r>
              <a:rPr lang="en-US" altLang="ja-JP" dirty="0" smtClean="0"/>
              <a:t> form</a:t>
            </a:r>
            <a:endParaRPr kumimoji="1" lang="ja-JP" altLang="en-US" dirty="0"/>
          </a:p>
        </p:txBody>
      </p:sp>
      <p:sp>
        <p:nvSpPr>
          <p:cNvPr id="5" name="右中かっこ 4"/>
          <p:cNvSpPr/>
          <p:nvPr/>
        </p:nvSpPr>
        <p:spPr>
          <a:xfrm rot="16200000">
            <a:off x="1889702" y="4311098"/>
            <a:ext cx="432048" cy="540060"/>
          </a:xfrm>
          <a:prstGeom prst="rightBrac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9552" y="4005064"/>
            <a:ext cx="25202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0070C0"/>
                </a:solidFill>
              </a:rPr>
              <a:t>Inductiv</a:t>
            </a:r>
            <a:r>
              <a:rPr lang="en-US" altLang="ja-JP" sz="2000" b="1" dirty="0" smtClean="0">
                <a:solidFill>
                  <a:srgbClr val="0070C0"/>
                </a:solidFill>
              </a:rPr>
              <a:t>e Input </a:t>
            </a:r>
            <a:r>
              <a:rPr lang="en-US" altLang="ja-JP" sz="2000" b="1" dirty="0" err="1" smtClean="0">
                <a:solidFill>
                  <a:srgbClr val="0070C0"/>
                </a:solidFill>
              </a:rPr>
              <a:t>Param</a:t>
            </a:r>
            <a:endParaRPr kumimoji="1" lang="ja-JP" altLang="en-US" sz="2000" b="1" dirty="0">
              <a:solidFill>
                <a:srgbClr val="0070C0"/>
              </a:solidFill>
            </a:endParaRPr>
          </a:p>
        </p:txBody>
      </p:sp>
      <p:sp>
        <p:nvSpPr>
          <p:cNvPr id="7" name="右中かっこ 6"/>
          <p:cNvSpPr/>
          <p:nvPr/>
        </p:nvSpPr>
        <p:spPr>
          <a:xfrm rot="16200000">
            <a:off x="3959932" y="3681028"/>
            <a:ext cx="432048" cy="1800200"/>
          </a:xfrm>
          <a:prstGeom prst="rightBrac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096046" y="4005064"/>
            <a:ext cx="21240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00B050"/>
                </a:solidFill>
              </a:rPr>
              <a:t>Order-1 </a:t>
            </a:r>
            <a:r>
              <a:rPr kumimoji="1" lang="en-US" altLang="ja-JP" sz="2000" b="1" dirty="0" err="1" smtClean="0">
                <a:solidFill>
                  <a:srgbClr val="00B050"/>
                </a:solidFill>
              </a:rPr>
              <a:t>Param</a:t>
            </a:r>
            <a:r>
              <a:rPr kumimoji="1" lang="en-US" altLang="ja-JP" sz="2000" b="1" dirty="0" smtClean="0">
                <a:solidFill>
                  <a:srgbClr val="00B050"/>
                </a:solidFill>
              </a:rPr>
              <a:t>(s)</a:t>
            </a:r>
            <a:endParaRPr kumimoji="1" lang="ja-JP" altLang="en-US" sz="2000" b="1" dirty="0">
              <a:solidFill>
                <a:srgbClr val="00B050"/>
              </a:solidFill>
            </a:endParaRPr>
          </a:p>
        </p:txBody>
      </p:sp>
      <p:sp>
        <p:nvSpPr>
          <p:cNvPr id="9" name="右中かっこ 8"/>
          <p:cNvSpPr/>
          <p:nvPr/>
        </p:nvSpPr>
        <p:spPr>
          <a:xfrm rot="16200000">
            <a:off x="6012160" y="4293097"/>
            <a:ext cx="432048" cy="576064"/>
          </a:xfrm>
          <a:prstGeom prst="rightBrac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84278" y="4005064"/>
            <a:ext cx="21240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00B050"/>
                </a:solidFill>
              </a:rPr>
              <a:t>Order-0 </a:t>
            </a:r>
            <a:r>
              <a:rPr kumimoji="1" lang="en-US" altLang="ja-JP" sz="2000" b="1" dirty="0" err="1" smtClean="0">
                <a:solidFill>
                  <a:srgbClr val="00B050"/>
                </a:solidFill>
              </a:rPr>
              <a:t>Param</a:t>
            </a:r>
            <a:r>
              <a:rPr kumimoji="1" lang="en-US" altLang="ja-JP" sz="2000" b="1" dirty="0" smtClean="0">
                <a:solidFill>
                  <a:srgbClr val="00B050"/>
                </a:solidFill>
              </a:rPr>
              <a:t>(s)</a:t>
            </a:r>
            <a:endParaRPr kumimoji="1" lang="ja-JP" altLang="en-US" sz="2000" b="1" dirty="0">
              <a:solidFill>
                <a:srgbClr val="00B05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236296" y="4005064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 smtClean="0">
                <a:solidFill>
                  <a:srgbClr val="00B050"/>
                </a:solidFill>
              </a:rPr>
              <a:t>Result</a:t>
            </a:r>
            <a:endParaRPr kumimoji="1" lang="ja-JP" altLang="en-US" sz="2000" b="1" dirty="0">
              <a:solidFill>
                <a:srgbClr val="00B050"/>
              </a:solidFill>
            </a:endParaRPr>
          </a:p>
        </p:txBody>
      </p:sp>
      <p:sp>
        <p:nvSpPr>
          <p:cNvPr id="12" name="右中かっこ 11"/>
          <p:cNvSpPr/>
          <p:nvPr/>
        </p:nvSpPr>
        <p:spPr>
          <a:xfrm rot="16200000">
            <a:off x="7380312" y="4293096"/>
            <a:ext cx="432048" cy="576064"/>
          </a:xfrm>
          <a:prstGeom prst="rightBrac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sz="2000"/>
          </a:p>
        </p:txBody>
      </p:sp>
    </p:spTree>
    <p:extLst>
      <p:ext uri="{BB962C8B-B14F-4D97-AF65-F5344CB8AC3E}">
        <p14:creationId xmlns:p14="http://schemas.microsoft.com/office/powerpoint/2010/main" val="3603782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6365</TotalTime>
  <Words>1584</Words>
  <Application>Microsoft Office PowerPoint</Application>
  <PresentationFormat>画面に合わせる (4:3)</PresentationFormat>
  <Paragraphs>502</Paragraphs>
  <Slides>40</Slides>
  <Notes>10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40</vt:i4>
      </vt:variant>
    </vt:vector>
  </HeadingPairs>
  <TitlesOfParts>
    <vt:vector size="41" baseType="lpstr">
      <vt:lpstr>Office テーマ</vt:lpstr>
      <vt:lpstr>Expressive Power of Safe HORS         Examined Through Decomposition of       Higher Order Programs to Garbage Free 1st Order Form </vt:lpstr>
      <vt:lpstr>Background</vt:lpstr>
      <vt:lpstr>Computational Complexity w.r.t. Grammar Size and Data Size</vt:lpstr>
      <vt:lpstr>How about HORS?</vt:lpstr>
      <vt:lpstr>[Greibach 70]</vt:lpstr>
      <vt:lpstr>Our Approach</vt:lpstr>
      <vt:lpstr>    Outline of This Talk</vt:lpstr>
      <vt:lpstr>HTT [Engelfriet&amp;Vogler 88]</vt:lpstr>
      <vt:lpstr>HTT</vt:lpstr>
      <vt:lpstr>HTT</vt:lpstr>
      <vt:lpstr>HTT</vt:lpstr>
      <vt:lpstr>Order-n to Order-1</vt:lpstr>
      <vt:lpstr>Proof: n-HTT = 1-HTT ∘ (n-1)-HTT </vt:lpstr>
      <vt:lpstr>Proof: n-HTT = 1-HTT ∘ (n-1)-HTT </vt:lpstr>
      <vt:lpstr>Example</vt:lpstr>
      <vt:lpstr>PowerPoint プレゼンテーション</vt:lpstr>
      <vt:lpstr>Why That Easy</vt:lpstr>
      <vt:lpstr>Now, Decomposed.</vt:lpstr>
      <vt:lpstr>Next, Make Intermediate Trees Small.</vt:lpstr>
      <vt:lpstr>PowerPoint プレゼンテーション</vt:lpstr>
      <vt:lpstr>Consequences : Range Membership</vt:lpstr>
      <vt:lpstr>Consequences : Range Membership</vt:lpstr>
      <vt:lpstr>Consequences : Range Membership</vt:lpstr>
      <vt:lpstr>Consequences : Linear-Size Inverse</vt:lpstr>
      <vt:lpstr>How to Construct the “Garbage-Free” Form</vt:lpstr>
      <vt:lpstr>How to Construct the “Garbage-Free” Form</vt:lpstr>
      <vt:lpstr>How to Construct the “Garbage-Free” Form</vt:lpstr>
      <vt:lpstr>Repeat</vt:lpstr>
      <vt:lpstr>Key Part</vt:lpstr>
      <vt:lpstr>Key Part</vt:lpstr>
      <vt:lpstr>Work on Every Node ⇒ Visit All Nodes</vt:lpstr>
      <vt:lpstr>Work on Every Node ⇒ Visit All Nodes</vt:lpstr>
      <vt:lpstr>Work on Every Node ⇒ Work on Leaf</vt:lpstr>
      <vt:lpstr>Work on Every Node ⇒ Work on Leaf</vt:lpstr>
      <vt:lpstr>Work on Every Node  ⇒ Work on Monadic Nodes</vt:lpstr>
      <vt:lpstr>Work on Every Node  ⇒ Work on Monadic Nodes</vt:lpstr>
      <vt:lpstr>Simple Arithmetic</vt:lpstr>
      <vt:lpstr>Work on Nodes with Rank-2,3,...</vt:lpstr>
      <vt:lpstr>Done!</vt:lpstr>
      <vt:lpstr>   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Decomposition of Higher-Order Programs to Garbage-Free First-Order Programs</dc:title>
  <dc:creator>kinaba</dc:creator>
  <cp:lastModifiedBy>kinaba</cp:lastModifiedBy>
  <cp:revision>661</cp:revision>
  <dcterms:created xsi:type="dcterms:W3CDTF">2011-09-19T00:10:10Z</dcterms:created>
  <dcterms:modified xsi:type="dcterms:W3CDTF">2011-09-26T02:54:06Z</dcterms:modified>
</cp:coreProperties>
</file>