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60"/>
  </p:notesMasterIdLst>
  <p:sldIdLst>
    <p:sldId id="256" r:id="rId2"/>
    <p:sldId id="258" r:id="rId3"/>
    <p:sldId id="257" r:id="rId4"/>
    <p:sldId id="259" r:id="rId5"/>
    <p:sldId id="297" r:id="rId6"/>
    <p:sldId id="272" r:id="rId7"/>
    <p:sldId id="260" r:id="rId8"/>
    <p:sldId id="261" r:id="rId9"/>
    <p:sldId id="262" r:id="rId10"/>
    <p:sldId id="263" r:id="rId11"/>
    <p:sldId id="264" r:id="rId12"/>
    <p:sldId id="265" r:id="rId13"/>
    <p:sldId id="266" r:id="rId14"/>
    <p:sldId id="267" r:id="rId15"/>
    <p:sldId id="273" r:id="rId16"/>
    <p:sldId id="268" r:id="rId17"/>
    <p:sldId id="270" r:id="rId18"/>
    <p:sldId id="271" r:id="rId19"/>
    <p:sldId id="274" r:id="rId20"/>
    <p:sldId id="286" r:id="rId21"/>
    <p:sldId id="276" r:id="rId22"/>
    <p:sldId id="275" r:id="rId23"/>
    <p:sldId id="277" r:id="rId24"/>
    <p:sldId id="278" r:id="rId25"/>
    <p:sldId id="280" r:id="rId26"/>
    <p:sldId id="282" r:id="rId27"/>
    <p:sldId id="301" r:id="rId28"/>
    <p:sldId id="279" r:id="rId29"/>
    <p:sldId id="287" r:id="rId30"/>
    <p:sldId id="289" r:id="rId31"/>
    <p:sldId id="291" r:id="rId32"/>
    <p:sldId id="290" r:id="rId33"/>
    <p:sldId id="298" r:id="rId34"/>
    <p:sldId id="292" r:id="rId35"/>
    <p:sldId id="295" r:id="rId36"/>
    <p:sldId id="303" r:id="rId37"/>
    <p:sldId id="299" r:id="rId38"/>
    <p:sldId id="305" r:id="rId39"/>
    <p:sldId id="304" r:id="rId40"/>
    <p:sldId id="307" r:id="rId41"/>
    <p:sldId id="311" r:id="rId42"/>
    <p:sldId id="312" r:id="rId43"/>
    <p:sldId id="313" r:id="rId44"/>
    <p:sldId id="315" r:id="rId45"/>
    <p:sldId id="314" r:id="rId46"/>
    <p:sldId id="316" r:id="rId47"/>
    <p:sldId id="317" r:id="rId48"/>
    <p:sldId id="283" r:id="rId49"/>
    <p:sldId id="284" r:id="rId50"/>
    <p:sldId id="294" r:id="rId51"/>
    <p:sldId id="293" r:id="rId52"/>
    <p:sldId id="308" r:id="rId53"/>
    <p:sldId id="309" r:id="rId54"/>
    <p:sldId id="296" r:id="rId55"/>
    <p:sldId id="318" r:id="rId56"/>
    <p:sldId id="319" r:id="rId57"/>
    <p:sldId id="320" r:id="rId58"/>
    <p:sldId id="321" r:id="rId59"/>
  </p:sldIdLst>
  <p:sldSz cx="9144000" cy="6858000" type="screen4x3"/>
  <p:notesSz cx="7099300" cy="10234613"/>
  <p:defaultTextStyle>
    <a:defPPr>
      <a:defRPr lang="ja-JP"/>
    </a:defPPr>
    <a:lvl1pPr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5pPr>
    <a:lvl6pPr marL="2286000" algn="l" defTabSz="914400" rtl="0" eaLnBrk="1" latinLnBrk="0" hangingPunct="1">
      <a:defRPr kern="1200">
        <a:solidFill>
          <a:schemeClr val="tx1"/>
        </a:solidFill>
        <a:latin typeface="Arial" charset="0"/>
        <a:ea typeface="ＭＳ Ｐゴシック" pitchFamily="50" charset="-128"/>
        <a:cs typeface="+mn-cs"/>
      </a:defRPr>
    </a:lvl6pPr>
    <a:lvl7pPr marL="2743200" algn="l" defTabSz="914400" rtl="0" eaLnBrk="1" latinLnBrk="0" hangingPunct="1">
      <a:defRPr kern="1200">
        <a:solidFill>
          <a:schemeClr val="tx1"/>
        </a:solidFill>
        <a:latin typeface="Arial" charset="0"/>
        <a:ea typeface="ＭＳ Ｐゴシック" pitchFamily="50" charset="-128"/>
        <a:cs typeface="+mn-cs"/>
      </a:defRPr>
    </a:lvl7pPr>
    <a:lvl8pPr marL="3200400" algn="l" defTabSz="914400" rtl="0" eaLnBrk="1" latinLnBrk="0" hangingPunct="1">
      <a:defRPr kern="1200">
        <a:solidFill>
          <a:schemeClr val="tx1"/>
        </a:solidFill>
        <a:latin typeface="Arial" charset="0"/>
        <a:ea typeface="ＭＳ Ｐゴシック" pitchFamily="50" charset="-128"/>
        <a:cs typeface="+mn-cs"/>
      </a:defRPr>
    </a:lvl8pPr>
    <a:lvl9pPr marL="3657600" algn="l" defTabSz="914400" rtl="0" eaLnBrk="1" latinLnBrk="0" hangingPunct="1">
      <a:defRPr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9030"/>
    <a:srgbClr val="006600"/>
    <a:srgbClr val="FFFFFF"/>
    <a:srgbClr val="DFEFFF"/>
    <a:srgbClr val="DFFFBF"/>
    <a:srgbClr val="FCF3E2"/>
    <a:srgbClr val="EFFFFF"/>
    <a:srgbClr val="FF0000"/>
    <a:srgbClr val="DDDDDD"/>
    <a:srgbClr val="FFDFC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0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fld id="{F0304EC9-9901-43CC-8AA4-9D300956B154}" type="datetimeFigureOut">
              <a:rPr kumimoji="1" lang="ja-JP" altLang="en-US" smtClean="0"/>
              <a:pPr/>
              <a:t>2009/4/20</a:t>
            </a:fld>
            <a:endParaRPr kumimoji="1" lang="ja-JP" altLang="en-US"/>
          </a:p>
        </p:txBody>
      </p:sp>
      <p:sp>
        <p:nvSpPr>
          <p:cNvPr id="4" name="スライド イメージ プレースホルダ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709613" y="4860925"/>
            <a:ext cx="5680075" cy="46053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fld id="{5B196DB8-99BF-4108-BA03-2E80B164A68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B196DB8-99BF-4108-BA03-2E80B164A68D}"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55298" name="Line 2"/>
          <p:cNvSpPr>
            <a:spLocks noChangeShapeType="1"/>
          </p:cNvSpPr>
          <p:nvPr/>
        </p:nvSpPr>
        <p:spPr bwMode="auto">
          <a:xfrm>
            <a:off x="304800" y="2971800"/>
            <a:ext cx="8534400" cy="0"/>
          </a:xfrm>
          <a:prstGeom prst="line">
            <a:avLst/>
          </a:prstGeom>
          <a:noFill/>
          <a:ln w="63500">
            <a:solidFill>
              <a:srgbClr val="DFEFFF"/>
            </a:solidFill>
            <a:round/>
            <a:headEnd/>
            <a:tailEnd/>
          </a:ln>
          <a:effectLst/>
        </p:spPr>
        <p:txBody>
          <a:bodyPr/>
          <a:lstStyle/>
          <a:p>
            <a:endParaRPr lang="ja-JP" altLang="en-US"/>
          </a:p>
        </p:txBody>
      </p:sp>
      <p:sp>
        <p:nvSpPr>
          <p:cNvPr id="55299" name="Line 3"/>
          <p:cNvSpPr>
            <a:spLocks noChangeShapeType="1"/>
          </p:cNvSpPr>
          <p:nvPr/>
        </p:nvSpPr>
        <p:spPr bwMode="auto">
          <a:xfrm>
            <a:off x="304800" y="2819400"/>
            <a:ext cx="8534400" cy="0"/>
          </a:xfrm>
          <a:prstGeom prst="line">
            <a:avLst/>
          </a:prstGeom>
          <a:noFill/>
          <a:ln w="63500">
            <a:solidFill>
              <a:srgbClr val="FFDFCF"/>
            </a:solidFill>
            <a:round/>
            <a:headEnd/>
            <a:tailEnd/>
          </a:ln>
          <a:effectLst/>
        </p:spPr>
        <p:txBody>
          <a:bodyPr/>
          <a:lstStyle/>
          <a:p>
            <a:endParaRPr lang="ja-JP" altLang="en-US"/>
          </a:p>
        </p:txBody>
      </p:sp>
      <p:sp>
        <p:nvSpPr>
          <p:cNvPr id="55300" name="Rectangle 4"/>
          <p:cNvSpPr>
            <a:spLocks noGrp="1" noChangeArrowheads="1"/>
          </p:cNvSpPr>
          <p:nvPr>
            <p:ph type="ctrTitle"/>
          </p:nvPr>
        </p:nvSpPr>
        <p:spPr>
          <a:xfrm>
            <a:off x="990600" y="2130425"/>
            <a:ext cx="7772400" cy="1470025"/>
          </a:xfrm>
        </p:spPr>
        <p:txBody>
          <a:bodyPr/>
          <a:lstStyle>
            <a:lvl1pPr>
              <a:defRPr>
                <a:latin typeface="HG創英角ﾎﾟｯﾌﾟ体" pitchFamily="49" charset="-128"/>
              </a:defRPr>
            </a:lvl1pPr>
          </a:lstStyle>
          <a:p>
            <a:r>
              <a:rPr lang="ja-JP" altLang="en-US" smtClean="0"/>
              <a:t>マスタ タイトルの書式設定</a:t>
            </a:r>
            <a:endParaRPr lang="ja-JP" altLang="en-US"/>
          </a:p>
        </p:txBody>
      </p:sp>
      <p:sp>
        <p:nvSpPr>
          <p:cNvPr id="55301" name="Rectangle 5"/>
          <p:cNvSpPr>
            <a:spLocks noGrp="1" noChangeArrowheads="1"/>
          </p:cNvSpPr>
          <p:nvPr>
            <p:ph type="subTitle" idx="1"/>
          </p:nvPr>
        </p:nvSpPr>
        <p:spPr>
          <a:xfrm>
            <a:off x="1371600" y="3886200"/>
            <a:ext cx="6400800" cy="1752600"/>
          </a:xfrm>
          <a:noFill/>
        </p:spPr>
        <p:txBody>
          <a:bodyPr/>
          <a:lstStyle>
            <a:lvl1pPr marL="0" indent="0" algn="ctr">
              <a:buFontTx/>
              <a:buNone/>
              <a:defRPr/>
            </a:lvl1pPr>
          </a:lstStyle>
          <a:p>
            <a:r>
              <a:rPr lang="ja-JP" altLang="en-US" smtClean="0"/>
              <a:t>マスタ サブタイトルの書式設定</a:t>
            </a:r>
            <a:endParaRPr lang="ja-JP" altLang="en-US"/>
          </a:p>
        </p:txBody>
      </p:sp>
      <p:sp>
        <p:nvSpPr>
          <p:cNvPr id="55302" name="Rectangle 6"/>
          <p:cNvSpPr>
            <a:spLocks noGrp="1" noChangeArrowheads="1"/>
          </p:cNvSpPr>
          <p:nvPr>
            <p:ph type="dt" sz="half" idx="2"/>
          </p:nvPr>
        </p:nvSpPr>
        <p:spPr bwMode="auto">
          <a:xfrm>
            <a:off x="457200" y="6245225"/>
            <a:ext cx="2133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eaLnBrk="1" hangingPunct="1">
              <a:defRPr sz="1400"/>
            </a:lvl1pPr>
          </a:lstStyle>
          <a:p>
            <a:endParaRPr lang="en-US" altLang="ja-JP"/>
          </a:p>
        </p:txBody>
      </p:sp>
      <p:sp>
        <p:nvSpPr>
          <p:cNvPr id="55303" name="Rectangle 7"/>
          <p:cNvSpPr>
            <a:spLocks noGrp="1" noChangeArrowheads="1"/>
          </p:cNvSpPr>
          <p:nvPr>
            <p:ph type="ftr" sz="quarter" idx="3"/>
          </p:nvPr>
        </p:nvSpPr>
        <p:spPr bwMode="auto">
          <a:xfrm>
            <a:off x="3124200" y="6245225"/>
            <a:ext cx="2895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ltLang="ja-JP"/>
          </a:p>
        </p:txBody>
      </p:sp>
      <p:sp>
        <p:nvSpPr>
          <p:cNvPr id="55304" name="Rectangle 8"/>
          <p:cNvSpPr>
            <a:spLocks noGrp="1" noChangeArrowheads="1"/>
          </p:cNvSpPr>
          <p:nvPr>
            <p:ph type="sldNum" sz="quarter" idx="4"/>
          </p:nvPr>
        </p:nvSpPr>
        <p:spPr bwMode="auto">
          <a:xfrm>
            <a:off x="6553200" y="6245225"/>
            <a:ext cx="2133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lvl1pPr>
          </a:lstStyle>
          <a:p>
            <a:fld id="{18EC61D9-C934-44AC-9927-CC748BCEC116}" type="slidenum">
              <a:rPr lang="en-US" altLang="ja-JP"/>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620236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620236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72" name="Rectangle 12"/>
          <p:cNvSpPr>
            <a:spLocks noChangeArrowheads="1"/>
          </p:cNvSpPr>
          <p:nvPr/>
        </p:nvSpPr>
        <p:spPr bwMode="auto">
          <a:xfrm>
            <a:off x="609600" y="1828800"/>
            <a:ext cx="8229600" cy="4800600"/>
          </a:xfrm>
          <a:prstGeom prst="rect">
            <a:avLst/>
          </a:prstGeom>
          <a:solidFill>
            <a:srgbClr val="DFFFBF"/>
          </a:solidFill>
          <a:ln w="9525">
            <a:noFill/>
            <a:miter lim="800000"/>
            <a:headEnd/>
            <a:tailEnd/>
          </a:ln>
          <a:effectLst/>
        </p:spPr>
        <p:txBody>
          <a:bodyPr wrap="none" anchor="ctr"/>
          <a:lstStyle/>
          <a:p>
            <a:endParaRPr lang="ja-JP" altLang="en-US"/>
          </a:p>
        </p:txBody>
      </p:sp>
      <p:sp>
        <p:nvSpPr>
          <p:cNvPr id="40968" name="Line 8"/>
          <p:cNvSpPr>
            <a:spLocks noChangeShapeType="1"/>
          </p:cNvSpPr>
          <p:nvPr/>
        </p:nvSpPr>
        <p:spPr bwMode="auto">
          <a:xfrm>
            <a:off x="304800" y="914400"/>
            <a:ext cx="8534400" cy="0"/>
          </a:xfrm>
          <a:prstGeom prst="line">
            <a:avLst/>
          </a:prstGeom>
          <a:noFill/>
          <a:ln w="63500">
            <a:solidFill>
              <a:srgbClr val="DFEFFF"/>
            </a:solidFill>
            <a:round/>
            <a:headEnd/>
            <a:tailEnd/>
          </a:ln>
          <a:effectLst/>
        </p:spPr>
        <p:txBody>
          <a:bodyPr/>
          <a:lstStyle/>
          <a:p>
            <a:endParaRPr lang="ja-JP" altLang="en-US"/>
          </a:p>
        </p:txBody>
      </p:sp>
      <p:sp>
        <p:nvSpPr>
          <p:cNvPr id="40967" name="Line 7"/>
          <p:cNvSpPr>
            <a:spLocks noChangeShapeType="1"/>
          </p:cNvSpPr>
          <p:nvPr/>
        </p:nvSpPr>
        <p:spPr bwMode="auto">
          <a:xfrm>
            <a:off x="304800" y="762000"/>
            <a:ext cx="8534400" cy="0"/>
          </a:xfrm>
          <a:prstGeom prst="line">
            <a:avLst/>
          </a:prstGeom>
          <a:noFill/>
          <a:ln w="63500">
            <a:solidFill>
              <a:srgbClr val="FFDFCF"/>
            </a:solidFill>
            <a:round/>
            <a:headEnd/>
            <a:tailEnd/>
          </a:ln>
          <a:effectLst/>
        </p:spPr>
        <p:txBody>
          <a:bodyPr/>
          <a:lstStyle/>
          <a:p>
            <a:endParaRPr lang="ja-JP" altLang="en-US"/>
          </a:p>
        </p:txBody>
      </p:sp>
      <p:sp>
        <p:nvSpPr>
          <p:cNvPr id="4096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0963" name="Rectangle 3"/>
          <p:cNvSpPr>
            <a:spLocks noGrp="1" noChangeArrowheads="1"/>
          </p:cNvSpPr>
          <p:nvPr>
            <p:ph type="body" idx="1"/>
          </p:nvPr>
        </p:nvSpPr>
        <p:spPr bwMode="auto">
          <a:xfrm>
            <a:off x="457200" y="1600200"/>
            <a:ext cx="8229600" cy="4876800"/>
          </a:xfrm>
          <a:prstGeom prst="rect">
            <a:avLst/>
          </a:prstGeom>
          <a:solidFill>
            <a:srgbClr val="EFFFFF"/>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r" rtl="0" eaLnBrk="1" fontAlgn="base" hangingPunct="1">
        <a:spcBef>
          <a:spcPct val="0"/>
        </a:spcBef>
        <a:spcAft>
          <a:spcPct val="0"/>
        </a:spcAft>
        <a:defRPr kumimoji="1" sz="4400">
          <a:solidFill>
            <a:srgbClr val="309030"/>
          </a:solidFill>
          <a:latin typeface="+mj-lt"/>
          <a:ea typeface="+mj-ea"/>
          <a:cs typeface="+mj-cs"/>
        </a:defRPr>
      </a:lvl1pPr>
      <a:lvl2pPr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2pPr>
      <a:lvl3pPr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3pPr>
      <a:lvl4pPr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4pPr>
      <a:lvl5pPr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5pPr>
      <a:lvl6pPr marL="457200"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6pPr>
      <a:lvl7pPr marL="914400"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7pPr>
      <a:lvl8pPr marL="1371600"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8pPr>
      <a:lvl9pPr marL="1828800"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kmonos.ne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kmonos.net/wlog/80.html#_1008071221"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90600" y="1785926"/>
            <a:ext cx="7772400" cy="1470025"/>
          </a:xfrm>
        </p:spPr>
        <p:txBody>
          <a:bodyPr/>
          <a:lstStyle/>
          <a:p>
            <a:r>
              <a:rPr lang="ja-JP" altLang="en-US" dirty="0" smtClean="0"/>
              <a:t>入門</a:t>
            </a:r>
            <a:r>
              <a:rPr lang="en-US" altLang="ja-JP" dirty="0" err="1" smtClean="0"/>
              <a:t>typeLevel</a:t>
            </a:r>
            <a:r>
              <a:rPr lang="en-US" altLang="ja-JP" dirty="0" smtClean="0"/>
              <a:t>!(D).programming</a:t>
            </a:r>
            <a:endParaRPr lang="en-US" altLang="ja-JP" dirty="0"/>
          </a:p>
        </p:txBody>
      </p:sp>
      <p:sp>
        <p:nvSpPr>
          <p:cNvPr id="4099" name="Rectangle 3"/>
          <p:cNvSpPr>
            <a:spLocks noGrp="1" noChangeArrowheads="1"/>
          </p:cNvSpPr>
          <p:nvPr>
            <p:ph type="subTitle" idx="1"/>
          </p:nvPr>
        </p:nvSpPr>
        <p:spPr>
          <a:xfrm>
            <a:off x="2286000" y="4648200"/>
            <a:ext cx="6400800" cy="1066800"/>
          </a:xfrm>
        </p:spPr>
        <p:txBody>
          <a:bodyPr/>
          <a:lstStyle/>
          <a:p>
            <a:pPr algn="r">
              <a:spcBef>
                <a:spcPct val="0"/>
              </a:spcBef>
            </a:pPr>
            <a:r>
              <a:rPr lang="en-US" altLang="ja-JP" sz="2800" dirty="0" err="1" smtClean="0"/>
              <a:t>k.inaba</a:t>
            </a:r>
            <a:endParaRPr lang="en-US" altLang="ja-JP" sz="2800" dirty="0"/>
          </a:p>
          <a:p>
            <a:pPr algn="r">
              <a:spcBef>
                <a:spcPct val="0"/>
              </a:spcBef>
            </a:pPr>
            <a:r>
              <a:rPr lang="en-US" altLang="ja-JP" sz="2800" dirty="0" smtClean="0">
                <a:hlinkClick r:id="rId2"/>
              </a:rPr>
              <a:t>http://www.kmonos.net/</a:t>
            </a:r>
            <a:r>
              <a:rPr lang="en-US" altLang="ja-JP" sz="2800" dirty="0" smtClean="0"/>
              <a:t> </a:t>
            </a:r>
            <a:endParaRPr lang="en-US" altLang="ja-JP" sz="2800" dirty="0"/>
          </a:p>
        </p:txBody>
      </p:sp>
      <p:sp>
        <p:nvSpPr>
          <p:cNvPr id="4100" name="Rectangle 4"/>
          <p:cNvSpPr>
            <a:spLocks noChangeArrowheads="1"/>
          </p:cNvSpPr>
          <p:nvPr/>
        </p:nvSpPr>
        <p:spPr bwMode="auto">
          <a:xfrm>
            <a:off x="228600" y="2133600"/>
            <a:ext cx="4986342" cy="381000"/>
          </a:xfrm>
          <a:prstGeom prst="rect">
            <a:avLst/>
          </a:prstGeom>
          <a:noFill/>
          <a:ln w="9525">
            <a:noFill/>
            <a:miter lim="800000"/>
            <a:headEnd/>
            <a:tailEnd/>
          </a:ln>
          <a:effectLst/>
        </p:spPr>
        <p:txBody>
          <a:bodyPr/>
          <a:lstStyle/>
          <a:p>
            <a:pPr eaLnBrk="1" hangingPunct="1"/>
            <a:r>
              <a:rPr kumimoji="1" lang="ja-JP" altLang="en-US" sz="2000" b="1" dirty="0" smtClean="0">
                <a:solidFill>
                  <a:schemeClr val="accent3">
                    <a:lumMod val="65000"/>
                  </a:schemeClr>
                </a:solidFill>
              </a:rPr>
              <a:t>型レベルプログラミングの会</a:t>
            </a:r>
            <a:r>
              <a:rPr kumimoji="1" lang="en-US" altLang="ja-JP" sz="2000" b="1" dirty="0" smtClean="0">
                <a:solidFill>
                  <a:schemeClr val="accent3">
                    <a:lumMod val="65000"/>
                  </a:schemeClr>
                </a:solidFill>
              </a:rPr>
              <a:t> – 2009/04/18</a:t>
            </a:r>
            <a:endParaRPr kumimoji="1" lang="en-US" altLang="ja-JP" sz="2000" b="1" dirty="0">
              <a:solidFill>
                <a:schemeClr val="accent3">
                  <a:lumMod val="65000"/>
                </a:schemeClr>
              </a:solidFill>
            </a:endParaRPr>
          </a:p>
        </p:txBody>
      </p:sp>
      <p:pic>
        <p:nvPicPr>
          <p:cNvPr id="5" name="Picture 5" descr="d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00034" y="3786190"/>
            <a:ext cx="4000528" cy="262006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略記法その１</a:t>
            </a:r>
            <a:endParaRPr kumimoji="1" lang="ja-JP" altLang="en-US" dirty="0"/>
          </a:p>
        </p:txBody>
      </p:sp>
      <p:sp>
        <p:nvSpPr>
          <p:cNvPr id="3" name="コンテンツ プレースホルダ 2"/>
          <p:cNvSpPr>
            <a:spLocks noGrp="1"/>
          </p:cNvSpPr>
          <p:nvPr>
            <p:ph idx="1"/>
          </p:nvPr>
        </p:nvSpPr>
        <p:spPr/>
        <p:txBody>
          <a:bodyPr/>
          <a:lstStyle/>
          <a:p>
            <a:r>
              <a:rPr kumimoji="1" lang="ja-JP" altLang="en-US" sz="3600" dirty="0" smtClean="0"/>
              <a:t>「テンプレートのメンバが１つだけ」</a:t>
            </a:r>
            <a:endParaRPr kumimoji="1" lang="en-US" altLang="ja-JP" sz="3600" dirty="0" smtClean="0"/>
          </a:p>
          <a:p>
            <a:r>
              <a:rPr lang="ja-JP" altLang="en-US" sz="3600" dirty="0" smtClean="0"/>
              <a:t>「テンプレート名とメンバ名が同じ」 なら</a:t>
            </a:r>
            <a:r>
              <a:rPr kumimoji="1" lang="ja-JP" altLang="en-US" sz="3600" dirty="0" smtClean="0"/>
              <a:t>、</a:t>
            </a:r>
            <a:endParaRPr kumimoji="1" lang="en-US" altLang="ja-JP" sz="3600" dirty="0" smtClean="0"/>
          </a:p>
          <a:p>
            <a:pPr lvl="1">
              <a:buNone/>
            </a:pPr>
            <a:r>
              <a:rPr lang="en-US" altLang="ja-JP" dirty="0" smtClean="0"/>
              <a:t>    </a:t>
            </a:r>
            <a:r>
              <a:rPr kumimoji="1" lang="en-US" altLang="ja-JP" sz="4000" dirty="0" smtClean="0">
                <a:solidFill>
                  <a:srgbClr val="FF0000"/>
                </a:solidFill>
              </a:rPr>
              <a:t>“</a:t>
            </a:r>
            <a:r>
              <a:rPr kumimoji="1" lang="ja-JP" altLang="en-US" sz="4000" dirty="0" err="1" smtClean="0">
                <a:solidFill>
                  <a:srgbClr val="FF0000"/>
                </a:solidFill>
              </a:rPr>
              <a:t>．</a:t>
            </a:r>
            <a:r>
              <a:rPr kumimoji="1" lang="ja-JP" altLang="en-US" sz="4000" dirty="0" smtClean="0">
                <a:solidFill>
                  <a:srgbClr val="FF0000"/>
                </a:solidFill>
              </a:rPr>
              <a:t>メンバ名</a:t>
            </a:r>
            <a:r>
              <a:rPr kumimoji="1" lang="en-US" altLang="ja-JP" sz="4000" dirty="0" smtClean="0">
                <a:solidFill>
                  <a:srgbClr val="FF0000"/>
                </a:solidFill>
              </a:rPr>
              <a:t>” </a:t>
            </a:r>
            <a:r>
              <a:rPr kumimoji="1" lang="ja-JP" altLang="en-US" sz="4000" dirty="0" smtClean="0">
                <a:solidFill>
                  <a:srgbClr val="FF0000"/>
                </a:solidFill>
              </a:rPr>
              <a:t>は省略してよい</a:t>
            </a:r>
            <a:endParaRPr kumimoji="1" lang="ja-JP" altLang="en-US" dirty="0">
              <a:solidFill>
                <a:srgbClr val="FF0000"/>
              </a:solidFill>
            </a:endParaRPr>
          </a:p>
        </p:txBody>
      </p:sp>
      <p:sp>
        <p:nvSpPr>
          <p:cNvPr id="4" name="テキスト ボックス 3"/>
          <p:cNvSpPr txBox="1"/>
          <p:nvPr/>
        </p:nvSpPr>
        <p:spPr>
          <a:xfrm>
            <a:off x="500034" y="4500570"/>
            <a:ext cx="8286808" cy="1815882"/>
          </a:xfrm>
          <a:prstGeom prst="rect">
            <a:avLst/>
          </a:prstGeom>
          <a:solidFill>
            <a:schemeClr val="bg1"/>
          </a:solidFill>
          <a:ln>
            <a:solidFill>
              <a:srgbClr val="DFEFFF"/>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 a = max!(</a:t>
            </a:r>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)(10, 20);</a:t>
            </a:r>
          </a:p>
          <a:p>
            <a:r>
              <a:rPr kumimoji="1" lang="en-US" altLang="ja-JP" sz="2800" b="1" dirty="0" smtClean="0">
                <a:latin typeface="Lucida Console" pitchFamily="49" charset="0"/>
                <a:ea typeface="メイリオ" pitchFamily="50" charset="-128"/>
              </a:rPr>
              <a:t>real b = max!(real)(3.14, 2.72);</a:t>
            </a:r>
          </a:p>
          <a:p>
            <a:r>
              <a:rPr kumimoji="1" lang="en-US" altLang="ja-JP" sz="2800" b="1" dirty="0" smtClean="0">
                <a:latin typeface="Lucida Console" pitchFamily="49" charset="0"/>
                <a:ea typeface="メイリオ" pitchFamily="50" charset="-128"/>
              </a:rPr>
              <a:t>string c =</a:t>
            </a:r>
          </a:p>
          <a:p>
            <a:r>
              <a:rPr kumimoji="1" lang="en-US" altLang="ja-JP" sz="2800" b="1" dirty="0" smtClean="0">
                <a:latin typeface="Lucida Console" pitchFamily="49" charset="0"/>
                <a:ea typeface="メイリオ" pitchFamily="50" charset="-128"/>
              </a:rPr>
              <a:t>  max!(string)(“</a:t>
            </a:r>
            <a:r>
              <a:rPr kumimoji="1" lang="en-US" altLang="ja-JP" sz="2800" b="1" dirty="0" err="1" smtClean="0">
                <a:latin typeface="Lucida Console" pitchFamily="49" charset="0"/>
                <a:ea typeface="メイリオ" pitchFamily="50" charset="-128"/>
              </a:rPr>
              <a:t>foo</a:t>
            </a:r>
            <a:r>
              <a:rPr kumimoji="1" lang="en-US" altLang="ja-JP" sz="2800" b="1" dirty="0" smtClean="0">
                <a:latin typeface="Lucida Console" pitchFamily="49" charset="0"/>
                <a:ea typeface="メイリオ" pitchFamily="50" charset="-128"/>
              </a:rPr>
              <a:t>”, “bar”);</a:t>
            </a:r>
            <a:endParaRPr kumimoji="1" lang="ja-JP" altLang="en-US" sz="2800" b="1" dirty="0">
              <a:latin typeface="Lucida Console" pitchFamily="49" charset="0"/>
              <a:ea typeface="メイリオ" pitchFamily="50" charset="-128"/>
            </a:endParaRPr>
          </a:p>
        </p:txBody>
      </p:sp>
      <p:grpSp>
        <p:nvGrpSpPr>
          <p:cNvPr id="5" name="グループ化 4"/>
          <p:cNvGrpSpPr/>
          <p:nvPr/>
        </p:nvGrpSpPr>
        <p:grpSpPr>
          <a:xfrm>
            <a:off x="928662" y="4429132"/>
            <a:ext cx="3857652" cy="1857388"/>
            <a:chOff x="928662" y="4429132"/>
            <a:chExt cx="3857652" cy="1857388"/>
          </a:xfrm>
        </p:grpSpPr>
        <p:sp>
          <p:nvSpPr>
            <p:cNvPr id="6" name="角丸四角形 5"/>
            <p:cNvSpPr/>
            <p:nvPr/>
          </p:nvSpPr>
          <p:spPr bwMode="auto">
            <a:xfrm>
              <a:off x="2214546" y="4429132"/>
              <a:ext cx="2071702" cy="571504"/>
            </a:xfrm>
            <a:prstGeom prst="roundRect">
              <a:avLst/>
            </a:prstGeom>
            <a:solidFill>
              <a:srgbClr val="FF0000">
                <a:alpha val="19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7" name="角丸四角形 6"/>
            <p:cNvSpPr/>
            <p:nvPr/>
          </p:nvSpPr>
          <p:spPr bwMode="auto">
            <a:xfrm>
              <a:off x="2366946" y="4857760"/>
              <a:ext cx="2419368" cy="571504"/>
            </a:xfrm>
            <a:prstGeom prst="roundRect">
              <a:avLst/>
            </a:prstGeom>
            <a:solidFill>
              <a:srgbClr val="FF0000">
                <a:alpha val="19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8" name="角丸四角形 7"/>
            <p:cNvSpPr/>
            <p:nvPr/>
          </p:nvSpPr>
          <p:spPr bwMode="auto">
            <a:xfrm>
              <a:off x="928662" y="5715016"/>
              <a:ext cx="2714644" cy="571504"/>
            </a:xfrm>
            <a:prstGeom prst="roundRect">
              <a:avLst/>
            </a:prstGeom>
            <a:solidFill>
              <a:srgbClr val="FF0000">
                <a:alpha val="19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略記法その２</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関数テンプレートの場合</a:t>
            </a:r>
            <a:r>
              <a:rPr lang="ja-JP" altLang="en-US" dirty="0" smtClean="0"/>
              <a:t>、</a:t>
            </a:r>
            <a:r>
              <a:rPr kumimoji="1" lang="en-US" altLang="ja-JP" dirty="0" smtClean="0"/>
              <a:t/>
            </a:r>
            <a:br>
              <a:rPr kumimoji="1" lang="en-US" altLang="ja-JP" dirty="0" smtClean="0"/>
            </a:br>
            <a:r>
              <a:rPr kumimoji="1" lang="ja-JP" altLang="en-US" dirty="0" smtClean="0"/>
              <a:t>実際の引数からテンプレート引数が推論できるなら、</a:t>
            </a:r>
            <a:endParaRPr kumimoji="1" lang="en-US" altLang="ja-JP" dirty="0" smtClean="0"/>
          </a:p>
          <a:p>
            <a:pPr lvl="1">
              <a:buNone/>
            </a:pPr>
            <a:r>
              <a:rPr kumimoji="1" lang="en-US" altLang="ja-JP" sz="3600" dirty="0" smtClean="0">
                <a:solidFill>
                  <a:srgbClr val="FF0000"/>
                </a:solidFill>
              </a:rPr>
              <a:t>   ”!(</a:t>
            </a:r>
            <a:r>
              <a:rPr kumimoji="1" lang="ja-JP" altLang="en-US" sz="3600" dirty="0" smtClean="0">
                <a:solidFill>
                  <a:srgbClr val="FF0000"/>
                </a:solidFill>
              </a:rPr>
              <a:t>テンプレート引数</a:t>
            </a:r>
            <a:r>
              <a:rPr kumimoji="1" lang="en-US" altLang="ja-JP" sz="3600" dirty="0" smtClean="0">
                <a:solidFill>
                  <a:srgbClr val="FF0000"/>
                </a:solidFill>
              </a:rPr>
              <a:t>)” </a:t>
            </a:r>
            <a:r>
              <a:rPr kumimoji="1" lang="ja-JP" altLang="en-US" sz="3600" dirty="0" smtClean="0">
                <a:solidFill>
                  <a:srgbClr val="FF0000"/>
                </a:solidFill>
              </a:rPr>
              <a:t>は省略してよい</a:t>
            </a:r>
            <a:endParaRPr kumimoji="1" lang="ja-JP" altLang="en-US" sz="3600" dirty="0">
              <a:solidFill>
                <a:srgbClr val="FF0000"/>
              </a:solidFill>
            </a:endParaRPr>
          </a:p>
        </p:txBody>
      </p:sp>
      <p:sp>
        <p:nvSpPr>
          <p:cNvPr id="4" name="テキスト ボックス 3"/>
          <p:cNvSpPr txBox="1"/>
          <p:nvPr/>
        </p:nvSpPr>
        <p:spPr>
          <a:xfrm>
            <a:off x="500034" y="4500570"/>
            <a:ext cx="8286808" cy="1384995"/>
          </a:xfrm>
          <a:prstGeom prst="rect">
            <a:avLst/>
          </a:prstGeom>
          <a:solidFill>
            <a:schemeClr val="bg1"/>
          </a:solidFill>
          <a:ln>
            <a:solidFill>
              <a:srgbClr val="DFEFFF"/>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 a = max(10, 20);</a:t>
            </a:r>
          </a:p>
          <a:p>
            <a:r>
              <a:rPr kumimoji="1" lang="en-US" altLang="ja-JP" sz="2800" b="1" dirty="0" smtClean="0">
                <a:latin typeface="Lucida Console" pitchFamily="49" charset="0"/>
                <a:ea typeface="メイリオ" pitchFamily="50" charset="-128"/>
              </a:rPr>
              <a:t>real b = max(3.14, 2.72);</a:t>
            </a:r>
          </a:p>
          <a:p>
            <a:r>
              <a:rPr kumimoji="1" lang="en-US" altLang="ja-JP" sz="2800" b="1" dirty="0" smtClean="0">
                <a:latin typeface="Lucida Console" pitchFamily="49" charset="0"/>
                <a:ea typeface="メイリオ" pitchFamily="50" charset="-128"/>
              </a:rPr>
              <a:t>string c = max(“</a:t>
            </a:r>
            <a:r>
              <a:rPr kumimoji="1" lang="en-US" altLang="ja-JP" sz="2800" b="1" dirty="0" err="1" smtClean="0">
                <a:latin typeface="Lucida Console" pitchFamily="49" charset="0"/>
                <a:ea typeface="メイリオ" pitchFamily="50" charset="-128"/>
              </a:rPr>
              <a:t>foo</a:t>
            </a:r>
            <a:r>
              <a:rPr kumimoji="1" lang="en-US" altLang="ja-JP" sz="2800" b="1" dirty="0" smtClean="0">
                <a:latin typeface="Lucida Console" pitchFamily="49" charset="0"/>
                <a:ea typeface="メイリオ" pitchFamily="50" charset="-128"/>
              </a:rPr>
              <a:t>”, “bar”);</a:t>
            </a:r>
            <a:endParaRPr kumimoji="1" lang="ja-JP" altLang="en-US" sz="2800" b="1" dirty="0">
              <a:latin typeface="Lucida Console" pitchFamily="49" charset="0"/>
              <a:ea typeface="メイリオ" pitchFamily="50" charset="-128"/>
            </a:endParaRPr>
          </a:p>
        </p:txBody>
      </p:sp>
      <p:grpSp>
        <p:nvGrpSpPr>
          <p:cNvPr id="5" name="グループ化 4"/>
          <p:cNvGrpSpPr/>
          <p:nvPr/>
        </p:nvGrpSpPr>
        <p:grpSpPr>
          <a:xfrm>
            <a:off x="2214546" y="4429132"/>
            <a:ext cx="1500198" cy="1500198"/>
            <a:chOff x="2214546" y="4429132"/>
            <a:chExt cx="1500198" cy="1500198"/>
          </a:xfrm>
        </p:grpSpPr>
        <p:sp>
          <p:nvSpPr>
            <p:cNvPr id="6" name="角丸四角形 5"/>
            <p:cNvSpPr/>
            <p:nvPr/>
          </p:nvSpPr>
          <p:spPr bwMode="auto">
            <a:xfrm>
              <a:off x="2214546" y="4429132"/>
              <a:ext cx="785818" cy="571504"/>
            </a:xfrm>
            <a:prstGeom prst="roundRect">
              <a:avLst/>
            </a:prstGeom>
            <a:solidFill>
              <a:srgbClr val="FF0000">
                <a:alpha val="19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7" name="角丸四角形 6"/>
            <p:cNvSpPr/>
            <p:nvPr/>
          </p:nvSpPr>
          <p:spPr bwMode="auto">
            <a:xfrm>
              <a:off x="2366946" y="4857760"/>
              <a:ext cx="847732" cy="571504"/>
            </a:xfrm>
            <a:prstGeom prst="roundRect">
              <a:avLst/>
            </a:prstGeom>
            <a:solidFill>
              <a:srgbClr val="FF0000">
                <a:alpha val="19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8" name="角丸四角形 7"/>
            <p:cNvSpPr/>
            <p:nvPr/>
          </p:nvSpPr>
          <p:spPr bwMode="auto">
            <a:xfrm>
              <a:off x="2857488" y="5357826"/>
              <a:ext cx="857256" cy="571504"/>
            </a:xfrm>
            <a:prstGeom prst="roundRect">
              <a:avLst/>
            </a:prstGeom>
            <a:solidFill>
              <a:srgbClr val="FF0000">
                <a:alpha val="19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略記法その３</a:t>
            </a:r>
            <a:endParaRPr kumimoji="1" lang="ja-JP" altLang="en-US" dirty="0"/>
          </a:p>
        </p:txBody>
      </p:sp>
      <p:sp>
        <p:nvSpPr>
          <p:cNvPr id="3" name="コンテンツ プレースホルダ 2"/>
          <p:cNvSpPr>
            <a:spLocks noGrp="1"/>
          </p:cNvSpPr>
          <p:nvPr>
            <p:ph idx="1"/>
          </p:nvPr>
        </p:nvSpPr>
        <p:spPr/>
        <p:txBody>
          <a:bodyPr/>
          <a:lstStyle/>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r>
              <a:rPr lang="ja-JP" altLang="en-US" sz="3600" dirty="0" smtClean="0"/>
              <a:t>同名メンバ１つだけを持つ</a:t>
            </a:r>
            <a:r>
              <a:rPr lang="en-US" altLang="ja-JP" sz="3600" dirty="0" smtClean="0"/>
              <a:t/>
            </a:r>
            <a:br>
              <a:rPr lang="en-US" altLang="ja-JP" sz="3600" dirty="0" smtClean="0"/>
            </a:br>
            <a:r>
              <a:rPr lang="ja-JP" altLang="en-US" sz="3600" dirty="0" smtClean="0"/>
              <a:t>関数テンプレートは、</a:t>
            </a:r>
            <a:r>
              <a:rPr lang="en-US" altLang="ja-JP" sz="3600" dirty="0" smtClean="0"/>
              <a:t/>
            </a:r>
            <a:br>
              <a:rPr lang="en-US" altLang="ja-JP" sz="3600" dirty="0" smtClean="0"/>
            </a:br>
            <a:r>
              <a:rPr lang="ja-JP" altLang="en-US" sz="3600" dirty="0" smtClean="0"/>
              <a:t>もっと簡単に書ける</a:t>
            </a:r>
            <a:endParaRPr kumimoji="1" lang="ja-JP" altLang="en-US" dirty="0"/>
          </a:p>
        </p:txBody>
      </p:sp>
      <p:sp>
        <p:nvSpPr>
          <p:cNvPr id="4" name="テキスト ボックス 3"/>
          <p:cNvSpPr txBox="1"/>
          <p:nvPr/>
        </p:nvSpPr>
        <p:spPr>
          <a:xfrm>
            <a:off x="500034" y="1643050"/>
            <a:ext cx="7286676" cy="267765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template max(T) {</a:t>
            </a:r>
          </a:p>
          <a:p>
            <a:r>
              <a:rPr kumimoji="1" lang="en-US" altLang="ja-JP" sz="2800" b="1" dirty="0" smtClean="0">
                <a:latin typeface="Lucida Console" pitchFamily="49" charset="0"/>
                <a:ea typeface="メイリオ" pitchFamily="50" charset="-128"/>
              </a:rPr>
              <a:t>   T max( T x, T y ) {</a:t>
            </a:r>
          </a:p>
          <a:p>
            <a:r>
              <a:rPr kumimoji="1" lang="en-US" altLang="ja-JP" sz="2800" b="1" dirty="0" smtClean="0">
                <a:latin typeface="Lucida Console" pitchFamily="49" charset="0"/>
                <a:ea typeface="メイリオ" pitchFamily="50" charset="-128"/>
              </a:rPr>
              <a:t>     if( x &lt; y ) return y;</a:t>
            </a:r>
          </a:p>
          <a:p>
            <a:r>
              <a:rPr kumimoji="1" lang="en-US" altLang="ja-JP" sz="2800" b="1" dirty="0" smtClean="0">
                <a:latin typeface="Lucida Console" pitchFamily="49" charset="0"/>
                <a:ea typeface="メイリオ" pitchFamily="50" charset="-128"/>
              </a:rPr>
              <a:t>     else        return x;</a:t>
            </a:r>
          </a:p>
          <a:p>
            <a:r>
              <a:rPr kumimoji="1" lang="en-US" altLang="ja-JP" sz="2800" b="1" dirty="0" smtClean="0">
                <a:latin typeface="Lucida Console" pitchFamily="49" charset="0"/>
                <a:ea typeface="メイリオ" pitchFamily="50" charset="-128"/>
              </a:rPr>
              <a:t>   }</a:t>
            </a:r>
          </a:p>
          <a:p>
            <a:r>
              <a:rPr kumimoji="1" lang="en-US" altLang="ja-JP" sz="2800" b="1" dirty="0" smtClean="0">
                <a:latin typeface="Lucida Console" pitchFamily="49" charset="0"/>
                <a:ea typeface="メイリオ" pitchFamily="50" charset="-128"/>
              </a:rPr>
              <a:t>}</a:t>
            </a:r>
            <a:endParaRPr kumimoji="1" lang="ja-JP" altLang="en-US" sz="2800" b="1" dirty="0">
              <a:latin typeface="Lucida Console" pitchFamily="49" charset="0"/>
              <a:ea typeface="メイリオ" pitchFamily="50" charset="-128"/>
            </a:endParaRPr>
          </a:p>
        </p:txBody>
      </p:sp>
      <p:sp>
        <p:nvSpPr>
          <p:cNvPr id="8" name="角丸四角形 7"/>
          <p:cNvSpPr/>
          <p:nvPr/>
        </p:nvSpPr>
        <p:spPr bwMode="auto">
          <a:xfrm>
            <a:off x="500034" y="1571612"/>
            <a:ext cx="2786082" cy="571504"/>
          </a:xfrm>
          <a:prstGeom prst="roundRect">
            <a:avLst/>
          </a:prstGeom>
          <a:solidFill>
            <a:srgbClr val="FF0000">
              <a:alpha val="19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9" name="円形吹き出し 8"/>
          <p:cNvSpPr/>
          <p:nvPr/>
        </p:nvSpPr>
        <p:spPr bwMode="auto">
          <a:xfrm>
            <a:off x="6215074" y="1357298"/>
            <a:ext cx="2714644" cy="1857388"/>
          </a:xfrm>
          <a:prstGeom prst="wedgeEllipseCallout">
            <a:avLst>
              <a:gd name="adj1" fmla="val -118243"/>
              <a:gd name="adj2" fmla="val -31486"/>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ja-JP" altLang="en-US" sz="4000" b="1" i="0" u="none" strike="noStrike" cap="none" normalizeH="0" baseline="0" dirty="0" smtClean="0">
                <a:ln>
                  <a:noFill/>
                </a:ln>
                <a:solidFill>
                  <a:srgbClr val="FF0000"/>
                </a:solidFill>
                <a:effectLst/>
                <a:latin typeface="Arial" charset="0"/>
                <a:ea typeface="ＭＳ Ｐゴシック" pitchFamily="50" charset="-128"/>
              </a:rPr>
              <a:t>これも</a:t>
            </a:r>
            <a:r>
              <a:rPr kumimoji="0" lang="en-US" altLang="ja-JP" sz="4000" b="1" i="0" u="none" strike="noStrike" cap="none" normalizeH="0" baseline="0" dirty="0" smtClean="0">
                <a:ln>
                  <a:noFill/>
                </a:ln>
                <a:solidFill>
                  <a:srgbClr val="FF0000"/>
                </a:solidFill>
                <a:effectLst/>
                <a:latin typeface="Arial" charset="0"/>
                <a:ea typeface="ＭＳ Ｐゴシック" pitchFamily="50" charset="-128"/>
              </a:rPr>
              <a:t/>
            </a:r>
            <a:br>
              <a:rPr kumimoji="0" lang="en-US" altLang="ja-JP" sz="4000" b="1" i="0" u="none" strike="noStrike" cap="none" normalizeH="0" baseline="0" dirty="0" smtClean="0">
                <a:ln>
                  <a:noFill/>
                </a:ln>
                <a:solidFill>
                  <a:srgbClr val="FF0000"/>
                </a:solidFill>
                <a:effectLst/>
                <a:latin typeface="Arial" charset="0"/>
                <a:ea typeface="ＭＳ Ｐゴシック" pitchFamily="50" charset="-128"/>
              </a:rPr>
            </a:br>
            <a:r>
              <a:rPr kumimoji="0" lang="ja-JP" altLang="en-US" sz="4000" b="1" i="0" u="none" strike="noStrike" cap="none" normalizeH="0" baseline="0" dirty="0" smtClean="0">
                <a:ln>
                  <a:noFill/>
                </a:ln>
                <a:solidFill>
                  <a:srgbClr val="FF0000"/>
                </a:solidFill>
                <a:effectLst/>
                <a:latin typeface="Arial" charset="0"/>
                <a:ea typeface="ＭＳ Ｐゴシック" pitchFamily="50" charset="-128"/>
              </a:rPr>
              <a:t>冗長！</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略記法その３</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テキスト ボックス 3"/>
          <p:cNvSpPr txBox="1"/>
          <p:nvPr/>
        </p:nvSpPr>
        <p:spPr>
          <a:xfrm>
            <a:off x="928662" y="1643050"/>
            <a:ext cx="7286676" cy="230832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400" b="1" dirty="0" smtClean="0">
                <a:latin typeface="Lucida Console" pitchFamily="49" charset="0"/>
                <a:ea typeface="メイリオ" pitchFamily="50" charset="-128"/>
              </a:rPr>
              <a:t>template max(T) {</a:t>
            </a:r>
          </a:p>
          <a:p>
            <a:r>
              <a:rPr kumimoji="1" lang="en-US" altLang="ja-JP" sz="2400" b="1" dirty="0" smtClean="0">
                <a:latin typeface="Lucida Console" pitchFamily="49" charset="0"/>
                <a:ea typeface="メイリオ" pitchFamily="50" charset="-128"/>
              </a:rPr>
              <a:t>   T max( T x, T y ) {</a:t>
            </a:r>
          </a:p>
          <a:p>
            <a:r>
              <a:rPr kumimoji="1" lang="en-US" altLang="ja-JP" sz="2400" b="1" dirty="0" smtClean="0">
                <a:latin typeface="Lucida Console" pitchFamily="49" charset="0"/>
                <a:ea typeface="メイリオ" pitchFamily="50" charset="-128"/>
              </a:rPr>
              <a:t>     if( x &lt; y ) return y;</a:t>
            </a:r>
          </a:p>
          <a:p>
            <a:r>
              <a:rPr kumimoji="1" lang="en-US" altLang="ja-JP" sz="2400" b="1" dirty="0" smtClean="0">
                <a:latin typeface="Lucida Console" pitchFamily="49" charset="0"/>
                <a:ea typeface="メイリオ" pitchFamily="50" charset="-128"/>
              </a:rPr>
              <a:t>     else        return x;</a:t>
            </a:r>
          </a:p>
          <a:p>
            <a:r>
              <a:rPr kumimoji="1" lang="en-US" altLang="ja-JP" sz="2400" b="1" dirty="0" smtClean="0">
                <a:latin typeface="Lucida Console" pitchFamily="49" charset="0"/>
                <a:ea typeface="メイリオ" pitchFamily="50" charset="-128"/>
              </a:rPr>
              <a:t>   }</a:t>
            </a:r>
          </a:p>
          <a:p>
            <a:r>
              <a:rPr kumimoji="1" lang="en-US" altLang="ja-JP" sz="2400" b="1" dirty="0" smtClean="0">
                <a:latin typeface="Lucida Console" pitchFamily="49" charset="0"/>
                <a:ea typeface="メイリオ" pitchFamily="50" charset="-128"/>
              </a:rPr>
              <a:t>}</a:t>
            </a:r>
            <a:endParaRPr kumimoji="1" lang="ja-JP" altLang="en-US" sz="2400" b="1" dirty="0">
              <a:latin typeface="Lucida Console" pitchFamily="49" charset="0"/>
              <a:ea typeface="メイリオ" pitchFamily="50" charset="-128"/>
            </a:endParaRPr>
          </a:p>
        </p:txBody>
      </p:sp>
      <p:sp>
        <p:nvSpPr>
          <p:cNvPr id="5" name="テキスト ボックス 4"/>
          <p:cNvSpPr txBox="1"/>
          <p:nvPr/>
        </p:nvSpPr>
        <p:spPr>
          <a:xfrm>
            <a:off x="857224" y="4542076"/>
            <a:ext cx="7286676" cy="181588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T max(T)( T x, T y ) {</a:t>
            </a:r>
          </a:p>
          <a:p>
            <a:r>
              <a:rPr kumimoji="1" lang="en-US" altLang="ja-JP" sz="2800" b="1" dirty="0" smtClean="0">
                <a:latin typeface="Lucida Console" pitchFamily="49" charset="0"/>
                <a:ea typeface="メイリオ" pitchFamily="50" charset="-128"/>
              </a:rPr>
              <a:t>  if( x &lt; y ) return y;</a:t>
            </a:r>
          </a:p>
          <a:p>
            <a:r>
              <a:rPr kumimoji="1" lang="en-US" altLang="ja-JP" sz="2800" b="1" dirty="0" smtClean="0">
                <a:latin typeface="Lucida Console" pitchFamily="49" charset="0"/>
                <a:ea typeface="メイリオ" pitchFamily="50" charset="-128"/>
              </a:rPr>
              <a:t>  else        return x;</a:t>
            </a:r>
          </a:p>
          <a:p>
            <a:r>
              <a:rPr kumimoji="1" lang="en-US" altLang="ja-JP" sz="2800" b="1" dirty="0" smtClean="0">
                <a:latin typeface="Lucida Console" pitchFamily="49" charset="0"/>
                <a:ea typeface="メイリオ" pitchFamily="50" charset="-128"/>
              </a:rPr>
              <a:t>}</a:t>
            </a:r>
          </a:p>
        </p:txBody>
      </p:sp>
      <p:sp>
        <p:nvSpPr>
          <p:cNvPr id="6" name="正方形/長方形 5"/>
          <p:cNvSpPr/>
          <p:nvPr/>
        </p:nvSpPr>
        <p:spPr bwMode="auto">
          <a:xfrm>
            <a:off x="2714612" y="3143248"/>
            <a:ext cx="285752" cy="1357322"/>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7" name="正方形/長方形 6"/>
          <p:cNvSpPr/>
          <p:nvPr/>
        </p:nvSpPr>
        <p:spPr bwMode="auto">
          <a:xfrm>
            <a:off x="3214678" y="3143248"/>
            <a:ext cx="285752" cy="1357322"/>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クラステンプレートでも同様</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テキスト ボックス 3"/>
          <p:cNvSpPr txBox="1"/>
          <p:nvPr/>
        </p:nvSpPr>
        <p:spPr>
          <a:xfrm>
            <a:off x="3214678" y="4214818"/>
            <a:ext cx="5715008" cy="2308324"/>
          </a:xfrm>
          <a:prstGeom prst="rect">
            <a:avLst/>
          </a:prstGeom>
          <a:noFill/>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400" b="1" dirty="0" smtClean="0">
                <a:latin typeface="Lucida Console" pitchFamily="49" charset="0"/>
                <a:ea typeface="メイリオ" pitchFamily="50" charset="-128"/>
              </a:rPr>
              <a:t>template Stack(T) {</a:t>
            </a:r>
          </a:p>
          <a:p>
            <a:r>
              <a:rPr kumimoji="1" lang="en-US" altLang="ja-JP" sz="2400" b="1" dirty="0" smtClean="0">
                <a:latin typeface="Lucida Console" pitchFamily="49" charset="0"/>
                <a:ea typeface="メイリオ" pitchFamily="50" charset="-128"/>
              </a:rPr>
              <a:t>   class Stack {</a:t>
            </a:r>
          </a:p>
          <a:p>
            <a:r>
              <a:rPr kumimoji="1" lang="en-US" altLang="ja-JP" sz="2400" b="1" dirty="0" smtClean="0">
                <a:latin typeface="Lucida Console" pitchFamily="49" charset="0"/>
                <a:ea typeface="メイリオ" pitchFamily="50" charset="-128"/>
              </a:rPr>
              <a:t>     …</a:t>
            </a:r>
            <a:r>
              <a:rPr kumimoji="1" lang="ja-JP" altLang="en-US" sz="2400" b="1" dirty="0" smtClean="0">
                <a:latin typeface="Lucida Console" pitchFamily="49" charset="0"/>
                <a:ea typeface="メイリオ" pitchFamily="50" charset="-128"/>
              </a:rPr>
              <a:t>実装</a:t>
            </a:r>
            <a:r>
              <a:rPr kumimoji="1" lang="en-US" altLang="ja-JP" sz="2400" b="1" dirty="0" smtClean="0">
                <a:latin typeface="Lucida Console" pitchFamily="49" charset="0"/>
                <a:ea typeface="メイリオ" pitchFamily="50" charset="-128"/>
              </a:rPr>
              <a:t>…</a:t>
            </a:r>
          </a:p>
          <a:p>
            <a:r>
              <a:rPr kumimoji="1" lang="en-US" altLang="ja-JP" sz="2400" b="1" dirty="0" smtClean="0">
                <a:latin typeface="Lucida Console" pitchFamily="49" charset="0"/>
                <a:ea typeface="メイリオ" pitchFamily="50" charset="-128"/>
              </a:rPr>
              <a:t>   }</a:t>
            </a:r>
          </a:p>
          <a:p>
            <a:r>
              <a:rPr kumimoji="1" lang="en-US" altLang="ja-JP" sz="2400" b="1" dirty="0" smtClean="0">
                <a:latin typeface="Lucida Console" pitchFamily="49" charset="0"/>
                <a:ea typeface="メイリオ" pitchFamily="50" charset="-128"/>
              </a:rPr>
              <a:t>}</a:t>
            </a:r>
          </a:p>
          <a:p>
            <a:r>
              <a:rPr kumimoji="1" lang="en-US" altLang="ja-JP" sz="2400" b="1" dirty="0" smtClean="0">
                <a:latin typeface="Lucida Console" pitchFamily="49" charset="0"/>
                <a:ea typeface="メイリオ" pitchFamily="50" charset="-128"/>
              </a:rPr>
              <a:t>Stack!(string).Stack </a:t>
            </a:r>
            <a:r>
              <a:rPr kumimoji="1" lang="en-US" altLang="ja-JP" sz="2400" b="1" dirty="0" err="1" smtClean="0">
                <a:latin typeface="Lucida Console" pitchFamily="49" charset="0"/>
                <a:ea typeface="メイリオ" pitchFamily="50" charset="-128"/>
              </a:rPr>
              <a:t>stk</a:t>
            </a:r>
            <a:r>
              <a:rPr kumimoji="1" lang="en-US" altLang="ja-JP" sz="2400" b="1" dirty="0" smtClean="0">
                <a:latin typeface="Lucida Console" pitchFamily="49" charset="0"/>
                <a:ea typeface="メイリオ" pitchFamily="50" charset="-128"/>
              </a:rPr>
              <a:t> = …;</a:t>
            </a:r>
            <a:endParaRPr kumimoji="1" lang="ja-JP" altLang="en-US" sz="2400" b="1" dirty="0">
              <a:latin typeface="Lucida Console" pitchFamily="49" charset="0"/>
              <a:ea typeface="メイリオ" pitchFamily="50" charset="-128"/>
            </a:endParaRPr>
          </a:p>
        </p:txBody>
      </p:sp>
      <p:sp>
        <p:nvSpPr>
          <p:cNvPr id="6" name="テキスト ボックス 5"/>
          <p:cNvSpPr txBox="1"/>
          <p:nvPr/>
        </p:nvSpPr>
        <p:spPr>
          <a:xfrm>
            <a:off x="500034" y="1753735"/>
            <a:ext cx="7286676" cy="230832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3600" b="1" dirty="0" smtClean="0">
                <a:latin typeface="Lucida Console" pitchFamily="49" charset="0"/>
                <a:ea typeface="メイリオ" pitchFamily="50" charset="-128"/>
              </a:rPr>
              <a:t>class Stack(T) {</a:t>
            </a:r>
          </a:p>
          <a:p>
            <a:r>
              <a:rPr kumimoji="1" lang="en-US" altLang="ja-JP" sz="3600" b="1" dirty="0" smtClean="0">
                <a:latin typeface="Lucida Console" pitchFamily="49" charset="0"/>
                <a:ea typeface="メイリオ" pitchFamily="50" charset="-128"/>
              </a:rPr>
              <a:t>   …</a:t>
            </a:r>
            <a:r>
              <a:rPr kumimoji="1" lang="ja-JP" altLang="en-US" sz="3600" b="1" dirty="0" smtClean="0">
                <a:latin typeface="Lucida Console" pitchFamily="49" charset="0"/>
                <a:ea typeface="メイリオ" pitchFamily="50" charset="-128"/>
              </a:rPr>
              <a:t>実装</a:t>
            </a:r>
            <a:r>
              <a:rPr kumimoji="1" lang="en-US" altLang="ja-JP" sz="3600" b="1" dirty="0" smtClean="0">
                <a:latin typeface="Lucida Console" pitchFamily="49" charset="0"/>
                <a:ea typeface="メイリオ" pitchFamily="50" charset="-128"/>
              </a:rPr>
              <a:t>…</a:t>
            </a:r>
          </a:p>
          <a:p>
            <a:r>
              <a:rPr kumimoji="1" lang="en-US" altLang="ja-JP" sz="3600" b="1" dirty="0" smtClean="0">
                <a:latin typeface="Lucida Console" pitchFamily="49" charset="0"/>
                <a:ea typeface="メイリオ" pitchFamily="50" charset="-128"/>
              </a:rPr>
              <a:t>}</a:t>
            </a:r>
          </a:p>
          <a:p>
            <a:r>
              <a:rPr kumimoji="1" lang="en-US" altLang="ja-JP" sz="3600" b="1" dirty="0" smtClean="0">
                <a:latin typeface="Lucida Console" pitchFamily="49" charset="0"/>
                <a:ea typeface="メイリオ" pitchFamily="50" charset="-128"/>
              </a:rPr>
              <a:t>Stack!(string) </a:t>
            </a:r>
            <a:r>
              <a:rPr kumimoji="1" lang="en-US" altLang="ja-JP" sz="3600" b="1" dirty="0" err="1" smtClean="0">
                <a:latin typeface="Lucida Console" pitchFamily="49" charset="0"/>
                <a:ea typeface="メイリオ" pitchFamily="50" charset="-128"/>
              </a:rPr>
              <a:t>stk</a:t>
            </a:r>
            <a:r>
              <a:rPr kumimoji="1" lang="en-US" altLang="ja-JP" sz="3600" b="1" dirty="0" smtClean="0">
                <a:latin typeface="Lucida Console" pitchFamily="49" charset="0"/>
                <a:ea typeface="メイリオ" pitchFamily="50" charset="-128"/>
              </a:rPr>
              <a:t> = …;</a:t>
            </a:r>
            <a:endParaRPr kumimoji="1" lang="ja-JP" altLang="en-US" sz="3600" b="1" dirty="0">
              <a:latin typeface="Lucida Console" pitchFamily="49" charset="0"/>
              <a:ea typeface="メイリオ" pitchFamily="50" charset="-128"/>
            </a:endParaRPr>
          </a:p>
        </p:txBody>
      </p:sp>
      <p:sp>
        <p:nvSpPr>
          <p:cNvPr id="8" name="曲折矢印 7"/>
          <p:cNvSpPr/>
          <p:nvPr/>
        </p:nvSpPr>
        <p:spPr bwMode="auto">
          <a:xfrm rot="16200000">
            <a:off x="1160835" y="4232677"/>
            <a:ext cx="1571636" cy="1964545"/>
          </a:xfrm>
          <a:prstGeom prst="ben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t>
            </a:r>
            <a:r>
              <a:rPr lang="ja-JP" altLang="en-US" dirty="0" smtClean="0"/>
              <a:t>２ </a:t>
            </a:r>
            <a:r>
              <a:rPr lang="en-US" altLang="ja-JP" dirty="0" smtClean="0"/>
              <a:t>: </a:t>
            </a:r>
            <a:r>
              <a:rPr lang="ja-JP" altLang="en-US" dirty="0" smtClean="0"/>
              <a:t>入門編</a:t>
            </a:r>
            <a:endParaRPr kumimoji="1" lang="ja-JP" altLang="en-US" dirty="0"/>
          </a:p>
        </p:txBody>
      </p:sp>
      <p:sp>
        <p:nvSpPr>
          <p:cNvPr id="3" name="コンテンツ プレースホルダ 2"/>
          <p:cNvSpPr>
            <a:spLocks noGrp="1"/>
          </p:cNvSpPr>
          <p:nvPr>
            <p:ph idx="1"/>
          </p:nvPr>
        </p:nvSpPr>
        <p:spPr/>
        <p:txBody>
          <a:bodyPr/>
          <a:lstStyle/>
          <a:p>
            <a:pPr>
              <a:buNone/>
            </a:pPr>
            <a:endParaRPr lang="en-US" altLang="ja-JP" dirty="0" smtClean="0"/>
          </a:p>
          <a:p>
            <a:pPr algn="ctr">
              <a:buNone/>
            </a:pPr>
            <a:r>
              <a:rPr lang="ja-JP" altLang="en-US" sz="7200" dirty="0" smtClean="0"/>
              <a:t>型レベル計算の</a:t>
            </a:r>
            <a:r>
              <a:rPr kumimoji="1" lang="en-US" altLang="ja-JP" sz="7200" dirty="0" smtClean="0"/>
              <a:t/>
            </a:r>
            <a:br>
              <a:rPr kumimoji="1" lang="en-US" altLang="ja-JP" sz="7200" dirty="0" smtClean="0"/>
            </a:br>
            <a:r>
              <a:rPr lang="ja-JP" altLang="en-US" sz="7200" dirty="0" smtClean="0"/>
              <a:t>やりかた</a:t>
            </a:r>
            <a:endParaRPr lang="en-US" altLang="ja-JP" sz="7200" dirty="0" smtClean="0"/>
          </a:p>
          <a:p>
            <a:pPr algn="ctr">
              <a:buNone/>
            </a:pPr>
            <a:r>
              <a:rPr kumimoji="1" lang="ja-JP" altLang="en-US" sz="7200" dirty="0" smtClean="0"/>
              <a:t>～</a:t>
            </a:r>
            <a:r>
              <a:rPr kumimoji="1" lang="en-US" altLang="ja-JP" sz="7200" dirty="0" smtClean="0"/>
              <a:t>alias </a:t>
            </a:r>
            <a:r>
              <a:rPr kumimoji="1" lang="ja-JP" altLang="en-US" sz="7200" dirty="0" smtClean="0"/>
              <a:t>と 特殊化～</a:t>
            </a:r>
            <a:endParaRPr kumimoji="1" lang="ja-JP" altLang="en-US" sz="7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 </a:t>
            </a:r>
            <a:r>
              <a:rPr lang="ja-JP" altLang="en-US" dirty="0" smtClean="0"/>
              <a:t>ちょっと寄り道 </a:t>
            </a:r>
            <a:r>
              <a:rPr lang="en-US" altLang="ja-JP" dirty="0" smtClean="0"/>
              <a:t>al</a:t>
            </a:r>
            <a:r>
              <a:rPr kumimoji="1" lang="en-US" altLang="ja-JP" dirty="0" smtClean="0"/>
              <a:t>ias </a:t>
            </a:r>
            <a:r>
              <a:rPr kumimoji="1" lang="ja-JP" altLang="en-US" dirty="0" smtClean="0"/>
              <a:t>とは</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型や変数やテンプレートの別名を定義する</a:t>
            </a:r>
            <a:endParaRPr kumimoji="1" lang="ja-JP" altLang="en-US" dirty="0"/>
          </a:p>
        </p:txBody>
      </p:sp>
      <p:sp>
        <p:nvSpPr>
          <p:cNvPr id="4" name="テキスト ボックス 3"/>
          <p:cNvSpPr txBox="1"/>
          <p:nvPr/>
        </p:nvSpPr>
        <p:spPr>
          <a:xfrm>
            <a:off x="857224" y="3071810"/>
            <a:ext cx="7286676" cy="267765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alias </a:t>
            </a:r>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 </a:t>
            </a:r>
            <a:r>
              <a:rPr kumimoji="1" lang="ja-JP" altLang="en-US" sz="2800" b="1" dirty="0" smtClean="0">
                <a:latin typeface="Lucida Console" pitchFamily="49" charset="0"/>
                <a:ea typeface="メイリオ" pitchFamily="50" charset="-128"/>
              </a:rPr>
              <a:t>整数</a:t>
            </a:r>
            <a:r>
              <a:rPr kumimoji="1" lang="en-US" altLang="ja-JP" sz="2800" b="1" dirty="0" smtClean="0">
                <a:latin typeface="Lucida Console" pitchFamily="49" charset="0"/>
                <a:ea typeface="メイリオ" pitchFamily="50" charset="-128"/>
              </a:rPr>
              <a:t>;</a:t>
            </a:r>
            <a:r>
              <a:rPr kumimoji="1" lang="ja-JP" altLang="en-US" sz="2800" b="1" dirty="0" smtClean="0">
                <a:latin typeface="Lucida Console" pitchFamily="49" charset="0"/>
                <a:ea typeface="メイリオ" pitchFamily="50" charset="-128"/>
              </a:rPr>
              <a:t> </a:t>
            </a:r>
            <a:r>
              <a:rPr kumimoji="1" lang="en-US" altLang="ja-JP" sz="2800" b="1" dirty="0" smtClean="0">
                <a:latin typeface="Lucida Console" pitchFamily="49" charset="0"/>
                <a:ea typeface="メイリオ" pitchFamily="50" charset="-128"/>
              </a:rPr>
              <a:t>// </a:t>
            </a:r>
            <a:r>
              <a:rPr kumimoji="1" lang="en-US" altLang="ja-JP" sz="2800" b="1" dirty="0" err="1" smtClean="0">
                <a:latin typeface="Lucida Console" pitchFamily="49" charset="0"/>
                <a:ea typeface="メイリオ" pitchFamily="50" charset="-128"/>
              </a:rPr>
              <a:t>int</a:t>
            </a:r>
            <a:r>
              <a:rPr kumimoji="1" lang="ja-JP" altLang="en-US" sz="2800" b="1" dirty="0" smtClean="0">
                <a:latin typeface="Lucida Console" pitchFamily="49" charset="0"/>
                <a:ea typeface="メイリオ" pitchFamily="50" charset="-128"/>
              </a:rPr>
              <a:t>の別名</a:t>
            </a:r>
            <a:r>
              <a:rPr kumimoji="1" lang="en-US" altLang="ja-JP" sz="2800" b="1" dirty="0" smtClean="0">
                <a:latin typeface="Lucida Console" pitchFamily="49" charset="0"/>
                <a:ea typeface="メイリオ" pitchFamily="50" charset="-128"/>
              </a:rPr>
              <a:t>”</a:t>
            </a:r>
            <a:r>
              <a:rPr kumimoji="1" lang="ja-JP" altLang="en-US" sz="2800" b="1" dirty="0" smtClean="0">
                <a:latin typeface="Lucida Console" pitchFamily="49" charset="0"/>
                <a:ea typeface="メイリオ" pitchFamily="50" charset="-128"/>
              </a:rPr>
              <a:t>整数</a:t>
            </a:r>
            <a:r>
              <a:rPr kumimoji="1" lang="en-US" altLang="ja-JP" sz="2800" b="1" dirty="0" smtClean="0">
                <a:latin typeface="Lucida Console" pitchFamily="49" charset="0"/>
                <a:ea typeface="メイリオ" pitchFamily="50" charset="-128"/>
              </a:rPr>
              <a:t>”</a:t>
            </a:r>
          </a:p>
          <a:p>
            <a:endParaRPr kumimoji="1" lang="en-US" altLang="ja-JP" sz="2800" b="1" dirty="0" smtClean="0">
              <a:latin typeface="Lucida Console" pitchFamily="49" charset="0"/>
              <a:ea typeface="メイリオ" pitchFamily="50" charset="-128"/>
            </a:endParaRPr>
          </a:p>
          <a:p>
            <a:r>
              <a:rPr kumimoji="1" lang="ja-JP" altLang="en-US" sz="2800" b="1" dirty="0" smtClean="0">
                <a:latin typeface="Lucida Console" pitchFamily="49" charset="0"/>
                <a:ea typeface="メイリオ" pitchFamily="50" charset="-128"/>
              </a:rPr>
              <a:t>整数 </a:t>
            </a:r>
            <a:r>
              <a:rPr kumimoji="1" lang="en-US" altLang="ja-JP" sz="2800" b="1" dirty="0" smtClean="0">
                <a:latin typeface="Lucida Console" pitchFamily="49" charset="0"/>
                <a:ea typeface="メイリオ" pitchFamily="50" charset="-128"/>
              </a:rPr>
              <a:t>n = 100;</a:t>
            </a:r>
          </a:p>
          <a:p>
            <a:endParaRPr kumimoji="1" lang="en-US" altLang="ja-JP" sz="2800" b="1" dirty="0" smtClean="0">
              <a:latin typeface="Lucida Console" pitchFamily="49" charset="0"/>
              <a:ea typeface="メイリオ" pitchFamily="50" charset="-128"/>
            </a:endParaRPr>
          </a:p>
          <a:p>
            <a:r>
              <a:rPr kumimoji="1" lang="en-US" altLang="ja-JP" sz="2800" b="1" dirty="0" smtClean="0">
                <a:latin typeface="Lucida Console" pitchFamily="49" charset="0"/>
                <a:ea typeface="メイリオ" pitchFamily="50" charset="-128"/>
              </a:rPr>
              <a:t>alias n </a:t>
            </a:r>
            <a:r>
              <a:rPr kumimoji="1" lang="ja-JP" altLang="en-US" sz="2800" b="1" dirty="0" smtClean="0">
                <a:latin typeface="Lucida Console" pitchFamily="49" charset="0"/>
                <a:ea typeface="メイリオ" pitchFamily="50" charset="-128"/>
              </a:rPr>
              <a:t>えぬ</a:t>
            </a:r>
            <a:r>
              <a:rPr kumimoji="1" lang="en-US" altLang="ja-JP" sz="2800" b="1" dirty="0" smtClean="0">
                <a:latin typeface="Lucida Console" pitchFamily="49" charset="0"/>
                <a:ea typeface="メイリオ" pitchFamily="50" charset="-128"/>
              </a:rPr>
              <a:t>; // n</a:t>
            </a:r>
            <a:r>
              <a:rPr kumimoji="1" lang="ja-JP" altLang="en-US" sz="2800" b="1" dirty="0" smtClean="0">
                <a:latin typeface="Lucida Console" pitchFamily="49" charset="0"/>
                <a:ea typeface="メイリオ" pitchFamily="50" charset="-128"/>
              </a:rPr>
              <a:t>の別名</a:t>
            </a:r>
            <a:r>
              <a:rPr kumimoji="1" lang="en-US" altLang="ja-JP" sz="2800" b="1" dirty="0" smtClean="0">
                <a:latin typeface="Lucida Console" pitchFamily="49" charset="0"/>
                <a:ea typeface="メイリオ" pitchFamily="50" charset="-128"/>
              </a:rPr>
              <a:t>”</a:t>
            </a:r>
            <a:r>
              <a:rPr kumimoji="1" lang="ja-JP" altLang="en-US" sz="2800" b="1" dirty="0" smtClean="0">
                <a:latin typeface="Lucida Console" pitchFamily="49" charset="0"/>
                <a:ea typeface="メイリオ" pitchFamily="50" charset="-128"/>
              </a:rPr>
              <a:t>えぬ</a:t>
            </a:r>
            <a:r>
              <a:rPr kumimoji="1" lang="en-US" altLang="ja-JP" sz="2800" b="1" dirty="0" smtClean="0">
                <a:latin typeface="Lucida Console" pitchFamily="49" charset="0"/>
                <a:ea typeface="メイリオ" pitchFamily="50" charset="-128"/>
              </a:rPr>
              <a:t>”</a:t>
            </a:r>
          </a:p>
          <a:p>
            <a:r>
              <a:rPr kumimoji="1" lang="ja-JP" altLang="en-US" sz="2800" b="1" dirty="0" smtClean="0">
                <a:latin typeface="Lucida Console" pitchFamily="49" charset="0"/>
                <a:ea typeface="メイリオ" pitchFamily="50" charset="-128"/>
              </a:rPr>
              <a:t>えぬ </a:t>
            </a:r>
            <a:r>
              <a:rPr kumimoji="1" lang="en-US" altLang="ja-JP" sz="2800" b="1" dirty="0" smtClean="0">
                <a:latin typeface="Lucida Console" pitchFamily="49" charset="0"/>
                <a:ea typeface="メイリオ" pitchFamily="50" charset="-128"/>
              </a:rPr>
              <a:t>= 200;   // n</a:t>
            </a:r>
            <a:r>
              <a:rPr kumimoji="1" lang="ja-JP" altLang="en-US" sz="2800" b="1" dirty="0" smtClean="0">
                <a:latin typeface="Lucida Console" pitchFamily="49" charset="0"/>
                <a:ea typeface="メイリオ" pitchFamily="50" charset="-128"/>
              </a:rPr>
              <a:t>に</a:t>
            </a:r>
            <a:r>
              <a:rPr kumimoji="1" lang="en-US" altLang="ja-JP" sz="2800" b="1" dirty="0" smtClean="0">
                <a:latin typeface="Lucida Console" pitchFamily="49" charset="0"/>
                <a:ea typeface="メイリオ" pitchFamily="50" charset="-128"/>
              </a:rPr>
              <a:t>200</a:t>
            </a:r>
            <a:r>
              <a:rPr kumimoji="1" lang="ja-JP" altLang="en-US" sz="2800" b="1" dirty="0" smtClean="0">
                <a:latin typeface="Lucida Console" pitchFamily="49" charset="0"/>
                <a:ea typeface="メイリオ" pitchFamily="50" charset="-128"/>
              </a:rPr>
              <a:t>が入る</a:t>
            </a:r>
            <a:endParaRPr kumimoji="1" lang="ja-JP" altLang="en-US" sz="2800" b="1" dirty="0">
              <a:latin typeface="Lucida Console" pitchFamily="49" charset="0"/>
              <a:ea typeface="メイリオ" pitchFamily="50"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エイリアステンプレート</a:t>
            </a:r>
            <a:endParaRPr kumimoji="1" lang="ja-JP" altLang="en-US" dirty="0"/>
          </a:p>
        </p:txBody>
      </p:sp>
      <p:sp>
        <p:nvSpPr>
          <p:cNvPr id="3" name="コンテンツ プレースホルダ 2"/>
          <p:cNvSpPr>
            <a:spLocks noGrp="1"/>
          </p:cNvSpPr>
          <p:nvPr>
            <p:ph idx="1"/>
          </p:nvPr>
        </p:nvSpPr>
        <p:spPr/>
        <p:txBody>
          <a:bodyPr/>
          <a:lstStyle/>
          <a:p>
            <a:r>
              <a:rPr kumimoji="1" lang="ja-JP" altLang="en-US" sz="3600" dirty="0" smtClean="0"/>
              <a:t>「</a:t>
            </a:r>
            <a:r>
              <a:rPr kumimoji="1" lang="en-US" altLang="ja-JP" sz="3600" dirty="0" smtClean="0"/>
              <a:t>1</a:t>
            </a:r>
            <a:r>
              <a:rPr kumimoji="1" lang="ja-JP" altLang="en-US" sz="3600" dirty="0" smtClean="0"/>
              <a:t>個だけ </a:t>
            </a:r>
            <a:r>
              <a:rPr kumimoji="1" lang="en-US" altLang="ja-JP" sz="3600" dirty="0" smtClean="0"/>
              <a:t>alias </a:t>
            </a:r>
            <a:r>
              <a:rPr kumimoji="1" lang="ja-JP" altLang="en-US" sz="3600" dirty="0" smtClean="0"/>
              <a:t>を宣言したテンプレート」を型レベル関数として使うことが多いです。</a:t>
            </a:r>
            <a:endParaRPr kumimoji="1" lang="ja-JP" altLang="en-US" sz="3600" dirty="0"/>
          </a:p>
        </p:txBody>
      </p:sp>
      <p:sp>
        <p:nvSpPr>
          <p:cNvPr id="4" name="テキスト ボックス 3"/>
          <p:cNvSpPr txBox="1"/>
          <p:nvPr/>
        </p:nvSpPr>
        <p:spPr>
          <a:xfrm>
            <a:off x="857224" y="3753999"/>
            <a:ext cx="7715304" cy="224676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solidFill>
                  <a:srgbClr val="FF0000"/>
                </a:solidFill>
                <a:latin typeface="Lucida Console" pitchFamily="49" charset="0"/>
                <a:ea typeface="メイリオ" pitchFamily="50" charset="-128"/>
              </a:rPr>
              <a:t>template </a:t>
            </a:r>
            <a:r>
              <a:rPr kumimoji="1" lang="en-US" altLang="ja-JP" sz="2800" b="1" dirty="0" err="1" smtClean="0">
                <a:solidFill>
                  <a:srgbClr val="FF0000"/>
                </a:solidFill>
                <a:latin typeface="Lucida Console" pitchFamily="49" charset="0"/>
                <a:ea typeface="メイリオ" pitchFamily="50" charset="-128"/>
              </a:rPr>
              <a:t>pointer_to</a:t>
            </a:r>
            <a:r>
              <a:rPr kumimoji="1" lang="en-US" altLang="ja-JP" sz="2800" b="1" dirty="0" smtClean="0">
                <a:solidFill>
                  <a:srgbClr val="FF0000"/>
                </a:solidFill>
                <a:latin typeface="Lucida Console" pitchFamily="49" charset="0"/>
                <a:ea typeface="メイリオ" pitchFamily="50" charset="-128"/>
              </a:rPr>
              <a:t>(T) {</a:t>
            </a:r>
          </a:p>
          <a:p>
            <a:r>
              <a:rPr kumimoji="1" lang="en-US" altLang="ja-JP" sz="2800" b="1" dirty="0" smtClean="0">
                <a:solidFill>
                  <a:srgbClr val="FF0000"/>
                </a:solidFill>
                <a:latin typeface="Lucida Console" pitchFamily="49" charset="0"/>
                <a:ea typeface="メイリオ" pitchFamily="50" charset="-128"/>
              </a:rPr>
              <a:t>  alias T* type;</a:t>
            </a:r>
          </a:p>
          <a:p>
            <a:r>
              <a:rPr kumimoji="1" lang="en-US" altLang="ja-JP" sz="2800" b="1" dirty="0" smtClean="0">
                <a:solidFill>
                  <a:srgbClr val="FF0000"/>
                </a:solidFill>
                <a:latin typeface="Lucida Console" pitchFamily="49" charset="0"/>
                <a:ea typeface="メイリオ" pitchFamily="50" charset="-128"/>
              </a:rPr>
              <a:t>}</a:t>
            </a:r>
          </a:p>
          <a:p>
            <a:endParaRPr kumimoji="1" lang="en-US" altLang="ja-JP" sz="2800" b="1" dirty="0" smtClean="0">
              <a:latin typeface="Lucida Console" pitchFamily="49" charset="0"/>
              <a:ea typeface="メイリオ" pitchFamily="50" charset="-128"/>
            </a:endParaRPr>
          </a:p>
          <a:p>
            <a:r>
              <a:rPr kumimoji="1" lang="en-US" altLang="ja-JP" sz="2800" b="1" dirty="0" err="1" smtClean="0">
                <a:latin typeface="Lucida Console" pitchFamily="49" charset="0"/>
                <a:ea typeface="メイリオ" pitchFamily="50" charset="-128"/>
              </a:rPr>
              <a:t>pointer_to</a:t>
            </a:r>
            <a:r>
              <a:rPr kumimoji="1" lang="en-US" altLang="ja-JP" sz="2800" b="1" dirty="0" smtClean="0">
                <a:latin typeface="Lucida Console" pitchFamily="49" charset="0"/>
                <a:ea typeface="メイリオ" pitchFamily="50" charset="-128"/>
              </a:rPr>
              <a:t>!(</a:t>
            </a:r>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).type p; // </a:t>
            </a:r>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a:t>
            </a:r>
            <a:r>
              <a:rPr kumimoji="1" lang="ja-JP" altLang="en-US" sz="2800" b="1" dirty="0" smtClean="0">
                <a:latin typeface="Lucida Console" pitchFamily="49" charset="0"/>
                <a:ea typeface="メイリオ" pitchFamily="50" charset="-128"/>
              </a:rPr>
              <a:t>型</a:t>
            </a:r>
            <a:r>
              <a:rPr kumimoji="1" lang="en-US" altLang="ja-JP" sz="2800" b="1" dirty="0" smtClean="0">
                <a:latin typeface="Lucida Console" pitchFamily="49" charset="0"/>
                <a:ea typeface="メイリオ" pitchFamily="50" charset="-128"/>
              </a:rPr>
              <a:t> </a:t>
            </a:r>
            <a:endParaRPr kumimoji="1" lang="ja-JP" altLang="en-US" sz="2800" b="1" dirty="0">
              <a:latin typeface="Lucida Console" pitchFamily="49" charset="0"/>
              <a:ea typeface="メイリオ" pitchFamily="50"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エイリアステンプレート</a:t>
            </a:r>
            <a:endParaRPr kumimoji="1" lang="ja-JP" altLang="en-US" dirty="0"/>
          </a:p>
        </p:txBody>
      </p:sp>
      <p:sp>
        <p:nvSpPr>
          <p:cNvPr id="3" name="コンテンツ プレースホルダ 2"/>
          <p:cNvSpPr>
            <a:spLocks noGrp="1"/>
          </p:cNvSpPr>
          <p:nvPr>
            <p:ph idx="1"/>
          </p:nvPr>
        </p:nvSpPr>
        <p:spPr/>
        <p:txBody>
          <a:bodyPr/>
          <a:lstStyle/>
          <a:p>
            <a:r>
              <a:rPr kumimoji="1" lang="ja-JP" altLang="en-US" sz="3600" dirty="0" smtClean="0">
                <a:solidFill>
                  <a:srgbClr val="FF0000"/>
                </a:solidFill>
              </a:rPr>
              <a:t>さらに「唯一の同名メンバは </a:t>
            </a:r>
            <a:r>
              <a:rPr kumimoji="1" lang="en-US" altLang="ja-JP" sz="3600" dirty="0" smtClean="0">
                <a:solidFill>
                  <a:srgbClr val="FF0000"/>
                </a:solidFill>
              </a:rPr>
              <a:t>“.</a:t>
            </a:r>
            <a:r>
              <a:rPr kumimoji="1" lang="ja-JP" altLang="en-US" sz="3600" dirty="0" smtClean="0">
                <a:solidFill>
                  <a:srgbClr val="FF0000"/>
                </a:solidFill>
              </a:rPr>
              <a:t>メンバ名</a:t>
            </a:r>
            <a:r>
              <a:rPr kumimoji="1" lang="en-US" altLang="ja-JP" sz="3600" dirty="0" smtClean="0">
                <a:solidFill>
                  <a:srgbClr val="FF0000"/>
                </a:solidFill>
              </a:rPr>
              <a:t>” </a:t>
            </a:r>
            <a:r>
              <a:rPr kumimoji="1" lang="ja-JP" altLang="en-US" sz="3600" dirty="0" smtClean="0">
                <a:solidFill>
                  <a:srgbClr val="FF0000"/>
                </a:solidFill>
              </a:rPr>
              <a:t>を省略できる」規則を使うと</a:t>
            </a:r>
            <a:r>
              <a:rPr kumimoji="1" lang="en-US" altLang="ja-JP" sz="3600" dirty="0" smtClean="0">
                <a:solidFill>
                  <a:srgbClr val="FF0000"/>
                </a:solidFill>
              </a:rPr>
              <a:t>…</a:t>
            </a:r>
            <a:endParaRPr kumimoji="1" lang="ja-JP" altLang="en-US" sz="3600" dirty="0">
              <a:solidFill>
                <a:srgbClr val="FF0000"/>
              </a:solidFill>
            </a:endParaRPr>
          </a:p>
        </p:txBody>
      </p:sp>
      <p:sp>
        <p:nvSpPr>
          <p:cNvPr id="4" name="テキスト ボックス 3"/>
          <p:cNvSpPr txBox="1"/>
          <p:nvPr/>
        </p:nvSpPr>
        <p:spPr>
          <a:xfrm>
            <a:off x="857224" y="2928934"/>
            <a:ext cx="7500990" cy="353943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template </a:t>
            </a:r>
            <a:r>
              <a:rPr kumimoji="1" lang="en-US" altLang="ja-JP" sz="2800" b="1" dirty="0" err="1" smtClean="0">
                <a:latin typeface="Lucida Console" pitchFamily="49" charset="0"/>
                <a:ea typeface="メイリオ" pitchFamily="50" charset="-128"/>
              </a:rPr>
              <a:t>pointer_to</a:t>
            </a:r>
            <a:r>
              <a:rPr kumimoji="1" lang="en-US" altLang="ja-JP" sz="2800" b="1" dirty="0" smtClean="0">
                <a:latin typeface="Lucida Console" pitchFamily="49" charset="0"/>
                <a:ea typeface="メイリオ" pitchFamily="50" charset="-128"/>
              </a:rPr>
              <a:t>(T) {</a:t>
            </a:r>
          </a:p>
          <a:p>
            <a:r>
              <a:rPr kumimoji="1" lang="en-US" altLang="ja-JP" sz="2800" b="1" dirty="0" smtClean="0">
                <a:latin typeface="Lucida Console" pitchFamily="49" charset="0"/>
                <a:ea typeface="メイリオ" pitchFamily="50" charset="-128"/>
              </a:rPr>
              <a:t>  alias T* </a:t>
            </a:r>
            <a:r>
              <a:rPr kumimoji="1" lang="en-US" altLang="ja-JP" sz="2800" b="1" dirty="0" err="1" smtClean="0">
                <a:latin typeface="Lucida Console" pitchFamily="49" charset="0"/>
                <a:ea typeface="メイリオ" pitchFamily="50" charset="-128"/>
              </a:rPr>
              <a:t>pointer_to</a:t>
            </a:r>
            <a:r>
              <a:rPr kumimoji="1" lang="en-US" altLang="ja-JP" sz="2800" b="1" dirty="0" smtClean="0">
                <a:latin typeface="Lucida Console" pitchFamily="49" charset="0"/>
                <a:ea typeface="メイリオ" pitchFamily="50" charset="-128"/>
              </a:rPr>
              <a:t>;</a:t>
            </a:r>
          </a:p>
          <a:p>
            <a:r>
              <a:rPr kumimoji="1" lang="en-US" altLang="ja-JP" sz="2800" b="1" dirty="0" smtClean="0">
                <a:latin typeface="Lucida Console" pitchFamily="49" charset="0"/>
                <a:ea typeface="メイリオ" pitchFamily="50" charset="-128"/>
              </a:rPr>
              <a:t>}</a:t>
            </a:r>
          </a:p>
          <a:p>
            <a:endParaRPr kumimoji="1" lang="en-US" altLang="ja-JP" sz="2800" b="1" dirty="0" smtClean="0">
              <a:latin typeface="Lucida Console" pitchFamily="49" charset="0"/>
              <a:ea typeface="メイリオ" pitchFamily="50" charset="-128"/>
            </a:endParaRPr>
          </a:p>
          <a:p>
            <a:r>
              <a:rPr kumimoji="1" lang="en-US" altLang="ja-JP" sz="2800" b="1" dirty="0" err="1" smtClean="0">
                <a:solidFill>
                  <a:srgbClr val="FF0000"/>
                </a:solidFill>
                <a:latin typeface="Lucida Console" pitchFamily="49" charset="0"/>
                <a:ea typeface="メイリオ" pitchFamily="50" charset="-128"/>
              </a:rPr>
              <a:t>pointer_to</a:t>
            </a:r>
            <a:r>
              <a:rPr kumimoji="1" lang="en-US" altLang="ja-JP" sz="2800" b="1" dirty="0" smtClean="0">
                <a:solidFill>
                  <a:srgbClr val="FF0000"/>
                </a:solidFill>
                <a:latin typeface="Lucida Console" pitchFamily="49" charset="0"/>
                <a:ea typeface="メイリオ" pitchFamily="50" charset="-128"/>
              </a:rPr>
              <a:t>!(</a:t>
            </a:r>
            <a:r>
              <a:rPr kumimoji="1" lang="en-US" altLang="ja-JP" sz="2800" b="1" dirty="0" err="1" smtClean="0">
                <a:solidFill>
                  <a:srgbClr val="FF0000"/>
                </a:solidFill>
                <a:latin typeface="Lucida Console" pitchFamily="49" charset="0"/>
                <a:ea typeface="メイリオ" pitchFamily="50" charset="-128"/>
              </a:rPr>
              <a:t>int</a:t>
            </a:r>
            <a:r>
              <a:rPr kumimoji="1" lang="en-US" altLang="ja-JP" sz="2800" b="1" dirty="0" smtClean="0">
                <a:solidFill>
                  <a:srgbClr val="FF0000"/>
                </a:solidFill>
                <a:latin typeface="Lucida Console" pitchFamily="49" charset="0"/>
                <a:ea typeface="メイリオ" pitchFamily="50" charset="-128"/>
              </a:rPr>
              <a:t>) p; // </a:t>
            </a:r>
            <a:r>
              <a:rPr kumimoji="1" lang="en-US" altLang="ja-JP" sz="2800" b="1" dirty="0" err="1" smtClean="0">
                <a:solidFill>
                  <a:srgbClr val="FF0000"/>
                </a:solidFill>
                <a:latin typeface="Lucida Console" pitchFamily="49" charset="0"/>
                <a:ea typeface="メイリオ" pitchFamily="50" charset="-128"/>
              </a:rPr>
              <a:t>int</a:t>
            </a:r>
            <a:r>
              <a:rPr kumimoji="1" lang="en-US" altLang="ja-JP" sz="2800" b="1" dirty="0" smtClean="0">
                <a:solidFill>
                  <a:srgbClr val="FF0000"/>
                </a:solidFill>
                <a:latin typeface="Lucida Console" pitchFamily="49" charset="0"/>
                <a:ea typeface="メイリオ" pitchFamily="50" charset="-128"/>
              </a:rPr>
              <a:t>*</a:t>
            </a:r>
            <a:r>
              <a:rPr kumimoji="1" lang="ja-JP" altLang="en-US" sz="2800" b="1" dirty="0" smtClean="0">
                <a:solidFill>
                  <a:srgbClr val="FF0000"/>
                </a:solidFill>
                <a:latin typeface="Lucida Console" pitchFamily="49" charset="0"/>
                <a:ea typeface="メイリオ" pitchFamily="50" charset="-128"/>
              </a:rPr>
              <a:t>型</a:t>
            </a:r>
            <a:endParaRPr kumimoji="1" lang="en-US" altLang="ja-JP" sz="2800" b="1" dirty="0" smtClean="0">
              <a:solidFill>
                <a:srgbClr val="FF0000"/>
              </a:solidFill>
              <a:latin typeface="Lucida Console" pitchFamily="49" charset="0"/>
              <a:ea typeface="メイリオ" pitchFamily="50" charset="-128"/>
            </a:endParaRPr>
          </a:p>
          <a:p>
            <a:endParaRPr kumimoji="1" lang="en-US" altLang="ja-JP" sz="2800" b="1" dirty="0" smtClean="0">
              <a:latin typeface="Lucida Console" pitchFamily="49" charset="0"/>
              <a:ea typeface="メイリオ" pitchFamily="50" charset="-128"/>
            </a:endParaRPr>
          </a:p>
          <a:p>
            <a:r>
              <a:rPr kumimoji="1" lang="en-US" altLang="ja-JP" sz="2800" b="1" dirty="0" smtClean="0">
                <a:latin typeface="Lucida Console" pitchFamily="49" charset="0"/>
                <a:ea typeface="メイリオ" pitchFamily="50" charset="-128"/>
              </a:rPr>
              <a:t>// </a:t>
            </a:r>
            <a:r>
              <a:rPr kumimoji="1" lang="ja-JP" altLang="en-US" sz="2800" b="1" dirty="0" smtClean="0">
                <a:latin typeface="Lucida Console" pitchFamily="49" charset="0"/>
                <a:ea typeface="メイリオ" pitchFamily="50" charset="-128"/>
              </a:rPr>
              <a:t>残念ながら↓のような略記はない</a:t>
            </a:r>
            <a:endParaRPr kumimoji="1" lang="en-US" altLang="ja-JP" sz="2800" b="1" dirty="0" smtClean="0">
              <a:latin typeface="Lucida Console" pitchFamily="49" charset="0"/>
              <a:ea typeface="メイリオ" pitchFamily="50" charset="-128"/>
            </a:endParaRPr>
          </a:p>
          <a:p>
            <a:r>
              <a:rPr kumimoji="1" lang="en-US" altLang="ja-JP" sz="2800" b="1" dirty="0" smtClean="0">
                <a:latin typeface="Lucida Console" pitchFamily="49" charset="0"/>
                <a:ea typeface="メイリオ" pitchFamily="50" charset="-128"/>
              </a:rPr>
              <a:t>// alias T* </a:t>
            </a:r>
            <a:r>
              <a:rPr kumimoji="1" lang="en-US" altLang="ja-JP" sz="2800" b="1" dirty="0" err="1" smtClean="0">
                <a:latin typeface="Lucida Console" pitchFamily="49" charset="0"/>
                <a:ea typeface="メイリオ" pitchFamily="50" charset="-128"/>
              </a:rPr>
              <a:t>pointer_to</a:t>
            </a:r>
            <a:r>
              <a:rPr kumimoji="1" lang="en-US" altLang="ja-JP" sz="2800" b="1" dirty="0" smtClean="0">
                <a:latin typeface="Lucida Console" pitchFamily="49" charset="0"/>
                <a:ea typeface="メイリオ" pitchFamily="50" charset="-128"/>
              </a:rPr>
              <a:t>(T);</a:t>
            </a:r>
            <a:endParaRPr kumimoji="1" lang="ja-JP" altLang="en-US" sz="2800" b="1" dirty="0">
              <a:latin typeface="Lucida Console" pitchFamily="49" charset="0"/>
              <a:ea typeface="メイリオ" pitchFamily="50"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8686800" cy="1143000"/>
          </a:xfrm>
        </p:spPr>
        <p:txBody>
          <a:bodyPr/>
          <a:lstStyle/>
          <a:p>
            <a:r>
              <a:rPr kumimoji="1" lang="ja-JP" altLang="en-US" dirty="0" smtClean="0"/>
              <a:t>特殊化＝型レベルパターンマッチ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型に関する条件分岐</a:t>
            </a:r>
            <a:endParaRPr lang="en-US" altLang="ja-JP" dirty="0" smtClean="0"/>
          </a:p>
        </p:txBody>
      </p:sp>
      <p:sp>
        <p:nvSpPr>
          <p:cNvPr id="4" name="テキスト ボックス 3"/>
          <p:cNvSpPr txBox="1"/>
          <p:nvPr/>
        </p:nvSpPr>
        <p:spPr>
          <a:xfrm>
            <a:off x="857224" y="3429000"/>
            <a:ext cx="7715304" cy="310854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 T* </a:t>
            </a:r>
            <a:r>
              <a:rPr kumimoji="1" lang="ja-JP" altLang="en-US" sz="2800" b="1" dirty="0" smtClean="0">
                <a:latin typeface="Lucida Console" pitchFamily="49" charset="0"/>
                <a:ea typeface="メイリオ" pitchFamily="50" charset="-128"/>
              </a:rPr>
              <a:t>という形の型が渡されたときだけ処理</a:t>
            </a:r>
            <a:endParaRPr kumimoji="1" lang="en-US" altLang="ja-JP" sz="2800" b="1" dirty="0" smtClean="0">
              <a:latin typeface="Lucida Console" pitchFamily="49" charset="0"/>
              <a:ea typeface="メイリオ" pitchFamily="50" charset="-128"/>
            </a:endParaRPr>
          </a:p>
          <a:p>
            <a:r>
              <a:rPr kumimoji="1" lang="en-US" altLang="ja-JP" sz="2800" b="1" dirty="0" smtClean="0">
                <a:latin typeface="Lucida Console" pitchFamily="49" charset="0"/>
                <a:ea typeface="メイリオ" pitchFamily="50" charset="-128"/>
              </a:rPr>
              <a:t>template </a:t>
            </a:r>
            <a:r>
              <a:rPr kumimoji="1" lang="en-US" altLang="ja-JP" sz="2800" b="1" dirty="0" err="1" smtClean="0">
                <a:latin typeface="Lucida Console" pitchFamily="49" charset="0"/>
                <a:ea typeface="メイリオ" pitchFamily="50" charset="-128"/>
              </a:rPr>
              <a:t>pointee</a:t>
            </a:r>
            <a:r>
              <a:rPr kumimoji="1" lang="en-US" altLang="ja-JP" sz="2800" b="1" dirty="0" smtClean="0">
                <a:latin typeface="Lucida Console" pitchFamily="49" charset="0"/>
                <a:ea typeface="メイリオ" pitchFamily="50" charset="-128"/>
              </a:rPr>
              <a:t>(T : T*) {</a:t>
            </a:r>
          </a:p>
          <a:p>
            <a:r>
              <a:rPr kumimoji="1" lang="en-US" altLang="ja-JP" sz="2800" b="1" dirty="0" smtClean="0">
                <a:latin typeface="Lucida Console" pitchFamily="49" charset="0"/>
                <a:ea typeface="メイリオ" pitchFamily="50" charset="-128"/>
              </a:rPr>
              <a:t>  alias T </a:t>
            </a:r>
            <a:r>
              <a:rPr kumimoji="1" lang="en-US" altLang="ja-JP" sz="2800" b="1" dirty="0" err="1" smtClean="0">
                <a:latin typeface="Lucida Console" pitchFamily="49" charset="0"/>
                <a:ea typeface="メイリオ" pitchFamily="50" charset="-128"/>
              </a:rPr>
              <a:t>pointee</a:t>
            </a:r>
            <a:r>
              <a:rPr kumimoji="1" lang="en-US" altLang="ja-JP" sz="2800" b="1" dirty="0" smtClean="0">
                <a:latin typeface="Lucida Console" pitchFamily="49" charset="0"/>
                <a:ea typeface="メイリオ" pitchFamily="50" charset="-128"/>
              </a:rPr>
              <a:t>;</a:t>
            </a:r>
          </a:p>
          <a:p>
            <a:r>
              <a:rPr kumimoji="1" lang="en-US" altLang="ja-JP" sz="2800" b="1" dirty="0" smtClean="0">
                <a:latin typeface="Lucida Console" pitchFamily="49" charset="0"/>
                <a:ea typeface="メイリオ" pitchFamily="50" charset="-128"/>
              </a:rPr>
              <a:t>}</a:t>
            </a:r>
          </a:p>
          <a:p>
            <a:endParaRPr kumimoji="1" lang="en-US" altLang="ja-JP" sz="2800" b="1" dirty="0" smtClean="0">
              <a:latin typeface="Lucida Console" pitchFamily="49" charset="0"/>
              <a:ea typeface="メイリオ" pitchFamily="50" charset="-128"/>
            </a:endParaRPr>
          </a:p>
          <a:p>
            <a:r>
              <a:rPr kumimoji="1" lang="en-US" altLang="ja-JP" sz="2800" b="1" dirty="0" err="1" smtClean="0">
                <a:latin typeface="Lucida Console" pitchFamily="49" charset="0"/>
                <a:ea typeface="メイリオ" pitchFamily="50" charset="-128"/>
              </a:rPr>
              <a:t>pointee</a:t>
            </a:r>
            <a:r>
              <a:rPr kumimoji="1" lang="en-US" altLang="ja-JP" sz="2800" b="1" dirty="0" smtClean="0">
                <a:latin typeface="Lucida Console" pitchFamily="49" charset="0"/>
                <a:ea typeface="メイリオ" pitchFamily="50" charset="-128"/>
              </a:rPr>
              <a:t>!(</a:t>
            </a:r>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 n; // </a:t>
            </a:r>
            <a:r>
              <a:rPr kumimoji="1" lang="en-US" altLang="ja-JP" sz="2800" b="1" dirty="0" err="1" smtClean="0">
                <a:latin typeface="Lucida Console" pitchFamily="49" charset="0"/>
                <a:ea typeface="メイリオ" pitchFamily="50" charset="-128"/>
              </a:rPr>
              <a:t>int</a:t>
            </a:r>
            <a:r>
              <a:rPr kumimoji="1" lang="ja-JP" altLang="en-US" sz="2800" b="1" dirty="0" smtClean="0">
                <a:latin typeface="Lucida Console" pitchFamily="49" charset="0"/>
                <a:ea typeface="メイリオ" pitchFamily="50" charset="-128"/>
              </a:rPr>
              <a:t>型</a:t>
            </a:r>
            <a:endParaRPr kumimoji="1" lang="en-US" altLang="ja-JP" sz="2800" b="1" dirty="0" smtClean="0">
              <a:latin typeface="Lucida Console" pitchFamily="49" charset="0"/>
              <a:ea typeface="メイリオ" pitchFamily="50" charset="-128"/>
            </a:endParaRPr>
          </a:p>
          <a:p>
            <a:r>
              <a:rPr kumimoji="1" lang="en-US" altLang="ja-JP" sz="2800" b="1" dirty="0" err="1" smtClean="0">
                <a:latin typeface="Lucida Console" pitchFamily="49" charset="0"/>
                <a:ea typeface="メイリオ" pitchFamily="50" charset="-128"/>
              </a:rPr>
              <a:t>pointee</a:t>
            </a:r>
            <a:r>
              <a:rPr kumimoji="1" lang="en-US" altLang="ja-JP" sz="2800" b="1" dirty="0" smtClean="0">
                <a:latin typeface="Lucida Console" pitchFamily="49" charset="0"/>
                <a:ea typeface="メイリオ" pitchFamily="50" charset="-128"/>
              </a:rPr>
              <a:t>!(real) r; // </a:t>
            </a:r>
            <a:r>
              <a:rPr kumimoji="1" lang="ja-JP" altLang="en-US" sz="2800" b="1" dirty="0" smtClean="0">
                <a:latin typeface="Lucida Console" pitchFamily="49" charset="0"/>
                <a:ea typeface="メイリオ" pitchFamily="50" charset="-128"/>
              </a:rPr>
              <a:t>コンパイルエラー</a:t>
            </a:r>
            <a:r>
              <a:rPr kumimoji="1" lang="en-US" altLang="ja-JP" sz="2800" b="1" dirty="0" smtClean="0">
                <a:latin typeface="Lucida Console" pitchFamily="49" charset="0"/>
                <a:ea typeface="メイリオ" pitchFamily="50" charset="-128"/>
              </a:rPr>
              <a:t> </a:t>
            </a:r>
            <a:endParaRPr kumimoji="1" lang="ja-JP" altLang="en-US" sz="2800" b="1" dirty="0">
              <a:latin typeface="Lucida Console" pitchFamily="49" charset="0"/>
              <a:ea typeface="メイリオ" pitchFamily="50" charset="-128"/>
            </a:endParaRPr>
          </a:p>
        </p:txBody>
      </p:sp>
      <p:sp>
        <p:nvSpPr>
          <p:cNvPr id="5" name="円形吹き出し 4"/>
          <p:cNvSpPr/>
          <p:nvPr/>
        </p:nvSpPr>
        <p:spPr bwMode="auto">
          <a:xfrm>
            <a:off x="2214546" y="2143116"/>
            <a:ext cx="3643338" cy="1214446"/>
          </a:xfrm>
          <a:prstGeom prst="wedgeEllipseCallout">
            <a:avLst>
              <a:gd name="adj1" fmla="val 17607"/>
              <a:gd name="adj2" fmla="val 84205"/>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2800" b="0" i="0" u="none" strike="noStrike" cap="none" normalizeH="0" baseline="0" dirty="0" smtClean="0">
                <a:ln>
                  <a:noFill/>
                </a:ln>
                <a:solidFill>
                  <a:schemeClr val="tx1"/>
                </a:solidFill>
                <a:effectLst/>
                <a:latin typeface="Arial" charset="0"/>
                <a:ea typeface="ＭＳ Ｐゴシック" pitchFamily="50" charset="-128"/>
              </a:rPr>
              <a:t>型パターンに</a:t>
            </a:r>
            <a:r>
              <a:rPr kumimoji="0" lang="en-US" altLang="ja-JP" sz="2800" b="0" i="0" u="none" strike="noStrike" cap="none" normalizeH="0" baseline="0" dirty="0" smtClean="0">
                <a:ln>
                  <a:noFill/>
                </a:ln>
                <a:solidFill>
                  <a:schemeClr val="tx1"/>
                </a:solidFill>
                <a:effectLst/>
                <a:latin typeface="Arial" charset="0"/>
                <a:ea typeface="ＭＳ Ｐゴシック" pitchFamily="50" charset="-128"/>
              </a:rPr>
              <a:t/>
            </a:r>
            <a:br>
              <a:rPr kumimoji="0" lang="en-US" altLang="ja-JP" sz="2800" b="0" i="0" u="none" strike="noStrike" cap="none" normalizeH="0" baseline="0" dirty="0" smtClean="0">
                <a:ln>
                  <a:noFill/>
                </a:ln>
                <a:solidFill>
                  <a:schemeClr val="tx1"/>
                </a:solidFill>
                <a:effectLst/>
                <a:latin typeface="Arial" charset="0"/>
                <a:ea typeface="ＭＳ Ｐゴシック" pitchFamily="50" charset="-128"/>
              </a:rPr>
            </a:br>
            <a:r>
              <a:rPr kumimoji="0" lang="ja-JP" altLang="en-US" sz="2800" b="0" i="0" u="none" strike="noStrike" cap="none" normalizeH="0" baseline="0" dirty="0" smtClean="0">
                <a:ln>
                  <a:noFill/>
                </a:ln>
                <a:solidFill>
                  <a:schemeClr val="tx1"/>
                </a:solidFill>
                <a:effectLst/>
                <a:latin typeface="Arial" charset="0"/>
                <a:ea typeface="ＭＳ Ｐゴシック" pitchFamily="50" charset="-128"/>
              </a:rPr>
              <a:t>使う 型変数</a:t>
            </a:r>
          </a:p>
        </p:txBody>
      </p:sp>
      <p:sp>
        <p:nvSpPr>
          <p:cNvPr id="6" name="円形吹き出し 5"/>
          <p:cNvSpPr/>
          <p:nvPr/>
        </p:nvSpPr>
        <p:spPr bwMode="auto">
          <a:xfrm>
            <a:off x="5857884" y="2071678"/>
            <a:ext cx="2428892" cy="795342"/>
          </a:xfrm>
          <a:prstGeom prst="wedgeEllipseCallout">
            <a:avLst>
              <a:gd name="adj1" fmla="val -55975"/>
              <a:gd name="adj2" fmla="val 171303"/>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2800" b="0" i="0" u="none" strike="noStrike" cap="none" normalizeH="0" baseline="0" dirty="0" smtClean="0">
                <a:ln>
                  <a:noFill/>
                </a:ln>
                <a:solidFill>
                  <a:schemeClr val="tx1"/>
                </a:solidFill>
                <a:effectLst/>
                <a:latin typeface="Arial" charset="0"/>
                <a:ea typeface="ＭＳ Ｐゴシック" pitchFamily="50" charset="-128"/>
              </a:rPr>
              <a:t>パターン</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85728"/>
            <a:ext cx="8229600" cy="1143000"/>
          </a:xfrm>
        </p:spPr>
        <p:txBody>
          <a:bodyPr/>
          <a:lstStyle/>
          <a:p>
            <a:r>
              <a:rPr lang="ja-JP" altLang="en-US" dirty="0" smtClean="0"/>
              <a:t>Ｄの型レベル計算</a:t>
            </a:r>
            <a:endParaRPr kumimoji="1" lang="ja-JP" altLang="en-US" dirty="0"/>
          </a:p>
        </p:txBody>
      </p:sp>
      <p:sp>
        <p:nvSpPr>
          <p:cNvPr id="3" name="コンテンツ プレースホルダ 2"/>
          <p:cNvSpPr>
            <a:spLocks noGrp="1"/>
          </p:cNvSpPr>
          <p:nvPr>
            <p:ph idx="1"/>
          </p:nvPr>
        </p:nvSpPr>
        <p:spPr/>
        <p:txBody>
          <a:bodyPr/>
          <a:lstStyle/>
          <a:p>
            <a:r>
              <a:rPr lang="ja-JP" altLang="en-US" sz="4000" dirty="0" smtClean="0"/>
              <a:t>ひとことでいうと</a:t>
            </a:r>
            <a:r>
              <a:rPr lang="en-US" altLang="ja-JP" sz="4000" dirty="0" smtClean="0"/>
              <a:t/>
            </a:r>
            <a:br>
              <a:rPr lang="en-US" altLang="ja-JP" sz="4000" dirty="0" smtClean="0"/>
            </a:br>
            <a:endParaRPr lang="en-US" altLang="ja-JP" sz="4000" dirty="0" smtClean="0"/>
          </a:p>
          <a:p>
            <a:pPr>
              <a:buNone/>
            </a:pPr>
            <a:endParaRPr lang="en-US" altLang="ja-JP" sz="4000" dirty="0" smtClean="0"/>
          </a:p>
          <a:p>
            <a:pPr>
              <a:buNone/>
            </a:pPr>
            <a:r>
              <a:rPr lang="ja-JP" altLang="en-US" sz="7200" dirty="0" smtClean="0"/>
              <a:t>だいたい </a:t>
            </a:r>
            <a:r>
              <a:rPr lang="en-US" altLang="ja-JP" sz="7200" dirty="0" smtClean="0"/>
              <a:t>C++ </a:t>
            </a:r>
            <a:r>
              <a:rPr lang="ja-JP" altLang="en-US" sz="7200" dirty="0" smtClean="0"/>
              <a:t>と同じ</a:t>
            </a:r>
            <a:endParaRPr kumimoji="1" lang="ja-JP" altLang="en-US" sz="6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 </a:t>
            </a:r>
            <a:r>
              <a:rPr kumimoji="1" lang="ja-JP" altLang="en-US" dirty="0" smtClean="0"/>
              <a:t>ちょっと寄り道</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“Principal Template” (</a:t>
            </a:r>
            <a:r>
              <a:rPr kumimoji="1" lang="ja-JP" altLang="en-US" dirty="0" smtClean="0"/>
              <a:t>特殊化されてないテンプレート</a:t>
            </a:r>
            <a:r>
              <a:rPr kumimoji="1" lang="en-US" altLang="ja-JP" dirty="0" smtClean="0"/>
              <a:t>) </a:t>
            </a:r>
            <a:r>
              <a:rPr kumimoji="1" lang="ja-JP" altLang="en-US" dirty="0" smtClean="0"/>
              <a:t>の宣言が要らない</a:t>
            </a:r>
            <a:endParaRPr kumimoji="1" lang="en-US" altLang="ja-JP" dirty="0" smtClean="0"/>
          </a:p>
        </p:txBody>
      </p:sp>
      <p:sp>
        <p:nvSpPr>
          <p:cNvPr id="4" name="テキスト ボックス 3"/>
          <p:cNvSpPr txBox="1"/>
          <p:nvPr/>
        </p:nvSpPr>
        <p:spPr>
          <a:xfrm>
            <a:off x="642910" y="2714620"/>
            <a:ext cx="7643866" cy="2246769"/>
          </a:xfrm>
          <a:prstGeom prst="rect">
            <a:avLst/>
          </a:prstGeom>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template&lt;</a:t>
            </a:r>
            <a:r>
              <a:rPr kumimoji="1" lang="en-US" altLang="ja-JP" sz="2800" b="1" dirty="0" err="1" smtClean="0">
                <a:latin typeface="Lucida Console" pitchFamily="49" charset="0"/>
                <a:ea typeface="メイリオ" pitchFamily="50" charset="-128"/>
              </a:rPr>
              <a:t>typename</a:t>
            </a:r>
            <a:r>
              <a:rPr kumimoji="1" lang="en-US" altLang="ja-JP" sz="2800" b="1" dirty="0" smtClean="0">
                <a:latin typeface="Lucida Console" pitchFamily="49" charset="0"/>
                <a:ea typeface="メイリオ" pitchFamily="50" charset="-128"/>
              </a:rPr>
              <a:t> T&gt;</a:t>
            </a:r>
          </a:p>
          <a:p>
            <a:r>
              <a:rPr kumimoji="1" lang="en-US" altLang="ja-JP" sz="2800" b="1" dirty="0" smtClean="0">
                <a:latin typeface="Lucida Console" pitchFamily="49" charset="0"/>
                <a:ea typeface="メイリオ" pitchFamily="50" charset="-128"/>
              </a:rPr>
              <a:t>  </a:t>
            </a:r>
            <a:r>
              <a:rPr kumimoji="1" lang="en-US" altLang="ja-JP" sz="2800" b="1" dirty="0" err="1" smtClean="0">
                <a:latin typeface="Lucida Console" pitchFamily="49" charset="0"/>
                <a:ea typeface="メイリオ" pitchFamily="50" charset="-128"/>
              </a:rPr>
              <a:t>struct</a:t>
            </a:r>
            <a:r>
              <a:rPr kumimoji="1" lang="en-US" altLang="ja-JP" sz="2800" b="1" dirty="0" smtClean="0">
                <a:latin typeface="Lucida Console" pitchFamily="49" charset="0"/>
                <a:ea typeface="メイリオ" pitchFamily="50" charset="-128"/>
              </a:rPr>
              <a:t> </a:t>
            </a:r>
            <a:r>
              <a:rPr kumimoji="1" lang="en-US" altLang="ja-JP" sz="2800" b="1" dirty="0" err="1" smtClean="0">
                <a:latin typeface="Lucida Console" pitchFamily="49" charset="0"/>
                <a:ea typeface="メイリオ" pitchFamily="50" charset="-128"/>
              </a:rPr>
              <a:t>pointee</a:t>
            </a:r>
            <a:r>
              <a:rPr kumimoji="1" lang="en-US" altLang="ja-JP" sz="2800" b="1" dirty="0" smtClean="0">
                <a:latin typeface="Lucida Console" pitchFamily="49" charset="0"/>
                <a:ea typeface="メイリオ" pitchFamily="50" charset="-128"/>
              </a:rPr>
              <a:t>;     // </a:t>
            </a:r>
            <a:r>
              <a:rPr kumimoji="1" lang="ja-JP" altLang="en-US" sz="2800" b="1" dirty="0" smtClean="0">
                <a:latin typeface="Lucida Console" pitchFamily="49" charset="0"/>
                <a:ea typeface="メイリオ" pitchFamily="50" charset="-128"/>
              </a:rPr>
              <a:t>←これ</a:t>
            </a:r>
            <a:endParaRPr kumimoji="1" lang="en-US" altLang="ja-JP" sz="2800" b="1" dirty="0" smtClean="0">
              <a:latin typeface="Lucida Console" pitchFamily="49" charset="0"/>
              <a:ea typeface="メイリオ" pitchFamily="50" charset="-128"/>
            </a:endParaRPr>
          </a:p>
          <a:p>
            <a:r>
              <a:rPr kumimoji="1" lang="en-US" altLang="ja-JP" sz="2800" b="1" dirty="0" smtClean="0">
                <a:latin typeface="Lucida Console" pitchFamily="49" charset="0"/>
                <a:ea typeface="メイリオ" pitchFamily="50" charset="-128"/>
              </a:rPr>
              <a:t>template&lt;</a:t>
            </a:r>
            <a:r>
              <a:rPr kumimoji="1" lang="en-US" altLang="ja-JP" sz="2800" b="1" dirty="0" err="1" smtClean="0">
                <a:latin typeface="Lucida Console" pitchFamily="49" charset="0"/>
                <a:ea typeface="メイリオ" pitchFamily="50" charset="-128"/>
              </a:rPr>
              <a:t>typename</a:t>
            </a:r>
            <a:r>
              <a:rPr kumimoji="1" lang="en-US" altLang="ja-JP" sz="2800" b="1" dirty="0" smtClean="0">
                <a:latin typeface="Lucida Console" pitchFamily="49" charset="0"/>
                <a:ea typeface="メイリオ" pitchFamily="50" charset="-128"/>
              </a:rPr>
              <a:t> T&gt;</a:t>
            </a:r>
          </a:p>
          <a:p>
            <a:r>
              <a:rPr kumimoji="1" lang="en-US" altLang="ja-JP" sz="2800" b="1" dirty="0" smtClean="0">
                <a:latin typeface="Lucida Console" pitchFamily="49" charset="0"/>
                <a:ea typeface="メイリオ" pitchFamily="50" charset="-128"/>
              </a:rPr>
              <a:t>  </a:t>
            </a:r>
            <a:r>
              <a:rPr kumimoji="1" lang="en-US" altLang="ja-JP" sz="2800" b="1" dirty="0" err="1" smtClean="0">
                <a:latin typeface="Lucida Console" pitchFamily="49" charset="0"/>
                <a:ea typeface="メイリオ" pitchFamily="50" charset="-128"/>
              </a:rPr>
              <a:t>struct</a:t>
            </a:r>
            <a:r>
              <a:rPr kumimoji="1" lang="en-US" altLang="ja-JP" sz="2800" b="1" dirty="0" smtClean="0">
                <a:latin typeface="Lucida Console" pitchFamily="49" charset="0"/>
                <a:ea typeface="メイリオ" pitchFamily="50" charset="-128"/>
              </a:rPr>
              <a:t> </a:t>
            </a:r>
            <a:r>
              <a:rPr kumimoji="1" lang="en-US" altLang="ja-JP" sz="2800" b="1" dirty="0" err="1" smtClean="0">
                <a:latin typeface="Lucida Console" pitchFamily="49" charset="0"/>
                <a:ea typeface="メイリオ" pitchFamily="50" charset="-128"/>
              </a:rPr>
              <a:t>pointee</a:t>
            </a:r>
            <a:r>
              <a:rPr kumimoji="1" lang="en-US" altLang="ja-JP" sz="2800" b="1" dirty="0" smtClean="0">
                <a:latin typeface="Lucida Console" pitchFamily="49" charset="0"/>
                <a:ea typeface="メイリオ" pitchFamily="50" charset="-128"/>
              </a:rPr>
              <a:t>&lt;T*&gt;</a:t>
            </a:r>
          </a:p>
          <a:p>
            <a:r>
              <a:rPr kumimoji="1" lang="en-US" altLang="ja-JP" sz="2800" b="1" dirty="0" smtClean="0">
                <a:latin typeface="Lucida Console" pitchFamily="49" charset="0"/>
                <a:ea typeface="メイリオ" pitchFamily="50" charset="-128"/>
              </a:rPr>
              <a:t>    { </a:t>
            </a:r>
            <a:r>
              <a:rPr kumimoji="1" lang="en-US" altLang="ja-JP" sz="2800" b="1" dirty="0" err="1" smtClean="0">
                <a:latin typeface="Lucida Console" pitchFamily="49" charset="0"/>
                <a:ea typeface="メイリオ" pitchFamily="50" charset="-128"/>
              </a:rPr>
              <a:t>typedef</a:t>
            </a:r>
            <a:r>
              <a:rPr kumimoji="1" lang="en-US" altLang="ja-JP" sz="2800" b="1" dirty="0" smtClean="0">
                <a:latin typeface="Lucida Console" pitchFamily="49" charset="0"/>
                <a:ea typeface="メイリオ" pitchFamily="50" charset="-128"/>
              </a:rPr>
              <a:t> T type; };</a:t>
            </a:r>
            <a:endParaRPr kumimoji="1" lang="ja-JP" altLang="en-US" sz="2800" b="1" dirty="0">
              <a:latin typeface="Lucida Console" pitchFamily="49" charset="0"/>
              <a:ea typeface="メイリオ" pitchFamily="50" charset="-128"/>
            </a:endParaRPr>
          </a:p>
        </p:txBody>
      </p:sp>
      <p:sp>
        <p:nvSpPr>
          <p:cNvPr id="5" name="テキスト ボックス 4"/>
          <p:cNvSpPr txBox="1"/>
          <p:nvPr/>
        </p:nvSpPr>
        <p:spPr>
          <a:xfrm>
            <a:off x="642910" y="5189537"/>
            <a:ext cx="7643866" cy="954107"/>
          </a:xfrm>
          <a:prstGeom prst="rect">
            <a:avLst/>
          </a:prstGeom>
          <a:solidFill>
            <a:srgbClr val="DFFFBF"/>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template </a:t>
            </a:r>
            <a:r>
              <a:rPr kumimoji="1" lang="en-US" altLang="ja-JP" sz="2800" b="1" dirty="0" err="1" smtClean="0">
                <a:latin typeface="Lucida Console" pitchFamily="49" charset="0"/>
                <a:ea typeface="メイリオ" pitchFamily="50" charset="-128"/>
              </a:rPr>
              <a:t>pointee</a:t>
            </a:r>
            <a:r>
              <a:rPr kumimoji="1" lang="en-US" altLang="ja-JP" sz="2800" b="1" dirty="0" smtClean="0">
                <a:latin typeface="Lucida Console" pitchFamily="49" charset="0"/>
                <a:ea typeface="メイリオ" pitchFamily="50" charset="-128"/>
              </a:rPr>
              <a:t>(T : T*)</a:t>
            </a:r>
          </a:p>
          <a:p>
            <a:r>
              <a:rPr kumimoji="1" lang="en-US" altLang="ja-JP" sz="2800" b="1" dirty="0" smtClean="0">
                <a:latin typeface="Lucida Console" pitchFamily="49" charset="0"/>
                <a:ea typeface="メイリオ" pitchFamily="50" charset="-128"/>
              </a:rPr>
              <a:t>  { alias T </a:t>
            </a:r>
            <a:r>
              <a:rPr kumimoji="1" lang="en-US" altLang="ja-JP" sz="2800" b="1" dirty="0" err="1" smtClean="0">
                <a:latin typeface="Lucida Console" pitchFamily="49" charset="0"/>
                <a:ea typeface="メイリオ" pitchFamily="50" charset="-128"/>
              </a:rPr>
              <a:t>pointee</a:t>
            </a:r>
            <a:r>
              <a:rPr kumimoji="1" lang="en-US" altLang="ja-JP" sz="2800" b="1" dirty="0" smtClean="0">
                <a:latin typeface="Lucida Console" pitchFamily="49" charset="0"/>
                <a:ea typeface="メイリオ" pitchFamily="50" charset="-128"/>
              </a:rPr>
              <a:t>; }</a:t>
            </a:r>
            <a:endParaRPr kumimoji="1" lang="ja-JP" altLang="en-US" sz="2800" b="1" dirty="0">
              <a:latin typeface="Lucida Console" pitchFamily="49" charset="0"/>
              <a:ea typeface="メイリオ" pitchFamily="50"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定番の例：型リスト</a:t>
            </a:r>
            <a:endParaRPr kumimoji="1" lang="ja-JP" altLang="en-US" dirty="0"/>
          </a:p>
        </p:txBody>
      </p:sp>
      <p:sp>
        <p:nvSpPr>
          <p:cNvPr id="3" name="コンテンツ プレースホルダ 2"/>
          <p:cNvSpPr>
            <a:spLocks noGrp="1"/>
          </p:cNvSpPr>
          <p:nvPr>
            <p:ph idx="1"/>
          </p:nvPr>
        </p:nvSpPr>
        <p:spPr/>
        <p:txBody>
          <a:bodyPr/>
          <a:lstStyle/>
          <a:p>
            <a:endParaRPr kumimoji="1" lang="en-US" altLang="ja-JP" sz="3600" dirty="0" smtClean="0"/>
          </a:p>
          <a:p>
            <a:endParaRPr lang="en-US" altLang="ja-JP" sz="3600" dirty="0" smtClean="0"/>
          </a:p>
          <a:p>
            <a:endParaRPr kumimoji="1" lang="en-US" altLang="ja-JP" sz="3600" dirty="0" smtClean="0"/>
          </a:p>
          <a:p>
            <a:endParaRPr lang="en-US" altLang="ja-JP" sz="3600" dirty="0" smtClean="0"/>
          </a:p>
          <a:p>
            <a:endParaRPr lang="en-US" altLang="ja-JP" sz="3600" dirty="0" smtClean="0"/>
          </a:p>
          <a:p>
            <a:r>
              <a:rPr kumimoji="1" lang="ja-JP" altLang="en-US" sz="3600" dirty="0" smtClean="0"/>
              <a:t>この型リストの長さを計算する型レベルプログラムを書いてみよう！</a:t>
            </a:r>
            <a:endParaRPr kumimoji="1" lang="en-US" altLang="ja-JP" sz="3600" dirty="0" smtClean="0"/>
          </a:p>
        </p:txBody>
      </p:sp>
      <p:sp>
        <p:nvSpPr>
          <p:cNvPr id="4" name="テキスト ボックス 3"/>
          <p:cNvSpPr txBox="1"/>
          <p:nvPr/>
        </p:nvSpPr>
        <p:spPr>
          <a:xfrm>
            <a:off x="571472" y="1928802"/>
            <a:ext cx="8001056" cy="267765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class Nil {}</a:t>
            </a:r>
          </a:p>
          <a:p>
            <a:r>
              <a:rPr kumimoji="1" lang="en-US" altLang="ja-JP" sz="2800" b="1" dirty="0" smtClean="0">
                <a:latin typeface="Lucida Console" pitchFamily="49" charset="0"/>
                <a:ea typeface="メイリオ" pitchFamily="50" charset="-128"/>
              </a:rPr>
              <a:t>class Cons(A, D) {}</a:t>
            </a:r>
          </a:p>
          <a:p>
            <a:endParaRPr kumimoji="1" lang="en-US" altLang="ja-JP" sz="2800" b="1" dirty="0" smtClean="0">
              <a:latin typeface="Lucida Console" pitchFamily="49" charset="0"/>
              <a:ea typeface="メイリオ" pitchFamily="50" charset="-128"/>
            </a:endParaRPr>
          </a:p>
          <a:p>
            <a:r>
              <a:rPr kumimoji="1" lang="en-US" altLang="ja-JP" sz="2800" b="1" dirty="0" smtClean="0">
                <a:latin typeface="Lucida Console" pitchFamily="49" charset="0"/>
                <a:ea typeface="メイリオ" pitchFamily="50" charset="-128"/>
              </a:rPr>
              <a:t>alias Cons!(</a:t>
            </a:r>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a:t>
            </a:r>
          </a:p>
          <a:p>
            <a:r>
              <a:rPr kumimoji="1" lang="en-US" altLang="ja-JP" sz="2800" b="1" dirty="0" smtClean="0">
                <a:latin typeface="Lucida Console" pitchFamily="49" charset="0"/>
                <a:ea typeface="メイリオ" pitchFamily="50" charset="-128"/>
              </a:rPr>
              <a:t>       Cons!(real,</a:t>
            </a:r>
          </a:p>
          <a:p>
            <a:r>
              <a:rPr kumimoji="1" lang="en-US" altLang="ja-JP" sz="2800" b="1" dirty="0" smtClean="0">
                <a:latin typeface="Lucida Console" pitchFamily="49" charset="0"/>
                <a:ea typeface="メイリオ" pitchFamily="50" charset="-128"/>
              </a:rPr>
              <a:t>        Cons!(string, Nil))) </a:t>
            </a:r>
            <a:r>
              <a:rPr kumimoji="1" lang="en-US" altLang="ja-JP" sz="2800" b="1" dirty="0" err="1" smtClean="0">
                <a:latin typeface="Lucida Console" pitchFamily="49" charset="0"/>
                <a:ea typeface="メイリオ" pitchFamily="50" charset="-128"/>
              </a:rPr>
              <a:t>MyList</a:t>
            </a:r>
            <a:r>
              <a:rPr kumimoji="1" lang="en-US" altLang="ja-JP" sz="2800" b="1" dirty="0" smtClean="0">
                <a:latin typeface="Lucida Console" pitchFamily="49" charset="0"/>
                <a:ea typeface="メイリオ" pitchFamily="50" charset="-128"/>
              </a:rPr>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定番の例：型リスト</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解答</a:t>
            </a:r>
            <a:endParaRPr kumimoji="1" lang="ja-JP" altLang="en-US" dirty="0"/>
          </a:p>
        </p:txBody>
      </p:sp>
      <p:sp>
        <p:nvSpPr>
          <p:cNvPr id="4" name="テキスト ボックス 3"/>
          <p:cNvSpPr txBox="1"/>
          <p:nvPr/>
        </p:nvSpPr>
        <p:spPr>
          <a:xfrm>
            <a:off x="571472" y="2285992"/>
            <a:ext cx="8001056" cy="310854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template length(_: Nil) {</a:t>
            </a:r>
          </a:p>
          <a:p>
            <a:r>
              <a:rPr kumimoji="1" lang="en-US" altLang="ja-JP" sz="2800" b="1" dirty="0" smtClean="0">
                <a:latin typeface="Lucida Console" pitchFamily="49" charset="0"/>
                <a:ea typeface="メイリオ" pitchFamily="50" charset="-128"/>
              </a:rPr>
              <a:t>  const length = 0;</a:t>
            </a:r>
          </a:p>
          <a:p>
            <a:r>
              <a:rPr kumimoji="1" lang="en-US" altLang="ja-JP" sz="2800" b="1" dirty="0" smtClean="0">
                <a:latin typeface="Lucida Console" pitchFamily="49" charset="0"/>
                <a:ea typeface="メイリオ" pitchFamily="50" charset="-128"/>
              </a:rPr>
              <a:t>}</a:t>
            </a:r>
          </a:p>
          <a:p>
            <a:endParaRPr kumimoji="1" lang="en-US" altLang="ja-JP" sz="2800" b="1" dirty="0" smtClean="0">
              <a:latin typeface="Lucida Console" pitchFamily="49" charset="0"/>
              <a:ea typeface="メイリオ" pitchFamily="50" charset="-128"/>
            </a:endParaRPr>
          </a:p>
          <a:p>
            <a:r>
              <a:rPr kumimoji="1" lang="en-US" altLang="ja-JP" sz="2800" b="1" dirty="0" smtClean="0">
                <a:latin typeface="Lucida Console" pitchFamily="49" charset="0"/>
                <a:ea typeface="メイリオ" pitchFamily="50" charset="-128"/>
              </a:rPr>
              <a:t>template length(A: Cons!(A,D), D){</a:t>
            </a:r>
          </a:p>
          <a:p>
            <a:r>
              <a:rPr kumimoji="1" lang="en-US" altLang="ja-JP" sz="2800" b="1" dirty="0" smtClean="0">
                <a:latin typeface="Lucida Console" pitchFamily="49" charset="0"/>
                <a:ea typeface="メイリオ" pitchFamily="50" charset="-128"/>
              </a:rPr>
              <a:t>  const length = 1 + length!(D);</a:t>
            </a:r>
          </a:p>
          <a:p>
            <a:r>
              <a:rPr kumimoji="1" lang="en-US" altLang="ja-JP" sz="2800" b="1" dirty="0" smtClean="0">
                <a:latin typeface="Lucida Console" pitchFamily="49" charset="0"/>
                <a:ea typeface="メイリオ" pitchFamily="50" charset="-128"/>
              </a:rPr>
              <a:t>}</a:t>
            </a:r>
            <a:endParaRPr kumimoji="1" lang="ja-JP" altLang="en-US" sz="2800" b="1" dirty="0">
              <a:latin typeface="Lucida Console" pitchFamily="49" charset="0"/>
              <a:ea typeface="メイリオ" pitchFamily="50" charset="-128"/>
            </a:endParaRPr>
          </a:p>
        </p:txBody>
      </p:sp>
      <p:sp>
        <p:nvSpPr>
          <p:cNvPr id="5" name="円形吹き出し 4"/>
          <p:cNvSpPr/>
          <p:nvPr/>
        </p:nvSpPr>
        <p:spPr bwMode="auto">
          <a:xfrm>
            <a:off x="5857884" y="1428736"/>
            <a:ext cx="2786082" cy="1438284"/>
          </a:xfrm>
          <a:prstGeom prst="wedgeEllipseCallout">
            <a:avLst>
              <a:gd name="adj1" fmla="val -60143"/>
              <a:gd name="adj2" fmla="val 18144"/>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2800" b="0" i="0" u="none" strike="noStrike" cap="none" normalizeH="0" baseline="0" dirty="0" smtClean="0">
                <a:ln>
                  <a:noFill/>
                </a:ln>
                <a:solidFill>
                  <a:schemeClr val="tx1"/>
                </a:solidFill>
                <a:effectLst/>
                <a:latin typeface="Arial" charset="0"/>
                <a:ea typeface="ＭＳ Ｐゴシック" pitchFamily="50" charset="-128"/>
              </a:rPr>
              <a:t>パターン１：</a:t>
            </a:r>
            <a:r>
              <a:rPr kumimoji="0" lang="en-US" altLang="ja-JP" sz="2800" b="0" i="0" u="none" strike="noStrike" cap="none" normalizeH="0" baseline="0" dirty="0" smtClean="0">
                <a:ln>
                  <a:noFill/>
                </a:ln>
                <a:solidFill>
                  <a:schemeClr val="tx1"/>
                </a:solidFill>
                <a:effectLst/>
                <a:latin typeface="Arial" charset="0"/>
                <a:ea typeface="ＭＳ Ｐゴシック" pitchFamily="50" charset="-128"/>
              </a:rPr>
              <a:t>Nil</a:t>
            </a:r>
            <a:r>
              <a:rPr kumimoji="0" lang="ja-JP" altLang="en-US" sz="2800" b="0" i="0" u="none" strike="noStrike" cap="none" normalizeH="0" baseline="0" dirty="0" err="1" smtClean="0">
                <a:ln>
                  <a:noFill/>
                </a:ln>
                <a:solidFill>
                  <a:schemeClr val="tx1"/>
                </a:solidFill>
                <a:effectLst/>
                <a:latin typeface="Arial" charset="0"/>
                <a:ea typeface="ＭＳ Ｐゴシック" pitchFamily="50" charset="-128"/>
              </a:rPr>
              <a:t>だった</a:t>
            </a:r>
            <a:r>
              <a:rPr kumimoji="0" lang="ja-JP" altLang="en-US" sz="2800" b="0" i="0" u="none" strike="noStrike" cap="none" normalizeH="0" baseline="0" dirty="0" smtClean="0">
                <a:ln>
                  <a:noFill/>
                </a:ln>
                <a:solidFill>
                  <a:schemeClr val="tx1"/>
                </a:solidFill>
                <a:effectLst/>
                <a:latin typeface="Arial" charset="0"/>
                <a:ea typeface="ＭＳ Ｐゴシック" pitchFamily="50" charset="-128"/>
              </a:rPr>
              <a:t>時</a:t>
            </a:r>
          </a:p>
        </p:txBody>
      </p:sp>
      <p:sp>
        <p:nvSpPr>
          <p:cNvPr id="6" name="円形吹き出し 5"/>
          <p:cNvSpPr/>
          <p:nvPr/>
        </p:nvSpPr>
        <p:spPr bwMode="auto">
          <a:xfrm>
            <a:off x="5786446" y="2571744"/>
            <a:ext cx="3357554" cy="1438284"/>
          </a:xfrm>
          <a:prstGeom prst="wedgeEllipseCallout">
            <a:avLst>
              <a:gd name="adj1" fmla="val -62206"/>
              <a:gd name="adj2" fmla="val 48005"/>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2800" b="0" i="0" u="none" strike="noStrike" cap="none" normalizeH="0" baseline="0" dirty="0" smtClean="0">
                <a:ln>
                  <a:noFill/>
                </a:ln>
                <a:solidFill>
                  <a:schemeClr val="tx1"/>
                </a:solidFill>
                <a:effectLst/>
                <a:latin typeface="Arial" charset="0"/>
                <a:ea typeface="ＭＳ Ｐゴシック" pitchFamily="50" charset="-128"/>
              </a:rPr>
              <a:t>パターン２：</a:t>
            </a:r>
            <a:r>
              <a:rPr kumimoji="0" lang="en-US" altLang="ja-JP" sz="2800" b="0" i="0" u="none" strike="noStrike" cap="none" normalizeH="0" baseline="0" dirty="0" smtClean="0">
                <a:ln>
                  <a:noFill/>
                </a:ln>
                <a:solidFill>
                  <a:schemeClr val="tx1"/>
                </a:solidFill>
                <a:effectLst/>
                <a:latin typeface="Arial" charset="0"/>
                <a:ea typeface="ＭＳ Ｐゴシック" pitchFamily="50" charset="-128"/>
              </a:rPr>
              <a:t>Cons</a:t>
            </a:r>
            <a:r>
              <a:rPr kumimoji="0" lang="ja-JP" altLang="en-US" sz="2800" b="0" i="0" u="none" strike="noStrike" cap="none" normalizeH="0" baseline="0" dirty="0" err="1" smtClean="0">
                <a:ln>
                  <a:noFill/>
                </a:ln>
                <a:solidFill>
                  <a:schemeClr val="tx1"/>
                </a:solidFill>
                <a:effectLst/>
                <a:latin typeface="Arial" charset="0"/>
                <a:ea typeface="ＭＳ Ｐゴシック" pitchFamily="50" charset="-128"/>
              </a:rPr>
              <a:t>だった</a:t>
            </a:r>
            <a:r>
              <a:rPr kumimoji="0" lang="ja-JP" altLang="en-US" sz="2800" b="0" i="0" u="none" strike="noStrike" cap="none" normalizeH="0" baseline="0" dirty="0" smtClean="0">
                <a:ln>
                  <a:noFill/>
                </a:ln>
                <a:solidFill>
                  <a:schemeClr val="tx1"/>
                </a:solidFill>
                <a:effectLst/>
                <a:latin typeface="Arial" charset="0"/>
                <a:ea typeface="ＭＳ Ｐゴシック" pitchFamily="50" charset="-128"/>
              </a:rPr>
              <a:t>時</a:t>
            </a:r>
          </a:p>
        </p:txBody>
      </p:sp>
      <p:sp>
        <p:nvSpPr>
          <p:cNvPr id="7" name="円形吹き出し 6"/>
          <p:cNvSpPr/>
          <p:nvPr/>
        </p:nvSpPr>
        <p:spPr bwMode="auto">
          <a:xfrm>
            <a:off x="1428728" y="4929198"/>
            <a:ext cx="6500858" cy="1795450"/>
          </a:xfrm>
          <a:prstGeom prst="wedgeEllipseCallout">
            <a:avLst>
              <a:gd name="adj1" fmla="val 39372"/>
              <a:gd name="adj2" fmla="val -74302"/>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800" b="0" i="0" u="none" strike="noStrike" cap="none" normalizeH="0" baseline="0" dirty="0" smtClean="0">
                <a:ln>
                  <a:noFill/>
                </a:ln>
                <a:solidFill>
                  <a:srgbClr val="FF0000"/>
                </a:solidFill>
                <a:effectLst/>
                <a:latin typeface="Arial" charset="0"/>
                <a:ea typeface="ＭＳ Ｐゴシック" pitchFamily="50" charset="-128"/>
              </a:rPr>
              <a:t>[</a:t>
            </a:r>
            <a:r>
              <a:rPr kumimoji="0" lang="ja-JP" altLang="en-US" sz="2800" b="0" i="0" u="none" strike="noStrike" cap="none" normalizeH="0" baseline="0" dirty="0" smtClean="0">
                <a:ln>
                  <a:noFill/>
                </a:ln>
                <a:solidFill>
                  <a:srgbClr val="FF0000"/>
                </a:solidFill>
                <a:effectLst/>
                <a:latin typeface="Arial" charset="0"/>
                <a:ea typeface="ＭＳ Ｐゴシック" pitchFamily="50" charset="-128"/>
              </a:rPr>
              <a:t>これはひどい</a:t>
            </a:r>
            <a:r>
              <a:rPr kumimoji="0" lang="en-US" altLang="ja-JP" sz="2800" b="0" i="0" u="none" strike="noStrike" cap="none" normalizeH="0" baseline="0" dirty="0" smtClean="0">
                <a:ln>
                  <a:noFill/>
                </a:ln>
                <a:solidFill>
                  <a:srgbClr val="FF0000"/>
                </a:solidFill>
                <a:effectLst/>
                <a:latin typeface="Arial" charset="0"/>
                <a:ea typeface="ＭＳ Ｐゴシック" pitchFamily="50" charset="-128"/>
              </a:rPr>
              <a:t>] </a:t>
            </a:r>
            <a:r>
              <a:rPr kumimoji="0" lang="ja-JP" altLang="en-US" sz="2800" b="0" i="0" u="none" strike="noStrike" cap="none" normalizeH="0" baseline="0" dirty="0" smtClean="0">
                <a:ln>
                  <a:noFill/>
                </a:ln>
                <a:solidFill>
                  <a:srgbClr val="FF0000"/>
                </a:solidFill>
                <a:effectLst/>
                <a:latin typeface="Arial" charset="0"/>
                <a:ea typeface="ＭＳ Ｐゴシック" pitchFamily="50" charset="-128"/>
              </a:rPr>
              <a:t>型パターンに使う２個目以降の変数は</a:t>
            </a:r>
            <a:r>
              <a:rPr kumimoji="0" lang="en-US" altLang="ja-JP" sz="2800" b="0" i="0" u="none" strike="noStrike" cap="none" normalizeH="0" baseline="0" dirty="0" smtClean="0">
                <a:ln>
                  <a:noFill/>
                </a:ln>
                <a:solidFill>
                  <a:srgbClr val="FF0000"/>
                </a:solidFill>
                <a:effectLst/>
                <a:latin typeface="Arial" charset="0"/>
                <a:ea typeface="ＭＳ Ｐゴシック" pitchFamily="50" charset="-128"/>
              </a:rPr>
              <a:t/>
            </a:r>
            <a:br>
              <a:rPr kumimoji="0" lang="en-US" altLang="ja-JP" sz="2800" b="0" i="0" u="none" strike="noStrike" cap="none" normalizeH="0" baseline="0" dirty="0" smtClean="0">
                <a:ln>
                  <a:noFill/>
                </a:ln>
                <a:solidFill>
                  <a:srgbClr val="FF0000"/>
                </a:solidFill>
                <a:effectLst/>
                <a:latin typeface="Arial" charset="0"/>
                <a:ea typeface="ＭＳ Ｐゴシック" pitchFamily="50" charset="-128"/>
              </a:rPr>
            </a:br>
            <a:r>
              <a:rPr kumimoji="0" lang="ja-JP" altLang="en-US" sz="2800" b="0" i="0" u="none" strike="noStrike" cap="none" normalizeH="0" baseline="0" dirty="0" smtClean="0">
                <a:ln>
                  <a:noFill/>
                </a:ln>
                <a:solidFill>
                  <a:srgbClr val="FF0000"/>
                </a:solidFill>
                <a:effectLst/>
                <a:latin typeface="Arial" charset="0"/>
                <a:ea typeface="ＭＳ Ｐゴシック" pitchFamily="50" charset="-128"/>
              </a:rPr>
              <a:t>パターンの後ろに記述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a:t>
            </a:r>
            <a:r>
              <a:rPr kumimoji="1" lang="en-US" altLang="ja-JP" dirty="0" smtClean="0"/>
              <a:t>tatic if</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別解</a:t>
            </a:r>
            <a:r>
              <a:rPr lang="en-US" altLang="ja-JP" dirty="0" smtClean="0"/>
              <a:t/>
            </a:r>
            <a:br>
              <a:rPr lang="en-US" altLang="ja-JP" dirty="0" smtClean="0"/>
            </a:br>
            <a:r>
              <a:rPr lang="ja-JP" altLang="en-US" dirty="0" smtClean="0">
                <a:solidFill>
                  <a:srgbClr val="FF0000"/>
                </a:solidFill>
              </a:rPr>
              <a:t>もっと手続き型チックに、「</a:t>
            </a:r>
            <a:r>
              <a:rPr lang="en-US" altLang="ja-JP" dirty="0" smtClean="0">
                <a:solidFill>
                  <a:srgbClr val="FF0000"/>
                </a:solidFill>
              </a:rPr>
              <a:t>static if </a:t>
            </a:r>
            <a:r>
              <a:rPr lang="ja-JP" altLang="en-US" dirty="0" smtClean="0">
                <a:solidFill>
                  <a:srgbClr val="FF0000"/>
                </a:solidFill>
              </a:rPr>
              <a:t>文」 を使う</a:t>
            </a:r>
            <a:endParaRPr kumimoji="1" lang="en-US" altLang="ja-JP" dirty="0" smtClean="0">
              <a:solidFill>
                <a:srgbClr val="FF0000"/>
              </a:solidFill>
            </a:endParaRPr>
          </a:p>
        </p:txBody>
      </p:sp>
      <p:sp>
        <p:nvSpPr>
          <p:cNvPr id="4" name="テキスト ボックス 3"/>
          <p:cNvSpPr txBox="1"/>
          <p:nvPr/>
        </p:nvSpPr>
        <p:spPr>
          <a:xfrm>
            <a:off x="428596" y="3177977"/>
            <a:ext cx="8358246" cy="310854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template </a:t>
            </a:r>
            <a:r>
              <a:rPr kumimoji="1" lang="en-US" altLang="ja-JP" sz="2800" b="1" dirty="0" err="1" smtClean="0">
                <a:latin typeface="Lucida Console" pitchFamily="49" charset="0"/>
                <a:ea typeface="メイリオ" pitchFamily="50" charset="-128"/>
              </a:rPr>
              <a:t>len</a:t>
            </a:r>
            <a:r>
              <a:rPr kumimoji="1" lang="en-US" altLang="ja-JP" sz="2800" b="1" dirty="0" smtClean="0">
                <a:latin typeface="Lucida Console" pitchFamily="49" charset="0"/>
                <a:ea typeface="メイリオ" pitchFamily="50" charset="-128"/>
              </a:rPr>
              <a:t>(T) {</a:t>
            </a:r>
          </a:p>
          <a:p>
            <a:r>
              <a:rPr kumimoji="1" lang="en-US" altLang="ja-JP" sz="2800" b="1" dirty="0" smtClean="0">
                <a:latin typeface="Lucida Console" pitchFamily="49" charset="0"/>
                <a:ea typeface="メイリオ" pitchFamily="50" charset="-128"/>
              </a:rPr>
              <a:t>  static if( is(T==Nil) )</a:t>
            </a:r>
          </a:p>
          <a:p>
            <a:r>
              <a:rPr kumimoji="1" lang="en-US" altLang="ja-JP" sz="2800" b="1" dirty="0" smtClean="0">
                <a:latin typeface="Lucida Console" pitchFamily="49" charset="0"/>
                <a:ea typeface="メイリオ" pitchFamily="50" charset="-128"/>
              </a:rPr>
              <a:t>    const </a:t>
            </a:r>
            <a:r>
              <a:rPr kumimoji="1" lang="en-US" altLang="ja-JP" sz="2800" b="1" dirty="0" err="1" smtClean="0">
                <a:latin typeface="Lucida Console" pitchFamily="49" charset="0"/>
                <a:ea typeface="メイリオ" pitchFamily="50" charset="-128"/>
              </a:rPr>
              <a:t>len</a:t>
            </a:r>
            <a:r>
              <a:rPr kumimoji="1" lang="en-US" altLang="ja-JP" sz="2800" b="1" dirty="0" smtClean="0">
                <a:latin typeface="Lucida Console" pitchFamily="49" charset="0"/>
                <a:ea typeface="メイリオ" pitchFamily="50" charset="-128"/>
              </a:rPr>
              <a:t> = 0;</a:t>
            </a:r>
          </a:p>
          <a:p>
            <a:r>
              <a:rPr kumimoji="1" lang="en-US" altLang="ja-JP" sz="2800" b="1" dirty="0" smtClean="0">
                <a:latin typeface="Lucida Console" pitchFamily="49" charset="0"/>
                <a:ea typeface="メイリオ" pitchFamily="50" charset="-128"/>
              </a:rPr>
              <a:t>  else</a:t>
            </a:r>
          </a:p>
          <a:p>
            <a:r>
              <a:rPr kumimoji="1" lang="en-US" altLang="ja-JP" sz="2800" b="1" dirty="0" smtClean="0">
                <a:latin typeface="Lucida Console" pitchFamily="49" charset="0"/>
                <a:ea typeface="メイリオ" pitchFamily="50" charset="-128"/>
              </a:rPr>
              <a:t>  static if( is(T A==Cons!(A,D),D) )</a:t>
            </a:r>
          </a:p>
          <a:p>
            <a:r>
              <a:rPr kumimoji="1" lang="en-US" altLang="ja-JP" sz="2800" b="1" dirty="0" smtClean="0">
                <a:latin typeface="Lucida Console" pitchFamily="49" charset="0"/>
                <a:ea typeface="メイリオ" pitchFamily="50" charset="-128"/>
              </a:rPr>
              <a:t>    const </a:t>
            </a:r>
            <a:r>
              <a:rPr kumimoji="1" lang="en-US" altLang="ja-JP" sz="2800" b="1" dirty="0" err="1" smtClean="0">
                <a:latin typeface="Lucida Console" pitchFamily="49" charset="0"/>
                <a:ea typeface="メイリオ" pitchFamily="50" charset="-128"/>
              </a:rPr>
              <a:t>len</a:t>
            </a:r>
            <a:r>
              <a:rPr kumimoji="1" lang="en-US" altLang="ja-JP" sz="2800" b="1" dirty="0" smtClean="0">
                <a:latin typeface="Lucida Console" pitchFamily="49" charset="0"/>
                <a:ea typeface="メイリオ" pitchFamily="50" charset="-128"/>
              </a:rPr>
              <a:t> = 1 + </a:t>
            </a:r>
            <a:r>
              <a:rPr kumimoji="1" lang="en-US" altLang="ja-JP" sz="2800" b="1" dirty="0" err="1" smtClean="0">
                <a:latin typeface="Lucida Console" pitchFamily="49" charset="0"/>
                <a:ea typeface="メイリオ" pitchFamily="50" charset="-128"/>
              </a:rPr>
              <a:t>len</a:t>
            </a:r>
            <a:r>
              <a:rPr kumimoji="1" lang="en-US" altLang="ja-JP" sz="2800" b="1" dirty="0" smtClean="0">
                <a:latin typeface="Lucida Console" pitchFamily="49" charset="0"/>
                <a:ea typeface="メイリオ" pitchFamily="50" charset="-128"/>
              </a:rPr>
              <a:t>!(D);</a:t>
            </a:r>
          </a:p>
          <a:p>
            <a:r>
              <a:rPr kumimoji="1" lang="en-US" altLang="ja-JP" sz="2800" b="1" dirty="0" smtClean="0">
                <a:latin typeface="Lucida Console" pitchFamily="49" charset="0"/>
                <a:ea typeface="メイリオ" pitchFamily="50" charset="-128"/>
              </a:rPr>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型レベルプログラミングの</a:t>
            </a:r>
            <a:r>
              <a:rPr kumimoji="1" lang="en-US" altLang="ja-JP" dirty="0" smtClean="0"/>
              <a:t/>
            </a:r>
            <a:br>
              <a:rPr kumimoji="1" lang="en-US" altLang="ja-JP" dirty="0" smtClean="0"/>
            </a:br>
            <a:r>
              <a:rPr kumimoji="1" lang="ja-JP" altLang="en-US" dirty="0" smtClean="0"/>
              <a:t>ための専用構文</a:t>
            </a:r>
            <a:endParaRPr kumimoji="1" lang="ja-JP" altLang="en-US" dirty="0"/>
          </a:p>
        </p:txBody>
      </p:sp>
      <p:sp>
        <p:nvSpPr>
          <p:cNvPr id="3" name="コンテンツ プレースホルダ 2"/>
          <p:cNvSpPr>
            <a:spLocks noGrp="1"/>
          </p:cNvSpPr>
          <p:nvPr>
            <p:ph idx="1"/>
          </p:nvPr>
        </p:nvSpPr>
        <p:spPr/>
        <p:txBody>
          <a:bodyPr/>
          <a:lstStyle/>
          <a:p>
            <a:r>
              <a:rPr lang="en-US" altLang="ja-JP" sz="4000" dirty="0" smtClean="0">
                <a:solidFill>
                  <a:srgbClr val="FF0000"/>
                </a:solidFill>
                <a:latin typeface="Lucida Console" pitchFamily="49" charset="0"/>
              </a:rPr>
              <a:t>s</a:t>
            </a:r>
            <a:r>
              <a:rPr kumimoji="1" lang="en-US" altLang="ja-JP" sz="4000" dirty="0" smtClean="0">
                <a:solidFill>
                  <a:srgbClr val="FF0000"/>
                </a:solidFill>
                <a:latin typeface="Lucida Console" pitchFamily="49" charset="0"/>
              </a:rPr>
              <a:t>tatic if( </a:t>
            </a:r>
            <a:r>
              <a:rPr kumimoji="1" lang="en-US" altLang="ja-JP" sz="4000" dirty="0" err="1" smtClean="0">
                <a:solidFill>
                  <a:srgbClr val="FF0000"/>
                </a:solidFill>
                <a:latin typeface="Lucida Console" pitchFamily="49" charset="0"/>
              </a:rPr>
              <a:t>cond</a:t>
            </a:r>
            <a:r>
              <a:rPr kumimoji="1" lang="en-US" altLang="ja-JP" sz="4000" dirty="0" smtClean="0">
                <a:solidFill>
                  <a:srgbClr val="FF0000"/>
                </a:solidFill>
                <a:latin typeface="Lucida Console" pitchFamily="49" charset="0"/>
              </a:rPr>
              <a:t> ) {body1}</a:t>
            </a:r>
            <a:br>
              <a:rPr kumimoji="1" lang="en-US" altLang="ja-JP" sz="4000" dirty="0" smtClean="0">
                <a:solidFill>
                  <a:srgbClr val="FF0000"/>
                </a:solidFill>
                <a:latin typeface="Lucida Console" pitchFamily="49" charset="0"/>
              </a:rPr>
            </a:br>
            <a:r>
              <a:rPr kumimoji="1" lang="en-US" altLang="ja-JP" sz="4000" dirty="0" smtClean="0">
                <a:solidFill>
                  <a:srgbClr val="FF0000"/>
                </a:solidFill>
                <a:latin typeface="Lucida Console" pitchFamily="49" charset="0"/>
              </a:rPr>
              <a:t>else {body2}</a:t>
            </a:r>
          </a:p>
          <a:p>
            <a:pPr lvl="1"/>
            <a:r>
              <a:rPr lang="en-US" altLang="ja-JP" sz="4000" dirty="0" smtClean="0"/>
              <a:t> </a:t>
            </a:r>
            <a:r>
              <a:rPr lang="ja-JP" altLang="en-US" sz="4000" dirty="0" smtClean="0"/>
              <a:t>コンパイル時条件分岐</a:t>
            </a:r>
            <a:endParaRPr lang="en-US" altLang="ja-JP" sz="3600" dirty="0" smtClean="0"/>
          </a:p>
          <a:p>
            <a:pPr lvl="3"/>
            <a:endParaRPr kumimoji="1" lang="en-US" altLang="ja-JP" sz="2800" dirty="0" smtClean="0"/>
          </a:p>
          <a:p>
            <a:r>
              <a:rPr lang="en-US" altLang="ja-JP" sz="4400" dirty="0" smtClean="0">
                <a:solidFill>
                  <a:srgbClr val="FF0000"/>
                </a:solidFill>
                <a:latin typeface="Lucida Console" pitchFamily="49" charset="0"/>
              </a:rPr>
              <a:t>is( type comparison )</a:t>
            </a:r>
          </a:p>
          <a:p>
            <a:pPr lvl="1"/>
            <a:r>
              <a:rPr kumimoji="1" lang="ja-JP" altLang="en-US" sz="4000" dirty="0" smtClean="0"/>
              <a:t> 型</a:t>
            </a:r>
            <a:r>
              <a:rPr lang="ja-JP" altLang="en-US" sz="4000" dirty="0" smtClean="0"/>
              <a:t>が等しいかどうかの判定</a:t>
            </a:r>
            <a:endParaRPr lang="en-US" altLang="ja-JP" sz="4000" dirty="0" smtClean="0"/>
          </a:p>
          <a:p>
            <a:pPr lvl="1"/>
            <a:r>
              <a:rPr kumimoji="1" lang="ja-JP" altLang="en-US" sz="4000" dirty="0" smtClean="0"/>
              <a:t> 型の種類（クラス</a:t>
            </a:r>
            <a:r>
              <a:rPr kumimoji="1" lang="en-US" altLang="ja-JP" sz="4000" dirty="0" smtClean="0"/>
              <a:t>?</a:t>
            </a:r>
            <a:r>
              <a:rPr kumimoji="1" lang="ja-JP" altLang="en-US" sz="4000" dirty="0" smtClean="0"/>
              <a:t>関数</a:t>
            </a:r>
            <a:r>
              <a:rPr kumimoji="1" lang="en-US" altLang="ja-JP" sz="4000" dirty="0" smtClean="0"/>
              <a:t>?</a:t>
            </a:r>
            <a:r>
              <a:rPr kumimoji="1" lang="ja-JP" altLang="en-US" sz="4000" dirty="0" smtClean="0"/>
              <a:t>等）判定</a:t>
            </a:r>
            <a:endParaRPr kumimoji="1" lang="en-US" altLang="ja-JP" sz="40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型レベルプログラミングの</a:t>
            </a:r>
            <a:r>
              <a:rPr lang="en-US" altLang="ja-JP" dirty="0" smtClean="0"/>
              <a:t/>
            </a:r>
            <a:br>
              <a:rPr lang="en-US" altLang="ja-JP" dirty="0" smtClean="0"/>
            </a:br>
            <a:r>
              <a:rPr lang="ja-JP" altLang="en-US" dirty="0" smtClean="0"/>
              <a:t>ための専用構文</a:t>
            </a:r>
            <a:endParaRPr kumimoji="1" lang="ja-JP" altLang="en-US" dirty="0"/>
          </a:p>
        </p:txBody>
      </p:sp>
      <p:sp>
        <p:nvSpPr>
          <p:cNvPr id="3" name="コンテンツ プレースホルダ 2"/>
          <p:cNvSpPr>
            <a:spLocks noGrp="1"/>
          </p:cNvSpPr>
          <p:nvPr>
            <p:ph idx="1"/>
          </p:nvPr>
        </p:nvSpPr>
        <p:spPr/>
        <p:txBody>
          <a:bodyPr/>
          <a:lstStyle/>
          <a:p>
            <a:r>
              <a:rPr lang="en-US" altLang="ja-JP" sz="3600" dirty="0" smtClean="0">
                <a:solidFill>
                  <a:srgbClr val="FF0000"/>
                </a:solidFill>
                <a:latin typeface="Lucida Console" pitchFamily="49" charset="0"/>
              </a:rPr>
              <a:t>type </a:t>
            </a:r>
            <a:r>
              <a:rPr lang="en-US" altLang="ja-JP" sz="3600" dirty="0" err="1" smtClean="0">
                <a:solidFill>
                  <a:srgbClr val="FF0000"/>
                </a:solidFill>
                <a:latin typeface="Lucida Console" pitchFamily="49" charset="0"/>
              </a:rPr>
              <a:t>func</a:t>
            </a:r>
            <a:r>
              <a:rPr lang="en-US" altLang="ja-JP" sz="3600" dirty="0" smtClean="0">
                <a:solidFill>
                  <a:srgbClr val="FF0000"/>
                </a:solidFill>
                <a:latin typeface="Lucida Console" pitchFamily="49" charset="0"/>
              </a:rPr>
              <a:t>(…)(…)</a:t>
            </a:r>
            <a:r>
              <a:rPr kumimoji="1" lang="ja-JP" altLang="en-US" sz="3600" dirty="0" smtClean="0">
                <a:solidFill>
                  <a:srgbClr val="FF0000"/>
                </a:solidFill>
                <a:latin typeface="Lucida Console" pitchFamily="49" charset="0"/>
              </a:rPr>
              <a:t> </a:t>
            </a:r>
            <a:r>
              <a:rPr kumimoji="1" lang="en-US" altLang="ja-JP" sz="3600" dirty="0" smtClean="0">
                <a:solidFill>
                  <a:srgbClr val="FF0000"/>
                </a:solidFill>
                <a:latin typeface="Lucida Console" pitchFamily="49" charset="0"/>
              </a:rPr>
              <a:t>if(</a:t>
            </a:r>
            <a:r>
              <a:rPr kumimoji="1" lang="ja-JP" altLang="en-US" sz="3600" dirty="0" smtClean="0">
                <a:solidFill>
                  <a:srgbClr val="FF0000"/>
                </a:solidFill>
                <a:latin typeface="Lucida Console" pitchFamily="49" charset="0"/>
              </a:rPr>
              <a:t>条件</a:t>
            </a:r>
            <a:r>
              <a:rPr kumimoji="1" lang="en-US" altLang="ja-JP" sz="3600" dirty="0" smtClean="0">
                <a:solidFill>
                  <a:srgbClr val="FF0000"/>
                </a:solidFill>
                <a:latin typeface="Lucida Console" pitchFamily="49" charset="0"/>
              </a:rPr>
              <a:t>)</a:t>
            </a:r>
          </a:p>
          <a:p>
            <a:endParaRPr lang="en-US" altLang="ja-JP" sz="3600" dirty="0" smtClean="0"/>
          </a:p>
          <a:p>
            <a:endParaRPr kumimoji="1" lang="en-US" altLang="ja-JP" sz="3600" dirty="0" smtClean="0"/>
          </a:p>
          <a:p>
            <a:endParaRPr lang="en-US" altLang="ja-JP" sz="3600" dirty="0" smtClean="0"/>
          </a:p>
          <a:p>
            <a:pPr lvl="1"/>
            <a:r>
              <a:rPr lang="ja-JP" altLang="en-US" sz="4000" dirty="0" smtClean="0"/>
              <a:t> 比較演算ができるような型 </a:t>
            </a:r>
            <a:r>
              <a:rPr lang="en-US" altLang="ja-JP" sz="4000" dirty="0" smtClean="0"/>
              <a:t>T </a:t>
            </a:r>
            <a:r>
              <a:rPr lang="ja-JP" altLang="en-US" sz="4000" dirty="0" smtClean="0"/>
              <a:t>についてのみ、</a:t>
            </a:r>
            <a:r>
              <a:rPr lang="en-US" altLang="ja-JP" sz="4000" dirty="0" smtClean="0"/>
              <a:t>max</a:t>
            </a:r>
            <a:r>
              <a:rPr lang="ja-JP" altLang="en-US" sz="4000" dirty="0" smtClean="0"/>
              <a:t>を定義</a:t>
            </a:r>
            <a:endParaRPr lang="en-US" altLang="ja-JP" sz="4000" dirty="0" smtClean="0"/>
          </a:p>
          <a:p>
            <a:pPr lvl="2"/>
            <a:r>
              <a:rPr kumimoji="1" lang="en-US" altLang="ja-JP" sz="2800" dirty="0" smtClean="0"/>
              <a:t>concept (C++) </a:t>
            </a:r>
            <a:r>
              <a:rPr kumimoji="1" lang="ja-JP" altLang="en-US" sz="2800" dirty="0" smtClean="0"/>
              <a:t>や</a:t>
            </a:r>
            <a:r>
              <a:rPr kumimoji="1" lang="en-US" altLang="ja-JP" sz="2800" dirty="0" smtClean="0"/>
              <a:t> </a:t>
            </a:r>
            <a:r>
              <a:rPr lang="ja-JP" altLang="en-US" sz="2800" dirty="0" smtClean="0"/>
              <a:t>型クラス</a:t>
            </a:r>
            <a:r>
              <a:rPr lang="en-US" altLang="ja-JP" sz="2800" dirty="0" smtClean="0"/>
              <a:t>(Haskell) </a:t>
            </a:r>
            <a:r>
              <a:rPr lang="ja-JP" altLang="en-US" sz="2800" dirty="0" err="1" smtClean="0"/>
              <a:t>のような</a:t>
            </a:r>
            <a:r>
              <a:rPr lang="ja-JP" altLang="en-US" sz="2800" dirty="0" smtClean="0"/>
              <a:t>分割型チェックはない （</a:t>
            </a:r>
            <a:r>
              <a:rPr lang="en-US" altLang="ja-JP" sz="2800" dirty="0" smtClean="0"/>
              <a:t>c.f. boost::</a:t>
            </a:r>
            <a:r>
              <a:rPr lang="en-US" altLang="ja-JP" sz="2800" dirty="0" err="1" smtClean="0"/>
              <a:t>enable_if</a:t>
            </a:r>
            <a:r>
              <a:rPr lang="ja-JP" altLang="en-US" sz="2800" dirty="0" smtClean="0"/>
              <a:t>）</a:t>
            </a:r>
            <a:endParaRPr kumimoji="1" lang="ja-JP" altLang="en-US" sz="2800" dirty="0"/>
          </a:p>
        </p:txBody>
      </p:sp>
      <p:sp>
        <p:nvSpPr>
          <p:cNvPr id="4" name="テキスト ボックス 3"/>
          <p:cNvSpPr txBox="1"/>
          <p:nvPr/>
        </p:nvSpPr>
        <p:spPr>
          <a:xfrm>
            <a:off x="428596" y="2428868"/>
            <a:ext cx="8572560" cy="181588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T max(T)(T x, T y) if( comparable!(T) )</a:t>
            </a:r>
          </a:p>
          <a:p>
            <a:r>
              <a:rPr kumimoji="1" lang="en-US" altLang="ja-JP" sz="2800" b="1" dirty="0" smtClean="0">
                <a:latin typeface="Lucida Console" pitchFamily="49" charset="0"/>
                <a:ea typeface="メイリオ" pitchFamily="50" charset="-128"/>
              </a:rPr>
              <a:t>{</a:t>
            </a:r>
          </a:p>
          <a:p>
            <a:r>
              <a:rPr kumimoji="1" lang="en-US" altLang="ja-JP" sz="2800" b="1" dirty="0" smtClean="0">
                <a:latin typeface="Lucida Console" pitchFamily="49" charset="0"/>
                <a:ea typeface="メイリオ" pitchFamily="50" charset="-128"/>
              </a:rPr>
              <a:t>   return x&lt;y ? y : x;</a:t>
            </a:r>
          </a:p>
          <a:p>
            <a:r>
              <a:rPr kumimoji="1" lang="en-US" altLang="ja-JP" sz="2800" b="1" dirty="0" smtClean="0">
                <a:latin typeface="Lucida Console" pitchFamily="49" charset="0"/>
                <a:ea typeface="メイリオ" pitchFamily="50" charset="-128"/>
              </a:rPr>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型レベルプログラミングの</a:t>
            </a:r>
            <a:r>
              <a:rPr lang="en-US" altLang="ja-JP" dirty="0" smtClean="0"/>
              <a:t/>
            </a:r>
            <a:br>
              <a:rPr lang="en-US" altLang="ja-JP" dirty="0" smtClean="0"/>
            </a:br>
            <a:r>
              <a:rPr lang="ja-JP" altLang="en-US" dirty="0" smtClean="0"/>
              <a:t>ための専用構文</a:t>
            </a:r>
            <a:endParaRPr kumimoji="1" lang="ja-JP" altLang="en-US" dirty="0"/>
          </a:p>
        </p:txBody>
      </p:sp>
      <p:sp>
        <p:nvSpPr>
          <p:cNvPr id="3" name="コンテンツ プレースホルダ 2"/>
          <p:cNvSpPr>
            <a:spLocks noGrp="1"/>
          </p:cNvSpPr>
          <p:nvPr>
            <p:ph idx="1"/>
          </p:nvPr>
        </p:nvSpPr>
        <p:spPr/>
        <p:txBody>
          <a:bodyPr/>
          <a:lstStyle/>
          <a:p>
            <a:r>
              <a:rPr lang="en-US" altLang="ja-JP" sz="3600" dirty="0" err="1" smtClean="0">
                <a:solidFill>
                  <a:srgbClr val="FF0000"/>
                </a:solidFill>
                <a:latin typeface="Lucida Console" pitchFamily="49" charset="0"/>
              </a:rPr>
              <a:t>t</a:t>
            </a:r>
            <a:r>
              <a:rPr kumimoji="1" lang="en-US" altLang="ja-JP" sz="3600" dirty="0" err="1" smtClean="0">
                <a:solidFill>
                  <a:srgbClr val="FF0000"/>
                </a:solidFill>
                <a:latin typeface="Lucida Console" pitchFamily="49" charset="0"/>
              </a:rPr>
              <a:t>ypeof</a:t>
            </a:r>
            <a:r>
              <a:rPr kumimoji="1" lang="en-US" altLang="ja-JP" sz="3600" dirty="0" smtClean="0">
                <a:solidFill>
                  <a:srgbClr val="FF0000"/>
                </a:solidFill>
                <a:latin typeface="Lucida Console" pitchFamily="49" charset="0"/>
              </a:rPr>
              <a:t>(</a:t>
            </a:r>
            <a:r>
              <a:rPr kumimoji="1" lang="ja-JP" altLang="en-US" sz="3600" dirty="0" smtClean="0">
                <a:solidFill>
                  <a:srgbClr val="FF0000"/>
                </a:solidFill>
                <a:latin typeface="Lucida Console" pitchFamily="49" charset="0"/>
              </a:rPr>
              <a:t>式</a:t>
            </a:r>
            <a:r>
              <a:rPr kumimoji="1" lang="en-US" altLang="ja-JP" sz="3600" dirty="0" smtClean="0">
                <a:solidFill>
                  <a:srgbClr val="FF0000"/>
                </a:solidFill>
                <a:latin typeface="Lucida Console" pitchFamily="49" charset="0"/>
              </a:rPr>
              <a:t>)</a:t>
            </a:r>
          </a:p>
          <a:p>
            <a:pPr lvl="1"/>
            <a:r>
              <a:rPr lang="ja-JP" altLang="en-US" sz="3200" dirty="0" smtClean="0"/>
              <a:t>式の型を得る</a:t>
            </a:r>
            <a:endParaRPr kumimoji="1" lang="en-US" altLang="ja-JP" dirty="0" smtClean="0"/>
          </a:p>
          <a:p>
            <a:pPr lvl="1"/>
            <a:endParaRPr lang="en-US" altLang="ja-JP" dirty="0" smtClean="0"/>
          </a:p>
          <a:p>
            <a:pPr lvl="4"/>
            <a:endParaRPr lang="en-US" altLang="ja-JP" dirty="0" smtClean="0">
              <a:latin typeface="Lucida Console" pitchFamily="49" charset="0"/>
            </a:endParaRPr>
          </a:p>
          <a:p>
            <a:r>
              <a:rPr lang="en-US" altLang="ja-JP" sz="3600" dirty="0" smtClean="0">
                <a:latin typeface="Lucida Console" pitchFamily="49" charset="0"/>
              </a:rPr>
              <a:t>i</a:t>
            </a:r>
            <a:r>
              <a:rPr kumimoji="1" lang="en-US" altLang="ja-JP" sz="3600" dirty="0" smtClean="0">
                <a:latin typeface="Lucida Console" pitchFamily="49" charset="0"/>
              </a:rPr>
              <a:t>s(</a:t>
            </a:r>
            <a:r>
              <a:rPr kumimoji="1" lang="en-US" altLang="ja-JP" sz="3600" dirty="0" err="1" smtClean="0">
                <a:latin typeface="Lucida Console" pitchFamily="49" charset="0"/>
              </a:rPr>
              <a:t>typeof</a:t>
            </a:r>
            <a:r>
              <a:rPr kumimoji="1" lang="en-US" altLang="ja-JP" sz="3600" dirty="0" smtClean="0">
                <a:latin typeface="Lucida Console" pitchFamily="49" charset="0"/>
              </a:rPr>
              <a:t>(</a:t>
            </a:r>
            <a:r>
              <a:rPr kumimoji="1" lang="ja-JP" altLang="en-US" sz="3600" dirty="0" smtClean="0">
                <a:latin typeface="Lucida Console" pitchFamily="49" charset="0"/>
              </a:rPr>
              <a:t>式</a:t>
            </a:r>
            <a:r>
              <a:rPr kumimoji="1" lang="en-US" altLang="ja-JP" sz="3600" dirty="0" smtClean="0">
                <a:latin typeface="Lucida Console" pitchFamily="49" charset="0"/>
              </a:rPr>
              <a:t>))</a:t>
            </a:r>
          </a:p>
          <a:p>
            <a:pPr lvl="1"/>
            <a:r>
              <a:rPr lang="ja-JP" altLang="en-US" sz="3200" dirty="0" smtClean="0">
                <a:solidFill>
                  <a:srgbClr val="FF0000"/>
                </a:solidFill>
              </a:rPr>
              <a:t>式が型エラーのとき</a:t>
            </a:r>
            <a:r>
              <a:rPr lang="en-US" altLang="ja-JP" sz="3200" dirty="0" smtClean="0">
                <a:solidFill>
                  <a:srgbClr val="FF0000"/>
                </a:solidFill>
              </a:rPr>
              <a:t>false</a:t>
            </a:r>
            <a:r>
              <a:rPr lang="ja-JP" altLang="en-US" sz="3200" dirty="0" err="1" smtClean="0">
                <a:solidFill>
                  <a:srgbClr val="FF0000"/>
                </a:solidFill>
              </a:rPr>
              <a:t>、</a:t>
            </a:r>
            <a:r>
              <a:rPr lang="en-US" altLang="ja-JP" sz="3200" dirty="0" smtClean="0">
                <a:solidFill>
                  <a:srgbClr val="FF0000"/>
                </a:solidFill>
              </a:rPr>
              <a:t>OK</a:t>
            </a:r>
            <a:r>
              <a:rPr lang="ja-JP" altLang="en-US" sz="3200" dirty="0" smtClean="0">
                <a:solidFill>
                  <a:srgbClr val="FF0000"/>
                </a:solidFill>
              </a:rPr>
              <a:t>なら</a:t>
            </a:r>
            <a:r>
              <a:rPr lang="en-US" altLang="ja-JP" sz="3200" dirty="0" smtClean="0">
                <a:solidFill>
                  <a:srgbClr val="FF0000"/>
                </a:solidFill>
              </a:rPr>
              <a:t>true</a:t>
            </a:r>
            <a:endParaRPr lang="en-US" altLang="ja-JP" dirty="0" smtClean="0">
              <a:solidFill>
                <a:srgbClr val="FF0000"/>
              </a:solidFill>
            </a:endParaRPr>
          </a:p>
          <a:p>
            <a:pPr lvl="1"/>
            <a:endParaRPr kumimoji="1" lang="en-US" altLang="ja-JP" dirty="0" smtClean="0"/>
          </a:p>
          <a:p>
            <a:pPr>
              <a:buNone/>
            </a:pPr>
            <a:endParaRPr kumimoji="1" lang="ja-JP" altLang="en-US" dirty="0"/>
          </a:p>
        </p:txBody>
      </p:sp>
      <p:sp>
        <p:nvSpPr>
          <p:cNvPr id="4" name="テキスト ボックス 3"/>
          <p:cNvSpPr txBox="1"/>
          <p:nvPr/>
        </p:nvSpPr>
        <p:spPr>
          <a:xfrm>
            <a:off x="1500166" y="3048656"/>
            <a:ext cx="6572296" cy="523220"/>
          </a:xfrm>
          <a:prstGeom prst="rect">
            <a:avLst/>
          </a:prstGeom>
          <a:noFill/>
          <a:ln>
            <a:solidFill>
              <a:srgbClr val="DFEFFF"/>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err="1" smtClean="0">
                <a:latin typeface="Lucida Console" pitchFamily="49" charset="0"/>
                <a:ea typeface="メイリオ" pitchFamily="50" charset="-128"/>
              </a:rPr>
              <a:t>typeof</a:t>
            </a:r>
            <a:r>
              <a:rPr kumimoji="1" lang="en-US" altLang="ja-JP" sz="2800" b="1" dirty="0" smtClean="0">
                <a:latin typeface="Lucida Console" pitchFamily="49" charset="0"/>
                <a:ea typeface="メイリオ" pitchFamily="50" charset="-128"/>
              </a:rPr>
              <a:t>(123) n; // n</a:t>
            </a:r>
            <a:r>
              <a:rPr kumimoji="1" lang="ja-JP" altLang="en-US" sz="2800" b="1" dirty="0" smtClean="0">
                <a:latin typeface="Lucida Console" pitchFamily="49" charset="0"/>
                <a:ea typeface="メイリオ" pitchFamily="50" charset="-128"/>
              </a:rPr>
              <a:t>の型は</a:t>
            </a:r>
            <a:r>
              <a:rPr kumimoji="1" lang="en-US" altLang="ja-JP" sz="2800" b="1" dirty="0" err="1" smtClean="0">
                <a:latin typeface="Lucida Console" pitchFamily="49" charset="0"/>
                <a:ea typeface="メイリオ" pitchFamily="50" charset="-128"/>
              </a:rPr>
              <a:t>int</a:t>
            </a:r>
            <a:endParaRPr kumimoji="1" lang="en-US" altLang="ja-JP" sz="2800" b="1" dirty="0" smtClean="0">
              <a:latin typeface="Lucida Console" pitchFamily="49" charset="0"/>
              <a:ea typeface="メイリオ" pitchFamily="50" charset="-128"/>
            </a:endParaRPr>
          </a:p>
        </p:txBody>
      </p:sp>
      <p:sp>
        <p:nvSpPr>
          <p:cNvPr id="6" name="テキスト ボックス 5"/>
          <p:cNvSpPr txBox="1"/>
          <p:nvPr/>
        </p:nvSpPr>
        <p:spPr>
          <a:xfrm>
            <a:off x="1500166" y="4972963"/>
            <a:ext cx="6929486" cy="1815882"/>
          </a:xfrm>
          <a:prstGeom prst="rect">
            <a:avLst/>
          </a:prstGeom>
          <a:noFill/>
          <a:ln>
            <a:solidFill>
              <a:srgbClr val="DFEFFF"/>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T max(T)(T x, T y)</a:t>
            </a:r>
          </a:p>
          <a:p>
            <a:r>
              <a:rPr kumimoji="1" lang="en-US" altLang="ja-JP" sz="2800" b="1" dirty="0" smtClean="0">
                <a:latin typeface="Lucida Console" pitchFamily="49" charset="0"/>
                <a:ea typeface="メイリオ" pitchFamily="50" charset="-128"/>
              </a:rPr>
              <a:t>  if( </a:t>
            </a:r>
            <a:r>
              <a:rPr kumimoji="1" lang="en-US" altLang="ja-JP" sz="2400" b="1" dirty="0" smtClean="0">
                <a:latin typeface="Lucida Console" pitchFamily="49" charset="0"/>
                <a:ea typeface="メイリオ" pitchFamily="50" charset="-128"/>
              </a:rPr>
              <a:t>is(</a:t>
            </a:r>
            <a:r>
              <a:rPr kumimoji="1" lang="en-US" altLang="ja-JP" sz="2400" b="1" dirty="0" err="1" smtClean="0">
                <a:latin typeface="Lucida Console" pitchFamily="49" charset="0"/>
                <a:ea typeface="メイリオ" pitchFamily="50" charset="-128"/>
              </a:rPr>
              <a:t>typeof</a:t>
            </a:r>
            <a:r>
              <a:rPr kumimoji="1" lang="en-US" altLang="ja-JP" sz="2400" b="1" dirty="0" smtClean="0">
                <a:latin typeface="Lucida Console" pitchFamily="49" charset="0"/>
                <a:ea typeface="メイリオ" pitchFamily="50" charset="-128"/>
              </a:rPr>
              <a:t>(</a:t>
            </a:r>
          </a:p>
          <a:p>
            <a:r>
              <a:rPr kumimoji="1" lang="en-US" altLang="ja-JP" sz="2400" b="1" dirty="0" smtClean="0">
                <a:latin typeface="Lucida Console" pitchFamily="49" charset="0"/>
                <a:ea typeface="メイリオ" pitchFamily="50" charset="-128"/>
              </a:rPr>
              <a:t>       </a:t>
            </a:r>
            <a:r>
              <a:rPr kumimoji="1" lang="en-US" altLang="ja-JP" sz="2400" b="1" dirty="0" err="1" smtClean="0">
                <a:latin typeface="Lucida Console" pitchFamily="49" charset="0"/>
                <a:ea typeface="メイリオ" pitchFamily="50" charset="-128"/>
              </a:rPr>
              <a:t>valueof</a:t>
            </a:r>
            <a:r>
              <a:rPr kumimoji="1" lang="en-US" altLang="ja-JP" sz="2400" b="1" dirty="0" smtClean="0">
                <a:latin typeface="Lucida Console" pitchFamily="49" charset="0"/>
                <a:ea typeface="メイリオ" pitchFamily="50" charset="-128"/>
              </a:rPr>
              <a:t>!(T) &lt; </a:t>
            </a:r>
            <a:r>
              <a:rPr kumimoji="1" lang="en-US" altLang="ja-JP" sz="2400" b="1" dirty="0" err="1" smtClean="0">
                <a:latin typeface="Lucida Console" pitchFamily="49" charset="0"/>
                <a:ea typeface="メイリオ" pitchFamily="50" charset="-128"/>
              </a:rPr>
              <a:t>valueof</a:t>
            </a:r>
            <a:r>
              <a:rPr kumimoji="1" lang="en-US" altLang="ja-JP" sz="2400" b="1" dirty="0" smtClean="0">
                <a:latin typeface="Lucida Console" pitchFamily="49" charset="0"/>
                <a:ea typeface="メイリオ" pitchFamily="50" charset="-128"/>
              </a:rPr>
              <a:t>!(T)))</a:t>
            </a:r>
            <a:r>
              <a:rPr kumimoji="1" lang="en-US" altLang="ja-JP" sz="2800" b="1" dirty="0" smtClean="0">
                <a:latin typeface="Lucida Console" pitchFamily="49" charset="0"/>
                <a:ea typeface="メイリオ" pitchFamily="50" charset="-128"/>
              </a:rPr>
              <a:t> )</a:t>
            </a:r>
          </a:p>
          <a:p>
            <a:r>
              <a:rPr kumimoji="1" lang="en-US" altLang="ja-JP" sz="2800" b="1" dirty="0" smtClean="0">
                <a:latin typeface="Lucida Console" pitchFamily="49" charset="0"/>
                <a:ea typeface="メイリオ" pitchFamily="50" charset="-128"/>
              </a:rPr>
              <a:t>{ return x&lt;y ? y : x;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ここまでのまとめ</a:t>
            </a:r>
            <a:endParaRPr kumimoji="1" lang="ja-JP" altLang="en-US" dirty="0"/>
          </a:p>
        </p:txBody>
      </p:sp>
      <p:sp>
        <p:nvSpPr>
          <p:cNvPr id="3" name="コンテンツ プレースホルダ 2"/>
          <p:cNvSpPr>
            <a:spLocks noGrp="1"/>
          </p:cNvSpPr>
          <p:nvPr>
            <p:ph idx="1"/>
          </p:nvPr>
        </p:nvSpPr>
        <p:spPr/>
        <p:txBody>
          <a:bodyPr/>
          <a:lstStyle/>
          <a:p>
            <a:r>
              <a:rPr kumimoji="1" lang="en-US" altLang="ja-JP" sz="4000" dirty="0" smtClean="0"/>
              <a:t>C++ </a:t>
            </a:r>
            <a:r>
              <a:rPr kumimoji="1" lang="ja-JP" altLang="en-US" sz="4000" dirty="0" smtClean="0"/>
              <a:t>と同じく、テンプレートと特殊化（パターンマッチ）で計算を行います</a:t>
            </a:r>
            <a:endParaRPr kumimoji="1" lang="en-US" altLang="ja-JP" sz="4000" dirty="0" smtClean="0"/>
          </a:p>
          <a:p>
            <a:pPr lvl="1"/>
            <a:r>
              <a:rPr lang="en-US" altLang="ja-JP" sz="3200" dirty="0" smtClean="0">
                <a:latin typeface="Lucida Console" pitchFamily="49" charset="0"/>
              </a:rPr>
              <a:t>template </a:t>
            </a:r>
            <a:r>
              <a:rPr lang="en-US" altLang="ja-JP" sz="3200" dirty="0" err="1" smtClean="0">
                <a:latin typeface="Lucida Console" pitchFamily="49" charset="0"/>
              </a:rPr>
              <a:t>foo</a:t>
            </a:r>
            <a:r>
              <a:rPr lang="en-US" altLang="ja-JP" sz="3200" dirty="0" smtClean="0">
                <a:latin typeface="Lucida Console" pitchFamily="49" charset="0"/>
              </a:rPr>
              <a:t>(…){alias … </a:t>
            </a:r>
            <a:r>
              <a:rPr lang="en-US" altLang="ja-JP" sz="3200" dirty="0" err="1" smtClean="0">
                <a:latin typeface="Lucida Console" pitchFamily="49" charset="0"/>
              </a:rPr>
              <a:t>foo</a:t>
            </a:r>
            <a:r>
              <a:rPr lang="en-US" altLang="ja-JP" sz="3200" dirty="0" smtClean="0">
                <a:latin typeface="Lucida Console" pitchFamily="49" charset="0"/>
              </a:rPr>
              <a:t>;}</a:t>
            </a:r>
            <a:endParaRPr lang="en-US" altLang="ja-JP" sz="4000" dirty="0" smtClean="0">
              <a:latin typeface="Lucida Console" pitchFamily="49" charset="0"/>
            </a:endParaRPr>
          </a:p>
          <a:p>
            <a:r>
              <a:rPr lang="en-US" altLang="ja-JP" sz="4000" dirty="0" smtClean="0"/>
              <a:t>static if </a:t>
            </a:r>
            <a:r>
              <a:rPr lang="ja-JP" altLang="en-US" sz="4000" dirty="0" smtClean="0"/>
              <a:t>文や </a:t>
            </a:r>
            <a:r>
              <a:rPr lang="en-US" altLang="ja-JP" sz="4000" dirty="0" smtClean="0"/>
              <a:t>is </a:t>
            </a:r>
            <a:r>
              <a:rPr lang="ja-JP" altLang="en-US" sz="4000" dirty="0" smtClean="0"/>
              <a:t>式のような、より</a:t>
            </a:r>
            <a:r>
              <a:rPr lang="en-US" altLang="ja-JP" sz="4000" dirty="0" smtClean="0"/>
              <a:t/>
            </a:r>
            <a:br>
              <a:rPr lang="en-US" altLang="ja-JP" sz="4000" dirty="0" smtClean="0"/>
            </a:br>
            <a:r>
              <a:rPr lang="en-US" altLang="ja-JP" sz="4000" dirty="0" smtClean="0"/>
              <a:t>“</a:t>
            </a:r>
            <a:r>
              <a:rPr lang="ja-JP" altLang="en-US" sz="4000" dirty="0" smtClean="0"/>
              <a:t>普通の</a:t>
            </a:r>
            <a:r>
              <a:rPr lang="en-US" altLang="ja-JP" sz="4000" dirty="0" smtClean="0"/>
              <a:t>” D </a:t>
            </a:r>
            <a:r>
              <a:rPr lang="ja-JP" altLang="en-US" sz="4000" dirty="0" smtClean="0"/>
              <a:t>に近い構文があります</a:t>
            </a:r>
            <a:endParaRPr lang="en-US" altLang="ja-JP" sz="4000" dirty="0" smtClean="0"/>
          </a:p>
          <a:p>
            <a:r>
              <a:rPr lang="ja-JP" altLang="en-US" sz="4000" dirty="0" smtClean="0"/>
              <a:t>「この式で型エラーが起きないなら</a:t>
            </a:r>
            <a:r>
              <a:rPr lang="en-US" altLang="ja-JP" sz="4000" dirty="0" smtClean="0"/>
              <a:t>…</a:t>
            </a:r>
            <a:r>
              <a:rPr lang="ja-JP" altLang="en-US" sz="4000" dirty="0" smtClean="0"/>
              <a:t>」 のような変態的な分岐が可能</a:t>
            </a:r>
            <a:endParaRPr kumimoji="1" lang="ja-JP" altLang="en-US" sz="4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5804" y="274638"/>
            <a:ext cx="8229600" cy="1143000"/>
          </a:xfrm>
        </p:spPr>
        <p:txBody>
          <a:bodyPr/>
          <a:lstStyle/>
          <a:p>
            <a:r>
              <a:rPr kumimoji="1" lang="en-US" altLang="ja-JP" dirty="0" smtClean="0"/>
              <a:t>§</a:t>
            </a:r>
            <a:r>
              <a:rPr kumimoji="1" lang="ja-JP" altLang="en-US" dirty="0" smtClean="0"/>
              <a:t>３ </a:t>
            </a:r>
            <a:r>
              <a:rPr kumimoji="1" lang="en-US" altLang="ja-JP" dirty="0" smtClean="0"/>
              <a:t>: </a:t>
            </a:r>
            <a:r>
              <a:rPr kumimoji="1" lang="ja-JP" altLang="en-US" dirty="0" smtClean="0"/>
              <a:t>応用編</a:t>
            </a:r>
            <a:endParaRPr kumimoji="1" lang="ja-JP" altLang="en-US" dirty="0"/>
          </a:p>
        </p:txBody>
      </p:sp>
      <p:sp>
        <p:nvSpPr>
          <p:cNvPr id="3" name="コンテンツ プレースホルダ 2"/>
          <p:cNvSpPr>
            <a:spLocks noGrp="1"/>
          </p:cNvSpPr>
          <p:nvPr>
            <p:ph idx="1"/>
          </p:nvPr>
        </p:nvSpPr>
        <p:spPr/>
        <p:txBody>
          <a:bodyPr/>
          <a:lstStyle/>
          <a:p>
            <a:pPr>
              <a:buNone/>
            </a:pPr>
            <a:endParaRPr lang="en-US" altLang="ja-JP" sz="1100" dirty="0" smtClean="0"/>
          </a:p>
          <a:p>
            <a:pPr algn="ctr">
              <a:buNone/>
            </a:pPr>
            <a:r>
              <a:rPr kumimoji="1" lang="en-US" altLang="ja-JP" sz="8000" dirty="0" smtClean="0"/>
              <a:t>“</a:t>
            </a:r>
            <a:r>
              <a:rPr kumimoji="1" lang="ja-JP" altLang="en-US" sz="8000" dirty="0" smtClean="0"/>
              <a:t>タプル</a:t>
            </a:r>
            <a:r>
              <a:rPr kumimoji="1" lang="en-US" altLang="ja-JP" sz="8000" dirty="0" smtClean="0"/>
              <a:t>”</a:t>
            </a:r>
          </a:p>
          <a:p>
            <a:pPr algn="ctr">
              <a:buNone/>
            </a:pPr>
            <a:r>
              <a:rPr lang="ja-JP" altLang="en-US" sz="8000" dirty="0" smtClean="0"/>
              <a:t>と</a:t>
            </a:r>
            <a:r>
              <a:rPr lang="en-US" altLang="ja-JP" sz="8000" dirty="0" smtClean="0"/>
              <a:t/>
            </a:r>
            <a:br>
              <a:rPr lang="en-US" altLang="ja-JP" sz="8000" dirty="0" smtClean="0"/>
            </a:br>
            <a:r>
              <a:rPr lang="ja-JP" altLang="en-US" sz="8000" dirty="0" smtClean="0"/>
              <a:t>汎用イテレータ</a:t>
            </a:r>
            <a:endParaRPr kumimoji="1" lang="ja-JP" altLang="en-US" sz="8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タプルって？</a:t>
            </a:r>
            <a:endParaRPr kumimoji="1" lang="ja-JP" altLang="en-US" dirty="0"/>
          </a:p>
        </p:txBody>
      </p:sp>
      <p:sp>
        <p:nvSpPr>
          <p:cNvPr id="3" name="コンテンツ プレースホルダ 2"/>
          <p:cNvSpPr>
            <a:spLocks noGrp="1"/>
          </p:cNvSpPr>
          <p:nvPr>
            <p:ph idx="1"/>
          </p:nvPr>
        </p:nvSpPr>
        <p:spPr/>
        <p:txBody>
          <a:bodyPr/>
          <a:lstStyle/>
          <a:p>
            <a:r>
              <a:rPr kumimoji="1" lang="en-US" altLang="ja-JP" sz="4400" dirty="0" smtClean="0"/>
              <a:t>D</a:t>
            </a:r>
            <a:r>
              <a:rPr kumimoji="1" lang="ja-JP" altLang="en-US" sz="4400" dirty="0" smtClean="0"/>
              <a:t>では、いわゆる 「型リスト」 が言語のプリミティブとして提供されています。</a:t>
            </a:r>
            <a:endParaRPr kumimoji="1" lang="en-US" altLang="ja-JP" sz="4400" dirty="0" smtClean="0"/>
          </a:p>
          <a:p>
            <a:pPr lvl="1"/>
            <a:r>
              <a:rPr lang="ja-JP" altLang="en-US" sz="3600" dirty="0" smtClean="0"/>
              <a:t>さっきの</a:t>
            </a:r>
            <a:r>
              <a:rPr lang="ja-JP" altLang="en-US" sz="3600" dirty="0" err="1" smtClean="0"/>
              <a:t>は</a:t>
            </a:r>
            <a:r>
              <a:rPr lang="ja-JP" altLang="en-US" sz="3600" dirty="0" smtClean="0"/>
              <a:t>あくまでサンプル</a:t>
            </a:r>
            <a:endParaRPr lang="en-US" altLang="ja-JP" sz="3600" dirty="0" smtClean="0"/>
          </a:p>
          <a:p>
            <a:pPr lvl="4"/>
            <a:endParaRPr kumimoji="1" lang="en-US" altLang="ja-JP" sz="2800" dirty="0" smtClean="0"/>
          </a:p>
          <a:p>
            <a:pPr>
              <a:buNone/>
            </a:pPr>
            <a:r>
              <a:rPr lang="en-US" altLang="ja-JP" dirty="0" smtClean="0"/>
              <a:t>※D</a:t>
            </a:r>
            <a:r>
              <a:rPr lang="ja-JP" altLang="en-US" dirty="0" smtClean="0"/>
              <a:t>のタプル≒「型（など）のリスト」</a:t>
            </a:r>
            <a:r>
              <a:rPr lang="en-US" altLang="ja-JP" dirty="0" smtClean="0"/>
              <a:t/>
            </a:r>
            <a:br>
              <a:rPr lang="en-US" altLang="ja-JP" dirty="0" smtClean="0"/>
            </a:br>
            <a:r>
              <a:rPr lang="ja-JP" altLang="en-US" dirty="0" smtClean="0"/>
              <a:t>あくまでコンパイル時のみの概念。</a:t>
            </a:r>
            <a:r>
              <a:rPr lang="en-US" altLang="ja-JP" dirty="0" smtClean="0"/>
              <a:t/>
            </a:r>
            <a:br>
              <a:rPr lang="en-US" altLang="ja-JP" dirty="0" smtClean="0"/>
            </a:br>
            <a:r>
              <a:rPr lang="en-US" altLang="ja-JP" dirty="0" smtClean="0"/>
              <a:t>ML/Haskell/Python</a:t>
            </a:r>
            <a:r>
              <a:rPr lang="ja-JP" altLang="en-US" dirty="0" smtClean="0"/>
              <a:t>等々の</a:t>
            </a:r>
            <a:r>
              <a:rPr lang="en-US" altLang="ja-JP" dirty="0" smtClean="0"/>
              <a:t>”</a:t>
            </a:r>
            <a:r>
              <a:rPr lang="ja-JP" altLang="en-US" dirty="0" smtClean="0"/>
              <a:t>タプル</a:t>
            </a:r>
            <a:r>
              <a:rPr lang="en-US" altLang="ja-JP" dirty="0" smtClean="0"/>
              <a:t>”</a:t>
            </a:r>
            <a:r>
              <a:rPr lang="ja-JP" altLang="en-US" dirty="0" smtClean="0"/>
              <a:t>とは別物</a:t>
            </a:r>
            <a:endParaRPr kumimoji="1" lang="ja-JP" altLang="en-US" sz="5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Ｄの型レベル計算</a:t>
            </a:r>
            <a:endParaRPr kumimoji="1" lang="ja-JP" altLang="en-US" dirty="0"/>
          </a:p>
        </p:txBody>
      </p:sp>
      <p:sp>
        <p:nvSpPr>
          <p:cNvPr id="3" name="コンテンツ プレースホルダ 2"/>
          <p:cNvSpPr>
            <a:spLocks noGrp="1"/>
          </p:cNvSpPr>
          <p:nvPr>
            <p:ph idx="1"/>
          </p:nvPr>
        </p:nvSpPr>
        <p:spPr/>
        <p:txBody>
          <a:bodyPr/>
          <a:lstStyle/>
          <a:p>
            <a:r>
              <a:rPr kumimoji="1" lang="ja-JP" altLang="en-US" sz="6000" dirty="0" smtClean="0"/>
              <a:t>以上。</a:t>
            </a:r>
            <a:endParaRPr kumimoji="1" lang="en-US" altLang="ja-JP" sz="6000" dirty="0" smtClean="0"/>
          </a:p>
          <a:p>
            <a:endParaRPr lang="en-US" altLang="ja-JP" sz="6000" dirty="0" smtClean="0"/>
          </a:p>
          <a:p>
            <a:r>
              <a:rPr lang="ja-JP" altLang="en-US" sz="6000" dirty="0" smtClean="0"/>
              <a:t>ご静聴</a:t>
            </a:r>
            <a:r>
              <a:rPr lang="en-US" altLang="ja-JP" sz="6000" dirty="0" smtClean="0"/>
              <a:t/>
            </a:r>
            <a:br>
              <a:rPr lang="en-US" altLang="ja-JP" sz="6000" dirty="0" smtClean="0"/>
            </a:br>
            <a:r>
              <a:rPr lang="ja-JP" altLang="en-US" sz="6000" dirty="0" smtClean="0"/>
              <a:t>ありがとうございました</a:t>
            </a:r>
            <a:endParaRPr lang="en-US" altLang="ja-JP" sz="60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簡単な例</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5" name="テキスト ボックス 4"/>
          <p:cNvSpPr txBox="1"/>
          <p:nvPr/>
        </p:nvSpPr>
        <p:spPr>
          <a:xfrm>
            <a:off x="428596" y="1500174"/>
            <a:ext cx="8358182" cy="403187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3200" b="1" dirty="0" smtClean="0">
                <a:latin typeface="Lucida Console" pitchFamily="49" charset="0"/>
                <a:ea typeface="メイリオ" pitchFamily="50" charset="-128"/>
              </a:rPr>
              <a:t>class </a:t>
            </a:r>
            <a:r>
              <a:rPr kumimoji="1" lang="en-US" altLang="ja-JP" sz="3200" b="1" dirty="0" err="1" smtClean="0">
                <a:latin typeface="Lucida Console" pitchFamily="49" charset="0"/>
                <a:ea typeface="メイリオ" pitchFamily="50" charset="-128"/>
              </a:rPr>
              <a:t>NamedPoint</a:t>
            </a:r>
            <a:endParaRPr kumimoji="1" lang="en-US" altLang="ja-JP" sz="3200" b="1" dirty="0" smtClean="0">
              <a:latin typeface="Lucida Console" pitchFamily="49" charset="0"/>
              <a:ea typeface="メイリオ" pitchFamily="50" charset="-128"/>
            </a:endParaRPr>
          </a:p>
          <a:p>
            <a:r>
              <a:rPr kumimoji="1" lang="en-US" altLang="ja-JP" sz="3200" b="1" dirty="0" smtClean="0">
                <a:latin typeface="Lucida Console" pitchFamily="49" charset="0"/>
                <a:ea typeface="メイリオ" pitchFamily="50" charset="-128"/>
              </a:rPr>
              <a:t>{</a:t>
            </a:r>
          </a:p>
          <a:p>
            <a:r>
              <a:rPr kumimoji="1" lang="en-US" altLang="ja-JP" sz="3200" b="1" dirty="0" smtClean="0">
                <a:latin typeface="Lucida Console" pitchFamily="49" charset="0"/>
                <a:ea typeface="メイリオ" pitchFamily="50" charset="-128"/>
              </a:rPr>
              <a:t>   </a:t>
            </a:r>
            <a:r>
              <a:rPr kumimoji="1" lang="en-US" altLang="ja-JP" sz="3200" b="1" dirty="0" err="1" smtClean="0">
                <a:latin typeface="Lucida Console" pitchFamily="49" charset="0"/>
                <a:ea typeface="メイリオ" pitchFamily="50" charset="-128"/>
              </a:rPr>
              <a:t>int</a:t>
            </a:r>
            <a:r>
              <a:rPr kumimoji="1" lang="en-US" altLang="ja-JP" sz="3200" b="1" dirty="0" smtClean="0">
                <a:latin typeface="Lucida Console" pitchFamily="49" charset="0"/>
                <a:ea typeface="メイリオ" pitchFamily="50" charset="-128"/>
              </a:rPr>
              <a:t> x; </a:t>
            </a:r>
            <a:r>
              <a:rPr kumimoji="1" lang="en-US" altLang="ja-JP" sz="3200" b="1" dirty="0" err="1" smtClean="0">
                <a:latin typeface="Lucida Console" pitchFamily="49" charset="0"/>
                <a:ea typeface="メイリオ" pitchFamily="50" charset="-128"/>
              </a:rPr>
              <a:t>int</a:t>
            </a:r>
            <a:r>
              <a:rPr kumimoji="1" lang="en-US" altLang="ja-JP" sz="3200" b="1" dirty="0" smtClean="0">
                <a:latin typeface="Lucida Console" pitchFamily="49" charset="0"/>
                <a:ea typeface="メイリオ" pitchFamily="50" charset="-128"/>
              </a:rPr>
              <a:t> y; string name;</a:t>
            </a:r>
          </a:p>
          <a:p>
            <a:endParaRPr kumimoji="1" lang="en-US" altLang="ja-JP" sz="3200" b="1" dirty="0" smtClean="0">
              <a:latin typeface="Lucida Console" pitchFamily="49" charset="0"/>
              <a:ea typeface="メイリオ" pitchFamily="50" charset="-128"/>
            </a:endParaRPr>
          </a:p>
          <a:p>
            <a:r>
              <a:rPr kumimoji="1" lang="en-US" altLang="ja-JP" sz="3200" b="1" dirty="0" smtClean="0">
                <a:solidFill>
                  <a:srgbClr val="FF0000"/>
                </a:solidFill>
                <a:latin typeface="Lucida Console" pitchFamily="49" charset="0"/>
                <a:ea typeface="メイリオ" pitchFamily="50" charset="-128"/>
              </a:rPr>
              <a:t>   // </a:t>
            </a:r>
            <a:r>
              <a:rPr kumimoji="1" lang="ja-JP" altLang="en-US" sz="3200" b="1" dirty="0" smtClean="0">
                <a:solidFill>
                  <a:srgbClr val="FF0000"/>
                </a:solidFill>
                <a:latin typeface="Lucida Console" pitchFamily="49" charset="0"/>
                <a:ea typeface="メイリオ" pitchFamily="50" charset="-128"/>
              </a:rPr>
              <a:t>引数</a:t>
            </a:r>
            <a:r>
              <a:rPr kumimoji="1" lang="en-US" altLang="ja-JP" sz="3200" b="1" dirty="0" smtClean="0">
                <a:solidFill>
                  <a:srgbClr val="FF0000"/>
                </a:solidFill>
                <a:latin typeface="Lucida Console" pitchFamily="49" charset="0"/>
                <a:ea typeface="メイリオ" pitchFamily="50" charset="-128"/>
              </a:rPr>
              <a:t>3</a:t>
            </a:r>
            <a:r>
              <a:rPr kumimoji="1" lang="ja-JP" altLang="en-US" sz="3200" b="1" dirty="0" smtClean="0">
                <a:solidFill>
                  <a:srgbClr val="FF0000"/>
                </a:solidFill>
                <a:latin typeface="Lucida Console" pitchFamily="49" charset="0"/>
                <a:ea typeface="メイリオ" pitchFamily="50" charset="-128"/>
              </a:rPr>
              <a:t>つ受け取って</a:t>
            </a:r>
            <a:r>
              <a:rPr kumimoji="1" lang="en-US" altLang="ja-JP" sz="3200" b="1" dirty="0" err="1" smtClean="0">
                <a:solidFill>
                  <a:srgbClr val="FF0000"/>
                </a:solidFill>
                <a:latin typeface="Lucida Console" pitchFamily="49" charset="0"/>
                <a:ea typeface="メイリオ" pitchFamily="50" charset="-128"/>
              </a:rPr>
              <a:t>x,y,name</a:t>
            </a:r>
            <a:r>
              <a:rPr kumimoji="1" lang="ja-JP" altLang="en-US" sz="3200" b="1" dirty="0" smtClean="0">
                <a:solidFill>
                  <a:srgbClr val="FF0000"/>
                </a:solidFill>
                <a:latin typeface="Lucida Console" pitchFamily="49" charset="0"/>
                <a:ea typeface="メイリオ" pitchFamily="50" charset="-128"/>
              </a:rPr>
              <a:t>に</a:t>
            </a:r>
            <a:endParaRPr kumimoji="1" lang="en-US" altLang="ja-JP" sz="3200" b="1" dirty="0" smtClean="0">
              <a:solidFill>
                <a:srgbClr val="FF0000"/>
              </a:solidFill>
              <a:latin typeface="Lucida Console" pitchFamily="49" charset="0"/>
              <a:ea typeface="メイリオ" pitchFamily="50" charset="-128"/>
            </a:endParaRPr>
          </a:p>
          <a:p>
            <a:r>
              <a:rPr kumimoji="1" lang="en-US" altLang="ja-JP" sz="3200" b="1" dirty="0" smtClean="0">
                <a:solidFill>
                  <a:srgbClr val="FF0000"/>
                </a:solidFill>
                <a:latin typeface="Lucida Console" pitchFamily="49" charset="0"/>
                <a:ea typeface="メイリオ" pitchFamily="50" charset="-128"/>
              </a:rPr>
              <a:t>   // </a:t>
            </a:r>
            <a:r>
              <a:rPr kumimoji="1" lang="ja-JP" altLang="en-US" sz="3200" b="1" dirty="0" smtClean="0">
                <a:solidFill>
                  <a:srgbClr val="FF0000"/>
                </a:solidFill>
                <a:latin typeface="Lucida Console" pitchFamily="49" charset="0"/>
                <a:ea typeface="メイリオ" pitchFamily="50" charset="-128"/>
              </a:rPr>
              <a:t>そのままセットするだけの</a:t>
            </a:r>
            <a:endParaRPr kumimoji="1" lang="en-US" altLang="ja-JP" sz="3200" b="1" dirty="0" smtClean="0">
              <a:solidFill>
                <a:srgbClr val="FF0000"/>
              </a:solidFill>
              <a:latin typeface="Lucida Console" pitchFamily="49" charset="0"/>
              <a:ea typeface="メイリオ" pitchFamily="50" charset="-128"/>
            </a:endParaRPr>
          </a:p>
          <a:p>
            <a:r>
              <a:rPr kumimoji="1" lang="en-US" altLang="ja-JP" sz="3200" b="1" dirty="0" smtClean="0">
                <a:solidFill>
                  <a:srgbClr val="FF0000"/>
                </a:solidFill>
                <a:latin typeface="Lucida Console" pitchFamily="49" charset="0"/>
                <a:ea typeface="メイリオ" pitchFamily="50" charset="-128"/>
              </a:rPr>
              <a:t>   // </a:t>
            </a:r>
            <a:r>
              <a:rPr kumimoji="1" lang="ja-JP" altLang="en-US" sz="3200" b="1" dirty="0" smtClean="0">
                <a:solidFill>
                  <a:srgbClr val="FF0000"/>
                </a:solidFill>
                <a:latin typeface="Lucida Console" pitchFamily="49" charset="0"/>
                <a:ea typeface="メイリオ" pitchFamily="50" charset="-128"/>
              </a:rPr>
              <a:t>コンストラクタが欲しい</a:t>
            </a:r>
            <a:endParaRPr kumimoji="1" lang="en-US" altLang="ja-JP" sz="3200" b="1" dirty="0" smtClean="0">
              <a:solidFill>
                <a:srgbClr val="FF0000"/>
              </a:solidFill>
              <a:latin typeface="Lucida Console" pitchFamily="49" charset="0"/>
              <a:ea typeface="メイリオ" pitchFamily="50" charset="-128"/>
            </a:endParaRPr>
          </a:p>
          <a:p>
            <a:r>
              <a:rPr kumimoji="1" lang="en-US" altLang="ja-JP" sz="3200" b="1" dirty="0" smtClean="0">
                <a:latin typeface="Lucida Console" pitchFamily="49" charset="0"/>
                <a:ea typeface="メイリオ" pitchFamily="50" charset="-128"/>
              </a:rPr>
              <a: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汎用性のない解</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5" name="テキスト ボックス 4"/>
          <p:cNvSpPr txBox="1"/>
          <p:nvPr/>
        </p:nvSpPr>
        <p:spPr>
          <a:xfrm>
            <a:off x="785818" y="1714488"/>
            <a:ext cx="7643834" cy="397031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class </a:t>
            </a:r>
            <a:r>
              <a:rPr kumimoji="1" lang="en-US" altLang="ja-JP" sz="2800" b="1" dirty="0" err="1" smtClean="0">
                <a:latin typeface="Lucida Console" pitchFamily="49" charset="0"/>
                <a:ea typeface="メイリオ" pitchFamily="50" charset="-128"/>
              </a:rPr>
              <a:t>NamedPoint</a:t>
            </a:r>
            <a:r>
              <a:rPr kumimoji="1" lang="en-US" altLang="ja-JP" sz="2800" b="1" dirty="0" smtClean="0">
                <a:latin typeface="Lucida Console" pitchFamily="49" charset="0"/>
                <a:ea typeface="メイリオ" pitchFamily="50" charset="-128"/>
              </a:rPr>
              <a:t> {</a:t>
            </a:r>
          </a:p>
          <a:p>
            <a:r>
              <a:rPr kumimoji="1" lang="en-US" altLang="ja-JP" sz="2800" b="1" dirty="0" smtClean="0">
                <a:latin typeface="Lucida Console" pitchFamily="49" charset="0"/>
                <a:ea typeface="メイリオ" pitchFamily="50" charset="-128"/>
              </a:rPr>
              <a:t>   </a:t>
            </a:r>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 x; </a:t>
            </a:r>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 y; string name;</a:t>
            </a:r>
          </a:p>
          <a:p>
            <a:endParaRPr kumimoji="1" lang="en-US" altLang="ja-JP" sz="2800" b="1" dirty="0" smtClean="0">
              <a:latin typeface="Lucida Console" pitchFamily="49" charset="0"/>
              <a:ea typeface="メイリオ" pitchFamily="50" charset="-128"/>
            </a:endParaRPr>
          </a:p>
          <a:p>
            <a:r>
              <a:rPr kumimoji="1" lang="en-US" altLang="ja-JP" sz="2800" b="1" dirty="0" smtClean="0">
                <a:latin typeface="Lucida Console" pitchFamily="49" charset="0"/>
                <a:ea typeface="メイリオ" pitchFamily="50" charset="-128"/>
              </a:rPr>
              <a:t>   </a:t>
            </a:r>
            <a:r>
              <a:rPr kumimoji="1" lang="en-US" altLang="ja-JP" sz="2800" b="1" dirty="0" smtClean="0">
                <a:solidFill>
                  <a:srgbClr val="FF0000"/>
                </a:solidFill>
                <a:latin typeface="Lucida Console" pitchFamily="49" charset="0"/>
                <a:ea typeface="メイリオ" pitchFamily="50" charset="-128"/>
              </a:rPr>
              <a:t>// </a:t>
            </a:r>
            <a:r>
              <a:rPr kumimoji="1" lang="ja-JP" altLang="en-US" sz="2800" b="1" dirty="0" smtClean="0">
                <a:solidFill>
                  <a:srgbClr val="FF0000"/>
                </a:solidFill>
                <a:latin typeface="Lucida Console" pitchFamily="49" charset="0"/>
                <a:ea typeface="メイリオ" pitchFamily="50" charset="-128"/>
              </a:rPr>
              <a:t>超手書き</a:t>
            </a:r>
            <a:endParaRPr kumimoji="1" lang="en-US" altLang="ja-JP" sz="2800" b="1" dirty="0" smtClean="0">
              <a:solidFill>
                <a:srgbClr val="FF0000"/>
              </a:solidFill>
              <a:latin typeface="Lucida Console" pitchFamily="49" charset="0"/>
              <a:ea typeface="メイリオ" pitchFamily="50" charset="-128"/>
            </a:endParaRPr>
          </a:p>
          <a:p>
            <a:r>
              <a:rPr kumimoji="1" lang="en-US" altLang="ja-JP" sz="2800" b="1" dirty="0" smtClean="0">
                <a:latin typeface="Lucida Console" pitchFamily="49" charset="0"/>
                <a:ea typeface="メイリオ" pitchFamily="50" charset="-128"/>
              </a:rPr>
              <a:t>   this( </a:t>
            </a:r>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 x, </a:t>
            </a:r>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 y, string n )</a:t>
            </a:r>
          </a:p>
          <a:p>
            <a:r>
              <a:rPr kumimoji="1" lang="en-US" altLang="ja-JP" sz="2800" b="1" dirty="0" smtClean="0">
                <a:latin typeface="Lucida Console" pitchFamily="49" charset="0"/>
                <a:ea typeface="メイリオ" pitchFamily="50" charset="-128"/>
              </a:rPr>
              <a:t>     { </a:t>
            </a:r>
            <a:r>
              <a:rPr kumimoji="1" lang="en-US" altLang="ja-JP" sz="2800" b="1" dirty="0" err="1" smtClean="0">
                <a:latin typeface="Lucida Console" pitchFamily="49" charset="0"/>
                <a:ea typeface="メイリオ" pitchFamily="50" charset="-128"/>
              </a:rPr>
              <a:t>this.x</a:t>
            </a:r>
            <a:r>
              <a:rPr kumimoji="1" lang="en-US" altLang="ja-JP" sz="2800" b="1" dirty="0" smtClean="0">
                <a:latin typeface="Lucida Console" pitchFamily="49" charset="0"/>
                <a:ea typeface="メイリオ" pitchFamily="50" charset="-128"/>
              </a:rPr>
              <a:t> = x;</a:t>
            </a:r>
          </a:p>
          <a:p>
            <a:r>
              <a:rPr kumimoji="1" lang="en-US" altLang="ja-JP" sz="2800" b="1" dirty="0" smtClean="0">
                <a:latin typeface="Lucida Console" pitchFamily="49" charset="0"/>
                <a:ea typeface="メイリオ" pitchFamily="50" charset="-128"/>
              </a:rPr>
              <a:t>       </a:t>
            </a:r>
            <a:r>
              <a:rPr kumimoji="1" lang="en-US" altLang="ja-JP" sz="2800" b="1" dirty="0" err="1" smtClean="0">
                <a:latin typeface="Lucida Console" pitchFamily="49" charset="0"/>
                <a:ea typeface="メイリオ" pitchFamily="50" charset="-128"/>
              </a:rPr>
              <a:t>this.y</a:t>
            </a:r>
            <a:r>
              <a:rPr kumimoji="1" lang="en-US" altLang="ja-JP" sz="2800" b="1" dirty="0" smtClean="0">
                <a:latin typeface="Lucida Console" pitchFamily="49" charset="0"/>
                <a:ea typeface="メイリオ" pitchFamily="50" charset="-128"/>
              </a:rPr>
              <a:t> </a:t>
            </a:r>
            <a:r>
              <a:rPr kumimoji="1" lang="en-US" altLang="ja-JP" sz="2800" b="1" smtClean="0">
                <a:latin typeface="Lucida Console" pitchFamily="49" charset="0"/>
                <a:ea typeface="メイリオ" pitchFamily="50" charset="-128"/>
              </a:rPr>
              <a:t>= y;</a:t>
            </a:r>
            <a:endParaRPr kumimoji="1" lang="en-US" altLang="ja-JP" sz="2800" b="1" dirty="0" smtClean="0">
              <a:latin typeface="Lucida Console" pitchFamily="49" charset="0"/>
              <a:ea typeface="メイリオ" pitchFamily="50" charset="-128"/>
            </a:endParaRPr>
          </a:p>
          <a:p>
            <a:r>
              <a:rPr kumimoji="1" lang="en-US" altLang="ja-JP" sz="2800" b="1" dirty="0" smtClean="0">
                <a:latin typeface="Lucida Console" pitchFamily="49" charset="0"/>
                <a:ea typeface="メイリオ" pitchFamily="50" charset="-128"/>
              </a:rPr>
              <a:t>       this.name  = n; }</a:t>
            </a:r>
          </a:p>
          <a:p>
            <a:r>
              <a:rPr kumimoji="1" lang="en-US" altLang="ja-JP" sz="2800" b="1" dirty="0" smtClean="0">
                <a:latin typeface="Lucida Console" pitchFamily="49" charset="0"/>
                <a:ea typeface="メイリオ" pitchFamily="50" charset="-128"/>
              </a:rPr>
              <a: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タプルを使った</a:t>
            </a:r>
            <a:r>
              <a:rPr lang="en-US" altLang="ja-JP" dirty="0" smtClean="0"/>
              <a:t/>
            </a:r>
            <a:br>
              <a:rPr lang="en-US" altLang="ja-JP" dirty="0" smtClean="0"/>
            </a:br>
            <a:r>
              <a:rPr lang="ja-JP" altLang="en-US" dirty="0" smtClean="0"/>
              <a:t>コピペで使い回せる解</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5" name="テキスト ボックス 4"/>
          <p:cNvSpPr txBox="1"/>
          <p:nvPr/>
        </p:nvSpPr>
        <p:spPr>
          <a:xfrm>
            <a:off x="785818" y="1714488"/>
            <a:ext cx="7643834" cy="267765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class </a:t>
            </a:r>
            <a:r>
              <a:rPr kumimoji="1" lang="en-US" altLang="ja-JP" sz="2800" b="1" dirty="0" err="1" smtClean="0">
                <a:latin typeface="Lucida Console" pitchFamily="49" charset="0"/>
                <a:ea typeface="メイリオ" pitchFamily="50" charset="-128"/>
              </a:rPr>
              <a:t>NamedPoint</a:t>
            </a:r>
            <a:r>
              <a:rPr kumimoji="1" lang="en-US" altLang="ja-JP" sz="2800" b="1" dirty="0" smtClean="0">
                <a:latin typeface="Lucida Console" pitchFamily="49" charset="0"/>
                <a:ea typeface="メイリオ" pitchFamily="50" charset="-128"/>
              </a:rPr>
              <a:t> {</a:t>
            </a:r>
          </a:p>
          <a:p>
            <a:r>
              <a:rPr kumimoji="1" lang="en-US" altLang="ja-JP" sz="2800" b="1" dirty="0" smtClean="0">
                <a:latin typeface="Lucida Console" pitchFamily="49" charset="0"/>
                <a:ea typeface="メイリオ" pitchFamily="50" charset="-128"/>
              </a:rPr>
              <a:t>   </a:t>
            </a:r>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 x; </a:t>
            </a:r>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 y; string name;</a:t>
            </a:r>
          </a:p>
          <a:p>
            <a:endParaRPr kumimoji="1" lang="en-US" altLang="ja-JP" sz="2800" b="1" dirty="0" smtClean="0">
              <a:latin typeface="Lucida Console" pitchFamily="49" charset="0"/>
              <a:ea typeface="メイリオ" pitchFamily="50" charset="-128"/>
            </a:endParaRPr>
          </a:p>
          <a:p>
            <a:r>
              <a:rPr kumimoji="1" lang="en-US" altLang="ja-JP" sz="2800" b="1" dirty="0" smtClean="0">
                <a:latin typeface="Lucida Console" pitchFamily="49" charset="0"/>
                <a:ea typeface="メイリオ" pitchFamily="50" charset="-128"/>
              </a:rPr>
              <a:t>   </a:t>
            </a:r>
            <a:r>
              <a:rPr kumimoji="1" lang="en-US" altLang="ja-JP" sz="2800" b="1" dirty="0" smtClean="0">
                <a:solidFill>
                  <a:srgbClr val="FF0000"/>
                </a:solidFill>
                <a:latin typeface="Lucida Console" pitchFamily="49" charset="0"/>
                <a:ea typeface="メイリオ" pitchFamily="50" charset="-128"/>
              </a:rPr>
              <a:t>this( </a:t>
            </a:r>
            <a:r>
              <a:rPr kumimoji="1" lang="en-US" altLang="ja-JP" sz="2800" b="1" dirty="0" err="1" smtClean="0">
                <a:solidFill>
                  <a:srgbClr val="FF0000"/>
                </a:solidFill>
                <a:latin typeface="Lucida Console" pitchFamily="49" charset="0"/>
                <a:ea typeface="メイリオ" pitchFamily="50" charset="-128"/>
              </a:rPr>
              <a:t>typeof</a:t>
            </a:r>
            <a:r>
              <a:rPr kumimoji="1" lang="en-US" altLang="ja-JP" sz="2800" b="1" dirty="0" smtClean="0">
                <a:solidFill>
                  <a:srgbClr val="FF0000"/>
                </a:solidFill>
                <a:latin typeface="Lucida Console" pitchFamily="49" charset="0"/>
                <a:ea typeface="メイリオ" pitchFamily="50" charset="-128"/>
              </a:rPr>
              <a:t>(</a:t>
            </a:r>
            <a:r>
              <a:rPr kumimoji="1" lang="en-US" altLang="ja-JP" sz="2800" b="1" dirty="0" err="1" smtClean="0">
                <a:solidFill>
                  <a:srgbClr val="FF0000"/>
                </a:solidFill>
                <a:latin typeface="Lucida Console" pitchFamily="49" charset="0"/>
                <a:ea typeface="メイリオ" pitchFamily="50" charset="-128"/>
              </a:rPr>
              <a:t>this.tupleof</a:t>
            </a:r>
            <a:r>
              <a:rPr kumimoji="1" lang="en-US" altLang="ja-JP" sz="2800" b="1" dirty="0" smtClean="0">
                <a:solidFill>
                  <a:srgbClr val="FF0000"/>
                </a:solidFill>
                <a:latin typeface="Lucida Console" pitchFamily="49" charset="0"/>
                <a:ea typeface="メイリオ" pitchFamily="50" charset="-128"/>
              </a:rPr>
              <a:t>) </a:t>
            </a:r>
            <a:r>
              <a:rPr kumimoji="1" lang="en-US" altLang="ja-JP" sz="2800" b="1" dirty="0" err="1" smtClean="0">
                <a:solidFill>
                  <a:srgbClr val="FF0000"/>
                </a:solidFill>
                <a:latin typeface="Lucida Console" pitchFamily="49" charset="0"/>
                <a:ea typeface="メイリオ" pitchFamily="50" charset="-128"/>
              </a:rPr>
              <a:t>xs</a:t>
            </a:r>
            <a:r>
              <a:rPr kumimoji="1" lang="en-US" altLang="ja-JP" sz="2800" b="1" dirty="0" smtClean="0">
                <a:solidFill>
                  <a:srgbClr val="FF0000"/>
                </a:solidFill>
                <a:latin typeface="Lucida Console" pitchFamily="49" charset="0"/>
                <a:ea typeface="メイリオ" pitchFamily="50" charset="-128"/>
              </a:rPr>
              <a:t> )</a:t>
            </a:r>
          </a:p>
          <a:p>
            <a:r>
              <a:rPr kumimoji="1" lang="en-US" altLang="ja-JP" sz="2800" b="1" dirty="0" smtClean="0">
                <a:solidFill>
                  <a:srgbClr val="FF0000"/>
                </a:solidFill>
                <a:latin typeface="Lucida Console" pitchFamily="49" charset="0"/>
                <a:ea typeface="メイリオ" pitchFamily="50" charset="-128"/>
              </a:rPr>
              <a:t>     { </a:t>
            </a:r>
            <a:r>
              <a:rPr kumimoji="1" lang="en-US" altLang="ja-JP" sz="2800" b="1" dirty="0" err="1" smtClean="0">
                <a:solidFill>
                  <a:srgbClr val="FF0000"/>
                </a:solidFill>
                <a:latin typeface="Lucida Console" pitchFamily="49" charset="0"/>
                <a:ea typeface="メイリオ" pitchFamily="50" charset="-128"/>
              </a:rPr>
              <a:t>this.tupleof</a:t>
            </a:r>
            <a:r>
              <a:rPr kumimoji="1" lang="en-US" altLang="ja-JP" sz="2800" b="1" dirty="0" smtClean="0">
                <a:solidFill>
                  <a:srgbClr val="FF0000"/>
                </a:solidFill>
                <a:latin typeface="Lucida Console" pitchFamily="49" charset="0"/>
                <a:ea typeface="メイリオ" pitchFamily="50" charset="-128"/>
              </a:rPr>
              <a:t> = </a:t>
            </a:r>
            <a:r>
              <a:rPr kumimoji="1" lang="en-US" altLang="ja-JP" sz="2800" b="1" dirty="0" err="1" smtClean="0">
                <a:solidFill>
                  <a:srgbClr val="FF0000"/>
                </a:solidFill>
                <a:latin typeface="Lucida Console" pitchFamily="49" charset="0"/>
                <a:ea typeface="メイリオ" pitchFamily="50" charset="-128"/>
              </a:rPr>
              <a:t>xs</a:t>
            </a:r>
            <a:r>
              <a:rPr kumimoji="1" lang="en-US" altLang="ja-JP" sz="2800" b="1" dirty="0" smtClean="0">
                <a:solidFill>
                  <a:srgbClr val="FF0000"/>
                </a:solidFill>
                <a:latin typeface="Lucida Console" pitchFamily="49" charset="0"/>
                <a:ea typeface="メイリオ" pitchFamily="50" charset="-128"/>
              </a:rPr>
              <a:t>; }</a:t>
            </a:r>
          </a:p>
          <a:p>
            <a:r>
              <a:rPr kumimoji="1" lang="en-US" altLang="ja-JP" sz="2800" b="1" dirty="0" smtClean="0">
                <a:latin typeface="Lucida Console" pitchFamily="49" charset="0"/>
                <a:ea typeface="メイリオ" pitchFamily="50" charset="-128"/>
              </a:rPr>
              <a:t>}</a:t>
            </a:r>
          </a:p>
        </p:txBody>
      </p:sp>
      <p:sp>
        <p:nvSpPr>
          <p:cNvPr id="7" name="円形吹き出し 6"/>
          <p:cNvSpPr/>
          <p:nvPr/>
        </p:nvSpPr>
        <p:spPr bwMode="auto">
          <a:xfrm>
            <a:off x="5500694" y="3786190"/>
            <a:ext cx="3571900" cy="2643206"/>
          </a:xfrm>
          <a:prstGeom prst="wedgeEllipseCallout">
            <a:avLst>
              <a:gd name="adj1" fmla="val -16913"/>
              <a:gd name="adj2" fmla="val -6349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3200" dirty="0" smtClean="0"/>
              <a:t>t</a:t>
            </a:r>
            <a:r>
              <a:rPr kumimoji="0" lang="en-US" altLang="ja-JP" sz="3200" b="0" i="0" u="none" strike="noStrike" cap="none" normalizeH="0" baseline="0" dirty="0" smtClean="0">
                <a:ln>
                  <a:noFill/>
                </a:ln>
                <a:solidFill>
                  <a:schemeClr val="tx1"/>
                </a:solidFill>
                <a:effectLst/>
                <a:latin typeface="Arial" charset="0"/>
                <a:ea typeface="ＭＳ Ｐゴシック" pitchFamily="50" charset="-128"/>
              </a:rPr>
              <a:t>his</a:t>
            </a:r>
            <a:r>
              <a:rPr kumimoji="0" lang="ja-JP" altLang="en-US" sz="3200" b="0" i="0" u="none" strike="noStrike" cap="none" normalizeH="0" baseline="0" dirty="0" smtClean="0">
                <a:ln>
                  <a:noFill/>
                </a:ln>
                <a:solidFill>
                  <a:schemeClr val="tx1"/>
                </a:solidFill>
                <a:effectLst/>
                <a:latin typeface="Arial" charset="0"/>
                <a:ea typeface="ＭＳ Ｐゴシック" pitchFamily="50" charset="-128"/>
              </a:rPr>
              <a:t>オブジェクトのメンバ変数のリスト</a:t>
            </a:r>
            <a:endParaRPr kumimoji="0" lang="en-US" altLang="ja-JP" sz="3200" b="0" i="0" u="none" strike="noStrike" cap="none" normalizeH="0" baseline="0" dirty="0" smtClean="0">
              <a:ln>
                <a:noFill/>
              </a:ln>
              <a:solidFill>
                <a:schemeClr val="tx1"/>
              </a:solidFill>
              <a:effectLst/>
              <a:latin typeface="Arial" charset="0"/>
              <a:ea typeface="ＭＳ Ｐゴシック" pitchFamily="50" charset="-128"/>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ja-JP" sz="3200" dirty="0" smtClean="0">
                <a:solidFill>
                  <a:schemeClr val="tx1"/>
                </a:solidFill>
                <a:latin typeface="Arial" charset="0"/>
                <a:ea typeface="ＭＳ Ｐゴシック" pitchFamily="50" charset="-128"/>
              </a:rPr>
              <a:t>(</a:t>
            </a:r>
            <a:r>
              <a:rPr lang="en-US" altLang="ja-JP" sz="3200" dirty="0" err="1" smtClean="0">
                <a:solidFill>
                  <a:schemeClr val="tx1"/>
                </a:solidFill>
                <a:latin typeface="Arial" charset="0"/>
                <a:ea typeface="ＭＳ Ｐゴシック" pitchFamily="50" charset="-128"/>
              </a:rPr>
              <a:t>x,y,name</a:t>
            </a:r>
            <a:r>
              <a:rPr lang="en-US" altLang="ja-JP" sz="3200" dirty="0" smtClean="0">
                <a:solidFill>
                  <a:schemeClr val="tx1"/>
                </a:solidFill>
                <a:latin typeface="Arial" charset="0"/>
                <a:ea typeface="ＭＳ Ｐゴシック" pitchFamily="50" charset="-128"/>
              </a:rPr>
              <a:t>)</a:t>
            </a:r>
            <a:endParaRPr kumimoji="0" lang="ja-JP" altLang="en-US" sz="32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9" name="円形吹き出し 8"/>
          <p:cNvSpPr/>
          <p:nvPr/>
        </p:nvSpPr>
        <p:spPr bwMode="auto">
          <a:xfrm>
            <a:off x="2571736" y="5072074"/>
            <a:ext cx="3714776" cy="1571636"/>
          </a:xfrm>
          <a:prstGeom prst="wedgeEllipseCallout">
            <a:avLst>
              <a:gd name="adj1" fmla="val -17506"/>
              <a:gd name="adj2" fmla="val -153295"/>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3200" b="0" i="0" u="none" strike="noStrike" cap="none" normalizeH="0" baseline="0" dirty="0" smtClean="0">
                <a:ln>
                  <a:noFill/>
                </a:ln>
                <a:solidFill>
                  <a:schemeClr val="tx1"/>
                </a:solidFill>
                <a:effectLst/>
                <a:latin typeface="Arial" charset="0"/>
                <a:ea typeface="ＭＳ Ｐゴシック" pitchFamily="50" charset="-128"/>
              </a:rPr>
              <a:t>の型</a:t>
            </a:r>
            <a:r>
              <a:rPr kumimoji="0" lang="en-US" altLang="ja-JP" sz="3200" b="0" i="0" u="none" strike="noStrike" cap="none" normalizeH="0" baseline="0" dirty="0" smtClean="0">
                <a:ln>
                  <a:noFill/>
                </a:ln>
                <a:solidFill>
                  <a:schemeClr val="tx1"/>
                </a:solidFill>
                <a:effectLst/>
                <a:latin typeface="Arial" charset="0"/>
                <a:ea typeface="ＭＳ Ｐゴシック" pitchFamily="50" charset="-128"/>
              </a:rPr>
              <a:t/>
            </a:r>
            <a:br>
              <a:rPr kumimoji="0" lang="en-US" altLang="ja-JP" sz="3200" b="0" i="0" u="none" strike="noStrike" cap="none" normalizeH="0" baseline="0" dirty="0" smtClean="0">
                <a:ln>
                  <a:noFill/>
                </a:ln>
                <a:solidFill>
                  <a:schemeClr val="tx1"/>
                </a:solidFill>
                <a:effectLst/>
                <a:latin typeface="Arial" charset="0"/>
                <a:ea typeface="ＭＳ Ｐゴシック" pitchFamily="50" charset="-128"/>
              </a:rPr>
            </a:br>
            <a:r>
              <a:rPr kumimoji="0" lang="en-US" altLang="ja-JP" sz="3200" b="0" i="0" u="none" strike="noStrike" cap="none" normalizeH="0" baseline="0" dirty="0" smtClean="0">
                <a:ln>
                  <a:noFill/>
                </a:ln>
                <a:solidFill>
                  <a:schemeClr val="tx1"/>
                </a:solidFill>
                <a:effectLst/>
                <a:latin typeface="Arial" charset="0"/>
                <a:ea typeface="ＭＳ Ｐゴシック" pitchFamily="50" charset="-128"/>
              </a:rPr>
              <a:t>(</a:t>
            </a:r>
            <a:r>
              <a:rPr kumimoji="0" lang="en-US" altLang="ja-JP" sz="3200" b="0" i="0" u="none" strike="noStrike" cap="none" normalizeH="0" baseline="0" dirty="0" err="1" smtClean="0">
                <a:ln>
                  <a:noFill/>
                </a:ln>
                <a:solidFill>
                  <a:schemeClr val="tx1"/>
                </a:solidFill>
                <a:effectLst/>
                <a:latin typeface="Arial" charset="0"/>
                <a:ea typeface="ＭＳ Ｐゴシック" pitchFamily="50" charset="-128"/>
              </a:rPr>
              <a:t>int,int,string</a:t>
            </a:r>
            <a:r>
              <a:rPr kumimoji="0" lang="en-US" altLang="ja-JP" sz="3200" b="0" i="0" u="none" strike="noStrike" cap="none" normalizeH="0" baseline="0" dirty="0" smtClean="0">
                <a:ln>
                  <a:noFill/>
                </a:ln>
                <a:solidFill>
                  <a:schemeClr val="tx1"/>
                </a:solidFill>
                <a:effectLst/>
                <a:latin typeface="Arial" charset="0"/>
                <a:ea typeface="ＭＳ Ｐゴシック" pitchFamily="50" charset="-128"/>
              </a:rPr>
              <a:t>)</a:t>
            </a:r>
            <a:endParaRPr kumimoji="0" lang="ja-JP" altLang="en-US" sz="32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1" name="円形吹き出し 10"/>
          <p:cNvSpPr/>
          <p:nvPr/>
        </p:nvSpPr>
        <p:spPr bwMode="auto">
          <a:xfrm>
            <a:off x="142844" y="4500570"/>
            <a:ext cx="3643338" cy="1571636"/>
          </a:xfrm>
          <a:prstGeom prst="wedgeEllipseCallout">
            <a:avLst>
              <a:gd name="adj1" fmla="val -1850"/>
              <a:gd name="adj2" fmla="val -110981"/>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3200" b="0" i="0" u="none" strike="noStrike" cap="none" normalizeH="0" baseline="0" dirty="0" smtClean="0">
                <a:ln>
                  <a:noFill/>
                </a:ln>
                <a:solidFill>
                  <a:schemeClr val="tx1"/>
                </a:solidFill>
                <a:effectLst/>
                <a:latin typeface="Arial" charset="0"/>
                <a:ea typeface="ＭＳ Ｐゴシック" pitchFamily="50" charset="-128"/>
              </a:rPr>
              <a:t>が引数な</a:t>
            </a:r>
            <a:r>
              <a:rPr kumimoji="0" lang="en-US" altLang="ja-JP" sz="3200" b="0" i="0" u="none" strike="noStrike" cap="none" normalizeH="0" baseline="0" dirty="0" smtClean="0">
                <a:ln>
                  <a:noFill/>
                </a:ln>
                <a:solidFill>
                  <a:schemeClr val="tx1"/>
                </a:solidFill>
                <a:effectLst/>
                <a:latin typeface="Arial" charset="0"/>
                <a:ea typeface="ＭＳ Ｐゴシック" pitchFamily="50" charset="-128"/>
              </a:rPr>
              <a:t/>
            </a:r>
            <a:br>
              <a:rPr kumimoji="0" lang="en-US" altLang="ja-JP" sz="3200" b="0" i="0" u="none" strike="noStrike" cap="none" normalizeH="0" baseline="0" dirty="0" smtClean="0">
                <a:ln>
                  <a:noFill/>
                </a:ln>
                <a:solidFill>
                  <a:schemeClr val="tx1"/>
                </a:solidFill>
                <a:effectLst/>
                <a:latin typeface="Arial" charset="0"/>
                <a:ea typeface="ＭＳ Ｐゴシック" pitchFamily="50" charset="-128"/>
              </a:rPr>
            </a:br>
            <a:r>
              <a:rPr kumimoji="0" lang="ja-JP" altLang="en-US" sz="3200" b="0" i="0" u="none" strike="noStrike" cap="none" normalizeH="0" baseline="0" dirty="0" smtClean="0">
                <a:ln>
                  <a:noFill/>
                </a:ln>
                <a:solidFill>
                  <a:schemeClr val="tx1"/>
                </a:solidFill>
                <a:effectLst/>
                <a:latin typeface="Arial" charset="0"/>
                <a:ea typeface="ＭＳ Ｐゴシック" pitchFamily="50" charset="-128"/>
              </a:rPr>
              <a:t>コンストラクタ</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1"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t>
            </a:r>
            <a:r>
              <a:rPr lang="ja-JP" altLang="en-US" dirty="0" smtClean="0"/>
              <a:t> ライブラリ化</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5" name="テキスト ボックス 4"/>
          <p:cNvSpPr txBox="1"/>
          <p:nvPr/>
        </p:nvSpPr>
        <p:spPr>
          <a:xfrm>
            <a:off x="785818" y="1714488"/>
            <a:ext cx="7643834" cy="440120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class </a:t>
            </a:r>
            <a:r>
              <a:rPr kumimoji="1" lang="en-US" altLang="ja-JP" sz="2800" b="1" dirty="0" err="1" smtClean="0">
                <a:latin typeface="Lucida Console" pitchFamily="49" charset="0"/>
                <a:ea typeface="メイリオ" pitchFamily="50" charset="-128"/>
              </a:rPr>
              <a:t>NamedPoint</a:t>
            </a:r>
            <a:r>
              <a:rPr kumimoji="1" lang="en-US" altLang="ja-JP" sz="2800" b="1" dirty="0" smtClean="0">
                <a:latin typeface="Lucida Console" pitchFamily="49" charset="0"/>
                <a:ea typeface="メイリオ" pitchFamily="50" charset="-128"/>
              </a:rPr>
              <a:t> {</a:t>
            </a:r>
          </a:p>
          <a:p>
            <a:r>
              <a:rPr kumimoji="1" lang="en-US" altLang="ja-JP" sz="2800" b="1" dirty="0" smtClean="0">
                <a:latin typeface="Lucida Console" pitchFamily="49" charset="0"/>
                <a:ea typeface="メイリオ" pitchFamily="50" charset="-128"/>
              </a:rPr>
              <a:t>   </a:t>
            </a:r>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 x; </a:t>
            </a:r>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 y; string name;</a:t>
            </a:r>
          </a:p>
          <a:p>
            <a:r>
              <a:rPr kumimoji="1" lang="en-US" altLang="ja-JP" sz="2800" b="1" dirty="0" smtClean="0">
                <a:latin typeface="Lucida Console" pitchFamily="49" charset="0"/>
                <a:ea typeface="メイリオ" pitchFamily="50" charset="-128"/>
              </a:rPr>
              <a:t>   </a:t>
            </a:r>
            <a:r>
              <a:rPr kumimoji="1" lang="en-US" altLang="ja-JP" sz="2800" b="1" dirty="0" err="1" smtClean="0">
                <a:solidFill>
                  <a:srgbClr val="FF0000"/>
                </a:solidFill>
                <a:latin typeface="Lucida Console" pitchFamily="49" charset="0"/>
                <a:ea typeface="メイリオ" pitchFamily="50" charset="-128"/>
              </a:rPr>
              <a:t>mixin</a:t>
            </a:r>
            <a:r>
              <a:rPr kumimoji="1" lang="en-US" altLang="ja-JP" sz="2800" b="1" dirty="0" smtClean="0">
                <a:solidFill>
                  <a:srgbClr val="FF0000"/>
                </a:solidFill>
                <a:latin typeface="Lucida Console" pitchFamily="49" charset="0"/>
                <a:ea typeface="メイリオ" pitchFamily="50" charset="-128"/>
              </a:rPr>
              <a:t> </a:t>
            </a:r>
            <a:r>
              <a:rPr kumimoji="1" lang="en-US" altLang="ja-JP" sz="2800" b="1" dirty="0" err="1" smtClean="0">
                <a:solidFill>
                  <a:srgbClr val="FF0000"/>
                </a:solidFill>
                <a:latin typeface="Lucida Console" pitchFamily="49" charset="0"/>
                <a:ea typeface="メイリオ" pitchFamily="50" charset="-128"/>
              </a:rPr>
              <a:t>SimpleConstructor</a:t>
            </a:r>
            <a:r>
              <a:rPr kumimoji="1" lang="en-US" altLang="ja-JP" sz="2800" b="1" dirty="0" smtClean="0">
                <a:solidFill>
                  <a:srgbClr val="FF0000"/>
                </a:solidFill>
                <a:latin typeface="Lucida Console" pitchFamily="49" charset="0"/>
                <a:ea typeface="メイリオ" pitchFamily="50" charset="-128"/>
              </a:rPr>
              <a:t>;</a:t>
            </a:r>
            <a:r>
              <a:rPr kumimoji="1" lang="en-US" altLang="ja-JP" sz="2800" b="1" dirty="0" smtClean="0">
                <a:latin typeface="Lucida Console" pitchFamily="49" charset="0"/>
                <a:ea typeface="メイリオ" pitchFamily="50" charset="-128"/>
              </a:rPr>
              <a:t/>
            </a:r>
            <a:br>
              <a:rPr kumimoji="1" lang="en-US" altLang="ja-JP" sz="2800" b="1" dirty="0" smtClean="0">
                <a:latin typeface="Lucida Console" pitchFamily="49" charset="0"/>
                <a:ea typeface="メイリオ" pitchFamily="50" charset="-128"/>
              </a:rPr>
            </a:br>
            <a:r>
              <a:rPr kumimoji="1" lang="en-US" altLang="ja-JP" sz="2800" b="1" dirty="0" smtClean="0">
                <a:latin typeface="Lucida Console" pitchFamily="49" charset="0"/>
                <a:ea typeface="メイリオ" pitchFamily="50" charset="-128"/>
              </a:rPr>
              <a:t>}</a:t>
            </a:r>
          </a:p>
          <a:p>
            <a:endParaRPr kumimoji="1" lang="en-US" altLang="ja-JP" sz="2800" b="1" dirty="0" smtClean="0">
              <a:latin typeface="Lucida Console" pitchFamily="49" charset="0"/>
              <a:ea typeface="メイリオ" pitchFamily="50" charset="-128"/>
            </a:endParaRPr>
          </a:p>
          <a:p>
            <a:r>
              <a:rPr kumimoji="1" lang="en-US" altLang="ja-JP" sz="2800" b="1" dirty="0" smtClean="0">
                <a:latin typeface="Lucida Console" pitchFamily="49" charset="0"/>
                <a:ea typeface="メイリオ" pitchFamily="50" charset="-128"/>
              </a:rPr>
              <a:t>template </a:t>
            </a:r>
            <a:r>
              <a:rPr kumimoji="1" lang="en-US" altLang="ja-JP" sz="2800" b="1" dirty="0" err="1" smtClean="0">
                <a:latin typeface="Lucida Console" pitchFamily="49" charset="0"/>
                <a:ea typeface="メイリオ" pitchFamily="50" charset="-128"/>
              </a:rPr>
              <a:t>SimpleConstructor</a:t>
            </a:r>
            <a:r>
              <a:rPr kumimoji="1" lang="en-US" altLang="ja-JP" sz="2800" b="1" dirty="0" smtClean="0">
                <a:latin typeface="Lucida Console" pitchFamily="49" charset="0"/>
                <a:ea typeface="メイリオ" pitchFamily="50" charset="-128"/>
              </a:rPr>
              <a:t>()</a:t>
            </a:r>
          </a:p>
          <a:p>
            <a:r>
              <a:rPr kumimoji="1" lang="en-US" altLang="ja-JP" sz="2800" b="1" dirty="0" smtClean="0">
                <a:latin typeface="Lucida Console" pitchFamily="49" charset="0"/>
                <a:ea typeface="メイリオ" pitchFamily="50" charset="-128"/>
              </a:rPr>
              <a:t>{</a:t>
            </a:r>
          </a:p>
          <a:p>
            <a:r>
              <a:rPr kumimoji="1" lang="en-US" altLang="ja-JP" sz="2800" b="1" dirty="0" smtClean="0">
                <a:latin typeface="Lucida Console" pitchFamily="49" charset="0"/>
                <a:ea typeface="メイリオ" pitchFamily="50" charset="-128"/>
              </a:rPr>
              <a:t>   </a:t>
            </a:r>
            <a:r>
              <a:rPr kumimoji="1" lang="en-US" altLang="ja-JP" sz="2800" b="1" dirty="0" smtClean="0">
                <a:solidFill>
                  <a:srgbClr val="FF0000"/>
                </a:solidFill>
                <a:latin typeface="Lucida Console" pitchFamily="49" charset="0"/>
                <a:ea typeface="メイリオ" pitchFamily="50" charset="-128"/>
              </a:rPr>
              <a:t>this( </a:t>
            </a:r>
            <a:r>
              <a:rPr kumimoji="1" lang="en-US" altLang="ja-JP" sz="2800" b="1" dirty="0" err="1" smtClean="0">
                <a:solidFill>
                  <a:srgbClr val="FF0000"/>
                </a:solidFill>
                <a:latin typeface="Lucida Console" pitchFamily="49" charset="0"/>
                <a:ea typeface="メイリオ" pitchFamily="50" charset="-128"/>
              </a:rPr>
              <a:t>typeof</a:t>
            </a:r>
            <a:r>
              <a:rPr kumimoji="1" lang="en-US" altLang="ja-JP" sz="2800" b="1" dirty="0" smtClean="0">
                <a:solidFill>
                  <a:srgbClr val="FF0000"/>
                </a:solidFill>
                <a:latin typeface="Lucida Console" pitchFamily="49" charset="0"/>
                <a:ea typeface="メイリオ" pitchFamily="50" charset="-128"/>
              </a:rPr>
              <a:t>(</a:t>
            </a:r>
            <a:r>
              <a:rPr kumimoji="1" lang="en-US" altLang="ja-JP" sz="2800" b="1" dirty="0" err="1" smtClean="0">
                <a:solidFill>
                  <a:srgbClr val="FF0000"/>
                </a:solidFill>
                <a:latin typeface="Lucida Console" pitchFamily="49" charset="0"/>
                <a:ea typeface="メイリオ" pitchFamily="50" charset="-128"/>
              </a:rPr>
              <a:t>this.tupleof</a:t>
            </a:r>
            <a:r>
              <a:rPr kumimoji="1" lang="en-US" altLang="ja-JP" sz="2800" b="1" dirty="0" smtClean="0">
                <a:solidFill>
                  <a:srgbClr val="FF0000"/>
                </a:solidFill>
                <a:latin typeface="Lucida Console" pitchFamily="49" charset="0"/>
                <a:ea typeface="メイリオ" pitchFamily="50" charset="-128"/>
              </a:rPr>
              <a:t>) </a:t>
            </a:r>
            <a:r>
              <a:rPr kumimoji="1" lang="en-US" altLang="ja-JP" sz="2800" b="1" dirty="0" err="1" smtClean="0">
                <a:solidFill>
                  <a:srgbClr val="FF0000"/>
                </a:solidFill>
                <a:latin typeface="Lucida Console" pitchFamily="49" charset="0"/>
                <a:ea typeface="メイリオ" pitchFamily="50" charset="-128"/>
              </a:rPr>
              <a:t>xs</a:t>
            </a:r>
            <a:r>
              <a:rPr kumimoji="1" lang="en-US" altLang="ja-JP" sz="2800" b="1" dirty="0" smtClean="0">
                <a:solidFill>
                  <a:srgbClr val="FF0000"/>
                </a:solidFill>
                <a:latin typeface="Lucida Console" pitchFamily="49" charset="0"/>
                <a:ea typeface="メイリオ" pitchFamily="50" charset="-128"/>
              </a:rPr>
              <a:t> )</a:t>
            </a:r>
          </a:p>
          <a:p>
            <a:r>
              <a:rPr kumimoji="1" lang="en-US" altLang="ja-JP" sz="2800" b="1" dirty="0" smtClean="0">
                <a:solidFill>
                  <a:srgbClr val="FF0000"/>
                </a:solidFill>
                <a:latin typeface="Lucida Console" pitchFamily="49" charset="0"/>
                <a:ea typeface="メイリオ" pitchFamily="50" charset="-128"/>
              </a:rPr>
              <a:t>     { </a:t>
            </a:r>
            <a:r>
              <a:rPr kumimoji="1" lang="en-US" altLang="ja-JP" sz="2800" b="1" dirty="0" err="1" smtClean="0">
                <a:solidFill>
                  <a:srgbClr val="FF0000"/>
                </a:solidFill>
                <a:latin typeface="Lucida Console" pitchFamily="49" charset="0"/>
                <a:ea typeface="メイリオ" pitchFamily="50" charset="-128"/>
              </a:rPr>
              <a:t>this.tupleof</a:t>
            </a:r>
            <a:r>
              <a:rPr kumimoji="1" lang="en-US" altLang="ja-JP" sz="2800" b="1" dirty="0" smtClean="0">
                <a:solidFill>
                  <a:srgbClr val="FF0000"/>
                </a:solidFill>
                <a:latin typeface="Lucida Console" pitchFamily="49" charset="0"/>
                <a:ea typeface="メイリオ" pitchFamily="50" charset="-128"/>
              </a:rPr>
              <a:t> = </a:t>
            </a:r>
            <a:r>
              <a:rPr kumimoji="1" lang="en-US" altLang="ja-JP" sz="2800" b="1" dirty="0" err="1" smtClean="0">
                <a:solidFill>
                  <a:srgbClr val="FF0000"/>
                </a:solidFill>
                <a:latin typeface="Lucida Console" pitchFamily="49" charset="0"/>
                <a:ea typeface="メイリオ" pitchFamily="50" charset="-128"/>
              </a:rPr>
              <a:t>xs</a:t>
            </a:r>
            <a:r>
              <a:rPr kumimoji="1" lang="en-US" altLang="ja-JP" sz="2800" b="1" dirty="0" smtClean="0">
                <a:solidFill>
                  <a:srgbClr val="FF0000"/>
                </a:solidFill>
                <a:latin typeface="Lucida Console" pitchFamily="49" charset="0"/>
                <a:ea typeface="メイリオ" pitchFamily="50" charset="-128"/>
              </a:rPr>
              <a:t>; }</a:t>
            </a:r>
          </a:p>
          <a:p>
            <a:r>
              <a:rPr kumimoji="1" lang="en-US" altLang="ja-JP" sz="2800" b="1" dirty="0" smtClean="0">
                <a:latin typeface="Lucida Console" pitchFamily="49" charset="0"/>
                <a:ea typeface="メイリオ" pitchFamily="50" charset="-128"/>
              </a:rPr>
              <a: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タプルは型ではなくて型リスト</a:t>
            </a:r>
            <a:endParaRPr kumimoji="1" lang="ja-JP" altLang="en-US" dirty="0"/>
          </a:p>
        </p:txBody>
      </p:sp>
      <p:sp>
        <p:nvSpPr>
          <p:cNvPr id="3" name="コンテンツ プレースホルダ 2"/>
          <p:cNvSpPr>
            <a:spLocks noGrp="1"/>
          </p:cNvSpPr>
          <p:nvPr>
            <p:ph idx="1"/>
          </p:nvPr>
        </p:nvSpPr>
        <p:spPr/>
        <p:txBody>
          <a:bodyPr/>
          <a:lstStyle/>
          <a:p>
            <a:r>
              <a:rPr kumimoji="1" lang="ja-JP" altLang="en-US" sz="3600" dirty="0" smtClean="0"/>
              <a:t>この関数は </a:t>
            </a:r>
            <a:r>
              <a:rPr kumimoji="1" lang="en-US" altLang="ja-JP" sz="3600" dirty="0" smtClean="0"/>
              <a:t>(A,B,C) </a:t>
            </a:r>
            <a:r>
              <a:rPr kumimoji="1" lang="ja-JP" altLang="en-US" sz="3600" dirty="0" smtClean="0"/>
              <a:t>と </a:t>
            </a:r>
            <a:r>
              <a:rPr kumimoji="1" lang="en-US" altLang="ja-JP" sz="3600" dirty="0" smtClean="0"/>
              <a:t>D </a:t>
            </a:r>
            <a:r>
              <a:rPr kumimoji="1" lang="ja-JP" altLang="en-US" sz="3600" dirty="0" smtClean="0"/>
              <a:t>を受け取る</a:t>
            </a:r>
            <a:r>
              <a:rPr kumimoji="1" lang="en-US" altLang="ja-JP" sz="3600" dirty="0" smtClean="0"/>
              <a:t/>
            </a:r>
            <a:br>
              <a:rPr kumimoji="1" lang="en-US" altLang="ja-JP" sz="3600" dirty="0" smtClean="0"/>
            </a:br>
            <a:r>
              <a:rPr kumimoji="1" lang="ja-JP" altLang="en-US" sz="3600" dirty="0" smtClean="0"/>
              <a:t>２引数関数ではなく、</a:t>
            </a:r>
            <a:r>
              <a:rPr lang="en-US" altLang="ja-JP" sz="3600" dirty="0" smtClean="0"/>
              <a:t/>
            </a:r>
            <a:br>
              <a:rPr lang="en-US" altLang="ja-JP" sz="3600" dirty="0" smtClean="0"/>
            </a:br>
            <a:r>
              <a:rPr lang="en-US" altLang="ja-JP" sz="3600" dirty="0" smtClean="0"/>
              <a:t/>
            </a:r>
            <a:br>
              <a:rPr lang="en-US" altLang="ja-JP" sz="3600" dirty="0" smtClean="0"/>
            </a:br>
            <a:r>
              <a:rPr lang="en-US" altLang="ja-JP" sz="3600" dirty="0" smtClean="0"/>
              <a:t>A,B,C,D </a:t>
            </a:r>
            <a:r>
              <a:rPr lang="ja-JP" altLang="en-US" sz="3600" dirty="0" smtClean="0"/>
              <a:t>を取る４引数関数</a:t>
            </a:r>
            <a:endParaRPr lang="en-US" altLang="ja-JP" sz="3600" dirty="0" smtClean="0"/>
          </a:p>
          <a:p>
            <a:pPr lvl="4"/>
            <a:endParaRPr lang="en-US" altLang="ja-JP" dirty="0" smtClean="0"/>
          </a:p>
          <a:p>
            <a:r>
              <a:rPr kumimoji="1" lang="en-US" altLang="ja-JP" sz="3600" dirty="0" smtClean="0"/>
              <a:t>“T…” </a:t>
            </a:r>
            <a:r>
              <a:rPr kumimoji="1" lang="ja-JP" altLang="en-US" sz="3600" dirty="0" smtClean="0"/>
              <a:t>でタプルパラメタ</a:t>
            </a:r>
            <a:r>
              <a:rPr lang="en-US" altLang="ja-JP" sz="3600" dirty="0" smtClean="0"/>
              <a:t/>
            </a:r>
            <a:br>
              <a:rPr lang="en-US" altLang="ja-JP" sz="3600" dirty="0" smtClean="0"/>
            </a:br>
            <a:r>
              <a:rPr lang="en-US" altLang="ja-JP" sz="3600" dirty="0" smtClean="0"/>
              <a:t/>
            </a:r>
            <a:br>
              <a:rPr lang="en-US" altLang="ja-JP" sz="3600" dirty="0" smtClean="0"/>
            </a:br>
            <a:r>
              <a:rPr lang="ja-JP" altLang="en-US" sz="3600" dirty="0" smtClean="0"/>
              <a:t>２引数関数ではなく可変個引数関数</a:t>
            </a:r>
            <a:endParaRPr kumimoji="1" lang="en-US" altLang="ja-JP" sz="3600" dirty="0" smtClean="0"/>
          </a:p>
        </p:txBody>
      </p:sp>
      <p:sp>
        <p:nvSpPr>
          <p:cNvPr id="4" name="テキスト ボックス 3"/>
          <p:cNvSpPr txBox="1"/>
          <p:nvPr/>
        </p:nvSpPr>
        <p:spPr>
          <a:xfrm>
            <a:off x="857256" y="2762904"/>
            <a:ext cx="7500958" cy="52322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solidFill>
                  <a:srgbClr val="FF0000"/>
                </a:solidFill>
                <a:latin typeface="Lucida Console" pitchFamily="49" charset="0"/>
                <a:ea typeface="メイリオ" pitchFamily="50" charset="-128"/>
              </a:rPr>
              <a:t>void </a:t>
            </a:r>
            <a:r>
              <a:rPr kumimoji="1" lang="en-US" altLang="ja-JP" sz="2800" b="1" dirty="0" err="1" smtClean="0">
                <a:solidFill>
                  <a:srgbClr val="FF0000"/>
                </a:solidFill>
                <a:latin typeface="Lucida Console" pitchFamily="49" charset="0"/>
                <a:ea typeface="メイリオ" pitchFamily="50" charset="-128"/>
              </a:rPr>
              <a:t>foo</a:t>
            </a:r>
            <a:r>
              <a:rPr kumimoji="1" lang="en-US" altLang="ja-JP" sz="2800" b="1" dirty="0" smtClean="0">
                <a:solidFill>
                  <a:srgbClr val="FF0000"/>
                </a:solidFill>
                <a:latin typeface="Lucida Console" pitchFamily="49" charset="0"/>
                <a:ea typeface="メイリオ" pitchFamily="50" charset="-128"/>
              </a:rPr>
              <a:t>( </a:t>
            </a:r>
            <a:r>
              <a:rPr kumimoji="1" lang="en-US" altLang="ja-JP" sz="2800" b="1" dirty="0" err="1" smtClean="0">
                <a:solidFill>
                  <a:srgbClr val="FF0000"/>
                </a:solidFill>
                <a:latin typeface="Lucida Console" pitchFamily="49" charset="0"/>
                <a:ea typeface="メイリオ" pitchFamily="50" charset="-128"/>
              </a:rPr>
              <a:t>TypeTuple</a:t>
            </a:r>
            <a:r>
              <a:rPr kumimoji="1" lang="en-US" altLang="ja-JP" sz="2800" b="1" dirty="0" smtClean="0">
                <a:solidFill>
                  <a:srgbClr val="FF0000"/>
                </a:solidFill>
                <a:latin typeface="Lucida Console" pitchFamily="49" charset="0"/>
                <a:ea typeface="メイリオ" pitchFamily="50" charset="-128"/>
              </a:rPr>
              <a:t>!(A,B,C), D );</a:t>
            </a:r>
          </a:p>
        </p:txBody>
      </p:sp>
      <p:sp>
        <p:nvSpPr>
          <p:cNvPr id="5" name="テキスト ボックス 4"/>
          <p:cNvSpPr txBox="1"/>
          <p:nvPr/>
        </p:nvSpPr>
        <p:spPr>
          <a:xfrm>
            <a:off x="785786" y="4906044"/>
            <a:ext cx="7929618" cy="52322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solidFill>
                  <a:srgbClr val="FF0000"/>
                </a:solidFill>
                <a:latin typeface="Lucida Console" pitchFamily="49" charset="0"/>
                <a:ea typeface="メイリオ" pitchFamily="50" charset="-128"/>
              </a:rPr>
              <a:t>void </a:t>
            </a:r>
            <a:r>
              <a:rPr kumimoji="1" lang="en-US" altLang="ja-JP" sz="2800" b="1" dirty="0" err="1" smtClean="0">
                <a:solidFill>
                  <a:srgbClr val="FF0000"/>
                </a:solidFill>
                <a:latin typeface="Lucida Console" pitchFamily="49" charset="0"/>
                <a:ea typeface="メイリオ" pitchFamily="50" charset="-128"/>
              </a:rPr>
              <a:t>printf</a:t>
            </a:r>
            <a:r>
              <a:rPr kumimoji="1" lang="en-US" altLang="ja-JP" sz="2800" b="1" dirty="0" smtClean="0">
                <a:solidFill>
                  <a:srgbClr val="FF0000"/>
                </a:solidFill>
                <a:latin typeface="Lucida Console" pitchFamily="49" charset="0"/>
                <a:ea typeface="メイリオ" pitchFamily="50" charset="-128"/>
              </a:rPr>
              <a:t>(TS…)(string </a:t>
            </a:r>
            <a:r>
              <a:rPr kumimoji="1" lang="en-US" altLang="ja-JP" sz="2800" b="1" dirty="0" err="1" smtClean="0">
                <a:solidFill>
                  <a:srgbClr val="FF0000"/>
                </a:solidFill>
                <a:latin typeface="Lucida Console" pitchFamily="49" charset="0"/>
                <a:ea typeface="メイリオ" pitchFamily="50" charset="-128"/>
              </a:rPr>
              <a:t>fmt</a:t>
            </a:r>
            <a:r>
              <a:rPr kumimoji="1" lang="en-US" altLang="ja-JP" sz="2800" b="1" dirty="0" smtClean="0">
                <a:solidFill>
                  <a:srgbClr val="FF0000"/>
                </a:solidFill>
                <a:latin typeface="Lucida Console" pitchFamily="49" charset="0"/>
                <a:ea typeface="メイリオ" pitchFamily="50" charset="-128"/>
              </a:rPr>
              <a:t>, TS </a:t>
            </a:r>
            <a:r>
              <a:rPr kumimoji="1" lang="en-US" altLang="ja-JP" sz="2800" b="1" dirty="0" err="1" smtClean="0">
                <a:solidFill>
                  <a:srgbClr val="FF0000"/>
                </a:solidFill>
                <a:latin typeface="Lucida Console" pitchFamily="49" charset="0"/>
                <a:ea typeface="メイリオ" pitchFamily="50" charset="-128"/>
              </a:rPr>
              <a:t>xs</a:t>
            </a:r>
            <a:r>
              <a:rPr kumimoji="1" lang="en-US" altLang="ja-JP" sz="2800" b="1" dirty="0" smtClean="0">
                <a:solidFill>
                  <a:srgbClr val="FF0000"/>
                </a:solidFill>
                <a:latin typeface="Lucida Console" pitchFamily="49" charset="0"/>
                <a:ea typeface="メイリオ" pitchFamily="50" charset="-128"/>
              </a:rPr>
              <a: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応用例：</a:t>
            </a:r>
            <a:r>
              <a:rPr kumimoji="1" lang="en-US" altLang="ja-JP" dirty="0" smtClean="0"/>
              <a:t>”Generic Enumerator”</a:t>
            </a:r>
            <a:endParaRPr kumimoji="1" lang="ja-JP" altLang="en-US" dirty="0"/>
          </a:p>
        </p:txBody>
      </p:sp>
      <p:sp>
        <p:nvSpPr>
          <p:cNvPr id="3" name="コンテンツ プレースホルダ 2"/>
          <p:cNvSpPr>
            <a:spLocks noGrp="1"/>
          </p:cNvSpPr>
          <p:nvPr>
            <p:ph idx="1"/>
          </p:nvPr>
        </p:nvSpPr>
        <p:spPr>
          <a:xfrm>
            <a:off x="500034" y="1643050"/>
            <a:ext cx="8229600" cy="4876800"/>
          </a:xfrm>
        </p:spPr>
        <p:txBody>
          <a:bodyPr/>
          <a:lstStyle/>
          <a:p>
            <a:r>
              <a:rPr kumimoji="1" lang="ja-JP" altLang="en-US" dirty="0" smtClean="0"/>
              <a:t>データ構造から全自動でイテレータを作る！</a:t>
            </a:r>
            <a:endParaRPr kumimoji="1" lang="en-US" altLang="ja-JP" dirty="0" smtClean="0"/>
          </a:p>
          <a:p>
            <a:pPr lvl="1"/>
            <a:r>
              <a:rPr lang="en-US" sz="2400" dirty="0" smtClean="0">
                <a:hlinkClick r:id="rId2"/>
              </a:rPr>
              <a:t>http://www.kmonos.net/wlog/80.html#_1008071221</a:t>
            </a:r>
            <a:r>
              <a:rPr lang="en-US" dirty="0" smtClean="0"/>
              <a:t> </a:t>
            </a:r>
          </a:p>
          <a:p>
            <a:pPr lvl="1">
              <a:buNone/>
            </a:pPr>
            <a:r>
              <a:rPr kumimoji="1" lang="en-US" altLang="ja-JP" dirty="0" smtClean="0"/>
              <a:t>	…</a:t>
            </a:r>
            <a:r>
              <a:rPr kumimoji="1" lang="ja-JP" altLang="en-US" dirty="0" err="1" smtClean="0"/>
              <a:t>の簡</a:t>
            </a:r>
            <a:r>
              <a:rPr kumimoji="1" lang="ja-JP" altLang="en-US" dirty="0" smtClean="0"/>
              <a:t>単バージョン。全要素に関数適用！！</a:t>
            </a:r>
            <a:endParaRPr kumimoji="1" lang="ja-JP" altLang="en-US" dirty="0"/>
          </a:p>
        </p:txBody>
      </p:sp>
      <p:sp>
        <p:nvSpPr>
          <p:cNvPr id="4" name="テキスト ボックス 3"/>
          <p:cNvSpPr txBox="1"/>
          <p:nvPr/>
        </p:nvSpPr>
        <p:spPr>
          <a:xfrm>
            <a:off x="714348" y="3320853"/>
            <a:ext cx="7858180" cy="310854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class List(T) {</a:t>
            </a:r>
          </a:p>
          <a:p>
            <a:r>
              <a:rPr kumimoji="1" lang="en-US" altLang="ja-JP" sz="2800" b="1" dirty="0" smtClean="0">
                <a:latin typeface="Lucida Console" pitchFamily="49" charset="0"/>
                <a:ea typeface="メイリオ" pitchFamily="50" charset="-128"/>
              </a:rPr>
              <a:t>  T        car;</a:t>
            </a:r>
          </a:p>
          <a:p>
            <a:r>
              <a:rPr kumimoji="1" lang="en-US" altLang="ja-JP" sz="2800" b="1" dirty="0" smtClean="0">
                <a:latin typeface="Lucida Console" pitchFamily="49" charset="0"/>
                <a:ea typeface="メイリオ" pitchFamily="50" charset="-128"/>
              </a:rPr>
              <a:t>  List!(T) </a:t>
            </a:r>
            <a:r>
              <a:rPr kumimoji="1" lang="en-US" altLang="ja-JP" sz="2800" b="1" dirty="0" err="1" smtClean="0">
                <a:latin typeface="Lucida Console" pitchFamily="49" charset="0"/>
                <a:ea typeface="メイリオ" pitchFamily="50" charset="-128"/>
              </a:rPr>
              <a:t>cdr</a:t>
            </a:r>
            <a:r>
              <a:rPr kumimoji="1" lang="en-US" altLang="ja-JP" sz="2800" b="1" dirty="0" smtClean="0">
                <a:latin typeface="Lucida Console" pitchFamily="49" charset="0"/>
                <a:ea typeface="メイリオ" pitchFamily="50" charset="-128"/>
              </a:rPr>
              <a:t>;</a:t>
            </a:r>
          </a:p>
          <a:p>
            <a:r>
              <a:rPr kumimoji="1" lang="en-US" altLang="ja-JP" sz="2800" b="1" dirty="0" smtClean="0">
                <a:latin typeface="Lucida Console" pitchFamily="49" charset="0"/>
                <a:ea typeface="メイリオ" pitchFamily="50" charset="-128"/>
              </a:rPr>
              <a:t>}</a:t>
            </a:r>
            <a:endParaRPr kumimoji="1" lang="en-US" altLang="ja-JP" sz="2800" b="1" dirty="0" smtClean="0">
              <a:solidFill>
                <a:srgbClr val="309030"/>
              </a:solidFill>
              <a:latin typeface="Lucida Console" pitchFamily="49" charset="0"/>
              <a:ea typeface="メイリオ" pitchFamily="50" charset="-128"/>
            </a:endParaRPr>
          </a:p>
          <a:p>
            <a:endParaRPr kumimoji="1" lang="en-US" altLang="ja-JP" sz="2800" b="1" dirty="0" smtClean="0">
              <a:latin typeface="Lucida Console" pitchFamily="49" charset="0"/>
              <a:ea typeface="メイリオ" pitchFamily="50" charset="-128"/>
            </a:endParaRPr>
          </a:p>
          <a:p>
            <a:r>
              <a:rPr kumimoji="1" lang="en-US" altLang="ja-JP" sz="2800" b="1" dirty="0" smtClean="0">
                <a:latin typeface="Lucida Console" pitchFamily="49" charset="0"/>
                <a:ea typeface="メイリオ" pitchFamily="50" charset="-128"/>
              </a:rPr>
              <a:t>List!(char) </a:t>
            </a:r>
            <a:r>
              <a:rPr kumimoji="1" lang="en-US" altLang="ja-JP" sz="2800" b="1" dirty="0" err="1" smtClean="0">
                <a:latin typeface="Lucida Console" pitchFamily="49" charset="0"/>
                <a:ea typeface="メイリオ" pitchFamily="50" charset="-128"/>
              </a:rPr>
              <a:t>lst</a:t>
            </a:r>
            <a:r>
              <a:rPr kumimoji="1" lang="en-US" altLang="ja-JP" sz="2800" b="1" dirty="0" smtClean="0">
                <a:latin typeface="Lucida Console" pitchFamily="49" charset="0"/>
                <a:ea typeface="メイリオ" pitchFamily="50" charset="-128"/>
              </a:rPr>
              <a:t> = …;</a:t>
            </a:r>
          </a:p>
          <a:p>
            <a:r>
              <a:rPr kumimoji="1" lang="en-US" altLang="ja-JP" sz="2800" b="1" dirty="0" smtClean="0">
                <a:solidFill>
                  <a:srgbClr val="FF0000"/>
                </a:solidFill>
                <a:latin typeface="Lucida Console" pitchFamily="49" charset="0"/>
                <a:ea typeface="メイリオ" pitchFamily="50" charset="-128"/>
              </a:rPr>
              <a:t>each( </a:t>
            </a:r>
            <a:r>
              <a:rPr kumimoji="1" lang="en-US" altLang="ja-JP" sz="2800" b="1" dirty="0" err="1" smtClean="0">
                <a:solidFill>
                  <a:srgbClr val="FF0000"/>
                </a:solidFill>
                <a:latin typeface="Lucida Console" pitchFamily="49" charset="0"/>
                <a:ea typeface="メイリオ" pitchFamily="50" charset="-128"/>
              </a:rPr>
              <a:t>lst</a:t>
            </a:r>
            <a:r>
              <a:rPr kumimoji="1" lang="en-US" altLang="ja-JP" sz="2800" b="1" dirty="0" smtClean="0">
                <a:solidFill>
                  <a:srgbClr val="FF0000"/>
                </a:solidFill>
                <a:latin typeface="Lucida Console" pitchFamily="49" charset="0"/>
                <a:ea typeface="メイリオ" pitchFamily="50" charset="-128"/>
              </a:rPr>
              <a:t>, (char c){</a:t>
            </a:r>
            <a:r>
              <a:rPr kumimoji="1" lang="en-US" altLang="ja-JP" sz="2800" b="1" dirty="0" err="1" smtClean="0">
                <a:solidFill>
                  <a:srgbClr val="FF0000"/>
                </a:solidFill>
                <a:latin typeface="Lucida Console" pitchFamily="49" charset="0"/>
                <a:ea typeface="メイリオ" pitchFamily="50" charset="-128"/>
              </a:rPr>
              <a:t>writeln</a:t>
            </a:r>
            <a:r>
              <a:rPr kumimoji="1" lang="en-US" altLang="ja-JP" sz="2800" b="1" dirty="0" smtClean="0">
                <a:solidFill>
                  <a:srgbClr val="FF0000"/>
                </a:solidFill>
                <a:latin typeface="Lucida Console" pitchFamily="49" charset="0"/>
                <a:ea typeface="メイリオ" pitchFamily="50" charset="-128"/>
              </a:rPr>
              <a:t>(c);});</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a:t>
            </a:r>
            <a:r>
              <a:rPr kumimoji="1" lang="en-US" altLang="ja-JP" dirty="0" smtClean="0"/>
              <a:t>ach </a:t>
            </a:r>
            <a:r>
              <a:rPr kumimoji="1" lang="ja-JP" altLang="en-US" dirty="0" smtClean="0"/>
              <a:t>を </a:t>
            </a:r>
            <a:r>
              <a:rPr kumimoji="1" lang="en-US" altLang="ja-JP" dirty="0" smtClean="0"/>
              <a:t>List </a:t>
            </a:r>
            <a:r>
              <a:rPr kumimoji="1" lang="ja-JP" altLang="en-US" dirty="0" smtClean="0"/>
              <a:t>専用にすれば簡単</a:t>
            </a:r>
            <a:endParaRPr kumimoji="1" lang="ja-JP" altLang="en-US" dirty="0"/>
          </a:p>
        </p:txBody>
      </p:sp>
      <p:sp>
        <p:nvSpPr>
          <p:cNvPr id="3" name="コンテンツ プレースホルダ 2"/>
          <p:cNvSpPr>
            <a:spLocks noGrp="1"/>
          </p:cNvSpPr>
          <p:nvPr>
            <p:ph idx="1"/>
          </p:nvPr>
        </p:nvSpPr>
        <p:spPr/>
        <p:txBody>
          <a:bodyPr/>
          <a:lstStyle/>
          <a:p>
            <a:r>
              <a:rPr kumimoji="1" lang="ja-JP" altLang="en-US" sz="4400" dirty="0" smtClean="0"/>
              <a:t>再帰的にデータをたどるだけ</a:t>
            </a:r>
            <a:endParaRPr kumimoji="1" lang="ja-JP" altLang="en-US" sz="4400" dirty="0"/>
          </a:p>
        </p:txBody>
      </p:sp>
      <p:sp>
        <p:nvSpPr>
          <p:cNvPr id="4" name="テキスト ボックス 3"/>
          <p:cNvSpPr txBox="1"/>
          <p:nvPr/>
        </p:nvSpPr>
        <p:spPr>
          <a:xfrm>
            <a:off x="571472" y="3035101"/>
            <a:ext cx="8001056" cy="310854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void </a:t>
            </a:r>
            <a:r>
              <a:rPr kumimoji="1" lang="en-US" altLang="ja-JP" sz="2800" b="1" dirty="0" smtClean="0">
                <a:solidFill>
                  <a:srgbClr val="FF0000"/>
                </a:solidFill>
                <a:latin typeface="Lucida Console" pitchFamily="49" charset="0"/>
                <a:ea typeface="メイリオ" pitchFamily="50" charset="-128"/>
              </a:rPr>
              <a:t>each</a:t>
            </a:r>
            <a:r>
              <a:rPr kumimoji="1" lang="en-US" altLang="ja-JP" sz="2800" b="1" dirty="0" smtClean="0">
                <a:latin typeface="Lucida Console" pitchFamily="49" charset="0"/>
                <a:ea typeface="メイリオ" pitchFamily="50" charset="-128"/>
              </a:rPr>
              <a:t>(T,F)( List!(T) </a:t>
            </a:r>
            <a:r>
              <a:rPr kumimoji="1" lang="en-US" altLang="ja-JP" sz="2800" b="1" dirty="0" err="1" smtClean="0">
                <a:latin typeface="Lucida Console" pitchFamily="49" charset="0"/>
                <a:ea typeface="メイリオ" pitchFamily="50" charset="-128"/>
              </a:rPr>
              <a:t>lst</a:t>
            </a:r>
            <a:r>
              <a:rPr kumimoji="1" lang="en-US" altLang="ja-JP" sz="2800" b="1" dirty="0" smtClean="0">
                <a:latin typeface="Lucida Console" pitchFamily="49" charset="0"/>
                <a:ea typeface="メイリオ" pitchFamily="50" charset="-128"/>
              </a:rPr>
              <a:t>, F fn )</a:t>
            </a:r>
          </a:p>
          <a:p>
            <a:r>
              <a:rPr kumimoji="1" lang="en-US" altLang="ja-JP" sz="2800" b="1" dirty="0" smtClean="0">
                <a:latin typeface="Lucida Console" pitchFamily="49" charset="0"/>
                <a:ea typeface="メイリオ" pitchFamily="50" charset="-128"/>
              </a:rPr>
              <a:t>{</a:t>
            </a:r>
          </a:p>
          <a:p>
            <a:r>
              <a:rPr kumimoji="1" lang="en-US" altLang="ja-JP" sz="2800" b="1" dirty="0" smtClean="0">
                <a:latin typeface="Lucida Console" pitchFamily="49" charset="0"/>
                <a:ea typeface="メイリオ" pitchFamily="50" charset="-128"/>
              </a:rPr>
              <a:t>   if( </a:t>
            </a:r>
            <a:r>
              <a:rPr kumimoji="1" lang="en-US" altLang="ja-JP" sz="2800" b="1" dirty="0" err="1" smtClean="0">
                <a:latin typeface="Lucida Console" pitchFamily="49" charset="0"/>
                <a:ea typeface="メイリオ" pitchFamily="50" charset="-128"/>
              </a:rPr>
              <a:t>lst</a:t>
            </a:r>
            <a:r>
              <a:rPr kumimoji="1" lang="en-US" altLang="ja-JP" sz="2800" b="1" dirty="0" smtClean="0">
                <a:latin typeface="Lucida Console" pitchFamily="49" charset="0"/>
                <a:ea typeface="メイリオ" pitchFamily="50" charset="-128"/>
              </a:rPr>
              <a:t> !is null ) {</a:t>
            </a:r>
          </a:p>
          <a:p>
            <a:r>
              <a:rPr kumimoji="1" lang="en-US" altLang="ja-JP" sz="2800" b="1" dirty="0" smtClean="0">
                <a:latin typeface="Lucida Console" pitchFamily="49" charset="0"/>
                <a:ea typeface="メイリオ" pitchFamily="50" charset="-128"/>
              </a:rPr>
              <a:t>     fn( lst.car );</a:t>
            </a:r>
          </a:p>
          <a:p>
            <a:r>
              <a:rPr kumimoji="1" lang="en-US" altLang="ja-JP" sz="2800" b="1" dirty="0" smtClean="0">
                <a:latin typeface="Lucida Console" pitchFamily="49" charset="0"/>
                <a:ea typeface="メイリオ" pitchFamily="50" charset="-128"/>
              </a:rPr>
              <a:t>     </a:t>
            </a:r>
            <a:r>
              <a:rPr kumimoji="1" lang="en-US" altLang="ja-JP" sz="2800" b="1" dirty="0" smtClean="0">
                <a:solidFill>
                  <a:srgbClr val="FF0000"/>
                </a:solidFill>
                <a:latin typeface="Lucida Console" pitchFamily="49" charset="0"/>
                <a:ea typeface="メイリオ" pitchFamily="50" charset="-128"/>
              </a:rPr>
              <a:t>each</a:t>
            </a:r>
            <a:r>
              <a:rPr kumimoji="1" lang="en-US" altLang="ja-JP" sz="2800" b="1" dirty="0" smtClean="0">
                <a:latin typeface="Lucida Console" pitchFamily="49" charset="0"/>
                <a:ea typeface="メイリオ" pitchFamily="50" charset="-128"/>
              </a:rPr>
              <a:t>( lst.cdr, fn );</a:t>
            </a:r>
          </a:p>
          <a:p>
            <a:r>
              <a:rPr kumimoji="1" lang="en-US" altLang="ja-JP" sz="2800" b="1" dirty="0" smtClean="0">
                <a:latin typeface="Lucida Console" pitchFamily="49" charset="0"/>
                <a:ea typeface="メイリオ" pitchFamily="50" charset="-128"/>
              </a:rPr>
              <a:t>   }</a:t>
            </a:r>
            <a:br>
              <a:rPr kumimoji="1" lang="en-US" altLang="ja-JP" sz="2800" b="1" dirty="0" smtClean="0">
                <a:latin typeface="Lucida Console" pitchFamily="49" charset="0"/>
                <a:ea typeface="メイリオ" pitchFamily="50" charset="-128"/>
              </a:rPr>
            </a:br>
            <a:r>
              <a:rPr kumimoji="1" lang="en-US" altLang="ja-JP" sz="2800" b="1" dirty="0" smtClean="0">
                <a:latin typeface="Lucida Console" pitchFamily="49" charset="0"/>
                <a:ea typeface="メイリオ" pitchFamily="50" charset="-128"/>
              </a:rPr>
              <a:t>}</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応用例：</a:t>
            </a:r>
            <a:r>
              <a:rPr kumimoji="1" lang="en-US" altLang="ja-JP" dirty="0" smtClean="0"/>
              <a:t>”Generic Enumerator”</a:t>
            </a:r>
            <a:endParaRPr kumimoji="1" lang="ja-JP" altLang="en-US" dirty="0"/>
          </a:p>
        </p:txBody>
      </p:sp>
      <p:sp>
        <p:nvSpPr>
          <p:cNvPr id="3" name="コンテンツ プレースホルダ 2"/>
          <p:cNvSpPr>
            <a:spLocks noGrp="1"/>
          </p:cNvSpPr>
          <p:nvPr>
            <p:ph idx="1"/>
          </p:nvPr>
        </p:nvSpPr>
        <p:spPr>
          <a:xfrm>
            <a:off x="500034" y="1643050"/>
            <a:ext cx="8229600" cy="4876800"/>
          </a:xfrm>
        </p:spPr>
        <p:txBody>
          <a:bodyPr/>
          <a:lstStyle/>
          <a:p>
            <a:endParaRPr kumimoji="1" lang="ja-JP" altLang="en-US" dirty="0"/>
          </a:p>
        </p:txBody>
      </p:sp>
      <p:sp>
        <p:nvSpPr>
          <p:cNvPr id="4" name="テキスト ボックス 3"/>
          <p:cNvSpPr txBox="1"/>
          <p:nvPr/>
        </p:nvSpPr>
        <p:spPr>
          <a:xfrm>
            <a:off x="785818" y="3000372"/>
            <a:ext cx="8072462" cy="353943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class </a:t>
            </a:r>
            <a:r>
              <a:rPr kumimoji="1" lang="en-US" altLang="ja-JP" sz="2800" b="1" dirty="0" err="1" smtClean="0">
                <a:latin typeface="Lucida Console" pitchFamily="49" charset="0"/>
                <a:ea typeface="メイリオ" pitchFamily="50" charset="-128"/>
              </a:rPr>
              <a:t>BinTree</a:t>
            </a:r>
            <a:r>
              <a:rPr kumimoji="1" lang="en-US" altLang="ja-JP" sz="2800" b="1" dirty="0" smtClean="0">
                <a:latin typeface="Lucida Console" pitchFamily="49" charset="0"/>
                <a:ea typeface="メイリオ" pitchFamily="50" charset="-128"/>
              </a:rPr>
              <a:t>(T) {</a:t>
            </a:r>
          </a:p>
          <a:p>
            <a:r>
              <a:rPr kumimoji="1" lang="en-US" altLang="ja-JP" sz="2800" b="1" dirty="0" smtClean="0">
                <a:latin typeface="Lucida Console" pitchFamily="49" charset="0"/>
                <a:ea typeface="メイリオ" pitchFamily="50" charset="-128"/>
              </a:rPr>
              <a:t>  T           value;</a:t>
            </a:r>
          </a:p>
          <a:p>
            <a:r>
              <a:rPr kumimoji="1" lang="en-US" altLang="ja-JP" sz="2800" b="1" dirty="0" smtClean="0">
                <a:latin typeface="Lucida Console" pitchFamily="49" charset="0"/>
                <a:ea typeface="メイリオ" pitchFamily="50" charset="-128"/>
              </a:rPr>
              <a:t>  </a:t>
            </a:r>
            <a:r>
              <a:rPr kumimoji="1" lang="en-US" altLang="ja-JP" sz="2800" b="1" dirty="0" err="1" smtClean="0">
                <a:latin typeface="Lucida Console" pitchFamily="49" charset="0"/>
                <a:ea typeface="メイリオ" pitchFamily="50" charset="-128"/>
              </a:rPr>
              <a:t>BinTree</a:t>
            </a:r>
            <a:r>
              <a:rPr kumimoji="1" lang="en-US" altLang="ja-JP" sz="2800" b="1" dirty="0" smtClean="0">
                <a:latin typeface="Lucida Console" pitchFamily="49" charset="0"/>
                <a:ea typeface="メイリオ" pitchFamily="50" charset="-128"/>
              </a:rPr>
              <a:t>!(T) left;</a:t>
            </a:r>
          </a:p>
          <a:p>
            <a:r>
              <a:rPr kumimoji="1" lang="en-US" altLang="ja-JP" sz="2800" b="1" dirty="0" smtClean="0">
                <a:latin typeface="Lucida Console" pitchFamily="49" charset="0"/>
                <a:ea typeface="メイリオ" pitchFamily="50" charset="-128"/>
              </a:rPr>
              <a:t>  </a:t>
            </a:r>
            <a:r>
              <a:rPr kumimoji="1" lang="en-US" altLang="ja-JP" sz="2800" b="1" dirty="0" err="1" smtClean="0">
                <a:latin typeface="Lucida Console" pitchFamily="49" charset="0"/>
                <a:ea typeface="メイリオ" pitchFamily="50" charset="-128"/>
              </a:rPr>
              <a:t>BinTree</a:t>
            </a:r>
            <a:r>
              <a:rPr kumimoji="1" lang="en-US" altLang="ja-JP" sz="2800" b="1" dirty="0" smtClean="0">
                <a:latin typeface="Lucida Console" pitchFamily="49" charset="0"/>
                <a:ea typeface="メイリオ" pitchFamily="50" charset="-128"/>
              </a:rPr>
              <a:t>!(T) right;</a:t>
            </a:r>
          </a:p>
          <a:p>
            <a:r>
              <a:rPr kumimoji="1" lang="en-US" altLang="ja-JP" sz="2800" b="1" dirty="0" smtClean="0">
                <a:latin typeface="Lucida Console" pitchFamily="49" charset="0"/>
                <a:ea typeface="メイリオ" pitchFamily="50" charset="-128"/>
              </a:rPr>
              <a:t>}</a:t>
            </a:r>
            <a:endParaRPr kumimoji="1" lang="en-US" altLang="ja-JP" sz="2800" b="1" dirty="0" smtClean="0">
              <a:solidFill>
                <a:srgbClr val="309030"/>
              </a:solidFill>
              <a:latin typeface="Lucida Console" pitchFamily="49" charset="0"/>
              <a:ea typeface="メイリオ" pitchFamily="50" charset="-128"/>
            </a:endParaRPr>
          </a:p>
          <a:p>
            <a:endParaRPr kumimoji="1" lang="en-US" altLang="ja-JP" sz="2800" b="1" dirty="0" smtClean="0">
              <a:latin typeface="Lucida Console" pitchFamily="49" charset="0"/>
              <a:ea typeface="メイリオ" pitchFamily="50" charset="-128"/>
            </a:endParaRPr>
          </a:p>
          <a:p>
            <a:r>
              <a:rPr kumimoji="1" lang="en-US" altLang="ja-JP" sz="2800" b="1" dirty="0" err="1" smtClean="0">
                <a:latin typeface="Lucida Console" pitchFamily="49" charset="0"/>
                <a:ea typeface="メイリオ" pitchFamily="50" charset="-128"/>
              </a:rPr>
              <a:t>BinTree</a:t>
            </a:r>
            <a:r>
              <a:rPr kumimoji="1" lang="en-US" altLang="ja-JP" sz="2800" b="1" dirty="0" smtClean="0">
                <a:latin typeface="Lucida Console" pitchFamily="49" charset="0"/>
                <a:ea typeface="メイリオ" pitchFamily="50" charset="-128"/>
              </a:rPr>
              <a:t>!(real) </a:t>
            </a:r>
            <a:r>
              <a:rPr kumimoji="1" lang="en-US" altLang="ja-JP" sz="2800" b="1" dirty="0" err="1" smtClean="0">
                <a:latin typeface="Lucida Console" pitchFamily="49" charset="0"/>
                <a:ea typeface="メイリオ" pitchFamily="50" charset="-128"/>
              </a:rPr>
              <a:t>bt</a:t>
            </a:r>
            <a:r>
              <a:rPr kumimoji="1" lang="en-US" altLang="ja-JP" sz="2800" b="1" dirty="0" smtClean="0">
                <a:latin typeface="Lucida Console" pitchFamily="49" charset="0"/>
                <a:ea typeface="メイリオ" pitchFamily="50" charset="-128"/>
              </a:rPr>
              <a:t> = …;</a:t>
            </a:r>
          </a:p>
          <a:p>
            <a:r>
              <a:rPr kumimoji="1" lang="en-US" altLang="ja-JP" sz="2800" b="1" dirty="0" smtClean="0">
                <a:solidFill>
                  <a:srgbClr val="FF0000"/>
                </a:solidFill>
                <a:latin typeface="Lucida Console" pitchFamily="49" charset="0"/>
                <a:ea typeface="メイリオ" pitchFamily="50" charset="-128"/>
              </a:rPr>
              <a:t>each( </a:t>
            </a:r>
            <a:r>
              <a:rPr kumimoji="1" lang="en-US" altLang="ja-JP" sz="2800" b="1" dirty="0" err="1" smtClean="0">
                <a:solidFill>
                  <a:srgbClr val="FF0000"/>
                </a:solidFill>
                <a:latin typeface="Lucida Console" pitchFamily="49" charset="0"/>
                <a:ea typeface="メイリオ" pitchFamily="50" charset="-128"/>
              </a:rPr>
              <a:t>bt</a:t>
            </a:r>
            <a:r>
              <a:rPr kumimoji="1" lang="en-US" altLang="ja-JP" sz="2800" b="1" dirty="0" smtClean="0">
                <a:solidFill>
                  <a:srgbClr val="FF0000"/>
                </a:solidFill>
                <a:latin typeface="Lucida Console" pitchFamily="49" charset="0"/>
                <a:ea typeface="メイリオ" pitchFamily="50" charset="-128"/>
              </a:rPr>
              <a:t>, (real r){ </a:t>
            </a:r>
            <a:r>
              <a:rPr kumimoji="1" lang="en-US" altLang="ja-JP" sz="2800" b="1" dirty="0" err="1" smtClean="0">
                <a:solidFill>
                  <a:srgbClr val="FF0000"/>
                </a:solidFill>
                <a:latin typeface="Lucida Console" pitchFamily="49" charset="0"/>
                <a:ea typeface="メイリオ" pitchFamily="50" charset="-128"/>
              </a:rPr>
              <a:t>writeln</a:t>
            </a:r>
            <a:r>
              <a:rPr kumimoji="1" lang="en-US" altLang="ja-JP" sz="2800" b="1" dirty="0" smtClean="0">
                <a:solidFill>
                  <a:srgbClr val="FF0000"/>
                </a:solidFill>
                <a:latin typeface="Lucida Console" pitchFamily="49" charset="0"/>
                <a:ea typeface="メイリオ" pitchFamily="50" charset="-128"/>
              </a:rPr>
              <a:t>(</a:t>
            </a:r>
            <a:r>
              <a:rPr kumimoji="1" lang="en-US" altLang="ja-JP" sz="2800" b="1" dirty="0" err="1" smtClean="0">
                <a:solidFill>
                  <a:srgbClr val="FF0000"/>
                </a:solidFill>
                <a:latin typeface="Lucida Console" pitchFamily="49" charset="0"/>
                <a:ea typeface="メイリオ" pitchFamily="50" charset="-128"/>
              </a:rPr>
              <a:t>i</a:t>
            </a:r>
            <a:r>
              <a:rPr kumimoji="1" lang="en-US" altLang="ja-JP" sz="2800" b="1" dirty="0" smtClean="0">
                <a:solidFill>
                  <a:srgbClr val="FF0000"/>
                </a:solidFill>
                <a:latin typeface="Lucida Console" pitchFamily="49" charset="0"/>
                <a:ea typeface="メイリオ" pitchFamily="50" charset="-128"/>
              </a:rPr>
              <a:t>); });</a:t>
            </a:r>
            <a:endParaRPr kumimoji="1" lang="en-US" altLang="ja-JP" sz="2800" b="1" dirty="0" smtClean="0">
              <a:latin typeface="Lucida Console" pitchFamily="49" charset="0"/>
              <a:ea typeface="メイリオ" pitchFamily="50" charset="-128"/>
            </a:endParaRPr>
          </a:p>
        </p:txBody>
      </p:sp>
      <p:sp>
        <p:nvSpPr>
          <p:cNvPr id="6" name="爆発 1 5"/>
          <p:cNvSpPr/>
          <p:nvPr/>
        </p:nvSpPr>
        <p:spPr bwMode="auto">
          <a:xfrm>
            <a:off x="0" y="1000108"/>
            <a:ext cx="5000660" cy="2357454"/>
          </a:xfrm>
          <a:prstGeom prst="irregularSeal1">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chemeClr val="tx1"/>
                </a:solidFill>
                <a:effectLst/>
                <a:latin typeface="Arial" charset="0"/>
                <a:ea typeface="ＭＳ Ｐゴシック" pitchFamily="50" charset="-128"/>
              </a:rPr>
              <a:t>えーマジ</a:t>
            </a:r>
            <a: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t>List</a:t>
            </a:r>
            <a:r>
              <a:rPr kumimoji="0" lang="ja-JP" altLang="en-US" sz="2400" b="0" i="0" u="none" strike="noStrike" cap="none" normalizeH="0" baseline="0" dirty="0" smtClean="0">
                <a:ln>
                  <a:noFill/>
                </a:ln>
                <a:solidFill>
                  <a:schemeClr val="tx1"/>
                </a:solidFill>
                <a:effectLst/>
                <a:latin typeface="Arial" charset="0"/>
                <a:ea typeface="ＭＳ Ｐゴシック" pitchFamily="50" charset="-128"/>
              </a:rPr>
              <a:t>専用</a:t>
            </a:r>
            <a: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t>!?</a:t>
            </a:r>
            <a:endParaRPr lang="en-US" altLang="ja-JP" sz="2400" dirty="0" smtClean="0"/>
          </a:p>
          <a:p>
            <a:pPr marL="0" marR="0" indent="0" algn="ctr" defTabSz="914400" rtl="0" eaLnBrk="0" fontAlgn="base" latinLnBrk="0" hangingPunct="0">
              <a:lnSpc>
                <a:spcPct val="100000"/>
              </a:lnSpc>
              <a:spcBef>
                <a:spcPct val="0"/>
              </a:spcBef>
              <a:spcAft>
                <a:spcPct val="0"/>
              </a:spcAft>
              <a:buClrTx/>
              <a:buSzTx/>
              <a:buFontTx/>
              <a:buNone/>
              <a:tabLst/>
            </a:pPr>
            <a:r>
              <a:rPr lang="ja-JP" altLang="en-US" sz="2400" dirty="0" smtClean="0"/>
              <a:t>キモーイ</a:t>
            </a:r>
            <a:endParaRPr kumimoji="0" lang="en-US" altLang="ja-JP" sz="24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7" name="爆発 2 6"/>
          <p:cNvSpPr/>
          <p:nvPr/>
        </p:nvSpPr>
        <p:spPr bwMode="auto">
          <a:xfrm>
            <a:off x="4286248" y="1214422"/>
            <a:ext cx="6000792" cy="3714776"/>
          </a:xfrm>
          <a:prstGeom prst="irregularSeal2">
            <a:avLst/>
          </a:prstGeom>
          <a:solidFill>
            <a:srgbClr val="FFFFFF">
              <a:alpha val="50196"/>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3200" b="0" i="0" u="none" strike="noStrike" cap="none" normalizeH="0" baseline="0" dirty="0" smtClean="0">
                <a:ln>
                  <a:noFill/>
                </a:ln>
                <a:solidFill>
                  <a:schemeClr val="tx1"/>
                </a:solidFill>
                <a:effectLst/>
                <a:latin typeface="Arial" charset="0"/>
                <a:ea typeface="ＭＳ Ｐゴシック" pitchFamily="50" charset="-128"/>
              </a:rPr>
              <a:t>List</a:t>
            </a:r>
            <a:r>
              <a:rPr kumimoji="0" lang="ja-JP" altLang="en-US" sz="3200" b="0" i="0" u="none" strike="noStrike" cap="none" normalizeH="0" baseline="0" dirty="0" smtClean="0">
                <a:ln>
                  <a:noFill/>
                </a:ln>
                <a:solidFill>
                  <a:schemeClr val="tx1"/>
                </a:solidFill>
                <a:effectLst/>
                <a:latin typeface="Arial" charset="0"/>
                <a:ea typeface="ＭＳ Ｐゴシック" pitchFamily="50" charset="-128"/>
              </a:rPr>
              <a:t>専用が許されるのは小学生までだよねー</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要は</a:t>
            </a:r>
            <a:endParaRPr kumimoji="1" lang="ja-JP" altLang="en-US" dirty="0"/>
          </a:p>
        </p:txBody>
      </p:sp>
      <p:sp>
        <p:nvSpPr>
          <p:cNvPr id="3" name="コンテンツ プレースホルダ 2"/>
          <p:cNvSpPr>
            <a:spLocks noGrp="1"/>
          </p:cNvSpPr>
          <p:nvPr>
            <p:ph idx="1"/>
          </p:nvPr>
        </p:nvSpPr>
        <p:spPr/>
        <p:txBody>
          <a:bodyPr/>
          <a:lstStyle/>
          <a:p>
            <a:r>
              <a:rPr kumimoji="1" lang="ja-JP" altLang="en-US" sz="3600" dirty="0" smtClean="0"/>
              <a:t>渡されたものが</a:t>
            </a:r>
            <a:r>
              <a:rPr lang="ja-JP" altLang="en-US" sz="3600" dirty="0" smtClean="0"/>
              <a:t> </a:t>
            </a:r>
            <a:r>
              <a:rPr lang="en-US" altLang="ja-JP" sz="3600" dirty="0" smtClean="0"/>
              <a:t>List </a:t>
            </a:r>
            <a:r>
              <a:rPr lang="ja-JP" altLang="en-US" sz="3600" dirty="0" smtClean="0"/>
              <a:t>でも </a:t>
            </a:r>
            <a:r>
              <a:rPr lang="en-US" altLang="ja-JP" sz="3600" dirty="0" err="1" smtClean="0"/>
              <a:t>BinTree</a:t>
            </a:r>
            <a:r>
              <a:rPr lang="en-US" altLang="ja-JP" sz="3600" dirty="0" smtClean="0"/>
              <a:t> </a:t>
            </a:r>
            <a:r>
              <a:rPr lang="ja-JP" altLang="en-US" sz="3600" dirty="0" smtClean="0"/>
              <a:t>でも、</a:t>
            </a:r>
            <a:r>
              <a:rPr lang="en-US" altLang="ja-JP" sz="3600" dirty="0" smtClean="0"/>
              <a:t/>
            </a:r>
            <a:br>
              <a:rPr lang="en-US" altLang="ja-JP" sz="3600" dirty="0" smtClean="0"/>
            </a:br>
            <a:r>
              <a:rPr lang="ja-JP" altLang="en-US" sz="3600" dirty="0" smtClean="0"/>
              <a:t>　「渡されたもののフィールド全部」</a:t>
            </a:r>
            <a:r>
              <a:rPr lang="en-US" altLang="ja-JP" sz="3600" dirty="0" smtClean="0"/>
              <a:t/>
            </a:r>
            <a:br>
              <a:rPr lang="en-US" altLang="ja-JP" sz="3600" dirty="0" smtClean="0"/>
            </a:br>
            <a:r>
              <a:rPr lang="ja-JP" altLang="en-US" sz="3600" dirty="0" smtClean="0"/>
              <a:t>を取ってこれれば良い</a:t>
            </a:r>
            <a:endParaRPr lang="en-US" altLang="ja-JP" sz="3600" dirty="0" smtClean="0"/>
          </a:p>
          <a:p>
            <a:endParaRPr lang="en-US" altLang="ja-JP" sz="3600" dirty="0" smtClean="0"/>
          </a:p>
          <a:p>
            <a:r>
              <a:rPr lang="ja-JP" altLang="en-US" sz="3600" dirty="0" smtClean="0"/>
              <a:t>あと、型がわかれば良い</a:t>
            </a:r>
            <a:endParaRPr lang="en-US" altLang="ja-JP" sz="3600" dirty="0" smtClean="0"/>
          </a:p>
          <a:p>
            <a:pPr lvl="1"/>
            <a:r>
              <a:rPr lang="en-US" altLang="ja-JP" dirty="0" smtClean="0"/>
              <a:t>T </a:t>
            </a:r>
            <a:r>
              <a:rPr lang="ja-JP" altLang="en-US" dirty="0" smtClean="0"/>
              <a:t>なら関数適用、</a:t>
            </a:r>
            <a:r>
              <a:rPr lang="en-US" altLang="ja-JP" dirty="0" err="1" smtClean="0"/>
              <a:t>Foo</a:t>
            </a:r>
            <a:r>
              <a:rPr lang="en-US" altLang="ja-JP" dirty="0" smtClean="0"/>
              <a:t>!(T) </a:t>
            </a:r>
            <a:r>
              <a:rPr lang="ja-JP" altLang="en-US" dirty="0" smtClean="0"/>
              <a:t>なら再帰的に潜る</a:t>
            </a:r>
            <a:r>
              <a:rPr lang="en-US" altLang="ja-JP" dirty="0" smtClean="0"/>
              <a:t>…</a:t>
            </a:r>
            <a:r>
              <a:rPr lang="ja-JP" altLang="en-US" dirty="0" smtClean="0"/>
              <a:t>という条件分岐に型情報が必要</a:t>
            </a:r>
            <a:endParaRPr lang="en-US" altLang="ja-JP"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実装</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テキスト ボックス 3"/>
          <p:cNvSpPr txBox="1"/>
          <p:nvPr/>
        </p:nvSpPr>
        <p:spPr>
          <a:xfrm>
            <a:off x="428596" y="1643050"/>
            <a:ext cx="8215370" cy="483209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void </a:t>
            </a:r>
            <a:r>
              <a:rPr kumimoji="1" lang="en-US" altLang="ja-JP" sz="2800" b="1" dirty="0" smtClean="0">
                <a:solidFill>
                  <a:srgbClr val="FF0000"/>
                </a:solidFill>
                <a:latin typeface="Lucida Console" pitchFamily="49" charset="0"/>
                <a:ea typeface="メイリオ" pitchFamily="50" charset="-128"/>
              </a:rPr>
              <a:t>each</a:t>
            </a:r>
            <a:r>
              <a:rPr kumimoji="1" lang="en-US" altLang="ja-JP" sz="2800" b="1" dirty="0" smtClean="0">
                <a:latin typeface="Lucida Console" pitchFamily="49" charset="0"/>
                <a:ea typeface="メイリオ" pitchFamily="50" charset="-128"/>
              </a:rPr>
              <a:t>(T, alias Cont, F)</a:t>
            </a:r>
          </a:p>
          <a:p>
            <a:r>
              <a:rPr kumimoji="1" lang="en-US" altLang="ja-JP" sz="2800" b="1" dirty="0" smtClean="0">
                <a:latin typeface="Lucida Console" pitchFamily="49" charset="0"/>
                <a:ea typeface="メイリオ" pitchFamily="50" charset="-128"/>
              </a:rPr>
              <a:t>         (Cont!(T) cont, F fn )</a:t>
            </a:r>
          </a:p>
          <a:p>
            <a:r>
              <a:rPr kumimoji="1" lang="en-US" altLang="ja-JP" sz="2800" b="1" dirty="0" smtClean="0">
                <a:latin typeface="Lucida Console" pitchFamily="49" charset="0"/>
                <a:ea typeface="メイリオ" pitchFamily="50" charset="-128"/>
              </a:rPr>
              <a:t>{</a:t>
            </a:r>
          </a:p>
          <a:p>
            <a:r>
              <a:rPr kumimoji="1" lang="en-US" altLang="ja-JP" sz="2800" b="1" dirty="0" smtClean="0">
                <a:latin typeface="Lucida Console" pitchFamily="49" charset="0"/>
                <a:ea typeface="メイリオ" pitchFamily="50" charset="-128"/>
              </a:rPr>
              <a:t> if( cont !is null )</a:t>
            </a:r>
          </a:p>
          <a:p>
            <a:r>
              <a:rPr kumimoji="1" lang="en-US" altLang="ja-JP" sz="2800" b="1" dirty="0" smtClean="0">
                <a:latin typeface="Lucida Console" pitchFamily="49" charset="0"/>
                <a:ea typeface="メイリオ" pitchFamily="50" charset="-128"/>
              </a:rPr>
              <a:t>  </a:t>
            </a:r>
            <a:r>
              <a:rPr kumimoji="1" lang="en-US" altLang="ja-JP" sz="2800" b="1" dirty="0" err="1" smtClean="0">
                <a:latin typeface="Lucida Console" pitchFamily="49" charset="0"/>
                <a:ea typeface="メイリオ" pitchFamily="50" charset="-128"/>
              </a:rPr>
              <a:t>foreach</a:t>
            </a:r>
            <a:r>
              <a:rPr kumimoji="1" lang="en-US" altLang="ja-JP" sz="2800" b="1" dirty="0" smtClean="0">
                <a:latin typeface="Lucida Console" pitchFamily="49" charset="0"/>
                <a:ea typeface="メイリオ" pitchFamily="50" charset="-128"/>
              </a:rPr>
              <a:t>(field; </a:t>
            </a:r>
            <a:r>
              <a:rPr kumimoji="1" lang="en-US" altLang="ja-JP" sz="2800" b="1" dirty="0" err="1" smtClean="0">
                <a:latin typeface="Lucida Console" pitchFamily="49" charset="0"/>
                <a:ea typeface="メイリオ" pitchFamily="50" charset="-128"/>
              </a:rPr>
              <a:t>cont.tupleof</a:t>
            </a:r>
            <a:r>
              <a:rPr kumimoji="1" lang="en-US" altLang="ja-JP" sz="2800" b="1" dirty="0" smtClean="0">
                <a:latin typeface="Lucida Console" pitchFamily="49" charset="0"/>
                <a:ea typeface="メイリオ" pitchFamily="50" charset="-128"/>
              </a:rPr>
              <a:t>)</a:t>
            </a:r>
          </a:p>
          <a:p>
            <a:r>
              <a:rPr kumimoji="1" lang="en-US" altLang="ja-JP" sz="2800" b="1" dirty="0" smtClean="0">
                <a:latin typeface="Lucida Console" pitchFamily="49" charset="0"/>
                <a:ea typeface="メイリオ" pitchFamily="50" charset="-128"/>
              </a:rPr>
              <a:t>   static if( is(</a:t>
            </a:r>
            <a:r>
              <a:rPr kumimoji="1" lang="en-US" altLang="ja-JP" sz="2800" b="1" dirty="0" err="1" smtClean="0">
                <a:latin typeface="Lucida Console" pitchFamily="49" charset="0"/>
                <a:ea typeface="メイリオ" pitchFamily="50" charset="-128"/>
              </a:rPr>
              <a:t>typeof</a:t>
            </a:r>
            <a:r>
              <a:rPr kumimoji="1" lang="en-US" altLang="ja-JP" sz="2800" b="1" dirty="0" smtClean="0">
                <a:latin typeface="Lucida Console" pitchFamily="49" charset="0"/>
                <a:ea typeface="メイリオ" pitchFamily="50" charset="-128"/>
              </a:rPr>
              <a:t>(field)==T) )</a:t>
            </a:r>
          </a:p>
          <a:p>
            <a:r>
              <a:rPr kumimoji="1" lang="en-US" altLang="ja-JP" sz="2800" b="1" dirty="0" smtClean="0">
                <a:latin typeface="Lucida Console" pitchFamily="49" charset="0"/>
                <a:ea typeface="メイリオ" pitchFamily="50" charset="-128"/>
              </a:rPr>
              <a:t>     fn( field );</a:t>
            </a:r>
          </a:p>
          <a:p>
            <a:r>
              <a:rPr kumimoji="1" lang="en-US" altLang="ja-JP" sz="2800" b="1" dirty="0" smtClean="0">
                <a:latin typeface="Lucida Console" pitchFamily="49" charset="0"/>
                <a:ea typeface="メイリオ" pitchFamily="50" charset="-128"/>
              </a:rPr>
              <a:t>   else static if</a:t>
            </a:r>
          </a:p>
          <a:p>
            <a:r>
              <a:rPr kumimoji="1" lang="en-US" altLang="ja-JP" sz="2800" b="1" dirty="0" smtClean="0">
                <a:latin typeface="Lucida Console" pitchFamily="49" charset="0"/>
                <a:ea typeface="メイリオ" pitchFamily="50" charset="-128"/>
              </a:rPr>
              <a:t>      ( is(</a:t>
            </a:r>
            <a:r>
              <a:rPr kumimoji="1" lang="en-US" altLang="ja-JP" sz="2800" b="1" dirty="0" err="1" smtClean="0">
                <a:latin typeface="Lucida Console" pitchFamily="49" charset="0"/>
                <a:ea typeface="メイリオ" pitchFamily="50" charset="-128"/>
              </a:rPr>
              <a:t>typeof</a:t>
            </a:r>
            <a:r>
              <a:rPr kumimoji="1" lang="en-US" altLang="ja-JP" sz="2800" b="1" dirty="0" smtClean="0">
                <a:latin typeface="Lucida Console" pitchFamily="49" charset="0"/>
                <a:ea typeface="メイリオ" pitchFamily="50" charset="-128"/>
              </a:rPr>
              <a:t>(field)==Cont!(T)) )</a:t>
            </a:r>
          </a:p>
          <a:p>
            <a:r>
              <a:rPr kumimoji="1" lang="en-US" altLang="ja-JP" sz="2800" b="1" dirty="0" smtClean="0">
                <a:latin typeface="Lucida Console" pitchFamily="49" charset="0"/>
                <a:ea typeface="メイリオ" pitchFamily="50" charset="-128"/>
              </a:rPr>
              <a:t>     </a:t>
            </a:r>
            <a:r>
              <a:rPr kumimoji="1" lang="en-US" altLang="ja-JP" sz="2800" b="1" dirty="0" smtClean="0">
                <a:solidFill>
                  <a:srgbClr val="FF0000"/>
                </a:solidFill>
                <a:latin typeface="Lucida Console" pitchFamily="49" charset="0"/>
                <a:ea typeface="メイリオ" pitchFamily="50" charset="-128"/>
              </a:rPr>
              <a:t>each</a:t>
            </a:r>
            <a:r>
              <a:rPr kumimoji="1" lang="en-US" altLang="ja-JP" sz="2800" b="1" dirty="0" smtClean="0">
                <a:latin typeface="Lucida Console" pitchFamily="49" charset="0"/>
                <a:ea typeface="メイリオ" pitchFamily="50" charset="-128"/>
              </a:rPr>
              <a:t>( field, fn );</a:t>
            </a:r>
          </a:p>
          <a:p>
            <a:r>
              <a:rPr kumimoji="1" lang="en-US" altLang="ja-JP" sz="2800" b="1" dirty="0" smtClean="0">
                <a:latin typeface="Lucida Console" pitchFamily="49" charset="0"/>
                <a:ea typeface="メイリオ" pitchFamily="50" charset="-128"/>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まじめに説明</a:t>
            </a:r>
            <a:endParaRPr kumimoji="1" lang="ja-JP" altLang="en-US" dirty="0"/>
          </a:p>
        </p:txBody>
      </p:sp>
      <p:sp>
        <p:nvSpPr>
          <p:cNvPr id="3" name="コンテンツ プレースホルダ 2"/>
          <p:cNvSpPr>
            <a:spLocks noGrp="1"/>
          </p:cNvSpPr>
          <p:nvPr>
            <p:ph idx="1"/>
          </p:nvPr>
        </p:nvSpPr>
        <p:spPr>
          <a:xfrm>
            <a:off x="457200" y="1600200"/>
            <a:ext cx="8258204" cy="4876800"/>
          </a:xfrm>
        </p:spPr>
        <p:txBody>
          <a:bodyPr/>
          <a:lstStyle/>
          <a:p>
            <a:r>
              <a:rPr lang="en-US" altLang="ja-JP" sz="4400" dirty="0" smtClean="0"/>
              <a:t>C++</a:t>
            </a:r>
            <a:r>
              <a:rPr lang="ja-JP" altLang="en-US" sz="4400" dirty="0" smtClean="0"/>
              <a:t>と同じところ</a:t>
            </a:r>
            <a:endParaRPr lang="en-US" altLang="ja-JP" sz="4400" dirty="0" smtClean="0"/>
          </a:p>
          <a:p>
            <a:pPr lvl="1"/>
            <a:r>
              <a:rPr lang="en-US" altLang="ja-JP" sz="4000" dirty="0" smtClean="0"/>
              <a:t> </a:t>
            </a:r>
            <a:r>
              <a:rPr lang="en-US" altLang="ja-JP" sz="4000" dirty="0" smtClean="0">
                <a:solidFill>
                  <a:srgbClr val="FF0000"/>
                </a:solidFill>
              </a:rPr>
              <a:t>t</a:t>
            </a:r>
            <a:r>
              <a:rPr kumimoji="1" lang="en-US" altLang="ja-JP" sz="4000" dirty="0" smtClean="0">
                <a:solidFill>
                  <a:srgbClr val="FF0000"/>
                </a:solidFill>
              </a:rPr>
              <a:t>emplate</a:t>
            </a:r>
            <a:r>
              <a:rPr lang="en-US" altLang="ja-JP" sz="4000" dirty="0" smtClean="0"/>
              <a:t> </a:t>
            </a:r>
            <a:r>
              <a:rPr lang="ja-JP" altLang="en-US" sz="4000" dirty="0" smtClean="0"/>
              <a:t>と、</a:t>
            </a:r>
            <a:r>
              <a:rPr lang="en-US" altLang="ja-JP" sz="4000" dirty="0" smtClean="0"/>
              <a:t/>
            </a:r>
            <a:br>
              <a:rPr lang="en-US" altLang="ja-JP" sz="4000" dirty="0" smtClean="0"/>
            </a:br>
            <a:r>
              <a:rPr lang="ja-JP" altLang="en-US" sz="4000" dirty="0" smtClean="0"/>
              <a:t>その </a:t>
            </a:r>
            <a:r>
              <a:rPr lang="ja-JP" altLang="en-US" sz="4000" dirty="0" smtClean="0">
                <a:solidFill>
                  <a:srgbClr val="FF0000"/>
                </a:solidFill>
              </a:rPr>
              <a:t>特殊化</a:t>
            </a:r>
            <a:r>
              <a:rPr lang="en-US" altLang="ja-JP" sz="4000" dirty="0" smtClean="0">
                <a:solidFill>
                  <a:srgbClr val="FF0000"/>
                </a:solidFill>
              </a:rPr>
              <a:t>(specialization)</a:t>
            </a:r>
            <a:r>
              <a:rPr lang="ja-JP" altLang="en-US" sz="4000" dirty="0" smtClean="0"/>
              <a:t> で</a:t>
            </a:r>
            <a:r>
              <a:rPr lang="en-US" altLang="ja-JP" sz="4000" dirty="0" smtClean="0"/>
              <a:t/>
            </a:r>
            <a:br>
              <a:rPr lang="en-US" altLang="ja-JP" sz="4000" dirty="0" smtClean="0"/>
            </a:br>
            <a:r>
              <a:rPr lang="ja-JP" altLang="en-US" sz="4000" dirty="0" smtClean="0"/>
              <a:t>型レベル計算します</a:t>
            </a:r>
            <a:endParaRPr lang="en-US" altLang="ja-JP" sz="4000" dirty="0" smtClean="0"/>
          </a:p>
          <a:p>
            <a:pPr lvl="4"/>
            <a:endParaRPr lang="en-US" altLang="ja-JP" sz="3200" dirty="0" smtClean="0"/>
          </a:p>
          <a:p>
            <a:r>
              <a:rPr lang="ja-JP" altLang="en-US" sz="4400" dirty="0" smtClean="0"/>
              <a:t>違うところ</a:t>
            </a:r>
            <a:endParaRPr lang="en-US" altLang="ja-JP" sz="4400" dirty="0" smtClean="0"/>
          </a:p>
          <a:p>
            <a:pPr lvl="1"/>
            <a:r>
              <a:rPr lang="ja-JP" altLang="en-US" sz="4000" dirty="0" smtClean="0"/>
              <a:t>細々と機能が足されてます</a:t>
            </a:r>
            <a:endParaRPr lang="en-US" altLang="ja-JP" sz="36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こまかい拡張 </a:t>
            </a:r>
            <a:r>
              <a:rPr lang="en-US" altLang="ja-JP" dirty="0" smtClean="0"/>
              <a:t>(1)</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コンテナのクラスが直接再帰すると思ったら大間違いだ！</a:t>
            </a:r>
            <a:endParaRPr kumimoji="1" lang="en-US" altLang="ja-JP" dirty="0" smtClean="0"/>
          </a:p>
          <a:p>
            <a:pPr lvl="3"/>
            <a:endParaRPr lang="en-US" altLang="ja-JP" dirty="0" smtClean="0"/>
          </a:p>
          <a:p>
            <a:pPr lvl="2"/>
            <a:endParaRPr kumimoji="1" lang="en-US" altLang="ja-JP" dirty="0" smtClean="0"/>
          </a:p>
          <a:p>
            <a:pPr lvl="3"/>
            <a:endParaRPr lang="en-US" altLang="ja-JP" dirty="0" smtClean="0"/>
          </a:p>
          <a:p>
            <a:pPr lvl="3"/>
            <a:endParaRPr kumimoji="1" lang="en-US" altLang="ja-JP" dirty="0" smtClean="0"/>
          </a:p>
          <a:p>
            <a:pPr lvl="3"/>
            <a:endParaRPr lang="en-US" altLang="ja-JP" dirty="0" smtClean="0"/>
          </a:p>
          <a:p>
            <a:pPr lvl="3"/>
            <a:endParaRPr kumimoji="1" lang="en-US" altLang="ja-JP" dirty="0" smtClean="0"/>
          </a:p>
          <a:p>
            <a:r>
              <a:rPr lang="ja-JP" altLang="en-US" dirty="0" smtClean="0"/>
              <a:t>「</a:t>
            </a:r>
            <a:r>
              <a:rPr lang="en-US" altLang="ja-JP" smtClean="0"/>
              <a:t>Cont!(</a:t>
            </a:r>
            <a:r>
              <a:rPr lang="en-US" altLang="ja-JP" dirty="0" smtClean="0"/>
              <a:t>T) </a:t>
            </a:r>
            <a:r>
              <a:rPr lang="ja-JP" altLang="en-US" dirty="0" smtClean="0"/>
              <a:t>を見つけたら再帰的に」じゃなくて「メンバ</a:t>
            </a:r>
            <a:r>
              <a:rPr lang="en-US" altLang="ja-JP" dirty="0" smtClean="0"/>
              <a:t>(</a:t>
            </a:r>
            <a:r>
              <a:rPr lang="ja-JP" altLang="en-US" dirty="0" smtClean="0"/>
              <a:t>のメンバ</a:t>
            </a:r>
            <a:r>
              <a:rPr lang="en-US" altLang="ja-JP" dirty="0" smtClean="0"/>
              <a:t>)*</a:t>
            </a:r>
            <a:r>
              <a:rPr lang="ja-JP" altLang="en-US" dirty="0" smtClean="0"/>
              <a:t>に</a:t>
            </a:r>
            <a:r>
              <a:rPr lang="en-US" altLang="ja-JP" dirty="0" smtClean="0"/>
              <a:t>T</a:t>
            </a:r>
            <a:r>
              <a:rPr lang="ja-JP" altLang="en-US" dirty="0" smtClean="0"/>
              <a:t>があるなら再帰的に」じゃないとまずい</a:t>
            </a:r>
            <a:endParaRPr kumimoji="1" lang="en-US" altLang="ja-JP" dirty="0" smtClean="0"/>
          </a:p>
        </p:txBody>
      </p:sp>
      <p:sp>
        <p:nvSpPr>
          <p:cNvPr id="4" name="テキスト ボックス 3"/>
          <p:cNvSpPr txBox="1"/>
          <p:nvPr/>
        </p:nvSpPr>
        <p:spPr>
          <a:xfrm>
            <a:off x="3714776" y="2143116"/>
            <a:ext cx="4857752" cy="310854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Class Tree(T) {</a:t>
            </a:r>
          </a:p>
          <a:p>
            <a:r>
              <a:rPr kumimoji="1" lang="en-US" altLang="ja-JP" sz="2800" b="1" dirty="0" smtClean="0">
                <a:latin typeface="Lucida Console" pitchFamily="49" charset="0"/>
                <a:ea typeface="メイリオ" pitchFamily="50" charset="-128"/>
              </a:rPr>
              <a:t>  class Node {</a:t>
            </a:r>
          </a:p>
          <a:p>
            <a:r>
              <a:rPr kumimoji="1" lang="en-US" altLang="ja-JP" sz="2800" b="1" dirty="0" smtClean="0">
                <a:latin typeface="Lucida Console" pitchFamily="49" charset="0"/>
                <a:ea typeface="メイリオ" pitchFamily="50" charset="-128"/>
              </a:rPr>
              <a:t>    T      value</a:t>
            </a:r>
          </a:p>
          <a:p>
            <a:r>
              <a:rPr kumimoji="1" lang="en-US" altLang="ja-JP" sz="2800" b="1" dirty="0" smtClean="0">
                <a:latin typeface="Lucida Console" pitchFamily="49" charset="0"/>
                <a:ea typeface="メイリオ" pitchFamily="50" charset="-128"/>
              </a:rPr>
              <a:t>    Node[] children;</a:t>
            </a:r>
          </a:p>
          <a:p>
            <a:r>
              <a:rPr kumimoji="1" lang="en-US" altLang="ja-JP" sz="2800" b="1" dirty="0" smtClean="0">
                <a:latin typeface="Lucida Console" pitchFamily="49" charset="0"/>
                <a:ea typeface="メイリオ" pitchFamily="50" charset="-128"/>
              </a:rPr>
              <a:t>  }</a:t>
            </a:r>
          </a:p>
          <a:p>
            <a:r>
              <a:rPr kumimoji="1" lang="en-US" altLang="ja-JP" sz="2800" b="1" dirty="0" smtClean="0">
                <a:latin typeface="Lucida Console" pitchFamily="49" charset="0"/>
                <a:ea typeface="メイリオ" pitchFamily="50" charset="-128"/>
              </a:rPr>
              <a:t>  Node root;</a:t>
            </a:r>
          </a:p>
          <a:p>
            <a:r>
              <a:rPr kumimoji="1" lang="en-US" altLang="ja-JP" sz="2800" b="1" dirty="0" smtClean="0">
                <a:latin typeface="Lucida Console" pitchFamily="49" charset="0"/>
                <a:ea typeface="メイリオ" pitchFamily="50" charset="-128"/>
              </a:rPr>
              <a: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そのように実装する</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5" name="テキスト ボックス 4"/>
          <p:cNvSpPr txBox="1"/>
          <p:nvPr/>
        </p:nvSpPr>
        <p:spPr>
          <a:xfrm>
            <a:off x="428596" y="1643050"/>
            <a:ext cx="8215370" cy="526297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400" b="1" dirty="0" smtClean="0">
                <a:latin typeface="Lucida Console" pitchFamily="49" charset="0"/>
                <a:ea typeface="メイリオ" pitchFamily="50" charset="-128"/>
              </a:rPr>
              <a:t>void </a:t>
            </a:r>
            <a:r>
              <a:rPr kumimoji="1" lang="en-US" altLang="ja-JP" sz="2400" b="1" dirty="0" err="1" smtClean="0">
                <a:latin typeface="Lucida Console" pitchFamily="49" charset="0"/>
                <a:ea typeface="メイリオ" pitchFamily="50" charset="-128"/>
              </a:rPr>
              <a:t>each_impl</a:t>
            </a:r>
            <a:r>
              <a:rPr kumimoji="1" lang="en-US" altLang="ja-JP" sz="2400" b="1" dirty="0" smtClean="0">
                <a:latin typeface="Lucida Console" pitchFamily="49" charset="0"/>
                <a:ea typeface="メイリオ" pitchFamily="50" charset="-128"/>
              </a:rPr>
              <a:t>(T, X, F)( X </a:t>
            </a:r>
            <a:r>
              <a:rPr kumimoji="1" lang="en-US" altLang="ja-JP" sz="2400" b="1" dirty="0" err="1" smtClean="0">
                <a:latin typeface="Lucida Console" pitchFamily="49" charset="0"/>
                <a:ea typeface="メイリオ" pitchFamily="50" charset="-128"/>
              </a:rPr>
              <a:t>x</a:t>
            </a:r>
            <a:r>
              <a:rPr kumimoji="1" lang="en-US" altLang="ja-JP" sz="2400" b="1" dirty="0" smtClean="0">
                <a:latin typeface="Lucida Console" pitchFamily="49" charset="0"/>
                <a:ea typeface="メイリオ" pitchFamily="50" charset="-128"/>
              </a:rPr>
              <a:t>, F fn ){</a:t>
            </a:r>
          </a:p>
          <a:p>
            <a:r>
              <a:rPr kumimoji="1" lang="en-US" altLang="ja-JP" sz="2400" b="1" dirty="0" smtClean="0">
                <a:latin typeface="Lucida Console" pitchFamily="49" charset="0"/>
                <a:ea typeface="メイリオ" pitchFamily="50" charset="-128"/>
              </a:rPr>
              <a:t>  static if( </a:t>
            </a:r>
            <a:r>
              <a:rPr kumimoji="1" lang="en-US" altLang="ja-JP" sz="2400" b="1" dirty="0" smtClean="0">
                <a:solidFill>
                  <a:srgbClr val="FF0000"/>
                </a:solidFill>
                <a:latin typeface="Lucida Console" pitchFamily="49" charset="0"/>
                <a:ea typeface="メイリオ" pitchFamily="50" charset="-128"/>
              </a:rPr>
              <a:t>exists!(T).inside!(X)</a:t>
            </a:r>
            <a:r>
              <a:rPr kumimoji="1" lang="en-US" altLang="ja-JP" sz="2400" b="1" dirty="0" smtClean="0">
                <a:latin typeface="Lucida Console" pitchFamily="49" charset="0"/>
                <a:ea typeface="メイリオ" pitchFamily="50" charset="-128"/>
              </a:rPr>
              <a:t> )</a:t>
            </a:r>
          </a:p>
          <a:p>
            <a:r>
              <a:rPr kumimoji="1" lang="en-US" altLang="ja-JP" sz="2400" b="1" dirty="0" smtClean="0">
                <a:latin typeface="Lucida Console" pitchFamily="49" charset="0"/>
                <a:ea typeface="メイリオ" pitchFamily="50" charset="-128"/>
              </a:rPr>
              <a:t>     static if( is(X == T) )</a:t>
            </a:r>
          </a:p>
          <a:p>
            <a:r>
              <a:rPr kumimoji="1" lang="en-US" altLang="ja-JP" sz="2400" b="1" dirty="0" smtClean="0">
                <a:latin typeface="Lucida Console" pitchFamily="49" charset="0"/>
                <a:ea typeface="メイリオ" pitchFamily="50" charset="-128"/>
              </a:rPr>
              <a:t>        fn( x );</a:t>
            </a:r>
          </a:p>
          <a:p>
            <a:r>
              <a:rPr kumimoji="1" lang="en-US" altLang="ja-JP" sz="2400" b="1" dirty="0" smtClean="0">
                <a:latin typeface="Lucida Console" pitchFamily="49" charset="0"/>
                <a:ea typeface="メイリオ" pitchFamily="50" charset="-128"/>
              </a:rPr>
              <a:t>     else if( x !is null )</a:t>
            </a:r>
          </a:p>
          <a:p>
            <a:r>
              <a:rPr kumimoji="1" lang="en-US" altLang="ja-JP" sz="2400" b="1" dirty="0" smtClean="0">
                <a:latin typeface="Lucida Console" pitchFamily="49" charset="0"/>
                <a:ea typeface="メイリオ" pitchFamily="50" charset="-128"/>
              </a:rPr>
              <a:t>        static if( is(X E == E[]) )</a:t>
            </a:r>
          </a:p>
          <a:p>
            <a:r>
              <a:rPr kumimoji="1" lang="en-US" altLang="ja-JP" sz="2400" b="1" dirty="0" smtClean="0">
                <a:latin typeface="Lucida Console" pitchFamily="49" charset="0"/>
                <a:ea typeface="メイリオ" pitchFamily="50" charset="-128"/>
              </a:rPr>
              <a:t>           </a:t>
            </a:r>
            <a:r>
              <a:rPr kumimoji="1" lang="en-US" altLang="ja-JP" sz="2400" b="1" dirty="0" err="1" smtClean="0">
                <a:latin typeface="Lucida Console" pitchFamily="49" charset="0"/>
                <a:ea typeface="メイリオ" pitchFamily="50" charset="-128"/>
              </a:rPr>
              <a:t>foreach</a:t>
            </a:r>
            <a:r>
              <a:rPr kumimoji="1" lang="en-US" altLang="ja-JP" sz="2400" b="1" dirty="0" smtClean="0">
                <a:latin typeface="Lucida Console" pitchFamily="49" charset="0"/>
                <a:ea typeface="メイリオ" pitchFamily="50" charset="-128"/>
              </a:rPr>
              <a:t>(</a:t>
            </a:r>
            <a:r>
              <a:rPr kumimoji="1" lang="en-US" altLang="ja-JP" sz="2400" b="1" dirty="0" err="1" smtClean="0">
                <a:latin typeface="Lucida Console" pitchFamily="49" charset="0"/>
                <a:ea typeface="メイリオ" pitchFamily="50" charset="-128"/>
              </a:rPr>
              <a:t>elem</a:t>
            </a:r>
            <a:r>
              <a:rPr kumimoji="1" lang="en-US" altLang="ja-JP" sz="2400" b="1" dirty="0" smtClean="0">
                <a:latin typeface="Lucida Console" pitchFamily="49" charset="0"/>
                <a:ea typeface="メイリオ" pitchFamily="50" charset="-128"/>
              </a:rPr>
              <a:t>; x)</a:t>
            </a:r>
          </a:p>
          <a:p>
            <a:r>
              <a:rPr kumimoji="1" lang="en-US" altLang="ja-JP" sz="2400" b="1" dirty="0" smtClean="0">
                <a:latin typeface="Lucida Console" pitchFamily="49" charset="0"/>
                <a:ea typeface="メイリオ" pitchFamily="50" charset="-128"/>
              </a:rPr>
              <a:t>              </a:t>
            </a:r>
            <a:r>
              <a:rPr kumimoji="1" lang="en-US" altLang="ja-JP" sz="2400" b="1" dirty="0" err="1" smtClean="0">
                <a:latin typeface="Lucida Console" pitchFamily="49" charset="0"/>
                <a:ea typeface="メイリオ" pitchFamily="50" charset="-128"/>
              </a:rPr>
              <a:t>each_impl</a:t>
            </a:r>
            <a:r>
              <a:rPr kumimoji="1" lang="en-US" altLang="ja-JP" sz="2400" b="1" dirty="0" smtClean="0">
                <a:latin typeface="Lucida Console" pitchFamily="49" charset="0"/>
                <a:ea typeface="メイリオ" pitchFamily="50" charset="-128"/>
              </a:rPr>
              <a:t>!(T)(</a:t>
            </a:r>
            <a:r>
              <a:rPr kumimoji="1" lang="en-US" altLang="ja-JP" sz="2400" b="1" dirty="0" err="1" smtClean="0">
                <a:latin typeface="Lucida Console" pitchFamily="49" charset="0"/>
                <a:ea typeface="メイリオ" pitchFamily="50" charset="-128"/>
              </a:rPr>
              <a:t>elem,fn</a:t>
            </a:r>
            <a:r>
              <a:rPr kumimoji="1" lang="en-US" altLang="ja-JP" sz="2400" b="1" dirty="0" smtClean="0">
                <a:latin typeface="Lucida Console" pitchFamily="49" charset="0"/>
                <a:ea typeface="メイリオ" pitchFamily="50" charset="-128"/>
              </a:rPr>
              <a:t>);</a:t>
            </a:r>
          </a:p>
          <a:p>
            <a:r>
              <a:rPr kumimoji="1" lang="en-US" altLang="ja-JP" sz="2400" b="1" dirty="0" smtClean="0">
                <a:latin typeface="Lucida Console" pitchFamily="49" charset="0"/>
                <a:ea typeface="メイリオ" pitchFamily="50" charset="-128"/>
              </a:rPr>
              <a:t>        else</a:t>
            </a:r>
          </a:p>
          <a:p>
            <a:r>
              <a:rPr kumimoji="1" lang="en-US" altLang="ja-JP" sz="2400" b="1" dirty="0" smtClean="0">
                <a:latin typeface="Lucida Console" pitchFamily="49" charset="0"/>
                <a:ea typeface="メイリオ" pitchFamily="50" charset="-128"/>
              </a:rPr>
              <a:t>           </a:t>
            </a:r>
            <a:r>
              <a:rPr kumimoji="1" lang="en-US" altLang="ja-JP" sz="2400" b="1" dirty="0" err="1" smtClean="0">
                <a:latin typeface="Lucida Console" pitchFamily="49" charset="0"/>
                <a:ea typeface="メイリオ" pitchFamily="50" charset="-128"/>
              </a:rPr>
              <a:t>foreach</a:t>
            </a:r>
            <a:r>
              <a:rPr kumimoji="1" lang="en-US" altLang="ja-JP" sz="2400" b="1" dirty="0" smtClean="0">
                <a:latin typeface="Lucida Console" pitchFamily="49" charset="0"/>
                <a:ea typeface="メイリオ" pitchFamily="50" charset="-128"/>
              </a:rPr>
              <a:t>(field; </a:t>
            </a:r>
            <a:r>
              <a:rPr kumimoji="1" lang="en-US" altLang="ja-JP" sz="2400" b="1" dirty="0" err="1" smtClean="0">
                <a:latin typeface="Lucida Console" pitchFamily="49" charset="0"/>
                <a:ea typeface="メイリオ" pitchFamily="50" charset="-128"/>
              </a:rPr>
              <a:t>x.tupleof</a:t>
            </a:r>
            <a:r>
              <a:rPr kumimoji="1" lang="en-US" altLang="ja-JP" sz="2400" b="1" dirty="0" smtClean="0">
                <a:latin typeface="Lucida Console" pitchFamily="49" charset="0"/>
                <a:ea typeface="メイリオ" pitchFamily="50" charset="-128"/>
              </a:rPr>
              <a:t>)</a:t>
            </a:r>
          </a:p>
          <a:p>
            <a:r>
              <a:rPr kumimoji="1" lang="en-US" altLang="ja-JP" sz="2400" b="1" smtClean="0">
                <a:latin typeface="Lucida Console" pitchFamily="49" charset="0"/>
                <a:ea typeface="メイリオ" pitchFamily="50" charset="-128"/>
              </a:rPr>
              <a:t>              </a:t>
            </a:r>
            <a:r>
              <a:rPr kumimoji="1" lang="en-US" altLang="ja-JP" sz="2400" b="1" dirty="0" err="1" smtClean="0">
                <a:latin typeface="Lucida Console" pitchFamily="49" charset="0"/>
                <a:ea typeface="メイリオ" pitchFamily="50" charset="-128"/>
              </a:rPr>
              <a:t>each_impl</a:t>
            </a:r>
            <a:r>
              <a:rPr kumimoji="1" lang="en-US" altLang="ja-JP" sz="2400" b="1" dirty="0" smtClean="0">
                <a:latin typeface="Lucida Console" pitchFamily="49" charset="0"/>
                <a:ea typeface="メイリオ" pitchFamily="50" charset="-128"/>
              </a:rPr>
              <a:t>!(T)(</a:t>
            </a:r>
            <a:r>
              <a:rPr kumimoji="1" lang="en-US" altLang="ja-JP" sz="2400" b="1" dirty="0" err="1" smtClean="0">
                <a:latin typeface="Lucida Console" pitchFamily="49" charset="0"/>
                <a:ea typeface="メイリオ" pitchFamily="50" charset="-128"/>
              </a:rPr>
              <a:t>field,fn</a:t>
            </a:r>
            <a:r>
              <a:rPr kumimoji="1" lang="en-US" altLang="ja-JP" sz="2400" b="1" dirty="0" smtClean="0">
                <a:latin typeface="Lucida Console" pitchFamily="49" charset="0"/>
                <a:ea typeface="メイリオ" pitchFamily="50" charset="-128"/>
              </a:rPr>
              <a:t>); }</a:t>
            </a:r>
          </a:p>
          <a:p>
            <a:r>
              <a:rPr kumimoji="1" lang="en-US" altLang="ja-JP" sz="2400" b="1" dirty="0" smtClean="0">
                <a:latin typeface="Lucida Console" pitchFamily="49" charset="0"/>
                <a:ea typeface="メイリオ" pitchFamily="50" charset="-128"/>
              </a:rPr>
              <a:t>void each(T, alias C, F)(C!(T) c, F fn)</a:t>
            </a:r>
          </a:p>
          <a:p>
            <a:r>
              <a:rPr kumimoji="1" lang="en-US" altLang="ja-JP" sz="2400" b="1" dirty="0" smtClean="0">
                <a:latin typeface="Lucida Console" pitchFamily="49" charset="0"/>
                <a:ea typeface="メイリオ" pitchFamily="50" charset="-128"/>
              </a:rPr>
              <a:t>  { </a:t>
            </a:r>
            <a:r>
              <a:rPr kumimoji="1" lang="en-US" altLang="ja-JP" sz="2400" b="1" dirty="0" err="1" smtClean="0">
                <a:latin typeface="Lucida Console" pitchFamily="49" charset="0"/>
                <a:ea typeface="メイリオ" pitchFamily="50" charset="-128"/>
              </a:rPr>
              <a:t>each_impl</a:t>
            </a:r>
            <a:r>
              <a:rPr kumimoji="1" lang="en-US" altLang="ja-JP" sz="2400" b="1" dirty="0" smtClean="0">
                <a:latin typeface="Lucida Console" pitchFamily="49" charset="0"/>
                <a:ea typeface="メイリオ" pitchFamily="50" charset="-128"/>
              </a:rPr>
              <a:t>!(T)(c, fn); }</a:t>
            </a:r>
          </a:p>
          <a:p>
            <a:endParaRPr kumimoji="1" lang="en-US" altLang="ja-JP" sz="2400" b="1" dirty="0" smtClean="0">
              <a:latin typeface="Lucida Console" pitchFamily="49" charset="0"/>
              <a:ea typeface="メイリオ" pitchFamily="50" charset="-128"/>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型レベル計算</a:t>
            </a:r>
            <a:r>
              <a:rPr lang="en-US" altLang="ja-JP" dirty="0" smtClean="0"/>
              <a:t>e</a:t>
            </a:r>
            <a:r>
              <a:rPr kumimoji="1" lang="en-US" altLang="ja-JP" dirty="0" smtClean="0"/>
              <a:t>xists!(T).inside!(X)</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X</a:t>
            </a:r>
            <a:r>
              <a:rPr kumimoji="1" lang="ja-JP" altLang="en-US" dirty="0" smtClean="0"/>
              <a:t>を再帰的にたどりながら </a:t>
            </a:r>
            <a:r>
              <a:rPr kumimoji="1" lang="en-US" altLang="ja-JP" dirty="0" smtClean="0"/>
              <a:t>T </a:t>
            </a:r>
            <a:r>
              <a:rPr kumimoji="1" lang="ja-JP" altLang="en-US" dirty="0" smtClean="0"/>
              <a:t>があるかチェック</a:t>
            </a:r>
            <a:endParaRPr kumimoji="1" lang="en-US" altLang="ja-JP" dirty="0" smtClean="0"/>
          </a:p>
          <a:p>
            <a:pPr lvl="1"/>
            <a:r>
              <a:rPr lang="ja-JP" altLang="en-US" dirty="0" smtClean="0"/>
              <a:t>ただし無限ループしないように、一度たどった型は覚えておく （グラフの深さ優先探索）</a:t>
            </a:r>
            <a:endParaRPr kumimoji="1" lang="ja-JP" altLang="en-US" dirty="0"/>
          </a:p>
        </p:txBody>
      </p:sp>
      <p:sp>
        <p:nvSpPr>
          <p:cNvPr id="4" name="テキスト ボックス 3"/>
          <p:cNvSpPr txBox="1"/>
          <p:nvPr/>
        </p:nvSpPr>
        <p:spPr>
          <a:xfrm>
            <a:off x="571472" y="3113316"/>
            <a:ext cx="8001056" cy="378565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400" b="1" dirty="0" smtClean="0">
                <a:latin typeface="Lucida Console" pitchFamily="49" charset="0"/>
                <a:ea typeface="メイリオ" pitchFamily="50" charset="-128"/>
              </a:rPr>
              <a:t>template exists(T) {</a:t>
            </a:r>
          </a:p>
          <a:p>
            <a:r>
              <a:rPr kumimoji="1" lang="en-US" altLang="ja-JP" sz="2400" b="1" dirty="0" smtClean="0">
                <a:latin typeface="Lucida Console" pitchFamily="49" charset="0"/>
                <a:ea typeface="メイリオ" pitchFamily="50" charset="-128"/>
              </a:rPr>
              <a:t>  template inside(X)</a:t>
            </a:r>
          </a:p>
          <a:p>
            <a:r>
              <a:rPr kumimoji="1" lang="en-US" altLang="ja-JP" sz="2400" b="1" dirty="0" smtClean="0">
                <a:latin typeface="Lucida Console" pitchFamily="49" charset="0"/>
                <a:ea typeface="メイリオ" pitchFamily="50" charset="-128"/>
              </a:rPr>
              <a:t>    { const inside = </a:t>
            </a:r>
            <a:r>
              <a:rPr kumimoji="1" lang="en-US" altLang="ja-JP" sz="2400" b="1" dirty="0" err="1" smtClean="0">
                <a:latin typeface="Lucida Console" pitchFamily="49" charset="0"/>
                <a:ea typeface="メイリオ" pitchFamily="50" charset="-128"/>
              </a:rPr>
              <a:t>rec</a:t>
            </a:r>
            <a:r>
              <a:rPr kumimoji="1" lang="en-US" altLang="ja-JP" sz="2400" b="1" dirty="0" smtClean="0">
                <a:latin typeface="Lucida Console" pitchFamily="49" charset="0"/>
                <a:ea typeface="メイリオ" pitchFamily="50" charset="-128"/>
              </a:rPr>
              <a:t>!(X).value; }</a:t>
            </a:r>
          </a:p>
          <a:p>
            <a:endParaRPr kumimoji="1" lang="en-US" altLang="ja-JP" sz="2400" b="1" dirty="0" smtClean="0">
              <a:latin typeface="Lucida Console" pitchFamily="49" charset="0"/>
              <a:ea typeface="メイリオ" pitchFamily="50" charset="-128"/>
            </a:endParaRPr>
          </a:p>
          <a:p>
            <a:r>
              <a:rPr kumimoji="1" lang="en-US" altLang="ja-JP" sz="2400" b="1" dirty="0" smtClean="0">
                <a:latin typeface="Lucida Console" pitchFamily="49" charset="0"/>
                <a:ea typeface="メイリオ" pitchFamily="50" charset="-128"/>
              </a:rPr>
              <a:t>  template </a:t>
            </a:r>
            <a:r>
              <a:rPr kumimoji="1" lang="en-US" altLang="ja-JP" sz="2400" b="1" dirty="0" err="1" smtClean="0">
                <a:latin typeface="Lucida Console" pitchFamily="49" charset="0"/>
                <a:ea typeface="メイリオ" pitchFamily="50" charset="-128"/>
              </a:rPr>
              <a:t>rec</a:t>
            </a:r>
            <a:r>
              <a:rPr kumimoji="1" lang="en-US" altLang="ja-JP" sz="2400" b="1" dirty="0" smtClean="0">
                <a:latin typeface="Lucida Console" pitchFamily="49" charset="0"/>
                <a:ea typeface="メイリオ" pitchFamily="50" charset="-128"/>
              </a:rPr>
              <a:t>(X, Visited...) {</a:t>
            </a:r>
          </a:p>
          <a:p>
            <a:r>
              <a:rPr kumimoji="1" lang="en-US" altLang="ja-JP" sz="2400" b="1" dirty="0" smtClean="0">
                <a:latin typeface="Lucida Console" pitchFamily="49" charset="0"/>
                <a:ea typeface="メイリオ" pitchFamily="50" charset="-128"/>
              </a:rPr>
              <a:t>    static if( </a:t>
            </a:r>
            <a:r>
              <a:rPr kumimoji="1" lang="en-US" altLang="ja-JP" sz="2400" b="1" dirty="0" err="1" smtClean="0">
                <a:latin typeface="Lucida Console" pitchFamily="49" charset="0"/>
                <a:ea typeface="メイリオ" pitchFamily="50" charset="-128"/>
              </a:rPr>
              <a:t>indexOf</a:t>
            </a:r>
            <a:r>
              <a:rPr kumimoji="1" lang="en-US" altLang="ja-JP" sz="2400" b="1" dirty="0" smtClean="0">
                <a:latin typeface="Lucida Console" pitchFamily="49" charset="0"/>
                <a:ea typeface="メイリオ" pitchFamily="50" charset="-128"/>
              </a:rPr>
              <a:t>!(X, Visited)!=-1 )</a:t>
            </a:r>
          </a:p>
          <a:p>
            <a:r>
              <a:rPr kumimoji="1" lang="en-US" altLang="ja-JP" sz="2400" b="1" dirty="0" smtClean="0">
                <a:latin typeface="Lucida Console" pitchFamily="49" charset="0"/>
                <a:ea typeface="メイリオ" pitchFamily="50" charset="-128"/>
              </a:rPr>
              <a:t>       const value = false;</a:t>
            </a:r>
          </a:p>
          <a:p>
            <a:r>
              <a:rPr kumimoji="1" lang="en-US" altLang="ja-JP" sz="2400" b="1" dirty="0" smtClean="0">
                <a:latin typeface="Lucida Console" pitchFamily="49" charset="0"/>
                <a:ea typeface="メイリオ" pitchFamily="50" charset="-128"/>
              </a:rPr>
              <a:t>    else</a:t>
            </a:r>
          </a:p>
          <a:p>
            <a:r>
              <a:rPr kumimoji="1" lang="en-US" altLang="ja-JP" sz="2400" b="1" dirty="0" smtClean="0">
                <a:latin typeface="Lucida Console" pitchFamily="49" charset="0"/>
                <a:ea typeface="メイリオ" pitchFamily="50" charset="-128"/>
              </a:rPr>
              <a:t>       … </a:t>
            </a:r>
            <a:r>
              <a:rPr kumimoji="1" lang="ja-JP" altLang="en-US" sz="2400" b="1" dirty="0" smtClean="0">
                <a:latin typeface="Lucida Console" pitchFamily="49" charset="0"/>
                <a:ea typeface="メイリオ" pitchFamily="50" charset="-128"/>
              </a:rPr>
              <a:t>再帰的に </a:t>
            </a:r>
            <a:r>
              <a:rPr kumimoji="1" lang="en-US" altLang="ja-JP" sz="2400" b="1" dirty="0" err="1" smtClean="0">
                <a:latin typeface="Lucida Console" pitchFamily="49" charset="0"/>
                <a:ea typeface="メイリオ" pitchFamily="50" charset="-128"/>
              </a:rPr>
              <a:t>X.tupleof</a:t>
            </a:r>
            <a:r>
              <a:rPr kumimoji="1" lang="en-US" altLang="ja-JP" sz="2400" b="1" dirty="0" smtClean="0">
                <a:latin typeface="Lucida Console" pitchFamily="49" charset="0"/>
                <a:ea typeface="メイリオ" pitchFamily="50" charset="-128"/>
              </a:rPr>
              <a:t> </a:t>
            </a:r>
            <a:r>
              <a:rPr kumimoji="1" lang="ja-JP" altLang="en-US" sz="2400" b="1" dirty="0" smtClean="0">
                <a:latin typeface="Lucida Console" pitchFamily="49" charset="0"/>
                <a:ea typeface="メイリオ" pitchFamily="50" charset="-128"/>
              </a:rPr>
              <a:t>をたどるコード </a:t>
            </a:r>
            <a:r>
              <a:rPr kumimoji="1" lang="en-US" altLang="ja-JP" sz="2400" b="1" dirty="0" smtClean="0">
                <a:latin typeface="Lucida Console" pitchFamily="49" charset="0"/>
                <a:ea typeface="メイリオ" pitchFamily="50" charset="-128"/>
              </a:rPr>
              <a:t>…</a:t>
            </a:r>
          </a:p>
          <a:p>
            <a:r>
              <a:rPr kumimoji="1" lang="en-US" altLang="ja-JP" sz="2400" b="1" dirty="0" smtClean="0">
                <a:latin typeface="Lucida Console" pitchFamily="49" charset="0"/>
                <a:ea typeface="メイリオ" pitchFamily="50" charset="-128"/>
              </a:rPr>
              <a:t>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こまかい拡張 </a:t>
            </a:r>
            <a:r>
              <a:rPr kumimoji="1" lang="en-US" altLang="ja-JP" dirty="0" smtClean="0"/>
              <a:t>(2)</a:t>
            </a:r>
            <a:endParaRPr kumimoji="1" lang="ja-JP" altLang="en-US" dirty="0"/>
          </a:p>
        </p:txBody>
      </p:sp>
      <p:sp>
        <p:nvSpPr>
          <p:cNvPr id="3" name="コンテンツ プレースホルダ 2"/>
          <p:cNvSpPr>
            <a:spLocks noGrp="1"/>
          </p:cNvSpPr>
          <p:nvPr>
            <p:ph idx="1"/>
          </p:nvPr>
        </p:nvSpPr>
        <p:spPr/>
        <p:txBody>
          <a:bodyPr/>
          <a:lstStyle/>
          <a:p>
            <a:endParaRPr kumimoji="1" lang="en-US" altLang="ja-JP" dirty="0" smtClean="0"/>
          </a:p>
          <a:p>
            <a:endParaRPr lang="en-US" altLang="ja-JP" dirty="0" smtClean="0"/>
          </a:p>
          <a:p>
            <a:endParaRPr kumimoji="1" lang="en-US" altLang="ja-JP" dirty="0" smtClean="0"/>
          </a:p>
          <a:p>
            <a:pPr lvl="2"/>
            <a:endParaRPr lang="en-US" altLang="ja-JP" dirty="0" smtClean="0"/>
          </a:p>
          <a:p>
            <a:pPr lvl="2"/>
            <a:endParaRPr kumimoji="1" lang="en-US" altLang="ja-JP" dirty="0" smtClean="0"/>
          </a:p>
          <a:p>
            <a:endParaRPr lang="en-US" altLang="ja-JP" dirty="0" smtClean="0"/>
          </a:p>
          <a:p>
            <a:pPr lvl="2"/>
            <a:endParaRPr kumimoji="1" lang="en-US" altLang="ja-JP" dirty="0" smtClean="0"/>
          </a:p>
          <a:p>
            <a:r>
              <a:rPr kumimoji="1" lang="ja-JP" altLang="en-US" dirty="0" smtClean="0">
                <a:solidFill>
                  <a:srgbClr val="FF0000"/>
                </a:solidFill>
              </a:rPr>
              <a:t>「</a:t>
            </a:r>
            <a:r>
              <a:rPr kumimoji="1" lang="en-US" altLang="ja-JP" dirty="0" err="1" smtClean="0">
                <a:solidFill>
                  <a:srgbClr val="FF0000"/>
                </a:solidFill>
              </a:rPr>
              <a:t>AVLTree</a:t>
            </a:r>
            <a:r>
              <a:rPr kumimoji="1" lang="en-US" altLang="ja-JP" dirty="0" smtClean="0">
                <a:solidFill>
                  <a:srgbClr val="FF0000"/>
                </a:solidFill>
              </a:rPr>
              <a:t>!(</a:t>
            </a:r>
            <a:r>
              <a:rPr kumimoji="1" lang="en-US" altLang="ja-JP" dirty="0" err="1" smtClean="0">
                <a:solidFill>
                  <a:srgbClr val="FF0000"/>
                </a:solidFill>
              </a:rPr>
              <a:t>int</a:t>
            </a:r>
            <a:r>
              <a:rPr kumimoji="1" lang="en-US" altLang="ja-JP" dirty="0" smtClean="0">
                <a:solidFill>
                  <a:srgbClr val="FF0000"/>
                </a:solidFill>
              </a:rPr>
              <a:t>) </a:t>
            </a:r>
            <a:r>
              <a:rPr kumimoji="1" lang="ja-JP" altLang="en-US" dirty="0" smtClean="0">
                <a:solidFill>
                  <a:srgbClr val="FF0000"/>
                </a:solidFill>
              </a:rPr>
              <a:t>の中の </a:t>
            </a:r>
            <a:r>
              <a:rPr lang="en-US" altLang="ja-JP" dirty="0" err="1" smtClean="0">
                <a:solidFill>
                  <a:srgbClr val="FF0000"/>
                </a:solidFill>
              </a:rPr>
              <a:t>int</a:t>
            </a:r>
            <a:r>
              <a:rPr lang="ja-JP" altLang="en-US" dirty="0" smtClean="0">
                <a:solidFill>
                  <a:srgbClr val="FF0000"/>
                </a:solidFill>
              </a:rPr>
              <a:t>」</a:t>
            </a:r>
            <a:r>
              <a:rPr kumimoji="1" lang="en-US" altLang="ja-JP" dirty="0" smtClean="0">
                <a:solidFill>
                  <a:srgbClr val="FF0000"/>
                </a:solidFill>
              </a:rPr>
              <a:t> </a:t>
            </a:r>
            <a:r>
              <a:rPr kumimoji="1" lang="ja-JP" altLang="en-US" dirty="0" smtClean="0">
                <a:solidFill>
                  <a:srgbClr val="FF0000"/>
                </a:solidFill>
              </a:rPr>
              <a:t>を列挙すると </a:t>
            </a:r>
            <a:r>
              <a:rPr kumimoji="1" lang="en-US" altLang="ja-JP" dirty="0" smtClean="0">
                <a:solidFill>
                  <a:srgbClr val="FF0000"/>
                </a:solidFill>
              </a:rPr>
              <a:t>height </a:t>
            </a:r>
            <a:r>
              <a:rPr kumimoji="1" lang="ja-JP" altLang="en-US" dirty="0" err="1" smtClean="0">
                <a:solidFill>
                  <a:srgbClr val="FF0000"/>
                </a:solidFill>
              </a:rPr>
              <a:t>まで</a:t>
            </a:r>
            <a:r>
              <a:rPr kumimoji="1" lang="ja-JP" altLang="en-US" dirty="0" smtClean="0">
                <a:solidFill>
                  <a:srgbClr val="FF0000"/>
                </a:solidFill>
              </a:rPr>
              <a:t>表示されてしまう！！！！！</a:t>
            </a:r>
            <a:endParaRPr kumimoji="1" lang="ja-JP" altLang="en-US" dirty="0">
              <a:solidFill>
                <a:srgbClr val="FF0000"/>
              </a:solidFill>
            </a:endParaRPr>
          </a:p>
        </p:txBody>
      </p:sp>
      <p:sp>
        <p:nvSpPr>
          <p:cNvPr id="4" name="テキスト ボックス 3"/>
          <p:cNvSpPr txBox="1"/>
          <p:nvPr/>
        </p:nvSpPr>
        <p:spPr>
          <a:xfrm>
            <a:off x="500034" y="1571612"/>
            <a:ext cx="8072462" cy="353943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class </a:t>
            </a:r>
            <a:r>
              <a:rPr kumimoji="1" lang="en-US" altLang="ja-JP" sz="2800" b="1" dirty="0" err="1" smtClean="0">
                <a:latin typeface="Lucida Console" pitchFamily="49" charset="0"/>
                <a:ea typeface="メイリオ" pitchFamily="50" charset="-128"/>
              </a:rPr>
              <a:t>AVLTree</a:t>
            </a:r>
            <a:r>
              <a:rPr kumimoji="1" lang="en-US" altLang="ja-JP" sz="2800" b="1" dirty="0" smtClean="0">
                <a:latin typeface="Lucida Console" pitchFamily="49" charset="0"/>
                <a:ea typeface="メイリオ" pitchFamily="50" charset="-128"/>
              </a:rPr>
              <a:t>(T) {</a:t>
            </a:r>
          </a:p>
          <a:p>
            <a:r>
              <a:rPr kumimoji="1" lang="en-US" altLang="ja-JP" sz="2800" b="1" dirty="0" smtClean="0">
                <a:latin typeface="Lucida Console" pitchFamily="49" charset="0"/>
                <a:ea typeface="メイリオ" pitchFamily="50" charset="-128"/>
              </a:rPr>
              <a:t>  </a:t>
            </a:r>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         height;</a:t>
            </a:r>
          </a:p>
          <a:p>
            <a:r>
              <a:rPr kumimoji="1" lang="en-US" altLang="ja-JP" sz="2800" b="1" dirty="0" smtClean="0">
                <a:latin typeface="Lucida Console" pitchFamily="49" charset="0"/>
                <a:ea typeface="メイリオ" pitchFamily="50" charset="-128"/>
              </a:rPr>
              <a:t>  </a:t>
            </a:r>
            <a:r>
              <a:rPr kumimoji="1" lang="en-US" altLang="ja-JP" sz="2800" b="1" dirty="0" err="1" smtClean="0">
                <a:latin typeface="Lucida Console" pitchFamily="49" charset="0"/>
                <a:ea typeface="メイリオ" pitchFamily="50" charset="-128"/>
              </a:rPr>
              <a:t>AVLTree</a:t>
            </a:r>
            <a:r>
              <a:rPr kumimoji="1" lang="en-US" altLang="ja-JP" sz="2800" b="1" dirty="0" smtClean="0">
                <a:latin typeface="Lucida Console" pitchFamily="49" charset="0"/>
                <a:ea typeface="メイリオ" pitchFamily="50" charset="-128"/>
              </a:rPr>
              <a:t>!(T) left;</a:t>
            </a:r>
          </a:p>
          <a:p>
            <a:r>
              <a:rPr kumimoji="1" lang="en-US" altLang="ja-JP" sz="2800" b="1" dirty="0" smtClean="0">
                <a:latin typeface="Lucida Console" pitchFamily="49" charset="0"/>
                <a:ea typeface="メイリオ" pitchFamily="50" charset="-128"/>
              </a:rPr>
              <a:t>  T           value;</a:t>
            </a:r>
          </a:p>
          <a:p>
            <a:r>
              <a:rPr kumimoji="1" lang="en-US" altLang="ja-JP" sz="2800" b="1" dirty="0" smtClean="0">
                <a:latin typeface="Lucida Console" pitchFamily="49" charset="0"/>
                <a:ea typeface="メイリオ" pitchFamily="50" charset="-128"/>
              </a:rPr>
              <a:t>  </a:t>
            </a:r>
            <a:r>
              <a:rPr kumimoji="1" lang="en-US" altLang="ja-JP" sz="2800" b="1" dirty="0" err="1" smtClean="0">
                <a:latin typeface="Lucida Console" pitchFamily="49" charset="0"/>
                <a:ea typeface="メイリオ" pitchFamily="50" charset="-128"/>
              </a:rPr>
              <a:t>AVLTree</a:t>
            </a:r>
            <a:r>
              <a:rPr kumimoji="1" lang="en-US" altLang="ja-JP" sz="2800" b="1" dirty="0" smtClean="0">
                <a:latin typeface="Lucida Console" pitchFamily="49" charset="0"/>
                <a:ea typeface="メイリオ" pitchFamily="50" charset="-128"/>
              </a:rPr>
              <a:t>!(T) right;</a:t>
            </a:r>
          </a:p>
          <a:p>
            <a:r>
              <a:rPr kumimoji="1" lang="en-US" altLang="ja-JP" sz="2800" b="1" dirty="0" smtClean="0">
                <a:latin typeface="Lucida Console" pitchFamily="49" charset="0"/>
                <a:ea typeface="メイリオ" pitchFamily="50" charset="-128"/>
              </a:rPr>
              <a:t>}</a:t>
            </a:r>
            <a:endParaRPr kumimoji="1" lang="en-US" altLang="ja-JP" sz="2800" b="1" dirty="0" smtClean="0">
              <a:solidFill>
                <a:srgbClr val="309030"/>
              </a:solidFill>
              <a:latin typeface="Lucida Console" pitchFamily="49" charset="0"/>
              <a:ea typeface="メイリオ" pitchFamily="50" charset="-128"/>
            </a:endParaRPr>
          </a:p>
          <a:p>
            <a:r>
              <a:rPr kumimoji="1" lang="en-US" altLang="ja-JP" sz="2800" b="1" dirty="0" err="1" smtClean="0">
                <a:latin typeface="Lucida Console" pitchFamily="49" charset="0"/>
                <a:ea typeface="メイリオ" pitchFamily="50" charset="-128"/>
              </a:rPr>
              <a:t>AVLTree</a:t>
            </a:r>
            <a:r>
              <a:rPr kumimoji="1" lang="en-US" altLang="ja-JP" sz="2800" b="1" dirty="0" smtClean="0">
                <a:latin typeface="Lucida Console" pitchFamily="49" charset="0"/>
                <a:ea typeface="メイリオ" pitchFamily="50" charset="-128"/>
              </a:rPr>
              <a:t>!(</a:t>
            </a:r>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 set = …;</a:t>
            </a:r>
          </a:p>
          <a:p>
            <a:r>
              <a:rPr kumimoji="1" lang="en-US" altLang="ja-JP" sz="2800" b="1" dirty="0" smtClean="0">
                <a:solidFill>
                  <a:schemeClr val="tx1"/>
                </a:solidFill>
                <a:latin typeface="Lucida Console" pitchFamily="49" charset="0"/>
                <a:ea typeface="メイリオ" pitchFamily="50" charset="-128"/>
              </a:rPr>
              <a:t>each( set, (</a:t>
            </a:r>
            <a:r>
              <a:rPr kumimoji="1" lang="en-US" altLang="ja-JP" sz="2800" b="1" dirty="0" err="1" smtClean="0">
                <a:solidFill>
                  <a:schemeClr val="tx1"/>
                </a:solidFill>
                <a:latin typeface="Lucida Console" pitchFamily="49" charset="0"/>
                <a:ea typeface="メイリオ" pitchFamily="50" charset="-128"/>
              </a:rPr>
              <a:t>int</a:t>
            </a:r>
            <a:r>
              <a:rPr kumimoji="1" lang="en-US" altLang="ja-JP" sz="2800" b="1" dirty="0" smtClean="0">
                <a:solidFill>
                  <a:schemeClr val="tx1"/>
                </a:solidFill>
                <a:latin typeface="Lucida Console" pitchFamily="49" charset="0"/>
                <a:ea typeface="メイリオ" pitchFamily="50" charset="-128"/>
              </a:rPr>
              <a:t> n){ </a:t>
            </a:r>
            <a:r>
              <a:rPr kumimoji="1" lang="en-US" altLang="ja-JP" sz="2800" b="1" dirty="0" err="1" smtClean="0">
                <a:solidFill>
                  <a:schemeClr val="tx1"/>
                </a:solidFill>
                <a:latin typeface="Lucida Console" pitchFamily="49" charset="0"/>
                <a:ea typeface="メイリオ" pitchFamily="50" charset="-128"/>
              </a:rPr>
              <a:t>writeln</a:t>
            </a:r>
            <a:r>
              <a:rPr kumimoji="1" lang="en-US" altLang="ja-JP" sz="2800" b="1" dirty="0" smtClean="0">
                <a:solidFill>
                  <a:schemeClr val="tx1"/>
                </a:solidFill>
                <a:latin typeface="Lucida Console" pitchFamily="49" charset="0"/>
                <a:ea typeface="メイリオ" pitchFamily="50" charset="-128"/>
              </a:rPr>
              <a:t>(n); });</a:t>
            </a:r>
          </a:p>
        </p:txBody>
      </p:sp>
      <p:sp>
        <p:nvSpPr>
          <p:cNvPr id="5" name="円形吹き出し 4"/>
          <p:cNvSpPr/>
          <p:nvPr/>
        </p:nvSpPr>
        <p:spPr bwMode="auto">
          <a:xfrm>
            <a:off x="4786314" y="1357298"/>
            <a:ext cx="4214842" cy="1643074"/>
          </a:xfrm>
          <a:prstGeom prst="wedgeEllipseCallout">
            <a:avLst>
              <a:gd name="adj1" fmla="val -38912"/>
              <a:gd name="adj2" fmla="val 156939"/>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ja-JP" altLang="en-US" sz="2400" b="1" i="0" u="none" strike="noStrike" cap="none" normalizeH="0" baseline="0" dirty="0" smtClean="0">
                <a:ln>
                  <a:noFill/>
                </a:ln>
                <a:solidFill>
                  <a:srgbClr val="FF0000"/>
                </a:solidFill>
                <a:effectLst/>
                <a:latin typeface="Arial" charset="0"/>
                <a:ea typeface="ＭＳ Ｐゴシック" pitchFamily="50" charset="-128"/>
              </a:rPr>
              <a:t>要素の型 </a:t>
            </a:r>
            <a:r>
              <a:rPr kumimoji="0" lang="en-US" altLang="ja-JP" sz="2400" b="1" i="0" u="none" strike="noStrike" cap="none" normalizeH="0" baseline="0" dirty="0" err="1" smtClean="0">
                <a:ln>
                  <a:noFill/>
                </a:ln>
                <a:solidFill>
                  <a:srgbClr val="FF0000"/>
                </a:solidFill>
                <a:effectLst/>
                <a:latin typeface="Arial" charset="0"/>
                <a:ea typeface="ＭＳ Ｐゴシック" pitchFamily="50" charset="-128"/>
              </a:rPr>
              <a:t>int</a:t>
            </a:r>
            <a:r>
              <a:rPr kumimoji="0" lang="en-US" altLang="ja-JP" sz="2400" b="1" i="0" u="none" strike="noStrike" cap="none" normalizeH="0" baseline="0" dirty="0" smtClean="0">
                <a:ln>
                  <a:noFill/>
                </a:ln>
                <a:solidFill>
                  <a:srgbClr val="FF0000"/>
                </a:solidFill>
                <a:effectLst/>
                <a:latin typeface="Arial" charset="0"/>
                <a:ea typeface="ＭＳ Ｐゴシック" pitchFamily="50" charset="-128"/>
              </a:rPr>
              <a:t> </a:t>
            </a:r>
            <a:r>
              <a:rPr kumimoji="0" lang="ja-JP" altLang="en-US" sz="2400" b="1" i="0" u="none" strike="noStrike" cap="none" normalizeH="0" baseline="0" dirty="0" smtClean="0">
                <a:ln>
                  <a:noFill/>
                </a:ln>
                <a:solidFill>
                  <a:srgbClr val="FF0000"/>
                </a:solidFill>
                <a:effectLst/>
                <a:latin typeface="Arial" charset="0"/>
                <a:ea typeface="ＭＳ Ｐゴシック" pitchFamily="50" charset="-128"/>
              </a:rPr>
              <a:t>が内部データの型と一致する時</a:t>
            </a:r>
            <a:r>
              <a:rPr lang="ja-JP" altLang="en-US" sz="2400" b="1" dirty="0" smtClean="0">
                <a:solidFill>
                  <a:srgbClr val="FF0000"/>
                </a:solidFill>
              </a:rPr>
              <a:t>だけが</a:t>
            </a:r>
            <a:r>
              <a:rPr kumimoji="0" lang="ja-JP" altLang="en-US" sz="2400" b="1" i="0" u="none" strike="noStrike" cap="none" normalizeH="0" baseline="0" dirty="0" smtClean="0">
                <a:ln>
                  <a:noFill/>
                </a:ln>
                <a:solidFill>
                  <a:srgbClr val="FF0000"/>
                </a:solidFill>
                <a:effectLst/>
                <a:latin typeface="Arial" charset="0"/>
                <a:ea typeface="ＭＳ Ｐゴシック" pitchFamily="50" charset="-128"/>
              </a:rPr>
              <a:t>問題！</a:t>
            </a:r>
          </a:p>
        </p:txBody>
      </p:sp>
      <p:sp>
        <p:nvSpPr>
          <p:cNvPr id="6" name="円形吹き出し 5"/>
          <p:cNvSpPr/>
          <p:nvPr/>
        </p:nvSpPr>
        <p:spPr bwMode="auto">
          <a:xfrm>
            <a:off x="4786314" y="2714620"/>
            <a:ext cx="4214842" cy="1643074"/>
          </a:xfrm>
          <a:prstGeom prst="wedgeEllipseCallout">
            <a:avLst>
              <a:gd name="adj1" fmla="val -32009"/>
              <a:gd name="adj2" fmla="val 70932"/>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2400" b="1" i="0" u="none" strike="noStrike" cap="none" normalizeH="0" baseline="0" dirty="0" err="1" smtClean="0">
                <a:ln>
                  <a:noFill/>
                </a:ln>
                <a:solidFill>
                  <a:srgbClr val="FF0000"/>
                </a:solidFill>
                <a:effectLst/>
                <a:latin typeface="Arial" charset="0"/>
                <a:ea typeface="ＭＳ Ｐゴシック" pitchFamily="50" charset="-128"/>
              </a:rPr>
              <a:t>AVLTree</a:t>
            </a:r>
            <a:r>
              <a:rPr kumimoji="0" lang="en-US" altLang="ja-JP" sz="2400" b="1" i="0" u="none" strike="noStrike" cap="none" normalizeH="0" baseline="0" dirty="0" smtClean="0">
                <a:ln>
                  <a:noFill/>
                </a:ln>
                <a:solidFill>
                  <a:srgbClr val="FF0000"/>
                </a:solidFill>
                <a:effectLst/>
                <a:latin typeface="Arial" charset="0"/>
                <a:ea typeface="ＭＳ Ｐゴシック" pitchFamily="50" charset="-128"/>
              </a:rPr>
              <a:t>!(real) </a:t>
            </a:r>
            <a:r>
              <a:rPr kumimoji="0" lang="ja-JP" altLang="en-US" sz="2400" b="1" i="0" u="none" strike="noStrike" cap="none" normalizeH="0" baseline="0" dirty="0" smtClean="0">
                <a:ln>
                  <a:noFill/>
                </a:ln>
                <a:solidFill>
                  <a:srgbClr val="FF0000"/>
                </a:solidFill>
                <a:effectLst/>
                <a:latin typeface="Arial" charset="0"/>
                <a:ea typeface="ＭＳ Ｐゴシック" pitchFamily="50" charset="-128"/>
              </a:rPr>
              <a:t>でも</a:t>
            </a:r>
            <a:endParaRPr kumimoji="0" lang="en-US" altLang="ja-JP" sz="2400" b="1" i="0" u="none" strike="noStrike" cap="none" normalizeH="0" baseline="0" dirty="0" smtClean="0">
              <a:ln>
                <a:noFill/>
              </a:ln>
              <a:solidFill>
                <a:srgbClr val="FF0000"/>
              </a:solidFill>
              <a:effectLst/>
              <a:latin typeface="Arial" charset="0"/>
              <a:ea typeface="ＭＳ Ｐゴシック" pitchFamily="50" charset="-128"/>
            </a:endParaRPr>
          </a:p>
          <a:p>
            <a:pPr marL="0" marR="0" indent="0" algn="l" defTabSz="914400" rtl="0" eaLnBrk="0" fontAlgn="base" latinLnBrk="0" hangingPunct="0">
              <a:lnSpc>
                <a:spcPct val="100000"/>
              </a:lnSpc>
              <a:spcBef>
                <a:spcPct val="0"/>
              </a:spcBef>
              <a:spcAft>
                <a:spcPct val="0"/>
              </a:spcAft>
              <a:buClrTx/>
              <a:buSzTx/>
              <a:buFontTx/>
              <a:buNone/>
              <a:tabLst/>
            </a:pPr>
            <a:r>
              <a:rPr lang="en-US" altLang="ja-JP" sz="2400" b="1" dirty="0" err="1" smtClean="0">
                <a:solidFill>
                  <a:srgbClr val="FF0000"/>
                </a:solidFill>
              </a:rPr>
              <a:t>AVLTree</a:t>
            </a:r>
            <a:r>
              <a:rPr lang="en-US" altLang="ja-JP" sz="2400" b="1" dirty="0" smtClean="0">
                <a:solidFill>
                  <a:srgbClr val="FF0000"/>
                </a:solidFill>
              </a:rPr>
              <a:t>!(string) </a:t>
            </a:r>
            <a:r>
              <a:rPr lang="ja-JP" altLang="en-US" sz="2400" b="1" dirty="0" smtClean="0">
                <a:solidFill>
                  <a:srgbClr val="FF0000"/>
                </a:solidFill>
              </a:rPr>
              <a:t>でも問題ないのに！！</a:t>
            </a:r>
            <a:endParaRPr kumimoji="0" lang="ja-JP" altLang="en-US" sz="2400" b="1" i="0" u="none" strike="noStrike" cap="none" normalizeH="0" baseline="0" dirty="0" smtClean="0">
              <a:ln>
                <a:noFill/>
              </a:ln>
              <a:solidFill>
                <a:srgbClr val="FF0000"/>
              </a:solidFill>
              <a:effectLst/>
              <a:latin typeface="Arial" charset="0"/>
              <a:ea typeface="ＭＳ Ｐゴシック"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err="1" smtClean="0"/>
              <a:t>そりゅー</a:t>
            </a:r>
            <a:r>
              <a:rPr kumimoji="1" lang="ja-JP" altLang="en-US" dirty="0" smtClean="0"/>
              <a:t>しょん！</a:t>
            </a:r>
            <a:endParaRPr kumimoji="1" lang="ja-JP" altLang="en-US" dirty="0"/>
          </a:p>
        </p:txBody>
      </p:sp>
      <p:sp>
        <p:nvSpPr>
          <p:cNvPr id="3" name="コンテンツ プレースホルダ 2"/>
          <p:cNvSpPr>
            <a:spLocks noGrp="1"/>
          </p:cNvSpPr>
          <p:nvPr>
            <p:ph idx="1"/>
          </p:nvPr>
        </p:nvSpPr>
        <p:spPr/>
        <p:txBody>
          <a:bodyPr/>
          <a:lstStyle/>
          <a:p>
            <a:r>
              <a:rPr kumimoji="1" lang="en-US" altLang="ja-JP" sz="5400" dirty="0" err="1" smtClean="0"/>
              <a:t>AVLTree</a:t>
            </a:r>
            <a:r>
              <a:rPr kumimoji="1" lang="en-US" altLang="ja-JP" sz="5400" dirty="0" smtClean="0"/>
              <a:t>!(</a:t>
            </a:r>
            <a:r>
              <a:rPr kumimoji="1" lang="ja-JP" altLang="en-US" sz="5400" dirty="0" smtClean="0"/>
              <a:t>内部データに使われない型</a:t>
            </a:r>
            <a:r>
              <a:rPr kumimoji="1" lang="en-US" altLang="ja-JP" sz="5400" dirty="0" smtClean="0"/>
              <a:t>) </a:t>
            </a:r>
            <a:r>
              <a:rPr kumimoji="1" lang="ja-JP" altLang="en-US" sz="5400" dirty="0" smtClean="0"/>
              <a:t>なら問題ないなら、</a:t>
            </a:r>
            <a:r>
              <a:rPr kumimoji="1" lang="en-US" altLang="ja-JP" sz="5400" dirty="0" err="1" smtClean="0"/>
              <a:t>AVLTree</a:t>
            </a:r>
            <a:r>
              <a:rPr kumimoji="1" lang="en-US" altLang="ja-JP" sz="5400" dirty="0" smtClean="0"/>
              <a:t>!(</a:t>
            </a:r>
            <a:r>
              <a:rPr kumimoji="1" lang="ja-JP" altLang="en-US" sz="5400" dirty="0" smtClean="0"/>
              <a:t>内部データに使われない型</a:t>
            </a:r>
            <a:r>
              <a:rPr kumimoji="1" lang="en-US" altLang="ja-JP" sz="5400" dirty="0" smtClean="0"/>
              <a:t>)</a:t>
            </a:r>
            <a:r>
              <a:rPr kumimoji="1" lang="ja-JP" altLang="en-US" sz="5400" dirty="0" smtClean="0"/>
              <a:t>を使えばいいじゃない</a:t>
            </a:r>
            <a:endParaRPr kumimoji="1" lang="ja-JP" altLang="en-US" sz="54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小技 </a:t>
            </a:r>
            <a:r>
              <a:rPr kumimoji="1" lang="en-US" altLang="ja-JP" dirty="0" smtClean="0"/>
              <a:t>: Shadow Type</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テキスト ボックス 3"/>
          <p:cNvSpPr txBox="1"/>
          <p:nvPr/>
        </p:nvSpPr>
        <p:spPr>
          <a:xfrm>
            <a:off x="428596" y="1643050"/>
            <a:ext cx="8215370" cy="501675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000" b="1" dirty="0" smtClean="0">
                <a:latin typeface="Lucida Console" pitchFamily="49" charset="0"/>
                <a:ea typeface="メイリオ" pitchFamily="50" charset="-128"/>
              </a:rPr>
              <a:t>void </a:t>
            </a:r>
            <a:r>
              <a:rPr kumimoji="1" lang="en-US" altLang="ja-JP" sz="2000" b="1" dirty="0" err="1" smtClean="0">
                <a:latin typeface="Lucida Console" pitchFamily="49" charset="0"/>
                <a:ea typeface="メイリオ" pitchFamily="50" charset="-128"/>
              </a:rPr>
              <a:t>each_impl</a:t>
            </a:r>
            <a:r>
              <a:rPr kumimoji="1" lang="en-US" altLang="ja-JP" sz="2000" b="1" dirty="0" smtClean="0">
                <a:latin typeface="Lucida Console" pitchFamily="49" charset="0"/>
                <a:ea typeface="メイリオ" pitchFamily="50" charset="-128"/>
              </a:rPr>
              <a:t>(</a:t>
            </a:r>
            <a:r>
              <a:rPr kumimoji="1" lang="en-US" altLang="ja-JP" sz="2000" b="1" dirty="0" smtClean="0">
                <a:solidFill>
                  <a:srgbClr val="FF0000"/>
                </a:solidFill>
                <a:latin typeface="Lucida Console" pitchFamily="49" charset="0"/>
                <a:ea typeface="メイリオ" pitchFamily="50" charset="-128"/>
              </a:rPr>
              <a:t>ST</a:t>
            </a:r>
            <a:r>
              <a:rPr kumimoji="1" lang="en-US" altLang="ja-JP" sz="2000" b="1" dirty="0" smtClean="0">
                <a:latin typeface="Lucida Console" pitchFamily="49" charset="0"/>
                <a:ea typeface="メイリオ" pitchFamily="50" charset="-128"/>
              </a:rPr>
              <a:t>, </a:t>
            </a:r>
            <a:r>
              <a:rPr kumimoji="1" lang="en-US" altLang="ja-JP" sz="2000" b="1" dirty="0" smtClean="0">
                <a:solidFill>
                  <a:srgbClr val="FF0000"/>
                </a:solidFill>
                <a:latin typeface="Lucida Console" pitchFamily="49" charset="0"/>
                <a:ea typeface="メイリオ" pitchFamily="50" charset="-128"/>
              </a:rPr>
              <a:t>SX</a:t>
            </a:r>
            <a:r>
              <a:rPr kumimoji="1" lang="en-US" altLang="ja-JP" sz="2000" b="1" dirty="0" smtClean="0">
                <a:latin typeface="Lucida Console" pitchFamily="49" charset="0"/>
                <a:ea typeface="メイリオ" pitchFamily="50" charset="-128"/>
              </a:rPr>
              <a:t>, X, F)( X </a:t>
            </a:r>
            <a:r>
              <a:rPr kumimoji="1" lang="en-US" altLang="ja-JP" sz="2000" b="1" dirty="0" err="1" smtClean="0">
                <a:latin typeface="Lucida Console" pitchFamily="49" charset="0"/>
                <a:ea typeface="メイリオ" pitchFamily="50" charset="-128"/>
              </a:rPr>
              <a:t>x</a:t>
            </a:r>
            <a:r>
              <a:rPr kumimoji="1" lang="en-US" altLang="ja-JP" sz="2000" b="1" dirty="0" smtClean="0">
                <a:latin typeface="Lucida Console" pitchFamily="49" charset="0"/>
                <a:ea typeface="メイリオ" pitchFamily="50" charset="-128"/>
              </a:rPr>
              <a:t>, F fn ){</a:t>
            </a:r>
          </a:p>
          <a:p>
            <a:r>
              <a:rPr kumimoji="1" lang="en-US" altLang="ja-JP" sz="2000" b="1" dirty="0" smtClean="0">
                <a:latin typeface="Lucida Console" pitchFamily="49" charset="0"/>
                <a:ea typeface="メイリオ" pitchFamily="50" charset="-128"/>
              </a:rPr>
              <a:t>  static if( </a:t>
            </a:r>
            <a:r>
              <a:rPr kumimoji="1" lang="en-US" altLang="ja-JP" sz="2000" b="1" dirty="0" smtClean="0">
                <a:solidFill>
                  <a:schemeClr val="tx1"/>
                </a:solidFill>
                <a:latin typeface="Lucida Console" pitchFamily="49" charset="0"/>
                <a:ea typeface="メイリオ" pitchFamily="50" charset="-128"/>
              </a:rPr>
              <a:t>exists!(</a:t>
            </a:r>
            <a:r>
              <a:rPr kumimoji="1" lang="en-US" altLang="ja-JP" sz="2000" b="1" dirty="0" smtClean="0">
                <a:solidFill>
                  <a:srgbClr val="FF0000"/>
                </a:solidFill>
                <a:latin typeface="Lucida Console" pitchFamily="49" charset="0"/>
                <a:ea typeface="メイリオ" pitchFamily="50" charset="-128"/>
              </a:rPr>
              <a:t>ST</a:t>
            </a:r>
            <a:r>
              <a:rPr kumimoji="1" lang="en-US" altLang="ja-JP" sz="2000" b="1" dirty="0" smtClean="0">
                <a:solidFill>
                  <a:schemeClr val="tx1"/>
                </a:solidFill>
                <a:latin typeface="Lucida Console" pitchFamily="49" charset="0"/>
                <a:ea typeface="メイリオ" pitchFamily="50" charset="-128"/>
              </a:rPr>
              <a:t>).inside!(</a:t>
            </a:r>
            <a:r>
              <a:rPr kumimoji="1" lang="en-US" altLang="ja-JP" sz="2000" b="1" dirty="0" smtClean="0">
                <a:solidFill>
                  <a:srgbClr val="FF0000"/>
                </a:solidFill>
                <a:latin typeface="Lucida Console" pitchFamily="49" charset="0"/>
                <a:ea typeface="メイリオ" pitchFamily="50" charset="-128"/>
              </a:rPr>
              <a:t>SX</a:t>
            </a:r>
            <a:r>
              <a:rPr kumimoji="1" lang="en-US" altLang="ja-JP" sz="2000" b="1" dirty="0" smtClean="0">
                <a:solidFill>
                  <a:schemeClr val="tx1"/>
                </a:solidFill>
                <a:latin typeface="Lucida Console" pitchFamily="49" charset="0"/>
                <a:ea typeface="メイリオ" pitchFamily="50" charset="-128"/>
              </a:rPr>
              <a:t>)</a:t>
            </a:r>
            <a:r>
              <a:rPr kumimoji="1" lang="en-US" altLang="ja-JP" sz="2000" b="1" dirty="0" smtClean="0">
                <a:latin typeface="Lucida Console" pitchFamily="49" charset="0"/>
                <a:ea typeface="メイリオ" pitchFamily="50" charset="-128"/>
              </a:rPr>
              <a:t> )</a:t>
            </a:r>
          </a:p>
          <a:p>
            <a:r>
              <a:rPr kumimoji="1" lang="en-US" altLang="ja-JP" sz="2000" b="1" dirty="0" smtClean="0">
                <a:latin typeface="Lucida Console" pitchFamily="49" charset="0"/>
                <a:ea typeface="メイリオ" pitchFamily="50" charset="-128"/>
              </a:rPr>
              <a:t>    static if( is(</a:t>
            </a:r>
            <a:r>
              <a:rPr kumimoji="1" lang="en-US" altLang="ja-JP" sz="2000" b="1" dirty="0" smtClean="0">
                <a:solidFill>
                  <a:srgbClr val="FF0000"/>
                </a:solidFill>
                <a:latin typeface="Lucida Console" pitchFamily="49" charset="0"/>
                <a:ea typeface="メイリオ" pitchFamily="50" charset="-128"/>
              </a:rPr>
              <a:t>SX</a:t>
            </a:r>
            <a:r>
              <a:rPr kumimoji="1" lang="en-US" altLang="ja-JP" sz="2000" b="1" dirty="0" smtClean="0">
                <a:latin typeface="Lucida Console" pitchFamily="49" charset="0"/>
                <a:ea typeface="メイリオ" pitchFamily="50" charset="-128"/>
              </a:rPr>
              <a:t> == </a:t>
            </a:r>
            <a:r>
              <a:rPr kumimoji="1" lang="en-US" altLang="ja-JP" sz="2000" b="1" dirty="0" smtClean="0">
                <a:solidFill>
                  <a:srgbClr val="FF0000"/>
                </a:solidFill>
                <a:latin typeface="Lucida Console" pitchFamily="49" charset="0"/>
                <a:ea typeface="メイリオ" pitchFamily="50" charset="-128"/>
              </a:rPr>
              <a:t>ST</a:t>
            </a:r>
            <a:r>
              <a:rPr kumimoji="1" lang="en-US" altLang="ja-JP" sz="2000" b="1" dirty="0" smtClean="0">
                <a:latin typeface="Lucida Console" pitchFamily="49" charset="0"/>
                <a:ea typeface="メイリオ" pitchFamily="50" charset="-128"/>
              </a:rPr>
              <a:t>) )</a:t>
            </a:r>
          </a:p>
          <a:p>
            <a:r>
              <a:rPr kumimoji="1" lang="en-US" altLang="ja-JP" sz="2000" b="1" dirty="0" smtClean="0">
                <a:latin typeface="Lucida Console" pitchFamily="49" charset="0"/>
                <a:ea typeface="メイリオ" pitchFamily="50" charset="-128"/>
              </a:rPr>
              <a:t>      fn( x );</a:t>
            </a:r>
          </a:p>
          <a:p>
            <a:r>
              <a:rPr kumimoji="1" lang="en-US" altLang="ja-JP" sz="2000" b="1" dirty="0" smtClean="0">
                <a:latin typeface="Lucida Console" pitchFamily="49" charset="0"/>
                <a:ea typeface="メイリオ" pitchFamily="50" charset="-128"/>
              </a:rPr>
              <a:t>    else if( x !is null )</a:t>
            </a:r>
          </a:p>
          <a:p>
            <a:r>
              <a:rPr kumimoji="1" lang="en-US" altLang="ja-JP" sz="2000" b="1" dirty="0" smtClean="0">
                <a:latin typeface="Lucida Console" pitchFamily="49" charset="0"/>
                <a:ea typeface="メイリオ" pitchFamily="50" charset="-128"/>
              </a:rPr>
              <a:t>      static if( is(</a:t>
            </a:r>
            <a:r>
              <a:rPr kumimoji="1" lang="en-US" altLang="ja-JP" sz="2000" b="1" dirty="0" smtClean="0">
                <a:solidFill>
                  <a:srgbClr val="FF0000"/>
                </a:solidFill>
                <a:latin typeface="Lucida Console" pitchFamily="49" charset="0"/>
                <a:ea typeface="メイリオ" pitchFamily="50" charset="-128"/>
              </a:rPr>
              <a:t>SX SE</a:t>
            </a:r>
            <a:r>
              <a:rPr kumimoji="1" lang="en-US" altLang="ja-JP" sz="2000" b="1" dirty="0" smtClean="0">
                <a:latin typeface="Lucida Console" pitchFamily="49" charset="0"/>
                <a:ea typeface="メイリオ" pitchFamily="50" charset="-128"/>
              </a:rPr>
              <a:t> == </a:t>
            </a:r>
            <a:r>
              <a:rPr kumimoji="1" lang="en-US" altLang="ja-JP" sz="2000" b="1" dirty="0" smtClean="0">
                <a:solidFill>
                  <a:srgbClr val="FF0000"/>
                </a:solidFill>
                <a:latin typeface="Lucida Console" pitchFamily="49" charset="0"/>
                <a:ea typeface="メイリオ" pitchFamily="50" charset="-128"/>
              </a:rPr>
              <a:t>SE</a:t>
            </a:r>
            <a:r>
              <a:rPr kumimoji="1" lang="en-US" altLang="ja-JP" sz="2000" b="1" dirty="0" smtClean="0">
                <a:latin typeface="Lucida Console" pitchFamily="49" charset="0"/>
                <a:ea typeface="メイリオ" pitchFamily="50" charset="-128"/>
              </a:rPr>
              <a:t>[]) )</a:t>
            </a:r>
          </a:p>
          <a:p>
            <a:r>
              <a:rPr kumimoji="1" lang="en-US" altLang="ja-JP" sz="2000" b="1" dirty="0" smtClean="0">
                <a:latin typeface="Lucida Console" pitchFamily="49" charset="0"/>
                <a:ea typeface="メイリオ" pitchFamily="50" charset="-128"/>
              </a:rPr>
              <a:t>        </a:t>
            </a:r>
            <a:r>
              <a:rPr kumimoji="1" lang="en-US" altLang="ja-JP" sz="2000" b="1" dirty="0" err="1" smtClean="0">
                <a:latin typeface="Lucida Console" pitchFamily="49" charset="0"/>
                <a:ea typeface="メイリオ" pitchFamily="50" charset="-128"/>
              </a:rPr>
              <a:t>foreach</a:t>
            </a:r>
            <a:r>
              <a:rPr kumimoji="1" lang="en-US" altLang="ja-JP" sz="2000" b="1" dirty="0" smtClean="0">
                <a:latin typeface="Lucida Console" pitchFamily="49" charset="0"/>
                <a:ea typeface="メイリオ" pitchFamily="50" charset="-128"/>
              </a:rPr>
              <a:t>(</a:t>
            </a:r>
            <a:r>
              <a:rPr kumimoji="1" lang="en-US" altLang="ja-JP" sz="2000" b="1" dirty="0" err="1" smtClean="0">
                <a:latin typeface="Lucida Console" pitchFamily="49" charset="0"/>
                <a:ea typeface="メイリオ" pitchFamily="50" charset="-128"/>
              </a:rPr>
              <a:t>elem</a:t>
            </a:r>
            <a:r>
              <a:rPr kumimoji="1" lang="en-US" altLang="ja-JP" sz="2000" b="1" dirty="0" smtClean="0">
                <a:latin typeface="Lucida Console" pitchFamily="49" charset="0"/>
                <a:ea typeface="メイリオ" pitchFamily="50" charset="-128"/>
              </a:rPr>
              <a:t>; x)</a:t>
            </a:r>
          </a:p>
          <a:p>
            <a:r>
              <a:rPr kumimoji="1" lang="en-US" altLang="ja-JP" sz="2000" b="1" dirty="0" smtClean="0">
                <a:latin typeface="Lucida Console" pitchFamily="49" charset="0"/>
                <a:ea typeface="メイリオ" pitchFamily="50" charset="-128"/>
              </a:rPr>
              <a:t>          </a:t>
            </a:r>
            <a:r>
              <a:rPr kumimoji="1" lang="en-US" altLang="ja-JP" sz="2000" b="1" dirty="0" err="1" smtClean="0">
                <a:latin typeface="Lucida Console" pitchFamily="49" charset="0"/>
                <a:ea typeface="メイリオ" pitchFamily="50" charset="-128"/>
              </a:rPr>
              <a:t>each_impl</a:t>
            </a:r>
            <a:r>
              <a:rPr kumimoji="1" lang="en-US" altLang="ja-JP" sz="2000" b="1" dirty="0" smtClean="0">
                <a:latin typeface="Lucida Console" pitchFamily="49" charset="0"/>
                <a:ea typeface="メイリオ" pitchFamily="50" charset="-128"/>
              </a:rPr>
              <a:t>!(</a:t>
            </a:r>
            <a:r>
              <a:rPr kumimoji="1" lang="en-US" altLang="ja-JP" sz="2000" b="1" dirty="0" smtClean="0">
                <a:solidFill>
                  <a:srgbClr val="FF0000"/>
                </a:solidFill>
                <a:latin typeface="Lucida Console" pitchFamily="49" charset="0"/>
                <a:ea typeface="メイリオ" pitchFamily="50" charset="-128"/>
              </a:rPr>
              <a:t>ST,SE</a:t>
            </a:r>
            <a:r>
              <a:rPr kumimoji="1" lang="en-US" altLang="ja-JP" sz="2000" b="1" dirty="0" smtClean="0">
                <a:latin typeface="Lucida Console" pitchFamily="49" charset="0"/>
                <a:ea typeface="メイリオ" pitchFamily="50" charset="-128"/>
              </a:rPr>
              <a:t>)(</a:t>
            </a:r>
            <a:r>
              <a:rPr kumimoji="1" lang="en-US" altLang="ja-JP" sz="2000" b="1" dirty="0" err="1" smtClean="0">
                <a:latin typeface="Lucida Console" pitchFamily="49" charset="0"/>
                <a:ea typeface="メイリオ" pitchFamily="50" charset="-128"/>
              </a:rPr>
              <a:t>elem,fn</a:t>
            </a:r>
            <a:r>
              <a:rPr kumimoji="1" lang="en-US" altLang="ja-JP" sz="2000" b="1" dirty="0" smtClean="0">
                <a:latin typeface="Lucida Console" pitchFamily="49" charset="0"/>
                <a:ea typeface="メイリオ" pitchFamily="50" charset="-128"/>
              </a:rPr>
              <a:t>);</a:t>
            </a:r>
          </a:p>
          <a:p>
            <a:r>
              <a:rPr kumimoji="1" lang="en-US" altLang="ja-JP" sz="2000" b="1" dirty="0" smtClean="0">
                <a:latin typeface="Lucida Console" pitchFamily="49" charset="0"/>
                <a:ea typeface="メイリオ" pitchFamily="50" charset="-128"/>
              </a:rPr>
              <a:t>      </a:t>
            </a:r>
            <a:r>
              <a:rPr kumimoji="1" lang="en-US" altLang="ja-JP" sz="2000" b="1" dirty="0" smtClean="0">
                <a:latin typeface="Lucida Console" pitchFamily="49" charset="0"/>
                <a:ea typeface="メイリオ" pitchFamily="50" charset="-128"/>
              </a:rPr>
              <a:t>else</a:t>
            </a:r>
            <a:endParaRPr kumimoji="1" lang="en-US" altLang="ja-JP" sz="2000" b="1" dirty="0" smtClean="0">
              <a:latin typeface="Lucida Console" pitchFamily="49" charset="0"/>
              <a:ea typeface="メイリオ" pitchFamily="50" charset="-128"/>
            </a:endParaRPr>
          </a:p>
          <a:p>
            <a:r>
              <a:rPr kumimoji="1" lang="en-US" altLang="ja-JP" sz="2000" b="1" dirty="0" smtClean="0">
                <a:latin typeface="Lucida Console" pitchFamily="49" charset="0"/>
                <a:ea typeface="メイリオ" pitchFamily="50" charset="-128"/>
              </a:rPr>
              <a:t>      </a:t>
            </a:r>
            <a:r>
              <a:rPr kumimoji="1" lang="en-US" altLang="ja-JP" sz="2000" b="1" dirty="0" smtClean="0">
                <a:latin typeface="Lucida Console" pitchFamily="49" charset="0"/>
                <a:ea typeface="メイリオ" pitchFamily="50" charset="-128"/>
              </a:rPr>
              <a:t>  </a:t>
            </a:r>
            <a:r>
              <a:rPr kumimoji="1" lang="en-US" altLang="ja-JP" sz="2000" b="1" dirty="0" err="1" smtClean="0">
                <a:latin typeface="Lucida Console" pitchFamily="49" charset="0"/>
                <a:ea typeface="メイリオ" pitchFamily="50" charset="-128"/>
              </a:rPr>
              <a:t>foreach</a:t>
            </a:r>
            <a:r>
              <a:rPr kumimoji="1" lang="en-US" altLang="ja-JP" sz="2000" b="1" dirty="0" smtClean="0">
                <a:latin typeface="Lucida Console" pitchFamily="49" charset="0"/>
                <a:ea typeface="メイリオ" pitchFamily="50" charset="-128"/>
              </a:rPr>
              <a:t>(</a:t>
            </a:r>
            <a:r>
              <a:rPr kumimoji="1" lang="en-US" altLang="ja-JP" sz="2000" b="1" dirty="0" err="1" smtClean="0">
                <a:latin typeface="Lucida Console" pitchFamily="49" charset="0"/>
                <a:ea typeface="メイリオ" pitchFamily="50" charset="-128"/>
              </a:rPr>
              <a:t>i,field</a:t>
            </a:r>
            <a:r>
              <a:rPr kumimoji="1" lang="en-US" altLang="ja-JP" sz="2000" b="1" dirty="0" smtClean="0">
                <a:latin typeface="Lucida Console" pitchFamily="49" charset="0"/>
                <a:ea typeface="メイリオ" pitchFamily="50" charset="-128"/>
              </a:rPr>
              <a:t>; </a:t>
            </a:r>
            <a:r>
              <a:rPr kumimoji="1" lang="en-US" altLang="ja-JP" sz="2000" b="1" dirty="0" err="1" smtClean="0">
                <a:latin typeface="Lucida Console" pitchFamily="49" charset="0"/>
                <a:ea typeface="メイリオ" pitchFamily="50" charset="-128"/>
              </a:rPr>
              <a:t>x.tupleof</a:t>
            </a:r>
            <a:r>
              <a:rPr kumimoji="1" lang="en-US" altLang="ja-JP" sz="2000" b="1" dirty="0" smtClean="0">
                <a:latin typeface="Lucida Console" pitchFamily="49" charset="0"/>
                <a:ea typeface="メイリオ" pitchFamily="50" charset="-128"/>
              </a:rPr>
              <a:t>)</a:t>
            </a:r>
          </a:p>
          <a:p>
            <a:r>
              <a:rPr kumimoji="1" lang="en-US" altLang="ja-JP" sz="2000" b="1" dirty="0" smtClean="0">
                <a:latin typeface="Lucida Console" pitchFamily="49" charset="0"/>
                <a:ea typeface="メイリオ" pitchFamily="50" charset="-128"/>
              </a:rPr>
              <a:t>      </a:t>
            </a:r>
            <a:r>
              <a:rPr kumimoji="1" lang="en-US" altLang="ja-JP" sz="2000" b="1" dirty="0" smtClean="0">
                <a:latin typeface="Lucida Console" pitchFamily="49" charset="0"/>
                <a:ea typeface="メイリオ" pitchFamily="50" charset="-128"/>
              </a:rPr>
              <a:t>    </a:t>
            </a:r>
            <a:r>
              <a:rPr kumimoji="1" lang="en-US" altLang="ja-JP" sz="2000" b="1" dirty="0" err="1" smtClean="0">
                <a:latin typeface="Lucida Console" pitchFamily="49" charset="0"/>
                <a:ea typeface="メイリオ" pitchFamily="50" charset="-128"/>
              </a:rPr>
              <a:t>each_impl</a:t>
            </a:r>
            <a:r>
              <a:rPr kumimoji="1" lang="en-US" altLang="ja-JP" sz="2000" b="1" dirty="0" smtClean="0">
                <a:latin typeface="Lucida Console" pitchFamily="49" charset="0"/>
                <a:ea typeface="メイリオ" pitchFamily="50" charset="-128"/>
              </a:rPr>
              <a:t>!(</a:t>
            </a:r>
            <a:r>
              <a:rPr kumimoji="1" lang="en-US" altLang="ja-JP" sz="2000" b="1" dirty="0" err="1" smtClean="0">
                <a:solidFill>
                  <a:srgbClr val="FF0000"/>
                </a:solidFill>
                <a:latin typeface="Lucida Console" pitchFamily="49" charset="0"/>
                <a:ea typeface="メイリオ" pitchFamily="50" charset="-128"/>
              </a:rPr>
              <a:t>ST,typeof</a:t>
            </a:r>
            <a:r>
              <a:rPr kumimoji="1" lang="en-US" altLang="ja-JP" sz="2000" b="1" dirty="0" smtClean="0">
                <a:solidFill>
                  <a:srgbClr val="FF0000"/>
                </a:solidFill>
                <a:latin typeface="Lucida Console" pitchFamily="49" charset="0"/>
                <a:ea typeface="メイリオ" pitchFamily="50" charset="-128"/>
              </a:rPr>
              <a:t>(</a:t>
            </a:r>
            <a:r>
              <a:rPr kumimoji="1" lang="en-US" altLang="ja-JP" sz="2000" b="1" dirty="0" err="1" smtClean="0">
                <a:solidFill>
                  <a:srgbClr val="FF0000"/>
                </a:solidFill>
                <a:latin typeface="Lucida Console" pitchFamily="49" charset="0"/>
                <a:ea typeface="メイリオ" pitchFamily="50" charset="-128"/>
              </a:rPr>
              <a:t>SX.tupleof</a:t>
            </a:r>
            <a:r>
              <a:rPr kumimoji="1" lang="en-US" altLang="ja-JP" sz="2000" b="1" dirty="0" smtClean="0">
                <a:solidFill>
                  <a:srgbClr val="FF0000"/>
                </a:solidFill>
                <a:latin typeface="Lucida Console" pitchFamily="49" charset="0"/>
                <a:ea typeface="メイリオ" pitchFamily="50" charset="-128"/>
              </a:rPr>
              <a:t>[</a:t>
            </a:r>
            <a:r>
              <a:rPr kumimoji="1" lang="en-US" altLang="ja-JP" sz="2000" b="1" dirty="0" err="1" smtClean="0">
                <a:solidFill>
                  <a:srgbClr val="FF0000"/>
                </a:solidFill>
                <a:latin typeface="Lucida Console" pitchFamily="49" charset="0"/>
                <a:ea typeface="メイリオ" pitchFamily="50" charset="-128"/>
              </a:rPr>
              <a:t>i</a:t>
            </a:r>
            <a:r>
              <a:rPr kumimoji="1" lang="en-US" altLang="ja-JP" sz="2000" b="1" dirty="0" smtClean="0">
                <a:solidFill>
                  <a:srgbClr val="FF0000"/>
                </a:solidFill>
                <a:latin typeface="Lucida Console" pitchFamily="49" charset="0"/>
                <a:ea typeface="メイリオ" pitchFamily="50" charset="-128"/>
              </a:rPr>
              <a:t>])</a:t>
            </a:r>
            <a:r>
              <a:rPr kumimoji="1" lang="en-US" altLang="ja-JP" sz="2000" b="1" dirty="0" smtClean="0">
                <a:latin typeface="Lucida Console" pitchFamily="49" charset="0"/>
                <a:ea typeface="メイリオ" pitchFamily="50" charset="-128"/>
              </a:rPr>
              <a:t>)</a:t>
            </a:r>
          </a:p>
          <a:p>
            <a:r>
              <a:rPr kumimoji="1" lang="en-US" altLang="ja-JP" sz="2000" b="1" smtClean="0">
                <a:latin typeface="Lucida Console" pitchFamily="49" charset="0"/>
                <a:ea typeface="メイリオ" pitchFamily="50" charset="-128"/>
              </a:rPr>
              <a:t>    </a:t>
            </a:r>
            <a:r>
              <a:rPr kumimoji="1" lang="en-US" altLang="ja-JP" sz="2000" b="1" smtClean="0">
                <a:latin typeface="Lucida Console" pitchFamily="49" charset="0"/>
                <a:ea typeface="メイリオ" pitchFamily="50" charset="-128"/>
              </a:rPr>
              <a:t>                </a:t>
            </a:r>
            <a:r>
              <a:rPr kumimoji="1" lang="en-US" altLang="ja-JP" sz="2000" b="1" dirty="0" smtClean="0">
                <a:latin typeface="Lucida Console" pitchFamily="49" charset="0"/>
                <a:ea typeface="メイリオ" pitchFamily="50" charset="-128"/>
              </a:rPr>
              <a:t>(</a:t>
            </a:r>
            <a:r>
              <a:rPr kumimoji="1" lang="en-US" altLang="ja-JP" sz="2000" b="1" dirty="0" err="1" smtClean="0">
                <a:latin typeface="Lucida Console" pitchFamily="49" charset="0"/>
                <a:ea typeface="メイリオ" pitchFamily="50" charset="-128"/>
              </a:rPr>
              <a:t>field,fn</a:t>
            </a:r>
            <a:r>
              <a:rPr kumimoji="1" lang="en-US" altLang="ja-JP" sz="2000" b="1" dirty="0" smtClean="0">
                <a:latin typeface="Lucida Console" pitchFamily="49" charset="0"/>
                <a:ea typeface="メイリオ" pitchFamily="50" charset="-128"/>
              </a:rPr>
              <a:t>); }</a:t>
            </a:r>
          </a:p>
          <a:p>
            <a:r>
              <a:rPr kumimoji="1" lang="en-US" altLang="ja-JP" sz="2000" b="1" dirty="0" smtClean="0">
                <a:latin typeface="Lucida Console" pitchFamily="49" charset="0"/>
                <a:ea typeface="メイリオ" pitchFamily="50" charset="-128"/>
              </a:rPr>
              <a:t>void each(T, alias C, F)(C!(T) x, F fn)</a:t>
            </a:r>
          </a:p>
          <a:p>
            <a:r>
              <a:rPr kumimoji="1" lang="en-US" altLang="ja-JP" sz="2000" b="1" dirty="0" smtClean="0">
                <a:latin typeface="Lucida Console" pitchFamily="49" charset="0"/>
                <a:ea typeface="メイリオ" pitchFamily="50" charset="-128"/>
              </a:rPr>
              <a:t>  { class </a:t>
            </a:r>
            <a:r>
              <a:rPr kumimoji="1" lang="en-US" altLang="ja-JP" sz="2000" b="1" dirty="0" err="1" smtClean="0">
                <a:solidFill>
                  <a:srgbClr val="FF0000"/>
                </a:solidFill>
                <a:latin typeface="Lucida Console" pitchFamily="49" charset="0"/>
                <a:ea typeface="メイリオ" pitchFamily="50" charset="-128"/>
              </a:rPr>
              <a:t>ShadowT</a:t>
            </a:r>
            <a:r>
              <a:rPr kumimoji="1" lang="en-US" altLang="ja-JP" sz="2000" b="1" dirty="0" smtClean="0">
                <a:latin typeface="Lucida Console" pitchFamily="49" charset="0"/>
                <a:ea typeface="メイリオ" pitchFamily="50" charset="-128"/>
              </a:rPr>
              <a:t> {}</a:t>
            </a:r>
          </a:p>
          <a:p>
            <a:r>
              <a:rPr kumimoji="1" lang="en-US" altLang="ja-JP" sz="2000" b="1" dirty="0" smtClean="0">
                <a:latin typeface="Lucida Console" pitchFamily="49" charset="0"/>
                <a:ea typeface="メイリオ" pitchFamily="50" charset="-128"/>
              </a:rPr>
              <a:t>    </a:t>
            </a:r>
            <a:r>
              <a:rPr kumimoji="1" lang="en-US" altLang="ja-JP" sz="2000" b="1" dirty="0" err="1" smtClean="0">
                <a:latin typeface="Lucida Console" pitchFamily="49" charset="0"/>
                <a:ea typeface="メイリオ" pitchFamily="50" charset="-128"/>
              </a:rPr>
              <a:t>each_impl</a:t>
            </a:r>
            <a:r>
              <a:rPr kumimoji="1" lang="en-US" altLang="ja-JP" sz="2000" b="1" dirty="0" smtClean="0">
                <a:latin typeface="Lucida Console" pitchFamily="49" charset="0"/>
                <a:ea typeface="メイリオ" pitchFamily="50" charset="-128"/>
              </a:rPr>
              <a:t>!(</a:t>
            </a:r>
            <a:r>
              <a:rPr kumimoji="1" lang="en-US" altLang="ja-JP" sz="2000" b="1" dirty="0" err="1" smtClean="0">
                <a:solidFill>
                  <a:srgbClr val="FF0000"/>
                </a:solidFill>
                <a:latin typeface="Lucida Console" pitchFamily="49" charset="0"/>
                <a:ea typeface="メイリオ" pitchFamily="50" charset="-128"/>
              </a:rPr>
              <a:t>ShadowT,C</a:t>
            </a:r>
            <a:r>
              <a:rPr kumimoji="1" lang="en-US" altLang="ja-JP" sz="2000" b="1" dirty="0" smtClean="0">
                <a:solidFill>
                  <a:srgbClr val="FF0000"/>
                </a:solidFill>
                <a:latin typeface="Lucida Console" pitchFamily="49" charset="0"/>
                <a:ea typeface="メイリオ" pitchFamily="50" charset="-128"/>
              </a:rPr>
              <a:t>!(</a:t>
            </a:r>
            <a:r>
              <a:rPr kumimoji="1" lang="en-US" altLang="ja-JP" sz="2000" b="1" dirty="0" err="1" smtClean="0">
                <a:solidFill>
                  <a:srgbClr val="FF0000"/>
                </a:solidFill>
                <a:latin typeface="Lucida Console" pitchFamily="49" charset="0"/>
                <a:ea typeface="メイリオ" pitchFamily="50" charset="-128"/>
              </a:rPr>
              <a:t>ShadowT</a:t>
            </a:r>
            <a:r>
              <a:rPr kumimoji="1" lang="en-US" altLang="ja-JP" sz="2000" b="1" dirty="0" smtClean="0">
                <a:solidFill>
                  <a:srgbClr val="FF0000"/>
                </a:solidFill>
                <a:latin typeface="Lucida Console" pitchFamily="49" charset="0"/>
                <a:ea typeface="メイリオ" pitchFamily="50" charset="-128"/>
              </a:rPr>
              <a:t>)</a:t>
            </a:r>
            <a:r>
              <a:rPr kumimoji="1" lang="en-US" altLang="ja-JP" sz="2000" b="1" dirty="0" smtClean="0">
                <a:latin typeface="Lucida Console" pitchFamily="49" charset="0"/>
                <a:ea typeface="メイリオ" pitchFamily="50" charset="-128"/>
              </a:rPr>
              <a:t>)(x, fn); }</a:t>
            </a:r>
          </a:p>
          <a:p>
            <a:endParaRPr kumimoji="1" lang="en-US" altLang="ja-JP" sz="2000" b="1" dirty="0" smtClean="0">
              <a:latin typeface="Lucida Console" pitchFamily="49" charset="0"/>
              <a:ea typeface="メイリオ" pitchFamily="50" charset="-128"/>
            </a:endParaRPr>
          </a:p>
        </p:txBody>
      </p:sp>
      <p:sp>
        <p:nvSpPr>
          <p:cNvPr id="6" name="円形吹き出し 5"/>
          <p:cNvSpPr/>
          <p:nvPr/>
        </p:nvSpPr>
        <p:spPr bwMode="auto">
          <a:xfrm>
            <a:off x="5572132" y="1857364"/>
            <a:ext cx="3571868" cy="2428892"/>
          </a:xfrm>
          <a:prstGeom prst="wedgeEllipseCallout">
            <a:avLst>
              <a:gd name="adj1" fmla="val -13003"/>
              <a:gd name="adj2" fmla="val 47393"/>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ja-JP" altLang="en-US" sz="2400" b="1" dirty="0" smtClean="0">
                <a:solidFill>
                  <a:srgbClr val="006600"/>
                </a:solidFill>
              </a:rPr>
              <a:t>型レベルでは </a:t>
            </a:r>
            <a:r>
              <a:rPr lang="en-US" altLang="ja-JP" sz="2400" b="1" dirty="0" smtClean="0">
                <a:solidFill>
                  <a:srgbClr val="006600"/>
                </a:solidFill>
              </a:rPr>
              <a:t>C!(</a:t>
            </a:r>
            <a:r>
              <a:rPr lang="en-US" altLang="ja-JP" sz="2400" b="1" dirty="0" err="1" smtClean="0">
                <a:solidFill>
                  <a:srgbClr val="006600"/>
                </a:solidFill>
              </a:rPr>
              <a:t>ShadowT</a:t>
            </a:r>
            <a:r>
              <a:rPr lang="en-US" altLang="ja-JP" sz="2400" b="1" dirty="0" smtClean="0">
                <a:solidFill>
                  <a:srgbClr val="006600"/>
                </a:solidFill>
              </a:rPr>
              <a:t>) </a:t>
            </a:r>
            <a:r>
              <a:rPr lang="ja-JP" altLang="en-US" sz="2400" b="1" dirty="0" smtClean="0">
                <a:solidFill>
                  <a:srgbClr val="006600"/>
                </a:solidFill>
              </a:rPr>
              <a:t>のなかの </a:t>
            </a:r>
            <a:r>
              <a:rPr lang="en-US" altLang="ja-JP" sz="2400" b="1" dirty="0" err="1" smtClean="0">
                <a:solidFill>
                  <a:srgbClr val="006600"/>
                </a:solidFill>
              </a:rPr>
              <a:t>ShadowT</a:t>
            </a:r>
            <a:r>
              <a:rPr lang="en-US" altLang="ja-JP" sz="2400" b="1" dirty="0" smtClean="0">
                <a:solidFill>
                  <a:srgbClr val="006600"/>
                </a:solidFill>
              </a:rPr>
              <a:t> </a:t>
            </a:r>
            <a:r>
              <a:rPr lang="ja-JP" altLang="en-US" sz="2400" b="1" dirty="0" smtClean="0">
                <a:solidFill>
                  <a:srgbClr val="006600"/>
                </a:solidFill>
              </a:rPr>
              <a:t>を探す。実行時は </a:t>
            </a:r>
            <a:r>
              <a:rPr lang="en-US" altLang="ja-JP" sz="2400" b="1" dirty="0" smtClean="0">
                <a:solidFill>
                  <a:srgbClr val="006600"/>
                </a:solidFill>
              </a:rPr>
              <a:t>C!(T) </a:t>
            </a:r>
            <a:r>
              <a:rPr lang="ja-JP" altLang="en-US" sz="2400" b="1" dirty="0" smtClean="0">
                <a:solidFill>
                  <a:srgbClr val="006600"/>
                </a:solidFill>
              </a:rPr>
              <a:t>の中の </a:t>
            </a:r>
            <a:r>
              <a:rPr lang="en-US" altLang="ja-JP" sz="2400" b="1" dirty="0" smtClean="0">
                <a:solidFill>
                  <a:srgbClr val="006600"/>
                </a:solidFill>
              </a:rPr>
              <a:t>T</a:t>
            </a:r>
            <a:r>
              <a:rPr lang="ja-JP" altLang="en-US" sz="2400" b="1" dirty="0" err="1" smtClean="0">
                <a:solidFill>
                  <a:srgbClr val="006600"/>
                </a:solidFill>
              </a:rPr>
              <a:t>。</a:t>
            </a:r>
            <a:endParaRPr lang="en-US" altLang="ja-JP" sz="2400" b="1" dirty="0" smtClean="0">
              <a:solidFill>
                <a:srgbClr val="0066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 </a:t>
            </a:r>
            <a:r>
              <a:rPr lang="ja-JP" altLang="en-US" dirty="0" smtClean="0"/>
              <a:t>いろいろ細かいＱ＆Ａ</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Shadow Type </a:t>
            </a:r>
            <a:r>
              <a:rPr lang="ja-JP" altLang="en-US" dirty="0" smtClean="0"/>
              <a:t>について</a:t>
            </a:r>
            <a:endParaRPr lang="en-US" altLang="ja-JP" dirty="0" smtClean="0"/>
          </a:p>
          <a:p>
            <a:pPr lvl="1"/>
            <a:r>
              <a:rPr kumimoji="1" lang="en-US" altLang="ja-JP" dirty="0" smtClean="0"/>
              <a:t>Q: </a:t>
            </a:r>
            <a:r>
              <a:rPr kumimoji="1" lang="ja-JP" altLang="en-US" dirty="0" smtClean="0"/>
              <a:t>コンテナが特殊化されてる場合は？</a:t>
            </a:r>
            <a:r>
              <a:rPr kumimoji="1" lang="en-US" altLang="ja-JP" dirty="0" smtClean="0"/>
              <a:t/>
            </a:r>
            <a:br>
              <a:rPr kumimoji="1" lang="en-US" altLang="ja-JP" dirty="0" smtClean="0"/>
            </a:br>
            <a:r>
              <a:rPr kumimoji="1" lang="ja-JP" altLang="en-US" dirty="0" smtClean="0"/>
              <a:t>（</a:t>
            </a:r>
            <a:r>
              <a:rPr kumimoji="1" lang="en-US" altLang="ja-JP" dirty="0" smtClean="0"/>
              <a:t>C++ </a:t>
            </a:r>
            <a:r>
              <a:rPr kumimoji="1" lang="ja-JP" altLang="en-US" dirty="0" smtClean="0"/>
              <a:t>の </a:t>
            </a:r>
            <a:r>
              <a:rPr kumimoji="1" lang="en-US" altLang="ja-JP" dirty="0" smtClean="0"/>
              <a:t>vector&lt;</a:t>
            </a:r>
            <a:r>
              <a:rPr kumimoji="1" lang="en-US" altLang="ja-JP" dirty="0" err="1" smtClean="0"/>
              <a:t>bool</a:t>
            </a:r>
            <a:r>
              <a:rPr kumimoji="1" lang="en-US" altLang="ja-JP" dirty="0" smtClean="0"/>
              <a:t>&gt; </a:t>
            </a:r>
            <a:r>
              <a:rPr kumimoji="1" lang="ja-JP" altLang="en-US" dirty="0" smtClean="0"/>
              <a:t>の中の </a:t>
            </a:r>
            <a:r>
              <a:rPr kumimoji="1" lang="en-US" altLang="ja-JP" dirty="0" err="1" smtClean="0"/>
              <a:t>bool</a:t>
            </a:r>
            <a:r>
              <a:rPr kumimoji="1" lang="en-US" altLang="ja-JP" dirty="0" smtClean="0"/>
              <a:t> </a:t>
            </a:r>
            <a:r>
              <a:rPr kumimoji="1" lang="ja-JP" altLang="en-US" dirty="0" smtClean="0"/>
              <a:t>の位置は </a:t>
            </a:r>
            <a:r>
              <a:rPr kumimoji="1" lang="en-US" altLang="ja-JP" dirty="0" smtClean="0"/>
              <a:t>vector&lt;ST&gt; </a:t>
            </a:r>
            <a:r>
              <a:rPr kumimoji="1" lang="ja-JP" altLang="en-US" dirty="0" smtClean="0"/>
              <a:t>の中の </a:t>
            </a:r>
            <a:r>
              <a:rPr kumimoji="1" lang="en-US" altLang="ja-JP" dirty="0" smtClean="0"/>
              <a:t>ST </a:t>
            </a:r>
            <a:r>
              <a:rPr kumimoji="1" lang="ja-JP" altLang="en-US" dirty="0" smtClean="0"/>
              <a:t>の位置と違う！）</a:t>
            </a:r>
            <a:endParaRPr kumimoji="1" lang="en-US" altLang="ja-JP" dirty="0" smtClean="0"/>
          </a:p>
          <a:p>
            <a:pPr lvl="1"/>
            <a:r>
              <a:rPr lang="en-US" altLang="ja-JP" dirty="0" smtClean="0">
                <a:solidFill>
                  <a:srgbClr val="FF0000"/>
                </a:solidFill>
              </a:rPr>
              <a:t>A: </a:t>
            </a:r>
            <a:r>
              <a:rPr lang="ja-JP" altLang="en-US" dirty="0" smtClean="0">
                <a:solidFill>
                  <a:srgbClr val="FF0000"/>
                </a:solidFill>
              </a:rPr>
              <a:t>コンテナを特殊化するな！</a:t>
            </a:r>
            <a:endParaRPr lang="en-US" altLang="ja-JP" dirty="0" smtClean="0">
              <a:solidFill>
                <a:srgbClr val="FF0000"/>
              </a:solidFill>
            </a:endParaRPr>
          </a:p>
          <a:p>
            <a:pPr lvl="1"/>
            <a:endParaRPr lang="en-US" altLang="ja-JP" dirty="0" smtClean="0"/>
          </a:p>
          <a:p>
            <a:pPr lvl="1"/>
            <a:r>
              <a:rPr lang="en-US" altLang="ja-JP" dirty="0" smtClean="0"/>
              <a:t>Q: </a:t>
            </a:r>
            <a:r>
              <a:rPr lang="ja-JP" altLang="en-US" dirty="0" smtClean="0"/>
              <a:t>コンテナが</a:t>
            </a:r>
            <a:r>
              <a:rPr lang="en-US" altLang="ja-JP" dirty="0" smtClean="0"/>
              <a:t>if</a:t>
            </a:r>
            <a:r>
              <a:rPr lang="ja-JP" altLang="en-US" dirty="0" smtClean="0"/>
              <a:t>制約を使ってる場合は？</a:t>
            </a:r>
            <a:r>
              <a:rPr lang="en-US" altLang="ja-JP" dirty="0" smtClean="0"/>
              <a:t/>
            </a:r>
            <a:br>
              <a:rPr lang="en-US" altLang="ja-JP" dirty="0" smtClean="0"/>
            </a:br>
            <a:r>
              <a:rPr lang="ja-JP" altLang="en-US" dirty="0" smtClean="0"/>
              <a:t>（</a:t>
            </a:r>
            <a:r>
              <a:rPr lang="en-US" altLang="ja-JP" dirty="0" smtClean="0"/>
              <a:t>class </a:t>
            </a:r>
            <a:r>
              <a:rPr lang="en-US" altLang="ja-JP" dirty="0" err="1" smtClean="0"/>
              <a:t>AVLTree</a:t>
            </a:r>
            <a:r>
              <a:rPr lang="en-US" altLang="ja-JP" dirty="0" smtClean="0"/>
              <a:t>!(T) if( comparable!(T) ) {…}</a:t>
            </a:r>
            <a:r>
              <a:rPr lang="ja-JP" altLang="en-US" dirty="0" smtClean="0"/>
              <a:t>）</a:t>
            </a:r>
            <a:endParaRPr lang="en-US" altLang="ja-JP" dirty="0" smtClean="0"/>
          </a:p>
          <a:p>
            <a:pPr lvl="1"/>
            <a:r>
              <a:rPr lang="en-US" altLang="ja-JP" dirty="0" smtClean="0">
                <a:solidFill>
                  <a:srgbClr val="FF0000"/>
                </a:solidFill>
              </a:rPr>
              <a:t>A: class </a:t>
            </a:r>
            <a:r>
              <a:rPr lang="en-US" altLang="ja-JP" dirty="0" err="1" smtClean="0">
                <a:solidFill>
                  <a:srgbClr val="FF0000"/>
                </a:solidFill>
              </a:rPr>
              <a:t>ShadowT</a:t>
            </a:r>
            <a:r>
              <a:rPr lang="en-US" altLang="ja-JP" dirty="0" smtClean="0">
                <a:solidFill>
                  <a:srgbClr val="FF0000"/>
                </a:solidFill>
              </a:rPr>
              <a:t> { T </a:t>
            </a:r>
            <a:r>
              <a:rPr lang="en-US" altLang="ja-JP" dirty="0" err="1" smtClean="0">
                <a:solidFill>
                  <a:srgbClr val="FF0000"/>
                </a:solidFill>
              </a:rPr>
              <a:t>t</a:t>
            </a:r>
            <a:r>
              <a:rPr lang="en-US" altLang="ja-JP" dirty="0" smtClean="0">
                <a:solidFill>
                  <a:srgbClr val="FF0000"/>
                </a:solidFill>
              </a:rPr>
              <a:t>; alias t this; } </a:t>
            </a:r>
            <a:r>
              <a:rPr lang="ja-JP" altLang="en-US" dirty="0" smtClean="0">
                <a:solidFill>
                  <a:srgbClr val="FF0000"/>
                </a:solidFill>
              </a:rPr>
              <a:t>でだいたい突破できます</a:t>
            </a:r>
            <a:endParaRPr lang="en-US" altLang="ja-JP" dirty="0" smtClean="0">
              <a:solidFill>
                <a:srgbClr val="FF0000"/>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 </a:t>
            </a:r>
            <a:r>
              <a:rPr kumimoji="1" lang="ja-JP" altLang="en-US" dirty="0" smtClean="0"/>
              <a:t>いろいろ細かいＱ＆Ａ</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Generic Enumerator </a:t>
            </a:r>
            <a:r>
              <a:rPr kumimoji="1" lang="ja-JP" altLang="en-US" dirty="0" smtClean="0"/>
              <a:t>全般</a:t>
            </a:r>
            <a:endParaRPr kumimoji="1" lang="en-US" altLang="ja-JP" dirty="0" smtClean="0"/>
          </a:p>
          <a:p>
            <a:pPr lvl="1"/>
            <a:r>
              <a:rPr lang="en-US" altLang="ja-JP" dirty="0" smtClean="0"/>
              <a:t>Q: </a:t>
            </a:r>
            <a:r>
              <a:rPr lang="ja-JP" altLang="en-US" dirty="0" smtClean="0"/>
              <a:t>データ型のフィールドが </a:t>
            </a:r>
            <a:r>
              <a:rPr lang="en-US" altLang="ja-JP" dirty="0" smtClean="0"/>
              <a:t>private </a:t>
            </a:r>
            <a:r>
              <a:rPr lang="ja-JP" altLang="en-US" dirty="0" smtClean="0"/>
              <a:t>だったら？</a:t>
            </a:r>
            <a:endParaRPr lang="en-US" altLang="ja-JP" dirty="0" smtClean="0"/>
          </a:p>
          <a:p>
            <a:pPr lvl="1"/>
            <a:r>
              <a:rPr kumimoji="1" lang="en-US" altLang="ja-JP" dirty="0" smtClean="0">
                <a:solidFill>
                  <a:srgbClr val="FF0000"/>
                </a:solidFill>
              </a:rPr>
              <a:t>A: </a:t>
            </a:r>
            <a:r>
              <a:rPr kumimoji="1" lang="en-US" altLang="ja-JP" dirty="0" err="1" smtClean="0">
                <a:solidFill>
                  <a:srgbClr val="FF0000"/>
                </a:solidFill>
              </a:rPr>
              <a:t>tupleof</a:t>
            </a:r>
            <a:r>
              <a:rPr kumimoji="1" lang="ja-JP" altLang="en-US" dirty="0" smtClean="0">
                <a:solidFill>
                  <a:srgbClr val="FF0000"/>
                </a:solidFill>
              </a:rPr>
              <a:t>は</a:t>
            </a:r>
            <a:r>
              <a:rPr kumimoji="1" lang="en-US" altLang="ja-JP" dirty="0" smtClean="0">
                <a:solidFill>
                  <a:srgbClr val="FF0000"/>
                </a:solidFill>
              </a:rPr>
              <a:t>private</a:t>
            </a:r>
            <a:r>
              <a:rPr kumimoji="1" lang="ja-JP" altLang="en-US" dirty="0" smtClean="0">
                <a:solidFill>
                  <a:srgbClr val="FF0000"/>
                </a:solidFill>
              </a:rPr>
              <a:t>を完全無視する</a:t>
            </a:r>
            <a:r>
              <a:rPr lang="ja-JP" altLang="en-US" dirty="0" smtClean="0">
                <a:solidFill>
                  <a:srgbClr val="FF0000"/>
                </a:solidFill>
              </a:rPr>
              <a:t>超</a:t>
            </a:r>
            <a:r>
              <a:rPr kumimoji="1" lang="ja-JP" altLang="en-US" dirty="0" smtClean="0">
                <a:solidFill>
                  <a:srgbClr val="FF0000"/>
                </a:solidFill>
              </a:rPr>
              <a:t>仕様</a:t>
            </a:r>
            <a:r>
              <a:rPr kumimoji="1" lang="en-US" altLang="ja-JP" dirty="0" smtClean="0">
                <a:solidFill>
                  <a:srgbClr val="FF0000"/>
                </a:solidFill>
              </a:rPr>
              <a:t>…</a:t>
            </a:r>
          </a:p>
          <a:p>
            <a:pPr lvl="1"/>
            <a:r>
              <a:rPr kumimoji="1" lang="en-US" altLang="ja-JP" dirty="0" smtClean="0"/>
              <a:t>Q: </a:t>
            </a:r>
            <a:r>
              <a:rPr kumimoji="1" lang="ja-JP" altLang="en-US" dirty="0" smtClean="0"/>
              <a:t>データ型がオブジェクト指向的に多態で実装されてる場合の扱いは？（</a:t>
            </a:r>
            <a:r>
              <a:rPr lang="en-US" altLang="ja-JP" dirty="0" smtClean="0"/>
              <a:t> class Tree(T){ interface Node{…}; Node root; … } </a:t>
            </a:r>
            <a:r>
              <a:rPr kumimoji="1" lang="ja-JP" altLang="en-US" dirty="0" smtClean="0"/>
              <a:t>）</a:t>
            </a:r>
            <a:endParaRPr kumimoji="1" lang="en-US" altLang="ja-JP" dirty="0" smtClean="0"/>
          </a:p>
          <a:p>
            <a:pPr lvl="1"/>
            <a:r>
              <a:rPr lang="en-US" altLang="ja-JP" dirty="0" smtClean="0">
                <a:solidFill>
                  <a:srgbClr val="FF0000"/>
                </a:solidFill>
              </a:rPr>
              <a:t>A: </a:t>
            </a:r>
            <a:r>
              <a:rPr lang="ja-JP" altLang="en-US" dirty="0" smtClean="0">
                <a:solidFill>
                  <a:srgbClr val="FF0000"/>
                </a:solidFill>
              </a:rPr>
              <a:t>ごめん、これは無理！＞＜</a:t>
            </a:r>
            <a:endParaRPr lang="en-US" altLang="ja-JP" dirty="0" smtClean="0">
              <a:solidFill>
                <a:srgbClr val="FF0000"/>
              </a:solidFill>
            </a:endParaRPr>
          </a:p>
          <a:p>
            <a:pPr lvl="1"/>
            <a:r>
              <a:rPr kumimoji="1" lang="en-US" altLang="ja-JP" dirty="0" smtClean="0"/>
              <a:t>Q: </a:t>
            </a:r>
            <a:r>
              <a:rPr kumimoji="1" lang="ja-JP" altLang="en-US" dirty="0" smtClean="0"/>
              <a:t>双方向リストを渡すと無限ループしない？</a:t>
            </a:r>
            <a:endParaRPr kumimoji="1" lang="en-US" altLang="ja-JP" dirty="0" smtClean="0"/>
          </a:p>
          <a:p>
            <a:pPr lvl="1"/>
            <a:r>
              <a:rPr lang="en-US" altLang="ja-JP" dirty="0" smtClean="0">
                <a:solidFill>
                  <a:srgbClr val="FF0000"/>
                </a:solidFill>
              </a:rPr>
              <a:t>A: </a:t>
            </a:r>
            <a:r>
              <a:rPr lang="ja-JP" altLang="en-US" dirty="0" smtClean="0">
                <a:solidFill>
                  <a:srgbClr val="FF0000"/>
                </a:solidFill>
              </a:rPr>
              <a:t>ごめん、これも無理！＞＜</a:t>
            </a:r>
            <a:endParaRPr kumimoji="1" lang="ja-JP" altLang="en-US" dirty="0">
              <a:solidFill>
                <a:srgbClr val="FF0000"/>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5804" y="274638"/>
            <a:ext cx="8229600" cy="1143000"/>
          </a:xfrm>
        </p:spPr>
        <p:txBody>
          <a:bodyPr/>
          <a:lstStyle/>
          <a:p>
            <a:r>
              <a:rPr kumimoji="1" lang="en-US" altLang="ja-JP" dirty="0" smtClean="0"/>
              <a:t>§</a:t>
            </a:r>
            <a:r>
              <a:rPr lang="ja-JP" altLang="en-US" dirty="0" smtClean="0"/>
              <a:t>４ </a:t>
            </a:r>
            <a:r>
              <a:rPr lang="en-US" altLang="ja-JP" dirty="0" smtClean="0"/>
              <a:t>: </a:t>
            </a:r>
            <a:r>
              <a:rPr lang="ja-JP" altLang="en-US" dirty="0" smtClean="0"/>
              <a:t>応用編</a:t>
            </a:r>
            <a:endParaRPr kumimoji="1" lang="ja-JP" altLang="en-US" dirty="0"/>
          </a:p>
        </p:txBody>
      </p:sp>
      <p:sp>
        <p:nvSpPr>
          <p:cNvPr id="3" name="コンテンツ プレースホルダ 2"/>
          <p:cNvSpPr>
            <a:spLocks noGrp="1"/>
          </p:cNvSpPr>
          <p:nvPr>
            <p:ph idx="1"/>
          </p:nvPr>
        </p:nvSpPr>
        <p:spPr/>
        <p:txBody>
          <a:bodyPr/>
          <a:lstStyle/>
          <a:p>
            <a:pPr>
              <a:buNone/>
            </a:pPr>
            <a:endParaRPr lang="en-US" altLang="ja-JP" dirty="0" smtClean="0"/>
          </a:p>
          <a:p>
            <a:pPr algn="ctr">
              <a:buNone/>
            </a:pPr>
            <a:r>
              <a:rPr kumimoji="1" lang="en-US" altLang="ja-JP" sz="7200" dirty="0" smtClean="0"/>
              <a:t>“alias</a:t>
            </a:r>
            <a:r>
              <a:rPr kumimoji="1" lang="ja-JP" altLang="en-US" sz="7200" dirty="0" smtClean="0"/>
              <a:t>引数</a:t>
            </a:r>
            <a:r>
              <a:rPr kumimoji="1" lang="en-US" altLang="ja-JP" sz="7200" dirty="0" smtClean="0"/>
              <a:t>”</a:t>
            </a:r>
            <a:br>
              <a:rPr kumimoji="1" lang="en-US" altLang="ja-JP" sz="7200" dirty="0" smtClean="0"/>
            </a:br>
            <a:r>
              <a:rPr kumimoji="1" lang="ja-JP" altLang="en-US" sz="7200" dirty="0" smtClean="0"/>
              <a:t>と</a:t>
            </a:r>
            <a:endParaRPr kumimoji="1" lang="en-US" altLang="ja-JP" sz="7200" dirty="0" smtClean="0"/>
          </a:p>
          <a:p>
            <a:pPr algn="ctr">
              <a:buNone/>
            </a:pPr>
            <a:r>
              <a:rPr lang="ja-JP" altLang="en-US" sz="7200" dirty="0" smtClean="0"/>
              <a:t>パス依存型もどき</a:t>
            </a:r>
            <a:endParaRPr kumimoji="1" lang="ja-JP" altLang="en-US" sz="72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さまざまな引数</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「型」レベルというかどうか微妙なんですが</a:t>
            </a:r>
            <a:endParaRPr lang="en-US" altLang="ja-JP" dirty="0" smtClean="0"/>
          </a:p>
          <a:p>
            <a:endParaRPr kumimoji="1" lang="en-US" altLang="ja-JP" dirty="0" smtClean="0"/>
          </a:p>
          <a:p>
            <a:r>
              <a:rPr kumimoji="1" lang="en-US" altLang="ja-JP" dirty="0" smtClean="0"/>
              <a:t>D</a:t>
            </a:r>
            <a:r>
              <a:rPr kumimoji="1" lang="ja-JP" altLang="en-US" dirty="0" smtClean="0"/>
              <a:t>の</a:t>
            </a:r>
            <a:r>
              <a:rPr kumimoji="1" lang="en-US" altLang="ja-JP" dirty="0" smtClean="0"/>
              <a:t>template</a:t>
            </a:r>
            <a:r>
              <a:rPr kumimoji="1" lang="ja-JP" altLang="en-US" dirty="0" smtClean="0"/>
              <a:t>は、引数に</a:t>
            </a:r>
            <a:r>
              <a:rPr lang="ja-JP" altLang="en-US" dirty="0" smtClean="0"/>
              <a:t>色々とれます</a:t>
            </a:r>
            <a:endParaRPr lang="en-US" altLang="ja-JP" dirty="0" smtClean="0"/>
          </a:p>
          <a:p>
            <a:pPr lvl="1"/>
            <a:r>
              <a:rPr kumimoji="1" lang="ja-JP" altLang="en-US" dirty="0" smtClean="0"/>
              <a:t>型</a:t>
            </a:r>
            <a:endParaRPr kumimoji="1" lang="en-US" altLang="ja-JP" dirty="0" smtClean="0"/>
          </a:p>
          <a:p>
            <a:pPr lvl="1"/>
            <a:r>
              <a:rPr lang="ja-JP" altLang="en-US" dirty="0" smtClean="0"/>
              <a:t>値（整数、浮動小数点数、文字列）</a:t>
            </a:r>
            <a:endParaRPr lang="en-US" altLang="ja-JP" dirty="0" smtClean="0"/>
          </a:p>
          <a:p>
            <a:pPr lvl="1"/>
            <a:r>
              <a:rPr lang="ja-JP" altLang="en-US" dirty="0" smtClean="0"/>
              <a:t>テンプレート</a:t>
            </a:r>
            <a:endParaRPr lang="en-US" altLang="ja-JP" dirty="0" smtClean="0"/>
          </a:p>
          <a:p>
            <a:pPr lvl="1"/>
            <a:r>
              <a:rPr lang="en-US" altLang="ja-JP" dirty="0" smtClean="0">
                <a:solidFill>
                  <a:srgbClr val="FF0000"/>
                </a:solidFill>
              </a:rPr>
              <a:t>a</a:t>
            </a:r>
            <a:r>
              <a:rPr kumimoji="1" lang="en-US" altLang="ja-JP" dirty="0" smtClean="0">
                <a:solidFill>
                  <a:srgbClr val="FF0000"/>
                </a:solidFill>
              </a:rPr>
              <a:t>lias</a:t>
            </a:r>
            <a:r>
              <a:rPr lang="ja-JP" altLang="en-US" dirty="0" smtClean="0">
                <a:solidFill>
                  <a:srgbClr val="FF0000"/>
                </a:solidFill>
              </a:rPr>
              <a:t> </a:t>
            </a:r>
            <a:r>
              <a:rPr lang="en-US" altLang="ja-JP" dirty="0" smtClean="0">
                <a:solidFill>
                  <a:srgbClr val="FF0000"/>
                </a:solidFill>
              </a:rPr>
              <a:t>to</a:t>
            </a:r>
            <a:endParaRPr kumimoji="1" lang="en-US" altLang="ja-JP" dirty="0" smtClean="0">
              <a:solidFill>
                <a:srgbClr val="FF0000"/>
              </a:solidFill>
            </a:endParaRPr>
          </a:p>
          <a:p>
            <a:pPr lvl="2"/>
            <a:r>
              <a:rPr lang="ja-JP" altLang="en-US" dirty="0" smtClean="0">
                <a:solidFill>
                  <a:srgbClr val="FF0000"/>
                </a:solidFill>
              </a:rPr>
              <a:t>グローバル</a:t>
            </a:r>
            <a:r>
              <a:rPr lang="en-US" altLang="ja-JP" dirty="0" smtClean="0">
                <a:solidFill>
                  <a:srgbClr val="FF0000"/>
                </a:solidFill>
              </a:rPr>
              <a:t>/</a:t>
            </a:r>
            <a:r>
              <a:rPr lang="ja-JP" altLang="en-US" dirty="0" smtClean="0">
                <a:solidFill>
                  <a:srgbClr val="FF0000"/>
                </a:solidFill>
              </a:rPr>
              <a:t>ローカル</a:t>
            </a:r>
            <a:r>
              <a:rPr lang="en-US" altLang="ja-JP" dirty="0" smtClean="0">
                <a:solidFill>
                  <a:srgbClr val="FF0000"/>
                </a:solidFill>
              </a:rPr>
              <a:t>/</a:t>
            </a:r>
            <a:r>
              <a:rPr lang="ja-JP" altLang="en-US" dirty="0" smtClean="0">
                <a:solidFill>
                  <a:srgbClr val="FF0000"/>
                </a:solidFill>
              </a:rPr>
              <a:t>メンバ変数</a:t>
            </a:r>
            <a:endParaRPr lang="en-US" altLang="ja-JP" dirty="0" smtClean="0">
              <a:solidFill>
                <a:srgbClr val="FF0000"/>
              </a:solidFill>
            </a:endParaRPr>
          </a:p>
          <a:p>
            <a:pPr lvl="2"/>
            <a:r>
              <a:rPr lang="ja-JP" altLang="en-US" dirty="0" smtClean="0">
                <a:solidFill>
                  <a:srgbClr val="FF0000"/>
                </a:solidFill>
              </a:rPr>
              <a:t>グローバル</a:t>
            </a:r>
            <a:r>
              <a:rPr lang="en-US" altLang="ja-JP" dirty="0" smtClean="0">
                <a:solidFill>
                  <a:srgbClr val="FF0000"/>
                </a:solidFill>
              </a:rPr>
              <a:t>/</a:t>
            </a:r>
            <a:r>
              <a:rPr lang="ja-JP" altLang="en-US" dirty="0" smtClean="0">
                <a:solidFill>
                  <a:srgbClr val="FF0000"/>
                </a:solidFill>
              </a:rPr>
              <a:t>ローカル</a:t>
            </a:r>
            <a:r>
              <a:rPr lang="en-US" altLang="ja-JP" dirty="0" smtClean="0">
                <a:solidFill>
                  <a:srgbClr val="FF0000"/>
                </a:solidFill>
              </a:rPr>
              <a:t>/</a:t>
            </a:r>
            <a:r>
              <a:rPr lang="ja-JP" altLang="en-US" dirty="0" smtClean="0">
                <a:solidFill>
                  <a:srgbClr val="FF0000"/>
                </a:solidFill>
              </a:rPr>
              <a:t>メンバ関数、無名関数リテラル</a:t>
            </a:r>
            <a:endParaRPr lang="en-US" altLang="ja-JP" dirty="0" smtClean="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今日のおはなしの内容</a:t>
            </a:r>
            <a:endParaRPr kumimoji="1" lang="ja-JP" altLang="en-US" dirty="0"/>
          </a:p>
        </p:txBody>
      </p:sp>
      <p:sp>
        <p:nvSpPr>
          <p:cNvPr id="3" name="コンテンツ プレースホルダ 2"/>
          <p:cNvSpPr>
            <a:spLocks noGrp="1"/>
          </p:cNvSpPr>
          <p:nvPr>
            <p:ph idx="1"/>
          </p:nvPr>
        </p:nvSpPr>
        <p:spPr/>
        <p:txBody>
          <a:bodyPr/>
          <a:lstStyle/>
          <a:p>
            <a:pPr>
              <a:buNone/>
            </a:pPr>
            <a:r>
              <a:rPr kumimoji="1" lang="en-US" altLang="ja-JP" dirty="0" smtClean="0"/>
              <a:t>§</a:t>
            </a:r>
            <a:r>
              <a:rPr kumimoji="1" lang="ja-JP" altLang="en-US" dirty="0" smtClean="0"/>
              <a:t>１：　</a:t>
            </a:r>
            <a:r>
              <a:rPr kumimoji="1" lang="en-US" altLang="ja-JP" dirty="0" smtClean="0"/>
              <a:t>D</a:t>
            </a:r>
            <a:r>
              <a:rPr kumimoji="1" lang="ja-JP" altLang="en-US" dirty="0" smtClean="0"/>
              <a:t>言語の </a:t>
            </a:r>
            <a:r>
              <a:rPr kumimoji="1" lang="en-US" altLang="ja-JP" dirty="0" smtClean="0"/>
              <a:t>template </a:t>
            </a:r>
            <a:r>
              <a:rPr kumimoji="1" lang="ja-JP" altLang="en-US" dirty="0" smtClean="0"/>
              <a:t>とは</a:t>
            </a:r>
            <a:endParaRPr kumimoji="1" lang="en-US" altLang="ja-JP" dirty="0" smtClean="0"/>
          </a:p>
          <a:p>
            <a:pPr>
              <a:buNone/>
            </a:pPr>
            <a:r>
              <a:rPr lang="en-US" altLang="ja-JP" dirty="0" smtClean="0"/>
              <a:t>§</a:t>
            </a:r>
            <a:r>
              <a:rPr lang="ja-JP" altLang="en-US" dirty="0" smtClean="0"/>
              <a:t>２：　型レベル計算のやり方</a:t>
            </a:r>
            <a:endParaRPr lang="en-US" altLang="ja-JP" dirty="0" smtClean="0"/>
          </a:p>
          <a:p>
            <a:pPr>
              <a:buNone/>
            </a:pPr>
            <a:r>
              <a:rPr kumimoji="1" lang="en-US" altLang="ja-JP" dirty="0" smtClean="0"/>
              <a:t>§</a:t>
            </a:r>
            <a:r>
              <a:rPr kumimoji="1" lang="ja-JP" altLang="en-US" dirty="0" smtClean="0"/>
              <a:t>３：　応用： </a:t>
            </a:r>
            <a:r>
              <a:rPr kumimoji="1" lang="en-US" altLang="ja-JP" dirty="0" smtClean="0"/>
              <a:t>“Generi</a:t>
            </a:r>
            <a:r>
              <a:rPr lang="en-US" altLang="ja-JP" dirty="0" smtClean="0"/>
              <a:t>c Enumerator </a:t>
            </a:r>
            <a:r>
              <a:rPr lang="ja-JP" altLang="en-US" dirty="0" smtClean="0"/>
              <a:t>もどき</a:t>
            </a:r>
            <a:r>
              <a:rPr kumimoji="1" lang="en-US" altLang="ja-JP" dirty="0" smtClean="0"/>
              <a:t>”</a:t>
            </a:r>
          </a:p>
          <a:p>
            <a:pPr>
              <a:buNone/>
            </a:pPr>
            <a:r>
              <a:rPr lang="en-US" altLang="ja-JP" dirty="0" smtClean="0"/>
              <a:t>§</a:t>
            </a:r>
            <a:r>
              <a:rPr lang="ja-JP" altLang="en-US" dirty="0" smtClean="0"/>
              <a:t>４：　応用： </a:t>
            </a:r>
            <a:r>
              <a:rPr lang="en-US" altLang="ja-JP" dirty="0" smtClean="0"/>
              <a:t>“Path-Dependent Type </a:t>
            </a:r>
            <a:r>
              <a:rPr lang="ja-JP" altLang="en-US" dirty="0" smtClean="0"/>
              <a:t>もどき</a:t>
            </a:r>
            <a:r>
              <a:rPr lang="en-US" altLang="ja-JP" dirty="0" smtClean="0"/>
              <a:t>”</a:t>
            </a:r>
          </a:p>
          <a:p>
            <a:pPr>
              <a:buNone/>
            </a:pPr>
            <a:endParaRPr kumimoji="1" lang="en-US" altLang="ja-JP" dirty="0" smtClean="0"/>
          </a:p>
          <a:p>
            <a:pPr>
              <a:buNone/>
            </a:pPr>
            <a:endParaRPr lang="en-US" altLang="ja-JP" dirty="0" smtClean="0"/>
          </a:p>
          <a:p>
            <a:pPr>
              <a:buNone/>
            </a:pPr>
            <a:r>
              <a:rPr lang="ja-JP" altLang="en-US" dirty="0" smtClean="0"/>
              <a:t>　　　　　　　基本はだいたい</a:t>
            </a:r>
            <a:r>
              <a:rPr lang="en-US" altLang="ja-JP" dirty="0" smtClean="0"/>
              <a:t>C++</a:t>
            </a:r>
            <a:r>
              <a:rPr lang="ja-JP" altLang="en-US" dirty="0" smtClean="0"/>
              <a:t>と同じなので、</a:t>
            </a:r>
            <a:endParaRPr lang="en-US" altLang="ja-JP" dirty="0" smtClean="0"/>
          </a:p>
          <a:p>
            <a:pPr>
              <a:buNone/>
            </a:pPr>
            <a:r>
              <a:rPr kumimoji="1" lang="ja-JP" altLang="en-US" dirty="0" smtClean="0"/>
              <a:t>　　　　　　　</a:t>
            </a:r>
            <a:r>
              <a:rPr kumimoji="1" lang="en-US" altLang="ja-JP" dirty="0" smtClean="0"/>
              <a:t>C++</a:t>
            </a:r>
            <a:r>
              <a:rPr kumimoji="1" lang="ja-JP" altLang="en-US" dirty="0" smtClean="0"/>
              <a:t>と違う部分を中心に・・・</a:t>
            </a:r>
            <a:endParaRPr kumimoji="1" lang="ja-JP"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 </a:t>
            </a:r>
            <a:r>
              <a:rPr kumimoji="1" lang="ja-JP" altLang="en-US" dirty="0" smtClean="0"/>
              <a:t>寄り道 </a:t>
            </a:r>
            <a:r>
              <a:rPr kumimoji="1" lang="en-US" altLang="ja-JP" dirty="0" smtClean="0"/>
              <a:t>: </a:t>
            </a:r>
            <a:r>
              <a:rPr kumimoji="1" lang="ja-JP" altLang="en-US" dirty="0" smtClean="0"/>
              <a:t>値パラメタ</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フィボナッチとか書けるんですが</a:t>
            </a:r>
            <a:endParaRPr kumimoji="1" lang="ja-JP" altLang="en-US" dirty="0"/>
          </a:p>
        </p:txBody>
      </p:sp>
      <p:sp>
        <p:nvSpPr>
          <p:cNvPr id="4" name="テキスト ボックス 3"/>
          <p:cNvSpPr txBox="1"/>
          <p:nvPr/>
        </p:nvSpPr>
        <p:spPr>
          <a:xfrm>
            <a:off x="785818" y="2320721"/>
            <a:ext cx="7643834" cy="353943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template fib(</a:t>
            </a:r>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 n) {</a:t>
            </a:r>
          </a:p>
          <a:p>
            <a:r>
              <a:rPr kumimoji="1" lang="en-US" altLang="ja-JP" sz="2800" b="1" dirty="0" smtClean="0">
                <a:latin typeface="Lucida Console" pitchFamily="49" charset="0"/>
                <a:ea typeface="メイリオ" pitchFamily="50" charset="-128"/>
              </a:rPr>
              <a:t>  static if( n&lt;=1 ) const fib = 1;</a:t>
            </a:r>
          </a:p>
          <a:p>
            <a:r>
              <a:rPr kumimoji="1" lang="en-US" altLang="ja-JP" sz="2800" b="1" dirty="0" smtClean="0">
                <a:latin typeface="Lucida Console" pitchFamily="49" charset="0"/>
                <a:ea typeface="メイリオ" pitchFamily="50" charset="-128"/>
              </a:rPr>
              <a:t>  else const fib =</a:t>
            </a:r>
          </a:p>
          <a:p>
            <a:r>
              <a:rPr kumimoji="1" lang="en-US" altLang="ja-JP" sz="2800" b="1" dirty="0" smtClean="0">
                <a:latin typeface="Lucida Console" pitchFamily="49" charset="0"/>
                <a:ea typeface="メイリオ" pitchFamily="50" charset="-128"/>
              </a:rPr>
              <a:t>          fib!(n-1)+fib!(n-2);</a:t>
            </a:r>
          </a:p>
          <a:p>
            <a:r>
              <a:rPr kumimoji="1" lang="en-US" altLang="ja-JP" sz="2800" b="1" dirty="0" smtClean="0">
                <a:latin typeface="Lucida Console" pitchFamily="49" charset="0"/>
                <a:ea typeface="メイリオ" pitchFamily="50" charset="-128"/>
              </a:rPr>
              <a:t>}</a:t>
            </a:r>
          </a:p>
          <a:p>
            <a:endParaRPr kumimoji="1" lang="en-US" altLang="ja-JP" sz="2800" b="1" dirty="0" smtClean="0">
              <a:latin typeface="Lucida Console" pitchFamily="49" charset="0"/>
              <a:ea typeface="メイリオ" pitchFamily="50" charset="-128"/>
            </a:endParaRPr>
          </a:p>
          <a:p>
            <a:r>
              <a:rPr kumimoji="1" lang="en-US" altLang="ja-JP" sz="2800" b="1" dirty="0" err="1" smtClean="0">
                <a:solidFill>
                  <a:srgbClr val="FF0000"/>
                </a:solidFill>
                <a:latin typeface="Lucida Console" pitchFamily="49" charset="0"/>
                <a:ea typeface="メイリオ" pitchFamily="50" charset="-128"/>
              </a:rPr>
              <a:t>int</a:t>
            </a:r>
            <a:r>
              <a:rPr kumimoji="1" lang="en-US" altLang="ja-JP" sz="2800" b="1" dirty="0" smtClean="0">
                <a:solidFill>
                  <a:srgbClr val="FF0000"/>
                </a:solidFill>
                <a:latin typeface="Lucida Console" pitchFamily="49" charset="0"/>
                <a:ea typeface="メイリオ" pitchFamily="50" charset="-128"/>
              </a:rPr>
              <a:t> array[fib!(10)];</a:t>
            </a:r>
          </a:p>
          <a:p>
            <a:r>
              <a:rPr kumimoji="1" lang="en-US" altLang="ja-JP" sz="2800" b="1" dirty="0" smtClean="0">
                <a:latin typeface="Lucida Console" pitchFamily="49" charset="0"/>
                <a:ea typeface="メイリオ" pitchFamily="50" charset="-128"/>
              </a:rPr>
              <a:t>// </a:t>
            </a:r>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 array[89]; </a:t>
            </a:r>
            <a:r>
              <a:rPr kumimoji="1" lang="ja-JP" altLang="en-US" sz="2800" b="1" dirty="0" smtClean="0">
                <a:latin typeface="Lucida Console" pitchFamily="49" charset="0"/>
                <a:ea typeface="メイリオ" pitchFamily="50" charset="-128"/>
              </a:rPr>
              <a:t>と同じ</a:t>
            </a:r>
            <a:endParaRPr kumimoji="1" lang="en-US" altLang="ja-JP" sz="2800" b="1" dirty="0" smtClean="0">
              <a:latin typeface="Lucida Console" pitchFamily="49" charset="0"/>
              <a:ea typeface="メイリオ" pitchFamily="50" charset="-128"/>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 </a:t>
            </a:r>
            <a:r>
              <a:rPr kumimoji="1" lang="ja-JP" altLang="en-US" dirty="0" smtClean="0"/>
              <a:t>寄り道 </a:t>
            </a:r>
            <a:r>
              <a:rPr kumimoji="1" lang="en-US" altLang="ja-JP" dirty="0" smtClean="0"/>
              <a:t>: CTFE</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コンパイル時でも普通の関数を呼べるので、</a:t>
            </a:r>
            <a:r>
              <a:rPr kumimoji="1" lang="en-US" altLang="ja-JP" dirty="0" smtClean="0"/>
              <a:t/>
            </a:r>
            <a:br>
              <a:rPr kumimoji="1" lang="en-US" altLang="ja-JP" dirty="0" smtClean="0"/>
            </a:br>
            <a:r>
              <a:rPr kumimoji="1" lang="ja-JP" altLang="en-US" dirty="0" smtClean="0"/>
              <a:t>計算だけなら普通はそっちで書きます。</a:t>
            </a:r>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r>
              <a:rPr lang="ja-JP" altLang="en-US" dirty="0" smtClean="0">
                <a:solidFill>
                  <a:srgbClr val="FF0000"/>
                </a:solidFill>
              </a:rPr>
              <a:t>副作用のない（＆オブジェクト等を使わない）関数が、定数が必要な文脈で使われていると</a:t>
            </a:r>
            <a:r>
              <a:rPr lang="en-US" altLang="ja-JP" dirty="0" smtClean="0">
                <a:solidFill>
                  <a:srgbClr val="FF0000"/>
                </a:solidFill>
              </a:rPr>
              <a:t/>
            </a:r>
            <a:br>
              <a:rPr lang="en-US" altLang="ja-JP" dirty="0" smtClean="0">
                <a:solidFill>
                  <a:srgbClr val="FF0000"/>
                </a:solidFill>
              </a:rPr>
            </a:br>
            <a:r>
              <a:rPr lang="ja-JP" altLang="en-US" dirty="0" smtClean="0">
                <a:solidFill>
                  <a:srgbClr val="FF0000"/>
                </a:solidFill>
              </a:rPr>
              <a:t>定数に畳み込むことを保証</a:t>
            </a:r>
            <a:endParaRPr lang="en-US" altLang="ja-JP" dirty="0" smtClean="0">
              <a:solidFill>
                <a:srgbClr val="FF0000"/>
              </a:solidFill>
            </a:endParaRPr>
          </a:p>
        </p:txBody>
      </p:sp>
      <p:sp>
        <p:nvSpPr>
          <p:cNvPr id="4" name="テキスト ボックス 3"/>
          <p:cNvSpPr txBox="1"/>
          <p:nvPr/>
        </p:nvSpPr>
        <p:spPr>
          <a:xfrm>
            <a:off x="928694" y="2714620"/>
            <a:ext cx="7500958" cy="224676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 fib(</a:t>
            </a:r>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 n) {</a:t>
            </a:r>
          </a:p>
          <a:p>
            <a:r>
              <a:rPr kumimoji="1" lang="en-US" altLang="ja-JP" sz="2800" b="1" dirty="0" smtClean="0">
                <a:latin typeface="Lucida Console" pitchFamily="49" charset="0"/>
                <a:ea typeface="メイリオ" pitchFamily="50" charset="-128"/>
              </a:rPr>
              <a:t>  return </a:t>
            </a:r>
          </a:p>
          <a:p>
            <a:r>
              <a:rPr kumimoji="1" lang="en-US" altLang="ja-JP" sz="2800" b="1" dirty="0" smtClean="0">
                <a:latin typeface="Lucida Console" pitchFamily="49" charset="0"/>
                <a:ea typeface="メイリオ" pitchFamily="50" charset="-128"/>
              </a:rPr>
              <a:t>    n&lt;=1 ? 1 : fib(n-1)+fib(n-2);</a:t>
            </a:r>
          </a:p>
          <a:p>
            <a:r>
              <a:rPr kumimoji="1" lang="en-US" altLang="ja-JP" sz="2800" b="1" dirty="0" smtClean="0">
                <a:latin typeface="Lucida Console" pitchFamily="49" charset="0"/>
                <a:ea typeface="メイリオ" pitchFamily="50" charset="-128"/>
              </a:rPr>
              <a:t>}</a:t>
            </a:r>
          </a:p>
          <a:p>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 array[fib(10)];</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それはともかく </a:t>
            </a:r>
            <a:r>
              <a:rPr kumimoji="1" lang="en-US" altLang="ja-JP" dirty="0" smtClean="0"/>
              <a:t>alias </a:t>
            </a:r>
            <a:r>
              <a:rPr kumimoji="1" lang="ja-JP" altLang="en-US" dirty="0" smtClean="0"/>
              <a:t>引数の話</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a</a:t>
            </a:r>
            <a:r>
              <a:rPr kumimoji="1" lang="en-US" altLang="ja-JP" dirty="0" smtClean="0"/>
              <a:t>lias </a:t>
            </a:r>
            <a:r>
              <a:rPr kumimoji="1" lang="ja-JP" altLang="en-US" dirty="0" smtClean="0"/>
              <a:t>を引数にとれます</a:t>
            </a:r>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r>
              <a:rPr lang="ja-JP" altLang="en-US" dirty="0" smtClean="0"/>
              <a:t>これを使って遊んでみましょう</a:t>
            </a:r>
            <a:endParaRPr kumimoji="1" lang="ja-JP" altLang="en-US" dirty="0"/>
          </a:p>
        </p:txBody>
      </p:sp>
      <p:sp>
        <p:nvSpPr>
          <p:cNvPr id="5" name="テキスト ボックス 4"/>
          <p:cNvSpPr txBox="1"/>
          <p:nvPr/>
        </p:nvSpPr>
        <p:spPr>
          <a:xfrm>
            <a:off x="714348" y="2285992"/>
            <a:ext cx="7643834" cy="310854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void setter(alias x)(</a:t>
            </a:r>
            <a:r>
              <a:rPr kumimoji="1" lang="en-US" altLang="ja-JP" sz="2800" b="1" dirty="0" err="1" smtClean="0">
                <a:latin typeface="Lucida Console" pitchFamily="49" charset="0"/>
                <a:ea typeface="メイリオ" pitchFamily="50" charset="-128"/>
              </a:rPr>
              <a:t>typeof</a:t>
            </a:r>
            <a:r>
              <a:rPr kumimoji="1" lang="en-US" altLang="ja-JP" sz="2800" b="1" dirty="0" smtClean="0">
                <a:latin typeface="Lucida Console" pitchFamily="49" charset="0"/>
                <a:ea typeface="メイリオ" pitchFamily="50" charset="-128"/>
              </a:rPr>
              <a:t>(x) p)</a:t>
            </a:r>
          </a:p>
          <a:p>
            <a:r>
              <a:rPr kumimoji="1" lang="en-US" altLang="ja-JP" sz="2800" b="1" dirty="0" smtClean="0">
                <a:latin typeface="Lucida Console" pitchFamily="49" charset="0"/>
                <a:ea typeface="メイリオ" pitchFamily="50" charset="-128"/>
              </a:rPr>
              <a:t>  { x = p; }</a:t>
            </a:r>
          </a:p>
          <a:p>
            <a:endParaRPr kumimoji="1" lang="en-US" altLang="ja-JP" sz="2800" b="1" dirty="0" smtClean="0">
              <a:latin typeface="Lucida Console" pitchFamily="49" charset="0"/>
              <a:ea typeface="メイリオ" pitchFamily="50" charset="-128"/>
            </a:endParaRPr>
          </a:p>
          <a:p>
            <a:r>
              <a:rPr kumimoji="1" lang="en-US" altLang="ja-JP" sz="2800" b="1" dirty="0" smtClean="0">
                <a:latin typeface="Lucida Console" pitchFamily="49" charset="0"/>
                <a:ea typeface="メイリオ" pitchFamily="50" charset="-128"/>
              </a:rPr>
              <a:t>class </a:t>
            </a:r>
            <a:r>
              <a:rPr kumimoji="1" lang="en-US" altLang="ja-JP" sz="2800" b="1" dirty="0" err="1" smtClean="0">
                <a:latin typeface="Lucida Console" pitchFamily="49" charset="0"/>
                <a:ea typeface="メイリオ" pitchFamily="50" charset="-128"/>
              </a:rPr>
              <a:t>Foo</a:t>
            </a:r>
            <a:r>
              <a:rPr kumimoji="1" lang="en-US" altLang="ja-JP" sz="2800" b="1" dirty="0" smtClean="0">
                <a:latin typeface="Lucida Console" pitchFamily="49" charset="0"/>
                <a:ea typeface="メイリオ" pitchFamily="50" charset="-128"/>
              </a:rPr>
              <a:t> {</a:t>
            </a:r>
          </a:p>
          <a:p>
            <a:r>
              <a:rPr kumimoji="1" lang="en-US" altLang="ja-JP" sz="2800" b="1" dirty="0" smtClean="0">
                <a:latin typeface="Lucida Console" pitchFamily="49" charset="0"/>
                <a:ea typeface="メイリオ" pitchFamily="50" charset="-128"/>
              </a:rPr>
              <a:t>   private </a:t>
            </a:r>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 n;</a:t>
            </a:r>
          </a:p>
          <a:p>
            <a:r>
              <a:rPr kumimoji="1" lang="en-US" altLang="ja-JP" sz="2800" b="1" dirty="0" smtClean="0">
                <a:latin typeface="Lucida Console" pitchFamily="49" charset="0"/>
                <a:ea typeface="メイリオ" pitchFamily="50" charset="-128"/>
              </a:rPr>
              <a:t>   alias setter!(n) </a:t>
            </a:r>
            <a:r>
              <a:rPr kumimoji="1" lang="en-US" altLang="ja-JP" sz="2800" b="1" dirty="0" err="1" smtClean="0">
                <a:latin typeface="Lucida Console" pitchFamily="49" charset="0"/>
                <a:ea typeface="メイリオ" pitchFamily="50" charset="-128"/>
              </a:rPr>
              <a:t>set_n</a:t>
            </a:r>
            <a:r>
              <a:rPr kumimoji="1" lang="en-US" altLang="ja-JP" sz="2800" b="1" dirty="0" smtClean="0">
                <a:latin typeface="Lucida Console" pitchFamily="49" charset="0"/>
                <a:ea typeface="メイリオ" pitchFamily="50" charset="-128"/>
              </a:rPr>
              <a:t>;</a:t>
            </a:r>
          </a:p>
          <a:p>
            <a:r>
              <a:rPr kumimoji="1" lang="en-US" altLang="ja-JP" sz="2800" b="1" dirty="0" smtClean="0">
                <a:latin typeface="Lucida Console" pitchFamily="49" charset="0"/>
                <a:ea typeface="メイリオ" pitchFamily="50" charset="-128"/>
              </a:rPr>
              <a:t>}</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突然ですが</a:t>
            </a:r>
            <a:endParaRPr kumimoji="1" lang="ja-JP" altLang="en-US" dirty="0"/>
          </a:p>
        </p:txBody>
      </p:sp>
      <p:sp>
        <p:nvSpPr>
          <p:cNvPr id="3" name="コンテンツ プレースホルダ 2"/>
          <p:cNvSpPr>
            <a:spLocks noGrp="1"/>
          </p:cNvSpPr>
          <p:nvPr>
            <p:ph idx="1"/>
          </p:nvPr>
        </p:nvSpPr>
        <p:spPr/>
        <p:txBody>
          <a:bodyPr/>
          <a:lstStyle/>
          <a:p>
            <a:r>
              <a:rPr kumimoji="1" lang="ja-JP" altLang="en-US" sz="4400" dirty="0" smtClean="0">
                <a:solidFill>
                  <a:srgbClr val="FF0000"/>
                </a:solidFill>
              </a:rPr>
              <a:t>僕が </a:t>
            </a:r>
            <a:r>
              <a:rPr kumimoji="1" lang="en-US" altLang="ja-JP" sz="4400" dirty="0" smtClean="0">
                <a:solidFill>
                  <a:srgbClr val="FF0000"/>
                </a:solidFill>
              </a:rPr>
              <a:t>C++ </a:t>
            </a:r>
            <a:r>
              <a:rPr kumimoji="1" lang="ja-JP" altLang="en-US" sz="4400" dirty="0" err="1" smtClean="0">
                <a:solidFill>
                  <a:srgbClr val="FF0000"/>
                </a:solidFill>
              </a:rPr>
              <a:t>で</a:t>
            </a:r>
            <a:r>
              <a:rPr kumimoji="1" lang="ja-JP" altLang="en-US" sz="4400" dirty="0" smtClean="0">
                <a:solidFill>
                  <a:srgbClr val="FF0000"/>
                </a:solidFill>
              </a:rPr>
              <a:t>よくやるバグ</a:t>
            </a:r>
            <a:endParaRPr kumimoji="1" lang="ja-JP" altLang="en-US" sz="4400" dirty="0">
              <a:solidFill>
                <a:srgbClr val="FF0000"/>
              </a:solidFill>
            </a:endParaRPr>
          </a:p>
        </p:txBody>
      </p:sp>
      <p:sp>
        <p:nvSpPr>
          <p:cNvPr id="4" name="テキスト ボックス 3"/>
          <p:cNvSpPr txBox="1"/>
          <p:nvPr/>
        </p:nvSpPr>
        <p:spPr>
          <a:xfrm>
            <a:off x="428596" y="2803281"/>
            <a:ext cx="8215370" cy="255454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3200" b="1" dirty="0" smtClean="0">
                <a:latin typeface="Lucida Console" pitchFamily="49" charset="0"/>
                <a:ea typeface="メイリオ" pitchFamily="50" charset="-128"/>
              </a:rPr>
              <a:t>vector&lt;</a:t>
            </a:r>
            <a:r>
              <a:rPr kumimoji="1" lang="en-US" altLang="ja-JP" sz="3200" b="1" dirty="0" err="1" smtClean="0">
                <a:latin typeface="Lucida Console" pitchFamily="49" charset="0"/>
                <a:ea typeface="メイリオ" pitchFamily="50" charset="-128"/>
              </a:rPr>
              <a:t>int</a:t>
            </a:r>
            <a:r>
              <a:rPr kumimoji="1" lang="en-US" altLang="ja-JP" sz="3200" b="1" dirty="0" smtClean="0">
                <a:latin typeface="Lucida Console" pitchFamily="49" charset="0"/>
                <a:ea typeface="メイリオ" pitchFamily="50" charset="-128"/>
              </a:rPr>
              <a:t>&gt; v = </a:t>
            </a:r>
            <a:r>
              <a:rPr kumimoji="1" lang="ja-JP" altLang="en-US" sz="3200" b="1" dirty="0" smtClean="0">
                <a:latin typeface="Lucida Console" pitchFamily="49" charset="0"/>
                <a:ea typeface="メイリオ" pitchFamily="50" charset="-128"/>
              </a:rPr>
              <a:t>≪</a:t>
            </a:r>
            <a:r>
              <a:rPr kumimoji="1" lang="en-US" altLang="ja-JP" sz="3200" b="1" dirty="0" err="1" smtClean="0">
                <a:latin typeface="Lucida Console" pitchFamily="49" charset="0"/>
                <a:ea typeface="メイリオ" pitchFamily="50" charset="-128"/>
              </a:rPr>
              <a:t>someprogram</a:t>
            </a:r>
            <a:r>
              <a:rPr kumimoji="1" lang="ja-JP" altLang="en-US" sz="3200" b="1" dirty="0" smtClean="0">
                <a:latin typeface="Lucida Console" pitchFamily="49" charset="0"/>
                <a:ea typeface="メイリオ" pitchFamily="50" charset="-128"/>
              </a:rPr>
              <a:t>≫</a:t>
            </a:r>
            <a:r>
              <a:rPr kumimoji="1" lang="en-US" altLang="ja-JP" sz="3200" b="1" dirty="0" smtClean="0">
                <a:latin typeface="Lucida Console" pitchFamily="49" charset="0"/>
                <a:ea typeface="メイリオ" pitchFamily="50" charset="-128"/>
              </a:rPr>
              <a:t>;</a:t>
            </a:r>
          </a:p>
          <a:p>
            <a:r>
              <a:rPr kumimoji="1" lang="en-US" altLang="ja-JP" sz="3200" b="1" dirty="0" err="1" smtClean="0">
                <a:latin typeface="Lucida Console" pitchFamily="49" charset="0"/>
                <a:ea typeface="メイリオ" pitchFamily="50" charset="-128"/>
              </a:rPr>
              <a:t>for_each</a:t>
            </a:r>
            <a:r>
              <a:rPr kumimoji="1" lang="en-US" altLang="ja-JP" sz="3200" b="1" dirty="0" smtClean="0">
                <a:latin typeface="Lucida Console" pitchFamily="49" charset="0"/>
                <a:ea typeface="メイリオ" pitchFamily="50" charset="-128"/>
              </a:rPr>
              <a:t>(</a:t>
            </a:r>
            <a:r>
              <a:rPr kumimoji="1" lang="en-US" altLang="ja-JP" sz="3200" b="1" dirty="0" err="1" smtClean="0">
                <a:latin typeface="Lucida Console" pitchFamily="49" charset="0"/>
                <a:ea typeface="メイリオ" pitchFamily="50" charset="-128"/>
              </a:rPr>
              <a:t>v.begin</a:t>
            </a:r>
            <a:r>
              <a:rPr kumimoji="1" lang="en-US" altLang="ja-JP" sz="3200" b="1" dirty="0" smtClean="0">
                <a:latin typeface="Lucida Console" pitchFamily="49" charset="0"/>
                <a:ea typeface="メイリオ" pitchFamily="50" charset="-128"/>
              </a:rPr>
              <a:t>(), </a:t>
            </a:r>
            <a:r>
              <a:rPr kumimoji="1" lang="en-US" altLang="ja-JP" sz="3200" b="1" dirty="0" err="1" smtClean="0">
                <a:latin typeface="Lucida Console" pitchFamily="49" charset="0"/>
                <a:ea typeface="メイリオ" pitchFamily="50" charset="-128"/>
              </a:rPr>
              <a:t>v.end</a:t>
            </a:r>
            <a:r>
              <a:rPr kumimoji="1" lang="en-US" altLang="ja-JP" sz="3200" b="1" dirty="0" smtClean="0">
                <a:latin typeface="Lucida Console" pitchFamily="49" charset="0"/>
                <a:ea typeface="メイリオ" pitchFamily="50" charset="-128"/>
              </a:rPr>
              <a:t>(), f);</a:t>
            </a:r>
          </a:p>
          <a:p>
            <a:endParaRPr kumimoji="1" lang="en-US" altLang="ja-JP" sz="3200" b="1" dirty="0" smtClean="0">
              <a:latin typeface="Lucida Console" pitchFamily="49" charset="0"/>
              <a:ea typeface="メイリオ" pitchFamily="50" charset="-128"/>
            </a:endParaRPr>
          </a:p>
          <a:p>
            <a:r>
              <a:rPr kumimoji="1" lang="en-US" altLang="ja-JP" sz="3200" b="1" dirty="0" smtClean="0">
                <a:latin typeface="Lucida Console" pitchFamily="49" charset="0"/>
                <a:ea typeface="メイリオ" pitchFamily="50" charset="-128"/>
              </a:rPr>
              <a:t>vector&lt;</a:t>
            </a:r>
            <a:r>
              <a:rPr kumimoji="1" lang="en-US" altLang="ja-JP" sz="3200" b="1" dirty="0" err="1" smtClean="0">
                <a:latin typeface="Lucida Console" pitchFamily="49" charset="0"/>
                <a:ea typeface="メイリオ" pitchFamily="50" charset="-128"/>
              </a:rPr>
              <a:t>int</a:t>
            </a:r>
            <a:r>
              <a:rPr kumimoji="1" lang="en-US" altLang="ja-JP" sz="3200" b="1" dirty="0" smtClean="0">
                <a:latin typeface="Lucida Console" pitchFamily="49" charset="0"/>
                <a:ea typeface="メイリオ" pitchFamily="50" charset="-128"/>
              </a:rPr>
              <a:t>&gt; u = </a:t>
            </a:r>
            <a:r>
              <a:rPr kumimoji="1" lang="ja-JP" altLang="en-US" sz="3200" b="1" dirty="0" smtClean="0">
                <a:latin typeface="Lucida Console" pitchFamily="49" charset="0"/>
                <a:ea typeface="メイリオ" pitchFamily="50" charset="-128"/>
              </a:rPr>
              <a:t>≪</a:t>
            </a:r>
            <a:r>
              <a:rPr kumimoji="1" lang="en-US" altLang="ja-JP" sz="3200" b="1" dirty="0" err="1" smtClean="0">
                <a:latin typeface="Lucida Console" pitchFamily="49" charset="0"/>
                <a:ea typeface="メイリオ" pitchFamily="50" charset="-128"/>
              </a:rPr>
              <a:t>someprogram</a:t>
            </a:r>
            <a:r>
              <a:rPr kumimoji="1" lang="ja-JP" altLang="en-US" sz="3200" b="1" dirty="0" smtClean="0">
                <a:latin typeface="Lucida Console" pitchFamily="49" charset="0"/>
                <a:ea typeface="メイリオ" pitchFamily="50" charset="-128"/>
              </a:rPr>
              <a:t>≫</a:t>
            </a:r>
            <a:r>
              <a:rPr kumimoji="1" lang="en-US" altLang="ja-JP" sz="3200" b="1" dirty="0" smtClean="0">
                <a:latin typeface="Lucida Console" pitchFamily="49" charset="0"/>
                <a:ea typeface="メイリオ" pitchFamily="50" charset="-128"/>
              </a:rPr>
              <a:t>;</a:t>
            </a:r>
          </a:p>
          <a:p>
            <a:r>
              <a:rPr kumimoji="1" lang="en-US" altLang="ja-JP" sz="3200" b="1" dirty="0" err="1" smtClean="0">
                <a:latin typeface="Lucida Console" pitchFamily="49" charset="0"/>
                <a:ea typeface="メイリオ" pitchFamily="50" charset="-128"/>
              </a:rPr>
              <a:t>for_each</a:t>
            </a:r>
            <a:r>
              <a:rPr kumimoji="1" lang="en-US" altLang="ja-JP" sz="3200" b="1" dirty="0" smtClean="0">
                <a:latin typeface="Lucida Console" pitchFamily="49" charset="0"/>
                <a:ea typeface="メイリオ" pitchFamily="50" charset="-128"/>
              </a:rPr>
              <a:t>(</a:t>
            </a:r>
            <a:r>
              <a:rPr kumimoji="1" lang="en-US" altLang="ja-JP" sz="3200" b="1" dirty="0" err="1" smtClean="0">
                <a:latin typeface="Lucida Console" pitchFamily="49" charset="0"/>
                <a:ea typeface="メイリオ" pitchFamily="50" charset="-128"/>
              </a:rPr>
              <a:t>u.begin</a:t>
            </a:r>
            <a:r>
              <a:rPr kumimoji="1" lang="en-US" altLang="ja-JP" sz="3200" b="1" dirty="0" smtClean="0">
                <a:latin typeface="Lucida Console" pitchFamily="49" charset="0"/>
                <a:ea typeface="メイリオ" pitchFamily="50" charset="-128"/>
              </a:rPr>
              <a:t>(), </a:t>
            </a:r>
            <a:r>
              <a:rPr kumimoji="1" lang="en-US" altLang="ja-JP" sz="3200" b="1" dirty="0" err="1" smtClean="0">
                <a:latin typeface="Lucida Console" pitchFamily="49" charset="0"/>
                <a:ea typeface="メイリオ" pitchFamily="50" charset="-128"/>
              </a:rPr>
              <a:t>v.end</a:t>
            </a:r>
            <a:r>
              <a:rPr kumimoji="1" lang="en-US" altLang="ja-JP" sz="3200" b="1" dirty="0" smtClean="0">
                <a:latin typeface="Lucida Console" pitchFamily="49" charset="0"/>
                <a:ea typeface="メイリオ" pitchFamily="50" charset="-128"/>
              </a:rPr>
              <a:t>(), f);</a:t>
            </a:r>
          </a:p>
        </p:txBody>
      </p:sp>
      <p:sp>
        <p:nvSpPr>
          <p:cNvPr id="5" name="下矢印 4"/>
          <p:cNvSpPr/>
          <p:nvPr/>
        </p:nvSpPr>
        <p:spPr bwMode="auto">
          <a:xfrm flipV="1">
            <a:off x="5143504" y="5357826"/>
            <a:ext cx="785818" cy="1000132"/>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 </a:t>
            </a:r>
            <a:r>
              <a:rPr kumimoji="1" lang="en-US" altLang="ja-JP" dirty="0" err="1" smtClean="0"/>
              <a:t>iterator</a:t>
            </a:r>
            <a:r>
              <a:rPr lang="ja-JP" altLang="en-US" dirty="0" smtClean="0"/>
              <a:t>：</a:t>
            </a:r>
            <a:r>
              <a:rPr kumimoji="1" lang="ja-JP" altLang="en-US" dirty="0" smtClean="0"/>
              <a:t>凄く適当な説明</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コンテナ中の位置を指すオブジェクト</a:t>
            </a:r>
            <a:endParaRPr lang="en-US" altLang="ja-JP" dirty="0" smtClean="0"/>
          </a:p>
          <a:p>
            <a:pPr lvl="1"/>
            <a:r>
              <a:rPr kumimoji="1" lang="en-US" altLang="ja-JP" dirty="0" smtClean="0"/>
              <a:t>* </a:t>
            </a:r>
            <a:r>
              <a:rPr kumimoji="1" lang="ja-JP" altLang="en-US" dirty="0" smtClean="0"/>
              <a:t>で、指してる要素を</a:t>
            </a:r>
            <a:r>
              <a:rPr kumimoji="1" lang="en-US" altLang="ja-JP" dirty="0" smtClean="0"/>
              <a:t>get</a:t>
            </a:r>
          </a:p>
          <a:p>
            <a:pPr lvl="1"/>
            <a:r>
              <a:rPr lang="en-US" altLang="ja-JP" dirty="0" smtClean="0"/>
              <a:t>++ </a:t>
            </a:r>
            <a:r>
              <a:rPr lang="ja-JP" altLang="en-US" dirty="0" smtClean="0"/>
              <a:t>で、次の要素を指すようにする</a:t>
            </a:r>
            <a:endParaRPr lang="en-US" altLang="ja-JP" dirty="0" smtClean="0"/>
          </a:p>
          <a:p>
            <a:pPr lvl="1"/>
            <a:r>
              <a:rPr lang="en-US" altLang="ja-JP" dirty="0" err="1" smtClean="0"/>
              <a:t>c</a:t>
            </a:r>
            <a:r>
              <a:rPr kumimoji="1" lang="en-US" altLang="ja-JP" dirty="0" err="1" smtClean="0"/>
              <a:t>.begin</a:t>
            </a:r>
            <a:r>
              <a:rPr kumimoji="1" lang="en-US" altLang="ja-JP" dirty="0" smtClean="0"/>
              <a:t>() </a:t>
            </a:r>
            <a:r>
              <a:rPr kumimoji="1" lang="ja-JP" altLang="en-US" dirty="0" smtClean="0"/>
              <a:t>で先頭</a:t>
            </a:r>
            <a:r>
              <a:rPr kumimoji="1" lang="en-US" altLang="ja-JP" dirty="0" smtClean="0"/>
              <a:t>, </a:t>
            </a:r>
            <a:r>
              <a:rPr kumimoji="1" lang="en-US" altLang="ja-JP" dirty="0" err="1" smtClean="0"/>
              <a:t>c.end</a:t>
            </a:r>
            <a:r>
              <a:rPr kumimoji="1" lang="en-US" altLang="ja-JP" dirty="0" smtClean="0"/>
              <a:t>() </a:t>
            </a:r>
            <a:r>
              <a:rPr kumimoji="1" lang="ja-JP" altLang="en-US" dirty="0" smtClean="0"/>
              <a:t>で末尾が取れる</a:t>
            </a:r>
            <a:endParaRPr kumimoji="1" lang="ja-JP" altLang="en-US" dirty="0"/>
          </a:p>
        </p:txBody>
      </p:sp>
      <p:sp>
        <p:nvSpPr>
          <p:cNvPr id="4" name="テキスト ボックス 3"/>
          <p:cNvSpPr txBox="1"/>
          <p:nvPr/>
        </p:nvSpPr>
        <p:spPr>
          <a:xfrm>
            <a:off x="500034" y="3751740"/>
            <a:ext cx="7643834" cy="267765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void </a:t>
            </a:r>
            <a:r>
              <a:rPr kumimoji="1" lang="en-US" altLang="ja-JP" sz="2800" b="1" dirty="0" err="1" smtClean="0">
                <a:latin typeface="Lucida Console" pitchFamily="49" charset="0"/>
                <a:ea typeface="メイリオ" pitchFamily="50" charset="-128"/>
              </a:rPr>
              <a:t>for_each</a:t>
            </a:r>
            <a:endParaRPr kumimoji="1" lang="en-US" altLang="ja-JP" sz="2800" b="1" dirty="0" smtClean="0">
              <a:latin typeface="Lucida Console" pitchFamily="49" charset="0"/>
              <a:ea typeface="メイリオ" pitchFamily="50" charset="-128"/>
            </a:endParaRPr>
          </a:p>
          <a:p>
            <a:r>
              <a:rPr kumimoji="1" lang="en-US" altLang="ja-JP" sz="2800" b="1" dirty="0" smtClean="0">
                <a:latin typeface="Lucida Console" pitchFamily="49" charset="0"/>
                <a:ea typeface="メイリオ" pitchFamily="50" charset="-128"/>
              </a:rPr>
              <a:t> (</a:t>
            </a:r>
            <a:r>
              <a:rPr kumimoji="1" lang="en-US" altLang="ja-JP" sz="2800" b="1" dirty="0" err="1" smtClean="0">
                <a:latin typeface="Lucida Console" pitchFamily="49" charset="0"/>
                <a:ea typeface="メイリオ" pitchFamily="50" charset="-128"/>
              </a:rPr>
              <a:t>Ite,F</a:t>
            </a:r>
            <a:r>
              <a:rPr kumimoji="1" lang="en-US" altLang="ja-JP" sz="2800" b="1" dirty="0" smtClean="0">
                <a:latin typeface="Lucida Console" pitchFamily="49" charset="0"/>
                <a:ea typeface="メイリオ" pitchFamily="50" charset="-128"/>
              </a:rPr>
              <a:t>)(</a:t>
            </a:r>
            <a:r>
              <a:rPr kumimoji="1" lang="en-US" altLang="ja-JP" sz="2800" b="1" dirty="0" err="1" smtClean="0">
                <a:latin typeface="Lucida Console" pitchFamily="49" charset="0"/>
                <a:ea typeface="メイリオ" pitchFamily="50" charset="-128"/>
              </a:rPr>
              <a:t>Ite</a:t>
            </a:r>
            <a:r>
              <a:rPr kumimoji="1" lang="en-US" altLang="ja-JP" sz="2800" b="1" dirty="0" smtClean="0">
                <a:latin typeface="Lucida Console" pitchFamily="49" charset="0"/>
                <a:ea typeface="メイリオ" pitchFamily="50" charset="-128"/>
              </a:rPr>
              <a:t> from, </a:t>
            </a:r>
            <a:r>
              <a:rPr kumimoji="1" lang="en-US" altLang="ja-JP" sz="2800" b="1" dirty="0" err="1" smtClean="0">
                <a:latin typeface="Lucida Console" pitchFamily="49" charset="0"/>
                <a:ea typeface="メイリオ" pitchFamily="50" charset="-128"/>
              </a:rPr>
              <a:t>Ite</a:t>
            </a:r>
            <a:r>
              <a:rPr kumimoji="1" lang="en-US" altLang="ja-JP" sz="2800" b="1" dirty="0" smtClean="0">
                <a:latin typeface="Lucida Console" pitchFamily="49" charset="0"/>
                <a:ea typeface="メイリオ" pitchFamily="50" charset="-128"/>
              </a:rPr>
              <a:t> to, F fn) {</a:t>
            </a:r>
          </a:p>
          <a:p>
            <a:r>
              <a:rPr kumimoji="1" lang="en-US" altLang="ja-JP" sz="2800" b="1" dirty="0" smtClean="0">
                <a:latin typeface="Lucida Console" pitchFamily="49" charset="0"/>
                <a:ea typeface="メイリオ" pitchFamily="50" charset="-128"/>
              </a:rPr>
              <a:t>   while( from != to ) {</a:t>
            </a:r>
          </a:p>
          <a:p>
            <a:r>
              <a:rPr kumimoji="1" lang="en-US" altLang="ja-JP" sz="2800" b="1" dirty="0" smtClean="0">
                <a:latin typeface="Lucida Console" pitchFamily="49" charset="0"/>
                <a:ea typeface="メイリオ" pitchFamily="50" charset="-128"/>
              </a:rPr>
              <a:t>      fn( *from );</a:t>
            </a:r>
          </a:p>
          <a:p>
            <a:r>
              <a:rPr kumimoji="1" lang="en-US" altLang="ja-JP" sz="2800" b="1" dirty="0" smtClean="0">
                <a:latin typeface="Lucida Console" pitchFamily="49" charset="0"/>
                <a:ea typeface="メイリオ" pitchFamily="50" charset="-128"/>
              </a:rPr>
              <a:t>      ++from;</a:t>
            </a:r>
          </a:p>
          <a:p>
            <a:r>
              <a:rPr kumimoji="1" lang="en-US" altLang="ja-JP" sz="2800" b="1" dirty="0" smtClean="0">
                <a:latin typeface="Lucida Console" pitchFamily="49" charset="0"/>
                <a:ea typeface="メイリオ" pitchFamily="50" charset="-128"/>
              </a:rPr>
              <a:t>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再掲：</a:t>
            </a:r>
            <a:r>
              <a:rPr lang="ja-JP" altLang="en-US" dirty="0" smtClean="0"/>
              <a:t>僕が </a:t>
            </a:r>
            <a:r>
              <a:rPr lang="en-US" altLang="ja-JP" dirty="0" smtClean="0"/>
              <a:t>C++ </a:t>
            </a:r>
            <a:r>
              <a:rPr lang="ja-JP" altLang="en-US" dirty="0" err="1" smtClean="0"/>
              <a:t>で</a:t>
            </a:r>
            <a:r>
              <a:rPr lang="ja-JP" altLang="en-US" dirty="0" smtClean="0"/>
              <a:t>よくやるバグ</a:t>
            </a:r>
            <a:endParaRPr kumimoji="1" lang="ja-JP" altLang="en-US" dirty="0"/>
          </a:p>
        </p:txBody>
      </p:sp>
      <p:sp>
        <p:nvSpPr>
          <p:cNvPr id="3" name="コンテンツ プレースホルダ 2"/>
          <p:cNvSpPr>
            <a:spLocks noGrp="1"/>
          </p:cNvSpPr>
          <p:nvPr>
            <p:ph idx="1"/>
          </p:nvPr>
        </p:nvSpPr>
        <p:spPr/>
        <p:txBody>
          <a:bodyPr/>
          <a:lstStyle/>
          <a:p>
            <a:r>
              <a:rPr lang="en-US" altLang="ja-JP" sz="4400" dirty="0" err="1" smtClean="0">
                <a:solidFill>
                  <a:srgbClr val="FF0000"/>
                </a:solidFill>
              </a:rPr>
              <a:t>v</a:t>
            </a:r>
            <a:r>
              <a:rPr kumimoji="1" lang="en-US" altLang="ja-JP" sz="4400" dirty="0" err="1" smtClean="0">
                <a:solidFill>
                  <a:srgbClr val="FF0000"/>
                </a:solidFill>
              </a:rPr>
              <a:t>.end</a:t>
            </a:r>
            <a:r>
              <a:rPr kumimoji="1" lang="en-US" altLang="ja-JP" sz="4400" dirty="0" smtClean="0">
                <a:solidFill>
                  <a:srgbClr val="FF0000"/>
                </a:solidFill>
              </a:rPr>
              <a:t>() </a:t>
            </a:r>
            <a:r>
              <a:rPr kumimoji="1" lang="ja-JP" altLang="en-US" sz="4400" dirty="0" smtClean="0">
                <a:solidFill>
                  <a:srgbClr val="FF0000"/>
                </a:solidFill>
              </a:rPr>
              <a:t>と </a:t>
            </a:r>
            <a:r>
              <a:rPr kumimoji="1" lang="en-US" altLang="ja-JP" sz="4400" dirty="0" err="1" smtClean="0">
                <a:solidFill>
                  <a:srgbClr val="FF0000"/>
                </a:solidFill>
              </a:rPr>
              <a:t>u.end</a:t>
            </a:r>
            <a:r>
              <a:rPr kumimoji="1" lang="en-US" altLang="ja-JP" sz="4400" dirty="0" smtClean="0">
                <a:solidFill>
                  <a:srgbClr val="FF0000"/>
                </a:solidFill>
              </a:rPr>
              <a:t>() </a:t>
            </a:r>
            <a:r>
              <a:rPr kumimoji="1" lang="ja-JP" altLang="en-US" sz="4400" dirty="0" smtClean="0">
                <a:solidFill>
                  <a:srgbClr val="FF0000"/>
                </a:solidFill>
              </a:rPr>
              <a:t>が</a:t>
            </a:r>
            <a:r>
              <a:rPr kumimoji="1" lang="en-US" altLang="ja-JP" sz="4400" dirty="0" smtClean="0">
                <a:solidFill>
                  <a:srgbClr val="FF0000"/>
                </a:solidFill>
              </a:rPr>
              <a:t/>
            </a:r>
            <a:br>
              <a:rPr kumimoji="1" lang="en-US" altLang="ja-JP" sz="4400" dirty="0" smtClean="0">
                <a:solidFill>
                  <a:srgbClr val="FF0000"/>
                </a:solidFill>
              </a:rPr>
            </a:br>
            <a:r>
              <a:rPr kumimoji="1" lang="ja-JP" altLang="en-US" sz="4400" dirty="0" smtClean="0">
                <a:solidFill>
                  <a:srgbClr val="FF0000"/>
                </a:solidFill>
              </a:rPr>
              <a:t>同じ型なのが悪い</a:t>
            </a:r>
            <a:endParaRPr kumimoji="1" lang="ja-JP" altLang="en-US" sz="4400" dirty="0">
              <a:solidFill>
                <a:srgbClr val="FF0000"/>
              </a:solidFill>
            </a:endParaRPr>
          </a:p>
        </p:txBody>
      </p:sp>
      <p:sp>
        <p:nvSpPr>
          <p:cNvPr id="4" name="テキスト ボックス 3"/>
          <p:cNvSpPr txBox="1"/>
          <p:nvPr/>
        </p:nvSpPr>
        <p:spPr>
          <a:xfrm>
            <a:off x="428596" y="2946157"/>
            <a:ext cx="8215370" cy="255454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3200" b="1" dirty="0" smtClean="0">
                <a:latin typeface="Lucida Console" pitchFamily="49" charset="0"/>
                <a:ea typeface="メイリオ" pitchFamily="50" charset="-128"/>
              </a:rPr>
              <a:t>vector&lt;</a:t>
            </a:r>
            <a:r>
              <a:rPr kumimoji="1" lang="en-US" altLang="ja-JP" sz="3200" b="1" dirty="0" err="1" smtClean="0">
                <a:latin typeface="Lucida Console" pitchFamily="49" charset="0"/>
                <a:ea typeface="メイリオ" pitchFamily="50" charset="-128"/>
              </a:rPr>
              <a:t>int</a:t>
            </a:r>
            <a:r>
              <a:rPr kumimoji="1" lang="en-US" altLang="ja-JP" sz="3200" b="1" dirty="0" smtClean="0">
                <a:latin typeface="Lucida Console" pitchFamily="49" charset="0"/>
                <a:ea typeface="メイリオ" pitchFamily="50" charset="-128"/>
              </a:rPr>
              <a:t>&gt; v = </a:t>
            </a:r>
            <a:r>
              <a:rPr kumimoji="1" lang="ja-JP" altLang="en-US" sz="3200" b="1" dirty="0" smtClean="0">
                <a:latin typeface="Lucida Console" pitchFamily="49" charset="0"/>
                <a:ea typeface="メイリオ" pitchFamily="50" charset="-128"/>
              </a:rPr>
              <a:t>≪</a:t>
            </a:r>
            <a:r>
              <a:rPr kumimoji="1" lang="en-US" altLang="ja-JP" sz="3200" b="1" dirty="0" err="1" smtClean="0">
                <a:latin typeface="Lucida Console" pitchFamily="49" charset="0"/>
                <a:ea typeface="メイリオ" pitchFamily="50" charset="-128"/>
              </a:rPr>
              <a:t>someprogram</a:t>
            </a:r>
            <a:r>
              <a:rPr kumimoji="1" lang="ja-JP" altLang="en-US" sz="3200" b="1" dirty="0" smtClean="0">
                <a:latin typeface="Lucida Console" pitchFamily="49" charset="0"/>
                <a:ea typeface="メイリオ" pitchFamily="50" charset="-128"/>
              </a:rPr>
              <a:t>≫</a:t>
            </a:r>
            <a:r>
              <a:rPr kumimoji="1" lang="en-US" altLang="ja-JP" sz="3200" b="1" dirty="0" smtClean="0">
                <a:latin typeface="Lucida Console" pitchFamily="49" charset="0"/>
                <a:ea typeface="メイリオ" pitchFamily="50" charset="-128"/>
              </a:rPr>
              <a:t>;</a:t>
            </a:r>
          </a:p>
          <a:p>
            <a:r>
              <a:rPr kumimoji="1" lang="en-US" altLang="ja-JP" sz="3200" b="1" dirty="0" err="1" smtClean="0">
                <a:latin typeface="Lucida Console" pitchFamily="49" charset="0"/>
                <a:ea typeface="メイリオ" pitchFamily="50" charset="-128"/>
              </a:rPr>
              <a:t>for_each</a:t>
            </a:r>
            <a:r>
              <a:rPr kumimoji="1" lang="en-US" altLang="ja-JP" sz="3200" b="1" dirty="0" smtClean="0">
                <a:latin typeface="Lucida Console" pitchFamily="49" charset="0"/>
                <a:ea typeface="メイリオ" pitchFamily="50" charset="-128"/>
              </a:rPr>
              <a:t>(</a:t>
            </a:r>
            <a:r>
              <a:rPr kumimoji="1" lang="en-US" altLang="ja-JP" sz="3200" b="1" dirty="0" err="1" smtClean="0">
                <a:latin typeface="Lucida Console" pitchFamily="49" charset="0"/>
                <a:ea typeface="メイリオ" pitchFamily="50" charset="-128"/>
              </a:rPr>
              <a:t>v.begin</a:t>
            </a:r>
            <a:r>
              <a:rPr kumimoji="1" lang="en-US" altLang="ja-JP" sz="3200" b="1" dirty="0" smtClean="0">
                <a:latin typeface="Lucida Console" pitchFamily="49" charset="0"/>
                <a:ea typeface="メイリオ" pitchFamily="50" charset="-128"/>
              </a:rPr>
              <a:t>(), </a:t>
            </a:r>
            <a:r>
              <a:rPr kumimoji="1" lang="en-US" altLang="ja-JP" sz="3200" b="1" dirty="0" err="1" smtClean="0">
                <a:latin typeface="Lucida Console" pitchFamily="49" charset="0"/>
                <a:ea typeface="メイリオ" pitchFamily="50" charset="-128"/>
              </a:rPr>
              <a:t>v.end</a:t>
            </a:r>
            <a:r>
              <a:rPr kumimoji="1" lang="en-US" altLang="ja-JP" sz="3200" b="1" dirty="0" smtClean="0">
                <a:latin typeface="Lucida Console" pitchFamily="49" charset="0"/>
                <a:ea typeface="メイリオ" pitchFamily="50" charset="-128"/>
              </a:rPr>
              <a:t>(), f);</a:t>
            </a:r>
          </a:p>
          <a:p>
            <a:endParaRPr kumimoji="1" lang="en-US" altLang="ja-JP" sz="3200" b="1" dirty="0" smtClean="0">
              <a:latin typeface="Lucida Console" pitchFamily="49" charset="0"/>
              <a:ea typeface="メイリオ" pitchFamily="50" charset="-128"/>
            </a:endParaRPr>
          </a:p>
          <a:p>
            <a:r>
              <a:rPr kumimoji="1" lang="en-US" altLang="ja-JP" sz="3200" b="1" dirty="0" smtClean="0">
                <a:latin typeface="Lucida Console" pitchFamily="49" charset="0"/>
                <a:ea typeface="メイリオ" pitchFamily="50" charset="-128"/>
              </a:rPr>
              <a:t>vector&lt;</a:t>
            </a:r>
            <a:r>
              <a:rPr kumimoji="1" lang="en-US" altLang="ja-JP" sz="3200" b="1" dirty="0" err="1" smtClean="0">
                <a:latin typeface="Lucida Console" pitchFamily="49" charset="0"/>
                <a:ea typeface="メイリオ" pitchFamily="50" charset="-128"/>
              </a:rPr>
              <a:t>int</a:t>
            </a:r>
            <a:r>
              <a:rPr kumimoji="1" lang="en-US" altLang="ja-JP" sz="3200" b="1" dirty="0" smtClean="0">
                <a:latin typeface="Lucida Console" pitchFamily="49" charset="0"/>
                <a:ea typeface="メイリオ" pitchFamily="50" charset="-128"/>
              </a:rPr>
              <a:t>&gt; u = </a:t>
            </a:r>
            <a:r>
              <a:rPr kumimoji="1" lang="ja-JP" altLang="en-US" sz="3200" b="1" dirty="0" smtClean="0">
                <a:latin typeface="Lucida Console" pitchFamily="49" charset="0"/>
                <a:ea typeface="メイリオ" pitchFamily="50" charset="-128"/>
              </a:rPr>
              <a:t>≪</a:t>
            </a:r>
            <a:r>
              <a:rPr kumimoji="1" lang="en-US" altLang="ja-JP" sz="3200" b="1" dirty="0" err="1" smtClean="0">
                <a:latin typeface="Lucida Console" pitchFamily="49" charset="0"/>
                <a:ea typeface="メイリオ" pitchFamily="50" charset="-128"/>
              </a:rPr>
              <a:t>someprogram</a:t>
            </a:r>
            <a:r>
              <a:rPr kumimoji="1" lang="ja-JP" altLang="en-US" sz="3200" b="1" dirty="0" smtClean="0">
                <a:latin typeface="Lucida Console" pitchFamily="49" charset="0"/>
                <a:ea typeface="メイリオ" pitchFamily="50" charset="-128"/>
              </a:rPr>
              <a:t>≫</a:t>
            </a:r>
            <a:r>
              <a:rPr kumimoji="1" lang="en-US" altLang="ja-JP" sz="3200" b="1" dirty="0" smtClean="0">
                <a:latin typeface="Lucida Console" pitchFamily="49" charset="0"/>
                <a:ea typeface="メイリオ" pitchFamily="50" charset="-128"/>
              </a:rPr>
              <a:t>;</a:t>
            </a:r>
          </a:p>
          <a:p>
            <a:r>
              <a:rPr kumimoji="1" lang="en-US" altLang="ja-JP" sz="3200" b="1" dirty="0" err="1" smtClean="0">
                <a:latin typeface="Lucida Console" pitchFamily="49" charset="0"/>
                <a:ea typeface="メイリオ" pitchFamily="50" charset="-128"/>
              </a:rPr>
              <a:t>for_each</a:t>
            </a:r>
            <a:r>
              <a:rPr kumimoji="1" lang="en-US" altLang="ja-JP" sz="3200" b="1" dirty="0" smtClean="0">
                <a:latin typeface="Lucida Console" pitchFamily="49" charset="0"/>
                <a:ea typeface="メイリオ" pitchFamily="50" charset="-128"/>
              </a:rPr>
              <a:t>(</a:t>
            </a:r>
            <a:r>
              <a:rPr kumimoji="1" lang="en-US" altLang="ja-JP" sz="3200" b="1" dirty="0" err="1" smtClean="0">
                <a:latin typeface="Lucida Console" pitchFamily="49" charset="0"/>
                <a:ea typeface="メイリオ" pitchFamily="50" charset="-128"/>
              </a:rPr>
              <a:t>u.begin</a:t>
            </a:r>
            <a:r>
              <a:rPr kumimoji="1" lang="en-US" altLang="ja-JP" sz="3200" b="1" dirty="0" smtClean="0">
                <a:latin typeface="Lucida Console" pitchFamily="49" charset="0"/>
                <a:ea typeface="メイリオ" pitchFamily="50" charset="-128"/>
              </a:rPr>
              <a:t>(), </a:t>
            </a:r>
            <a:r>
              <a:rPr kumimoji="1" lang="en-US" altLang="ja-JP" sz="3200" b="1" dirty="0" err="1" smtClean="0">
                <a:latin typeface="Lucida Console" pitchFamily="49" charset="0"/>
                <a:ea typeface="メイリオ" pitchFamily="50" charset="-128"/>
              </a:rPr>
              <a:t>v.end</a:t>
            </a:r>
            <a:r>
              <a:rPr kumimoji="1" lang="en-US" altLang="ja-JP" sz="3200" b="1" dirty="0" smtClean="0">
                <a:latin typeface="Lucida Console" pitchFamily="49" charset="0"/>
                <a:ea typeface="メイリオ" pitchFamily="50" charset="-128"/>
              </a:rPr>
              <a:t>(), f);</a:t>
            </a:r>
          </a:p>
        </p:txBody>
      </p:sp>
      <p:sp>
        <p:nvSpPr>
          <p:cNvPr id="5" name="下矢印 4"/>
          <p:cNvSpPr/>
          <p:nvPr/>
        </p:nvSpPr>
        <p:spPr bwMode="auto">
          <a:xfrm flipV="1">
            <a:off x="5143504" y="5500702"/>
            <a:ext cx="785818" cy="1000132"/>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err="1" smtClean="0"/>
              <a:t>そりゅーしょん</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alias </a:t>
            </a:r>
            <a:r>
              <a:rPr kumimoji="1" lang="ja-JP" altLang="en-US" dirty="0" smtClean="0"/>
              <a:t>引数！</a:t>
            </a:r>
            <a:r>
              <a:rPr kumimoji="1" lang="en-US" altLang="ja-JP" dirty="0" smtClean="0"/>
              <a:t> </a:t>
            </a:r>
            <a:endParaRPr kumimoji="1" lang="ja-JP" altLang="en-US" dirty="0"/>
          </a:p>
        </p:txBody>
      </p:sp>
      <p:sp>
        <p:nvSpPr>
          <p:cNvPr id="4" name="テキスト ボックス 3"/>
          <p:cNvSpPr txBox="1"/>
          <p:nvPr/>
        </p:nvSpPr>
        <p:spPr>
          <a:xfrm>
            <a:off x="428596" y="2214554"/>
            <a:ext cx="8358246" cy="452431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3200" b="1" dirty="0" smtClean="0">
                <a:latin typeface="Lucida Console" pitchFamily="49" charset="0"/>
                <a:ea typeface="メイリオ" pitchFamily="50" charset="-128"/>
              </a:rPr>
              <a:t>class </a:t>
            </a:r>
            <a:r>
              <a:rPr kumimoji="1" lang="en-US" altLang="ja-JP" sz="3200" b="1" dirty="0" err="1" smtClean="0">
                <a:solidFill>
                  <a:srgbClr val="FF0000"/>
                </a:solidFill>
                <a:latin typeface="Lucida Console" pitchFamily="49" charset="0"/>
                <a:ea typeface="メイリオ" pitchFamily="50" charset="-128"/>
              </a:rPr>
              <a:t>iterator</a:t>
            </a:r>
            <a:r>
              <a:rPr kumimoji="1" lang="en-US" altLang="ja-JP" sz="3200" b="1" dirty="0" smtClean="0">
                <a:solidFill>
                  <a:srgbClr val="FF0000"/>
                </a:solidFill>
                <a:latin typeface="Lucida Console" pitchFamily="49" charset="0"/>
                <a:ea typeface="メイリオ" pitchFamily="50" charset="-128"/>
              </a:rPr>
              <a:t>(alias cont)</a:t>
            </a:r>
          </a:p>
          <a:p>
            <a:r>
              <a:rPr kumimoji="1" lang="en-US" altLang="ja-JP" sz="3200" b="1" dirty="0" smtClean="0">
                <a:latin typeface="Lucida Console" pitchFamily="49" charset="0"/>
                <a:ea typeface="メイリオ" pitchFamily="50" charset="-128"/>
              </a:rPr>
              <a:t>  { … </a:t>
            </a:r>
            <a:r>
              <a:rPr kumimoji="1" lang="ja-JP" altLang="en-US" sz="3200" b="1" dirty="0" smtClean="0">
                <a:latin typeface="Lucida Console" pitchFamily="49" charset="0"/>
                <a:ea typeface="メイリオ" pitchFamily="50" charset="-128"/>
              </a:rPr>
              <a:t>実装は略 </a:t>
            </a:r>
            <a:r>
              <a:rPr kumimoji="1" lang="en-US" altLang="ja-JP" sz="3200" b="1" dirty="0" smtClean="0">
                <a:latin typeface="Lucida Console" pitchFamily="49" charset="0"/>
                <a:ea typeface="メイリオ" pitchFamily="50" charset="-128"/>
              </a:rPr>
              <a:t>… }</a:t>
            </a:r>
          </a:p>
          <a:p>
            <a:endParaRPr kumimoji="1" lang="en-US" altLang="ja-JP" sz="3200" b="1" dirty="0" smtClean="0">
              <a:latin typeface="Lucida Console" pitchFamily="49" charset="0"/>
              <a:ea typeface="メイリオ" pitchFamily="50" charset="-128"/>
            </a:endParaRPr>
          </a:p>
          <a:p>
            <a:r>
              <a:rPr kumimoji="1" lang="en-US" altLang="ja-JP" sz="3200" b="1" dirty="0" err="1" smtClean="0">
                <a:latin typeface="Lucida Console" pitchFamily="49" charset="0"/>
                <a:ea typeface="メイリオ" pitchFamily="50" charset="-128"/>
              </a:rPr>
              <a:t>iterator</a:t>
            </a:r>
            <a:r>
              <a:rPr kumimoji="1" lang="en-US" altLang="ja-JP" sz="3200" b="1" dirty="0" smtClean="0">
                <a:latin typeface="Lucida Console" pitchFamily="49" charset="0"/>
                <a:ea typeface="メイリオ" pitchFamily="50" charset="-128"/>
              </a:rPr>
              <a:t>!(cont)</a:t>
            </a:r>
          </a:p>
          <a:p>
            <a:r>
              <a:rPr kumimoji="1" lang="en-US" altLang="ja-JP" sz="3200" b="1" dirty="0" smtClean="0">
                <a:latin typeface="Lucida Console" pitchFamily="49" charset="0"/>
                <a:ea typeface="メイリオ" pitchFamily="50" charset="-128"/>
              </a:rPr>
              <a:t>  begin(alias cont)() {</a:t>
            </a:r>
          </a:p>
          <a:p>
            <a:r>
              <a:rPr kumimoji="1" lang="en-US" altLang="ja-JP" sz="3200" b="1" dirty="0" smtClean="0">
                <a:latin typeface="Lucida Console" pitchFamily="49" charset="0"/>
                <a:ea typeface="メイリオ" pitchFamily="50" charset="-128"/>
              </a:rPr>
              <a:t>    return new </a:t>
            </a:r>
            <a:r>
              <a:rPr kumimoji="1" lang="en-US" altLang="ja-JP" sz="3200" b="1" dirty="0" err="1" smtClean="0">
                <a:latin typeface="Lucida Console" pitchFamily="49" charset="0"/>
                <a:ea typeface="メイリオ" pitchFamily="50" charset="-128"/>
              </a:rPr>
              <a:t>iterator</a:t>
            </a:r>
            <a:r>
              <a:rPr kumimoji="1" lang="en-US" altLang="ja-JP" sz="3200" b="1" dirty="0" smtClean="0">
                <a:latin typeface="Lucida Console" pitchFamily="49" charset="0"/>
                <a:ea typeface="メイリオ" pitchFamily="50" charset="-128"/>
              </a:rPr>
              <a:t>!(cont)(</a:t>
            </a:r>
          </a:p>
          <a:p>
            <a:r>
              <a:rPr kumimoji="1" lang="en-US" altLang="ja-JP" sz="3200" b="1" dirty="0" smtClean="0">
                <a:latin typeface="Lucida Console" pitchFamily="49" charset="0"/>
                <a:ea typeface="メイリオ" pitchFamily="50" charset="-128"/>
              </a:rPr>
              <a:t>      </a:t>
            </a:r>
            <a:r>
              <a:rPr kumimoji="1" lang="en-US" altLang="ja-JP" sz="3200" b="1" dirty="0" err="1" smtClean="0">
                <a:latin typeface="Lucida Console" pitchFamily="49" charset="0"/>
                <a:ea typeface="メイリオ" pitchFamily="50" charset="-128"/>
              </a:rPr>
              <a:t>cont.begin</a:t>
            </a:r>
            <a:r>
              <a:rPr kumimoji="1" lang="en-US" altLang="ja-JP" sz="3200" b="1" dirty="0" smtClean="0">
                <a:latin typeface="Lucida Console" pitchFamily="49" charset="0"/>
                <a:ea typeface="メイリオ" pitchFamily="50" charset="-128"/>
              </a:rPr>
              <a:t>()</a:t>
            </a:r>
          </a:p>
          <a:p>
            <a:r>
              <a:rPr kumimoji="1" lang="en-US" altLang="ja-JP" sz="3200" b="1" dirty="0" smtClean="0">
                <a:latin typeface="Lucida Console" pitchFamily="49" charset="0"/>
                <a:ea typeface="メイリオ" pitchFamily="50" charset="-128"/>
              </a:rPr>
              <a:t>    );</a:t>
            </a:r>
          </a:p>
          <a:p>
            <a:r>
              <a:rPr kumimoji="1" lang="en-US" altLang="ja-JP" sz="3200" b="1" dirty="0" smtClean="0">
                <a:latin typeface="Lucida Console" pitchFamily="49" charset="0"/>
                <a:ea typeface="メイリオ" pitchFamily="50" charset="-128"/>
              </a:rPr>
              <a:t>  }      // end </a:t>
            </a:r>
            <a:r>
              <a:rPr kumimoji="1" lang="ja-JP" altLang="en-US" sz="3200" b="1" dirty="0" smtClean="0">
                <a:latin typeface="Lucida Console" pitchFamily="49" charset="0"/>
                <a:ea typeface="メイリオ" pitchFamily="50" charset="-128"/>
              </a:rPr>
              <a:t>も同様</a:t>
            </a:r>
            <a:endParaRPr kumimoji="1" lang="en-US" altLang="ja-JP" sz="3200" b="1" dirty="0" smtClean="0">
              <a:latin typeface="Lucida Console" pitchFamily="49" charset="0"/>
              <a:ea typeface="メイリオ" pitchFamily="50" charset="-128"/>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err="1" smtClean="0"/>
              <a:t>そりゅーしょん</a:t>
            </a:r>
            <a:endParaRPr kumimoji="1" lang="ja-JP" altLang="en-US" dirty="0"/>
          </a:p>
        </p:txBody>
      </p:sp>
      <p:sp>
        <p:nvSpPr>
          <p:cNvPr id="3" name="コンテンツ プレースホルダ 2"/>
          <p:cNvSpPr>
            <a:spLocks noGrp="1"/>
          </p:cNvSpPr>
          <p:nvPr>
            <p:ph idx="1"/>
          </p:nvPr>
        </p:nvSpPr>
        <p:spPr/>
        <p:txBody>
          <a:bodyPr/>
          <a:lstStyle/>
          <a:p>
            <a:r>
              <a:rPr kumimoji="1" lang="ja-JP" altLang="en-US" sz="4000" dirty="0" smtClean="0">
                <a:solidFill>
                  <a:srgbClr val="FF0000"/>
                </a:solidFill>
              </a:rPr>
              <a:t>これならコンパイル時に型エラー</a:t>
            </a:r>
            <a:endParaRPr kumimoji="1" lang="ja-JP" altLang="en-US" dirty="0">
              <a:solidFill>
                <a:srgbClr val="FF0000"/>
              </a:solidFill>
            </a:endParaRPr>
          </a:p>
        </p:txBody>
      </p:sp>
      <p:sp>
        <p:nvSpPr>
          <p:cNvPr id="4" name="テキスト ボックス 3"/>
          <p:cNvSpPr txBox="1"/>
          <p:nvPr/>
        </p:nvSpPr>
        <p:spPr>
          <a:xfrm>
            <a:off x="428596" y="2357430"/>
            <a:ext cx="8215370" cy="156966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3200" b="1" dirty="0" smtClean="0">
                <a:latin typeface="Lucida Console" pitchFamily="49" charset="0"/>
                <a:ea typeface="メイリオ" pitchFamily="50" charset="-128"/>
              </a:rPr>
              <a:t>vector!(</a:t>
            </a:r>
            <a:r>
              <a:rPr kumimoji="1" lang="en-US" altLang="ja-JP" sz="3200" b="1" dirty="0" err="1" smtClean="0">
                <a:latin typeface="Lucida Console" pitchFamily="49" charset="0"/>
                <a:ea typeface="メイリオ" pitchFamily="50" charset="-128"/>
              </a:rPr>
              <a:t>int</a:t>
            </a:r>
            <a:r>
              <a:rPr kumimoji="1" lang="en-US" altLang="ja-JP" sz="3200" b="1" dirty="0" smtClean="0">
                <a:latin typeface="Lucida Console" pitchFamily="49" charset="0"/>
                <a:ea typeface="メイリオ" pitchFamily="50" charset="-128"/>
              </a:rPr>
              <a:t>) v = </a:t>
            </a:r>
            <a:r>
              <a:rPr kumimoji="1" lang="ja-JP" altLang="en-US" sz="3200" b="1" dirty="0" smtClean="0">
                <a:latin typeface="Lucida Console" pitchFamily="49" charset="0"/>
                <a:ea typeface="メイリオ" pitchFamily="50" charset="-128"/>
              </a:rPr>
              <a:t>≪</a:t>
            </a:r>
            <a:r>
              <a:rPr kumimoji="1" lang="en-US" altLang="ja-JP" sz="3200" b="1" dirty="0" err="1" smtClean="0">
                <a:latin typeface="Lucida Console" pitchFamily="49" charset="0"/>
                <a:ea typeface="メイリオ" pitchFamily="50" charset="-128"/>
              </a:rPr>
              <a:t>someprogram</a:t>
            </a:r>
            <a:r>
              <a:rPr kumimoji="1" lang="ja-JP" altLang="en-US" sz="3200" b="1" dirty="0" smtClean="0">
                <a:latin typeface="Lucida Console" pitchFamily="49" charset="0"/>
                <a:ea typeface="メイリオ" pitchFamily="50" charset="-128"/>
              </a:rPr>
              <a:t>≫</a:t>
            </a:r>
            <a:r>
              <a:rPr kumimoji="1" lang="en-US" altLang="ja-JP" sz="3200" b="1" dirty="0" smtClean="0">
                <a:latin typeface="Lucida Console" pitchFamily="49" charset="0"/>
                <a:ea typeface="メイリオ" pitchFamily="50" charset="-128"/>
              </a:rPr>
              <a:t>;</a:t>
            </a:r>
          </a:p>
          <a:p>
            <a:r>
              <a:rPr kumimoji="1" lang="en-US" altLang="ja-JP" sz="3200" b="1" dirty="0" smtClean="0">
                <a:latin typeface="Lucida Console" pitchFamily="49" charset="0"/>
                <a:ea typeface="メイリオ" pitchFamily="50" charset="-128"/>
              </a:rPr>
              <a:t>vector!(</a:t>
            </a:r>
            <a:r>
              <a:rPr kumimoji="1" lang="en-US" altLang="ja-JP" sz="3200" b="1" dirty="0" err="1" smtClean="0">
                <a:latin typeface="Lucida Console" pitchFamily="49" charset="0"/>
                <a:ea typeface="メイリオ" pitchFamily="50" charset="-128"/>
              </a:rPr>
              <a:t>int</a:t>
            </a:r>
            <a:r>
              <a:rPr kumimoji="1" lang="en-US" altLang="ja-JP" sz="3200" b="1" dirty="0" smtClean="0">
                <a:latin typeface="Lucida Console" pitchFamily="49" charset="0"/>
                <a:ea typeface="メイリオ" pitchFamily="50" charset="-128"/>
              </a:rPr>
              <a:t>) u = </a:t>
            </a:r>
            <a:r>
              <a:rPr kumimoji="1" lang="ja-JP" altLang="en-US" sz="3200" b="1" dirty="0" smtClean="0">
                <a:latin typeface="Lucida Console" pitchFamily="49" charset="0"/>
                <a:ea typeface="メイリオ" pitchFamily="50" charset="-128"/>
              </a:rPr>
              <a:t>≪</a:t>
            </a:r>
            <a:r>
              <a:rPr kumimoji="1" lang="en-US" altLang="ja-JP" sz="3200" b="1" dirty="0" err="1" smtClean="0">
                <a:latin typeface="Lucida Console" pitchFamily="49" charset="0"/>
                <a:ea typeface="メイリオ" pitchFamily="50" charset="-128"/>
              </a:rPr>
              <a:t>someprogram</a:t>
            </a:r>
            <a:r>
              <a:rPr kumimoji="1" lang="ja-JP" altLang="en-US" sz="3200" b="1" dirty="0" smtClean="0">
                <a:latin typeface="Lucida Console" pitchFamily="49" charset="0"/>
                <a:ea typeface="メイリオ" pitchFamily="50" charset="-128"/>
              </a:rPr>
              <a:t>≫</a:t>
            </a:r>
            <a:r>
              <a:rPr kumimoji="1" lang="en-US" altLang="ja-JP" sz="3200" b="1" dirty="0" smtClean="0">
                <a:latin typeface="Lucida Console" pitchFamily="49" charset="0"/>
                <a:ea typeface="メイリオ" pitchFamily="50" charset="-128"/>
              </a:rPr>
              <a:t>;</a:t>
            </a:r>
          </a:p>
          <a:p>
            <a:r>
              <a:rPr kumimoji="1" lang="en-US" altLang="ja-JP" sz="3200" b="1" dirty="0" err="1" smtClean="0">
                <a:latin typeface="Lucida Console" pitchFamily="49" charset="0"/>
                <a:ea typeface="メイリオ" pitchFamily="50" charset="-128"/>
              </a:rPr>
              <a:t>for_each</a:t>
            </a:r>
            <a:r>
              <a:rPr kumimoji="1" lang="en-US" altLang="ja-JP" sz="3200" b="1" dirty="0" smtClean="0">
                <a:latin typeface="Lucida Console" pitchFamily="49" charset="0"/>
                <a:ea typeface="メイリオ" pitchFamily="50" charset="-128"/>
              </a:rPr>
              <a:t>(begin!(u), end!(v), f);</a:t>
            </a:r>
          </a:p>
        </p:txBody>
      </p:sp>
      <p:sp>
        <p:nvSpPr>
          <p:cNvPr id="5" name="円形吹き出し 4"/>
          <p:cNvSpPr/>
          <p:nvPr/>
        </p:nvSpPr>
        <p:spPr bwMode="auto">
          <a:xfrm>
            <a:off x="285720" y="5214950"/>
            <a:ext cx="3786214" cy="1428760"/>
          </a:xfrm>
          <a:prstGeom prst="wedgeEllipseCallout">
            <a:avLst>
              <a:gd name="adj1" fmla="val 40597"/>
              <a:gd name="adj2" fmla="val -142011"/>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3200" b="0" i="0" u="none" strike="noStrike" cap="none" normalizeH="0" baseline="0" dirty="0" smtClean="0">
                <a:ln>
                  <a:noFill/>
                </a:ln>
                <a:solidFill>
                  <a:schemeClr val="tx1"/>
                </a:solidFill>
                <a:effectLst/>
                <a:latin typeface="Arial" charset="0"/>
                <a:ea typeface="ＭＳ Ｐゴシック" pitchFamily="50" charset="-128"/>
              </a:rPr>
              <a:t>こっちは</a:t>
            </a:r>
            <a:endParaRPr kumimoji="0" lang="en-US" altLang="ja-JP" sz="3200" b="0" i="0" u="none" strike="noStrike" cap="none" normalizeH="0" baseline="0" dirty="0" smtClean="0">
              <a:ln>
                <a:noFill/>
              </a:ln>
              <a:solidFill>
                <a:schemeClr val="tx1"/>
              </a:solidFill>
              <a:effectLst/>
              <a:latin typeface="Arial" charset="0"/>
              <a:ea typeface="ＭＳ Ｐゴシック" pitchFamily="50" charset="-128"/>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ja-JP" sz="3200" dirty="0" err="1" smtClean="0">
                <a:solidFill>
                  <a:schemeClr val="tx1"/>
                </a:solidFill>
                <a:latin typeface="Arial" charset="0"/>
                <a:ea typeface="ＭＳ Ｐゴシック" pitchFamily="50" charset="-128"/>
              </a:rPr>
              <a:t>iterator</a:t>
            </a:r>
            <a:r>
              <a:rPr lang="en-US" altLang="ja-JP" sz="3200" dirty="0" smtClean="0">
                <a:solidFill>
                  <a:schemeClr val="tx1"/>
                </a:solidFill>
                <a:latin typeface="Arial" charset="0"/>
                <a:ea typeface="ＭＳ Ｐゴシック" pitchFamily="50" charset="-128"/>
              </a:rPr>
              <a:t>!(u) </a:t>
            </a:r>
            <a:r>
              <a:rPr lang="ja-JP" altLang="en-US" sz="3200" dirty="0" smtClean="0">
                <a:solidFill>
                  <a:schemeClr val="tx1"/>
                </a:solidFill>
                <a:latin typeface="Arial" charset="0"/>
                <a:ea typeface="ＭＳ Ｐゴシック" pitchFamily="50" charset="-128"/>
              </a:rPr>
              <a:t>型</a:t>
            </a:r>
            <a:endParaRPr kumimoji="0" lang="ja-JP" altLang="en-US" sz="32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6" name="円形吹き出し 5"/>
          <p:cNvSpPr/>
          <p:nvPr/>
        </p:nvSpPr>
        <p:spPr bwMode="auto">
          <a:xfrm>
            <a:off x="3571868" y="5214950"/>
            <a:ext cx="3786214" cy="1428760"/>
          </a:xfrm>
          <a:prstGeom prst="wedgeEllipseCallout">
            <a:avLst>
              <a:gd name="adj1" fmla="val 31449"/>
              <a:gd name="adj2" fmla="val -143950"/>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3200" b="0" i="0" u="none" strike="noStrike" cap="none" normalizeH="0" baseline="0" dirty="0" smtClean="0">
                <a:ln>
                  <a:noFill/>
                </a:ln>
                <a:solidFill>
                  <a:schemeClr val="tx1"/>
                </a:solidFill>
                <a:effectLst/>
                <a:latin typeface="Arial" charset="0"/>
                <a:ea typeface="ＭＳ Ｐゴシック" pitchFamily="50" charset="-128"/>
              </a:rPr>
              <a:t>こっちは</a:t>
            </a:r>
            <a:endParaRPr kumimoji="0" lang="en-US" altLang="ja-JP" sz="3200" b="0" i="0" u="none" strike="noStrike" cap="none" normalizeH="0" baseline="0" dirty="0" smtClean="0">
              <a:ln>
                <a:noFill/>
              </a:ln>
              <a:solidFill>
                <a:schemeClr val="tx1"/>
              </a:solidFill>
              <a:effectLst/>
              <a:latin typeface="Arial" charset="0"/>
              <a:ea typeface="ＭＳ Ｐゴシック" pitchFamily="50" charset="-128"/>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ja-JP" sz="3200" dirty="0" err="1" smtClean="0">
                <a:solidFill>
                  <a:schemeClr val="tx1"/>
                </a:solidFill>
                <a:latin typeface="Arial" charset="0"/>
                <a:ea typeface="ＭＳ Ｐゴシック" pitchFamily="50" charset="-128"/>
              </a:rPr>
              <a:t>iterator</a:t>
            </a:r>
            <a:r>
              <a:rPr lang="en-US" altLang="ja-JP" sz="3200" dirty="0" smtClean="0">
                <a:solidFill>
                  <a:schemeClr val="tx1"/>
                </a:solidFill>
                <a:latin typeface="Arial" charset="0"/>
                <a:ea typeface="ＭＳ Ｐゴシック" pitchFamily="50" charset="-128"/>
              </a:rPr>
              <a:t>!(v) </a:t>
            </a:r>
            <a:r>
              <a:rPr lang="ja-JP" altLang="en-US" sz="3200" dirty="0" smtClean="0">
                <a:solidFill>
                  <a:schemeClr val="tx1"/>
                </a:solidFill>
                <a:latin typeface="Arial" charset="0"/>
                <a:ea typeface="ＭＳ Ｐゴシック" pitchFamily="50" charset="-128"/>
              </a:rPr>
              <a:t>型</a:t>
            </a:r>
            <a:endParaRPr kumimoji="0" lang="ja-JP" altLang="en-US" sz="3200" b="0" i="0" u="none" strike="noStrike" cap="none" normalizeH="0" baseline="0" dirty="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End</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まとめ</a:t>
            </a:r>
            <a:endParaRPr kumimoji="1" lang="en-US" altLang="ja-JP" dirty="0" smtClean="0"/>
          </a:p>
          <a:p>
            <a:pPr lvl="1"/>
            <a:r>
              <a:rPr lang="ja-JP" altLang="en-US" dirty="0" smtClean="0"/>
              <a:t>テンプレートとパターンマッチによる型レベル計算</a:t>
            </a:r>
            <a:endParaRPr lang="en-US" altLang="ja-JP" dirty="0" smtClean="0"/>
          </a:p>
          <a:p>
            <a:pPr lvl="1"/>
            <a:endParaRPr lang="en-US" altLang="ja-JP" dirty="0" smtClean="0"/>
          </a:p>
          <a:p>
            <a:pPr lvl="1"/>
            <a:r>
              <a:rPr lang="en-US" altLang="ja-JP" dirty="0" smtClean="0"/>
              <a:t>s</a:t>
            </a:r>
            <a:r>
              <a:rPr kumimoji="1" lang="en-US" altLang="ja-JP" dirty="0" smtClean="0"/>
              <a:t>tatic if </a:t>
            </a:r>
            <a:r>
              <a:rPr kumimoji="1" lang="ja-JP" altLang="en-US" dirty="0" smtClean="0"/>
              <a:t>や </a:t>
            </a:r>
            <a:r>
              <a:rPr kumimoji="1" lang="en-US" altLang="ja-JP" dirty="0" smtClean="0"/>
              <a:t>is </a:t>
            </a:r>
            <a:r>
              <a:rPr kumimoji="1" lang="ja-JP" altLang="en-US" dirty="0" smtClean="0"/>
              <a:t>式など、型レベル処理専用構文</a:t>
            </a:r>
            <a:endParaRPr kumimoji="1" lang="en-US" altLang="ja-JP" dirty="0" smtClean="0"/>
          </a:p>
          <a:p>
            <a:pPr lvl="1"/>
            <a:endParaRPr lang="en-US" altLang="ja-JP" dirty="0" smtClean="0"/>
          </a:p>
          <a:p>
            <a:pPr lvl="1"/>
            <a:r>
              <a:rPr lang="en-US" altLang="ja-JP" dirty="0" smtClean="0"/>
              <a:t>.</a:t>
            </a:r>
            <a:r>
              <a:rPr lang="en-US" altLang="ja-JP" dirty="0" err="1" smtClean="0"/>
              <a:t>tupleof</a:t>
            </a:r>
            <a:r>
              <a:rPr lang="en-US" altLang="ja-JP" dirty="0" smtClean="0"/>
              <a:t> </a:t>
            </a:r>
            <a:r>
              <a:rPr lang="ja-JP" altLang="en-US" dirty="0" err="1" smtClean="0"/>
              <a:t>のような</a:t>
            </a:r>
            <a:r>
              <a:rPr lang="ja-JP" altLang="en-US" dirty="0" smtClean="0"/>
              <a:t>コンパイル時リフレクション</a:t>
            </a:r>
            <a:endParaRPr lang="en-US" altLang="ja-JP" dirty="0" smtClean="0"/>
          </a:p>
          <a:p>
            <a:pPr lvl="1"/>
            <a:endParaRPr lang="en-US" altLang="ja-JP" dirty="0" smtClean="0"/>
          </a:p>
          <a:p>
            <a:pPr lvl="1"/>
            <a:r>
              <a:rPr lang="ja-JP" altLang="en-US" dirty="0" smtClean="0"/>
              <a:t>型や整数の他に、「変数への</a:t>
            </a:r>
            <a:r>
              <a:rPr lang="en-US" altLang="ja-JP" dirty="0" smtClean="0"/>
              <a:t>alias</a:t>
            </a:r>
            <a:r>
              <a:rPr lang="ja-JP" altLang="en-US" dirty="0" smtClean="0"/>
              <a:t>」も型レベルで扱える </a:t>
            </a:r>
            <a:r>
              <a:rPr lang="en-US" altLang="ja-JP" dirty="0" smtClean="0">
                <a:sym typeface="Wingdings" pitchFamily="2" charset="2"/>
              </a:rPr>
              <a:t> </a:t>
            </a:r>
            <a:r>
              <a:rPr lang="ja-JP" altLang="en-US" dirty="0" smtClean="0">
                <a:sym typeface="Wingdings" pitchFamily="2" charset="2"/>
              </a:rPr>
              <a:t>何かもっと面白いことができそう</a:t>
            </a:r>
            <a:r>
              <a:rPr lang="en-US" altLang="ja-JP" dirty="0" smtClean="0">
                <a:sym typeface="Wingdings" pitchFamily="2" charset="2"/>
              </a:rPr>
              <a:t>…</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5804" y="274638"/>
            <a:ext cx="8229600" cy="1143000"/>
          </a:xfrm>
        </p:spPr>
        <p:txBody>
          <a:bodyPr/>
          <a:lstStyle/>
          <a:p>
            <a:r>
              <a:rPr kumimoji="1" lang="en-US" altLang="ja-JP" dirty="0" smtClean="0"/>
              <a:t>§</a:t>
            </a:r>
            <a:r>
              <a:rPr kumimoji="1" lang="ja-JP" altLang="en-US" dirty="0" smtClean="0"/>
              <a:t>１ </a:t>
            </a:r>
            <a:r>
              <a:rPr kumimoji="1" lang="en-US" altLang="ja-JP" dirty="0" smtClean="0"/>
              <a:t>: </a:t>
            </a:r>
            <a:r>
              <a:rPr kumimoji="1" lang="ja-JP" altLang="en-US" dirty="0" smtClean="0"/>
              <a:t>入門編</a:t>
            </a:r>
            <a:endParaRPr kumimoji="1" lang="ja-JP" altLang="en-US" dirty="0"/>
          </a:p>
        </p:txBody>
      </p:sp>
      <p:sp>
        <p:nvSpPr>
          <p:cNvPr id="3" name="コンテンツ プレースホルダ 2"/>
          <p:cNvSpPr>
            <a:spLocks noGrp="1"/>
          </p:cNvSpPr>
          <p:nvPr>
            <p:ph idx="1"/>
          </p:nvPr>
        </p:nvSpPr>
        <p:spPr/>
        <p:txBody>
          <a:bodyPr/>
          <a:lstStyle/>
          <a:p>
            <a:pPr>
              <a:buNone/>
            </a:pPr>
            <a:endParaRPr lang="en-US" altLang="ja-JP" dirty="0" smtClean="0"/>
          </a:p>
          <a:p>
            <a:pPr algn="ctr">
              <a:buNone/>
            </a:pPr>
            <a:r>
              <a:rPr kumimoji="1" lang="en-US" altLang="ja-JP" sz="7200" dirty="0" smtClean="0">
                <a:solidFill>
                  <a:srgbClr val="FF0000"/>
                </a:solidFill>
              </a:rPr>
              <a:t>D</a:t>
            </a:r>
            <a:r>
              <a:rPr kumimoji="1" lang="ja-JP" altLang="en-US" sz="7200" dirty="0" smtClean="0"/>
              <a:t>言語の </a:t>
            </a:r>
            <a:r>
              <a:rPr kumimoji="1" lang="en-US" altLang="ja-JP" sz="7200" dirty="0" smtClean="0"/>
              <a:t>template</a:t>
            </a:r>
            <a:br>
              <a:rPr kumimoji="1" lang="en-US" altLang="ja-JP" sz="7200" dirty="0" smtClean="0"/>
            </a:br>
            <a:r>
              <a:rPr kumimoji="1" lang="ja-JP" altLang="en-US" sz="7200" dirty="0" smtClean="0"/>
              <a:t>の</a:t>
            </a:r>
            <a:r>
              <a:rPr kumimoji="1" lang="en-US" altLang="ja-JP" sz="7200" dirty="0" smtClean="0"/>
              <a:t/>
            </a:r>
            <a:br>
              <a:rPr kumimoji="1" lang="en-US" altLang="ja-JP" sz="7200" dirty="0" smtClean="0"/>
            </a:br>
            <a:r>
              <a:rPr kumimoji="1" lang="ja-JP" altLang="en-US" sz="7200" dirty="0" smtClean="0"/>
              <a:t>おおざっぱな説明</a:t>
            </a:r>
            <a:endParaRPr kumimoji="1" lang="ja-JP" altLang="en-US" sz="7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Ｄ言語の </a:t>
            </a:r>
            <a:r>
              <a:rPr lang="en-US" altLang="ja-JP" dirty="0" smtClean="0"/>
              <a:t>template</a:t>
            </a:r>
            <a:endParaRPr kumimoji="1" lang="ja-JP" altLang="en-US" dirty="0"/>
          </a:p>
        </p:txBody>
      </p:sp>
      <p:sp>
        <p:nvSpPr>
          <p:cNvPr id="3" name="コンテンツ プレースホルダ 2"/>
          <p:cNvSpPr>
            <a:spLocks noGrp="1"/>
          </p:cNvSpPr>
          <p:nvPr>
            <p:ph idx="1"/>
          </p:nvPr>
        </p:nvSpPr>
        <p:spPr>
          <a:xfrm>
            <a:off x="485804" y="1600200"/>
            <a:ext cx="8229600" cy="4876800"/>
          </a:xfrm>
        </p:spPr>
        <p:txBody>
          <a:bodyPr/>
          <a:lstStyle/>
          <a:p>
            <a:r>
              <a:rPr kumimoji="1" lang="en-US" altLang="ja-JP" sz="3600" dirty="0" smtClean="0"/>
              <a:t>C++ </a:t>
            </a:r>
            <a:r>
              <a:rPr kumimoji="1" lang="ja-JP" altLang="en-US" sz="3600" dirty="0" smtClean="0"/>
              <a:t>の </a:t>
            </a:r>
            <a:r>
              <a:rPr kumimoji="1" lang="en-US" altLang="ja-JP" sz="3600" dirty="0" smtClean="0"/>
              <a:t>template</a:t>
            </a:r>
          </a:p>
          <a:p>
            <a:pPr lvl="1"/>
            <a:r>
              <a:rPr lang="ja-JP" altLang="en-US" sz="3200" dirty="0" smtClean="0"/>
              <a:t>クラスや関数をパラメタライズする</a:t>
            </a:r>
            <a:endParaRPr lang="en-US" altLang="ja-JP" sz="3200" dirty="0" smtClean="0"/>
          </a:p>
          <a:p>
            <a:pPr lvl="3"/>
            <a:endParaRPr kumimoji="1" lang="en-US" altLang="ja-JP" sz="2400" dirty="0" smtClean="0"/>
          </a:p>
          <a:p>
            <a:r>
              <a:rPr lang="en-US" altLang="ja-JP" sz="4000" dirty="0" smtClean="0"/>
              <a:t>D </a:t>
            </a:r>
            <a:r>
              <a:rPr lang="ja-JP" altLang="en-US" sz="4000" dirty="0" smtClean="0"/>
              <a:t>の </a:t>
            </a:r>
            <a:r>
              <a:rPr lang="en-US" altLang="ja-JP" sz="4000" dirty="0" smtClean="0"/>
              <a:t>template</a:t>
            </a:r>
          </a:p>
          <a:p>
            <a:pPr lvl="1"/>
            <a:r>
              <a:rPr kumimoji="1" lang="en-US" altLang="ja-JP" sz="3600" dirty="0" smtClean="0"/>
              <a:t>“</a:t>
            </a:r>
            <a:r>
              <a:rPr kumimoji="1" lang="ja-JP" altLang="en-US" sz="3600" dirty="0" smtClean="0"/>
              <a:t>クラスや関数や型定義や変数宣言</a:t>
            </a:r>
            <a:r>
              <a:rPr kumimoji="1" lang="ja-JP" altLang="en-US" sz="3600" dirty="0" smtClean="0">
                <a:solidFill>
                  <a:srgbClr val="FF0000"/>
                </a:solidFill>
              </a:rPr>
              <a:t>の集まり</a:t>
            </a:r>
            <a:r>
              <a:rPr kumimoji="1" lang="en-US" altLang="ja-JP" sz="3600" dirty="0" smtClean="0"/>
              <a:t>” </a:t>
            </a:r>
            <a:r>
              <a:rPr kumimoji="1" lang="ja-JP" altLang="en-US" sz="3600" dirty="0" smtClean="0"/>
              <a:t>をパラメタ</a:t>
            </a:r>
            <a:r>
              <a:rPr lang="ja-JP" altLang="en-US" sz="3600" dirty="0" smtClean="0"/>
              <a:t>ライズ</a:t>
            </a:r>
            <a:endParaRPr lang="en-US" altLang="ja-JP" sz="3200" dirty="0" smtClean="0"/>
          </a:p>
          <a:p>
            <a:pPr lvl="1"/>
            <a:r>
              <a:rPr lang="en-US" altLang="ja-JP" sz="3600" dirty="0" smtClean="0"/>
              <a:t>Ruby </a:t>
            </a:r>
            <a:r>
              <a:rPr lang="ja-JP" altLang="en-US" sz="3600" dirty="0" smtClean="0"/>
              <a:t>や </a:t>
            </a:r>
            <a:r>
              <a:rPr lang="en-US" altLang="ja-JP" sz="3600" dirty="0" err="1" smtClean="0"/>
              <a:t>OCaml</a:t>
            </a:r>
            <a:r>
              <a:rPr lang="en-US" altLang="ja-JP" sz="3600" dirty="0" smtClean="0"/>
              <a:t> </a:t>
            </a:r>
            <a:r>
              <a:rPr lang="ja-JP" altLang="en-US" sz="3600" dirty="0" smtClean="0"/>
              <a:t>の </a:t>
            </a:r>
            <a:r>
              <a:rPr lang="en-US" altLang="ja-JP" sz="3600" dirty="0" smtClean="0"/>
              <a:t>module</a:t>
            </a:r>
            <a:r>
              <a:rPr lang="ja-JP" altLang="en-US" sz="3600" dirty="0" smtClean="0"/>
              <a:t>に近い？</a:t>
            </a:r>
            <a:endParaRPr lang="en-US" altLang="ja-JP" sz="3600" dirty="0" smtClean="0"/>
          </a:p>
          <a:p>
            <a:pPr lvl="1"/>
            <a:r>
              <a:rPr lang="en-US" altLang="ja-JP" dirty="0" smtClean="0"/>
              <a:t>※ C++</a:t>
            </a:r>
            <a:r>
              <a:rPr lang="ja-JP" altLang="en-US" dirty="0" err="1" smtClean="0"/>
              <a:t>っぽく</a:t>
            </a:r>
            <a:r>
              <a:rPr lang="ja-JP" altLang="en-US" dirty="0" smtClean="0"/>
              <a:t>使うための略記法もあります</a:t>
            </a:r>
            <a:endParaRPr kumimoji="1" lang="en-US" altLang="ja-JP" sz="36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例：モジュールっぽい使い方</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テキスト ボックス 3"/>
          <p:cNvSpPr txBox="1"/>
          <p:nvPr/>
        </p:nvSpPr>
        <p:spPr>
          <a:xfrm>
            <a:off x="500034" y="1643050"/>
            <a:ext cx="7286676" cy="489364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400" b="1" dirty="0" smtClean="0">
                <a:latin typeface="Lucida Console" pitchFamily="49" charset="0"/>
                <a:ea typeface="メイリオ" pitchFamily="50" charset="-128"/>
              </a:rPr>
              <a:t>template </a:t>
            </a:r>
            <a:r>
              <a:rPr kumimoji="1" lang="en-US" altLang="ja-JP" sz="2400" b="1" dirty="0" err="1" smtClean="0">
                <a:latin typeface="Lucida Console" pitchFamily="49" charset="0"/>
                <a:ea typeface="メイリオ" pitchFamily="50" charset="-128"/>
              </a:rPr>
              <a:t>MyList</a:t>
            </a:r>
            <a:r>
              <a:rPr kumimoji="1" lang="en-US" altLang="ja-JP" sz="2400" b="1" dirty="0" smtClean="0">
                <a:latin typeface="Lucida Console" pitchFamily="49" charset="0"/>
                <a:ea typeface="メイリオ" pitchFamily="50" charset="-128"/>
              </a:rPr>
              <a:t>(T)</a:t>
            </a:r>
          </a:p>
          <a:p>
            <a:r>
              <a:rPr kumimoji="1" lang="en-US" altLang="ja-JP" sz="2400" b="1" dirty="0" smtClean="0">
                <a:latin typeface="Lucida Console" pitchFamily="49" charset="0"/>
                <a:ea typeface="メイリオ" pitchFamily="50" charset="-128"/>
              </a:rPr>
              <a:t>{</a:t>
            </a:r>
          </a:p>
          <a:p>
            <a:r>
              <a:rPr kumimoji="1" lang="en-US" altLang="ja-JP" sz="2400" b="1" dirty="0" smtClean="0">
                <a:latin typeface="Lucida Console" pitchFamily="49" charset="0"/>
                <a:ea typeface="メイリオ" pitchFamily="50" charset="-128"/>
              </a:rPr>
              <a:t>   class </a:t>
            </a:r>
            <a:r>
              <a:rPr kumimoji="1" lang="en-US" altLang="ja-JP" sz="2400" b="1" dirty="0" err="1" smtClean="0">
                <a:latin typeface="Lucida Console" pitchFamily="49" charset="0"/>
                <a:ea typeface="メイリオ" pitchFamily="50" charset="-128"/>
              </a:rPr>
              <a:t>list_t</a:t>
            </a:r>
            <a:r>
              <a:rPr kumimoji="1" lang="en-US" altLang="ja-JP" sz="2400" b="1" dirty="0" smtClean="0">
                <a:latin typeface="Lucida Console" pitchFamily="49" charset="0"/>
                <a:ea typeface="メイリオ" pitchFamily="50" charset="-128"/>
              </a:rPr>
              <a:t> { T car; </a:t>
            </a:r>
            <a:r>
              <a:rPr kumimoji="1" lang="en-US" altLang="ja-JP" sz="2400" b="1" dirty="0" err="1" smtClean="0">
                <a:latin typeface="Lucida Console" pitchFamily="49" charset="0"/>
                <a:ea typeface="メイリオ" pitchFamily="50" charset="-128"/>
              </a:rPr>
              <a:t>list_t</a:t>
            </a:r>
            <a:r>
              <a:rPr kumimoji="1" lang="en-US" altLang="ja-JP" sz="2400" b="1" dirty="0" smtClean="0">
                <a:latin typeface="Lucida Console" pitchFamily="49" charset="0"/>
                <a:ea typeface="メイリオ" pitchFamily="50" charset="-128"/>
              </a:rPr>
              <a:t> </a:t>
            </a:r>
            <a:r>
              <a:rPr kumimoji="1" lang="en-US" altLang="ja-JP" sz="2400" b="1" dirty="0" err="1" smtClean="0">
                <a:latin typeface="Lucida Console" pitchFamily="49" charset="0"/>
                <a:ea typeface="メイリオ" pitchFamily="50" charset="-128"/>
              </a:rPr>
              <a:t>cdr</a:t>
            </a:r>
            <a:r>
              <a:rPr kumimoji="1" lang="en-US" altLang="ja-JP" sz="2400" b="1" dirty="0" smtClean="0">
                <a:latin typeface="Lucida Console" pitchFamily="49" charset="0"/>
                <a:ea typeface="メイリオ" pitchFamily="50" charset="-128"/>
              </a:rPr>
              <a:t>; }</a:t>
            </a:r>
          </a:p>
          <a:p>
            <a:endParaRPr kumimoji="1" lang="en-US" altLang="ja-JP" sz="2400" b="1" dirty="0" smtClean="0">
              <a:latin typeface="Lucida Console" pitchFamily="49" charset="0"/>
              <a:ea typeface="メイリオ" pitchFamily="50" charset="-128"/>
            </a:endParaRPr>
          </a:p>
          <a:p>
            <a:r>
              <a:rPr kumimoji="1" lang="en-US" altLang="ja-JP" sz="2400" b="1" dirty="0" smtClean="0">
                <a:latin typeface="Lucida Console" pitchFamily="49" charset="0"/>
                <a:ea typeface="メイリオ" pitchFamily="50" charset="-128"/>
              </a:rPr>
              <a:t>   </a:t>
            </a:r>
            <a:r>
              <a:rPr kumimoji="1" lang="en-US" altLang="ja-JP" sz="2400" b="1" dirty="0" err="1" smtClean="0">
                <a:latin typeface="Lucida Console" pitchFamily="49" charset="0"/>
                <a:ea typeface="メイリオ" pitchFamily="50" charset="-128"/>
              </a:rPr>
              <a:t>list_t</a:t>
            </a:r>
            <a:r>
              <a:rPr kumimoji="1" lang="en-US" altLang="ja-JP" sz="2400" b="1" dirty="0" smtClean="0">
                <a:latin typeface="Lucida Console" pitchFamily="49" charset="0"/>
                <a:ea typeface="メイリオ" pitchFamily="50" charset="-128"/>
              </a:rPr>
              <a:t> nil() { return null; }</a:t>
            </a:r>
          </a:p>
          <a:p>
            <a:r>
              <a:rPr kumimoji="1" lang="en-US" altLang="ja-JP" sz="2400" b="1" dirty="0" smtClean="0">
                <a:latin typeface="Lucida Console" pitchFamily="49" charset="0"/>
                <a:ea typeface="メイリオ" pitchFamily="50" charset="-128"/>
              </a:rPr>
              <a:t>   </a:t>
            </a:r>
            <a:r>
              <a:rPr kumimoji="1" lang="en-US" altLang="ja-JP" sz="2400" b="1" dirty="0" err="1" smtClean="0">
                <a:latin typeface="Lucida Console" pitchFamily="49" charset="0"/>
                <a:ea typeface="メイリオ" pitchFamily="50" charset="-128"/>
              </a:rPr>
              <a:t>list_t</a:t>
            </a:r>
            <a:r>
              <a:rPr kumimoji="1" lang="en-US" altLang="ja-JP" sz="2400" b="1" dirty="0" smtClean="0">
                <a:latin typeface="Lucida Console" pitchFamily="49" charset="0"/>
                <a:ea typeface="メイリオ" pitchFamily="50" charset="-128"/>
              </a:rPr>
              <a:t> cons( T a, </a:t>
            </a:r>
            <a:r>
              <a:rPr kumimoji="1" lang="en-US" altLang="ja-JP" sz="2400" b="1" dirty="0" err="1" smtClean="0">
                <a:latin typeface="Lucida Console" pitchFamily="49" charset="0"/>
                <a:ea typeface="メイリオ" pitchFamily="50" charset="-128"/>
              </a:rPr>
              <a:t>list_t</a:t>
            </a:r>
            <a:r>
              <a:rPr kumimoji="1" lang="en-US" altLang="ja-JP" sz="2400" b="1" dirty="0" smtClean="0">
                <a:latin typeface="Lucida Console" pitchFamily="49" charset="0"/>
                <a:ea typeface="メイリオ" pitchFamily="50" charset="-128"/>
              </a:rPr>
              <a:t> d )</a:t>
            </a:r>
          </a:p>
          <a:p>
            <a:r>
              <a:rPr kumimoji="1" lang="en-US" altLang="ja-JP" sz="2400" b="1" dirty="0" smtClean="0">
                <a:latin typeface="Lucida Console" pitchFamily="49" charset="0"/>
                <a:ea typeface="メイリオ" pitchFamily="50" charset="-128"/>
              </a:rPr>
              <a:t>   {</a:t>
            </a:r>
          </a:p>
          <a:p>
            <a:r>
              <a:rPr kumimoji="1" lang="en-US" altLang="ja-JP" sz="2400" b="1" dirty="0" smtClean="0">
                <a:latin typeface="Lucida Console" pitchFamily="49" charset="0"/>
                <a:ea typeface="メイリオ" pitchFamily="50" charset="-128"/>
              </a:rPr>
              <a:t>      </a:t>
            </a:r>
            <a:r>
              <a:rPr kumimoji="1" lang="en-US" altLang="ja-JP" sz="2400" b="1" dirty="0" err="1" smtClean="0">
                <a:latin typeface="Lucida Console" pitchFamily="49" charset="0"/>
                <a:ea typeface="メイリオ" pitchFamily="50" charset="-128"/>
              </a:rPr>
              <a:t>list_t</a:t>
            </a:r>
            <a:r>
              <a:rPr kumimoji="1" lang="en-US" altLang="ja-JP" sz="2400" b="1" dirty="0" smtClean="0">
                <a:latin typeface="Lucida Console" pitchFamily="49" charset="0"/>
                <a:ea typeface="メイリオ" pitchFamily="50" charset="-128"/>
              </a:rPr>
              <a:t> x = new </a:t>
            </a:r>
            <a:r>
              <a:rPr kumimoji="1" lang="en-US" altLang="ja-JP" sz="2400" b="1" dirty="0" err="1" smtClean="0">
                <a:latin typeface="Lucida Console" pitchFamily="49" charset="0"/>
                <a:ea typeface="メイリオ" pitchFamily="50" charset="-128"/>
              </a:rPr>
              <a:t>list_t</a:t>
            </a:r>
            <a:r>
              <a:rPr kumimoji="1" lang="en-US" altLang="ja-JP" sz="2400" b="1" dirty="0" smtClean="0">
                <a:latin typeface="Lucida Console" pitchFamily="49" charset="0"/>
                <a:ea typeface="メイリオ" pitchFamily="50" charset="-128"/>
              </a:rPr>
              <a:t>;</a:t>
            </a:r>
          </a:p>
          <a:p>
            <a:r>
              <a:rPr kumimoji="1" lang="en-US" altLang="ja-JP" sz="2400" b="1" dirty="0" smtClean="0">
                <a:latin typeface="Lucida Console" pitchFamily="49" charset="0"/>
                <a:ea typeface="メイリオ" pitchFamily="50" charset="-128"/>
              </a:rPr>
              <a:t>      x.car = a;</a:t>
            </a:r>
          </a:p>
          <a:p>
            <a:r>
              <a:rPr kumimoji="1" lang="en-US" altLang="ja-JP" sz="2400" b="1" dirty="0" smtClean="0">
                <a:latin typeface="Lucida Console" pitchFamily="49" charset="0"/>
                <a:ea typeface="メイリオ" pitchFamily="50" charset="-128"/>
              </a:rPr>
              <a:t>      x.cdr = d;</a:t>
            </a:r>
          </a:p>
          <a:p>
            <a:r>
              <a:rPr kumimoji="1" lang="en-US" altLang="ja-JP" sz="2400" b="1" dirty="0" smtClean="0">
                <a:latin typeface="Lucida Console" pitchFamily="49" charset="0"/>
                <a:ea typeface="メイリオ" pitchFamily="50" charset="-128"/>
              </a:rPr>
              <a:t>      return x;</a:t>
            </a:r>
          </a:p>
          <a:p>
            <a:r>
              <a:rPr kumimoji="1" lang="en-US" altLang="ja-JP" sz="2400" b="1" dirty="0" smtClean="0">
                <a:latin typeface="Lucida Console" pitchFamily="49" charset="0"/>
                <a:ea typeface="メイリオ" pitchFamily="50" charset="-128"/>
              </a:rPr>
              <a:t>   }</a:t>
            </a:r>
          </a:p>
          <a:p>
            <a:r>
              <a:rPr kumimoji="1" lang="en-US" altLang="ja-JP" sz="2400" b="1" dirty="0" smtClean="0">
                <a:latin typeface="Lucida Console" pitchFamily="49" charset="0"/>
                <a:ea typeface="メイリオ" pitchFamily="50" charset="-128"/>
              </a:rPr>
              <a:t>}</a:t>
            </a:r>
            <a:endParaRPr kumimoji="1" lang="ja-JP" altLang="en-US" sz="2400" b="1" dirty="0">
              <a:latin typeface="Lucida Console" pitchFamily="49" charset="0"/>
              <a:ea typeface="メイリオ" pitchFamily="50" charset="-128"/>
            </a:endParaRPr>
          </a:p>
        </p:txBody>
      </p:sp>
      <p:sp>
        <p:nvSpPr>
          <p:cNvPr id="5" name="テキスト ボックス 4"/>
          <p:cNvSpPr txBox="1"/>
          <p:nvPr/>
        </p:nvSpPr>
        <p:spPr>
          <a:xfrm>
            <a:off x="3571868" y="4788298"/>
            <a:ext cx="5429256" cy="1569660"/>
          </a:xfrm>
          <a:prstGeom prst="rect">
            <a:avLst/>
          </a:prstGeom>
          <a:solidFill>
            <a:schemeClr val="bg1"/>
          </a:solidFill>
          <a:ln>
            <a:solidFill>
              <a:srgbClr val="DFEFFF"/>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400" b="1" dirty="0" err="1" smtClean="0">
                <a:latin typeface="Lucida Console" pitchFamily="49" charset="0"/>
                <a:ea typeface="メイリオ" pitchFamily="50" charset="-128"/>
              </a:rPr>
              <a:t>MyList</a:t>
            </a:r>
            <a:r>
              <a:rPr kumimoji="1" lang="en-US" altLang="ja-JP" sz="2400" b="1" dirty="0" smtClean="0">
                <a:latin typeface="Lucida Console" pitchFamily="49" charset="0"/>
                <a:ea typeface="メイリオ" pitchFamily="50" charset="-128"/>
              </a:rPr>
              <a:t>!(</a:t>
            </a:r>
            <a:r>
              <a:rPr kumimoji="1" lang="en-US" altLang="ja-JP" sz="2400" b="1" dirty="0" err="1" smtClean="0">
                <a:latin typeface="Lucida Console" pitchFamily="49" charset="0"/>
                <a:ea typeface="メイリオ" pitchFamily="50" charset="-128"/>
              </a:rPr>
              <a:t>int</a:t>
            </a:r>
            <a:r>
              <a:rPr kumimoji="1" lang="en-US" altLang="ja-JP" sz="2400" b="1" dirty="0" smtClean="0">
                <a:latin typeface="Lucida Console" pitchFamily="49" charset="0"/>
                <a:ea typeface="メイリオ" pitchFamily="50" charset="-128"/>
              </a:rPr>
              <a:t>).</a:t>
            </a:r>
            <a:r>
              <a:rPr kumimoji="1" lang="en-US" altLang="ja-JP" sz="2400" b="1" dirty="0" err="1" smtClean="0">
                <a:latin typeface="Lucida Console" pitchFamily="49" charset="0"/>
                <a:ea typeface="メイリオ" pitchFamily="50" charset="-128"/>
              </a:rPr>
              <a:t>list_t</a:t>
            </a:r>
            <a:r>
              <a:rPr kumimoji="1" lang="en-US" altLang="ja-JP" sz="2400" b="1" dirty="0" smtClean="0">
                <a:latin typeface="Lucida Console" pitchFamily="49" charset="0"/>
                <a:ea typeface="メイリオ" pitchFamily="50" charset="-128"/>
              </a:rPr>
              <a:t> </a:t>
            </a:r>
            <a:r>
              <a:rPr kumimoji="1" lang="en-US" altLang="ja-JP" sz="2400" b="1" dirty="0" err="1" smtClean="0">
                <a:latin typeface="Lucida Console" pitchFamily="49" charset="0"/>
                <a:ea typeface="メイリオ" pitchFamily="50" charset="-128"/>
              </a:rPr>
              <a:t>lst</a:t>
            </a:r>
            <a:r>
              <a:rPr kumimoji="1" lang="en-US" altLang="ja-JP" sz="2400" b="1" dirty="0" smtClean="0">
                <a:latin typeface="Lucida Console" pitchFamily="49" charset="0"/>
                <a:ea typeface="メイリオ" pitchFamily="50" charset="-128"/>
              </a:rPr>
              <a:t> =</a:t>
            </a:r>
          </a:p>
          <a:p>
            <a:r>
              <a:rPr kumimoji="1" lang="en-US" altLang="ja-JP" sz="2400" b="1" dirty="0" smtClean="0">
                <a:latin typeface="Lucida Console" pitchFamily="49" charset="0"/>
                <a:ea typeface="メイリオ" pitchFamily="50" charset="-128"/>
              </a:rPr>
              <a:t>   </a:t>
            </a:r>
            <a:r>
              <a:rPr kumimoji="1" lang="en-US" altLang="ja-JP" sz="2400" b="1" dirty="0" err="1" smtClean="0">
                <a:latin typeface="Lucida Console" pitchFamily="49" charset="0"/>
                <a:ea typeface="メイリオ" pitchFamily="50" charset="-128"/>
              </a:rPr>
              <a:t>MyList</a:t>
            </a:r>
            <a:r>
              <a:rPr kumimoji="1" lang="en-US" altLang="ja-JP" sz="2400" b="1" dirty="0" smtClean="0">
                <a:latin typeface="Lucida Console" pitchFamily="49" charset="0"/>
                <a:ea typeface="メイリオ" pitchFamily="50" charset="-128"/>
              </a:rPr>
              <a:t>!(</a:t>
            </a:r>
            <a:r>
              <a:rPr kumimoji="1" lang="en-US" altLang="ja-JP" sz="2400" b="1" dirty="0" err="1" smtClean="0">
                <a:latin typeface="Lucida Console" pitchFamily="49" charset="0"/>
                <a:ea typeface="メイリオ" pitchFamily="50" charset="-128"/>
              </a:rPr>
              <a:t>int</a:t>
            </a:r>
            <a:r>
              <a:rPr kumimoji="1" lang="en-US" altLang="ja-JP" sz="2400" b="1" dirty="0" smtClean="0">
                <a:latin typeface="Lucida Console" pitchFamily="49" charset="0"/>
                <a:ea typeface="メイリオ" pitchFamily="50" charset="-128"/>
              </a:rPr>
              <a:t>).cons(123,</a:t>
            </a:r>
          </a:p>
          <a:p>
            <a:r>
              <a:rPr kumimoji="1" lang="en-US" altLang="ja-JP" sz="2400" b="1" dirty="0" smtClean="0">
                <a:latin typeface="Lucida Console" pitchFamily="49" charset="0"/>
                <a:ea typeface="メイリオ" pitchFamily="50" charset="-128"/>
              </a:rPr>
              <a:t>      </a:t>
            </a:r>
            <a:r>
              <a:rPr kumimoji="1" lang="en-US" altLang="ja-JP" sz="2400" b="1" dirty="0" err="1" smtClean="0">
                <a:latin typeface="Lucida Console" pitchFamily="49" charset="0"/>
                <a:ea typeface="メイリオ" pitchFamily="50" charset="-128"/>
              </a:rPr>
              <a:t>MyList</a:t>
            </a:r>
            <a:r>
              <a:rPr kumimoji="1" lang="en-US" altLang="ja-JP" sz="2400" b="1" dirty="0" smtClean="0">
                <a:latin typeface="Lucida Console" pitchFamily="49" charset="0"/>
                <a:ea typeface="メイリオ" pitchFamily="50" charset="-128"/>
              </a:rPr>
              <a:t>!(</a:t>
            </a:r>
            <a:r>
              <a:rPr kumimoji="1" lang="en-US" altLang="ja-JP" sz="2400" b="1" dirty="0" err="1" smtClean="0">
                <a:latin typeface="Lucida Console" pitchFamily="49" charset="0"/>
                <a:ea typeface="メイリオ" pitchFamily="50" charset="-128"/>
              </a:rPr>
              <a:t>int</a:t>
            </a:r>
            <a:r>
              <a:rPr kumimoji="1" lang="en-US" altLang="ja-JP" sz="2400" b="1" dirty="0" smtClean="0">
                <a:latin typeface="Lucida Console" pitchFamily="49" charset="0"/>
                <a:ea typeface="メイリオ" pitchFamily="50" charset="-128"/>
              </a:rPr>
              <a:t>).cons(456,</a:t>
            </a:r>
          </a:p>
          <a:p>
            <a:r>
              <a:rPr kumimoji="1" lang="en-US" altLang="ja-JP" sz="2400" b="1" dirty="0" smtClean="0">
                <a:latin typeface="Lucida Console" pitchFamily="49" charset="0"/>
                <a:ea typeface="メイリオ" pitchFamily="50" charset="-128"/>
              </a:rPr>
              <a:t>         </a:t>
            </a:r>
            <a:r>
              <a:rPr kumimoji="1" lang="en-US" altLang="ja-JP" sz="2400" b="1" dirty="0" err="1" smtClean="0">
                <a:latin typeface="Lucida Console" pitchFamily="49" charset="0"/>
                <a:ea typeface="メイリオ" pitchFamily="50" charset="-128"/>
              </a:rPr>
              <a:t>MyList</a:t>
            </a:r>
            <a:r>
              <a:rPr kumimoji="1" lang="en-US" altLang="ja-JP" sz="2400" b="1" dirty="0" smtClean="0">
                <a:latin typeface="Lucida Console" pitchFamily="49" charset="0"/>
                <a:ea typeface="メイリオ" pitchFamily="50" charset="-128"/>
              </a:rPr>
              <a:t>!(</a:t>
            </a:r>
            <a:r>
              <a:rPr kumimoji="1" lang="en-US" altLang="ja-JP" sz="2400" b="1" dirty="0" err="1" smtClean="0">
                <a:latin typeface="Lucida Console" pitchFamily="49" charset="0"/>
                <a:ea typeface="メイリオ" pitchFamily="50" charset="-128"/>
              </a:rPr>
              <a:t>int</a:t>
            </a:r>
            <a:r>
              <a:rPr kumimoji="1" lang="en-US" altLang="ja-JP" sz="2400" b="1" dirty="0" smtClean="0">
                <a:latin typeface="Lucida Console" pitchFamily="49" charset="0"/>
                <a:ea typeface="メイリオ" pitchFamily="50" charset="-128"/>
              </a:rPr>
              <a:t>).nil));</a:t>
            </a:r>
            <a:endParaRPr kumimoji="1" lang="ja-JP" altLang="en-US" sz="2400" b="1" dirty="0">
              <a:latin typeface="Lucida Console" pitchFamily="49" charset="0"/>
              <a:ea typeface="メイリオ" pitchFamily="50" charset="-128"/>
            </a:endParaRPr>
          </a:p>
        </p:txBody>
      </p:sp>
      <p:sp>
        <p:nvSpPr>
          <p:cNvPr id="7" name="テキスト ボックス 6"/>
          <p:cNvSpPr txBox="1"/>
          <p:nvPr/>
        </p:nvSpPr>
        <p:spPr>
          <a:xfrm>
            <a:off x="571472" y="5429264"/>
            <a:ext cx="7429552" cy="1200329"/>
          </a:xfrm>
          <a:prstGeom prst="rect">
            <a:avLst/>
          </a:prstGeom>
          <a:solidFill>
            <a:schemeClr val="bg1"/>
          </a:solidFill>
          <a:ln>
            <a:solidFill>
              <a:srgbClr val="DFEFFF"/>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400" b="1" dirty="0" err="1" smtClean="0">
                <a:latin typeface="Lucida Console" pitchFamily="49" charset="0"/>
                <a:ea typeface="メイリオ" pitchFamily="50" charset="-128"/>
              </a:rPr>
              <a:t>mixin</a:t>
            </a:r>
            <a:r>
              <a:rPr kumimoji="1" lang="en-US" altLang="ja-JP" sz="2400" b="1" dirty="0" smtClean="0">
                <a:latin typeface="Lucida Console" pitchFamily="49" charset="0"/>
                <a:ea typeface="メイリオ" pitchFamily="50" charset="-128"/>
              </a:rPr>
              <a:t> </a:t>
            </a:r>
            <a:r>
              <a:rPr kumimoji="1" lang="en-US" altLang="ja-JP" sz="2400" b="1" dirty="0" err="1" smtClean="0">
                <a:latin typeface="Lucida Console" pitchFamily="49" charset="0"/>
                <a:ea typeface="メイリオ" pitchFamily="50" charset="-128"/>
              </a:rPr>
              <a:t>MyList</a:t>
            </a:r>
            <a:r>
              <a:rPr kumimoji="1" lang="en-US" altLang="ja-JP" sz="2400" b="1" dirty="0" smtClean="0">
                <a:latin typeface="Lucida Console" pitchFamily="49" charset="0"/>
                <a:ea typeface="メイリオ" pitchFamily="50" charset="-128"/>
              </a:rPr>
              <a:t>!(</a:t>
            </a:r>
            <a:r>
              <a:rPr kumimoji="1" lang="en-US" altLang="ja-JP" sz="2400" b="1" dirty="0" err="1" smtClean="0">
                <a:latin typeface="Lucida Console" pitchFamily="49" charset="0"/>
                <a:ea typeface="メイリオ" pitchFamily="50" charset="-128"/>
              </a:rPr>
              <a:t>int</a:t>
            </a:r>
            <a:r>
              <a:rPr kumimoji="1" lang="en-US" altLang="ja-JP" sz="2400" b="1" dirty="0" smtClean="0">
                <a:latin typeface="Lucida Console" pitchFamily="49" charset="0"/>
                <a:ea typeface="メイリオ" pitchFamily="50" charset="-128"/>
              </a:rPr>
              <a:t>);</a:t>
            </a:r>
          </a:p>
          <a:p>
            <a:endParaRPr kumimoji="1" lang="en-US" altLang="ja-JP" sz="2400" b="1" dirty="0" smtClean="0">
              <a:latin typeface="Lucida Console" pitchFamily="49" charset="0"/>
              <a:ea typeface="メイリオ" pitchFamily="50" charset="-128"/>
            </a:endParaRPr>
          </a:p>
          <a:p>
            <a:r>
              <a:rPr kumimoji="1" lang="en-US" altLang="ja-JP" sz="2400" b="1" dirty="0" err="1" smtClean="0">
                <a:latin typeface="Lucida Console" pitchFamily="49" charset="0"/>
                <a:ea typeface="メイリオ" pitchFamily="50" charset="-128"/>
              </a:rPr>
              <a:t>list_t</a:t>
            </a:r>
            <a:r>
              <a:rPr kumimoji="1" lang="en-US" altLang="ja-JP" sz="2400" b="1" dirty="0" smtClean="0">
                <a:latin typeface="Lucida Console" pitchFamily="49" charset="0"/>
                <a:ea typeface="メイリオ" pitchFamily="50" charset="-128"/>
              </a:rPr>
              <a:t> </a:t>
            </a:r>
            <a:r>
              <a:rPr kumimoji="1" lang="en-US" altLang="ja-JP" sz="2400" b="1" dirty="0" err="1" smtClean="0">
                <a:latin typeface="Lucida Console" pitchFamily="49" charset="0"/>
                <a:ea typeface="メイリオ" pitchFamily="50" charset="-128"/>
              </a:rPr>
              <a:t>lst</a:t>
            </a:r>
            <a:r>
              <a:rPr kumimoji="1" lang="en-US" altLang="ja-JP" sz="2400" b="1" dirty="0" smtClean="0">
                <a:latin typeface="Lucida Console" pitchFamily="49" charset="0"/>
                <a:ea typeface="メイリオ" pitchFamily="50" charset="-128"/>
              </a:rPr>
              <a:t> = cons(123, cons(456, nil));</a:t>
            </a:r>
            <a:endParaRPr kumimoji="1" lang="ja-JP" altLang="en-US" sz="2400" b="1" dirty="0">
              <a:latin typeface="Lucida Console" pitchFamily="49" charset="0"/>
              <a:ea typeface="メイリオ"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別の例：「多相型」の実現</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テキスト ボックス 3"/>
          <p:cNvSpPr txBox="1"/>
          <p:nvPr/>
        </p:nvSpPr>
        <p:spPr>
          <a:xfrm>
            <a:off x="500034" y="1643050"/>
            <a:ext cx="7286676" cy="267765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smtClean="0">
                <a:latin typeface="Lucida Console" pitchFamily="49" charset="0"/>
                <a:ea typeface="メイリオ" pitchFamily="50" charset="-128"/>
              </a:rPr>
              <a:t>template max(T) {</a:t>
            </a:r>
          </a:p>
          <a:p>
            <a:r>
              <a:rPr kumimoji="1" lang="en-US" altLang="ja-JP" sz="2800" b="1" dirty="0" smtClean="0">
                <a:latin typeface="Lucida Console" pitchFamily="49" charset="0"/>
                <a:ea typeface="メイリオ" pitchFamily="50" charset="-128"/>
              </a:rPr>
              <a:t>   T max( T x, T y ) {</a:t>
            </a:r>
          </a:p>
          <a:p>
            <a:r>
              <a:rPr kumimoji="1" lang="en-US" altLang="ja-JP" sz="2800" b="1" dirty="0" smtClean="0">
                <a:latin typeface="Lucida Console" pitchFamily="49" charset="0"/>
                <a:ea typeface="メイリオ" pitchFamily="50" charset="-128"/>
              </a:rPr>
              <a:t>     if( x &lt; y ) return y;</a:t>
            </a:r>
          </a:p>
          <a:p>
            <a:r>
              <a:rPr kumimoji="1" lang="en-US" altLang="ja-JP" sz="2800" b="1" dirty="0" smtClean="0">
                <a:latin typeface="Lucida Console" pitchFamily="49" charset="0"/>
                <a:ea typeface="メイリオ" pitchFamily="50" charset="-128"/>
              </a:rPr>
              <a:t>     else        return x;</a:t>
            </a:r>
          </a:p>
          <a:p>
            <a:r>
              <a:rPr kumimoji="1" lang="en-US" altLang="ja-JP" sz="2800" b="1" dirty="0" smtClean="0">
                <a:latin typeface="Lucida Console" pitchFamily="49" charset="0"/>
                <a:ea typeface="メイリオ" pitchFamily="50" charset="-128"/>
              </a:rPr>
              <a:t>   }</a:t>
            </a:r>
          </a:p>
          <a:p>
            <a:r>
              <a:rPr kumimoji="1" lang="en-US" altLang="ja-JP" sz="2800" b="1" dirty="0" smtClean="0">
                <a:latin typeface="Lucida Console" pitchFamily="49" charset="0"/>
                <a:ea typeface="メイリオ" pitchFamily="50" charset="-128"/>
              </a:rPr>
              <a:t>}</a:t>
            </a:r>
            <a:endParaRPr kumimoji="1" lang="ja-JP" altLang="en-US" sz="2800" b="1" dirty="0">
              <a:latin typeface="Lucida Console" pitchFamily="49" charset="0"/>
              <a:ea typeface="メイリオ" pitchFamily="50" charset="-128"/>
            </a:endParaRPr>
          </a:p>
        </p:txBody>
      </p:sp>
      <p:sp>
        <p:nvSpPr>
          <p:cNvPr id="5" name="テキスト ボックス 4"/>
          <p:cNvSpPr txBox="1"/>
          <p:nvPr/>
        </p:nvSpPr>
        <p:spPr>
          <a:xfrm>
            <a:off x="500034" y="4500570"/>
            <a:ext cx="8286808" cy="1815882"/>
          </a:xfrm>
          <a:prstGeom prst="rect">
            <a:avLst/>
          </a:prstGeom>
          <a:solidFill>
            <a:schemeClr val="bg1"/>
          </a:solidFill>
          <a:ln>
            <a:solidFill>
              <a:srgbClr val="DFEFFF"/>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 a = max!(</a:t>
            </a:r>
            <a:r>
              <a:rPr kumimoji="1" lang="en-US" altLang="ja-JP" sz="2800" b="1" dirty="0" err="1" smtClean="0">
                <a:latin typeface="Lucida Console" pitchFamily="49" charset="0"/>
                <a:ea typeface="メイリオ" pitchFamily="50" charset="-128"/>
              </a:rPr>
              <a:t>int</a:t>
            </a:r>
            <a:r>
              <a:rPr kumimoji="1" lang="en-US" altLang="ja-JP" sz="2800" b="1" dirty="0" smtClean="0">
                <a:latin typeface="Lucida Console" pitchFamily="49" charset="0"/>
                <a:ea typeface="メイリオ" pitchFamily="50" charset="-128"/>
              </a:rPr>
              <a:t>).max(10, 20);</a:t>
            </a:r>
          </a:p>
          <a:p>
            <a:r>
              <a:rPr kumimoji="1" lang="en-US" altLang="ja-JP" sz="2800" b="1" dirty="0" smtClean="0">
                <a:latin typeface="Lucida Console" pitchFamily="49" charset="0"/>
                <a:ea typeface="メイリオ" pitchFamily="50" charset="-128"/>
              </a:rPr>
              <a:t>real b = max!(real).max(3.14, 2.72);</a:t>
            </a:r>
          </a:p>
          <a:p>
            <a:r>
              <a:rPr kumimoji="1" lang="en-US" altLang="ja-JP" sz="2800" b="1" dirty="0" smtClean="0">
                <a:latin typeface="Lucida Console" pitchFamily="49" charset="0"/>
                <a:ea typeface="メイリオ" pitchFamily="50" charset="-128"/>
              </a:rPr>
              <a:t>string c =</a:t>
            </a:r>
            <a:br>
              <a:rPr kumimoji="1" lang="en-US" altLang="ja-JP" sz="2800" b="1" dirty="0" smtClean="0">
                <a:latin typeface="Lucida Console" pitchFamily="49" charset="0"/>
                <a:ea typeface="メイリオ" pitchFamily="50" charset="-128"/>
              </a:rPr>
            </a:br>
            <a:r>
              <a:rPr kumimoji="1" lang="en-US" altLang="ja-JP" sz="2800" b="1" dirty="0" smtClean="0">
                <a:latin typeface="Lucida Console" pitchFamily="49" charset="0"/>
                <a:ea typeface="メイリオ" pitchFamily="50" charset="-128"/>
              </a:rPr>
              <a:t>  max!(string).max(“</a:t>
            </a:r>
            <a:r>
              <a:rPr kumimoji="1" lang="en-US" altLang="ja-JP" sz="2800" b="1" dirty="0" err="1" smtClean="0">
                <a:latin typeface="Lucida Console" pitchFamily="49" charset="0"/>
                <a:ea typeface="メイリオ" pitchFamily="50" charset="-128"/>
              </a:rPr>
              <a:t>foo</a:t>
            </a:r>
            <a:r>
              <a:rPr kumimoji="1" lang="en-US" altLang="ja-JP" sz="2800" b="1" dirty="0" smtClean="0">
                <a:latin typeface="Lucida Console" pitchFamily="49" charset="0"/>
                <a:ea typeface="メイリオ" pitchFamily="50" charset="-128"/>
              </a:rPr>
              <a:t>”, “bar”);</a:t>
            </a:r>
            <a:endParaRPr kumimoji="1" lang="ja-JP" altLang="en-US" sz="2800" b="1" dirty="0">
              <a:latin typeface="Lucida Console" pitchFamily="49" charset="0"/>
              <a:ea typeface="メイリオ" pitchFamily="50" charset="-128"/>
            </a:endParaRPr>
          </a:p>
        </p:txBody>
      </p:sp>
      <p:grpSp>
        <p:nvGrpSpPr>
          <p:cNvPr id="9" name="グループ化 8"/>
          <p:cNvGrpSpPr/>
          <p:nvPr/>
        </p:nvGrpSpPr>
        <p:grpSpPr>
          <a:xfrm>
            <a:off x="928662" y="4429132"/>
            <a:ext cx="4714908" cy="1857388"/>
            <a:chOff x="928662" y="4429132"/>
            <a:chExt cx="4714908" cy="1857388"/>
          </a:xfrm>
        </p:grpSpPr>
        <p:sp>
          <p:nvSpPr>
            <p:cNvPr id="6" name="角丸四角形 5"/>
            <p:cNvSpPr/>
            <p:nvPr/>
          </p:nvSpPr>
          <p:spPr bwMode="auto">
            <a:xfrm>
              <a:off x="2214546" y="4429132"/>
              <a:ext cx="3000396" cy="571504"/>
            </a:xfrm>
            <a:prstGeom prst="roundRect">
              <a:avLst/>
            </a:prstGeom>
            <a:solidFill>
              <a:srgbClr val="FF0000">
                <a:alpha val="19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7" name="角丸四角形 6"/>
            <p:cNvSpPr/>
            <p:nvPr/>
          </p:nvSpPr>
          <p:spPr bwMode="auto">
            <a:xfrm>
              <a:off x="2366946" y="4857760"/>
              <a:ext cx="3276624" cy="571504"/>
            </a:xfrm>
            <a:prstGeom prst="roundRect">
              <a:avLst/>
            </a:prstGeom>
            <a:solidFill>
              <a:srgbClr val="FF0000">
                <a:alpha val="19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8" name="角丸四角形 7"/>
            <p:cNvSpPr/>
            <p:nvPr/>
          </p:nvSpPr>
          <p:spPr bwMode="auto">
            <a:xfrm>
              <a:off x="928662" y="5715016"/>
              <a:ext cx="3643338" cy="571504"/>
            </a:xfrm>
            <a:prstGeom prst="roundRect">
              <a:avLst/>
            </a:prstGeom>
            <a:solidFill>
              <a:srgbClr val="FF0000">
                <a:alpha val="19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0" name="円形吹き出し 9"/>
          <p:cNvSpPr/>
          <p:nvPr/>
        </p:nvSpPr>
        <p:spPr bwMode="auto">
          <a:xfrm>
            <a:off x="5715008" y="1857364"/>
            <a:ext cx="3000396" cy="1857388"/>
          </a:xfrm>
          <a:prstGeom prst="wedgeEllipseCallout">
            <a:avLst>
              <a:gd name="adj1" fmla="val -77025"/>
              <a:gd name="adj2" fmla="val 80402"/>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ja-JP" altLang="en-US" sz="4000" b="1" i="0" u="none" strike="noStrike" cap="none" normalizeH="0" baseline="0" dirty="0" smtClean="0">
                <a:ln>
                  <a:noFill/>
                </a:ln>
                <a:solidFill>
                  <a:srgbClr val="FF0000"/>
                </a:solidFill>
                <a:effectLst/>
                <a:latin typeface="Arial" charset="0"/>
                <a:ea typeface="ＭＳ Ｐゴシック" pitchFamily="50" charset="-128"/>
              </a:rPr>
              <a:t>長すぎる！！！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dissolv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theme/theme1.xml><?xml version="1.0" encoding="utf-8"?>
<a:theme xmlns:a="http://schemas.openxmlformats.org/drawingml/2006/main" name="trico">
  <a:themeElements>
    <a:clrScheme name="tri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rico">
      <a:majorFont>
        <a:latin typeface="Comic Sans MS"/>
        <a:ea typeface="HG創英角ﾎﾟｯﾌﾟ体"/>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tri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ric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ric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ric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ric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ric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ric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ric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ric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ric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ric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ric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trico</Template>
  <TotalTime>4946</TotalTime>
  <Words>2847</Words>
  <Application>Microsoft PowerPoint</Application>
  <PresentationFormat>画面に合わせる (4:3)</PresentationFormat>
  <Paragraphs>545</Paragraphs>
  <Slides>58</Slides>
  <Notes>1</Notes>
  <HiddenSlides>0</HiddenSlides>
  <MMClips>0</MMClips>
  <ScaleCrop>false</ScaleCrop>
  <HeadingPairs>
    <vt:vector size="4" baseType="variant">
      <vt:variant>
        <vt:lpstr>テーマ</vt:lpstr>
      </vt:variant>
      <vt:variant>
        <vt:i4>1</vt:i4>
      </vt:variant>
      <vt:variant>
        <vt:lpstr>スライド タイトル</vt:lpstr>
      </vt:variant>
      <vt:variant>
        <vt:i4>58</vt:i4>
      </vt:variant>
    </vt:vector>
  </HeadingPairs>
  <TitlesOfParts>
    <vt:vector size="59" baseType="lpstr">
      <vt:lpstr>trico</vt:lpstr>
      <vt:lpstr>入門typeLevel!(D).programming</vt:lpstr>
      <vt:lpstr>Ｄの型レベル計算</vt:lpstr>
      <vt:lpstr>Ｄの型レベル計算</vt:lpstr>
      <vt:lpstr>まじめに説明</vt:lpstr>
      <vt:lpstr>今日のおはなしの内容</vt:lpstr>
      <vt:lpstr>§１ : 入門編</vt:lpstr>
      <vt:lpstr>Ｄ言語の template</vt:lpstr>
      <vt:lpstr>例：モジュールっぽい使い方</vt:lpstr>
      <vt:lpstr>別の例：「多相型」の実現</vt:lpstr>
      <vt:lpstr>略記法その１</vt:lpstr>
      <vt:lpstr>略記法その２</vt:lpstr>
      <vt:lpstr>略記法その３</vt:lpstr>
      <vt:lpstr>略記法その３</vt:lpstr>
      <vt:lpstr>クラステンプレートでも同様</vt:lpstr>
      <vt:lpstr>§２ : 入門編</vt:lpstr>
      <vt:lpstr>※ ちょっと寄り道 alias とは</vt:lpstr>
      <vt:lpstr>エイリアステンプレート</vt:lpstr>
      <vt:lpstr>エイリアステンプレート</vt:lpstr>
      <vt:lpstr>特殊化＝型レベルパターンマッチ</vt:lpstr>
      <vt:lpstr>※ ちょっと寄り道</vt:lpstr>
      <vt:lpstr>定番の例：型リスト</vt:lpstr>
      <vt:lpstr>定番の例：型リスト</vt:lpstr>
      <vt:lpstr>static if</vt:lpstr>
      <vt:lpstr>型レベルプログラミングの ための専用構文</vt:lpstr>
      <vt:lpstr>型レベルプログラミングの ための専用構文</vt:lpstr>
      <vt:lpstr>型レベルプログラミングの ための専用構文</vt:lpstr>
      <vt:lpstr>ここまでのまとめ</vt:lpstr>
      <vt:lpstr>§３ : 応用編</vt:lpstr>
      <vt:lpstr>タプルって？</vt:lpstr>
      <vt:lpstr>簡単な例</vt:lpstr>
      <vt:lpstr>汎用性のない解</vt:lpstr>
      <vt:lpstr>タプルを使った コピペで使い回せる解</vt:lpstr>
      <vt:lpstr>※ ライブラリ化</vt:lpstr>
      <vt:lpstr>タプルは型ではなくて型リスト</vt:lpstr>
      <vt:lpstr>応用例：”Generic Enumerator”</vt:lpstr>
      <vt:lpstr>each を List 専用にすれば簡単</vt:lpstr>
      <vt:lpstr>応用例：”Generic Enumerator”</vt:lpstr>
      <vt:lpstr>要は</vt:lpstr>
      <vt:lpstr>実装</vt:lpstr>
      <vt:lpstr>こまかい拡張 (1)</vt:lpstr>
      <vt:lpstr>そのように実装する</vt:lpstr>
      <vt:lpstr>型レベル計算exists!(T).inside!(X)</vt:lpstr>
      <vt:lpstr>こまかい拡張 (2)</vt:lpstr>
      <vt:lpstr>そりゅーしょん！</vt:lpstr>
      <vt:lpstr>小技 : Shadow Type</vt:lpstr>
      <vt:lpstr>※ いろいろ細かいＱ＆Ａ</vt:lpstr>
      <vt:lpstr>※ いろいろ細かいＱ＆Ａ</vt:lpstr>
      <vt:lpstr>§４ : 応用編</vt:lpstr>
      <vt:lpstr>さまざまな引数</vt:lpstr>
      <vt:lpstr>※ 寄り道 : 値パラメタ</vt:lpstr>
      <vt:lpstr>※ 寄り道 : CTFE</vt:lpstr>
      <vt:lpstr>それはともかく alias 引数の話</vt:lpstr>
      <vt:lpstr>突然ですが</vt:lpstr>
      <vt:lpstr>※ iterator：凄く適当な説明</vt:lpstr>
      <vt:lpstr>再掲：僕が C++ でよくやるバグ</vt:lpstr>
      <vt:lpstr>そりゅーしょん</vt:lpstr>
      <vt:lpstr>そりゅーしょん</vt:lpstr>
      <vt:lpstr>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kinaba</dc:creator>
  <cp:lastModifiedBy>kinaba</cp:lastModifiedBy>
  <cp:revision>362</cp:revision>
  <cp:lastPrinted>1601-01-01T00:00:00Z</cp:lastPrinted>
  <dcterms:created xsi:type="dcterms:W3CDTF">2009-04-07T07:56:55Z</dcterms:created>
  <dcterms:modified xsi:type="dcterms:W3CDTF">2009-04-20T03:18:20Z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