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64" r:id="rId3"/>
    <p:sldId id="260" r:id="rId4"/>
    <p:sldId id="259" r:id="rId5"/>
    <p:sldId id="261" r:id="rId6"/>
    <p:sldId id="262" r:id="rId7"/>
    <p:sldId id="263" r:id="rId8"/>
    <p:sldId id="269" r:id="rId9"/>
    <p:sldId id="266" r:id="rId10"/>
    <p:sldId id="265" r:id="rId11"/>
    <p:sldId id="271" r:id="rId12"/>
    <p:sldId id="272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68" r:id="rId21"/>
    <p:sldId id="267" r:id="rId22"/>
    <p:sldId id="281" r:id="rId23"/>
    <p:sldId id="282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208926CF-C572-40D6-8F65-0624AEA31E4D}">
          <p14:sldIdLst>
            <p14:sldId id="256"/>
            <p14:sldId id="264"/>
            <p14:sldId id="260"/>
            <p14:sldId id="259"/>
            <p14:sldId id="261"/>
            <p14:sldId id="262"/>
            <p14:sldId id="263"/>
            <p14:sldId id="269"/>
            <p14:sldId id="266"/>
            <p14:sldId id="265"/>
            <p14:sldId id="271"/>
            <p14:sldId id="272"/>
            <p14:sldId id="275"/>
            <p14:sldId id="274"/>
            <p14:sldId id="276"/>
            <p14:sldId id="277"/>
            <p14:sldId id="278"/>
            <p14:sldId id="279"/>
            <p14:sldId id="280"/>
            <p14:sldId id="268"/>
            <p14:sldId id="267"/>
            <p14:sldId id="281"/>
            <p14:sldId id="282"/>
            <p14:sldId id="283"/>
            <p14:sldId id="284"/>
            <p14:sldId id="285"/>
            <p14:sldId id="287"/>
            <p14:sldId id="286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DAEB6-18F4-48F6-BE68-1A0640D95196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3A75F-7E3C-46B6-A93B-ED34303E3A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53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ja-JP" altLang="en-US" smtClean="0"/>
              <a:t>アイコンをクリックして図を追加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a.wikipedia.org/wiki/%E3%82%B7%E3%83%A5%E3%83%88%E3%83%A9%E3%83%83%E3%82%BB%E3%83%B3%E3%81%AE%E3%82%A2%E3%83%AB%E3%82%B4%E3%83%AA%E3%82%BA%E3%83%A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7786" y="1988840"/>
            <a:ext cx="8126622" cy="1758057"/>
          </a:xfrm>
        </p:spPr>
        <p:txBody>
          <a:bodyPr/>
          <a:lstStyle/>
          <a:p>
            <a:r>
              <a:rPr lang="en-US" altLang="ja-JP" dirty="0" smtClean="0"/>
              <a:t>Paper Reading: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200" dirty="0" smtClean="0"/>
              <a:t>“Efﬁcient </a:t>
            </a:r>
            <a:r>
              <a:rPr lang="en-US" altLang="ja-JP" sz="3200" dirty="0"/>
              <a:t>Divide-and-Conquer Parsing</a:t>
            </a:r>
            <a:br>
              <a:rPr lang="en-US" altLang="ja-JP" sz="3200" dirty="0"/>
            </a:br>
            <a:r>
              <a:rPr lang="en-US" altLang="ja-JP" sz="3200" dirty="0" smtClean="0"/>
              <a:t> of </a:t>
            </a:r>
            <a:r>
              <a:rPr lang="en-US" altLang="ja-JP" sz="3200" dirty="0"/>
              <a:t>Practical Context-Free </a:t>
            </a:r>
            <a:r>
              <a:rPr lang="en-US" altLang="ja-JP" sz="3200" dirty="0" smtClean="0"/>
              <a:t>Languages”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Paper from ICFP’13</a:t>
            </a:r>
          </a:p>
          <a:p>
            <a:r>
              <a:rPr kumimoji="1" lang="ja-JP" altLang="en-US" dirty="0" smtClean="0"/>
              <a:t>発表者： </a:t>
            </a:r>
            <a:r>
              <a:rPr kumimoji="1" lang="en-US" altLang="ja-JP" dirty="0" err="1" smtClean="0"/>
              <a:t>kinaba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89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0 </a:t>
            </a:r>
            <a:r>
              <a:rPr kumimoji="1" lang="ja-JP" altLang="en-US" dirty="0" smtClean="0"/>
              <a:t>と </a:t>
            </a:r>
            <a:r>
              <a:rPr kumimoji="1" lang="en-US" altLang="ja-JP" dirty="0" smtClean="0"/>
              <a:t>1 </a:t>
            </a:r>
            <a:r>
              <a:rPr kumimoji="1" lang="ja-JP" altLang="en-US" dirty="0" smtClean="0"/>
              <a:t>からなる奇数長の回文の文法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131840" y="2492896"/>
            <a:ext cx="2808312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0</a:t>
            </a:r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1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34850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</a:t>
            </a:r>
            <a:r>
              <a:rPr kumimoji="1" lang="ja-JP" altLang="en-US" dirty="0" smtClean="0"/>
              <a:t>言語風の何かの文法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51520" y="1844824"/>
            <a:ext cx="7416824" cy="41044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if (</a:t>
            </a:r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式</a:t>
            </a:r>
            <a:r>
              <a:rPr lang="en-US" altLang="ja-JP" sz="3200" dirty="0" smtClean="0"/>
              <a:t> )</a:t>
            </a:r>
            <a:r>
              <a:rPr lang="ja-JP" alt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ブロック</a:t>
            </a:r>
            <a:endParaRPr lang="en-US" altLang="ja-JP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en-US" altLang="ja-JP" sz="3200" dirty="0"/>
              <a:t> </a:t>
            </a:r>
            <a:r>
              <a:rPr lang="ja-JP" altLang="en-US" sz="3200" dirty="0"/>
              <a:t>→ </a:t>
            </a:r>
            <a:r>
              <a:rPr lang="en-US" altLang="ja-JP" sz="3200" dirty="0"/>
              <a:t>if (</a:t>
            </a:r>
            <a:r>
              <a:rPr lang="ja-JP" alt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式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)</a:t>
            </a:r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ブロック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else</a:t>
            </a:r>
            <a:r>
              <a:rPr lang="ja-JP" alt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ブロック</a:t>
            </a:r>
            <a:endParaRPr lang="en-US" altLang="ja-JP" sz="3200" dirty="0" smtClean="0"/>
          </a:p>
          <a:p>
            <a:r>
              <a:rPr lang="ja-JP" alt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en-US" altLang="ja-JP" sz="3200" dirty="0"/>
              <a:t> </a:t>
            </a:r>
            <a:r>
              <a:rPr lang="ja-JP" altLang="en-US" sz="3200" dirty="0"/>
              <a:t>→ </a:t>
            </a:r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式</a:t>
            </a:r>
            <a:r>
              <a:rPr lang="en-US" altLang="ja-JP" sz="3200" dirty="0" smtClean="0"/>
              <a:t> ;</a:t>
            </a:r>
          </a:p>
          <a:p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ブロック</a:t>
            </a:r>
            <a:r>
              <a:rPr lang="ja-JP" altLang="en-US" sz="3200" dirty="0" smtClean="0"/>
              <a:t> → </a:t>
            </a:r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endParaRPr lang="en-US" altLang="ja-JP" sz="3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ブロック</a:t>
            </a:r>
            <a:r>
              <a:rPr lang="ja-JP" altLang="en-US" sz="3200" dirty="0" smtClean="0"/>
              <a:t> → </a:t>
            </a:r>
            <a:r>
              <a:rPr lang="en-US" altLang="ja-JP" sz="3200" dirty="0" smtClean="0"/>
              <a:t>{ </a:t>
            </a:r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文列 </a:t>
            </a:r>
            <a:endParaRPr lang="en-US" altLang="ja-JP" sz="3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文列</a:t>
            </a:r>
            <a:r>
              <a:rPr lang="ja-JP" altLang="en-US" sz="3200" dirty="0" smtClean="0"/>
              <a:t> → </a:t>
            </a:r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ja-JP" altLang="en-US" sz="3200" dirty="0" smtClean="0"/>
              <a:t> </a:t>
            </a:r>
            <a:r>
              <a:rPr lang="ja-JP" alt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文列</a:t>
            </a:r>
            <a:endParaRPr lang="en-US" altLang="ja-JP" sz="3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文列</a:t>
            </a:r>
            <a:r>
              <a:rPr lang="ja-JP" altLang="en-US" sz="3200" dirty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1331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文脈自由文法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非終端記号</a:t>
            </a:r>
            <a:r>
              <a:rPr kumimoji="1" lang="ja-JP" altLang="en-US" sz="3200" dirty="0" smtClean="0"/>
              <a:t> を、文法にしたがって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書き換えっていって作れるのが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その</a:t>
            </a:r>
            <a:r>
              <a:rPr lang="en-US" altLang="ja-JP" sz="3200" dirty="0" smtClean="0"/>
              <a:t>”</a:t>
            </a:r>
            <a:r>
              <a:rPr lang="ja-JP" altLang="en-US" sz="3200" dirty="0" smtClean="0"/>
              <a:t>言語</a:t>
            </a:r>
            <a:r>
              <a:rPr lang="en-US" altLang="ja-JP" sz="3200" dirty="0" smtClean="0"/>
              <a:t>”</a:t>
            </a:r>
            <a:r>
              <a:rPr lang="ja-JP" altLang="en-US" sz="3200" dirty="0" smtClean="0"/>
              <a:t>の</a:t>
            </a:r>
            <a:r>
              <a:rPr lang="en-US" altLang="ja-JP" sz="3200" dirty="0" smtClean="0"/>
              <a:t>”</a:t>
            </a:r>
            <a:r>
              <a:rPr lang="ja-JP" altLang="en-US" sz="3200" dirty="0" smtClean="0"/>
              <a:t>文</a:t>
            </a:r>
            <a:r>
              <a:rPr lang="en-US" altLang="ja-JP" sz="3200" dirty="0" smtClean="0"/>
              <a:t>”</a:t>
            </a:r>
          </a:p>
          <a:p>
            <a:pPr marL="0" indent="0">
              <a:buNone/>
            </a:pP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という</a:t>
            </a:r>
            <a:r>
              <a:rPr kumimoji="1" lang="en-US" altLang="ja-JP" sz="3200" dirty="0" smtClean="0"/>
              <a:t>”</a:t>
            </a:r>
            <a:r>
              <a:rPr kumimoji="1" lang="ja-JP" altLang="en-US" sz="3200" dirty="0" smtClean="0"/>
              <a:t>文法</a:t>
            </a:r>
            <a:r>
              <a:rPr kumimoji="1" lang="en-US" altLang="ja-JP" sz="3200" dirty="0" smtClean="0"/>
              <a:t>”</a:t>
            </a:r>
            <a:r>
              <a:rPr kumimoji="1" lang="ja-JP" altLang="en-US" sz="3200" dirty="0" smtClean="0"/>
              <a:t>の定義</a:t>
            </a: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sp>
        <p:nvSpPr>
          <p:cNvPr id="4" name="角丸四角形 3"/>
          <p:cNvSpPr/>
          <p:nvPr/>
        </p:nvSpPr>
        <p:spPr>
          <a:xfrm>
            <a:off x="5292080" y="3573016"/>
            <a:ext cx="2808312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0</a:t>
            </a:r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1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40430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Chomsky </a:t>
            </a:r>
            <a:r>
              <a:rPr kumimoji="1" lang="ja-JP" altLang="en-US" dirty="0" smtClean="0"/>
              <a:t>標準形 </a:t>
            </a:r>
            <a:r>
              <a:rPr kumimoji="1" lang="en-US" altLang="ja-JP" dirty="0" smtClean="0"/>
              <a:t>(CNF)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9442" y="1807361"/>
            <a:ext cx="7739021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200" dirty="0" smtClean="0"/>
              <a:t>書き換え先の右辺が記号２つか１つ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ja-JP" altLang="en-US" sz="3200" dirty="0" smtClean="0"/>
              <a:t>な文法のことを </a:t>
            </a:r>
            <a:r>
              <a:rPr lang="en-US" altLang="ja-JP" sz="3200" dirty="0" smtClean="0"/>
              <a:t>“Chomsky</a:t>
            </a:r>
            <a:r>
              <a:rPr lang="ja-JP" altLang="en-US" sz="3200" dirty="0" smtClean="0"/>
              <a:t>標準形</a:t>
            </a:r>
            <a:r>
              <a:rPr lang="en-US" altLang="ja-JP" sz="3200" dirty="0" smtClean="0"/>
              <a:t>”</a:t>
            </a:r>
            <a:br>
              <a:rPr lang="en-US" altLang="ja-JP" sz="3200" dirty="0" smtClean="0"/>
            </a:br>
            <a:r>
              <a:rPr lang="ja-JP" altLang="en-US" sz="3200" dirty="0" smtClean="0"/>
              <a:t>であるという。</a:t>
            </a:r>
            <a:r>
              <a:rPr kumimoji="1" lang="en-US" altLang="ja-JP" sz="2800" dirty="0" smtClean="0"/>
              <a:t># </a:t>
            </a:r>
            <a:r>
              <a:rPr kumimoji="1" lang="ja-JP" altLang="en-US" sz="2800" dirty="0" smtClean="0"/>
              <a:t>やや不正確な定義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 smtClean="0"/>
              <a:t># </a:t>
            </a:r>
            <a:r>
              <a:rPr lang="ja-JP" altLang="en-US" sz="2800" dirty="0" smtClean="0"/>
              <a:t>この発表では</a:t>
            </a:r>
            <a:r>
              <a:rPr lang="en-US" altLang="ja-JP" sz="2800" dirty="0" smtClean="0"/>
              <a:t>CNF</a:t>
            </a:r>
            <a:r>
              <a:rPr lang="ja-JP" altLang="en-US" sz="2800" dirty="0" smtClean="0"/>
              <a:t>だけ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# </a:t>
            </a:r>
            <a:r>
              <a:rPr lang="ja-JP" altLang="en-US" sz="2800" dirty="0" smtClean="0"/>
              <a:t>考えます</a:t>
            </a:r>
            <a:endParaRPr kumimoji="1" lang="en-US" altLang="ja-JP" sz="3200" dirty="0" smtClean="0"/>
          </a:p>
          <a:p>
            <a:pPr marL="0" indent="0">
              <a:buNone/>
            </a:pPr>
            <a:endParaRPr kumimoji="1" lang="en-US" altLang="ja-JP" sz="3200" dirty="0"/>
          </a:p>
          <a:p>
            <a:pPr marL="0" indent="0">
              <a:buNone/>
            </a:pPr>
            <a:endParaRPr kumimoji="1" lang="en-US" altLang="ja-JP" sz="3200" dirty="0" smtClean="0"/>
          </a:p>
          <a:p>
            <a:endParaRPr kumimoji="1" lang="ja-JP" altLang="en-US" sz="3200" dirty="0"/>
          </a:p>
        </p:txBody>
      </p:sp>
      <p:sp>
        <p:nvSpPr>
          <p:cNvPr id="4" name="角丸四角形 3"/>
          <p:cNvSpPr/>
          <p:nvPr/>
        </p:nvSpPr>
        <p:spPr>
          <a:xfrm>
            <a:off x="755576" y="4221088"/>
            <a:ext cx="2808312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0</a:t>
            </a:r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1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sp>
        <p:nvSpPr>
          <p:cNvPr id="5" name="角丸四角形 4"/>
          <p:cNvSpPr/>
          <p:nvPr/>
        </p:nvSpPr>
        <p:spPr>
          <a:xfrm>
            <a:off x="5580112" y="3392996"/>
            <a:ext cx="2448272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altLang="ja-JP" sz="3200" dirty="0" smtClean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0</a:t>
            </a:r>
            <a:endParaRPr lang="en-US" altLang="ja-JP" sz="3200" dirty="0" smtClean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altLang="ja-JP" sz="3200" dirty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1</a:t>
            </a:r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sp>
        <p:nvSpPr>
          <p:cNvPr id="6" name="右矢印 5"/>
          <p:cNvSpPr/>
          <p:nvPr/>
        </p:nvSpPr>
        <p:spPr>
          <a:xfrm>
            <a:off x="4139952" y="5013176"/>
            <a:ext cx="10081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3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CYK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Cocke</a:t>
            </a:r>
            <a:r>
              <a:rPr kumimoji="1" lang="en-US" altLang="ja-JP" sz="2400" dirty="0" smtClean="0"/>
              <a:t> et al. 70][Younger 67][</a:t>
            </a:r>
            <a:r>
              <a:rPr kumimoji="1" lang="en-US" altLang="ja-JP" sz="2400" dirty="0" err="1" smtClean="0"/>
              <a:t>Kasami</a:t>
            </a:r>
            <a:r>
              <a:rPr kumimoji="1" lang="en-US" altLang="ja-JP" sz="2400" dirty="0" smtClean="0"/>
              <a:t> 65]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971600" y="2924944"/>
            <a:ext cx="223224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altLang="ja-JP" sz="3200" dirty="0" smtClean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0</a:t>
            </a:r>
            <a:endParaRPr lang="en-US" altLang="ja-JP" sz="3200" dirty="0" smtClean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altLang="ja-JP" sz="3200" dirty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1</a:t>
            </a:r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3690156" y="5301208"/>
            <a:ext cx="4050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の</a:t>
            </a:r>
            <a:r>
              <a:rPr lang="ja-JP" altLang="en-US" sz="3200" dirty="0"/>
              <a:t>構文解析</a:t>
            </a:r>
            <a:r>
              <a:rPr lang="ja-JP" altLang="en-US" sz="3200" dirty="0" smtClean="0"/>
              <a:t>は</a:t>
            </a:r>
            <a:r>
              <a:rPr lang="en-US" altLang="ja-JP" sz="3200" dirty="0" smtClean="0"/>
              <a:t> O(N</a:t>
            </a:r>
            <a:r>
              <a:rPr lang="en-US" altLang="ja-JP" sz="3200" baseline="30000" dirty="0" smtClean="0"/>
              <a:t>3</a:t>
            </a:r>
            <a:r>
              <a:rPr lang="en-US" altLang="ja-JP" sz="3200" dirty="0" smtClean="0"/>
              <a:t>)</a:t>
            </a:r>
            <a:br>
              <a:rPr lang="en-US" altLang="ja-JP" sz="3200" dirty="0" smtClean="0"/>
            </a:br>
            <a:r>
              <a:rPr lang="ja-JP" altLang="en-US" sz="3200" dirty="0" smtClean="0"/>
              <a:t>時間で</a:t>
            </a:r>
            <a:r>
              <a:rPr lang="ja-JP" altLang="en-US" sz="3200" dirty="0"/>
              <a:t>できる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593812" y="2204864"/>
            <a:ext cx="4410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文脈自由な文法に対して</a:t>
            </a:r>
            <a:endParaRPr lang="ja-JP" altLang="en-US" sz="2800" dirty="0"/>
          </a:p>
        </p:txBody>
      </p:sp>
      <p:sp>
        <p:nvSpPr>
          <p:cNvPr id="10" name="正方形/長方形 9"/>
          <p:cNvSpPr/>
          <p:nvPr/>
        </p:nvSpPr>
        <p:spPr>
          <a:xfrm>
            <a:off x="4355976" y="4201924"/>
            <a:ext cx="3258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長さ </a:t>
            </a:r>
            <a:r>
              <a:rPr lang="en-US" altLang="ja-JP" sz="2800" dirty="0" smtClean="0"/>
              <a:t>N </a:t>
            </a:r>
            <a:r>
              <a:rPr lang="ja-JP" altLang="en-US" sz="2800" dirty="0" smtClean="0"/>
              <a:t>の文字列</a:t>
            </a:r>
            <a:endParaRPr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040814" y="2951366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dirty="0" smtClean="0"/>
              <a:t>“10101”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8552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CYK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Cocke</a:t>
            </a:r>
            <a:r>
              <a:rPr kumimoji="1" lang="en-US" altLang="ja-JP" sz="2400" dirty="0" smtClean="0"/>
              <a:t> et al. 70][Younger 67][</a:t>
            </a:r>
            <a:r>
              <a:rPr kumimoji="1" lang="en-US" altLang="ja-JP" sz="2400" dirty="0" err="1" smtClean="0"/>
              <a:t>Kasami</a:t>
            </a:r>
            <a:r>
              <a:rPr kumimoji="1" lang="en-US" altLang="ja-JP" sz="2400" dirty="0" smtClean="0"/>
              <a:t> 65]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99592" y="3212976"/>
            <a:ext cx="223224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altLang="ja-JP" sz="3200" dirty="0" smtClean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0</a:t>
            </a:r>
            <a:endParaRPr lang="en-US" altLang="ja-JP" sz="3200" dirty="0" smtClean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altLang="ja-JP" sz="3200" dirty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1</a:t>
            </a:r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2461"/>
              </p:ext>
            </p:extLst>
          </p:nvPr>
        </p:nvGraphicFramePr>
        <p:xfrm>
          <a:off x="3491880" y="2909169"/>
          <a:ext cx="4416150" cy="36161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230"/>
                <a:gridCol w="883230"/>
                <a:gridCol w="883230"/>
                <a:gridCol w="883230"/>
                <a:gridCol w="883230"/>
              </a:tblGrid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779912" y="1672932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dirty="0" smtClean="0"/>
              <a:t>“10101”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391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CYK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Cocke</a:t>
            </a:r>
            <a:r>
              <a:rPr kumimoji="1" lang="en-US" altLang="ja-JP" sz="2400" dirty="0" smtClean="0"/>
              <a:t> et al. 70][Younger 67][</a:t>
            </a:r>
            <a:r>
              <a:rPr kumimoji="1" lang="en-US" altLang="ja-JP" sz="2400" dirty="0" err="1" smtClean="0"/>
              <a:t>Kasami</a:t>
            </a:r>
            <a:r>
              <a:rPr kumimoji="1" lang="en-US" altLang="ja-JP" sz="2400" dirty="0" smtClean="0"/>
              <a:t> 65]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99592" y="3212976"/>
            <a:ext cx="223224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altLang="ja-JP" sz="3200" dirty="0" smtClean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0</a:t>
            </a:r>
            <a:endParaRPr lang="en-US" altLang="ja-JP" sz="3200" dirty="0" smtClean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altLang="ja-JP" sz="3200" dirty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1</a:t>
            </a:r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4909"/>
              </p:ext>
            </p:extLst>
          </p:nvPr>
        </p:nvGraphicFramePr>
        <p:xfrm>
          <a:off x="3491880" y="2909169"/>
          <a:ext cx="4416150" cy="36161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230"/>
                <a:gridCol w="883230"/>
                <a:gridCol w="883230"/>
                <a:gridCol w="883230"/>
                <a:gridCol w="883230"/>
              </a:tblGrid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779912" y="1672932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dirty="0" smtClean="0"/>
              <a:t>“10101”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7667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CYK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Cocke</a:t>
            </a:r>
            <a:r>
              <a:rPr kumimoji="1" lang="en-US" altLang="ja-JP" sz="2400" dirty="0" smtClean="0"/>
              <a:t> et al. 70][Younger 67][</a:t>
            </a:r>
            <a:r>
              <a:rPr kumimoji="1" lang="en-US" altLang="ja-JP" sz="2400" dirty="0" err="1" smtClean="0"/>
              <a:t>Kasami</a:t>
            </a:r>
            <a:r>
              <a:rPr kumimoji="1" lang="en-US" altLang="ja-JP" sz="2400" dirty="0" smtClean="0"/>
              <a:t> 65]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99592" y="3212976"/>
            <a:ext cx="223224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altLang="ja-JP" sz="3200" dirty="0" smtClean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0</a:t>
            </a:r>
            <a:endParaRPr lang="en-US" altLang="ja-JP" sz="3200" dirty="0" smtClean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altLang="ja-JP" sz="3200" dirty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1</a:t>
            </a:r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36902"/>
              </p:ext>
            </p:extLst>
          </p:nvPr>
        </p:nvGraphicFramePr>
        <p:xfrm>
          <a:off x="3491880" y="2909169"/>
          <a:ext cx="4416150" cy="36161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230"/>
                <a:gridCol w="883230"/>
                <a:gridCol w="883230"/>
                <a:gridCol w="883230"/>
                <a:gridCol w="883230"/>
              </a:tblGrid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779912" y="1672932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dirty="0" smtClean="0"/>
              <a:t>“10101”</a:t>
            </a:r>
            <a:endParaRPr lang="ja-JP" altLang="en-US" sz="6600" dirty="0"/>
          </a:p>
        </p:txBody>
      </p:sp>
      <p:sp>
        <p:nvSpPr>
          <p:cNvPr id="3" name="角丸四角形吹き出し 2"/>
          <p:cNvSpPr/>
          <p:nvPr/>
        </p:nvSpPr>
        <p:spPr>
          <a:xfrm>
            <a:off x="5652120" y="2636912"/>
            <a:ext cx="3491880" cy="2016224"/>
          </a:xfrm>
          <a:prstGeom prst="wedgeRoundRectCallout">
            <a:avLst>
              <a:gd name="adj1" fmla="val -67145"/>
              <a:gd name="adj2" fmla="val -194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M</a:t>
            </a:r>
            <a:r>
              <a:rPr kumimoji="1" lang="en-US" altLang="ja-JP" sz="2400" baseline="-25000" dirty="0" smtClean="0"/>
              <a:t>12</a:t>
            </a:r>
            <a:r>
              <a:rPr kumimoji="1" lang="en-US" altLang="ja-JP" sz="2400" dirty="0" smtClean="0"/>
              <a:t> = M</a:t>
            </a:r>
            <a:r>
              <a:rPr kumimoji="1" lang="en-US" altLang="ja-JP" sz="2400" baseline="-25000" dirty="0" smtClean="0"/>
              <a:t>11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☆</a:t>
            </a:r>
            <a:r>
              <a:rPr kumimoji="1" lang="en-US" altLang="ja-JP" sz="2400" dirty="0" smtClean="0"/>
              <a:t> M</a:t>
            </a:r>
            <a:r>
              <a:rPr kumimoji="1" lang="en-US" altLang="ja-JP" sz="2400" baseline="-25000" dirty="0" smtClean="0"/>
              <a:t>22</a:t>
            </a:r>
          </a:p>
          <a:p>
            <a:pPr algn="ctr"/>
            <a:endParaRPr kumimoji="1" lang="en-US" altLang="ja-JP" sz="2400" dirty="0" smtClean="0"/>
          </a:p>
          <a:p>
            <a:pPr algn="ctr"/>
            <a:r>
              <a:rPr lang="en-US" altLang="ja-JP" dirty="0" smtClean="0"/>
              <a:t>“1</a:t>
            </a:r>
            <a:r>
              <a:rPr lang="ja-JP" altLang="en-US" dirty="0" smtClean="0"/>
              <a:t>文字目から</a:t>
            </a:r>
            <a:r>
              <a:rPr lang="en-US" altLang="ja-JP" dirty="0" smtClean="0"/>
              <a:t>2</a:t>
            </a:r>
            <a:r>
              <a:rPr lang="ja-JP" altLang="en-US" dirty="0" smtClean="0"/>
              <a:t>文字目まで</a:t>
            </a:r>
            <a:r>
              <a:rPr lang="en-US" altLang="ja-JP" dirty="0" smtClean="0"/>
              <a:t>”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dirty="0" smtClean="0"/>
              <a:t>を生成するには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“1</a:t>
            </a:r>
            <a:r>
              <a:rPr lang="ja-JP" altLang="en-US" dirty="0" smtClean="0"/>
              <a:t>文字目から</a:t>
            </a:r>
            <a:r>
              <a:rPr lang="en-US" altLang="ja-JP" dirty="0" smtClean="0"/>
              <a:t>1</a:t>
            </a:r>
            <a:r>
              <a:rPr lang="ja-JP" altLang="en-US" dirty="0" smtClean="0"/>
              <a:t>文字目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を作り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dirty="0" smtClean="0"/>
              <a:t>“2</a:t>
            </a:r>
            <a:r>
              <a:rPr lang="ja-JP" altLang="en-US" dirty="0" smtClean="0"/>
              <a:t>文字目から</a:t>
            </a:r>
            <a:r>
              <a:rPr lang="en-US" altLang="ja-JP" dirty="0" smtClean="0"/>
              <a:t>2</a:t>
            </a:r>
            <a:r>
              <a:rPr lang="ja-JP" altLang="en-US" dirty="0" smtClean="0"/>
              <a:t>文字目</a:t>
            </a:r>
            <a:r>
              <a:rPr lang="en-US" altLang="ja-JP" dirty="0" smtClean="0"/>
              <a:t>”</a:t>
            </a:r>
            <a:r>
              <a:rPr lang="ja-JP" altLang="en-US" dirty="0" smtClean="0"/>
              <a:t>を作る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1776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CYK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Cocke</a:t>
            </a:r>
            <a:r>
              <a:rPr kumimoji="1" lang="en-US" altLang="ja-JP" sz="2400" dirty="0" smtClean="0"/>
              <a:t> et al. 70][Younger 67][</a:t>
            </a:r>
            <a:r>
              <a:rPr kumimoji="1" lang="en-US" altLang="ja-JP" sz="2400" dirty="0" err="1" smtClean="0"/>
              <a:t>Kasami</a:t>
            </a:r>
            <a:r>
              <a:rPr kumimoji="1" lang="en-US" altLang="ja-JP" sz="2400" dirty="0" smtClean="0"/>
              <a:t> 65]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99592" y="3212976"/>
            <a:ext cx="223224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altLang="ja-JP" sz="3200" dirty="0" smtClean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0</a:t>
            </a:r>
            <a:endParaRPr lang="en-US" altLang="ja-JP" sz="3200" dirty="0" smtClean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altLang="ja-JP" sz="3200" dirty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1</a:t>
            </a:r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32468"/>
              </p:ext>
            </p:extLst>
          </p:nvPr>
        </p:nvGraphicFramePr>
        <p:xfrm>
          <a:off x="3491880" y="2909169"/>
          <a:ext cx="4416150" cy="36161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230"/>
                <a:gridCol w="883230"/>
                <a:gridCol w="883230"/>
                <a:gridCol w="883230"/>
                <a:gridCol w="883230"/>
              </a:tblGrid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U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U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779912" y="1672932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dirty="0" smtClean="0"/>
              <a:t>“10101”</a:t>
            </a:r>
            <a:endParaRPr lang="ja-JP" altLang="en-US" sz="66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467544" y="1772816"/>
            <a:ext cx="3491880" cy="1440160"/>
          </a:xfrm>
          <a:prstGeom prst="wedgeRoundRectCallout">
            <a:avLst>
              <a:gd name="adj1" fmla="val 88499"/>
              <a:gd name="adj2" fmla="val 377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M</a:t>
            </a:r>
            <a:r>
              <a:rPr kumimoji="1" lang="en-US" altLang="ja-JP" sz="2800" baseline="-25000" dirty="0" smtClean="0"/>
              <a:t>13</a:t>
            </a:r>
            <a:r>
              <a:rPr kumimoji="1" lang="en-US" altLang="ja-JP" sz="2800" dirty="0" smtClean="0"/>
              <a:t> = M</a:t>
            </a:r>
            <a:r>
              <a:rPr kumimoji="1" lang="en-US" altLang="ja-JP" sz="2800" baseline="-25000" dirty="0" smtClean="0"/>
              <a:t>11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☆</a:t>
            </a:r>
            <a:r>
              <a:rPr kumimoji="1" lang="en-US" altLang="ja-JP" sz="2800" dirty="0" smtClean="0"/>
              <a:t> M</a:t>
            </a:r>
            <a:r>
              <a:rPr kumimoji="1" lang="en-US" altLang="ja-JP" sz="2800" baseline="-25000" dirty="0" smtClean="0"/>
              <a:t>23</a:t>
            </a:r>
          </a:p>
          <a:p>
            <a:pPr algn="ctr"/>
            <a:r>
              <a:rPr lang="en-US" altLang="ja-JP" sz="2800" dirty="0" smtClean="0"/>
              <a:t>      </a:t>
            </a:r>
            <a:r>
              <a:rPr lang="en-US" altLang="ja-JP" sz="2800" b="1" dirty="0" smtClean="0"/>
              <a:t>†</a:t>
            </a:r>
            <a:r>
              <a:rPr lang="en-US" altLang="ja-JP" sz="2800" dirty="0" smtClean="0"/>
              <a:t> M</a:t>
            </a:r>
            <a:r>
              <a:rPr lang="en-US" altLang="ja-JP" sz="2800" baseline="-25000" dirty="0" smtClean="0"/>
              <a:t>12</a:t>
            </a:r>
            <a:r>
              <a:rPr lang="en-US" altLang="ja-JP" sz="2800" dirty="0" smtClean="0"/>
              <a:t> </a:t>
            </a:r>
            <a:r>
              <a:rPr lang="ja-JP" altLang="en-US" sz="2800" dirty="0"/>
              <a:t>☆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M</a:t>
            </a:r>
            <a:r>
              <a:rPr lang="en-US" altLang="ja-JP" sz="2800" baseline="-25000" dirty="0"/>
              <a:t>3</a:t>
            </a:r>
            <a:r>
              <a:rPr lang="en-US" altLang="ja-JP" sz="2800" baseline="-25000" dirty="0" smtClean="0"/>
              <a:t>3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0684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CYK</a:t>
            </a:r>
            <a:r>
              <a:rPr kumimoji="1" lang="ja-JP" altLang="en-US" dirty="0" smtClean="0"/>
              <a:t>法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Cocke</a:t>
            </a:r>
            <a:r>
              <a:rPr kumimoji="1" lang="en-US" altLang="ja-JP" sz="2400" dirty="0" smtClean="0"/>
              <a:t> et al. 70][Younger 67][</a:t>
            </a:r>
            <a:r>
              <a:rPr kumimoji="1" lang="en-US" altLang="ja-JP" sz="2400" dirty="0" err="1" smtClean="0"/>
              <a:t>Kasami</a:t>
            </a:r>
            <a:r>
              <a:rPr kumimoji="1" lang="en-US" altLang="ja-JP" sz="2400" dirty="0" smtClean="0"/>
              <a:t> 65]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99592" y="3212976"/>
            <a:ext cx="2232248" cy="3240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kumimoji="1"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dirty="0" smtClean="0"/>
              <a:t>0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altLang="ja-JP" sz="3200" dirty="0" smtClean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0</a:t>
            </a:r>
            <a:endParaRPr lang="en-US" altLang="ja-JP" sz="3200" dirty="0" smtClean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altLang="ja-JP" sz="3200" dirty="0"/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</a:t>
            </a:r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1</a:t>
            </a:r>
          </a:p>
          <a:p>
            <a:r>
              <a:rPr lang="en-US" altLang="ja-JP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0</a:t>
            </a:r>
            <a:endParaRPr lang="en-US" altLang="ja-JP" sz="3200" dirty="0"/>
          </a:p>
          <a:p>
            <a:r>
              <a:rPr lang="en-US" altLang="ja-JP" sz="32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ja-JP" sz="3200" dirty="0" smtClean="0"/>
              <a:t> </a:t>
            </a:r>
            <a:r>
              <a:rPr lang="ja-JP" altLang="en-US" sz="3200" dirty="0"/>
              <a:t>→ </a:t>
            </a:r>
            <a:r>
              <a:rPr lang="en-US" altLang="ja-JP" sz="3200" dirty="0" smtClean="0"/>
              <a:t>1</a:t>
            </a:r>
            <a:endParaRPr lang="en-US" altLang="ja-JP" sz="32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01703"/>
              </p:ext>
            </p:extLst>
          </p:nvPr>
        </p:nvGraphicFramePr>
        <p:xfrm>
          <a:off x="3491880" y="2909169"/>
          <a:ext cx="4416150" cy="36161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83230"/>
                <a:gridCol w="883230"/>
                <a:gridCol w="883230"/>
                <a:gridCol w="883230"/>
                <a:gridCol w="883230"/>
              </a:tblGrid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U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U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S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0,S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U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7232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-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1,S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779912" y="1672932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600" dirty="0" smtClean="0"/>
              <a:t>“10101”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5942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前提知識１：</a:t>
            </a:r>
            <a:r>
              <a:rPr lang="ja-JP" altLang="en-US" sz="4400" dirty="0"/>
              <a:t>行列の掛け算</a:t>
            </a:r>
            <a:endParaRPr kumimoji="1" lang="ja-JP" altLang="en-US" sz="44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2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本題</a:t>
            </a:r>
            <a:endParaRPr kumimoji="1" lang="ja-JP" altLang="en-US" sz="44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4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[Valiant 75]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5057889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定理</a:t>
            </a:r>
            <a:r>
              <a:rPr lang="en-US" altLang="ja-JP" sz="4000" dirty="0" smtClean="0"/>
              <a:t>:</a:t>
            </a:r>
            <a:br>
              <a:rPr lang="en-US" altLang="ja-JP" sz="4000" dirty="0" smtClean="0"/>
            </a:br>
            <a:r>
              <a:rPr lang="en-US" altLang="ja-JP" sz="4000" dirty="0" smtClean="0"/>
              <a:t>CFG</a:t>
            </a:r>
            <a:r>
              <a:rPr lang="ja-JP" altLang="en-US" sz="4000" dirty="0" smtClean="0"/>
              <a:t>構文</a:t>
            </a:r>
            <a:r>
              <a:rPr lang="ja-JP" altLang="en-US" sz="4000" dirty="0"/>
              <a:t>解析</a:t>
            </a:r>
            <a:r>
              <a:rPr lang="ja-JP" altLang="en-US" sz="4000" dirty="0" smtClean="0"/>
              <a:t>は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O(</a:t>
            </a:r>
            <a:r>
              <a:rPr lang="en-US" altLang="ja-JP" sz="4000" dirty="0" err="1" smtClean="0"/>
              <a:t>N</a:t>
            </a:r>
            <a:r>
              <a:rPr lang="en-US" altLang="ja-JP" sz="4000" baseline="30000" dirty="0" err="1" smtClean="0"/>
              <a:t>ω</a:t>
            </a:r>
            <a:r>
              <a:rPr lang="en-US" altLang="ja-JP" sz="4000" dirty="0" smtClean="0"/>
              <a:t>) </a:t>
            </a:r>
            <a:r>
              <a:rPr lang="ja-JP" altLang="en-US" sz="4000" dirty="0" smtClean="0"/>
              <a:t>時間で可能</a:t>
            </a:r>
            <a:endParaRPr lang="en-US" altLang="ja-JP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92" y="2204467"/>
            <a:ext cx="6058836" cy="19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95936" y="509737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行列の掛け算と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同じくらいの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30077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おさらい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70080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CFG</a:t>
            </a:r>
            <a:r>
              <a:rPr lang="ja-JP" altLang="en-US" sz="4000" dirty="0" smtClean="0"/>
              <a:t>構文</a:t>
            </a:r>
            <a:r>
              <a:rPr lang="ja-JP" altLang="en-US" sz="4000" dirty="0"/>
              <a:t>解析</a:t>
            </a:r>
            <a:r>
              <a:rPr lang="ja-JP" altLang="en-US" sz="4000" dirty="0" smtClean="0"/>
              <a:t>は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O(</a:t>
            </a:r>
            <a:r>
              <a:rPr lang="en-US" altLang="ja-JP" sz="4000" dirty="0" err="1" smtClean="0"/>
              <a:t>N</a:t>
            </a:r>
            <a:r>
              <a:rPr lang="en-US" altLang="ja-JP" sz="4000" baseline="30000" dirty="0" err="1" smtClean="0"/>
              <a:t>ω</a:t>
            </a:r>
            <a:r>
              <a:rPr lang="en-US" altLang="ja-JP" sz="4000" dirty="0" smtClean="0"/>
              <a:t>) </a:t>
            </a:r>
            <a:r>
              <a:rPr lang="ja-JP" altLang="en-US" sz="4000" dirty="0" smtClean="0"/>
              <a:t>時間で可能</a:t>
            </a:r>
            <a:endParaRPr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行列の掛け算と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同じくらいの</a:t>
            </a:r>
            <a:endParaRPr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270892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O(N</a:t>
            </a:r>
            <a:r>
              <a:rPr lang="en-US" altLang="ja-JP" sz="3600" baseline="30000" dirty="0" smtClean="0"/>
              <a:t>3</a:t>
            </a:r>
            <a:r>
              <a:rPr lang="en-US" altLang="ja-JP" sz="3600" dirty="0" smtClean="0"/>
              <a:t>) </a:t>
            </a:r>
            <a:r>
              <a:rPr lang="ja-JP" altLang="en-US" sz="3600" dirty="0" smtClean="0"/>
              <a:t>未満の行列乗算法は、複雑で</a:t>
            </a:r>
            <a:endParaRPr lang="en-US" altLang="ja-JP" sz="3600" dirty="0" smtClean="0"/>
          </a:p>
          <a:p>
            <a:r>
              <a:rPr lang="ja-JP" altLang="en-US" sz="3600" dirty="0"/>
              <a:t>実用に</a:t>
            </a:r>
            <a:r>
              <a:rPr lang="ja-JP" altLang="en-US" sz="3600" dirty="0" smtClean="0"/>
              <a:t>は適さない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7289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おさらい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70080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CFG</a:t>
            </a:r>
            <a:r>
              <a:rPr lang="ja-JP" altLang="en-US" sz="4000" dirty="0" smtClean="0"/>
              <a:t>構文</a:t>
            </a:r>
            <a:r>
              <a:rPr lang="ja-JP" altLang="en-US" sz="4000" dirty="0"/>
              <a:t>解析</a:t>
            </a:r>
            <a:r>
              <a:rPr lang="ja-JP" altLang="en-US" sz="4000" dirty="0" smtClean="0"/>
              <a:t>は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O(</a:t>
            </a:r>
            <a:r>
              <a:rPr lang="en-US" altLang="ja-JP" sz="4000" dirty="0" err="1" smtClean="0"/>
              <a:t>N</a:t>
            </a:r>
            <a:r>
              <a:rPr lang="en-US" altLang="ja-JP" sz="4000" baseline="30000" dirty="0" err="1" smtClean="0"/>
              <a:t>ω</a:t>
            </a:r>
            <a:r>
              <a:rPr lang="en-US" altLang="ja-JP" sz="4000" dirty="0" smtClean="0"/>
              <a:t>) </a:t>
            </a:r>
            <a:r>
              <a:rPr lang="ja-JP" altLang="en-US" sz="4000" dirty="0" smtClean="0"/>
              <a:t>時間で可能</a:t>
            </a:r>
            <a:endParaRPr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23928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行列の掛け算と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同じくらいの</a:t>
            </a:r>
            <a:endParaRPr lang="en-US" altLang="ja-JP" sz="20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270892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O(N</a:t>
            </a:r>
            <a:r>
              <a:rPr lang="en-US" altLang="ja-JP" sz="3600" baseline="30000" dirty="0" smtClean="0"/>
              <a:t>3</a:t>
            </a:r>
            <a:r>
              <a:rPr lang="en-US" altLang="ja-JP" sz="3600" dirty="0" smtClean="0"/>
              <a:t>) </a:t>
            </a:r>
            <a:r>
              <a:rPr lang="ja-JP" altLang="en-US" sz="3600" dirty="0" smtClean="0"/>
              <a:t>未満の行列乗算法は、複雑で</a:t>
            </a:r>
            <a:endParaRPr lang="en-US" altLang="ja-JP" sz="3600" dirty="0" smtClean="0"/>
          </a:p>
          <a:p>
            <a:r>
              <a:rPr lang="ja-JP" altLang="en-US" sz="3600" dirty="0"/>
              <a:t>実用に</a:t>
            </a:r>
            <a:r>
              <a:rPr lang="ja-JP" altLang="en-US" sz="3600" dirty="0" smtClean="0"/>
              <a:t>は適さない</a:t>
            </a:r>
            <a:endParaRPr lang="en-US" altLang="ja-JP" sz="36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4077072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i="1" dirty="0" smtClean="0"/>
              <a:t>⇒</a:t>
            </a:r>
            <a:endParaRPr lang="en-US" altLang="ja-JP" sz="3600" i="1" dirty="0" smtClean="0"/>
          </a:p>
          <a:p>
            <a:r>
              <a:rPr lang="ja-JP" altLang="en-US" sz="3600" i="1" dirty="0" smtClean="0"/>
              <a:t>行列乗算を使う</a:t>
            </a:r>
            <a:r>
              <a:rPr lang="en-US" altLang="ja-JP" sz="3600" i="1" dirty="0" smtClean="0"/>
              <a:t>Valiant</a:t>
            </a:r>
            <a:r>
              <a:rPr lang="ja-JP" altLang="en-US" sz="3600" i="1" dirty="0" smtClean="0"/>
              <a:t>の構文解析法も</a:t>
            </a:r>
            <a:r>
              <a:rPr lang="en-US" altLang="ja-JP" sz="3600" i="1" dirty="0" smtClean="0"/>
              <a:t/>
            </a:r>
            <a:br>
              <a:rPr lang="en-US" altLang="ja-JP" sz="3600" i="1" dirty="0" smtClean="0"/>
            </a:br>
            <a:r>
              <a:rPr lang="ja-JP" altLang="en-US" sz="3600" i="1" dirty="0" smtClean="0"/>
              <a:t>実用するなら</a:t>
            </a:r>
            <a:r>
              <a:rPr lang="en-US" altLang="ja-JP" sz="3600" i="1" dirty="0" smtClean="0"/>
              <a:t>O(N</a:t>
            </a:r>
            <a:r>
              <a:rPr lang="en-US" altLang="ja-JP" sz="3600" i="1" baseline="30000" dirty="0" smtClean="0"/>
              <a:t>3</a:t>
            </a:r>
            <a:r>
              <a:rPr lang="en-US" altLang="ja-JP" sz="3600" i="1" dirty="0" smtClean="0"/>
              <a:t>)</a:t>
            </a:r>
            <a:r>
              <a:rPr lang="ja-JP" altLang="en-US" sz="3600" i="1" dirty="0" smtClean="0"/>
              <a:t>で</a:t>
            </a:r>
            <a:r>
              <a:rPr lang="en-US" altLang="ja-JP" sz="3600" i="1" dirty="0" smtClean="0"/>
              <a:t>CYK</a:t>
            </a:r>
            <a:r>
              <a:rPr lang="ja-JP" altLang="en-US" sz="3600" i="1" dirty="0" smtClean="0"/>
              <a:t>と同じ。</a:t>
            </a:r>
            <a:endParaRPr lang="en-US" altLang="ja-JP" sz="3600" i="1" dirty="0" smtClean="0"/>
          </a:p>
          <a:p>
            <a:r>
              <a:rPr lang="ja-JP" altLang="en-US" sz="3600" i="1" dirty="0" smtClean="0"/>
              <a:t>この定理は理論的な興味にすぎない</a:t>
            </a:r>
            <a:r>
              <a:rPr lang="en-US" altLang="ja-JP" sz="3600" i="1" dirty="0" smtClean="0"/>
              <a:t>…</a:t>
            </a:r>
            <a:r>
              <a:rPr lang="ja-JP" altLang="en-US" sz="3600" i="1" dirty="0" smtClean="0"/>
              <a:t>？</a:t>
            </a:r>
            <a:endParaRPr lang="en-US" altLang="ja-JP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35019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読んだ論文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215"/>
            <a:ext cx="8640960" cy="275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9" y="5301208"/>
            <a:ext cx="8044237" cy="10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323528" y="2348880"/>
            <a:ext cx="18722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7596336" y="6021288"/>
            <a:ext cx="8640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読んだ論文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“Efﬁcient Divide-and-Conquer Parsing of </a:t>
            </a:r>
            <a:r>
              <a:rPr lang="en-US" altLang="ja-JP" dirty="0"/>
              <a:t>Practical Context-Free </a:t>
            </a:r>
            <a:r>
              <a:rPr lang="en-US" altLang="ja-JP" dirty="0" smtClean="0"/>
              <a:t>Languages”</a:t>
            </a:r>
          </a:p>
          <a:p>
            <a:r>
              <a:rPr kumimoji="1" lang="en-US" altLang="ja-JP" dirty="0" smtClean="0"/>
              <a:t>To appear in ICFP’13</a:t>
            </a:r>
          </a:p>
          <a:p>
            <a:r>
              <a:rPr lang="en-US" altLang="ja-JP" dirty="0" err="1" smtClean="0"/>
              <a:t>Bernardy</a:t>
            </a:r>
            <a:r>
              <a:rPr lang="en-US" altLang="ja-JP" dirty="0" smtClean="0"/>
              <a:t> &amp; </a:t>
            </a:r>
            <a:r>
              <a:rPr lang="en-US" altLang="ja-JP" dirty="0" err="1" smtClean="0"/>
              <a:t>Claessen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Haskell </a:t>
            </a:r>
            <a:r>
              <a:rPr lang="ja-JP" altLang="en-US" dirty="0" smtClean="0"/>
              <a:t>で書かれ </a:t>
            </a:r>
            <a:r>
              <a:rPr lang="en-US" altLang="ja-JP" dirty="0" smtClean="0"/>
              <a:t>Haskell </a:t>
            </a:r>
            <a:r>
              <a:rPr lang="ja-JP" altLang="en-US" dirty="0" smtClean="0"/>
              <a:t>でスクリプトが書けるエディタ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en-US" altLang="ja-JP" dirty="0" smtClean="0"/>
              <a:t>“Yi” </a:t>
            </a:r>
            <a:r>
              <a:rPr lang="ja-JP" altLang="en-US" dirty="0" smtClean="0"/>
              <a:t>を作っている人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法を新しい視点から見直す</a:t>
            </a:r>
            <a:endParaRPr kumimoji="1" lang="en-US" altLang="ja-JP" dirty="0" smtClean="0"/>
          </a:p>
          <a:p>
            <a:r>
              <a:rPr lang="en-US" altLang="ja-JP" dirty="0" smtClean="0"/>
              <a:t>Valiant </a:t>
            </a:r>
            <a:r>
              <a:rPr lang="ja-JP" altLang="en-US" dirty="0" smtClean="0"/>
              <a:t>法が </a:t>
            </a:r>
            <a:r>
              <a:rPr lang="en-US" altLang="ja-JP" dirty="0" smtClean="0"/>
              <a:t>“</a:t>
            </a:r>
            <a:r>
              <a:rPr lang="ja-JP" altLang="en-US" dirty="0" smtClean="0"/>
              <a:t>速く</a:t>
            </a:r>
            <a:r>
              <a:rPr lang="en-US" altLang="ja-JP" dirty="0" smtClean="0"/>
              <a:t>” </a:t>
            </a:r>
            <a:r>
              <a:rPr lang="ja-JP" altLang="en-US" dirty="0" smtClean="0"/>
              <a:t>動く文法について考える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実際</a:t>
            </a:r>
            <a:r>
              <a:rPr kumimoji="1" lang="ja-JP" altLang="en-US" dirty="0" smtClean="0"/>
              <a:t>のプログラミング言語の文法はそうであると主張する</a:t>
            </a:r>
            <a:endParaRPr kumimoji="1" lang="en-US" altLang="ja-JP" dirty="0" smtClean="0"/>
          </a:p>
          <a:p>
            <a:r>
              <a:rPr lang="ja-JP" altLang="en-US" dirty="0" smtClean="0"/>
              <a:t>あと普通に </a:t>
            </a:r>
            <a:r>
              <a:rPr lang="en-US" altLang="ja-JP" dirty="0" smtClean="0"/>
              <a:t>Valiant </a:t>
            </a:r>
            <a:r>
              <a:rPr lang="ja-JP" altLang="en-US" dirty="0" smtClean="0"/>
              <a:t>法の説明が </a:t>
            </a:r>
            <a:r>
              <a:rPr lang="en-US" altLang="ja-JP" dirty="0" smtClean="0"/>
              <a:t>Valiant </a:t>
            </a:r>
            <a:r>
              <a:rPr lang="ja-JP" altLang="en-US" dirty="0" smtClean="0"/>
              <a:t>の原論文より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倍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読みやすい</a:t>
            </a:r>
            <a:endParaRPr kumimoji="1" lang="ja-JP" altLang="en-US" dirty="0"/>
          </a:p>
        </p:txBody>
      </p:sp>
      <p:pic>
        <p:nvPicPr>
          <p:cNvPr id="2050" name="Picture 2" descr="Image:Yi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23" y="242088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Valiant </a:t>
            </a:r>
            <a:r>
              <a:rPr lang="ja-JP" altLang="en-US" dirty="0"/>
              <a:t>法を新しい視点から見直す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9443" y="2041859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 smtClean="0"/>
              <a:t>“</a:t>
            </a:r>
            <a:r>
              <a:rPr lang="ja-JP" altLang="en-US" sz="3600" dirty="0" smtClean="0"/>
              <a:t>文脈</a:t>
            </a:r>
            <a:r>
              <a:rPr lang="ja-JP" altLang="en-US" sz="3600" dirty="0"/>
              <a:t>自由文法</a:t>
            </a:r>
            <a:r>
              <a:rPr lang="ja-JP" altLang="en-US" sz="3600" dirty="0" smtClean="0"/>
              <a:t>の構文解析は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行列乗算を使って実装できる</a:t>
            </a:r>
            <a:r>
              <a:rPr lang="en-US" altLang="ja-JP" sz="3600" dirty="0" smtClean="0"/>
              <a:t>”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endParaRPr lang="en-US" altLang="ja-JP" sz="1200" dirty="0" smtClean="0"/>
          </a:p>
          <a:p>
            <a:pPr marL="457200" lvl="1" indent="0">
              <a:buNone/>
            </a:pPr>
            <a:r>
              <a:rPr lang="ja-JP" altLang="en-US" sz="3400" dirty="0" smtClean="0"/>
              <a:t>△ 理論上 </a:t>
            </a:r>
            <a:r>
              <a:rPr lang="en-US" altLang="ja-JP" sz="3400" dirty="0" smtClean="0"/>
              <a:t>O(</a:t>
            </a:r>
            <a:r>
              <a:rPr lang="en-US" altLang="ja-JP" sz="3400" dirty="0" err="1" smtClean="0"/>
              <a:t>N</a:t>
            </a:r>
            <a:r>
              <a:rPr lang="en-US" altLang="ja-JP" sz="3400" baseline="30000" dirty="0" err="1" smtClean="0"/>
              <a:t>ω</a:t>
            </a:r>
            <a:r>
              <a:rPr lang="en-US" altLang="ja-JP" sz="3400" dirty="0" smtClean="0"/>
              <a:t>) </a:t>
            </a:r>
            <a:r>
              <a:rPr lang="ja-JP" altLang="en-US" sz="3400" dirty="0" smtClean="0"/>
              <a:t>時間でできる</a:t>
            </a:r>
            <a:endParaRPr lang="en-US" altLang="ja-JP" sz="3400" dirty="0" smtClean="0"/>
          </a:p>
          <a:p>
            <a:pPr marL="457200" lvl="1" indent="0">
              <a:buNone/>
            </a:pPr>
            <a:r>
              <a:rPr lang="ja-JP" altLang="en-US" sz="3400" dirty="0" smtClean="0"/>
              <a:t>○ 乗算が高速にできるような</a:t>
            </a:r>
            <a:r>
              <a:rPr lang="en-US" altLang="ja-JP" sz="3400" dirty="0" smtClean="0"/>
              <a:t/>
            </a:r>
            <a:br>
              <a:rPr lang="en-US" altLang="ja-JP" sz="3400" dirty="0" smtClean="0"/>
            </a:br>
            <a:r>
              <a:rPr lang="ja-JP" altLang="en-US" sz="3400" dirty="0" smtClean="0"/>
              <a:t>　 特殊な行列しか使わないなら</a:t>
            </a:r>
            <a:r>
              <a:rPr lang="en-US" altLang="ja-JP" sz="3400" dirty="0" smtClean="0"/>
              <a:t/>
            </a:r>
            <a:br>
              <a:rPr lang="en-US" altLang="ja-JP" sz="3400" dirty="0" smtClean="0"/>
            </a:br>
            <a:r>
              <a:rPr lang="ja-JP" altLang="en-US" sz="3400" dirty="0" smtClean="0"/>
              <a:t>　 実用上もっと速くできる</a:t>
            </a:r>
            <a:endParaRPr lang="en-US" altLang="ja-JP" sz="3400" dirty="0" smtClean="0"/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651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疎</a:t>
            </a:r>
            <a:r>
              <a:rPr lang="ja-JP" altLang="en-US" dirty="0" smtClean="0"/>
              <a:t>行列！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772816"/>
            <a:ext cx="52959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2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法の説明 </a:t>
            </a:r>
            <a:r>
              <a:rPr kumimoji="1" lang="en-US" altLang="ja-JP" dirty="0" smtClean="0"/>
              <a:t>(Why</a:t>
            </a:r>
            <a:r>
              <a:rPr kumimoji="1" lang="ja-JP" altLang="en-US" dirty="0" smtClean="0"/>
              <a:t>行列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CYK </a:t>
            </a:r>
            <a:r>
              <a:rPr kumimoji="1" lang="ja-JP" altLang="en-US" dirty="0" smtClean="0"/>
              <a:t>法を思い出そう</a:t>
            </a:r>
            <a:endParaRPr kumimoji="1" lang="en-US" altLang="ja-JP" dirty="0" smtClean="0"/>
          </a:p>
          <a:p>
            <a:pPr marL="457200" lvl="1" indent="0">
              <a:buNone/>
            </a:pPr>
            <a:r>
              <a:rPr lang="en-US" altLang="ja-JP" sz="3600" dirty="0" err="1" smtClean="0"/>
              <a:t>M</a:t>
            </a:r>
            <a:r>
              <a:rPr lang="en-US" altLang="ja-JP" sz="3600" baseline="-25000" dirty="0" err="1" smtClean="0"/>
              <a:t>ij</a:t>
            </a:r>
            <a:r>
              <a:rPr lang="en-US" altLang="ja-JP" sz="3600" dirty="0" smtClean="0"/>
              <a:t> = </a:t>
            </a:r>
            <a:r>
              <a:rPr lang="ja-JP" altLang="en-US" sz="5400" dirty="0" smtClean="0"/>
              <a:t>∪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(</a:t>
            </a:r>
            <a:r>
              <a:rPr lang="en-US" altLang="ja-JP" sz="3600" dirty="0" err="1" smtClean="0"/>
              <a:t>M</a:t>
            </a:r>
            <a:r>
              <a:rPr lang="en-US" altLang="ja-JP" sz="3600" baseline="-25000" dirty="0" err="1" smtClean="0"/>
              <a:t>ik</a:t>
            </a:r>
            <a:r>
              <a:rPr lang="en-US" altLang="ja-JP" sz="3600" dirty="0" smtClean="0"/>
              <a:t> </a:t>
            </a:r>
            <a:r>
              <a:rPr lang="ja-JP" altLang="en-US" sz="3600" dirty="0" smtClean="0"/>
              <a:t>☆ </a:t>
            </a:r>
            <a:r>
              <a:rPr lang="en-US" altLang="ja-JP" sz="3600" dirty="0" err="1" smtClean="0"/>
              <a:t>M</a:t>
            </a:r>
            <a:r>
              <a:rPr lang="en-US" altLang="ja-JP" sz="3600" baseline="-25000" dirty="0" err="1" smtClean="0"/>
              <a:t>kj</a:t>
            </a:r>
            <a:r>
              <a:rPr lang="en-US" altLang="ja-JP" sz="3600" dirty="0" smtClean="0"/>
              <a:t>)</a:t>
            </a:r>
          </a:p>
          <a:p>
            <a:pPr lvl="1"/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2000" dirty="0" smtClean="0"/>
              <a:t>“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文字目から</a:t>
            </a:r>
            <a:r>
              <a:rPr lang="en-US" altLang="ja-JP" sz="2000" dirty="0" smtClean="0"/>
              <a:t> j</a:t>
            </a:r>
            <a:r>
              <a:rPr lang="ja-JP" altLang="en-US" sz="2000" dirty="0" smtClean="0"/>
              <a:t>文字目</a:t>
            </a:r>
            <a:r>
              <a:rPr lang="ja-JP" altLang="en-US" sz="2000" dirty="0"/>
              <a:t>まで</a:t>
            </a:r>
            <a:r>
              <a:rPr lang="en-US" altLang="ja-JP" sz="2000" dirty="0"/>
              <a:t>”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000" dirty="0" smtClean="0"/>
              <a:t>が生成可能か調べる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“</a:t>
            </a:r>
            <a:r>
              <a:rPr lang="en-US" altLang="ja-JP" sz="2000" dirty="0" err="1" smtClean="0"/>
              <a:t>i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文字目から</a:t>
            </a:r>
            <a:r>
              <a:rPr lang="en-US" altLang="ja-JP" sz="2000" dirty="0" smtClean="0"/>
              <a:t> k </a:t>
            </a:r>
            <a:r>
              <a:rPr lang="ja-JP" altLang="en-US" sz="2000" dirty="0" smtClean="0"/>
              <a:t>文字目</a:t>
            </a:r>
            <a:r>
              <a:rPr lang="en-US" altLang="ja-JP" sz="2000" dirty="0"/>
              <a:t>” </a:t>
            </a:r>
            <a:r>
              <a:rPr lang="ja-JP" altLang="en-US" sz="2000" dirty="0" smtClean="0"/>
              <a:t>を</a:t>
            </a:r>
            <a:r>
              <a:rPr lang="ja-JP" altLang="en-US" sz="2000" dirty="0"/>
              <a:t>調べ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000" dirty="0" smtClean="0"/>
              <a:t>“k </a:t>
            </a:r>
            <a:r>
              <a:rPr lang="ja-JP" altLang="en-US" sz="2000" dirty="0" smtClean="0"/>
              <a:t>文字目から</a:t>
            </a:r>
            <a:r>
              <a:rPr lang="en-US" altLang="ja-JP" sz="2000" dirty="0" smtClean="0"/>
              <a:t> j </a:t>
            </a:r>
            <a:r>
              <a:rPr lang="ja-JP" altLang="en-US" sz="2000" dirty="0" smtClean="0"/>
              <a:t>文字目</a:t>
            </a:r>
            <a:r>
              <a:rPr lang="en-US" altLang="ja-JP" sz="2000" dirty="0"/>
              <a:t>”</a:t>
            </a:r>
            <a:r>
              <a:rPr lang="ja-JP" altLang="en-US" sz="2000" dirty="0" smtClean="0"/>
              <a:t>を</a:t>
            </a:r>
            <a:r>
              <a:rPr lang="ja-JP" altLang="en-US" sz="2000" dirty="0"/>
              <a:t>調べ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それを作れる文法規則があるか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調べる</a:t>
            </a:r>
            <a:endParaRPr kumimoji="1" lang="ja-JP" altLang="en-US" sz="2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85896"/>
              </p:ext>
            </p:extLst>
          </p:nvPr>
        </p:nvGraphicFramePr>
        <p:xfrm>
          <a:off x="5292080" y="3645024"/>
          <a:ext cx="2975990" cy="24368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5198"/>
                <a:gridCol w="595198"/>
                <a:gridCol w="595198"/>
                <a:gridCol w="595198"/>
                <a:gridCol w="595198"/>
              </a:tblGrid>
              <a:tr h="487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1,S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/>
                    </a:p>
                  </a:txBody>
                  <a:tcPr marL="61620" marR="61620" marT="30810" marB="30810" anchor="ctr"/>
                </a:tc>
              </a:tr>
              <a:tr h="487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0,S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U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/>
                    </a:p>
                  </a:txBody>
                  <a:tcPr marL="61620" marR="61620" marT="30810" marB="30810" anchor="ctr"/>
                </a:tc>
              </a:tr>
              <a:tr h="487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1,S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T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</a:tr>
              <a:tr h="487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0,S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U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</a:tr>
              <a:tr h="4873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-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1,S</a:t>
                      </a:r>
                      <a:endParaRPr kumimoji="1" lang="ja-JP" altLang="en-US" sz="1200" b="1" dirty="0"/>
                    </a:p>
                  </a:txBody>
                  <a:tcPr marL="61620" marR="61620" marT="30810" marB="30810" anchor="ctr"/>
                </a:tc>
              </a:tr>
            </a:tbl>
          </a:graphicData>
        </a:graphic>
      </p:graphicFrame>
      <p:sp>
        <p:nvSpPr>
          <p:cNvPr id="5" name="角丸四角形吹き出し 4"/>
          <p:cNvSpPr/>
          <p:nvPr/>
        </p:nvSpPr>
        <p:spPr>
          <a:xfrm>
            <a:off x="6263680" y="1340768"/>
            <a:ext cx="2880320" cy="1368152"/>
          </a:xfrm>
          <a:prstGeom prst="wedgeRoundRectCallout">
            <a:avLst>
              <a:gd name="adj1" fmla="val -75830"/>
              <a:gd name="adj2" fmla="val 38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行列の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掛け算の形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5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法の説明</a:t>
            </a:r>
            <a:r>
              <a:rPr lang="en-US" altLang="ja-JP" dirty="0"/>
              <a:t>(Why</a:t>
            </a:r>
            <a:r>
              <a:rPr lang="ja-JP" altLang="en-US" dirty="0"/>
              <a:t>行列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800" dirty="0" smtClean="0"/>
              <a:t>CYK </a:t>
            </a:r>
            <a:r>
              <a:rPr kumimoji="1" lang="ja-JP" altLang="en-US" sz="2800" dirty="0" smtClean="0"/>
              <a:t>法のナナメ一列を埋める操作は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1600" dirty="0" smtClean="0"/>
          </a:p>
          <a:p>
            <a:r>
              <a:rPr kumimoji="1" lang="ja-JP" altLang="en-US" sz="2800" dirty="0" smtClean="0"/>
              <a:t>要素　</a:t>
            </a:r>
            <a:r>
              <a:rPr lang="ja-JP" altLang="en-US" sz="2800" dirty="0"/>
              <a:t>⇒</a:t>
            </a:r>
            <a:r>
              <a:rPr kumimoji="1" lang="ja-JP" altLang="en-US" sz="2800" dirty="0" smtClean="0"/>
              <a:t>　非終端記号の集合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要素の足し算 </a:t>
            </a:r>
            <a:r>
              <a:rPr lang="en-US" altLang="ja-JP" sz="2800" dirty="0" smtClean="0"/>
              <a:t>(</a:t>
            </a:r>
            <a:r>
              <a:rPr lang="ja-JP" altLang="en-US" sz="2800" dirty="0" smtClean="0"/>
              <a:t> </a:t>
            </a:r>
            <a:r>
              <a:rPr lang="ja-JP" altLang="en-US" sz="2800" dirty="0"/>
              <a:t>∪ </a:t>
            </a:r>
            <a:r>
              <a:rPr lang="en-US" altLang="ja-JP" sz="2800" dirty="0"/>
              <a:t>) </a:t>
            </a:r>
            <a:r>
              <a:rPr kumimoji="1" lang="ja-JP" altLang="en-US" sz="2800" dirty="0" smtClean="0"/>
              <a:t>　</a:t>
            </a:r>
            <a:r>
              <a:rPr lang="ja-JP" altLang="en-US" sz="2800" dirty="0" smtClean="0"/>
              <a:t>⇒</a:t>
            </a:r>
            <a:r>
              <a:rPr kumimoji="1" lang="ja-JP" altLang="en-US" sz="2800" dirty="0" smtClean="0"/>
              <a:t>　集合の合併</a:t>
            </a:r>
            <a:endParaRPr lang="en-US" altLang="ja-JP" sz="2800" dirty="0" smtClean="0"/>
          </a:p>
          <a:p>
            <a:r>
              <a:rPr kumimoji="1" lang="ja-JP" altLang="en-US" sz="2800" dirty="0"/>
              <a:t>要素</a:t>
            </a:r>
            <a:r>
              <a:rPr kumimoji="1" lang="ja-JP" altLang="en-US" sz="2800" dirty="0" smtClean="0"/>
              <a:t>の掛け算 </a:t>
            </a:r>
            <a:r>
              <a:rPr kumimoji="1" lang="en-US" altLang="ja-JP" sz="2800" dirty="0" smtClean="0"/>
              <a:t>( </a:t>
            </a:r>
            <a:r>
              <a:rPr kumimoji="1" lang="ja-JP" altLang="en-US" sz="2800" dirty="0" smtClean="0"/>
              <a:t>☆ </a:t>
            </a:r>
            <a:r>
              <a:rPr kumimoji="1" lang="en-US" altLang="ja-JP" sz="2800" dirty="0" smtClean="0"/>
              <a:t>)</a:t>
            </a:r>
            <a:r>
              <a:rPr lang="en-US" altLang="ja-JP" sz="2800" dirty="0"/>
              <a:t> </a:t>
            </a:r>
            <a:r>
              <a:rPr lang="ja-JP" altLang="en-US" sz="2800" dirty="0" smtClean="0"/>
              <a:t>⇒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　</a:t>
            </a:r>
            <a:r>
              <a:rPr lang="en-US" altLang="ja-JP" sz="2800" dirty="0" smtClean="0"/>
              <a:t>X</a:t>
            </a:r>
            <a:r>
              <a:rPr lang="ja-JP" altLang="en-US" sz="2800" dirty="0" smtClean="0"/>
              <a:t>☆</a:t>
            </a:r>
            <a:r>
              <a:rPr lang="en-US" altLang="ja-JP" sz="2800" dirty="0" smtClean="0"/>
              <a:t>Y = {N | N</a:t>
            </a:r>
            <a:r>
              <a:rPr lang="ja-JP" altLang="en-US" sz="2800" dirty="0" smtClean="0"/>
              <a:t>→</a:t>
            </a:r>
            <a:r>
              <a:rPr lang="en-US" altLang="ja-JP" sz="2800" dirty="0" smtClean="0"/>
              <a:t>ML, M</a:t>
            </a:r>
            <a:r>
              <a:rPr lang="ja-JP" altLang="en-US" sz="2800" dirty="0" smtClean="0"/>
              <a:t>∈</a:t>
            </a:r>
            <a:r>
              <a:rPr lang="en-US" altLang="ja-JP" sz="2800" dirty="0" smtClean="0"/>
              <a:t>X, L</a:t>
            </a:r>
            <a:r>
              <a:rPr lang="ja-JP" altLang="en-US" sz="2800" dirty="0" smtClean="0"/>
              <a:t>∈</a:t>
            </a:r>
            <a:r>
              <a:rPr lang="en-US" altLang="ja-JP" sz="2800" dirty="0" smtClean="0"/>
              <a:t>Y }</a:t>
            </a:r>
            <a:r>
              <a:rPr kumimoji="1" lang="ja-JP" altLang="en-US" sz="2800" dirty="0" smtClean="0"/>
              <a:t>  </a:t>
            </a:r>
            <a:endParaRPr lang="en-US" altLang="ja-JP" sz="2800" dirty="0"/>
          </a:p>
          <a:p>
            <a:pPr marL="0" indent="0">
              <a:buNone/>
            </a:pPr>
            <a:endParaRPr kumimoji="1" lang="en-US" altLang="ja-JP" sz="16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の行列乗算！！！！！！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30002"/>
              </p:ext>
            </p:extLst>
          </p:nvPr>
        </p:nvGraphicFramePr>
        <p:xfrm>
          <a:off x="5747609" y="5085184"/>
          <a:ext cx="1920735" cy="1572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4147"/>
                <a:gridCol w="384147"/>
                <a:gridCol w="384147"/>
                <a:gridCol w="384147"/>
                <a:gridCol w="384147"/>
              </a:tblGrid>
              <a:tr h="314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1,S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kumimoji="1" lang="ja-JP" altLang="en-US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kumimoji="1" lang="ja-JP" alt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/>
                    </a:p>
                  </a:txBody>
                  <a:tcPr marL="39770" marR="39770" marT="19885" marB="19885" anchor="ctr"/>
                </a:tc>
              </a:tr>
              <a:tr h="314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0,S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U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/>
                    </a:p>
                  </a:txBody>
                  <a:tcPr marL="39770" marR="39770" marT="19885" marB="19885" anchor="ctr"/>
                </a:tc>
              </a:tr>
              <a:tr h="314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1,S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T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</a:tr>
              <a:tr h="314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0,S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U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</a:tr>
              <a:tr h="3145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-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1" dirty="0" smtClean="0"/>
                        <a:t>1,S</a:t>
                      </a:r>
                      <a:endParaRPr kumimoji="1" lang="ja-JP" altLang="en-US" sz="800" b="1" dirty="0"/>
                    </a:p>
                  </a:txBody>
                  <a:tcPr marL="39770" marR="39770" marT="19885" marB="1988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N×N </a:t>
            </a:r>
            <a:r>
              <a:rPr lang="ja-JP" altLang="en-US" dirty="0" smtClean="0"/>
              <a:t>行列の掛け算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2577678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err="1"/>
              <a:t>C</a:t>
            </a:r>
            <a:r>
              <a:rPr lang="en-US" altLang="ja-JP" sz="5400" baseline="-25000" dirty="0" err="1"/>
              <a:t>ij</a:t>
            </a:r>
            <a:r>
              <a:rPr lang="en-US" altLang="ja-JP" sz="5400" dirty="0"/>
              <a:t> </a:t>
            </a:r>
            <a:r>
              <a:rPr lang="en-US" altLang="ja-JP" sz="5400" dirty="0" smtClean="0"/>
              <a:t>=</a:t>
            </a:r>
            <a:r>
              <a:rPr lang="ja-JP" altLang="en-US" sz="5400" dirty="0" smtClean="0"/>
              <a:t> </a:t>
            </a:r>
            <a:r>
              <a:rPr lang="en-US" altLang="ja-JP" sz="5400" dirty="0" smtClean="0"/>
              <a:t>Σ </a:t>
            </a:r>
            <a:r>
              <a:rPr lang="en-US" altLang="ja-JP" sz="5400" dirty="0" err="1" smtClean="0"/>
              <a:t>A</a:t>
            </a:r>
            <a:r>
              <a:rPr lang="en-US" altLang="ja-JP" sz="5400" baseline="-25000" dirty="0" err="1" smtClean="0"/>
              <a:t>ik</a:t>
            </a:r>
            <a:r>
              <a:rPr lang="ja-JP" altLang="en-US" sz="5400" dirty="0" smtClean="0"/>
              <a:t>・</a:t>
            </a:r>
            <a:r>
              <a:rPr lang="en-US" altLang="ja-JP" sz="5400" dirty="0" err="1" smtClean="0"/>
              <a:t>B</a:t>
            </a:r>
            <a:r>
              <a:rPr lang="en-US" altLang="ja-JP" sz="5400" baseline="-25000" dirty="0" err="1" smtClean="0"/>
              <a:t>kj</a:t>
            </a:r>
            <a:endParaRPr lang="ja-JP" altLang="en-US" sz="5400" baseline="-25000" dirty="0"/>
          </a:p>
        </p:txBody>
      </p:sp>
      <p:sp>
        <p:nvSpPr>
          <p:cNvPr id="3" name="角丸四角形 2"/>
          <p:cNvSpPr/>
          <p:nvPr/>
        </p:nvSpPr>
        <p:spPr>
          <a:xfrm>
            <a:off x="3267472" y="4221088"/>
            <a:ext cx="2088232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A</a:t>
            </a:r>
            <a:r>
              <a:rPr lang="en-US" altLang="ja-JP" sz="2400" baseline="-25000" dirty="0"/>
              <a:t>1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A</a:t>
            </a:r>
            <a:r>
              <a:rPr lang="en-US" altLang="ja-JP" sz="2400" baseline="-25000" dirty="0" smtClean="0"/>
              <a:t>12</a:t>
            </a:r>
            <a:r>
              <a:rPr lang="en-US" altLang="ja-JP" sz="2400" dirty="0" smtClean="0"/>
              <a:t> A</a:t>
            </a:r>
            <a:r>
              <a:rPr lang="en-US" altLang="ja-JP" sz="2400" baseline="-25000" dirty="0" smtClean="0"/>
              <a:t>13</a:t>
            </a:r>
            <a:endParaRPr lang="ja-JP" altLang="en-US" sz="2400" baseline="-25000" dirty="0"/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2400" dirty="0" smtClean="0"/>
              <a:t>A</a:t>
            </a:r>
            <a:r>
              <a:rPr lang="en-US" altLang="ja-JP" sz="2400" baseline="-25000" dirty="0" smtClean="0"/>
              <a:t>21</a:t>
            </a:r>
            <a:r>
              <a:rPr lang="en-US" altLang="ja-JP" sz="2400" dirty="0" smtClean="0"/>
              <a:t> A</a:t>
            </a:r>
            <a:r>
              <a:rPr lang="en-US" altLang="ja-JP" sz="2400" baseline="-25000" dirty="0" smtClean="0"/>
              <a:t>22</a:t>
            </a:r>
            <a:r>
              <a:rPr lang="en-US" altLang="ja-JP" sz="2400" dirty="0" smtClean="0"/>
              <a:t> A</a:t>
            </a:r>
            <a:r>
              <a:rPr lang="en-US" altLang="ja-JP" sz="2400" baseline="-25000" dirty="0" smtClean="0"/>
              <a:t>23</a:t>
            </a:r>
            <a:endParaRPr lang="ja-JP" altLang="en-US" sz="2400" baseline="-25000" dirty="0"/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2400" dirty="0" smtClean="0"/>
              <a:t>A</a:t>
            </a:r>
            <a:r>
              <a:rPr lang="en-US" altLang="ja-JP" sz="2400" baseline="-25000" dirty="0" smtClean="0"/>
              <a:t>31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A</a:t>
            </a:r>
            <a:r>
              <a:rPr lang="en-US" altLang="ja-JP" sz="2400" baseline="-25000" dirty="0" smtClean="0"/>
              <a:t>32</a:t>
            </a:r>
            <a:r>
              <a:rPr kumimoji="1" lang="en-US" altLang="ja-JP" sz="2400" dirty="0" smtClean="0"/>
              <a:t> A</a:t>
            </a:r>
            <a:r>
              <a:rPr kumimoji="1" lang="en-US" altLang="ja-JP" sz="2400" baseline="-25000" dirty="0" smtClean="0"/>
              <a:t>33</a:t>
            </a:r>
            <a:endParaRPr kumimoji="1" lang="ja-JP" altLang="en-US" sz="2400" baseline="-25000" dirty="0"/>
          </a:p>
        </p:txBody>
      </p:sp>
      <p:sp>
        <p:nvSpPr>
          <p:cNvPr id="6" name="角丸四角形 5"/>
          <p:cNvSpPr/>
          <p:nvPr/>
        </p:nvSpPr>
        <p:spPr>
          <a:xfrm>
            <a:off x="5508104" y="1988840"/>
            <a:ext cx="2088232" cy="20882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B</a:t>
            </a:r>
            <a:r>
              <a:rPr lang="en-US" altLang="ja-JP" sz="2400" baseline="-25000" dirty="0" smtClean="0"/>
              <a:t>11</a:t>
            </a:r>
            <a:r>
              <a:rPr lang="en-US" altLang="ja-JP" sz="2400" dirty="0" smtClean="0"/>
              <a:t> B</a:t>
            </a:r>
            <a:r>
              <a:rPr lang="en-US" altLang="ja-JP" sz="2400" baseline="-25000" dirty="0" smtClean="0"/>
              <a:t>12</a:t>
            </a:r>
            <a:r>
              <a:rPr lang="en-US" altLang="ja-JP" sz="2400" dirty="0" smtClean="0"/>
              <a:t> B</a:t>
            </a:r>
            <a:r>
              <a:rPr lang="en-US" altLang="ja-JP" sz="2400" baseline="-25000" dirty="0" smtClean="0"/>
              <a:t>13</a:t>
            </a:r>
            <a:endParaRPr lang="ja-JP" altLang="en-US" sz="2400" baseline="-25000" dirty="0"/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2400" dirty="0" smtClean="0"/>
              <a:t>B</a:t>
            </a:r>
            <a:r>
              <a:rPr lang="en-US" altLang="ja-JP" sz="2400" baseline="-25000" dirty="0" smtClean="0"/>
              <a:t>21</a:t>
            </a:r>
            <a:r>
              <a:rPr lang="en-US" altLang="ja-JP" sz="2400" dirty="0" smtClean="0"/>
              <a:t> B</a:t>
            </a:r>
            <a:r>
              <a:rPr lang="en-US" altLang="ja-JP" sz="2400" baseline="-25000" dirty="0" smtClean="0"/>
              <a:t>22</a:t>
            </a:r>
            <a:r>
              <a:rPr lang="en-US" altLang="ja-JP" sz="2400" dirty="0" smtClean="0"/>
              <a:t> B</a:t>
            </a:r>
            <a:r>
              <a:rPr lang="en-US" altLang="ja-JP" sz="2400" baseline="-25000" dirty="0" smtClean="0"/>
              <a:t>23</a:t>
            </a:r>
            <a:endParaRPr lang="ja-JP" altLang="en-US" sz="2400" baseline="-25000" dirty="0"/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2400" dirty="0" smtClean="0"/>
              <a:t>B</a:t>
            </a:r>
            <a:r>
              <a:rPr lang="en-US" altLang="ja-JP" sz="2400" baseline="-25000" dirty="0" smtClean="0"/>
              <a:t>31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B</a:t>
            </a:r>
            <a:r>
              <a:rPr lang="en-US" altLang="ja-JP" sz="2400" baseline="-25000" dirty="0" smtClean="0"/>
              <a:t>32</a:t>
            </a:r>
            <a:r>
              <a:rPr kumimoji="1" lang="en-US" altLang="ja-JP" sz="2400" dirty="0" smtClean="0"/>
              <a:t> B</a:t>
            </a:r>
            <a:r>
              <a:rPr kumimoji="1" lang="en-US" altLang="ja-JP" sz="2400" baseline="-25000" dirty="0" smtClean="0"/>
              <a:t>33</a:t>
            </a:r>
            <a:endParaRPr kumimoji="1" lang="ja-JP" altLang="en-US" sz="2400" baseline="-25000" dirty="0"/>
          </a:p>
        </p:txBody>
      </p:sp>
      <p:sp>
        <p:nvSpPr>
          <p:cNvPr id="7" name="角丸四角形 6"/>
          <p:cNvSpPr/>
          <p:nvPr/>
        </p:nvSpPr>
        <p:spPr>
          <a:xfrm>
            <a:off x="5508104" y="4221088"/>
            <a:ext cx="2088232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552220" y="2276872"/>
            <a:ext cx="0" cy="2916324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3779912" y="5301208"/>
            <a:ext cx="2664296" cy="0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95536" y="4725144"/>
            <a:ext cx="2304256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/>
              <a:t>O(N</a:t>
            </a:r>
            <a:r>
              <a:rPr lang="en-US" altLang="ja-JP" sz="5400" baseline="30000" dirty="0" smtClean="0"/>
              <a:t>3</a:t>
            </a:r>
            <a:r>
              <a:rPr lang="en-US" altLang="ja-JP" sz="5400" dirty="0" smtClean="0"/>
              <a:t>)</a:t>
            </a:r>
          </a:p>
          <a:p>
            <a:r>
              <a:rPr lang="ja-JP" altLang="en-US" sz="4000" baseline="-25000" dirty="0"/>
              <a:t>回</a:t>
            </a:r>
            <a:r>
              <a:rPr lang="ja-JP" altLang="en-US" sz="4000" baseline="-25000" dirty="0" smtClean="0"/>
              <a:t>の加算乗算</a:t>
            </a:r>
            <a:endParaRPr lang="ja-JP" altLang="en-US" sz="5400" baseline="-25000" dirty="0"/>
          </a:p>
        </p:txBody>
      </p:sp>
    </p:spTree>
    <p:extLst>
      <p:ext uri="{BB962C8B-B14F-4D97-AF65-F5344CB8AC3E}">
        <p14:creationId xmlns:p14="http://schemas.microsoft.com/office/powerpoint/2010/main" val="25739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法の説明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/>
              <a:t>CYK </a:t>
            </a:r>
            <a:r>
              <a:rPr lang="ja-JP" altLang="en-US" sz="2000" dirty="0"/>
              <a:t>法のナナメ一列を埋める操作</a:t>
            </a:r>
            <a:r>
              <a:rPr lang="ja-JP" altLang="en-US" sz="2000" dirty="0" smtClean="0"/>
              <a:t>は行列乗算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⇒ ナナメ </a:t>
            </a:r>
            <a:r>
              <a:rPr lang="en-US" altLang="ja-JP" sz="2000" dirty="0" smtClean="0"/>
              <a:t>N </a:t>
            </a:r>
            <a:r>
              <a:rPr lang="ja-JP" altLang="en-US" sz="2000" dirty="0" smtClean="0"/>
              <a:t>列を埋める操作は </a:t>
            </a:r>
            <a:r>
              <a:rPr lang="en-US" altLang="ja-JP" sz="2000" dirty="0" smtClean="0"/>
              <a:t>O(N</a:t>
            </a:r>
            <a:r>
              <a:rPr lang="en-US" altLang="ja-JP" sz="2000" baseline="30000" dirty="0" smtClean="0"/>
              <a:t>ω+1</a:t>
            </a:r>
            <a:r>
              <a:rPr lang="en-US" altLang="ja-JP" sz="2000" dirty="0" smtClean="0"/>
              <a:t>) !!?!?!!!?!?!?!</a:t>
            </a:r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CYK </a:t>
            </a:r>
            <a:r>
              <a:rPr lang="ja-JP" altLang="en-US" sz="2000" dirty="0" smtClean="0"/>
              <a:t>法の表全部を埋める操作は、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乗算結果が変わらなくなるまで掛け算を繰り返す操作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⇒ </a:t>
            </a:r>
            <a:r>
              <a:rPr lang="en-US" altLang="ja-JP" sz="2000" dirty="0" smtClean="0"/>
              <a:t>“Transitive  Closure”</a:t>
            </a:r>
            <a:br>
              <a:rPr lang="en-US" altLang="ja-JP" sz="2000" dirty="0" smtClean="0"/>
            </a:br>
            <a:r>
              <a:rPr lang="ja-JP" altLang="en-US" sz="2000" dirty="0" smtClean="0"/>
              <a:t>⇒ </a:t>
            </a:r>
            <a:r>
              <a:rPr lang="ja-JP" altLang="en-US" sz="2000" b="1" dirty="0" smtClean="0"/>
              <a:t>定理： 上三角行列の</a:t>
            </a:r>
            <a:r>
              <a:rPr lang="en-US" altLang="ja-JP" sz="2000" b="1" dirty="0" smtClean="0"/>
              <a:t>TC</a:t>
            </a:r>
            <a:r>
              <a:rPr lang="ja-JP" altLang="en-US" sz="2000" b="1" dirty="0" smtClean="0"/>
              <a:t>は</a:t>
            </a:r>
            <a:r>
              <a:rPr lang="en-US" altLang="ja-JP" sz="2000" b="1" dirty="0" smtClean="0"/>
              <a:t>O(</a:t>
            </a:r>
            <a:r>
              <a:rPr lang="en-US" altLang="ja-JP" sz="2000" b="1" dirty="0" err="1" smtClean="0"/>
              <a:t>N</a:t>
            </a:r>
            <a:r>
              <a:rPr lang="en-US" altLang="ja-JP" sz="2000" b="1" baseline="30000" dirty="0" err="1" smtClean="0"/>
              <a:t>ω</a:t>
            </a:r>
            <a:r>
              <a:rPr lang="en-US" altLang="ja-JP" sz="2000" b="1" dirty="0" smtClean="0"/>
              <a:t>)</a:t>
            </a:r>
            <a:r>
              <a:rPr lang="ja-JP" altLang="en-US" sz="2000" b="1" dirty="0" smtClean="0"/>
              <a:t>時間で計算できる</a:t>
            </a:r>
            <a:endParaRPr lang="en-US" altLang="ja-JP" sz="2000" b="1" dirty="0" smtClean="0"/>
          </a:p>
          <a:p>
            <a:endParaRPr kumimoji="1" lang="en-US" altLang="ja-JP" sz="2000" dirty="0"/>
          </a:p>
          <a:p>
            <a:endParaRPr lang="en-US" altLang="ja-JP" sz="2000" dirty="0" smtClean="0"/>
          </a:p>
          <a:p>
            <a:endParaRPr kumimoji="1" lang="ja-JP" altLang="en-US" sz="2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44740"/>
              </p:ext>
            </p:extLst>
          </p:nvPr>
        </p:nvGraphicFramePr>
        <p:xfrm>
          <a:off x="6307832" y="4797152"/>
          <a:ext cx="2096610" cy="17168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322"/>
                <a:gridCol w="419322"/>
                <a:gridCol w="419322"/>
                <a:gridCol w="419322"/>
                <a:gridCol w="419322"/>
              </a:tblGrid>
              <a:tr h="343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1,S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</a:endParaRPr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kumimoji="1" lang="ja-JP" altLang="en-US" sz="900" b="1" dirty="0">
                        <a:solidFill>
                          <a:srgbClr val="FF0000"/>
                        </a:solidFill>
                      </a:endParaRPr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/>
                    </a:p>
                  </a:txBody>
                  <a:tcPr marL="43412" marR="43412" marT="21706" marB="21706" anchor="ctr"/>
                </a:tc>
              </a:tr>
              <a:tr h="343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0,S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U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/>
                    </a:p>
                  </a:txBody>
                  <a:tcPr marL="43412" marR="43412" marT="21706" marB="21706" anchor="ctr"/>
                </a:tc>
              </a:tr>
              <a:tr h="343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1,S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T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</a:tr>
              <a:tr h="343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0,S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U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</a:tr>
              <a:tr h="34336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-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 smtClean="0"/>
                        <a:t>1,S</a:t>
                      </a:r>
                      <a:endParaRPr kumimoji="1" lang="ja-JP" altLang="en-US" sz="900" b="1" dirty="0"/>
                    </a:p>
                  </a:txBody>
                  <a:tcPr marL="43412" marR="43412" marT="21706" marB="21706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7029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十字形 4"/>
          <p:cNvSpPr/>
          <p:nvPr/>
        </p:nvSpPr>
        <p:spPr>
          <a:xfrm rot="2700000">
            <a:off x="4303126" y="725521"/>
            <a:ext cx="2592288" cy="2592288"/>
          </a:xfrm>
          <a:prstGeom prst="plus">
            <a:avLst>
              <a:gd name="adj" fmla="val 40446"/>
            </a:avLst>
          </a:prstGeom>
          <a:solidFill>
            <a:srgbClr val="FF0000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42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法の説明 </a:t>
            </a:r>
            <a:r>
              <a:rPr kumimoji="1" lang="en-US" altLang="ja-JP" dirty="0" smtClean="0"/>
              <a:t>(TC</a:t>
            </a:r>
            <a:r>
              <a:rPr kumimoji="1" lang="ja-JP" altLang="en-US" dirty="0" smtClean="0"/>
              <a:t>計算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5" y="2316909"/>
            <a:ext cx="7029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4878251" y="3573016"/>
            <a:ext cx="3946644" cy="2736304"/>
          </a:xfrm>
          <a:prstGeom prst="wedgeRoundRectCallout">
            <a:avLst>
              <a:gd name="adj1" fmla="val -64240"/>
              <a:gd name="adj2" fmla="val -518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“C=C</a:t>
            </a:r>
            <a:r>
              <a:rPr kumimoji="1" lang="ja-JP" altLang="en-US" sz="3200" dirty="0" smtClean="0"/>
              <a:t>・</a:t>
            </a:r>
            <a:r>
              <a:rPr kumimoji="1" lang="en-US" altLang="ja-JP" sz="3200" dirty="0" smtClean="0"/>
              <a:t>C+W”</a:t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⇒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掛け算しても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変わらない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不動点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202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法の説明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kumimoji="1" lang="en-US" altLang="ja-JP" sz="2400" dirty="0" err="1" smtClean="0"/>
              <a:t>Strassen</a:t>
            </a:r>
            <a:r>
              <a:rPr kumimoji="1" lang="ja-JP" altLang="en-US" sz="2400" dirty="0" smtClean="0"/>
              <a:t>乗算を思いだそう</a:t>
            </a:r>
            <a:endParaRPr kumimoji="1" lang="en-US" altLang="ja-JP" sz="2400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sz="2400" dirty="0" smtClean="0"/>
              <a:t>N/2 × N/2  </a:t>
            </a:r>
            <a:r>
              <a:rPr lang="ja-JP" altLang="en-US" sz="2400" dirty="0" smtClean="0"/>
              <a:t>行列に分解して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ja-JP" altLang="en-US" sz="2400" dirty="0" smtClean="0"/>
              <a:t>再帰的に計算</a:t>
            </a:r>
            <a:endParaRPr lang="en-US" altLang="ja-JP" sz="2400" dirty="0"/>
          </a:p>
        </p:txBody>
      </p:sp>
      <p:sp>
        <p:nvSpPr>
          <p:cNvPr id="4" name="角丸四角形 3"/>
          <p:cNvSpPr/>
          <p:nvPr/>
        </p:nvSpPr>
        <p:spPr>
          <a:xfrm>
            <a:off x="5508104" y="177281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5" name="角丸四角形 4"/>
          <p:cNvSpPr/>
          <p:nvPr/>
        </p:nvSpPr>
        <p:spPr>
          <a:xfrm>
            <a:off x="5724128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B</a:t>
            </a:r>
            <a:endParaRPr kumimoji="1" lang="ja-JP" altLang="en-US" sz="4000" dirty="0"/>
          </a:p>
        </p:txBody>
      </p:sp>
      <p:sp>
        <p:nvSpPr>
          <p:cNvPr id="6" name="角丸四角形 5"/>
          <p:cNvSpPr/>
          <p:nvPr/>
        </p:nvSpPr>
        <p:spPr>
          <a:xfrm>
            <a:off x="6696236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β</a:t>
            </a:r>
            <a:endParaRPr kumimoji="1" lang="ja-JP" altLang="en-US" sz="4400" dirty="0"/>
          </a:p>
        </p:txBody>
      </p:sp>
      <p:sp>
        <p:nvSpPr>
          <p:cNvPr id="7" name="角丸四角形 6"/>
          <p:cNvSpPr/>
          <p:nvPr/>
        </p:nvSpPr>
        <p:spPr>
          <a:xfrm>
            <a:off x="5724128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b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696236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ᙙ</a:t>
            </a:r>
            <a:endParaRPr kumimoji="1" lang="ja-JP" altLang="en-US" sz="4000" dirty="0"/>
          </a:p>
        </p:txBody>
      </p:sp>
      <p:sp>
        <p:nvSpPr>
          <p:cNvPr id="9" name="角丸四角形 8"/>
          <p:cNvSpPr/>
          <p:nvPr/>
        </p:nvSpPr>
        <p:spPr>
          <a:xfrm>
            <a:off x="3010373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10" name="角丸四角形 9"/>
          <p:cNvSpPr/>
          <p:nvPr/>
        </p:nvSpPr>
        <p:spPr>
          <a:xfrm>
            <a:off x="3226397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A</a:t>
            </a:r>
            <a:endParaRPr kumimoji="1" lang="ja-JP" altLang="en-US" sz="4000" dirty="0"/>
          </a:p>
        </p:txBody>
      </p:sp>
      <p:sp>
        <p:nvSpPr>
          <p:cNvPr id="11" name="角丸四角形 10"/>
          <p:cNvSpPr/>
          <p:nvPr/>
        </p:nvSpPr>
        <p:spPr>
          <a:xfrm>
            <a:off x="4198505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Bradley Hand ITC" pitchFamily="66" charset="0"/>
              </a:rPr>
              <a:t>α</a:t>
            </a:r>
            <a:endParaRPr kumimoji="1" lang="ja-JP" altLang="en-US" sz="4400" dirty="0">
              <a:latin typeface="Bradley Hand ITC" pitchFamily="66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3226397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a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4198505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∀</a:t>
            </a:r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5508104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15" name="角丸四角形 14"/>
          <p:cNvSpPr/>
          <p:nvPr/>
        </p:nvSpPr>
        <p:spPr>
          <a:xfrm>
            <a:off x="5724128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AB+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kumimoji="1" lang="ja-JP" altLang="en-US" sz="2000" dirty="0"/>
          </a:p>
        </p:txBody>
      </p:sp>
      <p:sp>
        <p:nvSpPr>
          <p:cNvPr id="16" name="角丸四角形 15"/>
          <p:cNvSpPr/>
          <p:nvPr/>
        </p:nvSpPr>
        <p:spPr>
          <a:xfrm>
            <a:off x="6696236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sp>
        <p:nvSpPr>
          <p:cNvPr id="17" name="角丸四角形 16"/>
          <p:cNvSpPr/>
          <p:nvPr/>
        </p:nvSpPr>
        <p:spPr>
          <a:xfrm>
            <a:off x="5724128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/>
              <a:t>aB</a:t>
            </a:r>
            <a:r>
              <a:rPr lang="en-US" altLang="ja-JP" sz="2000" dirty="0" smtClean="0"/>
              <a:t>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lang="ja-JP" altLang="en-US" sz="2000" dirty="0"/>
          </a:p>
        </p:txBody>
      </p:sp>
      <p:sp>
        <p:nvSpPr>
          <p:cNvPr id="18" name="角丸四角形 17"/>
          <p:cNvSpPr/>
          <p:nvPr/>
        </p:nvSpPr>
        <p:spPr>
          <a:xfrm>
            <a:off x="6696236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ja-JP" altLang="en-US" sz="2000" dirty="0" smtClean="0"/>
              <a:t>∀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6372200" y="2444032"/>
            <a:ext cx="0" cy="2209104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658445" y="4653136"/>
            <a:ext cx="2218083" cy="14595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7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法の説明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83521"/>
            <a:ext cx="6972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48" y="1916832"/>
            <a:ext cx="7029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7475" y="3284984"/>
            <a:ext cx="6442877" cy="504056"/>
          </a:xfrm>
        </p:spPr>
        <p:txBody>
          <a:bodyPr anchor="t"/>
          <a:lstStyle/>
          <a:p>
            <a:pPr marL="0" indent="0">
              <a:buNone/>
            </a:pPr>
            <a:r>
              <a:rPr lang="en-US" altLang="ja-JP" sz="2400" dirty="0" smtClean="0"/>
              <a:t>TC</a:t>
            </a:r>
            <a:r>
              <a:rPr lang="ja-JP" altLang="en-US" sz="2400" dirty="0" smtClean="0"/>
              <a:t>も </a:t>
            </a:r>
            <a:r>
              <a:rPr lang="en-US" altLang="ja-JP" sz="2400" dirty="0" smtClean="0"/>
              <a:t>N/2 × N/2  </a:t>
            </a:r>
            <a:r>
              <a:rPr lang="ja-JP" altLang="en-US" sz="2400" dirty="0" smtClean="0"/>
              <a:t>行列に分解して再帰計算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2781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Valiant </a:t>
            </a:r>
            <a:r>
              <a:rPr lang="ja-JP" altLang="en-US" dirty="0"/>
              <a:t>法の説明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72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933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矢印 4"/>
          <p:cNvSpPr/>
          <p:nvPr/>
        </p:nvSpPr>
        <p:spPr>
          <a:xfrm>
            <a:off x="1619672" y="4005064"/>
            <a:ext cx="864096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16200000">
            <a:off x="4025702" y="5320456"/>
            <a:ext cx="864096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05822" y="4514344"/>
            <a:ext cx="292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A’ </a:t>
            </a:r>
            <a:r>
              <a:rPr kumimoji="1" lang="ja-JP" altLang="en-US" sz="2400" dirty="0" smtClean="0"/>
              <a:t>と </a:t>
            </a:r>
            <a:r>
              <a:rPr kumimoji="1" lang="en-US" altLang="ja-JP" sz="2400" dirty="0" smtClean="0"/>
              <a:t>B’ 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A </a:t>
            </a:r>
            <a:r>
              <a:rPr lang="ja-JP" altLang="en-US" sz="2400" dirty="0" smtClean="0"/>
              <a:t>と </a:t>
            </a:r>
            <a:r>
              <a:rPr lang="en-US" altLang="ja-JP" sz="2400" dirty="0" smtClean="0"/>
              <a:t>B </a:t>
            </a:r>
            <a:r>
              <a:rPr lang="ja-JP" altLang="en-US" sz="2400" dirty="0" smtClean="0"/>
              <a:t>の </a:t>
            </a:r>
            <a:r>
              <a:rPr lang="en-US" altLang="ja-JP" sz="2400" dirty="0" smtClean="0"/>
              <a:t>TC</a:t>
            </a:r>
            <a:r>
              <a:rPr lang="ja-JP" altLang="en-US" sz="2400" dirty="0" err="1" smtClean="0"/>
              <a:t>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再帰計算で求まる。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r>
              <a:rPr lang="en-US" altLang="ja-JP" sz="2400" dirty="0" smtClean="0"/>
              <a:t>X’ </a:t>
            </a:r>
            <a:r>
              <a:rPr lang="ja-JP" altLang="en-US" sz="2400" dirty="0" smtClean="0"/>
              <a:t>は？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58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Valiant </a:t>
            </a:r>
            <a:r>
              <a:rPr lang="ja-JP" altLang="en-US" dirty="0"/>
              <a:t>法の説明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3" y="2522077"/>
            <a:ext cx="4372963" cy="12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2933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矢印 4"/>
          <p:cNvSpPr/>
          <p:nvPr/>
        </p:nvSpPr>
        <p:spPr>
          <a:xfrm>
            <a:off x="1619672" y="4005064"/>
            <a:ext cx="864096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16200000">
            <a:off x="4025702" y="5320456"/>
            <a:ext cx="864096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05822" y="4514344"/>
            <a:ext cx="2922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A’ </a:t>
            </a:r>
            <a:r>
              <a:rPr kumimoji="1" lang="ja-JP" altLang="en-US" sz="2400" dirty="0" smtClean="0"/>
              <a:t>と </a:t>
            </a:r>
            <a:r>
              <a:rPr kumimoji="1" lang="en-US" altLang="ja-JP" sz="2400" dirty="0" smtClean="0"/>
              <a:t>B’ 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A </a:t>
            </a:r>
            <a:r>
              <a:rPr lang="ja-JP" altLang="en-US" sz="2400" dirty="0" smtClean="0"/>
              <a:t>と </a:t>
            </a:r>
            <a:r>
              <a:rPr lang="en-US" altLang="ja-JP" sz="2400" dirty="0" smtClean="0"/>
              <a:t>B </a:t>
            </a:r>
            <a:r>
              <a:rPr lang="ja-JP" altLang="en-US" sz="2400" dirty="0" smtClean="0"/>
              <a:t>の </a:t>
            </a:r>
            <a:r>
              <a:rPr lang="en-US" altLang="ja-JP" sz="2400" dirty="0" smtClean="0"/>
              <a:t>TC</a:t>
            </a:r>
            <a:r>
              <a:rPr lang="ja-JP" altLang="en-US" sz="2400" dirty="0" err="1" smtClean="0"/>
              <a:t>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ja-JP" altLang="en-US" sz="2400" dirty="0" smtClean="0"/>
              <a:t>再帰計算で求まる。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r>
              <a:rPr lang="en-US" altLang="ja-JP" sz="2400" dirty="0" smtClean="0"/>
              <a:t>X’ </a:t>
            </a:r>
            <a:r>
              <a:rPr lang="ja-JP" altLang="en-US" sz="2400" dirty="0" smtClean="0"/>
              <a:t>は？</a:t>
            </a:r>
            <a:endParaRPr kumimoji="1" lang="ja-JP" altLang="en-US" sz="2400" dirty="0"/>
          </a:p>
        </p:txBody>
      </p:sp>
      <p:sp>
        <p:nvSpPr>
          <p:cNvPr id="8" name="下矢印 7"/>
          <p:cNvSpPr/>
          <p:nvPr/>
        </p:nvSpPr>
        <p:spPr>
          <a:xfrm rot="10800000">
            <a:off x="6135055" y="3501008"/>
            <a:ext cx="864096" cy="10081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96" y="1649630"/>
            <a:ext cx="2939988" cy="3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50505"/>
            <a:ext cx="1800200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932040" y="1196752"/>
            <a:ext cx="34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A,B,X</a:t>
            </a:r>
            <a:r>
              <a:rPr kumimoji="1" lang="ja-JP" altLang="en-US" sz="2400" dirty="0" smtClean="0"/>
              <a:t>が与えられた時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2040" y="198884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を満たす</a:t>
            </a:r>
            <a:r>
              <a:rPr kumimoji="1" lang="en-US" altLang="ja-JP" sz="2400" dirty="0" smtClean="0"/>
              <a:t>Y</a:t>
            </a:r>
            <a:r>
              <a:rPr kumimoji="1" lang="ja-JP" altLang="en-US" sz="2400" dirty="0" smtClean="0"/>
              <a:t>を求める関数を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0" y="2823319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とする。</a:t>
            </a:r>
            <a:r>
              <a:rPr kumimoji="1" lang="en-US" altLang="ja-JP" sz="2400" dirty="0" smtClean="0"/>
              <a:t>X’=V(A’,X,B’)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271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法の説明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8" y="3356992"/>
            <a:ext cx="32670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0275"/>
            <a:ext cx="7115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48064" y="3963883"/>
            <a:ext cx="2139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さらに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ja-JP" altLang="en-US" sz="4800" dirty="0" smtClean="0"/>
              <a:t>４つに</a:t>
            </a:r>
            <a:endParaRPr kumimoji="1" lang="en-US" altLang="ja-JP" sz="4800" dirty="0" smtClean="0"/>
          </a:p>
          <a:p>
            <a:r>
              <a:rPr kumimoji="1" lang="ja-JP" altLang="en-US" sz="4800" dirty="0" smtClean="0"/>
              <a:t>分解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7326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115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0" y="2348880"/>
            <a:ext cx="64865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0" y="5157192"/>
            <a:ext cx="626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下矢印 6"/>
          <p:cNvSpPr/>
          <p:nvPr/>
        </p:nvSpPr>
        <p:spPr>
          <a:xfrm>
            <a:off x="3809107" y="1340768"/>
            <a:ext cx="864096" cy="8897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809107" y="4077072"/>
            <a:ext cx="864096" cy="8897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4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0" y="1451620"/>
            <a:ext cx="6267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0" y="4763988"/>
            <a:ext cx="5210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939988" cy="36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1800200" cy="38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75856" y="255674"/>
            <a:ext cx="211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を満たす </a:t>
            </a:r>
            <a:r>
              <a:rPr lang="en-US" altLang="ja-JP" dirty="0" smtClean="0"/>
              <a:t>Y =</a:t>
            </a:r>
            <a:endParaRPr kumimoji="1" lang="en-US" altLang="ja-JP" dirty="0" smtClean="0"/>
          </a:p>
        </p:txBody>
      </p:sp>
      <p:sp>
        <p:nvSpPr>
          <p:cNvPr id="9" name="下矢印 8"/>
          <p:cNvSpPr/>
          <p:nvPr/>
        </p:nvSpPr>
        <p:spPr>
          <a:xfrm>
            <a:off x="2339956" y="3368774"/>
            <a:ext cx="864096" cy="8897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9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4917378" cy="47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" y="116632"/>
            <a:ext cx="5210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下矢印 10"/>
          <p:cNvSpPr/>
          <p:nvPr/>
        </p:nvSpPr>
        <p:spPr>
          <a:xfrm rot="18900000">
            <a:off x="1962385" y="1438472"/>
            <a:ext cx="864096" cy="178266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0602" y="2516260"/>
            <a:ext cx="211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この式変形の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読み方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429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再帰的に掛け算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220072" y="177281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5" name="角丸四角形 4"/>
          <p:cNvSpPr/>
          <p:nvPr/>
        </p:nvSpPr>
        <p:spPr>
          <a:xfrm>
            <a:off x="5436096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B</a:t>
            </a:r>
            <a:endParaRPr kumimoji="1" lang="ja-JP" altLang="en-US" sz="4000" dirty="0"/>
          </a:p>
        </p:txBody>
      </p:sp>
      <p:sp>
        <p:nvSpPr>
          <p:cNvPr id="6" name="角丸四角形 5"/>
          <p:cNvSpPr/>
          <p:nvPr/>
        </p:nvSpPr>
        <p:spPr>
          <a:xfrm>
            <a:off x="6408204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β</a:t>
            </a:r>
            <a:endParaRPr kumimoji="1" lang="ja-JP" altLang="en-US" sz="4400" dirty="0"/>
          </a:p>
        </p:txBody>
      </p:sp>
      <p:sp>
        <p:nvSpPr>
          <p:cNvPr id="7" name="角丸四角形 6"/>
          <p:cNvSpPr/>
          <p:nvPr/>
        </p:nvSpPr>
        <p:spPr>
          <a:xfrm>
            <a:off x="5436096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b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408204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ᙙ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6409" y="1988840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N/2 × N/2 </a:t>
            </a:r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行列 </a:t>
            </a:r>
            <a:r>
              <a:rPr kumimoji="1" lang="en-US" altLang="ja-JP" sz="2800" dirty="0" smtClean="0"/>
              <a:t>4 </a:t>
            </a:r>
            <a:r>
              <a:rPr kumimoji="1" lang="ja-JP" altLang="en-US" sz="2800" dirty="0" err="1" smtClean="0"/>
              <a:t>つに</a:t>
            </a:r>
            <a:r>
              <a:rPr kumimoji="1" lang="ja-JP" altLang="en-US" sz="2800" dirty="0" smtClean="0"/>
              <a:t>分解して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lang="ja-JP" altLang="en-US" sz="2800" dirty="0" smtClean="0"/>
              <a:t>行列掛け算、</a:t>
            </a:r>
            <a:endParaRPr lang="en-US" altLang="ja-JP" sz="2800" dirty="0" smtClean="0"/>
          </a:p>
          <a:p>
            <a:r>
              <a:rPr lang="ja-JP" altLang="en-US" sz="2800" dirty="0" smtClean="0"/>
              <a:t>と考えてもよい</a:t>
            </a:r>
            <a:endParaRPr kumimoji="1" lang="ja-JP" altLang="en-US" sz="2800" dirty="0"/>
          </a:p>
        </p:txBody>
      </p:sp>
      <p:sp>
        <p:nvSpPr>
          <p:cNvPr id="15" name="角丸四角形 14"/>
          <p:cNvSpPr/>
          <p:nvPr/>
        </p:nvSpPr>
        <p:spPr>
          <a:xfrm>
            <a:off x="2722341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16" name="角丸四角形 15"/>
          <p:cNvSpPr/>
          <p:nvPr/>
        </p:nvSpPr>
        <p:spPr>
          <a:xfrm>
            <a:off x="2938365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A</a:t>
            </a:r>
            <a:endParaRPr kumimoji="1" lang="ja-JP" altLang="en-US" sz="4000" dirty="0"/>
          </a:p>
        </p:txBody>
      </p:sp>
      <p:sp>
        <p:nvSpPr>
          <p:cNvPr id="17" name="角丸四角形 16"/>
          <p:cNvSpPr/>
          <p:nvPr/>
        </p:nvSpPr>
        <p:spPr>
          <a:xfrm>
            <a:off x="3910473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Bradley Hand ITC" pitchFamily="66" charset="0"/>
              </a:rPr>
              <a:t>α</a:t>
            </a:r>
            <a:endParaRPr kumimoji="1" lang="ja-JP" altLang="en-US" sz="4400" dirty="0">
              <a:latin typeface="Bradley Hand ITC" pitchFamily="66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938365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a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910473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∀</a:t>
            </a:r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5220072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21" name="角丸四角形 20"/>
          <p:cNvSpPr/>
          <p:nvPr/>
        </p:nvSpPr>
        <p:spPr>
          <a:xfrm>
            <a:off x="5436096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AB+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kumimoji="1" lang="ja-JP" altLang="en-US" sz="2000" dirty="0"/>
          </a:p>
        </p:txBody>
      </p:sp>
      <p:sp>
        <p:nvSpPr>
          <p:cNvPr id="22" name="角丸四角形 21"/>
          <p:cNvSpPr/>
          <p:nvPr/>
        </p:nvSpPr>
        <p:spPr>
          <a:xfrm>
            <a:off x="6408204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sp>
        <p:nvSpPr>
          <p:cNvPr id="23" name="角丸四角形 22"/>
          <p:cNvSpPr/>
          <p:nvPr/>
        </p:nvSpPr>
        <p:spPr>
          <a:xfrm>
            <a:off x="5436096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/>
              <a:t>aB</a:t>
            </a:r>
            <a:r>
              <a:rPr lang="en-US" altLang="ja-JP" sz="2000" dirty="0" smtClean="0"/>
              <a:t>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lang="ja-JP" altLang="en-US" sz="2000" dirty="0"/>
          </a:p>
        </p:txBody>
      </p:sp>
      <p:sp>
        <p:nvSpPr>
          <p:cNvPr id="24" name="角丸四角形 23"/>
          <p:cNvSpPr/>
          <p:nvPr/>
        </p:nvSpPr>
        <p:spPr>
          <a:xfrm>
            <a:off x="6408204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ja-JP" altLang="en-US" sz="2000" dirty="0" smtClean="0"/>
              <a:t>∀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084168" y="2444032"/>
            <a:ext cx="0" cy="2209104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370413" y="4653136"/>
            <a:ext cx="2218083" cy="14595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9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Valiant </a:t>
            </a:r>
            <a:r>
              <a:rPr kumimoji="1" lang="ja-JP" altLang="en-US" dirty="0" smtClean="0"/>
              <a:t>法の計算時間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2933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52101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直角三角形 5"/>
          <p:cNvSpPr/>
          <p:nvPr/>
        </p:nvSpPr>
        <p:spPr>
          <a:xfrm rot="2543146">
            <a:off x="3416627" y="2166040"/>
            <a:ext cx="821322" cy="8822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3513782"/>
            <a:ext cx="3548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T(N) = N×N</a:t>
            </a:r>
            <a:r>
              <a:rPr lang="ja-JP" altLang="en-US" dirty="0" smtClean="0"/>
              <a:t>行列の</a:t>
            </a:r>
            <a:r>
              <a:rPr lang="en-US" altLang="ja-JP" dirty="0" smtClean="0"/>
              <a:t>TC</a:t>
            </a:r>
            <a:r>
              <a:rPr lang="ja-JP" altLang="en-US" dirty="0" smtClean="0"/>
              <a:t>計算</a:t>
            </a:r>
            <a:endParaRPr lang="en-US" altLang="ja-JP" dirty="0" smtClean="0"/>
          </a:p>
          <a:p>
            <a:r>
              <a:rPr lang="en-US" altLang="ja-JP" dirty="0" smtClean="0"/>
              <a:t>V(N) = N×N</a:t>
            </a:r>
            <a:r>
              <a:rPr lang="ja-JP" altLang="en-US" dirty="0" smtClean="0"/>
              <a:t>行列の </a:t>
            </a:r>
            <a:r>
              <a:rPr lang="en-US" altLang="ja-JP" dirty="0" smtClean="0"/>
              <a:t>V </a:t>
            </a:r>
            <a:r>
              <a:rPr lang="ja-JP" altLang="en-US" dirty="0" smtClean="0"/>
              <a:t>の計算</a:t>
            </a:r>
            <a:endParaRPr lang="en-US" altLang="ja-JP" dirty="0" smtClean="0"/>
          </a:p>
          <a:p>
            <a:r>
              <a:rPr lang="en-US" altLang="ja-JP" dirty="0" smtClean="0"/>
              <a:t>M(N) = </a:t>
            </a:r>
            <a:r>
              <a:rPr lang="en-US" altLang="ja-JP" dirty="0"/>
              <a:t>N×N</a:t>
            </a:r>
            <a:r>
              <a:rPr lang="ja-JP" altLang="en-US" dirty="0"/>
              <a:t>行列</a:t>
            </a:r>
            <a:r>
              <a:rPr lang="ja-JP" altLang="en-US" dirty="0" smtClean="0"/>
              <a:t>の乗算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87624" y="4535398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T(N) = 2 T(N/2) + V(N)</a:t>
            </a:r>
          </a:p>
          <a:p>
            <a:r>
              <a:rPr kumimoji="1" lang="en-US" altLang="ja-JP" sz="2800" dirty="0" smtClean="0"/>
              <a:t>V(N) = 4 V(N/2) + 4 M(N/4)</a:t>
            </a:r>
          </a:p>
          <a:p>
            <a:endParaRPr lang="en-US" altLang="ja-JP" sz="2800" dirty="0"/>
          </a:p>
          <a:p>
            <a:r>
              <a:rPr kumimoji="1" lang="ja-JP" altLang="en-US" sz="2800" dirty="0" smtClean="0"/>
              <a:t>よって </a:t>
            </a:r>
            <a:r>
              <a:rPr kumimoji="1" lang="en-US" altLang="ja-JP" sz="2800" dirty="0" smtClean="0"/>
              <a:t>T(N)</a:t>
            </a:r>
            <a:r>
              <a:rPr lang="ja-JP" altLang="en-US" sz="2800" dirty="0"/>
              <a:t>≦</a:t>
            </a:r>
            <a:r>
              <a:rPr kumimoji="1" lang="en-US" altLang="ja-JP" sz="2800" dirty="0" smtClean="0"/>
              <a:t>O(</a:t>
            </a:r>
            <a:r>
              <a:rPr kumimoji="1" lang="en-US" altLang="ja-JP" sz="2800" dirty="0" err="1" smtClean="0"/>
              <a:t>N</a:t>
            </a:r>
            <a:r>
              <a:rPr kumimoji="1" lang="en-US" altLang="ja-JP" sz="2800" baseline="30000" dirty="0" err="1" smtClean="0"/>
              <a:t>ω</a:t>
            </a:r>
            <a:r>
              <a:rPr kumimoji="1" lang="en-US" altLang="ja-JP" sz="2800" dirty="0" smtClean="0"/>
              <a:t>)  </a:t>
            </a:r>
            <a:r>
              <a:rPr kumimoji="1" lang="en-US" altLang="ja-JP" sz="2800" dirty="0" smtClean="0">
                <a:solidFill>
                  <a:schemeClr val="bg2"/>
                </a:solidFill>
              </a:rPr>
              <a:t>(???)</a:t>
            </a:r>
          </a:p>
        </p:txBody>
      </p:sp>
    </p:spTree>
    <p:extLst>
      <p:ext uri="{BB962C8B-B14F-4D97-AF65-F5344CB8AC3E}">
        <p14:creationId xmlns:p14="http://schemas.microsoft.com/office/powerpoint/2010/main" val="23808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en-US" altLang="ja-JP" dirty="0" smtClean="0"/>
              <a:t>Haskell 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実装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174269" cy="668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どのような文法で、疎行列になるか？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12250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スライドはここで終わっている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（スライド作っている時間がありませんでした</a:t>
            </a:r>
            <a:r>
              <a:rPr lang="en-US" altLang="ja-JP" smtClean="0"/>
              <a:t>…</a:t>
            </a:r>
            <a:r>
              <a:rPr lang="ja-JP" altLang="en-US" smtClean="0"/>
              <a:t>）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933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再帰的に掛け算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220072" y="177281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5" name="角丸四角形 4"/>
          <p:cNvSpPr/>
          <p:nvPr/>
        </p:nvSpPr>
        <p:spPr>
          <a:xfrm>
            <a:off x="5436096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B</a:t>
            </a:r>
            <a:endParaRPr kumimoji="1" lang="ja-JP" altLang="en-US" sz="4000" dirty="0"/>
          </a:p>
        </p:txBody>
      </p:sp>
      <p:sp>
        <p:nvSpPr>
          <p:cNvPr id="6" name="角丸四角形 5"/>
          <p:cNvSpPr/>
          <p:nvPr/>
        </p:nvSpPr>
        <p:spPr>
          <a:xfrm>
            <a:off x="6408204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β</a:t>
            </a:r>
            <a:endParaRPr kumimoji="1" lang="ja-JP" altLang="en-US" sz="4400" dirty="0"/>
          </a:p>
        </p:txBody>
      </p:sp>
      <p:sp>
        <p:nvSpPr>
          <p:cNvPr id="7" name="角丸四角形 6"/>
          <p:cNvSpPr/>
          <p:nvPr/>
        </p:nvSpPr>
        <p:spPr>
          <a:xfrm>
            <a:off x="5436096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b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408204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ᙙ</a:t>
            </a:r>
            <a:endParaRPr kumimoji="1" lang="ja-JP" altLang="en-US" sz="4000" dirty="0"/>
          </a:p>
        </p:txBody>
      </p:sp>
      <p:sp>
        <p:nvSpPr>
          <p:cNvPr id="15" name="角丸四角形 14"/>
          <p:cNvSpPr/>
          <p:nvPr/>
        </p:nvSpPr>
        <p:spPr>
          <a:xfrm>
            <a:off x="2722341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16" name="角丸四角形 15"/>
          <p:cNvSpPr/>
          <p:nvPr/>
        </p:nvSpPr>
        <p:spPr>
          <a:xfrm>
            <a:off x="2938365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A</a:t>
            </a:r>
            <a:endParaRPr kumimoji="1" lang="ja-JP" altLang="en-US" sz="4000" dirty="0"/>
          </a:p>
        </p:txBody>
      </p:sp>
      <p:sp>
        <p:nvSpPr>
          <p:cNvPr id="17" name="角丸四角形 16"/>
          <p:cNvSpPr/>
          <p:nvPr/>
        </p:nvSpPr>
        <p:spPr>
          <a:xfrm>
            <a:off x="3910473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Bradley Hand ITC" pitchFamily="66" charset="0"/>
              </a:rPr>
              <a:t>α</a:t>
            </a:r>
            <a:endParaRPr kumimoji="1" lang="ja-JP" altLang="en-US" sz="4400" dirty="0">
              <a:latin typeface="Bradley Hand ITC" pitchFamily="66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938365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a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910473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∀</a:t>
            </a:r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5220072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21" name="角丸四角形 20"/>
          <p:cNvSpPr/>
          <p:nvPr/>
        </p:nvSpPr>
        <p:spPr>
          <a:xfrm>
            <a:off x="5436096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AB+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kumimoji="1" lang="ja-JP" altLang="en-US" sz="2000" dirty="0"/>
          </a:p>
        </p:txBody>
      </p:sp>
      <p:sp>
        <p:nvSpPr>
          <p:cNvPr id="22" name="角丸四角形 21"/>
          <p:cNvSpPr/>
          <p:nvPr/>
        </p:nvSpPr>
        <p:spPr>
          <a:xfrm>
            <a:off x="6408204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sp>
        <p:nvSpPr>
          <p:cNvPr id="23" name="角丸四角形 22"/>
          <p:cNvSpPr/>
          <p:nvPr/>
        </p:nvSpPr>
        <p:spPr>
          <a:xfrm>
            <a:off x="5436096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/>
              <a:t>aB</a:t>
            </a:r>
            <a:r>
              <a:rPr lang="en-US" altLang="ja-JP" sz="2000" dirty="0" smtClean="0"/>
              <a:t>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lang="ja-JP" altLang="en-US" sz="2000" dirty="0"/>
          </a:p>
        </p:txBody>
      </p:sp>
      <p:sp>
        <p:nvSpPr>
          <p:cNvPr id="24" name="角丸四角形 23"/>
          <p:cNvSpPr/>
          <p:nvPr/>
        </p:nvSpPr>
        <p:spPr>
          <a:xfrm>
            <a:off x="6408204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ja-JP" altLang="en-US" sz="2000" dirty="0" smtClean="0"/>
              <a:t>∀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084168" y="2444032"/>
            <a:ext cx="0" cy="2209104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370413" y="4653136"/>
            <a:ext cx="2218083" cy="14595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21347" y="1916832"/>
            <a:ext cx="48267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/>
              <a:t>N/2 </a:t>
            </a:r>
            <a:r>
              <a:rPr lang="ja-JP" altLang="en-US" sz="4000" dirty="0" smtClean="0"/>
              <a:t>の掛け算を</a:t>
            </a:r>
            <a:r>
              <a:rPr lang="en-US" altLang="ja-JP" sz="4000" dirty="0" smtClean="0"/>
              <a:t>8</a:t>
            </a:r>
            <a:r>
              <a:rPr lang="ja-JP" altLang="en-US" sz="4000" dirty="0" smtClean="0"/>
              <a:t>回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(N/2)</a:t>
            </a:r>
            <a:r>
              <a:rPr lang="en-US" altLang="ja-JP" sz="4000" baseline="30000" dirty="0" smtClean="0"/>
              <a:t>3</a:t>
            </a:r>
            <a:r>
              <a:rPr lang="en-US" altLang="ja-JP" sz="4000" dirty="0" smtClean="0"/>
              <a:t> × 8 = N</a:t>
            </a:r>
            <a:r>
              <a:rPr lang="en-US" altLang="ja-JP" sz="4000" baseline="30000" dirty="0" smtClean="0"/>
              <a:t>3</a:t>
            </a:r>
          </a:p>
          <a:p>
            <a:endParaRPr lang="en-US" altLang="ja-JP" sz="2400" dirty="0" smtClean="0"/>
          </a:p>
          <a:p>
            <a:r>
              <a:rPr lang="ja-JP" altLang="en-US" sz="2800" dirty="0" smtClean="0"/>
              <a:t>このままでは変化</a:t>
            </a:r>
            <a:r>
              <a:rPr lang="ja-JP" altLang="en-US" sz="2800" dirty="0"/>
              <a:t>なし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20233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</a:t>
            </a:r>
            <a:r>
              <a:rPr kumimoji="1" lang="en-US" altLang="ja-JP" dirty="0" err="1" smtClean="0"/>
              <a:t>Strassen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69]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220072" y="177281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5" name="角丸四角形 4"/>
          <p:cNvSpPr/>
          <p:nvPr/>
        </p:nvSpPr>
        <p:spPr>
          <a:xfrm>
            <a:off x="5436096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B</a:t>
            </a:r>
            <a:endParaRPr kumimoji="1" lang="ja-JP" altLang="en-US" sz="4000" dirty="0"/>
          </a:p>
        </p:txBody>
      </p:sp>
      <p:sp>
        <p:nvSpPr>
          <p:cNvPr id="6" name="角丸四角形 5"/>
          <p:cNvSpPr/>
          <p:nvPr/>
        </p:nvSpPr>
        <p:spPr>
          <a:xfrm>
            <a:off x="6408204" y="195954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β</a:t>
            </a:r>
            <a:endParaRPr kumimoji="1" lang="ja-JP" altLang="en-US" sz="4400" dirty="0"/>
          </a:p>
        </p:txBody>
      </p:sp>
      <p:sp>
        <p:nvSpPr>
          <p:cNvPr id="7" name="角丸四角形 6"/>
          <p:cNvSpPr/>
          <p:nvPr/>
        </p:nvSpPr>
        <p:spPr>
          <a:xfrm>
            <a:off x="5436096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b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408204" y="292494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ᙙ</a:t>
            </a:r>
            <a:endParaRPr kumimoji="1" lang="ja-JP" altLang="en-US" sz="4000" dirty="0"/>
          </a:p>
        </p:txBody>
      </p:sp>
      <p:sp>
        <p:nvSpPr>
          <p:cNvPr id="15" name="角丸四角形 14"/>
          <p:cNvSpPr/>
          <p:nvPr/>
        </p:nvSpPr>
        <p:spPr>
          <a:xfrm>
            <a:off x="2722341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16" name="角丸四角形 15"/>
          <p:cNvSpPr/>
          <p:nvPr/>
        </p:nvSpPr>
        <p:spPr>
          <a:xfrm>
            <a:off x="2938365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A</a:t>
            </a:r>
            <a:endParaRPr kumimoji="1" lang="ja-JP" altLang="en-US" sz="4000" dirty="0"/>
          </a:p>
        </p:txBody>
      </p:sp>
      <p:sp>
        <p:nvSpPr>
          <p:cNvPr id="17" name="角丸四角形 16"/>
          <p:cNvSpPr/>
          <p:nvPr/>
        </p:nvSpPr>
        <p:spPr>
          <a:xfrm>
            <a:off x="3910473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Bradley Hand ITC" pitchFamily="66" charset="0"/>
              </a:rPr>
              <a:t>α</a:t>
            </a:r>
            <a:endParaRPr kumimoji="1" lang="ja-JP" altLang="en-US" sz="4400" dirty="0">
              <a:latin typeface="Bradley Hand ITC" pitchFamily="66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938365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/>
              <a:t>a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3910473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∀</a:t>
            </a:r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5220072" y="4293096"/>
            <a:ext cx="2232248" cy="22322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400" baseline="-25000" dirty="0"/>
          </a:p>
        </p:txBody>
      </p:sp>
      <p:sp>
        <p:nvSpPr>
          <p:cNvPr id="21" name="角丸四角形 20"/>
          <p:cNvSpPr/>
          <p:nvPr/>
        </p:nvSpPr>
        <p:spPr>
          <a:xfrm>
            <a:off x="5436096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AB+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kumimoji="1" lang="ja-JP" altLang="en-US" sz="2000" dirty="0"/>
          </a:p>
        </p:txBody>
      </p:sp>
      <p:sp>
        <p:nvSpPr>
          <p:cNvPr id="22" name="角丸四角形 21"/>
          <p:cNvSpPr/>
          <p:nvPr/>
        </p:nvSpPr>
        <p:spPr>
          <a:xfrm>
            <a:off x="6408204" y="4479821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sp>
        <p:nvSpPr>
          <p:cNvPr id="23" name="角丸四角形 22"/>
          <p:cNvSpPr/>
          <p:nvPr/>
        </p:nvSpPr>
        <p:spPr>
          <a:xfrm>
            <a:off x="5436096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err="1" smtClean="0"/>
              <a:t>aB</a:t>
            </a:r>
            <a:r>
              <a:rPr lang="en-US" altLang="ja-JP" sz="2000" dirty="0" smtClean="0"/>
              <a:t>+</a:t>
            </a:r>
            <a:r>
              <a:rPr lang="en-US" altLang="ja-JP" sz="2000" dirty="0" smtClean="0">
                <a:latin typeface="Bradley Hand ITC" pitchFamily="66" charset="0"/>
              </a:rPr>
              <a:t>α</a:t>
            </a:r>
            <a:r>
              <a:rPr lang="en-US" altLang="ja-JP" sz="2000" dirty="0" smtClean="0"/>
              <a:t>b</a:t>
            </a:r>
            <a:endParaRPr lang="ja-JP" altLang="en-US" sz="2000" dirty="0"/>
          </a:p>
        </p:txBody>
      </p:sp>
      <p:sp>
        <p:nvSpPr>
          <p:cNvPr id="24" name="角丸四角形 23"/>
          <p:cNvSpPr/>
          <p:nvPr/>
        </p:nvSpPr>
        <p:spPr>
          <a:xfrm>
            <a:off x="6408204" y="5445224"/>
            <a:ext cx="864096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aβ+</a:t>
            </a:r>
            <a:r>
              <a:rPr lang="ja-JP" altLang="en-US" sz="2000" dirty="0" smtClean="0"/>
              <a:t>∀</a:t>
            </a:r>
            <a:r>
              <a:rPr lang="en-US" altLang="ja-JP" sz="2000" dirty="0" smtClean="0"/>
              <a:t>ᙙ</a:t>
            </a:r>
            <a:endParaRPr lang="ja-JP" altLang="en-US" sz="2000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084168" y="2444032"/>
            <a:ext cx="0" cy="2209104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3370413" y="4653136"/>
            <a:ext cx="2218083" cy="14595"/>
          </a:xfrm>
          <a:prstGeom prst="straightConnector1">
            <a:avLst/>
          </a:prstGeom>
          <a:ln w="57150">
            <a:solidFill>
              <a:srgbClr val="00B050">
                <a:alpha val="7098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23528" y="1628800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式変形すると</a:t>
            </a:r>
            <a:endParaRPr lang="en-US" altLang="ja-JP" sz="4000" dirty="0" smtClean="0"/>
          </a:p>
          <a:p>
            <a:r>
              <a:rPr lang="en-US" altLang="ja-JP" sz="4000" dirty="0" smtClean="0"/>
              <a:t>7</a:t>
            </a:r>
            <a:r>
              <a:rPr lang="ja-JP" altLang="en-US" sz="4000" dirty="0" smtClean="0"/>
              <a:t>回でできる</a:t>
            </a:r>
            <a:r>
              <a:rPr lang="en-US" altLang="ja-JP" sz="4000" dirty="0" smtClean="0"/>
              <a:t>!!!</a:t>
            </a:r>
          </a:p>
          <a:p>
            <a:r>
              <a:rPr lang="ja-JP" altLang="en-US" sz="4000" dirty="0" smtClean="0"/>
              <a:t>⇒</a:t>
            </a:r>
            <a:r>
              <a:rPr lang="en-US" altLang="ja-JP" sz="4000" dirty="0"/>
              <a:t> </a:t>
            </a:r>
            <a:r>
              <a:rPr lang="en-US" altLang="ja-JP" sz="4000" dirty="0" err="1" smtClean="0">
                <a:hlinkClick r:id="rId2"/>
              </a:rPr>
              <a:t>wikipedia</a:t>
            </a:r>
            <a:endParaRPr lang="en-US" altLang="ja-JP" sz="4000" dirty="0" smtClean="0"/>
          </a:p>
          <a:p>
            <a:r>
              <a:rPr lang="ja-JP" altLang="en-US" sz="4000" dirty="0" smtClean="0"/>
              <a:t>⇒ </a:t>
            </a:r>
            <a:r>
              <a:rPr lang="en-US" altLang="ja-JP" sz="4000" dirty="0" smtClean="0"/>
              <a:t>O(N</a:t>
            </a:r>
            <a:r>
              <a:rPr lang="en-US" altLang="ja-JP" sz="4000" baseline="30000" dirty="0"/>
              <a:t> </a:t>
            </a:r>
            <a:r>
              <a:rPr lang="en-US" altLang="ja-JP" sz="4000" baseline="30000" dirty="0" smtClean="0"/>
              <a:t>log2(7)</a:t>
            </a:r>
            <a:r>
              <a:rPr lang="en-US" altLang="ja-JP" sz="4000" dirty="0" smtClean="0"/>
              <a:t>) </a:t>
            </a:r>
            <a:r>
              <a:rPr lang="ja-JP" altLang="en-US" sz="4000" dirty="0" smtClean="0"/>
              <a:t>乗算</a:t>
            </a:r>
            <a:endParaRPr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40802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[Williams 11] </a:t>
            </a:r>
            <a:r>
              <a:rPr kumimoji="1" lang="ja-JP" altLang="en-US" dirty="0" smtClean="0"/>
              <a:t>等々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6288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もっと</a:t>
            </a:r>
            <a:r>
              <a:rPr lang="ja-JP" altLang="en-US" sz="4000" dirty="0" smtClean="0"/>
              <a:t>頑張って式変形</a:t>
            </a:r>
            <a:r>
              <a:rPr lang="ja-JP" altLang="en-US" sz="4000" dirty="0"/>
              <a:t>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解析すると、もっと減る</a:t>
            </a:r>
            <a:r>
              <a:rPr lang="en-US" altLang="ja-JP" sz="4000" dirty="0" smtClean="0"/>
              <a:t>!!!!!!!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3" y="3430705"/>
            <a:ext cx="7248419" cy="32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5278"/>
            <a:ext cx="8436035" cy="182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5171278" cy="56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16830"/>
            <a:ext cx="2979018" cy="8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6600" dirty="0" smtClean="0"/>
              <a:t>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996952"/>
            <a:ext cx="38884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/>
              <a:t>行列乗算は</a:t>
            </a:r>
            <a:endParaRPr lang="en-US" altLang="ja-JP" sz="40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en-US" altLang="ja-JP" sz="7200" dirty="0" smtClean="0"/>
              <a:t>O(</a:t>
            </a:r>
            <a:r>
              <a:rPr lang="en-US" altLang="ja-JP" sz="7200" dirty="0" err="1" smtClean="0"/>
              <a:t>N</a:t>
            </a:r>
            <a:r>
              <a:rPr lang="en-US" altLang="ja-JP" sz="7200" baseline="30000" dirty="0" err="1" smtClean="0"/>
              <a:t>ω</a:t>
            </a:r>
            <a:r>
              <a:rPr lang="en-US" altLang="ja-JP" sz="7200" dirty="0" smtClean="0"/>
              <a:t>)</a:t>
            </a:r>
            <a:endParaRPr lang="en-US" altLang="ja-JP" sz="40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lang="ja-JP" altLang="en-US" sz="4000" dirty="0" err="1" smtClean="0"/>
              <a:t>で</a:t>
            </a:r>
            <a:r>
              <a:rPr lang="ja-JP" altLang="en-US" sz="4000" dirty="0" smtClean="0"/>
              <a:t>できる</a:t>
            </a:r>
            <a:endParaRPr lang="en-US" altLang="ja-JP" sz="4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980728"/>
            <a:ext cx="37360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/>
              <a:t>現時点の</a:t>
            </a:r>
            <a:endParaRPr lang="en-US" altLang="ja-JP" sz="4000" dirty="0" smtClean="0"/>
          </a:p>
          <a:p>
            <a:r>
              <a:rPr lang="ja-JP" altLang="en-US" sz="4000" dirty="0"/>
              <a:t>人類</a:t>
            </a:r>
            <a:r>
              <a:rPr lang="ja-JP" altLang="en-US" sz="4000" dirty="0" smtClean="0"/>
              <a:t>の知識</a:t>
            </a:r>
            <a:r>
              <a:rPr lang="en-US" altLang="ja-JP" sz="4000" dirty="0" smtClean="0"/>
              <a:t>:</a:t>
            </a:r>
          </a:p>
          <a:p>
            <a:endParaRPr lang="en-US" altLang="ja-JP" dirty="0" smtClean="0"/>
          </a:p>
          <a:p>
            <a:r>
              <a:rPr lang="en-US" altLang="ja-JP" sz="4000" dirty="0" smtClean="0"/>
              <a:t>ω</a:t>
            </a:r>
            <a:r>
              <a:rPr lang="ja-JP" altLang="en-US" sz="4000" dirty="0" smtClean="0"/>
              <a:t>≦</a:t>
            </a:r>
            <a:r>
              <a:rPr lang="en-US" altLang="ja-JP" sz="4000" dirty="0" smtClean="0"/>
              <a:t>2.372658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99520" y="3735030"/>
            <a:ext cx="4472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漸近計算量は速いが</a:t>
            </a:r>
            <a:endParaRPr lang="en-US" altLang="ja-JP" sz="2000" dirty="0" smtClean="0"/>
          </a:p>
          <a:p>
            <a:r>
              <a:rPr lang="ja-JP" altLang="en-US" sz="2000" dirty="0" smtClean="0"/>
              <a:t>あまりに複雑なので</a:t>
            </a:r>
            <a:endParaRPr lang="en-US" altLang="ja-JP" sz="2000" dirty="0" smtClean="0"/>
          </a:p>
          <a:p>
            <a:r>
              <a:rPr lang="ja-JP" altLang="en-US" sz="2000" dirty="0" smtClean="0"/>
              <a:t>実際に動かすと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O(N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) </a:t>
            </a:r>
            <a:r>
              <a:rPr lang="ja-JP" altLang="en-US" sz="2000" dirty="0" smtClean="0"/>
              <a:t>の普通の乗算を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ja-JP" altLang="en-US" sz="2000" dirty="0" smtClean="0"/>
              <a:t>きちんと書いた方が速い。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ja-JP" altLang="en-US" sz="2000" dirty="0" smtClean="0"/>
              <a:t>使えるのはせいぜい </a:t>
            </a:r>
            <a:r>
              <a:rPr lang="en-US" altLang="ja-JP" sz="2000" dirty="0" err="1" smtClean="0"/>
              <a:t>Strassen</a:t>
            </a:r>
            <a:r>
              <a:rPr lang="en-US" altLang="ja-JP" sz="2000" dirty="0" smtClean="0"/>
              <a:t> </a:t>
            </a:r>
            <a:r>
              <a:rPr lang="ja-JP" altLang="en-US" sz="2000" dirty="0"/>
              <a:t>ま</a:t>
            </a:r>
            <a:r>
              <a:rPr lang="ja-JP" altLang="en-US" sz="2000" dirty="0" smtClean="0"/>
              <a:t>で</a:t>
            </a:r>
            <a:r>
              <a:rPr lang="ja-JP" altLang="en-US" sz="2000" dirty="0"/>
              <a:t>。</a:t>
            </a:r>
            <a:endParaRPr lang="en-US" altLang="ja-JP" sz="2000" dirty="0" smtClean="0"/>
          </a:p>
          <a:p>
            <a:r>
              <a:rPr lang="en-US" altLang="ja-JP" sz="2000" dirty="0" smtClean="0"/>
              <a:t>ω</a:t>
            </a:r>
            <a:r>
              <a:rPr lang="ja-JP" altLang="en-US" sz="2000" dirty="0" smtClean="0"/>
              <a:t>を減らすのは理論的興味。</a:t>
            </a:r>
            <a:endParaRPr lang="en-US" altLang="ja-JP" sz="2000" dirty="0" smtClean="0"/>
          </a:p>
          <a:p>
            <a:r>
              <a:rPr lang="en-US" altLang="ja-JP" sz="2000" dirty="0" smtClean="0"/>
              <a:t>…</a:t>
            </a:r>
            <a:r>
              <a:rPr lang="ja-JP" altLang="en-US" sz="2000" dirty="0" smtClean="0"/>
              <a:t>と考えられている模様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455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前提知識</a:t>
            </a:r>
            <a:r>
              <a:rPr lang="ja-JP" altLang="en-US" sz="4400" dirty="0"/>
              <a:t>２</a:t>
            </a:r>
            <a:r>
              <a:rPr kumimoji="1" lang="ja-JP" altLang="en-US" sz="4400" dirty="0" smtClean="0"/>
              <a:t>：文脈自由文法</a:t>
            </a:r>
            <a:endParaRPr kumimoji="1" lang="ja-JP" altLang="en-US" sz="44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4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TC102455519[[fn=冬]]</Template>
  <TotalTime>1171</TotalTime>
  <Words>1066</Words>
  <Application>Microsoft Office PowerPoint</Application>
  <PresentationFormat>画面に合わせる (4:3)</PresentationFormat>
  <Paragraphs>427</Paragraphs>
  <Slides>43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Winter</vt:lpstr>
      <vt:lpstr>Paper Reading:  “Efﬁcient Divide-and-Conquer Parsing  of Practical Context-Free Languages”</vt:lpstr>
      <vt:lpstr>前提知識１：行列の掛け算</vt:lpstr>
      <vt:lpstr>N×N 行列の掛け算</vt:lpstr>
      <vt:lpstr>再帰的に掛け算</vt:lpstr>
      <vt:lpstr>再帰的に掛け算</vt:lpstr>
      <vt:lpstr>[Strassen 69]</vt:lpstr>
      <vt:lpstr>[Williams 11] 等々</vt:lpstr>
      <vt:lpstr>ω</vt:lpstr>
      <vt:lpstr>前提知識２：文脈自由文法</vt:lpstr>
      <vt:lpstr>0 と 1 からなる奇数長の回文の文法</vt:lpstr>
      <vt:lpstr>C言語風の何かの文法</vt:lpstr>
      <vt:lpstr>文脈自由文法</vt:lpstr>
      <vt:lpstr>Chomsky 標準形 (CNF)</vt:lpstr>
      <vt:lpstr>CYK法 [Cocke et al. 70][Younger 67][Kasami 65]</vt:lpstr>
      <vt:lpstr>CYK法 [Cocke et al. 70][Younger 67][Kasami 65]</vt:lpstr>
      <vt:lpstr>CYK法 [Cocke et al. 70][Younger 67][Kasami 65]</vt:lpstr>
      <vt:lpstr>CYK法 [Cocke et al. 70][Younger 67][Kasami 65]</vt:lpstr>
      <vt:lpstr>CYK法 [Cocke et al. 70][Younger 67][Kasami 65]</vt:lpstr>
      <vt:lpstr>CYK法 [Cocke et al. 70][Younger 67][Kasami 65]</vt:lpstr>
      <vt:lpstr>本題</vt:lpstr>
      <vt:lpstr>[Valiant 75]</vt:lpstr>
      <vt:lpstr>おさらい</vt:lpstr>
      <vt:lpstr>おさらい</vt:lpstr>
      <vt:lpstr>読んだ論文</vt:lpstr>
      <vt:lpstr>読んだ論文</vt:lpstr>
      <vt:lpstr>Valiant 法を新しい視点から見直す</vt:lpstr>
      <vt:lpstr>疎行列！</vt:lpstr>
      <vt:lpstr>Valiant 法の説明 (Why行列)</vt:lpstr>
      <vt:lpstr>Valiant 法の説明(Why行列)</vt:lpstr>
      <vt:lpstr>Valiant 法の説明</vt:lpstr>
      <vt:lpstr>Valiant 法の説明 (TC計算)</vt:lpstr>
      <vt:lpstr>Valiant 法の説明</vt:lpstr>
      <vt:lpstr>Valiant 法の説明</vt:lpstr>
      <vt:lpstr>Valiant 法の説明</vt:lpstr>
      <vt:lpstr>Valiant 法の説明</vt:lpstr>
      <vt:lpstr>Valiant 法の説明</vt:lpstr>
      <vt:lpstr>PowerPoint プレゼンテーション</vt:lpstr>
      <vt:lpstr>PowerPoint プレゼンテーション</vt:lpstr>
      <vt:lpstr>PowerPoint プレゼンテーション</vt:lpstr>
      <vt:lpstr>Valiant 法の計算時間</vt:lpstr>
      <vt:lpstr>Haskell での実装</vt:lpstr>
      <vt:lpstr>どのような文法で、疎行列になるか？</vt:lpstr>
      <vt:lpstr>スライドはここで終わっている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Reading: “Efﬁcient Divide-and-Conquer Parsing  of Practical Context-Free Languages”</dc:title>
  <dc:creator>kinaba</dc:creator>
  <cp:lastModifiedBy>kinaba</cp:lastModifiedBy>
  <cp:revision>117</cp:revision>
  <dcterms:created xsi:type="dcterms:W3CDTF">2013-07-12T02:23:51Z</dcterms:created>
  <dcterms:modified xsi:type="dcterms:W3CDTF">2013-07-19T08:45:14Z</dcterms:modified>
</cp:coreProperties>
</file>