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1"/>
    <p:sldMasterId id="2147483699" r:id="rId2"/>
  </p:sldMasterIdLst>
  <p:notesMasterIdLst>
    <p:notesMasterId r:id="rId54"/>
  </p:notesMasterIdLst>
  <p:handoutMasterIdLst>
    <p:handoutMasterId r:id="rId55"/>
  </p:handoutMasterIdLst>
  <p:sldIdLst>
    <p:sldId id="256" r:id="rId3"/>
    <p:sldId id="332" r:id="rId4"/>
    <p:sldId id="275" r:id="rId5"/>
    <p:sldId id="295" r:id="rId6"/>
    <p:sldId id="301" r:id="rId7"/>
    <p:sldId id="302" r:id="rId8"/>
    <p:sldId id="258" r:id="rId9"/>
    <p:sldId id="257" r:id="rId10"/>
    <p:sldId id="277" r:id="rId11"/>
    <p:sldId id="278" r:id="rId12"/>
    <p:sldId id="304" r:id="rId13"/>
    <p:sldId id="303" r:id="rId14"/>
    <p:sldId id="274" r:id="rId15"/>
    <p:sldId id="310" r:id="rId16"/>
    <p:sldId id="320" r:id="rId17"/>
    <p:sldId id="288" r:id="rId18"/>
    <p:sldId id="311" r:id="rId19"/>
    <p:sldId id="260" r:id="rId20"/>
    <p:sldId id="305" r:id="rId21"/>
    <p:sldId id="306" r:id="rId22"/>
    <p:sldId id="307" r:id="rId23"/>
    <p:sldId id="308" r:id="rId24"/>
    <p:sldId id="309" r:id="rId25"/>
    <p:sldId id="312" r:id="rId26"/>
    <p:sldId id="259" r:id="rId27"/>
    <p:sldId id="279" r:id="rId28"/>
    <p:sldId id="282" r:id="rId29"/>
    <p:sldId id="280" r:id="rId30"/>
    <p:sldId id="283" r:id="rId31"/>
    <p:sldId id="281" r:id="rId32"/>
    <p:sldId id="298" r:id="rId33"/>
    <p:sldId id="292" r:id="rId34"/>
    <p:sldId id="318" r:id="rId35"/>
    <p:sldId id="319" r:id="rId36"/>
    <p:sldId id="323" r:id="rId37"/>
    <p:sldId id="326" r:id="rId38"/>
    <p:sldId id="324" r:id="rId39"/>
    <p:sldId id="325" r:id="rId40"/>
    <p:sldId id="327" r:id="rId41"/>
    <p:sldId id="328" r:id="rId42"/>
    <p:sldId id="329" r:id="rId43"/>
    <p:sldId id="330" r:id="rId44"/>
    <p:sldId id="331" r:id="rId45"/>
    <p:sldId id="293" r:id="rId46"/>
    <p:sldId id="296" r:id="rId47"/>
    <p:sldId id="291" r:id="rId48"/>
    <p:sldId id="315" r:id="rId49"/>
    <p:sldId id="297" r:id="rId50"/>
    <p:sldId id="299" r:id="rId51"/>
    <p:sldId id="314" r:id="rId52"/>
    <p:sldId id="317" r:id="rId53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09030"/>
    <a:srgbClr val="DFEFFF"/>
    <a:srgbClr val="FFFFFF"/>
    <a:srgbClr val="FF0000"/>
    <a:srgbClr val="DFFFBF"/>
    <a:srgbClr val="EFFFFF"/>
    <a:srgbClr val="66B6BE"/>
    <a:srgbClr val="DDDDDD"/>
    <a:srgbClr val="FFDFC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4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C7B29-C8F9-41D9-AE2D-BBF686F78D0E}" type="datetimeFigureOut">
              <a:rPr kumimoji="1" lang="ja-JP" altLang="en-US" smtClean="0"/>
              <a:pPr/>
              <a:t>2010/3/3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17D9E-C4C3-4005-94F6-82CA4EB65B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3E40B-A726-4A61-BD3E-9A6DEE9719A1}" type="datetimeFigureOut">
              <a:rPr kumimoji="1" lang="ja-JP" altLang="en-US" smtClean="0"/>
              <a:pPr/>
              <a:t>2010/3/3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64FDF-DEE7-4E13-B315-B789162A63D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64FDF-DEE7-4E13-B315-B789162A63D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64FDF-DEE7-4E13-B315-B789162A63D0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64FDF-DEE7-4E13-B315-B789162A63D0}" type="slidenum">
              <a:rPr kumimoji="1" lang="ja-JP" altLang="en-US" smtClean="0"/>
              <a:pPr/>
              <a:t>45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Line 2"/>
          <p:cNvSpPr>
            <a:spLocks noChangeShapeType="1"/>
          </p:cNvSpPr>
          <p:nvPr/>
        </p:nvSpPr>
        <p:spPr bwMode="auto">
          <a:xfrm>
            <a:off x="304800" y="2971800"/>
            <a:ext cx="8534400" cy="0"/>
          </a:xfrm>
          <a:prstGeom prst="line">
            <a:avLst/>
          </a:prstGeom>
          <a:noFill/>
          <a:ln w="63500">
            <a:solidFill>
              <a:srgbClr val="DFEF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5299" name="Line 3"/>
          <p:cNvSpPr>
            <a:spLocks noChangeShapeType="1"/>
          </p:cNvSpPr>
          <p:nvPr/>
        </p:nvSpPr>
        <p:spPr bwMode="auto">
          <a:xfrm>
            <a:off x="304800" y="2819400"/>
            <a:ext cx="8534400" cy="0"/>
          </a:xfrm>
          <a:prstGeom prst="line">
            <a:avLst/>
          </a:prstGeom>
          <a:noFill/>
          <a:ln w="63500">
            <a:solidFill>
              <a:srgbClr val="FFDFC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2130425"/>
            <a:ext cx="7772400" cy="1470025"/>
          </a:xfrm>
        </p:spPr>
        <p:txBody>
          <a:bodyPr/>
          <a:lstStyle>
            <a:lvl1pPr>
              <a:defRPr>
                <a:latin typeface="HG創英角ﾎﾟｯﾌﾟ体" pitchFamily="49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altLang="ja-JP" dirty="0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altLang="ja-JP" dirty="0"/>
          </a:p>
        </p:txBody>
      </p:sp>
      <p:sp>
        <p:nvSpPr>
          <p:cNvPr id="553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DCBEAD9-191C-4D1A-B27D-94FCF868F7D8}" type="slidenum">
              <a:rPr lang="en-US" altLang="ja-JP"/>
              <a:pPr/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6C4226-D510-4712-89AA-2F6AC9774938}" type="datetimeFigureOut">
              <a:rPr kumimoji="1" lang="ja-JP" altLang="en-US" smtClean="0"/>
              <a:pPr/>
              <a:t>2010/3/3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439F64-AB5F-4721-82BC-D5297D1E11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6C4226-D510-4712-89AA-2F6AC9774938}" type="datetimeFigureOut">
              <a:rPr kumimoji="1" lang="ja-JP" altLang="en-US" smtClean="0"/>
              <a:pPr/>
              <a:t>2010/3/3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439F64-AB5F-4721-82BC-D5297D1E11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6C4226-D510-4712-89AA-2F6AC9774938}" type="datetimeFigureOut">
              <a:rPr kumimoji="1" lang="ja-JP" altLang="en-US" smtClean="0"/>
              <a:pPr/>
              <a:t>2010/3/3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439F64-AB5F-4721-82BC-D5297D1E11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グループ化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コネクタ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grpSp>
        <p:nvGrpSpPr>
          <p:cNvPr id="14" name="グループ化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コネクタ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コネクタ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36C4226-D510-4712-89AA-2F6AC9774938}" type="datetimeFigureOut">
              <a:rPr kumimoji="1" lang="ja-JP" altLang="en-US" smtClean="0"/>
              <a:pPr/>
              <a:t>2010/3/3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4439F64-AB5F-4721-82BC-D5297D1E11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6C4226-D510-4712-89AA-2F6AC9774938}" type="datetimeFigureOut">
              <a:rPr kumimoji="1" lang="ja-JP" altLang="en-US" smtClean="0"/>
              <a:pPr/>
              <a:t>2010/3/3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439F64-AB5F-4721-82BC-D5297D1E11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6C4226-D510-4712-89AA-2F6AC9774938}" type="datetimeFigureOut">
              <a:rPr kumimoji="1" lang="ja-JP" altLang="en-US" smtClean="0"/>
              <a:pPr/>
              <a:t>2010/3/3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439F64-AB5F-4721-82BC-D5297D1E11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400" b="0"/>
            </a:lvl1pPr>
            <a:lvl2pPr>
              <a:defRPr sz="4000" b="0"/>
            </a:lvl2pPr>
            <a:lvl3pPr>
              <a:defRPr sz="3600" b="0"/>
            </a:lvl3pPr>
            <a:lvl4pPr>
              <a:defRPr sz="3200" b="0"/>
            </a:lvl4pPr>
            <a:lvl5pPr>
              <a:defRPr sz="3200" b="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6C4226-D510-4712-89AA-2F6AC9774938}" type="datetimeFigureOut">
              <a:rPr kumimoji="1" lang="ja-JP" altLang="en-US" smtClean="0"/>
              <a:pPr/>
              <a:t>2010/3/3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439F64-AB5F-4721-82BC-D5297D1E11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正方形/長方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正方形/長方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56" name="正方形/長方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正方形/長方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正方形/長方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正方形/長方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6C4226-D510-4712-89AA-2F6AC9774938}" type="datetimeFigureOut">
              <a:rPr kumimoji="1" lang="ja-JP" altLang="en-US" smtClean="0"/>
              <a:pPr/>
              <a:t>2010/3/3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439F64-AB5F-4721-82BC-D5297D1E11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フリーフォーム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フリーフォーム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フリーフォーム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フリーフォーム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フリーフォーム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フリーフォーム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フリーフォーム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フリーフォーム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フリーフォーム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フリーフォーム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フリーフォーム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フリーフォーム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フリーフォーム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フリーフォーム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フリーフォーム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6C4226-D510-4712-89AA-2F6AC9774938}" type="datetimeFigureOut">
              <a:rPr kumimoji="1" lang="ja-JP" altLang="en-US" smtClean="0"/>
              <a:pPr/>
              <a:t>2010/3/3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439F64-AB5F-4721-82BC-D5297D1E11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正方形/長方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正方形/長方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6C4226-D510-4712-89AA-2F6AC9774938}" type="datetimeFigureOut">
              <a:rPr kumimoji="1" lang="ja-JP" altLang="en-US" smtClean="0"/>
              <a:pPr/>
              <a:t>2010/3/3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439F64-AB5F-4721-82BC-D5297D1E11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6C4226-D510-4712-89AA-2F6AC9774938}" type="datetimeFigureOut">
              <a:rPr kumimoji="1" lang="ja-JP" altLang="en-US" smtClean="0"/>
              <a:pPr/>
              <a:t>2010/3/3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439F64-AB5F-4721-82BC-D5297D1E11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正方形/長方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正方形/長方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正方形/長方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609600" y="1828800"/>
            <a:ext cx="8229600" cy="4800600"/>
          </a:xfrm>
          <a:prstGeom prst="rect">
            <a:avLst/>
          </a:prstGeom>
          <a:solidFill>
            <a:srgbClr val="DFFFB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304800" y="914400"/>
            <a:ext cx="8534400" cy="0"/>
          </a:xfrm>
          <a:prstGeom prst="line">
            <a:avLst/>
          </a:prstGeom>
          <a:noFill/>
          <a:ln w="63500">
            <a:solidFill>
              <a:srgbClr val="DFEF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>
            <a:off x="304800" y="762000"/>
            <a:ext cx="8534400" cy="0"/>
          </a:xfrm>
          <a:prstGeom prst="line">
            <a:avLst/>
          </a:prstGeom>
          <a:noFill/>
          <a:ln w="63500">
            <a:solidFill>
              <a:srgbClr val="FFDFC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solidFill>
            <a:srgbClr val="E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72330" y="7141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C5A44B59-8153-4DAC-A3EB-49FA5693BE40}" type="slidenum">
              <a:rPr kumimoji="1" lang="ja-JP" altLang="en-US" sz="2400" b="0" smtClean="0">
                <a:solidFill>
                  <a:srgbClr val="309030"/>
                </a:solidFill>
              </a:rPr>
              <a:pPr algn="r"/>
              <a:t>&lt;#&gt;</a:t>
            </a:fld>
            <a:r>
              <a:rPr kumimoji="1" lang="en-US" altLang="ja-JP" sz="1600" b="0" smtClean="0">
                <a:solidFill>
                  <a:srgbClr val="309030"/>
                </a:solidFill>
              </a:rPr>
              <a:t>/51</a:t>
            </a:r>
            <a:endParaRPr kumimoji="1" lang="ja-JP" altLang="en-US" sz="2000" b="0" dirty="0">
              <a:solidFill>
                <a:srgbClr val="30903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80" r:id="rId3"/>
    <p:sldLayoutId id="2147483686" r:id="rId4"/>
  </p:sldLayoutIdLst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309030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309030"/>
          </a:solidFill>
          <a:latin typeface="Comic Sans MS" pitchFamily="66" charset="0"/>
          <a:ea typeface="HG創英角ﾎﾟｯﾌﾟ体" pitchFamily="49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309030"/>
          </a:solidFill>
          <a:latin typeface="Comic Sans MS" pitchFamily="66" charset="0"/>
          <a:ea typeface="HG創英角ﾎﾟｯﾌﾟ体" pitchFamily="49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309030"/>
          </a:solidFill>
          <a:latin typeface="Comic Sans MS" pitchFamily="66" charset="0"/>
          <a:ea typeface="HG創英角ﾎﾟｯﾌﾟ体" pitchFamily="49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309030"/>
          </a:solidFill>
          <a:latin typeface="Comic Sans MS" pitchFamily="66" charset="0"/>
          <a:ea typeface="HG創英角ﾎﾟｯﾌﾟ体" pitchFamily="49" charset="-128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309030"/>
          </a:solidFill>
          <a:latin typeface="Comic Sans MS" pitchFamily="66" charset="0"/>
          <a:ea typeface="HG創英角ﾎﾟｯﾌﾟ体" pitchFamily="49" charset="-128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309030"/>
          </a:solidFill>
          <a:latin typeface="Comic Sans MS" pitchFamily="66" charset="0"/>
          <a:ea typeface="HG創英角ﾎﾟｯﾌﾟ体" pitchFamily="49" charset="-128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309030"/>
          </a:solidFill>
          <a:latin typeface="Comic Sans MS" pitchFamily="66" charset="0"/>
          <a:ea typeface="HG創英角ﾎﾟｯﾌﾟ体" pitchFamily="49" charset="-128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309030"/>
          </a:solidFill>
          <a:latin typeface="Comic Sans MS" pitchFamily="66" charset="0"/>
          <a:ea typeface="HG創英角ﾎﾟｯﾌﾟ体" pitchFamily="49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4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4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3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正方形/長方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F6BCBE8-30B0-4476-8762-9236B142003A}" type="datetimeFigureOut">
              <a:rPr lang="en-US" smtClean="0"/>
              <a:pPr/>
              <a:t>3/3/2010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&lt;#&gt;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monos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34" y="1785926"/>
            <a:ext cx="8262966" cy="1470025"/>
          </a:xfrm>
        </p:spPr>
        <p:txBody>
          <a:bodyPr/>
          <a:lstStyle/>
          <a:p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5400" dirty="0" smtClean="0"/>
              <a:t>最近のＤ言語の話題など</a:t>
            </a:r>
            <a:endParaRPr lang="en-US" altLang="ja-JP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14604" y="3357562"/>
            <a:ext cx="6400800" cy="2428892"/>
          </a:xfrm>
        </p:spPr>
        <p:txBody>
          <a:bodyPr/>
          <a:lstStyle/>
          <a:p>
            <a:pPr algn="r">
              <a:spcBef>
                <a:spcPct val="0"/>
              </a:spcBef>
            </a:pPr>
            <a:r>
              <a:rPr lang="ja-JP" altLang="en-US" sz="3600" b="1" dirty="0" smtClean="0">
                <a:solidFill>
                  <a:srgbClr val="92D050"/>
                </a:solidFill>
              </a:rPr>
              <a:t>言語雑談会 </a:t>
            </a:r>
            <a:r>
              <a:rPr lang="en-US" altLang="ja-JP" sz="3600" b="1" dirty="0" smtClean="0">
                <a:solidFill>
                  <a:srgbClr val="92D050"/>
                </a:solidFill>
              </a:rPr>
              <a:t>Jan. 2010</a:t>
            </a:r>
          </a:p>
          <a:p>
            <a:pPr algn="r">
              <a:spcBef>
                <a:spcPct val="0"/>
              </a:spcBef>
            </a:pPr>
            <a:endParaRPr lang="en-US" altLang="ja-JP" sz="3600" b="1" dirty="0" smtClean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altLang="ja-JP" sz="3600" b="1" dirty="0" err="1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k.inaba</a:t>
            </a:r>
            <a:endParaRPr lang="en-US" altLang="ja-JP" sz="3600" b="1" dirty="0" smtClean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altLang="ja-JP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http://www.kmonos.net/</a:t>
            </a:r>
            <a:r>
              <a:rPr lang="en-US" altLang="ja-JP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altLang="ja-JP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opDispatch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とは？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 bwMode="auto">
          <a:xfrm>
            <a:off x="285720" y="1500174"/>
            <a:ext cx="8572560" cy="51435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2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class </a:t>
            </a:r>
            <a:r>
              <a:rPr lang="en-US" altLang="ja-JP" sz="32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Abc</a:t>
            </a:r>
            <a:r>
              <a:rPr lang="ja-JP" altLang="en-US" sz="32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　</a:t>
            </a:r>
            <a:r>
              <a:rPr lang="en-US" altLang="ja-JP" sz="32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{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2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void </a:t>
            </a:r>
            <a:r>
              <a:rPr lang="en-US" altLang="ja-JP" sz="32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foo</a:t>
            </a:r>
            <a:r>
              <a:rPr lang="en-US" altLang="ja-JP" sz="32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() {}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2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void </a:t>
            </a:r>
            <a:r>
              <a:rPr lang="en-US" altLang="ja-JP" sz="32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opDispatch</a:t>
            </a:r>
            <a:r>
              <a:rPr lang="en-US" altLang="ja-JP" sz="32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(string s)(){}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2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}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2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abcObj.foo();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2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abc</a:t>
            </a:r>
            <a:r>
              <a:rPr kumimoji="0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Obj.bar();</a:t>
            </a:r>
            <a:br>
              <a:rPr kumimoji="0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</a:br>
            <a:r>
              <a:rPr kumimoji="0" lang="en-US" altLang="ja-JP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</a:t>
            </a:r>
            <a:r>
              <a:rPr kumimoji="0" lang="en-US" altLang="ja-JP" sz="3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ea typeface="ＭＳ Ｐゴシック" pitchFamily="50" charset="-128"/>
                <a:sym typeface="Wingdings" pitchFamily="2" charset="2"/>
              </a:rPr>
              <a:t></a:t>
            </a:r>
            <a:r>
              <a:rPr kumimoji="0" lang="en-US" altLang="ja-JP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ea typeface="ＭＳ Ｐゴシック" pitchFamily="50" charset="-128"/>
              </a:rPr>
              <a:t>abcObj.opDispatch</a:t>
            </a:r>
            <a:r>
              <a:rPr kumimoji="0" lang="en-US" altLang="ja-JP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ea typeface="ＭＳ Ｐゴシック" pitchFamily="50" charset="-128"/>
              </a:rPr>
              <a:t>(“bar”)();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abcObj.buz(12, 34);</a:t>
            </a:r>
            <a:br>
              <a:rPr kumimoji="0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</a:br>
            <a:r>
              <a:rPr kumimoji="0" lang="en-US" alt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</a:t>
            </a:r>
            <a:r>
              <a:rPr kumimoji="0" lang="en-US" altLang="ja-JP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ea typeface="ＭＳ Ｐゴシック" pitchFamily="50" charset="-128"/>
                <a:sym typeface="Wingdings" pitchFamily="2" charset="2"/>
              </a:rPr>
              <a:t></a:t>
            </a:r>
            <a:r>
              <a:rPr lang="en-US" altLang="ja-JP" sz="32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abcObj.opDispatch</a:t>
            </a:r>
            <a:r>
              <a:rPr lang="en-US" altLang="ja-JP" sz="32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(“</a:t>
            </a:r>
            <a:r>
              <a:rPr lang="en-US" altLang="ja-JP" sz="32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buz</a:t>
            </a:r>
            <a:r>
              <a:rPr lang="en-US" altLang="ja-JP" sz="32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”)(12,34);</a:t>
            </a:r>
            <a:endParaRPr kumimoji="0" lang="ja-JP" alt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つかいみち？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kumimoji="1" lang="en-US" altLang="ja-JP" sz="9600" dirty="0" smtClean="0">
                <a:latin typeface="Consolas" pitchFamily="49" charset="0"/>
              </a:rPr>
              <a:t>car</a:t>
            </a:r>
            <a:br>
              <a:rPr kumimoji="1" lang="en-US" altLang="ja-JP" sz="9600" dirty="0" smtClean="0">
                <a:latin typeface="Consolas" pitchFamily="49" charset="0"/>
              </a:rPr>
            </a:br>
            <a:r>
              <a:rPr kumimoji="1" lang="en-US" altLang="ja-JP" sz="9600" dirty="0" err="1" smtClean="0">
                <a:latin typeface="Consolas" pitchFamily="49" charset="0"/>
              </a:rPr>
              <a:t>cdr</a:t>
            </a:r>
            <a:endParaRPr kumimoji="1" lang="en-US" altLang="ja-JP" sz="9600" dirty="0" smtClean="0">
              <a:latin typeface="Consolas" pitchFamily="49" charset="0"/>
            </a:endParaRPr>
          </a:p>
          <a:p>
            <a:pPr algn="ctr">
              <a:buNone/>
            </a:pPr>
            <a:r>
              <a:rPr kumimoji="1" lang="en-US" altLang="ja-JP" sz="9600" dirty="0" err="1" smtClean="0">
                <a:latin typeface="Consolas" pitchFamily="49" charset="0"/>
              </a:rPr>
              <a:t>cdddddddar</a:t>
            </a:r>
            <a:endParaRPr kumimoji="1" lang="ja-JP" altLang="en-US" sz="96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 bwMode="auto">
          <a:xfrm>
            <a:off x="285720" y="214290"/>
            <a:ext cx="8572560" cy="64294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class List(T) {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T car; List!(T)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cdr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800" dirty="0" smtClean="0">
              <a:solidFill>
                <a:schemeClr val="tx1"/>
              </a:solidFill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</a:t>
            </a:r>
            <a:r>
              <a:rPr lang="en-US" altLang="ja-JP" sz="36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auto </a:t>
            </a:r>
            <a:r>
              <a:rPr lang="en-US" altLang="ja-JP" sz="36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opDispatch</a:t>
            </a:r>
            <a:r>
              <a:rPr lang="en-US" altLang="ja-JP" sz="36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(string s)()</a:t>
            </a:r>
            <a:endParaRPr lang="en-US" altLang="ja-JP" sz="2800" dirty="0" smtClean="0">
              <a:solidFill>
                <a:srgbClr val="FF0000"/>
              </a:solidFill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         if( s[0]==‘c’ &amp;&amp; s[$-1]==‘r’</a:t>
            </a:r>
            <a:b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          &amp;&amp; (s[1]==‘a’ || s[1]==‘d’) )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/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{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static if( s[1]==‘a’ )</a:t>
            </a:r>
          </a:p>
          <a:p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  return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mixin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(“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</a:t>
            </a:r>
            <a:r>
              <a:rPr lang="en-US" altLang="ja-JP" sz="28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a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r.c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”~s[2..$]);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else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  return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mixin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(“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</a:t>
            </a:r>
            <a:r>
              <a:rPr lang="en-US" altLang="ja-JP" sz="28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d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r.c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”~s[2..$]);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}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}</a:t>
            </a: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つかいみち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RPC</a:t>
            </a:r>
            <a:r>
              <a:rPr kumimoji="1" lang="ja-JP" altLang="en-US" dirty="0" smtClean="0"/>
              <a:t>的なものとか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 bwMode="auto">
          <a:xfrm>
            <a:off x="285720" y="2428868"/>
            <a:ext cx="8572560" cy="392909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class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WebAPI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{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</a:t>
            </a:r>
            <a:r>
              <a:rPr lang="en-US" altLang="ja-JP" sz="36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bool</a:t>
            </a:r>
            <a:r>
              <a:rPr lang="en-US" altLang="ja-JP" sz="36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 </a:t>
            </a:r>
            <a:r>
              <a:rPr lang="en-US" altLang="ja-JP" sz="36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opDispatch</a:t>
            </a:r>
            <a:r>
              <a:rPr lang="en-US" altLang="ja-JP" sz="36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(string </a:t>
            </a:r>
            <a:r>
              <a:rPr lang="en-US" altLang="ja-JP" sz="36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s,T</a:t>
            </a:r>
            <a:r>
              <a:rPr lang="en-US" altLang="ja-JP" sz="36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…)</a:t>
            </a:r>
            <a:br>
              <a:rPr lang="en-US" altLang="ja-JP" sz="36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36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                 (T </a:t>
            </a:r>
            <a:r>
              <a:rPr lang="en-US" altLang="ja-JP" sz="36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params</a:t>
            </a:r>
            <a:r>
              <a:rPr lang="en-US" altLang="ja-JP" sz="36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)</a:t>
            </a:r>
            <a:endParaRPr lang="en-US" altLang="ja-JP" sz="2800" dirty="0" smtClean="0">
              <a:solidFill>
                <a:schemeClr val="tx1"/>
              </a:solidFill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{  return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http.send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   “http://example.com/api/” ~ s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   ~ “/”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   ~ params.map(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to!string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).join(”,”)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 ); }}</a:t>
            </a: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つかいみち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スパイ大作戦！</a:t>
            </a:r>
            <a:endParaRPr lang="en-US" altLang="ja-JP" dirty="0" smtClean="0"/>
          </a:p>
          <a:p>
            <a:pPr lvl="1"/>
            <a:r>
              <a:rPr kumimoji="1" lang="ja-JP" altLang="en-US" sz="3200" dirty="0" smtClean="0"/>
              <a:t>標準ライブラリに↓という関数がある</a:t>
            </a:r>
            <a:endParaRPr kumimoji="1" lang="en-US" altLang="ja-JP" sz="3200" dirty="0" smtClean="0"/>
          </a:p>
          <a:p>
            <a:pPr lvl="2"/>
            <a:endParaRPr lang="en-US" altLang="ja-JP" sz="2800" dirty="0" smtClean="0"/>
          </a:p>
          <a:p>
            <a:pPr lvl="2"/>
            <a:endParaRPr kumimoji="1" lang="en-US" altLang="ja-JP" sz="2800" dirty="0" smtClean="0"/>
          </a:p>
          <a:p>
            <a:pPr lvl="2">
              <a:buNone/>
            </a:pPr>
            <a:r>
              <a:rPr kumimoji="1" lang="en-US" altLang="ja-JP" sz="2800" dirty="0" smtClean="0"/>
              <a:t>	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おさらい：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D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の「コンパイル時引数」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/>
            </a:r>
            <a:br>
              <a:rPr kumimoji="1" lang="en-US" altLang="ja-JP" sz="2800" dirty="0" smtClean="0">
                <a:solidFill>
                  <a:srgbClr val="FF0000"/>
                </a:solidFill>
              </a:rPr>
            </a:br>
            <a:r>
              <a:rPr kumimoji="1" lang="ja-JP" altLang="en-US" sz="2800" dirty="0" smtClean="0">
                <a:solidFill>
                  <a:srgbClr val="FF0000"/>
                </a:solidFill>
              </a:rPr>
              <a:t>には「型」を渡せる。＝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C++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の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template</a:t>
            </a:r>
          </a:p>
          <a:p>
            <a:pPr lvl="1"/>
            <a:r>
              <a:rPr lang="ja-JP" altLang="en-US" sz="3200" dirty="0" smtClean="0"/>
              <a:t>でも、</a:t>
            </a:r>
            <a:r>
              <a:rPr lang="en-US" altLang="ja-JP" sz="3200" dirty="0" smtClean="0"/>
              <a:t>Range </a:t>
            </a:r>
            <a:r>
              <a:rPr lang="ja-JP" altLang="en-US" sz="3200" dirty="0" smtClean="0"/>
              <a:t>にどういう型なら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渡せるのか、</a:t>
            </a:r>
            <a:r>
              <a:rPr lang="ja-JP" altLang="en-US" sz="2000" dirty="0" smtClean="0"/>
              <a:t>（この発表を最後まで聞かないと）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3200" dirty="0" smtClean="0"/>
              <a:t>わからない。困った！</a:t>
            </a:r>
            <a:endParaRPr kumimoji="1" lang="ja-JP" altLang="en-US" sz="3200" dirty="0"/>
          </a:p>
        </p:txBody>
      </p:sp>
      <p:sp>
        <p:nvSpPr>
          <p:cNvPr id="4" name="角丸四角形 3"/>
          <p:cNvSpPr/>
          <p:nvPr/>
        </p:nvSpPr>
        <p:spPr bwMode="auto">
          <a:xfrm>
            <a:off x="1500166" y="3143248"/>
            <a:ext cx="6000792" cy="71438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void reverse(Range)(Range r);</a:t>
            </a: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  <p:pic>
        <p:nvPicPr>
          <p:cNvPr id="1026" name="Picture 2" descr="C:\Users\kinaba\AppData\Local\Microsoft\Windows\Temporary Internet Files\Content.IE5\XX68QP8Q\MMj0356797000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714356"/>
            <a:ext cx="1500198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つかいみち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スパイ大作戦！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 bwMode="auto">
          <a:xfrm>
            <a:off x="285720" y="2428868"/>
            <a:ext cx="8572560" cy="392909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class Spy {</a:t>
            </a:r>
          </a:p>
          <a:p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  BH </a:t>
            </a:r>
            <a:r>
              <a:rPr lang="en-US" altLang="ja-JP" sz="28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opDispatch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(string s, T…)(T _)</a:t>
            </a:r>
            <a:b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    {… show!(</a:t>
            </a:r>
            <a:r>
              <a:rPr lang="en-US" altLang="ja-JP" sz="28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s,T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) …}</a:t>
            </a:r>
            <a:b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class BH {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BH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opDispatch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(string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s,T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…)(T _) {…}</a:t>
            </a:r>
          </a:p>
          <a:p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}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}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reverse( new Spy );</a:t>
            </a: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  <p:pic>
        <p:nvPicPr>
          <p:cNvPr id="5" name="Picture 2" descr="C:\Users\kinaba\AppData\Local\Microsoft\Windows\Temporary Internet Files\Content.IE5\XX68QP8Q\MMj0356797000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714356"/>
            <a:ext cx="1500198" cy="1500198"/>
          </a:xfrm>
          <a:prstGeom prst="rect">
            <a:avLst/>
          </a:prstGeom>
          <a:noFill/>
        </p:spPr>
      </p:pic>
      <p:sp>
        <p:nvSpPr>
          <p:cNvPr id="6" name="角丸四角形吹き出し 5"/>
          <p:cNvSpPr/>
          <p:nvPr/>
        </p:nvSpPr>
        <p:spPr bwMode="auto">
          <a:xfrm>
            <a:off x="7286612" y="2143116"/>
            <a:ext cx="1857388" cy="2071702"/>
          </a:xfrm>
          <a:prstGeom prst="wedgeRoundRectCallout">
            <a:avLst>
              <a:gd name="adj1" fmla="val -216173"/>
              <a:gd name="adj2" fmla="val 11777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sz="2400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empty()</a:t>
            </a:r>
          </a:p>
          <a:p>
            <a:r>
              <a:rPr lang="en-US" altLang="ja-JP" sz="2400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front()</a:t>
            </a:r>
          </a:p>
          <a:p>
            <a:r>
              <a:rPr lang="en-US" altLang="ja-JP" sz="2400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back()</a:t>
            </a:r>
          </a:p>
          <a:p>
            <a:r>
              <a:rPr lang="en-US" altLang="ja-JP" sz="2400" dirty="0" err="1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popFront</a:t>
            </a:r>
            <a:r>
              <a:rPr lang="en-US" altLang="ja-JP" sz="2400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()</a:t>
            </a:r>
          </a:p>
          <a:p>
            <a:r>
              <a:rPr lang="en-US" altLang="ja-JP" sz="2400" dirty="0" err="1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popBack</a:t>
            </a:r>
            <a:r>
              <a:rPr lang="en-US" altLang="ja-JP" sz="2400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()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おまけ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非存在ﾒｿｯﾄﾞ</a:t>
            </a:r>
            <a:r>
              <a:rPr lang="ja-JP" altLang="en-US" dirty="0" smtClean="0"/>
              <a:t>捕捉</a:t>
            </a:r>
            <a:r>
              <a:rPr kumimoji="1" lang="ja-JP" altLang="en-US" dirty="0" smtClean="0"/>
              <a:t>の歴史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>
                <a:latin typeface="Consolas" pitchFamily="49" charset="0"/>
              </a:rPr>
              <a:t>opDot</a:t>
            </a:r>
            <a:endParaRPr lang="en-US" altLang="ja-JP" dirty="0" smtClean="0">
              <a:latin typeface="Consolas" pitchFamily="49" charset="0"/>
            </a:endParaRP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>
                <a:latin typeface="Consolas" pitchFamily="49" charset="0"/>
              </a:rPr>
              <a:t>a</a:t>
            </a:r>
            <a:r>
              <a:rPr kumimoji="1" lang="en-US" altLang="ja-JP" dirty="0" smtClean="0">
                <a:latin typeface="Consolas" pitchFamily="49" charset="0"/>
              </a:rPr>
              <a:t>lias this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86446" y="4286256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B050"/>
                </a:solidFill>
              </a:rPr>
              <a:t>D 2.027 (3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月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, 2009)</a:t>
            </a:r>
            <a:endParaRPr kumimoji="1" lang="ja-JP" altLang="en-US" sz="2400" i="1" dirty="0">
              <a:solidFill>
                <a:srgbClr val="00B05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86248" y="1714488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B050"/>
                </a:solidFill>
              </a:rPr>
              <a:t>D 2.013 (4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月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, 2008)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→</a:t>
            </a:r>
            <a:r>
              <a:rPr kumimoji="1" lang="ja-JP" altLang="en-US" sz="3600" i="1" dirty="0" smtClean="0">
                <a:solidFill>
                  <a:srgbClr val="00B050"/>
                </a:solidFill>
              </a:rPr>
              <a:t>消滅</a:t>
            </a:r>
            <a:r>
              <a:rPr kumimoji="1" lang="en-US" altLang="ja-JP" sz="3600" i="1" dirty="0" smtClean="0">
                <a:solidFill>
                  <a:srgbClr val="00B050"/>
                </a:solidFill>
              </a:rPr>
              <a:t>?</a:t>
            </a:r>
            <a:endParaRPr kumimoji="1" lang="ja-JP" altLang="en-US" sz="2400" i="1" dirty="0">
              <a:solidFill>
                <a:srgbClr val="00B050"/>
              </a:solidFill>
            </a:endParaRPr>
          </a:p>
        </p:txBody>
      </p:sp>
      <p:sp>
        <p:nvSpPr>
          <p:cNvPr id="6" name="角丸四角形 5"/>
          <p:cNvSpPr/>
          <p:nvPr/>
        </p:nvSpPr>
        <p:spPr bwMode="auto">
          <a:xfrm>
            <a:off x="857224" y="2428868"/>
            <a:ext cx="7572428" cy="15716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class A { B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b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;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B </a:t>
            </a:r>
            <a:r>
              <a:rPr lang="en-US" altLang="ja-JP" sz="28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opDot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(){return b;}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}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class B { void bar(){} }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(new A).bar();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  <a:sym typeface="Wingdings" pitchFamily="2" charset="2"/>
              </a:rPr>
              <a:t>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(new A).</a:t>
            </a:r>
            <a:r>
              <a:rPr lang="en-US" altLang="ja-JP" sz="28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opDot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().bar</a:t>
            </a: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857224" y="4786322"/>
            <a:ext cx="7572428" cy="15716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class A { B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b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;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alias b this;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}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class B { void bar(){} }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(new A).bar();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  <a:sym typeface="Wingdings" pitchFamily="2" charset="2"/>
              </a:rPr>
              <a:t>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(new A).</a:t>
            </a:r>
            <a:r>
              <a:rPr lang="en-US" altLang="ja-JP" sz="28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b.bar</a:t>
            </a: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感想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楽しい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/>
              <a:t>演算子も </a:t>
            </a:r>
            <a:r>
              <a:rPr kumimoji="1" lang="en-US" altLang="ja-JP" dirty="0" err="1" smtClean="0">
                <a:latin typeface="Consolas" pitchFamily="49" charset="0"/>
              </a:rPr>
              <a:t>opBinary</a:t>
            </a:r>
            <a:r>
              <a:rPr kumimoji="1" lang="en-US" altLang="ja-JP" dirty="0" smtClean="0">
                <a:latin typeface="Consolas" pitchFamily="49" charset="0"/>
              </a:rPr>
              <a:t>(“+”)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 </a:t>
            </a:r>
            <a:r>
              <a:rPr kumimoji="1" lang="en-US" altLang="ja-JP" dirty="0" err="1" smtClean="0">
                <a:latin typeface="Consolas" pitchFamily="49" charset="0"/>
              </a:rPr>
              <a:t>opUnary</a:t>
            </a:r>
            <a:r>
              <a:rPr kumimoji="1" lang="en-US" altLang="ja-JP" dirty="0" smtClean="0">
                <a:latin typeface="Consolas" pitchFamily="49" charset="0"/>
              </a:rPr>
              <a:t>(“!”)</a:t>
            </a:r>
            <a:r>
              <a:rPr kumimoji="1" lang="en-US" altLang="ja-JP" dirty="0" smtClean="0"/>
              <a:t> </a:t>
            </a:r>
            <a:r>
              <a:rPr lang="ja-JP" altLang="en-US" dirty="0" smtClean="0"/>
              <a:t>で</a:t>
            </a:r>
            <a:r>
              <a:rPr kumimoji="1" lang="ja-JP" altLang="en-US" dirty="0" smtClean="0"/>
              <a:t>捕まえたい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という一派がいるらしい</a:t>
            </a:r>
            <a:endParaRPr kumimoji="1" lang="en-US" altLang="ja-JP" dirty="0" smtClean="0"/>
          </a:p>
          <a:p>
            <a:r>
              <a:rPr lang="ja-JP" altLang="en-US" dirty="0" smtClean="0"/>
              <a:t>僕はむしろメンバクラスを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捕まえたいです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ja-JP" sz="8000" dirty="0" err="1" smtClean="0"/>
              <a:t>inout</a:t>
            </a:r>
            <a:r>
              <a:rPr kumimoji="1" lang="en-US" altLang="ja-JP" sz="8000" dirty="0" smtClean="0"/>
              <a:t>(T)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/>
              <a:t>～ </a:t>
            </a:r>
            <a:r>
              <a:rPr kumimoji="1" lang="en-US" altLang="ja-JP" b="1" dirty="0" smtClean="0"/>
              <a:t>Qualifier</a:t>
            </a:r>
            <a:r>
              <a:rPr kumimoji="1" lang="ja-JP" altLang="en-US" b="1" dirty="0" smtClean="0"/>
              <a:t>多相</a:t>
            </a:r>
            <a:endParaRPr lang="en-US" altLang="ja-JP" b="1" dirty="0" smtClean="0"/>
          </a:p>
          <a:p>
            <a:pPr algn="r"/>
            <a:r>
              <a:rPr kumimoji="1" lang="ja-JP" altLang="en-US" b="1" dirty="0" smtClean="0"/>
              <a:t>（のようなもの）～</a:t>
            </a:r>
            <a:endParaRPr kumimoji="1" lang="ja-JP" altLang="en-US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86446" y="1895765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B050"/>
                </a:solidFill>
              </a:rPr>
              <a:t>D 2.038 (12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月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, 2009)</a:t>
            </a:r>
            <a:endParaRPr kumimoji="1" lang="ja-JP" altLang="en-US" sz="24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Qualifier </a:t>
            </a:r>
            <a:r>
              <a:rPr kumimoji="1" lang="ja-JP" altLang="en-US" dirty="0" smtClean="0"/>
              <a:t>多相とは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783560"/>
            <a:ext cx="8015318" cy="4572000"/>
          </a:xfrm>
        </p:spPr>
        <p:txBody>
          <a:bodyPr/>
          <a:lstStyle/>
          <a:p>
            <a:r>
              <a:rPr kumimoji="1" lang="en-US" altLang="ja-JP" b="1" dirty="0" smtClean="0">
                <a:latin typeface="+mj-ea"/>
                <a:ea typeface="+mj-ea"/>
              </a:rPr>
              <a:t>Windows API </a:t>
            </a:r>
            <a:r>
              <a:rPr kumimoji="1" lang="ja-JP" altLang="en-US" b="1" dirty="0" smtClean="0">
                <a:latin typeface="+mj-ea"/>
                <a:ea typeface="+mj-ea"/>
              </a:rPr>
              <a:t>にこんな関数があります。</a:t>
            </a:r>
            <a:endParaRPr kumimoji="1" lang="en-US" altLang="ja-JP" b="1" dirty="0" smtClean="0">
              <a:latin typeface="+mj-ea"/>
              <a:ea typeface="+mj-ea"/>
            </a:endParaRPr>
          </a:p>
          <a:p>
            <a:endParaRPr lang="en-US" altLang="ja-JP" b="1" dirty="0" smtClean="0">
              <a:latin typeface="+mj-ea"/>
              <a:ea typeface="+mj-ea"/>
            </a:endParaRPr>
          </a:p>
          <a:p>
            <a:endParaRPr kumimoji="1" lang="en-US" altLang="ja-JP" b="1" dirty="0" smtClean="0">
              <a:latin typeface="+mj-ea"/>
              <a:ea typeface="+mj-ea"/>
            </a:endParaRPr>
          </a:p>
          <a:p>
            <a:pPr lvl="1"/>
            <a:r>
              <a:rPr lang="ja-JP" altLang="en-US" b="1" dirty="0" smtClean="0">
                <a:latin typeface="+mj-ea"/>
                <a:ea typeface="+mj-ea"/>
              </a:rPr>
              <a:t>現在の文字コードで１文字、ポインタを進める</a:t>
            </a:r>
            <a:endParaRPr lang="en-US" altLang="ja-JP" b="1" dirty="0" smtClean="0">
              <a:latin typeface="+mj-ea"/>
              <a:ea typeface="+mj-ea"/>
            </a:endParaRPr>
          </a:p>
          <a:p>
            <a:pPr lvl="1"/>
            <a:r>
              <a:rPr lang="ja-JP" alt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明らかに型がおかしい</a:t>
            </a:r>
            <a:endParaRPr lang="en-US" altLang="ja-JP" b="1" dirty="0" smtClean="0">
              <a:solidFill>
                <a:schemeClr val="accent2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  <a:p>
            <a:pPr lvl="1"/>
            <a:endParaRPr kumimoji="1" lang="en-US" altLang="ja-JP" b="1" dirty="0" smtClean="0">
              <a:latin typeface="+mj-ea"/>
              <a:ea typeface="+mj-ea"/>
            </a:endParaRPr>
          </a:p>
          <a:p>
            <a:pPr lvl="1"/>
            <a:r>
              <a:rPr lang="ja-JP" altLang="en-US" b="1" dirty="0" smtClean="0">
                <a:latin typeface="+mj-ea"/>
                <a:ea typeface="+mj-ea"/>
              </a:rPr>
              <a:t>本当はこうしたかったに違いない</a:t>
            </a:r>
            <a:endParaRPr kumimoji="1" lang="ja-JP" altLang="en-US" b="1" dirty="0">
              <a:latin typeface="+mj-ea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00100" y="2506800"/>
            <a:ext cx="7858148" cy="707886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4000" dirty="0" smtClean="0"/>
              <a:t>c</a:t>
            </a:r>
            <a:r>
              <a:rPr kumimoji="1" lang="en-US" altLang="ja-JP" sz="4000" dirty="0" smtClean="0"/>
              <a:t>har* </a:t>
            </a:r>
            <a:r>
              <a:rPr kumimoji="1" lang="en-US" altLang="ja-JP" sz="4000" dirty="0" err="1" smtClean="0"/>
              <a:t>CharNext</a:t>
            </a:r>
            <a:r>
              <a:rPr kumimoji="1" lang="en-US" altLang="ja-JP" sz="4000" dirty="0" smtClean="0"/>
              <a:t>(  const char* p  );</a:t>
            </a:r>
            <a:endParaRPr kumimoji="1" lang="ja-JP" altLang="en-US" sz="4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52" y="5423616"/>
            <a:ext cx="7286676" cy="1077218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c</a:t>
            </a:r>
            <a:r>
              <a:rPr kumimoji="1" lang="en-US" altLang="ja-JP" sz="3200" dirty="0" smtClean="0"/>
              <a:t>har*           </a:t>
            </a:r>
            <a:r>
              <a:rPr kumimoji="1" lang="en-US" altLang="ja-JP" sz="3200" dirty="0" err="1" smtClean="0"/>
              <a:t>CharNext</a:t>
            </a:r>
            <a:r>
              <a:rPr kumimoji="1" lang="en-US" altLang="ja-JP" sz="3200" dirty="0" smtClean="0"/>
              <a:t>( char* p  );</a:t>
            </a:r>
          </a:p>
          <a:p>
            <a:r>
              <a:rPr lang="en-US" altLang="ja-JP" sz="3200" dirty="0" smtClean="0"/>
              <a:t>const char* </a:t>
            </a:r>
            <a:r>
              <a:rPr lang="en-US" altLang="ja-JP" sz="3200" dirty="0" err="1" smtClean="0"/>
              <a:t>CharNext</a:t>
            </a:r>
            <a:r>
              <a:rPr lang="en-US" altLang="ja-JP" sz="3200" dirty="0" smtClean="0"/>
              <a:t>( const char* p );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初の公式な</a:t>
            </a:r>
            <a:r>
              <a:rPr kumimoji="1" lang="en-US" altLang="ja-JP" dirty="0" smtClean="0"/>
              <a:t>D</a:t>
            </a:r>
            <a:r>
              <a:rPr kumimoji="1" lang="ja-JP" altLang="en-US" dirty="0" smtClean="0"/>
              <a:t>言語本が出る！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5"/>
            <a:endParaRPr kumimoji="1" lang="en-US" altLang="ja-JP" sz="1600" b="1" dirty="0" smtClean="0">
              <a:solidFill>
                <a:srgbClr val="FF0000"/>
              </a:solidFill>
            </a:endParaRPr>
          </a:p>
          <a:p>
            <a:r>
              <a:rPr kumimoji="1" lang="en-US" altLang="ja-JP" sz="4000" b="1" dirty="0" smtClean="0">
                <a:solidFill>
                  <a:srgbClr val="FF0000"/>
                </a:solidFill>
              </a:rPr>
              <a:t>2009</a:t>
            </a:r>
            <a:r>
              <a:rPr kumimoji="1" lang="ja-JP" altLang="en-US" sz="4000" b="1" dirty="0" smtClean="0">
                <a:solidFill>
                  <a:srgbClr val="FF0000"/>
                </a:solidFill>
              </a:rPr>
              <a:t>年</a:t>
            </a:r>
            <a:r>
              <a:rPr kumimoji="1" lang="en-US" altLang="ja-JP" sz="4000" b="1" dirty="0" smtClean="0">
                <a:solidFill>
                  <a:srgbClr val="FF0000"/>
                </a:solidFill>
              </a:rPr>
              <a:t>10</a:t>
            </a:r>
            <a:r>
              <a:rPr kumimoji="1" lang="ja-JP" altLang="en-US" sz="4000" b="1" dirty="0" smtClean="0">
                <a:solidFill>
                  <a:srgbClr val="FF0000"/>
                </a:solidFill>
              </a:rPr>
              <a:t>月</a:t>
            </a:r>
            <a:r>
              <a:rPr kumimoji="1" lang="en-US" altLang="ja-JP" sz="4000" b="1" dirty="0" smtClean="0">
                <a:solidFill>
                  <a:srgbClr val="FF0000"/>
                </a:solidFill>
              </a:rPr>
              <a:t/>
            </a:r>
            <a:br>
              <a:rPr kumimoji="1" lang="en-US" altLang="ja-JP" sz="4000" b="1" dirty="0" smtClean="0">
                <a:solidFill>
                  <a:srgbClr val="FF0000"/>
                </a:solidFill>
              </a:rPr>
            </a:br>
            <a:r>
              <a:rPr kumimoji="1" lang="ja-JP" altLang="en-US" sz="4000" b="1" dirty="0" smtClean="0">
                <a:solidFill>
                  <a:srgbClr val="FF0000"/>
                </a:solidFill>
              </a:rPr>
              <a:t>に発売</a:t>
            </a:r>
            <a:endParaRPr kumimoji="1" lang="en-US" altLang="ja-JP" sz="4000" b="1" dirty="0" smtClean="0">
              <a:solidFill>
                <a:srgbClr val="FF0000"/>
              </a:solidFill>
            </a:endParaRPr>
          </a:p>
          <a:p>
            <a:r>
              <a:rPr kumimoji="1" lang="en-US" altLang="ja-JP" sz="4000" b="1" dirty="0" smtClean="0"/>
              <a:t>…</a:t>
            </a:r>
            <a:r>
              <a:rPr kumimoji="1" lang="ja-JP" altLang="en-US" sz="4000" b="1" dirty="0" smtClean="0"/>
              <a:t>されず、</a:t>
            </a:r>
            <a:r>
              <a:rPr kumimoji="1" lang="en-US" altLang="ja-JP" sz="4000" b="1" dirty="0" smtClean="0"/>
              <a:t/>
            </a:r>
            <a:br>
              <a:rPr kumimoji="1" lang="en-US" altLang="ja-JP" sz="4000" b="1" dirty="0" smtClean="0"/>
            </a:br>
            <a:r>
              <a:rPr lang="en-US" altLang="ja-JP" sz="4000" b="1" dirty="0" smtClean="0"/>
              <a:t>(</a:t>
            </a:r>
            <a:r>
              <a:rPr kumimoji="1" lang="ja-JP" altLang="en-US" sz="4000" b="1" dirty="0" smtClean="0"/>
              <a:t>延期の</a:t>
            </a:r>
            <a:r>
              <a:rPr kumimoji="1" lang="en-US" altLang="ja-JP" sz="4000" b="1" dirty="0" smtClean="0"/>
              <a:t>)</a:t>
            </a:r>
            <a:r>
              <a:rPr kumimoji="1" lang="en-US" altLang="ja-JP" sz="4000" b="1" baseline="30000" dirty="0" smtClean="0"/>
              <a:t>+ </a:t>
            </a:r>
            <a:r>
              <a:rPr lang="ja-JP" altLang="en-US" sz="4000" b="1" dirty="0" smtClean="0"/>
              <a:t>結果</a:t>
            </a:r>
            <a:endParaRPr kumimoji="1" lang="en-US" altLang="ja-JP" sz="4000" b="1" dirty="0" smtClean="0"/>
          </a:p>
          <a:p>
            <a:r>
              <a:rPr lang="en-US" altLang="ja-JP" sz="4000" b="1" dirty="0" smtClean="0">
                <a:solidFill>
                  <a:srgbClr val="0070C0"/>
                </a:solidFill>
              </a:rPr>
              <a:t>2010</a:t>
            </a:r>
            <a:r>
              <a:rPr lang="ja-JP" altLang="en-US" sz="4000" b="1" dirty="0" smtClean="0">
                <a:solidFill>
                  <a:srgbClr val="0070C0"/>
                </a:solidFill>
              </a:rPr>
              <a:t>年</a:t>
            </a:r>
            <a:r>
              <a:rPr lang="en-US" altLang="ja-JP" sz="4000" b="1" dirty="0" smtClean="0">
                <a:solidFill>
                  <a:srgbClr val="0070C0"/>
                </a:solidFill>
              </a:rPr>
              <a:t>5</a:t>
            </a:r>
            <a:r>
              <a:rPr lang="ja-JP" altLang="en-US" sz="4000" b="1" dirty="0" smtClean="0">
                <a:solidFill>
                  <a:srgbClr val="0070C0"/>
                </a:solidFill>
              </a:rPr>
              <a:t>月</a:t>
            </a:r>
            <a:r>
              <a:rPr lang="en-US" altLang="ja-JP" sz="4000" b="1" dirty="0" smtClean="0">
                <a:solidFill>
                  <a:srgbClr val="0070C0"/>
                </a:solidFill>
              </a:rPr>
              <a:t/>
            </a:r>
            <a:br>
              <a:rPr lang="en-US" altLang="ja-JP" sz="4000" b="1" dirty="0" smtClean="0">
                <a:solidFill>
                  <a:srgbClr val="0070C0"/>
                </a:solidFill>
              </a:rPr>
            </a:br>
            <a:r>
              <a:rPr lang="ja-JP" altLang="en-US" sz="4000" b="1" dirty="0" smtClean="0">
                <a:solidFill>
                  <a:srgbClr val="0070C0"/>
                </a:solidFill>
              </a:rPr>
              <a:t>発売予定</a:t>
            </a:r>
            <a:endParaRPr lang="en-US" altLang="ja-JP" sz="4000" b="1" dirty="0" smtClean="0">
              <a:solidFill>
                <a:srgbClr val="0070C0"/>
              </a:solidFill>
            </a:endParaRPr>
          </a:p>
        </p:txBody>
      </p:sp>
      <p:pic>
        <p:nvPicPr>
          <p:cNvPr id="1026" name="Picture 2" descr="The D Programming Langu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1500172"/>
            <a:ext cx="5143536" cy="5143538"/>
          </a:xfrm>
          <a:prstGeom prst="rect">
            <a:avLst/>
          </a:prstGeom>
          <a:noFill/>
        </p:spPr>
      </p:pic>
      <p:grpSp>
        <p:nvGrpSpPr>
          <p:cNvPr id="6" name="グループ化 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角丸四角形 4"/>
            <p:cNvSpPr/>
            <p:nvPr/>
          </p:nvSpPr>
          <p:spPr bwMode="auto">
            <a:xfrm>
              <a:off x="0" y="0"/>
              <a:ext cx="9144000" cy="6858000"/>
            </a:xfrm>
            <a:prstGeom prst="roundRect">
              <a:avLst/>
            </a:pr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7200" dirty="0" smtClean="0"/>
                <a:t>最新ニュース！</a:t>
              </a:r>
              <a:endPara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grpSp>
          <p:nvGrpSpPr>
            <p:cNvPr id="7" name="グループ化 9"/>
            <p:cNvGrpSpPr/>
            <p:nvPr/>
          </p:nvGrpSpPr>
          <p:grpSpPr>
            <a:xfrm>
              <a:off x="214282" y="1571612"/>
              <a:ext cx="8674583" cy="4857784"/>
              <a:chOff x="214282" y="1571612"/>
              <a:chExt cx="8674583" cy="4857784"/>
            </a:xfrm>
          </p:grpSpPr>
          <p:grpSp>
            <p:nvGrpSpPr>
              <p:cNvPr id="8" name="グループ化 7"/>
              <p:cNvGrpSpPr/>
              <p:nvPr/>
            </p:nvGrpSpPr>
            <p:grpSpPr>
              <a:xfrm>
                <a:off x="214282" y="1571612"/>
                <a:ext cx="8674583" cy="4857784"/>
                <a:chOff x="214282" y="1482315"/>
                <a:chExt cx="8643998" cy="4875643"/>
              </a:xfrm>
            </p:grpSpPr>
            <p:pic>
              <p:nvPicPr>
                <p:cNvPr id="4" name="Picture 2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214282" y="1482315"/>
                  <a:ext cx="8643998" cy="48756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27" name="Picture 3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6286512" y="1500174"/>
                  <a:ext cx="2571768" cy="3699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214677" y="2428868"/>
                <a:ext cx="3524275" cy="2857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12" name="直線コネクタ 11"/>
            <p:cNvCxnSpPr/>
            <p:nvPr/>
          </p:nvCxnSpPr>
          <p:spPr bwMode="auto">
            <a:xfrm>
              <a:off x="4500562" y="5786454"/>
              <a:ext cx="4000528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Qualifier </a:t>
            </a:r>
            <a:r>
              <a:rPr kumimoji="1" lang="ja-JP" altLang="en-US" dirty="0" smtClean="0"/>
              <a:t>多相とは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 smtClean="0">
                <a:latin typeface="+mj-ea"/>
                <a:ea typeface="+mj-ea"/>
              </a:rPr>
              <a:t>本当はこうしたかったに違いない</a:t>
            </a:r>
            <a:endParaRPr kumimoji="1" lang="en-US" altLang="ja-JP" b="1" dirty="0" smtClean="0">
              <a:latin typeface="+mj-ea"/>
              <a:ea typeface="+mj-ea"/>
            </a:endParaRPr>
          </a:p>
          <a:p>
            <a:pPr lvl="3"/>
            <a:endParaRPr lang="en-US" altLang="ja-JP" b="1" dirty="0" smtClean="0">
              <a:latin typeface="+mj-ea"/>
              <a:ea typeface="+mj-ea"/>
            </a:endParaRPr>
          </a:p>
          <a:p>
            <a:pPr lvl="3"/>
            <a:endParaRPr kumimoji="1" lang="en-US" altLang="ja-JP" b="1" dirty="0" smtClean="0">
              <a:latin typeface="+mj-ea"/>
              <a:ea typeface="+mj-ea"/>
            </a:endParaRPr>
          </a:p>
          <a:p>
            <a:endParaRPr lang="en-US" altLang="ja-JP" b="1" dirty="0" smtClean="0">
              <a:latin typeface="+mj-ea"/>
              <a:ea typeface="+mj-ea"/>
            </a:endParaRPr>
          </a:p>
          <a:p>
            <a:pPr>
              <a:buNone/>
            </a:pPr>
            <a:r>
              <a:rPr kumimoji="1" lang="en-US" altLang="ja-JP" b="1" dirty="0" smtClean="0">
                <a:latin typeface="+mj-ea"/>
                <a:ea typeface="+mj-ea"/>
              </a:rPr>
              <a:t>	</a:t>
            </a:r>
            <a:r>
              <a:rPr kumimoji="1" lang="ja-JP" altLang="en-US" b="1" dirty="0" smtClean="0">
                <a:latin typeface="+mj-ea"/>
                <a:ea typeface="+mj-ea"/>
              </a:rPr>
              <a:t>でも、こうするには、全く同じ実装を</a:t>
            </a:r>
            <a:r>
              <a:rPr kumimoji="1" lang="en-US" altLang="ja-JP" b="1" dirty="0" smtClean="0">
                <a:latin typeface="+mj-ea"/>
                <a:ea typeface="+mj-ea"/>
              </a:rPr>
              <a:t/>
            </a:r>
            <a:br>
              <a:rPr kumimoji="1" lang="en-US" altLang="ja-JP" b="1" dirty="0" smtClean="0">
                <a:latin typeface="+mj-ea"/>
                <a:ea typeface="+mj-ea"/>
              </a:rPr>
            </a:br>
            <a:r>
              <a:rPr kumimoji="1" lang="ja-JP" altLang="en-US" b="1" dirty="0" smtClean="0">
                <a:latin typeface="+mj-ea"/>
                <a:ea typeface="+mj-ea"/>
              </a:rPr>
              <a:t>２カ所に書かないといけない</a:t>
            </a:r>
            <a:r>
              <a:rPr kumimoji="1" lang="en-US" altLang="ja-JP" b="1" dirty="0" smtClean="0">
                <a:latin typeface="+mj-ea"/>
                <a:ea typeface="+mj-ea"/>
              </a:rPr>
              <a:t/>
            </a:r>
            <a:br>
              <a:rPr kumimoji="1" lang="en-US" altLang="ja-JP" b="1" dirty="0" smtClean="0">
                <a:latin typeface="+mj-ea"/>
                <a:ea typeface="+mj-ea"/>
              </a:rPr>
            </a:br>
            <a:r>
              <a:rPr kumimoji="1" lang="ja-JP" altLang="en-US" b="1" dirty="0" smtClean="0">
                <a:latin typeface="+mj-ea"/>
                <a:ea typeface="+mj-ea"/>
              </a:rPr>
              <a:t>　→  そこで </a:t>
            </a:r>
            <a:r>
              <a:rPr kumimoji="1" lang="en-US" altLang="ja-JP" b="1" dirty="0" smtClean="0">
                <a:latin typeface="+mj-ea"/>
                <a:ea typeface="+mj-ea"/>
              </a:rPr>
              <a:t>Qualifier </a:t>
            </a:r>
            <a:r>
              <a:rPr kumimoji="1" lang="ja-JP" altLang="en-US" b="1" dirty="0" smtClean="0">
                <a:latin typeface="+mj-ea"/>
                <a:ea typeface="+mj-ea"/>
              </a:rPr>
              <a:t>多相</a:t>
            </a:r>
            <a:r>
              <a:rPr kumimoji="1" lang="en-US" altLang="ja-JP" b="1" dirty="0" smtClean="0">
                <a:latin typeface="+mj-ea"/>
                <a:ea typeface="+mj-ea"/>
              </a:rPr>
              <a:t>!</a:t>
            </a:r>
            <a:endParaRPr kumimoji="1" lang="ja-JP" altLang="en-US" b="1" dirty="0">
              <a:latin typeface="+mj-ea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52" y="2423220"/>
            <a:ext cx="7286676" cy="1077218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c</a:t>
            </a:r>
            <a:r>
              <a:rPr kumimoji="1" lang="en-US" altLang="ja-JP" sz="3200" dirty="0" smtClean="0"/>
              <a:t>har*           </a:t>
            </a:r>
            <a:r>
              <a:rPr kumimoji="1" lang="en-US" altLang="ja-JP" sz="3200" dirty="0" err="1" smtClean="0"/>
              <a:t>CharNext</a:t>
            </a:r>
            <a:r>
              <a:rPr kumimoji="1" lang="en-US" altLang="ja-JP" sz="3200" dirty="0" smtClean="0"/>
              <a:t>( char* p  );</a:t>
            </a:r>
          </a:p>
          <a:p>
            <a:r>
              <a:rPr lang="en-US" altLang="ja-JP" sz="3200" dirty="0" smtClean="0"/>
              <a:t>const char* </a:t>
            </a:r>
            <a:r>
              <a:rPr lang="en-US" altLang="ja-JP" sz="3200" dirty="0" err="1" smtClean="0"/>
              <a:t>CharNext</a:t>
            </a:r>
            <a:r>
              <a:rPr lang="en-US" altLang="ja-JP" sz="3200" dirty="0" smtClean="0"/>
              <a:t>( const char* p );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52" y="5286388"/>
            <a:ext cx="7643866" cy="1077218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Q c</a:t>
            </a:r>
            <a:r>
              <a:rPr kumimoji="1" lang="en-US" altLang="ja-JP" sz="3200" dirty="0" smtClean="0"/>
              <a:t>har*  </a:t>
            </a:r>
            <a:r>
              <a:rPr kumimoji="1" lang="en-US" altLang="ja-JP" sz="3200" dirty="0" err="1" smtClean="0"/>
              <a:t>CharNext</a:t>
            </a:r>
            <a:r>
              <a:rPr kumimoji="1" lang="en-US" altLang="ja-JP" sz="3200" dirty="0" smtClean="0"/>
              <a:t>&lt;Q&gt;(  Q  char* p  ) </a:t>
            </a:r>
            <a:br>
              <a:rPr kumimoji="1" lang="en-US" altLang="ja-JP" sz="3200" dirty="0" smtClean="0"/>
            </a:br>
            <a:r>
              <a:rPr kumimoji="1" lang="en-US" altLang="ja-JP" sz="3200" dirty="0" smtClean="0"/>
              <a:t>   { return p+1; }     </a:t>
            </a:r>
            <a:r>
              <a:rPr kumimoji="1" lang="en-US" altLang="ja-JP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※</a:t>
            </a:r>
            <a:r>
              <a:rPr kumimoji="1" lang="ja-JP" alt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構文と実装はイメージです</a:t>
            </a:r>
            <a:endParaRPr kumimoji="1" lang="ja-JP" altLang="en-US" sz="3200" b="1" dirty="0">
              <a:solidFill>
                <a:schemeClr val="accent6">
                  <a:lumMod val="60000"/>
                  <a:lumOff val="40000"/>
                </a:schemeClr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</a:t>
            </a:r>
            <a:r>
              <a:rPr kumimoji="1" lang="ja-JP" altLang="en-US" dirty="0" smtClean="0"/>
              <a:t>の場合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 bwMode="auto">
          <a:xfrm>
            <a:off x="357158" y="1714488"/>
            <a:ext cx="8501090" cy="485778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inout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(char*) </a:t>
            </a:r>
            <a:r>
              <a:rPr lang="en-US" altLang="ja-JP" sz="28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CharNext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( </a:t>
            </a:r>
            <a:r>
              <a:rPr lang="en-US" altLang="ja-JP" sz="28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inout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(char*) p 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const(char*) </a:t>
            </a:r>
            <a:r>
              <a:rPr lang="en-US" altLang="ja-JP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cptr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= “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hoge”.ptr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CharNext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cptr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); </a:t>
            </a:r>
            <a:r>
              <a:rPr lang="en-US" altLang="ja-JP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// </a:t>
            </a:r>
            <a:r>
              <a:rPr lang="ja-JP" alt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返値は </a:t>
            </a:r>
            <a:r>
              <a:rPr lang="en-US" altLang="ja-JP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const(char*)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800" dirty="0" smtClean="0">
              <a:solidFill>
                <a:schemeClr val="tx1"/>
              </a:solidFill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char* </a:t>
            </a:r>
            <a:r>
              <a:rPr lang="en-US" altLang="ja-JP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mptr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= “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hoge”.dup.ptr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;</a:t>
            </a:r>
          </a:p>
          <a:p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CharNext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mptr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); </a:t>
            </a:r>
            <a:r>
              <a:rPr lang="en-US" altLang="ja-JP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// </a:t>
            </a:r>
            <a:r>
              <a:rPr lang="ja-JP" alt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返値は </a:t>
            </a:r>
            <a:r>
              <a:rPr lang="en-US" altLang="ja-JP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char*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800" dirty="0" smtClean="0">
              <a:solidFill>
                <a:schemeClr val="tx1"/>
              </a:solidFill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immutable(char*) </a:t>
            </a:r>
            <a:r>
              <a:rPr lang="en-US" altLang="ja-JP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iptr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= “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hoge”.ptr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;</a:t>
            </a:r>
          </a:p>
          <a:p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CharNext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iptr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); </a:t>
            </a:r>
            <a:r>
              <a:rPr lang="en-US" altLang="ja-JP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// </a:t>
            </a:r>
            <a:r>
              <a:rPr lang="ja-JP" alt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返値は </a:t>
            </a:r>
            <a:r>
              <a:rPr lang="en-US" altLang="ja-JP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immutable(char*)</a:t>
            </a:r>
            <a:endParaRPr lang="en-US" altLang="ja-JP" sz="28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800" dirty="0" smtClean="0">
              <a:solidFill>
                <a:schemeClr val="tx1"/>
              </a:solidFill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おさらい：</a:t>
            </a:r>
            <a:r>
              <a:rPr lang="en-US" altLang="ja-JP" dirty="0" smtClean="0"/>
              <a:t>D</a:t>
            </a:r>
            <a:r>
              <a:rPr lang="ja-JP" altLang="en-US" dirty="0" smtClean="0"/>
              <a:t>の</a:t>
            </a:r>
            <a:r>
              <a:rPr lang="en-US" altLang="ja-JP" dirty="0" smtClean="0"/>
              <a:t>const</a:t>
            </a:r>
            <a:r>
              <a:rPr lang="ja-JP" altLang="en-US" dirty="0" smtClean="0"/>
              <a:t>階層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3000364" y="1928802"/>
            <a:ext cx="3429024" cy="85725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</a:rPr>
              <a:t>const T</a:t>
            </a:r>
            <a:endParaRPr kumimoji="1" lang="ja-JP" altLang="en-US" sz="2800" dirty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857224" y="4714884"/>
            <a:ext cx="3143272" cy="78581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</a:rPr>
              <a:t>T</a:t>
            </a:r>
            <a:endParaRPr kumimoji="1" lang="ja-JP" altLang="en-US" sz="2800" dirty="0">
              <a:solidFill>
                <a:schemeClr val="tx1"/>
              </a:solidFill>
              <a:latin typeface="Consolas" pitchFamily="49" charset="0"/>
            </a:endParaRPr>
          </a:p>
        </p:txBody>
      </p:sp>
      <p:cxnSp>
        <p:nvCxnSpPr>
          <p:cNvPr id="6" name="直線矢印コネクタ 5"/>
          <p:cNvCxnSpPr>
            <a:stCxn id="5" idx="0"/>
            <a:endCxn id="4" idx="4"/>
          </p:cNvCxnSpPr>
          <p:nvPr/>
        </p:nvCxnSpPr>
        <p:spPr>
          <a:xfrm rot="5400000" flipH="1" flipV="1">
            <a:off x="2607455" y="2607463"/>
            <a:ext cx="1928826" cy="2286016"/>
          </a:xfrm>
          <a:prstGeom prst="straightConnector1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5072066" y="4643446"/>
            <a:ext cx="3429024" cy="85725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</a:rPr>
              <a:t>immutable T</a:t>
            </a:r>
            <a:endParaRPr kumimoji="1" lang="ja-JP" altLang="en-US" sz="2800" dirty="0">
              <a:solidFill>
                <a:schemeClr val="tx1"/>
              </a:solidFill>
              <a:latin typeface="Consolas" pitchFamily="49" charset="0"/>
            </a:endParaRPr>
          </a:p>
        </p:txBody>
      </p:sp>
      <p:cxnSp>
        <p:nvCxnSpPr>
          <p:cNvPr id="11" name="直線矢印コネクタ 10"/>
          <p:cNvCxnSpPr>
            <a:stCxn id="10" idx="0"/>
            <a:endCxn id="4" idx="4"/>
          </p:cNvCxnSpPr>
          <p:nvPr/>
        </p:nvCxnSpPr>
        <p:spPr>
          <a:xfrm rot="16200000" flipV="1">
            <a:off x="4822033" y="2678901"/>
            <a:ext cx="1857388" cy="2071702"/>
          </a:xfrm>
          <a:prstGeom prst="straightConnector1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500694" y="5598399"/>
            <a:ext cx="3286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B050"/>
                </a:solidFill>
              </a:rPr>
              <a:t>D 2.020 (10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月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, 2008)</a:t>
            </a:r>
            <a:br>
              <a:rPr kumimoji="1" lang="en-US" altLang="ja-JP" sz="2400" i="1" dirty="0" smtClean="0">
                <a:solidFill>
                  <a:srgbClr val="00B050"/>
                </a:solidFill>
              </a:rPr>
            </a:br>
            <a:r>
              <a:rPr kumimoji="1" lang="en-US" altLang="ja-JP" sz="2400" i="1" dirty="0" smtClean="0">
                <a:solidFill>
                  <a:srgbClr val="00B050"/>
                </a:solidFill>
              </a:rPr>
              <a:t>invariant </a:t>
            </a:r>
            <a:r>
              <a:rPr kumimoji="1" lang="en-US" altLang="ja-JP" sz="2400" i="1" dirty="0" smtClean="0">
                <a:solidFill>
                  <a:srgbClr val="00B050"/>
                </a:solidFill>
                <a:sym typeface="Wingdings" pitchFamily="2" charset="2"/>
              </a:rPr>
              <a:t> immutable</a:t>
            </a:r>
            <a:endParaRPr kumimoji="1" lang="ja-JP" altLang="en-US" sz="2400" i="1" dirty="0">
              <a:solidFill>
                <a:srgbClr val="00B05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86446" y="1285860"/>
            <a:ext cx="19907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i="1" dirty="0" smtClean="0"/>
              <a:t>書き換</a:t>
            </a:r>
            <a:r>
              <a:rPr kumimoji="1" lang="ja-JP" altLang="en-US" sz="2400" i="1" u="sng" dirty="0" smtClean="0">
                <a:solidFill>
                  <a:srgbClr val="FF0000"/>
                </a:solidFill>
              </a:rPr>
              <a:t>え</a:t>
            </a:r>
            <a:r>
              <a:rPr kumimoji="1" lang="ja-JP" altLang="en-US" sz="2400" i="1" dirty="0" smtClean="0"/>
              <a:t>ない</a:t>
            </a:r>
            <a:r>
              <a:rPr kumimoji="1" lang="en-US" altLang="ja-JP" sz="2400" i="1" dirty="0" smtClean="0"/>
              <a:t/>
            </a:r>
            <a:br>
              <a:rPr kumimoji="1" lang="en-US" altLang="ja-JP" sz="2400" i="1" dirty="0" smtClean="0"/>
            </a:br>
            <a:r>
              <a:rPr kumimoji="1" lang="ja-JP" altLang="en-US" sz="2400" i="1" dirty="0" smtClean="0"/>
              <a:t>データ</a:t>
            </a:r>
            <a:endParaRPr kumimoji="1" lang="ja-JP" altLang="en-US" sz="2400" i="1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4282" y="4098201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i="1" dirty="0" smtClean="0"/>
              <a:t>書き換</a:t>
            </a:r>
            <a:r>
              <a:rPr kumimoji="1" lang="ja-JP" altLang="en-US" sz="2400" i="1" u="sng" dirty="0" smtClean="0">
                <a:solidFill>
                  <a:srgbClr val="FF0000"/>
                </a:solidFill>
              </a:rPr>
              <a:t>え</a:t>
            </a:r>
            <a:r>
              <a:rPr kumimoji="1" lang="en-US" altLang="ja-JP" sz="2400" i="1" u="sng" dirty="0" smtClean="0">
                <a:solidFill>
                  <a:srgbClr val="FF0000"/>
                </a:solidFill>
              </a:rPr>
              <a:t>(</a:t>
            </a:r>
            <a:r>
              <a:rPr kumimoji="1" lang="ja-JP" altLang="en-US" sz="2400" i="1" u="sng" dirty="0" smtClean="0">
                <a:solidFill>
                  <a:srgbClr val="FF0000"/>
                </a:solidFill>
              </a:rPr>
              <a:t>わ</a:t>
            </a:r>
            <a:r>
              <a:rPr kumimoji="1" lang="en-US" altLang="ja-JP" sz="2400" i="1" u="sng" dirty="0" smtClean="0">
                <a:solidFill>
                  <a:srgbClr val="FF0000"/>
                </a:solidFill>
              </a:rPr>
              <a:t>)</a:t>
            </a:r>
            <a:r>
              <a:rPr kumimoji="1" lang="ja-JP" altLang="en-US" sz="2400" i="1" u="sng" dirty="0" smtClean="0">
                <a:solidFill>
                  <a:srgbClr val="FF0000"/>
                </a:solidFill>
              </a:rPr>
              <a:t>る</a:t>
            </a:r>
            <a:r>
              <a:rPr kumimoji="1" lang="en-US" altLang="ja-JP" sz="2400" i="1" dirty="0" smtClean="0"/>
              <a:t/>
            </a:r>
            <a:br>
              <a:rPr kumimoji="1" lang="en-US" altLang="ja-JP" sz="2400" i="1" dirty="0" smtClean="0"/>
            </a:br>
            <a:r>
              <a:rPr kumimoji="1" lang="ja-JP" altLang="en-US" sz="2400" i="1" dirty="0" smtClean="0"/>
              <a:t>データ</a:t>
            </a:r>
            <a:endParaRPr kumimoji="1" lang="ja-JP" altLang="en-US" sz="2400" i="1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796102" y="3857628"/>
            <a:ext cx="22050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i="1" dirty="0" smtClean="0"/>
              <a:t>書き換</a:t>
            </a:r>
            <a:r>
              <a:rPr kumimoji="1" lang="ja-JP" altLang="en-US" sz="2400" i="1" u="sng" dirty="0" smtClean="0">
                <a:solidFill>
                  <a:srgbClr val="FF0000"/>
                </a:solidFill>
              </a:rPr>
              <a:t>わら</a:t>
            </a:r>
            <a:r>
              <a:rPr kumimoji="1" lang="ja-JP" altLang="en-US" sz="2400" i="1" dirty="0" smtClean="0"/>
              <a:t>ないデータ</a:t>
            </a:r>
            <a:endParaRPr kumimoji="1" lang="ja-JP" alt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型チェックの実装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76800"/>
          </a:xfrm>
        </p:spPr>
        <p:txBody>
          <a:bodyPr/>
          <a:lstStyle/>
          <a:p>
            <a:r>
              <a:rPr kumimoji="1" lang="en-US" altLang="ja-JP" dirty="0" err="1" smtClean="0"/>
              <a:t>inout</a:t>
            </a:r>
            <a:r>
              <a:rPr kumimoji="1" lang="ja-JP" altLang="en-US" dirty="0" smtClean="0"/>
              <a:t>つき関数の中は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のつもりで型チェック</a:t>
            </a:r>
            <a:endParaRPr lang="en-US" altLang="ja-JP" dirty="0" smtClean="0"/>
          </a:p>
          <a:p>
            <a:r>
              <a:rPr kumimoji="1" lang="en-US" altLang="ja-JP" dirty="0" err="1" smtClean="0"/>
              <a:t>inout</a:t>
            </a:r>
            <a:r>
              <a:rPr kumimoji="1" lang="ja-JP" altLang="en-US" dirty="0" smtClean="0"/>
              <a:t>関数の呼び出しは、引数の修飾を返値の</a:t>
            </a:r>
            <a:r>
              <a:rPr lang="ja-JP" altLang="en-US" dirty="0" smtClean="0"/>
              <a:t>修飾</a:t>
            </a:r>
            <a:r>
              <a:rPr kumimoji="1" lang="ja-JP" altLang="en-US" dirty="0" smtClean="0"/>
              <a:t>にする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3143240" y="2393148"/>
            <a:ext cx="2643206" cy="66080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</a:rPr>
              <a:t>const T</a:t>
            </a:r>
            <a:endParaRPr kumimoji="1" lang="ja-JP" altLang="en-US" sz="2800" dirty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928662" y="3714752"/>
            <a:ext cx="2286016" cy="57150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</a:rPr>
              <a:t>T</a:t>
            </a:r>
            <a:endParaRPr kumimoji="1" lang="ja-JP" altLang="en-US" sz="2800" dirty="0">
              <a:solidFill>
                <a:schemeClr val="tx1"/>
              </a:solidFill>
              <a:latin typeface="Consolas" pitchFamily="49" charset="0"/>
            </a:endParaRPr>
          </a:p>
        </p:txBody>
      </p:sp>
      <p:cxnSp>
        <p:nvCxnSpPr>
          <p:cNvPr id="6" name="直線矢印コネクタ 5"/>
          <p:cNvCxnSpPr>
            <a:stCxn id="5" idx="0"/>
            <a:endCxn id="4" idx="4"/>
          </p:cNvCxnSpPr>
          <p:nvPr/>
        </p:nvCxnSpPr>
        <p:spPr>
          <a:xfrm rot="5400000" flipH="1" flipV="1">
            <a:off x="2937855" y="2187765"/>
            <a:ext cx="660802" cy="2393173"/>
          </a:xfrm>
          <a:prstGeom prst="straightConnector1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/楕円 6"/>
          <p:cNvSpPr/>
          <p:nvPr/>
        </p:nvSpPr>
        <p:spPr>
          <a:xfrm>
            <a:off x="3357554" y="3714752"/>
            <a:ext cx="3500462" cy="58936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</a:rPr>
              <a:t>immutable T</a:t>
            </a:r>
            <a:endParaRPr kumimoji="1" lang="ja-JP" altLang="en-US" sz="2800" dirty="0">
              <a:solidFill>
                <a:schemeClr val="tx1"/>
              </a:solidFill>
              <a:latin typeface="Consolas" pitchFamily="49" charset="0"/>
            </a:endParaRPr>
          </a:p>
        </p:txBody>
      </p:sp>
      <p:cxnSp>
        <p:nvCxnSpPr>
          <p:cNvPr id="8" name="直線矢印コネクタ 7"/>
          <p:cNvCxnSpPr>
            <a:stCxn id="7" idx="0"/>
          </p:cNvCxnSpPr>
          <p:nvPr/>
        </p:nvCxnSpPr>
        <p:spPr>
          <a:xfrm rot="16200000" flipV="1">
            <a:off x="4518422" y="3125388"/>
            <a:ext cx="642942" cy="535785"/>
          </a:xfrm>
          <a:prstGeom prst="straightConnector1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>
          <a:xfrm>
            <a:off x="6643702" y="3714752"/>
            <a:ext cx="2366978" cy="58936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</a:rPr>
              <a:t>inout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</a:rPr>
              <a:t> T</a:t>
            </a:r>
            <a:endParaRPr kumimoji="1" lang="ja-JP" altLang="en-US" sz="2800" dirty="0">
              <a:solidFill>
                <a:schemeClr val="tx1"/>
              </a:solidFill>
              <a:latin typeface="Consolas" pitchFamily="49" charset="0"/>
            </a:endParaRPr>
          </a:p>
        </p:txBody>
      </p:sp>
      <p:cxnSp>
        <p:nvCxnSpPr>
          <p:cNvPr id="17" name="直線矢印コネクタ 16"/>
          <p:cNvCxnSpPr>
            <a:stCxn id="16" idx="0"/>
          </p:cNvCxnSpPr>
          <p:nvPr/>
        </p:nvCxnSpPr>
        <p:spPr>
          <a:xfrm rot="16200000" flipV="1">
            <a:off x="5985282" y="1872842"/>
            <a:ext cx="642942" cy="3040877"/>
          </a:xfrm>
          <a:prstGeom prst="straightConnector1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感想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いい具合に手を抜いた</a:t>
            </a:r>
            <a:r>
              <a:rPr kumimoji="1" lang="ja-JP" altLang="en-US" dirty="0" smtClean="0"/>
              <a:t>実装で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面白いと思う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err="1" smtClean="0">
                <a:latin typeface="Consolas" pitchFamily="49" charset="0"/>
              </a:rPr>
              <a:t>inout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という名前は不評</a:t>
            </a:r>
            <a:r>
              <a:rPr kumimoji="1" lang="ja-JP" altLang="en-US" dirty="0" err="1" smtClean="0"/>
              <a:t>ぽい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kumimoji="1" lang="en-US" altLang="ja-JP" sz="8000" dirty="0" smtClean="0"/>
              <a:t>shared(T)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/>
              <a:t>～ グローバル変数が</a:t>
            </a:r>
            <a:endParaRPr lang="en-US" altLang="ja-JP" b="1" dirty="0" smtClean="0"/>
          </a:p>
          <a:p>
            <a:pPr algn="r"/>
            <a:r>
              <a:rPr kumimoji="1" lang="en-US" altLang="ja-JP" b="1" dirty="0" smtClean="0"/>
              <a:t>TLS </a:t>
            </a:r>
            <a:r>
              <a:rPr kumimoji="1" lang="ja-JP" altLang="en-US" b="1" dirty="0" smtClean="0"/>
              <a:t>になった</a:t>
            </a:r>
            <a:r>
              <a:rPr kumimoji="1" lang="en-US" altLang="ja-JP" b="1" dirty="0" smtClean="0"/>
              <a:t> </a:t>
            </a:r>
            <a:r>
              <a:rPr kumimoji="1" lang="ja-JP" altLang="en-US" b="1" dirty="0" smtClean="0"/>
              <a:t>～</a:t>
            </a:r>
            <a:endParaRPr kumimoji="1" lang="ja-JP" altLang="en-US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86446" y="1895765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B050"/>
                </a:solidFill>
              </a:rPr>
              <a:t>D 2.030 (5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月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, 2009)</a:t>
            </a:r>
            <a:endParaRPr kumimoji="1" lang="ja-JP" altLang="en-US" sz="24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Global</a:t>
            </a:r>
            <a:r>
              <a:rPr kumimoji="1" lang="ja-JP" altLang="en-US" dirty="0" smtClean="0"/>
              <a:t>変数は</a:t>
            </a:r>
            <a:r>
              <a:rPr lang="ja-JP" altLang="en-US" dirty="0" smtClean="0"/>
              <a:t>スレッドローカル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 bwMode="auto">
          <a:xfrm>
            <a:off x="285720" y="1500174"/>
            <a:ext cx="8572560" cy="51435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global = 100;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void main() {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global = 200;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  </a:t>
            </a: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ea typeface="ＭＳ Ｐゴシック" pitchFamily="50" charset="-128"/>
              </a:rPr>
              <a:t>(new Thread({</a:t>
            </a:r>
          </a:p>
          <a:p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  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writeln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 global );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// 100</a:t>
            </a:r>
          </a:p>
          <a:p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   global = 300;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  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writeln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 global );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// 300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/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</a:t>
            </a:r>
            <a:r>
              <a:rPr lang="en-US" altLang="ja-JP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}).start;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  </a:t>
            </a:r>
            <a:r>
              <a:rPr kumimoji="0" lang="en-US" altLang="ja-JP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thread_joinAll</a:t>
            </a: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();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writeln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 global );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// 200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/>
            </a:r>
            <a:b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</a:b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}</a:t>
            </a: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kumimoji="1" lang="ja-JP" altLang="en-US" sz="6600" dirty="0" smtClean="0"/>
              <a:t>スレッドローカルに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/>
              <a:t>したくない時は</a:t>
            </a:r>
            <a:r>
              <a:rPr lang="en-US" altLang="ja-JP" sz="6600" dirty="0" smtClean="0"/>
              <a:t/>
            </a:r>
            <a:br>
              <a:rPr lang="en-US" altLang="ja-JP" sz="6600" dirty="0" smtClean="0"/>
            </a:br>
            <a:r>
              <a:rPr lang="en-US" altLang="ja-JP" sz="9600" b="1" dirty="0" smtClean="0">
                <a:solidFill>
                  <a:srgbClr val="FF0000"/>
                </a:solidFill>
                <a:latin typeface="Consolas" pitchFamily="49" charset="0"/>
              </a:rPr>
              <a:t>shared</a:t>
            </a:r>
            <a:r>
              <a:rPr lang="en-US" altLang="ja-JP" sz="6600" dirty="0" smtClean="0"/>
              <a:t/>
            </a:r>
            <a:br>
              <a:rPr lang="en-US" altLang="ja-JP" sz="6600" dirty="0" smtClean="0"/>
            </a:br>
            <a:r>
              <a:rPr lang="ja-JP" altLang="en-US" sz="6600" dirty="0" smtClean="0"/>
              <a:t>で明示的に修飾</a:t>
            </a:r>
            <a:endParaRPr kumimoji="1" lang="en-US" altLang="ja-JP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shared(</a:t>
            </a: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と宣言</a:t>
            </a:r>
            <a:r>
              <a:rPr kumimoji="1" lang="ja-JP" altLang="en-US" dirty="0" err="1" smtClean="0"/>
              <a:t>れば</a:t>
            </a:r>
            <a:r>
              <a:rPr lang="ja-JP" altLang="en-US" dirty="0" smtClean="0"/>
              <a:t>共有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 bwMode="auto">
          <a:xfrm>
            <a:off x="285720" y="1500174"/>
            <a:ext cx="8572560" cy="51435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shared(</a:t>
            </a:r>
            <a:r>
              <a:rPr lang="en-US" altLang="ja-JP" sz="28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)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global = 100;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void main() {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global = 200;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  </a:t>
            </a: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ea typeface="ＭＳ Ｐゴシック" pitchFamily="50" charset="-128"/>
              </a:rPr>
              <a:t>(new Thread({</a:t>
            </a:r>
          </a:p>
          <a:p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  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writeln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 </a:t>
            </a:r>
            <a:r>
              <a:rPr lang="en-US" altLang="ja-JP" sz="20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cast(const)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global );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// 200</a:t>
            </a:r>
          </a:p>
          <a:p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   global = 300;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  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writeln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 </a:t>
            </a:r>
            <a:r>
              <a:rPr lang="en-US" altLang="ja-JP" sz="20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cast(const)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global );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// 300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/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</a:t>
            </a:r>
            <a:r>
              <a:rPr lang="en-US" altLang="ja-JP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}).start;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  </a:t>
            </a:r>
            <a:r>
              <a:rPr kumimoji="0" lang="en-US" altLang="ja-JP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thread_joinAll</a:t>
            </a: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();</a:t>
            </a:r>
          </a:p>
          <a:p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writeln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 </a:t>
            </a:r>
            <a:r>
              <a:rPr lang="en-US" altLang="ja-JP" sz="20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cast(const)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global );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// 300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/>
            </a:r>
            <a:b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</a:b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}</a:t>
            </a: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  <p:sp>
        <p:nvSpPr>
          <p:cNvPr id="5" name="角丸四角形吹き出し 4"/>
          <p:cNvSpPr/>
          <p:nvPr/>
        </p:nvSpPr>
        <p:spPr bwMode="auto">
          <a:xfrm>
            <a:off x="6572264" y="1285860"/>
            <a:ext cx="2571736" cy="1928826"/>
          </a:xfrm>
          <a:prstGeom prst="wedgeRoundRectCallout">
            <a:avLst>
              <a:gd name="adj1" fmla="val -109203"/>
              <a:gd name="adj2" fmla="val 63422"/>
              <a:gd name="adj3" fmla="val 16667"/>
            </a:avLst>
          </a:prstGeom>
          <a:solidFill>
            <a:srgbClr val="FFFFFF">
              <a:alpha val="56078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なぜか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/>
            </a:r>
            <a:b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</a:br>
            <a:r>
              <a:rPr kumimoji="0" lang="ja-JP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そのままでは</a:t>
            </a:r>
            <a:endParaRPr kumimoji="0" lang="en-US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型チェック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/>
            </a:r>
            <a:b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</a:br>
            <a:r>
              <a:rPr kumimoji="0" lang="ja-JP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とおらない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kumimoji="1" lang="en-US" altLang="ja-JP" sz="5400" dirty="0" smtClean="0"/>
              <a:t/>
            </a:r>
            <a:br>
              <a:rPr kumimoji="1" lang="en-US" altLang="ja-JP" sz="5400" dirty="0" smtClean="0"/>
            </a:br>
            <a:r>
              <a:rPr kumimoji="1" lang="ja-JP" altLang="en-US" sz="9600" dirty="0" smtClean="0"/>
              <a:t>ローカル変数</a:t>
            </a:r>
            <a:r>
              <a:rPr kumimoji="1" lang="en-US" altLang="ja-JP" sz="9600" dirty="0" smtClean="0"/>
              <a:t/>
            </a:r>
            <a:br>
              <a:rPr kumimoji="1" lang="en-US" altLang="ja-JP" sz="9600" dirty="0" smtClean="0"/>
            </a:br>
            <a:r>
              <a:rPr lang="ja-JP" altLang="en-US" sz="9600" dirty="0" smtClean="0"/>
              <a:t>は共有</a:t>
            </a:r>
            <a:endParaRPr kumimoji="1" lang="en-US" altLang="ja-JP" sz="9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リリーススケジュール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3600" b="1" u="sng" dirty="0" smtClean="0"/>
              <a:t>D 1.0</a:t>
            </a:r>
            <a:r>
              <a:rPr lang="ja-JP" altLang="en-US" sz="3600" b="1" u="sng" dirty="0" smtClean="0"/>
              <a:t>　</a:t>
            </a:r>
            <a:r>
              <a:rPr lang="ja-JP" altLang="en-US" sz="2400" b="1" u="sng" dirty="0" smtClean="0"/>
              <a:t>（２</a:t>
            </a:r>
            <a:r>
              <a:rPr lang="en-US" altLang="ja-JP" sz="2400" b="1" u="sng" dirty="0" smtClean="0"/>
              <a:t>007</a:t>
            </a:r>
            <a:r>
              <a:rPr lang="ja-JP" altLang="en-US" sz="2400" b="1" u="sng" dirty="0" smtClean="0"/>
              <a:t>年</a:t>
            </a:r>
            <a:r>
              <a:rPr lang="en-US" altLang="ja-JP" sz="2400" b="1" u="sng" dirty="0" smtClean="0"/>
              <a:t>1</a:t>
            </a:r>
            <a:r>
              <a:rPr lang="ja-JP" altLang="en-US" sz="2400" b="1" u="sng" dirty="0" smtClean="0"/>
              <a:t>月）</a:t>
            </a:r>
            <a:endParaRPr lang="en-US" altLang="ja-JP" sz="3600" b="1" u="sng" dirty="0" smtClean="0"/>
          </a:p>
          <a:p>
            <a:pPr lvl="1"/>
            <a:r>
              <a:rPr lang="ja-JP" altLang="en-US" sz="3200" dirty="0" smtClean="0"/>
              <a:t>言語仕様 </a:t>
            </a:r>
            <a:r>
              <a:rPr lang="en-US" altLang="ja-JP" sz="3200" dirty="0" smtClean="0"/>
              <a:t>Fix</a:t>
            </a:r>
            <a:r>
              <a:rPr lang="ja-JP" altLang="en-US" sz="3200" dirty="0" err="1" smtClean="0"/>
              <a:t>。</a:t>
            </a:r>
            <a:r>
              <a:rPr lang="ja-JP" altLang="en-US" sz="3200" dirty="0" smtClean="0"/>
              <a:t>安定版ブランチ</a:t>
            </a:r>
            <a:endParaRPr lang="en-US" altLang="ja-JP" sz="3200" dirty="0" smtClean="0"/>
          </a:p>
          <a:p>
            <a:pPr>
              <a:buNone/>
            </a:pPr>
            <a:r>
              <a:rPr lang="en-US" altLang="ja-JP" sz="3600" b="1" u="sng" dirty="0" smtClean="0"/>
              <a:t>D 2.0</a:t>
            </a:r>
            <a:r>
              <a:rPr lang="ja-JP" altLang="en-US" sz="3600" b="1" u="sng" dirty="0" smtClean="0"/>
              <a:t>　</a:t>
            </a:r>
            <a:r>
              <a:rPr lang="ja-JP" altLang="en-US" sz="2400" b="1" u="sng" dirty="0" smtClean="0"/>
              <a:t>（２</a:t>
            </a:r>
            <a:r>
              <a:rPr lang="en-US" altLang="ja-JP" sz="2400" b="1" u="sng" dirty="0" smtClean="0"/>
              <a:t>007</a:t>
            </a:r>
            <a:r>
              <a:rPr lang="ja-JP" altLang="en-US" sz="2400" b="1" u="sng" dirty="0" smtClean="0"/>
              <a:t>年</a:t>
            </a:r>
            <a:r>
              <a:rPr lang="en-US" altLang="ja-JP" sz="2400" b="1" u="sng" dirty="0" smtClean="0"/>
              <a:t>6</a:t>
            </a:r>
            <a:r>
              <a:rPr lang="ja-JP" altLang="en-US" sz="2400" b="1" u="sng" dirty="0" smtClean="0"/>
              <a:t>月）</a:t>
            </a:r>
            <a:endParaRPr lang="en-US" altLang="ja-JP" sz="3600" b="1" u="sng" dirty="0" smtClean="0"/>
          </a:p>
          <a:p>
            <a:pPr lvl="1"/>
            <a:r>
              <a:rPr lang="ja-JP" altLang="en-US" sz="3200" dirty="0" smtClean="0"/>
              <a:t>言語拡張しまくる</a:t>
            </a:r>
            <a:r>
              <a:rPr lang="ja-JP" altLang="en-US" sz="3200" dirty="0" err="1" smtClean="0"/>
              <a:t>ぜ</a:t>
            </a:r>
            <a:r>
              <a:rPr lang="ja-JP" altLang="en-US" sz="3200" dirty="0" smtClean="0"/>
              <a:t>ブランチ設立</a:t>
            </a:r>
            <a:endParaRPr lang="en-US" altLang="ja-JP" sz="3200" dirty="0" smtClean="0"/>
          </a:p>
          <a:p>
            <a:pPr lvl="1"/>
            <a:r>
              <a:rPr lang="ja-JP" altLang="en-US" sz="3200" dirty="0" smtClean="0"/>
              <a:t>現在： </a:t>
            </a:r>
            <a:r>
              <a:rPr lang="en-US" altLang="ja-JP" sz="3200" dirty="0" smtClean="0"/>
              <a:t>D 2.039</a:t>
            </a:r>
            <a:r>
              <a:rPr lang="ja-JP" altLang="en-US" sz="3200" dirty="0" smtClean="0"/>
              <a:t>　</a:t>
            </a:r>
            <a:r>
              <a:rPr lang="ja-JP" altLang="en-US" sz="2400" dirty="0" smtClean="0"/>
              <a:t>（２</a:t>
            </a:r>
            <a:r>
              <a:rPr lang="en-US" altLang="ja-JP" sz="2400" dirty="0" smtClean="0"/>
              <a:t>010</a:t>
            </a:r>
            <a:r>
              <a:rPr lang="ja-JP" altLang="en-US" sz="2400" dirty="0" smtClean="0"/>
              <a:t>年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月）</a:t>
            </a:r>
            <a:endParaRPr lang="en-US" altLang="ja-JP" sz="3200" dirty="0" smtClean="0"/>
          </a:p>
          <a:p>
            <a:pPr>
              <a:buNone/>
            </a:pPr>
            <a:r>
              <a:rPr lang="en-US" altLang="ja-JP" sz="3600" b="1" u="sng" dirty="0" smtClean="0"/>
              <a:t>D 3.0</a:t>
            </a:r>
            <a:r>
              <a:rPr lang="ja-JP" altLang="en-US" sz="3600" b="1" u="sng" dirty="0" smtClean="0"/>
              <a:t>　</a:t>
            </a:r>
            <a:r>
              <a:rPr lang="ja-JP" altLang="en-US" sz="2400" b="1" u="sng" dirty="0" smtClean="0"/>
              <a:t>（</a:t>
            </a:r>
            <a:r>
              <a:rPr lang="en-US" altLang="ja-JP" sz="2400" b="1" u="sng" dirty="0" smtClean="0"/>
              <a:t>2010</a:t>
            </a:r>
            <a:r>
              <a:rPr lang="ja-JP" altLang="en-US" sz="2400" b="1" u="sng" dirty="0" smtClean="0"/>
              <a:t>年</a:t>
            </a:r>
            <a:r>
              <a:rPr lang="en-US" altLang="ja-JP" sz="2400" b="1" u="sng" dirty="0" smtClean="0"/>
              <a:t>5</a:t>
            </a:r>
            <a:r>
              <a:rPr lang="ja-JP" altLang="en-US" sz="2400" b="1" u="sng" dirty="0" smtClean="0"/>
              <a:t>月を予定）</a:t>
            </a:r>
            <a:endParaRPr lang="en-US" altLang="ja-JP" sz="3600" b="1" u="sng" dirty="0" smtClean="0"/>
          </a:p>
          <a:p>
            <a:pPr lvl="1"/>
            <a:r>
              <a:rPr kumimoji="1" lang="en-US" altLang="ja-JP" sz="3200" dirty="0" smtClean="0"/>
              <a:t>TDPL</a:t>
            </a:r>
            <a:r>
              <a:rPr kumimoji="1" lang="ja-JP" altLang="en-US" sz="3200" dirty="0" smtClean="0"/>
              <a:t>本脱稿時点で </a:t>
            </a:r>
            <a:r>
              <a:rPr kumimoji="1" lang="en-US" altLang="ja-JP" sz="3200" dirty="0" smtClean="0"/>
              <a:t>D2 </a:t>
            </a:r>
            <a:r>
              <a:rPr kumimoji="1" lang="ja-JP" altLang="en-US" sz="3200" dirty="0" smtClean="0"/>
              <a:t>の仕様を固定</a:t>
            </a:r>
            <a:endParaRPr kumimoji="1" lang="en-US" altLang="ja-JP" sz="3200" dirty="0" smtClean="0"/>
          </a:p>
          <a:p>
            <a:pPr lvl="1"/>
            <a:r>
              <a:rPr lang="ja-JP" altLang="en-US" sz="3200" dirty="0" smtClean="0"/>
              <a:t>新・言語拡張しまくる</a:t>
            </a:r>
            <a:r>
              <a:rPr lang="ja-JP" altLang="en-US" sz="3200" dirty="0" err="1" smtClean="0"/>
              <a:t>ぜ</a:t>
            </a:r>
            <a:r>
              <a:rPr lang="ja-JP" altLang="en-US" sz="3200" dirty="0" smtClean="0"/>
              <a:t>ブランチ </a:t>
            </a:r>
            <a:r>
              <a:rPr lang="en-US" altLang="ja-JP" sz="3200" dirty="0" smtClean="0"/>
              <a:t>= D3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ローカル変数も共有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 bwMode="auto">
          <a:xfrm>
            <a:off x="285720" y="1500174"/>
            <a:ext cx="8572560" cy="51435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void main() {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</a:t>
            </a:r>
            <a:r>
              <a:rPr lang="en-US" altLang="ja-JP" sz="28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 local = 200;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  </a:t>
            </a: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ea typeface="ＭＳ Ｐゴシック" pitchFamily="50" charset="-128"/>
              </a:rPr>
              <a:t>(new Thread({</a:t>
            </a:r>
          </a:p>
          <a:p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  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writeln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 local );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// 200</a:t>
            </a:r>
          </a:p>
          <a:p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   global = 300;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  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writeln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 local );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// 300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/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</a:t>
            </a:r>
            <a:r>
              <a:rPr lang="en-US" altLang="ja-JP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  <a:ea typeface="ＭＳ Ｐゴシック" pitchFamily="50" charset="-128"/>
              </a:rPr>
              <a:t>}).start;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  </a:t>
            </a:r>
            <a:r>
              <a:rPr kumimoji="0" lang="en-US" altLang="ja-JP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thread_joinAll</a:t>
            </a: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();</a:t>
            </a:r>
          </a:p>
          <a:p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writeln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 local );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// 300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/>
            </a:r>
            <a:b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</a:b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}</a:t>
            </a: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感想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まだいまい</a:t>
            </a:r>
            <a:r>
              <a:rPr kumimoji="1" lang="ja-JP" altLang="en-US" dirty="0" err="1" smtClean="0"/>
              <a:t>ち、</a:t>
            </a:r>
            <a:r>
              <a:rPr kumimoji="1" lang="en-US" altLang="ja-JP" dirty="0" smtClean="0"/>
              <a:t>shared </a:t>
            </a:r>
            <a:r>
              <a:rPr lang="ja-JP" altLang="en-US" dirty="0" smtClean="0"/>
              <a:t>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何がしたいのか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よくわからない</a:t>
            </a:r>
            <a:endParaRPr lang="en-US" altLang="ja-JP" dirty="0" smtClean="0"/>
          </a:p>
          <a:p>
            <a:r>
              <a:rPr kumimoji="1" lang="en-US" altLang="ja-JP" dirty="0" smtClean="0"/>
              <a:t>shared</a:t>
            </a:r>
            <a:r>
              <a:rPr kumimoji="1" lang="ja-JP" altLang="en-US" dirty="0" smtClean="0"/>
              <a:t>回りの型付けもやや謎</a:t>
            </a:r>
            <a:endParaRPr kumimoji="1" lang="en-US" altLang="ja-JP" dirty="0" smtClean="0"/>
          </a:p>
          <a:p>
            <a:r>
              <a:rPr lang="ja-JP" altLang="en-US" dirty="0" smtClean="0"/>
              <a:t>今後ちゃんとすると思う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334404" cy="1470025"/>
          </a:xfrm>
        </p:spPr>
        <p:txBody>
          <a:bodyPr/>
          <a:lstStyle/>
          <a:p>
            <a:pPr algn="ctr"/>
            <a:r>
              <a:rPr lang="en-US" altLang="ja-JP" sz="8000" dirty="0" smtClean="0"/>
              <a:t>Range</a:t>
            </a:r>
            <a:r>
              <a:rPr lang="ja-JP" altLang="en-US" sz="8000" dirty="0" smtClean="0"/>
              <a:t>☆</a:t>
            </a:r>
            <a:r>
              <a:rPr lang="en-US" altLang="ja-JP" sz="8000" dirty="0" smtClean="0"/>
              <a:t>Algorithm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357290" y="3886200"/>
            <a:ext cx="6843738" cy="1752600"/>
          </a:xfrm>
        </p:spPr>
        <p:txBody>
          <a:bodyPr/>
          <a:lstStyle/>
          <a:p>
            <a:pPr algn="l"/>
            <a:r>
              <a:rPr kumimoji="1" lang="ja-JP" altLang="en-US" b="1" dirty="0" smtClean="0"/>
              <a:t>～ </a:t>
            </a:r>
            <a:r>
              <a:rPr kumimoji="1" lang="en-US" altLang="ja-JP" b="1" dirty="0" err="1" smtClean="0"/>
              <a:t>Iterators</a:t>
            </a:r>
            <a:r>
              <a:rPr kumimoji="1" lang="en-US" altLang="ja-JP" b="1" dirty="0" smtClean="0"/>
              <a:t> must go </a:t>
            </a:r>
            <a:r>
              <a:rPr kumimoji="1" lang="ja-JP" altLang="en-US" b="1" dirty="0" smtClean="0"/>
              <a:t>～</a:t>
            </a:r>
            <a:endParaRPr kumimoji="1" lang="ja-JP" altLang="en-US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929322" y="1895765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B050"/>
                </a:solidFill>
              </a:rPr>
              <a:t>D 2.029 (4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月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, 2009)</a:t>
            </a:r>
            <a:endParaRPr kumimoji="1" lang="ja-JP" altLang="en-US" sz="24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A. </a:t>
            </a:r>
            <a:r>
              <a:rPr kumimoji="1" lang="en-US" altLang="ja-JP" dirty="0" err="1" smtClean="0"/>
              <a:t>Alexandrescu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曰く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 descr="http://improbable.com/wp-content/uploads/2008/11/alexandrescugif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2143116"/>
            <a:ext cx="3565569" cy="3914774"/>
          </a:xfrm>
          <a:prstGeom prst="rect">
            <a:avLst/>
          </a:prstGeom>
          <a:noFill/>
        </p:spPr>
      </p:pic>
      <p:sp>
        <p:nvSpPr>
          <p:cNvPr id="5" name="円形吹き出し 4"/>
          <p:cNvSpPr/>
          <p:nvPr/>
        </p:nvSpPr>
        <p:spPr bwMode="auto">
          <a:xfrm>
            <a:off x="214282" y="1357298"/>
            <a:ext cx="4071966" cy="4143404"/>
          </a:xfrm>
          <a:prstGeom prst="wedgeEllipseCallout">
            <a:avLst>
              <a:gd name="adj1" fmla="val 79198"/>
              <a:gd name="adj2" fmla="val 18471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  <a:t>Iterator</a:t>
            </a:r>
            <a:r>
              <a:rPr kumimoji="0" lang="en-US" altLang="ja-JP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  <a:t> </a:t>
            </a:r>
            <a:r>
              <a:rPr kumimoji="0" lang="ja-JP" altLang="en-US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  <a:t>は腹を切って死ぬべきである。</a:t>
            </a:r>
            <a:r>
              <a:rPr lang="en-US" altLang="ja-JP" sz="2800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(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BoostCon’09</a:t>
            </a:r>
            <a:b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</a:b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     </a:t>
            </a:r>
            <a:r>
              <a:rPr lang="en-US" altLang="ja-JP" sz="2800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Keynote)</a:t>
            </a:r>
            <a:endParaRPr kumimoji="0" lang="en-US" altLang="ja-JP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7" name="Picture 2" descr="The D Programming Langu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5143510"/>
            <a:ext cx="1500198" cy="1500199"/>
          </a:xfrm>
          <a:prstGeom prst="rect">
            <a:avLst/>
          </a:prstGeom>
          <a:noFill/>
        </p:spPr>
      </p:pic>
      <p:pic>
        <p:nvPicPr>
          <p:cNvPr id="11268" name="Picture 4" descr="http://ecx.images-amazon.com/images/I/51QX865WRY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5143512"/>
            <a:ext cx="1188578" cy="15095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標準アルゴリズムライブラリ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 </a:t>
            </a:r>
            <a:r>
              <a:rPr kumimoji="1" lang="en-US" altLang="ja-JP" dirty="0" err="1" smtClean="0">
                <a:latin typeface="Consolas" pitchFamily="49" charset="0"/>
              </a:rPr>
              <a:t>std.algorithm</a:t>
            </a:r>
            <a:endParaRPr kumimoji="1" lang="en-US" altLang="ja-JP" dirty="0" smtClean="0">
              <a:latin typeface="Consolas" pitchFamily="49" charset="0"/>
            </a:endParaRPr>
          </a:p>
          <a:p>
            <a:pPr lvl="2"/>
            <a:r>
              <a:rPr lang="ja-JP" altLang="en-US" dirty="0" smtClean="0"/>
              <a:t>（</a:t>
            </a:r>
            <a:r>
              <a:rPr lang="en-US" altLang="ja-JP" dirty="0" smtClean="0"/>
              <a:t>C++</a:t>
            </a:r>
            <a:r>
              <a:rPr lang="ja-JP" altLang="en-US" dirty="0" smtClean="0"/>
              <a:t>の </a:t>
            </a:r>
            <a:r>
              <a:rPr lang="en-US" altLang="ja-JP" dirty="0" smtClean="0">
                <a:latin typeface="Consolas" pitchFamily="49" charset="0"/>
              </a:rPr>
              <a:t>&lt;algorithm&gt;</a:t>
            </a:r>
            <a:r>
              <a:rPr lang="en-US" altLang="ja-JP" dirty="0" smtClean="0"/>
              <a:t> </a:t>
            </a:r>
            <a:r>
              <a:rPr lang="ja-JP" altLang="en-US" dirty="0" smtClean="0"/>
              <a:t>相当）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が</a:t>
            </a:r>
            <a:endParaRPr lang="en-US" altLang="ja-JP" dirty="0" smtClean="0"/>
          </a:p>
          <a:p>
            <a:pPr lvl="2"/>
            <a:r>
              <a:rPr lang="ja-JP" altLang="en-US" sz="4400" dirty="0" smtClean="0">
                <a:solidFill>
                  <a:srgbClr val="FF0000"/>
                </a:solidFill>
              </a:rPr>
              <a:t>イテレータベース</a:t>
            </a:r>
            <a:r>
              <a:rPr lang="ja-JP" altLang="en-US" dirty="0" smtClean="0">
                <a:solidFill>
                  <a:srgbClr val="FF0000"/>
                </a:solidFill>
              </a:rPr>
              <a:t> </a:t>
            </a:r>
            <a:r>
              <a:rPr lang="ja-JP" altLang="en-US" dirty="0" smtClean="0"/>
              <a:t>から</a:t>
            </a:r>
            <a:endParaRPr lang="en-US" altLang="ja-JP" dirty="0" smtClean="0"/>
          </a:p>
          <a:p>
            <a:pPr lvl="2"/>
            <a:r>
              <a:rPr kumimoji="1" lang="en-US" altLang="ja-JP" sz="4800" dirty="0" smtClean="0">
                <a:solidFill>
                  <a:srgbClr val="0070C0"/>
                </a:solidFill>
              </a:rPr>
              <a:t>Range</a:t>
            </a:r>
            <a:r>
              <a:rPr kumimoji="1" lang="ja-JP" altLang="en-US" sz="4800" dirty="0" smtClean="0">
                <a:solidFill>
                  <a:srgbClr val="0070C0"/>
                </a:solidFill>
              </a:rPr>
              <a:t>ベース</a:t>
            </a:r>
            <a:r>
              <a:rPr lang="ja-JP" altLang="en-US" dirty="0" smtClean="0"/>
              <a:t>になりました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おさらい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4000" dirty="0" smtClean="0"/>
              <a:t>内部イテレータ </a:t>
            </a:r>
            <a:r>
              <a:rPr kumimoji="1" lang="en-US" altLang="ja-JP" sz="4000" dirty="0" smtClean="0"/>
              <a:t>(</a:t>
            </a:r>
            <a:r>
              <a:rPr lang="ja-JP" altLang="en-US" sz="4000" dirty="0" smtClean="0">
                <a:solidFill>
                  <a:srgbClr val="FF0000"/>
                </a:solidFill>
              </a:rPr>
              <a:t>≈</a:t>
            </a:r>
            <a:r>
              <a:rPr lang="ja-JP" altLang="en-US" sz="3200" dirty="0" smtClean="0">
                <a:solidFill>
                  <a:srgbClr val="FF0000"/>
                </a:solidFill>
              </a:rPr>
              <a:t>列挙関数</a:t>
            </a:r>
            <a:r>
              <a:rPr lang="en-US" altLang="ja-JP" sz="4000" dirty="0" smtClean="0"/>
              <a:t>)</a:t>
            </a:r>
            <a:endParaRPr kumimoji="1" lang="en-US" altLang="ja-JP" sz="4000" dirty="0" smtClean="0"/>
          </a:p>
          <a:p>
            <a:pPr lvl="1">
              <a:buNone/>
            </a:pPr>
            <a:r>
              <a:rPr lang="en-US" altLang="ja-JP" sz="3600" dirty="0" smtClean="0">
                <a:latin typeface="Consolas" pitchFamily="49" charset="0"/>
              </a:rPr>
              <a:t>	</a:t>
            </a:r>
            <a:r>
              <a:rPr lang="en-US" altLang="ja-JP" sz="2800" dirty="0" smtClean="0">
                <a:latin typeface="Consolas" pitchFamily="49" charset="0"/>
              </a:rPr>
              <a:t>[1,2,3].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each</a:t>
            </a:r>
            <a:r>
              <a:rPr lang="en-US" altLang="ja-JP" sz="2800" dirty="0" smtClean="0">
                <a:latin typeface="Consolas" pitchFamily="49" charset="0"/>
              </a:rPr>
              <a:t>{ |n| print n }</a:t>
            </a:r>
            <a:endParaRPr lang="en-US" altLang="ja-JP" sz="3600" dirty="0" smtClean="0">
              <a:latin typeface="Consolas" pitchFamily="49" charset="0"/>
            </a:endParaRPr>
          </a:p>
          <a:p>
            <a:r>
              <a:rPr kumimoji="1" lang="ja-JP" altLang="en-US" sz="4000" dirty="0" smtClean="0"/>
              <a:t>外部イテレータ </a:t>
            </a:r>
            <a:r>
              <a:rPr kumimoji="1" lang="en-US" altLang="ja-JP" sz="4000" dirty="0" smtClean="0"/>
              <a:t>(</a:t>
            </a:r>
            <a:r>
              <a:rPr lang="ja-JP" altLang="en-US" sz="4000" dirty="0" smtClean="0">
                <a:solidFill>
                  <a:srgbClr val="FF0000"/>
                </a:solidFill>
              </a:rPr>
              <a:t>≈</a:t>
            </a:r>
            <a:r>
              <a:rPr lang="ja-JP" altLang="en-US" sz="3200" dirty="0" smtClean="0">
                <a:solidFill>
                  <a:srgbClr val="FF0000"/>
                </a:solidFill>
              </a:rPr>
              <a:t>列挙オブジェクト</a:t>
            </a:r>
            <a:r>
              <a:rPr kumimoji="1" lang="en-US" altLang="ja-JP" sz="4000" dirty="0" smtClean="0"/>
              <a:t>)</a:t>
            </a:r>
          </a:p>
          <a:p>
            <a:pPr lvl="1">
              <a:buNone/>
            </a:pPr>
            <a:r>
              <a:rPr lang="en-US" altLang="ja-JP" sz="2800" dirty="0" smtClean="0">
                <a:latin typeface="Consolas" pitchFamily="49" charset="0"/>
              </a:rPr>
              <a:t>	x = [1,2,3].begin()</a:t>
            </a:r>
          </a:p>
          <a:p>
            <a:pPr lvl="1">
              <a:buNone/>
            </a:pPr>
            <a:r>
              <a:rPr kumimoji="1" lang="en-US" altLang="ja-JP" sz="2800" dirty="0" smtClean="0">
                <a:latin typeface="Consolas" pitchFamily="49" charset="0"/>
              </a:rPr>
              <a:t>	while( </a:t>
            </a:r>
            <a:r>
              <a:rPr kumimoji="1" lang="en-US" altLang="ja-JP" sz="2800" dirty="0" err="1" smtClean="0">
                <a:latin typeface="Consolas" pitchFamily="49" charset="0"/>
              </a:rPr>
              <a:t>x.</a:t>
            </a:r>
            <a:r>
              <a:rPr kumimoji="1" lang="en-US" altLang="ja-JP" sz="2800" dirty="0" err="1" smtClean="0">
                <a:solidFill>
                  <a:srgbClr val="FF0000"/>
                </a:solidFill>
                <a:latin typeface="Consolas" pitchFamily="49" charset="0"/>
              </a:rPr>
              <a:t>hasNext</a:t>
            </a:r>
            <a:r>
              <a:rPr kumimoji="1" lang="en-US" altLang="ja-JP" sz="2800" dirty="0" smtClean="0">
                <a:latin typeface="Consolas" pitchFamily="49" charset="0"/>
              </a:rPr>
              <a:t> ) print </a:t>
            </a:r>
            <a:r>
              <a:rPr kumimoji="1" lang="en-US" altLang="ja-JP" sz="2800" dirty="0" err="1" smtClean="0">
                <a:latin typeface="Consolas" pitchFamily="49" charset="0"/>
              </a:rPr>
              <a:t>x.</a:t>
            </a:r>
            <a:r>
              <a:rPr kumimoji="1" lang="en-US" altLang="ja-JP" sz="2800" dirty="0" err="1" smtClean="0">
                <a:solidFill>
                  <a:srgbClr val="FF0000"/>
                </a:solidFill>
                <a:latin typeface="Consolas" pitchFamily="49" charset="0"/>
              </a:rPr>
              <a:t>next</a:t>
            </a:r>
            <a:endParaRPr kumimoji="1" lang="en-US" altLang="ja-JP" sz="2800" dirty="0" smtClean="0">
              <a:solidFill>
                <a:srgbClr val="FF0000"/>
              </a:solidFill>
              <a:latin typeface="Consolas" pitchFamily="49" charset="0"/>
            </a:endParaRPr>
          </a:p>
          <a:p>
            <a:r>
              <a:rPr lang="en-US" altLang="ja-JP" sz="4000" dirty="0" smtClean="0"/>
              <a:t>C++/D </a:t>
            </a:r>
            <a:r>
              <a:rPr lang="ja-JP" altLang="en-US" sz="4000" dirty="0" smtClean="0"/>
              <a:t>のイテレータ </a:t>
            </a:r>
            <a:r>
              <a:rPr lang="en-US" altLang="ja-JP" sz="4000" dirty="0" smtClean="0"/>
              <a:t>(</a:t>
            </a:r>
            <a:r>
              <a:rPr lang="ja-JP" altLang="en-US" sz="4000" dirty="0" smtClean="0">
                <a:solidFill>
                  <a:srgbClr val="FF0000"/>
                </a:solidFill>
              </a:rPr>
              <a:t>≈</a:t>
            </a:r>
            <a:r>
              <a:rPr lang="ja-JP" altLang="en-US" sz="3200" dirty="0" smtClean="0">
                <a:solidFill>
                  <a:srgbClr val="FF0000"/>
                </a:solidFill>
              </a:rPr>
              <a:t>ポインタ</a:t>
            </a:r>
            <a:r>
              <a:rPr kumimoji="1" lang="en-US" altLang="ja-JP" sz="3600" dirty="0" smtClean="0"/>
              <a:t>)</a:t>
            </a:r>
          </a:p>
          <a:p>
            <a:pPr lvl="1">
              <a:buNone/>
            </a:pPr>
            <a:r>
              <a:rPr lang="en-US" altLang="ja-JP" sz="3200" dirty="0" smtClean="0"/>
              <a:t>	</a:t>
            </a:r>
            <a:r>
              <a:rPr lang="en-US" altLang="ja-JP" sz="2800" dirty="0" err="1" smtClean="0">
                <a:latin typeface="Consolas" pitchFamily="49" charset="0"/>
              </a:rPr>
              <a:t>x,y</a:t>
            </a:r>
            <a:r>
              <a:rPr lang="en-US" altLang="ja-JP" sz="2800" dirty="0" smtClean="0">
                <a:latin typeface="Consolas" pitchFamily="49" charset="0"/>
              </a:rPr>
              <a:t> = [1,2,3].</a:t>
            </a:r>
            <a:r>
              <a:rPr lang="en-US" altLang="ja-JP" sz="2800" dirty="0" err="1" smtClean="0">
                <a:latin typeface="Consolas" pitchFamily="49" charset="0"/>
              </a:rPr>
              <a:t>begin_end</a:t>
            </a:r>
            <a:r>
              <a:rPr lang="en-US" altLang="ja-JP" sz="2800" dirty="0" smtClean="0">
                <a:latin typeface="Consolas" pitchFamily="49" charset="0"/>
              </a:rPr>
              <a:t>()</a:t>
            </a:r>
          </a:p>
          <a:p>
            <a:pPr lvl="1">
              <a:buNone/>
            </a:pPr>
            <a:r>
              <a:rPr kumimoji="1" lang="en-US" altLang="ja-JP" sz="2800" dirty="0" smtClean="0">
                <a:latin typeface="Consolas" pitchFamily="49" charset="0"/>
              </a:rPr>
              <a:t>	while( x &lt; y ) swap(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*</a:t>
            </a:r>
            <a:r>
              <a:rPr kumimoji="1" lang="en-US" altLang="ja-JP" sz="2800" dirty="0" smtClean="0">
                <a:latin typeface="Consolas" pitchFamily="49" charset="0"/>
              </a:rPr>
              <a:t>x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++</a:t>
            </a:r>
            <a:r>
              <a:rPr kumimoji="1" lang="en-US" altLang="ja-JP" sz="2800" dirty="0" smtClean="0">
                <a:latin typeface="Consolas" pitchFamily="49" charset="0"/>
              </a:rPr>
              <a:t>, 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*--</a:t>
            </a:r>
            <a:r>
              <a:rPr kumimoji="1" lang="en-US" altLang="ja-JP" sz="2800" dirty="0" smtClean="0">
                <a:latin typeface="Consolas" pitchFamily="49" charset="0"/>
              </a:rPr>
              <a:t>y);</a:t>
            </a:r>
            <a:endParaRPr kumimoji="1" lang="ja-JP" altLang="en-US" sz="32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イテレータ</a:t>
            </a:r>
            <a:r>
              <a:rPr lang="ja-JP" altLang="en-US" dirty="0" smtClean="0"/>
              <a:t>の使用例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 bwMode="auto">
          <a:xfrm>
            <a:off x="285720" y="1500174"/>
            <a:ext cx="8501090" cy="514351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vector&lt;</a:t>
            </a:r>
            <a:r>
              <a:rPr lang="en-US" altLang="ja-JP" sz="36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&gt; </a:t>
            </a:r>
            <a:r>
              <a:rPr lang="en-US" altLang="ja-JP" sz="36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vec</a:t>
            </a: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= …;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// </a:t>
            </a:r>
            <a:r>
              <a:rPr lang="en-US" altLang="ja-JP" sz="2800" dirty="0" err="1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vec</a:t>
            </a:r>
            <a:r>
              <a:rPr lang="ja-JP" altLang="en-US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の全体を破壊的にソート</a:t>
            </a:r>
            <a:endParaRPr lang="en-US" altLang="ja-JP" sz="3600" dirty="0" smtClean="0">
              <a:solidFill>
                <a:srgbClr val="309030"/>
              </a:solidFill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sort(</a:t>
            </a:r>
            <a:r>
              <a:rPr kumimoji="0" lang="en-US" altLang="ja-JP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</a:t>
            </a:r>
            <a:r>
              <a:rPr kumimoji="0" lang="en-US" altLang="ja-JP" sz="3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vec.begin</a:t>
            </a:r>
            <a:r>
              <a:rPr kumimoji="0" lang="en-US" altLang="ja-JP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(), </a:t>
            </a:r>
            <a:r>
              <a:rPr kumimoji="0" lang="en-US" altLang="ja-JP" sz="3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vec.end</a:t>
            </a:r>
            <a:r>
              <a:rPr kumimoji="0" lang="en-US" altLang="ja-JP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() 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// </a:t>
            </a:r>
            <a:r>
              <a:rPr lang="ja-JP" altLang="en-US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先頭</a:t>
            </a:r>
            <a:r>
              <a:rPr lang="en-US" altLang="ja-JP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100</a:t>
            </a:r>
            <a:r>
              <a:rPr lang="ja-JP" altLang="en-US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個の中に</a:t>
            </a:r>
            <a:r>
              <a:rPr lang="en-US" altLang="ja-JP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42</a:t>
            </a:r>
            <a:r>
              <a:rPr lang="ja-JP" altLang="en-US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があるか二分探索</a:t>
            </a:r>
            <a:endParaRPr kumimoji="0" lang="en-US" altLang="ja-JP" sz="3600" b="0" i="0" u="none" strike="noStrike" cap="none" normalizeH="0" dirty="0" smtClean="0">
              <a:ln>
                <a:noFill/>
              </a:ln>
              <a:solidFill>
                <a:srgbClr val="309030"/>
              </a:solidFill>
              <a:effectLst/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600" baseline="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lower_bound</a:t>
            </a:r>
            <a:r>
              <a:rPr lang="en-US" altLang="ja-JP" sz="3600" baseline="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</a:t>
            </a: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</a:t>
            </a:r>
            <a:r>
              <a:rPr lang="en-US" altLang="ja-JP" sz="36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vec.begin</a:t>
            </a: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(),</a:t>
            </a:r>
            <a:b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ja-JP" altLang="en-US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　</a:t>
            </a: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   </a:t>
            </a:r>
            <a:r>
              <a:rPr lang="en-US" altLang="ja-JP" sz="36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vec.begin</a:t>
            </a: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()+100, 42 );</a:t>
            </a:r>
          </a:p>
          <a:p>
            <a:r>
              <a:rPr lang="en-US" altLang="ja-JP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// </a:t>
            </a:r>
            <a:r>
              <a:rPr lang="ja-JP" altLang="en-US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末尾から見て最初の</a:t>
            </a:r>
            <a:r>
              <a:rPr lang="en-US" altLang="ja-JP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123</a:t>
            </a:r>
            <a:r>
              <a:rPr lang="ja-JP" altLang="en-US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を線形探索</a:t>
            </a:r>
            <a:endParaRPr lang="en-US" altLang="ja-JP" sz="4400" dirty="0" smtClean="0">
              <a:solidFill>
                <a:srgbClr val="309030"/>
              </a:solidFill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find( </a:t>
            </a:r>
            <a:r>
              <a:rPr kumimoji="0" lang="en-US" altLang="ja-JP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vec.rbegin</a:t>
            </a: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(), </a:t>
            </a:r>
            <a:r>
              <a:rPr kumimoji="0" lang="en-US" altLang="ja-JP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vec.rend</a:t>
            </a: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(),</a:t>
            </a:r>
            <a:b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</a:b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     123 );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おおざっぱに言うと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C++/D </a:t>
            </a:r>
            <a:r>
              <a:rPr kumimoji="1" lang="ja-JP" altLang="en-US" dirty="0" smtClean="0"/>
              <a:t>の </a:t>
            </a:r>
            <a:r>
              <a:rPr kumimoji="1" lang="en-US" altLang="ja-JP" dirty="0" smtClean="0"/>
              <a:t>Range</a:t>
            </a:r>
            <a:br>
              <a:rPr kumimoji="1" lang="en-US" altLang="ja-JP" dirty="0" smtClean="0"/>
            </a:br>
            <a:r>
              <a:rPr kumimoji="1" lang="en-US" altLang="ja-JP" dirty="0" smtClean="0"/>
              <a:t>    </a:t>
            </a:r>
            <a:r>
              <a:rPr lang="en-US" altLang="ja-JP" sz="5400" dirty="0" smtClean="0"/>
              <a:t>  </a:t>
            </a:r>
            <a:r>
              <a:rPr lang="en-US" altLang="ja-JP" sz="4000" dirty="0" smtClean="0"/>
              <a:t>(</a:t>
            </a:r>
            <a:r>
              <a:rPr lang="ja-JP" altLang="en-US" sz="5400" dirty="0" smtClean="0">
                <a:solidFill>
                  <a:srgbClr val="FF0000"/>
                </a:solidFill>
              </a:rPr>
              <a:t>≈</a:t>
            </a:r>
            <a:r>
              <a:rPr lang="ja-JP" altLang="en-US" sz="3600" dirty="0" smtClean="0">
                <a:solidFill>
                  <a:srgbClr val="FF0000"/>
                </a:solidFill>
              </a:rPr>
              <a:t>スライス</a:t>
            </a:r>
            <a:r>
              <a:rPr lang="en-US" altLang="ja-JP" dirty="0" smtClean="0"/>
              <a:t>)(</a:t>
            </a:r>
            <a:r>
              <a:rPr lang="ja-JP" altLang="en-US" dirty="0" smtClean="0">
                <a:solidFill>
                  <a:srgbClr val="FF0000"/>
                </a:solidFill>
              </a:rPr>
              <a:t>≈</a:t>
            </a:r>
            <a:r>
              <a:rPr lang="ja-JP" altLang="en-US" sz="3600" dirty="0" smtClean="0">
                <a:solidFill>
                  <a:srgbClr val="FF0000"/>
                </a:solidFill>
              </a:rPr>
              <a:t>ポインタのペア</a:t>
            </a:r>
            <a:r>
              <a:rPr lang="en-US" altLang="ja-JP" sz="4000" dirty="0" smtClean="0"/>
              <a:t>)</a:t>
            </a:r>
            <a:endParaRPr lang="en-US" altLang="ja-JP" sz="4800" dirty="0" smtClean="0"/>
          </a:p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 bwMode="auto">
          <a:xfrm>
            <a:off x="357190" y="3286124"/>
            <a:ext cx="8501090" cy="33575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// </a:t>
            </a:r>
            <a:r>
              <a:rPr lang="en-US" altLang="ja-JP" sz="2800" dirty="0" err="1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vec</a:t>
            </a:r>
            <a:r>
              <a:rPr lang="ja-JP" altLang="en-US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の全体をソート</a:t>
            </a:r>
            <a:endParaRPr lang="en-US" altLang="ja-JP" sz="3600" dirty="0" smtClean="0">
              <a:solidFill>
                <a:srgbClr val="309030"/>
              </a:solidFill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sort(</a:t>
            </a:r>
            <a:r>
              <a:rPr kumimoji="0" lang="en-US" altLang="ja-JP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</a:t>
            </a:r>
            <a:r>
              <a:rPr kumimoji="0" lang="en-US" altLang="ja-JP" sz="3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vec</a:t>
            </a:r>
            <a:r>
              <a:rPr kumimoji="0" lang="en-US" altLang="ja-JP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// </a:t>
            </a:r>
            <a:r>
              <a:rPr lang="ja-JP" altLang="en-US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先頭</a:t>
            </a:r>
            <a:r>
              <a:rPr lang="en-US" altLang="ja-JP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100</a:t>
            </a:r>
            <a:r>
              <a:rPr lang="ja-JP" altLang="en-US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個の中に</a:t>
            </a:r>
            <a:r>
              <a:rPr lang="en-US" altLang="ja-JP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42</a:t>
            </a:r>
            <a:r>
              <a:rPr lang="ja-JP" altLang="en-US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があるか二分探索</a:t>
            </a:r>
            <a:endParaRPr kumimoji="0" lang="en-US" altLang="ja-JP" sz="3600" b="0" i="0" u="none" strike="noStrike" cap="none" normalizeH="0" dirty="0" smtClean="0">
              <a:ln>
                <a:noFill/>
              </a:ln>
              <a:solidFill>
                <a:srgbClr val="309030"/>
              </a:solidFill>
              <a:effectLst/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600" baseline="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lower_bound</a:t>
            </a:r>
            <a:r>
              <a:rPr lang="en-US" altLang="ja-JP" sz="3600" baseline="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</a:t>
            </a: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</a:t>
            </a:r>
            <a:r>
              <a:rPr lang="en-US" altLang="ja-JP" sz="36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vec</a:t>
            </a: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[0..100], 42 );</a:t>
            </a:r>
          </a:p>
          <a:p>
            <a:r>
              <a:rPr lang="en-US" altLang="ja-JP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// </a:t>
            </a:r>
            <a:r>
              <a:rPr lang="ja-JP" altLang="en-US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末尾から見て最初の</a:t>
            </a:r>
            <a:r>
              <a:rPr lang="en-US" altLang="ja-JP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123</a:t>
            </a:r>
            <a:r>
              <a:rPr lang="ja-JP" altLang="en-US" sz="2800" dirty="0" smtClean="0">
                <a:solidFill>
                  <a:srgbClr val="309030"/>
                </a:solidFill>
                <a:latin typeface="Consolas" pitchFamily="49" charset="0"/>
                <a:ea typeface="ＭＳ Ｐゴシック" pitchFamily="50" charset="-128"/>
              </a:rPr>
              <a:t>を線形探索</a:t>
            </a:r>
            <a:endParaRPr lang="en-US" altLang="ja-JP" sz="4400" dirty="0" smtClean="0">
              <a:solidFill>
                <a:srgbClr val="309030"/>
              </a:solidFill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find( retro(</a:t>
            </a:r>
            <a:r>
              <a:rPr kumimoji="0" lang="en-US" altLang="ja-JP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vec</a:t>
            </a: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), 123 );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内部イテレータと違うの？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zip </a:t>
            </a:r>
            <a:r>
              <a:rPr lang="ja-JP" altLang="en-US" dirty="0" smtClean="0"/>
              <a:t>とか普通に</a:t>
            </a:r>
            <a:r>
              <a:rPr kumimoji="1" lang="ja-JP" altLang="en-US" dirty="0" smtClean="0"/>
              <a:t>書ける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 bwMode="auto">
          <a:xfrm>
            <a:off x="357158" y="2357430"/>
            <a:ext cx="8501090" cy="27146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zipWith</a:t>
            </a: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(R,F)</a:t>
            </a: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(R r1, R r2, F </a:t>
            </a:r>
            <a:r>
              <a:rPr lang="en-US" altLang="ja-JP" sz="36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f</a:t>
            </a: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) {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while(!r1.empty &amp;&amp; !r2.empty)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f(r1.popFront, r2.popFront);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}</a:t>
            </a:r>
            <a:endParaRPr kumimoji="0" lang="ja-JP" altLang="en-US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  <p:sp>
        <p:nvSpPr>
          <p:cNvPr id="5" name="角丸四角形 4"/>
          <p:cNvSpPr/>
          <p:nvPr/>
        </p:nvSpPr>
        <p:spPr bwMode="auto">
          <a:xfrm>
            <a:off x="1214414" y="4286256"/>
            <a:ext cx="7715304" cy="250033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int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[]    x = [ 1 , 4 , 3 ];</a:t>
            </a:r>
          </a:p>
          <a:p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string[] y = [“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a”,“b”,“c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”];</a:t>
            </a:r>
          </a:p>
          <a:p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sort!(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nsolas" pitchFamily="49" charset="0"/>
                <a:ea typeface="ＭＳ Ｐゴシック" pitchFamily="50" charset="-128"/>
              </a:rPr>
              <a:t>`a.at!0</a:t>
            </a: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Consolas" pitchFamily="49" charset="0"/>
                <a:ea typeface="ＭＳ Ｐゴシック" pitchFamily="50" charset="-128"/>
              </a:rPr>
              <a:t> &lt; b.at!0`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)( zip(</a:t>
            </a:r>
            <a:r>
              <a:rPr kumimoji="0" lang="en-US" altLang="ja-JP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x,y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) );</a:t>
            </a:r>
            <a:b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</a:b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 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nsolas" pitchFamily="49" charset="0"/>
                <a:ea typeface="ＭＳ Ｐゴシック" pitchFamily="50" charset="-128"/>
              </a:rPr>
              <a:t>// x == [ 1 , 3 , 4 ]</a:t>
            </a:r>
          </a:p>
          <a:p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ea typeface="ＭＳ Ｐゴシック" pitchFamily="50" charset="-128"/>
              </a:rPr>
              <a:t>  // y == [“</a:t>
            </a:r>
            <a:r>
              <a:rPr lang="en-US" altLang="ja-JP" sz="2800" dirty="0" err="1" smtClean="0">
                <a:solidFill>
                  <a:srgbClr val="00B050"/>
                </a:solidFill>
                <a:latin typeface="Consolas" pitchFamily="49" charset="0"/>
                <a:ea typeface="ＭＳ Ｐゴシック" pitchFamily="50" charset="-128"/>
              </a:rPr>
              <a:t>a”,“c”,“b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ea typeface="ＭＳ Ｐゴシック" pitchFamily="50" charset="-128"/>
              </a:rPr>
              <a:t>”]</a:t>
            </a: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 bwMode="auto">
          <a:xfrm>
            <a:off x="1071538" y="428604"/>
            <a:ext cx="2786050" cy="200026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&lt;</a:t>
            </a:r>
            <a:r>
              <a:rPr kumimoji="0" lang="en-US" altLang="ja-JP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InputRange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&gt;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.empty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.front</a:t>
            </a:r>
            <a:endParaRPr kumimoji="0" lang="en-US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.</a:t>
            </a:r>
            <a:r>
              <a:rPr kumimoji="0" lang="en-US" altLang="ja-JP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popFront</a:t>
            </a:r>
            <a:endParaRPr kumimoji="0" lang="en-US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  <p:sp>
        <p:nvSpPr>
          <p:cNvPr id="5" name="角丸四角形 4"/>
          <p:cNvSpPr/>
          <p:nvPr/>
        </p:nvSpPr>
        <p:spPr bwMode="auto">
          <a:xfrm>
            <a:off x="2357422" y="2928934"/>
            <a:ext cx="3143272" cy="107157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&lt;</a:t>
            </a:r>
            <a:r>
              <a:rPr kumimoji="0" lang="en-US" altLang="ja-JP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ForwardRange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&gt;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= </a:t>
            </a:r>
            <a:r>
              <a:rPr kumimoji="0" lang="ja-JP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コピーできる</a:t>
            </a:r>
            <a:endParaRPr kumimoji="0" lang="en-US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  <p:sp>
        <p:nvSpPr>
          <p:cNvPr id="6" name="角丸四角形 5"/>
          <p:cNvSpPr/>
          <p:nvPr/>
        </p:nvSpPr>
        <p:spPr bwMode="auto">
          <a:xfrm>
            <a:off x="357158" y="4429132"/>
            <a:ext cx="4286280" cy="15716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&lt;</a:t>
            </a:r>
            <a:r>
              <a:rPr kumimoji="0" lang="en-US" altLang="ja-JP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BidirectionalRange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&gt;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.back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.</a:t>
            </a:r>
            <a:r>
              <a:rPr kumimoji="0" lang="en-US" altLang="ja-JP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popBack</a:t>
            </a:r>
            <a:endParaRPr kumimoji="0" lang="en-US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5357818" y="500042"/>
            <a:ext cx="3143240" cy="120492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&lt;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Output</a:t>
            </a:r>
            <a:r>
              <a:rPr kumimoji="0" lang="en-US" altLang="ja-JP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Range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&gt;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.put</a:t>
            </a:r>
          </a:p>
        </p:txBody>
      </p:sp>
      <p:sp>
        <p:nvSpPr>
          <p:cNvPr id="8" name="角丸四角形 7"/>
          <p:cNvSpPr/>
          <p:nvPr/>
        </p:nvSpPr>
        <p:spPr bwMode="auto">
          <a:xfrm>
            <a:off x="4786314" y="5357826"/>
            <a:ext cx="4081490" cy="120492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&lt;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RandomAccess</a:t>
            </a:r>
            <a:r>
              <a:rPr kumimoji="0" lang="en-US" altLang="ja-JP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Range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&gt;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operator []</a:t>
            </a:r>
            <a:endParaRPr kumimoji="0" lang="en-US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現在：ここ２年</a:t>
            </a:r>
            <a:r>
              <a:rPr kumimoji="1" lang="ja-JP" altLang="en-US" dirty="0" smtClean="0"/>
              <a:t>の新機能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 bwMode="auto">
          <a:xfrm>
            <a:off x="4929190" y="1357298"/>
            <a:ext cx="4000528" cy="2500330"/>
          </a:xfrm>
          <a:prstGeom prst="roundRect">
            <a:avLst/>
          </a:prstGeom>
          <a:ln w="76200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その他</a:t>
            </a:r>
          </a:p>
        </p:txBody>
      </p:sp>
      <p:cxnSp>
        <p:nvCxnSpPr>
          <p:cNvPr id="5" name="直線矢印コネクタ 4"/>
          <p:cNvCxnSpPr/>
          <p:nvPr/>
        </p:nvCxnSpPr>
        <p:spPr bwMode="auto">
          <a:xfrm>
            <a:off x="785786" y="6000768"/>
            <a:ext cx="7643866" cy="158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直線矢印コネクタ 6"/>
          <p:cNvCxnSpPr/>
          <p:nvPr/>
        </p:nvCxnSpPr>
        <p:spPr bwMode="auto">
          <a:xfrm rot="5400000" flipH="1" flipV="1">
            <a:off x="-1250197" y="3964785"/>
            <a:ext cx="4071966" cy="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角丸四角形 8"/>
          <p:cNvSpPr/>
          <p:nvPr/>
        </p:nvSpPr>
        <p:spPr bwMode="auto">
          <a:xfrm>
            <a:off x="1142976" y="2143116"/>
            <a:ext cx="1785950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opDispatch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角丸四角形 9"/>
          <p:cNvSpPr/>
          <p:nvPr/>
        </p:nvSpPr>
        <p:spPr bwMode="auto">
          <a:xfrm>
            <a:off x="7072330" y="5214950"/>
            <a:ext cx="1143008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shared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 bwMode="auto">
          <a:xfrm>
            <a:off x="5500694" y="5214950"/>
            <a:ext cx="1500198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配列演算</a:t>
            </a:r>
          </a:p>
        </p:txBody>
      </p:sp>
      <p:sp>
        <p:nvSpPr>
          <p:cNvPr id="12" name="角丸四角形 11"/>
          <p:cNvSpPr/>
          <p:nvPr/>
        </p:nvSpPr>
        <p:spPr bwMode="auto">
          <a:xfrm>
            <a:off x="3786182" y="3571876"/>
            <a:ext cx="928694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inout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 bwMode="auto">
          <a:xfrm>
            <a:off x="3786182" y="4143380"/>
            <a:ext cx="2071702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pure, </a:t>
            </a:r>
            <a:r>
              <a:rPr kumimoji="0" lang="en-US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nothrow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 bwMode="auto">
          <a:xfrm>
            <a:off x="1142976" y="4214818"/>
            <a:ext cx="928694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range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 bwMode="auto">
          <a:xfrm>
            <a:off x="7286644" y="4643446"/>
            <a:ext cx="928694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Fiber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 bwMode="auto">
          <a:xfrm>
            <a:off x="1142976" y="3286124"/>
            <a:ext cx="1919302" cy="85725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auto return</a:t>
            </a:r>
            <a:b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</a:b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auto ref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7286644" y="3071810"/>
            <a:ext cx="1419236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契約継承</a:t>
            </a:r>
          </a:p>
        </p:txBody>
      </p:sp>
      <p:sp>
        <p:nvSpPr>
          <p:cNvPr id="18" name="角丸四角形 17"/>
          <p:cNvSpPr/>
          <p:nvPr/>
        </p:nvSpPr>
        <p:spPr bwMode="auto">
          <a:xfrm>
            <a:off x="5214942" y="2571744"/>
            <a:ext cx="3490938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final switch, case range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 bwMode="auto">
          <a:xfrm>
            <a:off x="5991236" y="1571612"/>
            <a:ext cx="2705120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DMD</a:t>
            </a: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のソース公開</a:t>
            </a:r>
          </a:p>
        </p:txBody>
      </p:sp>
      <p:sp>
        <p:nvSpPr>
          <p:cNvPr id="20" name="角丸四角形 19"/>
          <p:cNvSpPr/>
          <p:nvPr/>
        </p:nvSpPr>
        <p:spPr bwMode="auto">
          <a:xfrm>
            <a:off x="5491170" y="2071678"/>
            <a:ext cx="3205186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Tango</a:t>
            </a: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とランタイム統合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8596" y="1344027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/>
              <a:t>メタメタしたい</a:t>
            </a:r>
            <a:endParaRPr kumimoji="1" lang="ja-JP" altLang="en-US" sz="3600" b="1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00628" y="6068817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/>
              <a:t>並列並行したい</a:t>
            </a:r>
            <a:endParaRPr kumimoji="1" lang="ja-JP" altLang="en-US" sz="3600" b="1" dirty="0"/>
          </a:p>
        </p:txBody>
      </p:sp>
      <p:sp>
        <p:nvSpPr>
          <p:cNvPr id="21" name="角丸四角形 20"/>
          <p:cNvSpPr/>
          <p:nvPr/>
        </p:nvSpPr>
        <p:spPr bwMode="auto">
          <a:xfrm>
            <a:off x="5429256" y="3214686"/>
            <a:ext cx="1428760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^^</a:t>
            </a: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演算子</a:t>
            </a:r>
          </a:p>
        </p:txBody>
      </p:sp>
      <p:sp>
        <p:nvSpPr>
          <p:cNvPr id="24" name="角丸四角形 23"/>
          <p:cNvSpPr/>
          <p:nvPr/>
        </p:nvSpPr>
        <p:spPr bwMode="auto">
          <a:xfrm>
            <a:off x="1142976" y="2714620"/>
            <a:ext cx="1928826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400" dirty="0" smtClean="0"/>
              <a:t>CTFE</a:t>
            </a:r>
            <a:r>
              <a:rPr lang="ja-JP" altLang="en-US" sz="2400" dirty="0" smtClean="0"/>
              <a:t>の改善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C++/D</a:t>
            </a:r>
            <a:r>
              <a:rPr lang="ja-JP" altLang="en-US" dirty="0" smtClean="0"/>
              <a:t>イテレータとの違いは？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コンテナ全部の処理に </a:t>
            </a:r>
            <a:r>
              <a:rPr kumimoji="1" lang="en-US" altLang="ja-JP" dirty="0" smtClean="0">
                <a:solidFill>
                  <a:srgbClr val="FF0000"/>
                </a:solidFill>
              </a:rPr>
              <a:t>begin, end 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を毎回書かなくていい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0070C0"/>
                </a:solidFill>
              </a:rPr>
              <a:t>複数の反復の合成 </a:t>
            </a:r>
            <a:r>
              <a:rPr lang="en-US" altLang="ja-JP" dirty="0" smtClean="0">
                <a:solidFill>
                  <a:srgbClr val="0070C0"/>
                </a:solidFill>
              </a:rPr>
              <a:t>(zip, </a:t>
            </a:r>
            <a:r>
              <a:rPr lang="en-US" altLang="ja-JP" dirty="0" err="1" smtClean="0">
                <a:solidFill>
                  <a:srgbClr val="0070C0"/>
                </a:solidFill>
              </a:rPr>
              <a:t>concat</a:t>
            </a:r>
            <a:r>
              <a:rPr lang="en-US" altLang="ja-JP" dirty="0" smtClean="0">
                <a:solidFill>
                  <a:srgbClr val="0070C0"/>
                </a:solidFill>
              </a:rPr>
              <a:t>, …) </a:t>
            </a:r>
            <a:r>
              <a:rPr lang="ja-JP" altLang="en-US" dirty="0" smtClean="0">
                <a:solidFill>
                  <a:srgbClr val="0070C0"/>
                </a:solidFill>
              </a:rPr>
              <a:t>が自然に書ける</a:t>
            </a:r>
            <a:endParaRPr kumimoji="1" lang="en-US" altLang="ja-JP" dirty="0" smtClean="0">
              <a:solidFill>
                <a:srgbClr val="0070C0"/>
              </a:solidFill>
            </a:endParaRPr>
          </a:p>
          <a:p>
            <a:r>
              <a:rPr lang="ja-JP" altLang="en-US" dirty="0" smtClean="0">
                <a:solidFill>
                  <a:srgbClr val="006600"/>
                </a:solidFill>
              </a:rPr>
              <a:t>一部インタフェイスがキモ</a:t>
            </a:r>
            <a:r>
              <a:rPr lang="ja-JP" altLang="en-US" dirty="0" err="1" smtClean="0">
                <a:solidFill>
                  <a:srgbClr val="006600"/>
                </a:solidFill>
              </a:rPr>
              <a:t>い</a:t>
            </a:r>
            <a:endParaRPr kumimoji="1" lang="ja-JP" altLang="en-US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一部インターフェイス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イテレータの場合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 bwMode="auto">
          <a:xfrm>
            <a:off x="428596" y="2643182"/>
            <a:ext cx="8358246" cy="300039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nsolas" pitchFamily="49" charset="0"/>
                <a:ea typeface="ＭＳ Ｐゴシック" pitchFamily="50" charset="-128"/>
              </a:rPr>
              <a:t>// </a:t>
            </a:r>
            <a:r>
              <a:rPr kumimoji="0" lang="ja-JP" altLang="en-US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nsolas" pitchFamily="49" charset="0"/>
                <a:ea typeface="ＭＳ Ｐゴシック" pitchFamily="50" charset="-128"/>
              </a:rPr>
              <a:t>最初の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nsolas" pitchFamily="49" charset="0"/>
                <a:ea typeface="ＭＳ Ｐゴシック" pitchFamily="50" charset="-128"/>
              </a:rPr>
              <a:t>42</a:t>
            </a:r>
            <a:r>
              <a:rPr kumimoji="0" lang="ja-JP" altLang="en-US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nsolas" pitchFamily="49" charset="0"/>
                <a:ea typeface="ＭＳ Ｐゴシック" pitchFamily="50" charset="-128"/>
              </a:rPr>
              <a:t>を指すイテレータ</a:t>
            </a:r>
            <a:endParaRPr kumimoji="0" lang="en-US" altLang="ja-JP" sz="2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it = find(</a:t>
            </a: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</a:t>
            </a:r>
            <a:r>
              <a:rPr kumimoji="0" lang="en-US" altLang="ja-JP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vec.begin</a:t>
            </a: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(), </a:t>
            </a:r>
            <a:r>
              <a:rPr kumimoji="0" lang="en-US" altLang="ja-JP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vec.end</a:t>
            </a: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(), 42 );</a:t>
            </a:r>
          </a:p>
          <a:p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ea typeface="ＭＳ Ｐゴシック" pitchFamily="50" charset="-128"/>
              </a:rPr>
              <a:t>// </a:t>
            </a:r>
            <a:r>
              <a:rPr lang="ja-JP" altLang="en-US" sz="2800" dirty="0" smtClean="0">
                <a:solidFill>
                  <a:srgbClr val="00B050"/>
                </a:solidFill>
                <a:latin typeface="Consolas" pitchFamily="49" charset="0"/>
                <a:ea typeface="ＭＳ Ｐゴシック" pitchFamily="50" charset="-128"/>
              </a:rPr>
              <a:t>それより右の最小値</a:t>
            </a:r>
            <a:endParaRPr lang="en-US" altLang="ja-JP" sz="2800" dirty="0" smtClean="0">
              <a:solidFill>
                <a:srgbClr val="00B050"/>
              </a:solidFill>
              <a:latin typeface="Consolas" pitchFamily="49" charset="0"/>
              <a:ea typeface="ＭＳ Ｐゴシック" pitchFamily="50" charset="-128"/>
            </a:endParaRPr>
          </a:p>
          <a:p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R = *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min_element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 it,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vec.end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() );</a:t>
            </a:r>
          </a:p>
          <a:p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ea typeface="ＭＳ Ｐゴシック" pitchFamily="50" charset="-128"/>
              </a:rPr>
              <a:t>// </a:t>
            </a:r>
            <a:r>
              <a:rPr lang="ja-JP" altLang="en-US" sz="2800" dirty="0" smtClean="0">
                <a:solidFill>
                  <a:srgbClr val="00B050"/>
                </a:solidFill>
                <a:latin typeface="Consolas" pitchFamily="49" charset="0"/>
                <a:ea typeface="ＭＳ Ｐゴシック" pitchFamily="50" charset="-128"/>
              </a:rPr>
              <a:t>それより左の最大値</a:t>
            </a:r>
            <a:endParaRPr lang="en-US" altLang="ja-JP" sz="2800" dirty="0" smtClean="0">
              <a:solidFill>
                <a:srgbClr val="00B050"/>
              </a:solidFill>
              <a:latin typeface="Consolas" pitchFamily="49" charset="0"/>
              <a:ea typeface="ＭＳ Ｐゴシック" pitchFamily="50" charset="-128"/>
            </a:endParaRPr>
          </a:p>
          <a:p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L = *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max_element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vec.begin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(), it );</a:t>
            </a:r>
            <a:endParaRPr kumimoji="0" lang="en-US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一部インターフェイス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Range </a:t>
            </a:r>
            <a:r>
              <a:rPr kumimoji="1" lang="ja-JP" altLang="en-US" dirty="0" smtClean="0"/>
              <a:t>の場合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 bwMode="auto">
          <a:xfrm>
            <a:off x="428596" y="2562220"/>
            <a:ext cx="8358246" cy="300039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nsolas" pitchFamily="49" charset="0"/>
                <a:ea typeface="ＭＳ Ｐゴシック" pitchFamily="50" charset="-128"/>
              </a:rPr>
              <a:t>// </a:t>
            </a:r>
            <a:r>
              <a:rPr kumimoji="0" lang="ja-JP" altLang="en-US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nsolas" pitchFamily="49" charset="0"/>
                <a:ea typeface="ＭＳ Ｐゴシック" pitchFamily="50" charset="-128"/>
              </a:rPr>
              <a:t>最初の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nsolas" pitchFamily="49" charset="0"/>
                <a:ea typeface="ＭＳ Ｐゴシック" pitchFamily="50" charset="-128"/>
              </a:rPr>
              <a:t>42</a:t>
            </a:r>
            <a:r>
              <a:rPr kumimoji="0" lang="ja-JP" altLang="en-US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nsolas" pitchFamily="49" charset="0"/>
                <a:ea typeface="ＭＳ Ｐゴシック" pitchFamily="50" charset="-128"/>
              </a:rPr>
              <a:t>から末尾までを</a:t>
            </a:r>
            <a:r>
              <a:rPr lang="ja-JP" altLang="en-US" sz="2800" b="1" dirty="0" smtClean="0">
                <a:solidFill>
                  <a:srgbClr val="00B050"/>
                </a:solidFill>
                <a:latin typeface="Consolas" pitchFamily="49" charset="0"/>
                <a:ea typeface="ＭＳ Ｐゴシック" pitchFamily="50" charset="-128"/>
              </a:rPr>
              <a:t>表す</a:t>
            </a:r>
            <a:r>
              <a:rPr lang="en-US" altLang="ja-JP" sz="2800" b="1" dirty="0" smtClean="0">
                <a:solidFill>
                  <a:srgbClr val="00B050"/>
                </a:solidFill>
                <a:latin typeface="Consolas" pitchFamily="49" charset="0"/>
                <a:ea typeface="ＭＳ Ｐゴシック" pitchFamily="50" charset="-128"/>
              </a:rPr>
              <a:t>Range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r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= find(</a:t>
            </a: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</a:t>
            </a:r>
            <a:r>
              <a:rPr kumimoji="0" lang="en-US" altLang="ja-JP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vec</a:t>
            </a:r>
            <a:r>
              <a:rPr kumimoji="0" lang="en-US" altLang="ja-JP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, 42 );</a:t>
            </a:r>
          </a:p>
          <a:p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ea typeface="ＭＳ Ｐゴシック" pitchFamily="50" charset="-128"/>
              </a:rPr>
              <a:t>// </a:t>
            </a:r>
            <a:r>
              <a:rPr lang="ja-JP" altLang="en-US" sz="2800" dirty="0" smtClean="0">
                <a:solidFill>
                  <a:srgbClr val="00B050"/>
                </a:solidFill>
                <a:latin typeface="Consolas" pitchFamily="49" charset="0"/>
                <a:ea typeface="ＭＳ Ｐゴシック" pitchFamily="50" charset="-128"/>
              </a:rPr>
              <a:t>それより右の最小値</a:t>
            </a:r>
            <a:endParaRPr lang="en-US" altLang="ja-JP" sz="2800" dirty="0" smtClean="0">
              <a:solidFill>
                <a:srgbClr val="00B050"/>
              </a:solidFill>
              <a:latin typeface="Consolas" pitchFamily="49" charset="0"/>
              <a:ea typeface="ＭＳ Ｐゴシック" pitchFamily="50" charset="-128"/>
            </a:endParaRPr>
          </a:p>
          <a:p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R = min( r );</a:t>
            </a:r>
          </a:p>
          <a:p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ea typeface="ＭＳ Ｐゴシック" pitchFamily="50" charset="-128"/>
              </a:rPr>
              <a:t>// </a:t>
            </a:r>
            <a:r>
              <a:rPr lang="ja-JP" altLang="en-US" sz="2800" dirty="0" smtClean="0">
                <a:solidFill>
                  <a:srgbClr val="00B050"/>
                </a:solidFill>
                <a:latin typeface="Consolas" pitchFamily="49" charset="0"/>
                <a:ea typeface="ＭＳ Ｐゴシック" pitchFamily="50" charset="-128"/>
              </a:rPr>
              <a:t>それより左の最大値</a:t>
            </a:r>
            <a:endParaRPr lang="en-US" altLang="ja-JP" sz="2800" dirty="0" smtClean="0">
              <a:solidFill>
                <a:srgbClr val="00B050"/>
              </a:solidFill>
              <a:latin typeface="Consolas" pitchFamily="49" charset="0"/>
              <a:ea typeface="ＭＳ Ｐゴシック" pitchFamily="50" charset="-128"/>
            </a:endParaRPr>
          </a:p>
          <a:p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L = max(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/*what???*/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);</a:t>
            </a:r>
          </a:p>
        </p:txBody>
      </p:sp>
      <p:sp>
        <p:nvSpPr>
          <p:cNvPr id="5" name="角丸四角形 4"/>
          <p:cNvSpPr/>
          <p:nvPr/>
        </p:nvSpPr>
        <p:spPr bwMode="auto">
          <a:xfrm>
            <a:off x="500034" y="4919674"/>
            <a:ext cx="8358246" cy="108109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L = max(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</a:t>
            </a:r>
            <a:r>
              <a:rPr lang="en-US" altLang="ja-JP" sz="28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vec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[0 .. </a:t>
            </a:r>
            <a:r>
              <a:rPr lang="en-US" altLang="ja-JP" sz="28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vec.length-r.length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]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感想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C++</a:t>
            </a:r>
            <a:r>
              <a:rPr lang="ja-JP" altLang="en-US" dirty="0" smtClean="0"/>
              <a:t>風イテレータはすごく便利</a:t>
            </a:r>
            <a:endParaRPr lang="en-US" altLang="ja-JP" dirty="0" smtClean="0"/>
          </a:p>
          <a:p>
            <a:r>
              <a:rPr lang="ja-JP" altLang="en-US" dirty="0" smtClean="0"/>
              <a:t>レンジは</a:t>
            </a:r>
            <a:r>
              <a:rPr kumimoji="1" lang="ja-JP" altLang="en-US" dirty="0" smtClean="0"/>
              <a:t>基本的にもっと便利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foreach</a:t>
            </a:r>
            <a:r>
              <a:rPr lang="ja-JP" altLang="en-US" dirty="0" smtClean="0"/>
              <a:t>文も使える</a:t>
            </a:r>
            <a:endParaRPr kumimoji="1" lang="en-US" altLang="ja-JP" dirty="0" smtClean="0"/>
          </a:p>
          <a:p>
            <a:r>
              <a:rPr lang="ja-JP" altLang="en-US" dirty="0" smtClean="0"/>
              <a:t>でもイテレータ返す系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アルゴリズムが気持ち悪い</a:t>
            </a:r>
            <a:endParaRPr lang="en-US" altLang="ja-JP" dirty="0" smtClean="0"/>
          </a:p>
          <a:p>
            <a:pPr lvl="1">
              <a:buNone/>
            </a:pPr>
            <a:r>
              <a:rPr kumimoji="1" lang="en-US" altLang="ja-JP" dirty="0" smtClean="0"/>
              <a:t>	</a:t>
            </a:r>
            <a:r>
              <a:rPr kumimoji="1" lang="ja-JP" altLang="en-US" dirty="0" smtClean="0">
                <a:solidFill>
                  <a:srgbClr val="FF0000"/>
                </a:solidFill>
              </a:rPr>
              <a:t>→ どうなるのでしょうか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929322" y="3357562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B050"/>
                </a:solidFill>
              </a:rPr>
              <a:t>D 2.021 (10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月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, 2008)</a:t>
            </a:r>
            <a:endParaRPr kumimoji="1" lang="ja-JP" altLang="en-US" sz="24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571472" y="2673355"/>
            <a:ext cx="8191528" cy="1470025"/>
          </a:xfrm>
        </p:spPr>
        <p:txBody>
          <a:bodyPr/>
          <a:lstStyle/>
          <a:p>
            <a:r>
              <a:rPr kumimoji="1" lang="ja-JP" altLang="en-US" sz="8000" dirty="0" smtClean="0"/>
              <a:t>処理系･開発環境</a:t>
            </a:r>
            <a:r>
              <a:rPr kumimoji="1" lang="en-US" altLang="ja-JP" sz="8000" dirty="0" smtClean="0"/>
              <a:t/>
            </a:r>
            <a:br>
              <a:rPr kumimoji="1" lang="en-US" altLang="ja-JP" sz="8000" dirty="0" smtClean="0"/>
            </a:br>
            <a:r>
              <a:rPr kumimoji="1" lang="ja-JP" altLang="en-US" sz="8000" dirty="0" smtClean="0"/>
              <a:t>の話題</a:t>
            </a:r>
            <a:endParaRPr kumimoji="1" lang="ja-JP" alt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年表（月表？）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LDC (LLVM D Compiler)</a:t>
            </a:r>
          </a:p>
          <a:p>
            <a:r>
              <a:rPr lang="en-US" altLang="ja-JP" dirty="0" err="1" smtClean="0"/>
              <a:t>MacOSX</a:t>
            </a:r>
            <a:r>
              <a:rPr lang="ja-JP" altLang="en-US" dirty="0" smtClean="0"/>
              <a:t>版</a:t>
            </a:r>
            <a:r>
              <a:rPr lang="en-US" altLang="ja-JP" dirty="0" smtClean="0"/>
              <a:t>DMD</a:t>
            </a:r>
          </a:p>
          <a:p>
            <a:r>
              <a:rPr kumimoji="1" lang="en-US" altLang="ja-JP" dirty="0" smtClean="0"/>
              <a:t>DMD </a:t>
            </a:r>
            <a:r>
              <a:rPr kumimoji="1" lang="ja-JP" altLang="en-US" dirty="0" smtClean="0"/>
              <a:t>のソースを完全に公開</a:t>
            </a:r>
            <a:endParaRPr kumimoji="1" lang="en-US" altLang="ja-JP" dirty="0" smtClean="0"/>
          </a:p>
          <a:p>
            <a:r>
              <a:rPr lang="en-US" altLang="ja-JP" dirty="0" smtClean="0"/>
              <a:t>Descent 0.5.6 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ｺﾝﾊﾟｲﾙ時ﾃﾞﾊﾞｯｶﾞ</a:t>
            </a:r>
            <a:r>
              <a:rPr lang="en-US" altLang="ja-JP" sz="3200" dirty="0" smtClean="0"/>
              <a:t>)</a:t>
            </a:r>
            <a:endParaRPr lang="en-US" altLang="ja-JP" dirty="0" smtClean="0"/>
          </a:p>
          <a:p>
            <a:r>
              <a:rPr kumimoji="1" lang="en-US" altLang="ja-JP" dirty="0" err="1" smtClean="0"/>
              <a:t>dmd</a:t>
            </a:r>
            <a:r>
              <a:rPr kumimoji="1" lang="en-US" altLang="ja-JP" dirty="0" smtClean="0"/>
              <a:t> –X (JSON</a:t>
            </a:r>
            <a:r>
              <a:rPr kumimoji="1" lang="ja-JP" altLang="en-US" dirty="0" smtClean="0"/>
              <a:t>出力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929322" y="292893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B050"/>
                </a:solidFill>
              </a:rPr>
              <a:t>D 2.026 (3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月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, 2009)</a:t>
            </a:r>
            <a:endParaRPr kumimoji="1" lang="ja-JP" altLang="en-US" sz="2400" i="1" dirty="0">
              <a:solidFill>
                <a:srgbClr val="00B05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29322" y="2181517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B050"/>
                </a:solidFill>
              </a:rPr>
              <a:t>D 2.025 (2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月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, 2009)</a:t>
            </a:r>
            <a:endParaRPr kumimoji="1" lang="ja-JP" altLang="en-US" sz="2400" i="1" dirty="0">
              <a:solidFill>
                <a:srgbClr val="00B05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24532" y="4643446"/>
            <a:ext cx="3205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B050"/>
                </a:solidFill>
              </a:rPr>
              <a:t>D 2.035 (10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月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, 2009)</a:t>
            </a:r>
            <a:endParaRPr kumimoji="1" lang="ja-JP" altLang="en-US" sz="2400" i="1" dirty="0">
              <a:solidFill>
                <a:srgbClr val="00B05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57818" y="1395699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B050"/>
                </a:solidFill>
              </a:rPr>
              <a:t>D 1.035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相当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 (1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月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, 2009)</a:t>
            </a:r>
            <a:endParaRPr kumimoji="1" lang="ja-JP" altLang="en-US" sz="2400" i="1" dirty="0">
              <a:solidFill>
                <a:srgbClr val="00B05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86380" y="3824591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B050"/>
                </a:solidFill>
              </a:rPr>
              <a:t>D 1.045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相当 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(5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月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, 2009)</a:t>
            </a:r>
            <a:endParaRPr kumimoji="1" lang="ja-JP" altLang="en-US" sz="24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8000" dirty="0" smtClean="0"/>
              <a:t>昔からやるやる言っていた機能の実装</a:t>
            </a:r>
            <a:endParaRPr kumimoji="1" lang="ja-JP" alt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array.length</a:t>
            </a:r>
            <a:r>
              <a:rPr kumimoji="1" lang="en-US" altLang="ja-JP" dirty="0" smtClean="0"/>
              <a:t> </a:t>
            </a:r>
            <a:r>
              <a:rPr kumimoji="1" lang="ja-JP" altLang="en-US" dirty="0" err="1" smtClean="0"/>
              <a:t>への</a:t>
            </a:r>
            <a:r>
              <a:rPr kumimoji="1" lang="ja-JP" altLang="en-US" dirty="0" smtClean="0"/>
              <a:t>演算代入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ja-JP" altLang="en-US" dirty="0" smtClean="0"/>
              <a:t>昔→</a:t>
            </a:r>
            <a:endParaRPr kumimoji="1" lang="en-US" altLang="ja-JP" dirty="0" smtClean="0"/>
          </a:p>
          <a:p>
            <a:r>
              <a:rPr lang="ja-JP" altLang="en-US" dirty="0" smtClean="0"/>
              <a:t>ユーザ定義プロパティはまだ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細かすぎて</a:t>
            </a:r>
            <a:r>
              <a:rPr kumimoji="1" lang="en-US" altLang="ja-JP" dirty="0" smtClean="0"/>
              <a:t>D</a:t>
            </a:r>
            <a:r>
              <a:rPr kumimoji="1" lang="ja-JP" altLang="en-US" dirty="0" err="1" smtClean="0"/>
              <a:t>げん</a:t>
            </a:r>
            <a:r>
              <a:rPr kumimoji="1" lang="ja-JP" altLang="en-US" dirty="0" smtClean="0"/>
              <a:t>がーにしか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伝わらない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 bwMode="auto">
          <a:xfrm>
            <a:off x="1285852" y="2428868"/>
            <a:ext cx="7000924" cy="200026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6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[] a = [1, 2, 3];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600" dirty="0" err="1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a.length</a:t>
            </a:r>
            <a:r>
              <a:rPr lang="en-US" altLang="ja-JP" sz="36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 -= 2;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assert( a == [1] );</a:t>
            </a:r>
            <a:endParaRPr kumimoji="0" lang="ja-JP" altLang="en-US" sz="36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  <p:sp>
        <p:nvSpPr>
          <p:cNvPr id="5" name="角丸四角形 4"/>
          <p:cNvSpPr/>
          <p:nvPr/>
        </p:nvSpPr>
        <p:spPr bwMode="auto">
          <a:xfrm>
            <a:off x="2428860" y="4643446"/>
            <a:ext cx="5848392" cy="71438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ea typeface="ＭＳ Ｐゴシック" pitchFamily="50" charset="-128"/>
              </a:rPr>
              <a:t>a.length</a:t>
            </a: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ea typeface="ＭＳ Ｐゴシック" pitchFamily="50" charset="-128"/>
              </a:rPr>
              <a:t> =</a:t>
            </a:r>
            <a:r>
              <a:rPr kumimoji="0" lang="en-US" altLang="ja-JP" sz="3600" b="0" i="0" u="none" strike="noStrike" cap="none" normalizeH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ea typeface="ＭＳ Ｐゴシック" pitchFamily="50" charset="-128"/>
              </a:rPr>
              <a:t> a.length-2;</a:t>
            </a:r>
            <a:endParaRPr kumimoji="0" lang="ja-JP" altLang="en-US" sz="36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4348" y="1214422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B050"/>
                </a:solidFill>
              </a:rPr>
              <a:t>D 2.037 (12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月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, 2009)</a:t>
            </a:r>
            <a:endParaRPr kumimoji="1" lang="ja-JP" altLang="en-US" sz="24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配列演算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sz="3600" dirty="0" smtClean="0"/>
          </a:p>
          <a:p>
            <a:endParaRPr lang="en-US" altLang="ja-JP" sz="3600" dirty="0" smtClean="0"/>
          </a:p>
          <a:p>
            <a:endParaRPr lang="en-US" altLang="ja-JP" sz="3600" dirty="0" smtClean="0"/>
          </a:p>
          <a:p>
            <a:endParaRPr lang="en-US" altLang="ja-JP" sz="3600" dirty="0" smtClean="0"/>
          </a:p>
          <a:p>
            <a:endParaRPr lang="en-US" altLang="ja-JP" sz="3600" dirty="0" smtClean="0"/>
          </a:p>
          <a:p>
            <a:r>
              <a:rPr lang="en-US" altLang="ja-JP" sz="3600" dirty="0" smtClean="0"/>
              <a:t>SIMD</a:t>
            </a:r>
            <a:r>
              <a:rPr lang="ja-JP" altLang="en-US" sz="3600" dirty="0" smtClean="0"/>
              <a:t>命令で頑張った機械語を吐く</a:t>
            </a:r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86446" y="1181385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B050"/>
                </a:solidFill>
              </a:rPr>
              <a:t>D 2.018 (8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月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, 2008)</a:t>
            </a:r>
            <a:endParaRPr kumimoji="1" lang="ja-JP" altLang="en-US" sz="2400" i="1" dirty="0">
              <a:solidFill>
                <a:srgbClr val="00B050"/>
              </a:solidFill>
            </a:endParaRPr>
          </a:p>
        </p:txBody>
      </p:sp>
      <p:sp>
        <p:nvSpPr>
          <p:cNvPr id="5" name="角丸四角形 4"/>
          <p:cNvSpPr/>
          <p:nvPr/>
        </p:nvSpPr>
        <p:spPr bwMode="auto">
          <a:xfrm>
            <a:off x="928662" y="2000240"/>
            <a:ext cx="7000924" cy="264320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6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[] a = [1, 2, 3];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int</a:t>
            </a: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[] b = [4, 5, 6];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6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[] c = new </a:t>
            </a:r>
            <a:r>
              <a:rPr lang="en-US" altLang="ja-JP" sz="36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36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[3];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ea typeface="ＭＳ Ｐゴシック" pitchFamily="50" charset="-128"/>
              </a:rPr>
              <a:t>c[] = a[]</a:t>
            </a:r>
            <a:r>
              <a:rPr kumimoji="0" lang="en-US" altLang="ja-JP" sz="3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ea typeface="ＭＳ Ｐゴシック" pitchFamily="50" charset="-128"/>
              </a:rPr>
              <a:t> + b[]*3;</a:t>
            </a:r>
            <a:endParaRPr kumimoji="0" lang="ja-JP" altLang="en-US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契約</a:t>
            </a:r>
            <a:r>
              <a:rPr kumimoji="1" lang="en-US" altLang="ja-JP" dirty="0" smtClean="0"/>
              <a:t>(Contract)</a:t>
            </a:r>
            <a:r>
              <a:rPr kumimoji="1" lang="ja-JP" altLang="en-US" dirty="0" smtClean="0"/>
              <a:t>の継承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 bwMode="auto">
          <a:xfrm>
            <a:off x="285720" y="1500174"/>
            <a:ext cx="6929486" cy="292895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class Base {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method(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x)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in         { assert(x&gt;=0); }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out(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r) { assert(r&gt;=0); }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body       { … }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}</a:t>
            </a: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43570" y="1071546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B050"/>
                </a:solidFill>
              </a:rPr>
              <a:t>D 2.033 (10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月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, 2009)</a:t>
            </a:r>
            <a:endParaRPr kumimoji="1" lang="ja-JP" altLang="en-US" sz="2400" i="1" dirty="0">
              <a:solidFill>
                <a:srgbClr val="00B050"/>
              </a:solidFill>
            </a:endParaRPr>
          </a:p>
        </p:txBody>
      </p:sp>
      <p:sp>
        <p:nvSpPr>
          <p:cNvPr id="6" name="角丸四角形 5"/>
          <p:cNvSpPr/>
          <p:nvPr/>
        </p:nvSpPr>
        <p:spPr bwMode="auto">
          <a:xfrm>
            <a:off x="1643042" y="3929066"/>
            <a:ext cx="7286676" cy="292895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class Derived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  <a:ea typeface="ＭＳ Ｐゴシック" pitchFamily="50" charset="-128"/>
              </a:rPr>
              <a:t> : Base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{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method(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x)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in         { assert(x%2==0); }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out(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r) { assert(r%2==0); }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body       { … }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}</a:t>
            </a: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43636" y="1500174"/>
            <a:ext cx="300036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in 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は 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 or 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で結合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/>
            </a:r>
            <a:br>
              <a:rPr kumimoji="1" lang="en-US" altLang="ja-JP" sz="2400" b="1" dirty="0" smtClean="0">
                <a:solidFill>
                  <a:srgbClr val="FF0000"/>
                </a:solidFill>
              </a:rPr>
            </a:br>
            <a:r>
              <a:rPr kumimoji="1" lang="en-US" altLang="ja-JP" sz="2400" b="1" dirty="0" smtClean="0">
                <a:solidFill>
                  <a:srgbClr val="FF0000"/>
                </a:solidFill>
              </a:rPr>
              <a:t>out 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は 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and 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で結合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/>
            </a:r>
            <a:br>
              <a:rPr kumimoji="1" lang="en-US" altLang="ja-JP" sz="2400" b="1" dirty="0" smtClean="0">
                <a:solidFill>
                  <a:srgbClr val="FF0000"/>
                </a:solidFill>
              </a:rPr>
            </a:br>
            <a:r>
              <a:rPr kumimoji="1" lang="ja-JP" altLang="en-US" sz="2400" b="1" dirty="0" smtClean="0">
                <a:solidFill>
                  <a:srgbClr val="FF0000"/>
                </a:solidFill>
              </a:rPr>
              <a:t>されるようになった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未来？</a:t>
            </a:r>
            <a:r>
              <a:rPr lang="en-US" altLang="ja-JP" dirty="0" smtClean="0"/>
              <a:t>: </a:t>
            </a:r>
            <a:r>
              <a:rPr lang="en-US" altLang="ja-JP" sz="4000" dirty="0" smtClean="0"/>
              <a:t>Unofficial D wish list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ja-JP" sz="2400" dirty="0" smtClean="0"/>
              <a:t>213 Stack tracing (#26)</a:t>
            </a:r>
          </a:p>
          <a:p>
            <a:pPr lvl="1"/>
            <a:r>
              <a:rPr lang="en-US" altLang="ja-JP" sz="2400" dirty="0" smtClean="0"/>
              <a:t>203 Reflection API (#6)</a:t>
            </a:r>
          </a:p>
          <a:p>
            <a:pPr lvl="1"/>
            <a:r>
              <a:rPr lang="en-US" altLang="ja-JP" sz="2400" dirty="0" smtClean="0"/>
              <a:t>133 </a:t>
            </a:r>
            <a:r>
              <a:rPr lang="en-US" altLang="ja-JP" sz="2400" dirty="0" err="1" smtClean="0"/>
              <a:t>vectorization</a:t>
            </a:r>
            <a:r>
              <a:rPr lang="en-US" altLang="ja-JP" sz="2400" dirty="0" smtClean="0"/>
              <a:t> (#10)</a:t>
            </a:r>
          </a:p>
          <a:p>
            <a:pPr lvl="1"/>
            <a:r>
              <a:rPr lang="en-US" altLang="ja-JP" sz="2400" dirty="0" smtClean="0"/>
              <a:t>114 Multiple return values (</a:t>
            </a:r>
            <a:r>
              <a:rPr lang="en-US" altLang="ja-JP" sz="2400" dirty="0" err="1" smtClean="0"/>
              <a:t>tuples</a:t>
            </a:r>
            <a:r>
              <a:rPr lang="en-US" altLang="ja-JP" sz="2400" dirty="0" smtClean="0"/>
              <a:t>) (#28)</a:t>
            </a:r>
          </a:p>
          <a:p>
            <a:pPr lvl="1"/>
            <a:r>
              <a:rPr lang="en-US" altLang="ja-JP" sz="2400" dirty="0" smtClean="0"/>
              <a:t>103 Multiple </a:t>
            </a:r>
            <a:r>
              <a:rPr lang="en-US" altLang="ja-JP" sz="2400" dirty="0" err="1" smtClean="0"/>
              <a:t>opCast</a:t>
            </a:r>
            <a:r>
              <a:rPr lang="en-US" altLang="ja-JP" sz="2400" dirty="0" smtClean="0"/>
              <a:t> per class (#24)</a:t>
            </a:r>
          </a:p>
          <a:p>
            <a:pPr lvl="1"/>
            <a:r>
              <a:rPr lang="en-US" altLang="ja-JP" sz="2400" dirty="0" smtClean="0"/>
              <a:t>  97 Debug check for null reference (#52)</a:t>
            </a:r>
          </a:p>
          <a:p>
            <a:pPr lvl="1"/>
            <a:r>
              <a:rPr lang="en-US" altLang="ja-JP" sz="2400" dirty="0" smtClean="0"/>
              <a:t>  90 Native AMD64 </a:t>
            </a:r>
            <a:r>
              <a:rPr lang="en-US" altLang="ja-JP" sz="2400" dirty="0" err="1" smtClean="0"/>
              <a:t>codegen</a:t>
            </a:r>
            <a:r>
              <a:rPr lang="en-US" altLang="ja-JP" sz="2400" dirty="0" smtClean="0"/>
              <a:t> (#36)</a:t>
            </a:r>
          </a:p>
          <a:p>
            <a:pPr lvl="1"/>
            <a:r>
              <a:rPr lang="en-US" altLang="ja-JP" sz="2400" dirty="0" smtClean="0"/>
              <a:t>  80 !in (#44)</a:t>
            </a:r>
          </a:p>
          <a:p>
            <a:pPr lvl="1"/>
            <a:r>
              <a:rPr lang="en-US" altLang="ja-JP" sz="2400" dirty="0" smtClean="0"/>
              <a:t>  79 Short syntax for new (#18)</a:t>
            </a:r>
          </a:p>
          <a:p>
            <a:pPr lvl="1"/>
            <a:r>
              <a:rPr lang="en-US" altLang="ja-JP" sz="2400" dirty="0" smtClean="0"/>
              <a:t>  77 unit test after compilation (#1)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感想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そんなことより </a:t>
            </a:r>
            <a:r>
              <a:rPr kumimoji="1" lang="en-US" altLang="ja-JP" dirty="0" smtClean="0"/>
              <a:t>interface </a:t>
            </a:r>
            <a:r>
              <a:rPr kumimoji="1" lang="ja-JP" altLang="en-US" dirty="0" smtClean="0"/>
              <a:t>に契約を書かせて</a:t>
            </a:r>
            <a:r>
              <a:rPr lang="ja-JP" altLang="en-US" dirty="0" smtClean="0"/>
              <a:t>ほしい</a:t>
            </a:r>
            <a:r>
              <a:rPr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 bwMode="auto">
          <a:xfrm>
            <a:off x="1142976" y="3286124"/>
            <a:ext cx="6929486" cy="242889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interface Base {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method(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x)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in         { assert(x&gt;=0); }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  out(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r) { assert(r&gt;=0); };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} 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ea typeface="ＭＳ Ｐゴシック" pitchFamily="50" charset="-128"/>
              </a:rPr>
              <a:t>// </a:t>
            </a:r>
            <a:r>
              <a:rPr kumimoji="0" lang="ja-JP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ea typeface="ＭＳ Ｐゴシック" pitchFamily="50" charset="-128"/>
              </a:rPr>
              <a:t>書けない↑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以上です。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 bwMode="auto">
          <a:xfrm>
            <a:off x="4929190" y="1357298"/>
            <a:ext cx="4000528" cy="2500330"/>
          </a:xfrm>
          <a:prstGeom prst="roundRect">
            <a:avLst/>
          </a:prstGeom>
          <a:ln w="76200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その他</a:t>
            </a:r>
          </a:p>
        </p:txBody>
      </p:sp>
      <p:cxnSp>
        <p:nvCxnSpPr>
          <p:cNvPr id="5" name="直線矢印コネクタ 4"/>
          <p:cNvCxnSpPr/>
          <p:nvPr/>
        </p:nvCxnSpPr>
        <p:spPr bwMode="auto">
          <a:xfrm>
            <a:off x="785786" y="6000768"/>
            <a:ext cx="7643866" cy="158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直線矢印コネクタ 6"/>
          <p:cNvCxnSpPr/>
          <p:nvPr/>
        </p:nvCxnSpPr>
        <p:spPr bwMode="auto">
          <a:xfrm rot="5400000" flipH="1" flipV="1">
            <a:off x="-1250197" y="3964785"/>
            <a:ext cx="4071966" cy="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角丸四角形 8"/>
          <p:cNvSpPr/>
          <p:nvPr/>
        </p:nvSpPr>
        <p:spPr bwMode="auto">
          <a:xfrm>
            <a:off x="1142976" y="2143116"/>
            <a:ext cx="1785950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opDispatch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角丸四角形 9"/>
          <p:cNvSpPr/>
          <p:nvPr/>
        </p:nvSpPr>
        <p:spPr bwMode="auto">
          <a:xfrm>
            <a:off x="7072330" y="5214950"/>
            <a:ext cx="1143008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shared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 bwMode="auto">
          <a:xfrm>
            <a:off x="5500694" y="5214950"/>
            <a:ext cx="1500198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配列演算</a:t>
            </a:r>
          </a:p>
        </p:txBody>
      </p:sp>
      <p:sp>
        <p:nvSpPr>
          <p:cNvPr id="12" name="角丸四角形 11"/>
          <p:cNvSpPr/>
          <p:nvPr/>
        </p:nvSpPr>
        <p:spPr bwMode="auto">
          <a:xfrm>
            <a:off x="3786182" y="3571876"/>
            <a:ext cx="928694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inout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 bwMode="auto">
          <a:xfrm>
            <a:off x="3786182" y="4143380"/>
            <a:ext cx="2071702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pure, </a:t>
            </a:r>
            <a:r>
              <a:rPr kumimoji="0" lang="en-US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nothrow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 bwMode="auto">
          <a:xfrm>
            <a:off x="1142976" y="4214818"/>
            <a:ext cx="928694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range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 bwMode="auto">
          <a:xfrm>
            <a:off x="7286644" y="4643446"/>
            <a:ext cx="928694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Fiber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 bwMode="auto">
          <a:xfrm>
            <a:off x="1142976" y="3286124"/>
            <a:ext cx="1919302" cy="85725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auto return</a:t>
            </a:r>
            <a:b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</a:b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auto ref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7286644" y="3071810"/>
            <a:ext cx="1419236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契約継承</a:t>
            </a:r>
          </a:p>
        </p:txBody>
      </p:sp>
      <p:sp>
        <p:nvSpPr>
          <p:cNvPr id="18" name="角丸四角形 17"/>
          <p:cNvSpPr/>
          <p:nvPr/>
        </p:nvSpPr>
        <p:spPr bwMode="auto">
          <a:xfrm>
            <a:off x="5214942" y="2571744"/>
            <a:ext cx="3490938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final switch, case range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 bwMode="auto">
          <a:xfrm>
            <a:off x="5991236" y="1571612"/>
            <a:ext cx="2705120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DMD</a:t>
            </a: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のソース公開</a:t>
            </a:r>
          </a:p>
        </p:txBody>
      </p:sp>
      <p:sp>
        <p:nvSpPr>
          <p:cNvPr id="20" name="角丸四角形 19"/>
          <p:cNvSpPr/>
          <p:nvPr/>
        </p:nvSpPr>
        <p:spPr bwMode="auto">
          <a:xfrm>
            <a:off x="5491170" y="2071678"/>
            <a:ext cx="3205186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Tango</a:t>
            </a: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とランタイム統合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8596" y="1344027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/>
              <a:t>メタメタしたい</a:t>
            </a:r>
            <a:endParaRPr kumimoji="1" lang="ja-JP" altLang="en-US" sz="3600" b="1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00628" y="6068817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/>
              <a:t>並列並行したい</a:t>
            </a:r>
            <a:endParaRPr kumimoji="1" lang="ja-JP" altLang="en-US" sz="3600" b="1" dirty="0"/>
          </a:p>
        </p:txBody>
      </p:sp>
      <p:sp>
        <p:nvSpPr>
          <p:cNvPr id="21" name="角丸四角形 20"/>
          <p:cNvSpPr/>
          <p:nvPr/>
        </p:nvSpPr>
        <p:spPr bwMode="auto">
          <a:xfrm>
            <a:off x="5429256" y="3214686"/>
            <a:ext cx="1428760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^^</a:t>
            </a: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演算子</a:t>
            </a:r>
          </a:p>
        </p:txBody>
      </p:sp>
      <p:sp>
        <p:nvSpPr>
          <p:cNvPr id="24" name="角丸四角形 23"/>
          <p:cNvSpPr/>
          <p:nvPr/>
        </p:nvSpPr>
        <p:spPr bwMode="auto">
          <a:xfrm>
            <a:off x="1142976" y="2714620"/>
            <a:ext cx="1928826" cy="50006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400" dirty="0" smtClean="0"/>
              <a:t>CTFE</a:t>
            </a:r>
            <a:r>
              <a:rPr lang="ja-JP" altLang="en-US" sz="2400" dirty="0" smtClean="0"/>
              <a:t>の改善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過去？（消えそうなもの）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4000" dirty="0" smtClean="0"/>
              <a:t>HTML</a:t>
            </a:r>
            <a:r>
              <a:rPr kumimoji="1" lang="ja-JP" altLang="en-US" sz="4000" dirty="0" err="1" smtClean="0"/>
              <a:t>への</a:t>
            </a:r>
            <a:r>
              <a:rPr kumimoji="1" lang="ja-JP" altLang="en-US" sz="4000" dirty="0" smtClean="0"/>
              <a:t>埋め込み</a:t>
            </a:r>
            <a:endParaRPr kumimoji="1" lang="en-US" altLang="ja-JP" sz="4000" dirty="0" smtClean="0"/>
          </a:p>
          <a:p>
            <a:pPr lvl="3"/>
            <a:endParaRPr kumimoji="1" lang="en-US" altLang="ja-JP" sz="2800" dirty="0" smtClean="0"/>
          </a:p>
          <a:p>
            <a:pPr lvl="2"/>
            <a:endParaRPr lang="en-US" altLang="ja-JP" dirty="0" smtClean="0"/>
          </a:p>
          <a:p>
            <a:r>
              <a:rPr kumimoji="1" lang="en-US" altLang="ja-JP" sz="4000" dirty="0" smtClean="0"/>
              <a:t>built-in </a:t>
            </a:r>
            <a:r>
              <a:rPr kumimoji="1" lang="ja-JP" altLang="en-US" sz="4000" dirty="0" smtClean="0"/>
              <a:t>の複素数</a:t>
            </a:r>
            <a:endParaRPr kumimoji="1" lang="en-US" altLang="ja-JP" sz="4000" dirty="0" smtClean="0"/>
          </a:p>
          <a:p>
            <a:pPr lvl="4"/>
            <a:endParaRPr kumimoji="1" lang="en-US" altLang="ja-JP" sz="2800" dirty="0" smtClean="0"/>
          </a:p>
          <a:p>
            <a:r>
              <a:rPr kumimoji="1" lang="en-US" altLang="ja-JP" sz="4000" dirty="0" err="1" smtClean="0"/>
              <a:t>typedef</a:t>
            </a:r>
            <a:endParaRPr kumimoji="1" lang="ja-JP" altLang="en-US" sz="4000" dirty="0"/>
          </a:p>
        </p:txBody>
      </p:sp>
      <p:sp>
        <p:nvSpPr>
          <p:cNvPr id="4" name="角丸四角形 3"/>
          <p:cNvSpPr/>
          <p:nvPr/>
        </p:nvSpPr>
        <p:spPr bwMode="auto">
          <a:xfrm>
            <a:off x="1500166" y="2285992"/>
            <a:ext cx="5715040" cy="128588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4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&lt;html&gt;&lt;body&gt;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4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&lt;code&gt;void main() { … }&lt;/code&gt;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4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&lt;/code&gt;&lt;/body&gt;&lt;/html&gt;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  <p:sp>
        <p:nvSpPr>
          <p:cNvPr id="5" name="角丸四角形 4"/>
          <p:cNvSpPr/>
          <p:nvPr/>
        </p:nvSpPr>
        <p:spPr bwMode="auto">
          <a:xfrm>
            <a:off x="1500166" y="4214818"/>
            <a:ext cx="5715040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creal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x = 1</a:t>
            </a:r>
            <a:r>
              <a:rPr kumimoji="0" lang="en-US" altLang="ja-JP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50" charset="-128"/>
              </a:rPr>
              <a:t> + 2i;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  <p:sp>
        <p:nvSpPr>
          <p:cNvPr id="6" name="角丸四角形 5"/>
          <p:cNvSpPr/>
          <p:nvPr/>
        </p:nvSpPr>
        <p:spPr bwMode="auto">
          <a:xfrm>
            <a:off x="1500166" y="5500702"/>
            <a:ext cx="7000924" cy="85725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400" baseline="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alias</a:t>
            </a:r>
            <a:r>
              <a:rPr lang="en-US" altLang="ja-JP" sz="24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</a:t>
            </a:r>
            <a:r>
              <a:rPr lang="en-US" altLang="ja-JP" sz="24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4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HOGE;   // </a:t>
            </a:r>
            <a:r>
              <a:rPr lang="en-US" altLang="ja-JP" sz="24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4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</a:t>
            </a:r>
            <a:r>
              <a:rPr lang="ja-JP" altLang="en-US" sz="24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と </a:t>
            </a:r>
            <a:r>
              <a:rPr lang="en-US" altLang="ja-JP" sz="24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HOGE </a:t>
            </a:r>
            <a:r>
              <a:rPr lang="ja-JP" altLang="en-US" sz="24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は同じ型</a:t>
            </a:r>
            <a:endParaRPr lang="en-US" altLang="ja-JP" sz="2400" dirty="0" smtClean="0">
              <a:solidFill>
                <a:schemeClr val="tx1"/>
              </a:solidFill>
              <a:latin typeface="Consolas" pitchFamily="49" charset="0"/>
              <a:ea typeface="ＭＳ Ｐゴシック" pitchFamily="50" charset="-128"/>
            </a:endParaRPr>
          </a:p>
          <a:p>
            <a:r>
              <a:rPr lang="en-US" altLang="ja-JP" sz="24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typedef</a:t>
            </a:r>
            <a:r>
              <a:rPr lang="en-US" altLang="ja-JP" sz="24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</a:t>
            </a:r>
            <a:r>
              <a:rPr lang="en-US" altLang="ja-JP" sz="24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int</a:t>
            </a:r>
            <a:r>
              <a:rPr lang="en-US" altLang="ja-JP" sz="24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HOGE; // </a:t>
            </a:r>
            <a:r>
              <a:rPr lang="ja-JP" altLang="en-US" sz="24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違う型</a:t>
            </a:r>
            <a:endParaRPr lang="en-US" altLang="ja-JP" sz="2400" dirty="0" smtClean="0">
              <a:solidFill>
                <a:schemeClr val="tx1"/>
              </a:solidFill>
              <a:latin typeface="Consolas" pitchFamily="49" charset="0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43240" y="4929198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 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NEW!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kumimoji="1" lang="en-US" altLang="ja-JP" sz="8000" dirty="0" err="1" smtClean="0"/>
              <a:t>opDispatch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/>
              <a:t>～ コンパイルタイム</a:t>
            </a:r>
            <a:endParaRPr lang="en-US" altLang="ja-JP" b="1" dirty="0" smtClean="0"/>
          </a:p>
          <a:p>
            <a:pPr algn="r"/>
            <a:r>
              <a:rPr kumimoji="1" lang="en-US" altLang="ja-JP" b="1" dirty="0" err="1" smtClean="0">
                <a:latin typeface="Consolas" pitchFamily="49" charset="0"/>
              </a:rPr>
              <a:t>method_missing</a:t>
            </a:r>
            <a:r>
              <a:rPr kumimoji="1" lang="en-US" altLang="ja-JP" b="1" dirty="0" smtClean="0"/>
              <a:t> </a:t>
            </a:r>
            <a:r>
              <a:rPr kumimoji="1" lang="ja-JP" altLang="en-US" b="1" dirty="0" smtClean="0"/>
              <a:t>～</a:t>
            </a:r>
            <a:endParaRPr kumimoji="1" lang="ja-JP" altLang="en-US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43570" y="1895765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B050"/>
                </a:solidFill>
              </a:rPr>
              <a:t>D 2.037 (12</a:t>
            </a:r>
            <a:r>
              <a:rPr kumimoji="1" lang="ja-JP" altLang="en-US" sz="2400" i="1" dirty="0" smtClean="0">
                <a:solidFill>
                  <a:srgbClr val="00B050"/>
                </a:solidFill>
              </a:rPr>
              <a:t>月</a:t>
            </a:r>
            <a:r>
              <a:rPr kumimoji="1" lang="en-US" altLang="ja-JP" sz="2400" i="1" dirty="0" smtClean="0">
                <a:solidFill>
                  <a:srgbClr val="00B050"/>
                </a:solidFill>
              </a:rPr>
              <a:t>, 2009)</a:t>
            </a:r>
            <a:endParaRPr kumimoji="1" lang="ja-JP" altLang="en-US" sz="24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おさらい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</a:t>
            </a:r>
            <a:r>
              <a:rPr kumimoji="1" lang="ja-JP" altLang="en-US" dirty="0" smtClean="0"/>
              <a:t>の関数は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２種類の引数を取れます</a:t>
            </a:r>
            <a:endParaRPr kumimoji="1" lang="en-US" altLang="ja-JP" dirty="0" smtClean="0"/>
          </a:p>
        </p:txBody>
      </p:sp>
      <p:sp>
        <p:nvSpPr>
          <p:cNvPr id="4" name="角丸四角形 3"/>
          <p:cNvSpPr/>
          <p:nvPr/>
        </p:nvSpPr>
        <p:spPr bwMode="auto">
          <a:xfrm>
            <a:off x="1214414" y="3214686"/>
            <a:ext cx="6929486" cy="292895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90000"/>
                  <a:tint val="66000"/>
                  <a:satMod val="160000"/>
                </a:schemeClr>
              </a:gs>
              <a:gs pos="50000">
                <a:schemeClr val="accent1">
                  <a:lumMod val="90000"/>
                  <a:tint val="44500"/>
                  <a:satMod val="160000"/>
                </a:schemeClr>
              </a:gs>
              <a:gs pos="100000">
                <a:schemeClr val="accent1">
                  <a:lumMod val="9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void print(string s)(string d)</a:t>
            </a:r>
            <a:b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{</a:t>
            </a:r>
          </a:p>
          <a:p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  </a:t>
            </a:r>
            <a:r>
              <a:rPr lang="ja-JP" altLang="en-US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　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writeln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(s); 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writeln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(d);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}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print!( “hello” )( </a:t>
            </a:r>
            <a:r>
              <a:rPr lang="en-US" altLang="ja-JP" sz="2800" dirty="0" err="1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readln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ea typeface="ＭＳ Ｐゴシック" pitchFamily="50" charset="-128"/>
              </a:rPr>
              <a:t>() );</a:t>
            </a: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50" charset="-128"/>
            </a:endParaRPr>
          </a:p>
        </p:txBody>
      </p:sp>
      <p:sp>
        <p:nvSpPr>
          <p:cNvPr id="5" name="角丸四角形吹き出し 4"/>
          <p:cNvSpPr/>
          <p:nvPr/>
        </p:nvSpPr>
        <p:spPr bwMode="auto">
          <a:xfrm>
            <a:off x="3214678" y="214290"/>
            <a:ext cx="2571768" cy="1428760"/>
          </a:xfrm>
          <a:prstGeom prst="wedgeRoundRectCallout">
            <a:avLst>
              <a:gd name="adj1" fmla="val -8355"/>
              <a:gd name="adj2" fmla="val 173105"/>
              <a:gd name="adj3" fmla="val 16667"/>
            </a:avLst>
          </a:prstGeom>
          <a:solidFill>
            <a:srgbClr val="FFFFFF">
              <a:alpha val="56078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dirty="0" smtClean="0"/>
              <a:t>コンパイル時定数だけを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渡せる引数</a:t>
            </a: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角丸四角形吹き出し 5"/>
          <p:cNvSpPr/>
          <p:nvPr/>
        </p:nvSpPr>
        <p:spPr bwMode="auto">
          <a:xfrm>
            <a:off x="7000860" y="1357298"/>
            <a:ext cx="2143140" cy="1428760"/>
          </a:xfrm>
          <a:prstGeom prst="wedgeRoundRectCallout">
            <a:avLst>
              <a:gd name="adj1" fmla="val -60718"/>
              <a:gd name="adj2" fmla="val 93590"/>
              <a:gd name="adj3" fmla="val 16667"/>
            </a:avLst>
          </a:prstGeom>
          <a:solidFill>
            <a:srgbClr val="FFFFFF">
              <a:alpha val="56078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普通に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/>
            </a:r>
            <a:b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</a:br>
            <a:r>
              <a:rPr kumimoji="0" lang="ja-JP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なんでも</a:t>
            </a:r>
            <a:endParaRPr kumimoji="0" lang="en-US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渡せる引数</a:t>
            </a: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7" name="角丸四角形吹き出し 6"/>
          <p:cNvSpPr/>
          <p:nvPr/>
        </p:nvSpPr>
        <p:spPr bwMode="auto">
          <a:xfrm>
            <a:off x="4071934" y="6143644"/>
            <a:ext cx="4500594" cy="500066"/>
          </a:xfrm>
          <a:prstGeom prst="wedgeRoundRectCallout">
            <a:avLst>
              <a:gd name="adj1" fmla="val -62438"/>
              <a:gd name="adj2" fmla="val -78876"/>
              <a:gd name="adj3" fmla="val 16667"/>
            </a:avLst>
          </a:prstGeom>
          <a:solidFill>
            <a:srgbClr val="FFFFFF">
              <a:alpha val="56078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コンパイル時引数は 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!() </a:t>
            </a: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で渡す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opDispatch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とは？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存在しないメソッド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          </a:t>
            </a:r>
            <a:r>
              <a:rPr lang="en-US" altLang="ja-JP" b="1" dirty="0" smtClean="0">
                <a:solidFill>
                  <a:srgbClr val="FF0000"/>
                </a:solidFill>
                <a:latin typeface="Consolas" pitchFamily="49" charset="0"/>
              </a:rPr>
              <a:t>obj.xxx(…)</a:t>
            </a:r>
            <a:r>
              <a:rPr lang="en-US" altLang="ja-JP" dirty="0" smtClean="0">
                <a:latin typeface="Consolas" pitchFamily="49" charset="0"/>
              </a:rPr>
              <a:t/>
            </a:r>
            <a:br>
              <a:rPr lang="en-US" altLang="ja-JP" dirty="0" smtClean="0">
                <a:latin typeface="Consolas" pitchFamily="49" charset="0"/>
              </a:rPr>
            </a:br>
            <a:r>
              <a:rPr lang="ja-JP" altLang="en-US" dirty="0" smtClean="0"/>
              <a:t>を呼ぼうとしたら、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コンパイルエラー</a:t>
            </a:r>
            <a:r>
              <a:rPr lang="en-US" altLang="ja-JP" dirty="0" smtClean="0"/>
              <a:t>…</a:t>
            </a:r>
            <a:r>
              <a:rPr lang="ja-JP" altLang="en-US" dirty="0" smtClean="0"/>
              <a:t>にせず</a:t>
            </a:r>
            <a:r>
              <a:rPr lang="en-US" altLang="ja-JP" b="1" dirty="0" err="1" smtClean="0">
                <a:solidFill>
                  <a:srgbClr val="FF0000"/>
                </a:solidFill>
                <a:latin typeface="Consolas" pitchFamily="49" charset="0"/>
              </a:rPr>
              <a:t>obj.opDispatch</a:t>
            </a:r>
            <a:r>
              <a:rPr lang="en-US" altLang="ja-JP" b="1" dirty="0" smtClean="0">
                <a:solidFill>
                  <a:srgbClr val="FF0000"/>
                </a:solidFill>
                <a:latin typeface="Consolas" pitchFamily="49" charset="0"/>
              </a:rPr>
              <a:t>!(“xxx”)(…)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を呼ぶ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3200" dirty="0" smtClean="0"/>
              <a:t>（</a:t>
            </a:r>
            <a:r>
              <a:rPr lang="en-US" altLang="ja-JP" sz="3200" dirty="0" err="1" smtClean="0">
                <a:latin typeface="Consolas" pitchFamily="49" charset="0"/>
              </a:rPr>
              <a:t>opDispatch</a:t>
            </a:r>
            <a:r>
              <a:rPr lang="ja-JP" altLang="en-US" sz="3200" dirty="0" smtClean="0"/>
              <a:t>もなければエラー）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ico">
  <a:themeElements>
    <a:clrScheme name="tri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ユーザー定義 7">
      <a:majorFont>
        <a:latin typeface="HG創英角ﾎﾟｯﾌﾟ体"/>
        <a:ea typeface="HG創英角ﾎﾟｯﾌﾟ体"/>
        <a:cs typeface=""/>
      </a:majorFont>
      <a:minorFont>
        <a:latin typeface="HG丸ｺﾞｼｯｸM-PRO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tri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i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i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i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i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i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i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i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i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i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i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i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メトロ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メトロ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メトロ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1024</TotalTime>
  <Words>1569</Words>
  <Application>Microsoft Office PowerPoint</Application>
  <PresentationFormat>画面に合わせる (4:3)</PresentationFormat>
  <Paragraphs>395</Paragraphs>
  <Slides>51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51</vt:i4>
      </vt:variant>
    </vt:vector>
  </HeadingPairs>
  <TitlesOfParts>
    <vt:vector size="53" baseType="lpstr">
      <vt:lpstr>trico</vt:lpstr>
      <vt:lpstr>メトロ</vt:lpstr>
      <vt:lpstr> 最近のＤ言語の話題など</vt:lpstr>
      <vt:lpstr>初の公式なD言語本が出る！</vt:lpstr>
      <vt:lpstr>リリーススケジュール</vt:lpstr>
      <vt:lpstr>現在：ここ２年の新機能</vt:lpstr>
      <vt:lpstr>未来？: Unofficial D wish list</vt:lpstr>
      <vt:lpstr>過去？（消えそうなもの）</vt:lpstr>
      <vt:lpstr>opDispatch</vt:lpstr>
      <vt:lpstr>おさらい</vt:lpstr>
      <vt:lpstr>opDispatch とは？</vt:lpstr>
      <vt:lpstr>opDispatch とは？</vt:lpstr>
      <vt:lpstr>つかいみち？</vt:lpstr>
      <vt:lpstr>スライド 12</vt:lpstr>
      <vt:lpstr>つかいみち</vt:lpstr>
      <vt:lpstr>つかいみち</vt:lpstr>
      <vt:lpstr>つかいみち</vt:lpstr>
      <vt:lpstr>おまけ:非存在ﾒｿｯﾄﾞ捕捉の歴史</vt:lpstr>
      <vt:lpstr>感想</vt:lpstr>
      <vt:lpstr>inout(T)</vt:lpstr>
      <vt:lpstr>Qualifier 多相とは</vt:lpstr>
      <vt:lpstr>Qualifier 多相とは</vt:lpstr>
      <vt:lpstr>Dの場合</vt:lpstr>
      <vt:lpstr>おさらい：Dのconst階層</vt:lpstr>
      <vt:lpstr>型チェックの実装</vt:lpstr>
      <vt:lpstr>感想</vt:lpstr>
      <vt:lpstr>shared(T)</vt:lpstr>
      <vt:lpstr>Global変数はスレッドローカル</vt:lpstr>
      <vt:lpstr>スライド 27</vt:lpstr>
      <vt:lpstr>shared(int)と宣言れば共有</vt:lpstr>
      <vt:lpstr>スライド 29</vt:lpstr>
      <vt:lpstr>ローカル変数も共有</vt:lpstr>
      <vt:lpstr>感想</vt:lpstr>
      <vt:lpstr>Range☆Algorithm</vt:lpstr>
      <vt:lpstr>A. Alexandrescu 曰く</vt:lpstr>
      <vt:lpstr>スライド 34</vt:lpstr>
      <vt:lpstr>おさらい</vt:lpstr>
      <vt:lpstr>イテレータの使用例</vt:lpstr>
      <vt:lpstr>おおざっぱに言うと</vt:lpstr>
      <vt:lpstr>内部イテレータと違うの？</vt:lpstr>
      <vt:lpstr>スライド 39</vt:lpstr>
      <vt:lpstr>C++/Dイテレータとの違いは？</vt:lpstr>
      <vt:lpstr>一部インターフェイス</vt:lpstr>
      <vt:lpstr>一部インターフェイス</vt:lpstr>
      <vt:lpstr>感想</vt:lpstr>
      <vt:lpstr>処理系･開発環境 の話題</vt:lpstr>
      <vt:lpstr>年表（月表？）</vt:lpstr>
      <vt:lpstr>昔からやるやる言っていた機能の実装</vt:lpstr>
      <vt:lpstr>細かすぎてDげんがーにしか 伝わらない</vt:lpstr>
      <vt:lpstr>配列演算</vt:lpstr>
      <vt:lpstr>契約(Contract)の継承</vt:lpstr>
      <vt:lpstr>感想</vt:lpstr>
      <vt:lpstr>以上です。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最近のD言語の話題など</dc:title>
  <dc:creator>kinaba</dc:creator>
  <cp:lastModifiedBy>kinaba</cp:lastModifiedBy>
  <cp:revision>622</cp:revision>
  <cp:lastPrinted>1601-01-01T00:00:00Z</cp:lastPrinted>
  <dcterms:created xsi:type="dcterms:W3CDTF">2010-01-13T03:27:19Z</dcterms:created>
  <dcterms:modified xsi:type="dcterms:W3CDTF">2010-03-03T05:40:03Z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